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345" r:id="rId2"/>
    <p:sldId id="436" r:id="rId3"/>
    <p:sldId id="494" r:id="rId4"/>
    <p:sldId id="495" r:id="rId5"/>
    <p:sldId id="477" r:id="rId6"/>
    <p:sldId id="472" r:id="rId7"/>
    <p:sldId id="473" r:id="rId8"/>
    <p:sldId id="474" r:id="rId9"/>
    <p:sldId id="475" r:id="rId10"/>
    <p:sldId id="476" r:id="rId11"/>
    <p:sldId id="478" r:id="rId12"/>
    <p:sldId id="479" r:id="rId13"/>
    <p:sldId id="480" r:id="rId14"/>
    <p:sldId id="481" r:id="rId15"/>
    <p:sldId id="482" r:id="rId16"/>
    <p:sldId id="483" r:id="rId17"/>
    <p:sldId id="484" r:id="rId18"/>
    <p:sldId id="485" r:id="rId19"/>
    <p:sldId id="486" r:id="rId20"/>
    <p:sldId id="487" r:id="rId21"/>
    <p:sldId id="488" r:id="rId22"/>
    <p:sldId id="489" r:id="rId23"/>
    <p:sldId id="490" r:id="rId24"/>
    <p:sldId id="491" r:id="rId25"/>
    <p:sldId id="492" r:id="rId26"/>
    <p:sldId id="493" r:id="rId27"/>
    <p:sldId id="438" r:id="rId28"/>
    <p:sldId id="496" r:id="rId29"/>
    <p:sldId id="437" r:id="rId30"/>
    <p:sldId id="497" r:id="rId31"/>
    <p:sldId id="441" r:id="rId32"/>
    <p:sldId id="442" r:id="rId33"/>
    <p:sldId id="439" r:id="rId34"/>
    <p:sldId id="440" r:id="rId35"/>
    <p:sldId id="444" r:id="rId36"/>
    <p:sldId id="445" r:id="rId37"/>
    <p:sldId id="446" r:id="rId38"/>
    <p:sldId id="447" r:id="rId39"/>
    <p:sldId id="448" r:id="rId40"/>
    <p:sldId id="449" r:id="rId41"/>
    <p:sldId id="450" r:id="rId42"/>
    <p:sldId id="453" r:id="rId43"/>
    <p:sldId id="451" r:id="rId44"/>
    <p:sldId id="452" r:id="rId45"/>
    <p:sldId id="455" r:id="rId46"/>
    <p:sldId id="464" r:id="rId47"/>
    <p:sldId id="465" r:id="rId48"/>
    <p:sldId id="466" r:id="rId49"/>
    <p:sldId id="467" r:id="rId50"/>
    <p:sldId id="468" r:id="rId51"/>
    <p:sldId id="469" r:id="rId52"/>
    <p:sldId id="470" r:id="rId53"/>
    <p:sldId id="471" r:id="rId5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436"/>
            <p14:sldId id="494"/>
            <p14:sldId id="495"/>
            <p14:sldId id="477"/>
            <p14:sldId id="472"/>
            <p14:sldId id="473"/>
            <p14:sldId id="474"/>
            <p14:sldId id="475"/>
            <p14:sldId id="476"/>
            <p14:sldId id="478"/>
            <p14:sldId id="479"/>
            <p14:sldId id="480"/>
            <p14:sldId id="481"/>
            <p14:sldId id="482"/>
            <p14:sldId id="483"/>
            <p14:sldId id="484"/>
            <p14:sldId id="485"/>
            <p14:sldId id="486"/>
            <p14:sldId id="487"/>
            <p14:sldId id="488"/>
            <p14:sldId id="489"/>
            <p14:sldId id="490"/>
            <p14:sldId id="491"/>
            <p14:sldId id="492"/>
            <p14:sldId id="493"/>
            <p14:sldId id="438"/>
            <p14:sldId id="496"/>
            <p14:sldId id="437"/>
            <p14:sldId id="497"/>
            <p14:sldId id="441"/>
            <p14:sldId id="442"/>
            <p14:sldId id="439"/>
            <p14:sldId id="440"/>
            <p14:sldId id="444"/>
            <p14:sldId id="445"/>
            <p14:sldId id="446"/>
            <p14:sldId id="447"/>
            <p14:sldId id="448"/>
            <p14:sldId id="449"/>
            <p14:sldId id="450"/>
            <p14:sldId id="453"/>
            <p14:sldId id="451"/>
            <p14:sldId id="452"/>
            <p14:sldId id="455"/>
            <p14:sldId id="464"/>
            <p14:sldId id="465"/>
            <p14:sldId id="466"/>
            <p14:sldId id="467"/>
            <p14:sldId id="468"/>
            <p14:sldId id="469"/>
            <p14:sldId id="470"/>
            <p14:sldId id="4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666633"/>
    <a:srgbClr val="00FF03"/>
    <a:srgbClr val="33FF33"/>
    <a:srgbClr val="4A7EBB"/>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70" autoAdjust="0"/>
    <p:restoredTop sz="90777" autoAdjust="0"/>
  </p:normalViewPr>
  <p:slideViewPr>
    <p:cSldViewPr>
      <p:cViewPr varScale="1">
        <p:scale>
          <a:sx n="95" d="100"/>
          <a:sy n="95" d="100"/>
        </p:scale>
        <p:origin x="75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11/5/2020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a:t>VBA program writing </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11/5/2020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28</a:t>
            </a:fld>
            <a:endParaRPr lang="en-US" dirty="0"/>
          </a:p>
        </p:txBody>
      </p:sp>
    </p:spTree>
    <p:extLst>
      <p:ext uri="{BB962C8B-B14F-4D97-AF65-F5344CB8AC3E}">
        <p14:creationId xmlns:p14="http://schemas.microsoft.com/office/powerpoint/2010/main" val="767845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31</a:t>
            </a:fld>
            <a:endParaRPr lang="en-US" dirty="0"/>
          </a:p>
        </p:txBody>
      </p:sp>
    </p:spTree>
    <p:extLst>
      <p:ext uri="{BB962C8B-B14F-4D97-AF65-F5344CB8AC3E}">
        <p14:creationId xmlns:p14="http://schemas.microsoft.com/office/powerpoint/2010/main" val="975152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33</a:t>
            </a:fld>
            <a:endParaRPr lang="en-US" dirty="0"/>
          </a:p>
        </p:txBody>
      </p:sp>
    </p:spTree>
    <p:extLst>
      <p:ext uri="{BB962C8B-B14F-4D97-AF65-F5344CB8AC3E}">
        <p14:creationId xmlns:p14="http://schemas.microsoft.com/office/powerpoint/2010/main" val="314532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11/5/2020</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11/5/2020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11/5/2020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8641"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a:t>VBA</a:t>
            </a:r>
            <a:r>
              <a:rPr lang="en-CA" sz="1200" baseline="0" dirty="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11/5/2020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11/5/2020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11/5/2020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11/5/2020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11/5/2020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11/5/2020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VBA: Tutorial Week 3</a:t>
            </a:r>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
        <p:nvSpPr>
          <p:cNvPr id="5" name="Subtitle 2"/>
          <p:cNvSpPr>
            <a:spLocks noGrp="1"/>
          </p:cNvSpPr>
          <p:nvPr>
            <p:ph type="subTitle" idx="1"/>
          </p:nvPr>
        </p:nvSpPr>
        <p:spPr>
          <a:xfrm>
            <a:off x="1371600" y="3886200"/>
            <a:ext cx="6400800" cy="2209800"/>
          </a:xfrm>
        </p:spPr>
        <p:txBody>
          <a:bodyPr/>
          <a:lstStyle/>
          <a:p>
            <a:pPr marL="342900" indent="-342900" algn="l">
              <a:buFont typeface="Arial" panose="020B0604020202020204" pitchFamily="34" charset="0"/>
              <a:buChar char="•"/>
            </a:pPr>
            <a:r>
              <a:rPr lang="en-US" sz="1600" dirty="0"/>
              <a:t>Non-linear, non-sequential programming using branches and loop</a:t>
            </a:r>
          </a:p>
          <a:p>
            <a:pPr marL="342900" indent="-342900" algn="l">
              <a:buFont typeface="Arial" panose="020B0604020202020204" pitchFamily="34" charset="0"/>
              <a:buChar char="•"/>
            </a:pPr>
            <a:r>
              <a:rPr lang="en-US" sz="1600" dirty="0"/>
              <a:t>Nesting: branches and loops</a:t>
            </a:r>
          </a:p>
          <a:p>
            <a:pPr marL="342900" indent="-342900" algn="l">
              <a:buFont typeface="Arial" panose="020B0604020202020204" pitchFamily="34" charset="0"/>
              <a:buChar char="•"/>
            </a:pPr>
            <a:r>
              <a:rPr lang="en-US" sz="1600" dirty="0"/>
              <a:t>Branching, looping and the </a:t>
            </a:r>
            <a:r>
              <a:rPr lang="en-US" sz="1600" dirty="0">
                <a:latin typeface="Consolas" panose="020B0609020204030204" pitchFamily="49" charset="0"/>
              </a:rPr>
              <a:t>InlineShapes</a:t>
            </a:r>
            <a:r>
              <a:rPr lang="en-US" sz="1600" dirty="0"/>
              <a:t> collection</a:t>
            </a:r>
          </a:p>
          <a:p>
            <a:pPr marL="342900" indent="-342900" algn="l">
              <a:buFont typeface="Arial" panose="020B0604020202020204" pitchFamily="34" charset="0"/>
              <a:buChar char="•"/>
            </a:pPr>
            <a:r>
              <a:rPr lang="en-US" sz="1600" dirty="0" smtClean="0">
                <a:latin typeface="Calibri" panose="020F0502020204030204" pitchFamily="34" charset="0"/>
                <a:cs typeface="Calibri" panose="020F0502020204030204" pitchFamily="34" charset="0"/>
              </a:rPr>
              <a:t>Option </a:t>
            </a:r>
            <a:r>
              <a:rPr lang="en-US" sz="1600" dirty="0">
                <a:latin typeface="Calibri" panose="020F0502020204030204" pitchFamily="34" charset="0"/>
                <a:cs typeface="Calibri" panose="020F0502020204030204" pitchFamily="34" charset="0"/>
              </a:rPr>
              <a:t>Explicit</a:t>
            </a:r>
          </a:p>
          <a:p>
            <a:pPr marL="342900" indent="-342900" algn="l">
              <a:buFont typeface="Arial" panose="020B0604020202020204" pitchFamily="34" charset="0"/>
              <a:buChar char="•"/>
            </a:pPr>
            <a:r>
              <a:rPr lang="en-US" sz="1600" dirty="0">
                <a:latin typeface="Calibri" panose="020F0502020204030204" pitchFamily="34" charset="0"/>
                <a:cs typeface="Calibri" panose="020F0502020204030204" pitchFamily="34" charset="0"/>
              </a:rPr>
              <a:t>Using the VBA debugger</a:t>
            </a:r>
          </a:p>
          <a:p>
            <a:pPr marL="342900" indent="-342900" algn="l">
              <a:buFont typeface="Arial" panose="020B0604020202020204" pitchFamily="34" charset="0"/>
              <a:buChar char="•"/>
            </a:pPr>
            <a:endParaRPr lang="en-US" sz="1600" dirty="0"/>
          </a:p>
        </p:txBody>
      </p:sp>
    </p:spTree>
    <p:extLst>
      <p:ext uri="{BB962C8B-B14F-4D97-AF65-F5344CB8AC3E}">
        <p14:creationId xmlns:p14="http://schemas.microsoft.com/office/powerpoint/2010/main" val="165918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Branches: Depending Upon The # Of Images </a:t>
            </a:r>
            <a:r>
              <a:rPr lang="en-US" dirty="0">
                <a:latin typeface="Consolas" panose="020B0609020204030204" pitchFamily="49" charset="0"/>
              </a:rPr>
              <a:t>IF-Then, Else</a:t>
            </a:r>
            <a:r>
              <a:rPr lang="en-US" dirty="0"/>
              <a:t> Version</a:t>
            </a:r>
            <a:endParaRPr lang="en-CA" dirty="0"/>
          </a:p>
        </p:txBody>
      </p:sp>
      <p:sp>
        <p:nvSpPr>
          <p:cNvPr id="3" name="Content Placeholder 2"/>
          <p:cNvSpPr>
            <a:spLocks noGrp="1"/>
          </p:cNvSpPr>
          <p:nvPr>
            <p:ph idx="1"/>
          </p:nvPr>
        </p:nvSpPr>
        <p:spPr/>
        <p:txBody>
          <a:bodyPr/>
          <a:lstStyle/>
          <a:p>
            <a:pPr marL="0" indent="0">
              <a:buNone/>
            </a:pPr>
            <a:r>
              <a:rPr lang="en-US" sz="1600" dirty="0">
                <a:solidFill>
                  <a:srgbClr val="FF0000"/>
                </a:solidFill>
                <a:latin typeface="Consolas" panose="020B0609020204030204" pitchFamily="49" charset="0"/>
              </a:rPr>
              <a:t>' Second program (IF-THEN, ELSE)</a:t>
            </a:r>
          </a:p>
          <a:p>
            <a:pPr marL="0" indent="0">
              <a:buNone/>
            </a:pPr>
            <a:r>
              <a:rPr lang="en-CA" sz="1600" dirty="0">
                <a:latin typeface="Consolas" panose="020B0609020204030204" pitchFamily="49" charset="0"/>
              </a:rPr>
              <a:t>Sub </a:t>
            </a:r>
            <a:r>
              <a:rPr lang="en-CA" sz="1600" dirty="0" err="1">
                <a:latin typeface="Consolas" panose="020B0609020204030204" pitchFamily="49" charset="0"/>
              </a:rPr>
              <a:t>ifThenElseExample</a:t>
            </a:r>
            <a:r>
              <a:rPr lang="en-CA" sz="1600" dirty="0">
                <a:latin typeface="Consolas" panose="020B0609020204030204" pitchFamily="49" charset="0"/>
              </a:rPr>
              <a:t>()</a:t>
            </a:r>
          </a:p>
          <a:p>
            <a:pPr marL="0" indent="0">
              <a:buNone/>
            </a:pPr>
            <a:r>
              <a:rPr lang="en-CA" sz="1600" dirty="0">
                <a:latin typeface="Consolas" panose="020B0609020204030204" pitchFamily="49" charset="0"/>
              </a:rPr>
              <a:t>    Const CUT_OFF As Long = 2</a:t>
            </a:r>
          </a:p>
          <a:p>
            <a:pPr marL="0" indent="0">
              <a:buNone/>
            </a:pPr>
            <a:r>
              <a:rPr lang="en-CA" sz="1600" dirty="0">
                <a:latin typeface="Consolas" panose="020B0609020204030204" pitchFamily="49" charset="0"/>
              </a:rPr>
              <a:t>    Dim </a:t>
            </a:r>
            <a:r>
              <a:rPr lang="en-CA" sz="1600" dirty="0" err="1">
                <a:latin typeface="Consolas" panose="020B0609020204030204" pitchFamily="49" charset="0"/>
              </a:rPr>
              <a:t>numShapes</a:t>
            </a:r>
            <a:r>
              <a:rPr lang="en-CA" sz="1600" dirty="0">
                <a:latin typeface="Consolas" panose="020B0609020204030204" pitchFamily="49" charset="0"/>
              </a:rPr>
              <a:t> As Long</a:t>
            </a:r>
          </a:p>
          <a:p>
            <a:pPr marL="0" indent="0">
              <a:buNone/>
            </a:pPr>
            <a:r>
              <a:rPr lang="en-CA" sz="1600" dirty="0">
                <a:latin typeface="Consolas" panose="020B0609020204030204" pitchFamily="49" charset="0"/>
              </a:rPr>
              <a:t>    </a:t>
            </a:r>
            <a:r>
              <a:rPr lang="en-CA" sz="1600" dirty="0" err="1">
                <a:latin typeface="Consolas" panose="020B0609020204030204" pitchFamily="49" charset="0"/>
              </a:rPr>
              <a:t>numShapes</a:t>
            </a:r>
            <a:r>
              <a:rPr lang="en-CA" sz="1600" dirty="0">
                <a:latin typeface="Consolas" panose="020B0609020204030204" pitchFamily="49" charset="0"/>
              </a:rPr>
              <a:t> = </a:t>
            </a:r>
            <a:r>
              <a:rPr lang="en-CA" sz="1600" dirty="0" err="1">
                <a:latin typeface="Consolas" panose="020B0609020204030204" pitchFamily="49" charset="0"/>
              </a:rPr>
              <a:t>ActiveDocument.InlineShapes.Count</a:t>
            </a:r>
            <a:endParaRPr lang="en-CA" sz="1600" dirty="0">
              <a:latin typeface="Consolas" panose="020B0609020204030204" pitchFamily="49" charset="0"/>
            </a:endParaRPr>
          </a:p>
          <a:p>
            <a:pPr marL="0" indent="0">
              <a:buNone/>
            </a:pPr>
            <a:r>
              <a:rPr lang="en-CA" sz="1600" dirty="0">
                <a:latin typeface="Consolas" panose="020B0609020204030204" pitchFamily="49" charset="0"/>
              </a:rPr>
              <a:t>    If (</a:t>
            </a:r>
            <a:r>
              <a:rPr lang="en-CA" sz="1600" dirty="0" err="1">
                <a:latin typeface="Consolas" panose="020B0609020204030204" pitchFamily="49" charset="0"/>
              </a:rPr>
              <a:t>numShapes</a:t>
            </a:r>
            <a:r>
              <a:rPr lang="en-CA" sz="1600" dirty="0">
                <a:latin typeface="Consolas" panose="020B0609020204030204" pitchFamily="49" charset="0"/>
              </a:rPr>
              <a:t> &gt; CUT_OFF) Then</a:t>
            </a:r>
          </a:p>
          <a:p>
            <a:pPr marL="0" indent="0">
              <a:buNone/>
            </a:pPr>
            <a:r>
              <a:rPr lang="en-CA" sz="1600" dirty="0">
                <a:latin typeface="Consolas" panose="020B0609020204030204" pitchFamily="49" charset="0"/>
              </a:rPr>
              <a:t>        MsgBox ("&gt;" &amp; CUT_OFF &amp; " pics in active Word doc")</a:t>
            </a:r>
          </a:p>
          <a:p>
            <a:pPr marL="0" indent="0">
              <a:buNone/>
            </a:pPr>
            <a:r>
              <a:rPr lang="en-CA" sz="1600" dirty="0">
                <a:latin typeface="Consolas" panose="020B0609020204030204" pitchFamily="49" charset="0"/>
              </a:rPr>
              <a:t>    Else</a:t>
            </a:r>
          </a:p>
          <a:p>
            <a:pPr marL="0" indent="0">
              <a:buNone/>
            </a:pPr>
            <a:r>
              <a:rPr lang="en-CA" sz="1600" dirty="0">
                <a:latin typeface="Consolas" panose="020B0609020204030204" pitchFamily="49" charset="0"/>
              </a:rPr>
              <a:t>        MsgBox ("# pics didn't meet the </a:t>
            </a:r>
            <a:r>
              <a:rPr lang="en-CA" sz="1600" dirty="0" err="1">
                <a:latin typeface="Consolas" panose="020B0609020204030204" pitchFamily="49" charset="0"/>
              </a:rPr>
              <a:t>cutoff</a:t>
            </a:r>
            <a:r>
              <a:rPr lang="en-CA" sz="1600" dirty="0">
                <a:latin typeface="Consolas" panose="020B0609020204030204" pitchFamily="49" charset="0"/>
              </a:rPr>
              <a:t> of " &amp; CUT_OFF &amp; _</a:t>
            </a:r>
          </a:p>
          <a:p>
            <a:pPr marL="0" indent="0">
              <a:buNone/>
            </a:pPr>
            <a:r>
              <a:rPr lang="en-CA" sz="1600" dirty="0">
                <a:latin typeface="Consolas" panose="020B0609020204030204" pitchFamily="49" charset="0"/>
              </a:rPr>
              <a:t>         " pics " &amp; " required ")</a:t>
            </a:r>
          </a:p>
          <a:p>
            <a:pPr marL="0" indent="0">
              <a:buNone/>
            </a:pPr>
            <a:r>
              <a:rPr lang="en-CA" sz="1600" dirty="0">
                <a:latin typeface="Consolas" panose="020B0609020204030204" pitchFamily="49" charset="0"/>
              </a:rPr>
              <a:t>    End If</a:t>
            </a:r>
          </a:p>
          <a:p>
            <a:pPr marL="0" indent="0">
              <a:buNone/>
            </a:pPr>
            <a:r>
              <a:rPr lang="en-CA" sz="1600" dirty="0">
                <a:latin typeface="Consolas" panose="020B0609020204030204" pitchFamily="49" charset="0"/>
              </a:rPr>
              <a:t>    MsgBox ("Branching structure over: End program")</a:t>
            </a:r>
          </a:p>
          <a:p>
            <a:pPr marL="0" indent="0">
              <a:buNone/>
            </a:pPr>
            <a:r>
              <a:rPr lang="en-CA" sz="1600" dirty="0">
                <a:latin typeface="Consolas" panose="020B0609020204030204" pitchFamily="49" charset="0"/>
              </a:rPr>
              <a:t>End Sub</a:t>
            </a:r>
          </a:p>
          <a:p>
            <a:pPr marL="0" indent="0">
              <a:buNone/>
            </a:pPr>
            <a:endParaRPr lang="en-US" sz="1600" dirty="0">
              <a:solidFill>
                <a:srgbClr val="FF0000"/>
              </a:solidFill>
              <a:latin typeface="Consolas" panose="020B0609020204030204" pitchFamily="49" charset="0"/>
            </a:endParaRPr>
          </a:p>
          <a:p>
            <a:pPr marL="0" indent="0">
              <a:buNone/>
            </a:pPr>
            <a:endParaRPr lang="en-US" sz="1600" dirty="0">
              <a:latin typeface="Consolas" panose="020B0609020204030204" pitchFamily="49" charset="0"/>
            </a:endParaRPr>
          </a:p>
        </p:txBody>
      </p:sp>
    </p:spTree>
    <p:extLst>
      <p:ext uri="{BB962C8B-B14F-4D97-AF65-F5344CB8AC3E}">
        <p14:creationId xmlns:p14="http://schemas.microsoft.com/office/powerpoint/2010/main" val="190491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 And Branching</a:t>
            </a:r>
            <a:endParaRPr lang="en-CA" dirty="0"/>
          </a:p>
        </p:txBody>
      </p:sp>
      <p:sp>
        <p:nvSpPr>
          <p:cNvPr id="3" name="Content Placeholder 2"/>
          <p:cNvSpPr>
            <a:spLocks noGrp="1"/>
          </p:cNvSpPr>
          <p:nvPr>
            <p:ph idx="1"/>
          </p:nvPr>
        </p:nvSpPr>
        <p:spPr/>
        <p:txBody>
          <a:bodyPr/>
          <a:lstStyle/>
          <a:p>
            <a:r>
              <a:rPr lang="en-US" dirty="0"/>
              <a:t>Recall how the logical functions, </a:t>
            </a:r>
            <a:r>
              <a:rPr lang="en-US" dirty="0">
                <a:latin typeface="Consolas" panose="020B0609020204030204" pitchFamily="49" charset="0"/>
              </a:rPr>
              <a:t>AND() OR()</a:t>
            </a:r>
            <a:r>
              <a:rPr lang="en-US" dirty="0"/>
              <a:t>, can be combined with an </a:t>
            </a:r>
            <a:r>
              <a:rPr lang="en-US" dirty="0">
                <a:latin typeface="Consolas" panose="020B0609020204030204" pitchFamily="49" charset="0"/>
              </a:rPr>
              <a:t>IF</a:t>
            </a:r>
            <a:r>
              <a:rPr lang="en-US" dirty="0"/>
              <a:t>-function in Excel.</a:t>
            </a:r>
          </a:p>
          <a:p>
            <a:pPr lvl="1"/>
            <a:r>
              <a:rPr lang="en-US" dirty="0"/>
              <a:t>E.g. (hires U of C graduates with a GPA of 3.3 or higher) </a:t>
            </a:r>
            <a:r>
              <a:rPr lang="en-US" dirty="0">
                <a:latin typeface="Consolas" panose="020B0609020204030204" pitchFamily="49" charset="0"/>
              </a:rPr>
              <a:t>IF(AND(A1&gt;3.3,B1="UC", "Hire", "")</a:t>
            </a:r>
          </a:p>
          <a:p>
            <a:r>
              <a:rPr lang="en-US" dirty="0"/>
              <a:t>With programming languages the structure is slightly different, Boolean expressions are chained or connected with </a:t>
            </a:r>
            <a:r>
              <a:rPr lang="en-US" dirty="0">
                <a:latin typeface="Consolas" panose="020B0609020204030204" pitchFamily="49" charset="0"/>
              </a:rPr>
              <a:t>AND</a:t>
            </a:r>
            <a:r>
              <a:rPr lang="en-US" dirty="0"/>
              <a:t> </a:t>
            </a:r>
            <a:r>
              <a:rPr lang="en-US" dirty="0">
                <a:latin typeface="Consolas" panose="020B0609020204030204" pitchFamily="49" charset="0"/>
              </a:rPr>
              <a:t>OR</a:t>
            </a:r>
            <a:r>
              <a:rPr lang="en-US" dirty="0"/>
              <a:t> logical operators.</a:t>
            </a:r>
          </a:p>
          <a:p>
            <a:pPr lvl="1"/>
            <a:r>
              <a:rPr lang="en-US" b="1" dirty="0"/>
              <a:t>Format</a:t>
            </a:r>
            <a:r>
              <a:rPr lang="en-US" dirty="0"/>
              <a:t>:</a:t>
            </a:r>
          </a:p>
          <a:p>
            <a:pPr lvl="2"/>
            <a:r>
              <a:rPr lang="en-US" sz="1400" dirty="0">
                <a:latin typeface="Consolas" panose="020B0609020204030204" pitchFamily="49" charset="0"/>
              </a:rPr>
              <a:t>If ((Boolean expression 1) &lt;Logical operator&gt; (Boolean expression 2)…) then</a:t>
            </a:r>
          </a:p>
          <a:p>
            <a:pPr lvl="1"/>
            <a:r>
              <a:rPr lang="en-US" b="1" dirty="0"/>
              <a:t>Example</a:t>
            </a:r>
            <a:r>
              <a:rPr lang="en-US" dirty="0"/>
              <a:t>:</a:t>
            </a:r>
          </a:p>
          <a:p>
            <a:pPr lvl="2"/>
            <a:r>
              <a:rPr lang="en-US" sz="1400" dirty="0">
                <a:latin typeface="Consolas" panose="020B0609020204030204" pitchFamily="49" charset="0"/>
              </a:rPr>
              <a:t> If ((age &lt; 0) Or (age &gt; 114)) Then</a:t>
            </a:r>
          </a:p>
          <a:p>
            <a:pPr lvl="1"/>
            <a:r>
              <a:rPr lang="en-US" sz="1600" dirty="0">
                <a:latin typeface="Consolas" panose="020B0609020204030204" pitchFamily="49" charset="0"/>
              </a:rPr>
              <a:t>(More than 2 Boolean expressions can be evaluated by the use of additional logical operators):</a:t>
            </a:r>
          </a:p>
          <a:p>
            <a:pPr lvl="2"/>
            <a:r>
              <a:rPr lang="en-US" sz="1400" dirty="0">
                <a:latin typeface="Consolas" panose="020B0609020204030204" pitchFamily="49" charset="0"/>
              </a:rPr>
              <a:t> If ((age &lt; 0) Or (age &gt; 114) Or (hair = "mullet")) Then</a:t>
            </a:r>
          </a:p>
          <a:p>
            <a:pPr lvl="2"/>
            <a:endParaRPr lang="en-US" sz="1400" dirty="0">
              <a:latin typeface="Consolas" panose="020B0609020204030204" pitchFamily="49" charset="0"/>
            </a:endParaRPr>
          </a:p>
          <a:p>
            <a:pPr lvl="2"/>
            <a:endParaRPr lang="en-CA" sz="1400" dirty="0">
              <a:latin typeface="Consolas" panose="020B0609020204030204" pitchFamily="49" charset="0"/>
            </a:endParaRPr>
          </a:p>
        </p:txBody>
      </p:sp>
    </p:spTree>
    <p:extLst>
      <p:ext uri="{BB962C8B-B14F-4D97-AF65-F5344CB8AC3E}">
        <p14:creationId xmlns:p14="http://schemas.microsoft.com/office/powerpoint/2010/main" val="2061772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 &amp; Branching</a:t>
            </a:r>
            <a:endParaRPr lang="en-CA" dirty="0"/>
          </a:p>
        </p:txBody>
      </p:sp>
      <p:sp>
        <p:nvSpPr>
          <p:cNvPr id="3" name="Content Placeholder 2"/>
          <p:cNvSpPr>
            <a:spLocks noGrp="1"/>
          </p:cNvSpPr>
          <p:nvPr>
            <p:ph idx="1"/>
          </p:nvPr>
        </p:nvSpPr>
        <p:spPr/>
        <p:txBody>
          <a:bodyPr/>
          <a:lstStyle/>
          <a:p>
            <a:r>
              <a:rPr lang="en-US" sz="2000" b="1" dirty="0"/>
              <a:t>Name of the document containing example</a:t>
            </a:r>
            <a:r>
              <a:rPr lang="en-US" sz="2000" dirty="0"/>
              <a:t>: </a:t>
            </a:r>
            <a:r>
              <a:rPr lang="en-US" sz="2000" dirty="0">
                <a:latin typeface="Consolas" panose="020B0609020204030204" pitchFamily="49" charset="0"/>
              </a:rPr>
              <a:t>2branchingLogic</a:t>
            </a:r>
          </a:p>
          <a:p>
            <a:r>
              <a:rPr lang="en-US" sz="2000" dirty="0"/>
              <a:t>Features: Error checks user input using branching (both branches produce similar results)</a:t>
            </a:r>
          </a:p>
          <a:p>
            <a:pPr lvl="1"/>
            <a:r>
              <a:rPr lang="en-US" sz="1800" dirty="0"/>
              <a:t>First branch example: Employs logical OR (checks if it’s true age is outside the valid range).</a:t>
            </a:r>
          </a:p>
          <a:p>
            <a:pPr lvl="2"/>
            <a:r>
              <a:rPr lang="en-US" sz="1600" dirty="0"/>
              <a:t>Shows an error message if it’s true that the age is outside the allowable range.</a:t>
            </a:r>
          </a:p>
          <a:p>
            <a:pPr lvl="2"/>
            <a:r>
              <a:rPr lang="en-US" sz="1600" dirty="0"/>
              <a:t>Shows a confirmation message if it’s false that the age is outside the allowable range (i.e. the age is okay)</a:t>
            </a:r>
          </a:p>
          <a:p>
            <a:pPr lvl="1"/>
            <a:r>
              <a:rPr lang="en-US" sz="1800" dirty="0"/>
              <a:t>Second branch example: Employs logical AND (checks if it’s true age is inside the valid range)</a:t>
            </a:r>
          </a:p>
          <a:p>
            <a:pPr lvl="2"/>
            <a:r>
              <a:rPr lang="en-US" sz="1600" dirty="0"/>
              <a:t>Shows a confirmation message if it’s true that the age is inside the allowable range</a:t>
            </a:r>
          </a:p>
          <a:p>
            <a:pPr lvl="2"/>
            <a:r>
              <a:rPr lang="en-US" sz="1600" dirty="0"/>
              <a:t>Shows an error message if it’s false that the age is inside the allowable range (i.e. the age is not okay)</a:t>
            </a:r>
          </a:p>
          <a:p>
            <a:pPr lvl="1"/>
            <a:r>
              <a:rPr lang="en-US" sz="1800" dirty="0"/>
              <a:t>Both branches produce the same popup given the same user input (student: verify this for practice).</a:t>
            </a:r>
          </a:p>
          <a:p>
            <a:pPr lvl="2"/>
            <a:endParaRPr lang="en-US" sz="1600" dirty="0"/>
          </a:p>
        </p:txBody>
      </p:sp>
    </p:spTree>
    <p:extLst>
      <p:ext uri="{BB962C8B-B14F-4D97-AF65-F5344CB8AC3E}">
        <p14:creationId xmlns:p14="http://schemas.microsoft.com/office/powerpoint/2010/main" val="224223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 &amp; Branching: Error Checking Age</a:t>
            </a:r>
            <a:endParaRPr lang="en-CA" dirty="0"/>
          </a:p>
        </p:txBody>
      </p:sp>
      <p:sp>
        <p:nvSpPr>
          <p:cNvPr id="3" name="Content Placeholder 2"/>
          <p:cNvSpPr>
            <a:spLocks noGrp="1"/>
          </p:cNvSpPr>
          <p:nvPr>
            <p:ph idx="1"/>
          </p:nvPr>
        </p:nvSpPr>
        <p:spPr/>
        <p:txBody>
          <a:bodyPr/>
          <a:lstStyle/>
          <a:p>
            <a:r>
              <a:rPr lang="en-US" dirty="0"/>
              <a:t>VBA instructions needed for both branches</a:t>
            </a:r>
          </a:p>
          <a:p>
            <a:pPr marL="0" indent="0">
              <a:buNone/>
            </a:pPr>
            <a:r>
              <a:rPr lang="en-US" sz="1800" dirty="0">
                <a:latin typeface="Consolas" panose="020B0609020204030204" pitchFamily="49" charset="0"/>
              </a:rPr>
              <a:t>    Dim age As Long</a:t>
            </a:r>
          </a:p>
          <a:p>
            <a:pPr marL="0" indent="0">
              <a:buNone/>
            </a:pPr>
            <a:r>
              <a:rPr lang="en-US" sz="1800" dirty="0">
                <a:latin typeface="Consolas" panose="020B0609020204030204" pitchFamily="49" charset="0"/>
              </a:rPr>
              <a:t>    age = InputBox("Age (0 - 114)?")</a:t>
            </a:r>
            <a:endParaRPr lang="en-CA" sz="1800" dirty="0">
              <a:latin typeface="Consolas" panose="020B0609020204030204" pitchFamily="49" charset="0"/>
            </a:endParaRPr>
          </a:p>
        </p:txBody>
      </p:sp>
    </p:spTree>
    <p:extLst>
      <p:ext uri="{BB962C8B-B14F-4D97-AF65-F5344CB8AC3E}">
        <p14:creationId xmlns:p14="http://schemas.microsoft.com/office/powerpoint/2010/main" val="3895637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 Checking A Value: </a:t>
            </a:r>
            <a:r>
              <a:rPr lang="en-US" dirty="0">
                <a:latin typeface="Consolas" panose="020B0609020204030204" pitchFamily="49" charset="0"/>
              </a:rPr>
              <a:t>IF</a:t>
            </a:r>
            <a:r>
              <a:rPr lang="en-US" dirty="0"/>
              <a:t> With </a:t>
            </a:r>
            <a:r>
              <a:rPr lang="en-US" dirty="0">
                <a:latin typeface="Consolas" panose="020B0609020204030204" pitchFamily="49" charset="0"/>
              </a:rPr>
              <a:t>OR</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rPr>
              <a:t>    If ((age &lt; 0) Or (age &gt; 114)) Then</a:t>
            </a:r>
          </a:p>
          <a:p>
            <a:pPr marL="0" indent="0">
              <a:buNone/>
            </a:pPr>
            <a:r>
              <a:rPr lang="en-US" sz="1800" dirty="0">
                <a:latin typeface="Consolas" panose="020B0609020204030204" pitchFamily="49" charset="0"/>
              </a:rPr>
              <a:t>        MsgBox ("OR: Age is outside allowable range of 0 - 114")</a:t>
            </a:r>
          </a:p>
          <a:p>
            <a:pPr marL="0" indent="0">
              <a:buNone/>
            </a:pPr>
            <a:r>
              <a:rPr lang="en-US" sz="1800" dirty="0">
                <a:latin typeface="Consolas" panose="020B0609020204030204" pitchFamily="49" charset="0"/>
              </a:rPr>
              <a:t>    Else</a:t>
            </a:r>
          </a:p>
          <a:p>
            <a:pPr marL="0" indent="0">
              <a:buNone/>
            </a:pPr>
            <a:r>
              <a:rPr lang="en-US" sz="1800" dirty="0">
                <a:latin typeface="Consolas" panose="020B0609020204030204" pitchFamily="49" charset="0"/>
              </a:rPr>
              <a:t>        MsgBox ("OR: Age of " &amp; age &amp; " is OK")</a:t>
            </a:r>
          </a:p>
          <a:p>
            <a:pPr marL="0" indent="0">
              <a:buNone/>
            </a:pPr>
            <a:r>
              <a:rPr lang="en-US" sz="1800" dirty="0">
                <a:latin typeface="Consolas" panose="020B0609020204030204" pitchFamily="49" charset="0"/>
              </a:rPr>
              <a:t>    End If</a:t>
            </a:r>
            <a:endParaRPr lang="en-CA" sz="1800" dirty="0">
              <a:latin typeface="Consolas" panose="020B0609020204030204" pitchFamily="49" charset="0"/>
            </a:endParaRPr>
          </a:p>
        </p:txBody>
      </p:sp>
    </p:spTree>
    <p:extLst>
      <p:ext uri="{BB962C8B-B14F-4D97-AF65-F5344CB8AC3E}">
        <p14:creationId xmlns:p14="http://schemas.microsoft.com/office/powerpoint/2010/main" val="858075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 Checking A Value: </a:t>
            </a:r>
            <a:r>
              <a:rPr lang="en-US" dirty="0">
                <a:latin typeface="Consolas" panose="020B0609020204030204" pitchFamily="49" charset="0"/>
              </a:rPr>
              <a:t>IF</a:t>
            </a:r>
            <a:r>
              <a:rPr lang="en-US" dirty="0"/>
              <a:t> With </a:t>
            </a:r>
            <a:r>
              <a:rPr lang="en-US" dirty="0">
                <a:latin typeface="Consolas" panose="020B0609020204030204" pitchFamily="49" charset="0"/>
              </a:rPr>
              <a:t>AND</a:t>
            </a:r>
            <a:endParaRPr lang="en-CA" dirty="0"/>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rPr>
              <a:t>    If ((age &gt;= 0) And (age &lt;= 114)) Then</a:t>
            </a:r>
          </a:p>
          <a:p>
            <a:pPr marL="0" indent="0">
              <a:buNone/>
            </a:pPr>
            <a:r>
              <a:rPr lang="en-US" sz="1800" dirty="0">
                <a:latin typeface="Consolas" panose="020B0609020204030204" pitchFamily="49" charset="0"/>
              </a:rPr>
              <a:t>        MsgBox ("AND: Age of " &amp; age &amp; " is OK")</a:t>
            </a:r>
          </a:p>
          <a:p>
            <a:pPr marL="0" indent="0">
              <a:buNone/>
            </a:pPr>
            <a:r>
              <a:rPr lang="en-US" sz="1800" dirty="0">
                <a:latin typeface="Consolas" panose="020B0609020204030204" pitchFamily="49" charset="0"/>
              </a:rPr>
              <a:t>    Else</a:t>
            </a:r>
          </a:p>
          <a:p>
            <a:pPr marL="0" indent="0">
              <a:buNone/>
            </a:pPr>
            <a:r>
              <a:rPr lang="en-US" sz="1800" dirty="0">
                <a:latin typeface="Consolas" panose="020B0609020204030204" pitchFamily="49" charset="0"/>
              </a:rPr>
              <a:t>        MsgBox ("AND: Age is outside allowable 0 - 114")</a:t>
            </a:r>
          </a:p>
          <a:p>
            <a:pPr marL="0" indent="0">
              <a:buNone/>
            </a:pPr>
            <a:r>
              <a:rPr lang="en-US" sz="1800" dirty="0">
                <a:latin typeface="Consolas" panose="020B0609020204030204" pitchFamily="49" charset="0"/>
              </a:rPr>
              <a:t>    End If</a:t>
            </a:r>
            <a:endParaRPr lang="en-CA" sz="1800" dirty="0">
              <a:latin typeface="Consolas" panose="020B0609020204030204" pitchFamily="49" charset="0"/>
            </a:endParaRPr>
          </a:p>
        </p:txBody>
      </p:sp>
    </p:spTree>
    <p:extLst>
      <p:ext uri="{BB962C8B-B14F-4D97-AF65-F5344CB8AC3E}">
        <p14:creationId xmlns:p14="http://schemas.microsoft.com/office/powerpoint/2010/main" val="1184396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Multiple Conditions</a:t>
            </a:r>
            <a:endParaRPr lang="en-CA" dirty="0"/>
          </a:p>
        </p:txBody>
      </p:sp>
      <p:sp>
        <p:nvSpPr>
          <p:cNvPr id="3" name="Content Placeholder 2"/>
          <p:cNvSpPr>
            <a:spLocks noGrp="1"/>
          </p:cNvSpPr>
          <p:nvPr>
            <p:ph idx="1"/>
          </p:nvPr>
        </p:nvSpPr>
        <p:spPr/>
        <p:txBody>
          <a:bodyPr/>
          <a:lstStyle/>
          <a:p>
            <a:r>
              <a:rPr lang="en-US" dirty="0"/>
              <a:t>There’s two general cases:</a:t>
            </a:r>
          </a:p>
          <a:p>
            <a:pPr lvl="1"/>
            <a:r>
              <a:rPr lang="en-US" dirty="0"/>
              <a:t>Zero or one of the conditions is true (no more than one so having one true case excludes the possibility of any other cases being true).</a:t>
            </a:r>
          </a:p>
          <a:p>
            <a:pPr lvl="2"/>
            <a:r>
              <a:rPr lang="en-US" dirty="0"/>
              <a:t>Example: getting a letter grade for a class during a particular semester, specifying the current city, town that you reside in.</a:t>
            </a:r>
          </a:p>
          <a:p>
            <a:pPr lvl="2"/>
            <a:r>
              <a:rPr lang="en-US" dirty="0"/>
              <a:t>VBA structure to use: </a:t>
            </a:r>
            <a:r>
              <a:rPr lang="en-US" dirty="0">
                <a:latin typeface="Consolas" panose="020B0609020204030204" pitchFamily="49" charset="0"/>
              </a:rPr>
              <a:t>IF-ELSEIF</a:t>
            </a:r>
          </a:p>
          <a:p>
            <a:pPr lvl="1"/>
            <a:r>
              <a:rPr lang="en-US" dirty="0"/>
              <a:t>Zero, one, two up to all of the cases can be true.</a:t>
            </a:r>
          </a:p>
          <a:p>
            <a:pPr lvl="2"/>
            <a:r>
              <a:rPr lang="en-US" dirty="0"/>
              <a:t>Example: for each class taken checking if a perfect score was awarded (letter grade ‘A’), checking if a person has ever lived in each of the cities, towns in a particular country (Have you ever lived in Calgary? Have you ever lived in Edmonton? Etc.)</a:t>
            </a:r>
          </a:p>
          <a:p>
            <a:pPr lvl="2"/>
            <a:r>
              <a:rPr lang="en-US" dirty="0"/>
              <a:t>VBA structure to use: Multiple and independent </a:t>
            </a:r>
            <a:r>
              <a:rPr lang="en-US" dirty="0">
                <a:latin typeface="Consolas" panose="020B0609020204030204" pitchFamily="49" charset="0"/>
              </a:rPr>
              <a:t>IF</a:t>
            </a:r>
            <a:r>
              <a:rPr lang="en-US" dirty="0"/>
              <a:t>s</a:t>
            </a:r>
          </a:p>
          <a:p>
            <a:pPr lvl="2"/>
            <a:endParaRPr lang="en-CA" dirty="0"/>
          </a:p>
        </p:txBody>
      </p:sp>
    </p:spTree>
    <p:extLst>
      <p:ext uri="{BB962C8B-B14F-4D97-AF65-F5344CB8AC3E}">
        <p14:creationId xmlns:p14="http://schemas.microsoft.com/office/powerpoint/2010/main" val="429672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nsolas" panose="020B0609020204030204" pitchFamily="49" charset="0"/>
              </a:rPr>
              <a:t>IF-ELSEIF</a:t>
            </a:r>
            <a:r>
              <a:rPr lang="en-US" dirty="0"/>
              <a:t>, Multiple </a:t>
            </a:r>
            <a:r>
              <a:rPr lang="en-US" dirty="0">
                <a:latin typeface="Consolas" panose="020B0609020204030204" pitchFamily="49" charset="0"/>
              </a:rPr>
              <a:t>IF</a:t>
            </a:r>
            <a:r>
              <a:rPr lang="en-US" dirty="0"/>
              <a:t>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a:latin typeface="Consolas" panose="020B0609020204030204" pitchFamily="49" charset="0"/>
              </a:rPr>
              <a:t>3multipleIfVSIFElseIF</a:t>
            </a:r>
          </a:p>
          <a:p>
            <a:r>
              <a:rPr lang="en-US" dirty="0"/>
              <a:t>Features: </a:t>
            </a:r>
          </a:p>
          <a:p>
            <a:pPr lvl="1"/>
            <a:r>
              <a:rPr lang="en-US" dirty="0"/>
              <a:t>Part I: Check for birth city</a:t>
            </a:r>
          </a:p>
          <a:p>
            <a:pPr lvl="2"/>
            <a:r>
              <a:rPr lang="en-US" dirty="0"/>
              <a:t>Prompts the user for the city that person was born in an reacts in different ways based on that information. One approach uses an </a:t>
            </a:r>
            <a:r>
              <a:rPr lang="en-US" dirty="0">
                <a:latin typeface="Consolas" panose="020B0609020204030204" pitchFamily="49" charset="0"/>
              </a:rPr>
              <a:t>IF-ELSEIF</a:t>
            </a:r>
            <a:r>
              <a:rPr lang="en-US" dirty="0"/>
              <a:t> structure, the other employs multiple and separate </a:t>
            </a:r>
            <a:r>
              <a:rPr lang="en-US" dirty="0">
                <a:latin typeface="Consolas" panose="020B0609020204030204" pitchFamily="49" charset="0"/>
              </a:rPr>
              <a:t>IF</a:t>
            </a:r>
            <a:r>
              <a:rPr lang="en-US" dirty="0"/>
              <a:t> structures.</a:t>
            </a:r>
          </a:p>
          <a:p>
            <a:pPr lvl="2"/>
            <a:r>
              <a:rPr lang="en-US" dirty="0"/>
              <a:t>Note: the use of the multiple IFs is not an appropriate solution in cases such as this but is included for learning purposes (to show how difficult it can be to check for the ‘none of the above’ case).</a:t>
            </a:r>
          </a:p>
          <a:p>
            <a:pPr lvl="1"/>
            <a:r>
              <a:rPr lang="en-US" dirty="0"/>
              <a:t>Part II: Check education level and if the person is a senior citizen</a:t>
            </a:r>
          </a:p>
          <a:p>
            <a:pPr lvl="2"/>
            <a:r>
              <a:rPr lang="en-US" dirty="0"/>
              <a:t>These two checks are independent, education level and the senior check are unrelated.</a:t>
            </a:r>
          </a:p>
          <a:p>
            <a:pPr lvl="2"/>
            <a:r>
              <a:rPr lang="en-US" dirty="0"/>
              <a:t>(Alternatively phrased): regardless of what the user enters for the years of education, the program will always check if the person is or is not a senior.</a:t>
            </a:r>
            <a:endParaRPr lang="en-CA" dirty="0"/>
          </a:p>
        </p:txBody>
      </p:sp>
    </p:spTree>
    <p:extLst>
      <p:ext uri="{BB962C8B-B14F-4D97-AF65-F5344CB8AC3E}">
        <p14:creationId xmlns:p14="http://schemas.microsoft.com/office/powerpoint/2010/main" val="3713725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Conditions: Checking City Of Birth </a:t>
            </a:r>
            <a:endParaRPr lang="en-CA" dirty="0"/>
          </a:p>
        </p:txBody>
      </p:sp>
      <p:sp>
        <p:nvSpPr>
          <p:cNvPr id="3" name="Content Placeholder 2"/>
          <p:cNvSpPr>
            <a:spLocks noGrp="1"/>
          </p:cNvSpPr>
          <p:nvPr>
            <p:ph idx="1"/>
          </p:nvPr>
        </p:nvSpPr>
        <p:spPr/>
        <p:txBody>
          <a:bodyPr/>
          <a:lstStyle/>
          <a:p>
            <a:r>
              <a:rPr lang="en-CA" dirty="0"/>
              <a:t>Solution using multiple </a:t>
            </a:r>
            <a:r>
              <a:rPr lang="en-CA" dirty="0">
                <a:latin typeface="Consolas" panose="020B0609020204030204" pitchFamily="49" charset="0"/>
              </a:rPr>
              <a:t>IF</a:t>
            </a:r>
            <a:r>
              <a:rPr lang="en-CA" dirty="0"/>
              <a:t>s </a:t>
            </a:r>
          </a:p>
          <a:p>
            <a:pPr marL="0" indent="0">
              <a:buNone/>
            </a:pPr>
            <a:r>
              <a:rPr lang="en-CA" sz="1600" dirty="0">
                <a:latin typeface="Consolas" panose="020B0609020204030204" pitchFamily="49" charset="0"/>
              </a:rPr>
              <a:t>   Dim </a:t>
            </a:r>
            <a:r>
              <a:rPr lang="en-CA" sz="1600" dirty="0" err="1">
                <a:latin typeface="Consolas" panose="020B0609020204030204" pitchFamily="49" charset="0"/>
              </a:rPr>
              <a:t>birthCity</a:t>
            </a:r>
            <a:r>
              <a:rPr lang="en-CA" sz="1600" dirty="0">
                <a:latin typeface="Consolas" panose="020B0609020204030204" pitchFamily="49" charset="0"/>
              </a:rPr>
              <a:t> As String</a:t>
            </a:r>
          </a:p>
          <a:p>
            <a:pPr marL="0" indent="0">
              <a:buNone/>
            </a:pPr>
            <a:r>
              <a:rPr lang="en-US" sz="1600" dirty="0">
                <a:latin typeface="Consolas" panose="020B0609020204030204" pitchFamily="49" charset="0"/>
              </a:rPr>
              <a:t>   </a:t>
            </a:r>
            <a:r>
              <a:rPr lang="en-US" sz="1600" dirty="0" err="1">
                <a:latin typeface="Consolas" panose="020B0609020204030204" pitchFamily="49" charset="0"/>
              </a:rPr>
              <a:t>birthCity</a:t>
            </a:r>
            <a:r>
              <a:rPr lang="en-US" sz="1600" dirty="0">
                <a:latin typeface="Consolas" panose="020B0609020204030204" pitchFamily="49" charset="0"/>
              </a:rPr>
              <a:t> = InputBox("City of birth")</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"Calgary") Then</a:t>
            </a:r>
          </a:p>
          <a:p>
            <a:pPr marL="0" indent="0">
              <a:buNone/>
            </a:pPr>
            <a:r>
              <a:rPr lang="en-US" sz="1600" dirty="0">
                <a:latin typeface="Consolas" panose="020B0609020204030204" pitchFamily="49" charset="0"/>
              </a:rPr>
              <a:t>       MsgBox ("You are 'Part of the Energy'")</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"Edmonton") Then</a:t>
            </a:r>
          </a:p>
          <a:p>
            <a:pPr marL="0" indent="0">
              <a:buNone/>
            </a:pPr>
            <a:r>
              <a:rPr lang="en-US" sz="1600" dirty="0">
                <a:latin typeface="Consolas" panose="020B0609020204030204" pitchFamily="49" charset="0"/>
              </a:rPr>
              <a:t>       MsgBox ("From the City of Champions")</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"Dubai") Then</a:t>
            </a:r>
          </a:p>
          <a:p>
            <a:pPr marL="0" indent="0">
              <a:buNone/>
            </a:pPr>
            <a:r>
              <a:rPr lang="en-US" sz="1600" dirty="0">
                <a:latin typeface="Consolas" panose="020B0609020204030204" pitchFamily="49" charset="0"/>
              </a:rPr>
              <a:t>       MsgBox ("Definitely Dubai!")</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"Fargo") Then</a:t>
            </a:r>
          </a:p>
          <a:p>
            <a:pPr marL="0" indent="0">
              <a:buNone/>
            </a:pPr>
            <a:r>
              <a:rPr lang="en-US" sz="1600" dirty="0">
                <a:latin typeface="Consolas" panose="020B0609020204030204" pitchFamily="49" charset="0"/>
              </a:rPr>
              <a:t>       MsgBox ("You're always warm")</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a:t>
            </a:r>
            <a:endParaRPr lang="en-CA" sz="1600" dirty="0">
              <a:latin typeface="Consolas" panose="020B0609020204030204" pitchFamily="49" charset="0"/>
            </a:endParaRPr>
          </a:p>
        </p:txBody>
      </p:sp>
    </p:spTree>
    <p:extLst>
      <p:ext uri="{BB962C8B-B14F-4D97-AF65-F5344CB8AC3E}">
        <p14:creationId xmlns:p14="http://schemas.microsoft.com/office/powerpoint/2010/main" val="1544464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Conditions: Checking City Of Birth  (2)</a:t>
            </a:r>
            <a:endParaRPr lang="en-CA" dirty="0"/>
          </a:p>
        </p:txBody>
      </p:sp>
      <p:sp>
        <p:nvSpPr>
          <p:cNvPr id="3" name="Content Placeholder 2"/>
          <p:cNvSpPr>
            <a:spLocks noGrp="1"/>
          </p:cNvSpPr>
          <p:nvPr>
            <p:ph idx="1"/>
          </p:nvPr>
        </p:nvSpPr>
        <p:spPr/>
        <p:txBody>
          <a:bodyPr/>
          <a:lstStyle/>
          <a:p>
            <a:pPr marL="0" indent="0">
              <a:buNone/>
            </a:pPr>
            <a:r>
              <a:rPr lang="en-US" sz="1800" dirty="0">
                <a:solidFill>
                  <a:srgbClr val="FF0000"/>
                </a:solidFill>
                <a:latin typeface="Consolas" panose="020B0609020204030204" pitchFamily="49" charset="0"/>
              </a:rPr>
              <a:t>   ' When none of the cases in any of the previous IFs apply</a:t>
            </a:r>
          </a:p>
          <a:p>
            <a:pPr marL="0" indent="0">
              <a:buNone/>
            </a:pPr>
            <a:r>
              <a:rPr lang="en-US" sz="1800" dirty="0">
                <a:solidFill>
                  <a:srgbClr val="FF0000"/>
                </a:solidFill>
                <a:latin typeface="Consolas" panose="020B0609020204030204" pitchFamily="49" charset="0"/>
              </a:rPr>
              <a:t>   ' requires a very awkward solution</a:t>
            </a:r>
          </a:p>
          <a:p>
            <a:pPr marL="0" indent="0">
              <a:buNone/>
            </a:pPr>
            <a:r>
              <a:rPr lang="en-US" sz="1800" dirty="0">
                <a:latin typeface="Consolas" panose="020B0609020204030204" pitchFamily="49" charset="0"/>
              </a:rPr>
              <a:t>   If ((</a:t>
            </a:r>
            <a:r>
              <a:rPr lang="en-US" sz="1800" dirty="0" err="1">
                <a:latin typeface="Consolas" panose="020B0609020204030204" pitchFamily="49" charset="0"/>
              </a:rPr>
              <a:t>birthCity</a:t>
            </a:r>
            <a:r>
              <a:rPr lang="en-US" sz="1800" dirty="0">
                <a:latin typeface="Consolas" panose="020B0609020204030204" pitchFamily="49" charset="0"/>
              </a:rPr>
              <a:t> &lt;&gt; "Calgary") And _</a:t>
            </a:r>
          </a:p>
          <a:p>
            <a:pPr marL="0" indent="0">
              <a:buNone/>
            </a:pPr>
            <a:r>
              <a:rPr lang="en-US" sz="1800" dirty="0">
                <a:latin typeface="Consolas" panose="020B0609020204030204" pitchFamily="49" charset="0"/>
              </a:rPr>
              <a:t>       (</a:t>
            </a:r>
            <a:r>
              <a:rPr lang="en-US" sz="1800" dirty="0" err="1">
                <a:latin typeface="Consolas" panose="020B0609020204030204" pitchFamily="49" charset="0"/>
              </a:rPr>
              <a:t>birthCity</a:t>
            </a:r>
            <a:r>
              <a:rPr lang="en-US" sz="1800" dirty="0">
                <a:latin typeface="Consolas" panose="020B0609020204030204" pitchFamily="49" charset="0"/>
              </a:rPr>
              <a:t> &lt;&gt; "Edmonton") And _</a:t>
            </a:r>
          </a:p>
          <a:p>
            <a:pPr marL="0" indent="0">
              <a:buNone/>
            </a:pPr>
            <a:r>
              <a:rPr lang="en-US" sz="1800" dirty="0">
                <a:latin typeface="Consolas" panose="020B0609020204030204" pitchFamily="49" charset="0"/>
              </a:rPr>
              <a:t>       (</a:t>
            </a:r>
            <a:r>
              <a:rPr lang="en-US" sz="1800" dirty="0" err="1">
                <a:latin typeface="Consolas" panose="020B0609020204030204" pitchFamily="49" charset="0"/>
              </a:rPr>
              <a:t>birthCity</a:t>
            </a:r>
            <a:r>
              <a:rPr lang="en-US" sz="1800" dirty="0">
                <a:latin typeface="Consolas" panose="020B0609020204030204" pitchFamily="49" charset="0"/>
              </a:rPr>
              <a:t> &lt;&gt; "Dubai") And _</a:t>
            </a:r>
          </a:p>
          <a:p>
            <a:pPr marL="0" indent="0">
              <a:buNone/>
            </a:pPr>
            <a:r>
              <a:rPr lang="en-US" sz="1800" dirty="0">
                <a:latin typeface="Consolas" panose="020B0609020204030204" pitchFamily="49" charset="0"/>
              </a:rPr>
              <a:t>       (</a:t>
            </a:r>
            <a:r>
              <a:rPr lang="en-US" sz="1800" dirty="0" err="1">
                <a:latin typeface="Consolas" panose="020B0609020204030204" pitchFamily="49" charset="0"/>
              </a:rPr>
              <a:t>birthCity</a:t>
            </a:r>
            <a:r>
              <a:rPr lang="en-US" sz="1800" dirty="0">
                <a:latin typeface="Consolas" panose="020B0609020204030204" pitchFamily="49" charset="0"/>
              </a:rPr>
              <a:t> &lt;&gt; "Fargo")) Then</a:t>
            </a:r>
          </a:p>
          <a:p>
            <a:pPr marL="0" indent="0">
              <a:buNone/>
            </a:pPr>
            <a:r>
              <a:rPr lang="en-US" sz="1800" dirty="0">
                <a:latin typeface="Consolas" panose="020B0609020204030204" pitchFamily="49" charset="0"/>
              </a:rPr>
              <a:t>         MsgBox ("Multiple-IFs: Miscellaneous place")</a:t>
            </a:r>
          </a:p>
          <a:p>
            <a:pPr marL="0" indent="0">
              <a:buNone/>
            </a:pPr>
            <a:r>
              <a:rPr lang="en-US" sz="1800" dirty="0">
                <a:latin typeface="Consolas" panose="020B0609020204030204" pitchFamily="49" charset="0"/>
              </a:rPr>
              <a:t>   End If</a:t>
            </a:r>
            <a:endParaRPr lang="en-CA" sz="1800" dirty="0">
              <a:latin typeface="Consolas" panose="020B0609020204030204" pitchFamily="49" charset="0"/>
            </a:endParaRPr>
          </a:p>
          <a:p>
            <a:endParaRPr lang="en-CA" sz="1800" dirty="0"/>
          </a:p>
        </p:txBody>
      </p:sp>
    </p:spTree>
    <p:extLst>
      <p:ext uri="{BB962C8B-B14F-4D97-AF65-F5344CB8AC3E}">
        <p14:creationId xmlns:p14="http://schemas.microsoft.com/office/powerpoint/2010/main" val="62070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Microsoft Introduction/Overview Of VBA</a:t>
            </a:r>
          </a:p>
        </p:txBody>
      </p:sp>
      <p:sp>
        <p:nvSpPr>
          <p:cNvPr id="3" name="Content Placeholder 2"/>
          <p:cNvSpPr>
            <a:spLocks noGrp="1"/>
          </p:cNvSpPr>
          <p:nvPr>
            <p:ph idx="1"/>
          </p:nvPr>
        </p:nvSpPr>
        <p:spPr/>
        <p:txBody>
          <a:bodyPr/>
          <a:lstStyle/>
          <a:p>
            <a:r>
              <a:rPr lang="en-US" dirty="0"/>
              <a:t>https://docs.microsoft.com/en-us/office/vba/library-reference/concepts/getting-started-with-vba-in-office</a:t>
            </a:r>
          </a:p>
        </p:txBody>
      </p:sp>
    </p:spTree>
    <p:extLst>
      <p:ext uri="{BB962C8B-B14F-4D97-AF65-F5344CB8AC3E}">
        <p14:creationId xmlns:p14="http://schemas.microsoft.com/office/powerpoint/2010/main" val="2583560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Conditions: Checking City Of Birth  (3)</a:t>
            </a:r>
            <a:endParaRPr lang="en-CA" dirty="0"/>
          </a:p>
        </p:txBody>
      </p:sp>
      <p:sp>
        <p:nvSpPr>
          <p:cNvPr id="3" name="Content Placeholder 2"/>
          <p:cNvSpPr>
            <a:spLocks noGrp="1"/>
          </p:cNvSpPr>
          <p:nvPr>
            <p:ph idx="1"/>
          </p:nvPr>
        </p:nvSpPr>
        <p:spPr/>
        <p:txBody>
          <a:bodyPr/>
          <a:lstStyle/>
          <a:p>
            <a:r>
              <a:rPr lang="en-CA" dirty="0"/>
              <a:t>Solution using </a:t>
            </a:r>
            <a:r>
              <a:rPr lang="en-CA" dirty="0">
                <a:latin typeface="Consolas" panose="020B0609020204030204" pitchFamily="49" charset="0"/>
              </a:rPr>
              <a:t>IF-ELSEIF</a:t>
            </a:r>
            <a:r>
              <a:rPr lang="en-CA" dirty="0"/>
              <a:t> (better approach)</a:t>
            </a:r>
          </a:p>
          <a:p>
            <a:pPr marL="234950" lvl="1" indent="0">
              <a:buNone/>
            </a:pPr>
            <a:r>
              <a:rPr lang="en-CA" sz="1800" dirty="0">
                <a:latin typeface="Consolas" panose="020B0609020204030204" pitchFamily="49" charset="0"/>
              </a:rPr>
              <a:t>   If (</a:t>
            </a:r>
            <a:r>
              <a:rPr lang="en-CA" sz="1800" dirty="0" err="1">
                <a:latin typeface="Consolas" panose="020B0609020204030204" pitchFamily="49" charset="0"/>
              </a:rPr>
              <a:t>birthCity</a:t>
            </a:r>
            <a:r>
              <a:rPr lang="en-CA" sz="1800" dirty="0">
                <a:latin typeface="Consolas" panose="020B0609020204030204" pitchFamily="49" charset="0"/>
              </a:rPr>
              <a:t> = "Calgary") Then</a:t>
            </a:r>
          </a:p>
          <a:p>
            <a:pPr marL="234950" lvl="1" indent="0">
              <a:buNone/>
            </a:pPr>
            <a:r>
              <a:rPr lang="en-CA" sz="1800" dirty="0">
                <a:latin typeface="Consolas" panose="020B0609020204030204" pitchFamily="49" charset="0"/>
              </a:rPr>
              <a:t>       MsgBox ("You are 'Part of the Energy'")</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ElseIf</a:t>
            </a:r>
            <a:r>
              <a:rPr lang="en-CA" sz="1800" dirty="0">
                <a:latin typeface="Consolas" panose="020B0609020204030204" pitchFamily="49" charset="0"/>
              </a:rPr>
              <a:t> (</a:t>
            </a:r>
            <a:r>
              <a:rPr lang="en-CA" sz="1800" dirty="0" err="1">
                <a:latin typeface="Consolas" panose="020B0609020204030204" pitchFamily="49" charset="0"/>
              </a:rPr>
              <a:t>birthCity</a:t>
            </a:r>
            <a:r>
              <a:rPr lang="en-CA" sz="1800" dirty="0">
                <a:latin typeface="Consolas" panose="020B0609020204030204" pitchFamily="49" charset="0"/>
              </a:rPr>
              <a:t> = "Edmonton") Then</a:t>
            </a:r>
          </a:p>
          <a:p>
            <a:pPr marL="234950" lvl="1" indent="0">
              <a:buNone/>
            </a:pPr>
            <a:r>
              <a:rPr lang="en-CA" sz="1800" dirty="0">
                <a:latin typeface="Consolas" panose="020B0609020204030204" pitchFamily="49" charset="0"/>
              </a:rPr>
              <a:t>       MsgBox ("From the City of Champions")</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ElseIf</a:t>
            </a:r>
            <a:r>
              <a:rPr lang="en-CA" sz="1800" dirty="0">
                <a:latin typeface="Consolas" panose="020B0609020204030204" pitchFamily="49" charset="0"/>
              </a:rPr>
              <a:t> (</a:t>
            </a:r>
            <a:r>
              <a:rPr lang="en-CA" sz="1800" dirty="0" err="1">
                <a:latin typeface="Consolas" panose="020B0609020204030204" pitchFamily="49" charset="0"/>
              </a:rPr>
              <a:t>birthCity</a:t>
            </a:r>
            <a:r>
              <a:rPr lang="en-CA" sz="1800" dirty="0">
                <a:latin typeface="Consolas" panose="020B0609020204030204" pitchFamily="49" charset="0"/>
              </a:rPr>
              <a:t> = "Dubai") Then</a:t>
            </a:r>
          </a:p>
          <a:p>
            <a:pPr marL="234950" lvl="1" indent="0">
              <a:buNone/>
            </a:pPr>
            <a:r>
              <a:rPr lang="en-CA" sz="1800" dirty="0">
                <a:latin typeface="Consolas" panose="020B0609020204030204" pitchFamily="49" charset="0"/>
              </a:rPr>
              <a:t>       MsgBox ("Definitely Dubai!")</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ElseIf</a:t>
            </a:r>
            <a:r>
              <a:rPr lang="en-CA" sz="1800" dirty="0">
                <a:latin typeface="Consolas" panose="020B0609020204030204" pitchFamily="49" charset="0"/>
              </a:rPr>
              <a:t> (</a:t>
            </a:r>
            <a:r>
              <a:rPr lang="en-CA" sz="1800" dirty="0" err="1">
                <a:latin typeface="Consolas" panose="020B0609020204030204" pitchFamily="49" charset="0"/>
              </a:rPr>
              <a:t>birthCity</a:t>
            </a:r>
            <a:r>
              <a:rPr lang="en-CA" sz="1800" dirty="0">
                <a:latin typeface="Consolas" panose="020B0609020204030204" pitchFamily="49" charset="0"/>
              </a:rPr>
              <a:t> = "Fargo") Then</a:t>
            </a:r>
          </a:p>
          <a:p>
            <a:pPr marL="234950" lvl="1" indent="0">
              <a:buNone/>
            </a:pPr>
            <a:r>
              <a:rPr lang="en-CA" sz="1800" dirty="0">
                <a:latin typeface="Consolas" panose="020B0609020204030204" pitchFamily="49" charset="0"/>
              </a:rPr>
              <a:t>       MsgBox ("You're always warm")</a:t>
            </a:r>
          </a:p>
          <a:p>
            <a:pPr marL="234950" lvl="1" indent="0">
              <a:buNone/>
            </a:pPr>
            <a:r>
              <a:rPr lang="en-CA" sz="1800" dirty="0">
                <a:latin typeface="Consolas" panose="020B0609020204030204" pitchFamily="49" charset="0"/>
              </a:rPr>
              <a:t>   Else</a:t>
            </a:r>
          </a:p>
          <a:p>
            <a:pPr marL="234950" lvl="1" indent="0">
              <a:buNone/>
            </a:pPr>
            <a:r>
              <a:rPr lang="en-CA" sz="1800" dirty="0">
                <a:latin typeface="Consolas" panose="020B0609020204030204" pitchFamily="49" charset="0"/>
              </a:rPr>
              <a:t>       MsgBox ("IF-ELSEIFs: Miscellaneous place")</a:t>
            </a:r>
          </a:p>
          <a:p>
            <a:pPr marL="234950" lvl="1" indent="0">
              <a:buNone/>
            </a:pPr>
            <a:r>
              <a:rPr lang="en-CA" sz="1800" dirty="0">
                <a:latin typeface="Consolas" panose="020B0609020204030204" pitchFamily="49" charset="0"/>
              </a:rPr>
              <a:t>   End If</a:t>
            </a:r>
          </a:p>
          <a:p>
            <a:endParaRPr lang="en-CA" dirty="0"/>
          </a:p>
        </p:txBody>
      </p:sp>
    </p:spTree>
    <p:extLst>
      <p:ext uri="{BB962C8B-B14F-4D97-AF65-F5344CB8AC3E}">
        <p14:creationId xmlns:p14="http://schemas.microsoft.com/office/powerpoint/2010/main" val="626134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Conditions: Education Level, Senior Citizen </a:t>
            </a:r>
            <a:endParaRPr lang="en-CA" dirty="0"/>
          </a:p>
        </p:txBody>
      </p:sp>
      <p:sp>
        <p:nvSpPr>
          <p:cNvPr id="3" name="Content Placeholder 2"/>
          <p:cNvSpPr>
            <a:spLocks noGrp="1"/>
          </p:cNvSpPr>
          <p:nvPr>
            <p:ph idx="1"/>
          </p:nvPr>
        </p:nvSpPr>
        <p:spPr/>
        <p:txBody>
          <a:bodyPr/>
          <a:lstStyle/>
          <a:p>
            <a:pPr marL="0" indent="0">
              <a:buNone/>
            </a:pPr>
            <a:r>
              <a:rPr lang="en-US" sz="1600" dirty="0">
                <a:latin typeface="Consolas" panose="020B0609020204030204" pitchFamily="49" charset="0"/>
              </a:rPr>
              <a:t>   </a:t>
            </a:r>
            <a:r>
              <a:rPr lang="en-US" sz="1600" dirty="0">
                <a:solidFill>
                  <a:srgbClr val="FF0000"/>
                </a:solidFill>
                <a:latin typeface="Consolas" panose="020B0609020204030204" pitchFamily="49" charset="0"/>
              </a:rPr>
              <a:t> ' Check for grade level and if senior have nothing to do</a:t>
            </a:r>
          </a:p>
          <a:p>
            <a:pPr marL="0" indent="0">
              <a:buNone/>
            </a:pPr>
            <a:r>
              <a:rPr lang="en-US" sz="1600" dirty="0">
                <a:solidFill>
                  <a:srgbClr val="FF0000"/>
                </a:solidFill>
                <a:latin typeface="Consolas" panose="020B0609020204030204" pitchFamily="49" charset="0"/>
              </a:rPr>
              <a:t>    ' with each other, both checks must always occur so using multiple</a:t>
            </a:r>
          </a:p>
          <a:p>
            <a:pPr marL="0" indent="0">
              <a:buNone/>
            </a:pPr>
            <a:r>
              <a:rPr lang="en-US" sz="1600" dirty="0">
                <a:solidFill>
                  <a:srgbClr val="FF0000"/>
                </a:solidFill>
                <a:latin typeface="Consolas" panose="020B0609020204030204" pitchFamily="49" charset="0"/>
              </a:rPr>
              <a:t>    '  Ifs is appropriate. </a:t>
            </a:r>
          </a:p>
          <a:p>
            <a:pPr marL="0" indent="0">
              <a:buNone/>
              <a:tabLst>
                <a:tab pos="542925" algn="l"/>
              </a:tabLst>
            </a:pPr>
            <a:r>
              <a:rPr lang="en-US" sz="1800" dirty="0">
                <a:solidFill>
                  <a:srgbClr val="FF0000"/>
                </a:solidFill>
                <a:latin typeface="Consolas" panose="020B0609020204030204" pitchFamily="49" charset="0"/>
              </a:rPr>
              <a:t>	</a:t>
            </a:r>
            <a:r>
              <a:rPr lang="en-US" sz="1600" dirty="0">
                <a:latin typeface="Consolas" panose="020B0609020204030204" pitchFamily="49" charset="0"/>
              </a:rPr>
              <a:t>Dim </a:t>
            </a:r>
            <a:r>
              <a:rPr lang="en-US" sz="1600" dirty="0" err="1">
                <a:latin typeface="Consolas" panose="020B0609020204030204" pitchFamily="49" charset="0"/>
              </a:rPr>
              <a:t>gradeLevel</a:t>
            </a:r>
            <a:r>
              <a:rPr lang="en-US" sz="1600" dirty="0">
                <a:latin typeface="Consolas" panose="020B0609020204030204" pitchFamily="49" charset="0"/>
              </a:rPr>
              <a:t> As Long</a:t>
            </a:r>
          </a:p>
          <a:p>
            <a:pPr marL="234950" lvl="1" indent="0">
              <a:buNone/>
            </a:pPr>
            <a:r>
              <a:rPr lang="en-US" sz="1600" dirty="0">
                <a:latin typeface="Consolas" panose="020B0609020204030204" pitchFamily="49" charset="0"/>
              </a:rPr>
              <a:t>   Dim age As Long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gradeLevel</a:t>
            </a:r>
            <a:r>
              <a:rPr lang="en-US" sz="1600" dirty="0">
                <a:latin typeface="Consolas" panose="020B0609020204030204" pitchFamily="49" charset="0"/>
              </a:rPr>
              <a:t> = InputBox("What is your highest grade level: ")</a:t>
            </a:r>
          </a:p>
          <a:p>
            <a:pPr marL="234950" lvl="1" indent="0">
              <a:buNone/>
            </a:pPr>
            <a:r>
              <a:rPr lang="en-US" sz="1600" dirty="0">
                <a:latin typeface="Consolas" panose="020B0609020204030204" pitchFamily="49" charset="0"/>
              </a:rPr>
              <a:t>   age = InputBox("What is your age: ")</a:t>
            </a:r>
          </a:p>
          <a:p>
            <a:pPr marL="234950" lvl="1" indent="0">
              <a:buNone/>
            </a:pPr>
            <a:r>
              <a:rPr lang="en-US" sz="1600" dirty="0">
                <a:latin typeface="Consolas" panose="020B0609020204030204" pitchFamily="49" charset="0"/>
              </a:rPr>
              <a:t>   If (</a:t>
            </a:r>
            <a:r>
              <a:rPr lang="en-US" sz="1600" dirty="0" err="1">
                <a:latin typeface="Consolas" panose="020B0609020204030204" pitchFamily="49" charset="0"/>
              </a:rPr>
              <a:t>gradeLevel</a:t>
            </a:r>
            <a:r>
              <a:rPr lang="en-US" sz="1600" dirty="0">
                <a:latin typeface="Consolas" panose="020B0609020204030204" pitchFamily="49" charset="0"/>
              </a:rPr>
              <a:t> &gt;= 13) Then</a:t>
            </a:r>
          </a:p>
          <a:p>
            <a:pPr marL="234950" lvl="1" indent="0">
              <a:buNone/>
            </a:pPr>
            <a:r>
              <a:rPr lang="en-US" sz="1600" dirty="0">
                <a:latin typeface="Consolas" panose="020B0609020204030204" pitchFamily="49" charset="0"/>
              </a:rPr>
              <a:t>       MsgBox ("College person!")</a:t>
            </a:r>
          </a:p>
          <a:p>
            <a:pPr marL="234950" lvl="1" indent="0">
              <a:buNone/>
            </a:pPr>
            <a:r>
              <a:rPr lang="en-US" sz="1600" dirty="0">
                <a:latin typeface="Consolas" panose="020B0609020204030204" pitchFamily="49" charset="0"/>
              </a:rPr>
              <a:t>   End If</a:t>
            </a:r>
          </a:p>
          <a:p>
            <a:pPr marL="234950" lvl="1" indent="0">
              <a:buNone/>
            </a:pPr>
            <a:r>
              <a:rPr lang="en-US" sz="1600" dirty="0">
                <a:latin typeface="Consolas" panose="020B0609020204030204" pitchFamily="49" charset="0"/>
              </a:rPr>
              <a:t>   If (age &gt;= 65) Then</a:t>
            </a:r>
          </a:p>
          <a:p>
            <a:pPr marL="234950" lvl="1" indent="0">
              <a:buNone/>
            </a:pPr>
            <a:r>
              <a:rPr lang="en-US" sz="1600" dirty="0">
                <a:latin typeface="Consolas" panose="020B0609020204030204" pitchFamily="49" charset="0"/>
              </a:rPr>
              <a:t>       MsgBox ("Senior citizen")</a:t>
            </a:r>
          </a:p>
          <a:p>
            <a:pPr marL="234950" lvl="1" indent="0">
              <a:buNone/>
            </a:pPr>
            <a:r>
              <a:rPr lang="en-US" sz="1600" dirty="0">
                <a:latin typeface="Consolas" panose="020B0609020204030204" pitchFamily="49" charset="0"/>
              </a:rPr>
              <a:t>   End If</a:t>
            </a:r>
            <a:endParaRPr lang="en-CA" sz="1600" dirty="0">
              <a:latin typeface="Consolas" panose="020B0609020204030204" pitchFamily="49" charset="0"/>
            </a:endParaRPr>
          </a:p>
        </p:txBody>
      </p:sp>
    </p:spTree>
    <p:extLst>
      <p:ext uri="{BB962C8B-B14F-4D97-AF65-F5344CB8AC3E}">
        <p14:creationId xmlns:p14="http://schemas.microsoft.com/office/powerpoint/2010/main" val="3710531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Conditions: Education Level, Senior Citizen (Solution With Bug) </a:t>
            </a:r>
            <a:endParaRPr lang="en-CA" dirty="0"/>
          </a:p>
        </p:txBody>
      </p:sp>
      <p:sp>
        <p:nvSpPr>
          <p:cNvPr id="3" name="Content Placeholder 2"/>
          <p:cNvSpPr>
            <a:spLocks noGrp="1"/>
          </p:cNvSpPr>
          <p:nvPr>
            <p:ph idx="1"/>
          </p:nvPr>
        </p:nvSpPr>
        <p:spPr/>
        <p:txBody>
          <a:bodyPr/>
          <a:lstStyle/>
          <a:p>
            <a:pPr>
              <a:tabLst>
                <a:tab pos="542925" algn="l"/>
              </a:tabLst>
            </a:pPr>
            <a:r>
              <a:rPr lang="en-US" dirty="0"/>
              <a:t>Student exercise: find the bug in the following program.</a:t>
            </a:r>
          </a:p>
          <a:p>
            <a:pPr>
              <a:tabLst>
                <a:tab pos="542925" algn="l"/>
              </a:tabLst>
            </a:pPr>
            <a:endParaRPr lang="en-US" dirty="0"/>
          </a:p>
          <a:p>
            <a:pPr marL="0" indent="0">
              <a:buNone/>
              <a:tabLst>
                <a:tab pos="542925" algn="l"/>
              </a:tabLst>
            </a:pPr>
            <a:r>
              <a:rPr lang="en-US" sz="1800" dirty="0">
                <a:solidFill>
                  <a:srgbClr val="FF0000"/>
                </a:solidFill>
                <a:latin typeface="Consolas" panose="020B0609020204030204" pitchFamily="49" charset="0"/>
              </a:rPr>
              <a:t>	</a:t>
            </a:r>
            <a:r>
              <a:rPr lang="en-US" sz="1600" dirty="0">
                <a:latin typeface="Consolas" panose="020B0609020204030204" pitchFamily="49" charset="0"/>
              </a:rPr>
              <a:t>Dim </a:t>
            </a:r>
            <a:r>
              <a:rPr lang="en-US" sz="1600" dirty="0" err="1">
                <a:latin typeface="Consolas" panose="020B0609020204030204" pitchFamily="49" charset="0"/>
              </a:rPr>
              <a:t>gradeLevel</a:t>
            </a:r>
            <a:r>
              <a:rPr lang="en-US" sz="1600" dirty="0">
                <a:latin typeface="Consolas" panose="020B0609020204030204" pitchFamily="49" charset="0"/>
              </a:rPr>
              <a:t> As Long</a:t>
            </a:r>
          </a:p>
          <a:p>
            <a:pPr marL="234950" lvl="1" indent="0">
              <a:buNone/>
            </a:pPr>
            <a:r>
              <a:rPr lang="en-US" sz="1600" dirty="0">
                <a:latin typeface="Consolas" panose="020B0609020204030204" pitchFamily="49" charset="0"/>
              </a:rPr>
              <a:t>   Dim age As Long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gradeLevel</a:t>
            </a:r>
            <a:r>
              <a:rPr lang="en-US" sz="1600" dirty="0">
                <a:latin typeface="Consolas" panose="020B0609020204030204" pitchFamily="49" charset="0"/>
              </a:rPr>
              <a:t> = InputBox("What is your highest grade level: ")</a:t>
            </a:r>
          </a:p>
          <a:p>
            <a:pPr marL="234950" lvl="1" indent="0">
              <a:buNone/>
            </a:pPr>
            <a:r>
              <a:rPr lang="en-US" sz="1600" dirty="0">
                <a:latin typeface="Consolas" panose="020B0609020204030204" pitchFamily="49" charset="0"/>
              </a:rPr>
              <a:t>   age = InputBox("What is your age: ")</a:t>
            </a:r>
          </a:p>
          <a:p>
            <a:pPr marL="234950" lvl="1" indent="0">
              <a:buNone/>
            </a:pPr>
            <a:r>
              <a:rPr lang="en-US" sz="1600" dirty="0">
                <a:latin typeface="Consolas" panose="020B0609020204030204" pitchFamily="49" charset="0"/>
              </a:rPr>
              <a:t>   If (</a:t>
            </a:r>
            <a:r>
              <a:rPr lang="en-US" sz="1600" dirty="0" err="1">
                <a:latin typeface="Consolas" panose="020B0609020204030204" pitchFamily="49" charset="0"/>
              </a:rPr>
              <a:t>gradeLevel</a:t>
            </a:r>
            <a:r>
              <a:rPr lang="en-US" sz="1600" dirty="0">
                <a:latin typeface="Consolas" panose="020B0609020204030204" pitchFamily="49" charset="0"/>
              </a:rPr>
              <a:t> &gt;= 13) Then</a:t>
            </a:r>
          </a:p>
          <a:p>
            <a:pPr marL="234950" lvl="1" indent="0">
              <a:buNone/>
            </a:pPr>
            <a:r>
              <a:rPr lang="en-US" sz="1600" dirty="0">
                <a:latin typeface="Consolas" panose="020B0609020204030204" pitchFamily="49" charset="0"/>
              </a:rPr>
              <a:t>       MsgBox ("College person!")</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ElseIf</a:t>
            </a:r>
            <a:r>
              <a:rPr lang="en-US" sz="1600" dirty="0">
                <a:latin typeface="Consolas" panose="020B0609020204030204" pitchFamily="49" charset="0"/>
              </a:rPr>
              <a:t> (age &gt;= 65) Then</a:t>
            </a:r>
          </a:p>
          <a:p>
            <a:pPr marL="234950" lvl="1" indent="0">
              <a:buNone/>
            </a:pPr>
            <a:r>
              <a:rPr lang="en-US" sz="1600" dirty="0">
                <a:latin typeface="Consolas" panose="020B0609020204030204" pitchFamily="49" charset="0"/>
              </a:rPr>
              <a:t>       MsgBox ("Senior citizen")</a:t>
            </a:r>
          </a:p>
          <a:p>
            <a:pPr marL="234950" lvl="1" indent="0">
              <a:buNone/>
            </a:pPr>
            <a:r>
              <a:rPr lang="en-US" sz="1600" dirty="0">
                <a:latin typeface="Consolas" panose="020B0609020204030204" pitchFamily="49" charset="0"/>
              </a:rPr>
              <a:t>   End If</a:t>
            </a:r>
            <a:endParaRPr lang="en-CA" sz="1600" dirty="0">
              <a:latin typeface="Consolas" panose="020B0609020204030204" pitchFamily="49" charset="0"/>
            </a:endParaRPr>
          </a:p>
        </p:txBody>
      </p:sp>
    </p:spTree>
    <p:extLst>
      <p:ext uri="{BB962C8B-B14F-4D97-AF65-F5344CB8AC3E}">
        <p14:creationId xmlns:p14="http://schemas.microsoft.com/office/powerpoint/2010/main" val="247335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Looping/Repetition</a:t>
            </a:r>
            <a:endParaRPr lang="en-CA" b="1" dirty="0">
              <a:solidFill>
                <a:srgbClr val="0000FF"/>
              </a:solidFill>
            </a:endParaRPr>
          </a:p>
        </p:txBody>
      </p:sp>
      <p:sp>
        <p:nvSpPr>
          <p:cNvPr id="3" name="Content Placeholder 2"/>
          <p:cNvSpPr>
            <a:spLocks noGrp="1"/>
          </p:cNvSpPr>
          <p:nvPr>
            <p:ph idx="1"/>
          </p:nvPr>
        </p:nvSpPr>
        <p:spPr/>
        <p:txBody>
          <a:bodyPr/>
          <a:lstStyle/>
          <a:p>
            <a:r>
              <a:rPr lang="en-US" dirty="0"/>
              <a:t>Used when a part (or the entire) program needs to repeat as long a condition has been met.</a:t>
            </a:r>
          </a:p>
          <a:p>
            <a:endParaRPr lang="en-US" dirty="0"/>
          </a:p>
          <a:p>
            <a:endParaRPr lang="en-US" dirty="0"/>
          </a:p>
          <a:p>
            <a:endParaRPr lang="en-US" dirty="0"/>
          </a:p>
          <a:p>
            <a:endParaRPr lang="en-US" dirty="0"/>
          </a:p>
          <a:p>
            <a:endParaRPr lang="en-US" dirty="0"/>
          </a:p>
          <a:p>
            <a:endParaRPr lang="en-US" dirty="0"/>
          </a:p>
          <a:p>
            <a:endParaRPr lang="en-US" dirty="0"/>
          </a:p>
          <a:p>
            <a:r>
              <a:rPr lang="en-US" dirty="0"/>
              <a:t>The condition is a Boolean expression.</a:t>
            </a:r>
            <a:endParaRPr lang="en-CA" dirty="0"/>
          </a:p>
        </p:txBody>
      </p:sp>
      <p:grpSp>
        <p:nvGrpSpPr>
          <p:cNvPr id="22" name="Group 21">
            <a:extLst>
              <a:ext uri="{FF2B5EF4-FFF2-40B4-BE49-F238E27FC236}">
                <a16:creationId xmlns="" xmlns:a16="http://schemas.microsoft.com/office/drawing/2014/main" id="{6DA5750A-04AB-419D-B46D-9795EA01DDCB}"/>
              </a:ext>
            </a:extLst>
          </p:cNvPr>
          <p:cNvGrpSpPr/>
          <p:nvPr/>
        </p:nvGrpSpPr>
        <p:grpSpPr>
          <a:xfrm>
            <a:off x="762000" y="2438400"/>
            <a:ext cx="3229284" cy="2725068"/>
            <a:chOff x="762000" y="2438400"/>
            <a:chExt cx="3229284" cy="2725068"/>
          </a:xfrm>
        </p:grpSpPr>
        <p:sp>
          <p:nvSpPr>
            <p:cNvPr id="5" name="AutoShape 21"/>
            <p:cNvSpPr>
              <a:spLocks noChangeArrowheads="1"/>
            </p:cNvSpPr>
            <p:nvPr/>
          </p:nvSpPr>
          <p:spPr bwMode="auto">
            <a:xfrm>
              <a:off x="1488683" y="3946630"/>
              <a:ext cx="1652702" cy="635595"/>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Play again?</a:t>
              </a:r>
            </a:p>
          </p:txBody>
        </p:sp>
        <p:sp>
          <p:nvSpPr>
            <p:cNvPr id="6" name="Rectangle 22"/>
            <p:cNvSpPr>
              <a:spLocks noChangeArrowheads="1"/>
            </p:cNvSpPr>
            <p:nvPr/>
          </p:nvSpPr>
          <p:spPr bwMode="auto">
            <a:xfrm>
              <a:off x="1511989" y="3146314"/>
              <a:ext cx="1462203" cy="53340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Run game</a:t>
              </a:r>
            </a:p>
          </p:txBody>
        </p:sp>
        <p:sp>
          <p:nvSpPr>
            <p:cNvPr id="7" name="Text Box 26"/>
            <p:cNvSpPr txBox="1">
              <a:spLocks noChangeArrowheads="1"/>
            </p:cNvSpPr>
            <p:nvPr/>
          </p:nvSpPr>
          <p:spPr bwMode="auto">
            <a:xfrm>
              <a:off x="1238507" y="4010863"/>
              <a:ext cx="306387" cy="309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400" dirty="0">
                  <a:latin typeface="Comic Sans MS" panose="030F0702030302020204" pitchFamily="66" charset="0"/>
                </a:rPr>
                <a:t>Y</a:t>
              </a:r>
            </a:p>
          </p:txBody>
        </p:sp>
        <p:grpSp>
          <p:nvGrpSpPr>
            <p:cNvPr id="8" name="Group 7"/>
            <p:cNvGrpSpPr>
              <a:grpSpLocks/>
            </p:cNvGrpSpPr>
            <p:nvPr/>
          </p:nvGrpSpPr>
          <p:grpSpPr bwMode="auto">
            <a:xfrm>
              <a:off x="762000" y="3423595"/>
              <a:ext cx="774052" cy="836911"/>
              <a:chOff x="4057244" y="2971801"/>
              <a:chExt cx="800505" cy="990600"/>
            </a:xfrm>
          </p:grpSpPr>
          <p:sp>
            <p:nvSpPr>
              <p:cNvPr id="18" name="Line 27"/>
              <p:cNvSpPr>
                <a:spLocks noChangeShapeType="1"/>
              </p:cNvSpPr>
              <p:nvPr/>
            </p:nvSpPr>
            <p:spPr bwMode="auto">
              <a:xfrm flipH="1">
                <a:off x="4057244" y="3962401"/>
                <a:ext cx="800505" cy="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9" name="Line 28"/>
              <p:cNvSpPr>
                <a:spLocks noChangeShapeType="1"/>
              </p:cNvSpPr>
              <p:nvPr/>
            </p:nvSpPr>
            <p:spPr bwMode="auto">
              <a:xfrm flipV="1">
                <a:off x="4057245" y="2971801"/>
                <a:ext cx="0" cy="990600"/>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20" name="Line 29"/>
              <p:cNvSpPr>
                <a:spLocks noChangeShapeType="1"/>
              </p:cNvSpPr>
              <p:nvPr/>
            </p:nvSpPr>
            <p:spPr bwMode="auto">
              <a:xfrm>
                <a:off x="4057245" y="2971801"/>
                <a:ext cx="775619"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grpSp>
        <p:grpSp>
          <p:nvGrpSpPr>
            <p:cNvPr id="9" name="Group 8"/>
            <p:cNvGrpSpPr>
              <a:grpSpLocks/>
            </p:cNvGrpSpPr>
            <p:nvPr/>
          </p:nvGrpSpPr>
          <p:grpSpPr bwMode="auto">
            <a:xfrm>
              <a:off x="1600199" y="4252540"/>
              <a:ext cx="2391085" cy="910928"/>
              <a:chOff x="4790765" y="4071578"/>
              <a:chExt cx="2391085" cy="911123"/>
            </a:xfrm>
          </p:grpSpPr>
          <p:sp>
            <p:nvSpPr>
              <p:cNvPr id="13" name="Oval 25"/>
              <p:cNvSpPr>
                <a:spLocks noChangeArrowheads="1"/>
              </p:cNvSpPr>
              <p:nvPr/>
            </p:nvSpPr>
            <p:spPr bwMode="auto">
              <a:xfrm>
                <a:off x="4790765" y="4525501"/>
                <a:ext cx="1424104" cy="4572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END GAME</a:t>
                </a:r>
              </a:p>
            </p:txBody>
          </p:sp>
          <p:sp>
            <p:nvSpPr>
              <p:cNvPr id="14" name="Text Box 30"/>
              <p:cNvSpPr txBox="1">
                <a:spLocks noChangeArrowheads="1"/>
              </p:cNvSpPr>
              <p:nvPr/>
            </p:nvSpPr>
            <p:spPr bwMode="auto">
              <a:xfrm>
                <a:off x="6285258" y="4080224"/>
                <a:ext cx="533400" cy="310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400" dirty="0">
                    <a:latin typeface="Consolas" panose="020B0609020204030204" pitchFamily="49" charset="0"/>
                    <a:cs typeface="Consolas" panose="020B0609020204030204" pitchFamily="49" charset="0"/>
                  </a:rPr>
                  <a:t>N</a:t>
                </a:r>
              </a:p>
            </p:txBody>
          </p:sp>
          <p:sp>
            <p:nvSpPr>
              <p:cNvPr id="15" name="Line 31"/>
              <p:cNvSpPr>
                <a:spLocks noChangeShapeType="1"/>
              </p:cNvSpPr>
              <p:nvPr/>
            </p:nvSpPr>
            <p:spPr bwMode="auto">
              <a:xfrm>
                <a:off x="6275739" y="4079545"/>
                <a:ext cx="88345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6" name="Line 32"/>
              <p:cNvSpPr>
                <a:spLocks noChangeShapeType="1"/>
              </p:cNvSpPr>
              <p:nvPr/>
            </p:nvSpPr>
            <p:spPr bwMode="auto">
              <a:xfrm flipH="1">
                <a:off x="7164016" y="4071578"/>
                <a:ext cx="13013" cy="682524"/>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7" name="Line 33"/>
              <p:cNvSpPr>
                <a:spLocks noChangeShapeType="1"/>
              </p:cNvSpPr>
              <p:nvPr/>
            </p:nvSpPr>
            <p:spPr bwMode="auto">
              <a:xfrm flipH="1">
                <a:off x="6225665" y="4754101"/>
                <a:ext cx="95618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grpSp>
        <p:sp>
          <p:nvSpPr>
            <p:cNvPr id="10" name="Line 33"/>
            <p:cNvSpPr>
              <a:spLocks noChangeShapeType="1"/>
            </p:cNvSpPr>
            <p:nvPr/>
          </p:nvSpPr>
          <p:spPr bwMode="auto">
            <a:xfrm flipH="1">
              <a:off x="2274153" y="3679719"/>
              <a:ext cx="0" cy="27436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sp>
          <p:nvSpPr>
            <p:cNvPr id="11" name="Oval 25"/>
            <p:cNvSpPr>
              <a:spLocks noChangeArrowheads="1"/>
            </p:cNvSpPr>
            <p:nvPr/>
          </p:nvSpPr>
          <p:spPr bwMode="auto">
            <a:xfrm>
              <a:off x="1581148" y="2438400"/>
              <a:ext cx="1424104" cy="380902"/>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400" dirty="0">
                  <a:latin typeface="Comic Sans MS" panose="030F0702030302020204" pitchFamily="66" charset="0"/>
                </a:rPr>
                <a:t>START</a:t>
              </a:r>
            </a:p>
          </p:txBody>
        </p:sp>
        <p:sp>
          <p:nvSpPr>
            <p:cNvPr id="12" name="Line 33"/>
            <p:cNvSpPr>
              <a:spLocks noChangeShapeType="1"/>
            </p:cNvSpPr>
            <p:nvPr/>
          </p:nvSpPr>
          <p:spPr bwMode="auto">
            <a:xfrm flipH="1">
              <a:off x="2274153" y="2845624"/>
              <a:ext cx="0" cy="27436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US" dirty="0"/>
            </a:p>
          </p:txBody>
        </p:sp>
      </p:grpSp>
      <p:sp>
        <p:nvSpPr>
          <p:cNvPr id="21" name="Rectangle 20"/>
          <p:cNvSpPr/>
          <p:nvPr/>
        </p:nvSpPr>
        <p:spPr>
          <a:xfrm>
            <a:off x="5181600" y="2434192"/>
            <a:ext cx="2590800" cy="1371600"/>
          </a:xfrm>
          <a:prstGeom prst="rect">
            <a:avLst/>
          </a:prstGeom>
          <a:solidFill>
            <a:schemeClr val="bg1"/>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rgbClr val="0000FF"/>
                </a:solidFill>
                <a:latin typeface="Consolas" panose="020B0609020204030204" pitchFamily="49" charset="0"/>
              </a:rPr>
              <a:t>Do while (Condition)</a:t>
            </a:r>
            <a:endParaRPr lang="en-US" dirty="0">
              <a:solidFill>
                <a:schemeClr val="tx1"/>
              </a:solidFill>
              <a:latin typeface="Consolas" panose="020B0609020204030204" pitchFamily="49" charset="0"/>
            </a:endParaRPr>
          </a:p>
          <a:p>
            <a:r>
              <a:rPr lang="en-US" dirty="0">
                <a:solidFill>
                  <a:schemeClr val="tx1"/>
                </a:solidFill>
                <a:latin typeface="Consolas" panose="020B0609020204030204" pitchFamily="49" charset="0"/>
              </a:rPr>
              <a:t>    Instruction(s)</a:t>
            </a:r>
          </a:p>
          <a:p>
            <a:r>
              <a:rPr lang="en-US" dirty="0">
                <a:solidFill>
                  <a:schemeClr val="tx1"/>
                </a:solidFill>
                <a:latin typeface="Consolas" panose="020B0609020204030204" pitchFamily="49" charset="0"/>
              </a:rPr>
              <a:t>Loop</a:t>
            </a:r>
            <a:endParaRPr lang="en-CA" dirty="0">
              <a:solidFill>
                <a:schemeClr val="tx1"/>
              </a:solidFill>
              <a:latin typeface="Consolas" panose="020B0609020204030204" pitchFamily="49" charset="0"/>
            </a:endParaRPr>
          </a:p>
        </p:txBody>
      </p:sp>
    </p:spTree>
    <p:extLst>
      <p:ext uri="{BB962C8B-B14F-4D97-AF65-F5344CB8AC3E}">
        <p14:creationId xmlns:p14="http://schemas.microsoft.com/office/powerpoint/2010/main" val="46651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randombar(horizontal)">
                                      <p:cBhvr>
                                        <p:cTn id="1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Counting Program (Up/Increases)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a:latin typeface="Consolas" panose="020B0609020204030204" pitchFamily="49" charset="0"/>
              </a:rPr>
              <a:t>4loopV1Up</a:t>
            </a:r>
          </a:p>
          <a:p>
            <a:r>
              <a:rPr lang="en-US" dirty="0"/>
              <a:t>Features: </a:t>
            </a:r>
          </a:p>
          <a:p>
            <a:pPr lvl="1"/>
            <a:r>
              <a:rPr lang="en-US" dirty="0"/>
              <a:t>The program will iterate (count) through the sequence of numbers 1 – 11 in increments of 2 (1, 3, 5, 7, 9, 11)</a:t>
            </a:r>
          </a:p>
          <a:p>
            <a:pPr marL="234950" lvl="1" indent="0">
              <a:buNone/>
            </a:pPr>
            <a:r>
              <a:rPr lang="en-US" dirty="0">
                <a:latin typeface="Consolas" panose="020B0609020204030204" pitchFamily="49" charset="0"/>
              </a:rPr>
              <a:t>Sub countingLoopV1Up()</a:t>
            </a:r>
          </a:p>
          <a:p>
            <a:pPr marL="234950" lvl="1" indent="0">
              <a:buNone/>
            </a:pPr>
            <a:r>
              <a:rPr lang="en-US" dirty="0">
                <a:latin typeface="Consolas" panose="020B0609020204030204" pitchFamily="49" charset="0"/>
              </a:rPr>
              <a:t>   Dim </a:t>
            </a:r>
            <a:r>
              <a:rPr lang="en-US" dirty="0" err="1">
                <a:latin typeface="Consolas" panose="020B0609020204030204" pitchFamily="49" charset="0"/>
              </a:rPr>
              <a:t>i</a:t>
            </a:r>
            <a:r>
              <a:rPr lang="en-US" dirty="0">
                <a:latin typeface="Consolas" panose="020B0609020204030204" pitchFamily="49" charset="0"/>
              </a:rPr>
              <a:t> As Long</a:t>
            </a:r>
          </a:p>
          <a:p>
            <a:pPr marL="234950" lvl="1" indent="0">
              <a:buNone/>
            </a:pP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 = 1</a:t>
            </a:r>
          </a:p>
          <a:p>
            <a:pPr marL="234950" lvl="1" indent="0">
              <a:buNone/>
            </a:pPr>
            <a:r>
              <a:rPr lang="en-US" dirty="0">
                <a:latin typeface="Consolas" panose="020B0609020204030204" pitchFamily="49" charset="0"/>
              </a:rPr>
              <a:t>   Do While (</a:t>
            </a:r>
            <a:r>
              <a:rPr lang="en-US" dirty="0" err="1">
                <a:latin typeface="Consolas" panose="020B0609020204030204" pitchFamily="49" charset="0"/>
              </a:rPr>
              <a:t>i</a:t>
            </a:r>
            <a:r>
              <a:rPr lang="en-US" dirty="0">
                <a:latin typeface="Consolas" panose="020B0609020204030204" pitchFamily="49" charset="0"/>
              </a:rPr>
              <a:t> &lt;= 11)</a:t>
            </a:r>
          </a:p>
          <a:p>
            <a:pPr marL="234950" lvl="1" indent="0">
              <a:buNone/>
            </a:pPr>
            <a:r>
              <a:rPr lang="en-US" dirty="0">
                <a:latin typeface="Consolas" panose="020B0609020204030204" pitchFamily="49" charset="0"/>
              </a:rPr>
              <a:t>       MsgBox ("</a:t>
            </a:r>
            <a:r>
              <a:rPr lang="en-US" dirty="0" err="1">
                <a:latin typeface="Consolas" panose="020B0609020204030204" pitchFamily="49" charset="0"/>
              </a:rPr>
              <a:t>i</a:t>
            </a:r>
            <a:r>
              <a:rPr lang="en-US" dirty="0">
                <a:latin typeface="Consolas" panose="020B0609020204030204" pitchFamily="49" charset="0"/>
              </a:rPr>
              <a:t>=" &amp; </a:t>
            </a:r>
            <a:r>
              <a:rPr lang="en-US" dirty="0" err="1">
                <a:latin typeface="Consolas" panose="020B0609020204030204" pitchFamily="49" charset="0"/>
              </a:rPr>
              <a:t>i</a:t>
            </a:r>
            <a:r>
              <a:rPr lang="en-US" dirty="0">
                <a:latin typeface="Consolas" panose="020B0609020204030204" pitchFamily="49" charset="0"/>
              </a:rPr>
              <a:t>)</a:t>
            </a:r>
          </a:p>
          <a:p>
            <a:pPr marL="234950" lvl="1" indent="0">
              <a:buNone/>
            </a:pPr>
            <a:r>
              <a:rPr lang="en-US" dirty="0">
                <a:latin typeface="Consolas" panose="020B0609020204030204" pitchFamily="49" charset="0"/>
              </a:rPr>
              <a:t>       </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i</a:t>
            </a:r>
            <a:r>
              <a:rPr lang="en-US" dirty="0">
                <a:latin typeface="Consolas" panose="020B0609020204030204" pitchFamily="49" charset="0"/>
              </a:rPr>
              <a:t> + 2</a:t>
            </a:r>
          </a:p>
          <a:p>
            <a:pPr marL="234950" lvl="1" indent="0">
              <a:buNone/>
            </a:pPr>
            <a:r>
              <a:rPr lang="en-US" dirty="0">
                <a:latin typeface="Consolas" panose="020B0609020204030204" pitchFamily="49" charset="0"/>
              </a:rPr>
              <a:t>   Loop</a:t>
            </a:r>
          </a:p>
          <a:p>
            <a:pPr marL="234950" lvl="1" indent="0">
              <a:buNone/>
            </a:pPr>
            <a:r>
              <a:rPr lang="en-US" dirty="0">
                <a:latin typeface="Consolas" panose="020B0609020204030204" pitchFamily="49" charset="0"/>
              </a:rPr>
              <a:t>End Sub</a:t>
            </a:r>
          </a:p>
          <a:p>
            <a:pPr marL="577850" lvl="1" indent="-342900"/>
            <a:r>
              <a:rPr lang="en-US" dirty="0"/>
              <a:t>Student exercise: what if the Boolean expression was changed to </a:t>
            </a:r>
            <a:r>
              <a:rPr lang="en-US" dirty="0">
                <a:latin typeface="Consolas" panose="020B0609020204030204" pitchFamily="49" charset="0"/>
              </a:rPr>
              <a:t>(</a:t>
            </a:r>
            <a:r>
              <a:rPr lang="en-US" dirty="0" err="1">
                <a:latin typeface="Consolas" panose="020B0609020204030204" pitchFamily="49" charset="0"/>
              </a:rPr>
              <a:t>i</a:t>
            </a:r>
            <a:r>
              <a:rPr lang="en-US" dirty="0">
                <a:latin typeface="Consolas" panose="020B0609020204030204" pitchFamily="49" charset="0"/>
              </a:rPr>
              <a:t> &lt;= 10)</a:t>
            </a:r>
            <a:r>
              <a:rPr lang="en-US" dirty="0"/>
              <a:t>?</a:t>
            </a:r>
          </a:p>
          <a:p>
            <a:pPr marL="234950" lvl="1" indent="0">
              <a:buNone/>
            </a:pPr>
            <a:endParaRPr lang="en-CA" dirty="0">
              <a:latin typeface="Consolas" panose="020B0609020204030204" pitchFamily="49" charset="0"/>
            </a:endParaRPr>
          </a:p>
        </p:txBody>
      </p:sp>
    </p:spTree>
    <p:extLst>
      <p:ext uri="{BB962C8B-B14F-4D97-AF65-F5344CB8AC3E}">
        <p14:creationId xmlns:p14="http://schemas.microsoft.com/office/powerpoint/2010/main" val="3010631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Counting Program (Down/Decreases)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smtClean="0"/>
              <a:t>5</a:t>
            </a:r>
            <a:r>
              <a:rPr lang="en-US" dirty="0" smtClean="0">
                <a:latin typeface="Consolas" panose="020B0609020204030204" pitchFamily="49" charset="0"/>
              </a:rPr>
              <a:t>countingloopV2Down</a:t>
            </a:r>
            <a:endParaRPr lang="en-US" dirty="0">
              <a:latin typeface="Consolas" panose="020B0609020204030204" pitchFamily="49" charset="0"/>
            </a:endParaRPr>
          </a:p>
          <a:p>
            <a:r>
              <a:rPr lang="en-US" dirty="0"/>
              <a:t>Features: </a:t>
            </a:r>
          </a:p>
          <a:p>
            <a:pPr lvl="1"/>
            <a:r>
              <a:rPr lang="en-US" dirty="0"/>
              <a:t>The program will iterate (count) through the sequence of numbers 10 – 1 in decrements of 3 (10, 7, 4, 1)</a:t>
            </a:r>
          </a:p>
          <a:p>
            <a:pPr marL="234950" lvl="1" indent="0">
              <a:buNone/>
            </a:pPr>
            <a:r>
              <a:rPr lang="en-US" sz="1800" dirty="0">
                <a:latin typeface="Consolas" panose="020B0609020204030204" pitchFamily="49" charset="0"/>
              </a:rPr>
              <a:t>Sub nineLoopV2()</a:t>
            </a:r>
          </a:p>
          <a:p>
            <a:pPr marL="234950" lvl="1" indent="0">
              <a:buNone/>
            </a:pPr>
            <a:r>
              <a:rPr lang="en-US" sz="1800" dirty="0">
                <a:latin typeface="Consolas" panose="020B0609020204030204" pitchFamily="49" charset="0"/>
              </a:rPr>
              <a:t>   Dim </a:t>
            </a:r>
            <a:r>
              <a:rPr lang="en-US" sz="1800" dirty="0" err="1">
                <a:latin typeface="Consolas" panose="020B0609020204030204" pitchFamily="49" charset="0"/>
              </a:rPr>
              <a:t>i</a:t>
            </a:r>
            <a:r>
              <a:rPr lang="en-US" sz="1800" dirty="0">
                <a:latin typeface="Consolas" panose="020B0609020204030204" pitchFamily="49" charset="0"/>
              </a:rPr>
              <a:t> As Long</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i</a:t>
            </a:r>
            <a:r>
              <a:rPr lang="en-US" sz="1800" dirty="0">
                <a:latin typeface="Consolas" panose="020B0609020204030204" pitchFamily="49" charset="0"/>
              </a:rPr>
              <a:t> = 10</a:t>
            </a:r>
          </a:p>
          <a:p>
            <a:pPr marL="234950" lvl="1" indent="0">
              <a:buNone/>
            </a:pPr>
            <a:r>
              <a:rPr lang="en-US" sz="1800" dirty="0">
                <a:latin typeface="Consolas" panose="020B0609020204030204" pitchFamily="49" charset="0"/>
              </a:rPr>
              <a:t>   Do While (</a:t>
            </a:r>
            <a:r>
              <a:rPr lang="en-US" sz="1800" dirty="0" err="1">
                <a:latin typeface="Consolas" panose="020B0609020204030204" pitchFamily="49" charset="0"/>
              </a:rPr>
              <a:t>i</a:t>
            </a:r>
            <a:r>
              <a:rPr lang="en-US" sz="1800" dirty="0">
                <a:latin typeface="Consolas" panose="020B0609020204030204" pitchFamily="49" charset="0"/>
              </a:rPr>
              <a:t> &gt;= 1)</a:t>
            </a:r>
          </a:p>
          <a:p>
            <a:pPr marL="234950" lvl="1" indent="0">
              <a:buNone/>
            </a:pPr>
            <a:r>
              <a:rPr lang="en-US" sz="1800" dirty="0">
                <a:latin typeface="Consolas" panose="020B0609020204030204" pitchFamily="49" charset="0"/>
              </a:rPr>
              <a:t>       MsgBox ("</a:t>
            </a:r>
            <a:r>
              <a:rPr lang="en-US" sz="1800" dirty="0" err="1">
                <a:latin typeface="Consolas" panose="020B0609020204030204" pitchFamily="49" charset="0"/>
              </a:rPr>
              <a:t>i</a:t>
            </a:r>
            <a:r>
              <a:rPr lang="en-US" sz="1800" dirty="0">
                <a:latin typeface="Consolas" panose="020B0609020204030204" pitchFamily="49" charset="0"/>
              </a:rPr>
              <a:t>=" &amp; </a:t>
            </a:r>
            <a:r>
              <a:rPr lang="en-US" sz="1800" dirty="0" err="1">
                <a:latin typeface="Consolas" panose="020B0609020204030204" pitchFamily="49" charset="0"/>
              </a:rPr>
              <a:t>i</a:t>
            </a:r>
            <a:r>
              <a:rPr lang="en-US" sz="1800" dirty="0">
                <a:latin typeface="Consolas" panose="020B0609020204030204" pitchFamily="49" charset="0"/>
              </a:rPr>
              <a:t>)</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i</a:t>
            </a:r>
            <a:r>
              <a:rPr lang="en-US" sz="1800" dirty="0">
                <a:latin typeface="Consolas" panose="020B0609020204030204" pitchFamily="49" charset="0"/>
              </a:rPr>
              <a:t> = </a:t>
            </a:r>
            <a:r>
              <a:rPr lang="en-US" sz="1800" dirty="0" err="1">
                <a:latin typeface="Consolas" panose="020B0609020204030204" pitchFamily="49" charset="0"/>
              </a:rPr>
              <a:t>i</a:t>
            </a:r>
            <a:r>
              <a:rPr lang="en-US" sz="1800" dirty="0">
                <a:latin typeface="Consolas" panose="020B0609020204030204" pitchFamily="49" charset="0"/>
              </a:rPr>
              <a:t> - 3</a:t>
            </a:r>
          </a:p>
          <a:p>
            <a:pPr marL="234950" lvl="1" indent="0">
              <a:buNone/>
            </a:pPr>
            <a:r>
              <a:rPr lang="en-US" sz="1800" dirty="0">
                <a:latin typeface="Consolas" panose="020B0609020204030204" pitchFamily="49" charset="0"/>
              </a:rPr>
              <a:t>   Loop</a:t>
            </a:r>
          </a:p>
          <a:p>
            <a:pPr marL="234950" lvl="1" indent="0">
              <a:buNone/>
            </a:pPr>
            <a:r>
              <a:rPr lang="en-US" sz="1800" dirty="0">
                <a:latin typeface="Consolas" panose="020B0609020204030204" pitchFamily="49" charset="0"/>
              </a:rPr>
              <a:t>End Sub</a:t>
            </a:r>
            <a:endParaRPr lang="en-US" dirty="0"/>
          </a:p>
          <a:p>
            <a:pPr lvl="1"/>
            <a:r>
              <a:rPr lang="en-US" dirty="0"/>
              <a:t>Student exercise: what if the Boolean expression was changed to </a:t>
            </a:r>
            <a:r>
              <a:rPr lang="en-US" dirty="0">
                <a:latin typeface="Consolas" panose="020B0609020204030204" pitchFamily="49" charset="0"/>
              </a:rPr>
              <a:t>(</a:t>
            </a:r>
            <a:r>
              <a:rPr lang="en-US" dirty="0" err="1">
                <a:latin typeface="Consolas" panose="020B0609020204030204" pitchFamily="49" charset="0"/>
              </a:rPr>
              <a:t>i</a:t>
            </a:r>
            <a:r>
              <a:rPr lang="en-US" dirty="0">
                <a:latin typeface="Consolas" panose="020B0609020204030204" pitchFamily="49" charset="0"/>
              </a:rPr>
              <a:t> &gt;= 0)</a:t>
            </a:r>
            <a:r>
              <a:rPr lang="en-US" dirty="0"/>
              <a:t>?</a:t>
            </a:r>
          </a:p>
          <a:p>
            <a:pPr lvl="1"/>
            <a:endParaRPr lang="en-US" dirty="0"/>
          </a:p>
          <a:p>
            <a:pPr lvl="1"/>
            <a:endParaRPr lang="en-US" dirty="0"/>
          </a:p>
          <a:p>
            <a:endParaRPr lang="en-CA" dirty="0"/>
          </a:p>
        </p:txBody>
      </p:sp>
    </p:spTree>
    <p:extLst>
      <p:ext uri="{BB962C8B-B14F-4D97-AF65-F5344CB8AC3E}">
        <p14:creationId xmlns:p14="http://schemas.microsoft.com/office/powerpoint/2010/main" val="2519951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a:t>
            </a:r>
            <a:endParaRPr lang="en-CA" dirty="0"/>
          </a:p>
        </p:txBody>
      </p:sp>
      <p:sp>
        <p:nvSpPr>
          <p:cNvPr id="3" name="Content Placeholder 2"/>
          <p:cNvSpPr>
            <a:spLocks noGrp="1"/>
          </p:cNvSpPr>
          <p:nvPr>
            <p:ph idx="1"/>
          </p:nvPr>
        </p:nvSpPr>
        <p:spPr/>
        <p:txBody>
          <a:bodyPr/>
          <a:lstStyle/>
          <a:p>
            <a:r>
              <a:rPr lang="en-US" dirty="0"/>
              <a:t>Write a program that will, using a loop, display all the multiples of 5 in the range from 5 – 15,625.</a:t>
            </a:r>
          </a:p>
          <a:p>
            <a:r>
              <a:rPr lang="en-US" dirty="0"/>
              <a:t>The program will display each multiple of 5 within this range in a </a:t>
            </a:r>
            <a:r>
              <a:rPr lang="en-US" dirty="0">
                <a:latin typeface="Consolas" panose="020B0609020204030204" pitchFamily="49" charset="0"/>
              </a:rPr>
              <a:t>MsgBo</a:t>
            </a:r>
            <a:r>
              <a:rPr lang="en-US" dirty="0"/>
              <a:t>x one-at-a-time.</a:t>
            </a:r>
          </a:p>
          <a:p>
            <a:r>
              <a:rPr lang="en-US" b="1" dirty="0"/>
              <a:t>Document containing the solution</a:t>
            </a:r>
            <a:r>
              <a:rPr lang="en-US" dirty="0"/>
              <a:t>: </a:t>
            </a:r>
            <a:r>
              <a:rPr lang="en-US" dirty="0">
                <a:latin typeface="Consolas" panose="020B0609020204030204" pitchFamily="49" charset="0"/>
              </a:rPr>
              <a:t>2multiples_of_five_solution</a:t>
            </a:r>
            <a:r>
              <a:rPr lang="en-US" dirty="0"/>
              <a:t> </a:t>
            </a:r>
            <a:endParaRPr lang="en-CA" dirty="0"/>
          </a:p>
        </p:txBody>
      </p:sp>
    </p:spTree>
    <p:extLst>
      <p:ext uri="{BB962C8B-B14F-4D97-AF65-F5344CB8AC3E}">
        <p14:creationId xmlns:p14="http://schemas.microsoft.com/office/powerpoint/2010/main" val="2696680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 Branches And Loop</a:t>
            </a:r>
            <a:endParaRPr lang="en-CA" dirty="0"/>
          </a:p>
        </p:txBody>
      </p:sp>
      <p:sp>
        <p:nvSpPr>
          <p:cNvPr id="3" name="Content Placeholder 2"/>
          <p:cNvSpPr>
            <a:spLocks noGrp="1"/>
          </p:cNvSpPr>
          <p:nvPr>
            <p:ph idx="1"/>
          </p:nvPr>
        </p:nvSpPr>
        <p:spPr/>
        <p:txBody>
          <a:bodyPr/>
          <a:lstStyle/>
          <a:p>
            <a:r>
              <a:rPr lang="en-US" dirty="0">
                <a:cs typeface="Consolas" panose="020B0609020204030204" pitchFamily="49" charset="0"/>
              </a:rPr>
              <a:t>Branches and loops can be nested within each other</a:t>
            </a:r>
          </a:p>
          <a:p>
            <a:pPr marL="176213" lvl="1" indent="0">
              <a:buNone/>
            </a:pPr>
            <a:r>
              <a:rPr lang="en-US" sz="1800" b="1" dirty="0">
                <a:latin typeface="Consolas" panose="020B0609020204030204" pitchFamily="49" charset="0"/>
                <a:cs typeface="Consolas" panose="020B0609020204030204" pitchFamily="49" charset="0"/>
              </a:rPr>
              <a:t> Scenario </a:t>
            </a:r>
            <a:r>
              <a:rPr lang="en-US" sz="1800" b="1" dirty="0" smtClean="0">
                <a:latin typeface="Consolas" panose="020B0609020204030204" pitchFamily="49" charset="0"/>
                <a:cs typeface="Consolas" panose="020B0609020204030204" pitchFamily="49" charset="0"/>
              </a:rPr>
              <a:t>1</a:t>
            </a:r>
          </a:p>
          <a:p>
            <a:pPr marL="176213" lvl="1" indent="0">
              <a:buNone/>
            </a:pPr>
            <a:r>
              <a:rPr lang="en-US" sz="1800" dirty="0">
                <a:latin typeface="Consolas" panose="020B0609020204030204" pitchFamily="49" charset="0"/>
                <a:cs typeface="Consolas" panose="020B0609020204030204" pitchFamily="49" charset="0"/>
              </a:rPr>
              <a:t> If (Boolean) then</a:t>
            </a:r>
          </a:p>
          <a:p>
            <a:pPr marL="176213" lvl="1" indent="0">
              <a:buNone/>
            </a:pPr>
            <a:r>
              <a:rPr lang="en-US" sz="1800" dirty="0" smtClean="0">
                <a:latin typeface="Consolas" panose="020B0609020204030204" pitchFamily="49" charset="0"/>
                <a:cs typeface="Consolas" panose="020B0609020204030204" pitchFamily="49" charset="0"/>
              </a:rPr>
              <a:t>     If </a:t>
            </a:r>
            <a:r>
              <a:rPr lang="en-US" sz="1800" dirty="0">
                <a:latin typeface="Consolas" panose="020B0609020204030204" pitchFamily="49" charset="0"/>
                <a:cs typeface="Consolas" panose="020B0609020204030204" pitchFamily="49" charset="0"/>
              </a:rPr>
              <a:t>(Boolean) </a:t>
            </a:r>
            <a:r>
              <a:rPr lang="en-US" sz="1800" dirty="0" smtClean="0">
                <a:latin typeface="Consolas" panose="020B0609020204030204" pitchFamily="49" charset="0"/>
                <a:cs typeface="Consolas" panose="020B0609020204030204" pitchFamily="49" charset="0"/>
              </a:rPr>
              <a:t>then</a:t>
            </a:r>
          </a:p>
          <a:p>
            <a:pPr marL="176213"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176213"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End if</a:t>
            </a:r>
          </a:p>
          <a:p>
            <a:pPr marL="176213"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End if</a:t>
            </a:r>
            <a:endParaRPr lang="en-US" sz="1800" dirty="0">
              <a:latin typeface="Consolas" panose="020B0609020204030204" pitchFamily="49" charset="0"/>
              <a:cs typeface="Consolas" panose="020B0609020204030204" pitchFamily="49" charset="0"/>
            </a:endParaRPr>
          </a:p>
          <a:p>
            <a:pPr marL="176213" lvl="1" indent="0">
              <a:buNone/>
            </a:pPr>
            <a:endParaRPr lang="en-US" sz="1800" dirty="0" smtClean="0">
              <a:latin typeface="Consolas" panose="020B0609020204030204" pitchFamily="49" charset="0"/>
              <a:cs typeface="Consolas" panose="020B0609020204030204" pitchFamily="49" charset="0"/>
            </a:endParaRPr>
          </a:p>
          <a:p>
            <a:pPr marL="176213" lvl="1" indent="0">
              <a:buNone/>
            </a:pPr>
            <a:r>
              <a:rPr lang="en-US" sz="1800" b="1" dirty="0">
                <a:latin typeface="Consolas" panose="020B0609020204030204" pitchFamily="49" charset="0"/>
                <a:cs typeface="Consolas" panose="020B0609020204030204" pitchFamily="49" charset="0"/>
              </a:rPr>
              <a:t> </a:t>
            </a:r>
            <a:r>
              <a:rPr lang="en-US" sz="1800" b="1" dirty="0" smtClean="0">
                <a:latin typeface="Consolas" panose="020B0609020204030204" pitchFamily="49" charset="0"/>
                <a:cs typeface="Consolas" panose="020B0609020204030204" pitchFamily="49" charset="0"/>
              </a:rPr>
              <a:t>Scenario </a:t>
            </a:r>
            <a:r>
              <a:rPr lang="en-US" sz="1800" b="1" dirty="0">
                <a:latin typeface="Consolas" panose="020B0609020204030204" pitchFamily="49" charset="0"/>
                <a:cs typeface="Consolas" panose="020B0609020204030204" pitchFamily="49" charset="0"/>
              </a:rPr>
              <a:t>2			</a:t>
            </a:r>
            <a:r>
              <a:rPr lang="en-US" sz="1800" b="1" dirty="0" smtClean="0">
                <a:latin typeface="Consolas" panose="020B0609020204030204" pitchFamily="49" charset="0"/>
                <a:cs typeface="Consolas" panose="020B0609020204030204" pitchFamily="49" charset="0"/>
              </a:rPr>
              <a:t>Scenario 3</a:t>
            </a:r>
            <a:endParaRPr lang="en-US" sz="1800" b="1" dirty="0">
              <a:latin typeface="Consolas" panose="020B0609020204030204" pitchFamily="49" charset="0"/>
              <a:cs typeface="Consolas" panose="020B0609020204030204" pitchFamily="49" charset="0"/>
            </a:endParaRPr>
          </a:p>
          <a:p>
            <a:pPr marL="176213" lvl="1" indent="0">
              <a:buNone/>
            </a:pPr>
            <a:r>
              <a:rPr lang="en-US" sz="1800" dirty="0">
                <a:latin typeface="Consolas" panose="020B0609020204030204" pitchFamily="49" charset="0"/>
                <a:cs typeface="Consolas" panose="020B0609020204030204" pitchFamily="49" charset="0"/>
              </a:rPr>
              <a:t> Do while (Boolean)		If (Boolean) then</a:t>
            </a:r>
          </a:p>
          <a:p>
            <a:pPr marL="176213" lvl="1" indent="0">
              <a:buNone/>
            </a:pPr>
            <a:r>
              <a:rPr lang="en-US" sz="1800" dirty="0">
                <a:latin typeface="Consolas" panose="020B0609020204030204" pitchFamily="49" charset="0"/>
                <a:cs typeface="Consolas" panose="020B0609020204030204" pitchFamily="49" charset="0"/>
              </a:rPr>
              <a:t>    If (Boolean) then	    Do while (Boolean)</a:t>
            </a:r>
          </a:p>
          <a:p>
            <a:pPr marL="176213" lvl="1" indent="0">
              <a:buNone/>
            </a:pPr>
            <a:r>
              <a:rPr lang="en-US" sz="1800" dirty="0">
                <a:latin typeface="Consolas" panose="020B0609020204030204" pitchFamily="49" charset="0"/>
                <a:cs typeface="Consolas" panose="020B0609020204030204" pitchFamily="49" charset="0"/>
              </a:rPr>
              <a:t>        ...			        ...</a:t>
            </a:r>
          </a:p>
          <a:p>
            <a:pPr marL="176213" lvl="1" indent="0">
              <a:buNone/>
            </a:pPr>
            <a:r>
              <a:rPr lang="en-US" sz="1800" dirty="0">
                <a:latin typeface="Consolas" panose="020B0609020204030204" pitchFamily="49" charset="0"/>
                <a:cs typeface="Consolas" panose="020B0609020204030204" pitchFamily="49" charset="0"/>
              </a:rPr>
              <a:t>    End if			    Loop</a:t>
            </a:r>
          </a:p>
          <a:p>
            <a:pPr marL="176213" lvl="1" indent="0">
              <a:buNone/>
            </a:pPr>
            <a:r>
              <a:rPr lang="en-US" sz="1800" dirty="0">
                <a:latin typeface="Consolas" panose="020B0609020204030204" pitchFamily="49" charset="0"/>
                <a:cs typeface="Consolas" panose="020B0609020204030204" pitchFamily="49" charset="0"/>
              </a:rPr>
              <a:t> Loop				End if</a:t>
            </a:r>
          </a:p>
          <a:p>
            <a:endParaRPr lang="en-CA" dirty="0"/>
          </a:p>
        </p:txBody>
      </p:sp>
    </p:spTree>
    <p:extLst>
      <p:ext uri="{BB962C8B-B14F-4D97-AF65-F5344CB8AC3E}">
        <p14:creationId xmlns:p14="http://schemas.microsoft.com/office/powerpoint/2010/main" val="2883809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a:t>
            </a:r>
            <a:r>
              <a:rPr lang="en-US" b="1" dirty="0">
                <a:solidFill>
                  <a:schemeClr val="accent3">
                    <a:lumMod val="75000"/>
                  </a:schemeClr>
                </a:solidFill>
              </a:rPr>
              <a:t>Nesting</a:t>
            </a:r>
            <a:r>
              <a:rPr lang="en-US" dirty="0"/>
              <a:t> Is Needed</a:t>
            </a:r>
          </a:p>
        </p:txBody>
      </p:sp>
      <p:sp>
        <p:nvSpPr>
          <p:cNvPr id="3" name="Content Placeholder 2"/>
          <p:cNvSpPr>
            <a:spLocks noGrp="1"/>
          </p:cNvSpPr>
          <p:nvPr>
            <p:ph idx="1"/>
          </p:nvPr>
        </p:nvSpPr>
        <p:spPr>
          <a:xfrm>
            <a:off x="457200" y="1447800"/>
            <a:ext cx="5334000" cy="5029200"/>
          </a:xfrm>
        </p:spPr>
        <p:txBody>
          <a:bodyPr/>
          <a:lstStyle/>
          <a:p>
            <a:r>
              <a:rPr lang="en-US" b="1" dirty="0"/>
              <a:t>Scenario 1</a:t>
            </a:r>
            <a:r>
              <a:rPr lang="en-US" dirty="0" smtClean="0"/>
              <a:t>: Only if </a:t>
            </a:r>
            <a:r>
              <a:rPr lang="en-US" dirty="0"/>
              <a:t>a question answers true then check if </a:t>
            </a:r>
            <a:r>
              <a:rPr lang="en-US" dirty="0" smtClean="0"/>
              <a:t>another question answers true or false.</a:t>
            </a:r>
            <a:endParaRPr lang="en-US" dirty="0"/>
          </a:p>
          <a:p>
            <a:pPr lvl="1"/>
            <a:r>
              <a:rPr lang="en-US" dirty="0"/>
              <a:t>Example: If the </a:t>
            </a:r>
            <a:r>
              <a:rPr lang="en-US" dirty="0" smtClean="0"/>
              <a:t>user entered Canada as country of residence then ask if the user’s province of residence is Alberta.</a:t>
            </a:r>
          </a:p>
          <a:p>
            <a:pPr lvl="1"/>
            <a:r>
              <a:rPr lang="en-US" dirty="0" smtClean="0"/>
              <a:t>Type </a:t>
            </a:r>
            <a:r>
              <a:rPr lang="en-US" dirty="0"/>
              <a:t>of nesting: a </a:t>
            </a:r>
            <a:r>
              <a:rPr lang="en-US" dirty="0">
                <a:latin typeface="Consolas" panose="020B0609020204030204" pitchFamily="49" charset="0"/>
              </a:rPr>
              <a:t>IF</a:t>
            </a:r>
            <a:r>
              <a:rPr lang="en-US" dirty="0"/>
              <a:t>-branch</a:t>
            </a:r>
          </a:p>
          <a:p>
            <a:pPr marL="234950" lvl="1" indent="0">
              <a:buNone/>
            </a:pPr>
            <a:r>
              <a:rPr lang="en-US" dirty="0" smtClean="0"/>
              <a:t> nested </a:t>
            </a:r>
            <a:r>
              <a:rPr lang="en-US" dirty="0"/>
              <a:t>inside of an </a:t>
            </a:r>
            <a:r>
              <a:rPr lang="en-US" dirty="0">
                <a:latin typeface="Consolas" panose="020B0609020204030204" pitchFamily="49" charset="0"/>
              </a:rPr>
              <a:t>IF</a:t>
            </a:r>
            <a:r>
              <a:rPr lang="en-US" dirty="0"/>
              <a:t>-branch</a:t>
            </a:r>
          </a:p>
          <a:p>
            <a:pPr marL="293688" lvl="2" indent="0">
              <a:buNone/>
            </a:pPr>
            <a:r>
              <a:rPr lang="en-US" dirty="0">
                <a:latin typeface="Consolas" panose="020B0609020204030204" pitchFamily="49" charset="0"/>
                <a:cs typeface="Consolas" panose="020B0609020204030204" pitchFamily="49" charset="0"/>
              </a:rPr>
              <a:t> If (Boolean) then</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r>
              <a:rPr lang="en-US" b="1" dirty="0" smtClean="0">
                <a:solidFill>
                  <a:schemeClr val="accent3">
                    <a:lumMod val="75000"/>
                  </a:schemeClr>
                </a:solidFill>
                <a:latin typeface="Consolas" panose="020B0609020204030204" pitchFamily="49" charset="0"/>
                <a:cs typeface="Consolas" panose="020B0609020204030204" pitchFamily="49" charset="0"/>
              </a:rPr>
              <a:t>If (Boolean</a:t>
            </a: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r>
              <a:rPr lang="en-US" b="1" dirty="0" smtClean="0">
                <a:solidFill>
                  <a:schemeClr val="accent3">
                    <a:lumMod val="75000"/>
                  </a:schemeClr>
                </a:solidFill>
                <a:latin typeface="Consolas" panose="020B0609020204030204" pitchFamily="49" charset="0"/>
                <a:cs typeface="Consolas" panose="020B0609020204030204" pitchFamily="49" charset="0"/>
              </a:rPr>
              <a:t>End If</a:t>
            </a:r>
            <a:endParaRPr lang="en-US" b="1" dirty="0">
              <a:solidFill>
                <a:schemeClr val="accent3">
                  <a:lumMod val="75000"/>
                </a:schemeClr>
              </a:solidFill>
              <a:latin typeface="Consolas" panose="020B0609020204030204" pitchFamily="49" charset="0"/>
              <a:cs typeface="Consolas" panose="020B0609020204030204" pitchFamily="49" charset="0"/>
            </a:endParaRPr>
          </a:p>
          <a:p>
            <a:pPr marL="293688" lvl="2" indent="0">
              <a:buNone/>
            </a:pPr>
            <a:r>
              <a:rPr lang="en-US" dirty="0">
                <a:latin typeface="Consolas" panose="020B0609020204030204" pitchFamily="49" charset="0"/>
                <a:cs typeface="Consolas" panose="020B0609020204030204" pitchFamily="49" charset="0"/>
              </a:rPr>
              <a:t> End If</a:t>
            </a:r>
          </a:p>
          <a:p>
            <a:pPr lvl="1"/>
            <a:endParaRPr lang="en-US" dirty="0"/>
          </a:p>
          <a:p>
            <a:pPr lvl="1"/>
            <a:endParaRPr lang="en-US" dirty="0"/>
          </a:p>
        </p:txBody>
      </p:sp>
      <p:sp>
        <p:nvSpPr>
          <p:cNvPr id="5" name="Diamond 4"/>
          <p:cNvSpPr/>
          <p:nvPr/>
        </p:nvSpPr>
        <p:spPr>
          <a:xfrm>
            <a:off x="5715000" y="1412234"/>
            <a:ext cx="2777346" cy="1052862"/>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Q:Canadian?</a:t>
            </a:r>
            <a:endParaRPr lang="en-US" dirty="0"/>
          </a:p>
        </p:txBody>
      </p:sp>
      <p:grpSp>
        <p:nvGrpSpPr>
          <p:cNvPr id="23" name="Group 22"/>
          <p:cNvGrpSpPr/>
          <p:nvPr/>
        </p:nvGrpSpPr>
        <p:grpSpPr>
          <a:xfrm>
            <a:off x="6594093" y="1438852"/>
            <a:ext cx="2338163" cy="5144711"/>
            <a:chOff x="6501037" y="753699"/>
            <a:chExt cx="2338163" cy="5144711"/>
          </a:xfrm>
        </p:grpSpPr>
        <p:cxnSp>
          <p:nvCxnSpPr>
            <p:cNvPr id="24" name="Straight Connector 23"/>
            <p:cNvCxnSpPr/>
            <p:nvPr/>
          </p:nvCxnSpPr>
          <p:spPr>
            <a:xfrm flipV="1">
              <a:off x="7700584" y="1039545"/>
              <a:ext cx="1103586" cy="3212"/>
            </a:xfrm>
            <a:prstGeom prst="line">
              <a:avLst/>
            </a:prstGeom>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6501037" y="753699"/>
              <a:ext cx="2338163" cy="5144711"/>
              <a:chOff x="6501037" y="753699"/>
              <a:chExt cx="2338163" cy="5144711"/>
            </a:xfrm>
          </p:grpSpPr>
          <p:sp>
            <p:nvSpPr>
              <p:cNvPr id="26" name="TextBox 25"/>
              <p:cNvSpPr txBox="1"/>
              <p:nvPr/>
            </p:nvSpPr>
            <p:spPr>
              <a:xfrm>
                <a:off x="8208269" y="753699"/>
                <a:ext cx="609600" cy="369332"/>
              </a:xfrm>
              <a:prstGeom prst="rect">
                <a:avLst/>
              </a:prstGeom>
              <a:noFill/>
            </p:spPr>
            <p:txBody>
              <a:bodyPr wrap="square" rtlCol="0">
                <a:spAutoFit/>
              </a:bodyPr>
              <a:lstStyle/>
              <a:p>
                <a:r>
                  <a:rPr lang="en-US" dirty="0"/>
                  <a:t>F</a:t>
                </a:r>
              </a:p>
            </p:txBody>
          </p:sp>
          <p:cxnSp>
            <p:nvCxnSpPr>
              <p:cNvPr id="27" name="Straight Arrow Connector 26"/>
              <p:cNvCxnSpPr>
                <a:endCxn id="29" idx="3"/>
              </p:cNvCxnSpPr>
              <p:nvPr/>
            </p:nvCxnSpPr>
            <p:spPr>
              <a:xfrm flipH="1">
                <a:off x="7431399" y="5646104"/>
                <a:ext cx="1407801" cy="237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8795443" y="1039545"/>
                <a:ext cx="36125" cy="4606560"/>
              </a:xfrm>
              <a:prstGeom prst="line">
                <a:avLst/>
              </a:prstGeom>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6501037" y="5441210"/>
                <a:ext cx="930362"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Done</a:t>
                </a:r>
              </a:p>
            </p:txBody>
          </p:sp>
        </p:grpSp>
      </p:grpSp>
      <p:grpSp>
        <p:nvGrpSpPr>
          <p:cNvPr id="50" name="Group 49"/>
          <p:cNvGrpSpPr/>
          <p:nvPr/>
        </p:nvGrpSpPr>
        <p:grpSpPr>
          <a:xfrm>
            <a:off x="8446812" y="3732572"/>
            <a:ext cx="746487" cy="397498"/>
            <a:chOff x="8475662" y="3103826"/>
            <a:chExt cx="746487" cy="397498"/>
          </a:xfrm>
        </p:grpSpPr>
        <p:sp>
          <p:nvSpPr>
            <p:cNvPr id="32" name="TextBox 31"/>
            <p:cNvSpPr txBox="1"/>
            <p:nvPr/>
          </p:nvSpPr>
          <p:spPr>
            <a:xfrm>
              <a:off x="8612549" y="3103826"/>
              <a:ext cx="609600" cy="369332"/>
            </a:xfrm>
            <a:prstGeom prst="rect">
              <a:avLst/>
            </a:prstGeom>
            <a:noFill/>
          </p:spPr>
          <p:txBody>
            <a:bodyPr wrap="square" rtlCol="0">
              <a:spAutoFit/>
            </a:bodyPr>
            <a:lstStyle/>
            <a:p>
              <a:r>
                <a:rPr lang="en-US" dirty="0"/>
                <a:t>F</a:t>
              </a:r>
            </a:p>
          </p:txBody>
        </p:sp>
        <p:cxnSp>
          <p:nvCxnSpPr>
            <p:cNvPr id="36" name="Straight Arrow Connector 35"/>
            <p:cNvCxnSpPr>
              <a:endCxn id="32" idx="2"/>
            </p:cNvCxnSpPr>
            <p:nvPr/>
          </p:nvCxnSpPr>
          <p:spPr>
            <a:xfrm flipV="1">
              <a:off x="8475662" y="3473158"/>
              <a:ext cx="441687" cy="28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6231697" y="4577884"/>
            <a:ext cx="1836007" cy="1052633"/>
            <a:chOff x="6262224" y="3837275"/>
            <a:chExt cx="1836007" cy="1052633"/>
          </a:xfrm>
        </p:grpSpPr>
        <p:cxnSp>
          <p:nvCxnSpPr>
            <p:cNvPr id="11" name="Straight Arrow Connector 10"/>
            <p:cNvCxnSpPr/>
            <p:nvPr/>
          </p:nvCxnSpPr>
          <p:spPr>
            <a:xfrm>
              <a:off x="7139572" y="3837275"/>
              <a:ext cx="0" cy="475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131780" y="4017733"/>
              <a:ext cx="304800" cy="369332"/>
            </a:xfrm>
            <a:prstGeom prst="rect">
              <a:avLst/>
            </a:prstGeom>
            <a:noFill/>
          </p:spPr>
          <p:txBody>
            <a:bodyPr wrap="square" rtlCol="0">
              <a:spAutoFit/>
            </a:bodyPr>
            <a:lstStyle/>
            <a:p>
              <a:r>
                <a:rPr lang="en-US" dirty="0"/>
                <a:t>T</a:t>
              </a:r>
            </a:p>
          </p:txBody>
        </p:sp>
        <p:sp>
          <p:nvSpPr>
            <p:cNvPr id="44" name="Rectangle 43"/>
            <p:cNvSpPr/>
            <p:nvPr/>
          </p:nvSpPr>
          <p:spPr>
            <a:xfrm>
              <a:off x="6262224" y="4356508"/>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Residence also AB</a:t>
              </a:r>
              <a:endParaRPr lang="en-US" dirty="0"/>
            </a:p>
          </p:txBody>
        </p:sp>
      </p:grpSp>
      <p:grpSp>
        <p:nvGrpSpPr>
          <p:cNvPr id="15" name="Group 14"/>
          <p:cNvGrpSpPr/>
          <p:nvPr/>
        </p:nvGrpSpPr>
        <p:grpSpPr>
          <a:xfrm>
            <a:off x="5774632" y="2113236"/>
            <a:ext cx="2672180" cy="2517292"/>
            <a:chOff x="5727282" y="1667173"/>
            <a:chExt cx="2672180" cy="2323060"/>
          </a:xfrm>
        </p:grpSpPr>
        <p:sp>
          <p:nvSpPr>
            <p:cNvPr id="9" name="TextBox 8"/>
            <p:cNvSpPr txBox="1"/>
            <p:nvPr/>
          </p:nvSpPr>
          <p:spPr>
            <a:xfrm>
              <a:off x="6997072" y="1935187"/>
              <a:ext cx="609600" cy="369332"/>
            </a:xfrm>
            <a:prstGeom prst="rect">
              <a:avLst/>
            </a:prstGeom>
            <a:noFill/>
          </p:spPr>
          <p:txBody>
            <a:bodyPr wrap="square" rtlCol="0">
              <a:spAutoFit/>
            </a:bodyPr>
            <a:lstStyle/>
            <a:p>
              <a:r>
                <a:rPr lang="en-US" dirty="0"/>
                <a:t>T</a:t>
              </a:r>
            </a:p>
          </p:txBody>
        </p:sp>
        <p:cxnSp>
          <p:nvCxnSpPr>
            <p:cNvPr id="8" name="Straight Arrow Connector 7"/>
            <p:cNvCxnSpPr/>
            <p:nvPr/>
          </p:nvCxnSpPr>
          <p:spPr>
            <a:xfrm flipH="1">
              <a:off x="7054834" y="1667173"/>
              <a:ext cx="745" cy="609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Diamond 6"/>
            <p:cNvSpPr/>
            <p:nvPr/>
          </p:nvSpPr>
          <p:spPr>
            <a:xfrm>
              <a:off x="5727282" y="3066547"/>
              <a:ext cx="2672180" cy="92368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a:t>
              </a:r>
              <a:r>
                <a:rPr lang="en-US" dirty="0" smtClean="0"/>
                <a:t>Albertan?</a:t>
              </a:r>
              <a:endParaRPr lang="en-US" dirty="0"/>
            </a:p>
          </p:txBody>
        </p:sp>
      </p:grpSp>
      <p:grpSp>
        <p:nvGrpSpPr>
          <p:cNvPr id="52" name="Group 51"/>
          <p:cNvGrpSpPr/>
          <p:nvPr/>
        </p:nvGrpSpPr>
        <p:grpSpPr>
          <a:xfrm>
            <a:off x="3057542" y="3757473"/>
            <a:ext cx="2655802" cy="2033727"/>
            <a:chOff x="2697505" y="3628393"/>
            <a:chExt cx="2655802" cy="2033727"/>
          </a:xfrm>
        </p:grpSpPr>
        <p:sp>
          <p:nvSpPr>
            <p:cNvPr id="53" name="Left Brace 52"/>
            <p:cNvSpPr/>
            <p:nvPr/>
          </p:nvSpPr>
          <p:spPr>
            <a:xfrm rot="10800000">
              <a:off x="2697505" y="4703167"/>
              <a:ext cx="317156" cy="838200"/>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Left Brace 53"/>
            <p:cNvSpPr/>
            <p:nvPr/>
          </p:nvSpPr>
          <p:spPr>
            <a:xfrm>
              <a:off x="5036151" y="3628393"/>
              <a:ext cx="317156" cy="2033727"/>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cxnSp>
        <p:nvCxnSpPr>
          <p:cNvPr id="6" name="Straight Arrow Connector 5"/>
          <p:cNvCxnSpPr>
            <a:endCxn id="29" idx="0"/>
          </p:cNvCxnSpPr>
          <p:nvPr/>
        </p:nvCxnSpPr>
        <p:spPr>
          <a:xfrm>
            <a:off x="7058858" y="5571735"/>
            <a:ext cx="416" cy="554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6206098" y="2774131"/>
            <a:ext cx="1852244" cy="5796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Residence is CA</a:t>
            </a:r>
            <a:endParaRPr lang="en-US" dirty="0"/>
          </a:p>
        </p:txBody>
      </p:sp>
      <p:cxnSp>
        <p:nvCxnSpPr>
          <p:cNvPr id="21" name="Straight Arrow Connector 20"/>
          <p:cNvCxnSpPr>
            <a:endCxn id="7" idx="0"/>
          </p:cNvCxnSpPr>
          <p:nvPr/>
        </p:nvCxnSpPr>
        <p:spPr>
          <a:xfrm>
            <a:off x="7110722" y="3103663"/>
            <a:ext cx="0" cy="525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1054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rPr>
              <a:t>(Key Part: </a:t>
            </a:r>
            <a:r>
              <a:rPr lang="en-US" b="1" dirty="0" smtClean="0">
                <a:solidFill>
                  <a:schemeClr val="accent3">
                    <a:lumMod val="75000"/>
                  </a:schemeClr>
                </a:solidFill>
                <a:latin typeface="Consolas" panose="020B0609020204030204" pitchFamily="49" charset="0"/>
              </a:rPr>
              <a:t>IF)</a:t>
            </a:r>
            <a:r>
              <a:rPr lang="en-US" b="1" dirty="0" smtClean="0">
                <a:solidFill>
                  <a:schemeClr val="accent3">
                    <a:lumMod val="75000"/>
                  </a:schemeClr>
                </a:solidFill>
                <a:latin typeface="Calibri" panose="020F0502020204030204" pitchFamily="34" charset="0"/>
                <a:cs typeface="Calibri" panose="020F0502020204030204" pitchFamily="34" charset="0"/>
              </a:rPr>
              <a:t> </a:t>
            </a:r>
            <a:r>
              <a:rPr lang="en-US" b="1" dirty="0">
                <a:solidFill>
                  <a:schemeClr val="accent3">
                    <a:lumMod val="75000"/>
                  </a:schemeClr>
                </a:solidFill>
              </a:rPr>
              <a:t>Nested </a:t>
            </a:r>
            <a:r>
              <a:rPr lang="en-US" dirty="0"/>
              <a:t>Inside An </a:t>
            </a:r>
            <a:r>
              <a:rPr lang="en-US" dirty="0">
                <a:latin typeface="Consolas" panose="020B0609020204030204" pitchFamily="49" charset="0"/>
              </a:rPr>
              <a:t>IF</a:t>
            </a:r>
            <a:endParaRPr lang="en-CA" dirty="0"/>
          </a:p>
        </p:txBody>
      </p:sp>
      <p:sp>
        <p:nvSpPr>
          <p:cNvPr id="3" name="Content Placeholder 2"/>
          <p:cNvSpPr>
            <a:spLocks noGrp="1"/>
          </p:cNvSpPr>
          <p:nvPr>
            <p:ph idx="1"/>
          </p:nvPr>
        </p:nvSpPr>
        <p:spPr/>
        <p:txBody>
          <a:bodyPr/>
          <a:lstStyle/>
          <a:p>
            <a:r>
              <a:rPr lang="en-US" sz="2000" dirty="0"/>
              <a:t>Nesting: a structure (e.g. </a:t>
            </a:r>
            <a:r>
              <a:rPr lang="en-US" sz="2000" dirty="0">
                <a:latin typeface="Consolas" panose="020B0609020204030204" pitchFamily="49" charset="0"/>
              </a:rPr>
              <a:t>IF</a:t>
            </a:r>
            <a:r>
              <a:rPr lang="en-US" sz="2000" dirty="0"/>
              <a:t>) is nested inside of another structure (e.g. </a:t>
            </a:r>
            <a:r>
              <a:rPr lang="en-US" sz="2000" dirty="0">
                <a:latin typeface="Consolas" panose="020B0609020204030204" pitchFamily="49" charset="0"/>
              </a:rPr>
              <a:t>IF</a:t>
            </a:r>
            <a:r>
              <a:rPr lang="en-US" sz="2000" dirty="0"/>
              <a:t>) when the second structure is part of the body of the first structure.</a:t>
            </a:r>
          </a:p>
          <a:p>
            <a:r>
              <a:rPr lang="en-US" sz="2000" b="1" dirty="0"/>
              <a:t>Word document containing the example</a:t>
            </a:r>
            <a:r>
              <a:rPr lang="en-US" sz="2000" dirty="0"/>
              <a:t>: </a:t>
            </a:r>
            <a:r>
              <a:rPr lang="en-US" sz="2000" dirty="0" smtClean="0">
                <a:latin typeface="Consolas" panose="020B0609020204030204" pitchFamily="49" charset="0"/>
              </a:rPr>
              <a:t>6nesting_branch_within_branch</a:t>
            </a:r>
          </a:p>
          <a:p>
            <a:pPr marL="234950" lvl="1" indent="0">
              <a:buNone/>
            </a:pPr>
            <a:r>
              <a:rPr lang="en-US" sz="1600" dirty="0" smtClean="0">
                <a:solidFill>
                  <a:srgbClr val="FF0000"/>
                </a:solidFill>
                <a:latin typeface="Consolas" panose="020B0609020204030204" pitchFamily="49" charset="0"/>
              </a:rPr>
              <a:t>    'Some parts excluded for brevity.</a:t>
            </a:r>
          </a:p>
          <a:p>
            <a:pPr marL="222250" lvl="1" indent="0">
              <a:buNone/>
            </a:pPr>
            <a:r>
              <a:rPr lang="en-US" sz="1600" dirty="0" smtClean="0">
                <a:latin typeface="Consolas" panose="020B0609020204030204" pitchFamily="49" charset="0"/>
              </a:rPr>
              <a:t>    country = InputBox("Current country of residence: ")</a:t>
            </a:r>
          </a:p>
          <a:p>
            <a:pPr marL="222250" lvl="1" indent="0">
              <a:buNone/>
            </a:pPr>
            <a:r>
              <a:rPr lang="en-US" sz="1600" dirty="0" smtClean="0">
                <a:latin typeface="Consolas" panose="020B0609020204030204" pitchFamily="49" charset="0"/>
              </a:rPr>
              <a:t>    </a:t>
            </a:r>
            <a:r>
              <a:rPr lang="en-US" sz="1600" dirty="0">
                <a:latin typeface="Consolas" panose="020B0609020204030204" pitchFamily="49" charset="0"/>
              </a:rPr>
              <a:t>If (country = "Canada") Then</a:t>
            </a:r>
          </a:p>
          <a:p>
            <a:pPr marL="222250" lvl="1" indent="0">
              <a:buNone/>
            </a:pPr>
            <a:r>
              <a:rPr lang="en-US" sz="1600" dirty="0">
                <a:latin typeface="Consolas" panose="020B0609020204030204" pitchFamily="49" charset="0"/>
              </a:rPr>
              <a:t>        message = message &amp; "Great country, "</a:t>
            </a:r>
          </a:p>
          <a:p>
            <a:pPr marL="222250" lvl="1" indent="0">
              <a:buNone/>
            </a:pPr>
            <a:r>
              <a:rPr lang="en-US" sz="1600" dirty="0">
                <a:latin typeface="Consolas" panose="020B0609020204030204" pitchFamily="49" charset="0"/>
              </a:rPr>
              <a:t>        province = InputBox("Current province of residence: ")</a:t>
            </a:r>
          </a:p>
          <a:p>
            <a:pPr marL="222250" lvl="1" indent="0">
              <a:buNone/>
            </a:pPr>
            <a:r>
              <a:rPr lang="en-US" sz="1600" b="1" dirty="0">
                <a:solidFill>
                  <a:schemeClr val="accent3">
                    <a:lumMod val="75000"/>
                  </a:schemeClr>
                </a:solidFill>
                <a:latin typeface="Consolas" panose="020B0609020204030204" pitchFamily="49" charset="0"/>
              </a:rPr>
              <a:t>        If (province = "AB") Then</a:t>
            </a:r>
          </a:p>
          <a:p>
            <a:pPr marL="222250" lvl="1" indent="0">
              <a:buNone/>
            </a:pPr>
            <a:r>
              <a:rPr lang="en-US" sz="1600" b="1" dirty="0">
                <a:solidFill>
                  <a:schemeClr val="accent3">
                    <a:lumMod val="75000"/>
                  </a:schemeClr>
                </a:solidFill>
                <a:latin typeface="Consolas" panose="020B0609020204030204" pitchFamily="49" charset="0"/>
              </a:rPr>
              <a:t>            message = message &amp; " Greatest place on earth ^-*"</a:t>
            </a:r>
          </a:p>
          <a:p>
            <a:pPr marL="222250" lvl="1" indent="0">
              <a:buNone/>
            </a:pPr>
            <a:r>
              <a:rPr lang="en-US" sz="1600" b="1" dirty="0">
                <a:solidFill>
                  <a:schemeClr val="accent3">
                    <a:lumMod val="75000"/>
                  </a:schemeClr>
                </a:solidFill>
                <a:latin typeface="Consolas" panose="020B0609020204030204" pitchFamily="49" charset="0"/>
              </a:rPr>
              <a:t>        End If </a:t>
            </a:r>
            <a:r>
              <a:rPr lang="en-US" sz="1600" dirty="0">
                <a:solidFill>
                  <a:srgbClr val="FF0000"/>
                </a:solidFill>
                <a:latin typeface="Consolas" panose="020B0609020204030204" pitchFamily="49" charset="0"/>
              </a:rPr>
              <a:t>'Checking province</a:t>
            </a:r>
          </a:p>
          <a:p>
            <a:pPr marL="222250" lvl="1" indent="0">
              <a:buNone/>
            </a:pPr>
            <a:r>
              <a:rPr lang="en-US" sz="1600" dirty="0">
                <a:latin typeface="Consolas" panose="020B0609020204030204" pitchFamily="49" charset="0"/>
              </a:rPr>
              <a:t>    End If </a:t>
            </a:r>
            <a:r>
              <a:rPr lang="en-US" sz="1600" dirty="0">
                <a:solidFill>
                  <a:srgbClr val="FF0000"/>
                </a:solidFill>
                <a:latin typeface="Consolas" panose="020B0609020204030204" pitchFamily="49" charset="0"/>
              </a:rPr>
              <a:t>'Checking country</a:t>
            </a:r>
          </a:p>
          <a:p>
            <a:r>
              <a:rPr lang="en-US" sz="2000" dirty="0" smtClean="0">
                <a:latin typeface="Calibri" panose="020F0502020204030204" pitchFamily="34" charset="0"/>
                <a:cs typeface="Calibri" panose="020F0502020204030204" pitchFamily="34" charset="0"/>
              </a:rPr>
              <a:t>Recall</a:t>
            </a:r>
            <a:r>
              <a:rPr lang="en-US" sz="2000" dirty="0">
                <a:latin typeface="Calibri" panose="020F0502020204030204" pitchFamily="34" charset="0"/>
                <a:cs typeface="Calibri" panose="020F0502020204030204" pitchFamily="34" charset="0"/>
              </a:rPr>
              <a:t>: the check for the Boolean expression for the second IF does not occur unless the first Boolean expression is true. (Don’t bother checking if province is AB if country isn’t Canada).</a:t>
            </a:r>
            <a:endParaRPr lang="en-CA"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201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Tutorial (Monday or Tuesday)</a:t>
            </a:r>
            <a:endParaRPr lang="en-CA" dirty="0"/>
          </a:p>
        </p:txBody>
      </p:sp>
    </p:spTree>
    <p:extLst>
      <p:ext uri="{BB962C8B-B14F-4D97-AF65-F5344CB8AC3E}">
        <p14:creationId xmlns:p14="http://schemas.microsoft.com/office/powerpoint/2010/main" val="35237552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a:t>
            </a:r>
            <a:r>
              <a:rPr lang="en-US" dirty="0"/>
              <a:t>Tutorial </a:t>
            </a:r>
            <a:r>
              <a:rPr lang="en-US" dirty="0" smtClean="0"/>
              <a:t>(Wednesday </a:t>
            </a:r>
            <a:r>
              <a:rPr lang="en-US" dirty="0"/>
              <a:t>or </a:t>
            </a:r>
            <a:r>
              <a:rPr lang="en-US" dirty="0" smtClean="0"/>
              <a:t>Thursday</a:t>
            </a:r>
            <a:r>
              <a:rPr lang="en-US" dirty="0"/>
              <a:t>)</a:t>
            </a:r>
            <a:endParaRPr lang="en-CA" dirty="0"/>
          </a:p>
        </p:txBody>
      </p:sp>
    </p:spTree>
    <p:extLst>
      <p:ext uri="{BB962C8B-B14F-4D97-AF65-F5344CB8AC3E}">
        <p14:creationId xmlns:p14="http://schemas.microsoft.com/office/powerpoint/2010/main" val="668831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a:t>
            </a:r>
            <a:r>
              <a:rPr lang="en-US" b="1" dirty="0">
                <a:solidFill>
                  <a:schemeClr val="accent3">
                    <a:lumMod val="75000"/>
                  </a:schemeClr>
                </a:solidFill>
              </a:rPr>
              <a:t>Nesting</a:t>
            </a:r>
            <a:r>
              <a:rPr lang="en-US" dirty="0"/>
              <a:t> Is Needed</a:t>
            </a:r>
          </a:p>
        </p:txBody>
      </p:sp>
      <p:sp>
        <p:nvSpPr>
          <p:cNvPr id="3" name="Content Placeholder 2"/>
          <p:cNvSpPr>
            <a:spLocks noGrp="1"/>
          </p:cNvSpPr>
          <p:nvPr>
            <p:ph idx="1"/>
          </p:nvPr>
        </p:nvSpPr>
        <p:spPr>
          <a:xfrm>
            <a:off x="457201" y="1447800"/>
            <a:ext cx="4837526" cy="5029200"/>
          </a:xfrm>
        </p:spPr>
        <p:txBody>
          <a:bodyPr/>
          <a:lstStyle/>
          <a:p>
            <a:r>
              <a:rPr lang="en-US" b="1" dirty="0"/>
              <a:t>Scenario </a:t>
            </a:r>
            <a:r>
              <a:rPr lang="en-US" b="1" dirty="0" smtClean="0"/>
              <a:t>2</a:t>
            </a:r>
            <a:r>
              <a:rPr lang="en-US" dirty="0" smtClean="0"/>
              <a:t>: </a:t>
            </a:r>
            <a:r>
              <a:rPr lang="en-US" dirty="0"/>
              <a:t>If a question answers true then check if a process should be repeated.</a:t>
            </a:r>
          </a:p>
          <a:p>
            <a:pPr lvl="1"/>
            <a:r>
              <a:rPr lang="en-US" dirty="0"/>
              <a:t>Example: If the user entered an odd number then count through a sequence 1 to this number and display each odd number in this sequence.</a:t>
            </a:r>
          </a:p>
          <a:p>
            <a:pPr lvl="1"/>
            <a:r>
              <a:rPr lang="en-US" dirty="0"/>
              <a:t>Type of nesting: a </a:t>
            </a:r>
            <a:r>
              <a:rPr lang="en-US" dirty="0">
                <a:latin typeface="Consolas" panose="020B0609020204030204" pitchFamily="49" charset="0"/>
              </a:rPr>
              <a:t>Do-While</a:t>
            </a:r>
            <a:r>
              <a:rPr lang="en-US" dirty="0"/>
              <a:t> loop nested inside of an </a:t>
            </a:r>
            <a:r>
              <a:rPr lang="en-US" dirty="0">
                <a:latin typeface="Consolas" panose="020B0609020204030204" pitchFamily="49" charset="0"/>
              </a:rPr>
              <a:t>IF</a:t>
            </a:r>
            <a:r>
              <a:rPr lang="en-US" dirty="0"/>
              <a:t>-branch</a:t>
            </a:r>
          </a:p>
          <a:p>
            <a:pPr marL="293688" lvl="2" indent="0">
              <a:buNone/>
            </a:pPr>
            <a:r>
              <a:rPr lang="en-US" dirty="0">
                <a:latin typeface="Consolas" panose="020B0609020204030204" pitchFamily="49" charset="0"/>
                <a:cs typeface="Consolas" panose="020B0609020204030204" pitchFamily="49" charset="0"/>
              </a:rPr>
              <a:t> If (Boolean) then</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Do While (Boolean)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Loop</a:t>
            </a:r>
          </a:p>
          <a:p>
            <a:pPr marL="293688" lvl="2" indent="0">
              <a:buNone/>
            </a:pPr>
            <a:r>
              <a:rPr lang="en-US" dirty="0">
                <a:latin typeface="Consolas" panose="020B0609020204030204" pitchFamily="49" charset="0"/>
                <a:cs typeface="Consolas" panose="020B0609020204030204" pitchFamily="49" charset="0"/>
              </a:rPr>
              <a:t> End If</a:t>
            </a:r>
          </a:p>
          <a:p>
            <a:pPr lvl="1"/>
            <a:endParaRPr lang="en-US" dirty="0"/>
          </a:p>
          <a:p>
            <a:pPr lvl="1"/>
            <a:endParaRPr lang="en-US" dirty="0"/>
          </a:p>
        </p:txBody>
      </p:sp>
      <p:sp>
        <p:nvSpPr>
          <p:cNvPr id="5" name="Diamond 4"/>
          <p:cNvSpPr/>
          <p:nvPr/>
        </p:nvSpPr>
        <p:spPr>
          <a:xfrm>
            <a:off x="6026735" y="1420481"/>
            <a:ext cx="2628900" cy="1052862"/>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Q:Odd #?</a:t>
            </a:r>
          </a:p>
        </p:txBody>
      </p:sp>
      <p:grpSp>
        <p:nvGrpSpPr>
          <p:cNvPr id="23" name="Group 22"/>
          <p:cNvGrpSpPr/>
          <p:nvPr/>
        </p:nvGrpSpPr>
        <p:grpSpPr>
          <a:xfrm>
            <a:off x="6805837" y="1333795"/>
            <a:ext cx="2338163" cy="5524205"/>
            <a:chOff x="6501037" y="374205"/>
            <a:chExt cx="2338163" cy="5524205"/>
          </a:xfrm>
        </p:grpSpPr>
        <p:cxnSp>
          <p:nvCxnSpPr>
            <p:cNvPr id="24" name="Straight Connector 23"/>
            <p:cNvCxnSpPr/>
            <p:nvPr/>
          </p:nvCxnSpPr>
          <p:spPr>
            <a:xfrm flipV="1">
              <a:off x="7673186" y="743537"/>
              <a:ext cx="1103586" cy="3212"/>
            </a:xfrm>
            <a:prstGeom prst="line">
              <a:avLst/>
            </a:prstGeom>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6501037" y="374205"/>
              <a:ext cx="2338163" cy="5524205"/>
              <a:chOff x="6501037" y="374205"/>
              <a:chExt cx="2338163" cy="5524205"/>
            </a:xfrm>
          </p:grpSpPr>
          <p:sp>
            <p:nvSpPr>
              <p:cNvPr id="26" name="TextBox 25"/>
              <p:cNvSpPr txBox="1"/>
              <p:nvPr/>
            </p:nvSpPr>
            <p:spPr>
              <a:xfrm>
                <a:off x="7960363" y="374205"/>
                <a:ext cx="609600" cy="369332"/>
              </a:xfrm>
              <a:prstGeom prst="rect">
                <a:avLst/>
              </a:prstGeom>
              <a:noFill/>
            </p:spPr>
            <p:txBody>
              <a:bodyPr wrap="square" rtlCol="0">
                <a:spAutoFit/>
              </a:bodyPr>
              <a:lstStyle/>
              <a:p>
                <a:r>
                  <a:rPr lang="en-US" dirty="0"/>
                  <a:t>F</a:t>
                </a:r>
              </a:p>
            </p:txBody>
          </p:sp>
          <p:cxnSp>
            <p:nvCxnSpPr>
              <p:cNvPr id="27" name="Straight Arrow Connector 26"/>
              <p:cNvCxnSpPr/>
              <p:nvPr/>
            </p:nvCxnSpPr>
            <p:spPr>
              <a:xfrm flipH="1">
                <a:off x="7439840" y="5646104"/>
                <a:ext cx="1399360" cy="5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8776772" y="743537"/>
                <a:ext cx="54796" cy="4902567"/>
              </a:xfrm>
              <a:prstGeom prst="line">
                <a:avLst/>
              </a:prstGeom>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a:xfrm>
                <a:off x="6501037" y="5441210"/>
                <a:ext cx="930362"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Done</a:t>
                </a:r>
              </a:p>
            </p:txBody>
          </p:sp>
        </p:grpSp>
      </p:grpSp>
      <p:grpSp>
        <p:nvGrpSpPr>
          <p:cNvPr id="50" name="Group 49"/>
          <p:cNvGrpSpPr/>
          <p:nvPr/>
        </p:nvGrpSpPr>
        <p:grpSpPr>
          <a:xfrm>
            <a:off x="8678495" y="3399866"/>
            <a:ext cx="609600" cy="413636"/>
            <a:chOff x="8515206" y="3391619"/>
            <a:chExt cx="609600" cy="413636"/>
          </a:xfrm>
        </p:grpSpPr>
        <p:sp>
          <p:nvSpPr>
            <p:cNvPr id="32" name="TextBox 31"/>
            <p:cNvSpPr txBox="1"/>
            <p:nvPr/>
          </p:nvSpPr>
          <p:spPr>
            <a:xfrm>
              <a:off x="8515206" y="3435923"/>
              <a:ext cx="609600" cy="369332"/>
            </a:xfrm>
            <a:prstGeom prst="rect">
              <a:avLst/>
            </a:prstGeom>
            <a:noFill/>
          </p:spPr>
          <p:txBody>
            <a:bodyPr wrap="square" rtlCol="0">
              <a:spAutoFit/>
            </a:bodyPr>
            <a:lstStyle/>
            <a:p>
              <a:r>
                <a:rPr lang="en-US" dirty="0"/>
                <a:t>F</a:t>
              </a:r>
            </a:p>
          </p:txBody>
        </p:sp>
        <p:cxnSp>
          <p:nvCxnSpPr>
            <p:cNvPr id="36" name="Straight Arrow Connector 35"/>
            <p:cNvCxnSpPr>
              <a:stCxn id="7" idx="3"/>
            </p:cNvCxnSpPr>
            <p:nvPr/>
          </p:nvCxnSpPr>
          <p:spPr>
            <a:xfrm>
              <a:off x="8655635" y="3391619"/>
              <a:ext cx="425937" cy="456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1" name="Freeform 30"/>
          <p:cNvSpPr/>
          <p:nvPr/>
        </p:nvSpPr>
        <p:spPr>
          <a:xfrm>
            <a:off x="5488691" y="3247034"/>
            <a:ext cx="914400" cy="2397415"/>
          </a:xfrm>
          <a:custGeom>
            <a:avLst/>
            <a:gdLst>
              <a:gd name="connsiteX0" fmla="*/ 914400 w 914400"/>
              <a:gd name="connsiteY0" fmla="*/ 2881779 h 2931455"/>
              <a:gd name="connsiteX1" fmla="*/ 845820 w 914400"/>
              <a:gd name="connsiteY1" fmla="*/ 2916069 h 2931455"/>
              <a:gd name="connsiteX2" fmla="*/ 548640 w 914400"/>
              <a:gd name="connsiteY2" fmla="*/ 2916069 h 2931455"/>
              <a:gd name="connsiteX3" fmla="*/ 411480 w 914400"/>
              <a:gd name="connsiteY3" fmla="*/ 2881779 h 2931455"/>
              <a:gd name="connsiteX4" fmla="*/ 320040 w 914400"/>
              <a:gd name="connsiteY4" fmla="*/ 2858919 h 2931455"/>
              <a:gd name="connsiteX5" fmla="*/ 251460 w 914400"/>
              <a:gd name="connsiteY5" fmla="*/ 2813199 h 2931455"/>
              <a:gd name="connsiteX6" fmla="*/ 217170 w 914400"/>
              <a:gd name="connsiteY6" fmla="*/ 2790339 h 2931455"/>
              <a:gd name="connsiteX7" fmla="*/ 171450 w 914400"/>
              <a:gd name="connsiteY7" fmla="*/ 2778909 h 2931455"/>
              <a:gd name="connsiteX8" fmla="*/ 137160 w 914400"/>
              <a:gd name="connsiteY8" fmla="*/ 2756049 h 2931455"/>
              <a:gd name="connsiteX9" fmla="*/ 91440 w 914400"/>
              <a:gd name="connsiteY9" fmla="*/ 2676039 h 2931455"/>
              <a:gd name="connsiteX10" fmla="*/ 57150 w 914400"/>
              <a:gd name="connsiteY10" fmla="*/ 2653179 h 2931455"/>
              <a:gd name="connsiteX11" fmla="*/ 34290 w 914400"/>
              <a:gd name="connsiteY11" fmla="*/ 2618889 h 2931455"/>
              <a:gd name="connsiteX12" fmla="*/ 0 w 914400"/>
              <a:gd name="connsiteY12" fmla="*/ 2516019 h 2931455"/>
              <a:gd name="connsiteX13" fmla="*/ 11430 w 914400"/>
              <a:gd name="connsiteY13" fmla="*/ 1041549 h 2931455"/>
              <a:gd name="connsiteX14" fmla="*/ 22860 w 914400"/>
              <a:gd name="connsiteY14" fmla="*/ 995829 h 2931455"/>
              <a:gd name="connsiteX15" fmla="*/ 34290 w 914400"/>
              <a:gd name="connsiteY15" fmla="*/ 790089 h 2931455"/>
              <a:gd name="connsiteX16" fmla="*/ 45720 w 914400"/>
              <a:gd name="connsiteY16" fmla="*/ 447189 h 2931455"/>
              <a:gd name="connsiteX17" fmla="*/ 57150 w 914400"/>
              <a:gd name="connsiteY17" fmla="*/ 332889 h 2931455"/>
              <a:gd name="connsiteX18" fmla="*/ 102870 w 914400"/>
              <a:gd name="connsiteY18" fmla="*/ 218589 h 2931455"/>
              <a:gd name="connsiteX19" fmla="*/ 114300 w 914400"/>
              <a:gd name="connsiteY19" fmla="*/ 184299 h 2931455"/>
              <a:gd name="connsiteX20" fmla="*/ 148590 w 914400"/>
              <a:gd name="connsiteY20" fmla="*/ 150009 h 2931455"/>
              <a:gd name="connsiteX21" fmla="*/ 205740 w 914400"/>
              <a:gd name="connsiteY21" fmla="*/ 92859 h 2931455"/>
              <a:gd name="connsiteX22" fmla="*/ 251460 w 914400"/>
              <a:gd name="connsiteY22" fmla="*/ 81429 h 2931455"/>
              <a:gd name="connsiteX23" fmla="*/ 308610 w 914400"/>
              <a:gd name="connsiteY23" fmla="*/ 58569 h 2931455"/>
              <a:gd name="connsiteX24" fmla="*/ 377190 w 914400"/>
              <a:gd name="connsiteY24" fmla="*/ 47139 h 2931455"/>
              <a:gd name="connsiteX25" fmla="*/ 434340 w 914400"/>
              <a:gd name="connsiteY25" fmla="*/ 35709 h 2931455"/>
              <a:gd name="connsiteX26" fmla="*/ 582930 w 914400"/>
              <a:gd name="connsiteY26" fmla="*/ 1419 h 2931455"/>
              <a:gd name="connsiteX27" fmla="*/ 880110 w 914400"/>
              <a:gd name="connsiteY27" fmla="*/ 1419 h 293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14400" h="2931455">
                <a:moveTo>
                  <a:pt x="914400" y="2881779"/>
                </a:moveTo>
                <a:cubicBezTo>
                  <a:pt x="891540" y="2893209"/>
                  <a:pt x="869550" y="2906577"/>
                  <a:pt x="845820" y="2916069"/>
                </a:cubicBezTo>
                <a:cubicBezTo>
                  <a:pt x="761505" y="2949795"/>
                  <a:pt x="587153" y="2917820"/>
                  <a:pt x="548640" y="2916069"/>
                </a:cubicBezTo>
                <a:cubicBezTo>
                  <a:pt x="419666" y="2873078"/>
                  <a:pt x="540768" y="2909484"/>
                  <a:pt x="411480" y="2881779"/>
                </a:cubicBezTo>
                <a:cubicBezTo>
                  <a:pt x="380759" y="2875196"/>
                  <a:pt x="320040" y="2858919"/>
                  <a:pt x="320040" y="2858919"/>
                </a:cubicBezTo>
                <a:lnTo>
                  <a:pt x="251460" y="2813199"/>
                </a:lnTo>
                <a:cubicBezTo>
                  <a:pt x="240030" y="2805579"/>
                  <a:pt x="230497" y="2793671"/>
                  <a:pt x="217170" y="2790339"/>
                </a:cubicBezTo>
                <a:lnTo>
                  <a:pt x="171450" y="2778909"/>
                </a:lnTo>
                <a:cubicBezTo>
                  <a:pt x="160020" y="2771289"/>
                  <a:pt x="146874" y="2765763"/>
                  <a:pt x="137160" y="2756049"/>
                </a:cubicBezTo>
                <a:cubicBezTo>
                  <a:pt x="92094" y="2710983"/>
                  <a:pt x="136264" y="2729827"/>
                  <a:pt x="91440" y="2676039"/>
                </a:cubicBezTo>
                <a:cubicBezTo>
                  <a:pt x="82646" y="2665486"/>
                  <a:pt x="68580" y="2660799"/>
                  <a:pt x="57150" y="2653179"/>
                </a:cubicBezTo>
                <a:cubicBezTo>
                  <a:pt x="49530" y="2641749"/>
                  <a:pt x="40433" y="2631176"/>
                  <a:pt x="34290" y="2618889"/>
                </a:cubicBezTo>
                <a:cubicBezTo>
                  <a:pt x="12769" y="2575848"/>
                  <a:pt x="10914" y="2559674"/>
                  <a:pt x="0" y="2516019"/>
                </a:cubicBezTo>
                <a:cubicBezTo>
                  <a:pt x="3810" y="2024529"/>
                  <a:pt x="4040" y="1532998"/>
                  <a:pt x="11430" y="1041549"/>
                </a:cubicBezTo>
                <a:cubicBezTo>
                  <a:pt x="11666" y="1025842"/>
                  <a:pt x="21438" y="1011474"/>
                  <a:pt x="22860" y="995829"/>
                </a:cubicBezTo>
                <a:cubicBezTo>
                  <a:pt x="29079" y="927425"/>
                  <a:pt x="31431" y="858715"/>
                  <a:pt x="34290" y="790089"/>
                </a:cubicBezTo>
                <a:cubicBezTo>
                  <a:pt x="39051" y="675825"/>
                  <a:pt x="40009" y="561410"/>
                  <a:pt x="45720" y="447189"/>
                </a:cubicBezTo>
                <a:cubicBezTo>
                  <a:pt x="47632" y="408947"/>
                  <a:pt x="50094" y="370523"/>
                  <a:pt x="57150" y="332889"/>
                </a:cubicBezTo>
                <a:cubicBezTo>
                  <a:pt x="68713" y="271221"/>
                  <a:pt x="81032" y="269544"/>
                  <a:pt x="102870" y="218589"/>
                </a:cubicBezTo>
                <a:cubicBezTo>
                  <a:pt x="107616" y="207515"/>
                  <a:pt x="107617" y="194324"/>
                  <a:pt x="114300" y="184299"/>
                </a:cubicBezTo>
                <a:cubicBezTo>
                  <a:pt x="123266" y="170849"/>
                  <a:pt x="138242" y="162427"/>
                  <a:pt x="148590" y="150009"/>
                </a:cubicBezTo>
                <a:cubicBezTo>
                  <a:pt x="176812" y="116142"/>
                  <a:pt x="162278" y="111486"/>
                  <a:pt x="205740" y="92859"/>
                </a:cubicBezTo>
                <a:cubicBezTo>
                  <a:pt x="220179" y="86671"/>
                  <a:pt x="236557" y="86397"/>
                  <a:pt x="251460" y="81429"/>
                </a:cubicBezTo>
                <a:cubicBezTo>
                  <a:pt x="270925" y="74941"/>
                  <a:pt x="288815" y="63968"/>
                  <a:pt x="308610" y="58569"/>
                </a:cubicBezTo>
                <a:cubicBezTo>
                  <a:pt x="330969" y="52471"/>
                  <a:pt x="354388" y="51285"/>
                  <a:pt x="377190" y="47139"/>
                </a:cubicBezTo>
                <a:cubicBezTo>
                  <a:pt x="396304" y="43664"/>
                  <a:pt x="415410" y="40077"/>
                  <a:pt x="434340" y="35709"/>
                </a:cubicBezTo>
                <a:cubicBezTo>
                  <a:pt x="435113" y="35531"/>
                  <a:pt x="562690" y="2072"/>
                  <a:pt x="582930" y="1419"/>
                </a:cubicBezTo>
                <a:cubicBezTo>
                  <a:pt x="681939" y="-1775"/>
                  <a:pt x="781050" y="1419"/>
                  <a:pt x="880110" y="1419"/>
                </a:cubicBez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p:cNvGrpSpPr/>
          <p:nvPr/>
        </p:nvGrpSpPr>
        <p:grpSpPr>
          <a:xfrm>
            <a:off x="6425513" y="3845522"/>
            <a:ext cx="1836007" cy="1052633"/>
            <a:chOff x="6262224" y="3837275"/>
            <a:chExt cx="1836007" cy="1052633"/>
          </a:xfrm>
        </p:grpSpPr>
        <p:cxnSp>
          <p:nvCxnSpPr>
            <p:cNvPr id="11" name="Straight Arrow Connector 10"/>
            <p:cNvCxnSpPr/>
            <p:nvPr/>
          </p:nvCxnSpPr>
          <p:spPr>
            <a:xfrm>
              <a:off x="7139572" y="3837275"/>
              <a:ext cx="0" cy="475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131780" y="4017733"/>
              <a:ext cx="304800" cy="369332"/>
            </a:xfrm>
            <a:prstGeom prst="rect">
              <a:avLst/>
            </a:prstGeom>
            <a:noFill/>
          </p:spPr>
          <p:txBody>
            <a:bodyPr wrap="square" rtlCol="0">
              <a:spAutoFit/>
            </a:bodyPr>
            <a:lstStyle/>
            <a:p>
              <a:r>
                <a:rPr lang="en-US" dirty="0"/>
                <a:t>T</a:t>
              </a:r>
            </a:p>
          </p:txBody>
        </p:sp>
        <p:sp>
          <p:nvSpPr>
            <p:cNvPr id="44" name="Rectangle 43"/>
            <p:cNvSpPr/>
            <p:nvPr/>
          </p:nvSpPr>
          <p:spPr>
            <a:xfrm>
              <a:off x="6262224" y="4356508"/>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Display current #</a:t>
              </a:r>
            </a:p>
          </p:txBody>
        </p:sp>
      </p:grpSp>
      <p:grpSp>
        <p:nvGrpSpPr>
          <p:cNvPr id="15" name="Group 14"/>
          <p:cNvGrpSpPr/>
          <p:nvPr/>
        </p:nvGrpSpPr>
        <p:grpSpPr>
          <a:xfrm>
            <a:off x="5983455" y="2512453"/>
            <a:ext cx="2672180" cy="1341009"/>
            <a:chOff x="5820166" y="2504206"/>
            <a:chExt cx="2672180" cy="1341009"/>
          </a:xfrm>
        </p:grpSpPr>
        <p:cxnSp>
          <p:nvCxnSpPr>
            <p:cNvPr id="8" name="Straight Arrow Connector 7"/>
            <p:cNvCxnSpPr/>
            <p:nvPr/>
          </p:nvCxnSpPr>
          <p:spPr>
            <a:xfrm>
              <a:off x="7162722" y="2504206"/>
              <a:ext cx="0" cy="475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177896" y="2557407"/>
              <a:ext cx="609600" cy="369332"/>
            </a:xfrm>
            <a:prstGeom prst="rect">
              <a:avLst/>
            </a:prstGeom>
            <a:noFill/>
          </p:spPr>
          <p:txBody>
            <a:bodyPr wrap="square" rtlCol="0">
              <a:spAutoFit/>
            </a:bodyPr>
            <a:lstStyle/>
            <a:p>
              <a:r>
                <a:rPr lang="en-US" dirty="0"/>
                <a:t>T</a:t>
              </a:r>
            </a:p>
          </p:txBody>
        </p:sp>
        <p:sp>
          <p:nvSpPr>
            <p:cNvPr id="7" name="Diamond 6"/>
            <p:cNvSpPr/>
            <p:nvPr/>
          </p:nvSpPr>
          <p:spPr>
            <a:xfrm>
              <a:off x="5820166" y="2921529"/>
              <a:ext cx="2672180" cy="92368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Not yet exceeded last #?</a:t>
              </a:r>
            </a:p>
          </p:txBody>
        </p:sp>
      </p:grpSp>
      <p:grpSp>
        <p:nvGrpSpPr>
          <p:cNvPr id="52" name="Group 51"/>
          <p:cNvGrpSpPr/>
          <p:nvPr/>
        </p:nvGrpSpPr>
        <p:grpSpPr>
          <a:xfrm>
            <a:off x="3724950" y="3243224"/>
            <a:ext cx="1814974" cy="2620350"/>
            <a:chOff x="3538333" y="3628393"/>
            <a:chExt cx="1814974" cy="2620350"/>
          </a:xfrm>
        </p:grpSpPr>
        <p:sp>
          <p:nvSpPr>
            <p:cNvPr id="53" name="Left Brace 52"/>
            <p:cNvSpPr/>
            <p:nvPr/>
          </p:nvSpPr>
          <p:spPr>
            <a:xfrm rot="10800000">
              <a:off x="3538333" y="5383420"/>
              <a:ext cx="317156" cy="838200"/>
            </a:xfrm>
            <a:prstGeom prst="leftBrace">
              <a:avLst>
                <a:gd name="adj1" fmla="val 37708"/>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Left Brace 53"/>
            <p:cNvSpPr/>
            <p:nvPr/>
          </p:nvSpPr>
          <p:spPr>
            <a:xfrm>
              <a:off x="5036151" y="3628393"/>
              <a:ext cx="317156" cy="2620350"/>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nvGrpSpPr>
          <p:cNvPr id="14" name="Group 13"/>
          <p:cNvGrpSpPr/>
          <p:nvPr/>
        </p:nvGrpSpPr>
        <p:grpSpPr>
          <a:xfrm>
            <a:off x="6396857" y="4941653"/>
            <a:ext cx="1836007" cy="966837"/>
            <a:chOff x="6233568" y="4933406"/>
            <a:chExt cx="1836007" cy="966837"/>
          </a:xfrm>
        </p:grpSpPr>
        <p:sp>
          <p:nvSpPr>
            <p:cNvPr id="43" name="Rectangle 42"/>
            <p:cNvSpPr/>
            <p:nvPr/>
          </p:nvSpPr>
          <p:spPr>
            <a:xfrm>
              <a:off x="6233568" y="5366843"/>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Increment to next odd #</a:t>
              </a:r>
            </a:p>
          </p:txBody>
        </p:sp>
        <p:cxnSp>
          <p:nvCxnSpPr>
            <p:cNvPr id="6" name="Straight Arrow Connector 5"/>
            <p:cNvCxnSpPr/>
            <p:nvPr/>
          </p:nvCxnSpPr>
          <p:spPr>
            <a:xfrm>
              <a:off x="7107125" y="4933406"/>
              <a:ext cx="1" cy="407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2496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down)">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5" grpId="0" animBg="1"/>
      <p:bldP spid="31"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rPr>
              <a:t>(Key Part: </a:t>
            </a:r>
            <a:r>
              <a:rPr lang="en-US" b="1" dirty="0">
                <a:solidFill>
                  <a:schemeClr val="accent3">
                    <a:lumMod val="75000"/>
                  </a:schemeClr>
                </a:solidFill>
                <a:latin typeface="Consolas" panose="020B0609020204030204" pitchFamily="49" charset="0"/>
              </a:rPr>
              <a:t>Do-While</a:t>
            </a:r>
            <a:r>
              <a:rPr lang="en-US" b="1" dirty="0">
                <a:solidFill>
                  <a:schemeClr val="accent3">
                    <a:lumMod val="75000"/>
                  </a:schemeClr>
                </a:solidFill>
                <a:latin typeface="Calibri" panose="020F0502020204030204" pitchFamily="34" charset="0"/>
                <a:cs typeface="Calibri" panose="020F0502020204030204" pitchFamily="34" charset="0"/>
              </a:rPr>
              <a:t>) </a:t>
            </a:r>
            <a:r>
              <a:rPr lang="en-US" b="1" dirty="0">
                <a:solidFill>
                  <a:schemeClr val="accent3">
                    <a:lumMod val="75000"/>
                  </a:schemeClr>
                </a:solidFill>
              </a:rPr>
              <a:t>Nested </a:t>
            </a:r>
            <a:r>
              <a:rPr lang="en-US" dirty="0"/>
              <a:t>Inside An </a:t>
            </a:r>
            <a:r>
              <a:rPr lang="en-US" dirty="0">
                <a:latin typeface="Consolas" panose="020B0609020204030204" pitchFamily="49" charset="0"/>
              </a:rPr>
              <a:t>IF</a:t>
            </a:r>
          </a:p>
        </p:txBody>
      </p:sp>
      <p:sp>
        <p:nvSpPr>
          <p:cNvPr id="3" name="Content Placeholder 2"/>
          <p:cNvSpPr>
            <a:spLocks noGrp="1"/>
          </p:cNvSpPr>
          <p:nvPr>
            <p:ph idx="1"/>
          </p:nvPr>
        </p:nvSpPr>
        <p:spPr/>
        <p:txBody>
          <a:bodyPr/>
          <a:lstStyle/>
          <a:p>
            <a:r>
              <a:rPr lang="en-US" b="1" dirty="0"/>
              <a:t>Word document containing the example</a:t>
            </a:r>
            <a:r>
              <a:rPr lang="en-US" dirty="0"/>
              <a:t>: </a:t>
            </a:r>
            <a:r>
              <a:rPr lang="en-US" dirty="0">
                <a:latin typeface="Consolas" panose="020B0609020204030204" pitchFamily="49" charset="0"/>
              </a:rPr>
              <a:t>7</a:t>
            </a:r>
            <a:r>
              <a:rPr lang="en-US" dirty="0" smtClean="0">
                <a:latin typeface="Consolas" panose="020B0609020204030204" pitchFamily="49" charset="0"/>
              </a:rPr>
              <a:t>nesting_loop_in_branch</a:t>
            </a:r>
            <a:endParaRPr lang="en-US" dirty="0">
              <a:latin typeface="Consolas" panose="020B0609020204030204" pitchFamily="49" charset="0"/>
            </a:endParaRPr>
          </a:p>
          <a:p>
            <a:pPr marL="0" indent="0">
              <a:buNone/>
            </a:pPr>
            <a:r>
              <a:rPr lang="en-US" sz="1600" b="1" dirty="0">
                <a:latin typeface="Consolas" panose="020B0609020204030204" pitchFamily="49" charset="0"/>
              </a:rPr>
              <a:t>    </a:t>
            </a:r>
            <a:r>
              <a:rPr lang="en-US" sz="1600" dirty="0">
                <a:latin typeface="Consolas" panose="020B0609020204030204" pitchFamily="49" charset="0"/>
              </a:rPr>
              <a:t>'</a:t>
            </a:r>
            <a:r>
              <a:rPr lang="en-US" sz="1600" b="1" dirty="0">
                <a:latin typeface="Consolas" panose="020B0609020204030204" pitchFamily="49" charset="0"/>
              </a:rPr>
              <a:t>Variable &amp; constant declaration excluded for brevity </a:t>
            </a:r>
          </a:p>
          <a:p>
            <a:pPr marL="0" indent="0">
              <a:buNone/>
            </a:pPr>
            <a:r>
              <a:rPr lang="en-US" sz="1600" b="1" dirty="0">
                <a:latin typeface="Consolas" panose="020B0609020204030204" pitchFamily="49" charset="0"/>
              </a:rPr>
              <a:t>    </a:t>
            </a:r>
            <a:r>
              <a:rPr lang="en-US" sz="1600" dirty="0">
                <a:latin typeface="Consolas" panose="020B0609020204030204" pitchFamily="49" charset="0"/>
              </a:rPr>
              <a:t>lastOdd = InputBox("Enter last odd number in sequence: ")</a:t>
            </a:r>
          </a:p>
          <a:p>
            <a:pPr marL="0" indent="0">
              <a:buNone/>
            </a:pPr>
            <a:r>
              <a:rPr lang="en-US" sz="1600" dirty="0">
                <a:latin typeface="Consolas" panose="020B0609020204030204" pitchFamily="49" charset="0"/>
              </a:rPr>
              <a:t>    remainder = lastOdd Mod 2</a:t>
            </a:r>
          </a:p>
          <a:p>
            <a:pPr marL="0" indent="0">
              <a:buNone/>
            </a:pPr>
            <a:r>
              <a:rPr lang="en-US" sz="1600" dirty="0">
                <a:latin typeface="Consolas" panose="020B0609020204030204" pitchFamily="49" charset="0"/>
              </a:rPr>
              <a:t>    If (remainder = 0) Then</a:t>
            </a:r>
          </a:p>
          <a:p>
            <a:pPr marL="0" indent="0">
              <a:buNone/>
            </a:pPr>
            <a:r>
              <a:rPr lang="en-US" sz="1600" dirty="0">
                <a:latin typeface="Consolas" panose="020B0609020204030204" pitchFamily="49" charset="0"/>
              </a:rPr>
              <a:t>        MsgBox (lastOdd &amp; " is even not odd.")</a:t>
            </a:r>
          </a:p>
          <a:p>
            <a:pPr marL="0" indent="0">
              <a:buNone/>
            </a:pPr>
            <a:r>
              <a:rPr lang="en-US" sz="1600" dirty="0">
                <a:latin typeface="Consolas" panose="020B0609020204030204" pitchFamily="49" charset="0"/>
              </a:rPr>
              <a:t>    Else</a:t>
            </a:r>
          </a:p>
          <a:p>
            <a:pPr marL="0" indent="0">
              <a:buNone/>
            </a:pPr>
            <a:r>
              <a:rPr lang="en-US" sz="1600" dirty="0">
                <a:latin typeface="Consolas" panose="020B0609020204030204" pitchFamily="49" charset="0"/>
              </a:rPr>
              <a:t>        If (lastOdd &lt;= MAX_ODD) Then</a:t>
            </a:r>
          </a:p>
          <a:p>
            <a:pPr marL="0" indent="0">
              <a:buNone/>
            </a:pPr>
            <a:r>
              <a:rPr lang="en-US" sz="1600" dirty="0">
                <a:latin typeface="Consolas" panose="020B0609020204030204" pitchFamily="49" charset="0"/>
              </a:rPr>
              <a:t>            count = 1</a:t>
            </a:r>
          </a:p>
          <a:p>
            <a:pPr marL="0" indent="0">
              <a:buNone/>
            </a:pPr>
            <a:r>
              <a:rPr lang="en-US" sz="1600" b="1" dirty="0">
                <a:solidFill>
                  <a:schemeClr val="accent3">
                    <a:lumMod val="75000"/>
                  </a:schemeClr>
                </a:solidFill>
                <a:latin typeface="Consolas" panose="020B0609020204030204" pitchFamily="49" charset="0"/>
              </a:rPr>
              <a:t>            Do While (count &lt;= lastOdd)</a:t>
            </a:r>
          </a:p>
          <a:p>
            <a:pPr marL="0" indent="0">
              <a:buNone/>
            </a:pPr>
            <a:r>
              <a:rPr lang="en-US" sz="1600" b="1" dirty="0">
                <a:solidFill>
                  <a:schemeClr val="accent3">
                    <a:lumMod val="75000"/>
                  </a:schemeClr>
                </a:solidFill>
                <a:latin typeface="Consolas" panose="020B0609020204030204" pitchFamily="49" charset="0"/>
              </a:rPr>
              <a:t>                MsgBox ("Current number = " &amp; count)</a:t>
            </a:r>
          </a:p>
          <a:p>
            <a:pPr marL="0" indent="0">
              <a:buNone/>
            </a:pPr>
            <a:r>
              <a:rPr lang="en-US" sz="1600" b="1" dirty="0">
                <a:solidFill>
                  <a:schemeClr val="accent3">
                    <a:lumMod val="75000"/>
                  </a:schemeClr>
                </a:solidFill>
                <a:latin typeface="Consolas" panose="020B0609020204030204" pitchFamily="49" charset="0"/>
              </a:rPr>
              <a:t>                count = count + 2</a:t>
            </a:r>
          </a:p>
          <a:p>
            <a:pPr marL="0" indent="0">
              <a:buNone/>
            </a:pPr>
            <a:r>
              <a:rPr lang="en-US" sz="1600" b="1" dirty="0">
                <a:solidFill>
                  <a:schemeClr val="accent3">
                    <a:lumMod val="75000"/>
                  </a:schemeClr>
                </a:solidFill>
                <a:latin typeface="Consolas" panose="020B0609020204030204" pitchFamily="49" charset="0"/>
              </a:rPr>
              <a:t>            Loop</a:t>
            </a:r>
          </a:p>
          <a:p>
            <a:pPr marL="0" indent="0">
              <a:buNone/>
            </a:pPr>
            <a:r>
              <a:rPr lang="en-US" sz="1600" dirty="0">
                <a:latin typeface="Consolas" panose="020B0609020204030204" pitchFamily="49" charset="0"/>
              </a:rPr>
              <a:t>        End If </a:t>
            </a:r>
            <a:r>
              <a:rPr lang="en-US" sz="1600" dirty="0">
                <a:solidFill>
                  <a:srgbClr val="FF0000"/>
                </a:solidFill>
                <a:latin typeface="Consolas" panose="020B0609020204030204" pitchFamily="49" charset="0"/>
              </a:rPr>
              <a:t>'End: checks size of last #</a:t>
            </a:r>
          </a:p>
          <a:p>
            <a:pPr marL="0" indent="0">
              <a:buNone/>
            </a:pPr>
            <a:r>
              <a:rPr lang="en-US" sz="1600" dirty="0">
                <a:latin typeface="Consolas" panose="020B0609020204030204" pitchFamily="49" charset="0"/>
              </a:rPr>
              <a:t>    End If </a:t>
            </a:r>
            <a:r>
              <a:rPr lang="en-US" sz="1600" b="1" dirty="0">
                <a:latin typeface="Consolas" panose="020B0609020204030204" pitchFamily="49" charset="0"/>
              </a:rPr>
              <a:t>'E</a:t>
            </a:r>
            <a:r>
              <a:rPr lang="en-US" sz="1600" dirty="0">
                <a:solidFill>
                  <a:srgbClr val="FF0000"/>
                </a:solidFill>
                <a:latin typeface="Consolas" panose="020B0609020204030204" pitchFamily="49" charset="0"/>
              </a:rPr>
              <a:t>nd: checks if # is odd or even</a:t>
            </a:r>
          </a:p>
        </p:txBody>
      </p:sp>
    </p:spTree>
    <p:extLst>
      <p:ext uri="{BB962C8B-B14F-4D97-AF65-F5344CB8AC3E}">
        <p14:creationId xmlns:p14="http://schemas.microsoft.com/office/powerpoint/2010/main" val="12998662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a:t>
            </a:r>
            <a:r>
              <a:rPr lang="en-US" b="1" dirty="0">
                <a:solidFill>
                  <a:schemeClr val="accent3">
                    <a:lumMod val="75000"/>
                  </a:schemeClr>
                </a:solidFill>
              </a:rPr>
              <a:t>Nesting</a:t>
            </a:r>
            <a:r>
              <a:rPr lang="en-US" dirty="0"/>
              <a:t> Is Needed</a:t>
            </a:r>
          </a:p>
        </p:txBody>
      </p:sp>
      <p:sp>
        <p:nvSpPr>
          <p:cNvPr id="3" name="Content Placeholder 2"/>
          <p:cNvSpPr>
            <a:spLocks noGrp="1"/>
          </p:cNvSpPr>
          <p:nvPr>
            <p:ph idx="1"/>
          </p:nvPr>
        </p:nvSpPr>
        <p:spPr>
          <a:xfrm>
            <a:off x="457200" y="1447800"/>
            <a:ext cx="5054243" cy="5029200"/>
          </a:xfrm>
        </p:spPr>
        <p:txBody>
          <a:bodyPr/>
          <a:lstStyle/>
          <a:p>
            <a:r>
              <a:rPr lang="en-US" b="1" dirty="0"/>
              <a:t>Scenario </a:t>
            </a:r>
            <a:r>
              <a:rPr lang="en-US" b="1" dirty="0" smtClean="0"/>
              <a:t>3</a:t>
            </a:r>
            <a:r>
              <a:rPr lang="en-US" dirty="0" smtClean="0"/>
              <a:t>: </a:t>
            </a:r>
            <a:r>
              <a:rPr lang="en-US" dirty="0"/>
              <a:t>As long some condition is met a question will be asked. As long as some condition is met a popup will be displayed.</a:t>
            </a:r>
          </a:p>
          <a:p>
            <a:pPr lvl="1"/>
            <a:r>
              <a:rPr lang="en-US" dirty="0"/>
              <a:t>Example: While the last number in a sequence hasn’t been exceeded if the current number is even it will be displayed.</a:t>
            </a:r>
          </a:p>
          <a:p>
            <a:pPr lvl="1"/>
            <a:r>
              <a:rPr lang="en-US" dirty="0"/>
              <a:t>Type of nesting: an </a:t>
            </a:r>
            <a:r>
              <a:rPr lang="en-US" dirty="0">
                <a:latin typeface="Consolas" panose="020B0609020204030204" pitchFamily="49" charset="0"/>
              </a:rPr>
              <a:t>IF</a:t>
            </a:r>
            <a:r>
              <a:rPr lang="en-US" dirty="0"/>
              <a:t>-branch nested inside of a </a:t>
            </a:r>
            <a:r>
              <a:rPr lang="en-US" dirty="0">
                <a:latin typeface="Consolas" panose="020B0609020204030204" pitchFamily="49" charset="0"/>
              </a:rPr>
              <a:t>Do-While</a:t>
            </a:r>
            <a:r>
              <a:rPr lang="en-US" dirty="0"/>
              <a:t> loop</a:t>
            </a:r>
          </a:p>
          <a:p>
            <a:pPr marL="234950" lvl="1" indent="0">
              <a:buNone/>
            </a:pPr>
            <a:r>
              <a:rPr lang="en-US" sz="1800" dirty="0">
                <a:latin typeface="Consolas" panose="020B0609020204030204" pitchFamily="49" charset="0"/>
                <a:cs typeface="Consolas" panose="020B0609020204030204" pitchFamily="49" charset="0"/>
              </a:rPr>
              <a:t> Do While (Boolean)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If (Boolean) then</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a:t>
            </a:r>
          </a:p>
          <a:p>
            <a:pPr marL="293688" lvl="2" indent="0">
              <a:buNone/>
            </a:pPr>
            <a:r>
              <a:rPr lang="en-US" b="1" dirty="0">
                <a:solidFill>
                  <a:schemeClr val="accent3">
                    <a:lumMod val="75000"/>
                  </a:schemeClr>
                </a:solidFill>
                <a:latin typeface="Consolas" panose="020B0609020204030204" pitchFamily="49" charset="0"/>
                <a:cs typeface="Consolas" panose="020B0609020204030204" pitchFamily="49" charset="0"/>
              </a:rPr>
              <a:t>    End If</a:t>
            </a:r>
          </a:p>
          <a:p>
            <a:pPr marL="293688" lvl="2" indent="0">
              <a:buNone/>
            </a:pPr>
            <a:r>
              <a:rPr lang="en-US" dirty="0">
                <a:latin typeface="Consolas" panose="020B0609020204030204" pitchFamily="49" charset="0"/>
                <a:cs typeface="Consolas" panose="020B0609020204030204" pitchFamily="49" charset="0"/>
              </a:rPr>
              <a:t>Loop</a:t>
            </a:r>
          </a:p>
          <a:p>
            <a:pPr lvl="1"/>
            <a:endParaRPr lang="en-US" dirty="0"/>
          </a:p>
          <a:p>
            <a:pPr lvl="1"/>
            <a:endParaRPr lang="en-US" dirty="0"/>
          </a:p>
        </p:txBody>
      </p:sp>
      <p:grpSp>
        <p:nvGrpSpPr>
          <p:cNvPr id="55" name="Group 54"/>
          <p:cNvGrpSpPr/>
          <p:nvPr/>
        </p:nvGrpSpPr>
        <p:grpSpPr>
          <a:xfrm>
            <a:off x="5863446" y="1184574"/>
            <a:ext cx="2628900" cy="2581762"/>
            <a:chOff x="5867400" y="1223383"/>
            <a:chExt cx="2628900" cy="2581762"/>
          </a:xfrm>
        </p:grpSpPr>
        <p:sp>
          <p:nvSpPr>
            <p:cNvPr id="4" name="Diamond 3"/>
            <p:cNvSpPr/>
            <p:nvPr/>
          </p:nvSpPr>
          <p:spPr>
            <a:xfrm>
              <a:off x="5867400" y="1223383"/>
              <a:ext cx="2628900" cy="12944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As last # not exceeded?</a:t>
              </a:r>
            </a:p>
          </p:txBody>
        </p:sp>
        <p:grpSp>
          <p:nvGrpSpPr>
            <p:cNvPr id="5" name="Group 4"/>
            <p:cNvGrpSpPr/>
            <p:nvPr/>
          </p:nvGrpSpPr>
          <p:grpSpPr>
            <a:xfrm>
              <a:off x="6076950" y="2491211"/>
              <a:ext cx="2209800" cy="1313934"/>
              <a:chOff x="5562600" y="2514601"/>
              <a:chExt cx="2209800" cy="1313934"/>
            </a:xfrm>
          </p:grpSpPr>
          <p:sp>
            <p:nvSpPr>
              <p:cNvPr id="6" name="Diamond 5"/>
              <p:cNvSpPr/>
              <p:nvPr/>
            </p:nvSpPr>
            <p:spPr>
              <a:xfrm>
                <a:off x="5562600" y="2990335"/>
                <a:ext cx="2209800" cy="8382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 Even?</a:t>
                </a:r>
              </a:p>
            </p:txBody>
          </p:sp>
          <p:cxnSp>
            <p:nvCxnSpPr>
              <p:cNvPr id="7" name="Straight Arrow Connector 6"/>
              <p:cNvCxnSpPr/>
              <p:nvPr/>
            </p:nvCxnSpPr>
            <p:spPr>
              <a:xfrm>
                <a:off x="6667500" y="2514601"/>
                <a:ext cx="0" cy="475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655143" y="2621003"/>
                <a:ext cx="609600" cy="369332"/>
              </a:xfrm>
              <a:prstGeom prst="rect">
                <a:avLst/>
              </a:prstGeom>
              <a:noFill/>
            </p:spPr>
            <p:txBody>
              <a:bodyPr wrap="square" rtlCol="0">
                <a:spAutoFit/>
              </a:bodyPr>
              <a:lstStyle/>
              <a:p>
                <a:r>
                  <a:rPr lang="en-US" dirty="0"/>
                  <a:t>T</a:t>
                </a:r>
              </a:p>
            </p:txBody>
          </p:sp>
        </p:grpSp>
      </p:grpSp>
      <p:grpSp>
        <p:nvGrpSpPr>
          <p:cNvPr id="60" name="Group 59"/>
          <p:cNvGrpSpPr/>
          <p:nvPr/>
        </p:nvGrpSpPr>
        <p:grpSpPr>
          <a:xfrm>
            <a:off x="6229394" y="3840391"/>
            <a:ext cx="1836007" cy="2088392"/>
            <a:chOff x="6229394" y="3840391"/>
            <a:chExt cx="1836007" cy="2088392"/>
          </a:xfrm>
        </p:grpSpPr>
        <p:cxnSp>
          <p:nvCxnSpPr>
            <p:cNvPr id="10" name="Straight Arrow Connector 9"/>
            <p:cNvCxnSpPr/>
            <p:nvPr/>
          </p:nvCxnSpPr>
          <p:spPr>
            <a:xfrm>
              <a:off x="7147398" y="3840391"/>
              <a:ext cx="0" cy="4757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6" name="Group 55"/>
            <p:cNvGrpSpPr/>
            <p:nvPr/>
          </p:nvGrpSpPr>
          <p:grpSpPr>
            <a:xfrm>
              <a:off x="6229394" y="3946794"/>
              <a:ext cx="1836007" cy="1981989"/>
              <a:chOff x="6229394" y="3946794"/>
              <a:chExt cx="1836007" cy="1981989"/>
            </a:xfrm>
          </p:grpSpPr>
          <p:sp>
            <p:nvSpPr>
              <p:cNvPr id="11" name="TextBox 10"/>
              <p:cNvSpPr txBox="1"/>
              <p:nvPr/>
            </p:nvSpPr>
            <p:spPr>
              <a:xfrm>
                <a:off x="7135041" y="3946794"/>
                <a:ext cx="304800" cy="369332"/>
              </a:xfrm>
              <a:prstGeom prst="rect">
                <a:avLst/>
              </a:prstGeom>
              <a:noFill/>
            </p:spPr>
            <p:txBody>
              <a:bodyPr wrap="square" rtlCol="0">
                <a:spAutoFit/>
              </a:bodyPr>
              <a:lstStyle/>
              <a:p>
                <a:r>
                  <a:rPr lang="en-US" dirty="0"/>
                  <a:t>T</a:t>
                </a:r>
              </a:p>
            </p:txBody>
          </p:sp>
          <p:sp>
            <p:nvSpPr>
              <p:cNvPr id="27" name="Rectangle 26"/>
              <p:cNvSpPr/>
              <p:nvPr/>
            </p:nvSpPr>
            <p:spPr>
              <a:xfrm>
                <a:off x="6251488" y="4333564"/>
                <a:ext cx="1702143"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Display #</a:t>
                </a:r>
              </a:p>
            </p:txBody>
          </p:sp>
          <p:sp>
            <p:nvSpPr>
              <p:cNvPr id="29" name="Rectangle 28"/>
              <p:cNvSpPr/>
              <p:nvPr/>
            </p:nvSpPr>
            <p:spPr>
              <a:xfrm>
                <a:off x="6229394" y="5395383"/>
                <a:ext cx="1836007"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Increment to next #</a:t>
                </a:r>
              </a:p>
            </p:txBody>
          </p:sp>
          <p:cxnSp>
            <p:nvCxnSpPr>
              <p:cNvPr id="30" name="Straight Arrow Connector 29"/>
              <p:cNvCxnSpPr/>
              <p:nvPr/>
            </p:nvCxnSpPr>
            <p:spPr>
              <a:xfrm>
                <a:off x="7102559" y="4870194"/>
                <a:ext cx="0" cy="525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2" name="Freeform 31"/>
          <p:cNvSpPr/>
          <p:nvPr/>
        </p:nvSpPr>
        <p:spPr>
          <a:xfrm>
            <a:off x="5466640" y="1361872"/>
            <a:ext cx="1011981" cy="4280171"/>
          </a:xfrm>
          <a:custGeom>
            <a:avLst/>
            <a:gdLst>
              <a:gd name="connsiteX0" fmla="*/ 778517 w 1011981"/>
              <a:gd name="connsiteY0" fmla="*/ 4280171 h 4280171"/>
              <a:gd name="connsiteX1" fmla="*/ 19760 w 1011981"/>
              <a:gd name="connsiteY1" fmla="*/ 3365771 h 4280171"/>
              <a:gd name="connsiteX2" fmla="*/ 305 w 1011981"/>
              <a:gd name="connsiteY2" fmla="*/ 3249039 h 4280171"/>
              <a:gd name="connsiteX3" fmla="*/ 19760 w 1011981"/>
              <a:gd name="connsiteY3" fmla="*/ 2334639 h 4280171"/>
              <a:gd name="connsiteX4" fmla="*/ 58671 w 1011981"/>
              <a:gd name="connsiteY4" fmla="*/ 2159541 h 4280171"/>
              <a:gd name="connsiteX5" fmla="*/ 78126 w 1011981"/>
              <a:gd name="connsiteY5" fmla="*/ 2042809 h 4280171"/>
              <a:gd name="connsiteX6" fmla="*/ 97581 w 1011981"/>
              <a:gd name="connsiteY6" fmla="*/ 1906622 h 4280171"/>
              <a:gd name="connsiteX7" fmla="*/ 136492 w 1011981"/>
              <a:gd name="connsiteY7" fmla="*/ 1770434 h 4280171"/>
              <a:gd name="connsiteX8" fmla="*/ 175403 w 1011981"/>
              <a:gd name="connsiteY8" fmla="*/ 1712068 h 4280171"/>
              <a:gd name="connsiteX9" fmla="*/ 194858 w 1011981"/>
              <a:gd name="connsiteY9" fmla="*/ 1498060 h 4280171"/>
              <a:gd name="connsiteX10" fmla="*/ 214313 w 1011981"/>
              <a:gd name="connsiteY10" fmla="*/ 1439694 h 4280171"/>
              <a:gd name="connsiteX11" fmla="*/ 233769 w 1011981"/>
              <a:gd name="connsiteY11" fmla="*/ 1361873 h 4280171"/>
              <a:gd name="connsiteX12" fmla="*/ 272679 w 1011981"/>
              <a:gd name="connsiteY12" fmla="*/ 1206230 h 4280171"/>
              <a:gd name="connsiteX13" fmla="*/ 272679 w 1011981"/>
              <a:gd name="connsiteY13" fmla="*/ 311285 h 4280171"/>
              <a:gd name="connsiteX14" fmla="*/ 292134 w 1011981"/>
              <a:gd name="connsiteY14" fmla="*/ 175098 h 4280171"/>
              <a:gd name="connsiteX15" fmla="*/ 311590 w 1011981"/>
              <a:gd name="connsiteY15" fmla="*/ 116732 h 4280171"/>
              <a:gd name="connsiteX16" fmla="*/ 389411 w 1011981"/>
              <a:gd name="connsiteY16" fmla="*/ 77822 h 4280171"/>
              <a:gd name="connsiteX17" fmla="*/ 525598 w 1011981"/>
              <a:gd name="connsiteY17" fmla="*/ 0 h 4280171"/>
              <a:gd name="connsiteX18" fmla="*/ 642330 w 1011981"/>
              <a:gd name="connsiteY18" fmla="*/ 19456 h 4280171"/>
              <a:gd name="connsiteX19" fmla="*/ 759062 w 1011981"/>
              <a:gd name="connsiteY19" fmla="*/ 58366 h 4280171"/>
              <a:gd name="connsiteX20" fmla="*/ 797973 w 1011981"/>
              <a:gd name="connsiteY20" fmla="*/ 116732 h 4280171"/>
              <a:gd name="connsiteX21" fmla="*/ 875794 w 1011981"/>
              <a:gd name="connsiteY21" fmla="*/ 155643 h 4280171"/>
              <a:gd name="connsiteX22" fmla="*/ 914705 w 1011981"/>
              <a:gd name="connsiteY22" fmla="*/ 272375 h 4280171"/>
              <a:gd name="connsiteX23" fmla="*/ 934160 w 1011981"/>
              <a:gd name="connsiteY23" fmla="*/ 330741 h 4280171"/>
              <a:gd name="connsiteX24" fmla="*/ 1011981 w 1011981"/>
              <a:gd name="connsiteY24" fmla="*/ 389107 h 428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011981" h="4280171">
                <a:moveTo>
                  <a:pt x="778517" y="4280171"/>
                </a:moveTo>
                <a:cubicBezTo>
                  <a:pt x="525598" y="3975371"/>
                  <a:pt x="258355" y="3681910"/>
                  <a:pt x="19760" y="3365771"/>
                </a:cubicBezTo>
                <a:cubicBezTo>
                  <a:pt x="-4003" y="3334285"/>
                  <a:pt x="305" y="3288486"/>
                  <a:pt x="305" y="3249039"/>
                </a:cubicBezTo>
                <a:cubicBezTo>
                  <a:pt x="305" y="2944170"/>
                  <a:pt x="8264" y="2639291"/>
                  <a:pt x="19760" y="2334639"/>
                </a:cubicBezTo>
                <a:cubicBezTo>
                  <a:pt x="22674" y="2257413"/>
                  <a:pt x="37092" y="2224275"/>
                  <a:pt x="58671" y="2159541"/>
                </a:cubicBezTo>
                <a:cubicBezTo>
                  <a:pt x="65156" y="2120630"/>
                  <a:pt x="72128" y="2081798"/>
                  <a:pt x="78126" y="2042809"/>
                </a:cubicBezTo>
                <a:cubicBezTo>
                  <a:pt x="85099" y="1997486"/>
                  <a:pt x="89378" y="1951739"/>
                  <a:pt x="97581" y="1906622"/>
                </a:cubicBezTo>
                <a:cubicBezTo>
                  <a:pt x="101142" y="1887035"/>
                  <a:pt x="124587" y="1794244"/>
                  <a:pt x="136492" y="1770434"/>
                </a:cubicBezTo>
                <a:cubicBezTo>
                  <a:pt x="146949" y="1749520"/>
                  <a:pt x="162433" y="1731523"/>
                  <a:pt x="175403" y="1712068"/>
                </a:cubicBezTo>
                <a:cubicBezTo>
                  <a:pt x="181888" y="1640732"/>
                  <a:pt x="184728" y="1568970"/>
                  <a:pt x="194858" y="1498060"/>
                </a:cubicBezTo>
                <a:cubicBezTo>
                  <a:pt x="197758" y="1477758"/>
                  <a:pt x="208679" y="1459413"/>
                  <a:pt x="214313" y="1439694"/>
                </a:cubicBezTo>
                <a:cubicBezTo>
                  <a:pt x="221659" y="1413984"/>
                  <a:pt x="227969" y="1387975"/>
                  <a:pt x="233769" y="1361873"/>
                </a:cubicBezTo>
                <a:cubicBezTo>
                  <a:pt x="265074" y="1221001"/>
                  <a:pt x="237912" y="1310532"/>
                  <a:pt x="272679" y="1206230"/>
                </a:cubicBezTo>
                <a:cubicBezTo>
                  <a:pt x="323789" y="746232"/>
                  <a:pt x="272679" y="1279213"/>
                  <a:pt x="272679" y="311285"/>
                </a:cubicBezTo>
                <a:cubicBezTo>
                  <a:pt x="272679" y="265428"/>
                  <a:pt x="283141" y="220064"/>
                  <a:pt x="292134" y="175098"/>
                </a:cubicBezTo>
                <a:cubicBezTo>
                  <a:pt x="296156" y="154988"/>
                  <a:pt x="297089" y="131233"/>
                  <a:pt x="311590" y="116732"/>
                </a:cubicBezTo>
                <a:cubicBezTo>
                  <a:pt x="332098" y="96225"/>
                  <a:pt x="364230" y="92211"/>
                  <a:pt x="389411" y="77822"/>
                </a:cubicBezTo>
                <a:cubicBezTo>
                  <a:pt x="581924" y="-32185"/>
                  <a:pt x="290406" y="117597"/>
                  <a:pt x="525598" y="0"/>
                </a:cubicBezTo>
                <a:cubicBezTo>
                  <a:pt x="564509" y="6485"/>
                  <a:pt x="604060" y="9889"/>
                  <a:pt x="642330" y="19456"/>
                </a:cubicBezTo>
                <a:cubicBezTo>
                  <a:pt x="682121" y="29404"/>
                  <a:pt x="759062" y="58366"/>
                  <a:pt x="759062" y="58366"/>
                </a:cubicBezTo>
                <a:cubicBezTo>
                  <a:pt x="772032" y="77821"/>
                  <a:pt x="780010" y="101763"/>
                  <a:pt x="797973" y="116732"/>
                </a:cubicBezTo>
                <a:cubicBezTo>
                  <a:pt x="820253" y="135299"/>
                  <a:pt x="858393" y="132441"/>
                  <a:pt x="875794" y="155643"/>
                </a:cubicBezTo>
                <a:cubicBezTo>
                  <a:pt x="900403" y="188455"/>
                  <a:pt x="901735" y="233464"/>
                  <a:pt x="914705" y="272375"/>
                </a:cubicBezTo>
                <a:cubicBezTo>
                  <a:pt x="921190" y="291830"/>
                  <a:pt x="917096" y="319366"/>
                  <a:pt x="934160" y="330741"/>
                </a:cubicBezTo>
                <a:cubicBezTo>
                  <a:pt x="1000157" y="374738"/>
                  <a:pt x="975993" y="353117"/>
                  <a:pt x="1011981" y="389107"/>
                </a:cubicBez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p:cNvGrpSpPr/>
          <p:nvPr/>
        </p:nvGrpSpPr>
        <p:grpSpPr>
          <a:xfrm>
            <a:off x="7596036" y="3529149"/>
            <a:ext cx="896310" cy="2143613"/>
            <a:chOff x="7596036" y="3529149"/>
            <a:chExt cx="896310" cy="2143613"/>
          </a:xfrm>
        </p:grpSpPr>
        <p:cxnSp>
          <p:nvCxnSpPr>
            <p:cNvPr id="18" name="Straight Arrow Connector 17"/>
            <p:cNvCxnSpPr>
              <a:endCxn id="29" idx="3"/>
            </p:cNvCxnSpPr>
            <p:nvPr/>
          </p:nvCxnSpPr>
          <p:spPr>
            <a:xfrm flipH="1">
              <a:off x="8065401" y="5642043"/>
              <a:ext cx="278499" cy="20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7596036" y="3581400"/>
              <a:ext cx="776830" cy="1"/>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963611" y="3529149"/>
              <a:ext cx="528735" cy="369332"/>
            </a:xfrm>
            <a:prstGeom prst="rect">
              <a:avLst/>
            </a:prstGeom>
            <a:noFill/>
          </p:spPr>
          <p:txBody>
            <a:bodyPr wrap="square" rtlCol="0">
              <a:spAutoFit/>
            </a:bodyPr>
            <a:lstStyle/>
            <a:p>
              <a:r>
                <a:rPr lang="en-US" dirty="0"/>
                <a:t>F</a:t>
              </a:r>
            </a:p>
          </p:txBody>
        </p:sp>
        <p:cxnSp>
          <p:nvCxnSpPr>
            <p:cNvPr id="50" name="Straight Connector 49"/>
            <p:cNvCxnSpPr/>
            <p:nvPr/>
          </p:nvCxnSpPr>
          <p:spPr>
            <a:xfrm flipV="1">
              <a:off x="8372866" y="3620562"/>
              <a:ext cx="0" cy="20522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6478621" y="1383435"/>
            <a:ext cx="2360580" cy="5372846"/>
            <a:chOff x="6478621" y="1383435"/>
            <a:chExt cx="2360580" cy="5372846"/>
          </a:xfrm>
        </p:grpSpPr>
        <p:cxnSp>
          <p:nvCxnSpPr>
            <p:cNvPr id="14" name="Straight Connector 13"/>
            <p:cNvCxnSpPr/>
            <p:nvPr/>
          </p:nvCxnSpPr>
          <p:spPr>
            <a:xfrm>
              <a:off x="7906533" y="1752767"/>
              <a:ext cx="932667"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58" name="Group 57"/>
            <p:cNvGrpSpPr/>
            <p:nvPr/>
          </p:nvGrpSpPr>
          <p:grpSpPr>
            <a:xfrm>
              <a:off x="6478621" y="1383435"/>
              <a:ext cx="2360580" cy="5372846"/>
              <a:chOff x="6478621" y="1383435"/>
              <a:chExt cx="2360580" cy="5372846"/>
            </a:xfrm>
          </p:grpSpPr>
          <p:sp>
            <p:nvSpPr>
              <p:cNvPr id="15" name="TextBox 14"/>
              <p:cNvSpPr txBox="1"/>
              <p:nvPr/>
            </p:nvSpPr>
            <p:spPr>
              <a:xfrm>
                <a:off x="8020833" y="1383435"/>
                <a:ext cx="609600" cy="369332"/>
              </a:xfrm>
              <a:prstGeom prst="rect">
                <a:avLst/>
              </a:prstGeom>
              <a:noFill/>
            </p:spPr>
            <p:txBody>
              <a:bodyPr wrap="square" rtlCol="0">
                <a:spAutoFit/>
              </a:bodyPr>
              <a:lstStyle/>
              <a:p>
                <a:r>
                  <a:rPr lang="en-US" dirty="0"/>
                  <a:t>F</a:t>
                </a:r>
              </a:p>
            </p:txBody>
          </p:sp>
          <p:cxnSp>
            <p:nvCxnSpPr>
              <p:cNvPr id="16" name="Straight Arrow Connector 15"/>
              <p:cNvCxnSpPr/>
              <p:nvPr/>
            </p:nvCxnSpPr>
            <p:spPr>
              <a:xfrm flipH="1">
                <a:off x="7439841" y="6477000"/>
                <a:ext cx="1399360" cy="506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8839200" y="1752767"/>
                <a:ext cx="0" cy="4701205"/>
              </a:xfrm>
              <a:prstGeom prst="line">
                <a:avLst/>
              </a:prstGeom>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6478621" y="6299081"/>
                <a:ext cx="930362"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Done</a:t>
                </a:r>
              </a:p>
            </p:txBody>
          </p:sp>
        </p:grpSp>
      </p:grpSp>
      <p:grpSp>
        <p:nvGrpSpPr>
          <p:cNvPr id="68" name="Group 67"/>
          <p:cNvGrpSpPr/>
          <p:nvPr/>
        </p:nvGrpSpPr>
        <p:grpSpPr>
          <a:xfrm>
            <a:off x="3503887" y="3051040"/>
            <a:ext cx="2021837" cy="3075498"/>
            <a:chOff x="3428543" y="3276673"/>
            <a:chExt cx="2021837" cy="3075498"/>
          </a:xfrm>
        </p:grpSpPr>
        <p:sp>
          <p:nvSpPr>
            <p:cNvPr id="63" name="Left Brace 62"/>
            <p:cNvSpPr/>
            <p:nvPr/>
          </p:nvSpPr>
          <p:spPr>
            <a:xfrm rot="10800000">
              <a:off x="3428543" y="5574508"/>
              <a:ext cx="317156" cy="777663"/>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7" name="Left Brace 66"/>
            <p:cNvSpPr/>
            <p:nvPr/>
          </p:nvSpPr>
          <p:spPr>
            <a:xfrm>
              <a:off x="5133224" y="3276673"/>
              <a:ext cx="317156" cy="2686667"/>
            </a:xfrm>
            <a:prstGeom prst="leftBrace">
              <a:avLst>
                <a:gd name="adj1" fmla="val 55727"/>
                <a:gd name="adj2"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Tree>
    <p:extLst>
      <p:ext uri="{BB962C8B-B14F-4D97-AF65-F5344CB8AC3E}">
        <p14:creationId xmlns:p14="http://schemas.microsoft.com/office/powerpoint/2010/main" val="351783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3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3">
                    <a:lumMod val="75000"/>
                  </a:schemeClr>
                </a:solidFill>
                <a:latin typeface="+mn-lt"/>
              </a:rPr>
              <a:t>(Key Part: </a:t>
            </a:r>
            <a:r>
              <a:rPr lang="en-US" b="1" dirty="0">
                <a:solidFill>
                  <a:schemeClr val="accent3">
                    <a:lumMod val="75000"/>
                  </a:schemeClr>
                </a:solidFill>
                <a:latin typeface="Consolas" panose="020B0609020204030204" pitchFamily="49" charset="0"/>
              </a:rPr>
              <a:t>IF</a:t>
            </a:r>
            <a:r>
              <a:rPr lang="en-US" b="1" dirty="0">
                <a:solidFill>
                  <a:schemeClr val="accent3">
                    <a:lumMod val="75000"/>
                  </a:schemeClr>
                </a:solidFill>
              </a:rPr>
              <a:t> Nested) </a:t>
            </a:r>
            <a:r>
              <a:rPr lang="en-US" dirty="0"/>
              <a:t>Inside A </a:t>
            </a:r>
            <a:r>
              <a:rPr lang="en-US" dirty="0">
                <a:latin typeface="Consolas" panose="020B0609020204030204" pitchFamily="49" charset="0"/>
              </a:rPr>
              <a:t>Do-While</a:t>
            </a:r>
            <a:endParaRPr lang="en-CA" dirty="0"/>
          </a:p>
        </p:txBody>
      </p:sp>
      <p:sp>
        <p:nvSpPr>
          <p:cNvPr id="3" name="Content Placeholder 2"/>
          <p:cNvSpPr>
            <a:spLocks noGrp="1"/>
          </p:cNvSpPr>
          <p:nvPr>
            <p:ph idx="1"/>
          </p:nvPr>
        </p:nvSpPr>
        <p:spPr>
          <a:xfrm>
            <a:off x="457200" y="1447800"/>
            <a:ext cx="8229600" cy="5181600"/>
          </a:xfrm>
        </p:spPr>
        <p:txBody>
          <a:bodyPr/>
          <a:lstStyle/>
          <a:p>
            <a:r>
              <a:rPr lang="en-US" b="1" dirty="0"/>
              <a:t>Word document containing the example</a:t>
            </a:r>
            <a:r>
              <a:rPr lang="en-US" dirty="0"/>
              <a:t>: </a:t>
            </a:r>
            <a:r>
              <a:rPr lang="en-US" dirty="0">
                <a:latin typeface="Consolas" panose="020B0609020204030204" pitchFamily="49" charset="0"/>
              </a:rPr>
              <a:t>8</a:t>
            </a:r>
            <a:r>
              <a:rPr lang="en-US" dirty="0" smtClean="0">
                <a:latin typeface="Consolas" panose="020B0609020204030204" pitchFamily="49" charset="0"/>
              </a:rPr>
              <a:t>nesting_branch_in_loop</a:t>
            </a:r>
            <a:endParaRPr lang="en-US" dirty="0">
              <a:latin typeface="Consolas" panose="020B0609020204030204" pitchFamily="49" charset="0"/>
            </a:endParaRPr>
          </a:p>
          <a:p>
            <a:pPr marL="234950" lvl="1" indent="0">
              <a:buNone/>
            </a:pPr>
            <a:r>
              <a:rPr lang="en-US" sz="1600" dirty="0">
                <a:latin typeface="Consolas" panose="020B0609020204030204" pitchFamily="49" charset="0"/>
              </a:rPr>
              <a:t> Const MAX_NUMBER As Long = 20</a:t>
            </a:r>
          </a:p>
          <a:p>
            <a:pPr marL="234950" lvl="1" indent="0">
              <a:buNone/>
            </a:pPr>
            <a:r>
              <a:rPr lang="en-US" sz="1600" dirty="0">
                <a:latin typeface="Consolas" panose="020B0609020204030204" pitchFamily="49" charset="0"/>
              </a:rPr>
              <a:t> Dim lastNumber As Long</a:t>
            </a:r>
          </a:p>
          <a:p>
            <a:pPr marL="234950" lvl="1" indent="0">
              <a:buNone/>
            </a:pPr>
            <a:r>
              <a:rPr lang="en-US" sz="1600" dirty="0">
                <a:latin typeface="Consolas" panose="020B0609020204030204" pitchFamily="49" charset="0"/>
              </a:rPr>
              <a:t> Dim count As Long</a:t>
            </a:r>
          </a:p>
          <a:p>
            <a:pPr marL="234950" lvl="1" indent="0">
              <a:buNone/>
            </a:pPr>
            <a:r>
              <a:rPr lang="en-US" sz="1600" dirty="0">
                <a:latin typeface="Consolas" panose="020B0609020204030204" pitchFamily="49" charset="0"/>
              </a:rPr>
              <a:t> Dim remainder As Long</a:t>
            </a:r>
          </a:p>
          <a:p>
            <a:pPr marL="234950" lvl="1" indent="0">
              <a:buNone/>
            </a:pPr>
            <a:r>
              <a:rPr lang="en-US" sz="1600" dirty="0">
                <a:latin typeface="Consolas" panose="020B0609020204030204" pitchFamily="49" charset="0"/>
              </a:rPr>
              <a:t> lastNumber = InputBox("Enter last number in a sequence: ")</a:t>
            </a:r>
          </a:p>
          <a:p>
            <a:pPr marL="234950" lvl="1" indent="0">
              <a:buNone/>
            </a:pPr>
            <a:r>
              <a:rPr lang="en-US" sz="1600" dirty="0">
                <a:latin typeface="Consolas" panose="020B0609020204030204" pitchFamily="49" charset="0"/>
              </a:rPr>
              <a:t> If (lastNumber &lt;= MAX_NUMBER) Then</a:t>
            </a:r>
          </a:p>
          <a:p>
            <a:pPr marL="234950" lvl="1" indent="0">
              <a:buNone/>
            </a:pPr>
            <a:r>
              <a:rPr lang="en-US" sz="1600" dirty="0">
                <a:latin typeface="Consolas" panose="020B0609020204030204" pitchFamily="49" charset="0"/>
              </a:rPr>
              <a:t>     count = 1</a:t>
            </a:r>
          </a:p>
          <a:p>
            <a:pPr marL="234950" lvl="1" indent="0">
              <a:buNone/>
            </a:pPr>
            <a:r>
              <a:rPr lang="en-US" sz="1600" dirty="0">
                <a:latin typeface="Consolas" panose="020B0609020204030204" pitchFamily="49" charset="0"/>
              </a:rPr>
              <a:t>     Do While (count &lt;= lastNumber)</a:t>
            </a:r>
          </a:p>
          <a:p>
            <a:pPr marL="234950" lvl="1" indent="0">
              <a:buNone/>
            </a:pPr>
            <a:r>
              <a:rPr lang="en-US" sz="1600" dirty="0">
                <a:latin typeface="Consolas" panose="020B0609020204030204" pitchFamily="49" charset="0"/>
              </a:rPr>
              <a:t>        remainder = count Mod 2</a:t>
            </a:r>
          </a:p>
          <a:p>
            <a:pPr marL="234950" lvl="1" indent="0">
              <a:buNone/>
            </a:pPr>
            <a:r>
              <a:rPr lang="en-US" sz="1600" b="1" dirty="0">
                <a:solidFill>
                  <a:schemeClr val="accent3">
                    <a:lumMod val="75000"/>
                  </a:schemeClr>
                </a:solidFill>
                <a:latin typeface="Consolas" panose="020B0609020204030204" pitchFamily="49" charset="0"/>
              </a:rPr>
              <a:t>        If (remainder = 0) Then</a:t>
            </a:r>
          </a:p>
          <a:p>
            <a:pPr marL="234950" lvl="1" indent="0">
              <a:buNone/>
            </a:pPr>
            <a:r>
              <a:rPr lang="en-US" sz="1600" b="1" dirty="0">
                <a:solidFill>
                  <a:schemeClr val="accent3">
                    <a:lumMod val="75000"/>
                  </a:schemeClr>
                </a:solidFill>
                <a:latin typeface="Consolas" panose="020B0609020204030204" pitchFamily="49" charset="0"/>
              </a:rPr>
              <a:t>            MsgBox ("Current  even #: " &amp; count)</a:t>
            </a:r>
          </a:p>
          <a:p>
            <a:pPr marL="234950" lvl="1" indent="0">
              <a:buNone/>
            </a:pPr>
            <a:r>
              <a:rPr lang="en-US" sz="1600" b="1" dirty="0">
                <a:solidFill>
                  <a:schemeClr val="accent3">
                    <a:lumMod val="75000"/>
                  </a:schemeClr>
                </a:solidFill>
                <a:latin typeface="Consolas" panose="020B0609020204030204" pitchFamily="49" charset="0"/>
              </a:rPr>
              <a:t>        End If </a:t>
            </a:r>
          </a:p>
          <a:p>
            <a:pPr marL="234950" lvl="1" indent="0">
              <a:buNone/>
            </a:pPr>
            <a:r>
              <a:rPr lang="en-US" sz="1600" dirty="0">
                <a:latin typeface="Consolas" panose="020B0609020204030204" pitchFamily="49" charset="0"/>
              </a:rPr>
              <a:t>        count = count + 1</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End If</a:t>
            </a:r>
            <a:endParaRPr lang="en-US" sz="1600" b="1" dirty="0">
              <a:solidFill>
                <a:srgbClr val="FF0000"/>
              </a:solidFill>
              <a:latin typeface="Consolas" panose="020B0609020204030204" pitchFamily="49" charset="0"/>
            </a:endParaRPr>
          </a:p>
        </p:txBody>
      </p:sp>
    </p:spTree>
    <p:extLst>
      <p:ext uri="{BB962C8B-B14F-4D97-AF65-F5344CB8AC3E}">
        <p14:creationId xmlns:p14="http://schemas.microsoft.com/office/powerpoint/2010/main" val="19271781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To Collections</a:t>
            </a:r>
            <a:endParaRPr lang="en-CA" dirty="0"/>
          </a:p>
        </p:txBody>
      </p:sp>
      <p:sp>
        <p:nvSpPr>
          <p:cNvPr id="3" name="Content Placeholder 2"/>
          <p:cNvSpPr>
            <a:spLocks noGrp="1"/>
          </p:cNvSpPr>
          <p:nvPr>
            <p:ph idx="1"/>
          </p:nvPr>
        </p:nvSpPr>
        <p:spPr/>
        <p:txBody>
          <a:bodyPr/>
          <a:lstStyle/>
          <a:p>
            <a:r>
              <a:rPr lang="en-US" dirty="0"/>
              <a:t>Recall with the collections you have seen: </a:t>
            </a:r>
            <a:r>
              <a:rPr lang="en-US" dirty="0">
                <a:latin typeface="Consolas" panose="020B0609020204030204" pitchFamily="49" charset="0"/>
              </a:rPr>
              <a:t>Documents</a:t>
            </a:r>
            <a:r>
              <a:rPr lang="en-US" dirty="0"/>
              <a:t>, </a:t>
            </a:r>
            <a:r>
              <a:rPr lang="en-US" dirty="0">
                <a:latin typeface="Consolas" panose="020B0609020204030204" pitchFamily="49" charset="0"/>
              </a:rPr>
              <a:t>InlineShapes</a:t>
            </a:r>
            <a:r>
              <a:rPr lang="en-US" dirty="0"/>
              <a:t>, </a:t>
            </a:r>
            <a:r>
              <a:rPr lang="en-US" dirty="0">
                <a:latin typeface="Consolas" panose="020B0609020204030204" pitchFamily="49" charset="0"/>
              </a:rPr>
              <a:t>Shapes</a:t>
            </a:r>
            <a:r>
              <a:rPr lang="en-US" dirty="0"/>
              <a:t>, </a:t>
            </a:r>
            <a:r>
              <a:rPr lang="en-US" dirty="0">
                <a:latin typeface="Consolas" panose="020B0609020204030204" pitchFamily="49" charset="0"/>
              </a:rPr>
              <a:t>Tables</a:t>
            </a:r>
            <a:r>
              <a:rPr lang="en-US" dirty="0"/>
              <a:t> you can access a particular element or item in the collection by that item’s index.</a:t>
            </a:r>
          </a:p>
          <a:p>
            <a:pPr lvl="1"/>
            <a:r>
              <a:rPr lang="en-US" dirty="0"/>
              <a:t>Example (accesses the first </a:t>
            </a:r>
            <a:r>
              <a:rPr lang="en-US" dirty="0">
                <a:latin typeface="Consolas" panose="020B0609020204030204" pitchFamily="49" charset="0"/>
              </a:rPr>
              <a:t>InlineShape</a:t>
            </a:r>
            <a:r>
              <a:rPr lang="en-US" dirty="0"/>
              <a:t>): </a:t>
            </a:r>
            <a:r>
              <a:rPr lang="en-CA" dirty="0">
                <a:latin typeface="Consolas" panose="020B0609020204030204" pitchFamily="49" charset="0"/>
              </a:rPr>
              <a:t>ActiveDocument.InlineShapes(1)</a:t>
            </a:r>
          </a:p>
          <a:p>
            <a:r>
              <a:rPr lang="en-US" dirty="0"/>
              <a:t>Also the number of items in the collection can be accessed through the collection’s count attribute.</a:t>
            </a:r>
          </a:p>
          <a:p>
            <a:pPr lvl="1"/>
            <a:r>
              <a:rPr lang="en-US" dirty="0"/>
              <a:t>Example (the variable </a:t>
            </a:r>
            <a:r>
              <a:rPr lang="en-US" dirty="0">
                <a:latin typeface="Consolas" panose="020B0609020204030204" pitchFamily="49" charset="0"/>
              </a:rPr>
              <a:t>numTables</a:t>
            </a:r>
            <a:r>
              <a:rPr lang="en-US" dirty="0"/>
              <a:t> will contain the current number of tables in the currently active Word document): </a:t>
            </a:r>
          </a:p>
          <a:p>
            <a:pPr marL="234950" lvl="1" indent="0">
              <a:buNone/>
            </a:pPr>
            <a:r>
              <a:rPr lang="en-US" dirty="0">
                <a:latin typeface="Consolas" panose="020B0609020204030204" pitchFamily="49" charset="0"/>
              </a:rPr>
              <a:t>  numTables =  </a:t>
            </a:r>
            <a:r>
              <a:rPr lang="en-CA" dirty="0">
                <a:latin typeface="Consolas" panose="020B0609020204030204" pitchFamily="49" charset="0"/>
              </a:rPr>
              <a:t>ActiveDocument.Tables.count</a:t>
            </a:r>
          </a:p>
        </p:txBody>
      </p:sp>
    </p:spTree>
    <p:extLst>
      <p:ext uri="{BB962C8B-B14F-4D97-AF65-F5344CB8AC3E}">
        <p14:creationId xmlns:p14="http://schemas.microsoft.com/office/powerpoint/2010/main" val="2932083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To Collections (2)</a:t>
            </a:r>
            <a:endParaRPr lang="en-CA" dirty="0"/>
          </a:p>
        </p:txBody>
      </p:sp>
      <p:sp>
        <p:nvSpPr>
          <p:cNvPr id="3" name="Content Placeholder 2"/>
          <p:cNvSpPr>
            <a:spLocks noGrp="1"/>
          </p:cNvSpPr>
          <p:nvPr>
            <p:ph idx="1"/>
          </p:nvPr>
        </p:nvSpPr>
        <p:spPr/>
        <p:txBody>
          <a:bodyPr/>
          <a:lstStyle/>
          <a:p>
            <a:r>
              <a:rPr lang="en-US" dirty="0"/>
              <a:t>Now that you have learned how to use looping and branching structures, you can: </a:t>
            </a:r>
          </a:p>
          <a:p>
            <a:pPr lvl="1"/>
            <a:r>
              <a:rPr lang="en-US" dirty="0"/>
              <a:t>Access each item in a collection (using a loop).</a:t>
            </a:r>
          </a:p>
          <a:p>
            <a:pPr lvl="1"/>
            <a:r>
              <a:rPr lang="en-US" dirty="0"/>
              <a:t>Check if the number of items in the collection is the desired amount (using a branch).</a:t>
            </a:r>
            <a:endParaRPr lang="en-CA" dirty="0"/>
          </a:p>
          <a:p>
            <a:endParaRPr lang="en-CA" dirty="0"/>
          </a:p>
        </p:txBody>
      </p:sp>
    </p:spTree>
    <p:extLst>
      <p:ext uri="{BB962C8B-B14F-4D97-AF65-F5344CB8AC3E}">
        <p14:creationId xmlns:p14="http://schemas.microsoft.com/office/powerpoint/2010/main" val="29139889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Collections: </a:t>
            </a:r>
            <a:r>
              <a:rPr lang="en-US" dirty="0">
                <a:latin typeface="Consolas" panose="020B0609020204030204" pitchFamily="49" charset="0"/>
              </a:rPr>
              <a:t>Inline Shapes</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b="1" dirty="0"/>
              <a:t>Example program</a:t>
            </a:r>
            <a:r>
              <a:rPr lang="en-US" dirty="0"/>
              <a:t>: </a:t>
            </a:r>
            <a:r>
              <a:rPr lang="en-US" dirty="0">
                <a:latin typeface="Consolas" panose="020B0609020204030204" pitchFamily="49" charset="0"/>
              </a:rPr>
              <a:t>3_loop_branch_inline_shapes</a:t>
            </a:r>
            <a:endParaRPr lang="en-CA" dirty="0">
              <a:latin typeface="Consolas" panose="020B0609020204030204" pitchFamily="49" charset="0"/>
            </a:endParaRPr>
          </a:p>
          <a:p>
            <a:pPr lvl="1"/>
            <a:r>
              <a:rPr lang="en-US" dirty="0"/>
              <a:t>For documents containing 2 - 4 </a:t>
            </a:r>
            <a:r>
              <a:rPr lang="en-US" dirty="0">
                <a:latin typeface="Consolas" panose="020B0609020204030204" pitchFamily="49" charset="0"/>
              </a:rPr>
              <a:t>InlineShapes</a:t>
            </a:r>
            <a:r>
              <a:rPr lang="en-US" dirty="0"/>
              <a:t> (images) the program will halve the size of odd numbered images.</a:t>
            </a:r>
          </a:p>
          <a:p>
            <a:pPr marL="234950" lvl="1" indent="0">
              <a:buNone/>
            </a:pPr>
            <a:r>
              <a:rPr lang="en-CA" sz="1600" dirty="0">
                <a:latin typeface="Consolas" panose="020B0609020204030204" pitchFamily="49" charset="0"/>
              </a:rPr>
              <a:t>Sub reduceOddInlineShapes()</a:t>
            </a:r>
          </a:p>
          <a:p>
            <a:pPr marL="234950" lvl="1" indent="0">
              <a:buNone/>
            </a:pPr>
            <a:r>
              <a:rPr lang="en-CA" sz="1600" dirty="0">
                <a:latin typeface="Consolas" panose="020B0609020204030204" pitchFamily="49" charset="0"/>
              </a:rPr>
              <a:t>    Const MIN_SHAPES As Long = 2</a:t>
            </a:r>
          </a:p>
          <a:p>
            <a:pPr marL="234950" lvl="1" indent="0">
              <a:buNone/>
            </a:pPr>
            <a:r>
              <a:rPr lang="en-CA" sz="1600" dirty="0">
                <a:latin typeface="Consolas" panose="020B0609020204030204" pitchFamily="49" charset="0"/>
              </a:rPr>
              <a:t>    Const MAX_SHAPES As Long = 4</a:t>
            </a:r>
          </a:p>
          <a:p>
            <a:pPr marL="234950" lvl="1" indent="0">
              <a:buNone/>
            </a:pPr>
            <a:r>
              <a:rPr lang="en-CA" sz="1600" dirty="0">
                <a:latin typeface="Consolas" panose="020B0609020204030204" pitchFamily="49" charset="0"/>
              </a:rPr>
              <a:t>    Dim count As Long</a:t>
            </a:r>
          </a:p>
          <a:p>
            <a:pPr marL="234950" lvl="1" indent="0">
              <a:buNone/>
            </a:pPr>
            <a:r>
              <a:rPr lang="en-CA" sz="1600" dirty="0">
                <a:latin typeface="Consolas" panose="020B0609020204030204" pitchFamily="49" charset="0"/>
              </a:rPr>
              <a:t>    Dim numShapes As Long</a:t>
            </a:r>
          </a:p>
          <a:p>
            <a:pPr marL="234950" lvl="1" indent="0">
              <a:buNone/>
            </a:pPr>
            <a:r>
              <a:rPr lang="en-CA" sz="1600" dirty="0">
                <a:latin typeface="Consolas" panose="020B0609020204030204" pitchFamily="49" charset="0"/>
              </a:rPr>
              <a:t>    Dim tempWidth As Long</a:t>
            </a:r>
          </a:p>
          <a:p>
            <a:pPr marL="234950" lvl="1" indent="0">
              <a:buNone/>
            </a:pPr>
            <a:r>
              <a:rPr lang="en-CA" sz="1600" dirty="0">
                <a:latin typeface="Consolas" panose="020B0609020204030204" pitchFamily="49" charset="0"/>
              </a:rPr>
              <a:t>    numShapes = ActiveDocument.InlineShapes.count</a:t>
            </a:r>
          </a:p>
          <a:p>
            <a:pPr marL="234950" lvl="1" indent="0">
              <a:buNone/>
            </a:pPr>
            <a:r>
              <a:rPr lang="en-CA" sz="1600" dirty="0">
                <a:latin typeface="Consolas" panose="020B0609020204030204" pitchFamily="49" charset="0"/>
              </a:rPr>
              <a:t>    If ((numShapes &lt; MIN_SHAPES) Or (numShapes &gt; MAX_SHAPES)) Then</a:t>
            </a:r>
          </a:p>
          <a:p>
            <a:pPr marL="234950" lvl="1" indent="0">
              <a:buNone/>
            </a:pPr>
            <a:r>
              <a:rPr lang="en-CA" sz="1600" dirty="0">
                <a:latin typeface="Consolas" panose="020B0609020204030204" pitchFamily="49" charset="0"/>
              </a:rPr>
              <a:t>        MsgBox ("Number of Inline Shapes not " &amp; MIN_SHAPES &amp; _</a:t>
            </a:r>
          </a:p>
          <a:p>
            <a:pPr marL="234950" lvl="1" indent="0">
              <a:buNone/>
            </a:pPr>
            <a:r>
              <a:rPr lang="en-CA" sz="1600" dirty="0">
                <a:latin typeface="Consolas" panose="020B0609020204030204" pitchFamily="49" charset="0"/>
              </a:rPr>
              <a:t>          "-" &amp; MAX_SHAPES)</a:t>
            </a:r>
          </a:p>
        </p:txBody>
      </p:sp>
    </p:spTree>
    <p:extLst>
      <p:ext uri="{BB962C8B-B14F-4D97-AF65-F5344CB8AC3E}">
        <p14:creationId xmlns:p14="http://schemas.microsoft.com/office/powerpoint/2010/main" val="17840152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Collections: </a:t>
            </a:r>
            <a:r>
              <a:rPr lang="en-US" dirty="0">
                <a:latin typeface="Consolas" panose="020B0609020204030204" pitchFamily="49" charset="0"/>
              </a:rPr>
              <a:t>Inline Shapes</a:t>
            </a:r>
            <a:r>
              <a:rPr lang="en-US" dirty="0">
                <a:latin typeface="Calibri" panose="020F0502020204030204" pitchFamily="34" charset="0"/>
                <a:cs typeface="Calibri" panose="020F0502020204030204" pitchFamily="34" charset="0"/>
              </a:rPr>
              <a:t> (2)</a:t>
            </a:r>
            <a:endParaRPr lang="en-CA"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28600" y="1447800"/>
            <a:ext cx="8686800" cy="5029200"/>
          </a:xfrm>
        </p:spPr>
        <p:txBody>
          <a:bodyPr/>
          <a:lstStyle/>
          <a:p>
            <a:pPr marL="234950" lvl="1" indent="0">
              <a:buNone/>
            </a:pPr>
            <a:r>
              <a:rPr lang="en-CA" sz="1600" dirty="0">
                <a:latin typeface="Consolas" panose="020B0609020204030204" pitchFamily="49" charset="0"/>
              </a:rPr>
              <a:t>    Else</a:t>
            </a:r>
          </a:p>
          <a:p>
            <a:pPr marL="234950" lvl="1" indent="0">
              <a:buNone/>
            </a:pPr>
            <a:r>
              <a:rPr lang="en-CA" sz="1600" dirty="0">
                <a:latin typeface="Consolas" panose="020B0609020204030204" pitchFamily="49" charset="0"/>
              </a:rPr>
              <a:t>        count = 1</a:t>
            </a:r>
          </a:p>
          <a:p>
            <a:pPr marL="234950" lvl="1" indent="0">
              <a:buNone/>
            </a:pPr>
            <a:r>
              <a:rPr lang="en-CA" sz="1600" dirty="0">
                <a:latin typeface="Consolas" panose="020B0609020204030204" pitchFamily="49" charset="0"/>
              </a:rPr>
              <a:t>        Do While (count &lt;= numShapes)</a:t>
            </a:r>
          </a:p>
          <a:p>
            <a:pPr marL="234950" lvl="1" indent="0">
              <a:buNone/>
            </a:pPr>
            <a:r>
              <a:rPr lang="en-CA" sz="1600" dirty="0">
                <a:latin typeface="Consolas" panose="020B0609020204030204" pitchFamily="49" charset="0"/>
              </a:rPr>
              <a:t>            If ((count Mod 2) = 0) Then</a:t>
            </a:r>
          </a:p>
          <a:p>
            <a:pPr marL="234950" lvl="1" indent="0">
              <a:buNone/>
            </a:pPr>
            <a:r>
              <a:rPr lang="en-CA" sz="1600" dirty="0">
                <a:latin typeface="Consolas" panose="020B0609020204030204" pitchFamily="49" charset="0"/>
              </a:rPr>
              <a:t>                tempWidth = ActiveDocument.InlineShapes(count).Width / 2</a:t>
            </a:r>
          </a:p>
          <a:p>
            <a:pPr marL="234950" lvl="1" indent="0">
              <a:buNone/>
            </a:pPr>
            <a:r>
              <a:rPr lang="en-CA" sz="1600" dirty="0">
                <a:latin typeface="Consolas" panose="020B0609020204030204" pitchFamily="49" charset="0"/>
              </a:rPr>
              <a:t>                ActiveDocument.InlineShapes(count).Width = tempWidth</a:t>
            </a:r>
          </a:p>
          <a:p>
            <a:pPr marL="234950" lvl="1" indent="0">
              <a:buNone/>
            </a:pPr>
            <a:r>
              <a:rPr lang="en-CA" sz="1600" dirty="0">
                <a:latin typeface="Consolas" panose="020B0609020204030204" pitchFamily="49" charset="0"/>
              </a:rPr>
              <a:t>            End If</a:t>
            </a:r>
          </a:p>
          <a:p>
            <a:pPr marL="234950" lvl="1" indent="0">
              <a:buNone/>
            </a:pPr>
            <a:r>
              <a:rPr lang="en-CA" sz="1600" dirty="0">
                <a:latin typeface="Consolas" panose="020B0609020204030204" pitchFamily="49" charset="0"/>
              </a:rPr>
              <a:t>            count = count + 1</a:t>
            </a:r>
          </a:p>
          <a:p>
            <a:pPr marL="234950" lvl="1" indent="0">
              <a:buNone/>
            </a:pPr>
            <a:r>
              <a:rPr lang="en-CA" sz="1600" dirty="0">
                <a:latin typeface="Consolas" panose="020B0609020204030204" pitchFamily="49" charset="0"/>
              </a:rPr>
              <a:t>        Loop</a:t>
            </a:r>
          </a:p>
          <a:p>
            <a:pPr marL="234950" lvl="1" indent="0">
              <a:buNone/>
            </a:pPr>
            <a:r>
              <a:rPr lang="en-CA" sz="1600" dirty="0">
                <a:latin typeface="Consolas" panose="020B0609020204030204" pitchFamily="49" charset="0"/>
              </a:rPr>
              <a:t>    End If</a:t>
            </a:r>
          </a:p>
          <a:p>
            <a:pPr marL="234950" lvl="1" indent="0">
              <a:buNone/>
            </a:pPr>
            <a:r>
              <a:rPr lang="en-CA" sz="1600" dirty="0">
                <a:latin typeface="Consolas" panose="020B0609020204030204" pitchFamily="49" charset="0"/>
              </a:rPr>
              <a:t>End Sub</a:t>
            </a:r>
          </a:p>
          <a:p>
            <a:endParaRPr lang="en-CA" dirty="0"/>
          </a:p>
        </p:txBody>
      </p:sp>
    </p:spTree>
    <p:extLst>
      <p:ext uri="{BB962C8B-B14F-4D97-AF65-F5344CB8AC3E}">
        <p14:creationId xmlns:p14="http://schemas.microsoft.com/office/powerpoint/2010/main" val="3782809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a:t>
            </a:r>
            <a:r>
              <a:rPr lang="en-US" dirty="0" smtClean="0"/>
              <a:t>3</a:t>
            </a:r>
            <a:endParaRPr lang="en-CA" dirty="0"/>
          </a:p>
        </p:txBody>
      </p:sp>
      <p:sp>
        <p:nvSpPr>
          <p:cNvPr id="3" name="Content Placeholder 2"/>
          <p:cNvSpPr>
            <a:spLocks noGrp="1"/>
          </p:cNvSpPr>
          <p:nvPr>
            <p:ph idx="1"/>
          </p:nvPr>
        </p:nvSpPr>
        <p:spPr/>
        <p:txBody>
          <a:bodyPr/>
          <a:lstStyle/>
          <a:p>
            <a:r>
              <a:rPr lang="en-US" dirty="0"/>
              <a:t>Write a program that will prompt the user for a positive integer value (1 or greater).</a:t>
            </a:r>
          </a:p>
          <a:p>
            <a:r>
              <a:rPr lang="en-US" dirty="0"/>
              <a:t>The program will then double the size of the item # of the </a:t>
            </a:r>
            <a:r>
              <a:rPr lang="en-US" dirty="0">
                <a:latin typeface="Consolas" panose="020B0609020204030204" pitchFamily="49" charset="0"/>
              </a:rPr>
              <a:t>Inline Shape </a:t>
            </a:r>
            <a:r>
              <a:rPr lang="en-US" dirty="0"/>
              <a:t>in the currently active document.</a:t>
            </a:r>
          </a:p>
          <a:p>
            <a:r>
              <a:rPr lang="en-US" b="1" dirty="0"/>
              <a:t>Name of the document containing the solution</a:t>
            </a:r>
            <a:r>
              <a:rPr lang="en-US" dirty="0"/>
              <a:t>: </a:t>
            </a:r>
            <a:r>
              <a:rPr lang="en-US" dirty="0">
                <a:latin typeface="Consolas" panose="020B0609020204030204" pitchFamily="49" charset="0"/>
              </a:rPr>
              <a:t>3enlarge_A_pic_solution</a:t>
            </a:r>
          </a:p>
        </p:txBody>
      </p:sp>
    </p:spTree>
    <p:extLst>
      <p:ext uri="{BB962C8B-B14F-4D97-AF65-F5344CB8AC3E}">
        <p14:creationId xmlns:p14="http://schemas.microsoft.com/office/powerpoint/2010/main" val="3561090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F1DA17-58C8-4B96-B084-B95D7B568036}"/>
              </a:ext>
            </a:extLst>
          </p:cNvPr>
          <p:cNvSpPr>
            <a:spLocks noGrp="1"/>
          </p:cNvSpPr>
          <p:nvPr>
            <p:ph type="title"/>
          </p:nvPr>
        </p:nvSpPr>
        <p:spPr>
          <a:xfrm>
            <a:off x="457200" y="233816"/>
            <a:ext cx="8229600" cy="944562"/>
          </a:xfrm>
        </p:spPr>
        <p:txBody>
          <a:bodyPr/>
          <a:lstStyle/>
          <a:p>
            <a:r>
              <a:rPr lang="en-CA" dirty="0"/>
              <a:t>Activities In Tutorial</a:t>
            </a:r>
          </a:p>
        </p:txBody>
      </p:sp>
      <p:sp>
        <p:nvSpPr>
          <p:cNvPr id="3" name="Content Placeholder 2">
            <a:extLst>
              <a:ext uri="{FF2B5EF4-FFF2-40B4-BE49-F238E27FC236}">
                <a16:creationId xmlns="" xmlns:a16="http://schemas.microsoft.com/office/drawing/2014/main" id="{BD8E68A7-B819-40EA-89E7-3E1D5EF581F1}"/>
              </a:ext>
            </a:extLst>
          </p:cNvPr>
          <p:cNvSpPr>
            <a:spLocks noGrp="1"/>
          </p:cNvSpPr>
          <p:nvPr>
            <p:ph idx="1"/>
          </p:nvPr>
        </p:nvSpPr>
        <p:spPr/>
        <p:txBody>
          <a:bodyPr/>
          <a:lstStyle/>
          <a:p>
            <a:r>
              <a:rPr lang="en-CA" dirty="0"/>
              <a:t>TA demos:</a:t>
            </a:r>
          </a:p>
          <a:p>
            <a:pPr lvl="1"/>
            <a:r>
              <a:rPr lang="en-CA" dirty="0"/>
              <a:t>Used for more complex features (typically multiple steps are required).</a:t>
            </a:r>
          </a:p>
          <a:p>
            <a:pPr lvl="1"/>
            <a:r>
              <a:rPr lang="en-CA" dirty="0"/>
              <a:t>The tutorial instructor will show on the projector/instructor  computer each step for running the feature in Excel.</a:t>
            </a:r>
          </a:p>
          <a:p>
            <a:pPr lvl="1"/>
            <a:r>
              <a:rPr lang="en-CA" dirty="0"/>
              <a:t>Unless otherwise specified the tutorial material will take the form of a TA demonstrating the use of features in Excel.</a:t>
            </a:r>
          </a:p>
          <a:p>
            <a:pPr lvl="1"/>
            <a:r>
              <a:rPr lang="en-CA" dirty="0"/>
              <a:t>Slides titled “Lecture Review” are covered for the second time and dealing with less complex material.</a:t>
            </a:r>
          </a:p>
          <a:p>
            <a:pPr lvl="2"/>
            <a:r>
              <a:rPr lang="en-CA" dirty="0"/>
              <a:t>For this reason they will only be covered briefly in tutorial.</a:t>
            </a:r>
          </a:p>
          <a:p>
            <a:r>
              <a:rPr lang="en-CA" dirty="0"/>
              <a:t>Student exercises:</a:t>
            </a:r>
          </a:p>
          <a:p>
            <a:pPr lvl="1"/>
            <a:r>
              <a:rPr lang="en-CA" dirty="0"/>
              <a:t>Used instead of TA demos for simpler features.</a:t>
            </a:r>
          </a:p>
          <a:p>
            <a:pPr lvl="1"/>
            <a:r>
              <a:rPr lang="en-CA" dirty="0"/>
              <a:t>You will have already been given a summary of how to invoke the feature and the purpose of the exercise is to give you a chance to try it out and get help if needed.</a:t>
            </a:r>
          </a:p>
        </p:txBody>
      </p:sp>
    </p:spTree>
    <p:extLst>
      <p:ext uri="{BB962C8B-B14F-4D97-AF65-F5344CB8AC3E}">
        <p14:creationId xmlns:p14="http://schemas.microsoft.com/office/powerpoint/2010/main" val="40350025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a:t>
            </a:r>
            <a:r>
              <a:rPr lang="en-US" dirty="0" smtClean="0"/>
              <a:t>4</a:t>
            </a:r>
            <a:endParaRPr lang="en-CA" dirty="0"/>
          </a:p>
        </p:txBody>
      </p:sp>
      <p:sp>
        <p:nvSpPr>
          <p:cNvPr id="3" name="Content Placeholder 2"/>
          <p:cNvSpPr>
            <a:spLocks noGrp="1"/>
          </p:cNvSpPr>
          <p:nvPr>
            <p:ph idx="1"/>
          </p:nvPr>
        </p:nvSpPr>
        <p:spPr/>
        <p:txBody>
          <a:bodyPr/>
          <a:lstStyle/>
          <a:p>
            <a:r>
              <a:rPr lang="en-US" dirty="0"/>
              <a:t>Modify the solution to the previous exercise so that the program error checks the user’s input.</a:t>
            </a:r>
          </a:p>
          <a:p>
            <a:r>
              <a:rPr lang="en-US" dirty="0"/>
              <a:t>If the value enter by the user is less than 1 or it exceeds the current number of In line shapes in the document:</a:t>
            </a:r>
          </a:p>
          <a:p>
            <a:pPr lvl="1"/>
            <a:r>
              <a:rPr lang="en-US" dirty="0"/>
              <a:t>The program will display an error message specifying the correct range of values that can be entered (it needs to be based on the actual number of shapes in the currently active document).</a:t>
            </a:r>
          </a:p>
          <a:p>
            <a:pPr lvl="1"/>
            <a:r>
              <a:rPr lang="en-US" dirty="0"/>
              <a:t>The program will repeat the prompt until a value within the correct range has been entered.</a:t>
            </a:r>
          </a:p>
          <a:p>
            <a:r>
              <a:rPr lang="en-US" b="1" dirty="0"/>
              <a:t>Name of the document containing the solution</a:t>
            </a:r>
            <a:r>
              <a:rPr lang="en-US" dirty="0"/>
              <a:t>: </a:t>
            </a:r>
            <a:r>
              <a:rPr lang="en-US" dirty="0">
                <a:latin typeface="Consolas" panose="020B0609020204030204" pitchFamily="49" charset="0"/>
              </a:rPr>
              <a:t>4enlarge_A_pic_solutionV2</a:t>
            </a:r>
          </a:p>
        </p:txBody>
      </p:sp>
    </p:spTree>
    <p:extLst>
      <p:ext uri="{BB962C8B-B14F-4D97-AF65-F5344CB8AC3E}">
        <p14:creationId xmlns:p14="http://schemas.microsoft.com/office/powerpoint/2010/main" val="1323786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Occurrences Of A Word</a:t>
            </a:r>
            <a:endParaRPr lang="en-CA" dirty="0"/>
          </a:p>
        </p:txBody>
      </p:sp>
      <p:sp>
        <p:nvSpPr>
          <p:cNvPr id="3" name="Content Placeholder 2"/>
          <p:cNvSpPr>
            <a:spLocks noGrp="1"/>
          </p:cNvSpPr>
          <p:nvPr>
            <p:ph idx="1"/>
          </p:nvPr>
        </p:nvSpPr>
        <p:spPr/>
        <p:txBody>
          <a:bodyPr/>
          <a:lstStyle/>
          <a:p>
            <a:r>
              <a:rPr lang="en-US" dirty="0"/>
              <a:t>It’s an application of the ‘</a:t>
            </a:r>
            <a:r>
              <a:rPr lang="en-US" dirty="0">
                <a:latin typeface="Consolas" panose="020B0609020204030204" pitchFamily="49" charset="0"/>
              </a:rPr>
              <a:t>Find</a:t>
            </a:r>
            <a:r>
              <a:rPr lang="en-US" dirty="0"/>
              <a:t>’ method of the </a:t>
            </a:r>
            <a:r>
              <a:rPr lang="en-US" dirty="0">
                <a:latin typeface="Consolas" panose="020B0609020204030204" pitchFamily="49" charset="0"/>
              </a:rPr>
              <a:t>ActiveDocument</a:t>
            </a:r>
            <a:r>
              <a:rPr lang="en-US" dirty="0"/>
              <a:t> object combined with looping. </a:t>
            </a:r>
          </a:p>
          <a:p>
            <a:r>
              <a:rPr lang="en-US" dirty="0"/>
              <a:t>Why count occurrences: </a:t>
            </a:r>
          </a:p>
          <a:p>
            <a:pPr lvl="1"/>
            <a:r>
              <a:rPr lang="en-US" dirty="0"/>
              <a:t>Evaluating resumes by matching skills sought vs. skills listed by the applicant.</a:t>
            </a:r>
          </a:p>
          <a:p>
            <a:pPr lvl="1"/>
            <a:r>
              <a:rPr lang="en-US" dirty="0"/>
              <a:t>Ranking the relevance of a paper vs. a search topic by the number of times that the topic is mentioned.</a:t>
            </a:r>
          </a:p>
          <a:p>
            <a:pPr lvl="2"/>
            <a:r>
              <a:rPr lang="en-US" dirty="0"/>
              <a:t>Word frequency may be one criteria employed when websites rank search results according to relevance</a:t>
            </a:r>
          </a:p>
        </p:txBody>
      </p:sp>
    </p:spTree>
    <p:extLst>
      <p:ext uri="{BB962C8B-B14F-4D97-AF65-F5344CB8AC3E}">
        <p14:creationId xmlns:p14="http://schemas.microsoft.com/office/powerpoint/2010/main" val="4447108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Occurrences</a:t>
            </a:r>
            <a:endParaRPr lang="en-CA" dirty="0"/>
          </a:p>
        </p:txBody>
      </p:sp>
      <p:sp>
        <p:nvSpPr>
          <p:cNvPr id="3" name="Content Placeholder 2"/>
          <p:cNvSpPr>
            <a:spLocks noGrp="1"/>
          </p:cNvSpPr>
          <p:nvPr>
            <p:ph idx="1"/>
          </p:nvPr>
        </p:nvSpPr>
        <p:spPr/>
        <p:txBody>
          <a:bodyPr/>
          <a:lstStyle/>
          <a:p>
            <a:r>
              <a:rPr lang="en-US" b="1" dirty="0"/>
              <a:t>Word document containing the macro</a:t>
            </a:r>
            <a:r>
              <a:rPr lang="en-US" dirty="0"/>
              <a:t> (actually it checks if word is or isn’t found rather than doing an actual count but a small modification will allow a count to be performed):</a:t>
            </a:r>
          </a:p>
          <a:p>
            <a:r>
              <a:rPr lang="en-CA" dirty="0" smtClean="0">
                <a:latin typeface="Consolas" panose="020B0609020204030204" pitchFamily="49" charset="0"/>
              </a:rPr>
              <a:t>10determine_if_word_occurs</a:t>
            </a:r>
            <a:endParaRPr lang="en-CA" dirty="0"/>
          </a:p>
          <a:p>
            <a:pPr marL="234950" lvl="1" indent="0">
              <a:buNone/>
            </a:pPr>
            <a:r>
              <a:rPr lang="en-US" sz="1600" dirty="0">
                <a:latin typeface="Consolas" panose="020B0609020204030204" pitchFamily="49" charset="0"/>
              </a:rPr>
              <a:t>Sub </a:t>
            </a:r>
            <a:r>
              <a:rPr lang="en-US" sz="1600" dirty="0" err="1">
                <a:latin typeface="Consolas" panose="020B0609020204030204" pitchFamily="49" charset="0"/>
              </a:rPr>
              <a:t>checkingOccurence</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Dim occurs As Boolean</a:t>
            </a:r>
          </a:p>
          <a:p>
            <a:pPr marL="234950" lvl="1" indent="0">
              <a:buNone/>
            </a:pPr>
            <a:r>
              <a:rPr lang="en-US" sz="1600" dirty="0">
                <a:latin typeface="Consolas" panose="020B0609020204030204" pitchFamily="49" charset="0"/>
              </a:rPr>
              <a:t>    Dim </a:t>
            </a:r>
            <a:r>
              <a:rPr lang="en-US" sz="1600" dirty="0" err="1">
                <a:latin typeface="Consolas" panose="020B0609020204030204" pitchFamily="49" charset="0"/>
              </a:rPr>
              <a:t>searchWord</a:t>
            </a:r>
            <a:r>
              <a:rPr lang="en-US" sz="1600" dirty="0">
                <a:latin typeface="Consolas" panose="020B0609020204030204" pitchFamily="49" charset="0"/>
              </a:rPr>
              <a:t> As String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searchWord</a:t>
            </a:r>
            <a:r>
              <a:rPr lang="en-US" sz="1600" dirty="0">
                <a:latin typeface="Consolas" panose="020B0609020204030204" pitchFamily="49" charset="0"/>
              </a:rPr>
              <a:t> = InputBox("Word to search for")</a:t>
            </a:r>
          </a:p>
          <a:p>
            <a:pPr marL="234950" lvl="1" indent="0">
              <a:buNone/>
            </a:pPr>
            <a:r>
              <a:rPr lang="en-US" sz="1600" dirty="0">
                <a:latin typeface="Consolas" panose="020B0609020204030204" pitchFamily="49" charset="0"/>
              </a:rPr>
              <a:t>    occurs = False </a:t>
            </a:r>
          </a:p>
          <a:p>
            <a:pPr marL="234950" lvl="1" indent="0">
              <a:buNone/>
            </a:pPr>
            <a:r>
              <a:rPr lang="en-US" sz="1600" b="1" dirty="0">
                <a:solidFill>
                  <a:srgbClr val="FF0000"/>
                </a:solidFill>
                <a:latin typeface="Consolas" panose="020B0609020204030204" pitchFamily="49" charset="0"/>
              </a:rPr>
              <a:t>    </a:t>
            </a:r>
            <a:r>
              <a:rPr lang="en-US" sz="1600" dirty="0">
                <a:latin typeface="Consolas" panose="020B0609020204030204" pitchFamily="49" charset="0"/>
              </a:rPr>
              <a:t>With </a:t>
            </a:r>
            <a:r>
              <a:rPr lang="en-US" sz="1600" dirty="0" err="1">
                <a:latin typeface="Consolas" panose="020B0609020204030204" pitchFamily="49" charset="0"/>
              </a:rPr>
              <a:t>ActiveDocument.Content.Find</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Do While .Execute(</a:t>
            </a:r>
            <a:r>
              <a:rPr lang="en-US" sz="1600" dirty="0" err="1">
                <a:latin typeface="Consolas" panose="020B0609020204030204" pitchFamily="49" charset="0"/>
              </a:rPr>
              <a:t>FindText</a:t>
            </a:r>
            <a:r>
              <a:rPr lang="en-US" sz="1600" dirty="0">
                <a:latin typeface="Consolas" panose="020B0609020204030204" pitchFamily="49" charset="0"/>
              </a:rPr>
              <a:t>:=</a:t>
            </a:r>
            <a:r>
              <a:rPr lang="en-US" sz="1600" dirty="0" err="1">
                <a:latin typeface="Consolas" panose="020B0609020204030204" pitchFamily="49" charset="0"/>
              </a:rPr>
              <a:t>searchWord</a:t>
            </a:r>
            <a:r>
              <a:rPr lang="en-US" sz="1600" dirty="0">
                <a:latin typeface="Consolas" panose="020B0609020204030204" pitchFamily="49" charset="0"/>
              </a:rPr>
              <a:t>, Forward:=True, _</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MatchWholeWord</a:t>
            </a:r>
            <a:r>
              <a:rPr lang="en-US" sz="1600" dirty="0">
                <a:latin typeface="Consolas" panose="020B0609020204030204" pitchFamily="49" charset="0"/>
              </a:rPr>
              <a:t>:=True) = True</a:t>
            </a:r>
          </a:p>
          <a:p>
            <a:pPr marL="234950" lvl="1" indent="0">
              <a:buNone/>
            </a:pPr>
            <a:r>
              <a:rPr lang="en-US" sz="1600" dirty="0">
                <a:latin typeface="Consolas" panose="020B0609020204030204" pitchFamily="49" charset="0"/>
              </a:rPr>
              <a:t>            occurs = True 'Word was found change state</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End With</a:t>
            </a:r>
            <a:endParaRPr lang="en-CA" sz="1600" dirty="0">
              <a:latin typeface="Consolas" panose="020B0609020204030204" pitchFamily="49" charset="0"/>
            </a:endParaRPr>
          </a:p>
        </p:txBody>
      </p:sp>
    </p:spTree>
    <p:extLst>
      <p:ext uri="{BB962C8B-B14F-4D97-AF65-F5344CB8AC3E}">
        <p14:creationId xmlns:p14="http://schemas.microsoft.com/office/powerpoint/2010/main" val="38057093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74638"/>
            <a:ext cx="4419600" cy="944562"/>
          </a:xfrm>
        </p:spPr>
        <p:txBody>
          <a:bodyPr/>
          <a:lstStyle/>
          <a:p>
            <a:r>
              <a:rPr lang="en-US" dirty="0"/>
              <a:t>Checking Occurrences</a:t>
            </a:r>
            <a:endParaRPr lang="en-CA" dirty="0"/>
          </a:p>
        </p:txBody>
      </p:sp>
      <p:sp>
        <p:nvSpPr>
          <p:cNvPr id="3" name="Content Placeholder 2"/>
          <p:cNvSpPr>
            <a:spLocks noGrp="1"/>
          </p:cNvSpPr>
          <p:nvPr>
            <p:ph idx="1"/>
          </p:nvPr>
        </p:nvSpPr>
        <p:spPr/>
        <p:txBody>
          <a:bodyPr/>
          <a:lstStyle/>
          <a:p>
            <a:r>
              <a:rPr lang="en-US" b="1" dirty="0"/>
              <a:t>Word document containing the macro</a:t>
            </a:r>
            <a:r>
              <a:rPr lang="en-US" dirty="0"/>
              <a:t> (actually it checks if word is or isn’t found rather than doing an actual count but a small modification will allow a count to be performed):</a:t>
            </a:r>
          </a:p>
          <a:p>
            <a:r>
              <a:rPr lang="en-CA" dirty="0" smtClean="0">
                <a:latin typeface="Consolas" panose="020B0609020204030204" pitchFamily="49" charset="0"/>
              </a:rPr>
              <a:t>10determine_if_word_occurs</a:t>
            </a:r>
            <a:endParaRPr lang="en-CA" dirty="0"/>
          </a:p>
          <a:p>
            <a:pPr marL="234950" lvl="1" indent="0">
              <a:buNone/>
            </a:pPr>
            <a:r>
              <a:rPr lang="en-US" sz="1600" dirty="0">
                <a:latin typeface="Consolas" panose="020B0609020204030204" pitchFamily="49" charset="0"/>
              </a:rPr>
              <a:t>Sub </a:t>
            </a:r>
            <a:r>
              <a:rPr lang="en-US" sz="1600" dirty="0" err="1">
                <a:latin typeface="Consolas" panose="020B0609020204030204" pitchFamily="49" charset="0"/>
              </a:rPr>
              <a:t>checkingOccurence</a:t>
            </a:r>
            <a:r>
              <a:rPr lang="en-US" sz="1600" dirty="0">
                <a:latin typeface="Consolas" panose="020B0609020204030204" pitchFamily="49" charset="0"/>
              </a:rPr>
              <a:t>()</a:t>
            </a:r>
          </a:p>
          <a:p>
            <a:pPr marL="234950" lvl="1" indent="0">
              <a:buNone/>
            </a:pPr>
            <a:r>
              <a:rPr lang="en-US" sz="1600" dirty="0">
                <a:latin typeface="Consolas" panose="020B0609020204030204" pitchFamily="49" charset="0"/>
              </a:rPr>
              <a:t>    Dim occurs As Boolean</a:t>
            </a:r>
          </a:p>
          <a:p>
            <a:pPr marL="234950" lvl="1" indent="0">
              <a:buNone/>
            </a:pPr>
            <a:r>
              <a:rPr lang="en-US" sz="1600" dirty="0">
                <a:latin typeface="Consolas" panose="020B0609020204030204" pitchFamily="49" charset="0"/>
              </a:rPr>
              <a:t>    Dim </a:t>
            </a:r>
            <a:r>
              <a:rPr lang="en-US" sz="1600" dirty="0" err="1">
                <a:latin typeface="Consolas" panose="020B0609020204030204" pitchFamily="49" charset="0"/>
              </a:rPr>
              <a:t>searchWord</a:t>
            </a:r>
            <a:r>
              <a:rPr lang="en-US" sz="1600" dirty="0">
                <a:latin typeface="Consolas" panose="020B0609020204030204" pitchFamily="49" charset="0"/>
              </a:rPr>
              <a:t> As String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searchWord</a:t>
            </a:r>
            <a:r>
              <a:rPr lang="en-US" sz="1600" dirty="0">
                <a:latin typeface="Consolas" panose="020B0609020204030204" pitchFamily="49" charset="0"/>
              </a:rPr>
              <a:t> = InputBox("Word to search for")</a:t>
            </a:r>
          </a:p>
          <a:p>
            <a:pPr marL="234950" lvl="1" indent="0">
              <a:buNone/>
            </a:pPr>
            <a:r>
              <a:rPr lang="en-US" sz="1600" dirty="0">
                <a:latin typeface="Consolas" panose="020B0609020204030204" pitchFamily="49" charset="0"/>
              </a:rPr>
              <a:t>    occurs = False </a:t>
            </a:r>
          </a:p>
          <a:p>
            <a:pPr marL="234950" lvl="1" indent="0">
              <a:buNone/>
            </a:pPr>
            <a:r>
              <a:rPr lang="en-US" sz="1600" dirty="0">
                <a:latin typeface="Consolas" panose="020B0609020204030204" pitchFamily="49" charset="0"/>
              </a:rPr>
              <a:t>    With </a:t>
            </a:r>
            <a:r>
              <a:rPr lang="en-US" sz="1600" dirty="0" err="1">
                <a:latin typeface="Consolas" panose="020B0609020204030204" pitchFamily="49" charset="0"/>
              </a:rPr>
              <a:t>ActiveDocument.Content.Find</a:t>
            </a:r>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Do While .Execute(</a:t>
            </a:r>
            <a:r>
              <a:rPr lang="en-US" sz="1600" dirty="0" err="1">
                <a:latin typeface="Consolas" panose="020B0609020204030204" pitchFamily="49" charset="0"/>
              </a:rPr>
              <a:t>FindText</a:t>
            </a:r>
            <a:r>
              <a:rPr lang="en-US" sz="1600" dirty="0">
                <a:latin typeface="Consolas" panose="020B0609020204030204" pitchFamily="49" charset="0"/>
              </a:rPr>
              <a:t>:=</a:t>
            </a:r>
            <a:r>
              <a:rPr lang="en-US" sz="1600" dirty="0" err="1">
                <a:latin typeface="Consolas" panose="020B0609020204030204" pitchFamily="49" charset="0"/>
              </a:rPr>
              <a:t>searchWord</a:t>
            </a:r>
            <a:r>
              <a:rPr lang="en-US" sz="1600" dirty="0">
                <a:latin typeface="Consolas" panose="020B0609020204030204" pitchFamily="49" charset="0"/>
              </a:rPr>
              <a:t>, Forward:=True, _</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MatchWholeWord</a:t>
            </a:r>
            <a:r>
              <a:rPr lang="en-US" sz="1600" dirty="0">
                <a:latin typeface="Consolas" panose="020B0609020204030204" pitchFamily="49" charset="0"/>
              </a:rPr>
              <a:t>:=True) = True</a:t>
            </a:r>
          </a:p>
          <a:p>
            <a:pPr marL="234950" lvl="1" indent="0">
              <a:buNone/>
            </a:pPr>
            <a:r>
              <a:rPr lang="en-US" sz="1600" dirty="0">
                <a:latin typeface="Consolas" panose="020B0609020204030204" pitchFamily="49" charset="0"/>
              </a:rPr>
              <a:t>            occurs = True </a:t>
            </a:r>
          </a:p>
          <a:p>
            <a:pPr marL="234950" lvl="1" indent="0">
              <a:buNone/>
            </a:pPr>
            <a:r>
              <a:rPr lang="en-US" sz="1600" dirty="0">
                <a:latin typeface="Consolas" panose="020B0609020204030204" pitchFamily="49" charset="0"/>
              </a:rPr>
              <a:t>        Loop</a:t>
            </a:r>
          </a:p>
          <a:p>
            <a:pPr marL="234950" lvl="1" indent="0">
              <a:buNone/>
            </a:pPr>
            <a:r>
              <a:rPr lang="en-US" sz="1600" dirty="0">
                <a:latin typeface="Consolas" panose="020B0609020204030204" pitchFamily="49" charset="0"/>
              </a:rPr>
              <a:t>    End With</a:t>
            </a:r>
            <a:endParaRPr lang="en-CA" sz="1600" dirty="0">
              <a:latin typeface="Consolas" panose="020B0609020204030204" pitchFamily="49" charset="0"/>
            </a:endParaRPr>
          </a:p>
        </p:txBody>
      </p:sp>
      <p:sp>
        <p:nvSpPr>
          <p:cNvPr id="4" name="Rectangle 3"/>
          <p:cNvSpPr/>
          <p:nvPr/>
        </p:nvSpPr>
        <p:spPr>
          <a:xfrm>
            <a:off x="7086600" y="267018"/>
            <a:ext cx="1828800" cy="1323439"/>
          </a:xfrm>
          <a:prstGeom prst="rect">
            <a:avLst/>
          </a:prstGeom>
        </p:spPr>
        <p:txBody>
          <a:bodyPr wrap="square">
            <a:spAutoFit/>
          </a:bodyPr>
          <a:lstStyle/>
          <a:p>
            <a:pPr marL="234950" lvl="1" indent="0">
              <a:buNone/>
            </a:pPr>
            <a:r>
              <a:rPr lang="en-US" sz="1600" b="1" dirty="0">
                <a:solidFill>
                  <a:srgbClr val="FF0000"/>
                </a:solidFill>
                <a:latin typeface="Arial" panose="020B0604020202020204" pitchFamily="34" charset="0"/>
                <a:cs typeface="Arial" panose="020B0604020202020204" pitchFamily="34" charset="0"/>
              </a:rPr>
              <a:t>Search not started, assume Word not in document</a:t>
            </a:r>
          </a:p>
        </p:txBody>
      </p:sp>
      <p:cxnSp>
        <p:nvCxnSpPr>
          <p:cNvPr id="6" name="Straight Arrow Connector 5"/>
          <p:cNvCxnSpPr/>
          <p:nvPr/>
        </p:nvCxnSpPr>
        <p:spPr>
          <a:xfrm flipH="1">
            <a:off x="2819400" y="838200"/>
            <a:ext cx="4648200" cy="35052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858000" y="3019961"/>
            <a:ext cx="1828800" cy="584775"/>
          </a:xfrm>
          <a:prstGeom prst="rect">
            <a:avLst/>
          </a:prstGeom>
        </p:spPr>
        <p:txBody>
          <a:bodyPr wrap="square">
            <a:spAutoFit/>
          </a:bodyPr>
          <a:lstStyle/>
          <a:p>
            <a:pPr marL="234950" lvl="1" indent="0">
              <a:buNone/>
            </a:pPr>
            <a:r>
              <a:rPr lang="en-US" sz="1600" b="1" dirty="0">
                <a:solidFill>
                  <a:srgbClr val="FF0000"/>
                </a:solidFill>
                <a:latin typeface="Arial" panose="020B0604020202020204" pitchFamily="34" charset="0"/>
                <a:cs typeface="Arial" panose="020B0604020202020204" pitchFamily="34" charset="0"/>
              </a:rPr>
              <a:t>Word to find in document</a:t>
            </a:r>
          </a:p>
        </p:txBody>
      </p:sp>
      <p:cxnSp>
        <p:nvCxnSpPr>
          <p:cNvPr id="8" name="Straight Arrow Connector 7"/>
          <p:cNvCxnSpPr/>
          <p:nvPr/>
        </p:nvCxnSpPr>
        <p:spPr>
          <a:xfrm flipH="1">
            <a:off x="5334000" y="3591143"/>
            <a:ext cx="1905000" cy="131581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72915" y="-37911"/>
            <a:ext cx="3200400" cy="1569660"/>
          </a:xfrm>
          <a:prstGeom prst="rect">
            <a:avLst/>
          </a:prstGeom>
        </p:spPr>
        <p:txBody>
          <a:bodyPr wrap="square">
            <a:spAutoFit/>
          </a:bodyPr>
          <a:lstStyle/>
          <a:p>
            <a:pPr marL="520700" lvl="1" indent="-285750">
              <a:buFont typeface="Arial" panose="020B0604020202020204" pitchFamily="34" charset="0"/>
              <a:buChar char="•"/>
            </a:pPr>
            <a:r>
              <a:rPr lang="en-US" sz="1600" b="1" dirty="0">
                <a:solidFill>
                  <a:srgbClr val="FF0000"/>
                </a:solidFill>
                <a:latin typeface="Arial" panose="020B0604020202020204" pitchFamily="34" charset="0"/>
                <a:cs typeface="Arial" panose="020B0604020202020204" pitchFamily="34" charset="0"/>
              </a:rPr>
              <a:t>True: search for exact word</a:t>
            </a:r>
          </a:p>
          <a:p>
            <a:pPr marL="520700" lvl="1" indent="-285750">
              <a:buFont typeface="Arial" panose="020B0604020202020204" pitchFamily="34" charset="0"/>
              <a:buChar char="•"/>
            </a:pPr>
            <a:r>
              <a:rPr lang="en-US" sz="1600" b="1" dirty="0">
                <a:solidFill>
                  <a:srgbClr val="FF0000"/>
                </a:solidFill>
                <a:latin typeface="Arial" panose="020B0604020202020204" pitchFamily="34" charset="0"/>
                <a:cs typeface="Arial" panose="020B0604020202020204" pitchFamily="34" charset="0"/>
              </a:rPr>
              <a:t>False: partial match counted e.g. when looking for ‘the’ words like ‘there’ are counted </a:t>
            </a:r>
          </a:p>
        </p:txBody>
      </p:sp>
      <p:cxnSp>
        <p:nvCxnSpPr>
          <p:cNvPr id="11" name="Straight Arrow Connector 10"/>
          <p:cNvCxnSpPr/>
          <p:nvPr/>
        </p:nvCxnSpPr>
        <p:spPr>
          <a:xfrm>
            <a:off x="1524000" y="1447800"/>
            <a:ext cx="1295400" cy="38100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248400" y="5534561"/>
            <a:ext cx="3200400" cy="1323439"/>
          </a:xfrm>
          <a:prstGeom prst="rect">
            <a:avLst/>
          </a:prstGeom>
        </p:spPr>
        <p:txBody>
          <a:bodyPr wrap="square">
            <a:spAutoFit/>
          </a:bodyPr>
          <a:lstStyle/>
          <a:p>
            <a:r>
              <a:rPr lang="en-US" sz="1600" b="1" dirty="0">
                <a:solidFill>
                  <a:srgbClr val="FF0000"/>
                </a:solidFill>
                <a:latin typeface="Arial" panose="020B0604020202020204" pitchFamily="34" charset="0"/>
                <a:cs typeface="Arial" panose="020B0604020202020204" pitchFamily="34" charset="0"/>
              </a:rPr>
              <a:t>Body of Do-While entered when a match occurs (in this case can set variable to indicate that it’s true that word was found)</a:t>
            </a:r>
            <a:endParaRPr lang="en-CA" sz="1600" b="1" dirty="0">
              <a:solidFill>
                <a:srgbClr val="FF0000"/>
              </a:solidFill>
              <a:latin typeface="Arial" panose="020B0604020202020204" pitchFamily="34" charset="0"/>
              <a:cs typeface="Arial" panose="020B0604020202020204" pitchFamily="34" charset="0"/>
            </a:endParaRPr>
          </a:p>
        </p:txBody>
      </p:sp>
      <p:cxnSp>
        <p:nvCxnSpPr>
          <p:cNvPr id="15" name="Straight Arrow Connector 14"/>
          <p:cNvCxnSpPr/>
          <p:nvPr/>
        </p:nvCxnSpPr>
        <p:spPr>
          <a:xfrm flipH="1" flipV="1">
            <a:off x="3581400" y="5541937"/>
            <a:ext cx="2667000" cy="65434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6139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Occurrences</a:t>
            </a:r>
            <a:endParaRPr lang="en-CA" dirty="0"/>
          </a:p>
        </p:txBody>
      </p:sp>
      <p:sp>
        <p:nvSpPr>
          <p:cNvPr id="3" name="Content Placeholder 2"/>
          <p:cNvSpPr>
            <a:spLocks noGrp="1"/>
          </p:cNvSpPr>
          <p:nvPr>
            <p:ph idx="1"/>
          </p:nvPr>
        </p:nvSpPr>
        <p:spPr/>
        <p:txBody>
          <a:bodyPr/>
          <a:lstStyle/>
          <a:p>
            <a:pPr marL="355600" indent="-342900"/>
            <a:r>
              <a:rPr lang="en-US" dirty="0"/>
              <a:t>Once the search is complete display the results of the search</a:t>
            </a:r>
          </a:p>
          <a:p>
            <a:pPr marL="355600" indent="-342900"/>
            <a:endParaRPr lang="en-US" sz="1600" dirty="0">
              <a:latin typeface="Consolas" panose="020B0609020204030204" pitchFamily="49" charset="0"/>
            </a:endParaRPr>
          </a:p>
          <a:p>
            <a:pPr marL="234950" lvl="1" indent="0">
              <a:buNone/>
            </a:pPr>
            <a:r>
              <a:rPr lang="en-US" sz="1600" dirty="0">
                <a:latin typeface="Consolas" panose="020B0609020204030204" pitchFamily="49" charset="0"/>
              </a:rPr>
              <a:t>    If (occurs = True) Then</a:t>
            </a:r>
          </a:p>
          <a:p>
            <a:pPr marL="234950" lvl="1" indent="0">
              <a:buNone/>
            </a:pPr>
            <a:r>
              <a:rPr lang="en-US" sz="1600" dirty="0">
                <a:latin typeface="Consolas" panose="020B0609020204030204" pitchFamily="49" charset="0"/>
              </a:rPr>
              <a:t>        MsgBox ("'" &amp; </a:t>
            </a:r>
            <a:r>
              <a:rPr lang="en-US" sz="1600" dirty="0" err="1">
                <a:latin typeface="Consolas" panose="020B0609020204030204" pitchFamily="49" charset="0"/>
              </a:rPr>
              <a:t>searchWord</a:t>
            </a:r>
            <a:r>
              <a:rPr lang="en-US" sz="1600" dirty="0">
                <a:latin typeface="Consolas" panose="020B0609020204030204" pitchFamily="49" charset="0"/>
              </a:rPr>
              <a:t> &amp; "'" &amp; " was found")</a:t>
            </a:r>
          </a:p>
          <a:p>
            <a:pPr marL="234950" lvl="1" indent="0">
              <a:buNone/>
            </a:pPr>
            <a:r>
              <a:rPr lang="en-US" sz="1600" dirty="0">
                <a:latin typeface="Consolas" panose="020B0609020204030204" pitchFamily="49" charset="0"/>
              </a:rPr>
              <a:t>    Else</a:t>
            </a:r>
          </a:p>
          <a:p>
            <a:pPr marL="234950" lvl="1" indent="0">
              <a:buNone/>
            </a:pPr>
            <a:r>
              <a:rPr lang="en-US" sz="1600" dirty="0">
                <a:latin typeface="Consolas" panose="020B0609020204030204" pitchFamily="49" charset="0"/>
              </a:rPr>
              <a:t>        MsgBox ("'" &amp; </a:t>
            </a:r>
            <a:r>
              <a:rPr lang="en-US" sz="1600" dirty="0" err="1">
                <a:latin typeface="Consolas" panose="020B0609020204030204" pitchFamily="49" charset="0"/>
              </a:rPr>
              <a:t>searchWord</a:t>
            </a:r>
            <a:r>
              <a:rPr lang="en-US" sz="1600" dirty="0">
                <a:latin typeface="Consolas" panose="020B0609020204030204" pitchFamily="49" charset="0"/>
              </a:rPr>
              <a:t> &amp; "'" &amp; " could not be found")</a:t>
            </a:r>
          </a:p>
          <a:p>
            <a:pPr marL="234950" lvl="1" indent="0">
              <a:buNone/>
            </a:pPr>
            <a:r>
              <a:rPr lang="en-US" sz="1600" dirty="0">
                <a:latin typeface="Consolas" panose="020B0609020204030204" pitchFamily="49" charset="0"/>
              </a:rPr>
              <a:t>    End If</a:t>
            </a:r>
          </a:p>
          <a:p>
            <a:pPr marL="234950" lvl="1" indent="0">
              <a:buNone/>
            </a:pPr>
            <a:r>
              <a:rPr lang="en-US" sz="1600" dirty="0">
                <a:latin typeface="Consolas" panose="020B0609020204030204" pitchFamily="49" charset="0"/>
              </a:rPr>
              <a:t>End Sub</a:t>
            </a:r>
            <a:endParaRPr lang="en-CA" sz="1600" dirty="0">
              <a:latin typeface="Consolas" panose="020B0609020204030204" pitchFamily="49" charset="0"/>
            </a:endParaRPr>
          </a:p>
          <a:p>
            <a:pPr marL="234950" lvl="1" indent="0">
              <a:buNone/>
            </a:pPr>
            <a:endParaRPr lang="en-CA" sz="1600" dirty="0">
              <a:latin typeface="Consolas" panose="020B0609020204030204" pitchFamily="49" charset="0"/>
            </a:endParaRPr>
          </a:p>
        </p:txBody>
      </p:sp>
    </p:spTree>
    <p:extLst>
      <p:ext uri="{BB962C8B-B14F-4D97-AF65-F5344CB8AC3E}">
        <p14:creationId xmlns:p14="http://schemas.microsoft.com/office/powerpoint/2010/main" val="10181449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3</a:t>
            </a:r>
            <a:endParaRPr lang="en-CA" dirty="0"/>
          </a:p>
        </p:txBody>
      </p:sp>
      <p:sp>
        <p:nvSpPr>
          <p:cNvPr id="3" name="Content Placeholder 2"/>
          <p:cNvSpPr>
            <a:spLocks noGrp="1"/>
          </p:cNvSpPr>
          <p:nvPr>
            <p:ph idx="1"/>
          </p:nvPr>
        </p:nvSpPr>
        <p:spPr/>
        <p:txBody>
          <a:bodyPr/>
          <a:lstStyle/>
          <a:p>
            <a:r>
              <a:rPr lang="en-US" dirty="0"/>
              <a:t>Modify the previous program. Instead of determining if the search word was or was not found have your program count the number of occurrences.</a:t>
            </a:r>
          </a:p>
          <a:p>
            <a:pPr lvl="1"/>
            <a:r>
              <a:rPr lang="en-US" dirty="0"/>
              <a:t>A word should be counted if it’s a partial match e.g. when search for ‘the’ the words ‘the’, ‘their’, ‘they’re’ and ‘there’ should all be counted.</a:t>
            </a:r>
          </a:p>
          <a:p>
            <a:r>
              <a:rPr lang="en-US" dirty="0"/>
              <a:t>After the search is complete the number of occurrences should be displayed in a popup</a:t>
            </a:r>
          </a:p>
          <a:p>
            <a:r>
              <a:rPr lang="en-US" b="1" dirty="0"/>
              <a:t>Name of the document containing the solution</a:t>
            </a:r>
            <a:r>
              <a:rPr lang="en-US" dirty="0"/>
              <a:t>: </a:t>
            </a:r>
            <a:r>
              <a:rPr lang="en-US" dirty="0">
                <a:latin typeface="Consolas" panose="020B0609020204030204" pitchFamily="49" charset="0"/>
              </a:rPr>
              <a:t>exercise3</a:t>
            </a:r>
          </a:p>
          <a:p>
            <a:pPr lvl="1"/>
            <a:r>
              <a:rPr lang="en-US" dirty="0">
                <a:latin typeface="Calibri" panose="020F0502020204030204" pitchFamily="34" charset="0"/>
                <a:cs typeface="Calibri" panose="020F0502020204030204" pitchFamily="34" charset="0"/>
              </a:rPr>
              <a:t>Example data used to test the correctness of your solution.</a:t>
            </a:r>
          </a:p>
          <a:p>
            <a:pPr lvl="1"/>
            <a:r>
              <a:rPr lang="en-US" dirty="0">
                <a:latin typeface="Calibri" panose="020F0502020204030204" pitchFamily="34" charset="0"/>
                <a:cs typeface="Calibri" panose="020F0502020204030204" pitchFamily="34" charset="0"/>
              </a:rPr>
              <a:t>Search for ‘the’, count should be 2</a:t>
            </a:r>
          </a:p>
          <a:p>
            <a:pPr lvl="1"/>
            <a:r>
              <a:rPr lang="en-US" dirty="0">
                <a:latin typeface="Calibri" panose="020F0502020204030204" pitchFamily="34" charset="0"/>
                <a:cs typeface="Calibri" panose="020F0502020204030204" pitchFamily="34" charset="0"/>
              </a:rPr>
              <a:t>Search for ‘at’, count should be 2</a:t>
            </a:r>
          </a:p>
          <a:p>
            <a:pPr lvl="1"/>
            <a:r>
              <a:rPr lang="en-US" dirty="0">
                <a:latin typeface="Calibri" panose="020F0502020204030204" pitchFamily="34" charset="0"/>
                <a:cs typeface="Calibri" panose="020F0502020204030204" pitchFamily="34" charset="0"/>
              </a:rPr>
              <a:t>Search for ‘t’, count should be 4</a:t>
            </a:r>
          </a:p>
          <a:p>
            <a:pPr lvl="1"/>
            <a:endParaRPr lang="en-US" dirty="0">
              <a:latin typeface="Consolas" panose="020B0609020204030204" pitchFamily="49" charset="0"/>
            </a:endParaRPr>
          </a:p>
        </p:txBody>
      </p:sp>
    </p:spTree>
    <p:extLst>
      <p:ext uri="{BB962C8B-B14F-4D97-AF65-F5344CB8AC3E}">
        <p14:creationId xmlns:p14="http://schemas.microsoft.com/office/powerpoint/2010/main" val="14388337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Explicit Used</a:t>
            </a:r>
          </a:p>
        </p:txBody>
      </p:sp>
      <p:sp>
        <p:nvSpPr>
          <p:cNvPr id="3" name="Content Placeholder 2"/>
          <p:cNvSpPr>
            <a:spLocks noGrp="1"/>
          </p:cNvSpPr>
          <p:nvPr>
            <p:ph idx="1"/>
          </p:nvPr>
        </p:nvSpPr>
        <p:spPr>
          <a:xfrm>
            <a:off x="457201" y="1447800"/>
            <a:ext cx="5486400" cy="5029200"/>
          </a:xfrm>
        </p:spPr>
        <p:txBody>
          <a:bodyPr/>
          <a:lstStyle/>
          <a:p>
            <a:r>
              <a:rPr lang="en-US" dirty="0"/>
              <a:t>Including ‘Option Explicit’ requires that variables must be created via ‘Dim’ variable declaration</a:t>
            </a:r>
          </a:p>
          <a:p>
            <a:pPr lvl="1"/>
            <a:r>
              <a:rPr lang="en-US" dirty="0"/>
              <a:t>E.g. </a:t>
            </a:r>
            <a:r>
              <a:rPr lang="en-US" dirty="0">
                <a:latin typeface="Consolas" panose="020B0609020204030204" pitchFamily="49" charset="0"/>
              </a:rPr>
              <a:t>Dim </a:t>
            </a:r>
            <a:r>
              <a:rPr lang="en-US" dirty="0" err="1">
                <a:latin typeface="Consolas" panose="020B0609020204030204" pitchFamily="49" charset="0"/>
              </a:rPr>
              <a:t>tamMoney</a:t>
            </a:r>
            <a:r>
              <a:rPr lang="en-US" dirty="0">
                <a:latin typeface="Consolas" panose="020B0609020204030204" pitchFamily="49" charset="0"/>
              </a:rPr>
              <a:t> As Long</a:t>
            </a:r>
          </a:p>
          <a:p>
            <a:r>
              <a:rPr lang="en-US" dirty="0"/>
              <a:t>After creating/declaring the variable the memory location can be used by assigning a value into that location.</a:t>
            </a:r>
          </a:p>
          <a:p>
            <a:pPr lvl="1"/>
            <a:r>
              <a:rPr lang="en-US" dirty="0"/>
              <a:t>E.g. </a:t>
            </a:r>
            <a:r>
              <a:rPr lang="en-US" dirty="0" err="1">
                <a:latin typeface="Consolas" panose="020B0609020204030204" pitchFamily="49" charset="0"/>
              </a:rPr>
              <a:t>tamMoney</a:t>
            </a:r>
            <a:r>
              <a:rPr lang="en-US" dirty="0">
                <a:latin typeface="Consolas" panose="020B0609020204030204" pitchFamily="49" charset="0"/>
              </a:rPr>
              <a:t> = 1</a:t>
            </a:r>
          </a:p>
          <a:p>
            <a:r>
              <a:rPr lang="en-US" dirty="0"/>
              <a:t>Advantage: helps catch bugs</a:t>
            </a:r>
          </a:p>
          <a:p>
            <a:pPr lvl="1"/>
            <a:r>
              <a:rPr lang="en-US" dirty="0"/>
              <a:t>If you type in the wrong variable name if you use Option Explicit then VBA may tell you exactly where the error lies.</a:t>
            </a:r>
          </a:p>
        </p:txBody>
      </p:sp>
      <p:grpSp>
        <p:nvGrpSpPr>
          <p:cNvPr id="5" name="Group 4"/>
          <p:cNvGrpSpPr/>
          <p:nvPr/>
        </p:nvGrpSpPr>
        <p:grpSpPr>
          <a:xfrm>
            <a:off x="6005023" y="1750283"/>
            <a:ext cx="1534079" cy="1335984"/>
            <a:chOff x="4876799" y="3083616"/>
            <a:chExt cx="1534079" cy="1335984"/>
          </a:xfrm>
        </p:grpSpPr>
        <p:pic>
          <p:nvPicPr>
            <p:cNvPr id="6" name="Picture 2" descr="C:\Users\tamj\AppData\Local\Microsoft\Windows\Temporary Internet Files\Content.IE5\628WU349\COLOURBOX599216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799" y="3400697"/>
              <a:ext cx="1534079" cy="101890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5039277" y="3795848"/>
              <a:ext cx="904321" cy="395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876799" y="3083616"/>
              <a:ext cx="1295400" cy="369332"/>
            </a:xfrm>
            <a:prstGeom prst="rect">
              <a:avLst/>
            </a:prstGeom>
            <a:noFill/>
          </p:spPr>
          <p:txBody>
            <a:bodyPr wrap="square" lIns="0" rtlCol="0">
              <a:spAutoFit/>
            </a:bodyPr>
            <a:lstStyle/>
            <a:p>
              <a:r>
                <a:rPr lang="en-US" dirty="0" err="1">
                  <a:latin typeface="Arial" panose="020B0604020202020204" pitchFamily="34" charset="0"/>
                  <a:cs typeface="Arial" panose="020B0604020202020204" pitchFamily="34" charset="0"/>
                </a:rPr>
                <a:t>tamMoney</a:t>
              </a:r>
              <a:endParaRPr lang="en-US" dirty="0">
                <a:latin typeface="Arial" panose="020B0604020202020204" pitchFamily="34" charset="0"/>
                <a:cs typeface="Arial" panose="020B0604020202020204" pitchFamily="34" charset="0"/>
              </a:endParaRPr>
            </a:p>
          </p:txBody>
        </p:sp>
      </p:grpSp>
      <p:sp>
        <p:nvSpPr>
          <p:cNvPr id="13" name="TextBox 12"/>
          <p:cNvSpPr txBox="1"/>
          <p:nvPr/>
        </p:nvSpPr>
        <p:spPr>
          <a:xfrm>
            <a:off x="6482414" y="2462515"/>
            <a:ext cx="619679" cy="369332"/>
          </a:xfrm>
          <a:prstGeom prst="rect">
            <a:avLst/>
          </a:prstGeom>
          <a:noFill/>
        </p:spPr>
        <p:txBody>
          <a:bodyPr wrap="square" rtlCol="0">
            <a:spAutoFit/>
          </a:bodyPr>
          <a:lstStyle/>
          <a:p>
            <a:r>
              <a:rPr lang="en-US" b="1" dirty="0">
                <a:solidFill>
                  <a:schemeClr val="bg1"/>
                </a:solidFill>
              </a:rPr>
              <a:t>1</a:t>
            </a:r>
          </a:p>
        </p:txBody>
      </p:sp>
      <p:pic>
        <p:nvPicPr>
          <p:cNvPr id="4" name="Picture 3"/>
          <p:cNvPicPr>
            <a:picLocks noChangeAspect="1"/>
          </p:cNvPicPr>
          <p:nvPr/>
        </p:nvPicPr>
        <p:blipFill>
          <a:blip r:embed="rId3"/>
          <a:stretch>
            <a:fillRect/>
          </a:stretch>
        </p:blipFill>
        <p:spPr>
          <a:xfrm>
            <a:off x="5562600" y="4870149"/>
            <a:ext cx="3572005" cy="1949751"/>
          </a:xfrm>
          <a:prstGeom prst="rect">
            <a:avLst/>
          </a:prstGeom>
        </p:spPr>
      </p:pic>
    </p:spTree>
    <p:extLst>
      <p:ext uri="{BB962C8B-B14F-4D97-AF65-F5344CB8AC3E}">
        <p14:creationId xmlns:p14="http://schemas.microsoft.com/office/powerpoint/2010/main" val="42110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randombar(horizontal)">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1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944562"/>
          </a:xfrm>
        </p:spPr>
        <p:txBody>
          <a:bodyPr/>
          <a:lstStyle/>
          <a:p>
            <a:r>
              <a:rPr lang="en-US" dirty="0"/>
              <a:t>Example: Option Explicit Used</a:t>
            </a:r>
          </a:p>
        </p:txBody>
      </p:sp>
      <p:sp>
        <p:nvSpPr>
          <p:cNvPr id="3" name="Content Placeholder 2"/>
          <p:cNvSpPr>
            <a:spLocks noGrp="1"/>
          </p:cNvSpPr>
          <p:nvPr>
            <p:ph idx="1"/>
          </p:nvPr>
        </p:nvSpPr>
        <p:spPr/>
        <p:txBody>
          <a:bodyPr/>
          <a:lstStyle/>
          <a:p>
            <a:r>
              <a:rPr lang="en-US" b="1" dirty="0"/>
              <a:t>Example: </a:t>
            </a:r>
            <a:r>
              <a:rPr lang="en-US" dirty="0">
                <a:latin typeface="Consolas" panose="020B0609020204030204" pitchFamily="49" charset="0"/>
              </a:rPr>
              <a:t>6A_optionExplicitUsed.docm</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62000" y="1981200"/>
            <a:ext cx="7620000" cy="4191000"/>
          </a:xfrm>
          <a:prstGeom prst="rect">
            <a:avLst/>
          </a:prstGeom>
        </p:spPr>
      </p:pic>
      <p:sp>
        <p:nvSpPr>
          <p:cNvPr id="5" name="Rectangle 4"/>
          <p:cNvSpPr/>
          <p:nvPr/>
        </p:nvSpPr>
        <p:spPr>
          <a:xfrm>
            <a:off x="6553200" y="0"/>
            <a:ext cx="2590800" cy="1219200"/>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en-US" b="1" dirty="0">
                <a:solidFill>
                  <a:schemeClr val="bg1"/>
                </a:solidFill>
              </a:rPr>
              <a:t>VBA will automatically catch the error and point out the location</a:t>
            </a:r>
          </a:p>
        </p:txBody>
      </p:sp>
      <p:cxnSp>
        <p:nvCxnSpPr>
          <p:cNvPr id="7" name="Straight Arrow Connector 6"/>
          <p:cNvCxnSpPr>
            <a:stCxn id="5" idx="2"/>
          </p:cNvCxnSpPr>
          <p:nvPr/>
        </p:nvCxnSpPr>
        <p:spPr>
          <a:xfrm flipH="1">
            <a:off x="2667000" y="1219200"/>
            <a:ext cx="5181600" cy="3733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9373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944562"/>
          </a:xfrm>
        </p:spPr>
        <p:txBody>
          <a:bodyPr/>
          <a:lstStyle/>
          <a:p>
            <a:r>
              <a:rPr lang="en-US" dirty="0"/>
              <a:t>Example: Option Explicit Not Used</a:t>
            </a:r>
          </a:p>
        </p:txBody>
      </p:sp>
      <p:sp>
        <p:nvSpPr>
          <p:cNvPr id="3" name="Content Placeholder 2"/>
          <p:cNvSpPr>
            <a:spLocks noGrp="1"/>
          </p:cNvSpPr>
          <p:nvPr>
            <p:ph idx="1"/>
          </p:nvPr>
        </p:nvSpPr>
        <p:spPr/>
        <p:txBody>
          <a:bodyPr/>
          <a:lstStyle/>
          <a:p>
            <a:r>
              <a:rPr lang="en-US" b="1" dirty="0"/>
              <a:t>Example: </a:t>
            </a:r>
            <a:r>
              <a:rPr lang="en-US" dirty="0">
                <a:latin typeface="Consolas" panose="020B0609020204030204" pitchFamily="49" charset="0"/>
              </a:rPr>
              <a:t>6B_optionExplicitNotUsed.docm</a:t>
            </a:r>
          </a:p>
          <a:p>
            <a:pPr marL="234950" lvl="1" indent="0">
              <a:buNone/>
            </a:pPr>
            <a:r>
              <a:rPr lang="en-CA" sz="1800" dirty="0">
                <a:latin typeface="Consolas" panose="020B0609020204030204" pitchFamily="49" charset="0"/>
              </a:rPr>
              <a:t>Sub lotteryProgram2()</a:t>
            </a:r>
          </a:p>
          <a:p>
            <a:pPr marL="234950" lvl="1" indent="0">
              <a:buNone/>
            </a:pPr>
            <a:r>
              <a:rPr lang="en-CA" sz="1800" dirty="0">
                <a:latin typeface="Consolas" panose="020B0609020204030204" pitchFamily="49" charset="0"/>
              </a:rPr>
              <a:t>    Dim </a:t>
            </a:r>
            <a:r>
              <a:rPr lang="en-CA" sz="1800" dirty="0" err="1">
                <a:latin typeface="Consolas" panose="020B0609020204030204" pitchFamily="49" charset="0"/>
              </a:rPr>
              <a:t>tamMoney</a:t>
            </a:r>
            <a:r>
              <a:rPr lang="en-CA" sz="1800" dirty="0">
                <a:latin typeface="Consolas" panose="020B0609020204030204" pitchFamily="49" charset="0"/>
              </a:rPr>
              <a:t> As Long</a:t>
            </a:r>
          </a:p>
          <a:p>
            <a:pPr marL="234950" lvl="1" indent="0">
              <a:buNone/>
            </a:pPr>
            <a:r>
              <a:rPr lang="en-CA" sz="1800" dirty="0">
                <a:latin typeface="Consolas" panose="020B0609020204030204" pitchFamily="49" charset="0"/>
              </a:rPr>
              <a:t>    Dim </a:t>
            </a:r>
            <a:r>
              <a:rPr lang="en-CA" sz="1800" dirty="0" err="1">
                <a:latin typeface="Consolas" panose="020B0609020204030204" pitchFamily="49" charset="0"/>
              </a:rPr>
              <a:t>dieRoll</a:t>
            </a:r>
            <a:r>
              <a:rPr lang="en-CA" sz="1800" dirty="0">
                <a:latin typeface="Consolas" panose="020B0609020204030204" pitchFamily="49" charset="0"/>
              </a:rPr>
              <a:t> As Long</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tamMoney</a:t>
            </a:r>
            <a:r>
              <a:rPr lang="en-CA" sz="1800" dirty="0">
                <a:latin typeface="Consolas" panose="020B0609020204030204" pitchFamily="49" charset="0"/>
              </a:rPr>
              <a:t> = 1</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dieRoll</a:t>
            </a:r>
            <a:r>
              <a:rPr lang="en-CA" sz="1800" dirty="0">
                <a:latin typeface="Consolas" panose="020B0609020204030204" pitchFamily="49" charset="0"/>
              </a:rPr>
              <a:t> = </a:t>
            </a:r>
            <a:r>
              <a:rPr lang="en-CA" sz="1800" dirty="0" err="1">
                <a:latin typeface="Consolas" panose="020B0609020204030204" pitchFamily="49" charset="0"/>
              </a:rPr>
              <a:t>CInt</a:t>
            </a:r>
            <a:r>
              <a:rPr lang="en-CA" sz="1800" dirty="0">
                <a:latin typeface="Consolas" panose="020B0609020204030204" pitchFamily="49" charset="0"/>
              </a:rPr>
              <a:t>(</a:t>
            </a:r>
            <a:r>
              <a:rPr lang="en-CA" sz="1800" dirty="0" err="1">
                <a:latin typeface="Consolas" panose="020B0609020204030204" pitchFamily="49" charset="0"/>
              </a:rPr>
              <a:t>Int</a:t>
            </a:r>
            <a:r>
              <a:rPr lang="en-CA" sz="1800" dirty="0">
                <a:latin typeface="Consolas" panose="020B0609020204030204" pitchFamily="49" charset="0"/>
              </a:rPr>
              <a:t>((6 * </a:t>
            </a:r>
            <a:r>
              <a:rPr lang="en-CA" sz="1800" dirty="0" err="1">
                <a:latin typeface="Consolas" panose="020B0609020204030204" pitchFamily="49" charset="0"/>
              </a:rPr>
              <a:t>Rnd</a:t>
            </a:r>
            <a:r>
              <a:rPr lang="en-CA" sz="1800" dirty="0">
                <a:latin typeface="Consolas" panose="020B0609020204030204" pitchFamily="49" charset="0"/>
              </a:rPr>
              <a:t>()) + 1))</a:t>
            </a:r>
          </a:p>
          <a:p>
            <a:pPr marL="234950" lvl="1" indent="0">
              <a:buNone/>
            </a:pPr>
            <a:r>
              <a:rPr lang="en-CA" sz="1800" dirty="0">
                <a:latin typeface="Consolas" panose="020B0609020204030204" pitchFamily="49" charset="0"/>
              </a:rPr>
              <a:t>   If (</a:t>
            </a:r>
            <a:r>
              <a:rPr lang="en-CA" sz="1800" dirty="0" err="1">
                <a:latin typeface="Consolas" panose="020B0609020204030204" pitchFamily="49" charset="0"/>
              </a:rPr>
              <a:t>dieRoll</a:t>
            </a:r>
            <a:r>
              <a:rPr lang="en-CA" sz="1800" dirty="0">
                <a:latin typeface="Consolas" panose="020B0609020204030204" pitchFamily="49" charset="0"/>
              </a:rPr>
              <a:t> &gt;= 1) And (</a:t>
            </a:r>
            <a:r>
              <a:rPr lang="en-CA" sz="1800" dirty="0" err="1">
                <a:latin typeface="Consolas" panose="020B0609020204030204" pitchFamily="49" charset="0"/>
              </a:rPr>
              <a:t>dieRoll</a:t>
            </a:r>
            <a:r>
              <a:rPr lang="en-CA" sz="1800" dirty="0">
                <a:latin typeface="Consolas" panose="020B0609020204030204" pitchFamily="49" charset="0"/>
              </a:rPr>
              <a:t> &lt;= 4) Then</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tamMooney</a:t>
            </a:r>
            <a:r>
              <a:rPr lang="en-CA" sz="1800" dirty="0">
                <a:latin typeface="Consolas" panose="020B0609020204030204" pitchFamily="49" charset="0"/>
              </a:rPr>
              <a:t> = 1000000</a:t>
            </a:r>
          </a:p>
          <a:p>
            <a:pPr marL="234950" lvl="1" indent="0">
              <a:buNone/>
            </a:pPr>
            <a:r>
              <a:rPr lang="en-CA" sz="1800" dirty="0">
                <a:latin typeface="Consolas" panose="020B0609020204030204" pitchFamily="49" charset="0"/>
              </a:rPr>
              <a:t>    End If </a:t>
            </a:r>
          </a:p>
          <a:p>
            <a:pPr marL="234950" lvl="1" indent="0">
              <a:buNone/>
            </a:pPr>
            <a:r>
              <a:rPr lang="en-CA" sz="1800" dirty="0">
                <a:latin typeface="Consolas" panose="020B0609020204030204" pitchFamily="49" charset="0"/>
              </a:rPr>
              <a:t>    MsgBox ("Tam's income $" &amp; </a:t>
            </a:r>
            <a:r>
              <a:rPr lang="en-CA" sz="1800" dirty="0" err="1">
                <a:latin typeface="Consolas" panose="020B0609020204030204" pitchFamily="49" charset="0"/>
              </a:rPr>
              <a:t>tamMoney</a:t>
            </a:r>
            <a:r>
              <a:rPr lang="en-CA" sz="1800" dirty="0">
                <a:latin typeface="Consolas" panose="020B0609020204030204" pitchFamily="49" charset="0"/>
              </a:rPr>
              <a:t>)</a:t>
            </a:r>
          </a:p>
          <a:p>
            <a:pPr marL="234950" lvl="1" indent="0">
              <a:buNone/>
            </a:pPr>
            <a:r>
              <a:rPr lang="en-CA" sz="1800" dirty="0">
                <a:latin typeface="Consolas" panose="020B0609020204030204" pitchFamily="49" charset="0"/>
              </a:rPr>
              <a:t>End Sub</a:t>
            </a:r>
            <a:endParaRPr lang="en-US" sz="1800" dirty="0">
              <a:latin typeface="Consolas" panose="020B0609020204030204" pitchFamily="49" charset="0"/>
            </a:endParaRPr>
          </a:p>
        </p:txBody>
      </p:sp>
      <p:sp>
        <p:nvSpPr>
          <p:cNvPr id="5" name="Rectangle 4"/>
          <p:cNvSpPr/>
          <p:nvPr/>
        </p:nvSpPr>
        <p:spPr>
          <a:xfrm>
            <a:off x="5334000" y="1828800"/>
            <a:ext cx="2895600" cy="710852"/>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en-US" b="1" dirty="0">
                <a:solidFill>
                  <a:schemeClr val="bg1"/>
                </a:solidFill>
              </a:rPr>
              <a:t>The program erroneously set the wrong variable!</a:t>
            </a:r>
          </a:p>
        </p:txBody>
      </p:sp>
      <p:cxnSp>
        <p:nvCxnSpPr>
          <p:cNvPr id="7" name="Straight Arrow Connector 6"/>
          <p:cNvCxnSpPr>
            <a:stCxn id="5" idx="2"/>
          </p:cNvCxnSpPr>
          <p:nvPr/>
        </p:nvCxnSpPr>
        <p:spPr>
          <a:xfrm flipH="1">
            <a:off x="4038600" y="2539652"/>
            <a:ext cx="2743200" cy="149894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a:stretch>
            <a:fillRect/>
          </a:stretch>
        </p:blipFill>
        <p:spPr>
          <a:xfrm>
            <a:off x="7358911" y="4914900"/>
            <a:ext cx="1428750" cy="1485900"/>
          </a:xfrm>
          <a:prstGeom prst="rect">
            <a:avLst/>
          </a:prstGeom>
        </p:spPr>
      </p:pic>
      <p:sp>
        <p:nvSpPr>
          <p:cNvPr id="11" name="Rectangle 10"/>
          <p:cNvSpPr/>
          <p:nvPr/>
        </p:nvSpPr>
        <p:spPr>
          <a:xfrm>
            <a:off x="3429000" y="5130452"/>
            <a:ext cx="2514600" cy="1346548"/>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en-US" b="1" dirty="0">
                <a:solidFill>
                  <a:schemeClr val="bg1"/>
                </a:solidFill>
              </a:rPr>
              <a:t>Tam didn’t get the “big bucks” </a:t>
            </a:r>
            <a:r>
              <a:rPr lang="en-US" b="1" dirty="0">
                <a:solidFill>
                  <a:schemeClr val="bg1"/>
                </a:solidFill>
                <a:sym typeface="Wingdings" panose="05000000000000000000" pitchFamily="2" charset="2"/>
              </a:rPr>
              <a:t></a:t>
            </a:r>
          </a:p>
          <a:p>
            <a:r>
              <a:rPr lang="en-US" b="1" dirty="0">
                <a:solidFill>
                  <a:schemeClr val="bg1"/>
                </a:solidFill>
                <a:sym typeface="Wingdings" panose="05000000000000000000" pitchFamily="2" charset="2"/>
              </a:rPr>
              <a:t>Errors like this can be hard to catch/fix in all but smallest programs</a:t>
            </a:r>
            <a:endParaRPr lang="en-US" b="1" dirty="0">
              <a:solidFill>
                <a:schemeClr val="bg1"/>
              </a:solidFill>
            </a:endParaRPr>
          </a:p>
        </p:txBody>
      </p:sp>
      <p:cxnSp>
        <p:nvCxnSpPr>
          <p:cNvPr id="12" name="Straight Arrow Connector 11"/>
          <p:cNvCxnSpPr>
            <a:stCxn id="11" idx="3"/>
          </p:cNvCxnSpPr>
          <p:nvPr/>
        </p:nvCxnSpPr>
        <p:spPr>
          <a:xfrm flipV="1">
            <a:off x="5943600" y="5562600"/>
            <a:ext cx="1618142" cy="2411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18184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VBA Debugger</a:t>
            </a:r>
          </a:p>
        </p:txBody>
      </p:sp>
      <p:sp>
        <p:nvSpPr>
          <p:cNvPr id="3" name="Content Placeholder 2"/>
          <p:cNvSpPr>
            <a:spLocks noGrp="1"/>
          </p:cNvSpPr>
          <p:nvPr>
            <p:ph idx="1"/>
          </p:nvPr>
        </p:nvSpPr>
        <p:spPr/>
        <p:txBody>
          <a:bodyPr/>
          <a:lstStyle/>
          <a:p>
            <a:r>
              <a:rPr lang="en-US" dirty="0"/>
              <a:t>Debuggers can be used to help find errors in your program</a:t>
            </a:r>
          </a:p>
          <a:p>
            <a:r>
              <a:rPr lang="en-US" dirty="0"/>
              <a:t>Setting up breakpoints</a:t>
            </a:r>
          </a:p>
          <a:p>
            <a:pPr marL="742950" lvl="1" indent="-285750"/>
            <a:r>
              <a:rPr lang="en-US" dirty="0"/>
              <a:t>Points in the program that will ‘pause’ until you proceed to the next step</a:t>
            </a:r>
          </a:p>
          <a:p>
            <a:pPr marL="742950" lvl="1" indent="-285750"/>
            <a:r>
              <a:rPr lang="en-US" dirty="0"/>
              <a:t>Useful in different situations</a:t>
            </a:r>
          </a:p>
          <a:p>
            <a:pPr marL="1143000" lvl="2" indent="-228600"/>
            <a:r>
              <a:rPr lang="en-US" dirty="0"/>
              <a:t>The program ‘crashes’ but you don’t know where it is occurring</a:t>
            </a:r>
          </a:p>
          <a:p>
            <a:pPr marL="1317625" lvl="3" indent="-228600"/>
            <a:r>
              <a:rPr lang="en-US" dirty="0"/>
              <a:t>Pause before the crash</a:t>
            </a:r>
          </a:p>
          <a:p>
            <a:pPr marL="1143000" lvl="2" indent="-228600"/>
            <a:r>
              <a:rPr lang="en-US" dirty="0"/>
              <a:t>An incorrect result is produced but where is the calculation wrong</a:t>
            </a:r>
          </a:p>
          <a:p>
            <a:r>
              <a:rPr lang="en-US" dirty="0"/>
              <a:t>Set up breakpoints</a:t>
            </a:r>
          </a:p>
          <a:p>
            <a:pPr marL="742950" lvl="1" indent="-285750"/>
            <a:r>
              <a:rPr lang="en-US" dirty="0"/>
              <a:t>Click in the left margin</a:t>
            </a:r>
          </a:p>
          <a:p>
            <a:endParaRPr lang="en-US" dirty="0"/>
          </a:p>
        </p:txBody>
      </p:sp>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5495"/>
          <a:stretch/>
        </p:blipFill>
        <p:spPr bwMode="auto">
          <a:xfrm>
            <a:off x="4419600" y="4419600"/>
            <a:ext cx="3943350" cy="1872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own Arrow 4"/>
          <p:cNvSpPr/>
          <p:nvPr/>
        </p:nvSpPr>
        <p:spPr>
          <a:xfrm rot="7488384">
            <a:off x="4700124" y="5289084"/>
            <a:ext cx="329310" cy="484220"/>
          </a:xfrm>
          <a:prstGeom prst="downArrow">
            <a:avLst/>
          </a:prstGeom>
          <a:solidFill>
            <a:schemeClr val="bg1"/>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schemeClr val="bg1"/>
              </a:solidFill>
            </a:endParaRPr>
          </a:p>
        </p:txBody>
      </p:sp>
    </p:spTree>
    <p:extLst>
      <p:ext uri="{BB962C8B-B14F-4D97-AF65-F5344CB8AC3E}">
        <p14:creationId xmlns:p14="http://schemas.microsoft.com/office/powerpoint/2010/main" val="203195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#1</a:t>
            </a:r>
            <a:endParaRPr lang="en-CA" dirty="0"/>
          </a:p>
        </p:txBody>
      </p:sp>
      <p:sp>
        <p:nvSpPr>
          <p:cNvPr id="3" name="Content Placeholder 2"/>
          <p:cNvSpPr>
            <a:spLocks noGrp="1"/>
          </p:cNvSpPr>
          <p:nvPr>
            <p:ph idx="1"/>
          </p:nvPr>
        </p:nvSpPr>
        <p:spPr/>
        <p:txBody>
          <a:bodyPr/>
          <a:lstStyle/>
          <a:p>
            <a:r>
              <a:rPr lang="en-US" sz="2000" dirty="0"/>
              <a:t>(You may need to review the lecture notes on collections before trying this exercise)</a:t>
            </a:r>
          </a:p>
          <a:p>
            <a:r>
              <a:rPr lang="en-US" sz="2000" dirty="0"/>
              <a:t>Using the starting document called “1</a:t>
            </a:r>
            <a:r>
              <a:rPr lang="en-US" sz="2000" dirty="0">
                <a:latin typeface="Consolas" panose="020B0609020204030204" pitchFamily="49" charset="0"/>
              </a:rPr>
              <a:t>sorting_table</a:t>
            </a:r>
            <a:r>
              <a:rPr lang="en-CA" sz="2000" dirty="0">
                <a:latin typeface="Consolas" panose="020B0609020204030204" pitchFamily="49" charset="0"/>
              </a:rPr>
              <a:t>_starting</a:t>
            </a:r>
            <a:r>
              <a:rPr lang="en-US" sz="2000" dirty="0"/>
              <a:t>” write a VBA program that will sort the first table (ascending order, assumes there is a header) if the document contains more than one table.</a:t>
            </a:r>
          </a:p>
          <a:p>
            <a:r>
              <a:rPr lang="en-US" sz="2000" dirty="0"/>
              <a:t>If the cut-off for the number of tables hasn’t been met then the program should display a popup message box with a brief description of why sorting didn’t occur as well as the number of tables in the document.</a:t>
            </a:r>
          </a:p>
          <a:p>
            <a:r>
              <a:rPr lang="en-US" sz="2000" dirty="0"/>
              <a:t>(JT’s comment: test your program by seeing what happens if it contains: no tables, 1 table, 2 or more tables).</a:t>
            </a:r>
          </a:p>
          <a:p>
            <a:r>
              <a:rPr lang="en-US" sz="2000" dirty="0"/>
              <a:t>Document containing the solution: 1</a:t>
            </a:r>
            <a:r>
              <a:rPr lang="en-US" sz="2000" dirty="0">
                <a:latin typeface="Consolas" panose="020B0609020204030204" pitchFamily="49" charset="0"/>
              </a:rPr>
              <a:t>sorting_table</a:t>
            </a:r>
            <a:r>
              <a:rPr lang="en-CA" sz="2000" dirty="0">
                <a:latin typeface="Consolas" panose="020B0609020204030204" pitchFamily="49" charset="0"/>
              </a:rPr>
              <a:t>_solution</a:t>
            </a:r>
          </a:p>
        </p:txBody>
      </p:sp>
    </p:spTree>
    <p:extLst>
      <p:ext uri="{BB962C8B-B14F-4D97-AF65-F5344CB8AC3E}">
        <p14:creationId xmlns:p14="http://schemas.microsoft.com/office/powerpoint/2010/main" val="33923073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p:cNvSpPr>
          <p:nvPr>
            <p:ph type="title" idx="4294967295"/>
          </p:nvPr>
        </p:nvSpPr>
        <p:spPr/>
        <p:txBody>
          <a:bodyPr/>
          <a:lstStyle/>
          <a:p>
            <a:r>
              <a:rPr lang="en-US" dirty="0"/>
              <a:t>The VBA Debugger (2)</a:t>
            </a:r>
            <a:endParaRPr lang="en-CA" dirty="0"/>
          </a:p>
        </p:txBody>
      </p:sp>
      <p:sp>
        <p:nvSpPr>
          <p:cNvPr id="116739" name="Rectangle 3"/>
          <p:cNvSpPr>
            <a:spLocks noGrp="1"/>
          </p:cNvSpPr>
          <p:nvPr>
            <p:ph type="body" idx="4294967295"/>
          </p:nvPr>
        </p:nvSpPr>
        <p:spPr/>
        <p:txBody>
          <a:bodyPr/>
          <a:lstStyle/>
          <a:p>
            <a:r>
              <a:rPr lang="en-US" dirty="0"/>
              <a:t>Multiple breakpoints</a:t>
            </a:r>
          </a:p>
          <a:p>
            <a:endParaRPr lang="en-US" dirty="0"/>
          </a:p>
          <a:p>
            <a:endParaRPr lang="en-US" dirty="0"/>
          </a:p>
          <a:p>
            <a:endParaRPr lang="en-US" dirty="0"/>
          </a:p>
          <a:p>
            <a:endParaRPr lang="en-US" dirty="0"/>
          </a:p>
          <a:p>
            <a:r>
              <a:rPr lang="en-US" dirty="0"/>
              <a:t>Program pauses when breakpoints are reached</a:t>
            </a:r>
          </a:p>
          <a:p>
            <a:pPr lvl="1"/>
            <a:r>
              <a:rPr lang="en-US" dirty="0"/>
              <a:t>The contents of variables can be displayed at that point in the program </a:t>
            </a:r>
          </a:p>
          <a:p>
            <a:endParaRPr lang="en-CA" dirty="0"/>
          </a:p>
        </p:txBody>
      </p:sp>
      <p:pic>
        <p:nvPicPr>
          <p:cNvPr id="116740" name="Picture 4"/>
          <p:cNvPicPr>
            <a:picLocks noChangeAspect="1" noChangeArrowheads="1"/>
          </p:cNvPicPr>
          <p:nvPr/>
        </p:nvPicPr>
        <p:blipFill>
          <a:blip r:embed="rId2"/>
          <a:srcRect t="11128" b="18370"/>
          <a:stretch>
            <a:fillRect/>
          </a:stretch>
        </p:blipFill>
        <p:spPr bwMode="auto">
          <a:xfrm>
            <a:off x="800100" y="2088016"/>
            <a:ext cx="3733800" cy="1447800"/>
          </a:xfrm>
          <a:prstGeom prst="rect">
            <a:avLst/>
          </a:prstGeom>
          <a:noFill/>
          <a:ln w="12700">
            <a:solidFill>
              <a:schemeClr val="tx1"/>
            </a:solidFill>
            <a:miter lim="800000"/>
            <a:headEnd/>
            <a:tailEnd/>
          </a:ln>
        </p:spPr>
      </p:pic>
      <p:pic>
        <p:nvPicPr>
          <p:cNvPr id="116743" name="Picture 7"/>
          <p:cNvPicPr>
            <a:picLocks noChangeAspect="1" noChangeArrowheads="1"/>
          </p:cNvPicPr>
          <p:nvPr/>
        </p:nvPicPr>
        <p:blipFill>
          <a:blip r:embed="rId3"/>
          <a:srcRect l="1003" t="1369" r="2106"/>
          <a:stretch>
            <a:fillRect/>
          </a:stretch>
        </p:blipFill>
        <p:spPr bwMode="auto">
          <a:xfrm>
            <a:off x="1066800" y="4471988"/>
            <a:ext cx="3200400" cy="2386012"/>
          </a:xfrm>
          <a:prstGeom prst="rect">
            <a:avLst/>
          </a:prstGeom>
          <a:noFill/>
          <a:ln w="12700">
            <a:solidFill>
              <a:schemeClr val="tx1"/>
            </a:solidFill>
            <a:miter lim="800000"/>
            <a:headEnd/>
            <a:tailEnd/>
          </a:ln>
          <a:effectLst/>
        </p:spPr>
      </p:pic>
      <p:pic>
        <p:nvPicPr>
          <p:cNvPr id="116744" name="Picture 8"/>
          <p:cNvPicPr>
            <a:picLocks noChangeAspect="1" noChangeArrowheads="1"/>
          </p:cNvPicPr>
          <p:nvPr/>
        </p:nvPicPr>
        <p:blipFill>
          <a:blip r:embed="rId4"/>
          <a:srcRect b="1930"/>
          <a:stretch>
            <a:fillRect/>
          </a:stretch>
        </p:blipFill>
        <p:spPr bwMode="auto">
          <a:xfrm>
            <a:off x="4876800" y="4419600"/>
            <a:ext cx="3276600" cy="2366963"/>
          </a:xfrm>
          <a:prstGeom prst="rect">
            <a:avLst/>
          </a:prstGeom>
          <a:noFill/>
          <a:ln w="12700">
            <a:solidFill>
              <a:schemeClr val="tx1"/>
            </a:solidFill>
            <a:miter lim="800000"/>
            <a:headEnd/>
            <a:tailEnd/>
          </a:ln>
          <a:effectLst/>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5385" y="914400"/>
            <a:ext cx="3486150" cy="141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3985" y="2185987"/>
            <a:ext cx="3476625" cy="140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536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7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67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73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673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4098"/>
                                        </p:tgtEl>
                                        <p:attrNameLst>
                                          <p:attrName>style.visibility</p:attrName>
                                        </p:attrNameLst>
                                      </p:cBhvr>
                                      <p:to>
                                        <p:strVal val="visible"/>
                                      </p:to>
                                    </p:set>
                                    <p:animEffect transition="in" filter="randombar(horizontal)">
                                      <p:cBhvr>
                                        <p:cTn id="27" dur="500"/>
                                        <p:tgtEl>
                                          <p:spTgt spid="4098"/>
                                        </p:tgtEl>
                                      </p:cBhvr>
                                    </p:animEffect>
                                  </p:childTnLst>
                                  <p:subTnLst>
                                    <p:set>
                                      <p:cBhvr override="childStyle">
                                        <p:cTn dur="1" fill="hold" display="0" masterRel="nextClick" afterEffect="1"/>
                                        <p:tgtEl>
                                          <p:spTgt spid="4098"/>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4099"/>
                                        </p:tgtEl>
                                        <p:attrNameLst>
                                          <p:attrName>style.visibility</p:attrName>
                                        </p:attrNameLst>
                                      </p:cBhvr>
                                      <p:to>
                                        <p:strVal val="visible"/>
                                      </p:to>
                                    </p:set>
                                    <p:animEffect transition="in" filter="randombar(horizontal)">
                                      <p:cBhvr>
                                        <p:cTn id="32" dur="500"/>
                                        <p:tgtEl>
                                          <p:spTgt spid="409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67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bldLvl="3" autoUpdateAnimBg="0"/>
      <p:bldP spid="11674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VBA Debugger (3)</a:t>
            </a:r>
          </a:p>
        </p:txBody>
      </p:sp>
      <p:sp>
        <p:nvSpPr>
          <p:cNvPr id="3" name="Content Placeholder 2"/>
          <p:cNvSpPr>
            <a:spLocks noGrp="1"/>
          </p:cNvSpPr>
          <p:nvPr>
            <p:ph idx="1"/>
          </p:nvPr>
        </p:nvSpPr>
        <p:spPr/>
        <p:txBody>
          <a:bodyPr/>
          <a:lstStyle/>
          <a:p>
            <a:r>
              <a:rPr lang="en-US" dirty="0"/>
              <a:t>Combining breakpoints and viewing variables.</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62000" y="1920874"/>
            <a:ext cx="7086600" cy="4556125"/>
          </a:xfrm>
          <a:prstGeom prst="rect">
            <a:avLst/>
          </a:prstGeom>
        </p:spPr>
      </p:pic>
    </p:spTree>
    <p:extLst>
      <p:ext uri="{BB962C8B-B14F-4D97-AF65-F5344CB8AC3E}">
        <p14:creationId xmlns:p14="http://schemas.microsoft.com/office/powerpoint/2010/main" val="2835958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To Run With The Debugger</a:t>
            </a:r>
          </a:p>
        </p:txBody>
      </p:sp>
      <p:sp>
        <p:nvSpPr>
          <p:cNvPr id="3" name="Content Placeholder 2"/>
          <p:cNvSpPr>
            <a:spLocks noGrp="1"/>
          </p:cNvSpPr>
          <p:nvPr>
            <p:ph idx="1"/>
          </p:nvPr>
        </p:nvSpPr>
        <p:spPr/>
        <p:txBody>
          <a:bodyPr/>
          <a:lstStyle/>
          <a:p>
            <a:r>
              <a:rPr lang="en-US" b="1" dirty="0"/>
              <a:t>Example: </a:t>
            </a:r>
            <a:r>
              <a:rPr lang="en-US" dirty="0">
                <a:latin typeface="Consolas" panose="020B0609020204030204" pitchFamily="49" charset="0"/>
              </a:rPr>
              <a:t>7debuggerExample.docm</a:t>
            </a:r>
          </a:p>
          <a:p>
            <a:pPr lvl="1"/>
            <a:r>
              <a:rPr lang="en-US" dirty="0">
                <a:latin typeface="Consolas" panose="020B0609020204030204" pitchFamily="49" charset="0"/>
              </a:rPr>
              <a:t>Sub: DebuggingExample1</a:t>
            </a:r>
            <a:r>
              <a:rPr lang="en-US" dirty="0"/>
              <a:t/>
            </a:r>
            <a:br>
              <a:rPr lang="en-US" dirty="0"/>
            </a:br>
            <a:endParaRPr lang="en-US" dirty="0"/>
          </a:p>
        </p:txBody>
      </p:sp>
      <p:pic>
        <p:nvPicPr>
          <p:cNvPr id="4" name="Picture 3"/>
          <p:cNvPicPr>
            <a:picLocks noChangeAspect="1"/>
          </p:cNvPicPr>
          <p:nvPr/>
        </p:nvPicPr>
        <p:blipFill rotWithShape="1">
          <a:blip r:embed="rId2"/>
          <a:srcRect l="49920" t="21246" r="19833" b="51605"/>
          <a:stretch/>
        </p:blipFill>
        <p:spPr>
          <a:xfrm>
            <a:off x="990599" y="2362200"/>
            <a:ext cx="5297557" cy="2971800"/>
          </a:xfrm>
          <a:prstGeom prst="rect">
            <a:avLst/>
          </a:prstGeom>
        </p:spPr>
      </p:pic>
      <p:sp>
        <p:nvSpPr>
          <p:cNvPr id="5" name="Rectangle 4"/>
          <p:cNvSpPr/>
          <p:nvPr/>
        </p:nvSpPr>
        <p:spPr>
          <a:xfrm>
            <a:off x="6019800" y="1410222"/>
            <a:ext cx="3124200" cy="1752600"/>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b="1" dirty="0">
                <a:solidFill>
                  <a:schemeClr val="bg1"/>
                </a:solidFill>
              </a:rPr>
              <a:t>Set up a breakpoint and trace through the program step-by-step while viewing the contents of the loop control during each iteration of the loop</a:t>
            </a:r>
          </a:p>
        </p:txBody>
      </p:sp>
    </p:spTree>
    <p:extLst>
      <p:ext uri="{BB962C8B-B14F-4D97-AF65-F5344CB8AC3E}">
        <p14:creationId xmlns:p14="http://schemas.microsoft.com/office/powerpoint/2010/main" val="349005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To Run With The Debugger (2)</a:t>
            </a:r>
          </a:p>
        </p:txBody>
      </p:sp>
      <p:sp>
        <p:nvSpPr>
          <p:cNvPr id="3" name="Content Placeholder 2"/>
          <p:cNvSpPr>
            <a:spLocks noGrp="1"/>
          </p:cNvSpPr>
          <p:nvPr>
            <p:ph idx="1"/>
          </p:nvPr>
        </p:nvSpPr>
        <p:spPr/>
        <p:txBody>
          <a:bodyPr/>
          <a:lstStyle/>
          <a:p>
            <a:r>
              <a:rPr lang="en-US" b="1" dirty="0"/>
              <a:t>Example (</a:t>
            </a:r>
            <a:r>
              <a:rPr lang="en-US" b="1" dirty="0" err="1"/>
              <a:t>cont</a:t>
            </a:r>
            <a:r>
              <a:rPr lang="en-US" b="1" dirty="0"/>
              <a:t>’): </a:t>
            </a:r>
            <a:r>
              <a:rPr lang="en-US" dirty="0">
                <a:latin typeface="Consolas" panose="020B0609020204030204" pitchFamily="49" charset="0"/>
              </a:rPr>
              <a:t>7debuggerExample.docm</a:t>
            </a:r>
          </a:p>
          <a:p>
            <a:pPr lvl="1"/>
            <a:r>
              <a:rPr lang="en-US" dirty="0">
                <a:latin typeface="Consolas" panose="020B0609020204030204" pitchFamily="49" charset="0"/>
              </a:rPr>
              <a:t>Sub: DebuggingExample2</a:t>
            </a:r>
            <a:r>
              <a:rPr lang="en-US" dirty="0"/>
              <a:t/>
            </a:r>
            <a:br>
              <a:rPr lang="en-US" dirty="0"/>
            </a:br>
            <a:endParaRPr lang="en-US" dirty="0"/>
          </a:p>
        </p:txBody>
      </p:sp>
      <p:pic>
        <p:nvPicPr>
          <p:cNvPr id="7" name="Picture 6"/>
          <p:cNvPicPr>
            <a:picLocks noChangeAspect="1"/>
          </p:cNvPicPr>
          <p:nvPr/>
        </p:nvPicPr>
        <p:blipFill>
          <a:blip r:embed="rId2"/>
          <a:stretch>
            <a:fillRect/>
          </a:stretch>
        </p:blipFill>
        <p:spPr>
          <a:xfrm>
            <a:off x="766763" y="2286522"/>
            <a:ext cx="5429284" cy="4571478"/>
          </a:xfrm>
          <a:prstGeom prst="rect">
            <a:avLst/>
          </a:prstGeom>
        </p:spPr>
      </p:pic>
      <p:sp>
        <p:nvSpPr>
          <p:cNvPr id="5" name="Rectangle 4"/>
          <p:cNvSpPr/>
          <p:nvPr/>
        </p:nvSpPr>
        <p:spPr>
          <a:xfrm>
            <a:off x="6505609" y="990600"/>
            <a:ext cx="2814637" cy="3124200"/>
          </a:xfrm>
          <a:prstGeom prst="rect">
            <a:avLst/>
          </a:prstGeom>
          <a:solidFill>
            <a:schemeClr val="tx2">
              <a:lumMod val="75000"/>
            </a:schemeClr>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b="1" dirty="0">
                <a:solidFill>
                  <a:schemeClr val="bg1"/>
                </a:solidFill>
              </a:rPr>
              <a:t>Program randomly assigns value into x, y, z (1 – 100)</a:t>
            </a:r>
          </a:p>
          <a:p>
            <a:r>
              <a:rPr lang="en-US" b="1" dirty="0">
                <a:solidFill>
                  <a:schemeClr val="bg1"/>
                </a:solidFill>
              </a:rPr>
              <a:t>Set up multiple breakpoints and mouse over variables at the breakpoints to view their contents.</a:t>
            </a:r>
          </a:p>
          <a:p>
            <a:pPr marL="285750" indent="-285750">
              <a:buFont typeface="Arial" panose="020B0604020202020204" pitchFamily="34" charset="0"/>
              <a:buChar char="•"/>
            </a:pPr>
            <a:r>
              <a:rPr lang="en-US" b="1" dirty="0">
                <a:solidFill>
                  <a:schemeClr val="bg1"/>
                </a:solidFill>
              </a:rPr>
              <a:t>This time x = 71, y = 54, z = 1</a:t>
            </a:r>
          </a:p>
          <a:p>
            <a:pPr marL="285750" indent="-285750">
              <a:buFont typeface="Arial" panose="020B0604020202020204" pitchFamily="34" charset="0"/>
              <a:buChar char="•"/>
            </a:pPr>
            <a:r>
              <a:rPr lang="en-US" b="1" dirty="0">
                <a:solidFill>
                  <a:schemeClr val="bg1"/>
                </a:solidFill>
              </a:rPr>
              <a:t>Which branches execute</a:t>
            </a:r>
          </a:p>
          <a:p>
            <a:pPr marL="285750" indent="-285750">
              <a:buFont typeface="Arial" panose="020B0604020202020204" pitchFamily="34" charset="0"/>
              <a:buChar char="•"/>
            </a:pPr>
            <a:r>
              <a:rPr lang="en-US" b="1" dirty="0">
                <a:solidFill>
                  <a:schemeClr val="bg1"/>
                </a:solidFill>
              </a:rPr>
              <a:t>What values will be assigned to the string ‘s’</a:t>
            </a:r>
          </a:p>
        </p:txBody>
      </p:sp>
    </p:spTree>
    <p:extLst>
      <p:ext uri="{BB962C8B-B14F-4D97-AF65-F5344CB8AC3E}">
        <p14:creationId xmlns:p14="http://schemas.microsoft.com/office/powerpoint/2010/main" val="74335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Branching: Alternate Courses Of Execution</a:t>
            </a:r>
            <a:endParaRPr lang="en-CA" dirty="0"/>
          </a:p>
        </p:txBody>
      </p:sp>
      <p:sp>
        <p:nvSpPr>
          <p:cNvPr id="3" name="Content Placeholder 2"/>
          <p:cNvSpPr>
            <a:spLocks noGrp="1"/>
          </p:cNvSpPr>
          <p:nvPr>
            <p:ph idx="1"/>
          </p:nvPr>
        </p:nvSpPr>
        <p:spPr/>
        <p:txBody>
          <a:bodyPr/>
          <a:lstStyle/>
          <a:p>
            <a:r>
              <a:rPr lang="en-US" dirty="0"/>
              <a:t>What you will know from lecture: </a:t>
            </a:r>
          </a:p>
          <a:p>
            <a:pPr lvl="1"/>
            <a:r>
              <a:rPr lang="en-US" dirty="0"/>
              <a:t>Branching allows for alternative courses of execution.</a:t>
            </a:r>
          </a:p>
          <a:p>
            <a:pPr lvl="1"/>
            <a:r>
              <a:rPr lang="en-US" dirty="0"/>
              <a:t>Each alternative executes one or more VBA instructions.</a:t>
            </a:r>
          </a:p>
          <a:p>
            <a:pPr lvl="1"/>
            <a:r>
              <a:rPr lang="en-US" dirty="0"/>
              <a:t>Branching can be implemented in different ways depending upon the programming language what you will have learned is variations of the </a:t>
            </a:r>
            <a:r>
              <a:rPr lang="en-US" dirty="0">
                <a:latin typeface="Consolas" panose="020B0609020204030204" pitchFamily="49" charset="0"/>
              </a:rPr>
              <a:t>IF </a:t>
            </a:r>
            <a:r>
              <a:rPr lang="en-US" dirty="0"/>
              <a:t>structure.</a:t>
            </a:r>
            <a:endParaRPr lang="en-CA" dirty="0"/>
          </a:p>
        </p:txBody>
      </p:sp>
    </p:spTree>
    <p:extLst>
      <p:ext uri="{BB962C8B-B14F-4D97-AF65-F5344CB8AC3E}">
        <p14:creationId xmlns:p14="http://schemas.microsoft.com/office/powerpoint/2010/main" val="1645618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nsolas" panose="020B0609020204030204" pitchFamily="49" charset="0"/>
              </a:rPr>
              <a:t>IF-THEN</a:t>
            </a:r>
            <a:r>
              <a:rPr lang="en-US" dirty="0"/>
              <a:t> ; </a:t>
            </a:r>
            <a:r>
              <a:rPr lang="en-US" dirty="0">
                <a:latin typeface="Consolas" panose="020B0609020204030204" pitchFamily="49" charset="0"/>
              </a:rPr>
              <a:t>IF-THEN, ELSE</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dirty="0"/>
              <a:t>A Boolean expression (results in either a true or false value) will determine the instruction or instructions that will execute.</a:t>
            </a:r>
          </a:p>
          <a:p>
            <a:r>
              <a:rPr lang="en-US" dirty="0">
                <a:latin typeface="Consolas" panose="020B0609020204030204" pitchFamily="49" charset="0"/>
              </a:rPr>
              <a:t>IF-THEN</a:t>
            </a:r>
            <a:r>
              <a:rPr lang="en-US" dirty="0"/>
              <a:t> executes an instruction or instructions (body of the </a:t>
            </a:r>
            <a:r>
              <a:rPr lang="en-US" dirty="0">
                <a:latin typeface="Consolas" panose="020B0609020204030204" pitchFamily="49" charset="0"/>
              </a:rPr>
              <a:t>IF</a:t>
            </a:r>
            <a:r>
              <a:rPr lang="en-US" dirty="0"/>
              <a:t>) when the Boolean expression evaluates to true.</a:t>
            </a:r>
          </a:p>
          <a:p>
            <a:pPr lvl="1"/>
            <a:r>
              <a:rPr lang="en-US" dirty="0"/>
              <a:t>E.g. </a:t>
            </a:r>
          </a:p>
          <a:p>
            <a:pPr marL="457200" lvl="2" indent="0">
              <a:buNone/>
            </a:pPr>
            <a:r>
              <a:rPr lang="en-US" dirty="0">
                <a:latin typeface="Consolas" panose="020B0609020204030204" pitchFamily="49" charset="0"/>
              </a:rPr>
              <a:t>If (true) </a:t>
            </a:r>
            <a:r>
              <a:rPr lang="en-US" dirty="0"/>
              <a:t>Then	</a:t>
            </a:r>
          </a:p>
          <a:p>
            <a:pPr lvl="2"/>
            <a:r>
              <a:rPr lang="en-US" dirty="0"/>
              <a:t>The above examples always executes the body because the Boolean expression is always true (the expression is a constant value that is true).</a:t>
            </a:r>
          </a:p>
          <a:p>
            <a:r>
              <a:rPr lang="en-US" dirty="0">
                <a:latin typeface="Consolas" panose="020B0609020204030204" pitchFamily="49" charset="0"/>
              </a:rPr>
              <a:t>IF-THEN, ELSE</a:t>
            </a:r>
            <a:r>
              <a:rPr lang="en-US" dirty="0"/>
              <a:t> reacts for both the true and the false cases.</a:t>
            </a:r>
          </a:p>
          <a:p>
            <a:pPr lvl="1"/>
            <a:r>
              <a:rPr lang="en-US" dirty="0"/>
              <a:t>E.g. </a:t>
            </a:r>
          </a:p>
          <a:p>
            <a:pPr marL="457200" lvl="2" indent="0">
              <a:buNone/>
            </a:pPr>
            <a:r>
              <a:rPr lang="en-US" dirty="0">
                <a:latin typeface="Consolas" panose="020B0609020204030204" pitchFamily="49" charset="0"/>
              </a:rPr>
              <a:t>If (</a:t>
            </a:r>
            <a:r>
              <a:rPr lang="en-US" dirty="0" err="1">
                <a:latin typeface="Consolas" panose="020B0609020204030204" pitchFamily="49" charset="0"/>
              </a:rPr>
              <a:t>num</a:t>
            </a:r>
            <a:r>
              <a:rPr lang="en-US" dirty="0">
                <a:latin typeface="Consolas" panose="020B0609020204030204" pitchFamily="49" charset="0"/>
              </a:rPr>
              <a:t> &gt;= 0) </a:t>
            </a:r>
            <a:r>
              <a:rPr lang="en-US" dirty="0"/>
              <a:t>Then</a:t>
            </a:r>
          </a:p>
          <a:p>
            <a:pPr marL="457200" lvl="2" indent="0">
              <a:buNone/>
            </a:pPr>
            <a:r>
              <a:rPr lang="en-US" dirty="0"/>
              <a:t>Else	</a:t>
            </a:r>
          </a:p>
          <a:p>
            <a:pPr lvl="2"/>
            <a:r>
              <a:rPr lang="en-US" dirty="0"/>
              <a:t>Executes the </a:t>
            </a:r>
            <a:r>
              <a:rPr lang="en-US" dirty="0">
                <a:latin typeface="Consolas" panose="020B0609020204030204" pitchFamily="49" charset="0"/>
              </a:rPr>
              <a:t>IF</a:t>
            </a:r>
            <a:r>
              <a:rPr lang="en-US" dirty="0"/>
              <a:t>-body when </a:t>
            </a:r>
            <a:r>
              <a:rPr lang="en-US" dirty="0" err="1">
                <a:latin typeface="Consolas" panose="020B0609020204030204" pitchFamily="49" charset="0"/>
              </a:rPr>
              <a:t>num</a:t>
            </a:r>
            <a:r>
              <a:rPr lang="en-US" dirty="0"/>
              <a:t> is  positive and the </a:t>
            </a:r>
            <a:r>
              <a:rPr lang="en-US" dirty="0">
                <a:latin typeface="Consolas" panose="020B0609020204030204" pitchFamily="49" charset="0"/>
              </a:rPr>
              <a:t>Else</a:t>
            </a:r>
            <a:r>
              <a:rPr lang="en-US" dirty="0"/>
              <a:t>-body when </a:t>
            </a:r>
            <a:r>
              <a:rPr lang="en-US" dirty="0" err="1">
                <a:latin typeface="Consolas" panose="020B0609020204030204" pitchFamily="49" charset="0"/>
              </a:rPr>
              <a:t>num</a:t>
            </a:r>
            <a:r>
              <a:rPr lang="en-US" dirty="0"/>
              <a:t> is not positive.</a:t>
            </a:r>
            <a:endParaRPr lang="en-CA" dirty="0"/>
          </a:p>
        </p:txBody>
      </p:sp>
    </p:spTree>
    <p:extLst>
      <p:ext uri="{BB962C8B-B14F-4D97-AF65-F5344CB8AC3E}">
        <p14:creationId xmlns:p14="http://schemas.microsoft.com/office/powerpoint/2010/main" val="286134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Branches: Depending Upon The # Of Images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a:latin typeface="Consolas" panose="020B0609020204030204" pitchFamily="49" charset="0"/>
              </a:rPr>
              <a:t>1ifElse</a:t>
            </a:r>
          </a:p>
          <a:p>
            <a:r>
              <a:rPr lang="en-US" dirty="0"/>
              <a:t>Features: checks if the number of images (‘</a:t>
            </a:r>
            <a:r>
              <a:rPr lang="en-US" dirty="0" err="1">
                <a:latin typeface="Consolas" panose="020B0609020204030204" pitchFamily="49" charset="0"/>
              </a:rPr>
              <a:t>InlineShapes</a:t>
            </a:r>
            <a:r>
              <a:rPr lang="en-US" dirty="0"/>
              <a:t>’ in VBA) is above the defined cut-off value).</a:t>
            </a:r>
          </a:p>
          <a:p>
            <a:pPr lvl="1"/>
            <a:r>
              <a:rPr lang="en-US" dirty="0" err="1">
                <a:latin typeface="Consolas" panose="020B0609020204030204" pitchFamily="49" charset="0"/>
              </a:rPr>
              <a:t>ifThenExample</a:t>
            </a:r>
            <a:r>
              <a:rPr lang="en-US" dirty="0"/>
              <a:t>: The first program reacts (popup appears) if the cut-off has been met.</a:t>
            </a:r>
          </a:p>
          <a:p>
            <a:pPr lvl="1"/>
            <a:r>
              <a:rPr lang="en-US" dirty="0" err="1"/>
              <a:t>ifThenElseExample</a:t>
            </a:r>
            <a:r>
              <a:rPr lang="en-US" dirty="0"/>
              <a:t>: The second program reacts one way if the cut-off has been met (popup appears) and another way (different popup appears)</a:t>
            </a:r>
          </a:p>
          <a:p>
            <a:pPr lvl="1"/>
            <a:r>
              <a:rPr lang="en-US" dirty="0"/>
              <a:t>After the branch has been completed both programs will then execute any remaining instructions after the branching structure (after the ‘</a:t>
            </a:r>
            <a:r>
              <a:rPr lang="en-US" dirty="0">
                <a:latin typeface="Consolas" panose="020B0609020204030204" pitchFamily="49" charset="0"/>
              </a:rPr>
              <a:t>End If</a:t>
            </a:r>
            <a:r>
              <a:rPr lang="en-US" dirty="0"/>
              <a:t>’)</a:t>
            </a:r>
          </a:p>
          <a:p>
            <a:pPr lvl="1"/>
            <a:r>
              <a:rPr lang="en-US" dirty="0"/>
              <a:t>Also:</a:t>
            </a:r>
          </a:p>
          <a:p>
            <a:pPr lvl="2"/>
            <a:r>
              <a:rPr lang="en-US" dirty="0"/>
              <a:t>shows an example of defining a named constant (specifies the cut-off value),</a:t>
            </a:r>
          </a:p>
          <a:p>
            <a:pPr lvl="2"/>
            <a:r>
              <a:rPr lang="en-US" dirty="0"/>
              <a:t>shows the use of the line continuation character (string argument for the </a:t>
            </a:r>
            <a:r>
              <a:rPr lang="en-US" dirty="0">
                <a:latin typeface="Consolas" panose="020B0609020204030204" pitchFamily="49" charset="0"/>
              </a:rPr>
              <a:t>MsgBox</a:t>
            </a:r>
            <a:r>
              <a:rPr lang="en-US" dirty="0"/>
              <a:t> in the body of the </a:t>
            </a:r>
            <a:r>
              <a:rPr lang="en-US" dirty="0">
                <a:latin typeface="Consolas" panose="020B0609020204030204" pitchFamily="49" charset="0"/>
              </a:rPr>
              <a:t>ELSE</a:t>
            </a:r>
            <a:r>
              <a:rPr lang="en-US" dirty="0"/>
              <a:t>-branch in the second program). </a:t>
            </a:r>
            <a:r>
              <a:rPr lang="en-US" dirty="0">
                <a:latin typeface="Consolas" panose="020B0609020204030204" pitchFamily="49" charset="0"/>
              </a:rPr>
              <a:t> </a:t>
            </a:r>
          </a:p>
          <a:p>
            <a:pPr marL="0" indent="0">
              <a:buNone/>
            </a:pPr>
            <a:r>
              <a:rPr lang="en-US" sz="1600" dirty="0">
                <a:latin typeface="Consolas" panose="020B0609020204030204" pitchFamily="49" charset="0"/>
              </a:rPr>
              <a:t>    </a:t>
            </a:r>
          </a:p>
        </p:txBody>
      </p:sp>
    </p:spTree>
    <p:extLst>
      <p:ext uri="{BB962C8B-B14F-4D97-AF65-F5344CB8AC3E}">
        <p14:creationId xmlns:p14="http://schemas.microsoft.com/office/powerpoint/2010/main" val="116380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Branches: Depending Upon The # Of Images </a:t>
            </a:r>
            <a:r>
              <a:rPr lang="en-US" dirty="0">
                <a:latin typeface="Consolas" panose="020B0609020204030204" pitchFamily="49" charset="0"/>
              </a:rPr>
              <a:t>IF-Then</a:t>
            </a:r>
            <a:r>
              <a:rPr lang="en-US" dirty="0">
                <a:latin typeface="+mn-lt"/>
              </a:rPr>
              <a:t> </a:t>
            </a:r>
            <a:r>
              <a:rPr lang="en-US" dirty="0"/>
              <a:t>Version</a:t>
            </a:r>
            <a:endParaRPr lang="en-CA" dirty="0"/>
          </a:p>
        </p:txBody>
      </p:sp>
      <p:sp>
        <p:nvSpPr>
          <p:cNvPr id="3" name="Content Placeholder 2"/>
          <p:cNvSpPr>
            <a:spLocks noGrp="1"/>
          </p:cNvSpPr>
          <p:nvPr>
            <p:ph idx="1"/>
          </p:nvPr>
        </p:nvSpPr>
        <p:spPr/>
        <p:txBody>
          <a:bodyPr/>
          <a:lstStyle/>
          <a:p>
            <a:pPr marL="0" indent="0">
              <a:buNone/>
            </a:pPr>
            <a:r>
              <a:rPr lang="en-US" sz="1600" dirty="0">
                <a:solidFill>
                  <a:srgbClr val="FF0000"/>
                </a:solidFill>
                <a:latin typeface="Consolas" panose="020B0609020204030204" pitchFamily="49" charset="0"/>
              </a:rPr>
              <a:t>' First program (IF-THEN)</a:t>
            </a:r>
          </a:p>
          <a:p>
            <a:pPr marL="0" indent="0">
              <a:buNone/>
            </a:pPr>
            <a:r>
              <a:rPr lang="en-CA" sz="1600" dirty="0">
                <a:latin typeface="Consolas" panose="020B0609020204030204" pitchFamily="49" charset="0"/>
              </a:rPr>
              <a:t>Sub </a:t>
            </a:r>
            <a:r>
              <a:rPr lang="en-CA" sz="1600" dirty="0" err="1">
                <a:latin typeface="Consolas" panose="020B0609020204030204" pitchFamily="49" charset="0"/>
              </a:rPr>
              <a:t>ifThenExample</a:t>
            </a:r>
            <a:r>
              <a:rPr lang="en-CA" sz="1600" dirty="0">
                <a:latin typeface="Consolas" panose="020B0609020204030204" pitchFamily="49" charset="0"/>
              </a:rPr>
              <a:t>()</a:t>
            </a:r>
          </a:p>
          <a:p>
            <a:pPr marL="0" indent="0">
              <a:buNone/>
            </a:pPr>
            <a:r>
              <a:rPr lang="en-CA" sz="1600" dirty="0">
                <a:latin typeface="Consolas" panose="020B0609020204030204" pitchFamily="49" charset="0"/>
              </a:rPr>
              <a:t>    Const CUT_OFF As Long = 2</a:t>
            </a:r>
          </a:p>
          <a:p>
            <a:pPr marL="0" indent="0">
              <a:buNone/>
            </a:pPr>
            <a:r>
              <a:rPr lang="en-CA" sz="1600" dirty="0">
                <a:latin typeface="Consolas" panose="020B0609020204030204" pitchFamily="49" charset="0"/>
              </a:rPr>
              <a:t>    Dim </a:t>
            </a:r>
            <a:r>
              <a:rPr lang="en-CA" sz="1600" dirty="0" err="1">
                <a:latin typeface="Consolas" panose="020B0609020204030204" pitchFamily="49" charset="0"/>
              </a:rPr>
              <a:t>numShapes</a:t>
            </a:r>
            <a:r>
              <a:rPr lang="en-CA" sz="1600" dirty="0">
                <a:latin typeface="Consolas" panose="020B0609020204030204" pitchFamily="49" charset="0"/>
              </a:rPr>
              <a:t> As Long</a:t>
            </a:r>
          </a:p>
          <a:p>
            <a:pPr marL="0" indent="0">
              <a:buNone/>
            </a:pPr>
            <a:r>
              <a:rPr lang="en-CA" sz="1600" dirty="0">
                <a:latin typeface="Consolas" panose="020B0609020204030204" pitchFamily="49" charset="0"/>
              </a:rPr>
              <a:t>    </a:t>
            </a:r>
            <a:r>
              <a:rPr lang="en-CA" sz="1600" dirty="0" err="1">
                <a:latin typeface="Consolas" panose="020B0609020204030204" pitchFamily="49" charset="0"/>
              </a:rPr>
              <a:t>numShapes</a:t>
            </a:r>
            <a:r>
              <a:rPr lang="en-CA" sz="1600" dirty="0">
                <a:latin typeface="Consolas" panose="020B0609020204030204" pitchFamily="49" charset="0"/>
              </a:rPr>
              <a:t> = </a:t>
            </a:r>
            <a:r>
              <a:rPr lang="en-CA" sz="1600" dirty="0" err="1">
                <a:latin typeface="Consolas" panose="020B0609020204030204" pitchFamily="49" charset="0"/>
              </a:rPr>
              <a:t>ActiveDocument.InlineShapes.Count</a:t>
            </a:r>
            <a:endParaRPr lang="en-CA" sz="1600" dirty="0">
              <a:latin typeface="Consolas" panose="020B0609020204030204" pitchFamily="49" charset="0"/>
            </a:endParaRPr>
          </a:p>
          <a:p>
            <a:pPr marL="0" indent="0">
              <a:buNone/>
            </a:pPr>
            <a:r>
              <a:rPr lang="en-CA" sz="1600" dirty="0">
                <a:latin typeface="Consolas" panose="020B0609020204030204" pitchFamily="49" charset="0"/>
              </a:rPr>
              <a:t>    If (</a:t>
            </a:r>
            <a:r>
              <a:rPr lang="en-CA" sz="1600" dirty="0" err="1">
                <a:latin typeface="Consolas" panose="020B0609020204030204" pitchFamily="49" charset="0"/>
              </a:rPr>
              <a:t>numShapes</a:t>
            </a:r>
            <a:r>
              <a:rPr lang="en-CA" sz="1600" dirty="0">
                <a:latin typeface="Consolas" panose="020B0609020204030204" pitchFamily="49" charset="0"/>
              </a:rPr>
              <a:t> &gt; CUT_OFF) Then</a:t>
            </a:r>
          </a:p>
          <a:p>
            <a:pPr marL="0" indent="0">
              <a:buNone/>
            </a:pPr>
            <a:r>
              <a:rPr lang="en-CA" sz="1600" dirty="0">
                <a:latin typeface="Consolas" panose="020B0609020204030204" pitchFamily="49" charset="0"/>
              </a:rPr>
              <a:t>        MsgBox ("&gt;" &amp; CUT_OFF &amp; " pics in active Word doc")</a:t>
            </a:r>
          </a:p>
          <a:p>
            <a:pPr marL="0" indent="0">
              <a:buNone/>
            </a:pPr>
            <a:r>
              <a:rPr lang="en-CA" sz="1600" dirty="0">
                <a:latin typeface="Consolas" panose="020B0609020204030204" pitchFamily="49" charset="0"/>
              </a:rPr>
              <a:t>    End If</a:t>
            </a:r>
          </a:p>
          <a:p>
            <a:pPr marL="0" indent="0">
              <a:buNone/>
            </a:pPr>
            <a:r>
              <a:rPr lang="en-CA" sz="1600" dirty="0">
                <a:latin typeface="Consolas" panose="020B0609020204030204" pitchFamily="49" charset="0"/>
              </a:rPr>
              <a:t>    MsgBox ("Branching structure over: End program")</a:t>
            </a:r>
          </a:p>
          <a:p>
            <a:pPr marL="0" indent="0">
              <a:buNone/>
            </a:pPr>
            <a:r>
              <a:rPr lang="en-CA" sz="1600" dirty="0">
                <a:latin typeface="Consolas" panose="020B0609020204030204" pitchFamily="49" charset="0"/>
              </a:rPr>
              <a:t>End Sub</a:t>
            </a:r>
            <a:r>
              <a:rPr lang="en-US" sz="1600" dirty="0">
                <a:latin typeface="Consolas" panose="020B0609020204030204" pitchFamily="49" charset="0"/>
              </a:rPr>
              <a:t>    </a:t>
            </a:r>
          </a:p>
        </p:txBody>
      </p:sp>
    </p:spTree>
    <p:extLst>
      <p:ext uri="{BB962C8B-B14F-4D97-AF65-F5344CB8AC3E}">
        <p14:creationId xmlns:p14="http://schemas.microsoft.com/office/powerpoint/2010/main" val="2727005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tailEnd type="triangle"/>
        </a:ln>
      </a:spPr>
      <a:bodyPr rtlCol="0" anchor="t" anchorCtr="0"/>
      <a:lstStyle>
        <a:defPP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80671</TotalTime>
  <Words>4290</Words>
  <Application>Microsoft Office PowerPoint</Application>
  <PresentationFormat>On-screen Show (4:3)</PresentationFormat>
  <Paragraphs>527</Paragraphs>
  <Slides>53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Arial</vt:lpstr>
      <vt:lpstr>Calibri</vt:lpstr>
      <vt:lpstr>Comic Sans MS</vt:lpstr>
      <vt:lpstr>Consolas</vt:lpstr>
      <vt:lpstr>Wingdings</vt:lpstr>
      <vt:lpstr>Office Theme</vt:lpstr>
      <vt:lpstr>VBA: Tutorial Week 3</vt:lpstr>
      <vt:lpstr>Microsoft Introduction/Overview Of VBA</vt:lpstr>
      <vt:lpstr>First Tutorial (Monday or Tuesday)</vt:lpstr>
      <vt:lpstr>Activities In Tutorial</vt:lpstr>
      <vt:lpstr>Student Exercise #1</vt:lpstr>
      <vt:lpstr>Branching: Alternate Courses Of Execution</vt:lpstr>
      <vt:lpstr>IF-THEN ; IF-THEN, ELSE</vt:lpstr>
      <vt:lpstr>Branches: Depending Upon The # Of Images</vt:lpstr>
      <vt:lpstr>Branches: Depending Upon The # Of Images IF-Then Version</vt:lpstr>
      <vt:lpstr>Branches: Depending Upon The # Of Images IF-Then, Else Version</vt:lpstr>
      <vt:lpstr>Logic And Branching</vt:lpstr>
      <vt:lpstr>Logic &amp; Branching</vt:lpstr>
      <vt:lpstr>Logic &amp; Branching: Error Checking Age</vt:lpstr>
      <vt:lpstr>Error Checking A Value: IF With OR</vt:lpstr>
      <vt:lpstr>Error Checking A Value: IF With AND</vt:lpstr>
      <vt:lpstr>Checking Multiple Conditions</vt:lpstr>
      <vt:lpstr>IF-ELSEIF, Multiple IFs</vt:lpstr>
      <vt:lpstr>Multiple Conditions: Checking City Of Birth </vt:lpstr>
      <vt:lpstr>Multiple Conditions: Checking City Of Birth  (2)</vt:lpstr>
      <vt:lpstr>Multiple Conditions: Checking City Of Birth  (3)</vt:lpstr>
      <vt:lpstr>Multiple Conditions: Education Level, Senior Citizen </vt:lpstr>
      <vt:lpstr>Multiple Conditions: Education Level, Senior Citizen (Solution With Bug) </vt:lpstr>
      <vt:lpstr>Looping/Repetition</vt:lpstr>
      <vt:lpstr>Example: Counting Program (Up/Increases)</vt:lpstr>
      <vt:lpstr>Example: Counting Program (Down/Decreases)</vt:lpstr>
      <vt:lpstr>Student Exercise</vt:lpstr>
      <vt:lpstr>Nesting: Branches And Loop</vt:lpstr>
      <vt:lpstr>Recognizing When Nesting Is Needed</vt:lpstr>
      <vt:lpstr>(Key Part: IF) Nested Inside An IF</vt:lpstr>
      <vt:lpstr>Second Tutorial (Wednesday or Thursday)</vt:lpstr>
      <vt:lpstr>Recognizing When Nesting Is Needed</vt:lpstr>
      <vt:lpstr>(Key Part: Do-While) Nested Inside An IF</vt:lpstr>
      <vt:lpstr>Recognizing When Nesting Is Needed</vt:lpstr>
      <vt:lpstr>(Key Part: IF Nested) Inside A Do-While</vt:lpstr>
      <vt:lpstr>Return To Collections</vt:lpstr>
      <vt:lpstr>Return To Collections (2)</vt:lpstr>
      <vt:lpstr>Collections: Inline Shapes</vt:lpstr>
      <vt:lpstr>Collections: Inline Shapes (2)</vt:lpstr>
      <vt:lpstr>Student Exercise 3</vt:lpstr>
      <vt:lpstr>Student Exercise 4</vt:lpstr>
      <vt:lpstr>Counting Occurrences Of A Word</vt:lpstr>
      <vt:lpstr>Checking Occurrences</vt:lpstr>
      <vt:lpstr>Checking Occurrences</vt:lpstr>
      <vt:lpstr>Checking Occurrences</vt:lpstr>
      <vt:lpstr>Student Exercise 3</vt:lpstr>
      <vt:lpstr>Option Explicit Used</vt:lpstr>
      <vt:lpstr>Example: Option Explicit Used</vt:lpstr>
      <vt:lpstr>Example: Option Explicit Not Used</vt:lpstr>
      <vt:lpstr>The VBA Debugger</vt:lpstr>
      <vt:lpstr>The VBA Debugger (2)</vt:lpstr>
      <vt:lpstr>The VBA Debugger (3)</vt:lpstr>
      <vt:lpstr>An Example To Run With The Debugger</vt:lpstr>
      <vt:lpstr>An Example To Run With The Debugger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VBA Part III</dc:title>
  <dc:creator>James Tam</dc:creator>
  <cp:keywords>VBA</cp:keywords>
  <cp:lastModifiedBy>James Tam</cp:lastModifiedBy>
  <cp:revision>1643</cp:revision>
  <dcterms:created xsi:type="dcterms:W3CDTF">2014-05-13T22:22:53Z</dcterms:created>
  <dcterms:modified xsi:type="dcterms:W3CDTF">2020-11-05T23:24:54Z</dcterms:modified>
</cp:coreProperties>
</file>