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45" r:id="rId2"/>
    <p:sldId id="486" r:id="rId3"/>
    <p:sldId id="476" r:id="rId4"/>
    <p:sldId id="473" r:id="rId5"/>
    <p:sldId id="474" r:id="rId6"/>
    <p:sldId id="475" r:id="rId7"/>
    <p:sldId id="477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87" r:id="rId18"/>
    <p:sldId id="466" r:id="rId19"/>
    <p:sldId id="478" r:id="rId20"/>
    <p:sldId id="479" r:id="rId21"/>
    <p:sldId id="480" r:id="rId22"/>
    <p:sldId id="481" r:id="rId23"/>
    <p:sldId id="482" r:id="rId24"/>
    <p:sldId id="483" r:id="rId25"/>
    <p:sldId id="484" r:id="rId26"/>
    <p:sldId id="48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CA7B79D-645B-4F7F-B897-291FC32D7EEB}">
          <p14:sldIdLst>
            <p14:sldId id="345"/>
            <p14:sldId id="486"/>
            <p14:sldId id="476"/>
            <p14:sldId id="473"/>
            <p14:sldId id="474"/>
            <p14:sldId id="475"/>
            <p14:sldId id="477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87"/>
            <p14:sldId id="466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666633"/>
    <a:srgbClr val="00FF03"/>
    <a:srgbClr val="33FF33"/>
    <a:srgbClr val="4A7EBB"/>
    <a:srgbClr val="01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0" autoAdjust="0"/>
    <p:restoredTop sz="90777" autoAdjust="0"/>
  </p:normalViewPr>
  <p:slideViewPr>
    <p:cSldViewPr>
      <p:cViewPr varScale="1">
        <p:scale>
          <a:sx n="96" d="100"/>
          <a:sy n="96" d="100"/>
        </p:scale>
        <p:origin x="12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98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 writing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3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1"/>
          <p:cNvSpPr txBox="1"/>
          <p:nvPr userDrawn="1"/>
        </p:nvSpPr>
        <p:spPr>
          <a:xfrm>
            <a:off x="-8641" y="65671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en-CA" sz="1200" dirty="0" smtClean="0"/>
              <a:t>VBA</a:t>
            </a:r>
            <a:r>
              <a:rPr lang="en-CA" sz="1200" baseline="0" dirty="0" smtClean="0"/>
              <a:t> tutorial notes by James Tam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VBA: Tutorial Week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6248400"/>
            <a:ext cx="746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Official resource for MS-Office products: https://support.office.com</a:t>
            </a:r>
            <a:endParaRPr lang="en-CA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Displaying the number of spelling mistakes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C</a:t>
            </a:r>
            <a:r>
              <a:rPr lang="en-US" sz="1800" dirty="0" smtClean="0"/>
              <a:t>hanging </a:t>
            </a:r>
            <a:r>
              <a:rPr lang="en-US" sz="1800" dirty="0"/>
              <a:t>font </a:t>
            </a:r>
            <a:r>
              <a:rPr lang="en-US" sz="1800" dirty="0" smtClean="0"/>
              <a:t>properties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Writing </a:t>
            </a:r>
            <a:r>
              <a:rPr lang="en-US" sz="1800" dirty="0"/>
              <a:t>text to a </a:t>
            </a:r>
            <a:r>
              <a:rPr lang="en-US" sz="1800" dirty="0" smtClean="0"/>
              <a:t>document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F</a:t>
            </a:r>
            <a:r>
              <a:rPr lang="en-US" sz="1800" dirty="0" smtClean="0"/>
              <a:t>inding </a:t>
            </a:r>
            <a:r>
              <a:rPr lang="en-US" sz="1800" dirty="0"/>
              <a:t>things in a document (text strings, font effects, </a:t>
            </a:r>
            <a:r>
              <a:rPr lang="en-US" sz="1800" dirty="0" smtClean="0"/>
              <a:t>formatting </a:t>
            </a:r>
            <a:r>
              <a:rPr lang="en-US" sz="1800" dirty="0"/>
              <a:t>styles in Word</a:t>
            </a:r>
            <a:r>
              <a:rPr lang="en-US" sz="1800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Word collections (</a:t>
            </a:r>
            <a:r>
              <a:rPr lang="en-CA" sz="1800"/>
              <a:t>Documents, InlineShapes, Shapes,</a:t>
            </a:r>
            <a:r>
              <a:rPr lang="en-CA" sz="1800"/>
              <a:t> </a:t>
            </a:r>
            <a:r>
              <a:rPr lang="en-CA" sz="1800" smtClean="0"/>
              <a:t>Tables)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9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Text: V1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document 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2</a:t>
            </a:r>
            <a:r>
              <a:rPr lang="en-US" dirty="0" smtClean="0">
                <a:latin typeface="Consolas" panose="020B0609020204030204" pitchFamily="49" charset="0"/>
              </a:rPr>
              <a:t>findReplaceOneCaseSensitive</a:t>
            </a:r>
          </a:p>
          <a:p>
            <a:pPr lvl="1"/>
            <a:r>
              <a:rPr lang="en-US" dirty="0" smtClean="0"/>
              <a:t>Features: replaces first instance, case sensitive find, find and replacement strings are constant strings (always the same)</a:t>
            </a:r>
          </a:p>
          <a:p>
            <a:pPr lvl="1"/>
            <a:endParaRPr lang="en-US" dirty="0" smtClean="0"/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Sub </a:t>
            </a:r>
            <a:r>
              <a:rPr lang="en-CA" sz="1600" dirty="0" err="1" smtClean="0">
                <a:latin typeface="Consolas" panose="020B0609020204030204" pitchFamily="49" charset="0"/>
              </a:rPr>
              <a:t>findReplaceOneCaseSensitive</a:t>
            </a:r>
            <a:r>
              <a:rPr lang="en-CA" sz="1600" dirty="0" smtClean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With </a:t>
            </a:r>
            <a:r>
              <a:rPr lang="en-CA" sz="1600" dirty="0" err="1" smtClean="0">
                <a:latin typeface="Consolas" panose="020B0609020204030204" pitchFamily="49" charset="0"/>
              </a:rPr>
              <a:t>ActiveDocument.Content.Find</a:t>
            </a:r>
            <a:endParaRPr lang="en-CA" sz="16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   .Text = "cool"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   .Replacement.Text = "</a:t>
            </a:r>
            <a:r>
              <a:rPr lang="en-CA" sz="1600" dirty="0" err="1" smtClean="0">
                <a:latin typeface="Consolas" panose="020B0609020204030204" pitchFamily="49" charset="0"/>
              </a:rPr>
              <a:t>kewl</a:t>
            </a:r>
            <a:r>
              <a:rPr lang="en-CA" sz="1600" dirty="0" smtClean="0">
                <a:latin typeface="Consolas" panose="020B0609020204030204" pitchFamily="49" charset="0"/>
              </a:rPr>
              <a:t>"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    .Execute MatchCase:=True, Replace:=</a:t>
            </a:r>
            <a:r>
              <a:rPr lang="en-CA" sz="1600" dirty="0" err="1" smtClean="0">
                <a:latin typeface="Consolas" panose="020B0609020204030204" pitchFamily="49" charset="0"/>
              </a:rPr>
              <a:t>wdReplaceOne</a:t>
            </a:r>
            <a:endParaRPr lang="en-CA" sz="16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   End With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End Sub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8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Text: V2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document 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3</a:t>
            </a:r>
            <a:r>
              <a:rPr lang="en-US" dirty="0" smtClean="0">
                <a:latin typeface="Consolas" panose="020B0609020204030204" pitchFamily="49" charset="0"/>
              </a:rPr>
              <a:t>findReplaceAllCaseInsensitive</a:t>
            </a:r>
          </a:p>
          <a:p>
            <a:pPr lvl="1"/>
            <a:r>
              <a:rPr lang="en-US" dirty="0" smtClean="0"/>
              <a:t>Features: replaces all instances, case insensitive find, find and replacement strings are variable (depend upon user input)</a:t>
            </a:r>
          </a:p>
          <a:p>
            <a:pPr lvl="1"/>
            <a:endParaRPr lang="en-US" dirty="0" smtClean="0"/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Sub </a:t>
            </a:r>
            <a:r>
              <a:rPr lang="en-CA" sz="1600" dirty="0" err="1">
                <a:latin typeface="Consolas" panose="020B0609020204030204" pitchFamily="49" charset="0"/>
              </a:rPr>
              <a:t>findReplaceAllCaseInsensitive</a:t>
            </a:r>
            <a:r>
              <a:rPr lang="en-CA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findWord</a:t>
            </a:r>
            <a:r>
              <a:rPr lang="en-CA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Dim </a:t>
            </a:r>
            <a:r>
              <a:rPr lang="en-CA" sz="1600" dirty="0" err="1">
                <a:latin typeface="Consolas" panose="020B0609020204030204" pitchFamily="49" charset="0"/>
              </a:rPr>
              <a:t>replacementWord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findWord</a:t>
            </a:r>
            <a:r>
              <a:rPr lang="en-CA" sz="1600" dirty="0">
                <a:latin typeface="Consolas" panose="020B0609020204030204" pitchFamily="49" charset="0"/>
              </a:rPr>
              <a:t> = InputBox("Word to find (try '</a:t>
            </a:r>
            <a:r>
              <a:rPr lang="en-CA" sz="1600" dirty="0" err="1">
                <a:latin typeface="Consolas" panose="020B0609020204030204" pitchFamily="49" charset="0"/>
              </a:rPr>
              <a:t>cOoL</a:t>
            </a:r>
            <a:r>
              <a:rPr lang="en-CA" sz="1600" dirty="0">
                <a:latin typeface="Consolas" panose="020B0609020204030204" pitchFamily="49" charset="0"/>
              </a:rPr>
              <a:t>': ")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err="1">
                <a:latin typeface="Consolas" panose="020B0609020204030204" pitchFamily="49" charset="0"/>
              </a:rPr>
              <a:t>replacementWord</a:t>
            </a:r>
            <a:r>
              <a:rPr lang="en-CA" sz="1600" dirty="0">
                <a:latin typeface="Consolas" panose="020B0609020204030204" pitchFamily="49" charset="0"/>
              </a:rPr>
              <a:t> = InputBox("Replacement </a:t>
            </a:r>
            <a:r>
              <a:rPr lang="en-CA" sz="1600" dirty="0" smtClean="0">
                <a:latin typeface="Consolas" panose="020B0609020204030204" pitchFamily="49" charset="0"/>
              </a:rPr>
              <a:t>word (try </a:t>
            </a:r>
            <a:r>
              <a:rPr lang="en-CA" sz="1600" dirty="0">
                <a:latin typeface="Consolas" panose="020B0609020204030204" pitchFamily="49" charset="0"/>
              </a:rPr>
              <a:t>'</a:t>
            </a:r>
            <a:r>
              <a:rPr lang="en-CA" sz="1600" dirty="0" err="1" smtClean="0">
                <a:latin typeface="Consolas" panose="020B0609020204030204" pitchFamily="49" charset="0"/>
              </a:rPr>
              <a:t>aBx</a:t>
            </a:r>
            <a:r>
              <a:rPr lang="en-CA" sz="1600" dirty="0" smtClean="0">
                <a:latin typeface="Consolas" panose="020B0609020204030204" pitchFamily="49" charset="0"/>
              </a:rPr>
              <a:t>': </a:t>
            </a:r>
            <a:r>
              <a:rPr lang="en-CA" sz="1600" dirty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With </a:t>
            </a:r>
            <a:r>
              <a:rPr lang="en-CA" sz="1600" dirty="0" err="1">
                <a:latin typeface="Consolas" panose="020B0609020204030204" pitchFamily="49" charset="0"/>
              </a:rPr>
              <a:t>ActiveDocument.Content.Find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.Text = </a:t>
            </a:r>
            <a:r>
              <a:rPr lang="en-CA" sz="1600" dirty="0" err="1">
                <a:latin typeface="Consolas" panose="020B0609020204030204" pitchFamily="49" charset="0"/>
              </a:rPr>
              <a:t>findWord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.Replacement.Text = </a:t>
            </a:r>
            <a:r>
              <a:rPr lang="en-CA" sz="1600" dirty="0" err="1">
                <a:latin typeface="Consolas" panose="020B0609020204030204" pitchFamily="49" charset="0"/>
              </a:rPr>
              <a:t>replacementWord</a:t>
            </a:r>
            <a:endParaRPr lang="en-CA" sz="16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.Execute MatchCase:=False, Replace:=wdReplaceAll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End With</a:t>
            </a:r>
          </a:p>
          <a:p>
            <a:pPr marL="234950" lvl="1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69456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Document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accomplished using the </a:t>
            </a:r>
            <a:r>
              <a:rPr lang="en-US" dirty="0" smtClean="0">
                <a:latin typeface="Consolas" panose="020B0609020204030204" pitchFamily="49" charset="0"/>
              </a:rPr>
              <a:t>Selection</a:t>
            </a:r>
            <a:r>
              <a:rPr lang="en-US" dirty="0" smtClean="0"/>
              <a:t> object and the </a:t>
            </a:r>
            <a:r>
              <a:rPr lang="en-US" dirty="0" err="1" smtClean="0">
                <a:latin typeface="Consolas" panose="020B0609020204030204" pitchFamily="49" charset="0"/>
              </a:rPr>
              <a:t>TypeText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To move the selection to the start of the document (write text at the start):  </a:t>
            </a:r>
            <a:r>
              <a:rPr lang="en-US" dirty="0">
                <a:latin typeface="Consolas" panose="020B0609020204030204" pitchFamily="49" charset="0"/>
              </a:rPr>
              <a:t>Selection.HomeKey Unit:=wdStory</a:t>
            </a:r>
          </a:p>
          <a:p>
            <a:r>
              <a:rPr lang="en-US" dirty="0"/>
              <a:t>To move the selection to the </a:t>
            </a:r>
            <a:r>
              <a:rPr lang="en-US" dirty="0" smtClean="0"/>
              <a:t>end </a:t>
            </a:r>
            <a:r>
              <a:rPr lang="en-US" dirty="0"/>
              <a:t>of the document (write text </a:t>
            </a:r>
            <a:r>
              <a:rPr lang="en-US" dirty="0" smtClean="0"/>
              <a:t>at the end):  </a:t>
            </a:r>
            <a:r>
              <a:rPr lang="en-US" dirty="0">
                <a:latin typeface="Consolas" panose="020B0609020204030204" pitchFamily="49" charset="0"/>
              </a:rPr>
              <a:t> Selection.EndKey Unit:=</a:t>
            </a:r>
            <a:r>
              <a:rPr lang="en-US" dirty="0" smtClean="0">
                <a:latin typeface="Consolas" panose="020B0609020204030204" pitchFamily="49" charset="0"/>
              </a:rPr>
              <a:t>wdStory</a:t>
            </a:r>
          </a:p>
          <a:p>
            <a:r>
              <a:rPr lang="en-CA" dirty="0" err="1" smtClean="0">
                <a:latin typeface="Consolas" panose="020B0609020204030204" pitchFamily="49" charset="0"/>
              </a:rPr>
              <a:t>vbCr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CA" dirty="0" smtClean="0"/>
              <a:t>It is a Visual basic constant.</a:t>
            </a:r>
          </a:p>
          <a:p>
            <a:pPr lvl="1"/>
            <a:r>
              <a:rPr lang="en-US" dirty="0" smtClean="0"/>
              <a:t>Stands for ‘Visual Basic’ carriage return.</a:t>
            </a:r>
          </a:p>
          <a:p>
            <a:pPr lvl="1"/>
            <a:r>
              <a:rPr lang="en-US" dirty="0" smtClean="0"/>
              <a:t>When concatenated into a string it’s equivalent to hitting enter for each </a:t>
            </a:r>
            <a:r>
              <a:rPr lang="en-US" dirty="0" err="1" smtClean="0">
                <a:latin typeface="Consolas" panose="020B0609020204030204" pitchFamily="49" charset="0"/>
              </a:rPr>
              <a:t>vbCr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"</a:t>
            </a:r>
            <a:r>
              <a:rPr lang="en-US" dirty="0" smtClean="0">
                <a:latin typeface="Consolas" panose="020B0609020204030204" pitchFamily="49" charset="0"/>
              </a:rPr>
              <a:t>hi" &amp; </a:t>
            </a:r>
            <a:r>
              <a:rPr lang="en-US" dirty="0" err="1" smtClean="0">
                <a:latin typeface="Consolas" panose="020B0609020204030204" pitchFamily="49" charset="0"/>
              </a:rPr>
              <a:t>vbCr</a:t>
            </a:r>
            <a:r>
              <a:rPr lang="en-US" dirty="0" smtClean="0">
                <a:latin typeface="Consolas" panose="020B0609020204030204" pitchFamily="49" charset="0"/>
              </a:rPr>
              <a:t>&amp; "there"</a:t>
            </a:r>
          </a:p>
          <a:p>
            <a:pPr lvl="2"/>
            <a:r>
              <a:rPr lang="en-US" dirty="0" smtClean="0"/>
              <a:t>This puts ‘hi’ and ‘there’ on separate lines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40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Text String To A Document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document </a:t>
            </a:r>
            <a:r>
              <a:rPr lang="en-US" b="1" dirty="0" smtClean="0"/>
              <a:t>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4</a:t>
            </a:r>
            <a:r>
              <a:rPr lang="en-US" dirty="0" smtClean="0">
                <a:latin typeface="Consolas" panose="020B0609020204030204" pitchFamily="49" charset="0"/>
              </a:rPr>
              <a:t>writingToDocument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Features</a:t>
            </a:r>
            <a:r>
              <a:rPr lang="en-US" dirty="0"/>
              <a:t>: </a:t>
            </a:r>
            <a:r>
              <a:rPr lang="en-US" dirty="0" smtClean="0"/>
              <a:t>writes the current location, at the start and end of the document. Spaces and carriage returns are concatenated into the text to be written.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Sub </a:t>
            </a:r>
            <a:r>
              <a:rPr lang="en-US" sz="1600" dirty="0" err="1">
                <a:latin typeface="Consolas" panose="020B0609020204030204" pitchFamily="49" charset="0"/>
              </a:rPr>
              <a:t>writingToDocument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Dim </a:t>
            </a:r>
            <a:r>
              <a:rPr lang="en-US" sz="1600" dirty="0" err="1">
                <a:latin typeface="Consolas" panose="020B0609020204030204" pitchFamily="49" charset="0"/>
              </a:rPr>
              <a:t>textInsertAtEnd</a:t>
            </a:r>
            <a:r>
              <a:rPr lang="en-US" sz="1600" dirty="0">
                <a:latin typeface="Consolas" panose="020B0609020204030204" pitchFamily="49" charset="0"/>
              </a:rPr>
              <a:t> As String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textInsertAtEnd</a:t>
            </a:r>
            <a:r>
              <a:rPr lang="en-US" sz="1600" dirty="0">
                <a:latin typeface="Consolas" panose="020B0609020204030204" pitchFamily="49" charset="0"/>
              </a:rPr>
              <a:t> = InputBox("Type in text to insert at </a:t>
            </a:r>
            <a:r>
              <a:rPr lang="en-US" sz="1600" dirty="0" smtClean="0">
                <a:latin typeface="Consolas" panose="020B0609020204030204" pitchFamily="49" charset="0"/>
              </a:rPr>
              <a:t>end: 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Selection.TypeText </a:t>
            </a:r>
            <a:r>
              <a:rPr lang="en-US" sz="1600" dirty="0">
                <a:latin typeface="Consolas" panose="020B0609020204030204" pitchFamily="49" charset="0"/>
              </a:rPr>
              <a:t>("Inserted </a:t>
            </a:r>
            <a:r>
              <a:rPr lang="en-US" sz="1600" dirty="0" smtClean="0">
                <a:latin typeface="Consolas" panose="020B0609020204030204" pitchFamily="49" charset="0"/>
              </a:rPr>
              <a:t>where the </a:t>
            </a:r>
            <a:r>
              <a:rPr lang="en-US" sz="1600" dirty="0">
                <a:latin typeface="Consolas" panose="020B0609020204030204" pitchFamily="49" charset="0"/>
              </a:rPr>
              <a:t>cursor was located")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Selection.HomeKey </a:t>
            </a:r>
            <a:r>
              <a:rPr lang="en-US" sz="1600" dirty="0">
                <a:latin typeface="Consolas" panose="020B0609020204030204" pitchFamily="49" charset="0"/>
              </a:rPr>
              <a:t>Unit:=wdStory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Selection.TypeText ("New text inserted at the very top")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Selection.EndKey </a:t>
            </a:r>
            <a:r>
              <a:rPr lang="en-US" sz="1600" dirty="0">
                <a:latin typeface="Consolas" panose="020B0609020204030204" pitchFamily="49" charset="0"/>
              </a:rPr>
              <a:t>Unit:=wdStory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Selection.TypeText </a:t>
            </a:r>
            <a:r>
              <a:rPr lang="en-US" sz="1600" dirty="0">
                <a:latin typeface="Consolas" panose="020B0609020204030204" pitchFamily="49" charset="0"/>
              </a:rPr>
              <a:t>("   " &amp; </a:t>
            </a:r>
            <a:r>
              <a:rPr lang="en-US" sz="1600" dirty="0" err="1">
                <a:latin typeface="Consolas" panose="020B0609020204030204" pitchFamily="49" charset="0"/>
              </a:rPr>
              <a:t>textInsertAtEnd</a:t>
            </a:r>
            <a:r>
              <a:rPr lang="en-US" sz="1600" dirty="0">
                <a:latin typeface="Consolas" panose="020B0609020204030204" pitchFamily="49" charset="0"/>
              </a:rPr>
              <a:t> &amp; </a:t>
            </a:r>
            <a:r>
              <a:rPr lang="en-US" sz="1600" dirty="0" err="1">
                <a:latin typeface="Consolas" panose="020B0609020204030204" pitchFamily="49" charset="0"/>
              </a:rPr>
              <a:t>vbCr</a:t>
            </a:r>
            <a:r>
              <a:rPr lang="en-US" sz="1600" dirty="0">
                <a:latin typeface="Consolas" panose="020B0609020204030204" pitchFamily="49" charset="0"/>
              </a:rPr>
              <a:t> &amp; </a:t>
            </a:r>
            <a:r>
              <a:rPr lang="en-US" sz="1600" dirty="0" err="1">
                <a:latin typeface="Consolas" panose="020B0609020204030204" pitchFamily="49" charset="0"/>
              </a:rPr>
              <a:t>vbCr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End Sub</a:t>
            </a:r>
          </a:p>
          <a:p>
            <a:pPr marL="234950" lvl="1" indent="0">
              <a:buNone/>
            </a:pP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7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Visually Highlighting Written Text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text stand out font effects (color, bolding, size, font type can be applied to the written text).</a:t>
            </a:r>
          </a:p>
          <a:p>
            <a:r>
              <a:rPr lang="en-US" dirty="0" smtClean="0"/>
              <a:t>This can be done via the attributes of the </a:t>
            </a:r>
            <a:r>
              <a:rPr lang="en-US" dirty="0" smtClean="0">
                <a:latin typeface="Consolas" panose="020B0609020204030204" pitchFamily="49" charset="0"/>
              </a:rPr>
              <a:t>Font</a:t>
            </a:r>
            <a:r>
              <a:rPr lang="en-US" dirty="0" smtClean="0"/>
              <a:t> attribute of the </a:t>
            </a:r>
            <a:r>
              <a:rPr lang="en-US" dirty="0" smtClean="0">
                <a:latin typeface="Consolas" panose="020B0609020204030204" pitchFamily="49" charset="0"/>
              </a:rPr>
              <a:t>Selection</a:t>
            </a:r>
            <a:r>
              <a:rPr lang="en-US" dirty="0" smtClean="0"/>
              <a:t> object.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45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Highlighting Written Text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document </a:t>
            </a:r>
            <a:r>
              <a:rPr lang="en-US" b="1" dirty="0" smtClean="0"/>
              <a:t>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5</a:t>
            </a:r>
            <a:r>
              <a:rPr lang="en-US" dirty="0" smtClean="0">
                <a:latin typeface="Consolas" panose="020B0609020204030204" pitchFamily="49" charset="0"/>
              </a:rPr>
              <a:t>modifyingFontText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Features: highlights inserted text by increasing the font size, changing the color and changing the font to the type specified by the user.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Sub </a:t>
            </a:r>
            <a:r>
              <a:rPr lang="en-US" sz="1600" dirty="0" err="1">
                <a:latin typeface="Consolas" panose="020B0609020204030204" pitchFamily="49" charset="0"/>
              </a:rPr>
              <a:t>modifyingFontText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>
                <a:latin typeface="Consolas" panose="020B0609020204030204" pitchFamily="49" charset="0"/>
              </a:rPr>
              <a:t>Dim </a:t>
            </a:r>
            <a:r>
              <a:rPr lang="en-US" sz="1600" dirty="0" err="1">
                <a:latin typeface="Consolas" panose="020B0609020204030204" pitchFamily="49" charset="0"/>
              </a:rPr>
              <a:t>insertionText</a:t>
            </a:r>
            <a:r>
              <a:rPr lang="en-US" sz="1600" dirty="0">
                <a:latin typeface="Consolas" panose="020B0609020204030204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</a:rPr>
              <a:t>  Dim </a:t>
            </a:r>
            <a:r>
              <a:rPr lang="en-US" sz="1600" dirty="0" err="1">
                <a:latin typeface="Consolas" panose="020B0609020204030204" pitchFamily="49" charset="0"/>
              </a:rPr>
              <a:t>newFontSize</a:t>
            </a:r>
            <a:r>
              <a:rPr lang="en-US" sz="1600" dirty="0">
                <a:latin typeface="Consolas" panose="020B0609020204030204" pitchFamily="49" charset="0"/>
              </a:rPr>
              <a:t> As Long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</a:rPr>
              <a:t>  Dim </a:t>
            </a:r>
            <a:r>
              <a:rPr lang="en-US" sz="1600" dirty="0" err="1">
                <a:latin typeface="Consolas" panose="020B0609020204030204" pitchFamily="49" charset="0"/>
              </a:rPr>
              <a:t>newFontName</a:t>
            </a:r>
            <a:r>
              <a:rPr lang="en-US" sz="1600" dirty="0">
                <a:latin typeface="Consolas" panose="020B0609020204030204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</a:rPr>
              <a:t>  </a:t>
            </a:r>
            <a:r>
              <a:rPr lang="en-US" sz="1600" dirty="0" err="1" smtClean="0">
                <a:latin typeface="Consolas" panose="020B0609020204030204" pitchFamily="49" charset="0"/>
              </a:rPr>
              <a:t>insertionText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InputBox("Type in text to insert: ")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</a:rPr>
              <a:t>  </a:t>
            </a:r>
            <a:r>
              <a:rPr lang="en-US" sz="1600" dirty="0" err="1" smtClean="0">
                <a:latin typeface="Consolas" panose="020B0609020204030204" pitchFamily="49" charset="0"/>
              </a:rPr>
              <a:t>newFontSize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InputBox("Size of the </a:t>
            </a:r>
            <a:r>
              <a:rPr lang="en-US" sz="1600" dirty="0" smtClean="0">
                <a:latin typeface="Consolas" panose="020B0609020204030204" pitchFamily="49" charset="0"/>
              </a:rPr>
              <a:t>font: </a:t>
            </a:r>
            <a:r>
              <a:rPr lang="en-US" sz="1600" dirty="0">
                <a:latin typeface="Consolas" panose="020B06090202040302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newFontName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InputBox("Name of </a:t>
            </a:r>
            <a:r>
              <a:rPr lang="en-US" sz="1600" dirty="0" smtClean="0">
                <a:latin typeface="Consolas" panose="020B0609020204030204" pitchFamily="49" charset="0"/>
              </a:rPr>
              <a:t>font (e.g</a:t>
            </a:r>
            <a:r>
              <a:rPr lang="en-US" sz="1600" dirty="0">
                <a:latin typeface="Consolas" panose="020B0609020204030204" pitchFamily="49" charset="0"/>
              </a:rPr>
              <a:t>. Arial black): ")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8031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Highlighting Written </a:t>
            </a:r>
            <a:r>
              <a:rPr lang="en-US" dirty="0" smtClean="0"/>
              <a:t>Text: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dirty="0" err="1" smtClean="0">
                <a:latin typeface="Consolas" panose="020B0609020204030204" pitchFamily="49" charset="0"/>
              </a:rPr>
              <a:t>insertionText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>
                <a:latin typeface="Consolas" panose="020B0609020204030204" pitchFamily="49" charset="0"/>
              </a:rPr>
              <a:t>vbCr</a:t>
            </a:r>
            <a:r>
              <a:rPr lang="en-US" sz="1600" dirty="0">
                <a:latin typeface="Consolas" panose="020B0609020204030204" pitchFamily="49" charset="0"/>
              </a:rPr>
              <a:t> &amp; </a:t>
            </a:r>
            <a:r>
              <a:rPr lang="en-US" sz="1600" dirty="0" err="1">
                <a:latin typeface="Consolas" panose="020B0609020204030204" pitchFamily="49" charset="0"/>
              </a:rPr>
              <a:t>insertionText</a:t>
            </a:r>
            <a:r>
              <a:rPr lang="en-US" sz="1600" dirty="0">
                <a:latin typeface="Consolas" panose="020B0609020204030204" pitchFamily="49" charset="0"/>
              </a:rPr>
              <a:t> &amp; </a:t>
            </a:r>
            <a:r>
              <a:rPr lang="en-US" sz="1600" dirty="0" err="1" smtClean="0">
                <a:latin typeface="Consolas" panose="020B0609020204030204" pitchFamily="49" charset="0"/>
              </a:rPr>
              <a:t>vbCr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'Order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is </a:t>
            </a:r>
            <a:r>
              <a:rPr lang="en-US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cruical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!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Right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after moving the selection to the top is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'when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the statements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to apply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the font formatting effects should </a:t>
            </a:r>
            <a:endParaRPr lang="en-US" sz="16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'occur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. Inserting other VBA instructions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between may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change the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'selection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Selection.HomeKey Unit:=wdStory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Selection.Font.Bold</a:t>
            </a:r>
            <a:r>
              <a:rPr lang="en-US" sz="1600" dirty="0">
                <a:latin typeface="Consolas" panose="020B0609020204030204" pitchFamily="49" charset="0"/>
              </a:rPr>
              <a:t> = True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Selection.Font.Size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newFontSize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Selection.Font.Name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newFontName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</a:rPr>
              <a:t>Selection.Font.ColorIndex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</a:rPr>
              <a:t>wdBrightGreen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Selection.TypeText 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insertionText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End Sub</a:t>
            </a:r>
          </a:p>
          <a:p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Tutorial (Wednesday or Thursday)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8337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Exercise3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VBA program that will complete the following tasks: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 smtClean="0"/>
              <a:t>Prompt the user for a string and write this string to the currently active document. Before writing the string it should be formatted as follows:</a:t>
            </a:r>
          </a:p>
          <a:p>
            <a:pPr marL="901700" lvl="2" indent="-185738"/>
            <a:r>
              <a:rPr lang="en-US" dirty="0"/>
              <a:t>Before the string there should be a carriage return.</a:t>
            </a:r>
          </a:p>
          <a:p>
            <a:pPr marL="901700" lvl="2" indent="-185738"/>
            <a:r>
              <a:rPr lang="en-US" dirty="0"/>
              <a:t>After the string there should be a colon followed by a space which is followed by three exclamation marks which in turn is followed by two carriage returns</a:t>
            </a:r>
            <a:r>
              <a:rPr lang="en-US" dirty="0" smtClean="0"/>
              <a:t>.</a:t>
            </a:r>
          </a:p>
          <a:p>
            <a:pPr marL="692150" lvl="1" indent="-457200">
              <a:buFont typeface="+mj-lt"/>
              <a:buAutoNum type="arabicPeriod"/>
            </a:pPr>
            <a:r>
              <a:rPr lang="en-US" dirty="0"/>
              <a:t>The string written to the </a:t>
            </a:r>
            <a:r>
              <a:rPr lang="en-US" dirty="0" smtClean="0"/>
              <a:t>document should be formatted as follows:</a:t>
            </a:r>
          </a:p>
          <a:p>
            <a:pPr marL="901700" lvl="2" indent="-185738"/>
            <a:r>
              <a:rPr lang="en-US" dirty="0" smtClean="0"/>
              <a:t>Font size will be doubled.</a:t>
            </a:r>
            <a:endParaRPr lang="en-US" dirty="0"/>
          </a:p>
          <a:p>
            <a:pPr marL="901700" lvl="2" indent="-185738"/>
            <a:r>
              <a:rPr lang="en-US" dirty="0" smtClean="0"/>
              <a:t>The text will be italicized.</a:t>
            </a:r>
          </a:p>
          <a:p>
            <a:pPr marL="901700" lvl="2" indent="-185738"/>
            <a:r>
              <a:rPr lang="en-US" dirty="0" smtClean="0"/>
              <a:t>The text will be underlined with a “dot dash” format.</a:t>
            </a:r>
          </a:p>
          <a:p>
            <a:pPr marL="265113" indent="-265113"/>
            <a:r>
              <a:rPr lang="en-US" b="1" dirty="0" smtClean="0"/>
              <a:t>Name of the document containing </a:t>
            </a:r>
            <a:r>
              <a:rPr lang="en-US" b="1" dirty="0"/>
              <a:t>the solution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exercise3_writingTextModifyingFontEffects</a:t>
            </a:r>
            <a:endParaRPr lang="en-CA" dirty="0"/>
          </a:p>
          <a:p>
            <a:pPr marL="692150" lvl="1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52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 Document At A Specified Location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requires that the document called “</a:t>
            </a:r>
            <a:r>
              <a:rPr lang="en-US" dirty="0" smtClean="0">
                <a:latin typeface="Consolas" panose="020B0609020204030204" pitchFamily="49" charset="0"/>
              </a:rPr>
              <a:t>documentExample.docx</a:t>
            </a:r>
            <a:r>
              <a:rPr lang="en-US" dirty="0" smtClean="0"/>
              <a:t>” is located on the ‘</a:t>
            </a:r>
            <a:r>
              <a:rPr lang="en-US" dirty="0" smtClean="0">
                <a:latin typeface="Consolas" panose="020B0609020204030204" pitchFamily="49" charset="0"/>
              </a:rPr>
              <a:t>C</a:t>
            </a:r>
            <a:r>
              <a:rPr lang="en-US" dirty="0" smtClean="0"/>
              <a:t>’ drive in a subfolder called ‘</a:t>
            </a:r>
            <a:r>
              <a:rPr lang="en-US" dirty="0" smtClean="0">
                <a:latin typeface="Consolas" panose="020B0609020204030204" pitchFamily="49" charset="0"/>
              </a:rPr>
              <a:t>203</a:t>
            </a:r>
            <a:r>
              <a:rPr lang="en-US" dirty="0" smtClean="0"/>
              <a:t>’.</a:t>
            </a:r>
          </a:p>
          <a:p>
            <a:r>
              <a:rPr lang="en-US" b="1" dirty="0"/>
              <a:t>Name of the document </a:t>
            </a:r>
            <a:r>
              <a:rPr lang="en-US" b="1" dirty="0" smtClean="0"/>
              <a:t>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6</a:t>
            </a:r>
            <a:r>
              <a:rPr lang="en-US" dirty="0" smtClean="0">
                <a:latin typeface="Consolas" panose="020B0609020204030204" pitchFamily="49" charset="0"/>
              </a:rPr>
              <a:t>openingAWordDocument</a:t>
            </a:r>
            <a:endParaRPr lang="en-US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openDocument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Documents.Open ("C:\203\documentExample.docx")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  <a:endParaRPr lang="en-US" sz="1800" dirty="0" smtClean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274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Tutorial (Monday or Tuesday)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755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Opening </a:t>
            </a:r>
            <a:r>
              <a:rPr lang="en-US" dirty="0" smtClean="0"/>
              <a:t>Any User Specified Document </a:t>
            </a:r>
            <a:r>
              <a:rPr lang="en-US" dirty="0"/>
              <a:t>At A Specified Location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example requires </a:t>
            </a:r>
            <a:r>
              <a:rPr lang="en-US" dirty="0" smtClean="0"/>
              <a:t>a Word document to be located </a:t>
            </a:r>
            <a:r>
              <a:rPr lang="en-US" dirty="0"/>
              <a:t>on the ‘</a:t>
            </a:r>
            <a:r>
              <a:rPr lang="en-US" dirty="0">
                <a:latin typeface="Consolas" panose="020B0609020204030204" pitchFamily="49" charset="0"/>
              </a:rPr>
              <a:t>C</a:t>
            </a:r>
            <a:r>
              <a:rPr lang="en-US" dirty="0"/>
              <a:t>’ drive in a subfolder called ‘</a:t>
            </a:r>
            <a:r>
              <a:rPr lang="en-US" dirty="0">
                <a:latin typeface="Consolas" panose="020B0609020204030204" pitchFamily="49" charset="0"/>
              </a:rPr>
              <a:t>203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Illustration of the line continuation character for instructions that span multiple lines.</a:t>
            </a:r>
          </a:p>
          <a:p>
            <a:r>
              <a:rPr lang="en-US" b="1" dirty="0"/>
              <a:t>Name of the document </a:t>
            </a:r>
            <a:r>
              <a:rPr lang="en-US" b="1" dirty="0" smtClean="0"/>
              <a:t>containing the example</a:t>
            </a:r>
            <a:r>
              <a:rPr lang="en-US" dirty="0" smtClean="0"/>
              <a:t>: </a:t>
            </a:r>
            <a:r>
              <a:rPr lang="en-US" dirty="0">
                <a:latin typeface="Consolas" panose="020B0609020204030204" pitchFamily="49" charset="0"/>
              </a:rPr>
              <a:t>7</a:t>
            </a:r>
            <a:r>
              <a:rPr lang="en-US" dirty="0" smtClean="0">
                <a:latin typeface="Consolas" panose="020B0609020204030204" pitchFamily="49" charset="0"/>
              </a:rPr>
              <a:t>openingUserSpecifiedWordDocument</a:t>
            </a:r>
            <a:endParaRPr lang="en-US" dirty="0" smtClean="0"/>
          </a:p>
          <a:p>
            <a:endParaRPr lang="en-US" dirty="0"/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Sub </a:t>
            </a:r>
            <a:r>
              <a:rPr lang="en-US" sz="1800" dirty="0" err="1">
                <a:latin typeface="Consolas" panose="020B0609020204030204" pitchFamily="49" charset="0"/>
              </a:rPr>
              <a:t>openUserSpecifiedDocument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Dim documentName As String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documentName = InputBox("Type in the name of Word " &amp; _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"document to open: 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Documents.Open ("C:\203\" &amp; documentName &amp; ".docx")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End Sub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1699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And Modifying Images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program requires 4 jpg images (</a:t>
            </a:r>
            <a:r>
              <a:rPr lang="en-US" dirty="0" smtClean="0">
                <a:latin typeface="Consolas" panose="020B0609020204030204" pitchFamily="49" charset="0"/>
              </a:rPr>
              <a:t>pic1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pic2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pic3</a:t>
            </a:r>
            <a:r>
              <a:rPr lang="en-US" dirty="0" smtClean="0"/>
              <a:t>,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pic4</a:t>
            </a:r>
            <a:r>
              <a:rPr lang="en-US" dirty="0" smtClean="0"/>
              <a:t>) to be located all in one folder.</a:t>
            </a:r>
          </a:p>
          <a:p>
            <a:r>
              <a:rPr lang="en-US" dirty="0" smtClean="0"/>
              <a:t>It will prompt the user for a path to where these images are located and then insert them into the document.</a:t>
            </a:r>
          </a:p>
          <a:p>
            <a:r>
              <a:rPr lang="en-US" dirty="0" smtClean="0"/>
              <a:t>The first and the fourth image will then be resized.</a:t>
            </a:r>
          </a:p>
          <a:p>
            <a:r>
              <a:rPr lang="en-US" b="1" dirty="0"/>
              <a:t>Name of the document containing </a:t>
            </a:r>
            <a:r>
              <a:rPr lang="en-US" b="1" dirty="0" smtClean="0"/>
              <a:t>the example</a:t>
            </a:r>
            <a:r>
              <a:rPr lang="en-US" dirty="0"/>
              <a:t>: </a:t>
            </a:r>
            <a:r>
              <a:rPr lang="en-US" dirty="0" smtClean="0"/>
              <a:t>8</a:t>
            </a:r>
            <a:r>
              <a:rPr lang="en-US" dirty="0" smtClean="0">
                <a:latin typeface="Consolas" panose="020B0609020204030204" pitchFamily="49" charset="0"/>
              </a:rPr>
              <a:t>insertingModifyingImages</a:t>
            </a: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3044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And Modifying </a:t>
            </a:r>
            <a:r>
              <a:rPr lang="en-US" dirty="0" smtClean="0"/>
              <a:t>Images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</a:t>
            </a:r>
            <a:r>
              <a:rPr lang="en-CA" sz="1800" dirty="0" err="1">
                <a:latin typeface="Consolas" panose="020B0609020204030204" pitchFamily="49" charset="0"/>
              </a:rPr>
              <a:t>insertModifyImages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GROWTH_SIZE As Long = 1.5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Const REDUCTION_SIZE As Double = 0.9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path As String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Dim </a:t>
            </a:r>
            <a:r>
              <a:rPr lang="en-CA" sz="1800" dirty="0" err="1">
                <a:latin typeface="Consolas" panose="020B0609020204030204" pitchFamily="49" charset="0"/>
              </a:rPr>
              <a:t>newHeight</a:t>
            </a:r>
            <a:r>
              <a:rPr lang="en-CA" sz="1800" dirty="0">
                <a:latin typeface="Consolas" panose="020B0609020204030204" pitchFamily="49" charset="0"/>
              </a:rPr>
              <a:t> As Long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path = InputBox("Enter the path to images to insert e.g.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C</a:t>
            </a:r>
            <a:r>
              <a:rPr lang="en-CA" sz="1800" dirty="0">
                <a:latin typeface="Consolas" panose="020B0609020204030204" pitchFamily="49" charset="0"/>
              </a:rPr>
              <a:t>:\203\: 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ActiveDocument.InlineShapes.AddPicture</a:t>
            </a:r>
            <a:r>
              <a:rPr lang="en-CA" sz="1800" dirty="0">
                <a:latin typeface="Consolas" panose="020B0609020204030204" pitchFamily="49" charset="0"/>
              </a:rPr>
              <a:t> (path &amp; "pic1.jpg")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ActiveDocument.InlineShapes.AddPicture</a:t>
            </a:r>
            <a:r>
              <a:rPr lang="en-CA" sz="1800" dirty="0">
                <a:latin typeface="Consolas" panose="020B0609020204030204" pitchFamily="49" charset="0"/>
              </a:rPr>
              <a:t> (path &amp; "pic2.jpg")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ActiveDocument.InlineShapes.AddPicture</a:t>
            </a:r>
            <a:r>
              <a:rPr lang="en-CA" sz="1800" dirty="0">
                <a:latin typeface="Consolas" panose="020B0609020204030204" pitchFamily="49" charset="0"/>
              </a:rPr>
              <a:t> (path &amp; "pic3.jpg")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ActiveDocument.InlineShapes.AddPicture</a:t>
            </a:r>
            <a:r>
              <a:rPr lang="en-CA" sz="1800" dirty="0">
                <a:latin typeface="Consolas" panose="020B0609020204030204" pitchFamily="49" charset="0"/>
              </a:rPr>
              <a:t> (path &amp; "pic4.jpg")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575363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And Modifying Images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MsgBox </a:t>
            </a:r>
            <a:r>
              <a:rPr lang="en-CA" sz="1800" dirty="0">
                <a:latin typeface="Consolas" panose="020B0609020204030204" pitchFamily="49" charset="0"/>
              </a:rPr>
              <a:t>("First image is about to be increased in size by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  GROWTH_SIZE </a:t>
            </a:r>
            <a:r>
              <a:rPr lang="en-CA" sz="1800" dirty="0">
                <a:latin typeface="Consolas" panose="020B0609020204030204" pitchFamily="49" charset="0"/>
              </a:rPr>
              <a:t>* 100) &amp; "%")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</a:rPr>
              <a:t>newHeight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ActiveDocument.InlineShapes(1).Height *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GROWTH_SIZE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  ActiveDocument.InlineShapes(1</a:t>
            </a:r>
            <a:r>
              <a:rPr lang="en-CA" sz="1800" dirty="0">
                <a:latin typeface="Consolas" panose="020B0609020204030204" pitchFamily="49" charset="0"/>
              </a:rPr>
              <a:t>).Height = </a:t>
            </a:r>
            <a:r>
              <a:rPr lang="en-CA" sz="1800" dirty="0" err="1">
                <a:latin typeface="Consolas" panose="020B0609020204030204" pitchFamily="49" charset="0"/>
              </a:rPr>
              <a:t>newHeight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MsgBox </a:t>
            </a:r>
            <a:r>
              <a:rPr lang="en-CA" sz="1800" dirty="0">
                <a:latin typeface="Consolas" panose="020B0609020204030204" pitchFamily="49" charset="0"/>
              </a:rPr>
              <a:t>("Fourth image is about to cut in size by 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(</a:t>
            </a:r>
            <a:r>
              <a:rPr lang="en-CA" sz="1800" dirty="0">
                <a:latin typeface="Consolas" panose="020B0609020204030204" pitchFamily="49" charset="0"/>
              </a:rPr>
              <a:t>REDUCTION_SIZE * 100) &amp; "%")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  </a:t>
            </a:r>
            <a:r>
              <a:rPr lang="en-CA" sz="1800" dirty="0" err="1" smtClean="0">
                <a:latin typeface="Consolas" panose="020B0609020204030204" pitchFamily="49" charset="0"/>
              </a:rPr>
              <a:t>newHeight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ActiveDocument.InlineShapes(4).Height * </a:t>
            </a:r>
            <a:r>
              <a:rPr lang="en-CA" sz="1800" dirty="0" smtClean="0">
                <a:latin typeface="Consolas" panose="020B0609020204030204" pitchFamily="49" charset="0"/>
              </a:rPr>
              <a:t>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REDUCTION_SIZE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</a:t>
            </a:r>
            <a:r>
              <a:rPr lang="en-CA" sz="1800" dirty="0" smtClean="0">
                <a:latin typeface="Consolas" panose="020B0609020204030204" pitchFamily="49" charset="0"/>
              </a:rPr>
              <a:t>  ActiveDocument.InlineShapes(4</a:t>
            </a:r>
            <a:r>
              <a:rPr lang="en-CA" sz="1800" dirty="0">
                <a:latin typeface="Consolas" panose="020B0609020204030204" pitchFamily="49" charset="0"/>
              </a:rPr>
              <a:t>).ScaleHeight = </a:t>
            </a:r>
            <a:r>
              <a:rPr lang="en-CA" sz="1800" dirty="0" err="1" smtClean="0">
                <a:latin typeface="Consolas" panose="020B0609020204030204" pitchFamily="49" charset="0"/>
              </a:rPr>
              <a:t>newHeight</a:t>
            </a:r>
            <a:r>
              <a:rPr lang="en-CA" sz="1800" dirty="0" smtClean="0">
                <a:latin typeface="Consolas" panose="020B0609020204030204" pitchFamily="49" charset="0"/>
              </a:rPr>
              <a:t>  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0260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&amp; Modifying Rudimentary Shapes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document containing the example</a:t>
            </a:r>
            <a:r>
              <a:rPr lang="en-US" dirty="0"/>
              <a:t>: </a:t>
            </a:r>
            <a:r>
              <a:rPr lang="en-US" dirty="0">
                <a:latin typeface="Consolas" panose="020B0609020204030204" pitchFamily="49" charset="0"/>
              </a:rPr>
              <a:t>9</a:t>
            </a:r>
            <a:r>
              <a:rPr lang="en-US" dirty="0" smtClean="0">
                <a:latin typeface="Consolas" panose="020B0609020204030204" pitchFamily="49" charset="0"/>
              </a:rPr>
              <a:t>modifyingSimpleWordShapes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</a:t>
            </a:r>
            <a:r>
              <a:rPr lang="en-CA" sz="1800" dirty="0" err="1">
                <a:latin typeface="Consolas" panose="020B0609020204030204" pitchFamily="49" charset="0"/>
              </a:rPr>
              <a:t>modifyShapes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("# shapes=" &amp; ActiveDocument.Shapes.Count)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ActiveDocument.Shapes(1).Height = 25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ActiveDocument.Shapes(2).Width = 600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ActiveDocument.Shapes(3).Delete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("# shapes=" &amp; ActiveDocument.Shapes.Count)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ActiveDocument.Shapes(2).Fill.ForeColor = </a:t>
            </a:r>
            <a:r>
              <a:rPr lang="en-CA" sz="1800" dirty="0" err="1">
                <a:latin typeface="Consolas" panose="020B0609020204030204" pitchFamily="49" charset="0"/>
              </a:rPr>
              <a:t>wdRed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</a:p>
          <a:p>
            <a:pPr marL="234950" lvl="1" indent="0">
              <a:buNone/>
            </a:pP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3188969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document containing the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10</a:t>
            </a:r>
            <a:r>
              <a:rPr lang="en-US" dirty="0" smtClean="0">
                <a:latin typeface="Consolas" panose="020B0609020204030204" pitchFamily="49" charset="0"/>
              </a:rPr>
              <a:t>manipulatingTables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Sub </a:t>
            </a:r>
            <a:r>
              <a:rPr lang="en-CA" sz="1800" dirty="0" err="1">
                <a:latin typeface="Consolas" panose="020B0609020204030204" pitchFamily="49" charset="0"/>
              </a:rPr>
              <a:t>manipulateTables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("# tables=" &amp; ActiveDocument.Tables.Count)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("1st table sorting")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ActiveDocument.Tables(1).Sort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("2nd table sorting")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ActiveDocument.Tables(2).Sort (True)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ActiveDocument.Tables(3).</a:t>
            </a:r>
            <a:r>
              <a:rPr lang="en-CA" sz="1800" dirty="0" err="1">
                <a:latin typeface="Consolas" panose="020B0609020204030204" pitchFamily="49" charset="0"/>
              </a:rPr>
              <a:t>Shading.Texture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</a:t>
            </a:r>
            <a:r>
              <a:rPr lang="en-CA" sz="1800" dirty="0" err="1" smtClean="0">
                <a:latin typeface="Consolas" panose="020B0609020204030204" pitchFamily="49" charset="0"/>
              </a:rPr>
              <a:t>wdTextureHorizontal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279799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</a:t>
            </a:r>
            <a:r>
              <a:rPr lang="en-US" dirty="0" smtClean="0"/>
              <a:t>Exercise4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VBA program that will prompt the user for an integer that will determine which will determine which image will be deleted.</a:t>
            </a:r>
          </a:p>
          <a:p>
            <a:r>
              <a:rPr lang="en-US" dirty="0" smtClean="0"/>
              <a:t>Error checking to ensure that the integer is not negative or does not exceed the number of images in the currently active document is not necessary.</a:t>
            </a:r>
          </a:p>
          <a:p>
            <a:r>
              <a:rPr lang="en-US" b="1" dirty="0"/>
              <a:t>Name of the </a:t>
            </a:r>
            <a:r>
              <a:rPr lang="en-US" b="1" dirty="0" smtClean="0"/>
              <a:t>starting document</a:t>
            </a:r>
            <a:r>
              <a:rPr lang="en-US" dirty="0" smtClean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exercise4_deleting_user_specified_image_starting</a:t>
            </a:r>
            <a:endParaRPr lang="en-CA" sz="2000" dirty="0"/>
          </a:p>
          <a:p>
            <a:r>
              <a:rPr lang="en-US" b="1" dirty="0"/>
              <a:t>Name of the </a:t>
            </a:r>
            <a:r>
              <a:rPr lang="en-US" b="1" dirty="0" smtClean="0"/>
              <a:t>document containing the solution</a:t>
            </a:r>
            <a:r>
              <a:rPr lang="en-US" dirty="0" smtClean="0"/>
              <a:t>: </a:t>
            </a:r>
            <a:r>
              <a:rPr lang="en-US" sz="2000" dirty="0" smtClean="0">
                <a:latin typeface="Consolas" panose="020B0609020204030204" pitchFamily="49" charset="0"/>
              </a:rPr>
              <a:t>exercise4_deleting_user_specified_image_solution</a:t>
            </a:r>
            <a:endParaRPr lang="en-CA" sz="2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075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1DA17-58C8-4B96-B084-B95D7B56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3816"/>
            <a:ext cx="8229600" cy="944562"/>
          </a:xfrm>
        </p:spPr>
        <p:txBody>
          <a:bodyPr/>
          <a:lstStyle/>
          <a:p>
            <a:r>
              <a:rPr lang="en-CA" dirty="0"/>
              <a:t>Activities In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8E68A7-B819-40EA-89E7-3E1D5EF5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TA demos:</a:t>
            </a:r>
          </a:p>
          <a:p>
            <a:pPr lvl="1"/>
            <a:r>
              <a:rPr lang="en-CA" dirty="0"/>
              <a:t>Used for more complex features (typically multiple steps are required).</a:t>
            </a:r>
          </a:p>
          <a:p>
            <a:pPr lvl="1"/>
            <a:r>
              <a:rPr lang="en-CA" dirty="0"/>
              <a:t>The tutorial instructor will show on the projector/instructor  computer each step for running the feature in </a:t>
            </a:r>
            <a:r>
              <a:rPr lang="en-CA" dirty="0" smtClean="0"/>
              <a:t>Excel.</a:t>
            </a:r>
          </a:p>
          <a:p>
            <a:pPr lvl="1"/>
            <a:r>
              <a:rPr lang="en-CA" dirty="0" smtClean="0"/>
              <a:t>Unless otherwise specified the tutorial material will take the form of a TA demonstrating the use of features in Excel.</a:t>
            </a:r>
          </a:p>
          <a:p>
            <a:pPr lvl="1"/>
            <a:r>
              <a:rPr lang="en-CA" dirty="0" smtClean="0"/>
              <a:t>Slides titled “Lecture Review” are covered for the second time and dealing with less complex material.</a:t>
            </a:r>
          </a:p>
          <a:p>
            <a:pPr lvl="2"/>
            <a:r>
              <a:rPr lang="en-CA" dirty="0" smtClean="0"/>
              <a:t>For this reason they will only be covered briefly in tutorial.</a:t>
            </a:r>
            <a:endParaRPr lang="en-CA" dirty="0"/>
          </a:p>
          <a:p>
            <a:r>
              <a:rPr lang="en-CA" dirty="0"/>
              <a:t>Student exercises:</a:t>
            </a:r>
          </a:p>
          <a:p>
            <a:pPr lvl="1"/>
            <a:r>
              <a:rPr lang="en-CA" dirty="0"/>
              <a:t>Used instead of TA demos for simpler features.</a:t>
            </a:r>
          </a:p>
          <a:p>
            <a:pPr lvl="1"/>
            <a:r>
              <a:rPr lang="en-CA" dirty="0"/>
              <a:t>You will have already been given a summary of how to invoke the feature and the purpose of the exercise is to give you a chance to try it out and get help if needed.</a:t>
            </a:r>
          </a:p>
        </p:txBody>
      </p:sp>
    </p:spTree>
    <p:extLst>
      <p:ext uri="{BB962C8B-B14F-4D97-AF65-F5344CB8AC3E}">
        <p14:creationId xmlns:p14="http://schemas.microsoft.com/office/powerpoint/2010/main" val="40350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Writing Text To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953000" cy="5029200"/>
          </a:xfrm>
        </p:spPr>
        <p:txBody>
          <a:bodyPr/>
          <a:lstStyle/>
          <a:p>
            <a:r>
              <a:rPr lang="en-US" dirty="0" smtClean="0"/>
              <a:t>The following program will write the number of typographical mistakes at the top of the currently active Word document.</a:t>
            </a:r>
          </a:p>
          <a:p>
            <a:r>
              <a:rPr lang="en-US" dirty="0" smtClean="0"/>
              <a:t>The written text will have the following font characteristics:</a:t>
            </a:r>
          </a:p>
          <a:p>
            <a:pPr lvl="1"/>
            <a:r>
              <a:rPr lang="en-US" dirty="0" smtClean="0"/>
              <a:t>Bolded text</a:t>
            </a:r>
          </a:p>
          <a:p>
            <a:pPr lvl="1"/>
            <a:r>
              <a:rPr lang="en-US" dirty="0" smtClean="0"/>
              <a:t>Dark red in color</a:t>
            </a:r>
          </a:p>
          <a:p>
            <a:pPr lvl="1"/>
            <a:r>
              <a:rPr lang="en-US" dirty="0" smtClean="0"/>
              <a:t>24 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47800"/>
            <a:ext cx="21717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2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 name: </a:t>
            </a:r>
            <a:r>
              <a:rPr lang="en-US" dirty="0" smtClean="0">
                <a:latin typeface="Consolas" panose="020B0609020204030204" pitchFamily="49" charset="0"/>
              </a:rPr>
              <a:t>1TypoCountFormattingFonts</a:t>
            </a:r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 smtClean="0">
                <a:latin typeface="Consolas" panose="020B0609020204030204" pitchFamily="49" charset="0"/>
              </a:rPr>
              <a:t>Dim </a:t>
            </a:r>
            <a:r>
              <a:rPr lang="en-US" sz="2000" dirty="0" err="1">
                <a:latin typeface="Consolas" panose="020B0609020204030204" pitchFamily="49" charset="0"/>
              </a:rPr>
              <a:t>numTypos</a:t>
            </a:r>
            <a:r>
              <a:rPr lang="en-US" sz="2000" dirty="0">
                <a:latin typeface="Consolas" panose="020B0609020204030204" pitchFamily="49" charset="0"/>
              </a:rPr>
              <a:t> As Long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Dim message As String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numTypos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ActiveDocument.SpellingErrors.Count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message = "# typos = " &amp; </a:t>
            </a:r>
            <a:r>
              <a:rPr lang="en-US" sz="2000" dirty="0" err="1">
                <a:latin typeface="Consolas" panose="020B0609020204030204" pitchFamily="49" charset="0"/>
              </a:rPr>
              <a:t>numTypos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MsgBox (message)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</a:rPr>
              <a:t>Selection.Font.Bold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= True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Selection.Font.ColorIndex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wdDarkRed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Selection.Font.Size</a:t>
            </a:r>
            <a:r>
              <a:rPr lang="en-US" sz="2000" dirty="0">
                <a:latin typeface="Consolas" panose="020B0609020204030204" pitchFamily="49" charset="0"/>
              </a:rPr>
              <a:t> = 24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Exercise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Starting document</a:t>
            </a:r>
            <a:r>
              <a:rPr lang="en-US" sz="2000" dirty="0" smtClean="0"/>
              <a:t>:  </a:t>
            </a:r>
            <a:r>
              <a:rPr lang="en-US" sz="2000" dirty="0" smtClean="0">
                <a:latin typeface="Consolas" panose="020B0609020204030204" pitchFamily="49" charset="0"/>
              </a:rPr>
              <a:t>exercise1_starting</a:t>
            </a:r>
          </a:p>
          <a:p>
            <a:r>
              <a:rPr lang="en-US" sz="2000" b="1" dirty="0" smtClean="0"/>
              <a:t>Document with solution</a:t>
            </a:r>
            <a:r>
              <a:rPr lang="en-US" sz="2000" dirty="0"/>
              <a:t>:  </a:t>
            </a:r>
            <a:r>
              <a:rPr lang="en-US" sz="2000" dirty="0" smtClean="0">
                <a:latin typeface="Consolas" panose="020B0609020204030204" pitchFamily="49" charset="0"/>
              </a:rPr>
              <a:t>exercise1_solution</a:t>
            </a:r>
            <a:endParaRPr lang="en-US" sz="2000" dirty="0" smtClean="0"/>
          </a:p>
          <a:p>
            <a:r>
              <a:rPr lang="en-US" sz="2000" dirty="0" smtClean="0"/>
              <a:t>Open the starting document and add the following capabilities to the starting program:</a:t>
            </a:r>
          </a:p>
          <a:p>
            <a:pPr lvl="1"/>
            <a:r>
              <a:rPr lang="en-US" sz="1800" dirty="0" smtClean="0"/>
              <a:t>Selected Text will have the following font effects applied:</a:t>
            </a:r>
          </a:p>
          <a:p>
            <a:pPr lvl="2"/>
            <a:r>
              <a:rPr lang="en-US" dirty="0" smtClean="0"/>
              <a:t>Bold the text</a:t>
            </a:r>
          </a:p>
          <a:p>
            <a:pPr lvl="2"/>
            <a:r>
              <a:rPr lang="en-US" dirty="0" smtClean="0"/>
              <a:t>Change the color of the text to violet</a:t>
            </a:r>
          </a:p>
          <a:p>
            <a:pPr lvl="2"/>
            <a:r>
              <a:rPr lang="en-US" dirty="0" smtClean="0"/>
              <a:t>Change the font to </a:t>
            </a:r>
            <a:r>
              <a:rPr lang="en-US" dirty="0" smtClean="0"/>
              <a:t>Arial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80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Starting </a:t>
            </a:r>
            <a:r>
              <a:rPr lang="en-US" sz="2000" b="1" dirty="0"/>
              <a:t>document</a:t>
            </a:r>
            <a:r>
              <a:rPr lang="en-US" sz="2000" dirty="0"/>
              <a:t>:  </a:t>
            </a:r>
            <a:r>
              <a:rPr lang="en-US" sz="2000" dirty="0" smtClean="0">
                <a:latin typeface="Consolas" panose="020B0609020204030204" pitchFamily="49" charset="0"/>
              </a:rPr>
              <a:t>exercise2_starting</a:t>
            </a:r>
          </a:p>
          <a:p>
            <a:r>
              <a:rPr lang="en-US" sz="2000" b="1" dirty="0" smtClean="0"/>
              <a:t>Document with solution</a:t>
            </a:r>
            <a:r>
              <a:rPr lang="en-US" sz="2000" dirty="0"/>
              <a:t>:  </a:t>
            </a:r>
            <a:r>
              <a:rPr lang="en-US" sz="2000" dirty="0" smtClean="0">
                <a:latin typeface="Consolas" panose="020B0609020204030204" pitchFamily="49" charset="0"/>
              </a:rPr>
              <a:t>exercise2_solution</a:t>
            </a:r>
            <a:endParaRPr lang="en-US" sz="2000" dirty="0" smtClean="0"/>
          </a:p>
          <a:p>
            <a:r>
              <a:rPr lang="en-US" sz="2000" dirty="0" smtClean="0"/>
              <a:t>Open the starting document and add the following capabilities to the starting program:</a:t>
            </a:r>
          </a:p>
          <a:p>
            <a:pPr lvl="1"/>
            <a:r>
              <a:rPr lang="en-US" sz="1800" dirty="0" smtClean="0"/>
              <a:t>Modify all the text in Word document in the following way:</a:t>
            </a:r>
          </a:p>
          <a:p>
            <a:pPr lvl="2"/>
            <a:r>
              <a:rPr lang="en-US" dirty="0" smtClean="0"/>
              <a:t>Underline the text with a dotted line.</a:t>
            </a:r>
          </a:p>
          <a:p>
            <a:pPr lvl="2"/>
            <a:r>
              <a:rPr lang="en-US" dirty="0" smtClean="0"/>
              <a:t>Change the color of the text to bright green.</a:t>
            </a:r>
          </a:p>
          <a:p>
            <a:pPr lvl="2"/>
            <a:r>
              <a:rPr lang="en-US" dirty="0" smtClean="0"/>
              <a:t>Prompt the user for a font name and the selected text will be changed to this type of font.</a:t>
            </a:r>
          </a:p>
          <a:p>
            <a:pPr lvl="2"/>
            <a:r>
              <a:rPr lang="en-US" dirty="0" smtClean="0"/>
              <a:t>Prompt the user for a name.</a:t>
            </a:r>
          </a:p>
          <a:p>
            <a:pPr lvl="1"/>
            <a:r>
              <a:rPr lang="en-US" sz="1800" dirty="0" smtClean="0"/>
              <a:t>Write the name (that the user was prompted to enter in the starting program) after the last part of the text in </a:t>
            </a:r>
            <a:r>
              <a:rPr lang="en-US" sz="1800" dirty="0"/>
              <a:t>the document “</a:t>
            </a:r>
            <a:r>
              <a:rPr lang="en-US" sz="1800" dirty="0" err="1"/>
              <a:t>Ip</a:t>
            </a:r>
            <a:r>
              <a:rPr lang="en-US" sz="1800" dirty="0"/>
              <a:t> Man 2</a:t>
            </a:r>
            <a:r>
              <a:rPr lang="en-US" sz="1800" dirty="0" smtClean="0"/>
              <a:t>”</a:t>
            </a:r>
          </a:p>
          <a:p>
            <a:pPr lvl="1"/>
            <a:r>
              <a:rPr lang="en-US" sz="1800" dirty="0" smtClean="0"/>
              <a:t>After this is done automatically close and save the document without a user prompt.</a:t>
            </a:r>
          </a:p>
          <a:p>
            <a:pPr lvl="1"/>
            <a:r>
              <a:rPr lang="en-US" sz="1800" dirty="0" smtClean="0"/>
              <a:t>JT: this exercise may appear fairly daunting for beginners but you can refer to the lecture notes: VBA Part II (focus on the </a:t>
            </a:r>
            <a:r>
              <a:rPr lang="en-US" sz="1800" dirty="0" smtClean="0">
                <a:latin typeface="Consolas" panose="020B0609020204030204" pitchFamily="49" charset="0"/>
              </a:rPr>
              <a:t>ActiveDocument</a:t>
            </a:r>
            <a:r>
              <a:rPr lang="en-US" sz="1800" dirty="0" smtClean="0"/>
              <a:t> and the </a:t>
            </a:r>
            <a:r>
              <a:rPr lang="en-US" sz="1800" dirty="0" smtClean="0">
                <a:latin typeface="Consolas" panose="020B0609020204030204" pitchFamily="49" charset="0"/>
              </a:rPr>
              <a:t>Selection</a:t>
            </a:r>
            <a:r>
              <a:rPr lang="en-US" sz="1800" dirty="0" smtClean="0"/>
              <a:t> objects)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603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(Replacing) Text In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be done via the </a:t>
            </a:r>
            <a:r>
              <a:rPr lang="en-US" dirty="0" smtClean="0">
                <a:latin typeface="Consolas" panose="020B0609020204030204" pitchFamily="49" charset="0"/>
              </a:rPr>
              <a:t>ActiveDocument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(This will perform the ‘find’ in the currently active Word document).</a:t>
            </a:r>
          </a:p>
          <a:p>
            <a:r>
              <a:rPr lang="en-US" dirty="0" smtClean="0"/>
              <a:t>If you have multiple Word documents open this may not always be the document containing your VBA program.</a:t>
            </a:r>
          </a:p>
          <a:p>
            <a:pPr lvl="1"/>
            <a:r>
              <a:rPr lang="en-US" dirty="0" smtClean="0"/>
              <a:t>Close all Word documents except for your program to avoid confusion!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10000"/>
            <a:ext cx="3139740" cy="255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1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Things In A Document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done through the ‘</a:t>
            </a:r>
            <a:r>
              <a:rPr lang="en-US" dirty="0" smtClean="0">
                <a:latin typeface="Consolas" panose="020B0609020204030204" pitchFamily="49" charset="0"/>
              </a:rPr>
              <a:t>Find</a:t>
            </a:r>
            <a:r>
              <a:rPr lang="en-US" dirty="0" smtClean="0"/>
              <a:t>’ method and the find is done in the </a:t>
            </a:r>
            <a:r>
              <a:rPr lang="en-US" dirty="0" smtClean="0">
                <a:latin typeface="Consolas" panose="020B0609020204030204" pitchFamily="49" charset="0"/>
              </a:rPr>
              <a:t>ActiveDocument</a:t>
            </a:r>
            <a:r>
              <a:rPr lang="en-US" dirty="0" smtClean="0"/>
              <a:t> object.</a:t>
            </a:r>
          </a:p>
          <a:p>
            <a:pPr lvl="1"/>
            <a:r>
              <a:rPr lang="en-US" dirty="0" smtClean="0"/>
              <a:t>i.e. </a:t>
            </a:r>
            <a:r>
              <a:rPr lang="en-US" dirty="0"/>
              <a:t>some form of  </a:t>
            </a:r>
            <a:r>
              <a:rPr lang="en-US" dirty="0">
                <a:latin typeface="Consolas" panose="020B0609020204030204" pitchFamily="49" charset="0"/>
              </a:rPr>
              <a:t>With </a:t>
            </a:r>
            <a:r>
              <a:rPr lang="en-US" dirty="0" err="1" smtClean="0">
                <a:latin typeface="Consolas" panose="020B0609020204030204" pitchFamily="49" charset="0"/>
              </a:rPr>
              <a:t>ActiveDocument.Content.Find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Some types of things that a VBA program can find:</a:t>
            </a:r>
          </a:p>
          <a:p>
            <a:pPr lvl="2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Font effects</a:t>
            </a:r>
          </a:p>
          <a:p>
            <a:pPr lvl="2"/>
            <a:r>
              <a:rPr lang="en-US" dirty="0" smtClean="0"/>
              <a:t>Styles (you have created)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62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  <a:tailEnd type="triangle"/>
        </a:ln>
      </a:spPr>
      <a:bodyPr rtlCol="0" anchor="t" anchorCtr="0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79229</TotalTime>
  <Words>1926</Words>
  <Application>Microsoft Office PowerPoint</Application>
  <PresentationFormat>On-screen Show (4:3)</PresentationFormat>
  <Paragraphs>234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Consolas</vt:lpstr>
      <vt:lpstr>Office Theme</vt:lpstr>
      <vt:lpstr>VBA: Tutorial Week 2</vt:lpstr>
      <vt:lpstr>First Tutorial (Monday or Tuesday)</vt:lpstr>
      <vt:lpstr>Activities In Tutorial</vt:lpstr>
      <vt:lpstr>Example: Writing Text To A Document</vt:lpstr>
      <vt:lpstr>Example 1</vt:lpstr>
      <vt:lpstr>Student Exercise #1</vt:lpstr>
      <vt:lpstr>Student Exercise #2</vt:lpstr>
      <vt:lpstr>Finding (Replacing) Text In A Document</vt:lpstr>
      <vt:lpstr>Finding Things In A Document</vt:lpstr>
      <vt:lpstr>Finding Text: V1</vt:lpstr>
      <vt:lpstr>Finding Text: V2</vt:lpstr>
      <vt:lpstr>Writing To A Document</vt:lpstr>
      <vt:lpstr>Writing A Text String To A Document </vt:lpstr>
      <vt:lpstr>Visually Highlighting Written Text</vt:lpstr>
      <vt:lpstr>Highlighting Written Text</vt:lpstr>
      <vt:lpstr>Highlighting Written Text: 2</vt:lpstr>
      <vt:lpstr>Second Tutorial (Wednesday or Thursday)</vt:lpstr>
      <vt:lpstr>Student Exercise3</vt:lpstr>
      <vt:lpstr>Opening A Document At A Specified Location</vt:lpstr>
      <vt:lpstr>Opening Any User Specified Document At A Specified Location</vt:lpstr>
      <vt:lpstr>Inserting And Modifying Images</vt:lpstr>
      <vt:lpstr>Inserting And Modifying Images (2)</vt:lpstr>
      <vt:lpstr>Inserting And Modifying Images (3)</vt:lpstr>
      <vt:lpstr>Accessing &amp; Modifying Rudimentary Shapes</vt:lpstr>
      <vt:lpstr>Manipulating Tables</vt:lpstr>
      <vt:lpstr>Student Exercise4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 formatting, VBA collections</dc:title>
  <dc:creator>James Tam</dc:creator>
  <cp:keywords>VBA Word week 2</cp:keywords>
  <cp:lastModifiedBy>James Tam</cp:lastModifiedBy>
  <cp:revision>1593</cp:revision>
  <dcterms:created xsi:type="dcterms:W3CDTF">2014-05-13T22:22:53Z</dcterms:created>
  <dcterms:modified xsi:type="dcterms:W3CDTF">2020-10-30T22:57:36Z</dcterms:modified>
</cp:coreProperties>
</file>