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45" r:id="rId2"/>
    <p:sldId id="480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36" r:id="rId14"/>
    <p:sldId id="454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5" r:id="rId33"/>
    <p:sldId id="456" r:id="rId34"/>
    <p:sldId id="457" r:id="rId35"/>
    <p:sldId id="458" r:id="rId36"/>
    <p:sldId id="459" r:id="rId37"/>
    <p:sldId id="460" r:id="rId38"/>
    <p:sldId id="461" r:id="rId39"/>
    <p:sldId id="462" r:id="rId40"/>
    <p:sldId id="481" r:id="rId41"/>
    <p:sldId id="483" r:id="rId42"/>
    <p:sldId id="484" r:id="rId43"/>
    <p:sldId id="485" r:id="rId44"/>
    <p:sldId id="486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CA7B79D-645B-4F7F-B897-291FC32D7EEB}">
          <p14:sldIdLst>
            <p14:sldId id="345"/>
            <p14:sldId id="480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36"/>
            <p14:sldId id="454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81"/>
            <p14:sldId id="483"/>
            <p14:sldId id="484"/>
            <p14:sldId id="485"/>
            <p14:sldId id="4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666633"/>
    <a:srgbClr val="00FF03"/>
    <a:srgbClr val="33FF33"/>
    <a:srgbClr val="4A7EBB"/>
    <a:srgbClr val="01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70" autoAdjust="0"/>
    <p:restoredTop sz="90777" autoAdjust="0"/>
  </p:normalViewPr>
  <p:slideViewPr>
    <p:cSldViewPr>
      <p:cViewPr varScale="1">
        <p:scale>
          <a:sx n="98" d="100"/>
          <a:sy n="98" d="100"/>
        </p:scale>
        <p:origin x="6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972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VBA program writing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3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3E757-CC7C-4B3A-9B93-8557633C37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84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2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TA:</a:t>
            </a:r>
            <a:r>
              <a:rPr lang="en-US" baseline="0" dirty="0" smtClean="0"/>
              <a:t> Students literally list assignment features and signify yea or nay if feature was completed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Box 1"/>
          <p:cNvSpPr txBox="1"/>
          <p:nvPr userDrawn="1"/>
        </p:nvSpPr>
        <p:spPr>
          <a:xfrm>
            <a:off x="-8641" y="65671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CA" sz="1200" baseline="0" dirty="0" smtClean="0"/>
              <a:t>Tutorial notes by James Tam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VBA: Tutorial Week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2484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Official resource for MS-Office products: https://support.office.com</a:t>
            </a:r>
            <a:endParaRPr lang="en-CA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Recording a macro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Documenting a program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Getting user input via a MsgBox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Display output using an  InputBox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Storing information with common types of variables in VBA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Common VBA operators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9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 Of Useful (?) Recorded Macros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447800"/>
            <a:ext cx="8229600" cy="5029200"/>
          </a:xfrm>
        </p:spPr>
        <p:txBody>
          <a:bodyPr/>
          <a:lstStyle/>
          <a:p>
            <a:r>
              <a:rPr lang="en-US" dirty="0"/>
              <a:t>Printing: selecting a printer and setting print options can be tedious if your print driver application does not save your previous selections.</a:t>
            </a:r>
          </a:p>
          <a:p>
            <a:pPr lvl="1"/>
            <a:r>
              <a:rPr lang="en-US" dirty="0"/>
              <a:t>Even if previous selections are saved recording a macro may be useful if you have multiple printing profiles e.g. I print low quality black and white double sided documents stapled on the top left for staff and high quality color single sided with multiple staples with glossy paper for clients.</a:t>
            </a:r>
          </a:p>
          <a:p>
            <a:r>
              <a:rPr lang="en-US" dirty="0"/>
              <a:t>Entering hard to spell words (especially if they are new)</a:t>
            </a:r>
          </a:p>
          <a:p>
            <a:pPr lvl="1"/>
            <a:r>
              <a:rPr lang="en-US" dirty="0"/>
              <a:t>Example: “Gotterdammerung” is hard enough to spell but this word is supposed to have the “umlaut” for the ‘o’ (actually ö) and ‘a’ (actually ä).</a:t>
            </a:r>
          </a:p>
          <a:p>
            <a:pPr lvl="1"/>
            <a:r>
              <a:rPr lang="en-US" dirty="0"/>
              <a:t>JT: shifting to German keyboard in Word can be  done via: </a:t>
            </a:r>
            <a:r>
              <a:rPr lang="en-US" dirty="0">
                <a:latin typeface="Consolas" panose="020B0609020204030204" pitchFamily="49" charset="0"/>
              </a:rPr>
              <a:t>&lt;Ctrl&gt;-&lt;shift&gt;-&lt;;&gt;</a:t>
            </a:r>
            <a:r>
              <a:rPr lang="en-US" dirty="0"/>
              <a:t> (this </a:t>
            </a:r>
            <a:r>
              <a:rPr lang="en-US" dirty="0" smtClean="0"/>
              <a:t>key combination must be entered </a:t>
            </a:r>
            <a:r>
              <a:rPr lang="en-US" dirty="0"/>
              <a:t>prior to typing </a:t>
            </a:r>
            <a:r>
              <a:rPr lang="en-US" i="1" dirty="0"/>
              <a:t>each</a:t>
            </a:r>
            <a:r>
              <a:rPr lang="en-US" dirty="0"/>
              <a:t> alternate character).</a:t>
            </a:r>
          </a:p>
        </p:txBody>
      </p:sp>
    </p:spTree>
    <p:extLst>
      <p:ext uri="{BB962C8B-B14F-4D97-AF65-F5344CB8AC3E}">
        <p14:creationId xmlns:p14="http://schemas.microsoft.com/office/powerpoint/2010/main" val="24179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 1</a:t>
            </a:r>
            <a:r>
              <a:rPr lang="en-US" dirty="0"/>
              <a:t>: Recording Macros (Comments)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 good and simple way for anyone to automate a tedious series of commands in Word.</a:t>
            </a:r>
          </a:p>
          <a:p>
            <a:r>
              <a:rPr lang="en-US" dirty="0"/>
              <a:t>This approach is quite limited.</a:t>
            </a:r>
          </a:p>
          <a:p>
            <a:pPr lvl="1"/>
            <a:r>
              <a:rPr lang="en-US" dirty="0"/>
              <a:t>E.g. how would you record a macro to automatically open, edit and print all the documents in a </a:t>
            </a:r>
            <a:r>
              <a:rPr lang="en-US" dirty="0" smtClean="0"/>
              <a:t>folder? (You can’t).</a:t>
            </a:r>
            <a:endParaRPr lang="en-US" dirty="0"/>
          </a:p>
          <a:p>
            <a:pPr lvl="1"/>
            <a:r>
              <a:rPr lang="en-US" dirty="0"/>
              <a:t>The main goal in introducing the recording approach is to make you aware of this </a:t>
            </a:r>
            <a:r>
              <a:rPr lang="en-US" dirty="0" smtClean="0"/>
              <a:t>capability for your future use. (Automating tedious tasks).</a:t>
            </a:r>
            <a:endParaRPr lang="en-US" dirty="0"/>
          </a:p>
          <a:p>
            <a:r>
              <a:rPr lang="en-US" dirty="0"/>
              <a:t>For the assignment this approach will not work.</a:t>
            </a:r>
          </a:p>
          <a:p>
            <a:r>
              <a:rPr lang="en-US" dirty="0"/>
              <a:t>Also on the exam you must manually write macros (on paper) or trace a macro (figure out what happens when it runs).</a:t>
            </a:r>
          </a:p>
          <a:p>
            <a:pPr lvl="1"/>
            <a:r>
              <a:rPr lang="en-US" dirty="0"/>
              <a:t>“Recording” is not feasible for the exam</a:t>
            </a:r>
          </a:p>
        </p:txBody>
      </p:sp>
    </p:spTree>
    <p:extLst>
      <p:ext uri="{BB962C8B-B14F-4D97-AF65-F5344CB8AC3E}">
        <p14:creationId xmlns:p14="http://schemas.microsoft.com/office/powerpoint/2010/main" val="20229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To Create VBA </a:t>
            </a:r>
            <a:r>
              <a:rPr lang="en-US" dirty="0" smtClean="0"/>
              <a:t>Programs For This Course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Method 1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Record the macro automatically: keystrokes and mouse selections will be stored as part of the program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b="1" dirty="0"/>
              <a:t>Method 2</a:t>
            </a:r>
            <a:r>
              <a:rPr lang="en-US" dirty="0"/>
              <a:t>: Manually enter the program (type it in yourself into the VBA editor)</a:t>
            </a:r>
          </a:p>
          <a:p>
            <a:pPr marL="565150" lvl="1" indent="-342900" eaLnBrk="1" hangingPunct="1"/>
            <a:r>
              <a:rPr lang="en-US" dirty="0"/>
              <a:t>This is how you are to complete your assignment and is how many VBA programs are created.</a:t>
            </a:r>
          </a:p>
          <a:p>
            <a:pPr marL="565150" lvl="1" indent="-342900" eaLnBrk="1" hangingPunct="1"/>
            <a:r>
              <a:rPr lang="en-US" dirty="0"/>
              <a:t>Consequently the remainder of the course notes will focus on Method 2</a:t>
            </a:r>
          </a:p>
          <a:p>
            <a:pPr marL="679450" lvl="1" indent="-457200" eaLnBrk="1" hangingPunct="1">
              <a:buFont typeface="Calibri" pitchFamily="34" charset="0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Introduction/Overview Of VBA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https://docs.microsoft.com/en-us/office/vba/library-reference/concepts/getting-started-with-vba-in-office</a:t>
            </a:r>
          </a:p>
        </p:txBody>
      </p:sp>
    </p:spTree>
    <p:extLst>
      <p:ext uri="{BB962C8B-B14F-4D97-AF65-F5344CB8AC3E}">
        <p14:creationId xmlns:p14="http://schemas.microsoft.com/office/powerpoint/2010/main" val="25835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Macros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focus on this course will be creating macros by typing them into the VBA editor (not recording them)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Finding The Macro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enter a new macro/view previously created macros it’s the same as viewing a recorded macro: “Developer-&gt;Macro”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477" t="24381" r="19047" b="50476"/>
          <a:stretch/>
        </p:blipFill>
        <p:spPr>
          <a:xfrm>
            <a:off x="762000" y="2362200"/>
            <a:ext cx="6477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Naming And Saving The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the name “</a:t>
            </a:r>
            <a:r>
              <a:rPr lang="en-US" dirty="0"/>
              <a:t>M</a:t>
            </a:r>
            <a:r>
              <a:rPr lang="en-US" dirty="0" smtClean="0"/>
              <a:t>acro name” using a good self-descriptive name (small examples that don’t carry out a useful function such as this example are more challenging to name).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Important! Make sure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you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save the macro in the current document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not all documents </a:t>
            </a:r>
            <a:r>
              <a:rPr lang="en-US" dirty="0" smtClean="0"/>
              <a:t>(“</a:t>
            </a:r>
            <a:r>
              <a:rPr lang="en-US" dirty="0" smtClean="0">
                <a:latin typeface="Consolas" panose="020B0609020204030204" pitchFamily="49" charset="0"/>
              </a:rPr>
              <a:t>Normal.dotm</a:t>
            </a:r>
            <a:r>
              <a:rPr lang="en-US" dirty="0" smtClean="0"/>
              <a:t>”)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1"/>
            <a:ext cx="3733800" cy="30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Select The Edit Option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1447800"/>
            <a:ext cx="5867400" cy="4801796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8184090">
            <a:off x="7081340" y="2969176"/>
            <a:ext cx="457200" cy="609600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Enter the Macro In The VBA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VBA editor </a:t>
            </a:r>
            <a:r>
              <a:rPr lang="en-US" dirty="0" smtClean="0"/>
              <a:t>is not the same as the Word editor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93" y="1981200"/>
            <a:ext cx="6077607" cy="29273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7406" y="1981200"/>
            <a:ext cx="3752193" cy="457200"/>
          </a:xfrm>
          <a:prstGeom prst="ellips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5416127"/>
            <a:ext cx="3200400" cy="83227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    MsgBox("Hello"</a:t>
            </a:r>
            <a:r>
              <a:rPr lang="en-US" sz="20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00400" y="4267202"/>
            <a:ext cx="2133600" cy="1174753"/>
          </a:xfrm>
          <a:prstGeom prst="straightConnector1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0" y="439164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text here (indent 4 spaces)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Saving The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if you either save via the VBA editor…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…or the Word editor then the macro will be saved.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" r="-1713" b="35025"/>
          <a:stretch/>
        </p:blipFill>
        <p:spPr>
          <a:xfrm>
            <a:off x="914400" y="1981201"/>
            <a:ext cx="3962399" cy="1219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3341545">
            <a:off x="1651219" y="2679511"/>
            <a:ext cx="577661" cy="375268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806"/>
          <a:stretch/>
        </p:blipFill>
        <p:spPr>
          <a:xfrm>
            <a:off x="894013" y="4081462"/>
            <a:ext cx="2771775" cy="15144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3341545">
            <a:off x="1075776" y="4317809"/>
            <a:ext cx="577661" cy="375268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F1DA17-58C8-4B96-B084-B95D7B56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3816"/>
            <a:ext cx="8229600" cy="944562"/>
          </a:xfrm>
        </p:spPr>
        <p:txBody>
          <a:bodyPr/>
          <a:lstStyle/>
          <a:p>
            <a:r>
              <a:rPr lang="en-CA" dirty="0"/>
              <a:t>Activities In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8E68A7-B819-40EA-89E7-3E1D5EF5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TA demos:</a:t>
            </a:r>
          </a:p>
          <a:p>
            <a:pPr lvl="1"/>
            <a:r>
              <a:rPr lang="en-CA" dirty="0"/>
              <a:t>Used for more complex features (typically multiple steps are required).</a:t>
            </a:r>
          </a:p>
          <a:p>
            <a:pPr lvl="1"/>
            <a:r>
              <a:rPr lang="en-CA" dirty="0"/>
              <a:t>The tutorial instructor will show on the projector/instructor  computer each step for running the feature in </a:t>
            </a:r>
            <a:r>
              <a:rPr lang="en-CA" dirty="0" smtClean="0"/>
              <a:t>Excel.</a:t>
            </a:r>
          </a:p>
          <a:p>
            <a:pPr lvl="1"/>
            <a:r>
              <a:rPr lang="en-CA" dirty="0" smtClean="0"/>
              <a:t>Unless otherwise specified the tutorial material will take the form of a TA demonstrating the use of features in Excel.</a:t>
            </a:r>
          </a:p>
          <a:p>
            <a:pPr lvl="1"/>
            <a:r>
              <a:rPr lang="en-CA" dirty="0" smtClean="0"/>
              <a:t>Slides titled “Lecture Review” are covered for the second time and dealing with less complex material.</a:t>
            </a:r>
          </a:p>
          <a:p>
            <a:pPr lvl="2"/>
            <a:r>
              <a:rPr lang="en-CA" dirty="0" smtClean="0"/>
              <a:t>For this reason they will only be covered briefly in tutorial.</a:t>
            </a:r>
            <a:endParaRPr lang="en-CA" dirty="0"/>
          </a:p>
          <a:p>
            <a:r>
              <a:rPr lang="en-CA" dirty="0"/>
              <a:t>Student exercises:</a:t>
            </a:r>
          </a:p>
          <a:p>
            <a:pPr lvl="1"/>
            <a:r>
              <a:rPr lang="en-CA" dirty="0"/>
              <a:t>Used instead of TA demos for simpler features.</a:t>
            </a:r>
          </a:p>
          <a:p>
            <a:pPr lvl="1"/>
            <a:r>
              <a:rPr lang="en-CA" dirty="0"/>
              <a:t>You will have already been given a summary of how to invoke the feature and the purpose of the exercise is to give you a chance to try it out and get help if needed.</a:t>
            </a:r>
          </a:p>
        </p:txBody>
      </p:sp>
    </p:spTree>
    <p:extLst>
      <p:ext uri="{BB962C8B-B14F-4D97-AF65-F5344CB8AC3E}">
        <p14:creationId xmlns:p14="http://schemas.microsoft.com/office/powerpoint/2010/main" val="30416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Saving The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safe you can save using both editors but in any case make sure you save the Word document as a “Word Macro-Enabled Document” (*.</a:t>
            </a:r>
            <a:r>
              <a:rPr lang="en-US" dirty="0" err="1" smtClean="0"/>
              <a:t>docm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561" t="51414" r="17300" b="34177"/>
          <a:stretch/>
        </p:blipFill>
        <p:spPr>
          <a:xfrm>
            <a:off x="762000" y="2667000"/>
            <a:ext cx="731000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Regardless of how a macro has been created:</a:t>
            </a:r>
          </a:p>
          <a:p>
            <a:pPr lvl="1"/>
            <a:r>
              <a:rPr lang="en-US" dirty="0" smtClean="0"/>
              <a:t>Automatically recorded</a:t>
            </a:r>
          </a:p>
          <a:p>
            <a:pPr lvl="1"/>
            <a:r>
              <a:rPr lang="en-US" dirty="0" smtClean="0"/>
              <a:t>Manually entered</a:t>
            </a:r>
          </a:p>
          <a:p>
            <a:r>
              <a:rPr lang="en-US" dirty="0" smtClean="0"/>
              <a:t>A macro will be run using the same series of steps.</a:t>
            </a:r>
          </a:p>
          <a:p>
            <a:r>
              <a:rPr lang="en-US" dirty="0"/>
              <a:t>Developer-&gt;Macros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single macro should be highlighted, then click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run</a:t>
            </a:r>
            <a:r>
              <a:rPr lang="en-US" dirty="0"/>
              <a:t>’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3581401"/>
            <a:ext cx="4876800" cy="1143000"/>
            <a:chOff x="815686" y="2362200"/>
            <a:chExt cx="5715000" cy="11531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59380" b="85384"/>
            <a:stretch/>
          </p:blipFill>
          <p:spPr>
            <a:xfrm>
              <a:off x="815686" y="2362200"/>
              <a:ext cx="5715000" cy="1153199"/>
            </a:xfrm>
            <a:prstGeom prst="rect">
              <a:avLst/>
            </a:prstGeom>
          </p:spPr>
        </p:pic>
        <p:sp>
          <p:nvSpPr>
            <p:cNvPr id="6" name="Right Arrow 5"/>
            <p:cNvSpPr>
              <a:spLocks noChangeArrowheads="1"/>
            </p:cNvSpPr>
            <p:nvPr/>
          </p:nvSpPr>
          <p:spPr bwMode="auto">
            <a:xfrm rot="12410116">
              <a:off x="1433085" y="3018798"/>
              <a:ext cx="529137" cy="398632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b="55567"/>
          <a:stretch/>
        </p:blipFill>
        <p:spPr bwMode="auto">
          <a:xfrm>
            <a:off x="762000" y="5294550"/>
            <a:ext cx="4343400" cy="157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8184090">
            <a:off x="4805860" y="5890350"/>
            <a:ext cx="457200" cy="609600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Running The Example Macro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676400"/>
            <a:ext cx="8325365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0337" y="4797972"/>
            <a:ext cx="8312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JT: if you need to see the solution to the exercise look at the document: </a:t>
            </a:r>
            <a:r>
              <a:rPr lang="en-US" sz="2400" b="1" dirty="0" smtClean="0"/>
              <a:t>1</a:t>
            </a:r>
            <a:r>
              <a:rPr lang="en-US" sz="2400" b="1" dirty="0" smtClean="0">
                <a:latin typeface="Consolas" panose="020B0609020204030204" pitchFamily="49" charset="0"/>
              </a:rPr>
              <a:t>firstTypedMacro.docm</a:t>
            </a:r>
            <a:endParaRPr lang="en-US" sz="24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Exercise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and running a macro that displays your name</a:t>
            </a:r>
          </a:p>
          <a:p>
            <a:r>
              <a:rPr lang="en-US" dirty="0" smtClean="0"/>
              <a:t>Name to give your macro: ‘</a:t>
            </a:r>
            <a:r>
              <a:rPr lang="en-CA" dirty="0" err="1" smtClean="0">
                <a:latin typeface="Consolas" panose="020B0609020204030204" pitchFamily="49" charset="0"/>
              </a:rPr>
              <a:t>firstMyName</a:t>
            </a:r>
            <a:r>
              <a:rPr lang="en-CA" dirty="0" smtClean="0"/>
              <a:t>’</a:t>
            </a:r>
          </a:p>
          <a:p>
            <a:r>
              <a:rPr lang="en-CA" dirty="0" smtClean="0"/>
              <a:t>Name of macro-enabled </a:t>
            </a:r>
            <a:r>
              <a:rPr lang="en-CA" dirty="0"/>
              <a:t>Word document </a:t>
            </a:r>
            <a:r>
              <a:rPr lang="en-CA" dirty="0" smtClean="0"/>
              <a:t>‘</a:t>
            </a:r>
            <a:r>
              <a:rPr lang="en-CA" dirty="0">
                <a:latin typeface="Consolas" panose="020B0609020204030204" pitchFamily="49" charset="0"/>
              </a:rPr>
              <a:t>exercise1_first_typed_macro_student_exercise.docm</a:t>
            </a:r>
            <a:r>
              <a:rPr lang="en-CA" dirty="0" smtClean="0"/>
              <a:t>’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Consolas" panose="020B0609020204030204" pitchFamily="49" charset="0"/>
              </a:rPr>
              <a:t> MsgBox("James Tam")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5170" y="-26670"/>
            <a:ext cx="20574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(This is what you would type into the VBA editor).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59721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Program </a:t>
            </a:r>
            <a:r>
              <a:rPr lang="en-CA" b="1" dirty="0" smtClean="0">
                <a:solidFill>
                  <a:srgbClr val="FF0000"/>
                </a:solidFill>
              </a:rPr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Doesn’t contain executable instructions.</a:t>
            </a:r>
          </a:p>
          <a:p>
            <a:r>
              <a:rPr lang="en-US" altLang="en-US" dirty="0" smtClean="0"/>
              <a:t>Created for the reader of the program (other programmers, in this class it’s for your assignment marker)</a:t>
            </a:r>
          </a:p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Documentation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Author: James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</a:t>
            </a:r>
          </a:p>
          <a:p>
            <a:pPr marL="395288" indent="-342900"/>
            <a:r>
              <a:rPr lang="en-US" dirty="0" smtClean="0">
                <a:cs typeface="Consolas" panose="020B0609020204030204" pitchFamily="49" charset="0"/>
              </a:rPr>
              <a:t>No  error: Everything after the quote until the end of the line will not be translated into machine language/binary</a:t>
            </a:r>
          </a:p>
          <a:p>
            <a:pPr marL="395288" indent="-342900"/>
            <a:r>
              <a:rPr lang="en-US" dirty="0" smtClean="0">
                <a:cs typeface="Consolas" panose="020B0609020204030204" pitchFamily="49" charset="0"/>
              </a:rPr>
              <a:t>That means documentation doesn’t have to be a valid and executable instruction</a:t>
            </a:r>
          </a:p>
        </p:txBody>
      </p:sp>
    </p:spTree>
    <p:extLst>
      <p:ext uri="{BB962C8B-B14F-4D97-AF65-F5344CB8AC3E}">
        <p14:creationId xmlns:p14="http://schemas.microsoft.com/office/powerpoint/2010/main" val="22111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6019800" cy="944563"/>
          </a:xfrm>
          <a:noFill/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Program Documentation: Assignments (A3)</a:t>
            </a:r>
          </a:p>
        </p:txBody>
      </p:sp>
      <p:sp>
        <p:nvSpPr>
          <p:cNvPr id="1177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>
                <a:tab pos="1254125" algn="l"/>
              </a:tabLst>
            </a:pPr>
            <a:r>
              <a:rPr lang="en-US" altLang="en-US" dirty="0" smtClean="0"/>
              <a:t>Your VBA assignment submission must include identification about you and information the features of your program</a:t>
            </a:r>
          </a:p>
          <a:p>
            <a:pPr lvl="1" eaLnBrk="1" hangingPunct="1">
              <a:tabLst>
                <a:tab pos="1254125" algn="l"/>
              </a:tabLst>
            </a:pPr>
            <a:r>
              <a:rPr lang="en-US" dirty="0" smtClean="0"/>
              <a:t>Full name </a:t>
            </a:r>
          </a:p>
          <a:p>
            <a:pPr lvl="1" eaLnBrk="1" hangingPunct="1">
              <a:tabLst>
                <a:tab pos="1254125" algn="l"/>
              </a:tabLst>
            </a:pPr>
            <a:r>
              <a:rPr lang="en-US" dirty="0" smtClean="0"/>
              <a:t>Student identification number</a:t>
            </a:r>
          </a:p>
          <a:p>
            <a:pPr lvl="1" eaLnBrk="1" hangingPunct="1">
              <a:tabLst>
                <a:tab pos="1254125" algn="l"/>
              </a:tabLst>
            </a:pPr>
            <a:r>
              <a:rPr lang="en-US" dirty="0"/>
              <a:t>T</a:t>
            </a:r>
            <a:r>
              <a:rPr lang="en-US" dirty="0" smtClean="0"/>
              <a:t>utorial number</a:t>
            </a:r>
          </a:p>
          <a:p>
            <a:pPr lvl="1" eaLnBrk="1" hangingPunct="1">
              <a:tabLst>
                <a:tab pos="1254125" algn="l"/>
              </a:tabLst>
            </a:pPr>
            <a:r>
              <a:rPr lang="en-US" dirty="0" smtClean="0"/>
              <a:t>List the program features (from the assignment description) and clearly indicate if the feature was completed or not completed.</a:t>
            </a:r>
          </a:p>
          <a:p>
            <a:pPr lvl="1" eaLnBrk="1" hangingPunct="1">
              <a:tabLst>
                <a:tab pos="1254125" algn="l"/>
              </a:tabLst>
            </a:pPr>
            <a:r>
              <a:rPr lang="en-US" dirty="0" smtClean="0"/>
              <a:t>Program version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6355080" y="0"/>
            <a:ext cx="2819400" cy="14938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These requirements also apply to any other full assignments that involve program writing (if applicable).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Location Of Program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5288" indent="-342900"/>
            <a:r>
              <a:rPr lang="en-US" dirty="0" smtClean="0">
                <a:cs typeface="Consolas" panose="020B0609020204030204" pitchFamily="49" charset="0"/>
              </a:rPr>
              <a:t>Contact information </a:t>
            </a:r>
            <a:r>
              <a:rPr lang="en-US" dirty="0">
                <a:cs typeface="Consolas" panose="020B0609020204030204" pitchFamily="49" charset="0"/>
              </a:rPr>
              <a:t>should be located before your program </a:t>
            </a:r>
          </a:p>
          <a:p>
            <a:pPr marL="395288" indent="-342900"/>
            <a:r>
              <a:rPr lang="en-US" dirty="0">
                <a:cs typeface="Consolas" panose="020B0609020204030204" pitchFamily="49" charset="0"/>
              </a:rPr>
              <a:t>Before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r>
              <a:rPr lang="en-US" dirty="0">
                <a:cs typeface="Consolas" panose="020B0609020204030204" pitchFamily="49" charset="0"/>
              </a:rPr>
              <a:t>’ </a:t>
            </a:r>
            <a:r>
              <a:rPr lang="en-US" dirty="0" smtClean="0">
                <a:cs typeface="Consolas" panose="020B0609020204030204" pitchFamily="49" charset="0"/>
              </a:rPr>
              <a:t>keyword</a:t>
            </a:r>
          </a:p>
          <a:p>
            <a:pPr marL="617538" lvl="1" indent="-342900"/>
            <a:r>
              <a:rPr lang="en-US" dirty="0" smtClean="0">
                <a:cs typeface="Consolas" panose="020B0609020204030204" pitchFamily="49" charset="0"/>
              </a:rPr>
              <a:t>Before ‘Option explicit’ if included (more details on this later for now just take it as a given that including this is a good idea).</a:t>
            </a:r>
            <a:endParaRPr lang="en-US" dirty="0">
              <a:cs typeface="Consolas" panose="020B0609020204030204" pitchFamily="49" charset="0"/>
            </a:endParaRPr>
          </a:p>
          <a:p>
            <a:pPr marL="395288" indent="-342900"/>
            <a:endParaRPr lang="en-US" dirty="0">
              <a:cs typeface="Consolas" panose="020B0609020204030204" pitchFamily="49" charset="0"/>
            </a:endParaRPr>
          </a:p>
          <a:p>
            <a:pPr marL="395288" indent="-342900"/>
            <a:endParaRPr lang="en-US" dirty="0">
              <a:cs typeface="Consolas" panose="020B0609020204030204" pitchFamily="49" charset="0"/>
            </a:endParaRPr>
          </a:p>
          <a:p>
            <a:pPr marL="395288" indent="-342900"/>
            <a:endParaRPr lang="en-US" dirty="0" smtClean="0">
              <a:cs typeface="Consolas" panose="020B0609020204030204" pitchFamily="49" charset="0"/>
            </a:endParaRPr>
          </a:p>
          <a:p>
            <a:pPr marL="395288" indent="-342900"/>
            <a:endParaRPr lang="en-US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62493" y="4495800"/>
            <a:ext cx="2244254" cy="990600"/>
            <a:chOff x="6364199" y="2286000"/>
            <a:chExt cx="2244254" cy="990600"/>
          </a:xfrm>
        </p:grpSpPr>
        <p:sp>
          <p:nvSpPr>
            <p:cNvPr id="5" name="Right Brace 4"/>
            <p:cNvSpPr/>
            <p:nvPr/>
          </p:nvSpPr>
          <p:spPr>
            <a:xfrm>
              <a:off x="6364199" y="2286000"/>
              <a:ext cx="329326" cy="990600"/>
            </a:xfrm>
            <a:prstGeom prst="rightBrac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27253" y="2458134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Documentation: marked in red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76" y="3015951"/>
            <a:ext cx="4618917" cy="32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Program </a:t>
            </a:r>
            <a:r>
              <a:rPr lang="en-CA" b="1" dirty="0" smtClean="0">
                <a:solidFill>
                  <a:srgbClr val="FF0000"/>
                </a:solidFill>
              </a:rPr>
              <a:t>Documentation</a:t>
            </a:r>
            <a:r>
              <a:rPr lang="en-CA" dirty="0" smtClean="0"/>
              <a:t>: A3 Documenting Program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features (this will be worth many marks)</a:t>
            </a:r>
          </a:p>
          <a:p>
            <a:r>
              <a:rPr lang="en-US" dirty="0" smtClean="0"/>
              <a:t>Example assignment description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Program documentation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Author:   James </a:t>
            </a:r>
            <a:r>
              <a:rPr lang="en-US" sz="1600" dirty="0" smtClean="0">
                <a:solidFill>
                  <a:srgbClr val="FF0000"/>
                </a:solidFill>
              </a:rPr>
              <a:t>Tam      ID: 123456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Version:  Nov 2, 2015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Tutorial: 99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PROGRAM FEATURES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</a:t>
            </a:r>
            <a:r>
              <a:rPr lang="en-US" sz="1600" dirty="0" smtClean="0">
                <a:solidFill>
                  <a:srgbClr val="FF0000"/>
                </a:solidFill>
              </a:rPr>
              <a:t>#5: Printing: </a:t>
            </a:r>
            <a:r>
              <a:rPr lang="en-US" sz="1600" dirty="0">
                <a:solidFill>
                  <a:srgbClr val="FF0000"/>
                </a:solidFill>
              </a:rPr>
              <a:t>completed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</a:t>
            </a:r>
            <a:r>
              <a:rPr lang="en-US" sz="1600" dirty="0" smtClean="0">
                <a:solidFill>
                  <a:srgbClr val="FF0000"/>
                </a:solidFill>
              </a:rPr>
              <a:t>#6: Close and save: </a:t>
            </a:r>
            <a:r>
              <a:rPr lang="en-US" sz="1600" dirty="0">
                <a:solidFill>
                  <a:srgbClr val="FF0000"/>
                </a:solidFill>
              </a:rPr>
              <a:t>not </a:t>
            </a:r>
            <a:r>
              <a:rPr lang="en-US" sz="1600" dirty="0" smtClean="0">
                <a:solidFill>
                  <a:srgbClr val="FF0000"/>
                </a:solidFill>
              </a:rPr>
              <a:t>completed</a:t>
            </a:r>
          </a:p>
          <a:p>
            <a:pPr lvl="1">
              <a:spcBef>
                <a:spcPts val="0"/>
              </a:spcBef>
            </a:pPr>
            <a:r>
              <a:rPr lang="en-US" sz="1600" dirty="0" err="1" smtClean="0"/>
              <a:t>etc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2438400"/>
            <a:ext cx="763792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1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Program </a:t>
            </a:r>
            <a:r>
              <a:rPr lang="en-US" altLang="en-US" dirty="0" smtClean="0"/>
              <a:t>Versioning: What Students Need To Document In Order To Be Awarded Credit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2286000"/>
            <a:ext cx="43053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Version: Sept 20, 2012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' Program 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features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completed:</a:t>
            </a:r>
            <a:endParaRPr lang="en-US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' (5) Print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' (6) Save &amp; close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65265" y="1919287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A3.docm</a:t>
            </a:r>
            <a:endParaRPr lang="en-US" alt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800" y="1569242"/>
            <a:ext cx="2667000" cy="1935958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Versioning system employed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Versioning tied to a list of which features completed for that version.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962400" y="2102643"/>
            <a:ext cx="2057400" cy="3357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933700" y="2803921"/>
            <a:ext cx="3238500" cy="3583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How To Create </a:t>
            </a:r>
            <a:r>
              <a:rPr lang="en-US" dirty="0"/>
              <a:t>VBA Programs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b="1" dirty="0"/>
              <a:t>Method 1</a:t>
            </a:r>
            <a:r>
              <a:rPr lang="en-US" dirty="0"/>
              <a:t>: Record the macro automatically: keystrokes and mouse selections will be stored as part of the program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Method 2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Manually enter the program (type it in yourself into the VBA editor)</a:t>
            </a:r>
          </a:p>
        </p:txBody>
      </p:sp>
      <p:sp>
        <p:nvSpPr>
          <p:cNvPr id="2" name="Rectangle 1"/>
          <p:cNvSpPr/>
          <p:nvPr/>
        </p:nvSpPr>
        <p:spPr>
          <a:xfrm>
            <a:off x="6705600" y="0"/>
            <a:ext cx="2438400" cy="1066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This topic: Shifted from the lecture material.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96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location in memory used to store information temporarily.</a:t>
            </a:r>
          </a:p>
          <a:p>
            <a:r>
              <a:rPr lang="en-US" dirty="0" smtClean="0"/>
              <a:t>At most a variable can store a single piece of information.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48200" y="2514600"/>
            <a:ext cx="1534079" cy="1335984"/>
            <a:chOff x="4409519" y="5270081"/>
            <a:chExt cx="1534079" cy="1335984"/>
          </a:xfrm>
        </p:grpSpPr>
        <p:pic>
          <p:nvPicPr>
            <p:cNvPr id="5" name="Picture 2" descr="C:\Users\tamj\AppData\Local\Microsoft\Windows\Temporary Internet Files\Content.IE5\628WU349\COLOURBOX599216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519" y="5587162"/>
              <a:ext cx="153407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71997" y="5982313"/>
              <a:ext cx="904321" cy="395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  <a:endParaRPr lang="en-US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09519" y="5270081"/>
              <a:ext cx="9906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mtClean="0">
                  <a:latin typeface="Arial" panose="020B0604020202020204" pitchFamily="34" charset="0"/>
                  <a:cs typeface="Arial" panose="020B0604020202020204" pitchFamily="34" charset="0"/>
                </a:rPr>
                <a:t>num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48281" y="2655332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num = 1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8281" y="343373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num = 17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6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Creating/Declaring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and naming memory locations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Dim </a:t>
            </a:r>
            <a:r>
              <a:rPr lang="en-US" dirty="0" err="1" smtClean="0">
                <a:latin typeface="Consolas" panose="020B0609020204030204" pitchFamily="49" charset="0"/>
              </a:rPr>
              <a:t>anInt</a:t>
            </a:r>
            <a:r>
              <a:rPr lang="en-US" dirty="0" smtClean="0">
                <a:latin typeface="Consolas" panose="020B0609020204030204" pitchFamily="49" charset="0"/>
              </a:rPr>
              <a:t> As Long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Dim </a:t>
            </a:r>
            <a:r>
              <a:rPr lang="en-US" dirty="0" err="1" smtClean="0">
                <a:latin typeface="Consolas" panose="020B0609020204030204" pitchFamily="49" charset="0"/>
              </a:rPr>
              <a:t>aReal</a:t>
            </a:r>
            <a:r>
              <a:rPr lang="en-US" dirty="0" smtClean="0">
                <a:latin typeface="Consolas" panose="020B0609020204030204" pitchFamily="49" charset="0"/>
              </a:rPr>
              <a:t> As Double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Dim </a:t>
            </a:r>
            <a:r>
              <a:rPr lang="en-US" dirty="0" err="1" smtClean="0">
                <a:latin typeface="Consolas" panose="020B0609020204030204" pitchFamily="49" charset="0"/>
              </a:rPr>
              <a:t>aString</a:t>
            </a:r>
            <a:r>
              <a:rPr lang="en-US" dirty="0" smtClean="0">
                <a:latin typeface="Consolas" panose="020B0609020204030204" pitchFamily="49" charset="0"/>
              </a:rPr>
              <a:t> As String</a:t>
            </a:r>
          </a:p>
          <a:p>
            <a:endParaRPr lang="en-US" dirty="0" smtClean="0"/>
          </a:p>
          <a:p>
            <a:r>
              <a:rPr lang="en-US" dirty="0" smtClean="0"/>
              <a:t>Assigning values to those locations</a:t>
            </a:r>
            <a:endParaRPr lang="en-US" dirty="0"/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anInt</a:t>
            </a:r>
            <a:r>
              <a:rPr lang="en-US" dirty="0" smtClean="0">
                <a:latin typeface="Consolas" panose="020B0609020204030204" pitchFamily="49" charset="0"/>
              </a:rPr>
              <a:t> = 2000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aReal</a:t>
            </a:r>
            <a:r>
              <a:rPr lang="en-US" dirty="0" smtClean="0">
                <a:latin typeface="Consolas" panose="020B0609020204030204" pitchFamily="49" charset="0"/>
              </a:rPr>
              <a:t> = 3.14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aString</a:t>
            </a:r>
            <a:r>
              <a:rPr lang="en-US" dirty="0">
                <a:latin typeface="Consolas" panose="020B0609020204030204" pitchFamily="49" charset="0"/>
              </a:rPr>
              <a:t> = "Peter </a:t>
            </a:r>
            <a:r>
              <a:rPr lang="en-US" dirty="0" smtClean="0">
                <a:latin typeface="Consolas" panose="020B0609020204030204" pitchFamily="49" charset="0"/>
              </a:rPr>
              <a:t>Griffin"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The Contents Of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MsgBox (&lt;Name of the variable&gt;)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Example (assumes a variable called ‘age’ has already been created and a value has been assigned to it)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MsgBox (age)</a:t>
            </a:r>
          </a:p>
          <a:p>
            <a:pPr lvl="1"/>
            <a:endParaRPr lang="en-US" dirty="0"/>
          </a:p>
          <a:p>
            <a:r>
              <a:rPr lang="en-US" dirty="0" smtClean="0"/>
              <a:t>Question for students: What’s the output of the MsgBox</a:t>
            </a:r>
          </a:p>
          <a:p>
            <a:pPr marL="23495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Dim name As String</a:t>
            </a:r>
          </a:p>
          <a:p>
            <a:pPr marL="2349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 smtClean="0">
                <a:latin typeface="Consolas" panose="020B0609020204030204" pitchFamily="49" charset="0"/>
              </a:rPr>
              <a:t>ame </a:t>
            </a:r>
            <a:r>
              <a:rPr lang="en-US" dirty="0">
                <a:latin typeface="Consolas" panose="020B0609020204030204" pitchFamily="49" charset="0"/>
              </a:rPr>
              <a:t>= "</a:t>
            </a:r>
            <a:r>
              <a:rPr lang="en-US" dirty="0" smtClean="0">
                <a:latin typeface="Consolas" panose="020B0609020204030204" pitchFamily="49" charset="0"/>
              </a:rPr>
              <a:t>Smith"</a:t>
            </a:r>
          </a:p>
          <a:p>
            <a:pPr marL="23495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MsgBox (name)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 Of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message box can display a constant string the string must be enclosed in double quotes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en-US" dirty="0">
                <a:latin typeface="Consolas" panose="020B0609020204030204" pitchFamily="49" charset="0"/>
              </a:rPr>
              <a:t>MsgBox</a:t>
            </a:r>
            <a:r>
              <a:rPr lang="en-US" dirty="0" smtClean="0">
                <a:latin typeface="Consolas" panose="020B0609020204030204" pitchFamily="49" charset="0"/>
              </a:rPr>
              <a:t>("hello")</a:t>
            </a:r>
          </a:p>
          <a:p>
            <a:pPr marL="355600" indent="-342900"/>
            <a:r>
              <a:rPr lang="en-US" dirty="0" smtClean="0"/>
              <a:t>When a message box displays the contents of a variable then the name of the variable is not enclosed in quotes</a:t>
            </a:r>
          </a:p>
          <a:p>
            <a:pPr marL="577850" lvl="1" indent="-342900"/>
            <a:r>
              <a:rPr lang="en-US" dirty="0" smtClean="0"/>
              <a:t>E.g. </a:t>
            </a:r>
            <a:r>
              <a:rPr lang="en-US" dirty="0" smtClean="0">
                <a:latin typeface="Consolas" panose="020B0609020204030204" pitchFamily="49" charset="0"/>
              </a:rPr>
              <a:t>MsgBox (age)</a:t>
            </a:r>
          </a:p>
          <a:p>
            <a:pPr marL="57785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Output: Strings And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field must be separated with and connected with an ampersand ‘&amp;’</a:t>
            </a:r>
          </a:p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MsgBox ("&lt;</a:t>
            </a:r>
            <a:r>
              <a:rPr lang="en-US" i="1" dirty="0" smtClean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&gt;" </a:t>
            </a:r>
            <a:r>
              <a:rPr lang="en-US" dirty="0" smtClean="0">
                <a:latin typeface="Consolas" panose="020B0609020204030204" pitchFamily="49" charset="0"/>
              </a:rPr>
              <a:t>&amp; variable &amp; </a:t>
            </a:r>
            <a:r>
              <a:rPr lang="en-US" dirty="0">
                <a:latin typeface="Consolas" panose="020B0609020204030204" pitchFamily="49" charset="0"/>
              </a:rPr>
              <a:t>"&lt;</a:t>
            </a:r>
            <a:r>
              <a:rPr lang="en-US" i="1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&gt;"</a:t>
            </a:r>
            <a:r>
              <a:rPr lang="en-US" dirty="0" smtClean="0">
                <a:latin typeface="Consolas" panose="020B0609020204030204" pitchFamily="49" charset="0"/>
              </a:rPr>
              <a:t>….)</a:t>
            </a:r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MsgBox 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</a:rPr>
              <a:t>Age=" &amp; age)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Output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nsolas" panose="020B0609020204030204" pitchFamily="49" charset="0"/>
              </a:rPr>
              <a:t>2variablesMixedOutput.docm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Sub </a:t>
            </a:r>
            <a:r>
              <a:rPr lang="en-CA" dirty="0" err="1">
                <a:latin typeface="Consolas" panose="020B0609020204030204" pitchFamily="49" charset="0"/>
              </a:rPr>
              <a:t>variablesMixedOutput</a:t>
            </a:r>
            <a:r>
              <a:rPr lang="en-CA" dirty="0">
                <a:latin typeface="Consolas" panose="020B0609020204030204" pitchFamily="49" charset="0"/>
              </a:rPr>
              <a:t>()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age As Long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name As String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age = 37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name = "Homer J. Simpson"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MsgBox ("Name: " &amp; name &amp; ", " &amp; "Age: " &amp; age)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End Sub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information from the user as the program runs via an </a:t>
            </a:r>
            <a:r>
              <a:rPr lang="en-US" dirty="0" err="1" smtClean="0">
                <a:latin typeface="Consolas" panose="020B0609020204030204" pitchFamily="49" charset="0"/>
              </a:rPr>
              <a:t>InputBox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InputBox</a:t>
            </a:r>
            <a:r>
              <a:rPr lang="en-US" dirty="0">
                <a:latin typeface="Consolas" panose="020B0609020204030204" pitchFamily="49" charset="0"/>
              </a:rPr>
              <a:t> ("&lt;</a:t>
            </a:r>
            <a:r>
              <a:rPr lang="en-US" i="1" dirty="0">
                <a:latin typeface="Consolas" panose="020B0609020204030204" pitchFamily="49" charset="0"/>
              </a:rPr>
              <a:t>Prompting message</a:t>
            </a:r>
            <a:r>
              <a:rPr lang="en-US" dirty="0" smtClean="0">
                <a:latin typeface="Consolas" panose="020B0609020204030204" pitchFamily="49" charset="0"/>
              </a:rPr>
              <a:t>&gt;")</a:t>
            </a:r>
          </a:p>
          <a:p>
            <a:endParaRPr lang="en-US" dirty="0"/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InputBox</a:t>
            </a:r>
            <a:r>
              <a:rPr lang="en-US" dirty="0" smtClean="0">
                <a:latin typeface="Consolas" panose="020B0609020204030204" pitchFamily="49" charset="0"/>
              </a:rPr>
              <a:t> (</a:t>
            </a:r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</a:rPr>
              <a:t>Tell me your name")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nsolas" panose="020B0609020204030204" pitchFamily="49" charset="0"/>
              </a:rPr>
              <a:t>3inputExample.docm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Sub </a:t>
            </a:r>
            <a:r>
              <a:rPr lang="en-CA" dirty="0" err="1">
                <a:latin typeface="Consolas" panose="020B0609020204030204" pitchFamily="49" charset="0"/>
              </a:rPr>
              <a:t>inputExample</a:t>
            </a:r>
            <a:r>
              <a:rPr lang="en-CA" dirty="0">
                <a:latin typeface="Consolas" panose="020B0609020204030204" pitchFamily="49" charset="0"/>
              </a:rPr>
              <a:t>()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age As Long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name As String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age = </a:t>
            </a:r>
            <a:r>
              <a:rPr lang="en-CA" dirty="0" err="1">
                <a:latin typeface="Consolas" panose="020B0609020204030204" pitchFamily="49" charset="0"/>
              </a:rPr>
              <a:t>InputBox</a:t>
            </a:r>
            <a:r>
              <a:rPr lang="en-CA" dirty="0">
                <a:latin typeface="Consolas" panose="020B0609020204030204" pitchFamily="49" charset="0"/>
              </a:rPr>
              <a:t>("Tell me your age: ")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name = </a:t>
            </a:r>
            <a:r>
              <a:rPr lang="en-CA" dirty="0" err="1">
                <a:latin typeface="Consolas" panose="020B0609020204030204" pitchFamily="49" charset="0"/>
              </a:rPr>
              <a:t>InputBox</a:t>
            </a:r>
            <a:r>
              <a:rPr lang="en-CA" dirty="0">
                <a:latin typeface="Consolas" panose="020B0609020204030204" pitchFamily="49" charset="0"/>
              </a:rPr>
              <a:t>("What is your name: ")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MsgBox ("Name: " &amp; name &amp; ", " &amp; "Age: " &amp; age)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End Sub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800600"/>
            <a:ext cx="4191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Notice how the values displayed in the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</a:rPr>
              <a:t>MsgBox</a:t>
            </a:r>
            <a:r>
              <a:rPr lang="en-US" dirty="0" smtClean="0">
                <a:solidFill>
                  <a:schemeClr val="bg1"/>
                </a:solidFill>
              </a:rPr>
              <a:t> will vary in this example according to user input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Exercise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new VBA program in a new Word document</a:t>
            </a:r>
          </a:p>
          <a:p>
            <a:pPr lvl="0"/>
            <a:r>
              <a:rPr lang="en-CA" dirty="0"/>
              <a:t>Declare a String variable called ‘name’</a:t>
            </a:r>
            <a:endParaRPr lang="en-US" dirty="0"/>
          </a:p>
          <a:p>
            <a:pPr lvl="0"/>
            <a:r>
              <a:rPr lang="en-CA" dirty="0"/>
              <a:t>Write a program that will ask the user for their name using an </a:t>
            </a:r>
            <a:r>
              <a:rPr lang="en-CA" dirty="0" err="1">
                <a:latin typeface="Consolas" panose="020B0609020204030204" pitchFamily="49" charset="0"/>
              </a:rPr>
              <a:t>InputBox</a:t>
            </a:r>
            <a:r>
              <a:rPr lang="en-CA" dirty="0"/>
              <a:t> and store the input in the variable called ‘</a:t>
            </a:r>
            <a:r>
              <a:rPr lang="en-CA" dirty="0">
                <a:latin typeface="Consolas" panose="020B0609020204030204" pitchFamily="49" charset="0"/>
              </a:rPr>
              <a:t>name</a:t>
            </a:r>
            <a:r>
              <a:rPr lang="en-CA" dirty="0"/>
              <a:t>’</a:t>
            </a:r>
            <a:endParaRPr lang="en-US" dirty="0"/>
          </a:p>
          <a:p>
            <a:pPr lvl="0"/>
            <a:r>
              <a:rPr lang="en-CA" dirty="0"/>
              <a:t>The program will then display the value entered by the user using a MsgBox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Consolas" panose="020B0609020204030204" pitchFamily="49" charset="0"/>
              </a:rPr>
              <a:t>Dim name As String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Name = </a:t>
            </a:r>
            <a:r>
              <a:rPr lang="en-CA" dirty="0" err="1" smtClean="0">
                <a:latin typeface="Consolas" panose="020B0609020204030204" pitchFamily="49" charset="0"/>
              </a:rPr>
              <a:t>InputBox</a:t>
            </a:r>
            <a:r>
              <a:rPr lang="en-CA" dirty="0">
                <a:latin typeface="Consolas" panose="020B0609020204030204" pitchFamily="49" charset="0"/>
              </a:rPr>
              <a:t>("Name: ")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MsgBox(Name</a:t>
            </a:r>
            <a:r>
              <a:rPr lang="en-CA" dirty="0" smtClean="0">
                <a:latin typeface="Consolas" panose="020B0609020204030204" pitchFamily="49" charset="0"/>
              </a:rPr>
              <a:t>)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Complete solution: </a:t>
            </a:r>
            <a:r>
              <a:rPr lang="en-CA" dirty="0">
                <a:latin typeface="Consolas" panose="020B0609020204030204" pitchFamily="49" charset="0"/>
              </a:rPr>
              <a:t>exercise2_get_display_name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4" t="40914" r="25948" b="32050"/>
          <a:stretch/>
        </p:blipFill>
        <p:spPr bwMode="auto">
          <a:xfrm>
            <a:off x="1066800" y="4525166"/>
            <a:ext cx="2991057" cy="219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Method 1: Recording A Macro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Developer ribbon</a:t>
            </a:r>
          </a:p>
          <a:p>
            <a:pPr lvl="1" eaLnBrk="1" hangingPunct="1"/>
            <a:r>
              <a:rPr lang="en-US" dirty="0" smtClean="0"/>
              <a:t>Click on “</a:t>
            </a:r>
            <a:r>
              <a:rPr lang="en-US" dirty="0" smtClean="0">
                <a:latin typeface="Consolas" panose="020B0609020204030204" pitchFamily="49" charset="0"/>
              </a:rPr>
              <a:t>Record </a:t>
            </a:r>
            <a:r>
              <a:rPr lang="en-US" dirty="0">
                <a:latin typeface="Consolas" panose="020B0609020204030204" pitchFamily="49" charset="0"/>
              </a:rPr>
              <a:t>Macro</a:t>
            </a:r>
            <a:r>
              <a:rPr lang="en-US" dirty="0"/>
              <a:t>”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Recording details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9426" y="2268009"/>
            <a:ext cx="6705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12410116">
            <a:off x="2351882" y="2908707"/>
            <a:ext cx="419100" cy="2667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06074" y="4090263"/>
            <a:ext cx="5937725" cy="923330"/>
            <a:chOff x="1600202" y="3962400"/>
            <a:chExt cx="5937725" cy="923330"/>
          </a:xfrm>
        </p:grpSpPr>
        <p:sp>
          <p:nvSpPr>
            <p:cNvPr id="2" name="TextBox 1"/>
            <p:cNvSpPr txBox="1"/>
            <p:nvPr/>
          </p:nvSpPr>
          <p:spPr>
            <a:xfrm>
              <a:off x="5027140" y="3962400"/>
              <a:ext cx="25107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What to name the </a:t>
              </a:r>
              <a:r>
                <a:rPr lang="en-US" b="1" dirty="0" smtClean="0">
                  <a:solidFill>
                    <a:srgbClr val="FF0000"/>
                  </a:solidFill>
                </a:rPr>
                <a:t>macro (next slide for more info)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2" idx="1"/>
            </p:cNvCxnSpPr>
            <p:nvPr/>
          </p:nvCxnSpPr>
          <p:spPr>
            <a:xfrm flipH="1">
              <a:off x="1600202" y="4424065"/>
              <a:ext cx="3426938" cy="46166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344388" y="4983332"/>
            <a:ext cx="5420638" cy="1200329"/>
            <a:chOff x="2338516" y="4855469"/>
            <a:chExt cx="5420638" cy="1200329"/>
          </a:xfrm>
        </p:grpSpPr>
        <p:sp>
          <p:nvSpPr>
            <p:cNvPr id="8" name="TextBox 7"/>
            <p:cNvSpPr txBox="1"/>
            <p:nvPr/>
          </p:nvSpPr>
          <p:spPr>
            <a:xfrm>
              <a:off x="5730446" y="4855469"/>
              <a:ext cx="20287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Document to store the </a:t>
              </a:r>
              <a:r>
                <a:rPr lang="en-US" b="1" dirty="0" smtClean="0">
                  <a:solidFill>
                    <a:srgbClr val="FF0000"/>
                  </a:solidFill>
                </a:rPr>
                <a:t>macro (select the current Word document)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338516" y="5317134"/>
              <a:ext cx="3426941" cy="46166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31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Introduction/Overview Of VBA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https://docs.microsoft.com/en-us/office/vba/library-reference/concepts/getting-started-with-vba-in-office</a:t>
            </a:r>
          </a:p>
        </p:txBody>
      </p:sp>
    </p:spTree>
    <p:extLst>
      <p:ext uri="{BB962C8B-B14F-4D97-AF65-F5344CB8AC3E}">
        <p14:creationId xmlns:p14="http://schemas.microsoft.com/office/powerpoint/2010/main" val="29723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VBA </a:t>
            </a:r>
            <a:r>
              <a:rPr lang="en-US" b="1" dirty="0" smtClean="0">
                <a:solidFill>
                  <a:srgbClr val="FF0000"/>
                </a:solidFill>
              </a:rPr>
              <a:t>Operators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95400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 used in VBA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(Same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Excel)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2820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Subtraction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Multiplication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Exponent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(Different operator)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587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Concatenation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“hi” &amp; “there”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35536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VBA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nsolas" panose="020B0609020204030204" pitchFamily="49" charset="0"/>
              </a:rPr>
              <a:t>4operators.docm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Sub operators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marL="22225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' Part I</a:t>
            </a:r>
          </a:p>
          <a:p>
            <a:pPr marL="2222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doubleNum1 </a:t>
            </a:r>
            <a:r>
              <a:rPr lang="en-US" dirty="0">
                <a:latin typeface="Consolas" panose="020B0609020204030204" pitchFamily="49" charset="0"/>
              </a:rPr>
              <a:t>= 2 + 2</a:t>
            </a:r>
          </a:p>
          <a:p>
            <a:pPr marL="2222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MsgBox </a:t>
            </a:r>
            <a:r>
              <a:rPr lang="en-US" dirty="0">
                <a:latin typeface="Consolas" panose="020B0609020204030204" pitchFamily="49" charset="0"/>
              </a:rPr>
              <a:t>(doubleNum1)</a:t>
            </a:r>
          </a:p>
          <a:p>
            <a:pPr marL="2222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doubleNum1 </a:t>
            </a:r>
            <a:r>
              <a:rPr lang="en-US" dirty="0">
                <a:latin typeface="Consolas" panose="020B0609020204030204" pitchFamily="49" charset="0"/>
              </a:rPr>
              <a:t>= 7 * 13</a:t>
            </a:r>
          </a:p>
          <a:p>
            <a:pPr marL="2222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MsgBox </a:t>
            </a:r>
            <a:r>
              <a:rPr lang="en-US" dirty="0">
                <a:latin typeface="Consolas" panose="020B0609020204030204" pitchFamily="49" charset="0"/>
              </a:rPr>
              <a:t>(doubleNum1)</a:t>
            </a:r>
          </a:p>
          <a:p>
            <a:pPr marL="2222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doubleNum1 </a:t>
            </a:r>
            <a:r>
              <a:rPr lang="en-US" dirty="0">
                <a:latin typeface="Consolas" panose="020B0609020204030204" pitchFamily="49" charset="0"/>
              </a:rPr>
              <a:t>= 15 / 2</a:t>
            </a:r>
          </a:p>
          <a:p>
            <a:pPr marL="2222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MsgBox </a:t>
            </a:r>
            <a:r>
              <a:rPr lang="en-US" dirty="0">
                <a:latin typeface="Consolas" panose="020B0609020204030204" pitchFamily="49" charset="0"/>
              </a:rPr>
              <a:t>(doubleNum1)</a:t>
            </a:r>
          </a:p>
          <a:p>
            <a:pPr marL="2222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doubleNum1 </a:t>
            </a:r>
            <a:r>
              <a:rPr lang="en-US" dirty="0">
                <a:latin typeface="Consolas" panose="020B0609020204030204" pitchFamily="49" charset="0"/>
              </a:rPr>
              <a:t>= 2 ^ 4</a:t>
            </a:r>
          </a:p>
          <a:p>
            <a:pPr marL="2222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MsgBox </a:t>
            </a:r>
            <a:r>
              <a:rPr lang="en-US" dirty="0">
                <a:latin typeface="Consolas" panose="020B0609020204030204" pitchFamily="49" charset="0"/>
              </a:rPr>
              <a:t>(doubleNum1)</a:t>
            </a:r>
          </a:p>
          <a:p>
            <a:pPr marL="2222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aString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= "the" &amp; "cat" + " in" &amp; "- hat" </a:t>
            </a:r>
            <a:endParaRPr lang="en-US" dirty="0" smtClean="0">
              <a:latin typeface="Consolas" panose="020B0609020204030204" pitchFamily="49" charset="0"/>
            </a:endParaRPr>
          </a:p>
          <a:p>
            <a:pPr marL="2222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MsgBox 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aString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2222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2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VBA </a:t>
            </a:r>
            <a:r>
              <a:rPr lang="en-US" dirty="0" smtClean="0"/>
              <a:t>Operators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'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Part II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smtClean="0">
                <a:latin typeface="Consolas" panose="020B0609020204030204" pitchFamily="49" charset="0"/>
              </a:rPr>
              <a:t>doubleNum1 </a:t>
            </a:r>
            <a:r>
              <a:rPr lang="en-US" sz="2000" dirty="0">
                <a:latin typeface="Consolas" panose="020B0609020204030204" pitchFamily="49" charset="0"/>
              </a:rPr>
              <a:t>= 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smtClean="0">
                <a:latin typeface="Consolas" panose="020B0609020204030204" pitchFamily="49" charset="0"/>
              </a:rPr>
              <a:t>doubleNum2 </a:t>
            </a:r>
            <a:r>
              <a:rPr lang="en-US" sz="2000" dirty="0">
                <a:latin typeface="Consolas" panose="020B0609020204030204" pitchFamily="49" charset="0"/>
              </a:rPr>
              <a:t>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smtClean="0">
                <a:latin typeface="Consolas" panose="020B0609020204030204" pitchFamily="49" charset="0"/>
              </a:rPr>
              <a:t>doubleNum3 </a:t>
            </a:r>
            <a:r>
              <a:rPr lang="en-US" sz="2000" dirty="0">
                <a:latin typeface="Consolas" panose="020B0609020204030204" pitchFamily="49" charset="0"/>
              </a:rPr>
              <a:t>= doubleNum1 ^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smtClean="0">
                <a:latin typeface="Consolas" panose="020B0609020204030204" pitchFamily="49" charset="0"/>
              </a:rPr>
              <a:t>doubleNum1 </a:t>
            </a:r>
            <a:r>
              <a:rPr lang="en-US" sz="2000" dirty="0">
                <a:latin typeface="Consolas" panose="020B0609020204030204" pitchFamily="49" charset="0"/>
              </a:rPr>
              <a:t>= doubleNum1 * doubleNum2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smtClean="0">
                <a:latin typeface="Consolas" panose="020B0609020204030204" pitchFamily="49" charset="0"/>
              </a:rPr>
              <a:t>doubleNum2 </a:t>
            </a:r>
            <a:r>
              <a:rPr lang="en-US" sz="2000" dirty="0">
                <a:latin typeface="Consolas" panose="020B0609020204030204" pitchFamily="49" charset="0"/>
              </a:rPr>
              <a:t>= doubleNum1 + doubleNum3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smtClean="0">
                <a:latin typeface="Consolas" panose="020B0609020204030204" pitchFamily="49" charset="0"/>
              </a:rPr>
              <a:t>MsgBox </a:t>
            </a:r>
            <a:r>
              <a:rPr lang="en-US" sz="2000" dirty="0">
                <a:latin typeface="Consolas" panose="020B0609020204030204" pitchFamily="49" charset="0"/>
              </a:rPr>
              <a:t>("doubleNum1=" &amp; doubleNum1 &amp; "-" &amp; </a:t>
            </a:r>
            <a:endParaRPr lang="en-US" sz="20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</a:rPr>
              <a:t>    "</a:t>
            </a:r>
            <a:r>
              <a:rPr lang="en-US" sz="2000" dirty="0">
                <a:latin typeface="Consolas" panose="020B0609020204030204" pitchFamily="49" charset="0"/>
              </a:rPr>
              <a:t>doubleNum2=" &amp; doubleNum2 &amp; "-" &amp; "doubleNum3=" &amp; </a:t>
            </a:r>
            <a:endParaRPr lang="en-US" sz="20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</a:rPr>
              <a:t>    doubleNum3)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End Sub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70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Exercise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new VBA program in a new Word document</a:t>
            </a:r>
          </a:p>
          <a:p>
            <a:pPr lvl="0"/>
            <a:r>
              <a:rPr lang="en-CA" dirty="0"/>
              <a:t>Declare a String variable called ‘name’</a:t>
            </a:r>
            <a:endParaRPr lang="en-US" dirty="0"/>
          </a:p>
          <a:p>
            <a:pPr lvl="0"/>
            <a:r>
              <a:rPr lang="en-CA" dirty="0"/>
              <a:t>Write a program that will ask the user for their name using an </a:t>
            </a:r>
            <a:r>
              <a:rPr lang="en-CA" dirty="0" err="1">
                <a:latin typeface="Consolas" panose="020B0609020204030204" pitchFamily="49" charset="0"/>
              </a:rPr>
              <a:t>InputBox</a:t>
            </a:r>
            <a:r>
              <a:rPr lang="en-CA" dirty="0"/>
              <a:t> and store the input in the variable called ‘</a:t>
            </a:r>
            <a:r>
              <a:rPr lang="en-CA" dirty="0">
                <a:latin typeface="Consolas" panose="020B0609020204030204" pitchFamily="49" charset="0"/>
              </a:rPr>
              <a:t>name</a:t>
            </a:r>
            <a:r>
              <a:rPr lang="en-CA" dirty="0"/>
              <a:t>’</a:t>
            </a:r>
            <a:endParaRPr lang="en-US" dirty="0"/>
          </a:p>
          <a:p>
            <a:pPr lvl="0"/>
            <a:r>
              <a:rPr lang="en-CA" dirty="0"/>
              <a:t>The program will then display the value entered by the user using a MsgBox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A Macro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2425" lvl="2" indent="-234950"/>
            <a:r>
              <a:rPr lang="en-US" sz="2200" dirty="0"/>
              <a:t>Give the macro a self explanatory name and press ‘OK’ (recording begins).</a:t>
            </a:r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117475" lvl="2" indent="0">
              <a:buNone/>
            </a:pPr>
            <a:endParaRPr lang="en-US" sz="2200" dirty="0"/>
          </a:p>
          <a:p>
            <a:pPr marL="352425" lvl="2" indent="-234950"/>
            <a:r>
              <a:rPr lang="en-US" sz="2200" b="1" dirty="0" smtClean="0">
                <a:solidFill>
                  <a:srgbClr val="FF0000"/>
                </a:solidFill>
              </a:rPr>
              <a:t>Important reminder: </a:t>
            </a:r>
            <a:r>
              <a:rPr lang="en-US" sz="2200" b="1" dirty="0">
                <a:solidFill>
                  <a:srgbClr val="FF0000"/>
                </a:solidFill>
              </a:rPr>
              <a:t>record the macro in the current document and not “All documents” (Important!)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447513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Recording A Macro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While recording you can run whatever Word features you want to add </a:t>
            </a:r>
            <a:r>
              <a:rPr lang="en-US" dirty="0"/>
              <a:t>to the recording of the macro</a:t>
            </a:r>
          </a:p>
          <a:p>
            <a:pPr lvl="1" eaLnBrk="1" hangingPunct="1">
              <a:defRPr/>
            </a:pPr>
            <a:r>
              <a:rPr lang="en-US" dirty="0"/>
              <a:t>In this case you would select bold font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marL="339725" lvl="1" indent="0" eaLnBrk="1" hangingPunct="1">
              <a:buFont typeface="Arial" charset="0"/>
              <a:buNone/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For this simple example all commands have been entered so you can stop the </a:t>
            </a:r>
            <a:r>
              <a:rPr lang="en-US" dirty="0" smtClean="0"/>
              <a:t>recording (click “</a:t>
            </a:r>
            <a:r>
              <a:rPr lang="en-US" dirty="0" smtClean="0">
                <a:latin typeface="Consolas" panose="020B0609020204030204" pitchFamily="49" charset="0"/>
              </a:rPr>
              <a:t>Stop recording</a:t>
            </a:r>
            <a:r>
              <a:rPr lang="en-US" dirty="0" smtClean="0"/>
              <a:t>”)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92663" y="2649537"/>
            <a:ext cx="7866063" cy="1312863"/>
            <a:chOff x="873125" y="2530475"/>
            <a:chExt cx="7866063" cy="1312863"/>
          </a:xfrm>
        </p:grpSpPr>
        <p:pic>
          <p:nvPicPr>
            <p:cNvPr id="53253" name="Picture 2"/>
            <p:cNvPicPr>
              <a:picLocks noChangeAspect="1" noChangeArrowheads="1"/>
            </p:cNvPicPr>
            <p:nvPr/>
          </p:nvPicPr>
          <p:blipFill>
            <a:blip r:embed="rId2"/>
            <a:srcRect l="46494" t="13132" r="11427" b="75638"/>
            <a:stretch>
              <a:fillRect/>
            </a:stretch>
          </p:blipFill>
          <p:spPr bwMode="auto">
            <a:xfrm>
              <a:off x="873125" y="2530475"/>
              <a:ext cx="7866063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ight Arrow 4"/>
            <p:cNvSpPr/>
            <p:nvPr/>
          </p:nvSpPr>
          <p:spPr bwMode="auto">
            <a:xfrm rot="11979808">
              <a:off x="2027238" y="3257550"/>
              <a:ext cx="485775" cy="3619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63" y="4727793"/>
            <a:ext cx="6034087" cy="1988877"/>
            <a:chOff x="900113" y="4343400"/>
            <a:chExt cx="6707187" cy="226377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 l="46785" t="9949" r="7870" b="65569"/>
            <a:stretch>
              <a:fillRect/>
            </a:stretch>
          </p:blipFill>
          <p:spPr bwMode="auto">
            <a:xfrm>
              <a:off x="900113" y="4343400"/>
              <a:ext cx="6707187" cy="226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ight Arrow 7"/>
            <p:cNvSpPr/>
            <p:nvPr/>
          </p:nvSpPr>
          <p:spPr bwMode="auto">
            <a:xfrm rot="11979808">
              <a:off x="2445146" y="4947977"/>
              <a:ext cx="485775" cy="3619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99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A Recorded Macro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Under the ‘</a:t>
            </a:r>
            <a:r>
              <a:rPr lang="en-US" dirty="0">
                <a:latin typeface="Consolas" panose="020B0609020204030204" pitchFamily="49" charset="0"/>
              </a:rPr>
              <a:t>View</a:t>
            </a:r>
            <a:r>
              <a:rPr lang="en-US" dirty="0"/>
              <a:t>’ ribbon select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</a:rPr>
              <a:t>Macros</a:t>
            </a:r>
            <a:r>
              <a:rPr lang="en-US" dirty="0"/>
              <a:t>’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Select the macro </a:t>
            </a:r>
            <a:r>
              <a:rPr lang="en-US" dirty="0" smtClean="0"/>
              <a:t>(Under “</a:t>
            </a:r>
            <a:r>
              <a:rPr lang="en-US" dirty="0" smtClean="0">
                <a:latin typeface="Consolas" panose="020B0609020204030204" pitchFamily="49" charset="0"/>
              </a:rPr>
              <a:t>Macro name</a:t>
            </a:r>
            <a:r>
              <a:rPr lang="en-US" dirty="0" smtClean="0"/>
              <a:t>”) and </a:t>
            </a:r>
            <a:r>
              <a:rPr lang="en-US" dirty="0"/>
              <a:t>then </a:t>
            </a:r>
            <a:r>
              <a:rPr lang="en-US" dirty="0" smtClean="0"/>
              <a:t>click ‘</a:t>
            </a:r>
            <a:r>
              <a:rPr lang="en-US" dirty="0" smtClean="0">
                <a:latin typeface="Consolas" panose="020B0609020204030204" pitchFamily="49" charset="0"/>
              </a:rPr>
              <a:t>Run</a:t>
            </a:r>
            <a:r>
              <a:rPr lang="en-US" dirty="0" smtClean="0"/>
              <a:t>’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0" y="3764214"/>
            <a:ext cx="3503299" cy="2712786"/>
            <a:chOff x="914401" y="4114801"/>
            <a:chExt cx="3503299" cy="27127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1" y="4114801"/>
              <a:ext cx="3352800" cy="2712786"/>
            </a:xfrm>
            <a:prstGeom prst="rect">
              <a:avLst/>
            </a:prstGeom>
          </p:spPr>
        </p:pic>
        <p:sp>
          <p:nvSpPr>
            <p:cNvPr id="9" name="Right Arrow 8"/>
            <p:cNvSpPr>
              <a:spLocks noChangeArrowheads="1"/>
            </p:cNvSpPr>
            <p:nvPr/>
          </p:nvSpPr>
          <p:spPr bwMode="auto">
            <a:xfrm rot="12420000">
              <a:off x="4000187" y="4499840"/>
              <a:ext cx="417513" cy="266700"/>
            </a:xfrm>
            <a:prstGeom prst="rightArrow">
              <a:avLst>
                <a:gd name="adj1" fmla="val 50000"/>
                <a:gd name="adj2" fmla="val 49813"/>
              </a:avLst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" y="1917843"/>
            <a:ext cx="7809418" cy="1133475"/>
            <a:chOff x="815686" y="1905000"/>
            <a:chExt cx="7809418" cy="11334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686" y="1905000"/>
              <a:ext cx="7581900" cy="1133475"/>
            </a:xfrm>
            <a:prstGeom prst="rect">
              <a:avLst/>
            </a:prstGeom>
          </p:spPr>
        </p:pic>
        <p:sp>
          <p:nvSpPr>
            <p:cNvPr id="12" name="Right Arrow 11"/>
            <p:cNvSpPr>
              <a:spLocks noChangeArrowheads="1"/>
            </p:cNvSpPr>
            <p:nvPr/>
          </p:nvSpPr>
          <p:spPr bwMode="auto">
            <a:xfrm rot="12410116">
              <a:off x="8099909" y="2442750"/>
              <a:ext cx="525195" cy="398632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0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A Recorded Macro (2)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 this case nothing happened?</a:t>
            </a:r>
          </a:p>
          <a:p>
            <a:pPr lvl="1" eaLnBrk="1" hangingPunct="1"/>
            <a:r>
              <a:rPr lang="en-US" dirty="0"/>
              <a:t>This macro changes selected/highlighted text to bold</a:t>
            </a:r>
          </a:p>
          <a:p>
            <a:pPr lvl="1" eaLnBrk="1" hangingPunct="1"/>
            <a:r>
              <a:rPr lang="en-US" dirty="0"/>
              <a:t>You need to select some text before running the macro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38425"/>
            <a:ext cx="52292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33800" y="5638800"/>
            <a:ext cx="381000" cy="3048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716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A Recorded Macro (3)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After selecting the text and running the macro again, whatever text was highlighted now becomes bold.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7724" t="9657" r="29678" b="48784"/>
          <a:stretch>
            <a:fillRect/>
          </a:stretch>
        </p:blipFill>
        <p:spPr bwMode="auto">
          <a:xfrm>
            <a:off x="762000" y="2320925"/>
            <a:ext cx="52165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34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solidFill>
            <a:schemeClr val="tx1"/>
          </a:solidFill>
          <a:tailEnd type="triangle"/>
        </a:ln>
      </a:spPr>
      <a:bodyPr rtlCol="0" anchor="ctr"/>
      <a:lstStyle>
        <a:defPPr algn="ctr">
          <a:defRPr b="1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77453</TotalTime>
  <Words>2217</Words>
  <Application>Microsoft Office PowerPoint</Application>
  <PresentationFormat>On-screen Show (4:3)</PresentationFormat>
  <Paragraphs>324</Paragraphs>
  <Slides>44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Consolas</vt:lpstr>
      <vt:lpstr>Office Theme</vt:lpstr>
      <vt:lpstr>VBA: Tutorial Week 1</vt:lpstr>
      <vt:lpstr>Activities In Tutorial</vt:lpstr>
      <vt:lpstr>How To Create VBA Programs</vt:lpstr>
      <vt:lpstr>Method 1: Recording A Macro</vt:lpstr>
      <vt:lpstr>Recording A Macro (2)</vt:lpstr>
      <vt:lpstr>Recording A Macro (3)</vt:lpstr>
      <vt:lpstr>Running A Recorded Macro</vt:lpstr>
      <vt:lpstr>Running A Recorded Macro (2)</vt:lpstr>
      <vt:lpstr>Running A Recorded Macro (3)</vt:lpstr>
      <vt:lpstr>Other Examples Of Useful (?) Recorded Macros</vt:lpstr>
      <vt:lpstr>Method 1: Recording Macros (Comments)</vt:lpstr>
      <vt:lpstr>How To Create VBA Programs For This Course</vt:lpstr>
      <vt:lpstr>Microsoft Introduction/Overview Of VBA</vt:lpstr>
      <vt:lpstr>Creating Macros</vt:lpstr>
      <vt:lpstr>Step 1: Finding The Macro Feature</vt:lpstr>
      <vt:lpstr>Step 2: Naming And Saving The Macro</vt:lpstr>
      <vt:lpstr>Step 3: Select The Edit Option</vt:lpstr>
      <vt:lpstr>Step 4: Enter the Macro In The VBA Editor</vt:lpstr>
      <vt:lpstr>Step 5: Saving The Macro</vt:lpstr>
      <vt:lpstr>Step 5: Saving The Macro</vt:lpstr>
      <vt:lpstr>Running The Macro</vt:lpstr>
      <vt:lpstr>Result Of Running The Example Macro</vt:lpstr>
      <vt:lpstr>Student Exercise #1</vt:lpstr>
      <vt:lpstr>Solution #1</vt:lpstr>
      <vt:lpstr>Program Documentation</vt:lpstr>
      <vt:lpstr>Program Documentation: Assignments (A3)</vt:lpstr>
      <vt:lpstr>Location Of Program Documentation</vt:lpstr>
      <vt:lpstr>Program Documentation: A3 Documenting Program Features</vt:lpstr>
      <vt:lpstr>Program Versioning: What Students Need To Document In Order To Be Awarded Credit</vt:lpstr>
      <vt:lpstr>Variables</vt:lpstr>
      <vt:lpstr>Creating/Declaring Variables</vt:lpstr>
      <vt:lpstr>Displaying The Contents Of Variables</vt:lpstr>
      <vt:lpstr>Explanation Of Output</vt:lpstr>
      <vt:lpstr>Mixed Output: Strings And Variables</vt:lpstr>
      <vt:lpstr>Mixed Output Example</vt:lpstr>
      <vt:lpstr>Getting Input</vt:lpstr>
      <vt:lpstr>Input Example</vt:lpstr>
      <vt:lpstr>Student Exercise #2</vt:lpstr>
      <vt:lpstr>Solution #2</vt:lpstr>
      <vt:lpstr>Microsoft Introduction/Overview Of VBA</vt:lpstr>
      <vt:lpstr>Basic VBA Operators</vt:lpstr>
      <vt:lpstr>Common VBA Operators</vt:lpstr>
      <vt:lpstr>Common VBA Operators (2)</vt:lpstr>
      <vt:lpstr>Student Exercise #2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Operators; Precedence; Worksheet references; Named constants; Data validation</dc:title>
  <dc:creator>James Tam</dc:creator>
  <cp:keywords>VBA week 1</cp:keywords>
  <cp:lastModifiedBy>James Tam</cp:lastModifiedBy>
  <cp:revision>1443</cp:revision>
  <dcterms:created xsi:type="dcterms:W3CDTF">2014-05-13T22:22:53Z</dcterms:created>
  <dcterms:modified xsi:type="dcterms:W3CDTF">2020-10-22T20:27:41Z</dcterms:modified>
</cp:coreProperties>
</file>