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345" r:id="rId2"/>
    <p:sldId id="436" r:id="rId3"/>
    <p:sldId id="446" r:id="rId4"/>
    <p:sldId id="447" r:id="rId5"/>
    <p:sldId id="448" r:id="rId6"/>
    <p:sldId id="449" r:id="rId7"/>
    <p:sldId id="450" r:id="rId8"/>
    <p:sldId id="451" r:id="rId9"/>
    <p:sldId id="452" r:id="rId10"/>
    <p:sldId id="453" r:id="rId11"/>
    <p:sldId id="454" r:id="rId12"/>
    <p:sldId id="455" r:id="rId13"/>
    <p:sldId id="456" r:id="rId14"/>
    <p:sldId id="457" r:id="rId15"/>
    <p:sldId id="458" r:id="rId16"/>
    <p:sldId id="459" r:id="rId17"/>
    <p:sldId id="460" r:id="rId18"/>
    <p:sldId id="437" r:id="rId19"/>
    <p:sldId id="461" r:id="rId20"/>
    <p:sldId id="435" r:id="rId21"/>
    <p:sldId id="462" r:id="rId22"/>
    <p:sldId id="463" r:id="rId23"/>
    <p:sldId id="464" r:id="rId24"/>
    <p:sldId id="465" r:id="rId25"/>
    <p:sldId id="469" r:id="rId26"/>
    <p:sldId id="470" r:id="rId27"/>
    <p:sldId id="471" r:id="rId28"/>
    <p:sldId id="472" r:id="rId29"/>
    <p:sldId id="473" r:id="rId30"/>
    <p:sldId id="466" r:id="rId31"/>
    <p:sldId id="467" r:id="rId32"/>
    <p:sldId id="468" r:id="rId33"/>
    <p:sldId id="402" r:id="rId34"/>
    <p:sldId id="403" r:id="rId35"/>
    <p:sldId id="404" r:id="rId36"/>
    <p:sldId id="405" r:id="rId37"/>
    <p:sldId id="346" r:id="rId3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Default Section" id="{7CA7B79D-645B-4F7F-B897-291FC32D7EEB}">
          <p14:sldIdLst>
            <p14:sldId id="345"/>
            <p14:sldId id="436"/>
            <p14:sldId id="446"/>
            <p14:sldId id="447"/>
            <p14:sldId id="448"/>
            <p14:sldId id="449"/>
            <p14:sldId id="450"/>
            <p14:sldId id="451"/>
            <p14:sldId id="452"/>
            <p14:sldId id="453"/>
            <p14:sldId id="454"/>
            <p14:sldId id="455"/>
            <p14:sldId id="456"/>
            <p14:sldId id="457"/>
            <p14:sldId id="458"/>
            <p14:sldId id="459"/>
            <p14:sldId id="460"/>
            <p14:sldId id="437"/>
            <p14:sldId id="461"/>
            <p14:sldId id="435"/>
            <p14:sldId id="462"/>
            <p14:sldId id="463"/>
            <p14:sldId id="464"/>
            <p14:sldId id="465"/>
            <p14:sldId id="469"/>
            <p14:sldId id="470"/>
            <p14:sldId id="471"/>
            <p14:sldId id="472"/>
            <p14:sldId id="473"/>
            <p14:sldId id="466"/>
            <p14:sldId id="467"/>
            <p14:sldId id="468"/>
            <p14:sldId id="402"/>
            <p14:sldId id="403"/>
            <p14:sldId id="404"/>
            <p14:sldId id="405"/>
            <p14:sldId id="34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BA00"/>
    <a:srgbClr val="0000FF"/>
    <a:srgbClr val="FFFFCC"/>
    <a:srgbClr val="666633"/>
    <a:srgbClr val="00FF03"/>
    <a:srgbClr val="33FF33"/>
    <a:srgbClr val="4A7EBB"/>
    <a:srgbClr val="01FF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70" autoAdjust="0"/>
    <p:restoredTop sz="90777" autoAdjust="0"/>
  </p:normalViewPr>
  <p:slideViewPr>
    <p:cSldViewPr>
      <p:cViewPr varScale="1">
        <p:scale>
          <a:sx n="101" d="100"/>
          <a:sy n="101" d="100"/>
        </p:scale>
        <p:origin x="63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2" d="100"/>
          <a:sy n="82" d="100"/>
        </p:scale>
        <p:origin x="148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10/16/2020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Excel: </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10/16/2020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2825139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a:t>
            </a:fld>
            <a:endParaRPr lang="en-US" dirty="0"/>
          </a:p>
        </p:txBody>
      </p:sp>
    </p:spTree>
    <p:extLst>
      <p:ext uri="{BB962C8B-B14F-4D97-AF65-F5344CB8AC3E}">
        <p14:creationId xmlns:p14="http://schemas.microsoft.com/office/powerpoint/2010/main" val="2620679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5</a:t>
            </a:fld>
            <a:endParaRPr lang="en-US" dirty="0"/>
          </a:p>
        </p:txBody>
      </p:sp>
    </p:spTree>
    <p:extLst>
      <p:ext uri="{BB962C8B-B14F-4D97-AF65-F5344CB8AC3E}">
        <p14:creationId xmlns:p14="http://schemas.microsoft.com/office/powerpoint/2010/main" val="884768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smtClean="0"/>
              <a:t>Exercise</a:t>
            </a:r>
            <a:r>
              <a:rPr lang="en-CA" dirty="0" smtClean="0"/>
              <a:t>: what does this function return?</a:t>
            </a:r>
          </a:p>
          <a:p>
            <a:pPr lvl="1"/>
            <a:r>
              <a:rPr lang="en-CA" sz="1800" dirty="0" smtClean="0">
                <a:latin typeface="Consolas" panose="020B0609020204030204" pitchFamily="49" charset="0"/>
              </a:rPr>
              <a:t>OR(B1&gt;B2,B2&gt;B1)</a:t>
            </a:r>
          </a:p>
          <a:p>
            <a:r>
              <a:rPr lang="en-US" dirty="0" smtClean="0"/>
              <a:t>A: It depends!</a:t>
            </a:r>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30</a:t>
            </a:fld>
            <a:endParaRPr lang="en-US" dirty="0"/>
          </a:p>
        </p:txBody>
      </p:sp>
    </p:spTree>
    <p:extLst>
      <p:ext uri="{BB962C8B-B14F-4D97-AF65-F5344CB8AC3E}">
        <p14:creationId xmlns:p14="http://schemas.microsoft.com/office/powerpoint/2010/main" val="3193804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34</a:t>
            </a:fld>
            <a:endParaRPr lang="en-US" dirty="0"/>
          </a:p>
        </p:txBody>
      </p:sp>
    </p:spTree>
    <p:extLst>
      <p:ext uri="{BB962C8B-B14F-4D97-AF65-F5344CB8AC3E}">
        <p14:creationId xmlns:p14="http://schemas.microsoft.com/office/powerpoint/2010/main" val="1611900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10/16/2020</a:t>
            </a:fld>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10/16/2020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10/16/2020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Box 1"/>
          <p:cNvSpPr txBox="1"/>
          <p:nvPr userDrawn="1"/>
        </p:nvSpPr>
        <p:spPr>
          <a:xfrm>
            <a:off x="0" y="6567100"/>
            <a:ext cx="3124200" cy="276999"/>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r>
              <a:rPr lang="en-CA" sz="1200" dirty="0" smtClean="0"/>
              <a:t>MS-Excel</a:t>
            </a:r>
            <a:r>
              <a:rPr lang="en-CA" sz="1200" baseline="0" dirty="0" smtClean="0"/>
              <a:t> tutorial notes by James Tam</a:t>
            </a:r>
            <a:endParaRPr lang="en-CA" sz="1200" dirty="0"/>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10/16/2020</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10/16/2020</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10/16/2020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10/16/2020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10/16/2020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10/16/2020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urbandictionary.com/define.php?term=Belieber"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pages.cpsc.ucalgary.ca/~tamj/2020/203W/notes/pdf/Internet_searching.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3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png"/></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support.office.com/en-us/article/excel-2016-for-mac-help-2010f16b-aec0-4da7-b381-9cc1b9b47745" TargetMode="External"/><Relationship Id="rId2" Type="http://schemas.openxmlformats.org/officeDocument/2006/relationships/hyperlink" Target="https://support.office.com/en-us/article/excel-for-windows-training-9bc05390-e94c-46af-a5b3-d7c22f6990bb"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Excel: Tutorial Week 3</a:t>
            </a:r>
            <a:endParaRPr lang="en-US" dirty="0"/>
          </a:p>
        </p:txBody>
      </p:sp>
      <p:sp>
        <p:nvSpPr>
          <p:cNvPr id="3" name="Subtitle 2"/>
          <p:cNvSpPr>
            <a:spLocks noGrp="1"/>
          </p:cNvSpPr>
          <p:nvPr>
            <p:ph type="subTitle" idx="1"/>
          </p:nvPr>
        </p:nvSpPr>
        <p:spPr>
          <a:xfrm>
            <a:off x="1371600" y="3581400"/>
            <a:ext cx="6400800" cy="2362200"/>
          </a:xfrm>
        </p:spPr>
        <p:txBody>
          <a:bodyPr/>
          <a:lstStyle/>
          <a:p>
            <a:pPr marL="342900" indent="-342900" algn="l">
              <a:buFont typeface="Arial" panose="020B0604020202020204" pitchFamily="34" charset="0"/>
              <a:buChar char="•"/>
            </a:pPr>
            <a:r>
              <a:rPr lang="en-US" sz="1800" dirty="0" smtClean="0"/>
              <a:t>Lookup tables and lookup functions</a:t>
            </a:r>
          </a:p>
          <a:p>
            <a:pPr marL="342900" indent="-342900" algn="l">
              <a:buFont typeface="Arial" panose="020B0604020202020204" pitchFamily="34" charset="0"/>
              <a:buChar char="•"/>
            </a:pPr>
            <a:r>
              <a:rPr lang="en-US" sz="1800" dirty="0" smtClean="0"/>
              <a:t>Counting occurrences</a:t>
            </a:r>
          </a:p>
          <a:p>
            <a:pPr marL="342900" indent="-342900" algn="l">
              <a:buFont typeface="Arial" panose="020B0604020202020204" pitchFamily="34" charset="0"/>
              <a:buChar char="•"/>
            </a:pPr>
            <a:r>
              <a:rPr lang="en-US" sz="1800" dirty="0" smtClean="0"/>
              <a:t>The column chart</a:t>
            </a:r>
          </a:p>
          <a:p>
            <a:pPr marL="342900" indent="-342900" algn="l">
              <a:buFont typeface="Arial" panose="020B0604020202020204" pitchFamily="34" charset="0"/>
              <a:buChar char="•"/>
            </a:pPr>
            <a:r>
              <a:rPr lang="en-US" sz="1800" dirty="0" smtClean="0"/>
              <a:t>Branching and logic</a:t>
            </a:r>
          </a:p>
          <a:p>
            <a:pPr marL="342900" indent="-342900" algn="l">
              <a:buFont typeface="Arial" panose="020B0604020202020204" pitchFamily="34" charset="0"/>
              <a:buChar char="•"/>
            </a:pPr>
            <a:r>
              <a:rPr lang="en-US" sz="1800" dirty="0" smtClean="0"/>
              <a:t>Logic and web searches: AND, OR, NOT (subtraction)</a:t>
            </a:r>
          </a:p>
          <a:p>
            <a:pPr marL="342900" indent="-342900" algn="l">
              <a:buFont typeface="Arial" panose="020B0604020202020204" pitchFamily="34" charset="0"/>
              <a:buChar char="•"/>
            </a:pPr>
            <a:r>
              <a:rPr lang="en-US" sz="1800" dirty="0" smtClean="0"/>
              <a:t>Cell references: more advanced examples, transposing their use</a:t>
            </a:r>
          </a:p>
          <a:p>
            <a:pPr marL="342900" indent="-342900" algn="l">
              <a:buFont typeface="Arial" panose="020B0604020202020204" pitchFamily="34" charset="0"/>
              <a:buChar char="•"/>
            </a:pPr>
            <a:r>
              <a:rPr lang="en-US" sz="1800" dirty="0" smtClean="0"/>
              <a:t>Finding and fixing errors</a:t>
            </a:r>
            <a:endParaRPr lang="en-US" sz="1800" dirty="0"/>
          </a:p>
        </p:txBody>
      </p:sp>
      <p:sp>
        <p:nvSpPr>
          <p:cNvPr id="4" name="Rectangle 3"/>
          <p:cNvSpPr/>
          <p:nvPr/>
        </p:nvSpPr>
        <p:spPr>
          <a:xfrm>
            <a:off x="381000" y="6248400"/>
            <a:ext cx="7467600" cy="369332"/>
          </a:xfrm>
          <a:prstGeom prst="rect">
            <a:avLst/>
          </a:prstGeom>
        </p:spPr>
        <p:txBody>
          <a:bodyPr wrap="square">
            <a:spAutoFit/>
          </a:bodyPr>
          <a:lstStyle/>
          <a:p>
            <a:r>
              <a:rPr lang="en-US" dirty="0"/>
              <a:t>Official resource for MS-Office products: https://support.office.com</a:t>
            </a:r>
            <a:endParaRPr lang="en-CA" dirty="0"/>
          </a:p>
        </p:txBody>
      </p:sp>
    </p:spTree>
    <p:extLst>
      <p:ext uri="{BB962C8B-B14F-4D97-AF65-F5344CB8AC3E}">
        <p14:creationId xmlns:p14="http://schemas.microsoft.com/office/powerpoint/2010/main" val="1659180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 Precedents &amp; Dependents</a:t>
            </a:r>
            <a:endParaRPr lang="en-CA" dirty="0"/>
          </a:p>
        </p:txBody>
      </p:sp>
      <p:sp>
        <p:nvSpPr>
          <p:cNvPr id="3" name="Content Placeholder 2"/>
          <p:cNvSpPr>
            <a:spLocks noGrp="1"/>
          </p:cNvSpPr>
          <p:nvPr>
            <p:ph idx="1"/>
          </p:nvPr>
        </p:nvSpPr>
        <p:spPr/>
        <p:txBody>
          <a:bodyPr/>
          <a:lstStyle/>
          <a:p>
            <a:r>
              <a:rPr lang="en-CA" dirty="0" smtClean="0"/>
              <a:t>A spreadsheet that tracks net income (salary minus all expenses).</a:t>
            </a:r>
          </a:p>
          <a:p>
            <a:r>
              <a:rPr lang="en-CA" dirty="0" smtClean="0"/>
              <a:t>Average net (G11) is the average net income for all 3 months</a:t>
            </a:r>
          </a:p>
          <a:p>
            <a:r>
              <a:rPr lang="en-CA" dirty="0" smtClean="0"/>
              <a:t>There is an error in the spreadsheet.</a:t>
            </a:r>
          </a:p>
          <a:p>
            <a:pPr lvl="1"/>
            <a:r>
              <a:rPr lang="en-CA" dirty="0" smtClean="0"/>
              <a:t>It’s easy to spot the error in a small spreadsheet like the one below.</a:t>
            </a:r>
          </a:p>
          <a:p>
            <a:pPr lvl="1"/>
            <a:r>
              <a:rPr lang="en-CA" dirty="0" smtClean="0"/>
              <a:t>But a complicated example will make it harder to see how the tracing feature of Excel works.</a:t>
            </a:r>
            <a:endParaRPr lang="en-CA" dirty="0"/>
          </a:p>
        </p:txBody>
      </p:sp>
      <p:pic>
        <p:nvPicPr>
          <p:cNvPr id="4" name="Picture 3"/>
          <p:cNvPicPr>
            <a:picLocks noChangeAspect="1"/>
          </p:cNvPicPr>
          <p:nvPr/>
        </p:nvPicPr>
        <p:blipFill>
          <a:blip r:embed="rId2"/>
          <a:stretch>
            <a:fillRect/>
          </a:stretch>
        </p:blipFill>
        <p:spPr>
          <a:xfrm>
            <a:off x="685800" y="4210050"/>
            <a:ext cx="5314950" cy="2495550"/>
          </a:xfrm>
          <a:prstGeom prst="rect">
            <a:avLst/>
          </a:prstGeom>
        </p:spPr>
      </p:pic>
    </p:spTree>
    <p:extLst>
      <p:ext uri="{BB962C8B-B14F-4D97-AF65-F5344CB8AC3E}">
        <p14:creationId xmlns:p14="http://schemas.microsoft.com/office/powerpoint/2010/main" val="1582318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Example: Using Precedents To Error Trace</a:t>
            </a:r>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salaries_vlookup_function</a:t>
            </a:r>
            <a:endParaRPr lang="en-CA" dirty="0" smtClean="0"/>
          </a:p>
          <a:p>
            <a:r>
              <a:rPr lang="en-CA" dirty="0" smtClean="0"/>
              <a:t>This </a:t>
            </a:r>
            <a:r>
              <a:rPr lang="en-CA" dirty="0" smtClean="0"/>
              <a:t>shows </a:t>
            </a:r>
            <a:r>
              <a:rPr lang="en-CA" dirty="0" smtClean="0"/>
              <a:t>which cells have values that are dependent upon (values are affected by the contents of) of other cells.</a:t>
            </a:r>
            <a:endParaRPr lang="en-CA" dirty="0"/>
          </a:p>
        </p:txBody>
      </p:sp>
      <p:pic>
        <p:nvPicPr>
          <p:cNvPr id="4" name="Content Placeholder 3"/>
          <p:cNvPicPr>
            <a:picLocks noChangeAspect="1"/>
          </p:cNvPicPr>
          <p:nvPr/>
        </p:nvPicPr>
        <p:blipFill>
          <a:blip r:embed="rId2"/>
          <a:stretch>
            <a:fillRect/>
          </a:stretch>
        </p:blipFill>
        <p:spPr bwMode="auto">
          <a:xfrm>
            <a:off x="800100" y="2819400"/>
            <a:ext cx="7543800" cy="345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896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Finding Syntax Errors</a:t>
            </a:r>
            <a:endParaRPr lang="en-CA" dirty="0"/>
          </a:p>
        </p:txBody>
      </p:sp>
      <p:sp>
        <p:nvSpPr>
          <p:cNvPr id="3" name="Content Placeholder 2"/>
          <p:cNvSpPr>
            <a:spLocks noGrp="1"/>
          </p:cNvSpPr>
          <p:nvPr>
            <p:ph idx="1"/>
          </p:nvPr>
        </p:nvSpPr>
        <p:spPr/>
        <p:txBody>
          <a:bodyPr/>
          <a:lstStyle/>
          <a:p>
            <a:endParaRPr lang="en-CA" dirty="0" smtClean="0"/>
          </a:p>
          <a:p>
            <a:endParaRPr lang="en-CA" dirty="0"/>
          </a:p>
          <a:p>
            <a:endParaRPr lang="en-CA" dirty="0" smtClean="0"/>
          </a:p>
          <a:p>
            <a:endParaRPr lang="en-CA" dirty="0" smtClean="0"/>
          </a:p>
          <a:p>
            <a:endParaRPr lang="en-CA" dirty="0"/>
          </a:p>
          <a:p>
            <a:endParaRPr lang="en-CA" dirty="0"/>
          </a:p>
        </p:txBody>
      </p:sp>
      <p:pic>
        <p:nvPicPr>
          <p:cNvPr id="4" name="Picture 3"/>
          <p:cNvPicPr>
            <a:picLocks noChangeAspect="1"/>
          </p:cNvPicPr>
          <p:nvPr/>
        </p:nvPicPr>
        <p:blipFill>
          <a:blip r:embed="rId2"/>
          <a:stretch>
            <a:fillRect/>
          </a:stretch>
        </p:blipFill>
        <p:spPr>
          <a:xfrm>
            <a:off x="1219200" y="1447800"/>
            <a:ext cx="6589643" cy="2971800"/>
          </a:xfrm>
          <a:prstGeom prst="rect">
            <a:avLst/>
          </a:prstGeom>
        </p:spPr>
      </p:pic>
    </p:spTree>
    <p:extLst>
      <p:ext uri="{BB962C8B-B14F-4D97-AF65-F5344CB8AC3E}">
        <p14:creationId xmlns:p14="http://schemas.microsoft.com/office/powerpoint/2010/main" val="587263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Finding </a:t>
            </a:r>
            <a:r>
              <a:rPr lang="en-CA" dirty="0" smtClean="0"/>
              <a:t>Syntax Errors (2)</a:t>
            </a:r>
            <a:endParaRPr lang="en-CA" dirty="0"/>
          </a:p>
        </p:txBody>
      </p:sp>
      <p:sp>
        <p:nvSpPr>
          <p:cNvPr id="3" name="Content Placeholder 2"/>
          <p:cNvSpPr>
            <a:spLocks noGrp="1"/>
          </p:cNvSpPr>
          <p:nvPr>
            <p:ph idx="1"/>
          </p:nvPr>
        </p:nvSpPr>
        <p:spPr/>
        <p:txBody>
          <a:bodyPr/>
          <a:lstStyle/>
          <a:p>
            <a:r>
              <a:rPr lang="en-CA" dirty="0"/>
              <a:t>If you can’t spot the syntax error by manually scanning formulas </a:t>
            </a:r>
            <a:r>
              <a:rPr lang="en-CA" dirty="0" smtClean="0"/>
              <a:t>(e.g. spreadsheet </a:t>
            </a:r>
            <a:r>
              <a:rPr lang="en-CA" dirty="0"/>
              <a:t>is too large) then there’s an automated mechanism</a:t>
            </a:r>
            <a:r>
              <a:rPr lang="en-CA" dirty="0" smtClean="0"/>
              <a:t>.</a:t>
            </a:r>
          </a:p>
          <a:p>
            <a:pPr lvl="1"/>
            <a:r>
              <a:rPr lang="en-CA" dirty="0" smtClean="0">
                <a:latin typeface="Consolas" panose="020B0609020204030204" pitchFamily="49" charset="0"/>
              </a:rPr>
              <a:t>Formulas : Formula auditing : Error checking -&gt; Error checking</a:t>
            </a:r>
            <a:endParaRPr lang="en-CA" dirty="0">
              <a:latin typeface="Consolas" panose="020B0609020204030204" pitchFamily="49" charset="0"/>
            </a:endParaRPr>
          </a:p>
          <a:p>
            <a:endParaRPr lang="en-CA" dirty="0"/>
          </a:p>
        </p:txBody>
      </p:sp>
      <p:pic>
        <p:nvPicPr>
          <p:cNvPr id="4" name="Picture 3"/>
          <p:cNvPicPr>
            <a:picLocks noChangeAspect="1"/>
          </p:cNvPicPr>
          <p:nvPr/>
        </p:nvPicPr>
        <p:blipFill rotWithShape="1">
          <a:blip r:embed="rId2"/>
          <a:srcRect b="16418"/>
          <a:stretch/>
        </p:blipFill>
        <p:spPr>
          <a:xfrm>
            <a:off x="914400" y="3373120"/>
            <a:ext cx="5334000" cy="3484880"/>
          </a:xfrm>
          <a:prstGeom prst="rect">
            <a:avLst/>
          </a:prstGeom>
        </p:spPr>
      </p:pic>
    </p:spTree>
    <p:extLst>
      <p:ext uri="{BB962C8B-B14F-4D97-AF65-F5344CB8AC3E}">
        <p14:creationId xmlns:p14="http://schemas.microsoft.com/office/powerpoint/2010/main" val="308066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Finding </a:t>
            </a:r>
            <a:r>
              <a:rPr lang="en-CA" dirty="0" smtClean="0"/>
              <a:t>Syntax Errors (3)</a:t>
            </a:r>
            <a:endParaRPr lang="en-CA" dirty="0"/>
          </a:p>
        </p:txBody>
      </p:sp>
      <p:sp>
        <p:nvSpPr>
          <p:cNvPr id="3" name="Content Placeholder 2"/>
          <p:cNvSpPr>
            <a:spLocks noGrp="1"/>
          </p:cNvSpPr>
          <p:nvPr>
            <p:ph idx="1"/>
          </p:nvPr>
        </p:nvSpPr>
        <p:spPr/>
        <p:txBody>
          <a:bodyPr/>
          <a:lstStyle/>
          <a:p>
            <a:r>
              <a:rPr lang="en-CA" dirty="0" smtClean="0"/>
              <a:t>Sometimes fixing the error in the original precedent cell will fix several errors.</a:t>
            </a:r>
          </a:p>
          <a:p>
            <a:pPr lvl="1"/>
            <a:r>
              <a:rPr lang="en-CA" dirty="0" smtClean="0"/>
              <a:t>The example below shows the result of correcting the formula in Cell </a:t>
            </a:r>
            <a:r>
              <a:rPr lang="en-CA" dirty="0" smtClean="0">
                <a:latin typeface="Consolas" panose="020B0609020204030204" pitchFamily="49" charset="0"/>
              </a:rPr>
              <a:t>D9</a:t>
            </a:r>
            <a:r>
              <a:rPr lang="en-CA" dirty="0" smtClean="0"/>
              <a:t>.</a:t>
            </a:r>
          </a:p>
          <a:p>
            <a:pPr lvl="1"/>
            <a:r>
              <a:rPr lang="en-CA" dirty="0" smtClean="0"/>
              <a:t>Syntax errors in other cells </a:t>
            </a:r>
            <a:r>
              <a:rPr lang="en-CA" dirty="0" smtClean="0">
                <a:latin typeface="Consolas" panose="020B0609020204030204" pitchFamily="49" charset="0"/>
              </a:rPr>
              <a:t>D11</a:t>
            </a:r>
            <a:r>
              <a:rPr lang="en-CA" dirty="0" smtClean="0"/>
              <a:t> and </a:t>
            </a:r>
            <a:r>
              <a:rPr lang="en-CA" dirty="0" smtClean="0">
                <a:latin typeface="Consolas" panose="020B0609020204030204" pitchFamily="49" charset="0"/>
              </a:rPr>
              <a:t>G11</a:t>
            </a:r>
            <a:r>
              <a:rPr lang="en-CA" dirty="0" smtClean="0"/>
              <a:t> are automatically fixed.</a:t>
            </a:r>
            <a:endParaRPr lang="en-CA" dirty="0"/>
          </a:p>
        </p:txBody>
      </p:sp>
      <p:pic>
        <p:nvPicPr>
          <p:cNvPr id="4" name="Picture 3"/>
          <p:cNvPicPr>
            <a:picLocks noChangeAspect="1"/>
          </p:cNvPicPr>
          <p:nvPr/>
        </p:nvPicPr>
        <p:blipFill>
          <a:blip r:embed="rId2"/>
          <a:stretch>
            <a:fillRect/>
          </a:stretch>
        </p:blipFill>
        <p:spPr>
          <a:xfrm>
            <a:off x="762000" y="3048000"/>
            <a:ext cx="5334000" cy="2438400"/>
          </a:xfrm>
          <a:prstGeom prst="rect">
            <a:avLst/>
          </a:prstGeom>
        </p:spPr>
      </p:pic>
    </p:spTree>
    <p:extLst>
      <p:ext uri="{BB962C8B-B14F-4D97-AF65-F5344CB8AC3E}">
        <p14:creationId xmlns:p14="http://schemas.microsoft.com/office/powerpoint/2010/main" val="596871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Circular References</a:t>
            </a:r>
            <a:endParaRPr lang="en-CA" dirty="0"/>
          </a:p>
        </p:txBody>
      </p:sp>
      <p:sp>
        <p:nvSpPr>
          <p:cNvPr id="3" name="Content Placeholder 2"/>
          <p:cNvSpPr>
            <a:spLocks noGrp="1"/>
          </p:cNvSpPr>
          <p:nvPr>
            <p:ph idx="1"/>
          </p:nvPr>
        </p:nvSpPr>
        <p:spPr/>
        <p:txBody>
          <a:bodyPr/>
          <a:lstStyle/>
          <a:p>
            <a:r>
              <a:rPr lang="en-CA" dirty="0" smtClean="0"/>
              <a:t>A specific type of error when a cell containing a formula includes that cell in the formula.</a:t>
            </a:r>
          </a:p>
          <a:p>
            <a:r>
              <a:rPr lang="en-CA" dirty="0" smtClean="0"/>
              <a:t>Cell </a:t>
            </a:r>
            <a:r>
              <a:rPr lang="en-CA" dirty="0" smtClean="0">
                <a:latin typeface="Consolas" panose="020B0609020204030204" pitchFamily="49" charset="0"/>
              </a:rPr>
              <a:t>A10</a:t>
            </a:r>
            <a:r>
              <a:rPr lang="en-CA" dirty="0" smtClean="0"/>
              <a:t> contains the formula: </a:t>
            </a:r>
            <a:r>
              <a:rPr lang="en-CA" dirty="0" smtClean="0">
                <a:latin typeface="Consolas" panose="020B0609020204030204" pitchFamily="49" charset="0"/>
              </a:rPr>
              <a:t>=AVERAGE(A1:A10)</a:t>
            </a:r>
            <a:r>
              <a:rPr lang="en-CA" dirty="0"/>
              <a:t>.</a:t>
            </a:r>
            <a:endParaRPr lang="en-CA" dirty="0" smtClean="0">
              <a:latin typeface="Consolas" panose="020B0609020204030204" pitchFamily="49" charset="0"/>
            </a:endParaRPr>
          </a:p>
        </p:txBody>
      </p:sp>
    </p:spTree>
    <p:extLst>
      <p:ext uri="{BB962C8B-B14F-4D97-AF65-F5344CB8AC3E}">
        <p14:creationId xmlns:p14="http://schemas.microsoft.com/office/powerpoint/2010/main" val="41000699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Finding Circular References</a:t>
            </a:r>
            <a:endParaRPr lang="en-CA" dirty="0"/>
          </a:p>
        </p:txBody>
      </p:sp>
      <p:sp>
        <p:nvSpPr>
          <p:cNvPr id="3" name="Content Placeholder 2"/>
          <p:cNvSpPr>
            <a:spLocks noGrp="1"/>
          </p:cNvSpPr>
          <p:nvPr>
            <p:ph idx="1"/>
          </p:nvPr>
        </p:nvSpPr>
        <p:spPr/>
        <p:txBody>
          <a:bodyPr/>
          <a:lstStyle/>
          <a:p>
            <a:r>
              <a:rPr lang="en-CA" dirty="0" smtClean="0"/>
              <a:t>Example</a:t>
            </a:r>
          </a:p>
          <a:p>
            <a:pPr lvl="1"/>
            <a:r>
              <a:rPr lang="en-CA" dirty="0" smtClean="0"/>
              <a:t>To make it </a:t>
            </a:r>
            <a:r>
              <a:rPr lang="en-CA" dirty="0"/>
              <a:t>e</a:t>
            </a:r>
            <a:r>
              <a:rPr lang="en-CA" dirty="0" smtClean="0"/>
              <a:t>asy to see how things work you are shown exactly which cell contains the circular reference.</a:t>
            </a:r>
          </a:p>
          <a:p>
            <a:endParaRPr lang="en-CA" dirty="0"/>
          </a:p>
          <a:p>
            <a:endParaRPr lang="en-CA" dirty="0" smtClean="0"/>
          </a:p>
          <a:p>
            <a:endParaRPr lang="en-CA" dirty="0" smtClean="0"/>
          </a:p>
          <a:p>
            <a:endParaRPr lang="en-CA" dirty="0" smtClean="0"/>
          </a:p>
          <a:p>
            <a:r>
              <a:rPr lang="en-CA" b="1" dirty="0" smtClean="0"/>
              <a:t>One clue</a:t>
            </a:r>
            <a:r>
              <a:rPr lang="en-CA" dirty="0" smtClean="0"/>
              <a:t>: After </a:t>
            </a:r>
            <a:r>
              <a:rPr lang="en-CA" dirty="0"/>
              <a:t>the formula has been entered Excel will provide an alert that a circular reference </a:t>
            </a:r>
            <a:r>
              <a:rPr lang="en-CA" dirty="0" smtClean="0"/>
              <a:t>exists</a:t>
            </a:r>
            <a:endParaRPr lang="en-CA" dirty="0"/>
          </a:p>
          <a:p>
            <a:endParaRPr lang="en-CA" dirty="0" smtClean="0"/>
          </a:p>
          <a:p>
            <a:endParaRPr lang="en-CA" dirty="0"/>
          </a:p>
        </p:txBody>
      </p:sp>
      <p:pic>
        <p:nvPicPr>
          <p:cNvPr id="4" name="Picture 3">
            <a:extLst>
              <a:ext uri="{FF2B5EF4-FFF2-40B4-BE49-F238E27FC236}">
                <a16:creationId xmlns="" xmlns:a16="http://schemas.microsoft.com/office/drawing/2014/main" id="{45B71054-3970-4DD8-8AFE-C410BF272D2D}"/>
              </a:ext>
            </a:extLst>
          </p:cNvPr>
          <p:cNvPicPr>
            <a:picLocks noChangeAspect="1"/>
          </p:cNvPicPr>
          <p:nvPr/>
        </p:nvPicPr>
        <p:blipFill>
          <a:blip r:embed="rId2"/>
          <a:stretch>
            <a:fillRect/>
          </a:stretch>
        </p:blipFill>
        <p:spPr>
          <a:xfrm>
            <a:off x="738809" y="2667000"/>
            <a:ext cx="4267200" cy="1209328"/>
          </a:xfrm>
          <a:prstGeom prst="rect">
            <a:avLst/>
          </a:prstGeom>
        </p:spPr>
      </p:pic>
      <p:pic>
        <p:nvPicPr>
          <p:cNvPr id="5" name="Picture 4">
            <a:extLst>
              <a:ext uri="{FF2B5EF4-FFF2-40B4-BE49-F238E27FC236}">
                <a16:creationId xmlns="" xmlns:a16="http://schemas.microsoft.com/office/drawing/2014/main" id="{7149F8E1-150E-4A48-9015-B983130F068B}"/>
              </a:ext>
            </a:extLst>
          </p:cNvPr>
          <p:cNvPicPr>
            <a:picLocks noChangeAspect="1"/>
          </p:cNvPicPr>
          <p:nvPr/>
        </p:nvPicPr>
        <p:blipFill>
          <a:blip r:embed="rId3"/>
          <a:stretch>
            <a:fillRect/>
          </a:stretch>
        </p:blipFill>
        <p:spPr>
          <a:xfrm>
            <a:off x="738809" y="5181600"/>
            <a:ext cx="5204791" cy="1429888"/>
          </a:xfrm>
          <a:prstGeom prst="rect">
            <a:avLst/>
          </a:prstGeom>
        </p:spPr>
      </p:pic>
    </p:spTree>
    <p:extLst>
      <p:ext uri="{BB962C8B-B14F-4D97-AF65-F5344CB8AC3E}">
        <p14:creationId xmlns:p14="http://schemas.microsoft.com/office/powerpoint/2010/main" val="3625410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randombar(horizontal)">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Finding Circular References</a:t>
            </a:r>
            <a:endParaRPr lang="en-CA" dirty="0"/>
          </a:p>
        </p:txBody>
      </p:sp>
      <p:sp>
        <p:nvSpPr>
          <p:cNvPr id="3" name="Content Placeholder 2"/>
          <p:cNvSpPr>
            <a:spLocks noGrp="1"/>
          </p:cNvSpPr>
          <p:nvPr>
            <p:ph idx="1"/>
          </p:nvPr>
        </p:nvSpPr>
        <p:spPr/>
        <p:txBody>
          <a:bodyPr/>
          <a:lstStyle/>
          <a:p>
            <a:r>
              <a:rPr lang="en-CA" b="1" dirty="0" smtClean="0"/>
              <a:t>Finding the problem afterward</a:t>
            </a:r>
            <a:r>
              <a:rPr lang="en-CA" dirty="0" smtClean="0"/>
              <a:t>: you can use the built in mechanism for finding circular references:</a:t>
            </a:r>
          </a:p>
          <a:p>
            <a:r>
              <a:rPr lang="en-CA" dirty="0" smtClean="0"/>
              <a:t>Formulas : Calculations : Error Checking -&gt; Circular references</a:t>
            </a:r>
          </a:p>
          <a:p>
            <a:endParaRPr lang="en-CA" dirty="0"/>
          </a:p>
          <a:p>
            <a:endParaRPr lang="en-CA" dirty="0"/>
          </a:p>
        </p:txBody>
      </p:sp>
      <p:pic>
        <p:nvPicPr>
          <p:cNvPr id="5" name="Picture 4" descr="A screenshot of a cell phone&#10;&#10;Description automatically generated">
            <a:extLst>
              <a:ext uri="{FF2B5EF4-FFF2-40B4-BE49-F238E27FC236}">
                <a16:creationId xmlns="" xmlns:a16="http://schemas.microsoft.com/office/drawing/2014/main" id="{4A1F2553-4E5B-4E65-8B07-5BEDABA84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9501" y="2895600"/>
            <a:ext cx="8302231" cy="2819400"/>
          </a:xfrm>
          <a:prstGeom prst="rect">
            <a:avLst/>
          </a:prstGeom>
        </p:spPr>
      </p:pic>
      <p:sp>
        <p:nvSpPr>
          <p:cNvPr id="4" name="Oval 3"/>
          <p:cNvSpPr/>
          <p:nvPr/>
        </p:nvSpPr>
        <p:spPr>
          <a:xfrm>
            <a:off x="7696200" y="5334000"/>
            <a:ext cx="990600" cy="381000"/>
          </a:xfrm>
          <a:prstGeom prst="ellipse">
            <a:avLst/>
          </a:pr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01522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smtClean="0">
                <a:latin typeface="Consolas" panose="020B0609020204030204" pitchFamily="49" charset="0"/>
              </a:rPr>
              <a:t>COUNTIF()</a:t>
            </a:r>
            <a:r>
              <a:rPr lang="en-US" dirty="0" smtClean="0"/>
              <a:t> Function</a:t>
            </a:r>
            <a:endParaRPr lang="en-US" dirty="0"/>
          </a:p>
        </p:txBody>
      </p:sp>
      <p:sp>
        <p:nvSpPr>
          <p:cNvPr id="3" name="Content Placeholder 2"/>
          <p:cNvSpPr>
            <a:spLocks noGrp="1"/>
          </p:cNvSpPr>
          <p:nvPr>
            <p:ph idx="1"/>
          </p:nvPr>
        </p:nvSpPr>
        <p:spPr/>
        <p:txBody>
          <a:bodyPr/>
          <a:lstStyle/>
          <a:p>
            <a:r>
              <a:rPr lang="en-CA" b="1" dirty="0"/>
              <a:t>Example spreadsheet</a:t>
            </a:r>
            <a:r>
              <a:rPr lang="en-CA" b="1" dirty="0" smtClean="0"/>
              <a:t>:</a:t>
            </a:r>
            <a:r>
              <a:rPr lang="en-CA" dirty="0" smtClean="0"/>
              <a:t> </a:t>
            </a:r>
            <a:r>
              <a:rPr lang="en-CA" dirty="0" err="1" smtClean="0">
                <a:latin typeface="Consolas" panose="020B0609020204030204" pitchFamily="49" charset="0"/>
              </a:rPr>
              <a:t>countif</a:t>
            </a:r>
            <a:endParaRPr lang="en-US" dirty="0" smtClean="0"/>
          </a:p>
          <a:p>
            <a:r>
              <a:rPr lang="en-US" dirty="0" smtClean="0"/>
              <a:t>Counts (adds to a tally when a cell in a range meets a condition) e.g. # of IT employees</a:t>
            </a:r>
          </a:p>
          <a:p>
            <a:r>
              <a:rPr lang="en-US" dirty="0" smtClean="0"/>
              <a:t>Example: For the formula in Cell </a:t>
            </a:r>
            <a:r>
              <a:rPr lang="en-US" dirty="0" smtClean="0">
                <a:latin typeface="Consolas" panose="020B0609020204030204" pitchFamily="49" charset="0"/>
              </a:rPr>
              <a:t>O8</a:t>
            </a:r>
            <a:r>
              <a:rPr lang="en-US" dirty="0" smtClean="0"/>
              <a:t> whenever a cell in the range </a:t>
            </a:r>
            <a:r>
              <a:rPr lang="en-US" dirty="0" smtClean="0">
                <a:latin typeface="Consolas" panose="020B0609020204030204" pitchFamily="49" charset="0"/>
              </a:rPr>
              <a:t>I2:I6</a:t>
            </a:r>
            <a:r>
              <a:rPr lang="en-US" dirty="0" smtClean="0"/>
              <a:t> contain the string in Cell </a:t>
            </a:r>
            <a:r>
              <a:rPr lang="en-US" dirty="0" smtClean="0">
                <a:latin typeface="Consolas" panose="020B0609020204030204" pitchFamily="49" charset="0"/>
              </a:rPr>
              <a:t>N8</a:t>
            </a:r>
            <a:r>
              <a:rPr lang="en-US" dirty="0" smtClean="0"/>
              <a:t> “Accounting” one is added to the tally.</a:t>
            </a:r>
          </a:p>
          <a:p>
            <a:pPr lvl="1"/>
            <a:r>
              <a:rPr lang="en-US" dirty="0" smtClean="0"/>
              <a:t>In other words it counts the number of employees from the accounting department</a:t>
            </a:r>
            <a:endParaRPr lang="en-US" dirty="0"/>
          </a:p>
        </p:txBody>
      </p:sp>
      <p:pic>
        <p:nvPicPr>
          <p:cNvPr id="4" name="Picture 3"/>
          <p:cNvPicPr/>
          <p:nvPr/>
        </p:nvPicPr>
        <p:blipFill>
          <a:blip r:embed="rId2"/>
          <a:stretch>
            <a:fillRect/>
          </a:stretch>
        </p:blipFill>
        <p:spPr>
          <a:xfrm>
            <a:off x="990600" y="4572000"/>
            <a:ext cx="4191000" cy="1524000"/>
          </a:xfrm>
          <a:prstGeom prst="rect">
            <a:avLst/>
          </a:prstGeom>
        </p:spPr>
      </p:pic>
      <p:grpSp>
        <p:nvGrpSpPr>
          <p:cNvPr id="7" name="Group 6"/>
          <p:cNvGrpSpPr/>
          <p:nvPr/>
        </p:nvGrpSpPr>
        <p:grpSpPr>
          <a:xfrm>
            <a:off x="5943600" y="4419600"/>
            <a:ext cx="2286000" cy="2198132"/>
            <a:chOff x="6400800" y="4659868"/>
            <a:chExt cx="2286000" cy="2198132"/>
          </a:xfrm>
        </p:grpSpPr>
        <p:pic>
          <p:nvPicPr>
            <p:cNvPr id="5" name="Picture 4"/>
            <p:cNvPicPr/>
            <p:nvPr/>
          </p:nvPicPr>
          <p:blipFill>
            <a:blip r:embed="rId3"/>
            <a:stretch>
              <a:fillRect/>
            </a:stretch>
          </p:blipFill>
          <p:spPr>
            <a:xfrm>
              <a:off x="6477000" y="5029200"/>
              <a:ext cx="2209800" cy="1828800"/>
            </a:xfrm>
            <a:prstGeom prst="rect">
              <a:avLst/>
            </a:prstGeom>
          </p:spPr>
        </p:pic>
        <p:sp>
          <p:nvSpPr>
            <p:cNvPr id="6" name="TextBox 5"/>
            <p:cNvSpPr txBox="1"/>
            <p:nvPr/>
          </p:nvSpPr>
          <p:spPr>
            <a:xfrm>
              <a:off x="6400800" y="4659868"/>
              <a:ext cx="1600200" cy="369332"/>
            </a:xfrm>
            <a:prstGeom prst="rect">
              <a:avLst/>
            </a:prstGeom>
            <a:noFill/>
          </p:spPr>
          <p:txBody>
            <a:bodyPr wrap="square" rtlCol="0">
              <a:spAutoFit/>
            </a:bodyPr>
            <a:lstStyle/>
            <a:p>
              <a:r>
                <a:rPr lang="en-US" b="1" dirty="0" smtClean="0"/>
                <a:t>Employee info</a:t>
              </a:r>
              <a:endParaRPr lang="en-US" b="1" dirty="0"/>
            </a:p>
          </p:txBody>
        </p:sp>
      </p:grpSp>
    </p:spTree>
    <p:extLst>
      <p:ext uri="{BB962C8B-B14F-4D97-AF65-F5344CB8AC3E}">
        <p14:creationId xmlns:p14="http://schemas.microsoft.com/office/powerpoint/2010/main" val="4166695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Inserting A Column Chart</a:t>
            </a:r>
            <a:endParaRPr lang="en-US" dirty="0"/>
          </a:p>
        </p:txBody>
      </p:sp>
      <p:sp>
        <p:nvSpPr>
          <p:cNvPr id="3" name="Content Placeholder 2"/>
          <p:cNvSpPr>
            <a:spLocks noGrp="1"/>
          </p:cNvSpPr>
          <p:nvPr>
            <p:ph idx="1"/>
          </p:nvPr>
        </p:nvSpPr>
        <p:spPr/>
        <p:txBody>
          <a:bodyPr/>
          <a:lstStyle/>
          <a:p>
            <a:r>
              <a:rPr lang="en-CA" dirty="0" smtClean="0"/>
              <a:t>“Insert” the chart: </a:t>
            </a:r>
            <a:r>
              <a:rPr lang="en-CA" dirty="0" smtClean="0">
                <a:latin typeface="Consolas" panose="020B0609020204030204" pitchFamily="49" charset="0"/>
              </a:rPr>
              <a:t>Insert -&gt; Charts: </a:t>
            </a:r>
            <a:r>
              <a:rPr lang="en-CA" dirty="0" smtClean="0"/>
              <a:t>(Select a column chart)</a:t>
            </a:r>
          </a:p>
          <a:p>
            <a:endParaRPr lang="en-CA" dirty="0"/>
          </a:p>
          <a:p>
            <a:endParaRPr lang="en-CA" dirty="0" smtClean="0"/>
          </a:p>
          <a:p>
            <a:endParaRPr lang="en-CA" dirty="0"/>
          </a:p>
          <a:p>
            <a:endParaRPr lang="en-CA" dirty="0" smtClean="0"/>
          </a:p>
          <a:p>
            <a:endParaRPr lang="en-CA" dirty="0" smtClean="0"/>
          </a:p>
          <a:p>
            <a:endParaRPr lang="en-CA" dirty="0"/>
          </a:p>
          <a:p>
            <a:pPr marL="0" indent="0">
              <a:buNone/>
            </a:pPr>
            <a:endParaRPr lang="en-CA" dirty="0"/>
          </a:p>
          <a:p>
            <a:r>
              <a:rPr lang="en-CA" dirty="0" smtClean="0"/>
              <a:t>Keep </a:t>
            </a:r>
            <a:r>
              <a:rPr lang="en-CA" dirty="0"/>
              <a:t>it simple e.g. avoid fancy 3D </a:t>
            </a:r>
            <a:r>
              <a:rPr lang="en-CA" dirty="0" smtClean="0"/>
              <a:t>effects</a:t>
            </a:r>
          </a:p>
          <a:p>
            <a:pPr lvl="1"/>
            <a:r>
              <a:rPr lang="en-CA" dirty="0" smtClean="0"/>
              <a:t>Avoid “chart junk” – look up this bad design practice online (described by Edward </a:t>
            </a:r>
            <a:r>
              <a:rPr lang="en-CA" dirty="0" err="1" smtClean="0"/>
              <a:t>Tufte</a:t>
            </a:r>
            <a:r>
              <a:rPr lang="en-CA" dirty="0" smtClean="0"/>
              <a:t>) for more details</a:t>
            </a:r>
            <a:endParaRPr lang="en-US" dirty="0"/>
          </a:p>
        </p:txBody>
      </p:sp>
      <p:pic>
        <p:nvPicPr>
          <p:cNvPr id="4" name="Picture 3"/>
          <p:cNvPicPr/>
          <p:nvPr/>
        </p:nvPicPr>
        <p:blipFill rotWithShape="1">
          <a:blip r:embed="rId2"/>
          <a:srcRect l="35063" t="15347" r="11773" b="50762"/>
          <a:stretch/>
        </p:blipFill>
        <p:spPr bwMode="auto">
          <a:xfrm>
            <a:off x="762000" y="2286000"/>
            <a:ext cx="5334000" cy="29718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33160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lstStyle/>
          <a:p>
            <a:r>
              <a:rPr lang="en-CA" dirty="0" smtClean="0"/>
              <a:t>First </a:t>
            </a:r>
            <a:r>
              <a:rPr lang="en-CA" dirty="0"/>
              <a:t>Tutorial</a:t>
            </a:r>
          </a:p>
        </p:txBody>
      </p:sp>
    </p:spTree>
    <p:extLst>
      <p:ext uri="{BB962C8B-B14F-4D97-AF65-F5344CB8AC3E}">
        <p14:creationId xmlns:p14="http://schemas.microsoft.com/office/powerpoint/2010/main" val="4108055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40000"/>
              <a:lumOff val="60000"/>
            </a:schemeClr>
          </a:solidFill>
        </p:spPr>
        <p:txBody>
          <a:bodyPr/>
          <a:lstStyle/>
          <a:p>
            <a:r>
              <a:rPr lang="en-CA" dirty="0" smtClean="0"/>
              <a:t>Second </a:t>
            </a:r>
            <a:r>
              <a:rPr lang="en-CA" dirty="0"/>
              <a:t>Tutorial</a:t>
            </a:r>
          </a:p>
        </p:txBody>
      </p:sp>
    </p:spTree>
    <p:extLst>
      <p:ext uri="{BB962C8B-B14F-4D97-AF65-F5344CB8AC3E}">
        <p14:creationId xmlns:p14="http://schemas.microsoft.com/office/powerpoint/2010/main" val="38282986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smtClean="0">
                <a:latin typeface="Consolas" panose="020B0609020204030204" pitchFamily="49" charset="0"/>
              </a:rPr>
              <a:t>IF</a:t>
            </a:r>
            <a:r>
              <a:rPr lang="en-US" dirty="0">
                <a:latin typeface="Consolas" panose="020B0609020204030204" pitchFamily="49" charset="0"/>
              </a:rPr>
              <a:t>()</a:t>
            </a:r>
            <a:r>
              <a:rPr lang="en-US" dirty="0"/>
              <a:t> Function</a:t>
            </a:r>
            <a:endParaRPr lang="en-CA" dirty="0"/>
          </a:p>
        </p:txBody>
      </p:sp>
      <p:sp>
        <p:nvSpPr>
          <p:cNvPr id="3" name="Content Placeholder 2"/>
          <p:cNvSpPr>
            <a:spLocks noGrp="1"/>
          </p:cNvSpPr>
          <p:nvPr>
            <p:ph idx="1"/>
          </p:nvPr>
        </p:nvSpPr>
        <p:spPr/>
        <p:txBody>
          <a:bodyPr/>
          <a:lstStyle/>
          <a:p>
            <a:r>
              <a:rPr lang="en-CA" dirty="0" smtClean="0"/>
              <a:t>It operates in a similar fashion to conditional formatting and the COUNT</a:t>
            </a:r>
            <a:r>
              <a:rPr lang="en-US" dirty="0" smtClean="0">
                <a:latin typeface="Consolas" panose="020B0609020204030204" pitchFamily="49" charset="0"/>
              </a:rPr>
              <a:t>IF</a:t>
            </a:r>
            <a:r>
              <a:rPr lang="en-US" dirty="0">
                <a:latin typeface="Consolas" panose="020B0609020204030204" pitchFamily="49" charset="0"/>
              </a:rPr>
              <a:t>()</a:t>
            </a:r>
            <a:r>
              <a:rPr lang="en-CA" dirty="0" smtClean="0"/>
              <a:t> function: is it true that some condition has been met.</a:t>
            </a:r>
          </a:p>
          <a:p>
            <a:r>
              <a:rPr lang="en-CA" dirty="0" smtClean="0"/>
              <a:t>Unlike the formatting feature and the COUNT</a:t>
            </a:r>
            <a:r>
              <a:rPr lang="en-US" dirty="0" smtClean="0">
                <a:latin typeface="Consolas" panose="020B0609020204030204" pitchFamily="49" charset="0"/>
              </a:rPr>
              <a:t>IF()</a:t>
            </a:r>
            <a:r>
              <a:rPr lang="en-US" dirty="0" smtClean="0"/>
              <a:t> function the return value can be specified:</a:t>
            </a:r>
          </a:p>
          <a:p>
            <a:pPr lvl="1"/>
            <a:r>
              <a:rPr lang="en-US" dirty="0" smtClean="0"/>
              <a:t>A constant e.g. number, text string, Boolean (</a:t>
            </a:r>
            <a:r>
              <a:rPr lang="en-US" dirty="0" smtClean="0">
                <a:latin typeface="Consolas" panose="020B0609020204030204" pitchFamily="49" charset="0"/>
              </a:rPr>
              <a:t>12</a:t>
            </a:r>
            <a:r>
              <a:rPr lang="en-US" dirty="0" smtClean="0"/>
              <a:t>, </a:t>
            </a:r>
            <a:r>
              <a:rPr lang="en-US" dirty="0" smtClean="0">
                <a:latin typeface="Consolas" panose="020B0609020204030204" pitchFamily="49" charset="0"/>
              </a:rPr>
              <a:t>-12</a:t>
            </a:r>
            <a:r>
              <a:rPr lang="en-US" dirty="0" smtClean="0"/>
              <a:t>, </a:t>
            </a:r>
            <a:r>
              <a:rPr lang="en-US" dirty="0" smtClean="0">
                <a:latin typeface="Consolas" panose="020B0609020204030204" pitchFamily="49" charset="0"/>
              </a:rPr>
              <a:t>1.5</a:t>
            </a:r>
            <a:r>
              <a:rPr lang="en-US" dirty="0" smtClean="0"/>
              <a:t>, </a:t>
            </a:r>
            <a:r>
              <a:rPr lang="en-US" dirty="0" smtClean="0">
                <a:latin typeface="Consolas" panose="020B0609020204030204" pitchFamily="49" charset="0"/>
              </a:rPr>
              <a:t>“Pass”</a:t>
            </a:r>
            <a:r>
              <a:rPr lang="en-US" dirty="0" smtClean="0"/>
              <a:t>, </a:t>
            </a:r>
            <a:r>
              <a:rPr lang="en-US" dirty="0" smtClean="0">
                <a:latin typeface="Consolas" panose="020B0609020204030204" pitchFamily="49" charset="0"/>
              </a:rPr>
              <a:t>True</a:t>
            </a:r>
            <a:r>
              <a:rPr lang="en-US" dirty="0" smtClean="0"/>
              <a:t> etc.)…any value that be typed into an Excel cell can be the specified constant.</a:t>
            </a:r>
          </a:p>
          <a:p>
            <a:pPr lvl="1"/>
            <a:r>
              <a:rPr lang="en-US" dirty="0" smtClean="0"/>
              <a:t>A reference to a cell (and that cell can then contain one of the above values).</a:t>
            </a:r>
          </a:p>
          <a:p>
            <a:pPr lvl="1"/>
            <a:r>
              <a:rPr lang="en-CA" dirty="0" smtClean="0"/>
              <a:t>An expression that evaluates to any one of the above values e.g. </a:t>
            </a:r>
            <a:r>
              <a:rPr lang="en-CA" dirty="0" smtClean="0">
                <a:latin typeface="Consolas" panose="020B0609020204030204" pitchFamily="49" charset="0"/>
              </a:rPr>
              <a:t>2*3</a:t>
            </a:r>
            <a:r>
              <a:rPr lang="en-CA" dirty="0" smtClean="0"/>
              <a:t>, “</a:t>
            </a:r>
            <a:r>
              <a:rPr lang="en-CA" dirty="0" err="1" smtClean="0">
                <a:latin typeface="Consolas" panose="020B0609020204030204" pitchFamily="49" charset="0"/>
              </a:rPr>
              <a:t>hi”&amp;”there</a:t>
            </a:r>
            <a:r>
              <a:rPr lang="en-CA" dirty="0" smtClean="0"/>
              <a:t>”</a:t>
            </a:r>
            <a:endParaRPr lang="en-CA" dirty="0"/>
          </a:p>
        </p:txBody>
      </p:sp>
    </p:spTree>
    <p:extLst>
      <p:ext uri="{BB962C8B-B14F-4D97-AF65-F5344CB8AC3E}">
        <p14:creationId xmlns:p14="http://schemas.microsoft.com/office/powerpoint/2010/main" val="10186216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Structure Of The </a:t>
            </a:r>
            <a:r>
              <a:rPr lang="en-US" dirty="0">
                <a:latin typeface="Consolas" panose="020B0609020204030204" pitchFamily="49" charset="0"/>
              </a:rPr>
              <a:t>IF()</a:t>
            </a:r>
            <a:r>
              <a:rPr lang="en-CA" dirty="0" smtClean="0"/>
              <a:t> Function </a:t>
            </a:r>
            <a:endParaRPr lang="en-CA" dirty="0"/>
          </a:p>
        </p:txBody>
      </p:sp>
      <p:sp>
        <p:nvSpPr>
          <p:cNvPr id="3" name="Content Placeholder 2"/>
          <p:cNvSpPr>
            <a:spLocks noGrp="1"/>
          </p:cNvSpPr>
          <p:nvPr>
            <p:ph idx="1"/>
          </p:nvPr>
        </p:nvSpPr>
        <p:spPr/>
        <p:txBody>
          <a:bodyPr/>
          <a:lstStyle/>
          <a:p>
            <a:r>
              <a:rPr lang="en-CA" b="1" dirty="0" smtClean="0"/>
              <a:t>Format</a:t>
            </a:r>
            <a:r>
              <a:rPr lang="en-CA" dirty="0" smtClean="0"/>
              <a:t> (the function should be all on one line, it’s shown on multiple lines to allow details to be specified).</a:t>
            </a:r>
          </a:p>
          <a:p>
            <a:pPr lvl="1"/>
            <a:r>
              <a:rPr lang="en-CA" dirty="0" smtClean="0">
                <a:latin typeface="Consolas" panose="020B0609020204030204" pitchFamily="49" charset="0"/>
              </a:rPr>
              <a:t>IF (&lt;</a:t>
            </a:r>
            <a:r>
              <a:rPr lang="en-CA" i="1" dirty="0" smtClean="0">
                <a:solidFill>
                  <a:srgbClr val="FF0000"/>
                </a:solidFill>
                <a:latin typeface="Consolas" panose="020B0609020204030204" pitchFamily="49" charset="0"/>
              </a:rPr>
              <a:t>Boolean value</a:t>
            </a:r>
            <a:r>
              <a:rPr lang="en-CA" dirty="0" smtClean="0">
                <a:latin typeface="Consolas" panose="020B0609020204030204" pitchFamily="49" charset="0"/>
              </a:rPr>
              <a:t>&gt;</a:t>
            </a:r>
            <a:r>
              <a:rPr lang="en-CA" baseline="30000" dirty="0" smtClean="0">
                <a:latin typeface="Consolas" panose="020B0609020204030204" pitchFamily="49" charset="0"/>
              </a:rPr>
              <a:t>1</a:t>
            </a:r>
            <a:r>
              <a:rPr lang="en-CA" dirty="0" smtClean="0">
                <a:latin typeface="Consolas" panose="020B0609020204030204" pitchFamily="49" charset="0"/>
              </a:rPr>
              <a:t>, </a:t>
            </a:r>
          </a:p>
          <a:p>
            <a:pPr marL="234950" lvl="1" indent="0">
              <a:buNone/>
            </a:pPr>
            <a:r>
              <a:rPr lang="en-CA" dirty="0" smtClean="0">
                <a:latin typeface="Consolas" panose="020B0609020204030204" pitchFamily="49" charset="0"/>
              </a:rPr>
              <a:t>      &lt;</a:t>
            </a:r>
            <a:r>
              <a:rPr lang="en-CA" i="1" dirty="0" smtClean="0">
                <a:solidFill>
                  <a:srgbClr val="0000FF"/>
                </a:solidFill>
                <a:latin typeface="Consolas" panose="020B0609020204030204" pitchFamily="49" charset="0"/>
              </a:rPr>
              <a:t>return value if Boolean is true</a:t>
            </a:r>
            <a:r>
              <a:rPr lang="en-CA" dirty="0" smtClean="0">
                <a:latin typeface="Consolas" panose="020B0609020204030204" pitchFamily="49" charset="0"/>
              </a:rPr>
              <a:t>&gt;, </a:t>
            </a:r>
          </a:p>
          <a:p>
            <a:pPr marL="234950" lvl="1" indent="0">
              <a:buNone/>
            </a:pPr>
            <a:r>
              <a:rPr lang="en-CA" dirty="0">
                <a:latin typeface="Consolas" panose="020B0609020204030204" pitchFamily="49" charset="0"/>
              </a:rPr>
              <a:t> </a:t>
            </a:r>
            <a:r>
              <a:rPr lang="en-CA" dirty="0" smtClean="0">
                <a:latin typeface="Consolas" panose="020B0609020204030204" pitchFamily="49" charset="0"/>
              </a:rPr>
              <a:t>     &lt;</a:t>
            </a:r>
            <a:r>
              <a:rPr lang="en-CA" i="1" dirty="0" smtClean="0">
                <a:solidFill>
                  <a:schemeClr val="accent3">
                    <a:lumMod val="50000"/>
                  </a:schemeClr>
                </a:solidFill>
                <a:latin typeface="Consolas" panose="020B0609020204030204" pitchFamily="49" charset="0"/>
              </a:rPr>
              <a:t>return value if Boolean is false</a:t>
            </a:r>
            <a:r>
              <a:rPr lang="en-CA" dirty="0" smtClean="0">
                <a:latin typeface="Consolas" panose="020B0609020204030204" pitchFamily="49" charset="0"/>
              </a:rPr>
              <a:t>&gt;)</a:t>
            </a:r>
          </a:p>
          <a:p>
            <a:endParaRPr lang="en-CA" dirty="0"/>
          </a:p>
          <a:p>
            <a:r>
              <a:rPr lang="en-CA" b="1" dirty="0" smtClean="0"/>
              <a:t>Example</a:t>
            </a:r>
            <a:r>
              <a:rPr lang="en-CA" dirty="0" smtClean="0"/>
              <a:t>:</a:t>
            </a:r>
          </a:p>
          <a:p>
            <a:pPr marL="234950" lvl="1" indent="0">
              <a:buNone/>
            </a:pPr>
            <a:r>
              <a:rPr lang="en-CA" dirty="0">
                <a:latin typeface="Consolas" panose="020B0609020204030204" pitchFamily="49" charset="0"/>
              </a:rPr>
              <a:t>=IF(</a:t>
            </a:r>
            <a:r>
              <a:rPr lang="en-CA" dirty="0">
                <a:solidFill>
                  <a:srgbClr val="FF0000"/>
                </a:solidFill>
                <a:latin typeface="Consolas" panose="020B0609020204030204" pitchFamily="49" charset="0"/>
              </a:rPr>
              <a:t>A3&gt;=$</a:t>
            </a:r>
            <a:r>
              <a:rPr lang="en-CA" dirty="0" smtClean="0">
                <a:solidFill>
                  <a:srgbClr val="FF0000"/>
                </a:solidFill>
                <a:latin typeface="Consolas" panose="020B0609020204030204" pitchFamily="49" charset="0"/>
              </a:rPr>
              <a:t>F$2</a:t>
            </a:r>
            <a:r>
              <a:rPr lang="en-CA" dirty="0" smtClean="0">
                <a:latin typeface="Consolas" panose="020B0609020204030204" pitchFamily="49" charset="0"/>
              </a:rPr>
              <a:t>,</a:t>
            </a:r>
            <a:r>
              <a:rPr lang="en-CA" dirty="0" smtClean="0">
                <a:solidFill>
                  <a:srgbClr val="0000FF"/>
                </a:solidFill>
                <a:latin typeface="Consolas" panose="020B0609020204030204" pitchFamily="49" charset="0"/>
              </a:rPr>
              <a:t>$</a:t>
            </a:r>
            <a:r>
              <a:rPr lang="en-CA" dirty="0">
                <a:solidFill>
                  <a:srgbClr val="0000FF"/>
                </a:solidFill>
                <a:latin typeface="Consolas" panose="020B0609020204030204" pitchFamily="49" charset="0"/>
              </a:rPr>
              <a:t>F$3</a:t>
            </a:r>
            <a:r>
              <a:rPr lang="en-CA" dirty="0">
                <a:latin typeface="Consolas" panose="020B0609020204030204" pitchFamily="49" charset="0"/>
              </a:rPr>
              <a:t>,</a:t>
            </a:r>
            <a:r>
              <a:rPr lang="en-CA" dirty="0">
                <a:solidFill>
                  <a:schemeClr val="accent3">
                    <a:lumMod val="50000"/>
                  </a:schemeClr>
                </a:solidFill>
                <a:latin typeface="Consolas" panose="020B0609020204030204" pitchFamily="49" charset="0"/>
              </a:rPr>
              <a:t>$F$4</a:t>
            </a:r>
            <a:r>
              <a:rPr lang="en-CA" dirty="0" smtClean="0">
                <a:latin typeface="Consolas" panose="020B0609020204030204" pitchFamily="49" charset="0"/>
              </a:rPr>
              <a:t>)</a:t>
            </a:r>
            <a:endParaRPr lang="en-CA" dirty="0">
              <a:latin typeface="Consolas" panose="020B0609020204030204" pitchFamily="49" charset="0"/>
            </a:endParaRPr>
          </a:p>
          <a:p>
            <a:pPr lvl="2"/>
            <a:endParaRPr lang="en-CA" dirty="0" smtClean="0"/>
          </a:p>
          <a:p>
            <a:r>
              <a:rPr lang="en-CA" b="1" dirty="0" smtClean="0"/>
              <a:t>Note</a:t>
            </a:r>
          </a:p>
          <a:p>
            <a:pPr lvl="2"/>
            <a:r>
              <a:rPr lang="en-CA" dirty="0" smtClean="0"/>
              <a:t>The Boolean can be a constant (</a:t>
            </a:r>
            <a:r>
              <a:rPr lang="en-CA" dirty="0" smtClean="0">
                <a:latin typeface="Consolas" panose="020B0609020204030204" pitchFamily="49" charset="0"/>
              </a:rPr>
              <a:t>True</a:t>
            </a:r>
            <a:r>
              <a:rPr lang="en-CA" dirty="0" smtClean="0"/>
              <a:t>, </a:t>
            </a:r>
            <a:r>
              <a:rPr lang="en-CA" dirty="0" smtClean="0">
                <a:latin typeface="Consolas" panose="020B0609020204030204" pitchFamily="49" charset="0"/>
              </a:rPr>
              <a:t>False</a:t>
            </a:r>
            <a:r>
              <a:rPr lang="en-CA" dirty="0" smtClean="0"/>
              <a:t>), a reference to a cell that contains a Boolean or an expression that evaluates to a Boolean result (e.g. </a:t>
            </a:r>
            <a:r>
              <a:rPr lang="en-CA" dirty="0" smtClean="0">
                <a:latin typeface="Consolas" panose="020B0609020204030204" pitchFamily="49" charset="0"/>
              </a:rPr>
              <a:t>A3 &gt;= 2.0</a:t>
            </a:r>
            <a:r>
              <a:rPr lang="en-CA" dirty="0" smtClean="0"/>
              <a:t>)</a:t>
            </a:r>
            <a:endParaRPr lang="en-CA" dirty="0"/>
          </a:p>
        </p:txBody>
      </p:sp>
      <p:sp>
        <p:nvSpPr>
          <p:cNvPr id="4" name="TextBox 3"/>
          <p:cNvSpPr txBox="1"/>
          <p:nvPr/>
        </p:nvSpPr>
        <p:spPr>
          <a:xfrm>
            <a:off x="0" y="6334780"/>
            <a:ext cx="8763000" cy="523220"/>
          </a:xfrm>
          <a:prstGeom prst="rect">
            <a:avLst/>
          </a:prstGeom>
          <a:noFill/>
        </p:spPr>
        <p:txBody>
          <a:bodyPr wrap="square" rtlCol="0">
            <a:spAutoFit/>
          </a:bodyPr>
          <a:lstStyle/>
          <a:p>
            <a:pPr marL="112713" indent="-112713"/>
            <a:r>
              <a:rPr lang="en-CA" sz="1400" dirty="0" smtClean="0"/>
              <a:t>1 A Boolean is either the value True or the value False, a Boolean expression (works out to a Boolean) is allowable e.g. </a:t>
            </a:r>
            <a:r>
              <a:rPr lang="en-CA" sz="1400" dirty="0" smtClean="0">
                <a:latin typeface="Consolas" panose="020B0609020204030204" pitchFamily="49" charset="0"/>
              </a:rPr>
              <a:t>3 &gt; 2</a:t>
            </a:r>
            <a:r>
              <a:rPr lang="en-CA" sz="1400" dirty="0" smtClean="0"/>
              <a:t>, </a:t>
            </a:r>
            <a:r>
              <a:rPr lang="en-CA" sz="1400" dirty="0" smtClean="0">
                <a:latin typeface="Consolas" panose="020B0609020204030204" pitchFamily="49" charset="0"/>
              </a:rPr>
              <a:t>A2 &gt;= 50 </a:t>
            </a:r>
            <a:r>
              <a:rPr lang="en-CA" sz="1400" dirty="0" smtClean="0"/>
              <a:t>etc.</a:t>
            </a:r>
            <a:endParaRPr lang="en-CA" sz="1400" dirty="0"/>
          </a:p>
        </p:txBody>
      </p:sp>
    </p:spTree>
    <p:extLst>
      <p:ext uri="{BB962C8B-B14F-4D97-AF65-F5344CB8AC3E}">
        <p14:creationId xmlns:p14="http://schemas.microsoft.com/office/powerpoint/2010/main" val="2492921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latin typeface="Consolas" panose="020B0609020204030204" pitchFamily="49" charset="0"/>
              </a:rPr>
              <a:t>IF</a:t>
            </a:r>
            <a:r>
              <a:rPr lang="en-CA" dirty="0" smtClean="0"/>
              <a:t> Example: Pass/Fail Clinical Coursework</a:t>
            </a:r>
            <a:endParaRPr lang="en-CA" dirty="0"/>
          </a:p>
        </p:txBody>
      </p:sp>
      <p:sp>
        <p:nvSpPr>
          <p:cNvPr id="3" name="Content Placeholder 2"/>
          <p:cNvSpPr>
            <a:spLocks noGrp="1"/>
          </p:cNvSpPr>
          <p:nvPr>
            <p:ph idx="1"/>
          </p:nvPr>
        </p:nvSpPr>
        <p:spPr/>
        <p:txBody>
          <a:bodyPr/>
          <a:lstStyle/>
          <a:p>
            <a:r>
              <a:rPr lang="en-CA" dirty="0" smtClean="0"/>
              <a:t>Nursing students must earn a grade of 76% or higher in order to pass their clinical course work.</a:t>
            </a:r>
          </a:p>
          <a:p>
            <a:r>
              <a:rPr lang="en-CA" b="1" dirty="0"/>
              <a:t>Example spreadsheet:</a:t>
            </a:r>
            <a:r>
              <a:rPr lang="en-CA" dirty="0"/>
              <a:t> </a:t>
            </a:r>
            <a:r>
              <a:rPr lang="en-CA" dirty="0" err="1">
                <a:latin typeface="Consolas" panose="020B0609020204030204" pitchFamily="49" charset="0"/>
              </a:rPr>
              <a:t>if_example_clinical_example</a:t>
            </a:r>
            <a:endParaRPr lang="en-CA" dirty="0" smtClean="0">
              <a:latin typeface="Consolas" panose="020B0609020204030204" pitchFamily="49" charset="0"/>
            </a:endParaRPr>
          </a:p>
          <a:p>
            <a:endParaRPr lang="en-CA" dirty="0" smtClean="0">
              <a:latin typeface="Consolas" panose="020B0609020204030204" pitchFamily="49" charset="0"/>
            </a:endParaRPr>
          </a:p>
          <a:p>
            <a:endParaRPr lang="en-CA" dirty="0">
              <a:latin typeface="Consolas" panose="020B0609020204030204" pitchFamily="49" charset="0"/>
            </a:endParaRPr>
          </a:p>
          <a:p>
            <a:endParaRPr lang="en-CA" dirty="0" smtClean="0">
              <a:latin typeface="Consolas" panose="020B0609020204030204" pitchFamily="49" charset="0"/>
            </a:endParaRPr>
          </a:p>
          <a:p>
            <a:endParaRPr lang="en-CA" dirty="0">
              <a:latin typeface="Consolas" panose="020B0609020204030204" pitchFamily="49" charset="0"/>
            </a:endParaRPr>
          </a:p>
          <a:p>
            <a:pPr marL="0" indent="0">
              <a:buNone/>
            </a:pPr>
            <a:endParaRPr lang="en-CA" dirty="0">
              <a:latin typeface="Consolas" panose="020B0609020204030204" pitchFamily="49" charset="0"/>
            </a:endParaRPr>
          </a:p>
          <a:p>
            <a:r>
              <a:rPr lang="en-CA" dirty="0" smtClean="0"/>
              <a:t>Note the use of the dollar sign </a:t>
            </a:r>
          </a:p>
          <a:p>
            <a:pPr lvl="1"/>
            <a:r>
              <a:rPr lang="en-CA" dirty="0" smtClean="0">
                <a:latin typeface="Consolas" panose="020B0609020204030204" pitchFamily="49" charset="0"/>
              </a:rPr>
              <a:t>F2</a:t>
            </a:r>
            <a:r>
              <a:rPr lang="en-CA" dirty="0" smtClean="0"/>
              <a:t>: A lookup table with the cut off value</a:t>
            </a:r>
            <a:r>
              <a:rPr lang="en-CA" dirty="0"/>
              <a:t> </a:t>
            </a:r>
            <a:r>
              <a:rPr lang="en-CA" dirty="0" smtClean="0"/>
              <a:t>used in the Boolean expression.</a:t>
            </a:r>
          </a:p>
          <a:p>
            <a:pPr lvl="1"/>
            <a:r>
              <a:rPr lang="en-CA" dirty="0" smtClean="0">
                <a:latin typeface="Consolas" panose="020B0609020204030204" pitchFamily="49" charset="0"/>
              </a:rPr>
              <a:t>F3</a:t>
            </a:r>
            <a:r>
              <a:rPr lang="en-CA" dirty="0" smtClean="0"/>
              <a:t>, </a:t>
            </a:r>
            <a:r>
              <a:rPr lang="en-CA" dirty="0" smtClean="0">
                <a:latin typeface="Consolas" panose="020B0609020204030204" pitchFamily="49" charset="0"/>
              </a:rPr>
              <a:t>F4</a:t>
            </a:r>
            <a:r>
              <a:rPr lang="en-CA" dirty="0" smtClean="0"/>
              <a:t>: Return values for the respective true/false cases (each student will always refer to these cells so the references must include the dollar sign).</a:t>
            </a:r>
            <a:endParaRPr lang="en-CA" dirty="0"/>
          </a:p>
        </p:txBody>
      </p:sp>
      <p:pic>
        <p:nvPicPr>
          <p:cNvPr id="4" name="Picture 3"/>
          <p:cNvPicPr>
            <a:picLocks noChangeAspect="1"/>
          </p:cNvPicPr>
          <p:nvPr/>
        </p:nvPicPr>
        <p:blipFill>
          <a:blip r:embed="rId2"/>
          <a:stretch>
            <a:fillRect/>
          </a:stretch>
        </p:blipFill>
        <p:spPr>
          <a:xfrm>
            <a:off x="762000" y="2743200"/>
            <a:ext cx="5638800" cy="2158788"/>
          </a:xfrm>
          <a:prstGeom prst="rect">
            <a:avLst/>
          </a:prstGeom>
        </p:spPr>
      </p:pic>
    </p:spTree>
    <p:extLst>
      <p:ext uri="{BB962C8B-B14F-4D97-AF65-F5344CB8AC3E}">
        <p14:creationId xmlns:p14="http://schemas.microsoft.com/office/powerpoint/2010/main" val="2412023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Review: Logic</a:t>
            </a:r>
          </a:p>
        </p:txBody>
      </p:sp>
      <p:sp>
        <p:nvSpPr>
          <p:cNvPr id="3" name="Content Placeholder 2"/>
          <p:cNvSpPr>
            <a:spLocks noGrp="1"/>
          </p:cNvSpPr>
          <p:nvPr>
            <p:ph idx="1"/>
          </p:nvPr>
        </p:nvSpPr>
        <p:spPr/>
        <p:txBody>
          <a:bodyPr/>
          <a:lstStyle/>
          <a:p>
            <a:r>
              <a:rPr lang="en-US" dirty="0"/>
              <a:t>AND:</a:t>
            </a:r>
          </a:p>
          <a:p>
            <a:pPr lvl="1"/>
            <a:r>
              <a:rPr lang="en-US" dirty="0"/>
              <a:t>Used when all conditions must be true</a:t>
            </a:r>
          </a:p>
          <a:p>
            <a:pPr lvl="1"/>
            <a:r>
              <a:rPr lang="en-US" dirty="0"/>
              <a:t>The typical default when entering parameters into a search website e.g.  </a:t>
            </a:r>
            <a:r>
              <a:rPr lang="en-US" dirty="0">
                <a:latin typeface="Consolas" panose="020B0609020204030204" pitchFamily="49" charset="0"/>
              </a:rPr>
              <a:t>CPSC 203</a:t>
            </a:r>
            <a:r>
              <a:rPr lang="en-US" dirty="0"/>
              <a:t> will return as search results pages that contain ‘</a:t>
            </a:r>
            <a:r>
              <a:rPr lang="en-US" dirty="0">
                <a:latin typeface="Consolas" panose="020B0609020204030204" pitchFamily="49" charset="0"/>
              </a:rPr>
              <a:t>CPSC</a:t>
            </a:r>
            <a:r>
              <a:rPr lang="en-US" dirty="0"/>
              <a:t>’ and ‘</a:t>
            </a:r>
            <a:r>
              <a:rPr lang="en-US" dirty="0">
                <a:latin typeface="Consolas" panose="020B0609020204030204" pitchFamily="49" charset="0"/>
              </a:rPr>
              <a:t>203</a:t>
            </a:r>
            <a:r>
              <a:rPr lang="en-US" dirty="0"/>
              <a:t>’.</a:t>
            </a:r>
          </a:p>
          <a:p>
            <a:r>
              <a:rPr lang="en-CA" dirty="0"/>
              <a:t>OR:</a:t>
            </a:r>
          </a:p>
          <a:p>
            <a:pPr lvl="1"/>
            <a:r>
              <a:rPr lang="en-US" dirty="0"/>
              <a:t>Used when at least one condition is true</a:t>
            </a:r>
          </a:p>
          <a:p>
            <a:pPr lvl="1"/>
            <a:r>
              <a:rPr lang="en-US" dirty="0"/>
              <a:t>(Variant of the example from lecture), Internet search: </a:t>
            </a:r>
            <a:r>
              <a:rPr lang="en-US" altLang="en-US" dirty="0"/>
              <a:t>“Bruce Lee” </a:t>
            </a:r>
            <a:r>
              <a:rPr lang="en-US" altLang="en-US" b="1" dirty="0"/>
              <a:t>OR</a:t>
            </a:r>
            <a:r>
              <a:rPr lang="en-US" altLang="en-US" dirty="0"/>
              <a:t> “Little Dragon” will return as search results pages that contain either one (or both) of these names.</a:t>
            </a:r>
            <a:endParaRPr lang="en-CA" dirty="0"/>
          </a:p>
          <a:p>
            <a:endParaRPr lang="en-CA" dirty="0"/>
          </a:p>
        </p:txBody>
      </p:sp>
    </p:spTree>
    <p:extLst>
      <p:ext uri="{BB962C8B-B14F-4D97-AF65-F5344CB8AC3E}">
        <p14:creationId xmlns:p14="http://schemas.microsoft.com/office/powerpoint/2010/main" val="17523823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‘AND’ &amp; Web Searches: Student Exercise</a:t>
            </a:r>
            <a:endParaRPr lang="en-CA" dirty="0"/>
          </a:p>
        </p:txBody>
      </p:sp>
      <p:sp>
        <p:nvSpPr>
          <p:cNvPr id="3" name="Content Placeholder 2"/>
          <p:cNvSpPr>
            <a:spLocks noGrp="1"/>
          </p:cNvSpPr>
          <p:nvPr>
            <p:ph idx="1"/>
          </p:nvPr>
        </p:nvSpPr>
        <p:spPr/>
        <p:txBody>
          <a:bodyPr/>
          <a:lstStyle/>
          <a:p>
            <a:r>
              <a:rPr lang="en-US" b="1" dirty="0" smtClean="0"/>
              <a:t>Search case #1</a:t>
            </a:r>
            <a:r>
              <a:rPr lang="en-US" dirty="0" smtClean="0"/>
              <a:t>, type the following into a search site:</a:t>
            </a:r>
          </a:p>
          <a:p>
            <a:pPr lvl="1"/>
            <a:r>
              <a:rPr lang="en-US" dirty="0" smtClean="0"/>
              <a:t>coronavirus cases</a:t>
            </a:r>
          </a:p>
          <a:p>
            <a:pPr lvl="1"/>
            <a:r>
              <a:rPr lang="en-US" dirty="0" smtClean="0"/>
              <a:t>Note the number of search results</a:t>
            </a:r>
          </a:p>
          <a:p>
            <a:pPr lvl="1"/>
            <a:endParaRPr lang="en-US" dirty="0" smtClean="0"/>
          </a:p>
          <a:p>
            <a:r>
              <a:rPr lang="en-US" b="1" dirty="0"/>
              <a:t>Search case </a:t>
            </a:r>
            <a:r>
              <a:rPr lang="en-US" b="1" dirty="0" smtClean="0"/>
              <a:t>#2</a:t>
            </a:r>
            <a:r>
              <a:rPr lang="en-US" dirty="0" smtClean="0"/>
              <a:t>, </a:t>
            </a:r>
            <a:r>
              <a:rPr lang="en-US" dirty="0"/>
              <a:t>type the following into a search site:</a:t>
            </a:r>
          </a:p>
          <a:p>
            <a:pPr lvl="1"/>
            <a:r>
              <a:rPr lang="en-US" dirty="0"/>
              <a:t>coronavirus </a:t>
            </a:r>
            <a:r>
              <a:rPr lang="en-US" dirty="0" smtClean="0"/>
              <a:t>cases Canada</a:t>
            </a:r>
            <a:endParaRPr lang="en-US" dirty="0"/>
          </a:p>
          <a:p>
            <a:pPr lvl="1"/>
            <a:r>
              <a:rPr lang="en-US" dirty="0"/>
              <a:t>Note the number of search </a:t>
            </a:r>
            <a:r>
              <a:rPr lang="en-US" dirty="0" smtClean="0"/>
              <a:t>results (increased or decreased?)</a:t>
            </a:r>
            <a:endParaRPr lang="en-US" dirty="0"/>
          </a:p>
          <a:p>
            <a:endParaRPr lang="en-CA" dirty="0"/>
          </a:p>
        </p:txBody>
      </p:sp>
    </p:spTree>
    <p:extLst>
      <p:ext uri="{BB962C8B-B14F-4D97-AF65-F5344CB8AC3E}">
        <p14:creationId xmlns:p14="http://schemas.microsoft.com/office/powerpoint/2010/main" val="856510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‘OR’ &amp; Web Searches</a:t>
            </a:r>
            <a:endParaRPr lang="en-CA" dirty="0"/>
          </a:p>
        </p:txBody>
      </p:sp>
      <p:sp>
        <p:nvSpPr>
          <p:cNvPr id="3" name="Content Placeholder 2"/>
          <p:cNvSpPr>
            <a:spLocks noGrp="1"/>
          </p:cNvSpPr>
          <p:nvPr>
            <p:ph idx="1"/>
          </p:nvPr>
        </p:nvSpPr>
        <p:spPr/>
        <p:txBody>
          <a:bodyPr/>
          <a:lstStyle/>
          <a:p>
            <a:r>
              <a:rPr lang="en-US" b="1" dirty="0"/>
              <a:t>Search case #1</a:t>
            </a:r>
            <a:r>
              <a:rPr lang="en-US" dirty="0"/>
              <a:t>, type the following into a search site:</a:t>
            </a:r>
          </a:p>
          <a:p>
            <a:pPr lvl="1"/>
            <a:r>
              <a:rPr lang="en-US" dirty="0" smtClean="0"/>
              <a:t>“Calgary </a:t>
            </a:r>
            <a:r>
              <a:rPr lang="en-US" dirty="0"/>
              <a:t>headlines" </a:t>
            </a:r>
            <a:r>
              <a:rPr lang="en-US" dirty="0" smtClean="0"/>
              <a:t>“Edmonton headlines”</a:t>
            </a:r>
          </a:p>
          <a:p>
            <a:pPr lvl="1"/>
            <a:r>
              <a:rPr lang="en-US" dirty="0" smtClean="0"/>
              <a:t>Note </a:t>
            </a:r>
            <a:r>
              <a:rPr lang="en-US" dirty="0"/>
              <a:t>the number of search results</a:t>
            </a:r>
          </a:p>
          <a:p>
            <a:pPr lvl="1"/>
            <a:endParaRPr lang="en-US" dirty="0"/>
          </a:p>
          <a:p>
            <a:r>
              <a:rPr lang="en-US" b="1" dirty="0"/>
              <a:t>Search case #2</a:t>
            </a:r>
            <a:r>
              <a:rPr lang="en-US" dirty="0"/>
              <a:t>, type the following into a search site:</a:t>
            </a:r>
          </a:p>
          <a:p>
            <a:pPr lvl="1"/>
            <a:r>
              <a:rPr lang="en-US" dirty="0"/>
              <a:t>“Calgary headlines" </a:t>
            </a:r>
            <a:r>
              <a:rPr lang="en-US" dirty="0" smtClean="0"/>
              <a:t>OR “Edmonton </a:t>
            </a:r>
            <a:r>
              <a:rPr lang="en-US" dirty="0"/>
              <a:t>headlines</a:t>
            </a:r>
            <a:r>
              <a:rPr lang="en-US" dirty="0" smtClean="0"/>
              <a:t>” (OR is case sensitive)</a:t>
            </a:r>
            <a:endParaRPr lang="en-US" dirty="0"/>
          </a:p>
          <a:p>
            <a:pPr lvl="1"/>
            <a:r>
              <a:rPr lang="en-US" dirty="0" smtClean="0"/>
              <a:t>Note </a:t>
            </a:r>
            <a:r>
              <a:rPr lang="en-US" dirty="0"/>
              <a:t>the number of search results (increased or decreased?)</a:t>
            </a:r>
          </a:p>
          <a:p>
            <a:endParaRPr lang="en-CA" dirty="0"/>
          </a:p>
          <a:p>
            <a:r>
              <a:rPr lang="en-US" b="1" dirty="0"/>
              <a:t>Search case </a:t>
            </a:r>
            <a:r>
              <a:rPr lang="en-US" b="1" dirty="0" smtClean="0"/>
              <a:t>#3</a:t>
            </a:r>
            <a:r>
              <a:rPr lang="en-US" dirty="0" smtClean="0"/>
              <a:t>, </a:t>
            </a:r>
            <a:r>
              <a:rPr lang="en-US" dirty="0"/>
              <a:t>type the following into a search site:</a:t>
            </a:r>
          </a:p>
          <a:p>
            <a:pPr lvl="1"/>
            <a:r>
              <a:rPr lang="en-US" dirty="0"/>
              <a:t>“Calgary headlines" </a:t>
            </a:r>
            <a:r>
              <a:rPr lang="en-US" dirty="0" smtClean="0"/>
              <a:t>or </a:t>
            </a:r>
            <a:r>
              <a:rPr lang="en-US" dirty="0"/>
              <a:t>“Edmonton headlines” (OR is case sensitive)</a:t>
            </a:r>
          </a:p>
          <a:p>
            <a:pPr lvl="1"/>
            <a:r>
              <a:rPr lang="en-US" dirty="0"/>
              <a:t>Note the number of search results (increased or decreased?)</a:t>
            </a:r>
          </a:p>
          <a:p>
            <a:endParaRPr lang="en-CA" dirty="0"/>
          </a:p>
        </p:txBody>
      </p:sp>
    </p:spTree>
    <p:extLst>
      <p:ext uri="{BB962C8B-B14F-4D97-AF65-F5344CB8AC3E}">
        <p14:creationId xmlns:p14="http://schemas.microsoft.com/office/powerpoint/2010/main" val="11546945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Logical Not</a:t>
            </a:r>
            <a:endParaRPr lang="en-CA" dirty="0"/>
          </a:p>
        </p:txBody>
      </p:sp>
      <p:sp>
        <p:nvSpPr>
          <p:cNvPr id="3" name="Content Placeholder 2"/>
          <p:cNvSpPr>
            <a:spLocks noGrp="1"/>
          </p:cNvSpPr>
          <p:nvPr>
            <p:ph idx="1"/>
          </p:nvPr>
        </p:nvSpPr>
        <p:spPr/>
        <p:txBody>
          <a:bodyPr/>
          <a:lstStyle/>
          <a:p>
            <a:r>
              <a:rPr lang="en-US" dirty="0" smtClean="0"/>
              <a:t>Negates or reverses the logic (</a:t>
            </a:r>
            <a:r>
              <a:rPr lang="en-US" dirty="0" smtClean="0">
                <a:latin typeface="Consolas" panose="020B0609020204030204" pitchFamily="49" charset="0"/>
              </a:rPr>
              <a:t>true</a:t>
            </a:r>
            <a:r>
              <a:rPr lang="en-US" dirty="0" smtClean="0"/>
              <a:t> becomes </a:t>
            </a:r>
            <a:r>
              <a:rPr lang="en-US" dirty="0" smtClean="0">
                <a:latin typeface="Consolas" panose="020B0609020204030204" pitchFamily="49" charset="0"/>
              </a:rPr>
              <a:t>false</a:t>
            </a:r>
            <a:r>
              <a:rPr lang="en-US" dirty="0" smtClean="0"/>
              <a:t>, </a:t>
            </a:r>
            <a:r>
              <a:rPr lang="en-US" dirty="0" smtClean="0">
                <a:latin typeface="Consolas" panose="020B0609020204030204" pitchFamily="49" charset="0"/>
              </a:rPr>
              <a:t>false</a:t>
            </a:r>
            <a:r>
              <a:rPr lang="en-US" dirty="0" smtClean="0"/>
              <a:t> becomes </a:t>
            </a:r>
            <a:r>
              <a:rPr lang="en-US" dirty="0">
                <a:latin typeface="Consolas" panose="020B0609020204030204" pitchFamily="49" charset="0"/>
              </a:rPr>
              <a:t>true</a:t>
            </a:r>
            <a:r>
              <a:rPr lang="en-US" dirty="0" smtClean="0"/>
              <a:t>).</a:t>
            </a:r>
          </a:p>
          <a:p>
            <a:r>
              <a:rPr lang="en-US" dirty="0" smtClean="0"/>
              <a:t>Excel NOT function</a:t>
            </a:r>
          </a:p>
          <a:p>
            <a:pPr lvl="1"/>
            <a:r>
              <a:rPr lang="en-US" b="1" dirty="0" smtClean="0"/>
              <a:t>Usage</a:t>
            </a:r>
            <a:r>
              <a:rPr lang="en-US" dirty="0" smtClean="0"/>
              <a:t>: </a:t>
            </a:r>
            <a:r>
              <a:rPr lang="en-US" dirty="0" smtClean="0">
                <a:latin typeface="Consolas" panose="020B0609020204030204" pitchFamily="49" charset="0"/>
              </a:rPr>
              <a:t>NOT(&lt;</a:t>
            </a:r>
            <a:r>
              <a:rPr lang="en-US" i="1" dirty="0" smtClean="0">
                <a:latin typeface="Consolas" panose="020B0609020204030204" pitchFamily="49" charset="0"/>
              </a:rPr>
              <a:t>Boolean expression</a:t>
            </a:r>
            <a:r>
              <a:rPr lang="en-US" dirty="0" smtClean="0">
                <a:latin typeface="Consolas" panose="020B0609020204030204" pitchFamily="49" charset="0"/>
              </a:rPr>
              <a:t>&gt;)</a:t>
            </a:r>
          </a:p>
          <a:p>
            <a:pPr lvl="1"/>
            <a:r>
              <a:rPr lang="en-US" b="1" dirty="0" smtClean="0"/>
              <a:t>Examples</a:t>
            </a:r>
            <a:r>
              <a:rPr lang="en-US" dirty="0" smtClean="0"/>
              <a:t>: </a:t>
            </a:r>
            <a:r>
              <a:rPr lang="en-US" dirty="0" smtClean="0">
                <a:latin typeface="Consolas" panose="020B0609020204030204" pitchFamily="49" charset="0"/>
              </a:rPr>
              <a:t>NOT(True)</a:t>
            </a:r>
            <a:r>
              <a:rPr lang="en-US" dirty="0" smtClean="0"/>
              <a:t>, </a:t>
            </a:r>
            <a:r>
              <a:rPr lang="en-US" dirty="0" smtClean="0">
                <a:latin typeface="Consolas" panose="020B0609020204030204" pitchFamily="49" charset="0"/>
              </a:rPr>
              <a:t>NOT(False)</a:t>
            </a:r>
            <a:r>
              <a:rPr lang="en-US" dirty="0" smtClean="0"/>
              <a:t>, </a:t>
            </a:r>
            <a:r>
              <a:rPr lang="en-US" dirty="0" smtClean="0">
                <a:latin typeface="Consolas" panose="020B0609020204030204" pitchFamily="49" charset="0"/>
              </a:rPr>
              <a:t>NOT(A1), NOT(2&gt;1)</a:t>
            </a:r>
          </a:p>
          <a:p>
            <a:r>
              <a:rPr lang="en-US" dirty="0" smtClean="0"/>
              <a:t>Negation in terms of web searches:</a:t>
            </a:r>
          </a:p>
          <a:p>
            <a:pPr lvl="1"/>
            <a:r>
              <a:rPr lang="en-US" dirty="0" smtClean="0"/>
              <a:t>The negation operator is also known as the ‘subtraction’ operator.</a:t>
            </a:r>
          </a:p>
          <a:p>
            <a:pPr lvl="1"/>
            <a:r>
              <a:rPr lang="en-US" dirty="0" smtClean="0"/>
              <a:t>Explanation in terms of ‘subtraction’: Search results that would normally appear are subtracted from the list of results displayed.</a:t>
            </a:r>
          </a:p>
          <a:p>
            <a:pPr lvl="1"/>
            <a:r>
              <a:rPr lang="en-US" dirty="0" smtClean="0"/>
              <a:t>Alternatively in terms of ‘negation’ or ‘not’: When it’s true that a web page meets the search criteria adding a negation will make it false (i.e. that page won’t appear as a search result).</a:t>
            </a:r>
          </a:p>
          <a:p>
            <a:pPr lvl="1"/>
            <a:r>
              <a:rPr lang="en-US" dirty="0" smtClean="0"/>
              <a:t>Web search subtraction/negation operator: </a:t>
            </a:r>
            <a:r>
              <a:rPr lang="en-US" dirty="0" smtClean="0">
                <a:latin typeface="Consolas" panose="020B0609020204030204" pitchFamily="49" charset="0"/>
              </a:rPr>
              <a:t>-</a:t>
            </a:r>
            <a:r>
              <a:rPr lang="en-US" dirty="0" smtClean="0"/>
              <a:t> (‘minus’)</a:t>
            </a:r>
            <a:endParaRPr lang="en-CA" dirty="0"/>
          </a:p>
        </p:txBody>
      </p:sp>
    </p:spTree>
    <p:extLst>
      <p:ext uri="{BB962C8B-B14F-4D97-AF65-F5344CB8AC3E}">
        <p14:creationId xmlns:p14="http://schemas.microsoft.com/office/powerpoint/2010/main" val="15506438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Logical Not: Web Search Student Exercise</a:t>
            </a:r>
            <a:endParaRPr lang="en-CA" dirty="0"/>
          </a:p>
        </p:txBody>
      </p:sp>
      <p:sp>
        <p:nvSpPr>
          <p:cNvPr id="3" name="Content Placeholder 2"/>
          <p:cNvSpPr>
            <a:spLocks noGrp="1"/>
          </p:cNvSpPr>
          <p:nvPr>
            <p:ph idx="1"/>
          </p:nvPr>
        </p:nvSpPr>
        <p:spPr/>
        <p:txBody>
          <a:bodyPr/>
          <a:lstStyle/>
          <a:p>
            <a:r>
              <a:rPr lang="en-US" dirty="0" smtClean="0"/>
              <a:t>Your name is Justin and you are tired of seeing search results displaying ‘Bieber’ web pages whenever you “Google yourself”.</a:t>
            </a:r>
            <a:r>
              <a:rPr lang="en-US" baseline="30000" dirty="0" smtClean="0"/>
              <a:t>1</a:t>
            </a:r>
          </a:p>
          <a:p>
            <a:r>
              <a:rPr lang="en-US" b="1" dirty="0"/>
              <a:t>Search case #1</a:t>
            </a:r>
            <a:r>
              <a:rPr lang="en-US" dirty="0"/>
              <a:t>, type the following into a search site:</a:t>
            </a:r>
          </a:p>
          <a:p>
            <a:pPr lvl="1"/>
            <a:r>
              <a:rPr lang="en-US" dirty="0" smtClean="0"/>
              <a:t>Justin</a:t>
            </a:r>
          </a:p>
          <a:p>
            <a:pPr lvl="1"/>
            <a:r>
              <a:rPr lang="en-US" dirty="0" smtClean="0"/>
              <a:t>Note the number of search results and if any search results return pages that contain the text “Justin Bieber”.</a:t>
            </a:r>
          </a:p>
          <a:p>
            <a:r>
              <a:rPr lang="en-US" b="1" dirty="0"/>
              <a:t>Search case </a:t>
            </a:r>
            <a:r>
              <a:rPr lang="en-US" b="1" dirty="0" smtClean="0"/>
              <a:t>#2</a:t>
            </a:r>
            <a:r>
              <a:rPr lang="en-US" dirty="0" smtClean="0"/>
              <a:t>, </a:t>
            </a:r>
            <a:r>
              <a:rPr lang="en-US" dirty="0"/>
              <a:t>type the following into a search site:</a:t>
            </a:r>
          </a:p>
          <a:p>
            <a:pPr lvl="1"/>
            <a:r>
              <a:rPr lang="en-US" dirty="0" smtClean="0"/>
              <a:t>Justin -Bieber</a:t>
            </a:r>
            <a:endParaRPr lang="en-US" dirty="0"/>
          </a:p>
          <a:p>
            <a:pPr lvl="1"/>
            <a:r>
              <a:rPr lang="en-US" dirty="0"/>
              <a:t>Note the number of search results and if any search results return pages that contain the text “Justin Bieber”.</a:t>
            </a:r>
          </a:p>
          <a:p>
            <a:endParaRPr lang="en-CA" dirty="0"/>
          </a:p>
        </p:txBody>
      </p:sp>
      <p:sp>
        <p:nvSpPr>
          <p:cNvPr id="4" name="TextBox 3"/>
          <p:cNvSpPr txBox="1"/>
          <p:nvPr/>
        </p:nvSpPr>
        <p:spPr>
          <a:xfrm>
            <a:off x="228600" y="5867400"/>
            <a:ext cx="8382000" cy="738664"/>
          </a:xfrm>
          <a:prstGeom prst="rect">
            <a:avLst/>
          </a:prstGeom>
          <a:noFill/>
        </p:spPr>
        <p:txBody>
          <a:bodyPr wrap="square" rtlCol="0">
            <a:spAutoFit/>
          </a:bodyPr>
          <a:lstStyle/>
          <a:p>
            <a:r>
              <a:rPr lang="en-US" baseline="30000" dirty="0" smtClean="0"/>
              <a:t>1 This example was chosen for teaching purposes simply because of the large number of results that return pages containing “Justin Bieber” when the search criteria is ‘Justin’.  Apologies to any one that happens to be hard core </a:t>
            </a:r>
            <a:r>
              <a:rPr lang="en-US" i="1" baseline="30000" dirty="0" err="1" smtClean="0"/>
              <a:t>Beliebers</a:t>
            </a:r>
            <a:r>
              <a:rPr lang="en-US" baseline="30000" dirty="0" smtClean="0"/>
              <a:t>.</a:t>
            </a:r>
            <a:r>
              <a:rPr lang="en-US" dirty="0" smtClean="0"/>
              <a:t> </a:t>
            </a:r>
            <a:r>
              <a:rPr lang="en-CA" baseline="30000" dirty="0" smtClean="0">
                <a:hlinkClick r:id="rId2"/>
              </a:rPr>
              <a:t>https</a:t>
            </a:r>
            <a:r>
              <a:rPr lang="en-CA" baseline="30000" dirty="0">
                <a:hlinkClick r:id="rId2"/>
              </a:rPr>
              <a:t>://www.urbandictionary.com/define.php?term=Belieber</a:t>
            </a:r>
            <a:endParaRPr lang="en-CA" baseline="30000" dirty="0"/>
          </a:p>
        </p:txBody>
      </p:sp>
    </p:spTree>
    <p:extLst>
      <p:ext uri="{BB962C8B-B14F-4D97-AF65-F5344CB8AC3E}">
        <p14:creationId xmlns:p14="http://schemas.microsoft.com/office/powerpoint/2010/main" val="733162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Interested In Advanced Web Searches?</a:t>
            </a:r>
            <a:endParaRPr lang="en-CA" dirty="0"/>
          </a:p>
        </p:txBody>
      </p:sp>
      <p:sp>
        <p:nvSpPr>
          <p:cNvPr id="3" name="Content Placeholder 2"/>
          <p:cNvSpPr>
            <a:spLocks noGrp="1"/>
          </p:cNvSpPr>
          <p:nvPr>
            <p:ph idx="1"/>
          </p:nvPr>
        </p:nvSpPr>
        <p:spPr/>
        <p:txBody>
          <a:bodyPr/>
          <a:lstStyle/>
          <a:p>
            <a:r>
              <a:rPr lang="en-US" dirty="0" smtClean="0"/>
              <a:t>For more information:</a:t>
            </a:r>
          </a:p>
          <a:p>
            <a:pPr lvl="1"/>
            <a:r>
              <a:rPr lang="en-CA">
                <a:hlinkClick r:id="rId2"/>
              </a:rPr>
              <a:t>https://pages.cpsc.ucalgary.ca/~tamj/2020/203W/notes/pdf/Internet_searching.pdf</a:t>
            </a:r>
            <a:endParaRPr lang="en-CA" dirty="0"/>
          </a:p>
        </p:txBody>
      </p:sp>
    </p:spTree>
    <p:extLst>
      <p:ext uri="{BB962C8B-B14F-4D97-AF65-F5344CB8AC3E}">
        <p14:creationId xmlns:p14="http://schemas.microsoft.com/office/powerpoint/2010/main" val="1026817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Lookup Functions</a:t>
            </a:r>
            <a:endParaRPr lang="en-CA" dirty="0"/>
          </a:p>
        </p:txBody>
      </p:sp>
      <p:sp>
        <p:nvSpPr>
          <p:cNvPr id="3" name="Content Placeholder 2"/>
          <p:cNvSpPr>
            <a:spLocks noGrp="1"/>
          </p:cNvSpPr>
          <p:nvPr>
            <p:ph idx="1"/>
          </p:nvPr>
        </p:nvSpPr>
        <p:spPr/>
        <p:txBody>
          <a:bodyPr/>
          <a:lstStyle/>
          <a:p>
            <a:r>
              <a:rPr lang="en-CA" dirty="0" smtClean="0"/>
              <a:t>One application: finding which range does a numerical value fall into.</a:t>
            </a:r>
          </a:p>
          <a:p>
            <a:endParaRPr lang="en-CA" dirty="0"/>
          </a:p>
          <a:p>
            <a:endParaRPr lang="en-CA" dirty="0" smtClean="0"/>
          </a:p>
          <a:p>
            <a:endParaRPr lang="en-CA" dirty="0"/>
          </a:p>
          <a:p>
            <a:r>
              <a:rPr lang="en-CA" dirty="0" smtClean="0"/>
              <a:t>Example:</a:t>
            </a:r>
          </a:p>
          <a:p>
            <a:pPr lvl="1"/>
            <a:r>
              <a:rPr lang="en-CA" dirty="0" smtClean="0"/>
              <a:t>Total income = $62,500, Tax rate = 15%</a:t>
            </a:r>
          </a:p>
          <a:p>
            <a:pPr lvl="1"/>
            <a:r>
              <a:rPr lang="en-CA" dirty="0" smtClean="0"/>
              <a:t>Total income = </a:t>
            </a:r>
            <a:r>
              <a:rPr lang="en-CA" dirty="0"/>
              <a:t>= </a:t>
            </a:r>
            <a:r>
              <a:rPr lang="en-CA" dirty="0" smtClean="0"/>
              <a:t>$100,000, </a:t>
            </a:r>
            <a:r>
              <a:rPr lang="en-CA" dirty="0"/>
              <a:t>Tax rate = </a:t>
            </a:r>
            <a:r>
              <a:rPr lang="en-CA" dirty="0" smtClean="0"/>
              <a:t>20%</a:t>
            </a:r>
          </a:p>
          <a:p>
            <a:r>
              <a:rPr lang="en-CA" b="1" dirty="0" smtClean="0"/>
              <a:t>Using lookup functions</a:t>
            </a:r>
          </a:p>
          <a:p>
            <a:pPr lvl="1"/>
            <a:r>
              <a:rPr lang="en-CA" dirty="0" smtClean="0"/>
              <a:t>A lookup table must be created (includes the ranges and return value once the range is determined).</a:t>
            </a:r>
          </a:p>
        </p:txBody>
      </p:sp>
      <p:pic>
        <p:nvPicPr>
          <p:cNvPr id="4" name="Picture 3"/>
          <p:cNvPicPr>
            <a:picLocks noChangeAspect="1"/>
          </p:cNvPicPr>
          <p:nvPr/>
        </p:nvPicPr>
        <p:blipFill>
          <a:blip r:embed="rId3"/>
          <a:stretch>
            <a:fillRect/>
          </a:stretch>
        </p:blipFill>
        <p:spPr>
          <a:xfrm>
            <a:off x="762000" y="2286000"/>
            <a:ext cx="3240657" cy="1306120"/>
          </a:xfrm>
          <a:prstGeom prst="rect">
            <a:avLst/>
          </a:prstGeom>
        </p:spPr>
      </p:pic>
      <p:sp>
        <p:nvSpPr>
          <p:cNvPr id="6" name="Freeform 5"/>
          <p:cNvSpPr/>
          <p:nvPr/>
        </p:nvSpPr>
        <p:spPr>
          <a:xfrm>
            <a:off x="1752600" y="2755232"/>
            <a:ext cx="4154905" cy="2574757"/>
          </a:xfrm>
          <a:custGeom>
            <a:avLst/>
            <a:gdLst>
              <a:gd name="connsiteX0" fmla="*/ 4032824 w 4044855"/>
              <a:gd name="connsiteY0" fmla="*/ 2526631 h 2526631"/>
              <a:gd name="connsiteX1" fmla="*/ 4044855 w 4044855"/>
              <a:gd name="connsiteY1" fmla="*/ 2466474 h 2526631"/>
              <a:gd name="connsiteX2" fmla="*/ 4020792 w 4044855"/>
              <a:gd name="connsiteY2" fmla="*/ 2322095 h 2526631"/>
              <a:gd name="connsiteX3" fmla="*/ 4008761 w 4044855"/>
              <a:gd name="connsiteY3" fmla="*/ 2273968 h 2526631"/>
              <a:gd name="connsiteX4" fmla="*/ 3996729 w 4044855"/>
              <a:gd name="connsiteY4" fmla="*/ 2237874 h 2526631"/>
              <a:gd name="connsiteX5" fmla="*/ 3936571 w 4044855"/>
              <a:gd name="connsiteY5" fmla="*/ 2225842 h 2526631"/>
              <a:gd name="connsiteX6" fmla="*/ 3900476 w 4044855"/>
              <a:gd name="connsiteY6" fmla="*/ 2213810 h 2526631"/>
              <a:gd name="connsiteX7" fmla="*/ 3816255 w 4044855"/>
              <a:gd name="connsiteY7" fmla="*/ 2177716 h 2526631"/>
              <a:gd name="connsiteX8" fmla="*/ 3587655 w 4044855"/>
              <a:gd name="connsiteY8" fmla="*/ 2141621 h 2526631"/>
              <a:gd name="connsiteX9" fmla="*/ 3431245 w 4044855"/>
              <a:gd name="connsiteY9" fmla="*/ 2081463 h 2526631"/>
              <a:gd name="connsiteX10" fmla="*/ 3334992 w 4044855"/>
              <a:gd name="connsiteY10" fmla="*/ 2057400 h 2526631"/>
              <a:gd name="connsiteX11" fmla="*/ 3034203 w 4044855"/>
              <a:gd name="connsiteY11" fmla="*/ 1961147 h 2526631"/>
              <a:gd name="connsiteX12" fmla="*/ 2709350 w 4044855"/>
              <a:gd name="connsiteY12" fmla="*/ 1876926 h 2526631"/>
              <a:gd name="connsiteX13" fmla="*/ 2396529 w 4044855"/>
              <a:gd name="connsiteY13" fmla="*/ 1756610 h 2526631"/>
              <a:gd name="connsiteX14" fmla="*/ 2264182 w 4044855"/>
              <a:gd name="connsiteY14" fmla="*/ 1672389 h 2526631"/>
              <a:gd name="connsiteX15" fmla="*/ 2107771 w 4044855"/>
              <a:gd name="connsiteY15" fmla="*/ 1624263 h 2526631"/>
              <a:gd name="connsiteX16" fmla="*/ 1843076 w 4044855"/>
              <a:gd name="connsiteY16" fmla="*/ 1564105 h 2526631"/>
              <a:gd name="connsiteX17" fmla="*/ 1710729 w 4044855"/>
              <a:gd name="connsiteY17" fmla="*/ 1515979 h 2526631"/>
              <a:gd name="connsiteX18" fmla="*/ 1662603 w 4044855"/>
              <a:gd name="connsiteY18" fmla="*/ 1503947 h 2526631"/>
              <a:gd name="connsiteX19" fmla="*/ 1626508 w 4044855"/>
              <a:gd name="connsiteY19" fmla="*/ 1491916 h 2526631"/>
              <a:gd name="connsiteX20" fmla="*/ 1530255 w 4044855"/>
              <a:gd name="connsiteY20" fmla="*/ 1467853 h 2526631"/>
              <a:gd name="connsiteX21" fmla="*/ 1434003 w 4044855"/>
              <a:gd name="connsiteY21" fmla="*/ 1419726 h 2526631"/>
              <a:gd name="connsiteX22" fmla="*/ 1385876 w 4044855"/>
              <a:gd name="connsiteY22" fmla="*/ 1407695 h 2526631"/>
              <a:gd name="connsiteX23" fmla="*/ 1337750 w 4044855"/>
              <a:gd name="connsiteY23" fmla="*/ 1371600 h 2526631"/>
              <a:gd name="connsiteX24" fmla="*/ 1241497 w 4044855"/>
              <a:gd name="connsiteY24" fmla="*/ 1335505 h 2526631"/>
              <a:gd name="connsiteX25" fmla="*/ 1036961 w 4044855"/>
              <a:gd name="connsiteY25" fmla="*/ 1263316 h 2526631"/>
              <a:gd name="connsiteX26" fmla="*/ 904613 w 4044855"/>
              <a:gd name="connsiteY26" fmla="*/ 1215189 h 2526631"/>
              <a:gd name="connsiteX27" fmla="*/ 784297 w 4044855"/>
              <a:gd name="connsiteY27" fmla="*/ 1191126 h 2526631"/>
              <a:gd name="connsiteX28" fmla="*/ 591792 w 4044855"/>
              <a:gd name="connsiteY28" fmla="*/ 1094874 h 2526631"/>
              <a:gd name="connsiteX29" fmla="*/ 591792 w 4044855"/>
              <a:gd name="connsiteY29" fmla="*/ 1094874 h 2526631"/>
              <a:gd name="connsiteX30" fmla="*/ 471476 w 4044855"/>
              <a:gd name="connsiteY30" fmla="*/ 1046747 h 2526631"/>
              <a:gd name="connsiteX31" fmla="*/ 435382 w 4044855"/>
              <a:gd name="connsiteY31" fmla="*/ 1022684 h 2526631"/>
              <a:gd name="connsiteX32" fmla="*/ 399287 w 4044855"/>
              <a:gd name="connsiteY32" fmla="*/ 1010653 h 2526631"/>
              <a:gd name="connsiteX33" fmla="*/ 375224 w 4044855"/>
              <a:gd name="connsiteY33" fmla="*/ 986589 h 2526631"/>
              <a:gd name="connsiteX34" fmla="*/ 291003 w 4044855"/>
              <a:gd name="connsiteY34" fmla="*/ 926431 h 2526631"/>
              <a:gd name="connsiteX35" fmla="*/ 242876 w 4044855"/>
              <a:gd name="connsiteY35" fmla="*/ 866274 h 2526631"/>
              <a:gd name="connsiteX36" fmla="*/ 146624 w 4044855"/>
              <a:gd name="connsiteY36" fmla="*/ 721895 h 2526631"/>
              <a:gd name="connsiteX37" fmla="*/ 110529 w 4044855"/>
              <a:gd name="connsiteY37" fmla="*/ 649705 h 2526631"/>
              <a:gd name="connsiteX38" fmla="*/ 98497 w 4044855"/>
              <a:gd name="connsiteY38" fmla="*/ 601579 h 2526631"/>
              <a:gd name="connsiteX39" fmla="*/ 74434 w 4044855"/>
              <a:gd name="connsiteY39" fmla="*/ 529389 h 2526631"/>
              <a:gd name="connsiteX40" fmla="*/ 50371 w 4044855"/>
              <a:gd name="connsiteY40" fmla="*/ 433137 h 2526631"/>
              <a:gd name="connsiteX41" fmla="*/ 14276 w 4044855"/>
              <a:gd name="connsiteY41" fmla="*/ 336884 h 2526631"/>
              <a:gd name="connsiteX42" fmla="*/ 2245 w 4044855"/>
              <a:gd name="connsiteY42" fmla="*/ 0 h 2526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4044855" h="2526631">
                <a:moveTo>
                  <a:pt x="4032824" y="2526631"/>
                </a:moveTo>
                <a:cubicBezTo>
                  <a:pt x="4036834" y="2506579"/>
                  <a:pt x="4044855" y="2486923"/>
                  <a:pt x="4044855" y="2466474"/>
                </a:cubicBezTo>
                <a:cubicBezTo>
                  <a:pt x="4044855" y="2358910"/>
                  <a:pt x="4039619" y="2387989"/>
                  <a:pt x="4020792" y="2322095"/>
                </a:cubicBezTo>
                <a:cubicBezTo>
                  <a:pt x="4016249" y="2306195"/>
                  <a:pt x="4013304" y="2289868"/>
                  <a:pt x="4008761" y="2273968"/>
                </a:cubicBezTo>
                <a:cubicBezTo>
                  <a:pt x="4005277" y="2261774"/>
                  <a:pt x="4007281" y="2244909"/>
                  <a:pt x="3996729" y="2237874"/>
                </a:cubicBezTo>
                <a:cubicBezTo>
                  <a:pt x="3979714" y="2226531"/>
                  <a:pt x="3956410" y="2230802"/>
                  <a:pt x="3936571" y="2225842"/>
                </a:cubicBezTo>
                <a:cubicBezTo>
                  <a:pt x="3924267" y="2222766"/>
                  <a:pt x="3912251" y="2218520"/>
                  <a:pt x="3900476" y="2213810"/>
                </a:cubicBezTo>
                <a:cubicBezTo>
                  <a:pt x="3872117" y="2202467"/>
                  <a:pt x="3845231" y="2187374"/>
                  <a:pt x="3816255" y="2177716"/>
                </a:cubicBezTo>
                <a:cubicBezTo>
                  <a:pt x="3724886" y="2147260"/>
                  <a:pt x="3688834" y="2150819"/>
                  <a:pt x="3587655" y="2141621"/>
                </a:cubicBezTo>
                <a:cubicBezTo>
                  <a:pt x="3535518" y="2121568"/>
                  <a:pt x="3485437" y="2095011"/>
                  <a:pt x="3431245" y="2081463"/>
                </a:cubicBezTo>
                <a:cubicBezTo>
                  <a:pt x="3399161" y="2073442"/>
                  <a:pt x="3366490" y="2067480"/>
                  <a:pt x="3334992" y="2057400"/>
                </a:cubicBezTo>
                <a:cubicBezTo>
                  <a:pt x="3234729" y="2025316"/>
                  <a:pt x="3136105" y="1987566"/>
                  <a:pt x="3034203" y="1961147"/>
                </a:cubicBezTo>
                <a:cubicBezTo>
                  <a:pt x="2925919" y="1933073"/>
                  <a:pt x="2813758" y="1917083"/>
                  <a:pt x="2709350" y="1876926"/>
                </a:cubicBezTo>
                <a:cubicBezTo>
                  <a:pt x="2605076" y="1836821"/>
                  <a:pt x="2490783" y="1816590"/>
                  <a:pt x="2396529" y="1756610"/>
                </a:cubicBezTo>
                <a:cubicBezTo>
                  <a:pt x="2352413" y="1728536"/>
                  <a:pt x="2313790" y="1688924"/>
                  <a:pt x="2264182" y="1672389"/>
                </a:cubicBezTo>
                <a:cubicBezTo>
                  <a:pt x="2228272" y="1660419"/>
                  <a:pt x="2154535" y="1632766"/>
                  <a:pt x="2107771" y="1624263"/>
                </a:cubicBezTo>
                <a:cubicBezTo>
                  <a:pt x="1947627" y="1595145"/>
                  <a:pt x="2082321" y="1637718"/>
                  <a:pt x="1843076" y="1564105"/>
                </a:cubicBezTo>
                <a:cubicBezTo>
                  <a:pt x="1798210" y="1550300"/>
                  <a:pt x="1755262" y="1530823"/>
                  <a:pt x="1710729" y="1515979"/>
                </a:cubicBezTo>
                <a:cubicBezTo>
                  <a:pt x="1695042" y="1510750"/>
                  <a:pt x="1678503" y="1508490"/>
                  <a:pt x="1662603" y="1503947"/>
                </a:cubicBezTo>
                <a:cubicBezTo>
                  <a:pt x="1650409" y="1500463"/>
                  <a:pt x="1638744" y="1495253"/>
                  <a:pt x="1626508" y="1491916"/>
                </a:cubicBezTo>
                <a:cubicBezTo>
                  <a:pt x="1594602" y="1483214"/>
                  <a:pt x="1530255" y="1467853"/>
                  <a:pt x="1530255" y="1467853"/>
                </a:cubicBezTo>
                <a:cubicBezTo>
                  <a:pt x="1498171" y="1451811"/>
                  <a:pt x="1467115" y="1433523"/>
                  <a:pt x="1434003" y="1419726"/>
                </a:cubicBezTo>
                <a:cubicBezTo>
                  <a:pt x="1418739" y="1413366"/>
                  <a:pt x="1400666" y="1415090"/>
                  <a:pt x="1385876" y="1407695"/>
                </a:cubicBezTo>
                <a:cubicBezTo>
                  <a:pt x="1367940" y="1398727"/>
                  <a:pt x="1355686" y="1380568"/>
                  <a:pt x="1337750" y="1371600"/>
                </a:cubicBezTo>
                <a:cubicBezTo>
                  <a:pt x="1307102" y="1356276"/>
                  <a:pt x="1273738" y="1347112"/>
                  <a:pt x="1241497" y="1335505"/>
                </a:cubicBezTo>
                <a:lnTo>
                  <a:pt x="1036961" y="1263316"/>
                </a:lnTo>
                <a:cubicBezTo>
                  <a:pt x="992753" y="1247528"/>
                  <a:pt x="950917" y="1222906"/>
                  <a:pt x="904613" y="1215189"/>
                </a:cubicBezTo>
                <a:cubicBezTo>
                  <a:pt x="816113" y="1200440"/>
                  <a:pt x="856090" y="1209075"/>
                  <a:pt x="784297" y="1191126"/>
                </a:cubicBezTo>
                <a:cubicBezTo>
                  <a:pt x="708704" y="1115531"/>
                  <a:pt x="764084" y="1161139"/>
                  <a:pt x="591792" y="1094874"/>
                </a:cubicBezTo>
                <a:lnTo>
                  <a:pt x="591792" y="1094874"/>
                </a:lnTo>
                <a:cubicBezTo>
                  <a:pt x="531404" y="1054614"/>
                  <a:pt x="569601" y="1074783"/>
                  <a:pt x="471476" y="1046747"/>
                </a:cubicBezTo>
                <a:cubicBezTo>
                  <a:pt x="459445" y="1038726"/>
                  <a:pt x="448315" y="1029151"/>
                  <a:pt x="435382" y="1022684"/>
                </a:cubicBezTo>
                <a:cubicBezTo>
                  <a:pt x="424038" y="1017012"/>
                  <a:pt x="410162" y="1017178"/>
                  <a:pt x="399287" y="1010653"/>
                </a:cubicBezTo>
                <a:cubicBezTo>
                  <a:pt x="389560" y="1004817"/>
                  <a:pt x="384082" y="993675"/>
                  <a:pt x="375224" y="986589"/>
                </a:cubicBezTo>
                <a:cubicBezTo>
                  <a:pt x="341058" y="959256"/>
                  <a:pt x="324885" y="960312"/>
                  <a:pt x="291003" y="926431"/>
                </a:cubicBezTo>
                <a:cubicBezTo>
                  <a:pt x="272845" y="908273"/>
                  <a:pt x="259588" y="885771"/>
                  <a:pt x="242876" y="866274"/>
                </a:cubicBezTo>
                <a:cubicBezTo>
                  <a:pt x="194312" y="809617"/>
                  <a:pt x="189314" y="849962"/>
                  <a:pt x="146624" y="721895"/>
                </a:cubicBezTo>
                <a:cubicBezTo>
                  <a:pt x="130019" y="672082"/>
                  <a:pt x="141627" y="696353"/>
                  <a:pt x="110529" y="649705"/>
                </a:cubicBezTo>
                <a:cubicBezTo>
                  <a:pt x="106518" y="633663"/>
                  <a:pt x="103249" y="617417"/>
                  <a:pt x="98497" y="601579"/>
                </a:cubicBezTo>
                <a:cubicBezTo>
                  <a:pt x="91208" y="577284"/>
                  <a:pt x="80586" y="553997"/>
                  <a:pt x="74434" y="529389"/>
                </a:cubicBezTo>
                <a:cubicBezTo>
                  <a:pt x="66413" y="497305"/>
                  <a:pt x="65161" y="462717"/>
                  <a:pt x="50371" y="433137"/>
                </a:cubicBezTo>
                <a:cubicBezTo>
                  <a:pt x="18913" y="370220"/>
                  <a:pt x="30658" y="402410"/>
                  <a:pt x="14276" y="336884"/>
                </a:cubicBezTo>
                <a:cubicBezTo>
                  <a:pt x="-7703" y="161040"/>
                  <a:pt x="2245" y="272965"/>
                  <a:pt x="2245"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2666999" y="2755232"/>
            <a:ext cx="3240505" cy="2574757"/>
          </a:xfrm>
          <a:custGeom>
            <a:avLst/>
            <a:gdLst>
              <a:gd name="connsiteX0" fmla="*/ 2911642 w 2911642"/>
              <a:gd name="connsiteY0" fmla="*/ 2406315 h 2406315"/>
              <a:gd name="connsiteX1" fmla="*/ 2249905 w 2911642"/>
              <a:gd name="connsiteY1" fmla="*/ 2009273 h 2406315"/>
              <a:gd name="connsiteX2" fmla="*/ 2189747 w 2911642"/>
              <a:gd name="connsiteY2" fmla="*/ 1985210 h 2406315"/>
              <a:gd name="connsiteX3" fmla="*/ 2045368 w 2911642"/>
              <a:gd name="connsiteY3" fmla="*/ 1961147 h 2406315"/>
              <a:gd name="connsiteX4" fmla="*/ 1949115 w 2911642"/>
              <a:gd name="connsiteY4" fmla="*/ 1925052 h 2406315"/>
              <a:gd name="connsiteX5" fmla="*/ 1876926 w 2911642"/>
              <a:gd name="connsiteY5" fmla="*/ 1888957 h 2406315"/>
              <a:gd name="connsiteX6" fmla="*/ 1840831 w 2911642"/>
              <a:gd name="connsiteY6" fmla="*/ 1876926 h 2406315"/>
              <a:gd name="connsiteX7" fmla="*/ 1792705 w 2911642"/>
              <a:gd name="connsiteY7" fmla="*/ 1852863 h 2406315"/>
              <a:gd name="connsiteX8" fmla="*/ 1744579 w 2911642"/>
              <a:gd name="connsiteY8" fmla="*/ 1840831 h 2406315"/>
              <a:gd name="connsiteX9" fmla="*/ 1672389 w 2911642"/>
              <a:gd name="connsiteY9" fmla="*/ 1816768 h 2406315"/>
              <a:gd name="connsiteX10" fmla="*/ 1576136 w 2911642"/>
              <a:gd name="connsiteY10" fmla="*/ 1792705 h 2406315"/>
              <a:gd name="connsiteX11" fmla="*/ 1528010 w 2911642"/>
              <a:gd name="connsiteY11" fmla="*/ 1780673 h 2406315"/>
              <a:gd name="connsiteX12" fmla="*/ 1407694 w 2911642"/>
              <a:gd name="connsiteY12" fmla="*/ 1732547 h 2406315"/>
              <a:gd name="connsiteX13" fmla="*/ 1371600 w 2911642"/>
              <a:gd name="connsiteY13" fmla="*/ 1720515 h 2406315"/>
              <a:gd name="connsiteX14" fmla="*/ 1335505 w 2911642"/>
              <a:gd name="connsiteY14" fmla="*/ 1708484 h 2406315"/>
              <a:gd name="connsiteX15" fmla="*/ 1251284 w 2911642"/>
              <a:gd name="connsiteY15" fmla="*/ 1672389 h 2406315"/>
              <a:gd name="connsiteX16" fmla="*/ 1203157 w 2911642"/>
              <a:gd name="connsiteY16" fmla="*/ 1648326 h 2406315"/>
              <a:gd name="connsiteX17" fmla="*/ 1155031 w 2911642"/>
              <a:gd name="connsiteY17" fmla="*/ 1636294 h 2406315"/>
              <a:gd name="connsiteX18" fmla="*/ 1118936 w 2911642"/>
              <a:gd name="connsiteY18" fmla="*/ 1624263 h 2406315"/>
              <a:gd name="connsiteX19" fmla="*/ 1070810 w 2911642"/>
              <a:gd name="connsiteY19" fmla="*/ 1588168 h 2406315"/>
              <a:gd name="connsiteX20" fmla="*/ 1010652 w 2911642"/>
              <a:gd name="connsiteY20" fmla="*/ 1576136 h 2406315"/>
              <a:gd name="connsiteX21" fmla="*/ 962526 w 2911642"/>
              <a:gd name="connsiteY21" fmla="*/ 1564105 h 2406315"/>
              <a:gd name="connsiteX22" fmla="*/ 890336 w 2911642"/>
              <a:gd name="connsiteY22" fmla="*/ 1515979 h 2406315"/>
              <a:gd name="connsiteX23" fmla="*/ 830179 w 2911642"/>
              <a:gd name="connsiteY23" fmla="*/ 1503947 h 2406315"/>
              <a:gd name="connsiteX24" fmla="*/ 721894 w 2911642"/>
              <a:gd name="connsiteY24" fmla="*/ 1467852 h 2406315"/>
              <a:gd name="connsiteX25" fmla="*/ 685800 w 2911642"/>
              <a:gd name="connsiteY25" fmla="*/ 1455821 h 2406315"/>
              <a:gd name="connsiteX26" fmla="*/ 601579 w 2911642"/>
              <a:gd name="connsiteY26" fmla="*/ 1431757 h 2406315"/>
              <a:gd name="connsiteX27" fmla="*/ 529389 w 2911642"/>
              <a:gd name="connsiteY27" fmla="*/ 1383631 h 2406315"/>
              <a:gd name="connsiteX28" fmla="*/ 493294 w 2911642"/>
              <a:gd name="connsiteY28" fmla="*/ 1359568 h 2406315"/>
              <a:gd name="connsiteX29" fmla="*/ 421105 w 2911642"/>
              <a:gd name="connsiteY29" fmla="*/ 1335505 h 2406315"/>
              <a:gd name="connsiteX30" fmla="*/ 336884 w 2911642"/>
              <a:gd name="connsiteY30" fmla="*/ 1275347 h 2406315"/>
              <a:gd name="connsiteX31" fmla="*/ 324852 w 2911642"/>
              <a:gd name="connsiteY31" fmla="*/ 1239252 h 2406315"/>
              <a:gd name="connsiteX32" fmla="*/ 300789 w 2911642"/>
              <a:gd name="connsiteY32" fmla="*/ 1203157 h 2406315"/>
              <a:gd name="connsiteX33" fmla="*/ 276726 w 2911642"/>
              <a:gd name="connsiteY33" fmla="*/ 1143000 h 2406315"/>
              <a:gd name="connsiteX34" fmla="*/ 252663 w 2911642"/>
              <a:gd name="connsiteY34" fmla="*/ 1118936 h 2406315"/>
              <a:gd name="connsiteX35" fmla="*/ 204536 w 2911642"/>
              <a:gd name="connsiteY35" fmla="*/ 1058779 h 2406315"/>
              <a:gd name="connsiteX36" fmla="*/ 168442 w 2911642"/>
              <a:gd name="connsiteY36" fmla="*/ 974557 h 2406315"/>
              <a:gd name="connsiteX37" fmla="*/ 144379 w 2911642"/>
              <a:gd name="connsiteY37" fmla="*/ 902368 h 2406315"/>
              <a:gd name="connsiteX38" fmla="*/ 132347 w 2911642"/>
              <a:gd name="connsiteY38" fmla="*/ 866273 h 2406315"/>
              <a:gd name="connsiteX39" fmla="*/ 108284 w 2911642"/>
              <a:gd name="connsiteY39" fmla="*/ 830179 h 2406315"/>
              <a:gd name="connsiteX40" fmla="*/ 96252 w 2911642"/>
              <a:gd name="connsiteY40" fmla="*/ 733926 h 2406315"/>
              <a:gd name="connsiteX41" fmla="*/ 72189 w 2911642"/>
              <a:gd name="connsiteY41" fmla="*/ 697831 h 2406315"/>
              <a:gd name="connsiteX42" fmla="*/ 60157 w 2911642"/>
              <a:gd name="connsiteY42" fmla="*/ 661736 h 2406315"/>
              <a:gd name="connsiteX43" fmla="*/ 48126 w 2911642"/>
              <a:gd name="connsiteY43" fmla="*/ 577515 h 2406315"/>
              <a:gd name="connsiteX44" fmla="*/ 36094 w 2911642"/>
              <a:gd name="connsiteY44" fmla="*/ 469231 h 2406315"/>
              <a:gd name="connsiteX45" fmla="*/ 24063 w 2911642"/>
              <a:gd name="connsiteY45" fmla="*/ 397042 h 2406315"/>
              <a:gd name="connsiteX46" fmla="*/ 0 w 2911642"/>
              <a:gd name="connsiteY46" fmla="*/ 252663 h 2406315"/>
              <a:gd name="connsiteX47" fmla="*/ 12031 w 2911642"/>
              <a:gd name="connsiteY47" fmla="*/ 132347 h 2406315"/>
              <a:gd name="connsiteX48" fmla="*/ 24063 w 2911642"/>
              <a:gd name="connsiteY48" fmla="*/ 48126 h 2406315"/>
              <a:gd name="connsiteX49" fmla="*/ 60157 w 2911642"/>
              <a:gd name="connsiteY49" fmla="*/ 0 h 24063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Lst>
            <a:rect l="l" t="t" r="r" b="b"/>
            <a:pathLst>
              <a:path w="2911642" h="2406315">
                <a:moveTo>
                  <a:pt x="2911642" y="2406315"/>
                </a:moveTo>
                <a:lnTo>
                  <a:pt x="2249905" y="2009273"/>
                </a:lnTo>
                <a:cubicBezTo>
                  <a:pt x="2231250" y="1998391"/>
                  <a:pt x="2210770" y="1990157"/>
                  <a:pt x="2189747" y="1985210"/>
                </a:cubicBezTo>
                <a:cubicBezTo>
                  <a:pt x="2142254" y="1974035"/>
                  <a:pt x="2045368" y="1961147"/>
                  <a:pt x="2045368" y="1961147"/>
                </a:cubicBezTo>
                <a:cubicBezTo>
                  <a:pt x="1875838" y="1876382"/>
                  <a:pt x="2112937" y="1990582"/>
                  <a:pt x="1949115" y="1925052"/>
                </a:cubicBezTo>
                <a:cubicBezTo>
                  <a:pt x="1924136" y="1915060"/>
                  <a:pt x="1901511" y="1899883"/>
                  <a:pt x="1876926" y="1888957"/>
                </a:cubicBezTo>
                <a:cubicBezTo>
                  <a:pt x="1865337" y="1883806"/>
                  <a:pt x="1852488" y="1881922"/>
                  <a:pt x="1840831" y="1876926"/>
                </a:cubicBezTo>
                <a:cubicBezTo>
                  <a:pt x="1824346" y="1869861"/>
                  <a:pt x="1809499" y="1859161"/>
                  <a:pt x="1792705" y="1852863"/>
                </a:cubicBezTo>
                <a:cubicBezTo>
                  <a:pt x="1777222" y="1847057"/>
                  <a:pt x="1760417" y="1845583"/>
                  <a:pt x="1744579" y="1840831"/>
                </a:cubicBezTo>
                <a:cubicBezTo>
                  <a:pt x="1720284" y="1833542"/>
                  <a:pt x="1696997" y="1822920"/>
                  <a:pt x="1672389" y="1816768"/>
                </a:cubicBezTo>
                <a:lnTo>
                  <a:pt x="1576136" y="1792705"/>
                </a:lnTo>
                <a:cubicBezTo>
                  <a:pt x="1560094" y="1788694"/>
                  <a:pt x="1542800" y="1788068"/>
                  <a:pt x="1528010" y="1780673"/>
                </a:cubicBezTo>
                <a:cubicBezTo>
                  <a:pt x="1457194" y="1745265"/>
                  <a:pt x="1496903" y="1762284"/>
                  <a:pt x="1407694" y="1732547"/>
                </a:cubicBezTo>
                <a:lnTo>
                  <a:pt x="1371600" y="1720515"/>
                </a:lnTo>
                <a:cubicBezTo>
                  <a:pt x="1359568" y="1716504"/>
                  <a:pt x="1346849" y="1714156"/>
                  <a:pt x="1335505" y="1708484"/>
                </a:cubicBezTo>
                <a:cubicBezTo>
                  <a:pt x="1175906" y="1628684"/>
                  <a:pt x="1375198" y="1725495"/>
                  <a:pt x="1251284" y="1672389"/>
                </a:cubicBezTo>
                <a:cubicBezTo>
                  <a:pt x="1234798" y="1665324"/>
                  <a:pt x="1219951" y="1654624"/>
                  <a:pt x="1203157" y="1648326"/>
                </a:cubicBezTo>
                <a:cubicBezTo>
                  <a:pt x="1187674" y="1642520"/>
                  <a:pt x="1170931" y="1640837"/>
                  <a:pt x="1155031" y="1636294"/>
                </a:cubicBezTo>
                <a:cubicBezTo>
                  <a:pt x="1142837" y="1632810"/>
                  <a:pt x="1130968" y="1628273"/>
                  <a:pt x="1118936" y="1624263"/>
                </a:cubicBezTo>
                <a:cubicBezTo>
                  <a:pt x="1102894" y="1612231"/>
                  <a:pt x="1089134" y="1596312"/>
                  <a:pt x="1070810" y="1588168"/>
                </a:cubicBezTo>
                <a:cubicBezTo>
                  <a:pt x="1052123" y="1579862"/>
                  <a:pt x="1030615" y="1580572"/>
                  <a:pt x="1010652" y="1576136"/>
                </a:cubicBezTo>
                <a:cubicBezTo>
                  <a:pt x="994510" y="1572549"/>
                  <a:pt x="978568" y="1568115"/>
                  <a:pt x="962526" y="1564105"/>
                </a:cubicBezTo>
                <a:cubicBezTo>
                  <a:pt x="938463" y="1548063"/>
                  <a:pt x="918695" y="1521651"/>
                  <a:pt x="890336" y="1515979"/>
                </a:cubicBezTo>
                <a:cubicBezTo>
                  <a:pt x="870284" y="1511968"/>
                  <a:pt x="849908" y="1509328"/>
                  <a:pt x="830179" y="1503947"/>
                </a:cubicBezTo>
                <a:cubicBezTo>
                  <a:pt x="830154" y="1503940"/>
                  <a:pt x="739954" y="1473872"/>
                  <a:pt x="721894" y="1467852"/>
                </a:cubicBezTo>
                <a:cubicBezTo>
                  <a:pt x="709863" y="1463842"/>
                  <a:pt x="698103" y="1458897"/>
                  <a:pt x="685800" y="1455821"/>
                </a:cubicBezTo>
                <a:cubicBezTo>
                  <a:pt x="625369" y="1440713"/>
                  <a:pt x="653360" y="1449018"/>
                  <a:pt x="601579" y="1431757"/>
                </a:cubicBezTo>
                <a:cubicBezTo>
                  <a:pt x="533155" y="1363335"/>
                  <a:pt x="599038" y="1418456"/>
                  <a:pt x="529389" y="1383631"/>
                </a:cubicBezTo>
                <a:cubicBezTo>
                  <a:pt x="516455" y="1377164"/>
                  <a:pt x="506508" y="1365441"/>
                  <a:pt x="493294" y="1359568"/>
                </a:cubicBezTo>
                <a:cubicBezTo>
                  <a:pt x="470115" y="1349266"/>
                  <a:pt x="421105" y="1335505"/>
                  <a:pt x="421105" y="1335505"/>
                </a:cubicBezTo>
                <a:cubicBezTo>
                  <a:pt x="404644" y="1324531"/>
                  <a:pt x="346213" y="1286542"/>
                  <a:pt x="336884" y="1275347"/>
                </a:cubicBezTo>
                <a:cubicBezTo>
                  <a:pt x="328765" y="1265604"/>
                  <a:pt x="330524" y="1250596"/>
                  <a:pt x="324852" y="1239252"/>
                </a:cubicBezTo>
                <a:cubicBezTo>
                  <a:pt x="318385" y="1226318"/>
                  <a:pt x="307256" y="1216091"/>
                  <a:pt x="300789" y="1203157"/>
                </a:cubicBezTo>
                <a:cubicBezTo>
                  <a:pt x="291131" y="1183840"/>
                  <a:pt x="287441" y="1161752"/>
                  <a:pt x="276726" y="1143000"/>
                </a:cubicBezTo>
                <a:cubicBezTo>
                  <a:pt x="271098" y="1133151"/>
                  <a:pt x="259749" y="1127794"/>
                  <a:pt x="252663" y="1118936"/>
                </a:cubicBezTo>
                <a:cubicBezTo>
                  <a:pt x="191962" y="1043060"/>
                  <a:pt x="262630" y="1116871"/>
                  <a:pt x="204536" y="1058779"/>
                </a:cubicBezTo>
                <a:cubicBezTo>
                  <a:pt x="172712" y="931475"/>
                  <a:pt x="215919" y="1081381"/>
                  <a:pt x="168442" y="974557"/>
                </a:cubicBezTo>
                <a:cubicBezTo>
                  <a:pt x="158140" y="951378"/>
                  <a:pt x="152400" y="926431"/>
                  <a:pt x="144379" y="902368"/>
                </a:cubicBezTo>
                <a:cubicBezTo>
                  <a:pt x="140368" y="890336"/>
                  <a:pt x="139382" y="876825"/>
                  <a:pt x="132347" y="866273"/>
                </a:cubicBezTo>
                <a:lnTo>
                  <a:pt x="108284" y="830179"/>
                </a:lnTo>
                <a:cubicBezTo>
                  <a:pt x="104273" y="798095"/>
                  <a:pt x="104760" y="765121"/>
                  <a:pt x="96252" y="733926"/>
                </a:cubicBezTo>
                <a:cubicBezTo>
                  <a:pt x="92447" y="719975"/>
                  <a:pt x="78656" y="710765"/>
                  <a:pt x="72189" y="697831"/>
                </a:cubicBezTo>
                <a:cubicBezTo>
                  <a:pt x="66517" y="686487"/>
                  <a:pt x="64168" y="673768"/>
                  <a:pt x="60157" y="661736"/>
                </a:cubicBezTo>
                <a:cubicBezTo>
                  <a:pt x="56147" y="633662"/>
                  <a:pt x="51643" y="605655"/>
                  <a:pt x="48126" y="577515"/>
                </a:cubicBezTo>
                <a:cubicBezTo>
                  <a:pt x="43621" y="541479"/>
                  <a:pt x="40894" y="505229"/>
                  <a:pt x="36094" y="469231"/>
                </a:cubicBezTo>
                <a:cubicBezTo>
                  <a:pt x="32870" y="445050"/>
                  <a:pt x="27287" y="421223"/>
                  <a:pt x="24063" y="397042"/>
                </a:cubicBezTo>
                <a:cubicBezTo>
                  <a:pt x="6154" y="262722"/>
                  <a:pt x="25078" y="327900"/>
                  <a:pt x="0" y="252663"/>
                </a:cubicBezTo>
                <a:cubicBezTo>
                  <a:pt x="4010" y="212558"/>
                  <a:pt x="7322" y="172376"/>
                  <a:pt x="12031" y="132347"/>
                </a:cubicBezTo>
                <a:cubicBezTo>
                  <a:pt x="15344" y="104183"/>
                  <a:pt x="13531" y="74456"/>
                  <a:pt x="24063" y="48126"/>
                </a:cubicBezTo>
                <a:cubicBezTo>
                  <a:pt x="62993" y="-49199"/>
                  <a:pt x="60157" y="42809"/>
                  <a:pt x="60157"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3862137" y="2706442"/>
            <a:ext cx="3182678" cy="2659642"/>
          </a:xfrm>
          <a:custGeom>
            <a:avLst/>
            <a:gdLst>
              <a:gd name="connsiteX0" fmla="*/ 3104147 w 3182678"/>
              <a:gd name="connsiteY0" fmla="*/ 2659642 h 2659642"/>
              <a:gd name="connsiteX1" fmla="*/ 3128210 w 3182678"/>
              <a:gd name="connsiteY1" fmla="*/ 2166347 h 2659642"/>
              <a:gd name="connsiteX2" fmla="*/ 3080084 w 3182678"/>
              <a:gd name="connsiteY2" fmla="*/ 2082126 h 2659642"/>
              <a:gd name="connsiteX3" fmla="*/ 3031958 w 3182678"/>
              <a:gd name="connsiteY3" fmla="*/ 1961811 h 2659642"/>
              <a:gd name="connsiteX4" fmla="*/ 3007895 w 3182678"/>
              <a:gd name="connsiteY4" fmla="*/ 1937747 h 2659642"/>
              <a:gd name="connsiteX5" fmla="*/ 2947737 w 3182678"/>
              <a:gd name="connsiteY5" fmla="*/ 1841495 h 2659642"/>
              <a:gd name="connsiteX6" fmla="*/ 2815389 w 3182678"/>
              <a:gd name="connsiteY6" fmla="*/ 1685084 h 2659642"/>
              <a:gd name="connsiteX7" fmla="*/ 2779295 w 3182678"/>
              <a:gd name="connsiteY7" fmla="*/ 1636958 h 2659642"/>
              <a:gd name="connsiteX8" fmla="*/ 2743200 w 3182678"/>
              <a:gd name="connsiteY8" fmla="*/ 1600863 h 2659642"/>
              <a:gd name="connsiteX9" fmla="*/ 2719137 w 3182678"/>
              <a:gd name="connsiteY9" fmla="*/ 1564769 h 2659642"/>
              <a:gd name="connsiteX10" fmla="*/ 2658979 w 3182678"/>
              <a:gd name="connsiteY10" fmla="*/ 1504611 h 2659642"/>
              <a:gd name="connsiteX11" fmla="*/ 2538663 w 3182678"/>
              <a:gd name="connsiteY11" fmla="*/ 1360232 h 2659642"/>
              <a:gd name="connsiteX12" fmla="*/ 2466474 w 3182678"/>
              <a:gd name="connsiteY12" fmla="*/ 1312105 h 2659642"/>
              <a:gd name="connsiteX13" fmla="*/ 2406316 w 3182678"/>
              <a:gd name="connsiteY13" fmla="*/ 1251947 h 2659642"/>
              <a:gd name="connsiteX14" fmla="*/ 2382252 w 3182678"/>
              <a:gd name="connsiteY14" fmla="*/ 1227884 h 2659642"/>
              <a:gd name="connsiteX15" fmla="*/ 2334126 w 3182678"/>
              <a:gd name="connsiteY15" fmla="*/ 1191790 h 2659642"/>
              <a:gd name="connsiteX16" fmla="*/ 2298031 w 3182678"/>
              <a:gd name="connsiteY16" fmla="*/ 1167726 h 2659642"/>
              <a:gd name="connsiteX17" fmla="*/ 2261937 w 3182678"/>
              <a:gd name="connsiteY17" fmla="*/ 1131632 h 2659642"/>
              <a:gd name="connsiteX18" fmla="*/ 2213810 w 3182678"/>
              <a:gd name="connsiteY18" fmla="*/ 1071474 h 2659642"/>
              <a:gd name="connsiteX19" fmla="*/ 2177716 w 3182678"/>
              <a:gd name="connsiteY19" fmla="*/ 1047411 h 2659642"/>
              <a:gd name="connsiteX20" fmla="*/ 2153652 w 3182678"/>
              <a:gd name="connsiteY20" fmla="*/ 1023347 h 2659642"/>
              <a:gd name="connsiteX21" fmla="*/ 2069431 w 3182678"/>
              <a:gd name="connsiteY21" fmla="*/ 951158 h 2659642"/>
              <a:gd name="connsiteX22" fmla="*/ 1997242 w 3182678"/>
              <a:gd name="connsiteY22" fmla="*/ 866937 h 2659642"/>
              <a:gd name="connsiteX23" fmla="*/ 1961147 w 3182678"/>
              <a:gd name="connsiteY23" fmla="*/ 818811 h 2659642"/>
              <a:gd name="connsiteX24" fmla="*/ 1937084 w 3182678"/>
              <a:gd name="connsiteY24" fmla="*/ 782716 h 2659642"/>
              <a:gd name="connsiteX25" fmla="*/ 1900989 w 3182678"/>
              <a:gd name="connsiteY25" fmla="*/ 758653 h 2659642"/>
              <a:gd name="connsiteX26" fmla="*/ 1804737 w 3182678"/>
              <a:gd name="connsiteY26" fmla="*/ 650369 h 2659642"/>
              <a:gd name="connsiteX27" fmla="*/ 1708484 w 3182678"/>
              <a:gd name="connsiteY27" fmla="*/ 602242 h 2659642"/>
              <a:gd name="connsiteX28" fmla="*/ 1636295 w 3182678"/>
              <a:gd name="connsiteY28" fmla="*/ 554116 h 2659642"/>
              <a:gd name="connsiteX29" fmla="*/ 1612231 w 3182678"/>
              <a:gd name="connsiteY29" fmla="*/ 530053 h 2659642"/>
              <a:gd name="connsiteX30" fmla="*/ 1552074 w 3182678"/>
              <a:gd name="connsiteY30" fmla="*/ 505990 h 2659642"/>
              <a:gd name="connsiteX31" fmla="*/ 1528010 w 3182678"/>
              <a:gd name="connsiteY31" fmla="*/ 481926 h 2659642"/>
              <a:gd name="connsiteX32" fmla="*/ 1467852 w 3182678"/>
              <a:gd name="connsiteY32" fmla="*/ 445832 h 2659642"/>
              <a:gd name="connsiteX33" fmla="*/ 1359568 w 3182678"/>
              <a:gd name="connsiteY33" fmla="*/ 397705 h 2659642"/>
              <a:gd name="connsiteX34" fmla="*/ 1323474 w 3182678"/>
              <a:gd name="connsiteY34" fmla="*/ 385674 h 2659642"/>
              <a:gd name="connsiteX35" fmla="*/ 1275347 w 3182678"/>
              <a:gd name="connsiteY35" fmla="*/ 361611 h 2659642"/>
              <a:gd name="connsiteX36" fmla="*/ 1203158 w 3182678"/>
              <a:gd name="connsiteY36" fmla="*/ 313484 h 2659642"/>
              <a:gd name="connsiteX37" fmla="*/ 1155031 w 3182678"/>
              <a:gd name="connsiteY37" fmla="*/ 301453 h 2659642"/>
              <a:gd name="connsiteX38" fmla="*/ 1106905 w 3182678"/>
              <a:gd name="connsiteY38" fmla="*/ 277390 h 2659642"/>
              <a:gd name="connsiteX39" fmla="*/ 1070810 w 3182678"/>
              <a:gd name="connsiteY39" fmla="*/ 265358 h 2659642"/>
              <a:gd name="connsiteX40" fmla="*/ 1034716 w 3182678"/>
              <a:gd name="connsiteY40" fmla="*/ 241295 h 2659642"/>
              <a:gd name="connsiteX41" fmla="*/ 998621 w 3182678"/>
              <a:gd name="connsiteY41" fmla="*/ 229263 h 2659642"/>
              <a:gd name="connsiteX42" fmla="*/ 962526 w 3182678"/>
              <a:gd name="connsiteY42" fmla="*/ 205200 h 2659642"/>
              <a:gd name="connsiteX43" fmla="*/ 890337 w 3182678"/>
              <a:gd name="connsiteY43" fmla="*/ 181137 h 2659642"/>
              <a:gd name="connsiteX44" fmla="*/ 806116 w 3182678"/>
              <a:gd name="connsiteY44" fmla="*/ 145042 h 2659642"/>
              <a:gd name="connsiteX45" fmla="*/ 733926 w 3182678"/>
              <a:gd name="connsiteY45" fmla="*/ 133011 h 2659642"/>
              <a:gd name="connsiteX46" fmla="*/ 601579 w 3182678"/>
              <a:gd name="connsiteY46" fmla="*/ 108947 h 2659642"/>
              <a:gd name="connsiteX47" fmla="*/ 505326 w 3182678"/>
              <a:gd name="connsiteY47" fmla="*/ 96916 h 2659642"/>
              <a:gd name="connsiteX48" fmla="*/ 421105 w 3182678"/>
              <a:gd name="connsiteY48" fmla="*/ 84884 h 2659642"/>
              <a:gd name="connsiteX49" fmla="*/ 288758 w 3182678"/>
              <a:gd name="connsiteY49" fmla="*/ 72853 h 2659642"/>
              <a:gd name="connsiteX50" fmla="*/ 168442 w 3182678"/>
              <a:gd name="connsiteY50" fmla="*/ 36758 h 2659642"/>
              <a:gd name="connsiteX51" fmla="*/ 96252 w 3182678"/>
              <a:gd name="connsiteY51" fmla="*/ 12695 h 2659642"/>
              <a:gd name="connsiteX52" fmla="*/ 36095 w 3182678"/>
              <a:gd name="connsiteY52" fmla="*/ 663 h 2659642"/>
              <a:gd name="connsiteX53" fmla="*/ 0 w 3182678"/>
              <a:gd name="connsiteY53" fmla="*/ 663 h 265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182678" h="2659642">
                <a:moveTo>
                  <a:pt x="3104147" y="2659642"/>
                </a:moveTo>
                <a:cubicBezTo>
                  <a:pt x="3223731" y="2480269"/>
                  <a:pt x="3185687" y="2568683"/>
                  <a:pt x="3128210" y="2166347"/>
                </a:cubicBezTo>
                <a:cubicBezTo>
                  <a:pt x="3123637" y="2134338"/>
                  <a:pt x="3093852" y="2111382"/>
                  <a:pt x="3080084" y="2082126"/>
                </a:cubicBezTo>
                <a:cubicBezTo>
                  <a:pt x="3061692" y="2043043"/>
                  <a:pt x="3062500" y="1992355"/>
                  <a:pt x="3031958" y="1961811"/>
                </a:cubicBezTo>
                <a:cubicBezTo>
                  <a:pt x="3023937" y="1953790"/>
                  <a:pt x="3014400" y="1947040"/>
                  <a:pt x="3007895" y="1937747"/>
                </a:cubicBezTo>
                <a:cubicBezTo>
                  <a:pt x="2986198" y="1906751"/>
                  <a:pt x="2974490" y="1868248"/>
                  <a:pt x="2947737" y="1841495"/>
                </a:cubicBezTo>
                <a:cubicBezTo>
                  <a:pt x="2884179" y="1777937"/>
                  <a:pt x="2895546" y="1791961"/>
                  <a:pt x="2815389" y="1685084"/>
                </a:cubicBezTo>
                <a:cubicBezTo>
                  <a:pt x="2803358" y="1669042"/>
                  <a:pt x="2792345" y="1652183"/>
                  <a:pt x="2779295" y="1636958"/>
                </a:cubicBezTo>
                <a:cubicBezTo>
                  <a:pt x="2768222" y="1624039"/>
                  <a:pt x="2754093" y="1613935"/>
                  <a:pt x="2743200" y="1600863"/>
                </a:cubicBezTo>
                <a:cubicBezTo>
                  <a:pt x="2733943" y="1589755"/>
                  <a:pt x="2728659" y="1575651"/>
                  <a:pt x="2719137" y="1564769"/>
                </a:cubicBezTo>
                <a:cubicBezTo>
                  <a:pt x="2700463" y="1543427"/>
                  <a:pt x="2675994" y="1527298"/>
                  <a:pt x="2658979" y="1504611"/>
                </a:cubicBezTo>
                <a:cubicBezTo>
                  <a:pt x="2623879" y="1457812"/>
                  <a:pt x="2586467" y="1398475"/>
                  <a:pt x="2538663" y="1360232"/>
                </a:cubicBezTo>
                <a:cubicBezTo>
                  <a:pt x="2516080" y="1342166"/>
                  <a:pt x="2488857" y="1330419"/>
                  <a:pt x="2466474" y="1312105"/>
                </a:cubicBezTo>
                <a:cubicBezTo>
                  <a:pt x="2444526" y="1294147"/>
                  <a:pt x="2426369" y="1272000"/>
                  <a:pt x="2406316" y="1251947"/>
                </a:cubicBezTo>
                <a:cubicBezTo>
                  <a:pt x="2398295" y="1243926"/>
                  <a:pt x="2391327" y="1234690"/>
                  <a:pt x="2382252" y="1227884"/>
                </a:cubicBezTo>
                <a:cubicBezTo>
                  <a:pt x="2366210" y="1215853"/>
                  <a:pt x="2350443" y="1203445"/>
                  <a:pt x="2334126" y="1191790"/>
                </a:cubicBezTo>
                <a:cubicBezTo>
                  <a:pt x="2322359" y="1183385"/>
                  <a:pt x="2309140" y="1176983"/>
                  <a:pt x="2298031" y="1167726"/>
                </a:cubicBezTo>
                <a:cubicBezTo>
                  <a:pt x="2284960" y="1156833"/>
                  <a:pt x="2272830" y="1144703"/>
                  <a:pt x="2261937" y="1131632"/>
                </a:cubicBezTo>
                <a:cubicBezTo>
                  <a:pt x="2230666" y="1094106"/>
                  <a:pt x="2248818" y="1099480"/>
                  <a:pt x="2213810" y="1071474"/>
                </a:cubicBezTo>
                <a:cubicBezTo>
                  <a:pt x="2202519" y="1062441"/>
                  <a:pt x="2189007" y="1056444"/>
                  <a:pt x="2177716" y="1047411"/>
                </a:cubicBezTo>
                <a:cubicBezTo>
                  <a:pt x="2168858" y="1040324"/>
                  <a:pt x="2162510" y="1030434"/>
                  <a:pt x="2153652" y="1023347"/>
                </a:cubicBezTo>
                <a:cubicBezTo>
                  <a:pt x="2062028" y="950047"/>
                  <a:pt x="2185290" y="1067014"/>
                  <a:pt x="2069431" y="951158"/>
                </a:cubicBezTo>
                <a:cubicBezTo>
                  <a:pt x="2022431" y="857158"/>
                  <a:pt x="2075334" y="945029"/>
                  <a:pt x="1997242" y="866937"/>
                </a:cubicBezTo>
                <a:cubicBezTo>
                  <a:pt x="1983063" y="852758"/>
                  <a:pt x="1972802" y="835128"/>
                  <a:pt x="1961147" y="818811"/>
                </a:cubicBezTo>
                <a:cubicBezTo>
                  <a:pt x="1952742" y="807044"/>
                  <a:pt x="1947309" y="792941"/>
                  <a:pt x="1937084" y="782716"/>
                </a:cubicBezTo>
                <a:cubicBezTo>
                  <a:pt x="1926859" y="772491"/>
                  <a:pt x="1913021" y="766674"/>
                  <a:pt x="1900989" y="758653"/>
                </a:cubicBezTo>
                <a:cubicBezTo>
                  <a:pt x="1882921" y="734561"/>
                  <a:pt x="1829520" y="658630"/>
                  <a:pt x="1804737" y="650369"/>
                </a:cubicBezTo>
                <a:cubicBezTo>
                  <a:pt x="1751080" y="632483"/>
                  <a:pt x="1770993" y="642021"/>
                  <a:pt x="1708484" y="602242"/>
                </a:cubicBezTo>
                <a:cubicBezTo>
                  <a:pt x="1684085" y="586715"/>
                  <a:pt x="1656745" y="574565"/>
                  <a:pt x="1636295" y="554116"/>
                </a:cubicBezTo>
                <a:cubicBezTo>
                  <a:pt x="1628274" y="546095"/>
                  <a:pt x="1622080" y="535681"/>
                  <a:pt x="1612231" y="530053"/>
                </a:cubicBezTo>
                <a:cubicBezTo>
                  <a:pt x="1593479" y="519338"/>
                  <a:pt x="1572126" y="514011"/>
                  <a:pt x="1552074" y="505990"/>
                </a:cubicBezTo>
                <a:cubicBezTo>
                  <a:pt x="1544053" y="497969"/>
                  <a:pt x="1537241" y="488519"/>
                  <a:pt x="1528010" y="481926"/>
                </a:cubicBezTo>
                <a:cubicBezTo>
                  <a:pt x="1508981" y="468334"/>
                  <a:pt x="1488294" y="457189"/>
                  <a:pt x="1467852" y="445832"/>
                </a:cubicBezTo>
                <a:cubicBezTo>
                  <a:pt x="1429995" y="424800"/>
                  <a:pt x="1400752" y="413149"/>
                  <a:pt x="1359568" y="397705"/>
                </a:cubicBezTo>
                <a:cubicBezTo>
                  <a:pt x="1347693" y="393252"/>
                  <a:pt x="1335131" y="390670"/>
                  <a:pt x="1323474" y="385674"/>
                </a:cubicBezTo>
                <a:cubicBezTo>
                  <a:pt x="1306988" y="378609"/>
                  <a:pt x="1290727" y="370839"/>
                  <a:pt x="1275347" y="361611"/>
                </a:cubicBezTo>
                <a:cubicBezTo>
                  <a:pt x="1250548" y="346732"/>
                  <a:pt x="1231215" y="320498"/>
                  <a:pt x="1203158" y="313484"/>
                </a:cubicBezTo>
                <a:lnTo>
                  <a:pt x="1155031" y="301453"/>
                </a:lnTo>
                <a:cubicBezTo>
                  <a:pt x="1138989" y="293432"/>
                  <a:pt x="1123390" y="284455"/>
                  <a:pt x="1106905" y="277390"/>
                </a:cubicBezTo>
                <a:cubicBezTo>
                  <a:pt x="1095248" y="272394"/>
                  <a:pt x="1082154" y="271030"/>
                  <a:pt x="1070810" y="265358"/>
                </a:cubicBezTo>
                <a:cubicBezTo>
                  <a:pt x="1057877" y="258891"/>
                  <a:pt x="1047649" y="247762"/>
                  <a:pt x="1034716" y="241295"/>
                </a:cubicBezTo>
                <a:cubicBezTo>
                  <a:pt x="1023372" y="235623"/>
                  <a:pt x="1009965" y="234935"/>
                  <a:pt x="998621" y="229263"/>
                </a:cubicBezTo>
                <a:cubicBezTo>
                  <a:pt x="985687" y="222796"/>
                  <a:pt x="975740" y="211073"/>
                  <a:pt x="962526" y="205200"/>
                </a:cubicBezTo>
                <a:cubicBezTo>
                  <a:pt x="939347" y="194898"/>
                  <a:pt x="913024" y="192480"/>
                  <a:pt x="890337" y="181137"/>
                </a:cubicBezTo>
                <a:cubicBezTo>
                  <a:pt x="860917" y="166427"/>
                  <a:pt x="837977" y="152122"/>
                  <a:pt x="806116" y="145042"/>
                </a:cubicBezTo>
                <a:cubicBezTo>
                  <a:pt x="782302" y="139750"/>
                  <a:pt x="757928" y="137375"/>
                  <a:pt x="733926" y="133011"/>
                </a:cubicBezTo>
                <a:cubicBezTo>
                  <a:pt x="657921" y="119192"/>
                  <a:pt x="684307" y="120765"/>
                  <a:pt x="601579" y="108947"/>
                </a:cubicBezTo>
                <a:cubicBezTo>
                  <a:pt x="569570" y="104374"/>
                  <a:pt x="537376" y="101189"/>
                  <a:pt x="505326" y="96916"/>
                </a:cubicBezTo>
                <a:cubicBezTo>
                  <a:pt x="477216" y="93168"/>
                  <a:pt x="449290" y="88016"/>
                  <a:pt x="421105" y="84884"/>
                </a:cubicBezTo>
                <a:cubicBezTo>
                  <a:pt x="377078" y="79992"/>
                  <a:pt x="332874" y="76863"/>
                  <a:pt x="288758" y="72853"/>
                </a:cubicBezTo>
                <a:cubicBezTo>
                  <a:pt x="216026" y="54670"/>
                  <a:pt x="256315" y="66049"/>
                  <a:pt x="168442" y="36758"/>
                </a:cubicBezTo>
                <a:lnTo>
                  <a:pt x="96252" y="12695"/>
                </a:lnTo>
                <a:cubicBezTo>
                  <a:pt x="76200" y="8684"/>
                  <a:pt x="56387" y="3200"/>
                  <a:pt x="36095" y="663"/>
                </a:cubicBezTo>
                <a:cubicBezTo>
                  <a:pt x="24156" y="-829"/>
                  <a:pt x="12032" y="663"/>
                  <a:pt x="0" y="663"/>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439440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ipe(down)">
                                      <p:cBhvr>
                                        <p:cTn id="36" dur="500"/>
                                        <p:tgtEl>
                                          <p:spTgt spid="6"/>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wipe(down)">
                                      <p:cBhvr>
                                        <p:cTn id="41" dur="500"/>
                                        <p:tgtEl>
                                          <p:spTgt spid="8"/>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down)">
                                      <p:cBhvr>
                                        <p:cTn id="4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6" grpId="0" animBg="1"/>
      <p:bldP spid="7" grpId="0" animBg="1"/>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Using The Logical Functions </a:t>
            </a:r>
            <a:r>
              <a:rPr lang="en-CA" dirty="0" smtClean="0"/>
              <a:t>(AND, OR) In </a:t>
            </a:r>
            <a:r>
              <a:rPr lang="en-CA" dirty="0"/>
              <a:t>Excel</a:t>
            </a:r>
          </a:p>
        </p:txBody>
      </p:sp>
      <p:sp>
        <p:nvSpPr>
          <p:cNvPr id="3" name="Content Placeholder 2"/>
          <p:cNvSpPr>
            <a:spLocks noGrp="1"/>
          </p:cNvSpPr>
          <p:nvPr>
            <p:ph idx="1"/>
          </p:nvPr>
        </p:nvSpPr>
        <p:spPr/>
        <p:txBody>
          <a:bodyPr/>
          <a:lstStyle/>
          <a:p>
            <a:r>
              <a:rPr lang="en-CA" b="1" dirty="0"/>
              <a:t>Format</a:t>
            </a:r>
            <a:r>
              <a:rPr lang="en-CA" dirty="0"/>
              <a:t>:</a:t>
            </a:r>
          </a:p>
          <a:p>
            <a:pPr marL="352425" lvl="2" indent="0">
              <a:buNone/>
            </a:pPr>
            <a:r>
              <a:rPr lang="en-CA" dirty="0">
                <a:latin typeface="Consolas" panose="020B0609020204030204" pitchFamily="49" charset="0"/>
                <a:cs typeface="Consolas" panose="020B0609020204030204" pitchFamily="49" charset="0"/>
              </a:rPr>
              <a:t>AND(&lt;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a:t>
            </a:r>
          </a:p>
          <a:p>
            <a:pPr marL="352425" lvl="2" indent="0">
              <a:buNone/>
            </a:pPr>
            <a:r>
              <a:rPr lang="en-CA" dirty="0">
                <a:latin typeface="Consolas" panose="020B0609020204030204" pitchFamily="49" charset="0"/>
                <a:cs typeface="Consolas" panose="020B0609020204030204" pitchFamily="49" charset="0"/>
              </a:rPr>
              <a:t>OR(&lt;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&gt;,&lt;</a:t>
            </a:r>
            <a:r>
              <a:rPr lang="en-CA" i="1" dirty="0">
                <a:latin typeface="Consolas" panose="020B0609020204030204" pitchFamily="49" charset="0"/>
                <a:cs typeface="Consolas" panose="020B0609020204030204" pitchFamily="49" charset="0"/>
              </a:rPr>
              <a:t>True or False</a:t>
            </a:r>
            <a:r>
              <a:rPr lang="en-CA" dirty="0">
                <a:latin typeface="Consolas" panose="020B0609020204030204" pitchFamily="49" charset="0"/>
                <a:cs typeface="Consolas" panose="020B0609020204030204" pitchFamily="49" charset="0"/>
              </a:rPr>
              <a:t>&gt;...)</a:t>
            </a:r>
          </a:p>
          <a:p>
            <a:r>
              <a:rPr lang="en-CA" b="1" dirty="0">
                <a:cs typeface="Consolas" panose="020B0609020204030204" pitchFamily="49" charset="0"/>
              </a:rPr>
              <a:t>Types of inputs</a:t>
            </a:r>
            <a:r>
              <a:rPr lang="en-CA" dirty="0">
                <a:cs typeface="Consolas" panose="020B0609020204030204" pitchFamily="49" charset="0"/>
              </a:rPr>
              <a:t>:</a:t>
            </a:r>
          </a:p>
          <a:p>
            <a:pPr lvl="1"/>
            <a:r>
              <a:rPr lang="en-CA" sz="1800" dirty="0">
                <a:cs typeface="Consolas" panose="020B0609020204030204" pitchFamily="49" charset="0"/>
              </a:rPr>
              <a:t>A constant value (False, True)</a:t>
            </a:r>
          </a:p>
          <a:p>
            <a:pPr lvl="1"/>
            <a:r>
              <a:rPr lang="en-CA" sz="1800" dirty="0">
                <a:cs typeface="Consolas" panose="020B0609020204030204" pitchFamily="49" charset="0"/>
              </a:rPr>
              <a:t>A cell reference (e.g. </a:t>
            </a:r>
            <a:r>
              <a:rPr lang="en-CA" sz="1800" dirty="0">
                <a:latin typeface="Consolas" panose="020B0609020204030204" pitchFamily="49" charset="0"/>
                <a:cs typeface="Consolas" panose="020B0609020204030204" pitchFamily="49" charset="0"/>
              </a:rPr>
              <a:t>A2</a:t>
            </a:r>
            <a:r>
              <a:rPr lang="en-CA" sz="1800" dirty="0">
                <a:cs typeface="Consolas" panose="020B0609020204030204" pitchFamily="49" charset="0"/>
              </a:rPr>
              <a:t>, </a:t>
            </a:r>
            <a:r>
              <a:rPr lang="en-CA" sz="1800" dirty="0">
                <a:latin typeface="Consolas" panose="020B0609020204030204" pitchFamily="49" charset="0"/>
                <a:cs typeface="Consolas" panose="020B0609020204030204" pitchFamily="49" charset="0"/>
              </a:rPr>
              <a:t>BB64</a:t>
            </a:r>
            <a:r>
              <a:rPr lang="en-CA" sz="1800" dirty="0">
                <a:cs typeface="Consolas" panose="020B0609020204030204" pitchFamily="49" charset="0"/>
              </a:rPr>
              <a:t> etc.) </a:t>
            </a:r>
          </a:p>
          <a:p>
            <a:pPr lvl="1"/>
            <a:r>
              <a:rPr lang="en-CA" sz="1800" dirty="0">
                <a:cs typeface="Consolas" panose="020B0609020204030204" pitchFamily="49" charset="0"/>
              </a:rPr>
              <a:t>An expression that evaluates to True or False result (e.g. </a:t>
            </a:r>
            <a:r>
              <a:rPr lang="en-CA" sz="1800" dirty="0">
                <a:latin typeface="Consolas" panose="020B0609020204030204" pitchFamily="49" charset="0"/>
                <a:cs typeface="Consolas" panose="020B0609020204030204" pitchFamily="49" charset="0"/>
              </a:rPr>
              <a:t>3 &gt; 2</a:t>
            </a:r>
            <a:r>
              <a:rPr lang="en-CA" sz="1800" dirty="0">
                <a:cs typeface="Consolas" panose="020B0609020204030204" pitchFamily="49" charset="0"/>
              </a:rPr>
              <a:t>, </a:t>
            </a:r>
            <a:r>
              <a:rPr lang="en-CA" sz="1800" dirty="0">
                <a:latin typeface="Consolas" panose="020B0609020204030204" pitchFamily="49" charset="0"/>
                <a:cs typeface="Consolas" panose="020B0609020204030204" pitchFamily="49" charset="0"/>
              </a:rPr>
              <a:t>A2 &gt;= 50</a:t>
            </a:r>
            <a:r>
              <a:rPr lang="en-CA" sz="1800" dirty="0">
                <a:cs typeface="Consolas" panose="020B0609020204030204" pitchFamily="49" charset="0"/>
              </a:rPr>
              <a:t> etc.)</a:t>
            </a:r>
            <a:endParaRPr lang="en-CA" sz="1800" dirty="0"/>
          </a:p>
          <a:p>
            <a:r>
              <a:rPr lang="en-CA" b="1" dirty="0"/>
              <a:t>Examples</a:t>
            </a:r>
            <a:r>
              <a:rPr lang="en-CA" dirty="0"/>
              <a:t>:</a:t>
            </a:r>
          </a:p>
          <a:p>
            <a:pPr lvl="1"/>
            <a:r>
              <a:rPr lang="en-CA" sz="1800" dirty="0">
                <a:latin typeface="Consolas" panose="020B0609020204030204" pitchFamily="49" charset="0"/>
              </a:rPr>
              <a:t>AND(</a:t>
            </a:r>
            <a:r>
              <a:rPr lang="en-CA" sz="1800" dirty="0" err="1">
                <a:latin typeface="Consolas" panose="020B0609020204030204" pitchFamily="49" charset="0"/>
              </a:rPr>
              <a:t>False,True,False</a:t>
            </a:r>
            <a:r>
              <a:rPr lang="en-CA" sz="1800" dirty="0">
                <a:latin typeface="Consolas" panose="020B0609020204030204" pitchFamily="49" charset="0"/>
              </a:rPr>
              <a:t>)</a:t>
            </a:r>
          </a:p>
          <a:p>
            <a:pPr lvl="1"/>
            <a:r>
              <a:rPr lang="en-CA" sz="1800" dirty="0">
                <a:latin typeface="Consolas" panose="020B0609020204030204" pitchFamily="49" charset="0"/>
              </a:rPr>
              <a:t>AND(B1,True)</a:t>
            </a:r>
          </a:p>
          <a:p>
            <a:pPr lvl="1"/>
            <a:r>
              <a:rPr lang="en-CA" sz="1800" dirty="0">
                <a:latin typeface="Consolas" panose="020B0609020204030204" pitchFamily="49" charset="0"/>
              </a:rPr>
              <a:t>OR(</a:t>
            </a:r>
            <a:r>
              <a:rPr lang="en-CA" sz="1800" dirty="0" err="1">
                <a:latin typeface="Consolas" panose="020B0609020204030204" pitchFamily="49" charset="0"/>
              </a:rPr>
              <a:t>False,False,True</a:t>
            </a:r>
            <a:r>
              <a:rPr lang="en-CA" sz="1800" dirty="0">
                <a:latin typeface="Consolas" panose="020B0609020204030204" pitchFamily="49" charset="0"/>
              </a:rPr>
              <a:t>)</a:t>
            </a:r>
          </a:p>
          <a:p>
            <a:r>
              <a:rPr lang="en-CA" b="1" dirty="0"/>
              <a:t>Exercise</a:t>
            </a:r>
            <a:r>
              <a:rPr lang="en-CA" dirty="0"/>
              <a:t>: what does this function return?</a:t>
            </a:r>
          </a:p>
          <a:p>
            <a:pPr lvl="1"/>
            <a:r>
              <a:rPr lang="en-CA" sz="1800" dirty="0">
                <a:latin typeface="Consolas" panose="020B0609020204030204" pitchFamily="49" charset="0"/>
              </a:rPr>
              <a:t>OR(B1&gt;B2,B2&gt;B1)</a:t>
            </a:r>
          </a:p>
          <a:p>
            <a:endParaRPr lang="en-CA" dirty="0"/>
          </a:p>
        </p:txBody>
      </p:sp>
    </p:spTree>
    <p:extLst>
      <p:ext uri="{BB962C8B-B14F-4D97-AF65-F5344CB8AC3E}">
        <p14:creationId xmlns:p14="http://schemas.microsoft.com/office/powerpoint/2010/main" val="8330754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Logic In Conjunction With The </a:t>
            </a:r>
            <a:r>
              <a:rPr lang="en-US" dirty="0" smtClean="0">
                <a:latin typeface="Consolas" panose="020B0609020204030204" pitchFamily="49" charset="0"/>
              </a:rPr>
              <a:t>IF</a:t>
            </a:r>
            <a:r>
              <a:rPr lang="en-US" dirty="0" smtClean="0"/>
              <a:t> Function</a:t>
            </a:r>
            <a:endParaRPr lang="en-US"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logic_if</a:t>
            </a:r>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r>
              <a:rPr lang="en-US" dirty="0" smtClean="0"/>
              <a:t>Job 1 Requirements (matched to the applicant on a row by row basis)</a:t>
            </a:r>
          </a:p>
          <a:p>
            <a:pPr lvl="1"/>
            <a:r>
              <a:rPr lang="en-CA" dirty="0">
                <a:latin typeface="Consolas" panose="020B0609020204030204" pitchFamily="49" charset="0"/>
              </a:rPr>
              <a:t>=IF(AND(B3="Yes",D3="Yes"),"Hired</a:t>
            </a:r>
            <a:r>
              <a:rPr lang="en-CA" dirty="0" smtClean="0">
                <a:latin typeface="Consolas" panose="020B0609020204030204" pitchFamily="49" charset="0"/>
              </a:rPr>
              <a:t>","")</a:t>
            </a:r>
          </a:p>
          <a:p>
            <a:r>
              <a:rPr lang="en-US" dirty="0" smtClean="0"/>
              <a:t>Results? (Why?)</a:t>
            </a:r>
            <a:endParaRPr lang="en-US" dirty="0" smtClean="0">
              <a:latin typeface="Consolas" panose="020B0609020204030204" pitchFamily="49" charset="0"/>
            </a:endParaRPr>
          </a:p>
          <a:p>
            <a:endParaRPr lang="en-US" dirty="0"/>
          </a:p>
        </p:txBody>
      </p:sp>
      <p:pic>
        <p:nvPicPr>
          <p:cNvPr id="4" name="Picture 3"/>
          <p:cNvPicPr>
            <a:picLocks noChangeAspect="1"/>
          </p:cNvPicPr>
          <p:nvPr/>
        </p:nvPicPr>
        <p:blipFill>
          <a:blip r:embed="rId2"/>
          <a:stretch>
            <a:fillRect/>
          </a:stretch>
        </p:blipFill>
        <p:spPr>
          <a:xfrm>
            <a:off x="762000" y="1981200"/>
            <a:ext cx="5695950" cy="1438275"/>
          </a:xfrm>
          <a:prstGeom prst="rect">
            <a:avLst/>
          </a:prstGeom>
        </p:spPr>
      </p:pic>
      <p:pic>
        <p:nvPicPr>
          <p:cNvPr id="5" name="Picture 4"/>
          <p:cNvPicPr>
            <a:picLocks noChangeAspect="1"/>
          </p:cNvPicPr>
          <p:nvPr/>
        </p:nvPicPr>
        <p:blipFill>
          <a:blip r:embed="rId3"/>
          <a:stretch>
            <a:fillRect/>
          </a:stretch>
        </p:blipFill>
        <p:spPr>
          <a:xfrm>
            <a:off x="6457950" y="1973580"/>
            <a:ext cx="1181100" cy="1409700"/>
          </a:xfrm>
          <a:prstGeom prst="rect">
            <a:avLst/>
          </a:prstGeom>
        </p:spPr>
      </p:pic>
    </p:spTree>
    <p:extLst>
      <p:ext uri="{BB962C8B-B14F-4D97-AF65-F5344CB8AC3E}">
        <p14:creationId xmlns:p14="http://schemas.microsoft.com/office/powerpoint/2010/main" val="204628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randombar(horizontal)">
                                      <p:cBhvr>
                                        <p:cTn id="2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Logic In Conjunction With The </a:t>
            </a:r>
            <a:r>
              <a:rPr lang="en-US" dirty="0" smtClean="0">
                <a:latin typeface="Consolas" panose="020B0609020204030204" pitchFamily="49" charset="0"/>
              </a:rPr>
              <a:t>IF</a:t>
            </a:r>
            <a:r>
              <a:rPr lang="en-US" dirty="0" smtClean="0"/>
              <a:t> Function</a:t>
            </a:r>
            <a:endParaRPr lang="en-US"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logic_if</a:t>
            </a:r>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endParaRPr lang="en-US" dirty="0">
              <a:latin typeface="Consolas" panose="020B0609020204030204" pitchFamily="49" charset="0"/>
            </a:endParaRPr>
          </a:p>
          <a:p>
            <a:endParaRPr lang="en-US" dirty="0" smtClean="0">
              <a:latin typeface="Consolas" panose="020B0609020204030204" pitchFamily="49" charset="0"/>
            </a:endParaRPr>
          </a:p>
          <a:p>
            <a:r>
              <a:rPr lang="en-US" dirty="0" smtClean="0"/>
              <a:t>Job 2 Requirements (matched to the applicant on a row by row basis)</a:t>
            </a:r>
          </a:p>
          <a:p>
            <a:pPr lvl="1"/>
            <a:r>
              <a:rPr lang="en-CA" dirty="0" smtClean="0">
                <a:latin typeface="Consolas" panose="020B0609020204030204" pitchFamily="49" charset="0"/>
              </a:rPr>
              <a:t>IF(OR(AND(B3</a:t>
            </a:r>
            <a:r>
              <a:rPr lang="en-CA" dirty="0">
                <a:latin typeface="Consolas" panose="020B0609020204030204" pitchFamily="49" charset="0"/>
              </a:rPr>
              <a:t>="YES",C3&gt;=3.3),E3&gt;=10),"Hired</a:t>
            </a:r>
            <a:r>
              <a:rPr lang="en-CA" dirty="0" smtClean="0">
                <a:latin typeface="Consolas" panose="020B0609020204030204" pitchFamily="49" charset="0"/>
              </a:rPr>
              <a:t>","")</a:t>
            </a:r>
          </a:p>
          <a:p>
            <a:r>
              <a:rPr lang="en-US" dirty="0" smtClean="0"/>
              <a:t>Results? </a:t>
            </a:r>
            <a:endParaRPr lang="en-US" dirty="0" smtClean="0">
              <a:latin typeface="Consolas" panose="020B0609020204030204" pitchFamily="49" charset="0"/>
            </a:endParaRPr>
          </a:p>
          <a:p>
            <a:endParaRPr lang="en-US" dirty="0"/>
          </a:p>
        </p:txBody>
      </p:sp>
      <p:pic>
        <p:nvPicPr>
          <p:cNvPr id="4" name="Picture 3"/>
          <p:cNvPicPr>
            <a:picLocks noChangeAspect="1"/>
          </p:cNvPicPr>
          <p:nvPr/>
        </p:nvPicPr>
        <p:blipFill>
          <a:blip r:embed="rId2"/>
          <a:stretch>
            <a:fillRect/>
          </a:stretch>
        </p:blipFill>
        <p:spPr>
          <a:xfrm>
            <a:off x="762000" y="1981200"/>
            <a:ext cx="5695950" cy="1438275"/>
          </a:xfrm>
          <a:prstGeom prst="rect">
            <a:avLst/>
          </a:prstGeom>
        </p:spPr>
      </p:pic>
      <p:pic>
        <p:nvPicPr>
          <p:cNvPr id="6" name="Picture 5"/>
          <p:cNvPicPr>
            <a:picLocks noChangeAspect="1"/>
          </p:cNvPicPr>
          <p:nvPr/>
        </p:nvPicPr>
        <p:blipFill>
          <a:blip r:embed="rId3"/>
          <a:stretch>
            <a:fillRect/>
          </a:stretch>
        </p:blipFill>
        <p:spPr>
          <a:xfrm>
            <a:off x="6457950" y="2004060"/>
            <a:ext cx="1390650" cy="1417393"/>
          </a:xfrm>
          <a:prstGeom prst="rect">
            <a:avLst/>
          </a:prstGeom>
        </p:spPr>
      </p:pic>
    </p:spTree>
    <p:extLst>
      <p:ext uri="{BB962C8B-B14F-4D97-AF65-F5344CB8AC3E}">
        <p14:creationId xmlns:p14="http://schemas.microsoft.com/office/powerpoint/2010/main" val="76152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randombar(horizontal)">
                                      <p:cBhvr>
                                        <p:cTn id="2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Absolute Vs. Relative Cell References</a:t>
            </a:r>
            <a:endParaRPr lang="en-US" dirty="0"/>
          </a:p>
        </p:txBody>
      </p:sp>
      <p:sp>
        <p:nvSpPr>
          <p:cNvPr id="3" name="Content Placeholder 2"/>
          <p:cNvSpPr>
            <a:spLocks noGrp="1"/>
          </p:cNvSpPr>
          <p:nvPr>
            <p:ph idx="1"/>
          </p:nvPr>
        </p:nvSpPr>
        <p:spPr/>
        <p:txBody>
          <a:bodyPr/>
          <a:lstStyle/>
          <a:p>
            <a:r>
              <a:rPr lang="en-CA" dirty="0" smtClean="0"/>
              <a:t>Absolute </a:t>
            </a:r>
            <a:r>
              <a:rPr lang="en-CA" dirty="0"/>
              <a:t>$: cell reference does not change regardless how far formula is </a:t>
            </a:r>
            <a:r>
              <a:rPr lang="en-CA" dirty="0" smtClean="0"/>
              <a:t>cut-pasted or copy-pasted.</a:t>
            </a:r>
          </a:p>
          <a:p>
            <a:pPr lvl="1"/>
            <a:r>
              <a:rPr lang="en-CA" dirty="0" smtClean="0"/>
              <a:t>The dollar sign $ can be in front of either the column or row coordinate for that coordinate value to be absolute.</a:t>
            </a:r>
          </a:p>
          <a:p>
            <a:pPr lvl="1"/>
            <a:r>
              <a:rPr lang="en-CA" dirty="0" smtClean="0"/>
              <a:t>E.g</a:t>
            </a:r>
            <a:r>
              <a:rPr lang="en-CA" dirty="0"/>
              <a:t>. </a:t>
            </a:r>
            <a:r>
              <a:rPr lang="en-CA" dirty="0">
                <a:latin typeface="Consolas" panose="020B0609020204030204" pitchFamily="49" charset="0"/>
              </a:rPr>
              <a:t>=$</a:t>
            </a:r>
            <a:r>
              <a:rPr lang="en-CA" dirty="0" smtClean="0">
                <a:latin typeface="Consolas" panose="020B0609020204030204" pitchFamily="49" charset="0"/>
              </a:rPr>
              <a:t>C$3</a:t>
            </a:r>
            <a:r>
              <a:rPr lang="en-CA" dirty="0" smtClean="0"/>
              <a:t> (absolute row &amp; column), </a:t>
            </a:r>
            <a:r>
              <a:rPr lang="en-CA" dirty="0">
                <a:latin typeface="Consolas" panose="020B0609020204030204" pitchFamily="49" charset="0"/>
              </a:rPr>
              <a:t>=$</a:t>
            </a:r>
            <a:r>
              <a:rPr lang="en-CA" dirty="0" smtClean="0">
                <a:latin typeface="Consolas" panose="020B0609020204030204" pitchFamily="49" charset="0"/>
              </a:rPr>
              <a:t>C3</a:t>
            </a:r>
            <a:r>
              <a:rPr lang="en-CA" dirty="0" smtClean="0"/>
              <a:t> (absolute column), </a:t>
            </a:r>
            <a:r>
              <a:rPr lang="en-CA" dirty="0">
                <a:latin typeface="Consolas" panose="020B0609020204030204" pitchFamily="49" charset="0"/>
              </a:rPr>
              <a:t>=</a:t>
            </a:r>
            <a:r>
              <a:rPr lang="en-CA" dirty="0" smtClean="0">
                <a:latin typeface="Consolas" panose="020B0609020204030204" pitchFamily="49" charset="0"/>
              </a:rPr>
              <a:t>C$3</a:t>
            </a:r>
            <a:r>
              <a:rPr lang="en-CA" dirty="0" smtClean="0"/>
              <a:t> (absolute row)</a:t>
            </a:r>
            <a:endParaRPr lang="en-US" dirty="0"/>
          </a:p>
          <a:p>
            <a:r>
              <a:rPr lang="en-CA" dirty="0"/>
              <a:t>Relative: cell reference changes depending upon far formula is </a:t>
            </a:r>
            <a:r>
              <a:rPr lang="en-CA" dirty="0" smtClean="0"/>
              <a:t>moved.</a:t>
            </a:r>
          </a:p>
          <a:p>
            <a:r>
              <a:rPr lang="en-CA" dirty="0" smtClean="0"/>
              <a:t>When should each one be employed?</a:t>
            </a:r>
          </a:p>
          <a:p>
            <a:pPr lvl="1"/>
            <a:r>
              <a:rPr lang="en-CA" dirty="0" smtClean="0"/>
              <a:t>Absolute for constants (lookup table values) e.g. cut off to pass/fail a course because the cut off is always the same.</a:t>
            </a:r>
          </a:p>
          <a:p>
            <a:pPr lvl="1"/>
            <a:r>
              <a:rPr lang="en-CA" dirty="0" smtClean="0"/>
              <a:t>Relative </a:t>
            </a:r>
            <a:r>
              <a:rPr lang="en-CA" dirty="0"/>
              <a:t>for </a:t>
            </a:r>
            <a:r>
              <a:rPr lang="en-CA" dirty="0" smtClean="0"/>
              <a:t>variables e.g. student grades.</a:t>
            </a:r>
            <a:endParaRPr lang="en-US" dirty="0"/>
          </a:p>
          <a:p>
            <a:endParaRPr lang="en-US" dirty="0"/>
          </a:p>
          <a:p>
            <a:endParaRPr lang="en-US" dirty="0"/>
          </a:p>
        </p:txBody>
      </p:sp>
    </p:spTree>
    <p:extLst>
      <p:ext uri="{BB962C8B-B14F-4D97-AF65-F5344CB8AC3E}">
        <p14:creationId xmlns:p14="http://schemas.microsoft.com/office/powerpoint/2010/main" val="151086068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Mixing Up Absolute And Relative Cell References</a:t>
            </a:r>
            <a:endParaRPr lang="en-CA"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absolute_income_lookup</a:t>
            </a:r>
            <a:endParaRPr lang="en-US" dirty="0">
              <a:latin typeface="Consolas" panose="020B0609020204030204" pitchFamily="49" charset="0"/>
            </a:endParaRPr>
          </a:p>
          <a:p>
            <a:pPr lvl="1"/>
            <a:r>
              <a:rPr lang="en-CA" dirty="0" smtClean="0">
                <a:solidFill>
                  <a:srgbClr val="FF0000"/>
                </a:solidFill>
              </a:rPr>
              <a:t>First argument </a:t>
            </a:r>
            <a:r>
              <a:rPr lang="en-CA" dirty="0" smtClean="0"/>
              <a:t>(total income) is absolute rather than relative.</a:t>
            </a:r>
          </a:p>
          <a:p>
            <a:pPr lvl="1"/>
            <a:endParaRPr lang="en-CA" dirty="0"/>
          </a:p>
          <a:p>
            <a:pPr lvl="1"/>
            <a:endParaRPr lang="en-CA" dirty="0" smtClean="0"/>
          </a:p>
          <a:p>
            <a:pPr lvl="1"/>
            <a:endParaRPr lang="en-CA" dirty="0"/>
          </a:p>
          <a:p>
            <a:pPr lvl="1"/>
            <a:endParaRPr lang="en-CA" dirty="0" smtClean="0"/>
          </a:p>
          <a:p>
            <a:pPr lvl="1"/>
            <a:endParaRPr lang="en-CA" dirty="0"/>
          </a:p>
          <a:p>
            <a:pPr lvl="1"/>
            <a:endParaRPr lang="en-CA" dirty="0" smtClean="0"/>
          </a:p>
          <a:p>
            <a:pPr lvl="1"/>
            <a:endParaRPr lang="en-CA" dirty="0"/>
          </a:p>
          <a:p>
            <a:pPr lvl="1"/>
            <a:r>
              <a:rPr lang="en-CA" dirty="0"/>
              <a:t>T</a:t>
            </a:r>
            <a:r>
              <a:rPr lang="en-CA" dirty="0" smtClean="0"/>
              <a:t>he second argument in Column </a:t>
            </a:r>
            <a:r>
              <a:rPr lang="en-CA" dirty="0">
                <a:latin typeface="Consolas" panose="020B0609020204030204" pitchFamily="49" charset="0"/>
              </a:rPr>
              <a:t>F</a:t>
            </a:r>
            <a:r>
              <a:rPr lang="en-CA" dirty="0"/>
              <a:t> </a:t>
            </a:r>
            <a:r>
              <a:rPr lang="en-CA" dirty="0" smtClean="0"/>
              <a:t>is unchanged </a:t>
            </a:r>
            <a:r>
              <a:rPr lang="en-CA" dirty="0" smtClean="0">
                <a:latin typeface="Consolas" panose="020B0609020204030204" pitchFamily="49" charset="0"/>
              </a:rPr>
              <a:t>$</a:t>
            </a:r>
            <a:r>
              <a:rPr lang="en-CA" dirty="0">
                <a:latin typeface="Consolas" panose="020B0609020204030204" pitchFamily="49" charset="0"/>
              </a:rPr>
              <a:t>J$3:$L$5</a:t>
            </a:r>
            <a:r>
              <a:rPr lang="en-CA" dirty="0" smtClean="0"/>
              <a:t>: </a:t>
            </a:r>
            <a:r>
              <a:rPr lang="en-CA" dirty="0">
                <a:latin typeface="Consolas" panose="020B0609020204030204" pitchFamily="49" charset="0"/>
              </a:rPr>
              <a:t>=VLOOKUP(</a:t>
            </a:r>
            <a:r>
              <a:rPr lang="en-CA" dirty="0">
                <a:solidFill>
                  <a:srgbClr val="FF0000"/>
                </a:solidFill>
                <a:latin typeface="Consolas" panose="020B0609020204030204" pitchFamily="49" charset="0"/>
              </a:rPr>
              <a:t>$E$2</a:t>
            </a:r>
            <a:r>
              <a:rPr lang="en-CA" dirty="0">
                <a:latin typeface="Consolas" panose="020B0609020204030204" pitchFamily="49" charset="0"/>
              </a:rPr>
              <a:t>,$J$3:$L$5,3</a:t>
            </a:r>
            <a:r>
              <a:rPr lang="en-CA" dirty="0" smtClean="0">
                <a:latin typeface="Consolas" panose="020B0609020204030204" pitchFamily="49" charset="0"/>
              </a:rPr>
              <a:t>)</a:t>
            </a:r>
          </a:p>
          <a:p>
            <a:pPr lvl="1"/>
            <a:r>
              <a:rPr lang="en-CA" dirty="0" smtClean="0"/>
              <a:t>(Absolute means that when the formula is copied </a:t>
            </a:r>
            <a:r>
              <a:rPr lang="en-CA" b="1" dirty="0" smtClean="0"/>
              <a:t>all pasted lookups refer to Cell </a:t>
            </a:r>
            <a:r>
              <a:rPr lang="en-CA" b="1" dirty="0" smtClean="0">
                <a:latin typeface="Consolas" panose="020B0609020204030204" pitchFamily="49" charset="0"/>
              </a:rPr>
              <a:t>E2</a:t>
            </a:r>
            <a:r>
              <a:rPr lang="en-CA" b="1" dirty="0" smtClean="0"/>
              <a:t> </a:t>
            </a:r>
            <a:r>
              <a:rPr lang="en-CA" dirty="0" smtClean="0"/>
              <a:t>– everyone’s taxes are based on the income of one person!)</a:t>
            </a:r>
            <a:endParaRPr lang="en-CA" dirty="0"/>
          </a:p>
        </p:txBody>
      </p:sp>
      <p:pic>
        <p:nvPicPr>
          <p:cNvPr id="4" name="Picture 3"/>
          <p:cNvPicPr>
            <a:picLocks noChangeAspect="1"/>
          </p:cNvPicPr>
          <p:nvPr/>
        </p:nvPicPr>
        <p:blipFill rotWithShape="1">
          <a:blip r:embed="rId3"/>
          <a:srcRect b="5555"/>
          <a:stretch/>
        </p:blipFill>
        <p:spPr>
          <a:xfrm>
            <a:off x="609601" y="2286000"/>
            <a:ext cx="7727772" cy="1295400"/>
          </a:xfrm>
          <a:prstGeom prst="rect">
            <a:avLst/>
          </a:prstGeom>
        </p:spPr>
      </p:pic>
      <p:pic>
        <p:nvPicPr>
          <p:cNvPr id="5" name="Picture 4"/>
          <p:cNvPicPr>
            <a:picLocks noChangeAspect="1"/>
          </p:cNvPicPr>
          <p:nvPr/>
        </p:nvPicPr>
        <p:blipFill>
          <a:blip r:embed="rId4"/>
          <a:stretch>
            <a:fillRect/>
          </a:stretch>
        </p:blipFill>
        <p:spPr>
          <a:xfrm>
            <a:off x="609600" y="3571875"/>
            <a:ext cx="7727772" cy="1076325"/>
          </a:xfrm>
          <a:prstGeom prst="rect">
            <a:avLst/>
          </a:prstGeom>
        </p:spPr>
      </p:pic>
      <p:grpSp>
        <p:nvGrpSpPr>
          <p:cNvPr id="10" name="Group 9"/>
          <p:cNvGrpSpPr/>
          <p:nvPr/>
        </p:nvGrpSpPr>
        <p:grpSpPr>
          <a:xfrm>
            <a:off x="7981728" y="3495871"/>
            <a:ext cx="785466" cy="933057"/>
            <a:chOff x="6684021" y="3495474"/>
            <a:chExt cx="785466" cy="933057"/>
          </a:xfrm>
        </p:grpSpPr>
        <p:sp>
          <p:nvSpPr>
            <p:cNvPr id="6" name="Freeform 5"/>
            <p:cNvSpPr/>
            <p:nvPr/>
          </p:nvSpPr>
          <p:spPr>
            <a:xfrm>
              <a:off x="6692113" y="3495474"/>
              <a:ext cx="186117" cy="251139"/>
            </a:xfrm>
            <a:custGeom>
              <a:avLst/>
              <a:gdLst>
                <a:gd name="connsiteX0" fmla="*/ 0 w 186117"/>
                <a:gd name="connsiteY0" fmla="*/ 285 h 251139"/>
                <a:gd name="connsiteX1" fmla="*/ 129473 w 186117"/>
                <a:gd name="connsiteY1" fmla="*/ 24561 h 251139"/>
                <a:gd name="connsiteX2" fmla="*/ 178025 w 186117"/>
                <a:gd name="connsiteY2" fmla="*/ 121666 h 251139"/>
                <a:gd name="connsiteX3" fmla="*/ 186117 w 186117"/>
                <a:gd name="connsiteY3" fmla="*/ 145942 h 251139"/>
                <a:gd name="connsiteX4" fmla="*/ 178025 w 186117"/>
                <a:gd name="connsiteY4" fmla="*/ 186402 h 251139"/>
                <a:gd name="connsiteX5" fmla="*/ 129473 w 186117"/>
                <a:gd name="connsiteY5" fmla="*/ 218770 h 251139"/>
                <a:gd name="connsiteX6" fmla="*/ 105197 w 186117"/>
                <a:gd name="connsiteY6" fmla="*/ 234954 h 251139"/>
                <a:gd name="connsiteX7" fmla="*/ 0 w 186117"/>
                <a:gd name="connsiteY7" fmla="*/ 251138 h 251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6117" h="251139">
                  <a:moveTo>
                    <a:pt x="0" y="285"/>
                  </a:moveTo>
                  <a:cubicBezTo>
                    <a:pt x="28400" y="2470"/>
                    <a:pt x="99852" y="-9292"/>
                    <a:pt x="129473" y="24561"/>
                  </a:cubicBezTo>
                  <a:cubicBezTo>
                    <a:pt x="163259" y="63174"/>
                    <a:pt x="162746" y="75828"/>
                    <a:pt x="178025" y="121666"/>
                  </a:cubicBezTo>
                  <a:lnTo>
                    <a:pt x="186117" y="145942"/>
                  </a:lnTo>
                  <a:cubicBezTo>
                    <a:pt x="183420" y="159429"/>
                    <a:pt x="186469" y="175545"/>
                    <a:pt x="178025" y="186402"/>
                  </a:cubicBezTo>
                  <a:cubicBezTo>
                    <a:pt x="166083" y="201755"/>
                    <a:pt x="145657" y="207981"/>
                    <a:pt x="129473" y="218770"/>
                  </a:cubicBezTo>
                  <a:cubicBezTo>
                    <a:pt x="121381" y="224165"/>
                    <a:pt x="114790" y="233355"/>
                    <a:pt x="105197" y="234954"/>
                  </a:cubicBezTo>
                  <a:cubicBezTo>
                    <a:pt x="5431" y="251581"/>
                    <a:pt x="40907" y="251138"/>
                    <a:pt x="0" y="251138"/>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Freeform 6"/>
            <p:cNvSpPr/>
            <p:nvPr/>
          </p:nvSpPr>
          <p:spPr>
            <a:xfrm>
              <a:off x="6684021" y="3495474"/>
              <a:ext cx="428878" cy="445347"/>
            </a:xfrm>
            <a:custGeom>
              <a:avLst/>
              <a:gdLst>
                <a:gd name="connsiteX0" fmla="*/ 24276 w 428878"/>
                <a:gd name="connsiteY0" fmla="*/ 0 h 428878"/>
                <a:gd name="connsiteX1" fmla="*/ 178025 w 428878"/>
                <a:gd name="connsiteY1" fmla="*/ 8092 h 428878"/>
                <a:gd name="connsiteX2" fmla="*/ 210393 w 428878"/>
                <a:gd name="connsiteY2" fmla="*/ 24276 h 428878"/>
                <a:gd name="connsiteX3" fmla="*/ 234669 w 428878"/>
                <a:gd name="connsiteY3" fmla="*/ 32369 h 428878"/>
                <a:gd name="connsiteX4" fmla="*/ 299406 w 428878"/>
                <a:gd name="connsiteY4" fmla="*/ 40461 h 428878"/>
                <a:gd name="connsiteX5" fmla="*/ 347958 w 428878"/>
                <a:gd name="connsiteY5" fmla="*/ 56645 h 428878"/>
                <a:gd name="connsiteX6" fmla="*/ 380326 w 428878"/>
                <a:gd name="connsiteY6" fmla="*/ 97105 h 428878"/>
                <a:gd name="connsiteX7" fmla="*/ 404602 w 428878"/>
                <a:gd name="connsiteY7" fmla="*/ 145657 h 428878"/>
                <a:gd name="connsiteX8" fmla="*/ 428878 w 428878"/>
                <a:gd name="connsiteY8" fmla="*/ 194209 h 428878"/>
                <a:gd name="connsiteX9" fmla="*/ 420786 w 428878"/>
                <a:gd name="connsiteY9" fmla="*/ 291314 h 428878"/>
                <a:gd name="connsiteX10" fmla="*/ 412694 w 428878"/>
                <a:gd name="connsiteY10" fmla="*/ 323682 h 428878"/>
                <a:gd name="connsiteX11" fmla="*/ 339866 w 428878"/>
                <a:gd name="connsiteY11" fmla="*/ 356050 h 428878"/>
                <a:gd name="connsiteX12" fmla="*/ 250853 w 428878"/>
                <a:gd name="connsiteY12" fmla="*/ 388418 h 428878"/>
                <a:gd name="connsiteX13" fmla="*/ 226577 w 428878"/>
                <a:gd name="connsiteY13" fmla="*/ 396510 h 428878"/>
                <a:gd name="connsiteX14" fmla="*/ 202301 w 428878"/>
                <a:gd name="connsiteY14" fmla="*/ 404602 h 428878"/>
                <a:gd name="connsiteX15" fmla="*/ 80921 w 428878"/>
                <a:gd name="connsiteY15" fmla="*/ 412694 h 428878"/>
                <a:gd name="connsiteX16" fmla="*/ 0 w 428878"/>
                <a:gd name="connsiteY16" fmla="*/ 428878 h 4288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8878" h="428878">
                  <a:moveTo>
                    <a:pt x="24276" y="0"/>
                  </a:moveTo>
                  <a:cubicBezTo>
                    <a:pt x="75526" y="2697"/>
                    <a:pt x="127135" y="1454"/>
                    <a:pt x="178025" y="8092"/>
                  </a:cubicBezTo>
                  <a:cubicBezTo>
                    <a:pt x="189987" y="9652"/>
                    <a:pt x="199306" y="19524"/>
                    <a:pt x="210393" y="24276"/>
                  </a:cubicBezTo>
                  <a:cubicBezTo>
                    <a:pt x="218233" y="27636"/>
                    <a:pt x="226277" y="30843"/>
                    <a:pt x="234669" y="32369"/>
                  </a:cubicBezTo>
                  <a:cubicBezTo>
                    <a:pt x="256065" y="36259"/>
                    <a:pt x="277827" y="37764"/>
                    <a:pt x="299406" y="40461"/>
                  </a:cubicBezTo>
                  <a:cubicBezTo>
                    <a:pt x="315590" y="45856"/>
                    <a:pt x="342563" y="40461"/>
                    <a:pt x="347958" y="56645"/>
                  </a:cubicBezTo>
                  <a:cubicBezTo>
                    <a:pt x="359125" y="90147"/>
                    <a:pt x="348953" y="76190"/>
                    <a:pt x="380326" y="97105"/>
                  </a:cubicBezTo>
                  <a:cubicBezTo>
                    <a:pt x="400665" y="158123"/>
                    <a:pt x="373229" y="82911"/>
                    <a:pt x="404602" y="145657"/>
                  </a:cubicBezTo>
                  <a:cubicBezTo>
                    <a:pt x="438104" y="212662"/>
                    <a:pt x="382497" y="124637"/>
                    <a:pt x="428878" y="194209"/>
                  </a:cubicBezTo>
                  <a:cubicBezTo>
                    <a:pt x="426181" y="226577"/>
                    <a:pt x="424815" y="259084"/>
                    <a:pt x="420786" y="291314"/>
                  </a:cubicBezTo>
                  <a:cubicBezTo>
                    <a:pt x="419407" y="302350"/>
                    <a:pt x="418863" y="314428"/>
                    <a:pt x="412694" y="323682"/>
                  </a:cubicBezTo>
                  <a:cubicBezTo>
                    <a:pt x="401372" y="340666"/>
                    <a:pt x="350024" y="351987"/>
                    <a:pt x="339866" y="356050"/>
                  </a:cubicBezTo>
                  <a:cubicBezTo>
                    <a:pt x="283565" y="378571"/>
                    <a:pt x="313188" y="367640"/>
                    <a:pt x="250853" y="388418"/>
                  </a:cubicBezTo>
                  <a:lnTo>
                    <a:pt x="226577" y="396510"/>
                  </a:lnTo>
                  <a:cubicBezTo>
                    <a:pt x="218485" y="399207"/>
                    <a:pt x="210812" y="404035"/>
                    <a:pt x="202301" y="404602"/>
                  </a:cubicBezTo>
                  <a:lnTo>
                    <a:pt x="80921" y="412694"/>
                  </a:lnTo>
                  <a:lnTo>
                    <a:pt x="0" y="428878"/>
                  </a:ln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6740665" y="3511943"/>
              <a:ext cx="566443" cy="680747"/>
            </a:xfrm>
            <a:custGeom>
              <a:avLst/>
              <a:gdLst>
                <a:gd name="connsiteX0" fmla="*/ 0 w 566443"/>
                <a:gd name="connsiteY0" fmla="*/ 0 h 680747"/>
                <a:gd name="connsiteX1" fmla="*/ 202301 w 566443"/>
                <a:gd name="connsiteY1" fmla="*/ 8092 h 680747"/>
                <a:gd name="connsiteX2" fmla="*/ 267038 w 566443"/>
                <a:gd name="connsiteY2" fmla="*/ 24276 h 680747"/>
                <a:gd name="connsiteX3" fmla="*/ 356050 w 566443"/>
                <a:gd name="connsiteY3" fmla="*/ 32369 h 680747"/>
                <a:gd name="connsiteX4" fmla="*/ 388418 w 566443"/>
                <a:gd name="connsiteY4" fmla="*/ 40461 h 680747"/>
                <a:gd name="connsiteX5" fmla="*/ 436970 w 566443"/>
                <a:gd name="connsiteY5" fmla="*/ 72829 h 680747"/>
                <a:gd name="connsiteX6" fmla="*/ 485523 w 566443"/>
                <a:gd name="connsiteY6" fmla="*/ 113289 h 680747"/>
                <a:gd name="connsiteX7" fmla="*/ 517891 w 566443"/>
                <a:gd name="connsiteY7" fmla="*/ 161841 h 680747"/>
                <a:gd name="connsiteX8" fmla="*/ 525983 w 566443"/>
                <a:gd name="connsiteY8" fmla="*/ 186117 h 680747"/>
                <a:gd name="connsiteX9" fmla="*/ 542167 w 566443"/>
                <a:gd name="connsiteY9" fmla="*/ 210393 h 680747"/>
                <a:gd name="connsiteX10" fmla="*/ 558351 w 566443"/>
                <a:gd name="connsiteY10" fmla="*/ 258945 h 680747"/>
                <a:gd name="connsiteX11" fmla="*/ 566443 w 566443"/>
                <a:gd name="connsiteY11" fmla="*/ 283222 h 680747"/>
                <a:gd name="connsiteX12" fmla="*/ 558351 w 566443"/>
                <a:gd name="connsiteY12" fmla="*/ 509799 h 680747"/>
                <a:gd name="connsiteX13" fmla="*/ 542167 w 566443"/>
                <a:gd name="connsiteY13" fmla="*/ 534075 h 680747"/>
                <a:gd name="connsiteX14" fmla="*/ 517891 w 566443"/>
                <a:gd name="connsiteY14" fmla="*/ 582627 h 680747"/>
                <a:gd name="connsiteX15" fmla="*/ 469339 w 566443"/>
                <a:gd name="connsiteY15" fmla="*/ 614995 h 680747"/>
                <a:gd name="connsiteX16" fmla="*/ 445062 w 566443"/>
                <a:gd name="connsiteY16" fmla="*/ 631179 h 680747"/>
                <a:gd name="connsiteX17" fmla="*/ 412694 w 566443"/>
                <a:gd name="connsiteY17" fmla="*/ 639271 h 680747"/>
                <a:gd name="connsiteX18" fmla="*/ 380326 w 566443"/>
                <a:gd name="connsiteY18" fmla="*/ 655455 h 680747"/>
                <a:gd name="connsiteX19" fmla="*/ 283222 w 566443"/>
                <a:gd name="connsiteY19" fmla="*/ 671639 h 680747"/>
                <a:gd name="connsiteX20" fmla="*/ 242762 w 566443"/>
                <a:gd name="connsiteY20" fmla="*/ 679731 h 680747"/>
                <a:gd name="connsiteX21" fmla="*/ 16185 w 566443"/>
                <a:gd name="connsiteY21" fmla="*/ 679731 h 6807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66443" h="680747">
                  <a:moveTo>
                    <a:pt x="0" y="0"/>
                  </a:moveTo>
                  <a:cubicBezTo>
                    <a:pt x="67434" y="2697"/>
                    <a:pt x="135091" y="1982"/>
                    <a:pt x="202301" y="8092"/>
                  </a:cubicBezTo>
                  <a:cubicBezTo>
                    <a:pt x="224453" y="10106"/>
                    <a:pt x="245067" y="20807"/>
                    <a:pt x="267038" y="24276"/>
                  </a:cubicBezTo>
                  <a:cubicBezTo>
                    <a:pt x="296466" y="28923"/>
                    <a:pt x="326379" y="29671"/>
                    <a:pt x="356050" y="32369"/>
                  </a:cubicBezTo>
                  <a:cubicBezTo>
                    <a:pt x="366839" y="35066"/>
                    <a:pt x="378471" y="35487"/>
                    <a:pt x="388418" y="40461"/>
                  </a:cubicBezTo>
                  <a:cubicBezTo>
                    <a:pt x="405815" y="49160"/>
                    <a:pt x="420786" y="62040"/>
                    <a:pt x="436970" y="72829"/>
                  </a:cubicBezTo>
                  <a:cubicBezTo>
                    <a:pt x="470771" y="95363"/>
                    <a:pt x="454368" y="82134"/>
                    <a:pt x="485523" y="113289"/>
                  </a:cubicBezTo>
                  <a:cubicBezTo>
                    <a:pt x="504764" y="171011"/>
                    <a:pt x="477481" y="101226"/>
                    <a:pt x="517891" y="161841"/>
                  </a:cubicBezTo>
                  <a:cubicBezTo>
                    <a:pt x="522622" y="168938"/>
                    <a:pt x="522168" y="178488"/>
                    <a:pt x="525983" y="186117"/>
                  </a:cubicBezTo>
                  <a:cubicBezTo>
                    <a:pt x="530332" y="194816"/>
                    <a:pt x="538217" y="201506"/>
                    <a:pt x="542167" y="210393"/>
                  </a:cubicBezTo>
                  <a:cubicBezTo>
                    <a:pt x="549095" y="225982"/>
                    <a:pt x="552956" y="242761"/>
                    <a:pt x="558351" y="258945"/>
                  </a:cubicBezTo>
                  <a:lnTo>
                    <a:pt x="566443" y="283222"/>
                  </a:lnTo>
                  <a:cubicBezTo>
                    <a:pt x="563746" y="358748"/>
                    <a:pt x="565631" y="434577"/>
                    <a:pt x="558351" y="509799"/>
                  </a:cubicBezTo>
                  <a:cubicBezTo>
                    <a:pt x="557414" y="519479"/>
                    <a:pt x="546516" y="525376"/>
                    <a:pt x="542167" y="534075"/>
                  </a:cubicBezTo>
                  <a:cubicBezTo>
                    <a:pt x="531264" y="555881"/>
                    <a:pt x="538505" y="564590"/>
                    <a:pt x="517891" y="582627"/>
                  </a:cubicBezTo>
                  <a:cubicBezTo>
                    <a:pt x="503253" y="595435"/>
                    <a:pt x="485523" y="604206"/>
                    <a:pt x="469339" y="614995"/>
                  </a:cubicBezTo>
                  <a:cubicBezTo>
                    <a:pt x="461247" y="620390"/>
                    <a:pt x="454497" y="628820"/>
                    <a:pt x="445062" y="631179"/>
                  </a:cubicBezTo>
                  <a:cubicBezTo>
                    <a:pt x="434273" y="633876"/>
                    <a:pt x="423107" y="635366"/>
                    <a:pt x="412694" y="639271"/>
                  </a:cubicBezTo>
                  <a:cubicBezTo>
                    <a:pt x="401399" y="643507"/>
                    <a:pt x="391770" y="651640"/>
                    <a:pt x="380326" y="655455"/>
                  </a:cubicBezTo>
                  <a:cubicBezTo>
                    <a:pt x="361256" y="661812"/>
                    <a:pt x="297884" y="669195"/>
                    <a:pt x="283222" y="671639"/>
                  </a:cubicBezTo>
                  <a:cubicBezTo>
                    <a:pt x="269655" y="673900"/>
                    <a:pt x="256509" y="679314"/>
                    <a:pt x="242762" y="679731"/>
                  </a:cubicBezTo>
                  <a:cubicBezTo>
                    <a:pt x="167271" y="682019"/>
                    <a:pt x="91711" y="679731"/>
                    <a:pt x="16185" y="679731"/>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6764942" y="3528127"/>
              <a:ext cx="704545" cy="900404"/>
            </a:xfrm>
            <a:custGeom>
              <a:avLst/>
              <a:gdLst>
                <a:gd name="connsiteX0" fmla="*/ 0 w 704545"/>
                <a:gd name="connsiteY0" fmla="*/ 8092 h 900404"/>
                <a:gd name="connsiteX1" fmla="*/ 364141 w 704545"/>
                <a:gd name="connsiteY1" fmla="*/ 0 h 900404"/>
                <a:gd name="connsiteX2" fmla="*/ 469338 w 704545"/>
                <a:gd name="connsiteY2" fmla="*/ 24277 h 900404"/>
                <a:gd name="connsiteX3" fmla="*/ 493614 w 704545"/>
                <a:gd name="connsiteY3" fmla="*/ 40461 h 900404"/>
                <a:gd name="connsiteX4" fmla="*/ 517890 w 704545"/>
                <a:gd name="connsiteY4" fmla="*/ 48553 h 900404"/>
                <a:gd name="connsiteX5" fmla="*/ 566442 w 704545"/>
                <a:gd name="connsiteY5" fmla="*/ 72829 h 900404"/>
                <a:gd name="connsiteX6" fmla="*/ 639270 w 704545"/>
                <a:gd name="connsiteY6" fmla="*/ 153749 h 900404"/>
                <a:gd name="connsiteX7" fmla="*/ 655454 w 704545"/>
                <a:gd name="connsiteY7" fmla="*/ 178025 h 900404"/>
                <a:gd name="connsiteX8" fmla="*/ 663546 w 704545"/>
                <a:gd name="connsiteY8" fmla="*/ 202301 h 900404"/>
                <a:gd name="connsiteX9" fmla="*/ 679731 w 704545"/>
                <a:gd name="connsiteY9" fmla="*/ 218485 h 900404"/>
                <a:gd name="connsiteX10" fmla="*/ 687823 w 704545"/>
                <a:gd name="connsiteY10" fmla="*/ 250854 h 900404"/>
                <a:gd name="connsiteX11" fmla="*/ 704007 w 704545"/>
                <a:gd name="connsiteY11" fmla="*/ 307498 h 900404"/>
                <a:gd name="connsiteX12" fmla="*/ 695915 w 704545"/>
                <a:gd name="connsiteY12" fmla="*/ 614995 h 900404"/>
                <a:gd name="connsiteX13" fmla="*/ 687823 w 704545"/>
                <a:gd name="connsiteY13" fmla="*/ 639271 h 900404"/>
                <a:gd name="connsiteX14" fmla="*/ 671639 w 704545"/>
                <a:gd name="connsiteY14" fmla="*/ 704008 h 900404"/>
                <a:gd name="connsiteX15" fmla="*/ 655454 w 704545"/>
                <a:gd name="connsiteY15" fmla="*/ 720192 h 900404"/>
                <a:gd name="connsiteX16" fmla="*/ 647362 w 704545"/>
                <a:gd name="connsiteY16" fmla="*/ 744468 h 900404"/>
                <a:gd name="connsiteX17" fmla="*/ 550258 w 704545"/>
                <a:gd name="connsiteY17" fmla="*/ 825388 h 900404"/>
                <a:gd name="connsiteX18" fmla="*/ 517890 w 704545"/>
                <a:gd name="connsiteY18" fmla="*/ 841572 h 900404"/>
                <a:gd name="connsiteX19" fmla="*/ 420785 w 704545"/>
                <a:gd name="connsiteY19" fmla="*/ 849664 h 900404"/>
                <a:gd name="connsiteX20" fmla="*/ 339865 w 704545"/>
                <a:gd name="connsiteY20" fmla="*/ 857756 h 900404"/>
                <a:gd name="connsiteX21" fmla="*/ 242761 w 704545"/>
                <a:gd name="connsiteY21" fmla="*/ 873940 h 900404"/>
                <a:gd name="connsiteX22" fmla="*/ 105196 w 704545"/>
                <a:gd name="connsiteY22" fmla="*/ 890124 h 900404"/>
                <a:gd name="connsiteX23" fmla="*/ 0 w 704545"/>
                <a:gd name="connsiteY23" fmla="*/ 898216 h 900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04545" h="900404">
                  <a:moveTo>
                    <a:pt x="0" y="8092"/>
                  </a:moveTo>
                  <a:cubicBezTo>
                    <a:pt x="121380" y="5395"/>
                    <a:pt x="242731" y="0"/>
                    <a:pt x="364141" y="0"/>
                  </a:cubicBezTo>
                  <a:cubicBezTo>
                    <a:pt x="384662" y="0"/>
                    <a:pt x="450107" y="11456"/>
                    <a:pt x="469338" y="24277"/>
                  </a:cubicBezTo>
                  <a:cubicBezTo>
                    <a:pt x="477430" y="29672"/>
                    <a:pt x="484915" y="36112"/>
                    <a:pt x="493614" y="40461"/>
                  </a:cubicBezTo>
                  <a:cubicBezTo>
                    <a:pt x="501243" y="44276"/>
                    <a:pt x="510261" y="44738"/>
                    <a:pt x="517890" y="48553"/>
                  </a:cubicBezTo>
                  <a:cubicBezTo>
                    <a:pt x="580636" y="79926"/>
                    <a:pt x="505424" y="52490"/>
                    <a:pt x="566442" y="72829"/>
                  </a:cubicBezTo>
                  <a:cubicBezTo>
                    <a:pt x="613780" y="120167"/>
                    <a:pt x="607596" y="109406"/>
                    <a:pt x="639270" y="153749"/>
                  </a:cubicBezTo>
                  <a:cubicBezTo>
                    <a:pt x="644923" y="161663"/>
                    <a:pt x="651105" y="169326"/>
                    <a:pt x="655454" y="178025"/>
                  </a:cubicBezTo>
                  <a:cubicBezTo>
                    <a:pt x="659269" y="185654"/>
                    <a:pt x="659157" y="194987"/>
                    <a:pt x="663546" y="202301"/>
                  </a:cubicBezTo>
                  <a:cubicBezTo>
                    <a:pt x="667471" y="208843"/>
                    <a:pt x="674336" y="213090"/>
                    <a:pt x="679731" y="218485"/>
                  </a:cubicBezTo>
                  <a:cubicBezTo>
                    <a:pt x="682428" y="229275"/>
                    <a:pt x="684897" y="240124"/>
                    <a:pt x="687823" y="250854"/>
                  </a:cubicBezTo>
                  <a:cubicBezTo>
                    <a:pt x="692990" y="269799"/>
                    <a:pt x="703571" y="287866"/>
                    <a:pt x="704007" y="307498"/>
                  </a:cubicBezTo>
                  <a:cubicBezTo>
                    <a:pt x="706285" y="410007"/>
                    <a:pt x="700911" y="512582"/>
                    <a:pt x="695915" y="614995"/>
                  </a:cubicBezTo>
                  <a:cubicBezTo>
                    <a:pt x="695499" y="623515"/>
                    <a:pt x="689892" y="630996"/>
                    <a:pt x="687823" y="639271"/>
                  </a:cubicBezTo>
                  <a:cubicBezTo>
                    <a:pt x="685337" y="649214"/>
                    <a:pt x="679566" y="690797"/>
                    <a:pt x="671639" y="704008"/>
                  </a:cubicBezTo>
                  <a:cubicBezTo>
                    <a:pt x="667714" y="710550"/>
                    <a:pt x="660849" y="714797"/>
                    <a:pt x="655454" y="720192"/>
                  </a:cubicBezTo>
                  <a:cubicBezTo>
                    <a:pt x="652757" y="728284"/>
                    <a:pt x="652599" y="737735"/>
                    <a:pt x="647362" y="744468"/>
                  </a:cubicBezTo>
                  <a:cubicBezTo>
                    <a:pt x="624585" y="773753"/>
                    <a:pt x="584261" y="808387"/>
                    <a:pt x="550258" y="825388"/>
                  </a:cubicBezTo>
                  <a:cubicBezTo>
                    <a:pt x="539469" y="830783"/>
                    <a:pt x="529746" y="839349"/>
                    <a:pt x="517890" y="841572"/>
                  </a:cubicBezTo>
                  <a:cubicBezTo>
                    <a:pt x="485966" y="847558"/>
                    <a:pt x="453132" y="846723"/>
                    <a:pt x="420785" y="849664"/>
                  </a:cubicBezTo>
                  <a:lnTo>
                    <a:pt x="339865" y="857756"/>
                  </a:lnTo>
                  <a:cubicBezTo>
                    <a:pt x="274775" y="874028"/>
                    <a:pt x="341262" y="858786"/>
                    <a:pt x="242761" y="873940"/>
                  </a:cubicBezTo>
                  <a:cubicBezTo>
                    <a:pt x="123123" y="892346"/>
                    <a:pt x="327771" y="871576"/>
                    <a:pt x="105196" y="890124"/>
                  </a:cubicBezTo>
                  <a:cubicBezTo>
                    <a:pt x="55331" y="906746"/>
                    <a:pt x="89450" y="898216"/>
                    <a:pt x="0" y="898216"/>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spTree>
    <p:extLst>
      <p:ext uri="{BB962C8B-B14F-4D97-AF65-F5344CB8AC3E}">
        <p14:creationId xmlns:p14="http://schemas.microsoft.com/office/powerpoint/2010/main" val="7704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randombar(horizontal)">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up)">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Mixing Up Absolute And Relative Cell </a:t>
            </a:r>
            <a:r>
              <a:rPr lang="en-CA" dirty="0" smtClean="0"/>
              <a:t>References (2)</a:t>
            </a:r>
            <a:endParaRPr lang="en-CA" dirty="0"/>
          </a:p>
        </p:txBody>
      </p:sp>
      <p:sp>
        <p:nvSpPr>
          <p:cNvPr id="3" name="Content Placeholder 2"/>
          <p:cNvSpPr>
            <a:spLocks noGrp="1"/>
          </p:cNvSpPr>
          <p:nvPr>
            <p:ph idx="1"/>
          </p:nvPr>
        </p:nvSpPr>
        <p:spPr/>
        <p:txBody>
          <a:bodyPr/>
          <a:lstStyle/>
          <a:p>
            <a:r>
              <a:rPr lang="en-US" b="1" dirty="0"/>
              <a:t>Example spreadsheet</a:t>
            </a:r>
            <a:r>
              <a:rPr lang="en-US" dirty="0"/>
              <a:t>: </a:t>
            </a:r>
            <a:r>
              <a:rPr lang="en-US" dirty="0" err="1" smtClean="0">
                <a:latin typeface="Consolas" panose="020B0609020204030204" pitchFamily="49" charset="0"/>
              </a:rPr>
              <a:t>relative_tax_rate_lookup</a:t>
            </a:r>
            <a:endParaRPr lang="en-US" dirty="0">
              <a:latin typeface="Consolas" panose="020B0609020204030204" pitchFamily="49" charset="0"/>
            </a:endParaRPr>
          </a:p>
          <a:p>
            <a:pPr lvl="1"/>
            <a:r>
              <a:rPr lang="en-CA" dirty="0" smtClean="0">
                <a:solidFill>
                  <a:srgbClr val="FF0000"/>
                </a:solidFill>
              </a:rPr>
              <a:t>Second </a:t>
            </a:r>
            <a:r>
              <a:rPr lang="en-CA" dirty="0">
                <a:solidFill>
                  <a:srgbClr val="FF0000"/>
                </a:solidFill>
              </a:rPr>
              <a:t>argument </a:t>
            </a:r>
            <a:r>
              <a:rPr lang="en-CA" dirty="0" smtClean="0"/>
              <a:t>(tax rate lookup) </a:t>
            </a:r>
            <a:r>
              <a:rPr lang="en-CA" dirty="0"/>
              <a:t>is </a:t>
            </a:r>
            <a:r>
              <a:rPr lang="en-CA" dirty="0" smtClean="0"/>
              <a:t>now relative.</a:t>
            </a:r>
          </a:p>
          <a:p>
            <a:pPr lvl="1"/>
            <a:endParaRPr lang="en-CA" dirty="0"/>
          </a:p>
          <a:p>
            <a:pPr lvl="1"/>
            <a:endParaRPr lang="en-CA" dirty="0" smtClean="0"/>
          </a:p>
          <a:p>
            <a:pPr lvl="1"/>
            <a:endParaRPr lang="en-CA" dirty="0"/>
          </a:p>
          <a:p>
            <a:pPr lvl="1"/>
            <a:endParaRPr lang="en-CA" dirty="0" smtClean="0"/>
          </a:p>
          <a:p>
            <a:pPr lvl="1"/>
            <a:endParaRPr lang="en-CA" dirty="0"/>
          </a:p>
          <a:p>
            <a:pPr marL="234950" lvl="1" indent="0">
              <a:buNone/>
            </a:pPr>
            <a:endParaRPr lang="en-CA" dirty="0"/>
          </a:p>
          <a:p>
            <a:pPr lvl="1"/>
            <a:r>
              <a:rPr lang="en-CA" dirty="0" smtClean="0"/>
              <a:t>Original value in Cell </a:t>
            </a:r>
            <a:r>
              <a:rPr lang="en-CA" dirty="0" smtClean="0">
                <a:latin typeface="Consolas" panose="020B0609020204030204" pitchFamily="49" charset="0"/>
              </a:rPr>
              <a:t>F2</a:t>
            </a:r>
            <a:r>
              <a:rPr lang="en-CA" dirty="0" smtClean="0"/>
              <a:t>: =</a:t>
            </a:r>
            <a:r>
              <a:rPr lang="en-CA" dirty="0" smtClean="0">
                <a:latin typeface="Consolas" panose="020B0609020204030204" pitchFamily="49" charset="0"/>
              </a:rPr>
              <a:t>VLOOKUP(E2,</a:t>
            </a:r>
            <a:r>
              <a:rPr lang="en-CA" dirty="0" smtClean="0">
                <a:solidFill>
                  <a:srgbClr val="FF0000"/>
                </a:solidFill>
                <a:latin typeface="Consolas" panose="020B0609020204030204" pitchFamily="49" charset="0"/>
              </a:rPr>
              <a:t>J3:L5</a:t>
            </a:r>
            <a:r>
              <a:rPr lang="en-CA" dirty="0" smtClean="0">
                <a:latin typeface="Consolas" panose="020B0609020204030204" pitchFamily="49" charset="0"/>
              </a:rPr>
              <a:t>,3)</a:t>
            </a:r>
            <a:endParaRPr lang="en-CA" dirty="0">
              <a:latin typeface="Consolas" panose="020B0609020204030204" pitchFamily="49" charset="0"/>
            </a:endParaRPr>
          </a:p>
          <a:p>
            <a:pPr lvl="1"/>
            <a:r>
              <a:rPr lang="en-CA" dirty="0" smtClean="0"/>
              <a:t>Formula copied down 1 row to </a:t>
            </a:r>
            <a:r>
              <a:rPr lang="en-CA" dirty="0"/>
              <a:t>Cell </a:t>
            </a:r>
            <a:r>
              <a:rPr lang="en-CA" dirty="0" smtClean="0">
                <a:latin typeface="Consolas" panose="020B0609020204030204" pitchFamily="49" charset="0"/>
              </a:rPr>
              <a:t>F3</a:t>
            </a:r>
            <a:r>
              <a:rPr lang="en-CA" dirty="0"/>
              <a:t>: </a:t>
            </a:r>
            <a:r>
              <a:rPr lang="en-CA" dirty="0">
                <a:latin typeface="Consolas" panose="020B0609020204030204" pitchFamily="49" charset="0"/>
              </a:rPr>
              <a:t>=VLOOKUP(E3,J4:L6,3</a:t>
            </a:r>
            <a:r>
              <a:rPr lang="en-CA" dirty="0" smtClean="0">
                <a:latin typeface="Consolas" panose="020B0609020204030204" pitchFamily="49" charset="0"/>
              </a:rPr>
              <a:t>)</a:t>
            </a:r>
          </a:p>
          <a:p>
            <a:endParaRPr lang="en-CA" dirty="0"/>
          </a:p>
        </p:txBody>
      </p:sp>
      <p:pic>
        <p:nvPicPr>
          <p:cNvPr id="4" name="Picture 3"/>
          <p:cNvPicPr>
            <a:picLocks noChangeAspect="1"/>
          </p:cNvPicPr>
          <p:nvPr/>
        </p:nvPicPr>
        <p:blipFill rotWithShape="1">
          <a:blip r:embed="rId2"/>
          <a:srcRect b="2290"/>
          <a:stretch/>
        </p:blipFill>
        <p:spPr>
          <a:xfrm>
            <a:off x="838199" y="2285999"/>
            <a:ext cx="7114389" cy="1219201"/>
          </a:xfrm>
          <a:prstGeom prst="rect">
            <a:avLst/>
          </a:prstGeom>
        </p:spPr>
      </p:pic>
      <p:pic>
        <p:nvPicPr>
          <p:cNvPr id="6" name="Picture 5"/>
          <p:cNvPicPr>
            <a:picLocks noChangeAspect="1"/>
          </p:cNvPicPr>
          <p:nvPr/>
        </p:nvPicPr>
        <p:blipFill rotWithShape="1">
          <a:blip r:embed="rId3"/>
          <a:srcRect t="70" b="1"/>
          <a:stretch/>
        </p:blipFill>
        <p:spPr>
          <a:xfrm>
            <a:off x="1143001" y="3540921"/>
            <a:ext cx="6809588" cy="966786"/>
          </a:xfrm>
          <a:prstGeom prst="rect">
            <a:avLst/>
          </a:prstGeom>
        </p:spPr>
      </p:pic>
      <p:grpSp>
        <p:nvGrpSpPr>
          <p:cNvPr id="12" name="Group 11"/>
          <p:cNvGrpSpPr/>
          <p:nvPr/>
        </p:nvGrpSpPr>
        <p:grpSpPr>
          <a:xfrm>
            <a:off x="7731865" y="3312321"/>
            <a:ext cx="1175657" cy="973961"/>
            <a:chOff x="6444343" y="3338286"/>
            <a:chExt cx="1175657" cy="973961"/>
          </a:xfrm>
        </p:grpSpPr>
        <p:sp>
          <p:nvSpPr>
            <p:cNvPr id="7" name="Freeform 6"/>
            <p:cNvSpPr/>
            <p:nvPr/>
          </p:nvSpPr>
          <p:spPr>
            <a:xfrm>
              <a:off x="6444343" y="3367314"/>
              <a:ext cx="320650" cy="367967"/>
            </a:xfrm>
            <a:custGeom>
              <a:avLst/>
              <a:gdLst>
                <a:gd name="connsiteX0" fmla="*/ 43543 w 320650"/>
                <a:gd name="connsiteY0" fmla="*/ 0 h 367967"/>
                <a:gd name="connsiteX1" fmla="*/ 116114 w 320650"/>
                <a:gd name="connsiteY1" fmla="*/ 29029 h 367967"/>
                <a:gd name="connsiteX2" fmla="*/ 174171 w 320650"/>
                <a:gd name="connsiteY2" fmla="*/ 43543 h 367967"/>
                <a:gd name="connsiteX3" fmla="*/ 217714 w 320650"/>
                <a:gd name="connsiteY3" fmla="*/ 87086 h 367967"/>
                <a:gd name="connsiteX4" fmla="*/ 304800 w 320650"/>
                <a:gd name="connsiteY4" fmla="*/ 159657 h 367967"/>
                <a:gd name="connsiteX5" fmla="*/ 319314 w 320650"/>
                <a:gd name="connsiteY5" fmla="*/ 203200 h 367967"/>
                <a:gd name="connsiteX6" fmla="*/ 304800 w 320650"/>
                <a:gd name="connsiteY6" fmla="*/ 319315 h 367967"/>
                <a:gd name="connsiteX7" fmla="*/ 217714 w 320650"/>
                <a:gd name="connsiteY7" fmla="*/ 348343 h 367967"/>
                <a:gd name="connsiteX8" fmla="*/ 0 w 320650"/>
                <a:gd name="connsiteY8" fmla="*/ 362857 h 367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20650" h="367967">
                  <a:moveTo>
                    <a:pt x="43543" y="0"/>
                  </a:moveTo>
                  <a:cubicBezTo>
                    <a:pt x="67733" y="9676"/>
                    <a:pt x="91397" y="20790"/>
                    <a:pt x="116114" y="29029"/>
                  </a:cubicBezTo>
                  <a:cubicBezTo>
                    <a:pt x="135038" y="35337"/>
                    <a:pt x="156851" y="33646"/>
                    <a:pt x="174171" y="43543"/>
                  </a:cubicBezTo>
                  <a:cubicBezTo>
                    <a:pt x="191993" y="53727"/>
                    <a:pt x="201945" y="73945"/>
                    <a:pt x="217714" y="87086"/>
                  </a:cubicBezTo>
                  <a:cubicBezTo>
                    <a:pt x="338966" y="188130"/>
                    <a:pt x="177580" y="32440"/>
                    <a:pt x="304800" y="159657"/>
                  </a:cubicBezTo>
                  <a:cubicBezTo>
                    <a:pt x="309638" y="174171"/>
                    <a:pt x="319314" y="187901"/>
                    <a:pt x="319314" y="203200"/>
                  </a:cubicBezTo>
                  <a:cubicBezTo>
                    <a:pt x="319314" y="242206"/>
                    <a:pt x="327169" y="287360"/>
                    <a:pt x="304800" y="319315"/>
                  </a:cubicBezTo>
                  <a:cubicBezTo>
                    <a:pt x="287253" y="344383"/>
                    <a:pt x="246743" y="338667"/>
                    <a:pt x="217714" y="348343"/>
                  </a:cubicBezTo>
                  <a:cubicBezTo>
                    <a:pt x="119093" y="381216"/>
                    <a:pt x="189470" y="362857"/>
                    <a:pt x="0" y="362857"/>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Freeform 7"/>
            <p:cNvSpPr/>
            <p:nvPr/>
          </p:nvSpPr>
          <p:spPr>
            <a:xfrm>
              <a:off x="6516914" y="3352800"/>
              <a:ext cx="595086" cy="567481"/>
            </a:xfrm>
            <a:custGeom>
              <a:avLst/>
              <a:gdLst>
                <a:gd name="connsiteX0" fmla="*/ 14515 w 595086"/>
                <a:gd name="connsiteY0" fmla="*/ 29029 h 567481"/>
                <a:gd name="connsiteX1" fmla="*/ 333829 w 595086"/>
                <a:gd name="connsiteY1" fmla="*/ 0 h 567481"/>
                <a:gd name="connsiteX2" fmla="*/ 464457 w 595086"/>
                <a:gd name="connsiteY2" fmla="*/ 58057 h 567481"/>
                <a:gd name="connsiteX3" fmla="*/ 508000 w 595086"/>
                <a:gd name="connsiteY3" fmla="*/ 72571 h 567481"/>
                <a:gd name="connsiteX4" fmla="*/ 580572 w 595086"/>
                <a:gd name="connsiteY4" fmla="*/ 203200 h 567481"/>
                <a:gd name="connsiteX5" fmla="*/ 595086 w 595086"/>
                <a:gd name="connsiteY5" fmla="*/ 246743 h 567481"/>
                <a:gd name="connsiteX6" fmla="*/ 580572 w 595086"/>
                <a:gd name="connsiteY6" fmla="*/ 391886 h 567481"/>
                <a:gd name="connsiteX7" fmla="*/ 377372 w 595086"/>
                <a:gd name="connsiteY7" fmla="*/ 478971 h 567481"/>
                <a:gd name="connsiteX8" fmla="*/ 232229 w 595086"/>
                <a:gd name="connsiteY8" fmla="*/ 522514 h 567481"/>
                <a:gd name="connsiteX9" fmla="*/ 188686 w 595086"/>
                <a:gd name="connsiteY9" fmla="*/ 537029 h 567481"/>
                <a:gd name="connsiteX10" fmla="*/ 130629 w 595086"/>
                <a:gd name="connsiteY10" fmla="*/ 551543 h 567481"/>
                <a:gd name="connsiteX11" fmla="*/ 87086 w 595086"/>
                <a:gd name="connsiteY11" fmla="*/ 566057 h 567481"/>
                <a:gd name="connsiteX12" fmla="*/ 0 w 595086"/>
                <a:gd name="connsiteY12" fmla="*/ 566057 h 567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95086" h="567481">
                  <a:moveTo>
                    <a:pt x="14515" y="29029"/>
                  </a:moveTo>
                  <a:cubicBezTo>
                    <a:pt x="120953" y="19353"/>
                    <a:pt x="226952" y="0"/>
                    <a:pt x="333829" y="0"/>
                  </a:cubicBezTo>
                  <a:cubicBezTo>
                    <a:pt x="408721" y="0"/>
                    <a:pt x="411841" y="31749"/>
                    <a:pt x="464457" y="58057"/>
                  </a:cubicBezTo>
                  <a:cubicBezTo>
                    <a:pt x="478141" y="64899"/>
                    <a:pt x="493486" y="67733"/>
                    <a:pt x="508000" y="72571"/>
                  </a:cubicBezTo>
                  <a:cubicBezTo>
                    <a:pt x="573179" y="137750"/>
                    <a:pt x="545053" y="96642"/>
                    <a:pt x="580572" y="203200"/>
                  </a:cubicBezTo>
                  <a:lnTo>
                    <a:pt x="595086" y="246743"/>
                  </a:lnTo>
                  <a:cubicBezTo>
                    <a:pt x="590248" y="295124"/>
                    <a:pt x="602317" y="348397"/>
                    <a:pt x="580572" y="391886"/>
                  </a:cubicBezTo>
                  <a:cubicBezTo>
                    <a:pt x="549959" y="453113"/>
                    <a:pt x="424794" y="463164"/>
                    <a:pt x="377372" y="478971"/>
                  </a:cubicBezTo>
                  <a:cubicBezTo>
                    <a:pt x="170393" y="547965"/>
                    <a:pt x="385794" y="478638"/>
                    <a:pt x="232229" y="522514"/>
                  </a:cubicBezTo>
                  <a:cubicBezTo>
                    <a:pt x="217518" y="526717"/>
                    <a:pt x="203397" y="532826"/>
                    <a:pt x="188686" y="537029"/>
                  </a:cubicBezTo>
                  <a:cubicBezTo>
                    <a:pt x="169506" y="542509"/>
                    <a:pt x="149809" y="546063"/>
                    <a:pt x="130629" y="551543"/>
                  </a:cubicBezTo>
                  <a:cubicBezTo>
                    <a:pt x="115918" y="555746"/>
                    <a:pt x="102292" y="564368"/>
                    <a:pt x="87086" y="566057"/>
                  </a:cubicBezTo>
                  <a:cubicBezTo>
                    <a:pt x="58235" y="569263"/>
                    <a:pt x="29029" y="566057"/>
                    <a:pt x="0" y="566057"/>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Freeform 8"/>
            <p:cNvSpPr/>
            <p:nvPr/>
          </p:nvSpPr>
          <p:spPr>
            <a:xfrm>
              <a:off x="6545943" y="3396343"/>
              <a:ext cx="841828" cy="698496"/>
            </a:xfrm>
            <a:custGeom>
              <a:avLst/>
              <a:gdLst>
                <a:gd name="connsiteX0" fmla="*/ 0 w 841828"/>
                <a:gd name="connsiteY0" fmla="*/ 0 h 698496"/>
                <a:gd name="connsiteX1" fmla="*/ 333828 w 841828"/>
                <a:gd name="connsiteY1" fmla="*/ 14514 h 698496"/>
                <a:gd name="connsiteX2" fmla="*/ 391886 w 841828"/>
                <a:gd name="connsiteY2" fmla="*/ 29028 h 698496"/>
                <a:gd name="connsiteX3" fmla="*/ 464457 w 841828"/>
                <a:gd name="connsiteY3" fmla="*/ 43543 h 698496"/>
                <a:gd name="connsiteX4" fmla="*/ 551543 w 841828"/>
                <a:gd name="connsiteY4" fmla="*/ 58057 h 698496"/>
                <a:gd name="connsiteX5" fmla="*/ 696686 w 841828"/>
                <a:gd name="connsiteY5" fmla="*/ 87086 h 698496"/>
                <a:gd name="connsiteX6" fmla="*/ 740228 w 841828"/>
                <a:gd name="connsiteY6" fmla="*/ 116114 h 698496"/>
                <a:gd name="connsiteX7" fmla="*/ 769257 w 841828"/>
                <a:gd name="connsiteY7" fmla="*/ 159657 h 698496"/>
                <a:gd name="connsiteX8" fmla="*/ 812800 w 841828"/>
                <a:gd name="connsiteY8" fmla="*/ 203200 h 698496"/>
                <a:gd name="connsiteX9" fmla="*/ 841828 w 841828"/>
                <a:gd name="connsiteY9" fmla="*/ 304800 h 698496"/>
                <a:gd name="connsiteX10" fmla="*/ 827314 w 841828"/>
                <a:gd name="connsiteY10" fmla="*/ 537028 h 698496"/>
                <a:gd name="connsiteX11" fmla="*/ 812800 w 841828"/>
                <a:gd name="connsiteY11" fmla="*/ 580571 h 698496"/>
                <a:gd name="connsiteX12" fmla="*/ 769257 w 841828"/>
                <a:gd name="connsiteY12" fmla="*/ 624114 h 698496"/>
                <a:gd name="connsiteX13" fmla="*/ 624114 w 841828"/>
                <a:gd name="connsiteY13" fmla="*/ 667657 h 698496"/>
                <a:gd name="connsiteX14" fmla="*/ 493486 w 841828"/>
                <a:gd name="connsiteY14" fmla="*/ 696686 h 698496"/>
                <a:gd name="connsiteX15" fmla="*/ 29028 w 841828"/>
                <a:gd name="connsiteY15" fmla="*/ 696686 h 6984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41828" h="698496">
                  <a:moveTo>
                    <a:pt x="0" y="0"/>
                  </a:moveTo>
                  <a:cubicBezTo>
                    <a:pt x="111276" y="4838"/>
                    <a:pt x="222751" y="6286"/>
                    <a:pt x="333828" y="14514"/>
                  </a:cubicBezTo>
                  <a:cubicBezTo>
                    <a:pt x="353722" y="15988"/>
                    <a:pt x="372413" y="24701"/>
                    <a:pt x="391886" y="29028"/>
                  </a:cubicBezTo>
                  <a:cubicBezTo>
                    <a:pt x="415968" y="34380"/>
                    <a:pt x="440185" y="39130"/>
                    <a:pt x="464457" y="43543"/>
                  </a:cubicBezTo>
                  <a:cubicBezTo>
                    <a:pt x="493411" y="48808"/>
                    <a:pt x="522618" y="52634"/>
                    <a:pt x="551543" y="58057"/>
                  </a:cubicBezTo>
                  <a:cubicBezTo>
                    <a:pt x="600037" y="67150"/>
                    <a:pt x="696686" y="87086"/>
                    <a:pt x="696686" y="87086"/>
                  </a:cubicBezTo>
                  <a:cubicBezTo>
                    <a:pt x="711200" y="96762"/>
                    <a:pt x="727893" y="103779"/>
                    <a:pt x="740228" y="116114"/>
                  </a:cubicBezTo>
                  <a:cubicBezTo>
                    <a:pt x="752563" y="128449"/>
                    <a:pt x="758090" y="146256"/>
                    <a:pt x="769257" y="159657"/>
                  </a:cubicBezTo>
                  <a:cubicBezTo>
                    <a:pt x="782398" y="175426"/>
                    <a:pt x="798286" y="188686"/>
                    <a:pt x="812800" y="203200"/>
                  </a:cubicBezTo>
                  <a:cubicBezTo>
                    <a:pt x="819644" y="223733"/>
                    <a:pt x="841828" y="286575"/>
                    <a:pt x="841828" y="304800"/>
                  </a:cubicBezTo>
                  <a:cubicBezTo>
                    <a:pt x="841828" y="382360"/>
                    <a:pt x="835433" y="459894"/>
                    <a:pt x="827314" y="537028"/>
                  </a:cubicBezTo>
                  <a:cubicBezTo>
                    <a:pt x="825712" y="552243"/>
                    <a:pt x="821287" y="567841"/>
                    <a:pt x="812800" y="580571"/>
                  </a:cubicBezTo>
                  <a:cubicBezTo>
                    <a:pt x="801414" y="597650"/>
                    <a:pt x="787200" y="614145"/>
                    <a:pt x="769257" y="624114"/>
                  </a:cubicBezTo>
                  <a:cubicBezTo>
                    <a:pt x="732734" y="644405"/>
                    <a:pt x="666557" y="655531"/>
                    <a:pt x="624114" y="667657"/>
                  </a:cubicBezTo>
                  <a:cubicBezTo>
                    <a:pt x="568277" y="683610"/>
                    <a:pt x="565607" y="694788"/>
                    <a:pt x="493486" y="696686"/>
                  </a:cubicBezTo>
                  <a:cubicBezTo>
                    <a:pt x="338720" y="700759"/>
                    <a:pt x="183847" y="696686"/>
                    <a:pt x="29028" y="696686"/>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Freeform 10"/>
            <p:cNvSpPr/>
            <p:nvPr/>
          </p:nvSpPr>
          <p:spPr>
            <a:xfrm>
              <a:off x="6560457" y="3338286"/>
              <a:ext cx="1059543" cy="973961"/>
            </a:xfrm>
            <a:custGeom>
              <a:avLst/>
              <a:gdLst>
                <a:gd name="connsiteX0" fmla="*/ 0 w 1059543"/>
                <a:gd name="connsiteY0" fmla="*/ 0 h 973961"/>
                <a:gd name="connsiteX1" fmla="*/ 653143 w 1059543"/>
                <a:gd name="connsiteY1" fmla="*/ 29028 h 973961"/>
                <a:gd name="connsiteX2" fmla="*/ 740229 w 1059543"/>
                <a:gd name="connsiteY2" fmla="*/ 58057 h 973961"/>
                <a:gd name="connsiteX3" fmla="*/ 783772 w 1059543"/>
                <a:gd name="connsiteY3" fmla="*/ 72571 h 973961"/>
                <a:gd name="connsiteX4" fmla="*/ 885372 w 1059543"/>
                <a:gd name="connsiteY4" fmla="*/ 116114 h 973961"/>
                <a:gd name="connsiteX5" fmla="*/ 928914 w 1059543"/>
                <a:gd name="connsiteY5" fmla="*/ 145143 h 973961"/>
                <a:gd name="connsiteX6" fmla="*/ 972457 w 1059543"/>
                <a:gd name="connsiteY6" fmla="*/ 159657 h 973961"/>
                <a:gd name="connsiteX7" fmla="*/ 1030514 w 1059543"/>
                <a:gd name="connsiteY7" fmla="*/ 246743 h 973961"/>
                <a:gd name="connsiteX8" fmla="*/ 1059543 w 1059543"/>
                <a:gd name="connsiteY8" fmla="*/ 333828 h 973961"/>
                <a:gd name="connsiteX9" fmla="*/ 1045029 w 1059543"/>
                <a:gd name="connsiteY9" fmla="*/ 682171 h 973961"/>
                <a:gd name="connsiteX10" fmla="*/ 1030514 w 1059543"/>
                <a:gd name="connsiteY10" fmla="*/ 725714 h 973961"/>
                <a:gd name="connsiteX11" fmla="*/ 1001486 w 1059543"/>
                <a:gd name="connsiteY11" fmla="*/ 769257 h 973961"/>
                <a:gd name="connsiteX12" fmla="*/ 885372 w 1059543"/>
                <a:gd name="connsiteY12" fmla="*/ 870857 h 973961"/>
                <a:gd name="connsiteX13" fmla="*/ 769257 w 1059543"/>
                <a:gd name="connsiteY13" fmla="*/ 899885 h 973961"/>
                <a:gd name="connsiteX14" fmla="*/ 711200 w 1059543"/>
                <a:gd name="connsiteY14" fmla="*/ 928914 h 973961"/>
                <a:gd name="connsiteX15" fmla="*/ 435429 w 1059543"/>
                <a:gd name="connsiteY15" fmla="*/ 972457 h 973961"/>
                <a:gd name="connsiteX16" fmla="*/ 29029 w 1059543"/>
                <a:gd name="connsiteY16" fmla="*/ 972457 h 973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59543" h="973961">
                  <a:moveTo>
                    <a:pt x="0" y="0"/>
                  </a:moveTo>
                  <a:cubicBezTo>
                    <a:pt x="344752" y="49249"/>
                    <a:pt x="-261008" y="-33301"/>
                    <a:pt x="653143" y="29028"/>
                  </a:cubicBezTo>
                  <a:cubicBezTo>
                    <a:pt x="683671" y="31109"/>
                    <a:pt x="711200" y="48381"/>
                    <a:pt x="740229" y="58057"/>
                  </a:cubicBezTo>
                  <a:lnTo>
                    <a:pt x="783772" y="72571"/>
                  </a:lnTo>
                  <a:cubicBezTo>
                    <a:pt x="893086" y="145449"/>
                    <a:pt x="754157" y="59879"/>
                    <a:pt x="885372" y="116114"/>
                  </a:cubicBezTo>
                  <a:cubicBezTo>
                    <a:pt x="901405" y="122985"/>
                    <a:pt x="913312" y="137342"/>
                    <a:pt x="928914" y="145143"/>
                  </a:cubicBezTo>
                  <a:cubicBezTo>
                    <a:pt x="942598" y="151985"/>
                    <a:pt x="957943" y="154819"/>
                    <a:pt x="972457" y="159657"/>
                  </a:cubicBezTo>
                  <a:cubicBezTo>
                    <a:pt x="991809" y="188686"/>
                    <a:pt x="1019481" y="213645"/>
                    <a:pt x="1030514" y="246743"/>
                  </a:cubicBezTo>
                  <a:lnTo>
                    <a:pt x="1059543" y="333828"/>
                  </a:lnTo>
                  <a:cubicBezTo>
                    <a:pt x="1054705" y="449942"/>
                    <a:pt x="1053614" y="566273"/>
                    <a:pt x="1045029" y="682171"/>
                  </a:cubicBezTo>
                  <a:cubicBezTo>
                    <a:pt x="1043899" y="697429"/>
                    <a:pt x="1037356" y="712030"/>
                    <a:pt x="1030514" y="725714"/>
                  </a:cubicBezTo>
                  <a:cubicBezTo>
                    <a:pt x="1022713" y="741316"/>
                    <a:pt x="1011625" y="755062"/>
                    <a:pt x="1001486" y="769257"/>
                  </a:cubicBezTo>
                  <a:cubicBezTo>
                    <a:pt x="961961" y="824592"/>
                    <a:pt x="954261" y="844362"/>
                    <a:pt x="885372" y="870857"/>
                  </a:cubicBezTo>
                  <a:cubicBezTo>
                    <a:pt x="848135" y="885179"/>
                    <a:pt x="769257" y="899885"/>
                    <a:pt x="769257" y="899885"/>
                  </a:cubicBezTo>
                  <a:cubicBezTo>
                    <a:pt x="749905" y="909561"/>
                    <a:pt x="731534" y="921520"/>
                    <a:pt x="711200" y="928914"/>
                  </a:cubicBezTo>
                  <a:cubicBezTo>
                    <a:pt x="611646" y="965116"/>
                    <a:pt x="548663" y="969626"/>
                    <a:pt x="435429" y="972457"/>
                  </a:cubicBezTo>
                  <a:cubicBezTo>
                    <a:pt x="300005" y="975843"/>
                    <a:pt x="164496" y="972457"/>
                    <a:pt x="29029" y="972457"/>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pSp>
      <p:pic>
        <p:nvPicPr>
          <p:cNvPr id="15" name="Picture 14"/>
          <p:cNvPicPr>
            <a:picLocks noChangeAspect="1"/>
          </p:cNvPicPr>
          <p:nvPr/>
        </p:nvPicPr>
        <p:blipFill>
          <a:blip r:embed="rId4"/>
          <a:stretch>
            <a:fillRect/>
          </a:stretch>
        </p:blipFill>
        <p:spPr>
          <a:xfrm>
            <a:off x="2362200" y="5235296"/>
            <a:ext cx="6781800" cy="1640899"/>
          </a:xfrm>
          <a:prstGeom prst="rect">
            <a:avLst/>
          </a:prstGeom>
        </p:spPr>
      </p:pic>
    </p:spTree>
    <p:extLst>
      <p:ext uri="{BB962C8B-B14F-4D97-AF65-F5344CB8AC3E}">
        <p14:creationId xmlns:p14="http://schemas.microsoft.com/office/powerpoint/2010/main" val="361551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4" presetClass="entr" presetSubtype="1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randombar(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1"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nodeType="clickEffect">
                                  <p:stCondLst>
                                    <p:cond delay="0"/>
                                  </p:stCondLst>
                                  <p:childTnLst>
                                    <p:set>
                                      <p:cBhvr>
                                        <p:cTn id="37" dur="1" fill="hold">
                                          <p:stCondLst>
                                            <p:cond delay="0"/>
                                          </p:stCondLst>
                                        </p:cTn>
                                        <p:tgtEl>
                                          <p:spTgt spid="15"/>
                                        </p:tgtEl>
                                        <p:attrNameLst>
                                          <p:attrName>style.visibility</p:attrName>
                                        </p:attrNameLst>
                                      </p:cBhvr>
                                      <p:to>
                                        <p:strVal val="visible"/>
                                      </p:to>
                                    </p:set>
                                    <p:animEffect transition="in" filter="randombar(horizontal)">
                                      <p:cBhvr>
                                        <p:cTn id="3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Mixing Up Absolute And Relative Cell References </a:t>
            </a:r>
            <a:r>
              <a:rPr lang="en-CA" dirty="0" smtClean="0"/>
              <a:t>(3)</a:t>
            </a:r>
            <a:endParaRPr lang="en-CA" dirty="0"/>
          </a:p>
        </p:txBody>
      </p:sp>
      <p:sp>
        <p:nvSpPr>
          <p:cNvPr id="3" name="Content Placeholder 2"/>
          <p:cNvSpPr>
            <a:spLocks noGrp="1"/>
          </p:cNvSpPr>
          <p:nvPr>
            <p:ph idx="1"/>
          </p:nvPr>
        </p:nvSpPr>
        <p:spPr/>
        <p:txBody>
          <a:bodyPr/>
          <a:lstStyle/>
          <a:p>
            <a:pPr lvl="1"/>
            <a:r>
              <a:rPr lang="en-CA" dirty="0"/>
              <a:t>Copied down </a:t>
            </a:r>
            <a:r>
              <a:rPr lang="en-CA" dirty="0" smtClean="0"/>
              <a:t>2 rows </a:t>
            </a:r>
            <a:r>
              <a:rPr lang="en-CA" dirty="0"/>
              <a:t>to Cell </a:t>
            </a:r>
            <a:r>
              <a:rPr lang="en-CA" dirty="0" smtClean="0">
                <a:latin typeface="Consolas" panose="020B0609020204030204" pitchFamily="49" charset="0"/>
              </a:rPr>
              <a:t>F4</a:t>
            </a:r>
            <a:r>
              <a:rPr lang="en-CA" dirty="0" smtClean="0"/>
              <a:t>: </a:t>
            </a:r>
            <a:r>
              <a:rPr lang="en-CA" dirty="0">
                <a:latin typeface="Consolas" panose="020B0609020204030204" pitchFamily="49" charset="0"/>
              </a:rPr>
              <a:t>=VLOOKUP(E4,J5:L7,3</a:t>
            </a:r>
            <a:r>
              <a:rPr lang="en-CA" dirty="0" smtClean="0">
                <a:latin typeface="Consolas" panose="020B0609020204030204" pitchFamily="49" charset="0"/>
              </a:rPr>
              <a:t>)</a:t>
            </a:r>
          </a:p>
          <a:p>
            <a:pPr lvl="1"/>
            <a:endParaRPr lang="en-CA" dirty="0">
              <a:latin typeface="Consolas" panose="020B0609020204030204" pitchFamily="49" charset="0"/>
            </a:endParaRPr>
          </a:p>
          <a:p>
            <a:pPr lvl="1"/>
            <a:endParaRPr lang="en-CA" dirty="0" smtClean="0"/>
          </a:p>
          <a:p>
            <a:pPr lvl="1"/>
            <a:endParaRPr lang="en-CA" dirty="0"/>
          </a:p>
          <a:p>
            <a:pPr lvl="1"/>
            <a:endParaRPr lang="en-CA" dirty="0" smtClean="0"/>
          </a:p>
          <a:p>
            <a:pPr lvl="1"/>
            <a:endParaRPr lang="en-CA" dirty="0"/>
          </a:p>
          <a:p>
            <a:pPr lvl="1"/>
            <a:endParaRPr lang="en-CA" dirty="0" smtClean="0"/>
          </a:p>
          <a:p>
            <a:pPr lvl="1"/>
            <a:r>
              <a:rPr lang="en-CA" dirty="0" smtClean="0"/>
              <a:t>The lookup income value is $85,000 which is below the first value in the lookup table (=$100,000) so </a:t>
            </a:r>
            <a:r>
              <a:rPr lang="en-CA" dirty="0" smtClean="0">
                <a:latin typeface="Consolas" panose="020B0609020204030204" pitchFamily="49" charset="0"/>
              </a:rPr>
              <a:t>#N/A </a:t>
            </a:r>
            <a:r>
              <a:rPr lang="en-CA" dirty="0" smtClean="0"/>
              <a:t>is returned (the lookup value doesn’t fit into any of the ranges because it’s below the boundary of the lowest range in the lookup table from </a:t>
            </a:r>
            <a:r>
              <a:rPr lang="en-CA" dirty="0" smtClean="0">
                <a:latin typeface="Consolas" panose="020B0609020204030204" pitchFamily="49" charset="0"/>
              </a:rPr>
              <a:t>J5</a:t>
            </a:r>
            <a:r>
              <a:rPr lang="en-CA" dirty="0" smtClean="0"/>
              <a:t> – </a:t>
            </a:r>
            <a:r>
              <a:rPr lang="en-CA" dirty="0" smtClean="0">
                <a:latin typeface="Consolas" panose="020B0609020204030204" pitchFamily="49" charset="0"/>
              </a:rPr>
              <a:t>L7</a:t>
            </a:r>
            <a:r>
              <a:rPr lang="en-CA" dirty="0" smtClean="0"/>
              <a:t>).</a:t>
            </a:r>
            <a:endParaRPr lang="en-CA" dirty="0"/>
          </a:p>
        </p:txBody>
      </p:sp>
      <p:pic>
        <p:nvPicPr>
          <p:cNvPr id="4" name="Picture 3"/>
          <p:cNvPicPr>
            <a:picLocks noChangeAspect="1"/>
          </p:cNvPicPr>
          <p:nvPr/>
        </p:nvPicPr>
        <p:blipFill>
          <a:blip r:embed="rId2"/>
          <a:stretch>
            <a:fillRect/>
          </a:stretch>
        </p:blipFill>
        <p:spPr>
          <a:xfrm>
            <a:off x="762000" y="1971675"/>
            <a:ext cx="7439025" cy="1990725"/>
          </a:xfrm>
          <a:prstGeom prst="rect">
            <a:avLst/>
          </a:prstGeom>
        </p:spPr>
      </p:pic>
    </p:spTree>
    <p:extLst>
      <p:ext uri="{BB962C8B-B14F-4D97-AF65-F5344CB8AC3E}">
        <p14:creationId xmlns:p14="http://schemas.microsoft.com/office/powerpoint/2010/main" val="161574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3"/>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Other Excel Resources</a:t>
            </a:r>
          </a:p>
        </p:txBody>
      </p:sp>
      <p:sp>
        <p:nvSpPr>
          <p:cNvPr id="3" name="Content Placeholder 2"/>
          <p:cNvSpPr>
            <a:spLocks noGrp="1"/>
          </p:cNvSpPr>
          <p:nvPr>
            <p:ph idx="1"/>
          </p:nvPr>
        </p:nvSpPr>
        <p:spPr/>
        <p:txBody>
          <a:bodyPr/>
          <a:lstStyle/>
          <a:p>
            <a:r>
              <a:rPr lang="en-CA" dirty="0"/>
              <a:t>Online training resources created by Microsoft:</a:t>
            </a:r>
          </a:p>
          <a:p>
            <a:pPr lvl="1"/>
            <a:r>
              <a:rPr lang="en-CA" dirty="0"/>
              <a:t>Tutorials</a:t>
            </a:r>
            <a:endParaRPr lang="en-CA" dirty="0">
              <a:hlinkClick r:id="rId2"/>
            </a:endParaRPr>
          </a:p>
          <a:p>
            <a:pPr lvl="2"/>
            <a:r>
              <a:rPr lang="en-CA" dirty="0">
                <a:hlinkClick r:id="rId2"/>
              </a:rPr>
              <a:t>https://support.office.com/en-us/article/excel-for-windows-training-9bc05390-e94c-46af-a5b3-d7c22f6990bb</a:t>
            </a:r>
            <a:endParaRPr lang="en-CA" dirty="0"/>
          </a:p>
          <a:p>
            <a:pPr lvl="1"/>
            <a:r>
              <a:rPr lang="en-CA" dirty="0"/>
              <a:t>A MAC specific resource</a:t>
            </a:r>
          </a:p>
          <a:p>
            <a:pPr lvl="2"/>
            <a:r>
              <a:rPr lang="en-CA" dirty="0">
                <a:hlinkClick r:id="rId3"/>
              </a:rPr>
              <a:t>https://support.office.com/en-us/article/excel-2016-for-mac-help-2010f16b-aec0-4da7-b381-9cc1b9b47745</a:t>
            </a:r>
            <a:endParaRPr lang="en-CA" dirty="0"/>
          </a:p>
          <a:p>
            <a:pPr lvl="2"/>
            <a:endParaRPr lang="en-CA" dirty="0"/>
          </a:p>
        </p:txBody>
      </p:sp>
    </p:spTree>
    <p:extLst>
      <p:ext uri="{BB962C8B-B14F-4D97-AF65-F5344CB8AC3E}">
        <p14:creationId xmlns:p14="http://schemas.microsoft.com/office/powerpoint/2010/main" val="10494202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Lookup Tables/</a:t>
            </a:r>
            <a:r>
              <a:rPr lang="en-CA" dirty="0" smtClean="0">
                <a:latin typeface="Consolas" panose="020B0609020204030204" pitchFamily="49" charset="0"/>
              </a:rPr>
              <a:t>VLOOKUP</a:t>
            </a:r>
            <a:endParaRPr lang="en-CA" dirty="0">
              <a:latin typeface="Consolas" panose="020B0609020204030204" pitchFamily="49" charset="0"/>
            </a:endParaRPr>
          </a:p>
        </p:txBody>
      </p:sp>
      <p:sp>
        <p:nvSpPr>
          <p:cNvPr id="3" name="Content Placeholder 2"/>
          <p:cNvSpPr>
            <a:spLocks noGrp="1"/>
          </p:cNvSpPr>
          <p:nvPr>
            <p:ph idx="1"/>
          </p:nvPr>
        </p:nvSpPr>
        <p:spPr>
          <a:xfrm>
            <a:off x="466023" y="1447800"/>
            <a:ext cx="8229600" cy="5029200"/>
          </a:xfrm>
        </p:spPr>
        <p:txBody>
          <a:bodyPr/>
          <a:lstStyle/>
          <a:p>
            <a:r>
              <a:rPr lang="en-CA" dirty="0" smtClean="0"/>
              <a:t>Important lookup table requirements</a:t>
            </a:r>
          </a:p>
          <a:p>
            <a:pPr lvl="1"/>
            <a:r>
              <a:rPr lang="en-CA" dirty="0" smtClean="0"/>
              <a:t>Lookup </a:t>
            </a:r>
            <a:r>
              <a:rPr lang="en-CA" dirty="0"/>
              <a:t>tables for these </a:t>
            </a:r>
            <a:r>
              <a:rPr lang="en-CA" dirty="0">
                <a:latin typeface="Consolas" panose="020B0609020204030204" pitchFamily="49" charset="0"/>
              </a:rPr>
              <a:t>VLOOKUP</a:t>
            </a:r>
            <a:r>
              <a:rPr lang="en-CA" dirty="0"/>
              <a:t> examples </a:t>
            </a:r>
            <a:r>
              <a:rPr lang="en-CA" b="1" dirty="0">
                <a:solidFill>
                  <a:srgbClr val="FF0000"/>
                </a:solidFill>
              </a:rPr>
              <a:t>must be in ascending order</a:t>
            </a:r>
            <a:r>
              <a:rPr lang="en-CA" dirty="0" smtClean="0"/>
              <a:t>.</a:t>
            </a:r>
          </a:p>
          <a:p>
            <a:pPr lvl="1"/>
            <a:endParaRPr lang="en-CA" dirty="0"/>
          </a:p>
          <a:p>
            <a:pPr lvl="1"/>
            <a:endParaRPr lang="en-CA" dirty="0" smtClean="0"/>
          </a:p>
          <a:p>
            <a:pPr lvl="1"/>
            <a:endParaRPr lang="en-CA" dirty="0"/>
          </a:p>
          <a:p>
            <a:pPr lvl="1"/>
            <a:endParaRPr lang="en-CA" dirty="0"/>
          </a:p>
          <a:p>
            <a:pPr lvl="1"/>
            <a:r>
              <a:rPr lang="en-CA" b="1" dirty="0">
                <a:solidFill>
                  <a:srgbClr val="0000FF"/>
                </a:solidFill>
              </a:rPr>
              <a:t>Cell references </a:t>
            </a:r>
            <a:r>
              <a:rPr lang="en-CA" dirty="0"/>
              <a:t>to the lookup table must be </a:t>
            </a:r>
            <a:r>
              <a:rPr lang="en-CA" b="1" dirty="0">
                <a:solidFill>
                  <a:srgbClr val="0000FF"/>
                </a:solidFill>
              </a:rPr>
              <a:t>preceded by a dollar sign </a:t>
            </a:r>
            <a:r>
              <a:rPr lang="en-CA" dirty="0"/>
              <a:t>e.g. </a:t>
            </a:r>
            <a:r>
              <a:rPr lang="en-CA" b="1" dirty="0">
                <a:solidFill>
                  <a:srgbClr val="0000FF"/>
                </a:solidFill>
                <a:latin typeface="Consolas" panose="020B0609020204030204" pitchFamily="49" charset="0"/>
              </a:rPr>
              <a:t>$</a:t>
            </a:r>
            <a:r>
              <a:rPr lang="en-CA" dirty="0">
                <a:latin typeface="Consolas" panose="020B0609020204030204" pitchFamily="49" charset="0"/>
              </a:rPr>
              <a:t>J</a:t>
            </a:r>
            <a:r>
              <a:rPr lang="en-CA" b="1" dirty="0">
                <a:solidFill>
                  <a:srgbClr val="0000FF"/>
                </a:solidFill>
                <a:latin typeface="Consolas" panose="020B0609020204030204" pitchFamily="49" charset="0"/>
              </a:rPr>
              <a:t>$</a:t>
            </a:r>
            <a:r>
              <a:rPr lang="en-CA" dirty="0">
                <a:latin typeface="Consolas" panose="020B0609020204030204" pitchFamily="49" charset="0"/>
              </a:rPr>
              <a:t>3:</a:t>
            </a:r>
            <a:r>
              <a:rPr lang="en-CA" b="1" dirty="0">
                <a:solidFill>
                  <a:srgbClr val="0000FF"/>
                </a:solidFill>
                <a:latin typeface="Consolas" panose="020B0609020204030204" pitchFamily="49" charset="0"/>
              </a:rPr>
              <a:t>$</a:t>
            </a:r>
            <a:r>
              <a:rPr lang="en-CA" dirty="0" smtClean="0">
                <a:latin typeface="Consolas" panose="020B0609020204030204" pitchFamily="49" charset="0"/>
              </a:rPr>
              <a:t>L</a:t>
            </a:r>
            <a:r>
              <a:rPr lang="en-CA" b="1" dirty="0" smtClean="0">
                <a:solidFill>
                  <a:srgbClr val="0000FF"/>
                </a:solidFill>
                <a:latin typeface="Consolas" panose="020B0609020204030204" pitchFamily="49" charset="0"/>
              </a:rPr>
              <a:t>$</a:t>
            </a:r>
            <a:r>
              <a:rPr lang="en-CA" dirty="0" smtClean="0">
                <a:latin typeface="Consolas" panose="020B0609020204030204" pitchFamily="49" charset="0"/>
              </a:rPr>
              <a:t>5</a:t>
            </a:r>
            <a:r>
              <a:rPr lang="en-CA" dirty="0" smtClean="0"/>
              <a:t> (this ensures that the function will always lookup the same range for the cells of the lookup table).</a:t>
            </a:r>
            <a:endParaRPr lang="en-CA" dirty="0"/>
          </a:p>
          <a:p>
            <a:endParaRPr lang="en-CA" dirty="0"/>
          </a:p>
        </p:txBody>
      </p:sp>
      <p:pic>
        <p:nvPicPr>
          <p:cNvPr id="4" name="Picture 3"/>
          <p:cNvPicPr>
            <a:picLocks noChangeAspect="1"/>
          </p:cNvPicPr>
          <p:nvPr/>
        </p:nvPicPr>
        <p:blipFill>
          <a:blip r:embed="rId2"/>
          <a:stretch>
            <a:fillRect/>
          </a:stretch>
        </p:blipFill>
        <p:spPr>
          <a:xfrm>
            <a:off x="990600" y="2286000"/>
            <a:ext cx="3240657" cy="1306120"/>
          </a:xfrm>
          <a:prstGeom prst="rect">
            <a:avLst/>
          </a:prstGeom>
        </p:spPr>
      </p:pic>
      <p:grpSp>
        <p:nvGrpSpPr>
          <p:cNvPr id="7" name="Group 6"/>
          <p:cNvGrpSpPr/>
          <p:nvPr/>
        </p:nvGrpSpPr>
        <p:grpSpPr>
          <a:xfrm>
            <a:off x="550065" y="2324100"/>
            <a:ext cx="4098135" cy="1268020"/>
            <a:chOff x="550065" y="2324100"/>
            <a:chExt cx="4098135" cy="1268020"/>
          </a:xfrm>
        </p:grpSpPr>
        <p:sp>
          <p:nvSpPr>
            <p:cNvPr id="5" name="Right Brace 4"/>
            <p:cNvSpPr/>
            <p:nvPr/>
          </p:nvSpPr>
          <p:spPr>
            <a:xfrm>
              <a:off x="4231257" y="2362200"/>
              <a:ext cx="416943" cy="122992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6" name="Right Brace 5"/>
            <p:cNvSpPr/>
            <p:nvPr/>
          </p:nvSpPr>
          <p:spPr>
            <a:xfrm rot="10800000">
              <a:off x="550065" y="2324100"/>
              <a:ext cx="416943" cy="1229920"/>
            </a:xfrm>
            <a:prstGeom prst="rightBrace">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Tree>
    <p:extLst>
      <p:ext uri="{BB962C8B-B14F-4D97-AF65-F5344CB8AC3E}">
        <p14:creationId xmlns:p14="http://schemas.microsoft.com/office/powerpoint/2010/main" val="199336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randombar(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a:stretch>
            <a:fillRect/>
          </a:stretch>
        </p:blipFill>
        <p:spPr>
          <a:xfrm>
            <a:off x="761999" y="3298909"/>
            <a:ext cx="7046364" cy="2100572"/>
          </a:xfrm>
          <a:prstGeom prst="rect">
            <a:avLst/>
          </a:prstGeom>
        </p:spPr>
      </p:pic>
      <p:sp>
        <p:nvSpPr>
          <p:cNvPr id="2" name="Title 1"/>
          <p:cNvSpPr>
            <a:spLocks noGrp="1"/>
          </p:cNvSpPr>
          <p:nvPr>
            <p:ph type="title"/>
          </p:nvPr>
        </p:nvSpPr>
        <p:spPr/>
        <p:txBody>
          <a:bodyPr/>
          <a:lstStyle/>
          <a:p>
            <a:r>
              <a:rPr lang="en-CA" dirty="0" smtClean="0">
                <a:latin typeface="Consolas" panose="020B0609020204030204" pitchFamily="49" charset="0"/>
              </a:rPr>
              <a:t>VLOOKUP</a:t>
            </a:r>
            <a:r>
              <a:rPr lang="en-CA" dirty="0" smtClean="0"/>
              <a:t>: Format</a:t>
            </a:r>
            <a:endParaRPr lang="en-CA" dirty="0"/>
          </a:p>
        </p:txBody>
      </p:sp>
      <p:sp>
        <p:nvSpPr>
          <p:cNvPr id="3" name="Content Placeholder 2"/>
          <p:cNvSpPr>
            <a:spLocks noGrp="1"/>
          </p:cNvSpPr>
          <p:nvPr>
            <p:ph idx="1"/>
          </p:nvPr>
        </p:nvSpPr>
        <p:spPr/>
        <p:txBody>
          <a:bodyPr/>
          <a:lstStyle/>
          <a:p>
            <a:pPr marL="234950" lvl="1" indent="0">
              <a:buNone/>
            </a:pPr>
            <a:r>
              <a:rPr lang="en-CA" sz="1800" dirty="0" smtClean="0">
                <a:latin typeface="Consolas" panose="020B0609020204030204" pitchFamily="49" charset="0"/>
                <a:cs typeface="Consolas" panose="020B0609020204030204" pitchFamily="49" charset="0"/>
              </a:rPr>
              <a:t>VLOOKUP</a:t>
            </a:r>
            <a:r>
              <a:rPr lang="en-CA" sz="1800" dirty="0">
                <a:latin typeface="Consolas" panose="020B0609020204030204" pitchFamily="49" charset="0"/>
                <a:cs typeface="Consolas" panose="020B0609020204030204" pitchFamily="49" charset="0"/>
              </a:rPr>
              <a:t>(&lt;</a:t>
            </a:r>
            <a:r>
              <a:rPr lang="en-CA" sz="1800" i="1" dirty="0">
                <a:latin typeface="Consolas" panose="020B0609020204030204" pitchFamily="49" charset="0"/>
                <a:cs typeface="Consolas" panose="020B0609020204030204" pitchFamily="49" charset="0"/>
              </a:rPr>
              <a:t>Lookup value</a:t>
            </a:r>
            <a:r>
              <a:rPr lang="en-CA" sz="1800" dirty="0">
                <a:latin typeface="Consolas" panose="020B0609020204030204" pitchFamily="49" charset="0"/>
                <a:cs typeface="Consolas" panose="020B0609020204030204" pitchFamily="49" charset="0"/>
              </a:rPr>
              <a:t>&gt;, </a:t>
            </a:r>
          </a:p>
          <a:p>
            <a:pPr marL="234950" lvl="1" indent="0">
              <a:buNone/>
            </a:pPr>
            <a:r>
              <a:rPr lang="en-CA" sz="1800" dirty="0">
                <a:latin typeface="Consolas" panose="020B0609020204030204" pitchFamily="49" charset="0"/>
                <a:cs typeface="Consolas" panose="020B0609020204030204" pitchFamily="49" charset="0"/>
              </a:rPr>
              <a:t>        &lt;</a:t>
            </a:r>
            <a:r>
              <a:rPr lang="en-CA" sz="1800" i="1" dirty="0">
                <a:latin typeface="Consolas" panose="020B0609020204030204" pitchFamily="49" charset="0"/>
                <a:cs typeface="Consolas" panose="020B0609020204030204" pitchFamily="49" charset="0"/>
              </a:rPr>
              <a:t>Lookup table  Start : End&gt;,  </a:t>
            </a:r>
          </a:p>
          <a:p>
            <a:pPr marL="234950" lvl="1" indent="0">
              <a:buNone/>
            </a:pPr>
            <a:r>
              <a:rPr lang="en-CA" sz="1800" i="1" dirty="0">
                <a:latin typeface="Consolas" panose="020B0609020204030204" pitchFamily="49" charset="0"/>
                <a:cs typeface="Consolas" panose="020B0609020204030204" pitchFamily="49" charset="0"/>
              </a:rPr>
              <a:t>        &lt;Lookup table Column specifying the return value</a:t>
            </a:r>
            <a:r>
              <a:rPr lang="en-CA" sz="1800" dirty="0" smtClean="0">
                <a:latin typeface="Consolas" panose="020B0609020204030204" pitchFamily="49" charset="0"/>
                <a:cs typeface="Consolas" panose="020B0609020204030204" pitchFamily="49" charset="0"/>
              </a:rPr>
              <a:t>&gt;)  </a:t>
            </a:r>
            <a:endParaRPr lang="en-CA" sz="1800" dirty="0">
              <a:latin typeface="Consolas" panose="020B0609020204030204" pitchFamily="49" charset="0"/>
              <a:cs typeface="Consolas" panose="020B0609020204030204" pitchFamily="49" charset="0"/>
            </a:endParaRPr>
          </a:p>
          <a:p>
            <a:pPr marL="234950" lvl="1" indent="0">
              <a:buNone/>
            </a:pPr>
            <a:r>
              <a:rPr lang="en-CA" sz="1800" dirty="0">
                <a:latin typeface="Consolas" panose="020B0609020204030204" pitchFamily="49" charset="0"/>
                <a:cs typeface="Consolas" panose="020B0609020204030204" pitchFamily="49" charset="0"/>
              </a:rPr>
              <a:t>        </a:t>
            </a:r>
            <a:endParaRPr lang="en-CA" dirty="0"/>
          </a:p>
          <a:p>
            <a:r>
              <a:rPr lang="en-US" b="1" dirty="0" smtClean="0"/>
              <a:t>Example spreadsheet</a:t>
            </a:r>
            <a:r>
              <a:rPr lang="en-US" dirty="0"/>
              <a:t>: </a:t>
            </a:r>
            <a:r>
              <a:rPr lang="en-US" dirty="0" err="1" smtClean="0">
                <a:latin typeface="Consolas" panose="020B0609020204030204" pitchFamily="49" charset="0"/>
              </a:rPr>
              <a:t>salaries_vlookup_function</a:t>
            </a:r>
            <a:endParaRPr lang="en-US" dirty="0">
              <a:latin typeface="Consolas" panose="020B0609020204030204" pitchFamily="49" charset="0"/>
            </a:endParaRPr>
          </a:p>
        </p:txBody>
      </p:sp>
      <p:pic>
        <p:nvPicPr>
          <p:cNvPr id="11" name="Picture 10"/>
          <p:cNvPicPr>
            <a:picLocks noChangeAspect="1"/>
          </p:cNvPicPr>
          <p:nvPr/>
        </p:nvPicPr>
        <p:blipFill>
          <a:blip r:embed="rId4"/>
          <a:stretch>
            <a:fillRect/>
          </a:stretch>
        </p:blipFill>
        <p:spPr>
          <a:xfrm>
            <a:off x="5454164" y="5628081"/>
            <a:ext cx="3240657" cy="1306120"/>
          </a:xfrm>
          <a:prstGeom prst="rect">
            <a:avLst/>
          </a:prstGeom>
        </p:spPr>
      </p:pic>
      <p:sp>
        <p:nvSpPr>
          <p:cNvPr id="18" name="Freeform 17"/>
          <p:cNvSpPr/>
          <p:nvPr/>
        </p:nvSpPr>
        <p:spPr>
          <a:xfrm>
            <a:off x="866274" y="1311443"/>
            <a:ext cx="3645568" cy="2727158"/>
          </a:xfrm>
          <a:custGeom>
            <a:avLst/>
            <a:gdLst>
              <a:gd name="connsiteX0" fmla="*/ 3645568 w 3645568"/>
              <a:gd name="connsiteY0" fmla="*/ 2322095 h 2838773"/>
              <a:gd name="connsiteX1" fmla="*/ 3633537 w 3645568"/>
              <a:gd name="connsiteY1" fmla="*/ 2382253 h 2838773"/>
              <a:gd name="connsiteX2" fmla="*/ 3621505 w 3645568"/>
              <a:gd name="connsiteY2" fmla="*/ 2430379 h 2838773"/>
              <a:gd name="connsiteX3" fmla="*/ 3477126 w 3645568"/>
              <a:gd name="connsiteY3" fmla="*/ 2478505 h 2838773"/>
              <a:gd name="connsiteX4" fmla="*/ 3392905 w 3645568"/>
              <a:gd name="connsiteY4" fmla="*/ 2514600 h 2838773"/>
              <a:gd name="connsiteX5" fmla="*/ 3272589 w 3645568"/>
              <a:gd name="connsiteY5" fmla="*/ 2538663 h 2838773"/>
              <a:gd name="connsiteX6" fmla="*/ 3140242 w 3645568"/>
              <a:gd name="connsiteY6" fmla="*/ 2586790 h 2838773"/>
              <a:gd name="connsiteX7" fmla="*/ 3043989 w 3645568"/>
              <a:gd name="connsiteY7" fmla="*/ 2610853 h 2838773"/>
              <a:gd name="connsiteX8" fmla="*/ 2875547 w 3645568"/>
              <a:gd name="connsiteY8" fmla="*/ 2646947 h 2838773"/>
              <a:gd name="connsiteX9" fmla="*/ 2755231 w 3645568"/>
              <a:gd name="connsiteY9" fmla="*/ 2683042 h 2838773"/>
              <a:gd name="connsiteX10" fmla="*/ 2646947 w 3645568"/>
              <a:gd name="connsiteY10" fmla="*/ 2695074 h 2838773"/>
              <a:gd name="connsiteX11" fmla="*/ 2286000 w 3645568"/>
              <a:gd name="connsiteY11" fmla="*/ 2719137 h 2838773"/>
              <a:gd name="connsiteX12" fmla="*/ 2165684 w 3645568"/>
              <a:gd name="connsiteY12" fmla="*/ 2743200 h 2838773"/>
              <a:gd name="connsiteX13" fmla="*/ 1804737 w 3645568"/>
              <a:gd name="connsiteY13" fmla="*/ 2767263 h 2838773"/>
              <a:gd name="connsiteX14" fmla="*/ 529389 w 3645568"/>
              <a:gd name="connsiteY14" fmla="*/ 2755232 h 2838773"/>
              <a:gd name="connsiteX15" fmla="*/ 481263 w 3645568"/>
              <a:gd name="connsiteY15" fmla="*/ 2719137 h 2838773"/>
              <a:gd name="connsiteX16" fmla="*/ 445168 w 3645568"/>
              <a:gd name="connsiteY16" fmla="*/ 2707105 h 2838773"/>
              <a:gd name="connsiteX17" fmla="*/ 421105 w 3645568"/>
              <a:gd name="connsiteY17" fmla="*/ 2671011 h 2838773"/>
              <a:gd name="connsiteX18" fmla="*/ 372979 w 3645568"/>
              <a:gd name="connsiteY18" fmla="*/ 2646947 h 2838773"/>
              <a:gd name="connsiteX19" fmla="*/ 348915 w 3645568"/>
              <a:gd name="connsiteY19" fmla="*/ 2610853 h 2838773"/>
              <a:gd name="connsiteX20" fmla="*/ 276726 w 3645568"/>
              <a:gd name="connsiteY20" fmla="*/ 2562726 h 2838773"/>
              <a:gd name="connsiteX21" fmla="*/ 252663 w 3645568"/>
              <a:gd name="connsiteY21" fmla="*/ 2526632 h 2838773"/>
              <a:gd name="connsiteX22" fmla="*/ 180473 w 3645568"/>
              <a:gd name="connsiteY22" fmla="*/ 2478505 h 2838773"/>
              <a:gd name="connsiteX23" fmla="*/ 120315 w 3645568"/>
              <a:gd name="connsiteY23" fmla="*/ 2394284 h 2838773"/>
              <a:gd name="connsiteX24" fmla="*/ 72189 w 3645568"/>
              <a:gd name="connsiteY24" fmla="*/ 2310063 h 2838773"/>
              <a:gd name="connsiteX25" fmla="*/ 48126 w 3645568"/>
              <a:gd name="connsiteY25" fmla="*/ 2225842 h 2838773"/>
              <a:gd name="connsiteX26" fmla="*/ 24063 w 3645568"/>
              <a:gd name="connsiteY26" fmla="*/ 2153653 h 2838773"/>
              <a:gd name="connsiteX27" fmla="*/ 0 w 3645568"/>
              <a:gd name="connsiteY27" fmla="*/ 2069432 h 2838773"/>
              <a:gd name="connsiteX28" fmla="*/ 12031 w 3645568"/>
              <a:gd name="connsiteY28" fmla="*/ 481263 h 2838773"/>
              <a:gd name="connsiteX29" fmla="*/ 36094 w 3645568"/>
              <a:gd name="connsiteY29" fmla="*/ 397042 h 2838773"/>
              <a:gd name="connsiteX30" fmla="*/ 48126 w 3645568"/>
              <a:gd name="connsiteY30" fmla="*/ 324853 h 2838773"/>
              <a:gd name="connsiteX31" fmla="*/ 120315 w 3645568"/>
              <a:gd name="connsiteY31" fmla="*/ 180474 h 2838773"/>
              <a:gd name="connsiteX32" fmla="*/ 168442 w 3645568"/>
              <a:gd name="connsiteY32" fmla="*/ 132347 h 2838773"/>
              <a:gd name="connsiteX33" fmla="*/ 204537 w 3645568"/>
              <a:gd name="connsiteY33" fmla="*/ 120316 h 2838773"/>
              <a:gd name="connsiteX34" fmla="*/ 324852 w 3645568"/>
              <a:gd name="connsiteY34" fmla="*/ 60158 h 2838773"/>
              <a:gd name="connsiteX35" fmla="*/ 360947 w 3645568"/>
              <a:gd name="connsiteY35" fmla="*/ 36095 h 2838773"/>
              <a:gd name="connsiteX36" fmla="*/ 421105 w 3645568"/>
              <a:gd name="connsiteY36" fmla="*/ 24063 h 2838773"/>
              <a:gd name="connsiteX37" fmla="*/ 553452 w 3645568"/>
              <a:gd name="connsiteY37" fmla="*/ 0 h 2838773"/>
              <a:gd name="connsiteX38" fmla="*/ 1215189 w 3645568"/>
              <a:gd name="connsiteY38" fmla="*/ 12032 h 2838773"/>
              <a:gd name="connsiteX39" fmla="*/ 1263315 w 3645568"/>
              <a:gd name="connsiteY39" fmla="*/ 36095 h 2838773"/>
              <a:gd name="connsiteX40" fmla="*/ 1299410 w 3645568"/>
              <a:gd name="connsiteY40" fmla="*/ 48126 h 2838773"/>
              <a:gd name="connsiteX41" fmla="*/ 1371600 w 3645568"/>
              <a:gd name="connsiteY41" fmla="*/ 96253 h 2838773"/>
              <a:gd name="connsiteX42" fmla="*/ 1431758 w 3645568"/>
              <a:gd name="connsiteY42" fmla="*/ 144379 h 2838773"/>
              <a:gd name="connsiteX43" fmla="*/ 1455821 w 3645568"/>
              <a:gd name="connsiteY43" fmla="*/ 252663 h 28387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3645568" h="2838773">
                <a:moveTo>
                  <a:pt x="3645568" y="2322095"/>
                </a:moveTo>
                <a:cubicBezTo>
                  <a:pt x="3641558" y="2342148"/>
                  <a:pt x="3637973" y="2362290"/>
                  <a:pt x="3633537" y="2382253"/>
                </a:cubicBezTo>
                <a:cubicBezTo>
                  <a:pt x="3629950" y="2398395"/>
                  <a:pt x="3632091" y="2417676"/>
                  <a:pt x="3621505" y="2430379"/>
                </a:cubicBezTo>
                <a:cubicBezTo>
                  <a:pt x="3600634" y="2455423"/>
                  <a:pt x="3485978" y="2475554"/>
                  <a:pt x="3477126" y="2478505"/>
                </a:cubicBezTo>
                <a:cubicBezTo>
                  <a:pt x="3448150" y="2488164"/>
                  <a:pt x="3422207" y="2505982"/>
                  <a:pt x="3392905" y="2514600"/>
                </a:cubicBezTo>
                <a:cubicBezTo>
                  <a:pt x="3353667" y="2526140"/>
                  <a:pt x="3311915" y="2527427"/>
                  <a:pt x="3272589" y="2538663"/>
                </a:cubicBezTo>
                <a:cubicBezTo>
                  <a:pt x="3227453" y="2551559"/>
                  <a:pt x="3185005" y="2572654"/>
                  <a:pt x="3140242" y="2586790"/>
                </a:cubicBezTo>
                <a:cubicBezTo>
                  <a:pt x="3108705" y="2596749"/>
                  <a:pt x="3075944" y="2602332"/>
                  <a:pt x="3043989" y="2610853"/>
                </a:cubicBezTo>
                <a:cubicBezTo>
                  <a:pt x="2915349" y="2645157"/>
                  <a:pt x="3005331" y="2628407"/>
                  <a:pt x="2875547" y="2646947"/>
                </a:cubicBezTo>
                <a:cubicBezTo>
                  <a:pt x="2839956" y="2658811"/>
                  <a:pt x="2786719" y="2677138"/>
                  <a:pt x="2755231" y="2683042"/>
                </a:cubicBezTo>
                <a:cubicBezTo>
                  <a:pt x="2719536" y="2689735"/>
                  <a:pt x="2683064" y="2691272"/>
                  <a:pt x="2646947" y="2695074"/>
                </a:cubicBezTo>
                <a:cubicBezTo>
                  <a:pt x="2465805" y="2714141"/>
                  <a:pt x="2528857" y="2706994"/>
                  <a:pt x="2286000" y="2719137"/>
                </a:cubicBezTo>
                <a:cubicBezTo>
                  <a:pt x="2245895" y="2727158"/>
                  <a:pt x="2206240" y="2737910"/>
                  <a:pt x="2165684" y="2743200"/>
                </a:cubicBezTo>
                <a:cubicBezTo>
                  <a:pt x="2108927" y="2750603"/>
                  <a:pt x="1842379" y="2765049"/>
                  <a:pt x="1804737" y="2767263"/>
                </a:cubicBezTo>
                <a:cubicBezTo>
                  <a:pt x="1385958" y="2837061"/>
                  <a:pt x="934210" y="2890165"/>
                  <a:pt x="529389" y="2755232"/>
                </a:cubicBezTo>
                <a:cubicBezTo>
                  <a:pt x="513347" y="2743200"/>
                  <a:pt x="498673" y="2729086"/>
                  <a:pt x="481263" y="2719137"/>
                </a:cubicBezTo>
                <a:cubicBezTo>
                  <a:pt x="470252" y="2712845"/>
                  <a:pt x="455071" y="2715028"/>
                  <a:pt x="445168" y="2707105"/>
                </a:cubicBezTo>
                <a:cubicBezTo>
                  <a:pt x="433877" y="2698072"/>
                  <a:pt x="432213" y="2680268"/>
                  <a:pt x="421105" y="2671011"/>
                </a:cubicBezTo>
                <a:cubicBezTo>
                  <a:pt x="407326" y="2659529"/>
                  <a:pt x="389021" y="2654968"/>
                  <a:pt x="372979" y="2646947"/>
                </a:cubicBezTo>
                <a:cubicBezTo>
                  <a:pt x="364958" y="2634916"/>
                  <a:pt x="359797" y="2620375"/>
                  <a:pt x="348915" y="2610853"/>
                </a:cubicBezTo>
                <a:cubicBezTo>
                  <a:pt x="327150" y="2591809"/>
                  <a:pt x="276726" y="2562726"/>
                  <a:pt x="276726" y="2562726"/>
                </a:cubicBezTo>
                <a:cubicBezTo>
                  <a:pt x="268705" y="2550695"/>
                  <a:pt x="263545" y="2536154"/>
                  <a:pt x="252663" y="2526632"/>
                </a:cubicBezTo>
                <a:cubicBezTo>
                  <a:pt x="230898" y="2507588"/>
                  <a:pt x="197825" y="2501642"/>
                  <a:pt x="180473" y="2478505"/>
                </a:cubicBezTo>
                <a:cubicBezTo>
                  <a:pt x="164985" y="2457853"/>
                  <a:pt x="134386" y="2418908"/>
                  <a:pt x="120315" y="2394284"/>
                </a:cubicBezTo>
                <a:cubicBezTo>
                  <a:pt x="59247" y="2287416"/>
                  <a:pt x="130822" y="2398014"/>
                  <a:pt x="72189" y="2310063"/>
                </a:cubicBezTo>
                <a:cubicBezTo>
                  <a:pt x="31751" y="2188744"/>
                  <a:pt x="93456" y="2376941"/>
                  <a:pt x="48126" y="2225842"/>
                </a:cubicBezTo>
                <a:cubicBezTo>
                  <a:pt x="40837" y="2201547"/>
                  <a:pt x="32084" y="2177716"/>
                  <a:pt x="24063" y="2153653"/>
                </a:cubicBezTo>
                <a:cubicBezTo>
                  <a:pt x="14830" y="2125954"/>
                  <a:pt x="8021" y="2097506"/>
                  <a:pt x="0" y="2069432"/>
                </a:cubicBezTo>
                <a:cubicBezTo>
                  <a:pt x="4010" y="1540042"/>
                  <a:pt x="608" y="1010545"/>
                  <a:pt x="12031" y="481263"/>
                </a:cubicBezTo>
                <a:cubicBezTo>
                  <a:pt x="12661" y="452073"/>
                  <a:pt x="29529" y="425491"/>
                  <a:pt x="36094" y="397042"/>
                </a:cubicBezTo>
                <a:cubicBezTo>
                  <a:pt x="41579" y="373272"/>
                  <a:pt x="42209" y="348520"/>
                  <a:pt x="48126" y="324853"/>
                </a:cubicBezTo>
                <a:cubicBezTo>
                  <a:pt x="61174" y="272663"/>
                  <a:pt x="81105" y="219684"/>
                  <a:pt x="120315" y="180474"/>
                </a:cubicBezTo>
                <a:cubicBezTo>
                  <a:pt x="136357" y="164432"/>
                  <a:pt x="146919" y="139521"/>
                  <a:pt x="168442" y="132347"/>
                </a:cubicBezTo>
                <a:lnTo>
                  <a:pt x="204537" y="120316"/>
                </a:lnTo>
                <a:cubicBezTo>
                  <a:pt x="290485" y="63018"/>
                  <a:pt x="248669" y="79204"/>
                  <a:pt x="324852" y="60158"/>
                </a:cubicBezTo>
                <a:cubicBezTo>
                  <a:pt x="336884" y="52137"/>
                  <a:pt x="347407" y="41172"/>
                  <a:pt x="360947" y="36095"/>
                </a:cubicBezTo>
                <a:cubicBezTo>
                  <a:pt x="380095" y="28915"/>
                  <a:pt x="401142" y="28499"/>
                  <a:pt x="421105" y="24063"/>
                </a:cubicBezTo>
                <a:cubicBezTo>
                  <a:pt x="523209" y="1373"/>
                  <a:pt x="407472" y="20855"/>
                  <a:pt x="553452" y="0"/>
                </a:cubicBezTo>
                <a:cubicBezTo>
                  <a:pt x="774031" y="4011"/>
                  <a:pt x="994858" y="829"/>
                  <a:pt x="1215189" y="12032"/>
                </a:cubicBezTo>
                <a:cubicBezTo>
                  <a:pt x="1233101" y="12943"/>
                  <a:pt x="1246830" y="29030"/>
                  <a:pt x="1263315" y="36095"/>
                </a:cubicBezTo>
                <a:cubicBezTo>
                  <a:pt x="1274972" y="41091"/>
                  <a:pt x="1287378" y="44116"/>
                  <a:pt x="1299410" y="48126"/>
                </a:cubicBezTo>
                <a:cubicBezTo>
                  <a:pt x="1323473" y="64168"/>
                  <a:pt x="1355558" y="72190"/>
                  <a:pt x="1371600" y="96253"/>
                </a:cubicBezTo>
                <a:cubicBezTo>
                  <a:pt x="1402698" y="142899"/>
                  <a:pt x="1381945" y="127774"/>
                  <a:pt x="1431758" y="144379"/>
                </a:cubicBezTo>
                <a:cubicBezTo>
                  <a:pt x="1459626" y="227983"/>
                  <a:pt x="1455821" y="191204"/>
                  <a:pt x="1455821" y="252663"/>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9" name="Freeform 18"/>
          <p:cNvSpPr/>
          <p:nvPr/>
        </p:nvSpPr>
        <p:spPr>
          <a:xfrm>
            <a:off x="4111033" y="2069432"/>
            <a:ext cx="713630" cy="1383631"/>
          </a:xfrm>
          <a:custGeom>
            <a:avLst/>
            <a:gdLst>
              <a:gd name="connsiteX0" fmla="*/ 713630 w 713630"/>
              <a:gd name="connsiteY0" fmla="*/ 1383631 h 1383631"/>
              <a:gd name="connsiteX1" fmla="*/ 424872 w 713630"/>
              <a:gd name="connsiteY1" fmla="*/ 1215189 h 1383631"/>
              <a:gd name="connsiteX2" fmla="*/ 340651 w 713630"/>
              <a:gd name="connsiteY2" fmla="*/ 1155031 h 1383631"/>
              <a:gd name="connsiteX3" fmla="*/ 304556 w 713630"/>
              <a:gd name="connsiteY3" fmla="*/ 1143000 h 1383631"/>
              <a:gd name="connsiteX4" fmla="*/ 232367 w 713630"/>
              <a:gd name="connsiteY4" fmla="*/ 1022684 h 1383631"/>
              <a:gd name="connsiteX5" fmla="*/ 196272 w 713630"/>
              <a:gd name="connsiteY5" fmla="*/ 986589 h 1383631"/>
              <a:gd name="connsiteX6" fmla="*/ 172209 w 713630"/>
              <a:gd name="connsiteY6" fmla="*/ 938463 h 1383631"/>
              <a:gd name="connsiteX7" fmla="*/ 124083 w 713630"/>
              <a:gd name="connsiteY7" fmla="*/ 866273 h 1383631"/>
              <a:gd name="connsiteX8" fmla="*/ 75956 w 713630"/>
              <a:gd name="connsiteY8" fmla="*/ 757989 h 1383631"/>
              <a:gd name="connsiteX9" fmla="*/ 51893 w 713630"/>
              <a:gd name="connsiteY9" fmla="*/ 685800 h 1383631"/>
              <a:gd name="connsiteX10" fmla="*/ 39862 w 713630"/>
              <a:gd name="connsiteY10" fmla="*/ 649705 h 1383631"/>
              <a:gd name="connsiteX11" fmla="*/ 15799 w 713630"/>
              <a:gd name="connsiteY11" fmla="*/ 565484 h 1383631"/>
              <a:gd name="connsiteX12" fmla="*/ 15799 w 713630"/>
              <a:gd name="connsiteY12" fmla="*/ 204536 h 1383631"/>
              <a:gd name="connsiteX13" fmla="*/ 27830 w 713630"/>
              <a:gd name="connsiteY13" fmla="*/ 132347 h 1383631"/>
              <a:gd name="connsiteX14" fmla="*/ 39862 w 713630"/>
              <a:gd name="connsiteY14" fmla="*/ 96252 h 1383631"/>
              <a:gd name="connsiteX15" fmla="*/ 39862 w 713630"/>
              <a:gd name="connsiteY15" fmla="*/ 0 h 1383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713630" h="1383631">
                <a:moveTo>
                  <a:pt x="713630" y="1383631"/>
                </a:moveTo>
                <a:cubicBezTo>
                  <a:pt x="617377" y="1327484"/>
                  <a:pt x="520123" y="1273020"/>
                  <a:pt x="424872" y="1215189"/>
                </a:cubicBezTo>
                <a:cubicBezTo>
                  <a:pt x="399433" y="1199744"/>
                  <a:pt x="368729" y="1169070"/>
                  <a:pt x="340651" y="1155031"/>
                </a:cubicBezTo>
                <a:cubicBezTo>
                  <a:pt x="329307" y="1149359"/>
                  <a:pt x="316588" y="1147010"/>
                  <a:pt x="304556" y="1143000"/>
                </a:cubicBezTo>
                <a:cubicBezTo>
                  <a:pt x="285568" y="1105022"/>
                  <a:pt x="261406" y="1051723"/>
                  <a:pt x="232367" y="1022684"/>
                </a:cubicBezTo>
                <a:cubicBezTo>
                  <a:pt x="220335" y="1010652"/>
                  <a:pt x="206162" y="1000435"/>
                  <a:pt x="196272" y="986589"/>
                </a:cubicBezTo>
                <a:cubicBezTo>
                  <a:pt x="185847" y="971994"/>
                  <a:pt x="181437" y="953843"/>
                  <a:pt x="172209" y="938463"/>
                </a:cubicBezTo>
                <a:cubicBezTo>
                  <a:pt x="157330" y="913664"/>
                  <a:pt x="133228" y="893709"/>
                  <a:pt x="124083" y="866273"/>
                </a:cubicBezTo>
                <a:cubicBezTo>
                  <a:pt x="95447" y="780366"/>
                  <a:pt x="114090" y="815188"/>
                  <a:pt x="75956" y="757989"/>
                </a:cubicBezTo>
                <a:lnTo>
                  <a:pt x="51893" y="685800"/>
                </a:lnTo>
                <a:cubicBezTo>
                  <a:pt x="47883" y="673768"/>
                  <a:pt x="42938" y="662009"/>
                  <a:pt x="39862" y="649705"/>
                </a:cubicBezTo>
                <a:cubicBezTo>
                  <a:pt x="24754" y="589275"/>
                  <a:pt x="33059" y="617266"/>
                  <a:pt x="15799" y="565484"/>
                </a:cubicBezTo>
                <a:cubicBezTo>
                  <a:pt x="-7680" y="401135"/>
                  <a:pt x="-2708" y="472893"/>
                  <a:pt x="15799" y="204536"/>
                </a:cubicBezTo>
                <a:cubicBezTo>
                  <a:pt x="17477" y="180199"/>
                  <a:pt x="22538" y="156161"/>
                  <a:pt x="27830" y="132347"/>
                </a:cubicBezTo>
                <a:cubicBezTo>
                  <a:pt x="30581" y="119966"/>
                  <a:pt x="38714" y="108882"/>
                  <a:pt x="39862" y="96252"/>
                </a:cubicBezTo>
                <a:cubicBezTo>
                  <a:pt x="42767" y="64300"/>
                  <a:pt x="39862" y="32084"/>
                  <a:pt x="39862"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Freeform 19"/>
          <p:cNvSpPr/>
          <p:nvPr/>
        </p:nvSpPr>
        <p:spPr>
          <a:xfrm>
            <a:off x="4884821" y="2057400"/>
            <a:ext cx="324853" cy="1383632"/>
          </a:xfrm>
          <a:custGeom>
            <a:avLst/>
            <a:gdLst>
              <a:gd name="connsiteX0" fmla="*/ 324853 w 324853"/>
              <a:gd name="connsiteY0" fmla="*/ 1383632 h 1383632"/>
              <a:gd name="connsiteX1" fmla="*/ 252663 w 324853"/>
              <a:gd name="connsiteY1" fmla="*/ 1335505 h 1383632"/>
              <a:gd name="connsiteX2" fmla="*/ 228600 w 324853"/>
              <a:gd name="connsiteY2" fmla="*/ 1299411 h 1383632"/>
              <a:gd name="connsiteX3" fmla="*/ 204537 w 324853"/>
              <a:gd name="connsiteY3" fmla="*/ 1275347 h 1383632"/>
              <a:gd name="connsiteX4" fmla="*/ 156411 w 324853"/>
              <a:gd name="connsiteY4" fmla="*/ 1215189 h 1383632"/>
              <a:gd name="connsiteX5" fmla="*/ 144379 w 324853"/>
              <a:gd name="connsiteY5" fmla="*/ 1155032 h 1383632"/>
              <a:gd name="connsiteX6" fmla="*/ 120316 w 324853"/>
              <a:gd name="connsiteY6" fmla="*/ 1082842 h 1383632"/>
              <a:gd name="connsiteX7" fmla="*/ 108284 w 324853"/>
              <a:gd name="connsiteY7" fmla="*/ 1010653 h 1383632"/>
              <a:gd name="connsiteX8" fmla="*/ 84221 w 324853"/>
              <a:gd name="connsiteY8" fmla="*/ 806116 h 1383632"/>
              <a:gd name="connsiteX9" fmla="*/ 60158 w 324853"/>
              <a:gd name="connsiteY9" fmla="*/ 685800 h 1383632"/>
              <a:gd name="connsiteX10" fmla="*/ 36095 w 324853"/>
              <a:gd name="connsiteY10" fmla="*/ 601579 h 1383632"/>
              <a:gd name="connsiteX11" fmla="*/ 12032 w 324853"/>
              <a:gd name="connsiteY11" fmla="*/ 421105 h 1383632"/>
              <a:gd name="connsiteX12" fmla="*/ 0 w 324853"/>
              <a:gd name="connsiteY12" fmla="*/ 385011 h 1383632"/>
              <a:gd name="connsiteX13" fmla="*/ 12032 w 324853"/>
              <a:gd name="connsiteY13" fmla="*/ 0 h 1383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4853" h="1383632">
                <a:moveTo>
                  <a:pt x="324853" y="1383632"/>
                </a:moveTo>
                <a:cubicBezTo>
                  <a:pt x="300790" y="1367590"/>
                  <a:pt x="274428" y="1354549"/>
                  <a:pt x="252663" y="1335505"/>
                </a:cubicBezTo>
                <a:cubicBezTo>
                  <a:pt x="241781" y="1325983"/>
                  <a:pt x="237633" y="1310702"/>
                  <a:pt x="228600" y="1299411"/>
                </a:cubicBezTo>
                <a:cubicBezTo>
                  <a:pt x="221514" y="1290553"/>
                  <a:pt x="211623" y="1284205"/>
                  <a:pt x="204537" y="1275347"/>
                </a:cubicBezTo>
                <a:cubicBezTo>
                  <a:pt x="143826" y="1199458"/>
                  <a:pt x="214512" y="1273292"/>
                  <a:pt x="156411" y="1215189"/>
                </a:cubicBezTo>
                <a:cubicBezTo>
                  <a:pt x="152400" y="1195137"/>
                  <a:pt x="149760" y="1174761"/>
                  <a:pt x="144379" y="1155032"/>
                </a:cubicBezTo>
                <a:cubicBezTo>
                  <a:pt x="137705" y="1130561"/>
                  <a:pt x="124486" y="1107862"/>
                  <a:pt x="120316" y="1082842"/>
                </a:cubicBezTo>
                <a:cubicBezTo>
                  <a:pt x="116305" y="1058779"/>
                  <a:pt x="111134" y="1034881"/>
                  <a:pt x="108284" y="1010653"/>
                </a:cubicBezTo>
                <a:cubicBezTo>
                  <a:pt x="90182" y="856786"/>
                  <a:pt x="105663" y="920471"/>
                  <a:pt x="84221" y="806116"/>
                </a:cubicBezTo>
                <a:cubicBezTo>
                  <a:pt x="76684" y="765917"/>
                  <a:pt x="73092" y="724601"/>
                  <a:pt x="60158" y="685800"/>
                </a:cubicBezTo>
                <a:cubicBezTo>
                  <a:pt x="48689" y="651394"/>
                  <a:pt x="43650" y="639353"/>
                  <a:pt x="36095" y="601579"/>
                </a:cubicBezTo>
                <a:cubicBezTo>
                  <a:pt x="6413" y="453168"/>
                  <a:pt x="44144" y="613776"/>
                  <a:pt x="12032" y="421105"/>
                </a:cubicBezTo>
                <a:cubicBezTo>
                  <a:pt x="9947" y="408595"/>
                  <a:pt x="4011" y="397042"/>
                  <a:pt x="0" y="385011"/>
                </a:cubicBezTo>
                <a:cubicBezTo>
                  <a:pt x="14130" y="88281"/>
                  <a:pt x="12032" y="216664"/>
                  <a:pt x="12032"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1" name="Freeform 20"/>
          <p:cNvSpPr/>
          <p:nvPr/>
        </p:nvSpPr>
        <p:spPr>
          <a:xfrm>
            <a:off x="5454164" y="2358190"/>
            <a:ext cx="946928" cy="1094874"/>
          </a:xfrm>
          <a:custGeom>
            <a:avLst/>
            <a:gdLst>
              <a:gd name="connsiteX0" fmla="*/ 0 w 1022976"/>
              <a:gd name="connsiteY0" fmla="*/ 1179095 h 1179095"/>
              <a:gd name="connsiteX1" fmla="*/ 180473 w 1022976"/>
              <a:gd name="connsiteY1" fmla="*/ 1155032 h 1179095"/>
              <a:gd name="connsiteX2" fmla="*/ 348916 w 1022976"/>
              <a:gd name="connsiteY2" fmla="*/ 1106906 h 1179095"/>
              <a:gd name="connsiteX3" fmla="*/ 385010 w 1022976"/>
              <a:gd name="connsiteY3" fmla="*/ 1094874 h 1179095"/>
              <a:gd name="connsiteX4" fmla="*/ 481263 w 1022976"/>
              <a:gd name="connsiteY4" fmla="*/ 1046748 h 1179095"/>
              <a:gd name="connsiteX5" fmla="*/ 517358 w 1022976"/>
              <a:gd name="connsiteY5" fmla="*/ 1034716 h 1179095"/>
              <a:gd name="connsiteX6" fmla="*/ 577516 w 1022976"/>
              <a:gd name="connsiteY6" fmla="*/ 986590 h 1179095"/>
              <a:gd name="connsiteX7" fmla="*/ 685800 w 1022976"/>
              <a:gd name="connsiteY7" fmla="*/ 890337 h 1179095"/>
              <a:gd name="connsiteX8" fmla="*/ 757989 w 1022976"/>
              <a:gd name="connsiteY8" fmla="*/ 806116 h 1179095"/>
              <a:gd name="connsiteX9" fmla="*/ 794084 w 1022976"/>
              <a:gd name="connsiteY9" fmla="*/ 757990 h 1179095"/>
              <a:gd name="connsiteX10" fmla="*/ 818147 w 1022976"/>
              <a:gd name="connsiteY10" fmla="*/ 721895 h 1179095"/>
              <a:gd name="connsiteX11" fmla="*/ 854242 w 1022976"/>
              <a:gd name="connsiteY11" fmla="*/ 685800 h 1179095"/>
              <a:gd name="connsiteX12" fmla="*/ 902368 w 1022976"/>
              <a:gd name="connsiteY12" fmla="*/ 589548 h 1179095"/>
              <a:gd name="connsiteX13" fmla="*/ 926431 w 1022976"/>
              <a:gd name="connsiteY13" fmla="*/ 517358 h 1179095"/>
              <a:gd name="connsiteX14" fmla="*/ 938463 w 1022976"/>
              <a:gd name="connsiteY14" fmla="*/ 481264 h 1179095"/>
              <a:gd name="connsiteX15" fmla="*/ 950495 w 1022976"/>
              <a:gd name="connsiteY15" fmla="*/ 445169 h 1179095"/>
              <a:gd name="connsiteX16" fmla="*/ 974558 w 1022976"/>
              <a:gd name="connsiteY16" fmla="*/ 409074 h 1179095"/>
              <a:gd name="connsiteX17" fmla="*/ 1010652 w 1022976"/>
              <a:gd name="connsiteY17" fmla="*/ 240632 h 1179095"/>
              <a:gd name="connsiteX18" fmla="*/ 1022684 w 1022976"/>
              <a:gd name="connsiteY18" fmla="*/ 0 h 1179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022976" h="1179095">
                <a:moveTo>
                  <a:pt x="0" y="1179095"/>
                </a:moveTo>
                <a:cubicBezTo>
                  <a:pt x="1243" y="1178971"/>
                  <a:pt x="151530" y="1167896"/>
                  <a:pt x="180473" y="1155032"/>
                </a:cubicBezTo>
                <a:cubicBezTo>
                  <a:pt x="332136" y="1087625"/>
                  <a:pt x="65353" y="1135261"/>
                  <a:pt x="348916" y="1106906"/>
                </a:cubicBezTo>
                <a:cubicBezTo>
                  <a:pt x="360947" y="1102895"/>
                  <a:pt x="373465" y="1100122"/>
                  <a:pt x="385010" y="1094874"/>
                </a:cubicBezTo>
                <a:cubicBezTo>
                  <a:pt x="417666" y="1080030"/>
                  <a:pt x="447233" y="1058092"/>
                  <a:pt x="481263" y="1046748"/>
                </a:cubicBezTo>
                <a:cubicBezTo>
                  <a:pt x="493295" y="1042737"/>
                  <a:pt x="506014" y="1040388"/>
                  <a:pt x="517358" y="1034716"/>
                </a:cubicBezTo>
                <a:cubicBezTo>
                  <a:pt x="566728" y="1010030"/>
                  <a:pt x="540216" y="1016430"/>
                  <a:pt x="577516" y="986590"/>
                </a:cubicBezTo>
                <a:cubicBezTo>
                  <a:pt x="636140" y="939691"/>
                  <a:pt x="617001" y="982068"/>
                  <a:pt x="685800" y="890337"/>
                </a:cubicBezTo>
                <a:cubicBezTo>
                  <a:pt x="791354" y="749601"/>
                  <a:pt x="657441" y="923422"/>
                  <a:pt x="757989" y="806116"/>
                </a:cubicBezTo>
                <a:cubicBezTo>
                  <a:pt x="771039" y="790891"/>
                  <a:pt x="782429" y="774307"/>
                  <a:pt x="794084" y="757990"/>
                </a:cubicBezTo>
                <a:cubicBezTo>
                  <a:pt x="802489" y="746223"/>
                  <a:pt x="808890" y="733004"/>
                  <a:pt x="818147" y="721895"/>
                </a:cubicBezTo>
                <a:cubicBezTo>
                  <a:pt x="829040" y="708823"/>
                  <a:pt x="842210" y="697832"/>
                  <a:pt x="854242" y="685800"/>
                </a:cubicBezTo>
                <a:cubicBezTo>
                  <a:pt x="883784" y="567626"/>
                  <a:pt x="841014" y="712257"/>
                  <a:pt x="902368" y="589548"/>
                </a:cubicBezTo>
                <a:cubicBezTo>
                  <a:pt x="913712" y="566861"/>
                  <a:pt x="918410" y="541421"/>
                  <a:pt x="926431" y="517358"/>
                </a:cubicBezTo>
                <a:lnTo>
                  <a:pt x="938463" y="481264"/>
                </a:lnTo>
                <a:cubicBezTo>
                  <a:pt x="942474" y="469232"/>
                  <a:pt x="943460" y="455722"/>
                  <a:pt x="950495" y="445169"/>
                </a:cubicBezTo>
                <a:lnTo>
                  <a:pt x="974558" y="409074"/>
                </a:lnTo>
                <a:cubicBezTo>
                  <a:pt x="989148" y="350711"/>
                  <a:pt x="1001551" y="304342"/>
                  <a:pt x="1010652" y="240632"/>
                </a:cubicBezTo>
                <a:cubicBezTo>
                  <a:pt x="1025952" y="133533"/>
                  <a:pt x="1022684" y="102719"/>
                  <a:pt x="1022684" y="0"/>
                </a:cubicBezTo>
              </a:path>
            </a:pathLst>
          </a:custGeom>
          <a:noFill/>
          <a:ln>
            <a:solidFill>
              <a:srgbClr val="FF0000"/>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p:cNvSpPr txBox="1"/>
          <p:nvPr/>
        </p:nvSpPr>
        <p:spPr>
          <a:xfrm>
            <a:off x="84221" y="5628081"/>
            <a:ext cx="5209674" cy="1200329"/>
          </a:xfrm>
          <a:prstGeom prst="rect">
            <a:avLst/>
          </a:prstGeom>
          <a:noFill/>
        </p:spPr>
        <p:txBody>
          <a:bodyPr wrap="square" rtlCol="0">
            <a:spAutoFit/>
          </a:bodyPr>
          <a:lstStyle/>
          <a:p>
            <a:r>
              <a:rPr lang="en-CA" dirty="0" smtClean="0"/>
              <a:t>How interpret </a:t>
            </a:r>
            <a:r>
              <a:rPr lang="en-CA" dirty="0" smtClean="0">
                <a:latin typeface="Consolas" panose="020B0609020204030204" pitchFamily="49" charset="0"/>
              </a:rPr>
              <a:t>=VLOOKUP(E2,$J$3:$L$3,3</a:t>
            </a:r>
            <a:r>
              <a:rPr lang="en-CA" dirty="0" smtClean="0"/>
              <a:t>)</a:t>
            </a:r>
          </a:p>
          <a:p>
            <a:pPr marL="285750" indent="-285750">
              <a:buFont typeface="Arial" panose="020B0604020202020204" pitchFamily="34" charset="0"/>
              <a:buChar char="•"/>
            </a:pPr>
            <a:r>
              <a:rPr lang="en-CA" dirty="0" smtClean="0">
                <a:latin typeface="Consolas" panose="020B0609020204030204" pitchFamily="49" charset="0"/>
              </a:rPr>
              <a:t>E2</a:t>
            </a:r>
            <a:r>
              <a:rPr lang="en-CA" dirty="0" smtClean="0"/>
              <a:t> is the salary</a:t>
            </a:r>
          </a:p>
          <a:p>
            <a:pPr marL="285750" indent="-285750">
              <a:buFont typeface="Arial" panose="020B0604020202020204" pitchFamily="34" charset="0"/>
              <a:buChar char="•"/>
            </a:pPr>
            <a:r>
              <a:rPr lang="en-CA" dirty="0" smtClean="0"/>
              <a:t>Lookup table is from </a:t>
            </a:r>
            <a:r>
              <a:rPr lang="en-CA" dirty="0" smtClean="0">
                <a:latin typeface="Consolas" panose="020B0609020204030204" pitchFamily="49" charset="0"/>
              </a:rPr>
              <a:t>J3</a:t>
            </a:r>
            <a:r>
              <a:rPr lang="en-CA" dirty="0" smtClean="0"/>
              <a:t> – </a:t>
            </a:r>
            <a:r>
              <a:rPr lang="en-CA" dirty="0" smtClean="0">
                <a:latin typeface="Consolas" panose="020B0609020204030204" pitchFamily="49" charset="0"/>
              </a:rPr>
              <a:t>L5</a:t>
            </a:r>
          </a:p>
          <a:p>
            <a:pPr marL="285750" indent="-285750">
              <a:buFont typeface="Arial" panose="020B0604020202020204" pitchFamily="34" charset="0"/>
              <a:buChar char="•"/>
            </a:pPr>
            <a:r>
              <a:rPr lang="en-CA" dirty="0" smtClean="0"/>
              <a:t>Return value from Col </a:t>
            </a:r>
            <a:r>
              <a:rPr lang="en-CA" dirty="0" smtClean="0">
                <a:latin typeface="Consolas" panose="020B0609020204030204" pitchFamily="49" charset="0"/>
              </a:rPr>
              <a:t>3</a:t>
            </a:r>
            <a:r>
              <a:rPr lang="en-CA" dirty="0" smtClean="0"/>
              <a:t> in the table (tax rate)</a:t>
            </a:r>
            <a:endParaRPr lang="en-CA" dirty="0"/>
          </a:p>
        </p:txBody>
      </p:sp>
    </p:spTree>
    <p:extLst>
      <p:ext uri="{BB962C8B-B14F-4D97-AF65-F5344CB8AC3E}">
        <p14:creationId xmlns:p14="http://schemas.microsoft.com/office/powerpoint/2010/main" val="1755070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randombar(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randombar(horizontal)">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ipe(down)">
                                      <p:cBhvr>
                                        <p:cTn id="22" dur="500"/>
                                        <p:tgtEl>
                                          <p:spTgt spid="19"/>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ipe(down)">
                                      <p:cBhvr>
                                        <p:cTn id="27" dur="500"/>
                                        <p:tgtEl>
                                          <p:spTgt spid="2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down)">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fade">
                                      <p:cBhvr>
                                        <p:cTn id="37" dur="1000"/>
                                        <p:tgtEl>
                                          <p:spTgt spid="4">
                                            <p:txEl>
                                              <p:pRg st="0" end="0"/>
                                            </p:txEl>
                                          </p:spTgt>
                                        </p:tgtEl>
                                      </p:cBhvr>
                                    </p:animEffect>
                                    <p:anim calcmode="lin" valueType="num">
                                      <p:cBhvr>
                                        <p:cTn id="3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4">
                                            <p:txEl>
                                              <p:pRg st="1" end="1"/>
                                            </p:txEl>
                                          </p:spTgt>
                                        </p:tgtEl>
                                        <p:attrNameLst>
                                          <p:attrName>style.visibility</p:attrName>
                                        </p:attrNameLst>
                                      </p:cBhvr>
                                      <p:to>
                                        <p:strVal val="visible"/>
                                      </p:to>
                                    </p:set>
                                    <p:animEffect transition="in" filter="fade">
                                      <p:cBhvr>
                                        <p:cTn id="44" dur="1000"/>
                                        <p:tgtEl>
                                          <p:spTgt spid="4">
                                            <p:txEl>
                                              <p:pRg st="1" end="1"/>
                                            </p:txEl>
                                          </p:spTgt>
                                        </p:tgtEl>
                                      </p:cBhvr>
                                    </p:animEffect>
                                    <p:anim calcmode="lin" valueType="num">
                                      <p:cBhvr>
                                        <p:cTn id="4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Effect transition="in" filter="fade">
                                      <p:cBhvr>
                                        <p:cTn id="51" dur="1000"/>
                                        <p:tgtEl>
                                          <p:spTgt spid="4">
                                            <p:txEl>
                                              <p:pRg st="2" end="2"/>
                                            </p:txEl>
                                          </p:spTgt>
                                        </p:tgtEl>
                                      </p:cBhvr>
                                    </p:animEffect>
                                    <p:anim calcmode="lin" valueType="num">
                                      <p:cBhvr>
                                        <p:cTn id="5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4">
                                            <p:txEl>
                                              <p:pRg st="3" end="3"/>
                                            </p:txEl>
                                          </p:spTgt>
                                        </p:tgtEl>
                                        <p:attrNameLst>
                                          <p:attrName>style.visibility</p:attrName>
                                        </p:attrNameLst>
                                      </p:cBhvr>
                                      <p:to>
                                        <p:strVal val="visible"/>
                                      </p:to>
                                    </p:set>
                                    <p:animEffect transition="in" filter="fade">
                                      <p:cBhvr>
                                        <p:cTn id="58" dur="1000"/>
                                        <p:tgtEl>
                                          <p:spTgt spid="4">
                                            <p:txEl>
                                              <p:pRg st="3" end="3"/>
                                            </p:txEl>
                                          </p:spTgt>
                                        </p:tgtEl>
                                      </p:cBhvr>
                                    </p:animEffect>
                                    <p:anim calcmode="lin" valueType="num">
                                      <p:cBhvr>
                                        <p:cTn id="5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21" grpId="0" animBg="1"/>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Crucial Points When Defining Lookup Tables</a:t>
            </a:r>
            <a:endParaRPr lang="en-CA" dirty="0"/>
          </a:p>
        </p:txBody>
      </p:sp>
      <p:sp>
        <p:nvSpPr>
          <p:cNvPr id="3" name="Content Placeholder 2"/>
          <p:cNvSpPr>
            <a:spLocks noGrp="1"/>
          </p:cNvSpPr>
          <p:nvPr>
            <p:ph idx="1"/>
          </p:nvPr>
        </p:nvSpPr>
        <p:spPr>
          <a:xfrm>
            <a:off x="457200" y="1447800"/>
            <a:ext cx="8229600" cy="1591224"/>
          </a:xfrm>
        </p:spPr>
        <p:txBody>
          <a:bodyPr/>
          <a:lstStyle/>
          <a:p>
            <a:r>
              <a:rPr lang="en-CA" dirty="0" smtClean="0"/>
              <a:t>Given the usage of the </a:t>
            </a:r>
            <a:r>
              <a:rPr lang="en-CA" dirty="0" smtClean="0">
                <a:latin typeface="Consolas" panose="020B0609020204030204" pitchFamily="49" charset="0"/>
              </a:rPr>
              <a:t>VLOOKUP</a:t>
            </a:r>
            <a:r>
              <a:rPr lang="en-CA" dirty="0" smtClean="0"/>
              <a:t> function that you have been taught (finding which range does a numerical value fall into) your lookup tables </a:t>
            </a:r>
            <a:r>
              <a:rPr lang="en-CA" b="1" dirty="0" smtClean="0">
                <a:solidFill>
                  <a:srgbClr val="00BA00"/>
                </a:solidFill>
              </a:rPr>
              <a:t>must</a:t>
            </a:r>
            <a:r>
              <a:rPr lang="en-CA" dirty="0" smtClean="0"/>
              <a:t> be sorted in ascending order.</a:t>
            </a:r>
          </a:p>
          <a:p>
            <a:r>
              <a:rPr lang="en-CA" dirty="0" smtClean="0"/>
              <a:t>Also the values in the first column can </a:t>
            </a:r>
            <a:r>
              <a:rPr lang="en-CA" b="1" dirty="0" smtClean="0">
                <a:solidFill>
                  <a:srgbClr val="0000FF"/>
                </a:solidFill>
              </a:rPr>
              <a:t>only</a:t>
            </a:r>
            <a:r>
              <a:rPr lang="en-CA" dirty="0" smtClean="0">
                <a:solidFill>
                  <a:srgbClr val="0000FF"/>
                </a:solidFill>
              </a:rPr>
              <a:t> be numeric</a:t>
            </a:r>
          </a:p>
        </p:txBody>
      </p:sp>
      <p:graphicFrame>
        <p:nvGraphicFramePr>
          <p:cNvPr id="4" name="Table 3"/>
          <p:cNvGraphicFramePr>
            <a:graphicFrameLocks noGrp="1"/>
          </p:cNvGraphicFramePr>
          <p:nvPr>
            <p:extLst/>
          </p:nvPr>
        </p:nvGraphicFramePr>
        <p:xfrm>
          <a:off x="736600" y="3645722"/>
          <a:ext cx="3225801" cy="2670628"/>
        </p:xfrm>
        <a:graphic>
          <a:graphicData uri="http://schemas.openxmlformats.org/drawingml/2006/table">
            <a:tbl>
              <a:tblPr firstRow="1" bandRow="1">
                <a:tableStyleId>{5C22544A-7EE6-4342-B048-85BDC9FD1C3A}</a:tableStyleId>
              </a:tblPr>
              <a:tblGrid>
                <a:gridCol w="1075267">
                  <a:extLst>
                    <a:ext uri="{9D8B030D-6E8A-4147-A177-3AD203B41FA5}">
                      <a16:colId xmlns:a16="http://schemas.microsoft.com/office/drawing/2014/main" xmlns="" val="280683174"/>
                    </a:ext>
                  </a:extLst>
                </a:gridCol>
                <a:gridCol w="1159933">
                  <a:extLst>
                    <a:ext uri="{9D8B030D-6E8A-4147-A177-3AD203B41FA5}">
                      <a16:colId xmlns:a16="http://schemas.microsoft.com/office/drawing/2014/main" xmlns="" val="3917678643"/>
                    </a:ext>
                  </a:extLst>
                </a:gridCol>
                <a:gridCol w="990601">
                  <a:extLst>
                    <a:ext uri="{9D8B030D-6E8A-4147-A177-3AD203B41FA5}">
                      <a16:colId xmlns:a16="http://schemas.microsoft.com/office/drawing/2014/main" xmlns="" val="1879174292"/>
                    </a:ext>
                  </a:extLst>
                </a:gridCol>
              </a:tblGrid>
              <a:tr h="667657">
                <a:tc>
                  <a:txBody>
                    <a:bodyPr/>
                    <a:lstStyle/>
                    <a:p>
                      <a:r>
                        <a:rPr lang="en-CA" dirty="0" smtClean="0"/>
                        <a:t>Min income</a:t>
                      </a:r>
                      <a:endParaRPr lang="en-CA" dirty="0"/>
                    </a:p>
                  </a:txBody>
                  <a:tcPr/>
                </a:tc>
                <a:tc>
                  <a:txBody>
                    <a:bodyPr/>
                    <a:lstStyle/>
                    <a:p>
                      <a:r>
                        <a:rPr lang="en-CA" dirty="0" smtClean="0"/>
                        <a:t>Max income</a:t>
                      </a:r>
                      <a:endParaRPr lang="en-CA" dirty="0"/>
                    </a:p>
                  </a:txBody>
                  <a:tcPr/>
                </a:tc>
                <a:tc>
                  <a:txBody>
                    <a:bodyPr/>
                    <a:lstStyle/>
                    <a:p>
                      <a:r>
                        <a:rPr lang="en-CA" dirty="0" smtClean="0"/>
                        <a:t>Tax rate</a:t>
                      </a:r>
                      <a:endParaRPr lang="en-CA" dirty="0"/>
                    </a:p>
                  </a:txBody>
                  <a:tcPr/>
                </a:tc>
                <a:extLst>
                  <a:ext uri="{0D108BD9-81ED-4DB2-BD59-A6C34878D82A}">
                    <a16:rowId xmlns:a16="http://schemas.microsoft.com/office/drawing/2014/main" xmlns="" val="1837402955"/>
                  </a:ext>
                </a:extLst>
              </a:tr>
              <a:tr h="667657">
                <a:tc>
                  <a:txBody>
                    <a:bodyPr/>
                    <a:lstStyle/>
                    <a:p>
                      <a:r>
                        <a:rPr lang="en-CA" dirty="0" smtClean="0">
                          <a:solidFill>
                            <a:srgbClr val="0000FF"/>
                          </a:solidFill>
                        </a:rPr>
                        <a:t>0</a:t>
                      </a:r>
                      <a:endParaRPr lang="en-CA" dirty="0">
                        <a:solidFill>
                          <a:srgbClr val="0000FF"/>
                        </a:solidFill>
                      </a:endParaRPr>
                    </a:p>
                  </a:txBody>
                  <a:tcPr/>
                </a:tc>
                <a:tc>
                  <a:txBody>
                    <a:bodyPr/>
                    <a:lstStyle/>
                    <a:p>
                      <a:r>
                        <a:rPr lang="en-CA" dirty="0" smtClean="0"/>
                        <a:t>Under</a:t>
                      </a:r>
                      <a:r>
                        <a:rPr lang="en-CA" baseline="0" dirty="0" smtClean="0"/>
                        <a:t> $20,000</a:t>
                      </a:r>
                      <a:endParaRPr lang="en-CA" dirty="0"/>
                    </a:p>
                  </a:txBody>
                  <a:tcPr/>
                </a:tc>
                <a:tc>
                  <a:txBody>
                    <a:bodyPr/>
                    <a:lstStyle/>
                    <a:p>
                      <a:r>
                        <a:rPr lang="en-CA" dirty="0" smtClean="0"/>
                        <a:t>0%</a:t>
                      </a:r>
                      <a:endParaRPr lang="en-CA" dirty="0"/>
                    </a:p>
                  </a:txBody>
                  <a:tcPr/>
                </a:tc>
                <a:extLst>
                  <a:ext uri="{0D108BD9-81ED-4DB2-BD59-A6C34878D82A}">
                    <a16:rowId xmlns:a16="http://schemas.microsoft.com/office/drawing/2014/main" xmlns="" val="3489507392"/>
                  </a:ext>
                </a:extLst>
              </a:tr>
              <a:tr h="667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smtClean="0">
                          <a:solidFill>
                            <a:srgbClr val="0000FF"/>
                          </a:solidFill>
                        </a:rPr>
                        <a:t>20000</a:t>
                      </a:r>
                      <a:endParaRPr lang="en-CA" dirty="0" smtClean="0">
                        <a:solidFill>
                          <a:srgbClr val="0000FF"/>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Under</a:t>
                      </a:r>
                      <a:r>
                        <a:rPr lang="en-CA" baseline="0" dirty="0" smtClean="0"/>
                        <a:t> $50,000</a:t>
                      </a:r>
                      <a:endParaRPr lang="en-CA" dirty="0" smtClean="0"/>
                    </a:p>
                  </a:txBody>
                  <a:tcPr/>
                </a:tc>
                <a:tc>
                  <a:txBody>
                    <a:bodyPr/>
                    <a:lstStyle/>
                    <a:p>
                      <a:r>
                        <a:rPr lang="en-CA" dirty="0" smtClean="0"/>
                        <a:t>10%</a:t>
                      </a:r>
                      <a:endParaRPr lang="en-CA" dirty="0"/>
                    </a:p>
                  </a:txBody>
                  <a:tcPr/>
                </a:tc>
                <a:extLst>
                  <a:ext uri="{0D108BD9-81ED-4DB2-BD59-A6C34878D82A}">
                    <a16:rowId xmlns:a16="http://schemas.microsoft.com/office/drawing/2014/main" xmlns="" val="3298204851"/>
                  </a:ext>
                </a:extLst>
              </a:tr>
              <a:tr h="6676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smtClean="0">
                          <a:solidFill>
                            <a:srgbClr val="0000FF"/>
                          </a:solidFill>
                        </a:rPr>
                        <a:t>50000</a:t>
                      </a:r>
                      <a:endParaRPr lang="en-CA" dirty="0" smtClean="0">
                        <a:solidFill>
                          <a:srgbClr val="0000FF"/>
                        </a:solidFill>
                      </a:endParaRPr>
                    </a:p>
                    <a:p>
                      <a:endParaRPr lang="en-CA" dirty="0">
                        <a:solidFill>
                          <a:srgbClr val="0000FF"/>
                        </a:solidFill>
                      </a:endParaRPr>
                    </a:p>
                  </a:txBody>
                  <a:tcPr/>
                </a:tc>
                <a:tc>
                  <a:txBody>
                    <a:bodyPr/>
                    <a:lstStyle/>
                    <a:p>
                      <a:r>
                        <a:rPr lang="en-CA" dirty="0" smtClean="0"/>
                        <a:t>Unlimited</a:t>
                      </a:r>
                      <a:endParaRPr lang="en-CA" dirty="0"/>
                    </a:p>
                  </a:txBody>
                  <a:tcPr/>
                </a:tc>
                <a:tc>
                  <a:txBody>
                    <a:bodyPr/>
                    <a:lstStyle/>
                    <a:p>
                      <a:r>
                        <a:rPr lang="en-CA" dirty="0" smtClean="0"/>
                        <a:t>15%</a:t>
                      </a:r>
                      <a:endParaRPr lang="en-CA" dirty="0"/>
                    </a:p>
                  </a:txBody>
                  <a:tcPr/>
                </a:tc>
                <a:extLst>
                  <a:ext uri="{0D108BD9-81ED-4DB2-BD59-A6C34878D82A}">
                    <a16:rowId xmlns:a16="http://schemas.microsoft.com/office/drawing/2014/main" xmlns="" val="2727212317"/>
                  </a:ext>
                </a:extLst>
              </a:tr>
            </a:tbl>
          </a:graphicData>
        </a:graphic>
      </p:graphicFrame>
      <p:sp>
        <p:nvSpPr>
          <p:cNvPr id="5" name="Rectangle 4"/>
          <p:cNvSpPr/>
          <p:nvPr/>
        </p:nvSpPr>
        <p:spPr>
          <a:xfrm>
            <a:off x="762000" y="3068053"/>
            <a:ext cx="1752600" cy="548640"/>
          </a:xfrm>
          <a:prstGeom prst="rect">
            <a:avLst/>
          </a:prstGeom>
          <a:solidFill>
            <a:schemeClr val="bg1"/>
          </a:solidFill>
          <a:ln>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ctr" anchorCtr="0" forceAA="0" compatLnSpc="1">
            <a:prstTxWarp prst="textNoShape">
              <a:avLst/>
            </a:prstTxWarp>
            <a:noAutofit/>
          </a:bodyPr>
          <a:lstStyle/>
          <a:p>
            <a:r>
              <a:rPr lang="en-CA" sz="2400" b="1" dirty="0" smtClean="0">
                <a:solidFill>
                  <a:srgbClr val="00BA00"/>
                </a:solidFill>
                <a:latin typeface="Arial" panose="020B0604020202020204" pitchFamily="34" charset="0"/>
                <a:cs typeface="Arial" panose="020B0604020202020204" pitchFamily="34" charset="0"/>
              </a:rPr>
              <a:t>Correct</a:t>
            </a:r>
            <a:endParaRPr lang="en-CA" sz="2400" b="1" dirty="0">
              <a:solidFill>
                <a:srgbClr val="00BA00"/>
              </a:solidFill>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extLst/>
          </p:nvPr>
        </p:nvGraphicFramePr>
        <p:xfrm>
          <a:off x="5003800" y="3748009"/>
          <a:ext cx="3302001" cy="2560320"/>
        </p:xfrm>
        <a:graphic>
          <a:graphicData uri="http://schemas.openxmlformats.org/drawingml/2006/table">
            <a:tbl>
              <a:tblPr firstRow="1" bandRow="1">
                <a:tableStyleId>{5C22544A-7EE6-4342-B048-85BDC9FD1C3A}</a:tableStyleId>
              </a:tblPr>
              <a:tblGrid>
                <a:gridCol w="1100667">
                  <a:extLst>
                    <a:ext uri="{9D8B030D-6E8A-4147-A177-3AD203B41FA5}">
                      <a16:colId xmlns:a16="http://schemas.microsoft.com/office/drawing/2014/main" xmlns="" val="280683174"/>
                    </a:ext>
                  </a:extLst>
                </a:gridCol>
                <a:gridCol w="1100667">
                  <a:extLst>
                    <a:ext uri="{9D8B030D-6E8A-4147-A177-3AD203B41FA5}">
                      <a16:colId xmlns:a16="http://schemas.microsoft.com/office/drawing/2014/main" xmlns="" val="3917678643"/>
                    </a:ext>
                  </a:extLst>
                </a:gridCol>
                <a:gridCol w="1100667">
                  <a:extLst>
                    <a:ext uri="{9D8B030D-6E8A-4147-A177-3AD203B41FA5}">
                      <a16:colId xmlns:a16="http://schemas.microsoft.com/office/drawing/2014/main" xmlns="" val="1879174292"/>
                    </a:ext>
                  </a:extLst>
                </a:gridCol>
              </a:tblGrid>
              <a:tr h="527050">
                <a:tc>
                  <a:txBody>
                    <a:bodyPr/>
                    <a:lstStyle/>
                    <a:p>
                      <a:r>
                        <a:rPr lang="en-CA" dirty="0" smtClean="0"/>
                        <a:t>Min income</a:t>
                      </a:r>
                      <a:endParaRPr lang="en-CA" dirty="0"/>
                    </a:p>
                  </a:txBody>
                  <a:tcPr/>
                </a:tc>
                <a:tc>
                  <a:txBody>
                    <a:bodyPr/>
                    <a:lstStyle/>
                    <a:p>
                      <a:r>
                        <a:rPr lang="en-CA" dirty="0" smtClean="0"/>
                        <a:t>Max income</a:t>
                      </a:r>
                      <a:endParaRPr lang="en-CA" dirty="0"/>
                    </a:p>
                  </a:txBody>
                  <a:tcPr/>
                </a:tc>
                <a:tc>
                  <a:txBody>
                    <a:bodyPr/>
                    <a:lstStyle/>
                    <a:p>
                      <a:r>
                        <a:rPr lang="en-CA" dirty="0" smtClean="0"/>
                        <a:t>Tax rate</a:t>
                      </a:r>
                      <a:endParaRPr lang="en-CA" dirty="0"/>
                    </a:p>
                  </a:txBody>
                  <a:tcPr/>
                </a:tc>
                <a:extLst>
                  <a:ext uri="{0D108BD9-81ED-4DB2-BD59-A6C34878D82A}">
                    <a16:rowId xmlns:a16="http://schemas.microsoft.com/office/drawing/2014/main" xmlns="" val="1837402955"/>
                  </a:ext>
                </a:extLst>
              </a:tr>
              <a:tr h="527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smtClean="0"/>
                        <a:t>50000</a:t>
                      </a:r>
                      <a:endParaRPr lang="en-CA" dirty="0" smtClean="0"/>
                    </a:p>
                    <a:p>
                      <a:endParaRPr lang="en-CA" dirty="0"/>
                    </a:p>
                  </a:txBody>
                  <a:tcPr/>
                </a:tc>
                <a:tc>
                  <a:txBody>
                    <a:bodyPr/>
                    <a:lstStyle/>
                    <a:p>
                      <a:r>
                        <a:rPr lang="en-CA" dirty="0" smtClean="0"/>
                        <a:t>Unlimited</a:t>
                      </a:r>
                      <a:endParaRPr lang="en-CA" dirty="0"/>
                    </a:p>
                  </a:txBody>
                  <a:tcPr/>
                </a:tc>
                <a:tc>
                  <a:txBody>
                    <a:bodyPr/>
                    <a:lstStyle/>
                    <a:p>
                      <a:r>
                        <a:rPr lang="en-CA" dirty="0" smtClean="0"/>
                        <a:t>15%</a:t>
                      </a:r>
                      <a:endParaRPr lang="en-CA" dirty="0"/>
                    </a:p>
                  </a:txBody>
                  <a:tcPr/>
                </a:tc>
                <a:extLst>
                  <a:ext uri="{0D108BD9-81ED-4DB2-BD59-A6C34878D82A}">
                    <a16:rowId xmlns:a16="http://schemas.microsoft.com/office/drawing/2014/main" xmlns="" val="2727212317"/>
                  </a:ext>
                </a:extLst>
              </a:tr>
              <a:tr h="5270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aseline="0" dirty="0" smtClean="0"/>
                        <a:t>20000</a:t>
                      </a:r>
                      <a:endParaRPr lang="en-CA"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smtClean="0"/>
                        <a:t>Under</a:t>
                      </a:r>
                      <a:r>
                        <a:rPr lang="en-CA" baseline="0" dirty="0" smtClean="0"/>
                        <a:t> $50,000</a:t>
                      </a:r>
                      <a:endParaRPr lang="en-CA" dirty="0" smtClean="0"/>
                    </a:p>
                  </a:txBody>
                  <a:tcPr/>
                </a:tc>
                <a:tc>
                  <a:txBody>
                    <a:bodyPr/>
                    <a:lstStyle/>
                    <a:p>
                      <a:r>
                        <a:rPr lang="en-CA" dirty="0" smtClean="0"/>
                        <a:t>10%</a:t>
                      </a:r>
                      <a:endParaRPr lang="en-CA" dirty="0"/>
                    </a:p>
                  </a:txBody>
                  <a:tcPr/>
                </a:tc>
                <a:extLst>
                  <a:ext uri="{0D108BD9-81ED-4DB2-BD59-A6C34878D82A}">
                    <a16:rowId xmlns:a16="http://schemas.microsoft.com/office/drawing/2014/main" xmlns="" val="1529331742"/>
                  </a:ext>
                </a:extLst>
              </a:tr>
              <a:tr h="527050">
                <a:tc>
                  <a:txBody>
                    <a:bodyPr/>
                    <a:lstStyle/>
                    <a:p>
                      <a:r>
                        <a:rPr lang="en-CA" dirty="0" smtClean="0"/>
                        <a:t>0</a:t>
                      </a:r>
                      <a:endParaRPr lang="en-CA" dirty="0"/>
                    </a:p>
                  </a:txBody>
                  <a:tcPr/>
                </a:tc>
                <a:tc>
                  <a:txBody>
                    <a:bodyPr/>
                    <a:lstStyle/>
                    <a:p>
                      <a:r>
                        <a:rPr lang="en-CA" dirty="0" smtClean="0"/>
                        <a:t>Under</a:t>
                      </a:r>
                      <a:r>
                        <a:rPr lang="en-CA" baseline="0" dirty="0" smtClean="0"/>
                        <a:t> $20,000</a:t>
                      </a:r>
                      <a:endParaRPr lang="en-CA" dirty="0"/>
                    </a:p>
                  </a:txBody>
                  <a:tcPr/>
                </a:tc>
                <a:tc>
                  <a:txBody>
                    <a:bodyPr/>
                    <a:lstStyle/>
                    <a:p>
                      <a:r>
                        <a:rPr lang="en-CA" dirty="0" smtClean="0"/>
                        <a:t>0%</a:t>
                      </a:r>
                      <a:endParaRPr lang="en-CA" dirty="0"/>
                    </a:p>
                  </a:txBody>
                  <a:tcPr/>
                </a:tc>
                <a:extLst>
                  <a:ext uri="{0D108BD9-81ED-4DB2-BD59-A6C34878D82A}">
                    <a16:rowId xmlns:a16="http://schemas.microsoft.com/office/drawing/2014/main" xmlns="" val="285732089"/>
                  </a:ext>
                </a:extLst>
              </a:tr>
            </a:tbl>
          </a:graphicData>
        </a:graphic>
      </p:graphicFrame>
      <p:sp>
        <p:nvSpPr>
          <p:cNvPr id="7" name="Rectangle 6"/>
          <p:cNvSpPr/>
          <p:nvPr/>
        </p:nvSpPr>
        <p:spPr>
          <a:xfrm>
            <a:off x="5029200" y="3170340"/>
            <a:ext cx="1752600" cy="548640"/>
          </a:xfrm>
          <a:prstGeom prst="rect">
            <a:avLst/>
          </a:prstGeom>
          <a:solidFill>
            <a:schemeClr val="bg1"/>
          </a:solidFill>
          <a:ln>
            <a:solidFill>
              <a:schemeClr val="bg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45720" rIns="91440" bIns="45720" numCol="1" spcCol="0" rtlCol="0" fromWordArt="0" anchor="ctr" anchorCtr="0" forceAA="0" compatLnSpc="1">
            <a:prstTxWarp prst="textNoShape">
              <a:avLst/>
            </a:prstTxWarp>
            <a:noAutofit/>
          </a:bodyPr>
          <a:lstStyle/>
          <a:p>
            <a:r>
              <a:rPr lang="en-CA" sz="2400" b="1" dirty="0" smtClean="0">
                <a:solidFill>
                  <a:schemeClr val="tx1"/>
                </a:solidFill>
                <a:latin typeface="Arial" panose="020B0604020202020204" pitchFamily="34" charset="0"/>
                <a:cs typeface="Arial" panose="020B0604020202020204" pitchFamily="34" charset="0"/>
              </a:rPr>
              <a:t>Incorrect</a:t>
            </a:r>
            <a:endParaRPr lang="en-CA" sz="24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5597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Formula Errors In Excel</a:t>
            </a:r>
            <a:endParaRPr lang="en-CA" dirty="0"/>
          </a:p>
        </p:txBody>
      </p:sp>
      <p:sp>
        <p:nvSpPr>
          <p:cNvPr id="3" name="Content Placeholder 2"/>
          <p:cNvSpPr>
            <a:spLocks noGrp="1"/>
          </p:cNvSpPr>
          <p:nvPr>
            <p:ph idx="1"/>
          </p:nvPr>
        </p:nvSpPr>
        <p:spPr/>
        <p:txBody>
          <a:bodyPr/>
          <a:lstStyle/>
          <a:p>
            <a:r>
              <a:rPr lang="en-CA" b="1" dirty="0" smtClean="0"/>
              <a:t>Syntax error </a:t>
            </a:r>
            <a:r>
              <a:rPr lang="en-CA" dirty="0" smtClean="0"/>
              <a:t>(occurs when the syntax, or rules, of defining the formula have been violated):</a:t>
            </a:r>
          </a:p>
          <a:p>
            <a:pPr lvl="1"/>
            <a:r>
              <a:rPr lang="en-CA" dirty="0" smtClean="0"/>
              <a:t>A pre-created Excel formula is </a:t>
            </a:r>
            <a:r>
              <a:rPr lang="en-CA" b="1" dirty="0" smtClean="0">
                <a:solidFill>
                  <a:srgbClr val="FF0000"/>
                </a:solidFill>
              </a:rPr>
              <a:t>incorrectly named </a:t>
            </a:r>
            <a:r>
              <a:rPr lang="en-CA" dirty="0" smtClean="0"/>
              <a:t>or has </a:t>
            </a:r>
            <a:r>
              <a:rPr lang="en-CA" dirty="0" smtClean="0">
                <a:solidFill>
                  <a:srgbClr val="0000FF"/>
                </a:solidFill>
              </a:rPr>
              <a:t>incorrect arguments</a:t>
            </a:r>
            <a:r>
              <a:rPr lang="en-CA" dirty="0" smtClean="0"/>
              <a:t> e.g. </a:t>
            </a:r>
            <a:r>
              <a:rPr lang="en-CA" dirty="0" smtClean="0">
                <a:latin typeface="Consolas" panose="020B0609020204030204" pitchFamily="49" charset="0"/>
              </a:rPr>
              <a:t>=</a:t>
            </a:r>
            <a:r>
              <a:rPr lang="en-CA" b="1" dirty="0" smtClean="0">
                <a:solidFill>
                  <a:srgbClr val="FF0000"/>
                </a:solidFill>
                <a:latin typeface="Consolas" panose="020B0609020204030204" pitchFamily="49" charset="0"/>
              </a:rPr>
              <a:t>AVERIGE</a:t>
            </a:r>
            <a:r>
              <a:rPr lang="en-CA" dirty="0" smtClean="0">
                <a:latin typeface="Consolas" panose="020B0609020204030204" pitchFamily="49" charset="0"/>
              </a:rPr>
              <a:t>(A1:F10</a:t>
            </a:r>
            <a:r>
              <a:rPr lang="en-CA" dirty="0">
                <a:latin typeface="Consolas" panose="020B0609020204030204" pitchFamily="49" charset="0"/>
              </a:rPr>
              <a:t>), =IF(</a:t>
            </a:r>
            <a:r>
              <a:rPr lang="en-CA" dirty="0">
                <a:solidFill>
                  <a:srgbClr val="0000FF"/>
                </a:solidFill>
                <a:latin typeface="Consolas" panose="020B0609020204030204" pitchFamily="49" charset="0"/>
              </a:rPr>
              <a:t>"Hello"</a:t>
            </a:r>
            <a:r>
              <a:rPr lang="en-CA" dirty="0">
                <a:latin typeface="Consolas" panose="020B0609020204030204" pitchFamily="49" charset="0"/>
              </a:rPr>
              <a:t>,C2,A2</a:t>
            </a:r>
            <a:r>
              <a:rPr lang="en-CA" dirty="0" smtClean="0">
                <a:latin typeface="Consolas" panose="020B0609020204030204" pitchFamily="49" charset="0"/>
              </a:rPr>
              <a:t>)</a:t>
            </a:r>
          </a:p>
          <a:p>
            <a:pPr lvl="1"/>
            <a:r>
              <a:rPr lang="en-CA" dirty="0" smtClean="0"/>
              <a:t>Excel will provide clues when a syntax error has occurred.</a:t>
            </a:r>
          </a:p>
          <a:p>
            <a:pPr lvl="1"/>
            <a:r>
              <a:rPr lang="en-US" dirty="0" smtClean="0">
                <a:latin typeface="Consolas" panose="020B0609020204030204" pitchFamily="49" charset="0"/>
              </a:rPr>
              <a:t>#</a:t>
            </a:r>
            <a:r>
              <a:rPr lang="en-US" dirty="0">
                <a:latin typeface="Consolas" panose="020B0609020204030204" pitchFamily="49" charset="0"/>
              </a:rPr>
              <a:t>NAME</a:t>
            </a:r>
            <a:r>
              <a:rPr lang="en-US" dirty="0" smtClean="0">
                <a:latin typeface="Consolas" panose="020B0609020204030204" pitchFamily="49" charset="0"/>
              </a:rPr>
              <a:t>?    </a:t>
            </a:r>
            <a:r>
              <a:rPr lang="en-US" dirty="0" smtClean="0"/>
              <a:t>(There is no </a:t>
            </a:r>
            <a:r>
              <a:rPr lang="en-US" dirty="0"/>
              <a:t>formula named ‘</a:t>
            </a:r>
            <a:r>
              <a:rPr lang="en-US" dirty="0">
                <a:latin typeface="Consolas" panose="020B0609020204030204" pitchFamily="49" charset="0"/>
              </a:rPr>
              <a:t>AVERIGE</a:t>
            </a:r>
            <a:r>
              <a:rPr lang="en-US" dirty="0"/>
              <a:t>’)</a:t>
            </a:r>
            <a:endParaRPr lang="en-US" dirty="0" smtClean="0"/>
          </a:p>
          <a:p>
            <a:pPr lvl="1"/>
            <a:r>
              <a:rPr lang="en-CA" dirty="0">
                <a:latin typeface="Consolas" panose="020B0609020204030204" pitchFamily="49" charset="0"/>
              </a:rPr>
              <a:t>#VALUE</a:t>
            </a:r>
            <a:r>
              <a:rPr lang="en-CA" dirty="0" smtClean="0">
                <a:latin typeface="Consolas" panose="020B0609020204030204" pitchFamily="49" charset="0"/>
              </a:rPr>
              <a:t>!   </a:t>
            </a:r>
            <a:r>
              <a:rPr lang="en-CA" dirty="0" smtClean="0"/>
              <a:t>(A value or argument has been specified incorrectly)</a:t>
            </a:r>
          </a:p>
          <a:p>
            <a:r>
              <a:rPr lang="en-CA" b="1" dirty="0" smtClean="0"/>
              <a:t>Logic error </a:t>
            </a:r>
            <a:r>
              <a:rPr lang="en-CA" dirty="0"/>
              <a:t>(occurs when the </a:t>
            </a:r>
            <a:r>
              <a:rPr lang="en-CA" dirty="0" smtClean="0"/>
              <a:t>logic, or value produced, by the formula is wrong):</a:t>
            </a:r>
          </a:p>
          <a:p>
            <a:pPr lvl="1"/>
            <a:r>
              <a:rPr lang="en-CA" dirty="0" smtClean="0"/>
              <a:t>A </a:t>
            </a:r>
            <a:r>
              <a:rPr lang="en-CA" dirty="0"/>
              <a:t>formula is </a:t>
            </a:r>
            <a:r>
              <a:rPr lang="en-CA" b="1" dirty="0">
                <a:solidFill>
                  <a:schemeClr val="accent3">
                    <a:lumMod val="75000"/>
                  </a:schemeClr>
                </a:solidFill>
              </a:rPr>
              <a:t>specified incorrectly </a:t>
            </a:r>
            <a:r>
              <a:rPr lang="en-CA" dirty="0"/>
              <a:t>e.g. area of a </a:t>
            </a:r>
            <a:r>
              <a:rPr lang="en-CA" dirty="0" smtClean="0"/>
              <a:t>rectangular </a:t>
            </a:r>
            <a:r>
              <a:rPr lang="en-CA" dirty="0"/>
              <a:t>property is specified using addition rather than multiplication (=A1</a:t>
            </a:r>
            <a:r>
              <a:rPr lang="en-CA" b="1" dirty="0">
                <a:solidFill>
                  <a:schemeClr val="accent3">
                    <a:lumMod val="75000"/>
                  </a:schemeClr>
                </a:solidFill>
              </a:rPr>
              <a:t>+</a:t>
            </a:r>
            <a:r>
              <a:rPr lang="en-CA" dirty="0"/>
              <a:t>B1)</a:t>
            </a:r>
          </a:p>
          <a:p>
            <a:pPr lvl="1"/>
            <a:r>
              <a:rPr lang="en-CA" dirty="0" smtClean="0"/>
              <a:t>Logic errors are more difficult to find and fix.</a:t>
            </a:r>
          </a:p>
        </p:txBody>
      </p:sp>
    </p:spTree>
    <p:extLst>
      <p:ext uri="{BB962C8B-B14F-4D97-AF65-F5344CB8AC3E}">
        <p14:creationId xmlns:p14="http://schemas.microsoft.com/office/powerpoint/2010/main" val="268779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Finding And Fixing Logic Errors </a:t>
            </a:r>
            <a:endParaRPr lang="en-CA" dirty="0"/>
          </a:p>
        </p:txBody>
      </p:sp>
      <p:sp>
        <p:nvSpPr>
          <p:cNvPr id="3" name="Content Placeholder 2"/>
          <p:cNvSpPr>
            <a:spLocks noGrp="1"/>
          </p:cNvSpPr>
          <p:nvPr>
            <p:ph idx="1"/>
          </p:nvPr>
        </p:nvSpPr>
        <p:spPr/>
        <p:txBody>
          <a:bodyPr/>
          <a:lstStyle/>
          <a:p>
            <a:r>
              <a:rPr lang="en-CA" dirty="0"/>
              <a:t>Testing the formula is one approach for ‘debugging</a:t>
            </a:r>
            <a:r>
              <a:rPr lang="en-CA" dirty="0" smtClean="0"/>
              <a:t>’/finding &amp; fixing </a:t>
            </a:r>
            <a:r>
              <a:rPr lang="en-CA" dirty="0"/>
              <a:t>the error/bug (e.g. enter </a:t>
            </a:r>
            <a:r>
              <a:rPr lang="en-CA" dirty="0">
                <a:latin typeface="Consolas" panose="020B0609020204030204" pitchFamily="49" charset="0"/>
              </a:rPr>
              <a:t>4</a:t>
            </a:r>
            <a:r>
              <a:rPr lang="en-CA" dirty="0"/>
              <a:t> and </a:t>
            </a:r>
            <a:r>
              <a:rPr lang="en-CA" dirty="0">
                <a:latin typeface="Consolas" panose="020B0609020204030204" pitchFamily="49" charset="0"/>
              </a:rPr>
              <a:t>3</a:t>
            </a:r>
            <a:r>
              <a:rPr lang="en-CA" dirty="0"/>
              <a:t> into Cells </a:t>
            </a:r>
            <a:r>
              <a:rPr lang="en-CA" dirty="0">
                <a:latin typeface="Consolas" panose="020B0609020204030204" pitchFamily="49" charset="0"/>
              </a:rPr>
              <a:t>A1</a:t>
            </a:r>
            <a:r>
              <a:rPr lang="en-CA" dirty="0"/>
              <a:t> and </a:t>
            </a:r>
            <a:r>
              <a:rPr lang="en-CA" dirty="0">
                <a:latin typeface="Consolas" panose="020B0609020204030204" pitchFamily="49" charset="0"/>
              </a:rPr>
              <a:t>B1</a:t>
            </a:r>
            <a:r>
              <a:rPr lang="en-CA" dirty="0"/>
              <a:t> respectively and see if the expected value of </a:t>
            </a:r>
            <a:r>
              <a:rPr lang="en-CA" dirty="0">
                <a:latin typeface="Consolas" panose="020B0609020204030204" pitchFamily="49" charset="0"/>
              </a:rPr>
              <a:t>12</a:t>
            </a:r>
            <a:r>
              <a:rPr lang="en-CA" dirty="0"/>
              <a:t> is returned by the </a:t>
            </a:r>
            <a:r>
              <a:rPr lang="en-CA" dirty="0" smtClean="0"/>
              <a:t>formula</a:t>
            </a:r>
          </a:p>
          <a:p>
            <a:pPr lvl="1"/>
            <a:r>
              <a:rPr lang="en-CA" dirty="0"/>
              <a:t>T</a:t>
            </a:r>
            <a:r>
              <a:rPr lang="en-CA" dirty="0" smtClean="0"/>
              <a:t>his </a:t>
            </a:r>
            <a:r>
              <a:rPr lang="en-CA" dirty="0"/>
              <a:t>error is easy to catch, </a:t>
            </a:r>
            <a:r>
              <a:rPr lang="en-CA" dirty="0" smtClean="0"/>
              <a:t>not all logic errors will be this easy.</a:t>
            </a:r>
          </a:p>
          <a:p>
            <a:pPr lvl="2"/>
            <a:r>
              <a:rPr lang="en-CA" dirty="0" smtClean="0"/>
              <a:t>That’s why there are bugs in actual commercial programs.</a:t>
            </a:r>
          </a:p>
          <a:p>
            <a:pPr lvl="1"/>
            <a:r>
              <a:rPr lang="en-CA" dirty="0" smtClean="0"/>
              <a:t>Two things to look for when debugging logic errors:</a:t>
            </a:r>
          </a:p>
          <a:p>
            <a:pPr marL="800100" lvl="2" indent="-342900">
              <a:buFont typeface="+mj-lt"/>
              <a:buAutoNum type="arabicPeriod"/>
            </a:pPr>
            <a:r>
              <a:rPr lang="en-CA" dirty="0" smtClean="0"/>
              <a:t>Check the input data is correct </a:t>
            </a:r>
          </a:p>
          <a:p>
            <a:pPr marL="1022350" lvl="3" indent="-342900">
              <a:buFont typeface="Arial" panose="020B0604020202020204" pitchFamily="34" charset="0"/>
              <a:buChar char="•"/>
            </a:pPr>
            <a:r>
              <a:rPr lang="en-CA" dirty="0"/>
              <a:t>E</a:t>
            </a:r>
            <a:r>
              <a:rPr lang="en-CA" dirty="0" smtClean="0"/>
              <a:t>.g. area of circle: A = </a:t>
            </a:r>
            <a:r>
              <a:rPr lang="el-GR" dirty="0" smtClean="0"/>
              <a:t>Π</a:t>
            </a:r>
            <a:r>
              <a:rPr lang="en-US" dirty="0" smtClean="0"/>
              <a:t> * r</a:t>
            </a:r>
            <a:r>
              <a:rPr lang="en-US" baseline="30000" dirty="0" smtClean="0"/>
              <a:t>2</a:t>
            </a:r>
            <a:r>
              <a:rPr lang="en-US" dirty="0" smtClean="0"/>
              <a:t>, A = </a:t>
            </a:r>
            <a:r>
              <a:rPr lang="en-US" dirty="0" smtClean="0">
                <a:solidFill>
                  <a:srgbClr val="FF0000"/>
                </a:solidFill>
              </a:rPr>
              <a:t>1.34</a:t>
            </a:r>
            <a:r>
              <a:rPr lang="en-US" dirty="0" smtClean="0"/>
              <a:t> * 10</a:t>
            </a:r>
            <a:r>
              <a:rPr lang="en-US" baseline="30000" dirty="0" smtClean="0"/>
              <a:t>2</a:t>
            </a:r>
            <a:r>
              <a:rPr lang="en-US" dirty="0" smtClean="0"/>
              <a:t> incorrectly uses 1.34 instead of 3.14</a:t>
            </a:r>
            <a:endParaRPr lang="en-CA" dirty="0" smtClean="0"/>
          </a:p>
          <a:p>
            <a:pPr marL="800100" lvl="2" indent="-342900">
              <a:buFont typeface="+mj-lt"/>
              <a:buAutoNum type="arabicPeriod"/>
            </a:pPr>
            <a:r>
              <a:rPr lang="en-CA" dirty="0" smtClean="0"/>
              <a:t>Check the formula is correctly specified</a:t>
            </a:r>
          </a:p>
          <a:p>
            <a:pPr marL="1022350" lvl="3" indent="-342900">
              <a:buFont typeface="Arial" panose="020B0604020202020204" pitchFamily="34" charset="0"/>
              <a:buChar char="•"/>
            </a:pPr>
            <a:r>
              <a:rPr lang="en-CA" dirty="0" smtClean="0"/>
              <a:t>E.g. area of a rectangle = width * length, A = w </a:t>
            </a:r>
            <a:r>
              <a:rPr lang="en-CA" dirty="0" smtClean="0">
                <a:solidFill>
                  <a:srgbClr val="FF0000"/>
                </a:solidFill>
              </a:rPr>
              <a:t>+</a:t>
            </a:r>
            <a:r>
              <a:rPr lang="en-CA" dirty="0" smtClean="0"/>
              <a:t> l incorrectly uses addition instead of multiplication</a:t>
            </a:r>
            <a:endParaRPr lang="en-CA" dirty="0"/>
          </a:p>
          <a:p>
            <a:endParaRPr lang="en-CA" dirty="0"/>
          </a:p>
        </p:txBody>
      </p:sp>
    </p:spTree>
    <p:extLst>
      <p:ext uri="{BB962C8B-B14F-4D97-AF65-F5344CB8AC3E}">
        <p14:creationId xmlns:p14="http://schemas.microsoft.com/office/powerpoint/2010/main" val="973472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Excel’s Built-In Tools For Dealing With Errors</a:t>
            </a:r>
            <a:endParaRPr lang="en-CA" dirty="0"/>
          </a:p>
        </p:txBody>
      </p:sp>
      <p:sp>
        <p:nvSpPr>
          <p:cNvPr id="3" name="Content Placeholder 2"/>
          <p:cNvSpPr>
            <a:spLocks noGrp="1"/>
          </p:cNvSpPr>
          <p:nvPr>
            <p:ph idx="1"/>
          </p:nvPr>
        </p:nvSpPr>
        <p:spPr/>
        <p:txBody>
          <a:bodyPr/>
          <a:lstStyle/>
          <a:p>
            <a:endParaRPr lang="en-CA" dirty="0" smtClean="0"/>
          </a:p>
          <a:p>
            <a:endParaRPr lang="en-CA" dirty="0"/>
          </a:p>
          <a:p>
            <a:endParaRPr lang="en-CA" dirty="0" smtClean="0"/>
          </a:p>
          <a:p>
            <a:r>
              <a:rPr lang="en-CA" dirty="0" smtClean="0"/>
              <a:t>Trace Precedents and dependents </a:t>
            </a:r>
          </a:p>
          <a:p>
            <a:pPr lvl="1"/>
            <a:r>
              <a:rPr lang="en-CA" b="1" dirty="0" smtClean="0">
                <a:solidFill>
                  <a:srgbClr val="FF0000"/>
                </a:solidFill>
              </a:rPr>
              <a:t>Precedents</a:t>
            </a:r>
            <a:r>
              <a:rPr lang="en-CA" dirty="0" smtClean="0"/>
              <a:t>: “</a:t>
            </a:r>
            <a:r>
              <a:rPr lang="en-US" dirty="0"/>
              <a:t>C</a:t>
            </a:r>
            <a:r>
              <a:rPr lang="en-US" dirty="0" smtClean="0"/>
              <a:t>ells </a:t>
            </a:r>
            <a:r>
              <a:rPr lang="en-US" dirty="0"/>
              <a:t>that are referred to by a formula in another </a:t>
            </a:r>
            <a:r>
              <a:rPr lang="en-US" dirty="0" smtClean="0"/>
              <a:t>cell”</a:t>
            </a:r>
            <a:r>
              <a:rPr lang="en-US" baseline="30000" dirty="0" smtClean="0"/>
              <a:t>1</a:t>
            </a:r>
            <a:endParaRPr lang="en-CA" baseline="30000" dirty="0" smtClean="0"/>
          </a:p>
          <a:p>
            <a:pPr lvl="2"/>
            <a:r>
              <a:rPr lang="en-CA" dirty="0" smtClean="0"/>
              <a:t>e.g</a:t>
            </a:r>
            <a:r>
              <a:rPr lang="en-CA" dirty="0"/>
              <a:t>. Cell </a:t>
            </a:r>
            <a:r>
              <a:rPr lang="en-CA" dirty="0">
                <a:latin typeface="Consolas" panose="020B0609020204030204" pitchFamily="49" charset="0"/>
              </a:rPr>
              <a:t>C</a:t>
            </a:r>
            <a:r>
              <a:rPr lang="en-CA" dirty="0" smtClean="0">
                <a:latin typeface="Consolas" panose="020B0609020204030204" pitchFamily="49" charset="0"/>
              </a:rPr>
              <a:t>3</a:t>
            </a:r>
            <a:r>
              <a:rPr lang="en-CA" dirty="0" smtClean="0"/>
              <a:t> </a:t>
            </a:r>
            <a:r>
              <a:rPr lang="en-CA" dirty="0"/>
              <a:t>contains the formula </a:t>
            </a:r>
            <a:r>
              <a:rPr lang="en-CA" dirty="0">
                <a:latin typeface="Consolas" panose="020B0609020204030204" pitchFamily="49" charset="0"/>
              </a:rPr>
              <a:t>=</a:t>
            </a:r>
            <a:r>
              <a:rPr lang="en-CA" dirty="0" smtClean="0">
                <a:solidFill>
                  <a:srgbClr val="FF0000"/>
                </a:solidFill>
                <a:latin typeface="Consolas" panose="020B0609020204030204" pitchFamily="49" charset="0"/>
              </a:rPr>
              <a:t>A1</a:t>
            </a:r>
            <a:r>
              <a:rPr lang="en-CA" dirty="0" smtClean="0">
                <a:latin typeface="Consolas" panose="020B0609020204030204" pitchFamily="49" charset="0"/>
              </a:rPr>
              <a:t>*0.1</a:t>
            </a:r>
          </a:p>
          <a:p>
            <a:pPr lvl="2"/>
            <a:r>
              <a:rPr lang="en-CA" dirty="0" smtClean="0">
                <a:solidFill>
                  <a:srgbClr val="FF0000"/>
                </a:solidFill>
                <a:latin typeface="Consolas" panose="020B0609020204030204" pitchFamily="49" charset="0"/>
              </a:rPr>
              <a:t>A1</a:t>
            </a:r>
            <a:r>
              <a:rPr lang="en-CA" dirty="0" smtClean="0"/>
              <a:t> is the precedent for </a:t>
            </a:r>
            <a:r>
              <a:rPr lang="en-CA" dirty="0">
                <a:latin typeface="Consolas" panose="020B0609020204030204" pitchFamily="49" charset="0"/>
              </a:rPr>
              <a:t>C</a:t>
            </a:r>
            <a:r>
              <a:rPr lang="en-CA" dirty="0" smtClean="0">
                <a:latin typeface="Consolas" panose="020B0609020204030204" pitchFamily="49" charset="0"/>
              </a:rPr>
              <a:t>3</a:t>
            </a:r>
            <a:r>
              <a:rPr lang="en-CA" dirty="0" smtClean="0"/>
              <a:t> </a:t>
            </a:r>
            <a:endParaRPr lang="en-CA" dirty="0" smtClean="0"/>
          </a:p>
          <a:p>
            <a:pPr lvl="1"/>
            <a:r>
              <a:rPr lang="en-CA" b="1" dirty="0" smtClean="0">
                <a:solidFill>
                  <a:srgbClr val="0000FF"/>
                </a:solidFill>
              </a:rPr>
              <a:t>Dependents</a:t>
            </a:r>
            <a:r>
              <a:rPr lang="en-CA" dirty="0" smtClean="0"/>
              <a:t>: “</a:t>
            </a:r>
            <a:r>
              <a:rPr lang="en-US" dirty="0"/>
              <a:t>these cells contain formulas that refer to other </a:t>
            </a:r>
            <a:r>
              <a:rPr lang="en-US" dirty="0" smtClean="0"/>
              <a:t>cells”</a:t>
            </a:r>
            <a:r>
              <a:rPr lang="en-US" baseline="30000" dirty="0"/>
              <a:t> 1</a:t>
            </a:r>
            <a:endParaRPr lang="en-CA" dirty="0" smtClean="0"/>
          </a:p>
          <a:p>
            <a:pPr lvl="2"/>
            <a:r>
              <a:rPr lang="en-CA" dirty="0"/>
              <a:t>e.g. Cell </a:t>
            </a:r>
            <a:r>
              <a:rPr lang="en-CA" dirty="0" smtClean="0">
                <a:latin typeface="Consolas" panose="020B0609020204030204" pitchFamily="49" charset="0"/>
              </a:rPr>
              <a:t>B6</a:t>
            </a:r>
            <a:r>
              <a:rPr lang="en-CA" dirty="0" smtClean="0"/>
              <a:t> </a:t>
            </a:r>
            <a:r>
              <a:rPr lang="en-CA" dirty="0"/>
              <a:t>contains the formula </a:t>
            </a:r>
            <a:r>
              <a:rPr lang="en-CA" dirty="0">
                <a:latin typeface="Consolas" panose="020B0609020204030204" pitchFamily="49" charset="0"/>
              </a:rPr>
              <a:t>=</a:t>
            </a:r>
            <a:r>
              <a:rPr lang="en-CA" dirty="0" smtClean="0">
                <a:latin typeface="Consolas" panose="020B0609020204030204" pitchFamily="49" charset="0"/>
              </a:rPr>
              <a:t>10-B3</a:t>
            </a:r>
          </a:p>
          <a:p>
            <a:pPr lvl="2"/>
            <a:r>
              <a:rPr lang="en-CA" b="1" dirty="0" smtClean="0"/>
              <a:t>Cell </a:t>
            </a:r>
            <a:r>
              <a:rPr lang="en-CA" b="1" dirty="0" smtClean="0">
                <a:solidFill>
                  <a:srgbClr val="0000FF"/>
                </a:solidFill>
                <a:latin typeface="Consolas" panose="020B0609020204030204" pitchFamily="49" charset="0"/>
              </a:rPr>
              <a:t>B6</a:t>
            </a:r>
            <a:r>
              <a:rPr lang="en-CA" dirty="0" smtClean="0"/>
              <a:t> </a:t>
            </a:r>
            <a:r>
              <a:rPr lang="en-CA" dirty="0"/>
              <a:t>is the </a:t>
            </a:r>
            <a:r>
              <a:rPr lang="en-CA" dirty="0" smtClean="0"/>
              <a:t>dependent of Cell </a:t>
            </a:r>
            <a:r>
              <a:rPr lang="en-CA" dirty="0" smtClean="0">
                <a:latin typeface="Consolas" panose="020B0609020204030204" pitchFamily="49" charset="0"/>
              </a:rPr>
              <a:t>B3</a:t>
            </a:r>
            <a:r>
              <a:rPr lang="en-CA" dirty="0" smtClean="0"/>
              <a:t> </a:t>
            </a:r>
          </a:p>
          <a:p>
            <a:pPr lvl="1"/>
            <a:r>
              <a:rPr lang="en-CA" dirty="0" smtClean="0"/>
              <a:t>Accessing the tracing feature:</a:t>
            </a:r>
          </a:p>
          <a:p>
            <a:pPr lvl="2"/>
            <a:r>
              <a:rPr lang="en-CA" dirty="0" smtClean="0">
                <a:latin typeface="Consolas" panose="020B0609020204030204" pitchFamily="49" charset="0"/>
              </a:rPr>
              <a:t>Formulas -&gt; Formula auditing: {Trace Precedents / Trace Dependents}</a:t>
            </a:r>
            <a:endParaRPr lang="en-CA" dirty="0">
              <a:latin typeface="Consolas" panose="020B0609020204030204" pitchFamily="49" charset="0"/>
            </a:endParaRPr>
          </a:p>
          <a:p>
            <a:pPr lvl="2"/>
            <a:endParaRPr lang="en-CA" dirty="0"/>
          </a:p>
        </p:txBody>
      </p:sp>
      <p:sp>
        <p:nvSpPr>
          <p:cNvPr id="4" name="Rectangle 3"/>
          <p:cNvSpPr/>
          <p:nvPr/>
        </p:nvSpPr>
        <p:spPr>
          <a:xfrm>
            <a:off x="92528" y="6287458"/>
            <a:ext cx="8958943" cy="471924"/>
          </a:xfrm>
          <a:prstGeom prst="rect">
            <a:avLst/>
          </a:prstGeom>
        </p:spPr>
        <p:txBody>
          <a:bodyPr wrap="square">
            <a:spAutoFit/>
          </a:bodyPr>
          <a:lstStyle/>
          <a:p>
            <a:r>
              <a:rPr lang="en-CA" sz="1400" dirty="0" smtClean="0"/>
              <a:t>More information on Excel’s built in help for errors:</a:t>
            </a:r>
          </a:p>
          <a:p>
            <a:r>
              <a:rPr lang="en-CA" sz="1600" baseline="30000" dirty="0" smtClean="0"/>
              <a:t>1 https</a:t>
            </a:r>
            <a:r>
              <a:rPr lang="en-CA" sz="1600" baseline="30000" dirty="0"/>
              <a:t>://support.office.com/en-us/article/Display-the-relationships-between-formulas-and-cells-a59bef2b-3701-46bf-8ff1-d3518771d507</a:t>
            </a:r>
          </a:p>
        </p:txBody>
      </p:sp>
      <p:pic>
        <p:nvPicPr>
          <p:cNvPr id="6" name="Picture 5"/>
          <p:cNvPicPr>
            <a:picLocks noChangeAspect="1"/>
          </p:cNvPicPr>
          <p:nvPr/>
        </p:nvPicPr>
        <p:blipFill>
          <a:blip r:embed="rId2"/>
          <a:stretch>
            <a:fillRect/>
          </a:stretch>
        </p:blipFill>
        <p:spPr>
          <a:xfrm>
            <a:off x="533401" y="1401380"/>
            <a:ext cx="3352800" cy="1364617"/>
          </a:xfrm>
          <a:prstGeom prst="rect">
            <a:avLst/>
          </a:prstGeom>
        </p:spPr>
      </p:pic>
    </p:spTree>
    <p:extLst>
      <p:ext uri="{BB962C8B-B14F-4D97-AF65-F5344CB8AC3E}">
        <p14:creationId xmlns:p14="http://schemas.microsoft.com/office/powerpoint/2010/main" val="4196235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tailEnd type="triangle"/>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79085</TotalTime>
  <Words>2567</Words>
  <Application>Microsoft Office PowerPoint</Application>
  <PresentationFormat>On-screen Show (4:3)</PresentationFormat>
  <Paragraphs>317</Paragraphs>
  <Slides>37</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37</vt:i4>
      </vt:variant>
    </vt:vector>
  </HeadingPairs>
  <TitlesOfParts>
    <vt:vector size="41" baseType="lpstr">
      <vt:lpstr>Arial</vt:lpstr>
      <vt:lpstr>Calibri</vt:lpstr>
      <vt:lpstr>Consolas</vt:lpstr>
      <vt:lpstr>Office Theme</vt:lpstr>
      <vt:lpstr>Excel: Tutorial Week 3</vt:lpstr>
      <vt:lpstr>First Tutorial</vt:lpstr>
      <vt:lpstr>Lookup Functions</vt:lpstr>
      <vt:lpstr>Lookup Tables/VLOOKUP</vt:lpstr>
      <vt:lpstr>VLOOKUP: Format</vt:lpstr>
      <vt:lpstr>Crucial Points When Defining Lookup Tables</vt:lpstr>
      <vt:lpstr>Types Of Formula Errors In Excel</vt:lpstr>
      <vt:lpstr>Finding And Fixing Logic Errors </vt:lpstr>
      <vt:lpstr>Excel’s Built-In Tools For Dealing With Errors</vt:lpstr>
      <vt:lpstr>Example: Precedents &amp; Dependents</vt:lpstr>
      <vt:lpstr>Example: Using Precedents To Error Trace</vt:lpstr>
      <vt:lpstr>Finding Syntax Errors</vt:lpstr>
      <vt:lpstr>Finding Syntax Errors (2)</vt:lpstr>
      <vt:lpstr>Finding Syntax Errors (3)</vt:lpstr>
      <vt:lpstr>Circular References</vt:lpstr>
      <vt:lpstr>Finding Circular References</vt:lpstr>
      <vt:lpstr>Finding Circular References</vt:lpstr>
      <vt:lpstr>The COUNTIF() Function</vt:lpstr>
      <vt:lpstr>Inserting A Column Chart</vt:lpstr>
      <vt:lpstr>Second Tutorial</vt:lpstr>
      <vt:lpstr>The IF() Function</vt:lpstr>
      <vt:lpstr>Structure Of The IF() Function </vt:lpstr>
      <vt:lpstr>IF Example: Pass/Fail Clinical Coursework</vt:lpstr>
      <vt:lpstr>Review: Logic</vt:lpstr>
      <vt:lpstr>Logical ‘AND’ &amp; Web Searches: Student Exercise</vt:lpstr>
      <vt:lpstr>Logical ‘OR’ &amp; Web Searches</vt:lpstr>
      <vt:lpstr>New: Logical Not</vt:lpstr>
      <vt:lpstr>Logical Not: Web Search Student Exercise</vt:lpstr>
      <vt:lpstr>Interested In Advanced Web Searches?</vt:lpstr>
      <vt:lpstr>Using The Logical Functions (AND, OR) In Excel</vt:lpstr>
      <vt:lpstr>Using Logic In Conjunction With The IF Function</vt:lpstr>
      <vt:lpstr>Using Logic In Conjunction With The IF Function</vt:lpstr>
      <vt:lpstr>Absolute Vs. Relative Cell References</vt:lpstr>
      <vt:lpstr>Mixing Up Absolute And Relative Cell References</vt:lpstr>
      <vt:lpstr>Mixing Up Absolute And Relative Cell References (2)</vt:lpstr>
      <vt:lpstr>Mixing Up Absolute And Relative Cell References (3)</vt:lpstr>
      <vt:lpstr>Other Excel Resources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Branching; Counting occurrences; COUNTIF; IF; Logic; AND; OR; Absolute cell references; Relative cell references; Syntax error; logic error; Precedents; Dependents; Circular references</dc:title>
  <dc:creator>James Tam</dc:creator>
  <cp:keywords>Excel week 3</cp:keywords>
  <cp:lastModifiedBy>James Tam</cp:lastModifiedBy>
  <cp:revision>1429</cp:revision>
  <dcterms:created xsi:type="dcterms:W3CDTF">2014-05-13T22:22:53Z</dcterms:created>
  <dcterms:modified xsi:type="dcterms:W3CDTF">2020-10-19T00:39:18Z</dcterms:modified>
</cp:coreProperties>
</file>