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45" r:id="rId2"/>
    <p:sldId id="436" r:id="rId3"/>
    <p:sldId id="445" r:id="rId4"/>
    <p:sldId id="43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59" r:id="rId19"/>
    <p:sldId id="460" r:id="rId20"/>
    <p:sldId id="461" r:id="rId21"/>
    <p:sldId id="43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CA7B79D-645B-4F7F-B897-291FC32D7EEB}">
          <p14:sldIdLst>
            <p14:sldId id="345"/>
            <p14:sldId id="436"/>
            <p14:sldId id="445"/>
            <p14:sldId id="43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461"/>
            <p14:sldId id="4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666633"/>
    <a:srgbClr val="00FF03"/>
    <a:srgbClr val="33FF33"/>
    <a:srgbClr val="4A7EBB"/>
    <a:srgbClr val="01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70" autoAdjust="0"/>
    <p:restoredTop sz="90180" autoAdjust="0"/>
  </p:normalViewPr>
  <p:slideViewPr>
    <p:cSldViewPr>
      <p:cViewPr varScale="1">
        <p:scale>
          <a:sx n="97" d="100"/>
          <a:sy n="97" d="100"/>
        </p:scale>
        <p:origin x="84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1482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Excel: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10/7/2020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39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509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Cell F3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=SUM(B3:D3), </a:t>
            </a: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Cell G3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=ROUND(B3/F3,1)  The last argument is the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number of places of precision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356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Everything on Row 9 (Col B – D) employs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AVERAGE function e.g.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 B9: =AVERAGE(B3:B6)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Everything on Row 9 (Col B – D) employs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CA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TRUNC 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function e.g.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 =TRUNC(B9)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613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Col B: Counts from Cell A1 to Cell D6</a:t>
            </a:r>
            <a:endParaRPr lang="en-US" sz="1200" kern="1200" dirty="0" smtClean="0">
              <a:solidFill>
                <a:schemeClr val="tx1"/>
              </a:solidFill>
              <a:effectLst/>
              <a:latin typeface="Consolas" panose="020B0609020204030204" pitchFamily="49" charset="0"/>
              <a:ea typeface="+mn-ea"/>
              <a:cs typeface="+mn-cs"/>
            </a:endParaRPr>
          </a:p>
          <a:p>
            <a:r>
              <a:rPr lang="en-CA" sz="1600" kern="1200" dirty="0" smtClean="0">
                <a:solidFill>
                  <a:srgbClr val="00B050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B14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: =COUNT(A1:D6)		</a:t>
            </a:r>
            <a:r>
              <a:rPr lang="en-CA" sz="1200" b="1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ANSWER = 12 (3 x 4 of B3 to D6)</a:t>
            </a:r>
            <a:endParaRPr lang="en-US" sz="1200" kern="1200" dirty="0" smtClean="0">
              <a:solidFill>
                <a:schemeClr val="tx1"/>
              </a:solidFill>
              <a:effectLst/>
              <a:latin typeface="Consolas" panose="020B0609020204030204" pitchFamily="49" charset="0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B15:  =COUNTA(A1:D6)		</a:t>
            </a:r>
            <a:r>
              <a:rPr lang="en-CA" sz="1200" b="1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ANSWER = 21 (everything in the range is included in the </a:t>
            </a:r>
          </a:p>
          <a:p>
            <a:r>
              <a:rPr lang="en-CA" sz="1200" b="1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                                                                       count).  Only B1 – D1 are</a:t>
            </a:r>
            <a:r>
              <a:rPr lang="en-CA" sz="1200" b="1" kern="1200" baseline="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lang="en-CA" sz="1200" b="1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empty (not text or numbers)</a:t>
            </a:r>
            <a:endParaRPr lang="en-US" sz="1200" kern="1200" dirty="0" smtClean="0">
              <a:solidFill>
                <a:schemeClr val="tx1"/>
              </a:solidFill>
              <a:effectLst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sz="1200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B16:  =COUNTBLANK(A1:D6)	                        </a:t>
            </a:r>
            <a:r>
              <a:rPr lang="en-CA" sz="1200" b="1" kern="120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ANSWER = 3 (B1 to D1) Returns non-blank cell</a:t>
            </a:r>
            <a:r>
              <a:rPr lang="en-CA" sz="1200" b="1" kern="1200" baseline="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count, 3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kern="1200" baseline="0" dirty="0" smtClean="0">
                <a:solidFill>
                  <a:schemeClr val="tx1"/>
                </a:solidFill>
                <a:effectLst/>
                <a:latin typeface="Consolas" panose="020B0609020204030204" pitchFamily="49" charset="0"/>
                <a:ea typeface="+mn-ea"/>
                <a:cs typeface="+mn-cs"/>
              </a:rPr>
              <a:t>                                                                       blank cells = B1 – D1</a:t>
            </a:r>
            <a:endParaRPr lang="en-US" sz="1200" kern="1200" dirty="0" smtClean="0">
              <a:solidFill>
                <a:schemeClr val="tx1"/>
              </a:solidFill>
              <a:effectLst/>
              <a:latin typeface="Consolas" panose="020B0609020204030204" pitchFamily="49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591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of Row 19 (Col B – D)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the lowest values for Wins, losses, ties e.g.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B19: =MIN(B3:B6)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of Row 20 (Col B – D)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the highest values for Wins, losses, ties e.g.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B20: =MAX(B3:B6)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34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B23: =TODAY()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B24: =DATE()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127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in cells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B5: 0.8 is the actual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but displayed as 80% because the percent format is selected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B6: =0.25 (but displays as ¼ because fractional type selected)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B7: =1/3 (displays in scientific format)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B9 &amp; B10: original data typed in as 1234567 by selecting a format Excel takes cares of putting the dash in the correct place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618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10/7/2020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Box 1"/>
          <p:cNvSpPr txBox="1"/>
          <p:nvPr userDrawn="1"/>
        </p:nvSpPr>
        <p:spPr>
          <a:xfrm>
            <a:off x="0" y="6581001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r>
              <a:rPr lang="en-CA" sz="1200" dirty="0" smtClean="0"/>
              <a:t>MS-Excel</a:t>
            </a:r>
            <a:r>
              <a:rPr lang="en-CA" sz="1200" baseline="0" dirty="0" smtClean="0"/>
              <a:t> tutorial notes by James Tam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10/7/2020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n-us/article/excel-2016-for-mac-help-2010f16b-aec0-4da7-b381-9cc1b9b4774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Excel</a:t>
            </a:r>
            <a:r>
              <a:rPr lang="en-US" smtClean="0"/>
              <a:t>: Tutorial Week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98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Multiple worksheets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smtClean="0"/>
              <a:t>Named constants</a:t>
            </a:r>
            <a:endParaRPr lang="en-US" sz="200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Using </a:t>
            </a:r>
            <a:r>
              <a:rPr lang="en-US" sz="2000" dirty="0" smtClean="0"/>
              <a:t>pre-created functions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Setting the format of data in a cell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Highlighting </a:t>
            </a:r>
            <a:r>
              <a:rPr lang="en-US" sz="2000" dirty="0" smtClean="0"/>
              <a:t>important information via conditional formatting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2484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Official resource for MS-Office products: https://support.office.com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9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Data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12010"/>
            <a:ext cx="8229600" cy="410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32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8420100" cy="5391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Consolas" panose="020B0609020204030204" pitchFamily="49" charset="0"/>
              </a:rPr>
              <a:t>SUM </a:t>
            </a:r>
            <a:r>
              <a:rPr lang="en-CA" dirty="0"/>
              <a:t>(Col </a:t>
            </a:r>
            <a:r>
              <a:rPr lang="en-CA" dirty="0" smtClean="0">
                <a:latin typeface="Consolas" panose="020B0609020204030204" pitchFamily="49" charset="0"/>
              </a:rPr>
              <a:t>F</a:t>
            </a:r>
            <a:r>
              <a:rPr lang="en-CA" dirty="0" smtClean="0"/>
              <a:t>), </a:t>
            </a:r>
            <a:r>
              <a:rPr lang="en-CA" dirty="0" smtClean="0">
                <a:latin typeface="Consolas" panose="020B0609020204030204" pitchFamily="49" charset="0"/>
              </a:rPr>
              <a:t>ROUND</a:t>
            </a:r>
            <a:r>
              <a:rPr lang="en-CA" dirty="0" smtClean="0"/>
              <a:t> (Col </a:t>
            </a:r>
            <a:r>
              <a:rPr lang="en-CA" dirty="0" smtClean="0">
                <a:latin typeface="Consolas" panose="020B0609020204030204" pitchFamily="49" charset="0"/>
              </a:rPr>
              <a:t>G</a:t>
            </a:r>
            <a:r>
              <a:rPr lang="en-CA" dirty="0"/>
              <a:t>)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5400" y="1828800"/>
            <a:ext cx="3771900" cy="990600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49" y="1619310"/>
            <a:ext cx="8172451" cy="52325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onsolas" panose="020B0609020204030204" pitchFamily="49" charset="0"/>
              </a:rPr>
              <a:t>AVERAGE</a:t>
            </a:r>
            <a:r>
              <a:rPr lang="en-CA" dirty="0"/>
              <a:t>, </a:t>
            </a:r>
            <a:r>
              <a:rPr lang="en-CA" dirty="0">
                <a:latin typeface="Consolas" panose="020B0609020204030204" pitchFamily="49" charset="0"/>
              </a:rPr>
              <a:t>TRUNC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1949" y="1219200"/>
            <a:ext cx="85534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CA" sz="2000" dirty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Average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Row </a:t>
            </a:r>
            <a:r>
              <a:rPr lang="en-CA" sz="2000" dirty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9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CA" sz="2000" dirty="0" err="1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Trunc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Row </a:t>
            </a:r>
            <a:r>
              <a:rPr lang="en-CA" sz="2000" dirty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10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Truncates the averages from 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Row </a:t>
            </a:r>
            <a:r>
              <a:rPr lang="en-CA" sz="2000" dirty="0" smtClean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9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3505200"/>
            <a:ext cx="3949117" cy="437222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7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1676400"/>
            <a:ext cx="8420100" cy="4857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Counting functions (</a:t>
            </a:r>
            <a:r>
              <a:rPr lang="en-CA" dirty="0">
                <a:latin typeface="Consolas" panose="020B0609020204030204" pitchFamily="49" charset="0"/>
              </a:rPr>
              <a:t>Col </a:t>
            </a:r>
            <a:r>
              <a:rPr lang="en-CA" dirty="0" smtClean="0">
                <a:latin typeface="Consolas" panose="020B0609020204030204" pitchFamily="49" charset="0"/>
              </a:rPr>
              <a:t>B</a:t>
            </a:r>
            <a:r>
              <a:rPr lang="en-CA" dirty="0" smtClean="0">
                <a:latin typeface="+mn-lt"/>
              </a:rPr>
              <a:t>, </a:t>
            </a:r>
            <a:r>
              <a:rPr lang="en-CA" dirty="0" smtClean="0">
                <a:latin typeface="Consolas" panose="020B0609020204030204" pitchFamily="49" charset="0"/>
              </a:rPr>
              <a:t>Rows 14</a:t>
            </a:r>
            <a:r>
              <a:rPr lang="en-CA" dirty="0" smtClean="0">
                <a:latin typeface="+mn-lt"/>
              </a:rPr>
              <a:t> - </a:t>
            </a:r>
            <a:r>
              <a:rPr lang="en-CA" dirty="0" smtClean="0">
                <a:latin typeface="Consolas" panose="020B0609020204030204" pitchFamily="49" charset="0"/>
              </a:rPr>
              <a:t>16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1949" y="4495800"/>
            <a:ext cx="2827219" cy="647065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1949" y="1219200"/>
            <a:ext cx="85534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CA" sz="2000" dirty="0" smtClean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Count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Row 14, </a:t>
            </a:r>
            <a:r>
              <a:rPr lang="en-CA" sz="2000" dirty="0" err="1" smtClean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CountA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Row 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15, </a:t>
            </a:r>
            <a:r>
              <a:rPr lang="en-CA" sz="2000" dirty="0" err="1" smtClean="0"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CountBlank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Row 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16)</a:t>
            </a:r>
            <a:endParaRPr lang="en-US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3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488" y="1247454"/>
            <a:ext cx="8420100" cy="5391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Consolas" panose="020B0609020204030204" pitchFamily="49" charset="0"/>
              </a:rPr>
              <a:t>MIN</a:t>
            </a:r>
            <a:r>
              <a:rPr lang="en-CA" dirty="0"/>
              <a:t>, </a:t>
            </a:r>
            <a:r>
              <a:rPr lang="en-CA" dirty="0">
                <a:latin typeface="Consolas" panose="020B0609020204030204" pitchFamily="49" charset="0"/>
              </a:rPr>
              <a:t>MAX</a:t>
            </a:r>
            <a:r>
              <a:rPr lang="en-CA" dirty="0"/>
              <a:t> (Row </a:t>
            </a:r>
            <a:r>
              <a:rPr lang="en-CA" dirty="0">
                <a:latin typeface="Consolas" panose="020B0609020204030204" pitchFamily="49" charset="0"/>
              </a:rPr>
              <a:t>19</a:t>
            </a:r>
            <a:r>
              <a:rPr lang="en-CA" dirty="0"/>
              <a:t> – </a:t>
            </a:r>
            <a:r>
              <a:rPr lang="en-CA" dirty="0">
                <a:latin typeface="Consolas" panose="020B0609020204030204" pitchFamily="49" charset="0"/>
              </a:rPr>
              <a:t>20</a:t>
            </a:r>
            <a:r>
              <a:rPr lang="en-CA" dirty="0"/>
              <a:t>, </a:t>
            </a:r>
            <a:r>
              <a:rPr lang="en-CA" dirty="0">
                <a:latin typeface="Consolas" panose="020B0609020204030204" pitchFamily="49" charset="0"/>
              </a:rPr>
              <a:t>Col</a:t>
            </a:r>
            <a:r>
              <a:rPr lang="en-CA" dirty="0"/>
              <a:t> </a:t>
            </a:r>
            <a:r>
              <a:rPr lang="en-CA" dirty="0">
                <a:latin typeface="Consolas" panose="020B0609020204030204" pitchFamily="49" charset="0"/>
              </a:rPr>
              <a:t>B</a:t>
            </a:r>
            <a:r>
              <a:rPr lang="en-CA" dirty="0"/>
              <a:t> - </a:t>
            </a:r>
            <a:r>
              <a:rPr lang="en-CA" dirty="0">
                <a:latin typeface="Consolas" panose="020B0609020204030204" pitchFamily="49" charset="0"/>
              </a:rPr>
              <a:t>D</a:t>
            </a:r>
            <a:r>
              <a:rPr lang="en-CA" dirty="0"/>
              <a:t>)</a:t>
            </a:r>
            <a:endParaRPr lang="en-US" dirty="0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1950" y="5181600"/>
            <a:ext cx="4133850" cy="609600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116" y="1283368"/>
            <a:ext cx="8420100" cy="5391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Information: </a:t>
            </a:r>
            <a:r>
              <a:rPr lang="en-US" dirty="0">
                <a:latin typeface="Consolas" panose="020B0609020204030204" pitchFamily="49" charset="0"/>
              </a:rPr>
              <a:t>TODAY</a:t>
            </a:r>
            <a:r>
              <a:rPr lang="en-US" dirty="0"/>
              <a:t> (</a:t>
            </a:r>
            <a:r>
              <a:rPr lang="en-US" dirty="0">
                <a:latin typeface="Consolas" panose="020B0609020204030204" pitchFamily="49" charset="0"/>
              </a:rPr>
              <a:t>B23</a:t>
            </a:r>
            <a:r>
              <a:rPr lang="en-US" dirty="0"/>
              <a:t>), NOW (</a:t>
            </a:r>
            <a:r>
              <a:rPr lang="en-US" dirty="0">
                <a:latin typeface="Consolas" panose="020B0609020204030204" pitchFamily="49" charset="0"/>
              </a:rPr>
              <a:t>B24</a:t>
            </a:r>
            <a:r>
              <a:rPr lang="en-US" dirty="0"/>
              <a:t>)</a:t>
            </a:r>
            <a:endParaRPr lang="en-US" dirty="0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6169191"/>
            <a:ext cx="2743200" cy="533400"/>
          </a:xfrm>
          <a:prstGeom prst="rect">
            <a:avLst/>
          </a:prstGeom>
          <a:solidFill>
            <a:srgbClr val="FF0000">
              <a:alpha val="25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Format Of Cell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spreadsheet: </a:t>
            </a:r>
            <a:r>
              <a:rPr lang="en-CA" dirty="0" err="1" smtClean="0">
                <a:latin typeface="Consolas" panose="020B0609020204030204" pitchFamily="49" charset="0"/>
              </a:rPr>
              <a:t>data_types</a:t>
            </a:r>
            <a:endParaRPr lang="en-CA" dirty="0" smtClean="0">
              <a:latin typeface="Consolas" panose="020B0609020204030204" pitchFamily="49" charset="0"/>
            </a:endParaRPr>
          </a:p>
          <a:p>
            <a:r>
              <a:rPr lang="en-CA" dirty="0" smtClean="0"/>
              <a:t>Setting the data type (again right click and select ‘</a:t>
            </a:r>
            <a:r>
              <a:rPr lang="en-CA" dirty="0" smtClean="0">
                <a:latin typeface="Consolas" panose="020B0609020204030204" pitchFamily="49" charset="0"/>
              </a:rPr>
              <a:t>Format Cells</a:t>
            </a:r>
            <a:r>
              <a:rPr lang="en-CA" dirty="0" smtClean="0"/>
              <a:t>’)</a:t>
            </a:r>
          </a:p>
          <a:p>
            <a:pPr lvl="1"/>
            <a:r>
              <a:rPr lang="en-CA" dirty="0" smtClean="0"/>
              <a:t>Reminder: The ‘</a:t>
            </a:r>
            <a:r>
              <a:rPr lang="en-CA" dirty="0" smtClean="0">
                <a:latin typeface="Consolas" panose="020B0609020204030204" pitchFamily="49" charset="0"/>
              </a:rPr>
              <a:t>Number</a:t>
            </a:r>
            <a:r>
              <a:rPr lang="en-CA" dirty="0" smtClean="0"/>
              <a:t>’ tab is the default selection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24200"/>
            <a:ext cx="4343400" cy="358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178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Different Types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7391400" cy="419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9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r>
              <a:rPr lang="en-CA" b="1" dirty="0"/>
              <a:t>Example spreadsheet:</a:t>
            </a:r>
            <a:r>
              <a:rPr lang="en-CA" dirty="0"/>
              <a:t> </a:t>
            </a:r>
            <a:r>
              <a:rPr lang="en-CA" dirty="0" err="1" smtClean="0">
                <a:latin typeface="Consolas" panose="020B0609020204030204" pitchFamily="49" charset="0"/>
              </a:rPr>
              <a:t>conditional_formatting</a:t>
            </a:r>
            <a:endParaRPr lang="en-CA" dirty="0" smtClean="0">
              <a:latin typeface="Consolas" panose="020B0609020204030204" pitchFamily="49" charset="0"/>
            </a:endParaRPr>
          </a:p>
          <a:p>
            <a:r>
              <a:rPr lang="en-CA" dirty="0" smtClean="0"/>
              <a:t>It can be used to visually highlight data which has met a certain condition (e.g. 6 figure sales volume or higher in 2017).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r>
              <a:rPr lang="en-US" dirty="0"/>
              <a:t>Can either be used to:</a:t>
            </a:r>
          </a:p>
          <a:p>
            <a:pPr lvl="1"/>
            <a:r>
              <a:rPr lang="en-US" dirty="0"/>
              <a:t> Assign specific colors </a:t>
            </a:r>
            <a:r>
              <a:rPr lang="en-US" i="1" dirty="0"/>
              <a:t>when a condition is met</a:t>
            </a:r>
            <a:r>
              <a:rPr lang="en-US" dirty="0"/>
              <a:t> (e.g. red for all finance employees and blue for marketing)</a:t>
            </a:r>
          </a:p>
          <a:p>
            <a:pPr lvl="1"/>
            <a:r>
              <a:rPr lang="en-US" dirty="0"/>
              <a:t>Assign a range or gradient of colors depending upon </a:t>
            </a:r>
            <a:r>
              <a:rPr lang="en-US" i="1" dirty="0"/>
              <a:t>to what degree</a:t>
            </a:r>
            <a:r>
              <a:rPr lang="en-US" dirty="0"/>
              <a:t> that a condition is met (e.g. red for </a:t>
            </a:r>
            <a:r>
              <a:rPr lang="en-US" dirty="0" smtClean="0"/>
              <a:t>high income, </a:t>
            </a:r>
            <a:r>
              <a:rPr lang="en-US" dirty="0"/>
              <a:t>darker for </a:t>
            </a:r>
            <a:r>
              <a:rPr lang="en-US" dirty="0" smtClean="0"/>
              <a:t>higher </a:t>
            </a:r>
            <a:r>
              <a:rPr lang="en-US" dirty="0"/>
              <a:t>values)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2743200"/>
            <a:ext cx="2713249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1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Conditional 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Home -&gt; Styles: Conditional formatting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05000"/>
            <a:ext cx="3048000" cy="3003259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209800" y="2049415"/>
            <a:ext cx="4520004" cy="2598786"/>
            <a:chOff x="2499504" y="2590801"/>
            <a:chExt cx="4520004" cy="2598786"/>
          </a:xfrm>
        </p:grpSpPr>
        <p:sp>
          <p:nvSpPr>
            <p:cNvPr id="5" name="Freeform 4"/>
            <p:cNvSpPr/>
            <p:nvPr/>
          </p:nvSpPr>
          <p:spPr>
            <a:xfrm>
              <a:off x="2499504" y="2590801"/>
              <a:ext cx="1624404" cy="2598786"/>
            </a:xfrm>
            <a:custGeom>
              <a:avLst/>
              <a:gdLst>
                <a:gd name="connsiteX0" fmla="*/ 494851 w 1624404"/>
                <a:gd name="connsiteY0" fmla="*/ 0 h 3087445"/>
                <a:gd name="connsiteX1" fmla="*/ 828338 w 1624404"/>
                <a:gd name="connsiteY1" fmla="*/ 21515 h 3087445"/>
                <a:gd name="connsiteX2" fmla="*/ 871369 w 1624404"/>
                <a:gd name="connsiteY2" fmla="*/ 32273 h 3087445"/>
                <a:gd name="connsiteX3" fmla="*/ 935915 w 1624404"/>
                <a:gd name="connsiteY3" fmla="*/ 43031 h 3087445"/>
                <a:gd name="connsiteX4" fmla="*/ 1011218 w 1624404"/>
                <a:gd name="connsiteY4" fmla="*/ 64546 h 3087445"/>
                <a:gd name="connsiteX5" fmla="*/ 1086522 w 1624404"/>
                <a:gd name="connsiteY5" fmla="*/ 96819 h 3087445"/>
                <a:gd name="connsiteX6" fmla="*/ 1140310 w 1624404"/>
                <a:gd name="connsiteY6" fmla="*/ 118334 h 3087445"/>
                <a:gd name="connsiteX7" fmla="*/ 1183341 w 1624404"/>
                <a:gd name="connsiteY7" fmla="*/ 129092 h 3087445"/>
                <a:gd name="connsiteX8" fmla="*/ 1269402 w 1624404"/>
                <a:gd name="connsiteY8" fmla="*/ 172122 h 3087445"/>
                <a:gd name="connsiteX9" fmla="*/ 1344706 w 1624404"/>
                <a:gd name="connsiteY9" fmla="*/ 247426 h 3087445"/>
                <a:gd name="connsiteX10" fmla="*/ 1420009 w 1624404"/>
                <a:gd name="connsiteY10" fmla="*/ 311972 h 3087445"/>
                <a:gd name="connsiteX11" fmla="*/ 1452282 w 1624404"/>
                <a:gd name="connsiteY11" fmla="*/ 333487 h 3087445"/>
                <a:gd name="connsiteX12" fmla="*/ 1516828 w 1624404"/>
                <a:gd name="connsiteY12" fmla="*/ 376518 h 3087445"/>
                <a:gd name="connsiteX13" fmla="*/ 1538343 w 1624404"/>
                <a:gd name="connsiteY13" fmla="*/ 408791 h 3087445"/>
                <a:gd name="connsiteX14" fmla="*/ 1549101 w 1624404"/>
                <a:gd name="connsiteY14" fmla="*/ 451821 h 3087445"/>
                <a:gd name="connsiteX15" fmla="*/ 1570616 w 1624404"/>
                <a:gd name="connsiteY15" fmla="*/ 494852 h 3087445"/>
                <a:gd name="connsiteX16" fmla="*/ 1581374 w 1624404"/>
                <a:gd name="connsiteY16" fmla="*/ 623944 h 3087445"/>
                <a:gd name="connsiteX17" fmla="*/ 1602889 w 1624404"/>
                <a:gd name="connsiteY17" fmla="*/ 688489 h 3087445"/>
                <a:gd name="connsiteX18" fmla="*/ 1613647 w 1624404"/>
                <a:gd name="connsiteY18" fmla="*/ 806824 h 3087445"/>
                <a:gd name="connsiteX19" fmla="*/ 1624404 w 1624404"/>
                <a:gd name="connsiteY19" fmla="*/ 839096 h 3087445"/>
                <a:gd name="connsiteX20" fmla="*/ 1613647 w 1624404"/>
                <a:gd name="connsiteY20" fmla="*/ 978946 h 3087445"/>
                <a:gd name="connsiteX21" fmla="*/ 1592131 w 1624404"/>
                <a:gd name="connsiteY21" fmla="*/ 1065007 h 3087445"/>
                <a:gd name="connsiteX22" fmla="*/ 1581374 w 1624404"/>
                <a:gd name="connsiteY22" fmla="*/ 1775012 h 3087445"/>
                <a:gd name="connsiteX23" fmla="*/ 1570616 w 1624404"/>
                <a:gd name="connsiteY23" fmla="*/ 1893346 h 3087445"/>
                <a:gd name="connsiteX24" fmla="*/ 1549101 w 1624404"/>
                <a:gd name="connsiteY24" fmla="*/ 2398955 h 3087445"/>
                <a:gd name="connsiteX25" fmla="*/ 1527586 w 1624404"/>
                <a:gd name="connsiteY25" fmla="*/ 2592593 h 3087445"/>
                <a:gd name="connsiteX26" fmla="*/ 1506070 w 1624404"/>
                <a:gd name="connsiteY26" fmla="*/ 2657139 h 3087445"/>
                <a:gd name="connsiteX27" fmla="*/ 1484555 w 1624404"/>
                <a:gd name="connsiteY27" fmla="*/ 2743200 h 3087445"/>
                <a:gd name="connsiteX28" fmla="*/ 1473797 w 1624404"/>
                <a:gd name="connsiteY28" fmla="*/ 2775473 h 3087445"/>
                <a:gd name="connsiteX29" fmla="*/ 1452282 w 1624404"/>
                <a:gd name="connsiteY29" fmla="*/ 2807746 h 3087445"/>
                <a:gd name="connsiteX30" fmla="*/ 1430767 w 1624404"/>
                <a:gd name="connsiteY30" fmla="*/ 2915322 h 3087445"/>
                <a:gd name="connsiteX31" fmla="*/ 1420009 w 1624404"/>
                <a:gd name="connsiteY31" fmla="*/ 3044414 h 3087445"/>
                <a:gd name="connsiteX32" fmla="*/ 1387736 w 1624404"/>
                <a:gd name="connsiteY32" fmla="*/ 3065929 h 3087445"/>
                <a:gd name="connsiteX33" fmla="*/ 1054249 w 1624404"/>
                <a:gd name="connsiteY33" fmla="*/ 3076687 h 3087445"/>
                <a:gd name="connsiteX34" fmla="*/ 1021976 w 1624404"/>
                <a:gd name="connsiteY34" fmla="*/ 3087445 h 3087445"/>
                <a:gd name="connsiteX35" fmla="*/ 903642 w 1624404"/>
                <a:gd name="connsiteY35" fmla="*/ 3065929 h 3087445"/>
                <a:gd name="connsiteX36" fmla="*/ 763793 w 1624404"/>
                <a:gd name="connsiteY36" fmla="*/ 3055172 h 3087445"/>
                <a:gd name="connsiteX37" fmla="*/ 720762 w 1624404"/>
                <a:gd name="connsiteY37" fmla="*/ 3033656 h 3087445"/>
                <a:gd name="connsiteX38" fmla="*/ 580913 w 1624404"/>
                <a:gd name="connsiteY38" fmla="*/ 3022899 h 3087445"/>
                <a:gd name="connsiteX39" fmla="*/ 505609 w 1624404"/>
                <a:gd name="connsiteY39" fmla="*/ 3012141 h 3087445"/>
                <a:gd name="connsiteX40" fmla="*/ 441063 w 1624404"/>
                <a:gd name="connsiteY40" fmla="*/ 2990626 h 3087445"/>
                <a:gd name="connsiteX41" fmla="*/ 344244 w 1624404"/>
                <a:gd name="connsiteY41" fmla="*/ 2969111 h 3087445"/>
                <a:gd name="connsiteX42" fmla="*/ 301214 w 1624404"/>
                <a:gd name="connsiteY42" fmla="*/ 2958353 h 3087445"/>
                <a:gd name="connsiteX43" fmla="*/ 247426 w 1624404"/>
                <a:gd name="connsiteY43" fmla="*/ 2947595 h 3087445"/>
                <a:gd name="connsiteX44" fmla="*/ 172122 w 1624404"/>
                <a:gd name="connsiteY44" fmla="*/ 2861534 h 3087445"/>
                <a:gd name="connsiteX45" fmla="*/ 107576 w 1624404"/>
                <a:gd name="connsiteY45" fmla="*/ 2753958 h 3087445"/>
                <a:gd name="connsiteX46" fmla="*/ 86061 w 1624404"/>
                <a:gd name="connsiteY46" fmla="*/ 2700169 h 3087445"/>
                <a:gd name="connsiteX47" fmla="*/ 75303 w 1624404"/>
                <a:gd name="connsiteY47" fmla="*/ 2657139 h 3087445"/>
                <a:gd name="connsiteX48" fmla="*/ 53788 w 1624404"/>
                <a:gd name="connsiteY48" fmla="*/ 2624866 h 3087445"/>
                <a:gd name="connsiteX49" fmla="*/ 43030 w 1624404"/>
                <a:gd name="connsiteY49" fmla="*/ 2528047 h 3087445"/>
                <a:gd name="connsiteX50" fmla="*/ 32273 w 1624404"/>
                <a:gd name="connsiteY50" fmla="*/ 2485016 h 3087445"/>
                <a:gd name="connsiteX51" fmla="*/ 10757 w 1624404"/>
                <a:gd name="connsiteY51" fmla="*/ 2151529 h 3087445"/>
                <a:gd name="connsiteX52" fmla="*/ 0 w 1624404"/>
                <a:gd name="connsiteY52" fmla="*/ 2054711 h 3087445"/>
                <a:gd name="connsiteX53" fmla="*/ 10757 w 1624404"/>
                <a:gd name="connsiteY53" fmla="*/ 1667435 h 3087445"/>
                <a:gd name="connsiteX54" fmla="*/ 32273 w 1624404"/>
                <a:gd name="connsiteY54" fmla="*/ 1592132 h 3087445"/>
                <a:gd name="connsiteX55" fmla="*/ 43030 w 1624404"/>
                <a:gd name="connsiteY55" fmla="*/ 1538344 h 3087445"/>
                <a:gd name="connsiteX56" fmla="*/ 53788 w 1624404"/>
                <a:gd name="connsiteY56" fmla="*/ 914400 h 3087445"/>
                <a:gd name="connsiteX57" fmla="*/ 64546 w 1624404"/>
                <a:gd name="connsiteY57" fmla="*/ 882127 h 3087445"/>
                <a:gd name="connsiteX58" fmla="*/ 75303 w 1624404"/>
                <a:gd name="connsiteY58" fmla="*/ 731520 h 3087445"/>
                <a:gd name="connsiteX59" fmla="*/ 96818 w 1624404"/>
                <a:gd name="connsiteY59" fmla="*/ 645459 h 3087445"/>
                <a:gd name="connsiteX60" fmla="*/ 96818 w 1624404"/>
                <a:gd name="connsiteY60" fmla="*/ 441064 h 3087445"/>
                <a:gd name="connsiteX61" fmla="*/ 118334 w 1624404"/>
                <a:gd name="connsiteY61" fmla="*/ 419548 h 3087445"/>
                <a:gd name="connsiteX62" fmla="*/ 129091 w 1624404"/>
                <a:gd name="connsiteY62" fmla="*/ 376518 h 3087445"/>
                <a:gd name="connsiteX63" fmla="*/ 150607 w 1624404"/>
                <a:gd name="connsiteY63" fmla="*/ 355002 h 3087445"/>
                <a:gd name="connsiteX64" fmla="*/ 193637 w 1624404"/>
                <a:gd name="connsiteY64" fmla="*/ 290456 h 3087445"/>
                <a:gd name="connsiteX65" fmla="*/ 204395 w 1624404"/>
                <a:gd name="connsiteY65" fmla="*/ 258184 h 3087445"/>
                <a:gd name="connsiteX66" fmla="*/ 215153 w 1624404"/>
                <a:gd name="connsiteY66" fmla="*/ 215153 h 3087445"/>
                <a:gd name="connsiteX67" fmla="*/ 279698 w 1624404"/>
                <a:gd name="connsiteY67" fmla="*/ 172122 h 3087445"/>
                <a:gd name="connsiteX68" fmla="*/ 311971 w 1624404"/>
                <a:gd name="connsiteY68" fmla="*/ 150607 h 3087445"/>
                <a:gd name="connsiteX69" fmla="*/ 387275 w 1624404"/>
                <a:gd name="connsiteY69" fmla="*/ 129092 h 3087445"/>
                <a:gd name="connsiteX70" fmla="*/ 505609 w 1624404"/>
                <a:gd name="connsiteY70" fmla="*/ 107576 h 3087445"/>
                <a:gd name="connsiteX71" fmla="*/ 1043491 w 1624404"/>
                <a:gd name="connsiteY71" fmla="*/ 75304 h 3087445"/>
                <a:gd name="connsiteX72" fmla="*/ 1301675 w 1624404"/>
                <a:gd name="connsiteY72" fmla="*/ 64546 h 3087445"/>
                <a:gd name="connsiteX73" fmla="*/ 1387736 w 1624404"/>
                <a:gd name="connsiteY73" fmla="*/ 43031 h 3087445"/>
                <a:gd name="connsiteX74" fmla="*/ 1430767 w 1624404"/>
                <a:gd name="connsiteY74" fmla="*/ 21515 h 3087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1624404" h="3087445">
                  <a:moveTo>
                    <a:pt x="494851" y="0"/>
                  </a:moveTo>
                  <a:cubicBezTo>
                    <a:pt x="606013" y="7172"/>
                    <a:pt x="717352" y="12002"/>
                    <a:pt x="828338" y="21515"/>
                  </a:cubicBezTo>
                  <a:cubicBezTo>
                    <a:pt x="843069" y="22778"/>
                    <a:pt x="856871" y="29373"/>
                    <a:pt x="871369" y="32273"/>
                  </a:cubicBezTo>
                  <a:cubicBezTo>
                    <a:pt x="892758" y="36551"/>
                    <a:pt x="914526" y="38753"/>
                    <a:pt x="935915" y="43031"/>
                  </a:cubicBezTo>
                  <a:cubicBezTo>
                    <a:pt x="969694" y="49787"/>
                    <a:pt x="980452" y="54290"/>
                    <a:pt x="1011218" y="64546"/>
                  </a:cubicBezTo>
                  <a:cubicBezTo>
                    <a:pt x="1050714" y="104040"/>
                    <a:pt x="1013684" y="74967"/>
                    <a:pt x="1086522" y="96819"/>
                  </a:cubicBezTo>
                  <a:cubicBezTo>
                    <a:pt x="1105018" y="102368"/>
                    <a:pt x="1121990" y="112227"/>
                    <a:pt x="1140310" y="118334"/>
                  </a:cubicBezTo>
                  <a:cubicBezTo>
                    <a:pt x="1154336" y="123009"/>
                    <a:pt x="1169693" y="123405"/>
                    <a:pt x="1183341" y="129092"/>
                  </a:cubicBezTo>
                  <a:cubicBezTo>
                    <a:pt x="1212947" y="141428"/>
                    <a:pt x="1269402" y="172122"/>
                    <a:pt x="1269402" y="172122"/>
                  </a:cubicBezTo>
                  <a:cubicBezTo>
                    <a:pt x="1288337" y="228926"/>
                    <a:pt x="1270725" y="198105"/>
                    <a:pt x="1344706" y="247426"/>
                  </a:cubicBezTo>
                  <a:cubicBezTo>
                    <a:pt x="1418797" y="296820"/>
                    <a:pt x="1328704" y="233711"/>
                    <a:pt x="1420009" y="311972"/>
                  </a:cubicBezTo>
                  <a:cubicBezTo>
                    <a:pt x="1429825" y="320386"/>
                    <a:pt x="1442350" y="325210"/>
                    <a:pt x="1452282" y="333487"/>
                  </a:cubicBezTo>
                  <a:cubicBezTo>
                    <a:pt x="1506005" y="378256"/>
                    <a:pt x="1460111" y="357612"/>
                    <a:pt x="1516828" y="376518"/>
                  </a:cubicBezTo>
                  <a:cubicBezTo>
                    <a:pt x="1524000" y="387276"/>
                    <a:pt x="1533250" y="396907"/>
                    <a:pt x="1538343" y="408791"/>
                  </a:cubicBezTo>
                  <a:cubicBezTo>
                    <a:pt x="1544167" y="422380"/>
                    <a:pt x="1543910" y="437978"/>
                    <a:pt x="1549101" y="451821"/>
                  </a:cubicBezTo>
                  <a:cubicBezTo>
                    <a:pt x="1554732" y="466837"/>
                    <a:pt x="1563444" y="480508"/>
                    <a:pt x="1570616" y="494852"/>
                  </a:cubicBezTo>
                  <a:cubicBezTo>
                    <a:pt x="1574202" y="537883"/>
                    <a:pt x="1574275" y="581352"/>
                    <a:pt x="1581374" y="623944"/>
                  </a:cubicBezTo>
                  <a:cubicBezTo>
                    <a:pt x="1585102" y="646314"/>
                    <a:pt x="1602889" y="688489"/>
                    <a:pt x="1602889" y="688489"/>
                  </a:cubicBezTo>
                  <a:cubicBezTo>
                    <a:pt x="1606475" y="727934"/>
                    <a:pt x="1608046" y="767614"/>
                    <a:pt x="1613647" y="806824"/>
                  </a:cubicBezTo>
                  <a:cubicBezTo>
                    <a:pt x="1615251" y="818049"/>
                    <a:pt x="1624404" y="827757"/>
                    <a:pt x="1624404" y="839096"/>
                  </a:cubicBezTo>
                  <a:cubicBezTo>
                    <a:pt x="1624404" y="885850"/>
                    <a:pt x="1620259" y="932662"/>
                    <a:pt x="1613647" y="978946"/>
                  </a:cubicBezTo>
                  <a:cubicBezTo>
                    <a:pt x="1609465" y="1008219"/>
                    <a:pt x="1592131" y="1065007"/>
                    <a:pt x="1592131" y="1065007"/>
                  </a:cubicBezTo>
                  <a:cubicBezTo>
                    <a:pt x="1588545" y="1301675"/>
                    <a:pt x="1587520" y="1538396"/>
                    <a:pt x="1581374" y="1775012"/>
                  </a:cubicBezTo>
                  <a:cubicBezTo>
                    <a:pt x="1580346" y="1814606"/>
                    <a:pt x="1572110" y="1853767"/>
                    <a:pt x="1570616" y="1893346"/>
                  </a:cubicBezTo>
                  <a:cubicBezTo>
                    <a:pt x="1551353" y="2403797"/>
                    <a:pt x="1590381" y="2192545"/>
                    <a:pt x="1549101" y="2398955"/>
                  </a:cubicBezTo>
                  <a:cubicBezTo>
                    <a:pt x="1544221" y="2462390"/>
                    <a:pt x="1544665" y="2529972"/>
                    <a:pt x="1527586" y="2592593"/>
                  </a:cubicBezTo>
                  <a:cubicBezTo>
                    <a:pt x="1521619" y="2614473"/>
                    <a:pt x="1511570" y="2635137"/>
                    <a:pt x="1506070" y="2657139"/>
                  </a:cubicBezTo>
                  <a:cubicBezTo>
                    <a:pt x="1498898" y="2685826"/>
                    <a:pt x="1493906" y="2715148"/>
                    <a:pt x="1484555" y="2743200"/>
                  </a:cubicBezTo>
                  <a:cubicBezTo>
                    <a:pt x="1480969" y="2753958"/>
                    <a:pt x="1478868" y="2765331"/>
                    <a:pt x="1473797" y="2775473"/>
                  </a:cubicBezTo>
                  <a:cubicBezTo>
                    <a:pt x="1468015" y="2787037"/>
                    <a:pt x="1459454" y="2796988"/>
                    <a:pt x="1452282" y="2807746"/>
                  </a:cubicBezTo>
                  <a:cubicBezTo>
                    <a:pt x="1441596" y="2850488"/>
                    <a:pt x="1436043" y="2867836"/>
                    <a:pt x="1430767" y="2915322"/>
                  </a:cubicBezTo>
                  <a:cubicBezTo>
                    <a:pt x="1425999" y="2958238"/>
                    <a:pt x="1431872" y="3002896"/>
                    <a:pt x="1420009" y="3044414"/>
                  </a:cubicBezTo>
                  <a:cubicBezTo>
                    <a:pt x="1416457" y="3056846"/>
                    <a:pt x="1400615" y="3064793"/>
                    <a:pt x="1387736" y="3065929"/>
                  </a:cubicBezTo>
                  <a:cubicBezTo>
                    <a:pt x="1276946" y="3075705"/>
                    <a:pt x="1165411" y="3073101"/>
                    <a:pt x="1054249" y="3076687"/>
                  </a:cubicBezTo>
                  <a:cubicBezTo>
                    <a:pt x="1043491" y="3080273"/>
                    <a:pt x="1033316" y="3087445"/>
                    <a:pt x="1021976" y="3087445"/>
                  </a:cubicBezTo>
                  <a:cubicBezTo>
                    <a:pt x="991520" y="3087445"/>
                    <a:pt x="935123" y="3069427"/>
                    <a:pt x="903642" y="3065929"/>
                  </a:cubicBezTo>
                  <a:cubicBezTo>
                    <a:pt x="857174" y="3060766"/>
                    <a:pt x="810409" y="3058758"/>
                    <a:pt x="763793" y="3055172"/>
                  </a:cubicBezTo>
                  <a:cubicBezTo>
                    <a:pt x="749449" y="3048000"/>
                    <a:pt x="736555" y="3036443"/>
                    <a:pt x="720762" y="3033656"/>
                  </a:cubicBezTo>
                  <a:cubicBezTo>
                    <a:pt x="674719" y="3025531"/>
                    <a:pt x="627435" y="3027551"/>
                    <a:pt x="580913" y="3022899"/>
                  </a:cubicBezTo>
                  <a:cubicBezTo>
                    <a:pt x="555683" y="3020376"/>
                    <a:pt x="530710" y="3015727"/>
                    <a:pt x="505609" y="3012141"/>
                  </a:cubicBezTo>
                  <a:cubicBezTo>
                    <a:pt x="484094" y="3004969"/>
                    <a:pt x="463202" y="2995546"/>
                    <a:pt x="441063" y="2990626"/>
                  </a:cubicBezTo>
                  <a:lnTo>
                    <a:pt x="344244" y="2969111"/>
                  </a:lnTo>
                  <a:cubicBezTo>
                    <a:pt x="329838" y="2965786"/>
                    <a:pt x="315647" y="2961560"/>
                    <a:pt x="301214" y="2958353"/>
                  </a:cubicBezTo>
                  <a:cubicBezTo>
                    <a:pt x="283365" y="2954386"/>
                    <a:pt x="265355" y="2951181"/>
                    <a:pt x="247426" y="2947595"/>
                  </a:cubicBezTo>
                  <a:cubicBezTo>
                    <a:pt x="226361" y="2926530"/>
                    <a:pt x="186355" y="2893558"/>
                    <a:pt x="172122" y="2861534"/>
                  </a:cubicBezTo>
                  <a:cubicBezTo>
                    <a:pt x="127435" y="2760987"/>
                    <a:pt x="181632" y="2828012"/>
                    <a:pt x="107576" y="2753958"/>
                  </a:cubicBezTo>
                  <a:cubicBezTo>
                    <a:pt x="100404" y="2736028"/>
                    <a:pt x="92168" y="2718489"/>
                    <a:pt x="86061" y="2700169"/>
                  </a:cubicBezTo>
                  <a:cubicBezTo>
                    <a:pt x="81386" y="2686143"/>
                    <a:pt x="81127" y="2670728"/>
                    <a:pt x="75303" y="2657139"/>
                  </a:cubicBezTo>
                  <a:cubicBezTo>
                    <a:pt x="70210" y="2645255"/>
                    <a:pt x="60960" y="2635624"/>
                    <a:pt x="53788" y="2624866"/>
                  </a:cubicBezTo>
                  <a:cubicBezTo>
                    <a:pt x="50202" y="2592593"/>
                    <a:pt x="47967" y="2560141"/>
                    <a:pt x="43030" y="2528047"/>
                  </a:cubicBezTo>
                  <a:cubicBezTo>
                    <a:pt x="40782" y="2513434"/>
                    <a:pt x="33536" y="2499747"/>
                    <a:pt x="32273" y="2485016"/>
                  </a:cubicBezTo>
                  <a:cubicBezTo>
                    <a:pt x="22760" y="2374030"/>
                    <a:pt x="19088" y="2262610"/>
                    <a:pt x="10757" y="2151529"/>
                  </a:cubicBezTo>
                  <a:cubicBezTo>
                    <a:pt x="8328" y="2119149"/>
                    <a:pt x="3586" y="2086984"/>
                    <a:pt x="0" y="2054711"/>
                  </a:cubicBezTo>
                  <a:cubicBezTo>
                    <a:pt x="3586" y="1925619"/>
                    <a:pt x="4308" y="1796416"/>
                    <a:pt x="10757" y="1667435"/>
                  </a:cubicBezTo>
                  <a:cubicBezTo>
                    <a:pt x="12015" y="1642282"/>
                    <a:pt x="26236" y="1616282"/>
                    <a:pt x="32273" y="1592132"/>
                  </a:cubicBezTo>
                  <a:cubicBezTo>
                    <a:pt x="36708" y="1574394"/>
                    <a:pt x="39444" y="1556273"/>
                    <a:pt x="43030" y="1538344"/>
                  </a:cubicBezTo>
                  <a:cubicBezTo>
                    <a:pt x="46616" y="1330363"/>
                    <a:pt x="46971" y="1122301"/>
                    <a:pt x="53788" y="914400"/>
                  </a:cubicBezTo>
                  <a:cubicBezTo>
                    <a:pt x="54160" y="903066"/>
                    <a:pt x="63221" y="893389"/>
                    <a:pt x="64546" y="882127"/>
                  </a:cubicBezTo>
                  <a:cubicBezTo>
                    <a:pt x="70427" y="832141"/>
                    <a:pt x="70034" y="781574"/>
                    <a:pt x="75303" y="731520"/>
                  </a:cubicBezTo>
                  <a:cubicBezTo>
                    <a:pt x="79297" y="693579"/>
                    <a:pt x="85854" y="678355"/>
                    <a:pt x="96818" y="645459"/>
                  </a:cubicBezTo>
                  <a:cubicBezTo>
                    <a:pt x="89213" y="569404"/>
                    <a:pt x="76330" y="516185"/>
                    <a:pt x="96818" y="441064"/>
                  </a:cubicBezTo>
                  <a:cubicBezTo>
                    <a:pt x="99487" y="431279"/>
                    <a:pt x="111162" y="426720"/>
                    <a:pt x="118334" y="419548"/>
                  </a:cubicBezTo>
                  <a:cubicBezTo>
                    <a:pt x="121920" y="405205"/>
                    <a:pt x="122479" y="389742"/>
                    <a:pt x="129091" y="376518"/>
                  </a:cubicBezTo>
                  <a:cubicBezTo>
                    <a:pt x="133627" y="367446"/>
                    <a:pt x="144521" y="363116"/>
                    <a:pt x="150607" y="355002"/>
                  </a:cubicBezTo>
                  <a:cubicBezTo>
                    <a:pt x="166122" y="334315"/>
                    <a:pt x="185459" y="314987"/>
                    <a:pt x="193637" y="290456"/>
                  </a:cubicBezTo>
                  <a:cubicBezTo>
                    <a:pt x="197223" y="279699"/>
                    <a:pt x="201280" y="269087"/>
                    <a:pt x="204395" y="258184"/>
                  </a:cubicBezTo>
                  <a:cubicBezTo>
                    <a:pt x="208457" y="243968"/>
                    <a:pt x="207818" y="227990"/>
                    <a:pt x="215153" y="215153"/>
                  </a:cubicBezTo>
                  <a:cubicBezTo>
                    <a:pt x="239624" y="172329"/>
                    <a:pt x="244785" y="189579"/>
                    <a:pt x="279698" y="172122"/>
                  </a:cubicBezTo>
                  <a:cubicBezTo>
                    <a:pt x="291262" y="166340"/>
                    <a:pt x="300407" y="156389"/>
                    <a:pt x="311971" y="150607"/>
                  </a:cubicBezTo>
                  <a:cubicBezTo>
                    <a:pt x="329172" y="142007"/>
                    <a:pt x="371183" y="133690"/>
                    <a:pt x="387275" y="129092"/>
                  </a:cubicBezTo>
                  <a:cubicBezTo>
                    <a:pt x="464670" y="106979"/>
                    <a:pt x="363181" y="125380"/>
                    <a:pt x="505609" y="107576"/>
                  </a:cubicBezTo>
                  <a:cubicBezTo>
                    <a:pt x="721444" y="35632"/>
                    <a:pt x="536571" y="90213"/>
                    <a:pt x="1043491" y="75304"/>
                  </a:cubicBezTo>
                  <a:cubicBezTo>
                    <a:pt x="1129590" y="72772"/>
                    <a:pt x="1215614" y="68132"/>
                    <a:pt x="1301675" y="64546"/>
                  </a:cubicBezTo>
                  <a:cubicBezTo>
                    <a:pt x="1330362" y="57374"/>
                    <a:pt x="1366827" y="63941"/>
                    <a:pt x="1387736" y="43031"/>
                  </a:cubicBezTo>
                  <a:cubicBezTo>
                    <a:pt x="1414322" y="16444"/>
                    <a:pt x="1399108" y="21515"/>
                    <a:pt x="1430767" y="21515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123908" y="2819400"/>
              <a:ext cx="28956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If you don’t know much about visual design then keep it simple, stick to the basics (highlighting only if a condition is met rather than setting gradients for the degree to which a condition is met)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5014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CA" dirty="0" smtClean="0"/>
              <a:t>First </a:t>
            </a:r>
            <a:r>
              <a:rPr lang="en-CA" dirty="0"/>
              <a:t>Tutorial</a:t>
            </a:r>
          </a:p>
        </p:txBody>
      </p:sp>
    </p:spTree>
    <p:extLst>
      <p:ext uri="{BB962C8B-B14F-4D97-AF65-F5344CB8AC3E}">
        <p14:creationId xmlns:p14="http://schemas.microsoft.com/office/powerpoint/2010/main" val="4108055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Formatting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Student exercise</a:t>
            </a:r>
            <a:r>
              <a:rPr lang="en-CA" dirty="0"/>
              <a:t>: modify spreadsheet “</a:t>
            </a:r>
            <a:r>
              <a:rPr lang="en-CA" dirty="0" err="1" smtClean="0">
                <a:latin typeface="Consolas" panose="020B0609020204030204" pitchFamily="49" charset="0"/>
              </a:rPr>
              <a:t>conditional_formatting_exercise</a:t>
            </a:r>
            <a:r>
              <a:rPr lang="en-CA" dirty="0" smtClean="0"/>
              <a:t>” </a:t>
            </a:r>
            <a:r>
              <a:rPr lang="en-CA" dirty="0"/>
              <a:t>so that the cells are colored under the following conditions:</a:t>
            </a:r>
            <a:endParaRPr lang="en-US" dirty="0"/>
          </a:p>
          <a:p>
            <a:pPr lvl="0"/>
            <a:r>
              <a:rPr lang="en-CA" dirty="0"/>
              <a:t>Time is less than 240 seconds</a:t>
            </a:r>
            <a:endParaRPr lang="en-US" dirty="0"/>
          </a:p>
          <a:p>
            <a:pPr lvl="0"/>
            <a:r>
              <a:rPr lang="en-CA" dirty="0"/>
              <a:t>Age is greater than 50 </a:t>
            </a:r>
            <a:r>
              <a:rPr lang="en-CA" dirty="0" smtClean="0"/>
              <a:t>years</a:t>
            </a:r>
          </a:p>
          <a:p>
            <a:pPr lvl="0"/>
            <a:r>
              <a:rPr lang="en-CA" i="1" dirty="0" smtClean="0"/>
              <a:t>One exam</a:t>
            </a:r>
            <a:r>
              <a:rPr lang="en-CA" dirty="0" smtClean="0"/>
              <a:t>ple solution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994052"/>
            <a:ext cx="3276600" cy="251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75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Excel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Online training resources created by Microsoft:</a:t>
            </a:r>
          </a:p>
          <a:p>
            <a:pPr lvl="1"/>
            <a:r>
              <a:rPr lang="en-CA" dirty="0"/>
              <a:t>Tutorials</a:t>
            </a:r>
            <a:endParaRPr lang="en-CA" dirty="0">
              <a:hlinkClick r:id=""/>
            </a:endParaRPr>
          </a:p>
          <a:p>
            <a:pPr lvl="2"/>
            <a:r>
              <a:rPr lang="en-CA" dirty="0">
                <a:hlinkClick r:id=""/>
              </a:rPr>
              <a:t>https://support.office.com/en-us/article/excel-for-windows-training-9bc05390-e94c-46af-a5b3-d7c22f6990bb</a:t>
            </a:r>
            <a:endParaRPr lang="en-CA" dirty="0"/>
          </a:p>
          <a:p>
            <a:pPr lvl="1"/>
            <a:r>
              <a:rPr lang="en-CA" dirty="0"/>
              <a:t>A MAC specific resource</a:t>
            </a:r>
          </a:p>
          <a:p>
            <a:pPr lvl="2"/>
            <a:r>
              <a:rPr lang="en-CA" dirty="0">
                <a:hlinkClick r:id="rId2"/>
              </a:rPr>
              <a:t>https://support.office.com/en-us/article/excel-2016-for-mac-help-2010f16b-aec0-4da7-b381-9cc1b9b47745</a:t>
            </a:r>
            <a:endParaRPr lang="en-CA" dirty="0"/>
          </a:p>
          <a:p>
            <a:pPr lvl="2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33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Thanksgiving Monday: October 12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tutorial on Monday</a:t>
            </a:r>
          </a:p>
          <a:p>
            <a:r>
              <a:rPr lang="en-US" dirty="0" smtClean="0"/>
              <a:t>Tuesday tutorials are designated as Open Tutorials. </a:t>
            </a:r>
          </a:p>
          <a:p>
            <a:pPr lvl="1"/>
            <a:r>
              <a:rPr lang="en-US" dirty="0" smtClean="0"/>
              <a:t>TA is available for help but no new material will be taught.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705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CA" dirty="0" smtClean="0"/>
              <a:t>Second </a:t>
            </a:r>
            <a:r>
              <a:rPr lang="en-CA" dirty="0"/>
              <a:t>Tutorial</a:t>
            </a:r>
          </a:p>
        </p:txBody>
      </p:sp>
    </p:spTree>
    <p:extLst>
      <p:ext uri="{BB962C8B-B14F-4D97-AF65-F5344CB8AC3E}">
        <p14:creationId xmlns:p14="http://schemas.microsoft.com/office/powerpoint/2010/main" val="3828298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Terminology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Spreadsheet (referred to as a “workbook” by Microsoft)</a:t>
            </a:r>
          </a:p>
          <a:p>
            <a:pPr lvl="1"/>
            <a:r>
              <a:rPr lang="en-CA" dirty="0" smtClean="0"/>
              <a:t>A Microsoft </a:t>
            </a:r>
            <a:r>
              <a:rPr lang="en-CA" b="1" dirty="0" smtClean="0">
                <a:solidFill>
                  <a:srgbClr val="FF0000"/>
                </a:solidFill>
              </a:rPr>
              <a:t>Excel file</a:t>
            </a:r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pPr lvl="1"/>
            <a:endParaRPr lang="en-CA" dirty="0"/>
          </a:p>
          <a:p>
            <a:pPr marL="234950" lvl="1" indent="0">
              <a:buNone/>
            </a:pPr>
            <a:endParaRPr lang="en-CA" dirty="0" smtClean="0"/>
          </a:p>
          <a:p>
            <a:r>
              <a:rPr lang="en-CA" b="1" dirty="0" smtClean="0">
                <a:solidFill>
                  <a:srgbClr val="0000FF"/>
                </a:solidFill>
              </a:rPr>
              <a:t>Worksheet</a:t>
            </a:r>
          </a:p>
          <a:p>
            <a:pPr lvl="1"/>
            <a:r>
              <a:rPr lang="en-CA" dirty="0" smtClean="0"/>
              <a:t>A part of a spreadsheet</a:t>
            </a:r>
            <a:endParaRPr lang="en-CA" dirty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587" y="2286000"/>
            <a:ext cx="1828800" cy="1224057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959442" y="2334126"/>
            <a:ext cx="870203" cy="1082842"/>
          </a:xfrm>
          <a:custGeom>
            <a:avLst/>
            <a:gdLst>
              <a:gd name="connsiteX0" fmla="*/ 809449 w 870203"/>
              <a:gd name="connsiteY0" fmla="*/ 132348 h 1082842"/>
              <a:gd name="connsiteX1" fmla="*/ 761323 w 870203"/>
              <a:gd name="connsiteY1" fmla="*/ 72190 h 1082842"/>
              <a:gd name="connsiteX2" fmla="*/ 725228 w 870203"/>
              <a:gd name="connsiteY2" fmla="*/ 60158 h 1082842"/>
              <a:gd name="connsiteX3" fmla="*/ 689133 w 870203"/>
              <a:gd name="connsiteY3" fmla="*/ 36095 h 1082842"/>
              <a:gd name="connsiteX4" fmla="*/ 628976 w 870203"/>
              <a:gd name="connsiteY4" fmla="*/ 24063 h 1082842"/>
              <a:gd name="connsiteX5" fmla="*/ 496628 w 870203"/>
              <a:gd name="connsiteY5" fmla="*/ 0 h 1082842"/>
              <a:gd name="connsiteX6" fmla="*/ 123649 w 870203"/>
              <a:gd name="connsiteY6" fmla="*/ 12032 h 1082842"/>
              <a:gd name="connsiteX7" fmla="*/ 87555 w 870203"/>
              <a:gd name="connsiteY7" fmla="*/ 24063 h 1082842"/>
              <a:gd name="connsiteX8" fmla="*/ 63491 w 870203"/>
              <a:gd name="connsiteY8" fmla="*/ 60158 h 1082842"/>
              <a:gd name="connsiteX9" fmla="*/ 27397 w 870203"/>
              <a:gd name="connsiteY9" fmla="*/ 180474 h 1082842"/>
              <a:gd name="connsiteX10" fmla="*/ 15365 w 870203"/>
              <a:gd name="connsiteY10" fmla="*/ 252663 h 1082842"/>
              <a:gd name="connsiteX11" fmla="*/ 15365 w 870203"/>
              <a:gd name="connsiteY11" fmla="*/ 733927 h 1082842"/>
              <a:gd name="connsiteX12" fmla="*/ 39428 w 870203"/>
              <a:gd name="connsiteY12" fmla="*/ 806116 h 1082842"/>
              <a:gd name="connsiteX13" fmla="*/ 87555 w 870203"/>
              <a:gd name="connsiteY13" fmla="*/ 878306 h 1082842"/>
              <a:gd name="connsiteX14" fmla="*/ 99586 w 870203"/>
              <a:gd name="connsiteY14" fmla="*/ 914400 h 1082842"/>
              <a:gd name="connsiteX15" fmla="*/ 123649 w 870203"/>
              <a:gd name="connsiteY15" fmla="*/ 950495 h 1082842"/>
              <a:gd name="connsiteX16" fmla="*/ 195839 w 870203"/>
              <a:gd name="connsiteY16" fmla="*/ 1010653 h 1082842"/>
              <a:gd name="connsiteX17" fmla="*/ 231933 w 870203"/>
              <a:gd name="connsiteY17" fmla="*/ 1022685 h 1082842"/>
              <a:gd name="connsiteX18" fmla="*/ 268028 w 870203"/>
              <a:gd name="connsiteY18" fmla="*/ 1046748 h 1082842"/>
              <a:gd name="connsiteX19" fmla="*/ 352249 w 870203"/>
              <a:gd name="connsiteY19" fmla="*/ 1058779 h 1082842"/>
              <a:gd name="connsiteX20" fmla="*/ 400376 w 870203"/>
              <a:gd name="connsiteY20" fmla="*/ 1070811 h 1082842"/>
              <a:gd name="connsiteX21" fmla="*/ 460533 w 870203"/>
              <a:gd name="connsiteY21" fmla="*/ 1082842 h 1082842"/>
              <a:gd name="connsiteX22" fmla="*/ 701165 w 870203"/>
              <a:gd name="connsiteY22" fmla="*/ 1058779 h 1082842"/>
              <a:gd name="connsiteX23" fmla="*/ 737260 w 870203"/>
              <a:gd name="connsiteY23" fmla="*/ 1034716 h 1082842"/>
              <a:gd name="connsiteX24" fmla="*/ 785386 w 870203"/>
              <a:gd name="connsiteY24" fmla="*/ 962527 h 1082842"/>
              <a:gd name="connsiteX25" fmla="*/ 809449 w 870203"/>
              <a:gd name="connsiteY25" fmla="*/ 890337 h 1082842"/>
              <a:gd name="connsiteX26" fmla="*/ 821481 w 870203"/>
              <a:gd name="connsiteY26" fmla="*/ 854242 h 1082842"/>
              <a:gd name="connsiteX27" fmla="*/ 845544 w 870203"/>
              <a:gd name="connsiteY27" fmla="*/ 757990 h 1082842"/>
              <a:gd name="connsiteX28" fmla="*/ 857576 w 870203"/>
              <a:gd name="connsiteY28" fmla="*/ 409074 h 1082842"/>
              <a:gd name="connsiteX29" fmla="*/ 869607 w 870203"/>
              <a:gd name="connsiteY29" fmla="*/ 360948 h 1082842"/>
              <a:gd name="connsiteX30" fmla="*/ 833512 w 870203"/>
              <a:gd name="connsiteY30" fmla="*/ 192506 h 1082842"/>
              <a:gd name="connsiteX31" fmla="*/ 809449 w 870203"/>
              <a:gd name="connsiteY31" fmla="*/ 132348 h 1082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70203" h="1082842">
                <a:moveTo>
                  <a:pt x="809449" y="132348"/>
                </a:moveTo>
                <a:cubicBezTo>
                  <a:pt x="797418" y="112295"/>
                  <a:pt x="780821" y="88902"/>
                  <a:pt x="761323" y="72190"/>
                </a:cubicBezTo>
                <a:cubicBezTo>
                  <a:pt x="751694" y="63936"/>
                  <a:pt x="736572" y="65830"/>
                  <a:pt x="725228" y="60158"/>
                </a:cubicBezTo>
                <a:cubicBezTo>
                  <a:pt x="712294" y="53691"/>
                  <a:pt x="702672" y="41172"/>
                  <a:pt x="689133" y="36095"/>
                </a:cubicBezTo>
                <a:cubicBezTo>
                  <a:pt x="669986" y="28915"/>
                  <a:pt x="649096" y="27721"/>
                  <a:pt x="628976" y="24063"/>
                </a:cubicBezTo>
                <a:cubicBezTo>
                  <a:pt x="459634" y="-6726"/>
                  <a:pt x="645238" y="29723"/>
                  <a:pt x="496628" y="0"/>
                </a:cubicBezTo>
                <a:cubicBezTo>
                  <a:pt x="372302" y="4011"/>
                  <a:pt x="247825" y="4728"/>
                  <a:pt x="123649" y="12032"/>
                </a:cubicBezTo>
                <a:cubicBezTo>
                  <a:pt x="110989" y="12777"/>
                  <a:pt x="97458" y="16141"/>
                  <a:pt x="87555" y="24063"/>
                </a:cubicBezTo>
                <a:cubicBezTo>
                  <a:pt x="76263" y="33096"/>
                  <a:pt x="71512" y="48126"/>
                  <a:pt x="63491" y="60158"/>
                </a:cubicBezTo>
                <a:cubicBezTo>
                  <a:pt x="48143" y="106204"/>
                  <a:pt x="36490" y="135011"/>
                  <a:pt x="27397" y="180474"/>
                </a:cubicBezTo>
                <a:cubicBezTo>
                  <a:pt x="22613" y="204395"/>
                  <a:pt x="19376" y="228600"/>
                  <a:pt x="15365" y="252663"/>
                </a:cubicBezTo>
                <a:cubicBezTo>
                  <a:pt x="-1776" y="458350"/>
                  <a:pt x="-8216" y="466678"/>
                  <a:pt x="15365" y="733927"/>
                </a:cubicBezTo>
                <a:cubicBezTo>
                  <a:pt x="17594" y="759193"/>
                  <a:pt x="31407" y="782053"/>
                  <a:pt x="39428" y="806116"/>
                </a:cubicBezTo>
                <a:cubicBezTo>
                  <a:pt x="56840" y="858353"/>
                  <a:pt x="42493" y="833244"/>
                  <a:pt x="87555" y="878306"/>
                </a:cubicBezTo>
                <a:cubicBezTo>
                  <a:pt x="91565" y="890337"/>
                  <a:pt x="93914" y="903057"/>
                  <a:pt x="99586" y="914400"/>
                </a:cubicBezTo>
                <a:cubicBezTo>
                  <a:pt x="106053" y="927334"/>
                  <a:pt x="114392" y="939386"/>
                  <a:pt x="123649" y="950495"/>
                </a:cubicBezTo>
                <a:cubicBezTo>
                  <a:pt x="142656" y="973304"/>
                  <a:pt x="168797" y="997132"/>
                  <a:pt x="195839" y="1010653"/>
                </a:cubicBezTo>
                <a:cubicBezTo>
                  <a:pt x="207182" y="1016325"/>
                  <a:pt x="220590" y="1017013"/>
                  <a:pt x="231933" y="1022685"/>
                </a:cubicBezTo>
                <a:cubicBezTo>
                  <a:pt x="244867" y="1029152"/>
                  <a:pt x="254178" y="1042593"/>
                  <a:pt x="268028" y="1046748"/>
                </a:cubicBezTo>
                <a:cubicBezTo>
                  <a:pt x="295191" y="1054897"/>
                  <a:pt x="324348" y="1053706"/>
                  <a:pt x="352249" y="1058779"/>
                </a:cubicBezTo>
                <a:cubicBezTo>
                  <a:pt x="368518" y="1061737"/>
                  <a:pt x="384234" y="1067224"/>
                  <a:pt x="400376" y="1070811"/>
                </a:cubicBezTo>
                <a:cubicBezTo>
                  <a:pt x="420338" y="1075247"/>
                  <a:pt x="440481" y="1078832"/>
                  <a:pt x="460533" y="1082842"/>
                </a:cubicBezTo>
                <a:cubicBezTo>
                  <a:pt x="461827" y="1082756"/>
                  <a:pt x="649582" y="1078123"/>
                  <a:pt x="701165" y="1058779"/>
                </a:cubicBezTo>
                <a:cubicBezTo>
                  <a:pt x="714705" y="1053702"/>
                  <a:pt x="725228" y="1042737"/>
                  <a:pt x="737260" y="1034716"/>
                </a:cubicBezTo>
                <a:cubicBezTo>
                  <a:pt x="753302" y="1010653"/>
                  <a:pt x="776241" y="989963"/>
                  <a:pt x="785386" y="962527"/>
                </a:cubicBezTo>
                <a:lnTo>
                  <a:pt x="809449" y="890337"/>
                </a:lnTo>
                <a:cubicBezTo>
                  <a:pt x="813460" y="878305"/>
                  <a:pt x="818994" y="866678"/>
                  <a:pt x="821481" y="854242"/>
                </a:cubicBezTo>
                <a:cubicBezTo>
                  <a:pt x="835999" y="781649"/>
                  <a:pt x="827045" y="813485"/>
                  <a:pt x="845544" y="757990"/>
                </a:cubicBezTo>
                <a:cubicBezTo>
                  <a:pt x="849555" y="641685"/>
                  <a:pt x="850536" y="525235"/>
                  <a:pt x="857576" y="409074"/>
                </a:cubicBezTo>
                <a:cubicBezTo>
                  <a:pt x="858576" y="392569"/>
                  <a:pt x="869607" y="377484"/>
                  <a:pt x="869607" y="360948"/>
                </a:cubicBezTo>
                <a:cubicBezTo>
                  <a:pt x="869607" y="234208"/>
                  <a:pt x="877794" y="258926"/>
                  <a:pt x="833512" y="192506"/>
                </a:cubicBezTo>
                <a:cubicBezTo>
                  <a:pt x="820508" y="140488"/>
                  <a:pt x="821480" y="152401"/>
                  <a:pt x="809449" y="13234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507753"/>
            <a:ext cx="4067175" cy="97155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798060" y="5257800"/>
            <a:ext cx="717385" cy="160889"/>
            <a:chOff x="1798060" y="5257800"/>
            <a:chExt cx="717385" cy="160889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1798060" y="5257800"/>
              <a:ext cx="229445" cy="15240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2286000" y="5266289"/>
              <a:ext cx="229445" cy="15240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200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References To Other Worksheets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"/>
          </a:xfrm>
        </p:spPr>
        <p:txBody>
          <a:bodyPr/>
          <a:lstStyle/>
          <a:p>
            <a:r>
              <a:rPr lang="en-US" dirty="0" smtClean="0"/>
              <a:t>Example spreadsheet: “</a:t>
            </a:r>
            <a:r>
              <a:rPr lang="en-US" sz="2000" dirty="0">
                <a:latin typeface="Consolas" panose="020B0609020204030204" pitchFamily="49" charset="0"/>
              </a:rPr>
              <a:t>references_V1_10%tax</a:t>
            </a:r>
            <a:r>
              <a:rPr lang="en-US" dirty="0" smtClean="0"/>
              <a:t>”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2133600"/>
            <a:ext cx="4067175" cy="1685985"/>
            <a:chOff x="685800" y="2133600"/>
            <a:chExt cx="4067175" cy="1685985"/>
          </a:xfrm>
        </p:grpSpPr>
        <p:sp>
          <p:nvSpPr>
            <p:cNvPr id="4" name="TextBox 3"/>
            <p:cNvSpPr txBox="1"/>
            <p:nvPr/>
          </p:nvSpPr>
          <p:spPr>
            <a:xfrm>
              <a:off x="685800" y="2133600"/>
              <a:ext cx="3352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“Employees” worksheet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" y="2533710"/>
              <a:ext cx="3990975" cy="1285875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4873421" y="2120788"/>
            <a:ext cx="3352800" cy="1200210"/>
            <a:chOff x="683455" y="4248240"/>
            <a:chExt cx="3352800" cy="1200210"/>
          </a:xfrm>
        </p:grpSpPr>
        <p:sp>
          <p:nvSpPr>
            <p:cNvPr id="6" name="TextBox 5"/>
            <p:cNvSpPr txBox="1"/>
            <p:nvPr/>
          </p:nvSpPr>
          <p:spPr>
            <a:xfrm>
              <a:off x="683455" y="4248240"/>
              <a:ext cx="3352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“Rates” worksheet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0828" y="4648350"/>
              <a:ext cx="1562100" cy="800100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610074" y="4514674"/>
            <a:ext cx="4159420" cy="1590555"/>
            <a:chOff x="-76200" y="4219695"/>
            <a:chExt cx="4159420" cy="159055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/>
            <a:srcRect l="1840"/>
            <a:stretch/>
          </p:blipFill>
          <p:spPr>
            <a:xfrm>
              <a:off x="16045" y="4572000"/>
              <a:ext cx="4067175" cy="123825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-76200" y="4219695"/>
              <a:ext cx="3886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References to same worksheet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33830" y="4505613"/>
            <a:ext cx="4144478" cy="2138994"/>
            <a:chOff x="4776860" y="4706115"/>
            <a:chExt cx="4144478" cy="2138994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63688" y="5359209"/>
              <a:ext cx="4057650" cy="14859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4776860" y="4706115"/>
              <a:ext cx="3886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Reference to </a:t>
              </a:r>
              <a:r>
                <a:rPr lang="en-US" sz="20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another worksheet</a:t>
              </a:r>
              <a:endParaRPr lang="en-US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Freeform 16"/>
          <p:cNvSpPr/>
          <p:nvPr/>
        </p:nvSpPr>
        <p:spPr>
          <a:xfrm>
            <a:off x="7753206" y="5309952"/>
            <a:ext cx="379445" cy="196970"/>
          </a:xfrm>
          <a:custGeom>
            <a:avLst/>
            <a:gdLst>
              <a:gd name="connsiteX0" fmla="*/ 342122 w 379445"/>
              <a:gd name="connsiteY0" fmla="*/ 25313 h 196970"/>
              <a:gd name="connsiteX1" fmla="*/ 205273 w 379445"/>
              <a:gd name="connsiteY1" fmla="*/ 6652 h 196970"/>
              <a:gd name="connsiteX2" fmla="*/ 167951 w 379445"/>
              <a:gd name="connsiteY2" fmla="*/ 431 h 196970"/>
              <a:gd name="connsiteX3" fmla="*/ 49763 w 379445"/>
              <a:gd name="connsiteY3" fmla="*/ 6652 h 196970"/>
              <a:gd name="connsiteX4" fmla="*/ 24882 w 379445"/>
              <a:gd name="connsiteY4" fmla="*/ 43974 h 196970"/>
              <a:gd name="connsiteX5" fmla="*/ 18661 w 379445"/>
              <a:gd name="connsiteY5" fmla="*/ 81297 h 196970"/>
              <a:gd name="connsiteX6" fmla="*/ 6220 w 379445"/>
              <a:gd name="connsiteY6" fmla="*/ 118619 h 196970"/>
              <a:gd name="connsiteX7" fmla="*/ 0 w 379445"/>
              <a:gd name="connsiteY7" fmla="*/ 143501 h 196970"/>
              <a:gd name="connsiteX8" fmla="*/ 223935 w 379445"/>
              <a:gd name="connsiteY8" fmla="*/ 180823 h 196970"/>
              <a:gd name="connsiteX9" fmla="*/ 286139 w 379445"/>
              <a:gd name="connsiteY9" fmla="*/ 193264 h 196970"/>
              <a:gd name="connsiteX10" fmla="*/ 360784 w 379445"/>
              <a:gd name="connsiteY10" fmla="*/ 187044 h 196970"/>
              <a:gd name="connsiteX11" fmla="*/ 367004 w 379445"/>
              <a:gd name="connsiteY11" fmla="*/ 162162 h 196970"/>
              <a:gd name="connsiteX12" fmla="*/ 379445 w 379445"/>
              <a:gd name="connsiteY12" fmla="*/ 118619 h 196970"/>
              <a:gd name="connsiteX13" fmla="*/ 373224 w 379445"/>
              <a:gd name="connsiteY13" fmla="*/ 62635 h 196970"/>
              <a:gd name="connsiteX14" fmla="*/ 367004 w 379445"/>
              <a:gd name="connsiteY14" fmla="*/ 43974 h 196970"/>
              <a:gd name="connsiteX15" fmla="*/ 342122 w 379445"/>
              <a:gd name="connsiteY15" fmla="*/ 25313 h 196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79445" h="196970">
                <a:moveTo>
                  <a:pt x="342122" y="25313"/>
                </a:moveTo>
                <a:cubicBezTo>
                  <a:pt x="315167" y="19093"/>
                  <a:pt x="342894" y="24602"/>
                  <a:pt x="205273" y="6652"/>
                </a:cubicBezTo>
                <a:cubicBezTo>
                  <a:pt x="192767" y="5021"/>
                  <a:pt x="180392" y="2505"/>
                  <a:pt x="167951" y="431"/>
                </a:cubicBezTo>
                <a:cubicBezTo>
                  <a:pt x="128555" y="2505"/>
                  <a:pt x="87504" y="-4835"/>
                  <a:pt x="49763" y="6652"/>
                </a:cubicBezTo>
                <a:cubicBezTo>
                  <a:pt x="35459" y="11005"/>
                  <a:pt x="24882" y="43974"/>
                  <a:pt x="24882" y="43974"/>
                </a:cubicBezTo>
                <a:cubicBezTo>
                  <a:pt x="22808" y="56415"/>
                  <a:pt x="21720" y="69061"/>
                  <a:pt x="18661" y="81297"/>
                </a:cubicBezTo>
                <a:cubicBezTo>
                  <a:pt x="15480" y="94019"/>
                  <a:pt x="9400" y="105897"/>
                  <a:pt x="6220" y="118619"/>
                </a:cubicBezTo>
                <a:lnTo>
                  <a:pt x="0" y="143501"/>
                </a:lnTo>
                <a:cubicBezTo>
                  <a:pt x="20714" y="247078"/>
                  <a:pt x="-6111" y="165487"/>
                  <a:pt x="223935" y="180823"/>
                </a:cubicBezTo>
                <a:cubicBezTo>
                  <a:pt x="245033" y="182230"/>
                  <a:pt x="265404" y="189117"/>
                  <a:pt x="286139" y="193264"/>
                </a:cubicBezTo>
                <a:cubicBezTo>
                  <a:pt x="311021" y="191191"/>
                  <a:pt x="337480" y="196007"/>
                  <a:pt x="360784" y="187044"/>
                </a:cubicBezTo>
                <a:cubicBezTo>
                  <a:pt x="368763" y="183975"/>
                  <a:pt x="364755" y="170410"/>
                  <a:pt x="367004" y="162162"/>
                </a:cubicBezTo>
                <a:cubicBezTo>
                  <a:pt x="370976" y="147599"/>
                  <a:pt x="375298" y="133133"/>
                  <a:pt x="379445" y="118619"/>
                </a:cubicBezTo>
                <a:cubicBezTo>
                  <a:pt x="377371" y="99958"/>
                  <a:pt x="376311" y="81156"/>
                  <a:pt x="373224" y="62635"/>
                </a:cubicBezTo>
                <a:cubicBezTo>
                  <a:pt x="372146" y="56167"/>
                  <a:pt x="370938" y="49219"/>
                  <a:pt x="367004" y="43974"/>
                </a:cubicBezTo>
                <a:cubicBezTo>
                  <a:pt x="364222" y="40265"/>
                  <a:pt x="369077" y="31533"/>
                  <a:pt x="342122" y="25313"/>
                </a:cubicBez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Freeform 15"/>
          <p:cNvSpPr/>
          <p:nvPr/>
        </p:nvSpPr>
        <p:spPr>
          <a:xfrm>
            <a:off x="7110738" y="5482350"/>
            <a:ext cx="805217" cy="996287"/>
          </a:xfrm>
          <a:custGeom>
            <a:avLst/>
            <a:gdLst>
              <a:gd name="connsiteX0" fmla="*/ 805217 w 805217"/>
              <a:gd name="connsiteY0" fmla="*/ 0 h 996287"/>
              <a:gd name="connsiteX1" fmla="*/ 736979 w 805217"/>
              <a:gd name="connsiteY1" fmla="*/ 109182 h 996287"/>
              <a:gd name="connsiteX2" fmla="*/ 682388 w 805217"/>
              <a:gd name="connsiteY2" fmla="*/ 204717 h 996287"/>
              <a:gd name="connsiteX3" fmla="*/ 655092 w 805217"/>
              <a:gd name="connsiteY3" fmla="*/ 259308 h 996287"/>
              <a:gd name="connsiteX4" fmla="*/ 586853 w 805217"/>
              <a:gd name="connsiteY4" fmla="*/ 354842 h 996287"/>
              <a:gd name="connsiteX5" fmla="*/ 532262 w 805217"/>
              <a:gd name="connsiteY5" fmla="*/ 436729 h 996287"/>
              <a:gd name="connsiteX6" fmla="*/ 464023 w 805217"/>
              <a:gd name="connsiteY6" fmla="*/ 504967 h 996287"/>
              <a:gd name="connsiteX7" fmla="*/ 409432 w 805217"/>
              <a:gd name="connsiteY7" fmla="*/ 586854 h 996287"/>
              <a:gd name="connsiteX8" fmla="*/ 341194 w 805217"/>
              <a:gd name="connsiteY8" fmla="*/ 655093 h 996287"/>
              <a:gd name="connsiteX9" fmla="*/ 272955 w 805217"/>
              <a:gd name="connsiteY9" fmla="*/ 723332 h 996287"/>
              <a:gd name="connsiteX10" fmla="*/ 150125 w 805217"/>
              <a:gd name="connsiteY10" fmla="*/ 832514 h 996287"/>
              <a:gd name="connsiteX11" fmla="*/ 95534 w 805217"/>
              <a:gd name="connsiteY11" fmla="*/ 900752 h 996287"/>
              <a:gd name="connsiteX12" fmla="*/ 68238 w 805217"/>
              <a:gd name="connsiteY12" fmla="*/ 941696 h 996287"/>
              <a:gd name="connsiteX13" fmla="*/ 0 w 805217"/>
              <a:gd name="connsiteY13" fmla="*/ 996287 h 996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05217" h="996287">
                <a:moveTo>
                  <a:pt x="805217" y="0"/>
                </a:moveTo>
                <a:cubicBezTo>
                  <a:pt x="782471" y="36394"/>
                  <a:pt x="756173" y="70796"/>
                  <a:pt x="736979" y="109182"/>
                </a:cubicBezTo>
                <a:cubicBezTo>
                  <a:pt x="654493" y="274151"/>
                  <a:pt x="759550" y="69683"/>
                  <a:pt x="682388" y="204717"/>
                </a:cubicBezTo>
                <a:cubicBezTo>
                  <a:pt x="672294" y="222381"/>
                  <a:pt x="665186" y="241644"/>
                  <a:pt x="655092" y="259308"/>
                </a:cubicBezTo>
                <a:cubicBezTo>
                  <a:pt x="639124" y="287252"/>
                  <a:pt x="604434" y="331402"/>
                  <a:pt x="586853" y="354842"/>
                </a:cubicBezTo>
                <a:cubicBezTo>
                  <a:pt x="562870" y="426795"/>
                  <a:pt x="589058" y="368574"/>
                  <a:pt x="532262" y="436729"/>
                </a:cubicBezTo>
                <a:cubicBezTo>
                  <a:pt x="475397" y="504967"/>
                  <a:pt x="539086" y="454927"/>
                  <a:pt x="464023" y="504967"/>
                </a:cubicBezTo>
                <a:cubicBezTo>
                  <a:pt x="440040" y="576922"/>
                  <a:pt x="466228" y="518700"/>
                  <a:pt x="409432" y="586854"/>
                </a:cubicBezTo>
                <a:cubicBezTo>
                  <a:pt x="352564" y="655095"/>
                  <a:pt x="416259" y="605048"/>
                  <a:pt x="341194" y="655093"/>
                </a:cubicBezTo>
                <a:cubicBezTo>
                  <a:pt x="284949" y="739459"/>
                  <a:pt x="347396" y="657162"/>
                  <a:pt x="272955" y="723332"/>
                </a:cubicBezTo>
                <a:cubicBezTo>
                  <a:pt x="132727" y="847978"/>
                  <a:pt x="243048" y="770564"/>
                  <a:pt x="150125" y="832514"/>
                </a:cubicBezTo>
                <a:cubicBezTo>
                  <a:pt x="123555" y="912222"/>
                  <a:pt x="157266" y="839020"/>
                  <a:pt x="95534" y="900752"/>
                </a:cubicBezTo>
                <a:cubicBezTo>
                  <a:pt x="83935" y="912351"/>
                  <a:pt x="78739" y="929095"/>
                  <a:pt x="68238" y="941696"/>
                </a:cubicBezTo>
                <a:cubicBezTo>
                  <a:pt x="33856" y="982955"/>
                  <a:pt x="37309" y="977632"/>
                  <a:pt x="0" y="996287"/>
                </a:cubicBezTo>
              </a:path>
            </a:pathLst>
          </a:custGeom>
          <a:noFill/>
          <a:ln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691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value is referenced many times in sheet so it is defined once as a “named constant” – a constant given a name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Named constants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Tax Rate</a:t>
            </a:r>
            <a:r>
              <a:rPr lang="en-US" dirty="0" smtClean="0">
                <a:latin typeface="Consolas" panose="020B0609020204030204" pitchFamily="49" charset="0"/>
              </a:rPr>
              <a:t> = 10%,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PI</a:t>
            </a:r>
            <a:r>
              <a:rPr lang="en-US" dirty="0" smtClean="0">
                <a:latin typeface="Consolas" panose="020B0609020204030204" pitchFamily="49" charset="0"/>
              </a:rPr>
              <a:t> = 3.14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Unnamed constant</a:t>
            </a:r>
            <a:r>
              <a:rPr lang="en-US" dirty="0" smtClean="0"/>
              <a:t>: =B2 * </a:t>
            </a:r>
            <a:r>
              <a:rPr lang="en-US" b="1" dirty="0" smtClean="0">
                <a:solidFill>
                  <a:srgbClr val="0000FF"/>
                </a:solidFill>
              </a:rPr>
              <a:t>0.1</a:t>
            </a:r>
          </a:p>
          <a:p>
            <a:pPr lvl="1"/>
            <a:endParaRPr lang="en-US" b="1" dirty="0">
              <a:solidFill>
                <a:srgbClr val="00B050"/>
              </a:solidFill>
            </a:endParaRPr>
          </a:p>
          <a:p>
            <a:pPr lvl="1"/>
            <a:endParaRPr lang="en-US" b="1" dirty="0" smtClean="0">
              <a:solidFill>
                <a:srgbClr val="00B050"/>
              </a:solidFill>
            </a:endParaRPr>
          </a:p>
          <a:p>
            <a:pPr lvl="1"/>
            <a:endParaRPr lang="en-US" b="1" dirty="0">
              <a:solidFill>
                <a:srgbClr val="00B050"/>
              </a:solidFill>
            </a:endParaRPr>
          </a:p>
          <a:p>
            <a:pPr marL="234950" lvl="1" indent="0">
              <a:buNone/>
            </a:pP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Named constants are typically defined and grouped in a lookup table</a:t>
            </a:r>
          </a:p>
          <a:p>
            <a:pPr lvl="1"/>
            <a:r>
              <a:rPr lang="en-US" dirty="0" smtClean="0"/>
              <a:t>This is an example of how your assignment style marks could be affected i.e. retyping the 0.1 (poor approach, what if the </a:t>
            </a:r>
            <a:r>
              <a:rPr lang="en-US" dirty="0" smtClean="0">
                <a:solidFill>
                  <a:srgbClr val="0000FF"/>
                </a:solidFill>
              </a:rPr>
              <a:t>weighting</a:t>
            </a:r>
            <a:r>
              <a:rPr lang="en-US" dirty="0" smtClean="0"/>
              <a:t> changes then the unnamed constant must be retyped many times)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= B2 *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0.1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= B3 *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0.1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048000"/>
            <a:ext cx="2133600" cy="109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4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Using Unnamed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Taxes change, example spreadsheet</a:t>
            </a:r>
            <a:r>
              <a:rPr lang="en-US" dirty="0" smtClean="0"/>
              <a:t>: </a:t>
            </a:r>
            <a:r>
              <a:rPr lang="en-US" sz="2000" dirty="0" smtClean="0">
                <a:latin typeface="Consolas" panose="020B0609020204030204" pitchFamily="49" charset="0"/>
              </a:rPr>
              <a:t>references_V1_20%tax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One change updates everything that refers to </a:t>
            </a:r>
            <a:r>
              <a:rPr lang="en-US" dirty="0" smtClean="0">
                <a:latin typeface="Consolas" panose="020B0609020204030204" pitchFamily="49" charset="0"/>
              </a:rPr>
              <a:t>!RatesB1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(More on this later)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1905000"/>
            <a:ext cx="3668889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722" y="3733800"/>
            <a:ext cx="4038600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38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Pre-Created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Entering pre-created formulas, refer again </a:t>
            </a:r>
            <a:r>
              <a:rPr lang="en-CA" dirty="0" smtClean="0"/>
              <a:t>to a previous example: </a:t>
            </a:r>
            <a:r>
              <a:rPr lang="en-CA" dirty="0" smtClean="0">
                <a:latin typeface="Consolas" panose="020B0609020204030204" pitchFamily="49" charset="0"/>
              </a:rPr>
              <a:t>functions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34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76037</TotalTime>
  <Words>811</Words>
  <Application>Microsoft Office PowerPoint</Application>
  <PresentationFormat>On-screen Show (4:3)</PresentationFormat>
  <Paragraphs>132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Consolas</vt:lpstr>
      <vt:lpstr>Times New Roman</vt:lpstr>
      <vt:lpstr>Office Theme</vt:lpstr>
      <vt:lpstr>Excel: Tutorial Week 2</vt:lpstr>
      <vt:lpstr>First Tutorial</vt:lpstr>
      <vt:lpstr>Thanksgiving Monday: October 12</vt:lpstr>
      <vt:lpstr>Second Tutorial</vt:lpstr>
      <vt:lpstr>Terminology</vt:lpstr>
      <vt:lpstr>Formula References To Other Worksheets</vt:lpstr>
      <vt:lpstr>Named Constant</vt:lpstr>
      <vt:lpstr>Advantages Of Using Unnamed Constants</vt:lpstr>
      <vt:lpstr>Using Pre-Created Formulas</vt:lpstr>
      <vt:lpstr>Sample Data</vt:lpstr>
      <vt:lpstr>SUM (Col F), ROUND (Col G)</vt:lpstr>
      <vt:lpstr>AVERAGE, TRUNC </vt:lpstr>
      <vt:lpstr>Counting functions (Col B, Rows 14 - 16)</vt:lpstr>
      <vt:lpstr>MIN, MAX (Row 19 – 20, Col B - D)</vt:lpstr>
      <vt:lpstr>Time Information: TODAY (B23), NOW (B24)</vt:lpstr>
      <vt:lpstr>Setting The Format Of Cell Data</vt:lpstr>
      <vt:lpstr>Examples Of Different Types</vt:lpstr>
      <vt:lpstr>Conditional Formatting</vt:lpstr>
      <vt:lpstr>Setting Conditional Formatting</vt:lpstr>
      <vt:lpstr>Conditional Formatting Exercise</vt:lpstr>
      <vt:lpstr>Other Excel 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Pre-created functions; formatting cell data; autofill; lookup tables; lookup functions; VLOOKUP; Conditional formatting</dc:title>
  <dc:creator>James Tam</dc:creator>
  <cp:keywords>Excel week 2</cp:keywords>
  <cp:lastModifiedBy>James Tam</cp:lastModifiedBy>
  <cp:revision>1411</cp:revision>
  <dcterms:created xsi:type="dcterms:W3CDTF">2014-05-13T22:22:53Z</dcterms:created>
  <dcterms:modified xsi:type="dcterms:W3CDTF">2020-10-07T19:37:53Z</dcterms:modified>
</cp:coreProperties>
</file>