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345" r:id="rId2"/>
    <p:sldId id="354" r:id="rId3"/>
    <p:sldId id="355" r:id="rId4"/>
    <p:sldId id="356" r:id="rId5"/>
    <p:sldId id="420" r:id="rId6"/>
    <p:sldId id="421" r:id="rId7"/>
    <p:sldId id="389" r:id="rId8"/>
    <p:sldId id="357" r:id="rId9"/>
    <p:sldId id="378" r:id="rId10"/>
    <p:sldId id="379" r:id="rId11"/>
    <p:sldId id="380" r:id="rId12"/>
    <p:sldId id="381" r:id="rId13"/>
    <p:sldId id="358" r:id="rId14"/>
    <p:sldId id="387" r:id="rId15"/>
    <p:sldId id="361" r:id="rId16"/>
    <p:sldId id="382" r:id="rId17"/>
    <p:sldId id="441" r:id="rId18"/>
    <p:sldId id="442" r:id="rId19"/>
    <p:sldId id="384" r:id="rId20"/>
    <p:sldId id="362" r:id="rId21"/>
    <p:sldId id="385" r:id="rId22"/>
    <p:sldId id="390" r:id="rId23"/>
    <p:sldId id="391" r:id="rId24"/>
    <p:sldId id="424" r:id="rId25"/>
    <p:sldId id="392" r:id="rId26"/>
    <p:sldId id="422" r:id="rId27"/>
    <p:sldId id="423" r:id="rId28"/>
    <p:sldId id="368" r:id="rId29"/>
    <p:sldId id="369" r:id="rId30"/>
    <p:sldId id="363" r:id="rId31"/>
    <p:sldId id="395" r:id="rId32"/>
    <p:sldId id="364" r:id="rId33"/>
    <p:sldId id="396" r:id="rId34"/>
    <p:sldId id="431" r:id="rId35"/>
    <p:sldId id="372" r:id="rId36"/>
    <p:sldId id="373" r:id="rId37"/>
    <p:sldId id="374" r:id="rId38"/>
    <p:sldId id="371" r:id="rId39"/>
    <p:sldId id="375" r:id="rId40"/>
    <p:sldId id="376" r:id="rId41"/>
    <p:sldId id="430" r:id="rId42"/>
    <p:sldId id="432" r:id="rId43"/>
    <p:sldId id="425" r:id="rId44"/>
    <p:sldId id="426" r:id="rId45"/>
    <p:sldId id="427" r:id="rId46"/>
    <p:sldId id="429" r:id="rId47"/>
    <p:sldId id="433" r:id="rId48"/>
    <p:sldId id="434" r:id="rId49"/>
    <p:sldId id="435" r:id="rId50"/>
    <p:sldId id="436" r:id="rId51"/>
    <p:sldId id="437" r:id="rId52"/>
    <p:sldId id="438" r:id="rId53"/>
    <p:sldId id="439" r:id="rId54"/>
    <p:sldId id="440" r:id="rId55"/>
    <p:sldId id="377" r:id="rId56"/>
    <p:sldId id="393" r:id="rId57"/>
    <p:sldId id="394" r:id="rId58"/>
    <p:sldId id="400" r:id="rId59"/>
    <p:sldId id="401" r:id="rId60"/>
    <p:sldId id="402" r:id="rId61"/>
    <p:sldId id="403" r:id="rId62"/>
    <p:sldId id="360" r:id="rId63"/>
    <p:sldId id="397" r:id="rId64"/>
    <p:sldId id="398" r:id="rId65"/>
    <p:sldId id="399" r:id="rId66"/>
    <p:sldId id="404" r:id="rId67"/>
    <p:sldId id="388" r:id="rId68"/>
    <p:sldId id="405" r:id="rId69"/>
    <p:sldId id="406" r:id="rId70"/>
    <p:sldId id="407" r:id="rId71"/>
    <p:sldId id="408" r:id="rId72"/>
    <p:sldId id="409" r:id="rId73"/>
    <p:sldId id="410" r:id="rId74"/>
    <p:sldId id="411" r:id="rId75"/>
    <p:sldId id="419" r:id="rId76"/>
    <p:sldId id="412" r:id="rId77"/>
    <p:sldId id="413" r:id="rId78"/>
    <p:sldId id="414" r:id="rId79"/>
    <p:sldId id="415" r:id="rId80"/>
    <p:sldId id="416" r:id="rId81"/>
    <p:sldId id="417" r:id="rId82"/>
    <p:sldId id="418" r:id="rId83"/>
    <p:sldId id="386" r:id="rId84"/>
    <p:sldId id="346" r:id="rId8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7CA7B79D-645B-4F7F-B897-291FC32D7EEB}">
          <p14:sldIdLst>
            <p14:sldId id="345"/>
            <p14:sldId id="354"/>
            <p14:sldId id="355"/>
            <p14:sldId id="356"/>
            <p14:sldId id="420"/>
            <p14:sldId id="421"/>
            <p14:sldId id="389"/>
            <p14:sldId id="357"/>
            <p14:sldId id="378"/>
            <p14:sldId id="379"/>
            <p14:sldId id="380"/>
            <p14:sldId id="381"/>
            <p14:sldId id="358"/>
            <p14:sldId id="387"/>
            <p14:sldId id="361"/>
            <p14:sldId id="382"/>
            <p14:sldId id="441"/>
            <p14:sldId id="442"/>
            <p14:sldId id="384"/>
            <p14:sldId id="362"/>
            <p14:sldId id="385"/>
            <p14:sldId id="390"/>
            <p14:sldId id="391"/>
            <p14:sldId id="424"/>
            <p14:sldId id="392"/>
            <p14:sldId id="422"/>
            <p14:sldId id="423"/>
            <p14:sldId id="368"/>
            <p14:sldId id="369"/>
            <p14:sldId id="363"/>
            <p14:sldId id="395"/>
            <p14:sldId id="364"/>
            <p14:sldId id="396"/>
            <p14:sldId id="431"/>
            <p14:sldId id="372"/>
            <p14:sldId id="373"/>
            <p14:sldId id="374"/>
            <p14:sldId id="371"/>
            <p14:sldId id="375"/>
            <p14:sldId id="376"/>
            <p14:sldId id="430"/>
            <p14:sldId id="432"/>
            <p14:sldId id="425"/>
            <p14:sldId id="426"/>
            <p14:sldId id="427"/>
            <p14:sldId id="429"/>
            <p14:sldId id="433"/>
            <p14:sldId id="434"/>
            <p14:sldId id="435"/>
            <p14:sldId id="436"/>
            <p14:sldId id="437"/>
            <p14:sldId id="438"/>
            <p14:sldId id="439"/>
            <p14:sldId id="440"/>
            <p14:sldId id="377"/>
            <p14:sldId id="393"/>
            <p14:sldId id="394"/>
            <p14:sldId id="400"/>
            <p14:sldId id="401"/>
            <p14:sldId id="402"/>
            <p14:sldId id="403"/>
            <p14:sldId id="360"/>
            <p14:sldId id="397"/>
            <p14:sldId id="398"/>
            <p14:sldId id="399"/>
            <p14:sldId id="404"/>
            <p14:sldId id="388"/>
            <p14:sldId id="405"/>
            <p14:sldId id="406"/>
            <p14:sldId id="407"/>
            <p14:sldId id="408"/>
            <p14:sldId id="409"/>
            <p14:sldId id="410"/>
            <p14:sldId id="411"/>
            <p14:sldId id="419"/>
            <p14:sldId id="412"/>
            <p14:sldId id="413"/>
            <p14:sldId id="414"/>
            <p14:sldId id="415"/>
            <p14:sldId id="416"/>
            <p14:sldId id="417"/>
            <p14:sldId id="418"/>
            <p14:sldId id="386"/>
            <p14:sldId id="3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A7EBB"/>
    <a:srgbClr val="01F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7" autoAdjust="0"/>
    <p:restoredTop sz="95494" autoAdjust="0"/>
  </p:normalViewPr>
  <p:slideViewPr>
    <p:cSldViewPr>
      <p:cViewPr varScale="1">
        <p:scale>
          <a:sx n="93" d="100"/>
          <a:sy n="93" d="100"/>
        </p:scale>
        <p:origin x="102" y="3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157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nsi.cpsc.ucalgary.ca\tamj\PC\lectures\203\tutorials\excel\examples\example_creating_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si.cpsc.ucalgary.ca\tamj\PC\lectures\203\tutorials\excel\examples\example_creating_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si.cpsc.ucalgary.ca\tamj\PC\lectures\203\tutorials\excel\examples\example_creating_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si.cpsc.ucalgary.ca\tamj\PC\lectures\203\tutorials\excel\examples\example_creating_char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 grades</c:v>
                </c:pt>
              </c:strCache>
            </c:strRef>
          </c:tx>
          <c:spPr>
            <a:solidFill>
              <a:schemeClr val="accent1"/>
            </a:solidFill>
            <a:ln>
              <a:noFill/>
            </a:ln>
            <a:effectLst/>
          </c:spPr>
          <c:invertIfNegative val="0"/>
          <c:cat>
            <c:strRef>
              <c:f>Sheet1!$A$2:$A$12</c:f>
              <c:strCache>
                <c:ptCount val="11"/>
                <c:pt idx="0">
                  <c:v>A</c:v>
                </c:pt>
                <c:pt idx="1">
                  <c:v>A-</c:v>
                </c:pt>
                <c:pt idx="2">
                  <c:v>B+</c:v>
                </c:pt>
                <c:pt idx="3">
                  <c:v>B</c:v>
                </c:pt>
                <c:pt idx="4">
                  <c:v>B-</c:v>
                </c:pt>
                <c:pt idx="5">
                  <c:v>C+</c:v>
                </c:pt>
                <c:pt idx="6">
                  <c:v>C</c:v>
                </c:pt>
                <c:pt idx="7">
                  <c:v>C-</c:v>
                </c:pt>
                <c:pt idx="8">
                  <c:v>D+</c:v>
                </c:pt>
                <c:pt idx="9">
                  <c:v>D</c:v>
                </c:pt>
                <c:pt idx="10">
                  <c:v>F</c:v>
                </c:pt>
              </c:strCache>
            </c:strRef>
          </c:cat>
          <c:val>
            <c:numRef>
              <c:f>Sheet1!$B$2:$B$12</c:f>
              <c:numCache>
                <c:formatCode>General</c:formatCode>
                <c:ptCount val="11"/>
                <c:pt idx="0">
                  <c:v>2</c:v>
                </c:pt>
                <c:pt idx="1">
                  <c:v>20</c:v>
                </c:pt>
                <c:pt idx="2">
                  <c:v>0</c:v>
                </c:pt>
                <c:pt idx="3">
                  <c:v>25</c:v>
                </c:pt>
                <c:pt idx="4">
                  <c:v>0</c:v>
                </c:pt>
                <c:pt idx="5">
                  <c:v>25</c:v>
                </c:pt>
                <c:pt idx="6">
                  <c:v>0</c:v>
                </c:pt>
                <c:pt idx="7">
                  <c:v>1</c:v>
                </c:pt>
                <c:pt idx="8">
                  <c:v>0</c:v>
                </c:pt>
                <c:pt idx="9">
                  <c:v>17</c:v>
                </c:pt>
                <c:pt idx="10">
                  <c:v>10</c:v>
                </c:pt>
              </c:numCache>
            </c:numRef>
          </c:val>
          <c:extLst>
            <c:ext xmlns:c16="http://schemas.microsoft.com/office/drawing/2014/chart" uri="{C3380CC4-5D6E-409C-BE32-E72D297353CC}">
              <c16:uniqueId val="{00000000-D44B-4386-AAB4-3B94AA50AA88}"/>
            </c:ext>
          </c:extLst>
        </c:ser>
        <c:dLbls>
          <c:showLegendKey val="0"/>
          <c:showVal val="0"/>
          <c:showCatName val="0"/>
          <c:showSerName val="0"/>
          <c:showPercent val="0"/>
          <c:showBubbleSize val="0"/>
        </c:dLbls>
        <c:gapWidth val="219"/>
        <c:overlap val="-27"/>
        <c:axId val="505587120"/>
        <c:axId val="505585152"/>
      </c:barChart>
      <c:catAx>
        <c:axId val="50558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585152"/>
        <c:crosses val="autoZero"/>
        <c:auto val="1"/>
        <c:lblAlgn val="ctr"/>
        <c:lblOffset val="100"/>
        <c:noMultiLvlLbl val="0"/>
      </c:catAx>
      <c:valAx>
        <c:axId val="505585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587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Num grades</c:v>
                </c:pt>
              </c:strCache>
            </c:strRef>
          </c:tx>
          <c:spPr>
            <a:solidFill>
              <a:schemeClr val="accent1"/>
            </a:solidFill>
            <a:ln>
              <a:noFill/>
            </a:ln>
            <a:effectLst/>
          </c:spPr>
          <c:invertIfNegative val="0"/>
          <c:cat>
            <c:strRef>
              <c:f>Sheet1!$A$2:$A$12</c:f>
              <c:strCache>
                <c:ptCount val="11"/>
                <c:pt idx="0">
                  <c:v>A</c:v>
                </c:pt>
                <c:pt idx="1">
                  <c:v>A-</c:v>
                </c:pt>
                <c:pt idx="2">
                  <c:v>B+</c:v>
                </c:pt>
                <c:pt idx="3">
                  <c:v>B</c:v>
                </c:pt>
                <c:pt idx="4">
                  <c:v>B-</c:v>
                </c:pt>
                <c:pt idx="5">
                  <c:v>C+</c:v>
                </c:pt>
                <c:pt idx="6">
                  <c:v>C</c:v>
                </c:pt>
                <c:pt idx="7">
                  <c:v>C-</c:v>
                </c:pt>
                <c:pt idx="8">
                  <c:v>D+</c:v>
                </c:pt>
                <c:pt idx="9">
                  <c:v>D</c:v>
                </c:pt>
                <c:pt idx="10">
                  <c:v>F</c:v>
                </c:pt>
              </c:strCache>
            </c:strRef>
          </c:cat>
          <c:val>
            <c:numRef>
              <c:f>Sheet1!$B$2:$B$12</c:f>
              <c:numCache>
                <c:formatCode>General</c:formatCode>
                <c:ptCount val="11"/>
                <c:pt idx="0">
                  <c:v>2</c:v>
                </c:pt>
                <c:pt idx="1">
                  <c:v>20</c:v>
                </c:pt>
                <c:pt idx="2">
                  <c:v>0</c:v>
                </c:pt>
                <c:pt idx="3">
                  <c:v>25</c:v>
                </c:pt>
                <c:pt idx="4">
                  <c:v>0</c:v>
                </c:pt>
                <c:pt idx="5">
                  <c:v>25</c:v>
                </c:pt>
                <c:pt idx="6">
                  <c:v>0</c:v>
                </c:pt>
                <c:pt idx="7">
                  <c:v>1</c:v>
                </c:pt>
                <c:pt idx="8">
                  <c:v>0</c:v>
                </c:pt>
                <c:pt idx="9">
                  <c:v>17</c:v>
                </c:pt>
                <c:pt idx="10">
                  <c:v>10</c:v>
                </c:pt>
              </c:numCache>
            </c:numRef>
          </c:val>
          <c:extLst>
            <c:ext xmlns:c16="http://schemas.microsoft.com/office/drawing/2014/chart" uri="{C3380CC4-5D6E-409C-BE32-E72D297353CC}">
              <c16:uniqueId val="{00000000-75FA-4B8A-AD83-1CAF3ABE774D}"/>
            </c:ext>
          </c:extLst>
        </c:ser>
        <c:dLbls>
          <c:showLegendKey val="0"/>
          <c:showVal val="0"/>
          <c:showCatName val="0"/>
          <c:showSerName val="0"/>
          <c:showPercent val="0"/>
          <c:showBubbleSize val="0"/>
        </c:dLbls>
        <c:gapWidth val="182"/>
        <c:axId val="633715560"/>
        <c:axId val="633714248"/>
      </c:barChart>
      <c:catAx>
        <c:axId val="633715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3714248"/>
        <c:crosses val="autoZero"/>
        <c:auto val="1"/>
        <c:lblAlgn val="ctr"/>
        <c:lblOffset val="100"/>
        <c:noMultiLvlLbl val="0"/>
      </c:catAx>
      <c:valAx>
        <c:axId val="633714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3715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Sheet1!$C$1</c:f>
              <c:strCache>
                <c:ptCount val="1"/>
                <c:pt idx="0">
                  <c:v>% Awarded each grade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BB-4811-80B4-66ED1C797B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BBB-4811-80B4-66ED1C797B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BBB-4811-80B4-66ED1C797B9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BBB-4811-80B4-66ED1C797B9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BBB-4811-80B4-66ED1C797B9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BBB-4811-80B4-66ED1C797B9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BBB-4811-80B4-66ED1C797B9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EBBB-4811-80B4-66ED1C797B9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EBBB-4811-80B4-66ED1C797B9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EBBB-4811-80B4-66ED1C797B9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EBBB-4811-80B4-66ED1C797B9E}"/>
              </c:ext>
            </c:extLst>
          </c:dPt>
          <c:cat>
            <c:strRef>
              <c:f>Sheet1!$A$2:$A$12</c:f>
              <c:strCache>
                <c:ptCount val="11"/>
                <c:pt idx="0">
                  <c:v>A</c:v>
                </c:pt>
                <c:pt idx="1">
                  <c:v>A-</c:v>
                </c:pt>
                <c:pt idx="2">
                  <c:v>B+</c:v>
                </c:pt>
                <c:pt idx="3">
                  <c:v>B</c:v>
                </c:pt>
                <c:pt idx="4">
                  <c:v>B-</c:v>
                </c:pt>
                <c:pt idx="5">
                  <c:v>C+</c:v>
                </c:pt>
                <c:pt idx="6">
                  <c:v>C</c:v>
                </c:pt>
                <c:pt idx="7">
                  <c:v>C-</c:v>
                </c:pt>
                <c:pt idx="8">
                  <c:v>D+</c:v>
                </c:pt>
                <c:pt idx="9">
                  <c:v>D</c:v>
                </c:pt>
                <c:pt idx="10">
                  <c:v>F</c:v>
                </c:pt>
              </c:strCache>
            </c:strRef>
          </c:cat>
          <c:val>
            <c:numRef>
              <c:f>Sheet1!$C$2:$C$12</c:f>
              <c:numCache>
                <c:formatCode>0%</c:formatCode>
                <c:ptCount val="11"/>
                <c:pt idx="0">
                  <c:v>0.02</c:v>
                </c:pt>
                <c:pt idx="1">
                  <c:v>0.2</c:v>
                </c:pt>
                <c:pt idx="2">
                  <c:v>0</c:v>
                </c:pt>
                <c:pt idx="3">
                  <c:v>0.25</c:v>
                </c:pt>
                <c:pt idx="4">
                  <c:v>0</c:v>
                </c:pt>
                <c:pt idx="5">
                  <c:v>0.25</c:v>
                </c:pt>
                <c:pt idx="6">
                  <c:v>0</c:v>
                </c:pt>
                <c:pt idx="7">
                  <c:v>0.01</c:v>
                </c:pt>
                <c:pt idx="8">
                  <c:v>0</c:v>
                </c:pt>
                <c:pt idx="9">
                  <c:v>0.17</c:v>
                </c:pt>
                <c:pt idx="10">
                  <c:v>0.1</c:v>
                </c:pt>
              </c:numCache>
            </c:numRef>
          </c:val>
          <c:extLst>
            <c:ext xmlns:c16="http://schemas.microsoft.com/office/drawing/2014/chart" uri="{C3380CC4-5D6E-409C-BE32-E72D297353CC}">
              <c16:uniqueId val="{00000016-EBBB-4811-80B4-66ED1C797B9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Num grades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4F-478A-BC3B-D9D03D8C638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4F-478A-BC3B-D9D03D8C638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4F-478A-BC3B-D9D03D8C638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14F-478A-BC3B-D9D03D8C638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14F-478A-BC3B-D9D03D8C638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14F-478A-BC3B-D9D03D8C638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14F-478A-BC3B-D9D03D8C638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14F-478A-BC3B-D9D03D8C638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14F-478A-BC3B-D9D03D8C638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14F-478A-BC3B-D9D03D8C638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214F-478A-BC3B-D9D03D8C638E}"/>
              </c:ext>
            </c:extLst>
          </c:dPt>
          <c:cat>
            <c:strRef>
              <c:f>Sheet1!$A$2:$A$12</c:f>
              <c:strCache>
                <c:ptCount val="11"/>
                <c:pt idx="0">
                  <c:v>A</c:v>
                </c:pt>
                <c:pt idx="1">
                  <c:v>A-</c:v>
                </c:pt>
                <c:pt idx="2">
                  <c:v>B+</c:v>
                </c:pt>
                <c:pt idx="3">
                  <c:v>B</c:v>
                </c:pt>
                <c:pt idx="4">
                  <c:v>B-</c:v>
                </c:pt>
                <c:pt idx="5">
                  <c:v>C+</c:v>
                </c:pt>
                <c:pt idx="6">
                  <c:v>C</c:v>
                </c:pt>
                <c:pt idx="7">
                  <c:v>C-</c:v>
                </c:pt>
                <c:pt idx="8">
                  <c:v>D+</c:v>
                </c:pt>
                <c:pt idx="9">
                  <c:v>D</c:v>
                </c:pt>
                <c:pt idx="10">
                  <c:v>F</c:v>
                </c:pt>
              </c:strCache>
            </c:strRef>
          </c:cat>
          <c:val>
            <c:numRef>
              <c:f>Sheet1!$B$2:$B$12</c:f>
              <c:numCache>
                <c:formatCode>General</c:formatCode>
                <c:ptCount val="11"/>
                <c:pt idx="0">
                  <c:v>2</c:v>
                </c:pt>
                <c:pt idx="1">
                  <c:v>20</c:v>
                </c:pt>
                <c:pt idx="2">
                  <c:v>0</c:v>
                </c:pt>
                <c:pt idx="3">
                  <c:v>25</c:v>
                </c:pt>
                <c:pt idx="4">
                  <c:v>0</c:v>
                </c:pt>
                <c:pt idx="5">
                  <c:v>25</c:v>
                </c:pt>
                <c:pt idx="6">
                  <c:v>0</c:v>
                </c:pt>
                <c:pt idx="7">
                  <c:v>1</c:v>
                </c:pt>
                <c:pt idx="8">
                  <c:v>0</c:v>
                </c:pt>
                <c:pt idx="9">
                  <c:v>17</c:v>
                </c:pt>
                <c:pt idx="10">
                  <c:v>10</c:v>
                </c:pt>
              </c:numCache>
            </c:numRef>
          </c:val>
          <c:extLst>
            <c:ext xmlns:c16="http://schemas.microsoft.com/office/drawing/2014/chart" uri="{C3380CC4-5D6E-409C-BE32-E72D297353CC}">
              <c16:uniqueId val="{00000016-214F-478A-BC3B-D9D03D8C638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8/19/2019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smtClean="0"/>
              <a:t>Spreadsheets </a:t>
            </a:r>
            <a:r>
              <a:rPr lang="en-US" dirty="0"/>
              <a:t>and </a:t>
            </a:r>
            <a:r>
              <a:rPr lang="en-US" dirty="0" smtClean="0"/>
              <a:t>MS-Excel:  </a:t>
            </a:r>
            <a:r>
              <a:rPr lang="en-US" dirty="0"/>
              <a:t>The basics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8/19/2019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9B4E02C4-9896-428F-9970-3367E6A4601D}" type="slidenum">
              <a:rPr lang="en-US" smtClean="0"/>
              <a:pPr>
                <a:defRPr/>
              </a:pPr>
              <a:t>1</a:t>
            </a:fld>
            <a:endParaRPr lang="en-US" dirty="0"/>
          </a:p>
        </p:txBody>
      </p:sp>
    </p:spTree>
    <p:extLst>
      <p:ext uri="{BB962C8B-B14F-4D97-AF65-F5344CB8AC3E}">
        <p14:creationId xmlns:p14="http://schemas.microsoft.com/office/powerpoint/2010/main" val="2825139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42</a:t>
            </a:fld>
            <a:endParaRPr lang="en-US" dirty="0"/>
          </a:p>
        </p:txBody>
      </p:sp>
    </p:spTree>
    <p:extLst>
      <p:ext uri="{BB962C8B-B14F-4D97-AF65-F5344CB8AC3E}">
        <p14:creationId xmlns:p14="http://schemas.microsoft.com/office/powerpoint/2010/main" val="4002555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Only keeps the left most column</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48</a:t>
            </a:fld>
            <a:endParaRPr lang="en-US" dirty="0"/>
          </a:p>
        </p:txBody>
      </p:sp>
    </p:spTree>
    <p:extLst>
      <p:ext uri="{BB962C8B-B14F-4D97-AF65-F5344CB8AC3E}">
        <p14:creationId xmlns:p14="http://schemas.microsoft.com/office/powerpoint/2010/main" val="398331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Only keeps the left most column</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49</a:t>
            </a:fld>
            <a:endParaRPr lang="en-US" dirty="0"/>
          </a:p>
        </p:txBody>
      </p:sp>
    </p:spTree>
    <p:extLst>
      <p:ext uri="{BB962C8B-B14F-4D97-AF65-F5344CB8AC3E}">
        <p14:creationId xmlns:p14="http://schemas.microsoft.com/office/powerpoint/2010/main" val="3037708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Only keeps the top LHS</a:t>
            </a:r>
            <a:r>
              <a:rPr lang="en-US" baseline="0" dirty="0" smtClean="0"/>
              <a:t> cell</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51</a:t>
            </a:fld>
            <a:endParaRPr lang="en-US" dirty="0"/>
          </a:p>
        </p:txBody>
      </p:sp>
    </p:spTree>
    <p:extLst>
      <p:ext uri="{BB962C8B-B14F-4D97-AF65-F5344CB8AC3E}">
        <p14:creationId xmlns:p14="http://schemas.microsoft.com/office/powerpoint/2010/main" val="2390255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68</a:t>
            </a:fld>
            <a:endParaRPr lang="en-US" dirty="0"/>
          </a:p>
        </p:txBody>
      </p:sp>
    </p:spTree>
    <p:extLst>
      <p:ext uri="{BB962C8B-B14F-4D97-AF65-F5344CB8AC3E}">
        <p14:creationId xmlns:p14="http://schemas.microsoft.com/office/powerpoint/2010/main" val="1864916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Freeze</a:t>
            </a:r>
            <a:r>
              <a:rPr lang="en-US" baseline="0" dirty="0" smtClean="0"/>
              <a:t> panes, have students freeze the headings in Row 2</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72</a:t>
            </a:fld>
            <a:endParaRPr lang="en-US" dirty="0"/>
          </a:p>
        </p:txBody>
      </p:sp>
    </p:spTree>
    <p:extLst>
      <p:ext uri="{BB962C8B-B14F-4D97-AF65-F5344CB8AC3E}">
        <p14:creationId xmlns:p14="http://schemas.microsoft.com/office/powerpoint/2010/main" val="4356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a:t>
            </a:fld>
            <a:endParaRPr lang="en-US" dirty="0"/>
          </a:p>
        </p:txBody>
      </p:sp>
    </p:spTree>
    <p:extLst>
      <p:ext uri="{BB962C8B-B14F-4D97-AF65-F5344CB8AC3E}">
        <p14:creationId xmlns:p14="http://schemas.microsoft.com/office/powerpoint/2010/main" val="215550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a:t>
            </a:fld>
            <a:endParaRPr lang="en-US" dirty="0"/>
          </a:p>
        </p:txBody>
      </p:sp>
    </p:spTree>
    <p:extLst>
      <p:ext uri="{BB962C8B-B14F-4D97-AF65-F5344CB8AC3E}">
        <p14:creationId xmlns:p14="http://schemas.microsoft.com/office/powerpoint/2010/main" val="226825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a:t>
            </a:fld>
            <a:endParaRPr lang="en-US" dirty="0"/>
          </a:p>
        </p:txBody>
      </p:sp>
    </p:spTree>
    <p:extLst>
      <p:ext uri="{BB962C8B-B14F-4D97-AF65-F5344CB8AC3E}">
        <p14:creationId xmlns:p14="http://schemas.microsoft.com/office/powerpoint/2010/main" val="384926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a:t>
            </a:fld>
            <a:endParaRPr lang="en-US" dirty="0"/>
          </a:p>
        </p:txBody>
      </p:sp>
    </p:spTree>
    <p:extLst>
      <p:ext uri="{BB962C8B-B14F-4D97-AF65-F5344CB8AC3E}">
        <p14:creationId xmlns:p14="http://schemas.microsoft.com/office/powerpoint/2010/main" val="209407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227711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Better guide for input masks:</a:t>
            </a:r>
            <a:r>
              <a:rPr lang="en-US" baseline="0" dirty="0" smtClean="0"/>
              <a:t> https://support.office.com/en-CA/article/Guide-data-entry-in-Access-by-using-input-masks-b69187b0-e01c-4a4d-bcbe-e3f714d0c62d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26</a:t>
            </a:fld>
            <a:endParaRPr lang="en-US" dirty="0"/>
          </a:p>
        </p:txBody>
      </p:sp>
    </p:spTree>
    <p:extLst>
      <p:ext uri="{BB962C8B-B14F-4D97-AF65-F5344CB8AC3E}">
        <p14:creationId xmlns:p14="http://schemas.microsoft.com/office/powerpoint/2010/main" val="281292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charset="0"/>
              <a:buChar char="•"/>
            </a:pPr>
            <a:r>
              <a:rPr lang="en-US" dirty="0"/>
              <a:t>Numbers</a:t>
            </a:r>
          </a:p>
          <a:p>
            <a:pPr marL="174278" indent="-174278">
              <a:buFont typeface="Arial" charset="0"/>
              <a:buChar char="•"/>
            </a:pPr>
            <a:r>
              <a:rPr lang="en-US" dirty="0"/>
              <a:t>Labels: annotations</a:t>
            </a:r>
            <a:r>
              <a:rPr lang="en-US" baseline="0" dirty="0"/>
              <a:t> to group categories of information</a:t>
            </a:r>
          </a:p>
          <a:p>
            <a:pPr marL="174278" indent="-174278">
              <a:buFont typeface="Arial" charset="0"/>
              <a:buChar char="•"/>
            </a:pPr>
            <a:r>
              <a:rPr lang="en-US" baseline="0" dirty="0"/>
              <a:t>Formula: calculations that may be made on the raw data</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28</a:t>
            </a:fld>
            <a:endParaRPr lang="en-US" dirty="0"/>
          </a:p>
        </p:txBody>
      </p:sp>
    </p:spTree>
    <p:extLst>
      <p:ext uri="{BB962C8B-B14F-4D97-AF65-F5344CB8AC3E}">
        <p14:creationId xmlns:p14="http://schemas.microsoft.com/office/powerpoint/2010/main" val="75799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charset="0"/>
              <a:buChar char="•"/>
            </a:pPr>
            <a:r>
              <a:rPr lang="en-US" dirty="0"/>
              <a:t>Some say</a:t>
            </a:r>
            <a:r>
              <a:rPr lang="en-US" baseline="0" dirty="0"/>
              <a:t> raw data may need to be preceded by = to disambiguate e.g., =1/2 (0.5) vs. Jan 2</a:t>
            </a:r>
          </a:p>
          <a:p>
            <a:pPr marL="174278" indent="-174278">
              <a:buFont typeface="Arial" charset="0"/>
              <a:buChar char="•"/>
            </a:pPr>
            <a:r>
              <a:rPr lang="en-US" baseline="0" dirty="0"/>
              <a:t>You can still set the cell contents from data to fraction or just directly enter the decimal value</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29</a:t>
            </a:fld>
            <a:endParaRPr lang="en-US" dirty="0"/>
          </a:p>
        </p:txBody>
      </p:sp>
    </p:spTree>
    <p:extLst>
      <p:ext uri="{BB962C8B-B14F-4D97-AF65-F5344CB8AC3E}">
        <p14:creationId xmlns:p14="http://schemas.microsoft.com/office/powerpoint/2010/main" val="2686768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4419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smtClean="0"/>
              <a:t>Tutorial notes for CPSC 203 by James Tam</a:t>
            </a:r>
          </a:p>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8/19/2019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8/19/2019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8/19/2019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8/19/2019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8/19/2019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8/19/2019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8/19/2019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8/19/2019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 name="TextBox 1"/>
          <p:cNvSpPr txBox="1"/>
          <p:nvPr userDrawn="1"/>
        </p:nvSpPr>
        <p:spPr>
          <a:xfrm>
            <a:off x="0" y="6532880"/>
            <a:ext cx="3124200" cy="276999"/>
          </a:xfrm>
          <a:prstGeom prst="rect">
            <a:avLst/>
          </a:prstGeom>
          <a:noFill/>
        </p:spPr>
        <p:txBody>
          <a:bodyPr wrap="square" rtlCol="0">
            <a:spAutoFit/>
          </a:bodyPr>
          <a:lstStyle/>
          <a:p>
            <a:r>
              <a:rPr lang="en-CA" sz="1200" dirty="0" smtClean="0"/>
              <a:t>MS-Excel</a:t>
            </a:r>
            <a:r>
              <a:rPr lang="en-CA" sz="1200" baseline="0" dirty="0" smtClean="0"/>
              <a:t> tutorial notes by James Tam</a:t>
            </a:r>
            <a:endParaRPr lang="en-CA" sz="1200" dirty="0"/>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openoregon.pressbooks.pub/beginningexcel/chapter/1-1-overview-of-microsoft-exce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support.office.com/en-us/article/Hide-or-show-rows-or-columns-659c2cad-802e-44ee-a614-dde8443579f8"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support.office.com/en-us/article/Use-Excel-with-earlier-versions-of-Excel-2fd9ffcb-6fce-485b-85af-fecfd651a5ac" TargetMode="External"/><Relationship Id="rId2" Type="http://schemas.openxmlformats.org/officeDocument/2006/relationships/hyperlink" Target="https://support.office.com/en-us/article/excel-formatting-and-features-that-are-not-transferred-to-other-file-formats-8fdd91a3-792e-4aef-a5bb-46f603d0e585"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support.office.com/en-us/article/Hide-or-show-rows-or-columns-659c2cad-802e-44ee-a614-dde8443579f8"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support.office.com/en-us/article/edit-titles-or-data-labels-in-a-chart-248bfe15-02ed-477a-81b6-b14e2c03b87e" TargetMode="External"/><Relationship Id="rId2" Type="http://schemas.openxmlformats.org/officeDocument/2006/relationships/hyperlink" Target="https://support.office.com/en-us/article/Move-or-resize-a-chart-F9D6087B-1D7B-4A72-8D81-1D0788EA783F" TargetMode="External"/><Relationship Id="rId1" Type="http://schemas.openxmlformats.org/officeDocument/2006/relationships/slideLayout" Target="../slideLayouts/slideLayout2.xml"/><Relationship Id="rId5" Type="http://schemas.openxmlformats.org/officeDocument/2006/relationships/hyperlink" Target="https://support.office.com/en-us/article/Change-the-format-of-data-labels-in-a-chart-EE7525E3-3A58-4142-B0E3-8140A1D6545E" TargetMode="External"/><Relationship Id="rId4" Type="http://schemas.openxmlformats.org/officeDocument/2006/relationships/hyperlink" Target="https://support.office.com/en-us/article/Add-axis-titles-to-a-chart-5861B8D8-7FC8-441E-87D5-4CD9CD2B46CE"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support.office.com/en-us/article/excel-2016-for-mac-help-2010f16b-aec0-4da7-b381-9cc1b9b47745" TargetMode="External"/><Relationship Id="rId2" Type="http://schemas.openxmlformats.org/officeDocument/2006/relationships/hyperlink" Target="https://support.office.com/en-us/article/excel-for-windows-training-9bc05390-e94c-46af-a5b3-d7c22f6990b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Basics Of Excel</a:t>
            </a:r>
          </a:p>
        </p:txBody>
      </p:sp>
      <p:sp>
        <p:nvSpPr>
          <p:cNvPr id="3" name="Subtitle 2"/>
          <p:cNvSpPr>
            <a:spLocks noGrp="1"/>
          </p:cNvSpPr>
          <p:nvPr>
            <p:ph type="subTitle" idx="1"/>
          </p:nvPr>
        </p:nvSpPr>
        <p:spPr/>
        <p:txBody>
          <a:bodyPr/>
          <a:lstStyle/>
          <a:p>
            <a:pPr marL="342900" indent="-342900" algn="l">
              <a:buFont typeface="Arial" panose="020B0604020202020204" pitchFamily="34" charset="0"/>
              <a:buChar char="•"/>
            </a:pPr>
            <a:r>
              <a:rPr lang="en-US" sz="2000" dirty="0"/>
              <a:t>These common features includes assumed prior knowledge. The purpose of these notes is for students who are missing some of the basics. </a:t>
            </a:r>
          </a:p>
          <a:p>
            <a:pPr marL="342900" indent="-342900" algn="l">
              <a:buFont typeface="Arial" panose="020B0604020202020204" pitchFamily="34" charset="0"/>
              <a:buChar char="•"/>
            </a:pPr>
            <a:r>
              <a:rPr lang="en-US" sz="2000" dirty="0"/>
              <a:t>It also includes some useful features that you may not be familiar with but because of time constraints they won’t be covered in teaching tutorial.</a:t>
            </a:r>
          </a:p>
        </p:txBody>
      </p:sp>
    </p:spTree>
    <p:extLst>
      <p:ext uri="{BB962C8B-B14F-4D97-AF65-F5344CB8AC3E}">
        <p14:creationId xmlns:p14="http://schemas.microsoft.com/office/powerpoint/2010/main" val="165918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2C82-29C9-4493-BB79-93538FA33757}"/>
              </a:ext>
            </a:extLst>
          </p:cNvPr>
          <p:cNvSpPr>
            <a:spLocks noGrp="1"/>
          </p:cNvSpPr>
          <p:nvPr>
            <p:ph type="title"/>
          </p:nvPr>
        </p:nvSpPr>
        <p:spPr/>
        <p:txBody>
          <a:bodyPr>
            <a:normAutofit fontScale="90000"/>
          </a:bodyPr>
          <a:lstStyle/>
          <a:p>
            <a:r>
              <a:rPr lang="en-CA" dirty="0"/>
              <a:t>Quick Summary Of </a:t>
            </a:r>
            <a:r>
              <a:rPr lang="en-CA" dirty="0" smtClean="0"/>
              <a:t>Features </a:t>
            </a:r>
            <a:r>
              <a:rPr lang="en-CA" dirty="0"/>
              <a:t>In Each Tab Of The Ribbon</a:t>
            </a:r>
          </a:p>
        </p:txBody>
      </p:sp>
      <p:sp>
        <p:nvSpPr>
          <p:cNvPr id="3" name="Content Placeholder 2">
            <a:extLst>
              <a:ext uri="{FF2B5EF4-FFF2-40B4-BE49-F238E27FC236}">
                <a16:creationId xmlns:a16="http://schemas.microsoft.com/office/drawing/2014/main" id="{CF5425D1-F58E-4E57-9779-CFEB3823B029}"/>
              </a:ext>
            </a:extLst>
          </p:cNvPr>
          <p:cNvSpPr>
            <a:spLocks noGrp="1"/>
          </p:cNvSpPr>
          <p:nvPr>
            <p:ph idx="1"/>
          </p:nvPr>
        </p:nvSpPr>
        <p:spPr/>
        <p:txBody>
          <a:bodyPr/>
          <a:lstStyle/>
          <a:p>
            <a:r>
              <a:rPr lang="en-CA" dirty="0">
                <a:latin typeface="Consolas" panose="020B0609020204030204" pitchFamily="49" charset="0"/>
              </a:rPr>
              <a:t>File</a:t>
            </a:r>
          </a:p>
          <a:p>
            <a:pPr lvl="1"/>
            <a:r>
              <a:rPr lang="en-CA" dirty="0"/>
              <a:t>Operations on an Excel spreadsheet (a </a:t>
            </a:r>
            <a:r>
              <a:rPr lang="en-CA" dirty="0" smtClean="0"/>
              <a:t>spreadsheet ‘file’): </a:t>
            </a:r>
            <a:r>
              <a:rPr lang="en-CA" dirty="0">
                <a:latin typeface="Consolas" panose="020B0609020204030204" pitchFamily="49" charset="0"/>
              </a:rPr>
              <a:t>save</a:t>
            </a:r>
            <a:r>
              <a:rPr lang="en-CA" dirty="0"/>
              <a:t>, </a:t>
            </a:r>
            <a:r>
              <a:rPr lang="en-CA" dirty="0">
                <a:latin typeface="Consolas" panose="020B0609020204030204" pitchFamily="49" charset="0"/>
              </a:rPr>
              <a:t>save-as</a:t>
            </a:r>
            <a:r>
              <a:rPr lang="en-CA" dirty="0"/>
              <a:t>, </a:t>
            </a:r>
            <a:r>
              <a:rPr lang="en-CA" dirty="0" smtClean="0">
                <a:latin typeface="Consolas" panose="020B0609020204030204" pitchFamily="49" charset="0"/>
              </a:rPr>
              <a:t>print</a:t>
            </a:r>
            <a:r>
              <a:rPr lang="en-CA" dirty="0"/>
              <a:t> </a:t>
            </a:r>
            <a:r>
              <a:rPr lang="en-CA" dirty="0" smtClean="0"/>
              <a:t>etc.</a:t>
            </a:r>
            <a:endParaRPr lang="en-CA" dirty="0"/>
          </a:p>
          <a:p>
            <a:r>
              <a:rPr lang="en-CA" dirty="0">
                <a:latin typeface="Consolas" panose="020B0609020204030204" pitchFamily="49" charset="0"/>
              </a:rPr>
              <a:t>Home</a:t>
            </a:r>
          </a:p>
          <a:p>
            <a:pPr lvl="1"/>
            <a:r>
              <a:rPr lang="en-CA" dirty="0"/>
              <a:t>Many commonly used features: copy-cut-paste, formatting text, cell alignment and even more advanced formatting features such as “</a:t>
            </a:r>
            <a:r>
              <a:rPr lang="en-CA" dirty="0">
                <a:latin typeface="Consolas" panose="020B0609020204030204" pitchFamily="49" charset="0"/>
              </a:rPr>
              <a:t>conditional formatting</a:t>
            </a:r>
            <a:r>
              <a:rPr lang="en-CA" dirty="0"/>
              <a:t>”.</a:t>
            </a:r>
          </a:p>
          <a:p>
            <a:r>
              <a:rPr lang="en-CA" dirty="0"/>
              <a:t>Insert</a:t>
            </a:r>
          </a:p>
          <a:p>
            <a:pPr lvl="1"/>
            <a:r>
              <a:rPr lang="en-CA" dirty="0"/>
              <a:t>Charts, pictures, shapes, symbols, pivot tables and more.</a:t>
            </a:r>
          </a:p>
          <a:p>
            <a:r>
              <a:rPr lang="en-CA" dirty="0"/>
              <a:t>Page Layout</a:t>
            </a:r>
          </a:p>
          <a:p>
            <a:pPr lvl="1"/>
            <a:r>
              <a:rPr lang="en-CA" dirty="0"/>
              <a:t>For configuring Excel when printing but </a:t>
            </a:r>
            <a:r>
              <a:rPr lang="en-CA" dirty="0" smtClean="0"/>
              <a:t>other features, </a:t>
            </a:r>
            <a:r>
              <a:rPr lang="en-CA" dirty="0"/>
              <a:t>such as setting a background </a:t>
            </a:r>
            <a:r>
              <a:rPr lang="en-CA" dirty="0" smtClean="0"/>
              <a:t>image, </a:t>
            </a:r>
            <a:r>
              <a:rPr lang="en-CA" dirty="0"/>
              <a:t>for the spreadsheet can be done here.</a:t>
            </a:r>
          </a:p>
          <a:p>
            <a:pPr lvl="1"/>
            <a:endParaRPr lang="en-CA" dirty="0"/>
          </a:p>
        </p:txBody>
      </p:sp>
    </p:spTree>
    <p:extLst>
      <p:ext uri="{BB962C8B-B14F-4D97-AF65-F5344CB8AC3E}">
        <p14:creationId xmlns:p14="http://schemas.microsoft.com/office/powerpoint/2010/main" val="1911625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8961C-D084-46E9-85ED-077E35DBCE36}"/>
              </a:ext>
            </a:extLst>
          </p:cNvPr>
          <p:cNvSpPr>
            <a:spLocks noGrp="1"/>
          </p:cNvSpPr>
          <p:nvPr>
            <p:ph type="title"/>
          </p:nvPr>
        </p:nvSpPr>
        <p:spPr/>
        <p:txBody>
          <a:bodyPr>
            <a:normAutofit fontScale="90000"/>
          </a:bodyPr>
          <a:lstStyle/>
          <a:p>
            <a:r>
              <a:rPr lang="en-CA" dirty="0"/>
              <a:t>Quick Summary Of Features In Each Tab Of The Ribbon (2)</a:t>
            </a:r>
          </a:p>
        </p:txBody>
      </p:sp>
      <p:sp>
        <p:nvSpPr>
          <p:cNvPr id="3" name="Content Placeholder 2">
            <a:extLst>
              <a:ext uri="{FF2B5EF4-FFF2-40B4-BE49-F238E27FC236}">
                <a16:creationId xmlns:a16="http://schemas.microsoft.com/office/drawing/2014/main" id="{2D2633CE-2636-4B5C-A693-E381157E3CB7}"/>
              </a:ext>
            </a:extLst>
          </p:cNvPr>
          <p:cNvSpPr>
            <a:spLocks noGrp="1"/>
          </p:cNvSpPr>
          <p:nvPr>
            <p:ph idx="1"/>
          </p:nvPr>
        </p:nvSpPr>
        <p:spPr/>
        <p:txBody>
          <a:bodyPr/>
          <a:lstStyle/>
          <a:p>
            <a:r>
              <a:rPr lang="en-CA" dirty="0">
                <a:latin typeface="Consolas" panose="020B0609020204030204" pitchFamily="49" charset="0"/>
              </a:rPr>
              <a:t>Formulas</a:t>
            </a:r>
          </a:p>
          <a:p>
            <a:pPr lvl="1"/>
            <a:r>
              <a:rPr lang="en-CA" dirty="0"/>
              <a:t>Groups all the built-in formulas (e.g. </a:t>
            </a:r>
            <a:r>
              <a:rPr lang="en-CA" dirty="0">
                <a:latin typeface="Consolas" panose="020B0609020204030204" pitchFamily="49" charset="0"/>
              </a:rPr>
              <a:t>SUM</a:t>
            </a:r>
            <a:r>
              <a:rPr lang="en-CA" dirty="0"/>
              <a:t>, </a:t>
            </a:r>
            <a:r>
              <a:rPr lang="en-CA" dirty="0">
                <a:latin typeface="Consolas" panose="020B0609020204030204" pitchFamily="49" charset="0"/>
              </a:rPr>
              <a:t>AVERAGE</a:t>
            </a:r>
            <a:r>
              <a:rPr lang="en-CA" dirty="0"/>
              <a:t> etc.) into categories</a:t>
            </a:r>
          </a:p>
          <a:p>
            <a:pPr lvl="1"/>
            <a:r>
              <a:rPr lang="en-CA" dirty="0"/>
              <a:t>Also it includes the ability to check or audit formulas</a:t>
            </a:r>
          </a:p>
          <a:p>
            <a:r>
              <a:rPr lang="en-CA" dirty="0">
                <a:latin typeface="Consolas" panose="020B0609020204030204" pitchFamily="49" charset="0"/>
              </a:rPr>
              <a:t>Data</a:t>
            </a:r>
          </a:p>
          <a:p>
            <a:pPr lvl="1"/>
            <a:r>
              <a:rPr lang="en-CA" dirty="0"/>
              <a:t>Includes: the ability to get data from other sources (e.g. MS-Access database), sort and filter data, run different scenarios “what-if analysis” on the data and determine results.  </a:t>
            </a:r>
          </a:p>
          <a:p>
            <a:r>
              <a:rPr lang="en-CA" dirty="0">
                <a:latin typeface="Consolas" panose="020B0609020204030204" pitchFamily="49" charset="0"/>
              </a:rPr>
              <a:t>Review</a:t>
            </a:r>
          </a:p>
          <a:p>
            <a:pPr lvl="1"/>
            <a:r>
              <a:rPr lang="en-CA" dirty="0"/>
              <a:t>Similar to the identically named feature in Word and includes: the ability to annotate the spreadsheet, translate to other languages, spell check and thesaurus look up.</a:t>
            </a:r>
          </a:p>
          <a:p>
            <a:endParaRPr lang="en-CA" dirty="0"/>
          </a:p>
        </p:txBody>
      </p:sp>
    </p:spTree>
    <p:extLst>
      <p:ext uri="{BB962C8B-B14F-4D97-AF65-F5344CB8AC3E}">
        <p14:creationId xmlns:p14="http://schemas.microsoft.com/office/powerpoint/2010/main" val="1879366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ACB6-7F05-4892-8FD6-A0259A9AE795}"/>
              </a:ext>
            </a:extLst>
          </p:cNvPr>
          <p:cNvSpPr>
            <a:spLocks noGrp="1"/>
          </p:cNvSpPr>
          <p:nvPr>
            <p:ph type="title"/>
          </p:nvPr>
        </p:nvSpPr>
        <p:spPr/>
        <p:txBody>
          <a:bodyPr>
            <a:normAutofit fontScale="90000"/>
          </a:bodyPr>
          <a:lstStyle/>
          <a:p>
            <a:r>
              <a:rPr lang="en-CA" dirty="0"/>
              <a:t>Quick Summary Of Features In Each Tab Of The Ribbon (3)</a:t>
            </a:r>
          </a:p>
        </p:txBody>
      </p:sp>
      <p:sp>
        <p:nvSpPr>
          <p:cNvPr id="3" name="Content Placeholder 2">
            <a:extLst>
              <a:ext uri="{FF2B5EF4-FFF2-40B4-BE49-F238E27FC236}">
                <a16:creationId xmlns:a16="http://schemas.microsoft.com/office/drawing/2014/main" id="{2508FEED-5645-4386-8493-CC53004E7290}"/>
              </a:ext>
            </a:extLst>
          </p:cNvPr>
          <p:cNvSpPr>
            <a:spLocks noGrp="1"/>
          </p:cNvSpPr>
          <p:nvPr>
            <p:ph idx="1"/>
          </p:nvPr>
        </p:nvSpPr>
        <p:spPr/>
        <p:txBody>
          <a:bodyPr/>
          <a:lstStyle/>
          <a:p>
            <a:r>
              <a:rPr lang="en-CA" dirty="0">
                <a:latin typeface="Consolas" panose="020B0609020204030204" pitchFamily="49" charset="0"/>
              </a:rPr>
              <a:t>View</a:t>
            </a:r>
          </a:p>
          <a:p>
            <a:pPr lvl="1"/>
            <a:r>
              <a:rPr lang="en-CA" dirty="0"/>
              <a:t>Allows the spreadsheet to been viewed in different ways (e.g. zoom in and out, lock or ‘freeze’ parts so they stay visible even when scrolling through a long spreadsheet).</a:t>
            </a:r>
          </a:p>
          <a:p>
            <a:r>
              <a:rPr lang="en-CA" dirty="0">
                <a:latin typeface="Consolas" panose="020B0609020204030204" pitchFamily="49" charset="0"/>
              </a:rPr>
              <a:t>Draw</a:t>
            </a:r>
            <a:r>
              <a:rPr lang="en-CA" dirty="0"/>
              <a:t> (Office 2019 only)</a:t>
            </a:r>
            <a:endParaRPr lang="en-CA" dirty="0">
              <a:latin typeface="Consolas" panose="020B0609020204030204" pitchFamily="49" charset="0"/>
            </a:endParaRPr>
          </a:p>
          <a:p>
            <a:pPr lvl="1"/>
            <a:r>
              <a:rPr lang="en-CA" dirty="0"/>
              <a:t>Some of the ability to insert simple shapes (e.g. lines, textbox, simple geometric shapes) was moved from “</a:t>
            </a:r>
            <a:r>
              <a:rPr lang="en-CA" dirty="0">
                <a:latin typeface="Consolas" panose="020B0609020204030204" pitchFamily="49" charset="0"/>
              </a:rPr>
              <a:t>Insert</a:t>
            </a:r>
            <a:r>
              <a:rPr lang="en-CA" dirty="0"/>
              <a:t>” to “</a:t>
            </a:r>
            <a:r>
              <a:rPr lang="en-CA" dirty="0">
                <a:latin typeface="Consolas" panose="020B0609020204030204" pitchFamily="49" charset="0"/>
              </a:rPr>
              <a:t>Draw</a:t>
            </a:r>
            <a:r>
              <a:rPr lang="en-CA" dirty="0"/>
              <a:t>” with new abilities added (e.g. adding a physical ruler that can assist in freehand drawing).</a:t>
            </a:r>
          </a:p>
          <a:p>
            <a:r>
              <a:rPr lang="en-CA" dirty="0"/>
              <a:t>Relevant additional details will be provided in future tutorials and in lecture.</a:t>
            </a:r>
          </a:p>
          <a:p>
            <a:r>
              <a:rPr lang="en-CA" dirty="0"/>
              <a:t>A good overview of the Excel tabs in the ribbon:</a:t>
            </a:r>
          </a:p>
          <a:p>
            <a:pPr lvl="1"/>
            <a:r>
              <a:rPr lang="en-US" dirty="0">
                <a:hlinkClick r:id="rId2"/>
              </a:rPr>
              <a:t>https://openoregon.pressbooks.pub/beginningexcel/chapter/1-1-overview-of-microsoft-excel/</a:t>
            </a:r>
            <a:endParaRPr lang="en-CA" dirty="0"/>
          </a:p>
          <a:p>
            <a:endParaRPr lang="en-CA" dirty="0"/>
          </a:p>
        </p:txBody>
      </p:sp>
    </p:spTree>
    <p:extLst>
      <p:ext uri="{BB962C8B-B14F-4D97-AF65-F5344CB8AC3E}">
        <p14:creationId xmlns:p14="http://schemas.microsoft.com/office/powerpoint/2010/main" val="1406997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Saving/Copying A Spreadsheet</a:t>
            </a:r>
            <a:endParaRPr lang="en-CA" dirty="0"/>
          </a:p>
        </p:txBody>
      </p:sp>
      <p:sp>
        <p:nvSpPr>
          <p:cNvPr id="3" name="Content Placeholder 2"/>
          <p:cNvSpPr>
            <a:spLocks noGrp="1"/>
          </p:cNvSpPr>
          <p:nvPr>
            <p:ph idx="1"/>
          </p:nvPr>
        </p:nvSpPr>
        <p:spPr/>
        <p:txBody>
          <a:bodyPr/>
          <a:lstStyle/>
          <a:p>
            <a:r>
              <a:rPr lang="en-CA" dirty="0"/>
              <a:t>Similar to saving Word documents</a:t>
            </a:r>
          </a:p>
          <a:p>
            <a:pPr lvl="1"/>
            <a:r>
              <a:rPr lang="en-CA" dirty="0">
                <a:latin typeface="Consolas" panose="020B0609020204030204" pitchFamily="49" charset="0"/>
              </a:rPr>
              <a:t>Save</a:t>
            </a:r>
            <a:r>
              <a:rPr lang="en-CA" dirty="0"/>
              <a:t>: save the spreadsheet under the current name (if not currently named then a prompt to enter the name will appear).</a:t>
            </a:r>
          </a:p>
          <a:p>
            <a:pPr lvl="1"/>
            <a:r>
              <a:rPr lang="en-CA" dirty="0">
                <a:latin typeface="Consolas" panose="020B0609020204030204" pitchFamily="49" charset="0"/>
              </a:rPr>
              <a:t>Save As</a:t>
            </a:r>
            <a:r>
              <a:rPr lang="en-CA" dirty="0"/>
              <a:t>: allows a copy of the spreadsheet to be saved under a different name.</a:t>
            </a:r>
          </a:p>
          <a:p>
            <a:pPr lvl="2"/>
            <a:r>
              <a:rPr lang="en-CA" dirty="0"/>
              <a:t>Similar to Word documents Excel spreadsheets can also be tagged. </a:t>
            </a:r>
          </a:p>
        </p:txBody>
      </p:sp>
      <p:pic>
        <p:nvPicPr>
          <p:cNvPr id="4" name="Picture 3">
            <a:extLst>
              <a:ext uri="{FF2B5EF4-FFF2-40B4-BE49-F238E27FC236}">
                <a16:creationId xmlns:a16="http://schemas.microsoft.com/office/drawing/2014/main" id="{A56FA6E6-0FC6-4FED-9246-87CB3AFE8112}"/>
              </a:ext>
            </a:extLst>
          </p:cNvPr>
          <p:cNvPicPr>
            <a:picLocks noChangeAspect="1"/>
          </p:cNvPicPr>
          <p:nvPr/>
        </p:nvPicPr>
        <p:blipFill>
          <a:blip r:embed="rId2"/>
          <a:stretch>
            <a:fillRect/>
          </a:stretch>
        </p:blipFill>
        <p:spPr>
          <a:xfrm>
            <a:off x="762000" y="3733800"/>
            <a:ext cx="1398888" cy="2971800"/>
          </a:xfrm>
          <a:prstGeom prst="rect">
            <a:avLst/>
          </a:prstGeom>
        </p:spPr>
      </p:pic>
    </p:spTree>
    <p:extLst>
      <p:ext uri="{BB962C8B-B14F-4D97-AF65-F5344CB8AC3E}">
        <p14:creationId xmlns:p14="http://schemas.microsoft.com/office/powerpoint/2010/main" val="257342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D7830-31D3-4F8E-8326-4A1748C67723}"/>
              </a:ext>
            </a:extLst>
          </p:cNvPr>
          <p:cNvSpPr>
            <a:spLocks noGrp="1"/>
          </p:cNvSpPr>
          <p:nvPr>
            <p:ph type="title"/>
          </p:nvPr>
        </p:nvSpPr>
        <p:spPr/>
        <p:txBody>
          <a:bodyPr/>
          <a:lstStyle/>
          <a:p>
            <a:r>
              <a:rPr lang="en-CA" dirty="0"/>
              <a:t>Creating PDF </a:t>
            </a:r>
            <a:r>
              <a:rPr lang="en-CA" dirty="0" smtClean="0"/>
              <a:t>Version Of A Spreadsheet</a:t>
            </a:r>
            <a:endParaRPr lang="en-CA" dirty="0"/>
          </a:p>
        </p:txBody>
      </p:sp>
      <p:sp>
        <p:nvSpPr>
          <p:cNvPr id="3" name="Content Placeholder 2">
            <a:extLst>
              <a:ext uri="{FF2B5EF4-FFF2-40B4-BE49-F238E27FC236}">
                <a16:creationId xmlns:a16="http://schemas.microsoft.com/office/drawing/2014/main" id="{31E2D76E-23E9-483F-86E5-4137CD216D0F}"/>
              </a:ext>
            </a:extLst>
          </p:cNvPr>
          <p:cNvSpPr>
            <a:spLocks noGrp="1"/>
          </p:cNvSpPr>
          <p:nvPr>
            <p:ph idx="1"/>
          </p:nvPr>
        </p:nvSpPr>
        <p:spPr>
          <a:xfrm>
            <a:off x="457200" y="1447800"/>
            <a:ext cx="8229600" cy="5029200"/>
          </a:xfrm>
        </p:spPr>
        <p:txBody>
          <a:bodyPr/>
          <a:lstStyle/>
          <a:p>
            <a:r>
              <a:rPr lang="en-CA" dirty="0"/>
              <a:t>PDF (Portable document Format) documents</a:t>
            </a:r>
          </a:p>
          <a:p>
            <a:pPr lvl="1"/>
            <a:r>
              <a:rPr lang="en-CA" dirty="0"/>
              <a:t>Allows documents to be saved </a:t>
            </a:r>
            <a:r>
              <a:rPr lang="en-CA" dirty="0" smtClean="0"/>
              <a:t>and viewed with </a:t>
            </a:r>
            <a:r>
              <a:rPr lang="en-CA" dirty="0"/>
              <a:t>different computer operating systems.</a:t>
            </a:r>
          </a:p>
          <a:p>
            <a:pPr lvl="1"/>
            <a:r>
              <a:rPr lang="en-CA" dirty="0"/>
              <a:t>Ensures a consistent layout and </a:t>
            </a:r>
            <a:r>
              <a:rPr lang="en-CA" dirty="0" smtClean="0"/>
              <a:t>formatting regardless of operating system.</a:t>
            </a:r>
            <a:endParaRPr lang="en-CA" dirty="0"/>
          </a:p>
          <a:p>
            <a:r>
              <a:rPr lang="en-CA" dirty="0" smtClean="0"/>
              <a:t>Creating PDF documents using Excel via the </a:t>
            </a:r>
            <a:r>
              <a:rPr lang="en-CA" dirty="0"/>
              <a:t>“Save As” feature.</a:t>
            </a:r>
          </a:p>
          <a:p>
            <a:pPr lvl="1"/>
            <a:r>
              <a:rPr lang="en-CA" dirty="0"/>
              <a:t>Select ‘PDF’ as the file type under the pull down menu.</a:t>
            </a:r>
          </a:p>
        </p:txBody>
      </p:sp>
      <p:pic>
        <p:nvPicPr>
          <p:cNvPr id="7" name="Picture 6">
            <a:extLst>
              <a:ext uri="{FF2B5EF4-FFF2-40B4-BE49-F238E27FC236}">
                <a16:creationId xmlns:a16="http://schemas.microsoft.com/office/drawing/2014/main" id="{A27114FD-EE9A-4FE5-9E1F-C88AFE8E82A8}"/>
              </a:ext>
            </a:extLst>
          </p:cNvPr>
          <p:cNvPicPr>
            <a:picLocks noChangeAspect="1"/>
          </p:cNvPicPr>
          <p:nvPr/>
        </p:nvPicPr>
        <p:blipFill rotWithShape="1">
          <a:blip r:embed="rId2"/>
          <a:srcRect r="31667" b="62500"/>
          <a:stretch/>
        </p:blipFill>
        <p:spPr>
          <a:xfrm>
            <a:off x="761999" y="4191000"/>
            <a:ext cx="6664959" cy="2438400"/>
          </a:xfrm>
          <a:prstGeom prst="rect">
            <a:avLst/>
          </a:prstGeom>
        </p:spPr>
      </p:pic>
    </p:spTree>
    <p:extLst>
      <p:ext uri="{BB962C8B-B14F-4D97-AF65-F5344CB8AC3E}">
        <p14:creationId xmlns:p14="http://schemas.microsoft.com/office/powerpoint/2010/main" val="361640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Excel Basics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817" y="1371600"/>
            <a:ext cx="7050365" cy="5282300"/>
          </a:xfrm>
          <a:prstGeom prst="rect">
            <a:avLst/>
          </a:prstGeom>
        </p:spPr>
      </p:pic>
    </p:spTree>
    <p:extLst>
      <p:ext uri="{BB962C8B-B14F-4D97-AF65-F5344CB8AC3E}">
        <p14:creationId xmlns:p14="http://schemas.microsoft.com/office/powerpoint/2010/main" val="2482875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 Ways Of Navigating An Excel Spreadsheet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00424216"/>
              </p:ext>
            </p:extLst>
          </p:nvPr>
        </p:nvGraphicFramePr>
        <p:xfrm>
          <a:off x="457200" y="1447800"/>
          <a:ext cx="8229600" cy="333756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3581553385"/>
                    </a:ext>
                  </a:extLst>
                </a:gridCol>
                <a:gridCol w="5867400">
                  <a:extLst>
                    <a:ext uri="{9D8B030D-6E8A-4147-A177-3AD203B41FA5}">
                      <a16:colId xmlns:a16="http://schemas.microsoft.com/office/drawing/2014/main" val="3815468347"/>
                    </a:ext>
                  </a:extLst>
                </a:gridCol>
              </a:tblGrid>
              <a:tr h="370840">
                <a:tc>
                  <a:txBody>
                    <a:bodyPr/>
                    <a:lstStyle/>
                    <a:p>
                      <a:r>
                        <a:rPr lang="en-CA" dirty="0"/>
                        <a:t>Keystroke</a:t>
                      </a:r>
                    </a:p>
                  </a:txBody>
                  <a:tcPr/>
                </a:tc>
                <a:tc>
                  <a:txBody>
                    <a:bodyPr/>
                    <a:lstStyle/>
                    <a:p>
                      <a:r>
                        <a:rPr lang="en-CA" dirty="0"/>
                        <a:t>Effect in Word</a:t>
                      </a:r>
                    </a:p>
                  </a:txBody>
                  <a:tcPr/>
                </a:tc>
                <a:extLst>
                  <a:ext uri="{0D108BD9-81ED-4DB2-BD59-A6C34878D82A}">
                    <a16:rowId xmlns:a16="http://schemas.microsoft.com/office/drawing/2014/main" val="655811820"/>
                  </a:ext>
                </a:extLst>
              </a:tr>
              <a:tr h="370840">
                <a:tc>
                  <a:txBody>
                    <a:bodyPr/>
                    <a:lstStyle/>
                    <a:p>
                      <a:r>
                        <a:rPr lang="en-CA" dirty="0"/>
                        <a:t>↑ (up arrow)</a:t>
                      </a:r>
                    </a:p>
                  </a:txBody>
                  <a:tcPr/>
                </a:tc>
                <a:tc>
                  <a:txBody>
                    <a:bodyPr/>
                    <a:lstStyle/>
                    <a:p>
                      <a:r>
                        <a:rPr lang="en-CA" dirty="0"/>
                        <a:t>Cursor moves</a:t>
                      </a:r>
                      <a:r>
                        <a:rPr lang="en-CA" baseline="0" dirty="0"/>
                        <a:t> up</a:t>
                      </a:r>
                      <a:r>
                        <a:rPr lang="en-CA" dirty="0"/>
                        <a:t> one</a:t>
                      </a:r>
                      <a:r>
                        <a:rPr lang="en-CA" baseline="0" dirty="0"/>
                        <a:t> row</a:t>
                      </a:r>
                      <a:endParaRPr lang="en-CA" dirty="0"/>
                    </a:p>
                  </a:txBody>
                  <a:tcPr/>
                </a:tc>
                <a:extLst>
                  <a:ext uri="{0D108BD9-81ED-4DB2-BD59-A6C34878D82A}">
                    <a16:rowId xmlns:a16="http://schemas.microsoft.com/office/drawing/2014/main" val="1348778140"/>
                  </a:ext>
                </a:extLst>
              </a:tr>
              <a:tr h="370840">
                <a:tc>
                  <a:txBody>
                    <a:bodyPr/>
                    <a:lstStyle/>
                    <a:p>
                      <a:r>
                        <a:rPr lang="en-CA" dirty="0"/>
                        <a:t>↓ (down</a:t>
                      </a:r>
                      <a:r>
                        <a:rPr lang="en-CA" baseline="0" dirty="0"/>
                        <a:t> arrow)</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Cursor moves down one</a:t>
                      </a:r>
                      <a:r>
                        <a:rPr lang="en-CA" baseline="0" dirty="0"/>
                        <a:t> row</a:t>
                      </a:r>
                      <a:endParaRPr lang="en-CA" dirty="0"/>
                    </a:p>
                  </a:txBody>
                  <a:tcPr/>
                </a:tc>
                <a:extLst>
                  <a:ext uri="{0D108BD9-81ED-4DB2-BD59-A6C34878D82A}">
                    <a16:rowId xmlns:a16="http://schemas.microsoft.com/office/drawing/2014/main" val="3230909164"/>
                  </a:ext>
                </a:extLst>
              </a:tr>
              <a:tr h="370840">
                <a:tc>
                  <a:txBody>
                    <a:bodyPr/>
                    <a:lstStyle/>
                    <a:p>
                      <a:r>
                        <a:rPr lang="en-CA" dirty="0"/>
                        <a:t>← (left arrow)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Cursor moves</a:t>
                      </a:r>
                      <a:r>
                        <a:rPr lang="en-CA" baseline="0" dirty="0"/>
                        <a:t> left one column</a:t>
                      </a:r>
                      <a:endParaRPr lang="en-CA" dirty="0"/>
                    </a:p>
                  </a:txBody>
                  <a:tcPr/>
                </a:tc>
                <a:extLst>
                  <a:ext uri="{0D108BD9-81ED-4DB2-BD59-A6C34878D82A}">
                    <a16:rowId xmlns:a16="http://schemas.microsoft.com/office/drawing/2014/main" val="2866930522"/>
                  </a:ext>
                </a:extLst>
              </a:tr>
              <a:tr h="370840">
                <a:tc>
                  <a:txBody>
                    <a:bodyPr/>
                    <a:lstStyle/>
                    <a:p>
                      <a:r>
                        <a:rPr lang="en-CA" dirty="0"/>
                        <a:t>→  (right</a:t>
                      </a:r>
                      <a:r>
                        <a:rPr lang="en-CA" baseline="0" dirty="0"/>
                        <a:t> arrow)</a:t>
                      </a:r>
                      <a:endParaRPr lang="en-CA" dirty="0"/>
                    </a:p>
                  </a:txBody>
                  <a:tcPr/>
                </a:tc>
                <a:tc>
                  <a:txBody>
                    <a:bodyPr/>
                    <a:lstStyle/>
                    <a:p>
                      <a:r>
                        <a:rPr lang="en-CA" dirty="0"/>
                        <a:t>Cursor moves right one column</a:t>
                      </a:r>
                    </a:p>
                  </a:txBody>
                  <a:tcPr/>
                </a:tc>
                <a:extLst>
                  <a:ext uri="{0D108BD9-81ED-4DB2-BD59-A6C34878D82A}">
                    <a16:rowId xmlns:a16="http://schemas.microsoft.com/office/drawing/2014/main" val="909787587"/>
                  </a:ext>
                </a:extLst>
              </a:tr>
              <a:tr h="370840">
                <a:tc>
                  <a:txBody>
                    <a:bodyPr/>
                    <a:lstStyle/>
                    <a:p>
                      <a:r>
                        <a:rPr lang="en-CA" dirty="0"/>
                        <a:t>Home key</a:t>
                      </a:r>
                    </a:p>
                  </a:txBody>
                  <a:tcPr/>
                </a:tc>
                <a:tc>
                  <a:txBody>
                    <a:bodyPr/>
                    <a:lstStyle/>
                    <a:p>
                      <a:r>
                        <a:rPr lang="en-CA" dirty="0"/>
                        <a:t>Cursor moves to the first column (Column </a:t>
                      </a:r>
                      <a:r>
                        <a:rPr lang="en-CA" dirty="0">
                          <a:latin typeface="Consolas" panose="020B0609020204030204" pitchFamily="49" charset="0"/>
                        </a:rPr>
                        <a:t>A</a:t>
                      </a:r>
                      <a:r>
                        <a:rPr lang="en-CA" dirty="0"/>
                        <a:t>)</a:t>
                      </a:r>
                    </a:p>
                  </a:txBody>
                  <a:tcPr/>
                </a:tc>
                <a:extLst>
                  <a:ext uri="{0D108BD9-81ED-4DB2-BD59-A6C34878D82A}">
                    <a16:rowId xmlns:a16="http://schemas.microsoft.com/office/drawing/2014/main" val="4099861021"/>
                  </a:ext>
                </a:extLst>
              </a:tr>
              <a:tr h="370840">
                <a:tc>
                  <a:txBody>
                    <a:bodyPr/>
                    <a:lstStyle/>
                    <a:p>
                      <a:r>
                        <a:rPr lang="en-CA" dirty="0"/>
                        <a:t>End Key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Toggles</a:t>
                      </a:r>
                      <a:r>
                        <a:rPr lang="en-CA" baseline="0" dirty="0"/>
                        <a:t> End Mode on/off</a:t>
                      </a:r>
                      <a:r>
                        <a:rPr lang="en-CA" baseline="30000" dirty="0"/>
                        <a:t>1</a:t>
                      </a:r>
                    </a:p>
                  </a:txBody>
                  <a:tcPr/>
                </a:tc>
                <a:extLst>
                  <a:ext uri="{0D108BD9-81ED-4DB2-BD59-A6C34878D82A}">
                    <a16:rowId xmlns:a16="http://schemas.microsoft.com/office/drawing/2014/main" val="1934251965"/>
                  </a:ext>
                </a:extLst>
              </a:tr>
              <a:tr h="370840">
                <a:tc>
                  <a:txBody>
                    <a:bodyPr/>
                    <a:lstStyle/>
                    <a:p>
                      <a:r>
                        <a:rPr lang="en-CA" dirty="0"/>
                        <a:t>Page 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Move a *window</a:t>
                      </a:r>
                      <a:r>
                        <a:rPr lang="en-CA" baseline="0" dirty="0"/>
                        <a:t> full* of rows up</a:t>
                      </a:r>
                      <a:r>
                        <a:rPr lang="en-CA" baseline="30000" dirty="0"/>
                        <a:t>2</a:t>
                      </a:r>
                    </a:p>
                  </a:txBody>
                  <a:tcPr/>
                </a:tc>
                <a:extLst>
                  <a:ext uri="{0D108BD9-81ED-4DB2-BD59-A6C34878D82A}">
                    <a16:rowId xmlns:a16="http://schemas.microsoft.com/office/drawing/2014/main" val="1045417423"/>
                  </a:ext>
                </a:extLst>
              </a:tr>
              <a:tr h="370840">
                <a:tc>
                  <a:txBody>
                    <a:bodyPr/>
                    <a:lstStyle/>
                    <a:p>
                      <a:r>
                        <a:rPr lang="en-CA" dirty="0"/>
                        <a:t>Page down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Move a *window</a:t>
                      </a:r>
                      <a:r>
                        <a:rPr lang="en-CA" baseline="0" dirty="0"/>
                        <a:t> full* of rows down</a:t>
                      </a:r>
                      <a:r>
                        <a:rPr lang="en-CA" baseline="30000" dirty="0"/>
                        <a:t>2</a:t>
                      </a:r>
                    </a:p>
                  </a:txBody>
                  <a:tcPr/>
                </a:tc>
                <a:extLst>
                  <a:ext uri="{0D108BD9-81ED-4DB2-BD59-A6C34878D82A}">
                    <a16:rowId xmlns:a16="http://schemas.microsoft.com/office/drawing/2014/main" val="4148321899"/>
                  </a:ext>
                </a:extLst>
              </a:tr>
            </a:tbl>
          </a:graphicData>
        </a:graphic>
      </p:graphicFrame>
      <p:sp>
        <p:nvSpPr>
          <p:cNvPr id="3" name="Rectangle 2"/>
          <p:cNvSpPr/>
          <p:nvPr/>
        </p:nvSpPr>
        <p:spPr>
          <a:xfrm>
            <a:off x="457200" y="5013960"/>
            <a:ext cx="7086600" cy="923330"/>
          </a:xfrm>
          <a:prstGeom prst="rect">
            <a:avLst/>
          </a:prstGeom>
        </p:spPr>
        <p:txBody>
          <a:bodyPr wrap="square">
            <a:spAutoFit/>
          </a:bodyPr>
          <a:lstStyle/>
          <a:p>
            <a:r>
              <a:rPr lang="en-CA" dirty="0"/>
              <a:t>For a full list of keyboard shortcuts (include ones that allow navigating an Excel sheet): https://support.office.com/en-us/article/Keyboard-shortcuts-in-Excel-for-Windows-1798d9d5-842a-42b8-9c99-9b7213f0040f</a:t>
            </a:r>
          </a:p>
        </p:txBody>
      </p:sp>
      <p:sp>
        <p:nvSpPr>
          <p:cNvPr id="4" name="Rectangle 3"/>
          <p:cNvSpPr/>
          <p:nvPr/>
        </p:nvSpPr>
        <p:spPr>
          <a:xfrm>
            <a:off x="304800" y="6194082"/>
            <a:ext cx="7391400" cy="646331"/>
          </a:xfrm>
          <a:prstGeom prst="rect">
            <a:avLst/>
          </a:prstGeom>
        </p:spPr>
        <p:txBody>
          <a:bodyPr wrap="square">
            <a:spAutoFit/>
          </a:bodyPr>
          <a:lstStyle/>
          <a:p>
            <a:r>
              <a:rPr lang="en-US" baseline="30000" dirty="0">
                <a:solidFill>
                  <a:srgbClr val="2F2F2F"/>
                </a:solidFill>
                <a:latin typeface="Segoe UI" panose="020B0502040204020203" pitchFamily="34" charset="0"/>
              </a:rPr>
              <a:t>1 In End mode, you can press an arrow key to move to the next nonblank cell in the same column or row as the active cell.</a:t>
            </a:r>
          </a:p>
          <a:p>
            <a:r>
              <a:rPr lang="en-US" baseline="30000" dirty="0">
                <a:solidFill>
                  <a:srgbClr val="2F2F2F"/>
                </a:solidFill>
                <a:latin typeface="Segoe UI" panose="020B0502040204020203" pitchFamily="34" charset="0"/>
              </a:rPr>
              <a:t>2 The exact number of rows will vary depending upon the size of the Excel window.</a:t>
            </a:r>
            <a:endParaRPr lang="en-CA" baseline="30000" dirty="0"/>
          </a:p>
        </p:txBody>
      </p:sp>
    </p:spTree>
    <p:extLst>
      <p:ext uri="{BB962C8B-B14F-4D97-AF65-F5344CB8AC3E}">
        <p14:creationId xmlns:p14="http://schemas.microsoft.com/office/powerpoint/2010/main" val="122813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Some Ways Of Navigating An Excel Spreadsheet (2)</a:t>
            </a:r>
          </a:p>
        </p:txBody>
      </p:sp>
      <p:graphicFrame>
        <p:nvGraphicFramePr>
          <p:cNvPr id="5" name="Content Placeholder 4"/>
          <p:cNvGraphicFramePr>
            <a:graphicFrameLocks noGrp="1"/>
          </p:cNvGraphicFramePr>
          <p:nvPr>
            <p:ph idx="1"/>
            <p:extLst/>
          </p:nvPr>
        </p:nvGraphicFramePr>
        <p:xfrm>
          <a:off x="457200" y="1447800"/>
          <a:ext cx="8229600" cy="18542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3581553385"/>
                    </a:ext>
                  </a:extLst>
                </a:gridCol>
                <a:gridCol w="5867400">
                  <a:extLst>
                    <a:ext uri="{9D8B030D-6E8A-4147-A177-3AD203B41FA5}">
                      <a16:colId xmlns:a16="http://schemas.microsoft.com/office/drawing/2014/main" val="3815468347"/>
                    </a:ext>
                  </a:extLst>
                </a:gridCol>
              </a:tblGrid>
              <a:tr h="370840">
                <a:tc>
                  <a:txBody>
                    <a:bodyPr/>
                    <a:lstStyle/>
                    <a:p>
                      <a:r>
                        <a:rPr lang="en-CA" dirty="0"/>
                        <a:t>Keystroke</a:t>
                      </a:r>
                    </a:p>
                  </a:txBody>
                  <a:tcPr/>
                </a:tc>
                <a:tc>
                  <a:txBody>
                    <a:bodyPr/>
                    <a:lstStyle/>
                    <a:p>
                      <a:r>
                        <a:rPr lang="en-CA" dirty="0"/>
                        <a:t>Effect in Word</a:t>
                      </a:r>
                    </a:p>
                  </a:txBody>
                  <a:tcPr/>
                </a:tc>
                <a:extLst>
                  <a:ext uri="{0D108BD9-81ED-4DB2-BD59-A6C34878D82A}">
                    <a16:rowId xmlns:a16="http://schemas.microsoft.com/office/drawing/2014/main" val="655811820"/>
                  </a:ext>
                </a:extLst>
              </a:tr>
              <a:tr h="370840">
                <a:tc>
                  <a:txBody>
                    <a:bodyPr/>
                    <a:lstStyle/>
                    <a:p>
                      <a:r>
                        <a:rPr lang="en-CA" dirty="0"/>
                        <a:t>&lt;Alt&gt;-&lt;Page up&gt;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Move a *window</a:t>
                      </a:r>
                      <a:r>
                        <a:rPr lang="en-CA" baseline="0" dirty="0"/>
                        <a:t> full* of columns left</a:t>
                      </a:r>
                      <a:r>
                        <a:rPr lang="en-CA" baseline="30000" dirty="0"/>
                        <a:t>3</a:t>
                      </a:r>
                    </a:p>
                  </a:txBody>
                  <a:tcPr/>
                </a:tc>
                <a:extLst>
                  <a:ext uri="{0D108BD9-81ED-4DB2-BD59-A6C34878D82A}">
                    <a16:rowId xmlns:a16="http://schemas.microsoft.com/office/drawing/2014/main" val="1045417423"/>
                  </a:ext>
                </a:extLst>
              </a:tr>
              <a:tr h="370840">
                <a:tc>
                  <a:txBody>
                    <a:bodyPr/>
                    <a:lstStyle/>
                    <a:p>
                      <a:r>
                        <a:rPr lang="en-CA" dirty="0"/>
                        <a:t>&lt;Alt&gt;-&lt;Page down&gt;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Move a *window</a:t>
                      </a:r>
                      <a:r>
                        <a:rPr lang="en-CA" baseline="0" dirty="0"/>
                        <a:t> full* of columns right</a:t>
                      </a:r>
                      <a:r>
                        <a:rPr lang="en-CA" baseline="30000" dirty="0"/>
                        <a:t>3</a:t>
                      </a:r>
                    </a:p>
                  </a:txBody>
                  <a:tcPr/>
                </a:tc>
                <a:extLst>
                  <a:ext uri="{0D108BD9-81ED-4DB2-BD59-A6C34878D82A}">
                    <a16:rowId xmlns:a16="http://schemas.microsoft.com/office/drawing/2014/main" val="41483218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&lt;Control&gt;-</a:t>
                      </a:r>
                      <a:r>
                        <a:rPr lang="en-CA" dirty="0" smtClean="0"/>
                        <a:t>↑</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Go to the first </a:t>
                      </a:r>
                      <a:r>
                        <a:rPr lang="en-CA" baseline="0" dirty="0" smtClean="0"/>
                        <a:t>row</a:t>
                      </a:r>
                      <a:r>
                        <a:rPr lang="en-CA" baseline="30000" dirty="0" smtClean="0"/>
                        <a:t>4</a:t>
                      </a:r>
                      <a:endParaRPr lang="en-CA" baseline="30000" dirty="0"/>
                    </a:p>
                  </a:txBody>
                  <a:tcPr/>
                </a:tc>
                <a:extLst>
                  <a:ext uri="{0D108BD9-81ED-4DB2-BD59-A6C34878D82A}">
                    <a16:rowId xmlns:a16="http://schemas.microsoft.com/office/drawing/2014/main" val="3244780610"/>
                  </a:ext>
                </a:extLst>
              </a:tr>
              <a:tr h="370840">
                <a:tc>
                  <a:txBody>
                    <a:bodyPr/>
                    <a:lstStyle/>
                    <a:p>
                      <a:r>
                        <a:rPr lang="en-CA" dirty="0"/>
                        <a:t>&lt;Control&gt;-↓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Go to the last </a:t>
                      </a:r>
                      <a:r>
                        <a:rPr lang="en-CA" baseline="0" dirty="0" smtClean="0"/>
                        <a:t>row</a:t>
                      </a:r>
                      <a:r>
                        <a:rPr lang="en-CA" baseline="30000" dirty="0" smtClean="0"/>
                        <a:t>5</a:t>
                      </a:r>
                      <a:endParaRPr lang="en-CA" baseline="30000" dirty="0"/>
                    </a:p>
                  </a:txBody>
                  <a:tcPr/>
                </a:tc>
                <a:extLst>
                  <a:ext uri="{0D108BD9-81ED-4DB2-BD59-A6C34878D82A}">
                    <a16:rowId xmlns:a16="http://schemas.microsoft.com/office/drawing/2014/main" val="2234283811"/>
                  </a:ext>
                </a:extLst>
              </a:tr>
            </a:tbl>
          </a:graphicData>
        </a:graphic>
      </p:graphicFrame>
      <p:sp>
        <p:nvSpPr>
          <p:cNvPr id="3" name="Rectangle 2"/>
          <p:cNvSpPr/>
          <p:nvPr/>
        </p:nvSpPr>
        <p:spPr>
          <a:xfrm>
            <a:off x="381000" y="3508970"/>
            <a:ext cx="7086600" cy="923330"/>
          </a:xfrm>
          <a:prstGeom prst="rect">
            <a:avLst/>
          </a:prstGeom>
        </p:spPr>
        <p:txBody>
          <a:bodyPr wrap="square">
            <a:spAutoFit/>
          </a:bodyPr>
          <a:lstStyle/>
          <a:p>
            <a:r>
              <a:rPr lang="en-CA" dirty="0"/>
              <a:t>For a full list of keyboard shortcuts (include ones that allow navigating an Excel sheet): https://support.office.com/en-us/article/Keyboard-shortcuts-in-Excel-for-Windows-1798d9d5-842a-42b8-9c99-9b7213f0040f</a:t>
            </a:r>
          </a:p>
        </p:txBody>
      </p:sp>
      <p:sp>
        <p:nvSpPr>
          <p:cNvPr id="4" name="Rectangle 3"/>
          <p:cNvSpPr/>
          <p:nvPr/>
        </p:nvSpPr>
        <p:spPr>
          <a:xfrm>
            <a:off x="457200" y="5410200"/>
            <a:ext cx="7391400" cy="1015663"/>
          </a:xfrm>
          <a:prstGeom prst="rect">
            <a:avLst/>
          </a:prstGeom>
        </p:spPr>
        <p:txBody>
          <a:bodyPr wrap="square">
            <a:spAutoFit/>
          </a:bodyPr>
          <a:lstStyle/>
          <a:p>
            <a:r>
              <a:rPr lang="en-US" baseline="30000" dirty="0">
                <a:solidFill>
                  <a:srgbClr val="2F2F2F"/>
                </a:solidFill>
                <a:latin typeface="Segoe UI" panose="020B0502040204020203" pitchFamily="34" charset="0"/>
              </a:rPr>
              <a:t>3 The exact number of columns will vary depending upon the size of the Excel window</a:t>
            </a:r>
            <a:r>
              <a:rPr lang="en-US" baseline="30000" dirty="0" smtClean="0">
                <a:solidFill>
                  <a:srgbClr val="2F2F2F"/>
                </a:solidFill>
                <a:latin typeface="Segoe UI" panose="020B0502040204020203" pitchFamily="34" charset="0"/>
              </a:rPr>
              <a:t>.</a:t>
            </a:r>
          </a:p>
          <a:p>
            <a:r>
              <a:rPr lang="en-US" baseline="30000" dirty="0" smtClean="0">
                <a:solidFill>
                  <a:srgbClr val="2F2F2F"/>
                </a:solidFill>
                <a:latin typeface="Segoe UI" panose="020B0502040204020203" pitchFamily="34" charset="0"/>
              </a:rPr>
              <a:t>4 </a:t>
            </a:r>
            <a:r>
              <a:rPr lang="en-CA" baseline="30000" dirty="0" smtClean="0"/>
              <a:t>The </a:t>
            </a:r>
            <a:r>
              <a:rPr lang="en-CA" baseline="30000" dirty="0"/>
              <a:t>first </a:t>
            </a:r>
            <a:r>
              <a:rPr lang="en-CA" baseline="30000" dirty="0" smtClean="0"/>
              <a:t>row </a:t>
            </a:r>
            <a:r>
              <a:rPr lang="en-CA" baseline="30000" dirty="0"/>
              <a:t>will the first column with data, or if that </a:t>
            </a:r>
            <a:r>
              <a:rPr lang="en-CA" baseline="30000" dirty="0" smtClean="0"/>
              <a:t>row </a:t>
            </a:r>
            <a:r>
              <a:rPr lang="en-CA" baseline="30000" dirty="0"/>
              <a:t>is the current one or the sheet is it empty then it will be the first physical </a:t>
            </a:r>
            <a:r>
              <a:rPr lang="en-CA" baseline="30000" dirty="0" smtClean="0"/>
              <a:t>row 1</a:t>
            </a:r>
            <a:r>
              <a:rPr lang="en-CA" baseline="30000" dirty="0" smtClean="0">
                <a:latin typeface="Consolas" panose="020B0609020204030204" pitchFamily="49" charset="0"/>
              </a:rPr>
              <a:t>.</a:t>
            </a:r>
            <a:endParaRPr lang="en-US" baseline="30000" dirty="0" smtClean="0">
              <a:solidFill>
                <a:srgbClr val="2F2F2F"/>
              </a:solidFill>
              <a:latin typeface="Segoe UI" panose="020B0502040204020203" pitchFamily="34" charset="0"/>
            </a:endParaRPr>
          </a:p>
          <a:p>
            <a:r>
              <a:rPr lang="en-US" baseline="30000" dirty="0" smtClean="0">
                <a:solidFill>
                  <a:srgbClr val="2F2F2F"/>
                </a:solidFill>
                <a:latin typeface="Segoe UI" panose="020B0502040204020203" pitchFamily="34" charset="0"/>
              </a:rPr>
              <a:t>5 </a:t>
            </a:r>
            <a:r>
              <a:rPr lang="en-CA" baseline="30000" dirty="0" smtClean="0"/>
              <a:t>The last row will the last row with data, or if that row is the current one or the sheet is it empty then it will be the last physical row </a:t>
            </a:r>
            <a:r>
              <a:rPr lang="en-CA" baseline="30000" dirty="0" smtClean="0">
                <a:latin typeface="Consolas" panose="020B0609020204030204" pitchFamily="49" charset="0"/>
              </a:rPr>
              <a:t>1,048,576.</a:t>
            </a:r>
            <a:endParaRPr lang="en-CA" baseline="30000" dirty="0"/>
          </a:p>
        </p:txBody>
      </p:sp>
    </p:spTree>
    <p:extLst>
      <p:ext uri="{BB962C8B-B14F-4D97-AF65-F5344CB8AC3E}">
        <p14:creationId xmlns:p14="http://schemas.microsoft.com/office/powerpoint/2010/main" val="344372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Some Ways Of Navigating An Excel Spreadsheet </a:t>
            </a:r>
            <a:r>
              <a:rPr lang="en-CA" dirty="0" smtClean="0"/>
              <a:t>(3)</a:t>
            </a:r>
            <a:endParaRPr lang="en-CA" dirty="0"/>
          </a:p>
        </p:txBody>
      </p:sp>
      <p:graphicFrame>
        <p:nvGraphicFramePr>
          <p:cNvPr id="5" name="Content Placeholder 4"/>
          <p:cNvGraphicFramePr>
            <a:graphicFrameLocks noGrp="1"/>
          </p:cNvGraphicFramePr>
          <p:nvPr>
            <p:ph idx="1"/>
            <p:extLst/>
          </p:nvPr>
        </p:nvGraphicFramePr>
        <p:xfrm>
          <a:off x="457200" y="1447800"/>
          <a:ext cx="8229600" cy="111252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3581553385"/>
                    </a:ext>
                  </a:extLst>
                </a:gridCol>
                <a:gridCol w="5867400">
                  <a:extLst>
                    <a:ext uri="{9D8B030D-6E8A-4147-A177-3AD203B41FA5}">
                      <a16:colId xmlns:a16="http://schemas.microsoft.com/office/drawing/2014/main" val="3815468347"/>
                    </a:ext>
                  </a:extLst>
                </a:gridCol>
              </a:tblGrid>
              <a:tr h="370840">
                <a:tc>
                  <a:txBody>
                    <a:bodyPr/>
                    <a:lstStyle/>
                    <a:p>
                      <a:r>
                        <a:rPr lang="en-CA" dirty="0"/>
                        <a:t>Keystroke</a:t>
                      </a:r>
                    </a:p>
                  </a:txBody>
                  <a:tcPr/>
                </a:tc>
                <a:tc>
                  <a:txBody>
                    <a:bodyPr/>
                    <a:lstStyle/>
                    <a:p>
                      <a:r>
                        <a:rPr lang="en-CA" dirty="0"/>
                        <a:t>Effect in Word</a:t>
                      </a:r>
                    </a:p>
                  </a:txBody>
                  <a:tcPr/>
                </a:tc>
                <a:extLst>
                  <a:ext uri="{0D108BD9-81ED-4DB2-BD59-A6C34878D82A}">
                    <a16:rowId xmlns:a16="http://schemas.microsoft.com/office/drawing/2014/main" val="655811820"/>
                  </a:ext>
                </a:extLst>
              </a:tr>
              <a:tr h="370840">
                <a:tc>
                  <a:txBody>
                    <a:bodyPr/>
                    <a:lstStyle/>
                    <a:p>
                      <a:r>
                        <a:rPr lang="en-CA" dirty="0"/>
                        <a:t>&lt;Control&gt;-←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Go to the first </a:t>
                      </a:r>
                      <a:r>
                        <a:rPr lang="en-CA" baseline="0" dirty="0" smtClean="0"/>
                        <a:t>column</a:t>
                      </a:r>
                      <a:r>
                        <a:rPr lang="en-CA" baseline="30000" dirty="0" smtClean="0"/>
                        <a:t>6</a:t>
                      </a:r>
                      <a:endParaRPr lang="en-CA" baseline="30000" dirty="0"/>
                    </a:p>
                  </a:txBody>
                  <a:tcPr/>
                </a:tc>
                <a:extLst>
                  <a:ext uri="{0D108BD9-81ED-4DB2-BD59-A6C34878D82A}">
                    <a16:rowId xmlns:a16="http://schemas.microsoft.com/office/drawing/2014/main" val="349331722"/>
                  </a:ext>
                </a:extLst>
              </a:tr>
              <a:tr h="370840">
                <a:tc>
                  <a:txBody>
                    <a:bodyPr/>
                    <a:lstStyle/>
                    <a:p>
                      <a:r>
                        <a:rPr lang="en-CA" dirty="0"/>
                        <a:t>&lt;Control&gt;-→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Go to the last </a:t>
                      </a:r>
                      <a:r>
                        <a:rPr lang="en-CA" baseline="0" dirty="0" smtClean="0"/>
                        <a:t>column</a:t>
                      </a:r>
                      <a:r>
                        <a:rPr lang="en-CA" baseline="30000" dirty="0" smtClean="0"/>
                        <a:t>7</a:t>
                      </a:r>
                      <a:endParaRPr lang="en-CA" baseline="30000" dirty="0"/>
                    </a:p>
                  </a:txBody>
                  <a:tcPr/>
                </a:tc>
                <a:extLst>
                  <a:ext uri="{0D108BD9-81ED-4DB2-BD59-A6C34878D82A}">
                    <a16:rowId xmlns:a16="http://schemas.microsoft.com/office/drawing/2014/main" val="3849152208"/>
                  </a:ext>
                </a:extLst>
              </a:tr>
            </a:tbl>
          </a:graphicData>
        </a:graphic>
      </p:graphicFrame>
      <p:sp>
        <p:nvSpPr>
          <p:cNvPr id="3" name="Rectangle 2"/>
          <p:cNvSpPr/>
          <p:nvPr/>
        </p:nvSpPr>
        <p:spPr>
          <a:xfrm>
            <a:off x="430658" y="2788920"/>
            <a:ext cx="7086600" cy="923330"/>
          </a:xfrm>
          <a:prstGeom prst="rect">
            <a:avLst/>
          </a:prstGeom>
        </p:spPr>
        <p:txBody>
          <a:bodyPr wrap="square">
            <a:spAutoFit/>
          </a:bodyPr>
          <a:lstStyle/>
          <a:p>
            <a:r>
              <a:rPr lang="en-CA" dirty="0"/>
              <a:t>For a full list of keyboard shortcuts (include ones that allow navigating an Excel sheet): https://support.office.com/en-us/article/Keyboard-shortcuts-in-Excel-for-Windows-1798d9d5-842a-42b8-9c99-9b7213f0040f</a:t>
            </a:r>
          </a:p>
        </p:txBody>
      </p:sp>
      <p:sp>
        <p:nvSpPr>
          <p:cNvPr id="4" name="Rectangle 3"/>
          <p:cNvSpPr/>
          <p:nvPr/>
        </p:nvSpPr>
        <p:spPr>
          <a:xfrm>
            <a:off x="482029" y="5562600"/>
            <a:ext cx="7391400" cy="1015663"/>
          </a:xfrm>
          <a:prstGeom prst="rect">
            <a:avLst/>
          </a:prstGeom>
        </p:spPr>
        <p:txBody>
          <a:bodyPr wrap="square">
            <a:spAutoFit/>
          </a:bodyPr>
          <a:lstStyle/>
          <a:p>
            <a:r>
              <a:rPr lang="en-US" baseline="30000" dirty="0">
                <a:solidFill>
                  <a:srgbClr val="2F2F2F"/>
                </a:solidFill>
                <a:latin typeface="Segoe UI" panose="020B0502040204020203" pitchFamily="34" charset="0"/>
              </a:rPr>
              <a:t>6</a:t>
            </a:r>
            <a:r>
              <a:rPr lang="en-US" baseline="30000" dirty="0" smtClean="0">
                <a:solidFill>
                  <a:srgbClr val="2F2F2F"/>
                </a:solidFill>
                <a:latin typeface="Segoe UI" panose="020B0502040204020203" pitchFamily="34" charset="0"/>
              </a:rPr>
              <a:t> </a:t>
            </a:r>
            <a:r>
              <a:rPr lang="en-CA" baseline="30000" dirty="0" smtClean="0"/>
              <a:t>The first column will the first column with data, or if that column is the current one or the sheet is it empty then it will be the first physical column A</a:t>
            </a:r>
            <a:r>
              <a:rPr lang="en-CA" baseline="30000" dirty="0" smtClean="0">
                <a:latin typeface="Consolas" panose="020B0609020204030204" pitchFamily="49" charset="0"/>
              </a:rPr>
              <a:t>.</a:t>
            </a:r>
          </a:p>
          <a:p>
            <a:r>
              <a:rPr lang="en-US" baseline="30000" dirty="0">
                <a:solidFill>
                  <a:srgbClr val="2F2F2F"/>
                </a:solidFill>
                <a:latin typeface="Segoe UI" panose="020B0502040204020203" pitchFamily="34" charset="0"/>
              </a:rPr>
              <a:t>7</a:t>
            </a:r>
            <a:r>
              <a:rPr lang="en-US" baseline="30000" dirty="0" smtClean="0">
                <a:solidFill>
                  <a:srgbClr val="2F2F2F"/>
                </a:solidFill>
                <a:latin typeface="Segoe UI" panose="020B0502040204020203" pitchFamily="34" charset="0"/>
              </a:rPr>
              <a:t> </a:t>
            </a:r>
            <a:r>
              <a:rPr lang="en-CA" baseline="30000" dirty="0" smtClean="0"/>
              <a:t>The column will </a:t>
            </a:r>
            <a:r>
              <a:rPr lang="en-CA" baseline="30000" dirty="0"/>
              <a:t>the last </a:t>
            </a:r>
            <a:r>
              <a:rPr lang="en-CA" baseline="30000" dirty="0" smtClean="0"/>
              <a:t>column </a:t>
            </a:r>
            <a:r>
              <a:rPr lang="en-CA" baseline="30000" dirty="0"/>
              <a:t>with data, or if that </a:t>
            </a:r>
            <a:r>
              <a:rPr lang="en-CA" baseline="30000" dirty="0" smtClean="0"/>
              <a:t>column </a:t>
            </a:r>
            <a:r>
              <a:rPr lang="en-CA" baseline="30000" dirty="0"/>
              <a:t>is the current one or the sheet is it empty then it will be the last physical </a:t>
            </a:r>
            <a:r>
              <a:rPr lang="en-CA" baseline="30000" dirty="0" smtClean="0"/>
              <a:t>column </a:t>
            </a:r>
            <a:r>
              <a:rPr lang="en-CA" baseline="30000" dirty="0">
                <a:latin typeface="Consolas" panose="020B0609020204030204" pitchFamily="49" charset="0"/>
              </a:rPr>
              <a:t>XFD</a:t>
            </a:r>
            <a:r>
              <a:rPr lang="en-CA" baseline="30000" dirty="0" smtClean="0">
                <a:latin typeface="Consolas" panose="020B0609020204030204" pitchFamily="49" charset="0"/>
              </a:rPr>
              <a:t>.</a:t>
            </a:r>
            <a:endParaRPr lang="en-CA" baseline="30000" dirty="0">
              <a:latin typeface="Consolas" panose="020B0609020204030204" pitchFamily="49" charset="0"/>
            </a:endParaRPr>
          </a:p>
          <a:p>
            <a:endParaRPr lang="en-CA" baseline="30000" dirty="0"/>
          </a:p>
        </p:txBody>
      </p:sp>
    </p:spTree>
    <p:extLst>
      <p:ext uri="{BB962C8B-B14F-4D97-AF65-F5344CB8AC3E}">
        <p14:creationId xmlns:p14="http://schemas.microsoft.com/office/powerpoint/2010/main" val="308371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Ways Of Navigating Excel</a:t>
            </a:r>
          </a:p>
        </p:txBody>
      </p:sp>
      <p:pic>
        <p:nvPicPr>
          <p:cNvPr id="5" name="Content Placeholder 4"/>
          <p:cNvPicPr>
            <a:picLocks noGrp="1" noChangeAspect="1"/>
          </p:cNvPicPr>
          <p:nvPr>
            <p:ph idx="1"/>
          </p:nvPr>
        </p:nvPicPr>
        <p:blipFill>
          <a:blip r:embed="rId2"/>
          <a:stretch>
            <a:fillRect/>
          </a:stretch>
        </p:blipFill>
        <p:spPr>
          <a:xfrm>
            <a:off x="381000" y="2133600"/>
            <a:ext cx="4993225" cy="4095750"/>
          </a:xfrm>
          <a:prstGeom prst="rect">
            <a:avLst/>
          </a:prstGeom>
        </p:spPr>
      </p:pic>
      <p:grpSp>
        <p:nvGrpSpPr>
          <p:cNvPr id="3" name="Group 2">
            <a:extLst>
              <a:ext uri="{FF2B5EF4-FFF2-40B4-BE49-F238E27FC236}">
                <a16:creationId xmlns:a16="http://schemas.microsoft.com/office/drawing/2014/main" id="{D6424059-B6A5-4B4C-B3E7-8BC63AF2851C}"/>
              </a:ext>
            </a:extLst>
          </p:cNvPr>
          <p:cNvGrpSpPr/>
          <p:nvPr/>
        </p:nvGrpSpPr>
        <p:grpSpPr>
          <a:xfrm>
            <a:off x="2667000" y="1295400"/>
            <a:ext cx="3810000" cy="1981200"/>
            <a:chOff x="2667000" y="1295400"/>
            <a:chExt cx="3810000" cy="1981200"/>
          </a:xfrm>
        </p:grpSpPr>
        <p:sp>
          <p:nvSpPr>
            <p:cNvPr id="6" name="Rectangle 5"/>
            <p:cNvSpPr/>
            <p:nvPr/>
          </p:nvSpPr>
          <p:spPr>
            <a:xfrm>
              <a:off x="4495800" y="1295400"/>
              <a:ext cx="198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t>Clicking directly in the editing area</a:t>
              </a:r>
            </a:p>
          </p:txBody>
        </p:sp>
        <p:cxnSp>
          <p:nvCxnSpPr>
            <p:cNvPr id="7" name="Straight Arrow Connector 6"/>
            <p:cNvCxnSpPr>
              <a:stCxn id="6" idx="1"/>
            </p:cNvCxnSpPr>
            <p:nvPr/>
          </p:nvCxnSpPr>
          <p:spPr>
            <a:xfrm flipH="1">
              <a:off x="2667000" y="1676400"/>
              <a:ext cx="1828800" cy="16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378CD813-D765-42F7-93B5-CEB26A2AA8EE}"/>
              </a:ext>
            </a:extLst>
          </p:cNvPr>
          <p:cNvGrpSpPr/>
          <p:nvPr/>
        </p:nvGrpSpPr>
        <p:grpSpPr>
          <a:xfrm>
            <a:off x="5257800" y="4191000"/>
            <a:ext cx="2811516" cy="1295400"/>
            <a:chOff x="5257800" y="4191000"/>
            <a:chExt cx="2811516" cy="1295400"/>
          </a:xfrm>
        </p:grpSpPr>
        <p:sp>
          <p:nvSpPr>
            <p:cNvPr id="8" name="Rectangle 7"/>
            <p:cNvSpPr/>
            <p:nvPr/>
          </p:nvSpPr>
          <p:spPr>
            <a:xfrm>
              <a:off x="6088116" y="4191000"/>
              <a:ext cx="198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t>Clicking in the scrollbar</a:t>
              </a:r>
            </a:p>
          </p:txBody>
        </p:sp>
        <p:cxnSp>
          <p:nvCxnSpPr>
            <p:cNvPr id="9" name="Straight Arrow Connector 8"/>
            <p:cNvCxnSpPr/>
            <p:nvPr/>
          </p:nvCxnSpPr>
          <p:spPr>
            <a:xfrm flipH="1">
              <a:off x="5257800" y="4648200"/>
              <a:ext cx="838199"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236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Audience/Purpose</a:t>
            </a:r>
          </a:p>
        </p:txBody>
      </p:sp>
      <p:sp>
        <p:nvSpPr>
          <p:cNvPr id="3" name="Content Placeholder 2"/>
          <p:cNvSpPr>
            <a:spLocks noGrp="1"/>
          </p:cNvSpPr>
          <p:nvPr>
            <p:ph idx="1"/>
          </p:nvPr>
        </p:nvSpPr>
        <p:spPr/>
        <p:txBody>
          <a:bodyPr/>
          <a:lstStyle/>
          <a:p>
            <a:r>
              <a:rPr lang="en-CA" dirty="0"/>
              <a:t>These resources are meant to show a beginner the common features of Excel.</a:t>
            </a:r>
          </a:p>
          <a:p>
            <a:r>
              <a:rPr lang="en-CA" dirty="0"/>
              <a:t>The focus is showing one way that features may be run rather  than distracting the reader and showing all possible ways.</a:t>
            </a:r>
          </a:p>
          <a:p>
            <a:pPr lvl="1"/>
            <a:r>
              <a:rPr lang="en-CA" dirty="0"/>
              <a:t>Learning multiple methods may shift the focus from using a </a:t>
            </a:r>
            <a:r>
              <a:rPr lang="en-CA" dirty="0" smtClean="0"/>
              <a:t>useful feature </a:t>
            </a:r>
            <a:r>
              <a:rPr lang="en-CA" dirty="0"/>
              <a:t>to memorizing all the ways in which that feature may be run.</a:t>
            </a:r>
          </a:p>
          <a:p>
            <a:r>
              <a:rPr lang="en-CA" dirty="0"/>
              <a:t>Because of the rudimentary nature of the material, the focus is on how to </a:t>
            </a:r>
            <a:r>
              <a:rPr lang="en-CA" b="1" dirty="0"/>
              <a:t>run features </a:t>
            </a:r>
            <a:r>
              <a:rPr lang="en-CA" dirty="0"/>
              <a:t>rather than </a:t>
            </a:r>
            <a:r>
              <a:rPr lang="en-CA" i="1" dirty="0"/>
              <a:t>why use</a:t>
            </a:r>
            <a:r>
              <a:rPr lang="en-CA" dirty="0"/>
              <a:t> them (it should be self evident why one would want to save a document).</a:t>
            </a:r>
          </a:p>
          <a:p>
            <a:endParaRPr lang="en-CA" dirty="0"/>
          </a:p>
        </p:txBody>
      </p:sp>
    </p:spTree>
    <p:extLst>
      <p:ext uri="{BB962C8B-B14F-4D97-AF65-F5344CB8AC3E}">
        <p14:creationId xmlns:p14="http://schemas.microsoft.com/office/powerpoint/2010/main" val="2524508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Entering Something Into A Cell</a:t>
            </a:r>
          </a:p>
        </p:txBody>
      </p:sp>
      <p:sp>
        <p:nvSpPr>
          <p:cNvPr id="3" name="Content Placeholder 2"/>
          <p:cNvSpPr>
            <a:spLocks noGrp="1"/>
          </p:cNvSpPr>
          <p:nvPr>
            <p:ph idx="1"/>
          </p:nvPr>
        </p:nvSpPr>
        <p:spPr/>
        <p:txBody>
          <a:bodyPr/>
          <a:lstStyle/>
          <a:p>
            <a:r>
              <a:rPr lang="en-CA" dirty="0"/>
              <a:t>Click on a cell</a:t>
            </a:r>
          </a:p>
          <a:p>
            <a:endParaRPr lang="en-CA" dirty="0"/>
          </a:p>
          <a:p>
            <a:endParaRPr lang="en-CA" dirty="0"/>
          </a:p>
          <a:p>
            <a:endParaRPr lang="en-CA" dirty="0"/>
          </a:p>
          <a:p>
            <a:endParaRPr lang="en-CA" dirty="0"/>
          </a:p>
          <a:p>
            <a:endParaRPr lang="en-CA" dirty="0"/>
          </a:p>
          <a:p>
            <a:r>
              <a:rPr lang="en-CA" dirty="0"/>
              <a:t>Enter the data or formula into the cell</a:t>
            </a:r>
          </a:p>
        </p:txBody>
      </p:sp>
      <p:grpSp>
        <p:nvGrpSpPr>
          <p:cNvPr id="7" name="Group 6"/>
          <p:cNvGrpSpPr/>
          <p:nvPr/>
        </p:nvGrpSpPr>
        <p:grpSpPr>
          <a:xfrm>
            <a:off x="838200" y="2028142"/>
            <a:ext cx="2809875" cy="1934258"/>
            <a:chOff x="838200" y="1905000"/>
            <a:chExt cx="2809875" cy="1934258"/>
          </a:xfrm>
        </p:grpSpPr>
        <p:pic>
          <p:nvPicPr>
            <p:cNvPr id="4" name="Picture 3"/>
            <p:cNvPicPr>
              <a:picLocks noChangeAspect="1"/>
            </p:cNvPicPr>
            <p:nvPr/>
          </p:nvPicPr>
          <p:blipFill>
            <a:blip r:embed="rId2"/>
            <a:stretch>
              <a:fillRect/>
            </a:stretch>
          </p:blipFill>
          <p:spPr>
            <a:xfrm>
              <a:off x="838200" y="1905000"/>
              <a:ext cx="2809875" cy="1619250"/>
            </a:xfrm>
            <a:prstGeom prst="rect">
              <a:avLst/>
            </a:prstGeom>
          </p:spPr>
        </p:pic>
        <p:sp>
          <p:nvSpPr>
            <p:cNvPr id="6" name="Down Arrow 5"/>
            <p:cNvSpPr/>
            <p:nvPr/>
          </p:nvSpPr>
          <p:spPr>
            <a:xfrm rot="8194524">
              <a:off x="1389968" y="3382058"/>
              <a:ext cx="457200" cy="4572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1" name="Group 10"/>
          <p:cNvGrpSpPr/>
          <p:nvPr/>
        </p:nvGrpSpPr>
        <p:grpSpPr>
          <a:xfrm>
            <a:off x="838200" y="4590606"/>
            <a:ext cx="2898913" cy="1697054"/>
            <a:chOff x="838200" y="4590606"/>
            <a:chExt cx="2898913" cy="1697054"/>
          </a:xfrm>
        </p:grpSpPr>
        <p:pic>
          <p:nvPicPr>
            <p:cNvPr id="8" name="Picture 7"/>
            <p:cNvPicPr>
              <a:picLocks noChangeAspect="1"/>
            </p:cNvPicPr>
            <p:nvPr/>
          </p:nvPicPr>
          <p:blipFill>
            <a:blip r:embed="rId3"/>
            <a:stretch>
              <a:fillRect/>
            </a:stretch>
          </p:blipFill>
          <p:spPr>
            <a:xfrm>
              <a:off x="838200" y="4625070"/>
              <a:ext cx="2809875" cy="1662590"/>
            </a:xfrm>
            <a:prstGeom prst="rect">
              <a:avLst/>
            </a:prstGeom>
          </p:spPr>
        </p:pic>
        <p:sp>
          <p:nvSpPr>
            <p:cNvPr id="10" name="Freeform 9"/>
            <p:cNvSpPr/>
            <p:nvPr/>
          </p:nvSpPr>
          <p:spPr>
            <a:xfrm>
              <a:off x="3190461" y="4590606"/>
              <a:ext cx="546652" cy="468411"/>
            </a:xfrm>
            <a:custGeom>
              <a:avLst/>
              <a:gdLst>
                <a:gd name="connsiteX0" fmla="*/ 447261 w 546652"/>
                <a:gd name="connsiteY0" fmla="*/ 41029 h 468411"/>
                <a:gd name="connsiteX1" fmla="*/ 397565 w 546652"/>
                <a:gd name="connsiteY1" fmla="*/ 11211 h 468411"/>
                <a:gd name="connsiteX2" fmla="*/ 268356 w 546652"/>
                <a:gd name="connsiteY2" fmla="*/ 11211 h 468411"/>
                <a:gd name="connsiteX3" fmla="*/ 238539 w 546652"/>
                <a:gd name="connsiteY3" fmla="*/ 21151 h 468411"/>
                <a:gd name="connsiteX4" fmla="*/ 129209 w 546652"/>
                <a:gd name="connsiteY4" fmla="*/ 50968 h 468411"/>
                <a:gd name="connsiteX5" fmla="*/ 59635 w 546652"/>
                <a:gd name="connsiteY5" fmla="*/ 90724 h 468411"/>
                <a:gd name="connsiteX6" fmla="*/ 19878 w 546652"/>
                <a:gd name="connsiteY6" fmla="*/ 150359 h 468411"/>
                <a:gd name="connsiteX7" fmla="*/ 0 w 546652"/>
                <a:gd name="connsiteY7" fmla="*/ 269629 h 468411"/>
                <a:gd name="connsiteX8" fmla="*/ 9939 w 546652"/>
                <a:gd name="connsiteY8" fmla="*/ 349142 h 468411"/>
                <a:gd name="connsiteX9" fmla="*/ 29817 w 546652"/>
                <a:gd name="connsiteY9" fmla="*/ 378959 h 468411"/>
                <a:gd name="connsiteX10" fmla="*/ 59635 w 546652"/>
                <a:gd name="connsiteY10" fmla="*/ 428655 h 468411"/>
                <a:gd name="connsiteX11" fmla="*/ 198782 w 546652"/>
                <a:gd name="connsiteY11" fmla="*/ 458472 h 468411"/>
                <a:gd name="connsiteX12" fmla="*/ 258417 w 546652"/>
                <a:gd name="connsiteY12" fmla="*/ 468411 h 468411"/>
                <a:gd name="connsiteX13" fmla="*/ 427382 w 546652"/>
                <a:gd name="connsiteY13" fmla="*/ 458472 h 468411"/>
                <a:gd name="connsiteX14" fmla="*/ 487017 w 546652"/>
                <a:gd name="connsiteY14" fmla="*/ 418716 h 468411"/>
                <a:gd name="connsiteX15" fmla="*/ 516835 w 546652"/>
                <a:gd name="connsiteY15" fmla="*/ 369020 h 468411"/>
                <a:gd name="connsiteX16" fmla="*/ 546652 w 546652"/>
                <a:gd name="connsiteY16" fmla="*/ 299446 h 468411"/>
                <a:gd name="connsiteX17" fmla="*/ 536713 w 546652"/>
                <a:gd name="connsiteY17" fmla="*/ 120542 h 468411"/>
                <a:gd name="connsiteX18" fmla="*/ 526774 w 546652"/>
                <a:gd name="connsiteY18" fmla="*/ 90724 h 468411"/>
                <a:gd name="connsiteX19" fmla="*/ 496956 w 546652"/>
                <a:gd name="connsiteY19" fmla="*/ 60907 h 468411"/>
                <a:gd name="connsiteX20" fmla="*/ 447261 w 546652"/>
                <a:gd name="connsiteY20" fmla="*/ 41029 h 4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6652" h="468411">
                  <a:moveTo>
                    <a:pt x="447261" y="41029"/>
                  </a:moveTo>
                  <a:cubicBezTo>
                    <a:pt x="430696" y="32746"/>
                    <a:pt x="414844" y="19851"/>
                    <a:pt x="397565" y="11211"/>
                  </a:cubicBezTo>
                  <a:cubicBezTo>
                    <a:pt x="353218" y="-10963"/>
                    <a:pt x="323963" y="5650"/>
                    <a:pt x="268356" y="11211"/>
                  </a:cubicBezTo>
                  <a:cubicBezTo>
                    <a:pt x="258417" y="14524"/>
                    <a:pt x="248647" y="18394"/>
                    <a:pt x="238539" y="21151"/>
                  </a:cubicBezTo>
                  <a:cubicBezTo>
                    <a:pt x="224599" y="24953"/>
                    <a:pt x="155901" y="39529"/>
                    <a:pt x="129209" y="50968"/>
                  </a:cubicBezTo>
                  <a:cubicBezTo>
                    <a:pt x="93898" y="66101"/>
                    <a:pt x="89582" y="70760"/>
                    <a:pt x="59635" y="90724"/>
                  </a:cubicBezTo>
                  <a:cubicBezTo>
                    <a:pt x="46383" y="110602"/>
                    <a:pt x="22841" y="126653"/>
                    <a:pt x="19878" y="150359"/>
                  </a:cubicBezTo>
                  <a:cubicBezTo>
                    <a:pt x="8245" y="243427"/>
                    <a:pt x="16417" y="203959"/>
                    <a:pt x="0" y="269629"/>
                  </a:cubicBezTo>
                  <a:cubicBezTo>
                    <a:pt x="3313" y="296133"/>
                    <a:pt x="2911" y="323373"/>
                    <a:pt x="9939" y="349142"/>
                  </a:cubicBezTo>
                  <a:cubicBezTo>
                    <a:pt x="13082" y="360666"/>
                    <a:pt x="24475" y="368275"/>
                    <a:pt x="29817" y="378959"/>
                  </a:cubicBezTo>
                  <a:cubicBezTo>
                    <a:pt x="40119" y="399563"/>
                    <a:pt x="34673" y="417561"/>
                    <a:pt x="59635" y="428655"/>
                  </a:cubicBezTo>
                  <a:cubicBezTo>
                    <a:pt x="105066" y="448846"/>
                    <a:pt x="150659" y="451069"/>
                    <a:pt x="198782" y="458472"/>
                  </a:cubicBezTo>
                  <a:cubicBezTo>
                    <a:pt x="218700" y="461536"/>
                    <a:pt x="238539" y="465098"/>
                    <a:pt x="258417" y="468411"/>
                  </a:cubicBezTo>
                  <a:cubicBezTo>
                    <a:pt x="314739" y="465098"/>
                    <a:pt x="372251" y="470457"/>
                    <a:pt x="427382" y="458472"/>
                  </a:cubicBezTo>
                  <a:cubicBezTo>
                    <a:pt x="450727" y="453397"/>
                    <a:pt x="487017" y="418716"/>
                    <a:pt x="487017" y="418716"/>
                  </a:cubicBezTo>
                  <a:cubicBezTo>
                    <a:pt x="510088" y="349501"/>
                    <a:pt x="480452" y="423593"/>
                    <a:pt x="516835" y="369020"/>
                  </a:cubicBezTo>
                  <a:cubicBezTo>
                    <a:pt x="533211" y="344457"/>
                    <a:pt x="537818" y="325950"/>
                    <a:pt x="546652" y="299446"/>
                  </a:cubicBezTo>
                  <a:cubicBezTo>
                    <a:pt x="543339" y="239811"/>
                    <a:pt x="542376" y="180000"/>
                    <a:pt x="536713" y="120542"/>
                  </a:cubicBezTo>
                  <a:cubicBezTo>
                    <a:pt x="535720" y="110112"/>
                    <a:pt x="532586" y="99441"/>
                    <a:pt x="526774" y="90724"/>
                  </a:cubicBezTo>
                  <a:cubicBezTo>
                    <a:pt x="518977" y="79029"/>
                    <a:pt x="507754" y="69905"/>
                    <a:pt x="496956" y="60907"/>
                  </a:cubicBezTo>
                  <a:cubicBezTo>
                    <a:pt x="470897" y="39191"/>
                    <a:pt x="463826" y="49312"/>
                    <a:pt x="447261" y="41029"/>
                  </a:cubicBez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96283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Copy/Cut-Pasting</a:t>
            </a:r>
          </a:p>
        </p:txBody>
      </p:sp>
      <p:sp>
        <p:nvSpPr>
          <p:cNvPr id="3" name="Content Placeholder 2"/>
          <p:cNvSpPr>
            <a:spLocks noGrp="1"/>
          </p:cNvSpPr>
          <p:nvPr>
            <p:ph idx="1"/>
          </p:nvPr>
        </p:nvSpPr>
        <p:spPr/>
        <p:txBody>
          <a:bodyPr/>
          <a:lstStyle/>
          <a:p>
            <a:r>
              <a:rPr lang="en-CA" dirty="0"/>
              <a:t>Right click and select the ‘Cut’ or ‘Copy’ option.</a:t>
            </a:r>
          </a:p>
          <a:p>
            <a:pPr lvl="1"/>
            <a:r>
              <a:rPr lang="en-CA" dirty="0"/>
              <a:t>Cut: the selection will be removed from the </a:t>
            </a:r>
            <a:r>
              <a:rPr lang="en-CA" dirty="0" smtClean="0"/>
              <a:t>spreadsheet (when pasted)</a:t>
            </a:r>
            <a:endParaRPr lang="en-CA" dirty="0"/>
          </a:p>
          <a:p>
            <a:pPr lvl="1"/>
            <a:r>
              <a:rPr lang="en-CA" dirty="0"/>
              <a:t>Copy: the selection will be </a:t>
            </a:r>
            <a:r>
              <a:rPr lang="en-CA" dirty="0" smtClean="0"/>
              <a:t>duplicated (when pasted)</a:t>
            </a:r>
            <a:endParaRPr lang="en-CA" dirty="0"/>
          </a:p>
          <a:p>
            <a:r>
              <a:rPr lang="en-CA" dirty="0"/>
              <a:t>These features can also be accessed via the </a:t>
            </a:r>
            <a:r>
              <a:rPr lang="en-CA" dirty="0">
                <a:latin typeface="Consolas" panose="020B0609020204030204" pitchFamily="49" charset="0"/>
              </a:rPr>
              <a:t>Home</a:t>
            </a:r>
            <a:r>
              <a:rPr lang="en-CA" dirty="0"/>
              <a:t> tab as well.</a:t>
            </a:r>
          </a:p>
          <a:p>
            <a:endParaRPr lang="en-CA" dirty="0"/>
          </a:p>
        </p:txBody>
      </p:sp>
      <p:pic>
        <p:nvPicPr>
          <p:cNvPr id="4" name="Picture 3">
            <a:extLst>
              <a:ext uri="{FF2B5EF4-FFF2-40B4-BE49-F238E27FC236}">
                <a16:creationId xmlns:a16="http://schemas.microsoft.com/office/drawing/2014/main" id="{B584F9C4-7BF2-4C3C-AEF9-4610F04518CA}"/>
              </a:ext>
            </a:extLst>
          </p:cNvPr>
          <p:cNvPicPr>
            <a:picLocks noChangeAspect="1"/>
          </p:cNvPicPr>
          <p:nvPr/>
        </p:nvPicPr>
        <p:blipFill>
          <a:blip r:embed="rId2"/>
          <a:stretch>
            <a:fillRect/>
          </a:stretch>
        </p:blipFill>
        <p:spPr>
          <a:xfrm>
            <a:off x="3429000" y="4114800"/>
            <a:ext cx="1905000" cy="2172730"/>
          </a:xfrm>
          <a:prstGeom prst="rect">
            <a:avLst/>
          </a:prstGeom>
        </p:spPr>
      </p:pic>
      <p:grpSp>
        <p:nvGrpSpPr>
          <p:cNvPr id="13" name="Group 12">
            <a:extLst>
              <a:ext uri="{FF2B5EF4-FFF2-40B4-BE49-F238E27FC236}">
                <a16:creationId xmlns:a16="http://schemas.microsoft.com/office/drawing/2014/main" id="{38F6DC6E-2D34-4B8B-813D-6F86DA9355B4}"/>
              </a:ext>
            </a:extLst>
          </p:cNvPr>
          <p:cNvGrpSpPr/>
          <p:nvPr/>
        </p:nvGrpSpPr>
        <p:grpSpPr>
          <a:xfrm>
            <a:off x="4724400" y="3335079"/>
            <a:ext cx="2590800" cy="1465521"/>
            <a:chOff x="4724400" y="3335079"/>
            <a:chExt cx="2590800" cy="1465521"/>
          </a:xfrm>
        </p:grpSpPr>
        <p:sp>
          <p:nvSpPr>
            <p:cNvPr id="5" name="Rectangle 4">
              <a:extLst>
                <a:ext uri="{FF2B5EF4-FFF2-40B4-BE49-F238E27FC236}">
                  <a16:creationId xmlns:a16="http://schemas.microsoft.com/office/drawing/2014/main" id="{6B9A1788-DBE0-4E59-88AB-DD9108C5BBE2}"/>
                </a:ext>
              </a:extLst>
            </p:cNvPr>
            <p:cNvSpPr/>
            <p:nvPr/>
          </p:nvSpPr>
          <p:spPr>
            <a:xfrm>
              <a:off x="6400800" y="3335079"/>
              <a:ext cx="914400" cy="609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Cut</a:t>
              </a:r>
            </a:p>
          </p:txBody>
        </p:sp>
        <p:cxnSp>
          <p:nvCxnSpPr>
            <p:cNvPr id="7" name="Straight Arrow Connector 6">
              <a:extLst>
                <a:ext uri="{FF2B5EF4-FFF2-40B4-BE49-F238E27FC236}">
                  <a16:creationId xmlns:a16="http://schemas.microsoft.com/office/drawing/2014/main" id="{FB5F871C-17DA-4DE5-941C-9C646665AC12}"/>
                </a:ext>
              </a:extLst>
            </p:cNvPr>
            <p:cNvCxnSpPr>
              <a:stCxn id="5" idx="1"/>
            </p:cNvCxnSpPr>
            <p:nvPr/>
          </p:nvCxnSpPr>
          <p:spPr>
            <a:xfrm flipH="1">
              <a:off x="4724400" y="3639879"/>
              <a:ext cx="1676400" cy="116072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C16B9825-CA05-4C64-8DCC-64364FB1CE7D}"/>
              </a:ext>
            </a:extLst>
          </p:cNvPr>
          <p:cNvGrpSpPr/>
          <p:nvPr/>
        </p:nvGrpSpPr>
        <p:grpSpPr>
          <a:xfrm>
            <a:off x="4632251" y="5386276"/>
            <a:ext cx="2667000" cy="635296"/>
            <a:chOff x="4632251" y="5386276"/>
            <a:chExt cx="2667000" cy="635296"/>
          </a:xfrm>
        </p:grpSpPr>
        <p:sp>
          <p:nvSpPr>
            <p:cNvPr id="11" name="Rectangle 10">
              <a:extLst>
                <a:ext uri="{FF2B5EF4-FFF2-40B4-BE49-F238E27FC236}">
                  <a16:creationId xmlns:a16="http://schemas.microsoft.com/office/drawing/2014/main" id="{C02D8CC3-C004-4995-AEA0-CCD52AF6AF3F}"/>
                </a:ext>
              </a:extLst>
            </p:cNvPr>
            <p:cNvSpPr/>
            <p:nvPr/>
          </p:nvSpPr>
          <p:spPr>
            <a:xfrm>
              <a:off x="6384851" y="5411972"/>
              <a:ext cx="914400" cy="609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Copy</a:t>
              </a:r>
            </a:p>
          </p:txBody>
        </p:sp>
        <p:cxnSp>
          <p:nvCxnSpPr>
            <p:cNvPr id="12" name="Straight Arrow Connector 11">
              <a:extLst>
                <a:ext uri="{FF2B5EF4-FFF2-40B4-BE49-F238E27FC236}">
                  <a16:creationId xmlns:a16="http://schemas.microsoft.com/office/drawing/2014/main" id="{7F651648-C43E-422E-A8D3-9353B8A28BA5}"/>
                </a:ext>
              </a:extLst>
            </p:cNvPr>
            <p:cNvCxnSpPr>
              <a:cxnSpLocks/>
              <a:stCxn id="11" idx="1"/>
            </p:cNvCxnSpPr>
            <p:nvPr/>
          </p:nvCxnSpPr>
          <p:spPr>
            <a:xfrm flipH="1" flipV="1">
              <a:off x="4632251" y="5386276"/>
              <a:ext cx="1752600" cy="33049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5F3805C3-BF99-41F4-B1AC-FB1AD3D5FB17}"/>
              </a:ext>
            </a:extLst>
          </p:cNvPr>
          <p:cNvGrpSpPr/>
          <p:nvPr/>
        </p:nvGrpSpPr>
        <p:grpSpPr>
          <a:xfrm>
            <a:off x="1524000" y="4343399"/>
            <a:ext cx="2286000" cy="838200"/>
            <a:chOff x="5502349" y="3716078"/>
            <a:chExt cx="2286000" cy="838200"/>
          </a:xfrm>
        </p:grpSpPr>
        <p:sp>
          <p:nvSpPr>
            <p:cNvPr id="17" name="Rectangle 16">
              <a:extLst>
                <a:ext uri="{FF2B5EF4-FFF2-40B4-BE49-F238E27FC236}">
                  <a16:creationId xmlns:a16="http://schemas.microsoft.com/office/drawing/2014/main" id="{B35D746C-3F44-4BEF-9376-79C2719713D0}"/>
                </a:ext>
              </a:extLst>
            </p:cNvPr>
            <p:cNvSpPr/>
            <p:nvPr/>
          </p:nvSpPr>
          <p:spPr>
            <a:xfrm>
              <a:off x="5502349" y="3716078"/>
              <a:ext cx="914400" cy="6096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Paste</a:t>
              </a:r>
            </a:p>
          </p:txBody>
        </p:sp>
        <p:cxnSp>
          <p:nvCxnSpPr>
            <p:cNvPr id="18" name="Straight Arrow Connector 17">
              <a:extLst>
                <a:ext uri="{FF2B5EF4-FFF2-40B4-BE49-F238E27FC236}">
                  <a16:creationId xmlns:a16="http://schemas.microsoft.com/office/drawing/2014/main" id="{077E16D0-9DA1-4312-B0CB-6C670A747D08}"/>
                </a:ext>
              </a:extLst>
            </p:cNvPr>
            <p:cNvCxnSpPr>
              <a:cxnSpLocks/>
              <a:stCxn id="17" idx="3"/>
            </p:cNvCxnSpPr>
            <p:nvPr/>
          </p:nvCxnSpPr>
          <p:spPr>
            <a:xfrm>
              <a:off x="6416749" y="4020878"/>
              <a:ext cx="1371600" cy="5334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705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Removing What’s In A Cell</a:t>
            </a:r>
            <a:endParaRPr lang="en-CA" dirty="0"/>
          </a:p>
        </p:txBody>
      </p:sp>
      <p:sp>
        <p:nvSpPr>
          <p:cNvPr id="3" name="Content Placeholder 2"/>
          <p:cNvSpPr>
            <a:spLocks noGrp="1"/>
          </p:cNvSpPr>
          <p:nvPr>
            <p:ph idx="1"/>
          </p:nvPr>
        </p:nvSpPr>
        <p:spPr/>
        <p:txBody>
          <a:bodyPr/>
          <a:lstStyle/>
          <a:p>
            <a:r>
              <a:rPr lang="en-CA" dirty="0" smtClean="0"/>
              <a:t>Options to do this can been accessed by right clicking when a cell or cells have been selected in Excel</a:t>
            </a:r>
          </a:p>
          <a:p>
            <a:endParaRPr lang="en-CA" dirty="0" smtClean="0"/>
          </a:p>
          <a:p>
            <a:endParaRPr lang="en-CA" dirty="0"/>
          </a:p>
          <a:p>
            <a:endParaRPr lang="en-CA" dirty="0" smtClean="0"/>
          </a:p>
          <a:p>
            <a:endParaRPr lang="en-CA" dirty="0"/>
          </a:p>
          <a:p>
            <a:endParaRPr lang="en-CA" dirty="0" smtClean="0"/>
          </a:p>
          <a:p>
            <a:endParaRPr lang="en-CA" dirty="0" smtClean="0"/>
          </a:p>
          <a:p>
            <a:endParaRPr lang="en-CA" dirty="0"/>
          </a:p>
          <a:p>
            <a:endParaRPr lang="en-CA"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86000"/>
            <a:ext cx="2133600" cy="3929544"/>
          </a:xfrm>
          <a:prstGeom prst="rect">
            <a:avLst/>
          </a:prstGeom>
        </p:spPr>
      </p:pic>
      <p:sp>
        <p:nvSpPr>
          <p:cNvPr id="5" name="Freeform 4"/>
          <p:cNvSpPr/>
          <p:nvPr/>
        </p:nvSpPr>
        <p:spPr>
          <a:xfrm>
            <a:off x="1312607" y="4191000"/>
            <a:ext cx="1582993" cy="533400"/>
          </a:xfrm>
          <a:custGeom>
            <a:avLst/>
            <a:gdLst>
              <a:gd name="connsiteX0" fmla="*/ 1725561 w 1887793"/>
              <a:gd name="connsiteY0" fmla="*/ 58994 h 619432"/>
              <a:gd name="connsiteX1" fmla="*/ 1415845 w 1887793"/>
              <a:gd name="connsiteY1" fmla="*/ 29497 h 619432"/>
              <a:gd name="connsiteX2" fmla="*/ 1327355 w 1887793"/>
              <a:gd name="connsiteY2" fmla="*/ 0 h 619432"/>
              <a:gd name="connsiteX3" fmla="*/ 309716 w 1887793"/>
              <a:gd name="connsiteY3" fmla="*/ 14748 h 619432"/>
              <a:gd name="connsiteX4" fmla="*/ 162232 w 1887793"/>
              <a:gd name="connsiteY4" fmla="*/ 44245 h 619432"/>
              <a:gd name="connsiteX5" fmla="*/ 73742 w 1887793"/>
              <a:gd name="connsiteY5" fmla="*/ 117987 h 619432"/>
              <a:gd name="connsiteX6" fmla="*/ 58993 w 1887793"/>
              <a:gd name="connsiteY6" fmla="*/ 162232 h 619432"/>
              <a:gd name="connsiteX7" fmla="*/ 29497 w 1887793"/>
              <a:gd name="connsiteY7" fmla="*/ 206477 h 619432"/>
              <a:gd name="connsiteX8" fmla="*/ 0 w 1887793"/>
              <a:gd name="connsiteY8" fmla="*/ 294968 h 619432"/>
              <a:gd name="connsiteX9" fmla="*/ 14748 w 1887793"/>
              <a:gd name="connsiteY9" fmla="*/ 501445 h 619432"/>
              <a:gd name="connsiteX10" fmla="*/ 29497 w 1887793"/>
              <a:gd name="connsiteY10" fmla="*/ 545690 h 619432"/>
              <a:gd name="connsiteX11" fmla="*/ 117987 w 1887793"/>
              <a:gd name="connsiteY11" fmla="*/ 604684 h 619432"/>
              <a:gd name="connsiteX12" fmla="*/ 176981 w 1887793"/>
              <a:gd name="connsiteY12" fmla="*/ 619432 h 619432"/>
              <a:gd name="connsiteX13" fmla="*/ 589935 w 1887793"/>
              <a:gd name="connsiteY13" fmla="*/ 604684 h 619432"/>
              <a:gd name="connsiteX14" fmla="*/ 1755058 w 1887793"/>
              <a:gd name="connsiteY14" fmla="*/ 575187 h 619432"/>
              <a:gd name="connsiteX15" fmla="*/ 1843548 w 1887793"/>
              <a:gd name="connsiteY15" fmla="*/ 545690 h 619432"/>
              <a:gd name="connsiteX16" fmla="*/ 1887793 w 1887793"/>
              <a:gd name="connsiteY16" fmla="*/ 516194 h 619432"/>
              <a:gd name="connsiteX17" fmla="*/ 1858297 w 1887793"/>
              <a:gd name="connsiteY17" fmla="*/ 294968 h 619432"/>
              <a:gd name="connsiteX18" fmla="*/ 1828800 w 1887793"/>
              <a:gd name="connsiteY18" fmla="*/ 206477 h 619432"/>
              <a:gd name="connsiteX19" fmla="*/ 1814052 w 1887793"/>
              <a:gd name="connsiteY19" fmla="*/ 147484 h 619432"/>
              <a:gd name="connsiteX20" fmla="*/ 1784555 w 1887793"/>
              <a:gd name="connsiteY20" fmla="*/ 103239 h 619432"/>
              <a:gd name="connsiteX21" fmla="*/ 1740310 w 1887793"/>
              <a:gd name="connsiteY21" fmla="*/ 58994 h 619432"/>
              <a:gd name="connsiteX22" fmla="*/ 1725561 w 1887793"/>
              <a:gd name="connsiteY22" fmla="*/ 58994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7793" h="619432">
                <a:moveTo>
                  <a:pt x="1725561" y="58994"/>
                </a:moveTo>
                <a:cubicBezTo>
                  <a:pt x="1622322" y="49162"/>
                  <a:pt x="1514229" y="62292"/>
                  <a:pt x="1415845" y="29497"/>
                </a:cubicBezTo>
                <a:lnTo>
                  <a:pt x="1327355" y="0"/>
                </a:lnTo>
                <a:lnTo>
                  <a:pt x="309716" y="14748"/>
                </a:lnTo>
                <a:cubicBezTo>
                  <a:pt x="236121" y="16685"/>
                  <a:pt x="219316" y="25217"/>
                  <a:pt x="162232" y="44245"/>
                </a:cubicBezTo>
                <a:cubicBezTo>
                  <a:pt x="129584" y="66010"/>
                  <a:pt x="96454" y="83920"/>
                  <a:pt x="73742" y="117987"/>
                </a:cubicBezTo>
                <a:cubicBezTo>
                  <a:pt x="65118" y="130922"/>
                  <a:pt x="65945" y="148327"/>
                  <a:pt x="58993" y="162232"/>
                </a:cubicBezTo>
                <a:cubicBezTo>
                  <a:pt x="51066" y="178086"/>
                  <a:pt x="36696" y="190280"/>
                  <a:pt x="29497" y="206477"/>
                </a:cubicBezTo>
                <a:cubicBezTo>
                  <a:pt x="16869" y="234890"/>
                  <a:pt x="0" y="294968"/>
                  <a:pt x="0" y="294968"/>
                </a:cubicBezTo>
                <a:cubicBezTo>
                  <a:pt x="4916" y="363794"/>
                  <a:pt x="6686" y="432917"/>
                  <a:pt x="14748" y="501445"/>
                </a:cubicBezTo>
                <a:cubicBezTo>
                  <a:pt x="16564" y="516885"/>
                  <a:pt x="18504" y="534697"/>
                  <a:pt x="29497" y="545690"/>
                </a:cubicBezTo>
                <a:cubicBezTo>
                  <a:pt x="54564" y="570757"/>
                  <a:pt x="83595" y="596086"/>
                  <a:pt x="117987" y="604684"/>
                </a:cubicBezTo>
                <a:lnTo>
                  <a:pt x="176981" y="619432"/>
                </a:lnTo>
                <a:lnTo>
                  <a:pt x="589935" y="604684"/>
                </a:lnTo>
                <a:cubicBezTo>
                  <a:pt x="978281" y="593796"/>
                  <a:pt x="1366989" y="593449"/>
                  <a:pt x="1755058" y="575187"/>
                </a:cubicBezTo>
                <a:cubicBezTo>
                  <a:pt x="1786116" y="573725"/>
                  <a:pt x="1817678" y="562937"/>
                  <a:pt x="1843548" y="545690"/>
                </a:cubicBezTo>
                <a:lnTo>
                  <a:pt x="1887793" y="516194"/>
                </a:lnTo>
                <a:cubicBezTo>
                  <a:pt x="1885611" y="498733"/>
                  <a:pt x="1863848" y="319023"/>
                  <a:pt x="1858297" y="294968"/>
                </a:cubicBezTo>
                <a:cubicBezTo>
                  <a:pt x="1851306" y="264672"/>
                  <a:pt x="1836341" y="236641"/>
                  <a:pt x="1828800" y="206477"/>
                </a:cubicBezTo>
                <a:cubicBezTo>
                  <a:pt x="1823884" y="186813"/>
                  <a:pt x="1822037" y="166115"/>
                  <a:pt x="1814052" y="147484"/>
                </a:cubicBezTo>
                <a:cubicBezTo>
                  <a:pt x="1807070" y="131192"/>
                  <a:pt x="1795903" y="116856"/>
                  <a:pt x="1784555" y="103239"/>
                </a:cubicBezTo>
                <a:cubicBezTo>
                  <a:pt x="1771202" y="87216"/>
                  <a:pt x="1755058" y="73742"/>
                  <a:pt x="1740310" y="58994"/>
                </a:cubicBezTo>
                <a:lnTo>
                  <a:pt x="1725561" y="58994"/>
                </a:ln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3230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Removing What’s In A </a:t>
            </a:r>
            <a:r>
              <a:rPr lang="en-CA" dirty="0" smtClean="0"/>
              <a:t>Cell (2)</a:t>
            </a:r>
            <a:endParaRPr lang="en-CA" dirty="0"/>
          </a:p>
        </p:txBody>
      </p:sp>
      <p:sp>
        <p:nvSpPr>
          <p:cNvPr id="3" name="Content Placeholder 2"/>
          <p:cNvSpPr>
            <a:spLocks noGrp="1"/>
          </p:cNvSpPr>
          <p:nvPr>
            <p:ph idx="1"/>
          </p:nvPr>
        </p:nvSpPr>
        <p:spPr/>
        <p:txBody>
          <a:bodyPr/>
          <a:lstStyle/>
          <a:p>
            <a:r>
              <a:rPr lang="en-CA" dirty="0"/>
              <a:t>Clear </a:t>
            </a:r>
            <a:r>
              <a:rPr lang="en-CA" dirty="0" smtClean="0"/>
              <a:t>contents (this feature can also be invoked by selecting a cell or cells and pressing the ‘delete’ key)</a:t>
            </a:r>
          </a:p>
          <a:p>
            <a:pPr lvl="1"/>
            <a:r>
              <a:rPr lang="en-CA" dirty="0" smtClean="0"/>
              <a:t>The contents of the cell are removed.</a:t>
            </a:r>
          </a:p>
          <a:p>
            <a:pPr lvl="1"/>
            <a:r>
              <a:rPr lang="en-CA" dirty="0" smtClean="0"/>
              <a:t>Only the data is removed, other information such as background coloring and font formatting (e.g. bolding) remains.</a:t>
            </a:r>
            <a:endParaRPr lang="en-CA" dirty="0"/>
          </a:p>
          <a:p>
            <a:r>
              <a:rPr lang="en-CA" dirty="0"/>
              <a:t>Delete </a:t>
            </a:r>
            <a:r>
              <a:rPr lang="en-CA" dirty="0" smtClean="0"/>
              <a:t>contents</a:t>
            </a:r>
          </a:p>
          <a:p>
            <a:pPr lvl="1"/>
            <a:r>
              <a:rPr lang="en-CA" dirty="0" smtClean="0"/>
              <a:t>Does not just affect a single cell.</a:t>
            </a:r>
          </a:p>
          <a:p>
            <a:pPr lvl="1"/>
            <a:r>
              <a:rPr lang="en-CA" dirty="0" smtClean="0"/>
              <a:t>This operation will delete a row/rows or column/columns from the spreadsheet (resulting in other cells ‘moving’).</a:t>
            </a:r>
          </a:p>
          <a:p>
            <a:endParaRPr lang="en-CA" dirty="0"/>
          </a:p>
        </p:txBody>
      </p:sp>
      <p:pic>
        <p:nvPicPr>
          <p:cNvPr id="4" name="Picture 3"/>
          <p:cNvPicPr>
            <a:picLocks noChangeAspect="1"/>
          </p:cNvPicPr>
          <p:nvPr/>
        </p:nvPicPr>
        <p:blipFill>
          <a:blip r:embed="rId2"/>
          <a:stretch>
            <a:fillRect/>
          </a:stretch>
        </p:blipFill>
        <p:spPr>
          <a:xfrm>
            <a:off x="838200" y="4876800"/>
            <a:ext cx="1647825" cy="1695450"/>
          </a:xfrm>
          <a:prstGeom prst="rect">
            <a:avLst/>
          </a:prstGeom>
        </p:spPr>
      </p:pic>
    </p:spTree>
    <p:extLst>
      <p:ext uri="{BB962C8B-B14F-4D97-AF65-F5344CB8AC3E}">
        <p14:creationId xmlns:p14="http://schemas.microsoft.com/office/powerpoint/2010/main" val="70722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Deletions: Right Click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9180" y="1453678"/>
            <a:ext cx="4145639" cy="5017443"/>
          </a:xfrm>
        </p:spPr>
      </p:pic>
    </p:spTree>
    <p:extLst>
      <p:ext uri="{BB962C8B-B14F-4D97-AF65-F5344CB8AC3E}">
        <p14:creationId xmlns:p14="http://schemas.microsoft.com/office/powerpoint/2010/main" val="1797972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Inserting Rows Or Columns</a:t>
            </a:r>
            <a:endParaRPr lang="en-CA" dirty="0"/>
          </a:p>
        </p:txBody>
      </p:sp>
      <p:sp>
        <p:nvSpPr>
          <p:cNvPr id="3" name="Content Placeholder 2"/>
          <p:cNvSpPr>
            <a:spLocks noGrp="1"/>
          </p:cNvSpPr>
          <p:nvPr>
            <p:ph idx="1"/>
          </p:nvPr>
        </p:nvSpPr>
        <p:spPr/>
        <p:txBody>
          <a:bodyPr/>
          <a:lstStyle/>
          <a:p>
            <a:r>
              <a:rPr lang="en-CA" dirty="0" smtClean="0"/>
              <a:t>Similar to (but in reverse of) deleting rows or columns, this operation will shift over other parts of the spreadsheet:</a:t>
            </a:r>
            <a:endParaRPr lang="en-CA" dirty="0"/>
          </a:p>
        </p:txBody>
      </p:sp>
      <p:pic>
        <p:nvPicPr>
          <p:cNvPr id="4" name="Picture 3"/>
          <p:cNvPicPr>
            <a:picLocks noChangeAspect="1"/>
          </p:cNvPicPr>
          <p:nvPr/>
        </p:nvPicPr>
        <p:blipFill>
          <a:blip r:embed="rId2"/>
          <a:stretch>
            <a:fillRect/>
          </a:stretch>
        </p:blipFill>
        <p:spPr>
          <a:xfrm>
            <a:off x="762000" y="2362200"/>
            <a:ext cx="1851489" cy="1905000"/>
          </a:xfrm>
          <a:prstGeom prst="rect">
            <a:avLst/>
          </a:prstGeom>
        </p:spPr>
      </p:pic>
    </p:spTree>
    <p:extLst>
      <p:ext uri="{BB962C8B-B14F-4D97-AF65-F5344CB8AC3E}">
        <p14:creationId xmlns:p14="http://schemas.microsoft.com/office/powerpoint/2010/main" val="202224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 Rows And Columns</a:t>
            </a:r>
            <a:endParaRPr lang="en-US" dirty="0"/>
          </a:p>
        </p:txBody>
      </p:sp>
      <p:sp>
        <p:nvSpPr>
          <p:cNvPr id="3" name="Content Placeholder 2"/>
          <p:cNvSpPr>
            <a:spLocks noGrp="1"/>
          </p:cNvSpPr>
          <p:nvPr>
            <p:ph idx="1"/>
          </p:nvPr>
        </p:nvSpPr>
        <p:spPr/>
        <p:txBody>
          <a:bodyPr/>
          <a:lstStyle/>
          <a:p>
            <a:r>
              <a:rPr lang="en-US" dirty="0" smtClean="0"/>
              <a:t>Can be done via ‘right clicking’ at the insertion point</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3762"/>
          <a:stretch/>
        </p:blipFill>
        <p:spPr>
          <a:xfrm>
            <a:off x="762000" y="1981201"/>
            <a:ext cx="5358848" cy="3505200"/>
          </a:xfrm>
          <a:prstGeom prst="rect">
            <a:avLst/>
          </a:prstGeom>
        </p:spPr>
      </p:pic>
    </p:spTree>
    <p:extLst>
      <p:ext uri="{BB962C8B-B14F-4D97-AF65-F5344CB8AC3E}">
        <p14:creationId xmlns:p14="http://schemas.microsoft.com/office/powerpoint/2010/main" val="276092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Rows And Columns</a:t>
            </a:r>
            <a:endParaRPr lang="en-US" dirty="0"/>
          </a:p>
        </p:txBody>
      </p:sp>
      <p:sp>
        <p:nvSpPr>
          <p:cNvPr id="3" name="Content Placeholder 2"/>
          <p:cNvSpPr>
            <a:spLocks noGrp="1"/>
          </p:cNvSpPr>
          <p:nvPr>
            <p:ph idx="1"/>
          </p:nvPr>
        </p:nvSpPr>
        <p:spPr>
          <a:xfrm>
            <a:off x="685800" y="1465746"/>
            <a:ext cx="8229600" cy="5029200"/>
          </a:xfrm>
        </p:spPr>
        <p:txBody>
          <a:bodyPr/>
          <a:lstStyle/>
          <a:p>
            <a:r>
              <a:rPr lang="en-US" dirty="0" smtClean="0"/>
              <a:t>Can also be done via: Home-&gt;Insert</a:t>
            </a:r>
            <a:endParaRPr lang="en-US" dirty="0"/>
          </a:p>
        </p:txBody>
      </p:sp>
      <p:grpSp>
        <p:nvGrpSpPr>
          <p:cNvPr id="8" name="Group 7"/>
          <p:cNvGrpSpPr/>
          <p:nvPr/>
        </p:nvGrpSpPr>
        <p:grpSpPr>
          <a:xfrm>
            <a:off x="0" y="1990173"/>
            <a:ext cx="9296400" cy="4867827"/>
            <a:chOff x="0" y="1990173"/>
            <a:chExt cx="9296400" cy="4867827"/>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2273"/>
            <a:stretch/>
          </p:blipFill>
          <p:spPr>
            <a:xfrm>
              <a:off x="0" y="1990173"/>
              <a:ext cx="6102625" cy="227702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509" b="40568"/>
            <a:stretch/>
          </p:blipFill>
          <p:spPr>
            <a:xfrm>
              <a:off x="1600200" y="4513746"/>
              <a:ext cx="7696200" cy="2344254"/>
            </a:xfrm>
            <a:prstGeom prst="rect">
              <a:avLst/>
            </a:prstGeom>
          </p:spPr>
        </p:pic>
        <p:sp>
          <p:nvSpPr>
            <p:cNvPr id="7" name="Freeform 6"/>
            <p:cNvSpPr/>
            <p:nvPr/>
          </p:nvSpPr>
          <p:spPr>
            <a:xfrm>
              <a:off x="207003" y="3077978"/>
              <a:ext cx="6581422" cy="2419693"/>
            </a:xfrm>
            <a:custGeom>
              <a:avLst/>
              <a:gdLst>
                <a:gd name="connsiteX0" fmla="*/ 6073422 w 6581422"/>
                <a:gd name="connsiteY0" fmla="*/ 11724 h 2419693"/>
                <a:gd name="connsiteX1" fmla="*/ 6175022 w 6581422"/>
                <a:gd name="connsiteY1" fmla="*/ 23013 h 2419693"/>
                <a:gd name="connsiteX2" fmla="*/ 6220178 w 6581422"/>
                <a:gd name="connsiteY2" fmla="*/ 435 h 2419693"/>
                <a:gd name="connsiteX3" fmla="*/ 6333066 w 6581422"/>
                <a:gd name="connsiteY3" fmla="*/ 11724 h 2419693"/>
                <a:gd name="connsiteX4" fmla="*/ 6468533 w 6581422"/>
                <a:gd name="connsiteY4" fmla="*/ 23013 h 2419693"/>
                <a:gd name="connsiteX5" fmla="*/ 6570133 w 6581422"/>
                <a:gd name="connsiteY5" fmla="*/ 158479 h 2419693"/>
                <a:gd name="connsiteX6" fmla="*/ 6581422 w 6581422"/>
                <a:gd name="connsiteY6" fmla="*/ 203635 h 2419693"/>
                <a:gd name="connsiteX7" fmla="*/ 6502400 w 6581422"/>
                <a:gd name="connsiteY7" fmla="*/ 293946 h 2419693"/>
                <a:gd name="connsiteX8" fmla="*/ 6468533 w 6581422"/>
                <a:gd name="connsiteY8" fmla="*/ 339102 h 2419693"/>
                <a:gd name="connsiteX9" fmla="*/ 6389511 w 6581422"/>
                <a:gd name="connsiteY9" fmla="*/ 384257 h 2419693"/>
                <a:gd name="connsiteX10" fmla="*/ 6242755 w 6581422"/>
                <a:gd name="connsiteY10" fmla="*/ 429413 h 2419693"/>
                <a:gd name="connsiteX11" fmla="*/ 6096000 w 6581422"/>
                <a:gd name="connsiteY11" fmla="*/ 440702 h 2419693"/>
                <a:gd name="connsiteX12" fmla="*/ 5621866 w 6581422"/>
                <a:gd name="connsiteY12" fmla="*/ 485857 h 2419693"/>
                <a:gd name="connsiteX13" fmla="*/ 5373511 w 6581422"/>
                <a:gd name="connsiteY13" fmla="*/ 519724 h 2419693"/>
                <a:gd name="connsiteX14" fmla="*/ 5125155 w 6581422"/>
                <a:gd name="connsiteY14" fmla="*/ 553591 h 2419693"/>
                <a:gd name="connsiteX15" fmla="*/ 4752622 w 6581422"/>
                <a:gd name="connsiteY15" fmla="*/ 564879 h 2419693"/>
                <a:gd name="connsiteX16" fmla="*/ 3544711 w 6581422"/>
                <a:gd name="connsiteY16" fmla="*/ 587457 h 2419693"/>
                <a:gd name="connsiteX17" fmla="*/ 2641600 w 6581422"/>
                <a:gd name="connsiteY17" fmla="*/ 745502 h 2419693"/>
                <a:gd name="connsiteX18" fmla="*/ 2178755 w 6581422"/>
                <a:gd name="connsiteY18" fmla="*/ 790657 h 2419693"/>
                <a:gd name="connsiteX19" fmla="*/ 1896533 w 6581422"/>
                <a:gd name="connsiteY19" fmla="*/ 869679 h 2419693"/>
                <a:gd name="connsiteX20" fmla="*/ 1715911 w 6581422"/>
                <a:gd name="connsiteY20" fmla="*/ 937413 h 2419693"/>
                <a:gd name="connsiteX21" fmla="*/ 1399822 w 6581422"/>
                <a:gd name="connsiteY21" fmla="*/ 1016435 h 2419693"/>
                <a:gd name="connsiteX22" fmla="*/ 1083733 w 6581422"/>
                <a:gd name="connsiteY22" fmla="*/ 1185768 h 2419693"/>
                <a:gd name="connsiteX23" fmla="*/ 970844 w 6581422"/>
                <a:gd name="connsiteY23" fmla="*/ 1253502 h 2419693"/>
                <a:gd name="connsiteX24" fmla="*/ 801511 w 6581422"/>
                <a:gd name="connsiteY24" fmla="*/ 1332524 h 2419693"/>
                <a:gd name="connsiteX25" fmla="*/ 677333 w 6581422"/>
                <a:gd name="connsiteY25" fmla="*/ 1377679 h 2419693"/>
                <a:gd name="connsiteX26" fmla="*/ 496711 w 6581422"/>
                <a:gd name="connsiteY26" fmla="*/ 1456702 h 2419693"/>
                <a:gd name="connsiteX27" fmla="*/ 428978 w 6581422"/>
                <a:gd name="connsiteY27" fmla="*/ 1501857 h 2419693"/>
                <a:gd name="connsiteX28" fmla="*/ 383822 w 6581422"/>
                <a:gd name="connsiteY28" fmla="*/ 1535724 h 2419693"/>
                <a:gd name="connsiteX29" fmla="*/ 293511 w 6581422"/>
                <a:gd name="connsiteY29" fmla="*/ 1558302 h 2419693"/>
                <a:gd name="connsiteX30" fmla="*/ 214489 w 6581422"/>
                <a:gd name="connsiteY30" fmla="*/ 1637324 h 2419693"/>
                <a:gd name="connsiteX31" fmla="*/ 158044 w 6581422"/>
                <a:gd name="connsiteY31" fmla="*/ 1682479 h 2419693"/>
                <a:gd name="connsiteX32" fmla="*/ 79022 w 6581422"/>
                <a:gd name="connsiteY32" fmla="*/ 1784079 h 2419693"/>
                <a:gd name="connsiteX33" fmla="*/ 56444 w 6581422"/>
                <a:gd name="connsiteY33" fmla="*/ 1840524 h 2419693"/>
                <a:gd name="connsiteX34" fmla="*/ 45155 w 6581422"/>
                <a:gd name="connsiteY34" fmla="*/ 1896968 h 2419693"/>
                <a:gd name="connsiteX35" fmla="*/ 0 w 6581422"/>
                <a:gd name="connsiteY35" fmla="*/ 2009857 h 2419693"/>
                <a:gd name="connsiteX36" fmla="*/ 22578 w 6581422"/>
                <a:gd name="connsiteY36" fmla="*/ 2246924 h 2419693"/>
                <a:gd name="connsiteX37" fmla="*/ 56444 w 6581422"/>
                <a:gd name="connsiteY37" fmla="*/ 2269502 h 2419693"/>
                <a:gd name="connsiteX38" fmla="*/ 124178 w 6581422"/>
                <a:gd name="connsiteY38" fmla="*/ 2325946 h 2419693"/>
                <a:gd name="connsiteX39" fmla="*/ 214489 w 6581422"/>
                <a:gd name="connsiteY39" fmla="*/ 2359813 h 2419693"/>
                <a:gd name="connsiteX40" fmla="*/ 857955 w 6581422"/>
                <a:gd name="connsiteY40" fmla="*/ 2393679 h 2419693"/>
                <a:gd name="connsiteX41" fmla="*/ 914400 w 6581422"/>
                <a:gd name="connsiteY41" fmla="*/ 2404968 h 2419693"/>
                <a:gd name="connsiteX42" fmla="*/ 1399822 w 6581422"/>
                <a:gd name="connsiteY42" fmla="*/ 2404968 h 2419693"/>
                <a:gd name="connsiteX43" fmla="*/ 1399822 w 6581422"/>
                <a:gd name="connsiteY43" fmla="*/ 2382391 h 241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81422" h="2419693">
                  <a:moveTo>
                    <a:pt x="6073422" y="11724"/>
                  </a:moveTo>
                  <a:cubicBezTo>
                    <a:pt x="6107289" y="15487"/>
                    <a:pt x="6141047" y="25626"/>
                    <a:pt x="6175022" y="23013"/>
                  </a:cubicBezTo>
                  <a:cubicBezTo>
                    <a:pt x="6191801" y="21722"/>
                    <a:pt x="6203392" y="1634"/>
                    <a:pt x="6220178" y="435"/>
                  </a:cubicBezTo>
                  <a:cubicBezTo>
                    <a:pt x="6257899" y="-2259"/>
                    <a:pt x="6295404" y="8300"/>
                    <a:pt x="6333066" y="11724"/>
                  </a:cubicBezTo>
                  <a:lnTo>
                    <a:pt x="6468533" y="23013"/>
                  </a:lnTo>
                  <a:cubicBezTo>
                    <a:pt x="6545149" y="99629"/>
                    <a:pt x="6542824" y="76552"/>
                    <a:pt x="6570133" y="158479"/>
                  </a:cubicBezTo>
                  <a:cubicBezTo>
                    <a:pt x="6575039" y="173198"/>
                    <a:pt x="6577659" y="188583"/>
                    <a:pt x="6581422" y="203635"/>
                  </a:cubicBezTo>
                  <a:cubicBezTo>
                    <a:pt x="6510450" y="321920"/>
                    <a:pt x="6588625" y="207720"/>
                    <a:pt x="6502400" y="293946"/>
                  </a:cubicBezTo>
                  <a:cubicBezTo>
                    <a:pt x="6489096" y="307250"/>
                    <a:pt x="6481837" y="325798"/>
                    <a:pt x="6468533" y="339102"/>
                  </a:cubicBezTo>
                  <a:cubicBezTo>
                    <a:pt x="6454007" y="353628"/>
                    <a:pt x="6405444" y="377176"/>
                    <a:pt x="6389511" y="384257"/>
                  </a:cubicBezTo>
                  <a:cubicBezTo>
                    <a:pt x="6342334" y="405225"/>
                    <a:pt x="6294416" y="422033"/>
                    <a:pt x="6242755" y="429413"/>
                  </a:cubicBezTo>
                  <a:cubicBezTo>
                    <a:pt x="6194185" y="436352"/>
                    <a:pt x="6144819" y="435820"/>
                    <a:pt x="6096000" y="440702"/>
                  </a:cubicBezTo>
                  <a:cubicBezTo>
                    <a:pt x="5614641" y="488837"/>
                    <a:pt x="5959790" y="463329"/>
                    <a:pt x="5621866" y="485857"/>
                  </a:cubicBezTo>
                  <a:lnTo>
                    <a:pt x="5373511" y="519724"/>
                  </a:lnTo>
                  <a:cubicBezTo>
                    <a:pt x="5224653" y="541777"/>
                    <a:pt x="5434320" y="535041"/>
                    <a:pt x="5125155" y="553591"/>
                  </a:cubicBezTo>
                  <a:cubicBezTo>
                    <a:pt x="5001143" y="561032"/>
                    <a:pt x="4876828" y="562217"/>
                    <a:pt x="4752622" y="564879"/>
                  </a:cubicBezTo>
                  <a:lnTo>
                    <a:pt x="3544711" y="587457"/>
                  </a:lnTo>
                  <a:cubicBezTo>
                    <a:pt x="3288258" y="637323"/>
                    <a:pt x="2892512" y="719091"/>
                    <a:pt x="2641600" y="745502"/>
                  </a:cubicBezTo>
                  <a:cubicBezTo>
                    <a:pt x="2344441" y="776781"/>
                    <a:pt x="2498707" y="761570"/>
                    <a:pt x="2178755" y="790657"/>
                  </a:cubicBezTo>
                  <a:cubicBezTo>
                    <a:pt x="2061754" y="819908"/>
                    <a:pt x="2012871" y="829562"/>
                    <a:pt x="1896533" y="869679"/>
                  </a:cubicBezTo>
                  <a:cubicBezTo>
                    <a:pt x="1835744" y="890641"/>
                    <a:pt x="1777600" y="919269"/>
                    <a:pt x="1715911" y="937413"/>
                  </a:cubicBezTo>
                  <a:cubicBezTo>
                    <a:pt x="1623846" y="964491"/>
                    <a:pt x="1494530" y="977691"/>
                    <a:pt x="1399822" y="1016435"/>
                  </a:cubicBezTo>
                  <a:cubicBezTo>
                    <a:pt x="1323518" y="1047650"/>
                    <a:pt x="1142863" y="1151654"/>
                    <a:pt x="1083733" y="1185768"/>
                  </a:cubicBezTo>
                  <a:cubicBezTo>
                    <a:pt x="1045722" y="1207698"/>
                    <a:pt x="1010610" y="1234944"/>
                    <a:pt x="970844" y="1253502"/>
                  </a:cubicBezTo>
                  <a:cubicBezTo>
                    <a:pt x="914400" y="1279843"/>
                    <a:pt x="858876" y="1308254"/>
                    <a:pt x="801511" y="1332524"/>
                  </a:cubicBezTo>
                  <a:cubicBezTo>
                    <a:pt x="760948" y="1349685"/>
                    <a:pt x="717430" y="1359453"/>
                    <a:pt x="677333" y="1377679"/>
                  </a:cubicBezTo>
                  <a:cubicBezTo>
                    <a:pt x="485942" y="1464675"/>
                    <a:pt x="619886" y="1432066"/>
                    <a:pt x="496711" y="1456702"/>
                  </a:cubicBezTo>
                  <a:cubicBezTo>
                    <a:pt x="474133" y="1471754"/>
                    <a:pt x="451208" y="1486296"/>
                    <a:pt x="428978" y="1501857"/>
                  </a:cubicBezTo>
                  <a:cubicBezTo>
                    <a:pt x="413564" y="1512647"/>
                    <a:pt x="401190" y="1528487"/>
                    <a:pt x="383822" y="1535724"/>
                  </a:cubicBezTo>
                  <a:cubicBezTo>
                    <a:pt x="355179" y="1547659"/>
                    <a:pt x="323615" y="1550776"/>
                    <a:pt x="293511" y="1558302"/>
                  </a:cubicBezTo>
                  <a:cubicBezTo>
                    <a:pt x="267170" y="1584643"/>
                    <a:pt x="243578" y="1614054"/>
                    <a:pt x="214489" y="1637324"/>
                  </a:cubicBezTo>
                  <a:cubicBezTo>
                    <a:pt x="195674" y="1652376"/>
                    <a:pt x="175082" y="1665441"/>
                    <a:pt x="158044" y="1682479"/>
                  </a:cubicBezTo>
                  <a:cubicBezTo>
                    <a:pt x="148057" y="1692466"/>
                    <a:pt x="92447" y="1757229"/>
                    <a:pt x="79022" y="1784079"/>
                  </a:cubicBezTo>
                  <a:cubicBezTo>
                    <a:pt x="69959" y="1802204"/>
                    <a:pt x="62267" y="1821114"/>
                    <a:pt x="56444" y="1840524"/>
                  </a:cubicBezTo>
                  <a:cubicBezTo>
                    <a:pt x="50931" y="1858902"/>
                    <a:pt x="51223" y="1878765"/>
                    <a:pt x="45155" y="1896968"/>
                  </a:cubicBezTo>
                  <a:cubicBezTo>
                    <a:pt x="32339" y="1935417"/>
                    <a:pt x="0" y="2009857"/>
                    <a:pt x="0" y="2009857"/>
                  </a:cubicBezTo>
                  <a:cubicBezTo>
                    <a:pt x="7526" y="2088879"/>
                    <a:pt x="5716" y="2169356"/>
                    <a:pt x="22578" y="2246924"/>
                  </a:cubicBezTo>
                  <a:cubicBezTo>
                    <a:pt x="25460" y="2260182"/>
                    <a:pt x="46850" y="2259908"/>
                    <a:pt x="56444" y="2269502"/>
                  </a:cubicBezTo>
                  <a:cubicBezTo>
                    <a:pt x="117953" y="2331011"/>
                    <a:pt x="59495" y="2304385"/>
                    <a:pt x="124178" y="2325946"/>
                  </a:cubicBezTo>
                  <a:cubicBezTo>
                    <a:pt x="170721" y="2356976"/>
                    <a:pt x="149390" y="2348963"/>
                    <a:pt x="214489" y="2359813"/>
                  </a:cubicBezTo>
                  <a:cubicBezTo>
                    <a:pt x="497282" y="2406946"/>
                    <a:pt x="404280" y="2383369"/>
                    <a:pt x="857955" y="2393679"/>
                  </a:cubicBezTo>
                  <a:cubicBezTo>
                    <a:pt x="876770" y="2397442"/>
                    <a:pt x="895381" y="2402432"/>
                    <a:pt x="914400" y="2404968"/>
                  </a:cubicBezTo>
                  <a:cubicBezTo>
                    <a:pt x="1081993" y="2427314"/>
                    <a:pt x="1215880" y="2421690"/>
                    <a:pt x="1399822" y="2404968"/>
                  </a:cubicBezTo>
                  <a:cubicBezTo>
                    <a:pt x="1407317" y="2404287"/>
                    <a:pt x="1399822" y="2389917"/>
                    <a:pt x="1399822" y="2382391"/>
                  </a:cubicBezTo>
                </a:path>
              </a:pathLst>
            </a:custGeom>
            <a:noFill/>
            <a:ln w="12700">
              <a:solidFill>
                <a:schemeClr val="tx1"/>
              </a:solidFill>
              <a:headEnd w="lg" len="lg"/>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4792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 Of A Cell: Types</a:t>
            </a:r>
          </a:p>
        </p:txBody>
      </p:sp>
      <p:sp>
        <p:nvSpPr>
          <p:cNvPr id="3" name="Content Placeholder 2"/>
          <p:cNvSpPr>
            <a:spLocks noGrp="1"/>
          </p:cNvSpPr>
          <p:nvPr>
            <p:ph idx="1"/>
          </p:nvPr>
        </p:nvSpPr>
        <p:spPr>
          <a:xfrm>
            <a:off x="457200" y="1219200"/>
            <a:ext cx="8229600" cy="5029200"/>
          </a:xfrm>
        </p:spPr>
        <p:txBody>
          <a:bodyPr/>
          <a:lstStyle/>
          <a:p>
            <a:r>
              <a:rPr lang="en-US" b="1" dirty="0">
                <a:solidFill>
                  <a:srgbClr val="FF0000"/>
                </a:solidFill>
              </a:rPr>
              <a:t>Raw data</a:t>
            </a:r>
            <a:r>
              <a:rPr lang="en-US" dirty="0"/>
              <a:t>: also referred to as ‘constants’</a:t>
            </a:r>
          </a:p>
          <a:p>
            <a:endParaRPr lang="en-US" dirty="0"/>
          </a:p>
          <a:p>
            <a:endParaRPr lang="en-US" dirty="0"/>
          </a:p>
          <a:p>
            <a:endParaRPr lang="en-US" dirty="0"/>
          </a:p>
          <a:p>
            <a:r>
              <a:rPr lang="en-US" b="1" dirty="0">
                <a:solidFill>
                  <a:srgbClr val="0070C0"/>
                </a:solidFill>
              </a:rPr>
              <a:t>Label</a:t>
            </a:r>
            <a:r>
              <a:rPr lang="en-US" dirty="0"/>
              <a:t>: describe the contents of another cell</a:t>
            </a:r>
          </a:p>
          <a:p>
            <a:endParaRPr lang="en-US" dirty="0"/>
          </a:p>
          <a:p>
            <a:endParaRPr lang="en-US" dirty="0"/>
          </a:p>
          <a:p>
            <a:endParaRPr lang="en-US" dirty="0"/>
          </a:p>
          <a:p>
            <a:r>
              <a:rPr lang="en-US" b="1" dirty="0">
                <a:solidFill>
                  <a:schemeClr val="accent3">
                    <a:lumMod val="75000"/>
                  </a:schemeClr>
                </a:solidFill>
              </a:rPr>
              <a:t>Formula</a:t>
            </a:r>
            <a:r>
              <a:rPr lang="en-US" dirty="0"/>
              <a:t>: </a:t>
            </a:r>
            <a:r>
              <a:rPr lang="en-US" dirty="0" smtClean="0"/>
              <a:t>derived values, usually from </a:t>
            </a:r>
            <a:r>
              <a:rPr lang="en-US" dirty="0"/>
              <a:t>the raw data (e.g., calculations: </a:t>
            </a:r>
            <a:r>
              <a:rPr lang="en-US" dirty="0">
                <a:latin typeface="Consolas" panose="020B0609020204030204" pitchFamily="49" charset="0"/>
              </a:rPr>
              <a:t>=2+2</a:t>
            </a:r>
            <a:r>
              <a:rPr lang="en-US" dirty="0"/>
              <a:t>, lookup values: </a:t>
            </a:r>
            <a:r>
              <a:rPr lang="en-US" dirty="0">
                <a:latin typeface="Consolas" panose="020B0609020204030204" pitchFamily="49" charset="0"/>
              </a:rPr>
              <a:t>=D2*2</a:t>
            </a:r>
            <a:r>
              <a:rPr lang="en-US" dirty="0"/>
              <a:t>, functions: </a:t>
            </a:r>
            <a:r>
              <a:rPr lang="en-US" dirty="0">
                <a:latin typeface="Consolas" panose="020B0609020204030204" pitchFamily="49" charset="0"/>
              </a:rPr>
              <a:t>=sum(B2,B9)</a:t>
            </a:r>
            <a:r>
              <a:rPr lang="en-US" dirty="0"/>
              <a:t>)</a:t>
            </a:r>
          </a:p>
        </p:txBody>
      </p:sp>
      <p:grpSp>
        <p:nvGrpSpPr>
          <p:cNvPr id="10" name="Group 9"/>
          <p:cNvGrpSpPr/>
          <p:nvPr/>
        </p:nvGrpSpPr>
        <p:grpSpPr>
          <a:xfrm>
            <a:off x="762000" y="1676400"/>
            <a:ext cx="3222396" cy="1066800"/>
            <a:chOff x="762000" y="1676400"/>
            <a:chExt cx="3222396" cy="106680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3222396"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81200" y="2419349"/>
              <a:ext cx="457200" cy="2190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1" name="Group 10"/>
          <p:cNvGrpSpPr/>
          <p:nvPr/>
        </p:nvGrpSpPr>
        <p:grpSpPr>
          <a:xfrm>
            <a:off x="762000" y="3581400"/>
            <a:ext cx="3267075" cy="847725"/>
            <a:chOff x="762000" y="3581400"/>
            <a:chExt cx="3267075" cy="847725"/>
          </a:xfrm>
        </p:grpSpPr>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581400"/>
              <a:ext cx="326707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752600" y="4005262"/>
              <a:ext cx="1143000" cy="261938"/>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70C0"/>
                </a:solidFill>
              </a:endParaRPr>
            </a:p>
          </p:txBody>
        </p:sp>
      </p:grpSp>
      <p:grpSp>
        <p:nvGrpSpPr>
          <p:cNvPr id="12" name="Group 11"/>
          <p:cNvGrpSpPr/>
          <p:nvPr/>
        </p:nvGrpSpPr>
        <p:grpSpPr>
          <a:xfrm>
            <a:off x="762000" y="5562600"/>
            <a:ext cx="3181350" cy="914400"/>
            <a:chOff x="762000" y="5562600"/>
            <a:chExt cx="3181350" cy="914400"/>
          </a:xfrm>
        </p:grpSpPr>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562600"/>
              <a:ext cx="31813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667000" y="6202362"/>
              <a:ext cx="838200" cy="274638"/>
            </a:xfrm>
            <a:prstGeom prst="rect">
              <a:avLst/>
            </a:prstGeom>
            <a:no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70C0"/>
                </a:solidFill>
              </a:endParaRPr>
            </a:p>
          </p:txBody>
        </p:sp>
      </p:grpSp>
    </p:spTree>
    <p:extLst>
      <p:ext uri="{BB962C8B-B14F-4D97-AF65-F5344CB8AC3E}">
        <p14:creationId xmlns:p14="http://schemas.microsoft.com/office/powerpoint/2010/main" val="397518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Distinguishing Formulas From Data Or Labels</a:t>
            </a:r>
          </a:p>
        </p:txBody>
      </p:sp>
      <p:sp>
        <p:nvSpPr>
          <p:cNvPr id="3" name="Content Placeholder 2"/>
          <p:cNvSpPr>
            <a:spLocks noGrp="1"/>
          </p:cNvSpPr>
          <p:nvPr>
            <p:ph idx="1"/>
          </p:nvPr>
        </p:nvSpPr>
        <p:spPr/>
        <p:txBody>
          <a:bodyPr/>
          <a:lstStyle/>
          <a:p>
            <a:r>
              <a:rPr lang="en-US" dirty="0"/>
              <a:t>In Excel all formulas must be preceded by the ‘</a:t>
            </a:r>
            <a:r>
              <a:rPr lang="en-US" b="1" dirty="0">
                <a:solidFill>
                  <a:srgbClr val="FF0000"/>
                </a:solidFill>
                <a:latin typeface="Consolas" panose="020B0609020204030204" pitchFamily="49" charset="0"/>
                <a:cs typeface="Consolas" panose="020B0609020204030204" pitchFamily="49" charset="0"/>
              </a:rPr>
              <a:t>=</a:t>
            </a:r>
            <a:r>
              <a:rPr lang="en-US" dirty="0"/>
              <a:t>‘ symbol (assignment) to distinguish it from a label</a:t>
            </a:r>
          </a:p>
          <a:p>
            <a:r>
              <a:rPr lang="en-US" b="1" dirty="0"/>
              <a:t>Example spreadsheet: </a:t>
            </a:r>
            <a:r>
              <a:rPr lang="en-US" dirty="0">
                <a:latin typeface="Consolas" panose="020B0609020204030204" pitchFamily="49" charset="0"/>
              </a:rPr>
              <a:t>1_formulas</a:t>
            </a:r>
            <a:endParaRPr lang="en-US" dirty="0"/>
          </a:p>
          <a:p>
            <a:pPr lvl="1"/>
            <a:r>
              <a:rPr lang="en-US" b="1" dirty="0">
                <a:solidFill>
                  <a:srgbClr val="FF0000"/>
                </a:solidFill>
              </a:rPr>
              <a:t>Label</a:t>
            </a:r>
          </a:p>
          <a:p>
            <a:pPr marL="234950" lvl="1" indent="0">
              <a:buNone/>
            </a:pPr>
            <a:r>
              <a:rPr lang="en-US" b="1" dirty="0">
                <a:solidFill>
                  <a:srgbClr val="FF0000"/>
                </a:solidFill>
                <a:latin typeface="Consolas" panose="020B0609020204030204" pitchFamily="49" charset="0"/>
                <a:cs typeface="Consolas" panose="020B0609020204030204" pitchFamily="49" charset="0"/>
              </a:rPr>
              <a:t> 2 + 2</a:t>
            </a:r>
          </a:p>
          <a:p>
            <a:pPr lvl="1"/>
            <a:endParaRPr lang="en-US" dirty="0"/>
          </a:p>
          <a:p>
            <a:pPr lvl="1"/>
            <a:endParaRPr lang="en-US" dirty="0"/>
          </a:p>
          <a:p>
            <a:pPr lvl="1"/>
            <a:r>
              <a:rPr lang="en-US" b="1" dirty="0">
                <a:solidFill>
                  <a:srgbClr val="00B050"/>
                </a:solidFill>
              </a:rPr>
              <a:t>Formula</a:t>
            </a:r>
          </a:p>
          <a:p>
            <a:pPr marL="234950" lvl="1" indent="0">
              <a:buNone/>
            </a:pPr>
            <a:r>
              <a:rPr lang="en-US" dirty="0">
                <a:solidFill>
                  <a:srgbClr val="00B050"/>
                </a:solidFill>
                <a:latin typeface="Consolas" panose="020B0609020204030204" pitchFamily="49" charset="0"/>
                <a:cs typeface="Consolas" panose="020B0609020204030204" pitchFamily="49" charset="0"/>
              </a:rPr>
              <a:t> = 2 + 2</a:t>
            </a:r>
          </a:p>
          <a:p>
            <a:pPr marL="234950" lvl="1" indent="0">
              <a:buNone/>
            </a:pPr>
            <a:endParaRPr lang="en-US" dirty="0">
              <a:solidFill>
                <a:srgbClr val="FF0000"/>
              </a:solidFill>
              <a:latin typeface="Consolas" panose="020B0609020204030204" pitchFamily="49" charset="0"/>
              <a:cs typeface="Consolas" panose="020B0609020204030204" pitchFamily="49" charset="0"/>
            </a:endParaRPr>
          </a:p>
          <a:p>
            <a:pPr marL="234950" lvl="1" indent="0">
              <a:buNone/>
            </a:pPr>
            <a:endParaRPr lang="en-US" dirty="0">
              <a:latin typeface="Arial" panose="020B0604020202020204" pitchFamily="34" charset="0"/>
              <a:cs typeface="Arial" panose="020B0604020202020204" pitchFamily="34" charset="0"/>
            </a:endParaRPr>
          </a:p>
          <a:p>
            <a:pPr marL="234950" lvl="1" indent="0">
              <a:buNone/>
            </a:pPr>
            <a:r>
              <a:rPr lang="en-US" dirty="0">
                <a:latin typeface="Arial" panose="020B0604020202020204" pitchFamily="34" charset="0"/>
                <a:cs typeface="Arial" panose="020B0604020202020204" pitchFamily="34" charset="0"/>
              </a:rPr>
              <a:t>For the sake of brevity, you can assume that all formulas in this section will be preceded by the assignment operator ‘</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020" y="4248149"/>
            <a:ext cx="28289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48200" y="4248149"/>
            <a:ext cx="512033" cy="247651"/>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nvGrpSpPr>
          <p:cNvPr id="8" name="Group 7"/>
          <p:cNvGrpSpPr/>
          <p:nvPr/>
        </p:nvGrpSpPr>
        <p:grpSpPr>
          <a:xfrm>
            <a:off x="2345595" y="2752725"/>
            <a:ext cx="2800350" cy="742950"/>
            <a:chOff x="2345595" y="2752725"/>
            <a:chExt cx="2800350" cy="742950"/>
          </a:xfrm>
        </p:grpSpPr>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595" y="2752725"/>
              <a:ext cx="28003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886200" y="3276600"/>
              <a:ext cx="609600" cy="152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82444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randombar(horizont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Starting Excel: Invoking The Start Menu</a:t>
            </a:r>
          </a:p>
        </p:txBody>
      </p:sp>
      <p:sp>
        <p:nvSpPr>
          <p:cNvPr id="3" name="Content Placeholder 2"/>
          <p:cNvSpPr>
            <a:spLocks noGrp="1"/>
          </p:cNvSpPr>
          <p:nvPr>
            <p:ph idx="1"/>
          </p:nvPr>
        </p:nvSpPr>
        <p:spPr/>
        <p:txBody>
          <a:bodyPr/>
          <a:lstStyle/>
          <a:p>
            <a:r>
              <a:rPr lang="en-CA" dirty="0"/>
              <a:t>The process is similar to the Word tutorial (or starting any program in Windows).</a:t>
            </a:r>
          </a:p>
          <a:p>
            <a:r>
              <a:rPr lang="en-CA" dirty="0"/>
              <a:t>Click on the Start Button (the exact appearance may vary depending upon the version of Windows that you are running).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124200"/>
            <a:ext cx="4410772" cy="2962624"/>
          </a:xfrm>
          <a:prstGeom prst="rect">
            <a:avLst/>
          </a:prstGeom>
        </p:spPr>
      </p:pic>
    </p:spTree>
    <p:extLst>
      <p:ext uri="{BB962C8B-B14F-4D97-AF65-F5344CB8AC3E}">
        <p14:creationId xmlns:p14="http://schemas.microsoft.com/office/powerpoint/2010/main" val="82641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Formatting Text</a:t>
            </a:r>
          </a:p>
        </p:txBody>
      </p:sp>
      <p:sp>
        <p:nvSpPr>
          <p:cNvPr id="3" name="Content Placeholder 2"/>
          <p:cNvSpPr>
            <a:spLocks noGrp="1"/>
          </p:cNvSpPr>
          <p:nvPr>
            <p:ph idx="1"/>
          </p:nvPr>
        </p:nvSpPr>
        <p:spPr/>
        <p:txBody>
          <a:bodyPr/>
          <a:lstStyle/>
          <a:p>
            <a:r>
              <a:rPr lang="en-CA" dirty="0"/>
              <a:t>It’s similar to Word, </a:t>
            </a:r>
            <a:r>
              <a:rPr lang="en-CA" dirty="0" smtClean="0"/>
              <a:t>text formatting icons </a:t>
            </a:r>
            <a:r>
              <a:rPr lang="en-CA" dirty="0"/>
              <a:t>can be found under the </a:t>
            </a:r>
            <a:r>
              <a:rPr lang="en-CA" dirty="0">
                <a:latin typeface="Consolas" panose="020B0609020204030204" pitchFamily="49" charset="0"/>
              </a:rPr>
              <a:t>Home</a:t>
            </a:r>
            <a:r>
              <a:rPr lang="en-CA" dirty="0"/>
              <a:t> tab in the </a:t>
            </a:r>
            <a:r>
              <a:rPr lang="en-CA" dirty="0">
                <a:latin typeface="Consolas" panose="020B0609020204030204" pitchFamily="49" charset="0"/>
              </a:rPr>
              <a:t>Font</a:t>
            </a:r>
            <a:r>
              <a:rPr lang="en-CA" dirty="0"/>
              <a:t> group.</a:t>
            </a:r>
          </a:p>
          <a:p>
            <a:pPr lvl="1"/>
            <a:r>
              <a:rPr lang="en-CA" dirty="0"/>
              <a:t>Word</a:t>
            </a:r>
          </a:p>
          <a:p>
            <a:pPr lvl="1"/>
            <a:endParaRPr lang="en-CA" dirty="0"/>
          </a:p>
          <a:p>
            <a:pPr lvl="1"/>
            <a:endParaRPr lang="en-CA" dirty="0"/>
          </a:p>
          <a:p>
            <a:pPr lvl="1"/>
            <a:endParaRPr lang="en-CA" dirty="0"/>
          </a:p>
          <a:p>
            <a:pPr lvl="1"/>
            <a:endParaRPr lang="en-CA" dirty="0"/>
          </a:p>
          <a:p>
            <a:pPr lvl="1"/>
            <a:r>
              <a:rPr lang="en-CA" dirty="0"/>
              <a:t>Excel</a:t>
            </a:r>
          </a:p>
        </p:txBody>
      </p:sp>
      <p:pic>
        <p:nvPicPr>
          <p:cNvPr id="4" name="Picture 3"/>
          <p:cNvPicPr>
            <a:picLocks noChangeAspect="1"/>
          </p:cNvPicPr>
          <p:nvPr/>
        </p:nvPicPr>
        <p:blipFill>
          <a:blip r:embed="rId2"/>
          <a:stretch>
            <a:fillRect/>
          </a:stretch>
        </p:blipFill>
        <p:spPr>
          <a:xfrm>
            <a:off x="762000" y="2627658"/>
            <a:ext cx="3267075" cy="1304925"/>
          </a:xfrm>
          <a:prstGeom prst="rect">
            <a:avLst/>
          </a:prstGeom>
        </p:spPr>
      </p:pic>
      <p:pic>
        <p:nvPicPr>
          <p:cNvPr id="5" name="Picture 4"/>
          <p:cNvPicPr>
            <a:picLocks noChangeAspect="1"/>
          </p:cNvPicPr>
          <p:nvPr/>
        </p:nvPicPr>
        <p:blipFill>
          <a:blip r:embed="rId3"/>
          <a:stretch>
            <a:fillRect/>
          </a:stretch>
        </p:blipFill>
        <p:spPr>
          <a:xfrm>
            <a:off x="762000" y="4517128"/>
            <a:ext cx="3273059" cy="1350272"/>
          </a:xfrm>
          <a:prstGeom prst="rect">
            <a:avLst/>
          </a:prstGeom>
        </p:spPr>
      </p:pic>
    </p:spTree>
    <p:extLst>
      <p:ext uri="{BB962C8B-B14F-4D97-AF65-F5344CB8AC3E}">
        <p14:creationId xmlns:p14="http://schemas.microsoft.com/office/powerpoint/2010/main" val="203709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Formatting Numbers</a:t>
            </a:r>
            <a:endParaRPr lang="en-CA" dirty="0"/>
          </a:p>
        </p:txBody>
      </p:sp>
      <p:sp>
        <p:nvSpPr>
          <p:cNvPr id="3" name="Content Placeholder 2"/>
          <p:cNvSpPr>
            <a:spLocks noGrp="1"/>
          </p:cNvSpPr>
          <p:nvPr>
            <p:ph idx="1"/>
          </p:nvPr>
        </p:nvSpPr>
        <p:spPr/>
        <p:txBody>
          <a:bodyPr/>
          <a:lstStyle/>
          <a:p>
            <a:r>
              <a:rPr lang="en-CA" dirty="0" smtClean="0"/>
              <a:t>Properties of numerical data: number of fractional digits displayed, should currency symbols be displayed, separators between groups of numbers etc.</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667000"/>
            <a:ext cx="5562600" cy="2277041"/>
          </a:xfrm>
          <a:prstGeom prst="rect">
            <a:avLst/>
          </a:prstGeom>
        </p:spPr>
      </p:pic>
    </p:spTree>
    <p:extLst>
      <p:ext uri="{BB962C8B-B14F-4D97-AF65-F5344CB8AC3E}">
        <p14:creationId xmlns:p14="http://schemas.microsoft.com/office/powerpoint/2010/main" val="278337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Changing Cell Alignment</a:t>
            </a:r>
          </a:p>
        </p:txBody>
      </p:sp>
      <p:sp>
        <p:nvSpPr>
          <p:cNvPr id="3" name="Content Placeholder 2"/>
          <p:cNvSpPr>
            <a:spLocks noGrp="1"/>
          </p:cNvSpPr>
          <p:nvPr>
            <p:ph idx="1"/>
          </p:nvPr>
        </p:nvSpPr>
        <p:spPr/>
        <p:txBody>
          <a:bodyPr/>
          <a:lstStyle/>
          <a:p>
            <a:r>
              <a:rPr lang="en-CA" dirty="0"/>
              <a:t>Again it’s similar to Word but the icons are located in a different group.</a:t>
            </a:r>
          </a:p>
          <a:p>
            <a:pPr lvl="1"/>
            <a:r>
              <a:rPr lang="en-CA" dirty="0"/>
              <a:t>Word (</a:t>
            </a:r>
            <a:r>
              <a:rPr lang="en-CA" dirty="0">
                <a:latin typeface="Consolas" panose="020B0609020204030204" pitchFamily="49" charset="0"/>
              </a:rPr>
              <a:t>Paragraph</a:t>
            </a:r>
            <a:r>
              <a:rPr lang="en-CA" dirty="0"/>
              <a:t> group)</a:t>
            </a:r>
          </a:p>
          <a:p>
            <a:pPr lvl="1"/>
            <a:endParaRPr lang="en-CA" dirty="0"/>
          </a:p>
          <a:p>
            <a:pPr lvl="1"/>
            <a:endParaRPr lang="en-CA" dirty="0"/>
          </a:p>
          <a:p>
            <a:pPr lvl="1"/>
            <a:endParaRPr lang="en-CA" dirty="0"/>
          </a:p>
          <a:p>
            <a:pPr lvl="1"/>
            <a:endParaRPr lang="en-CA" dirty="0"/>
          </a:p>
          <a:p>
            <a:pPr lvl="1"/>
            <a:r>
              <a:rPr lang="en-CA" dirty="0"/>
              <a:t>Excel (</a:t>
            </a:r>
            <a:r>
              <a:rPr lang="en-CA" dirty="0">
                <a:latin typeface="Consolas" panose="020B0609020204030204" pitchFamily="49" charset="0"/>
              </a:rPr>
              <a:t>Alignment</a:t>
            </a:r>
            <a:r>
              <a:rPr lang="en-CA" dirty="0"/>
              <a:t> group)</a:t>
            </a:r>
          </a:p>
          <a:p>
            <a:pPr lvl="1"/>
            <a:endParaRPr lang="en-CA" dirty="0"/>
          </a:p>
          <a:p>
            <a:pPr lvl="1"/>
            <a:endParaRPr lang="en-CA" dirty="0"/>
          </a:p>
          <a:p>
            <a:pPr lvl="1"/>
            <a:endParaRPr lang="en-CA" dirty="0"/>
          </a:p>
          <a:p>
            <a:pPr lvl="1"/>
            <a:endParaRPr lang="en-CA" dirty="0"/>
          </a:p>
          <a:p>
            <a:pPr lvl="2"/>
            <a:r>
              <a:rPr lang="en-CA" dirty="0"/>
              <a:t>Also with Excel there’s icons for vertical alignment </a:t>
            </a:r>
            <a:r>
              <a:rPr lang="en-CA" dirty="0" smtClean="0"/>
              <a:t>(the 3 </a:t>
            </a:r>
            <a:r>
              <a:rPr lang="en-CA" dirty="0"/>
              <a:t>icons on the first row) as well as horizontal alignment </a:t>
            </a:r>
            <a:r>
              <a:rPr lang="en-CA" dirty="0" smtClean="0"/>
              <a:t>(the 3 </a:t>
            </a:r>
            <a:r>
              <a:rPr lang="en-CA" dirty="0"/>
              <a:t>icons on the second row).</a:t>
            </a:r>
          </a:p>
          <a:p>
            <a:pPr lvl="1"/>
            <a:endParaRPr lang="en-CA" dirty="0"/>
          </a:p>
        </p:txBody>
      </p:sp>
      <p:grpSp>
        <p:nvGrpSpPr>
          <p:cNvPr id="8" name="Group 7"/>
          <p:cNvGrpSpPr/>
          <p:nvPr/>
        </p:nvGrpSpPr>
        <p:grpSpPr>
          <a:xfrm>
            <a:off x="762000" y="2667000"/>
            <a:ext cx="4248150" cy="1219200"/>
            <a:chOff x="762000" y="2667000"/>
            <a:chExt cx="4248150" cy="1219200"/>
          </a:xfrm>
        </p:grpSpPr>
        <p:pic>
          <p:nvPicPr>
            <p:cNvPr id="4" name="Picture 3"/>
            <p:cNvPicPr>
              <a:picLocks noChangeAspect="1"/>
            </p:cNvPicPr>
            <p:nvPr/>
          </p:nvPicPr>
          <p:blipFill>
            <a:blip r:embed="rId2"/>
            <a:stretch>
              <a:fillRect/>
            </a:stretch>
          </p:blipFill>
          <p:spPr>
            <a:xfrm>
              <a:off x="762000" y="2667000"/>
              <a:ext cx="4248150" cy="1219200"/>
            </a:xfrm>
            <a:prstGeom prst="rect">
              <a:avLst/>
            </a:prstGeom>
          </p:spPr>
        </p:pic>
        <p:sp>
          <p:nvSpPr>
            <p:cNvPr id="5" name="Freeform 4"/>
            <p:cNvSpPr/>
            <p:nvPr/>
          </p:nvSpPr>
          <p:spPr>
            <a:xfrm>
              <a:off x="3387314" y="3192544"/>
              <a:ext cx="939589" cy="251382"/>
            </a:xfrm>
            <a:custGeom>
              <a:avLst/>
              <a:gdLst>
                <a:gd name="connsiteX0" fmla="*/ 911309 w 939589"/>
                <a:gd name="connsiteY0" fmla="*/ 9427 h 251382"/>
                <a:gd name="connsiteX1" fmla="*/ 895597 w 939589"/>
                <a:gd name="connsiteY1" fmla="*/ 12569 h 251382"/>
                <a:gd name="connsiteX2" fmla="*/ 854748 w 939589"/>
                <a:gd name="connsiteY2" fmla="*/ 9427 h 251382"/>
                <a:gd name="connsiteX3" fmla="*/ 842179 w 939589"/>
                <a:gd name="connsiteY3" fmla="*/ 6285 h 251382"/>
                <a:gd name="connsiteX4" fmla="*/ 807614 w 939589"/>
                <a:gd name="connsiteY4" fmla="*/ 0 h 251382"/>
                <a:gd name="connsiteX5" fmla="*/ 276571 w 939589"/>
                <a:gd name="connsiteY5" fmla="*/ 3143 h 251382"/>
                <a:gd name="connsiteX6" fmla="*/ 191729 w 939589"/>
                <a:gd name="connsiteY6" fmla="*/ 6285 h 251382"/>
                <a:gd name="connsiteX7" fmla="*/ 182302 w 939589"/>
                <a:gd name="connsiteY7" fmla="*/ 9427 h 251382"/>
                <a:gd name="connsiteX8" fmla="*/ 147738 w 939589"/>
                <a:gd name="connsiteY8" fmla="*/ 12569 h 251382"/>
                <a:gd name="connsiteX9" fmla="*/ 138311 w 939589"/>
                <a:gd name="connsiteY9" fmla="*/ 15712 h 251382"/>
                <a:gd name="connsiteX10" fmla="*/ 100604 w 939589"/>
                <a:gd name="connsiteY10" fmla="*/ 21996 h 251382"/>
                <a:gd name="connsiteX11" fmla="*/ 88034 w 939589"/>
                <a:gd name="connsiteY11" fmla="*/ 28281 h 251382"/>
                <a:gd name="connsiteX12" fmla="*/ 75465 w 939589"/>
                <a:gd name="connsiteY12" fmla="*/ 31423 h 251382"/>
                <a:gd name="connsiteX13" fmla="*/ 66039 w 939589"/>
                <a:gd name="connsiteY13" fmla="*/ 34565 h 251382"/>
                <a:gd name="connsiteX14" fmla="*/ 44043 w 939589"/>
                <a:gd name="connsiteY14" fmla="*/ 43992 h 251382"/>
                <a:gd name="connsiteX15" fmla="*/ 31474 w 939589"/>
                <a:gd name="connsiteY15" fmla="*/ 50277 h 251382"/>
                <a:gd name="connsiteX16" fmla="*/ 6335 w 939589"/>
                <a:gd name="connsiteY16" fmla="*/ 59703 h 251382"/>
                <a:gd name="connsiteX17" fmla="*/ 51 w 939589"/>
                <a:gd name="connsiteY17" fmla="*/ 78557 h 251382"/>
                <a:gd name="connsiteX18" fmla="*/ 3193 w 939589"/>
                <a:gd name="connsiteY18" fmla="*/ 113122 h 251382"/>
                <a:gd name="connsiteX19" fmla="*/ 6335 w 939589"/>
                <a:gd name="connsiteY19" fmla="*/ 122549 h 251382"/>
                <a:gd name="connsiteX20" fmla="*/ 15762 w 939589"/>
                <a:gd name="connsiteY20" fmla="*/ 147687 h 251382"/>
                <a:gd name="connsiteX21" fmla="*/ 18905 w 939589"/>
                <a:gd name="connsiteY21" fmla="*/ 157114 h 251382"/>
                <a:gd name="connsiteX22" fmla="*/ 22047 w 939589"/>
                <a:gd name="connsiteY22" fmla="*/ 169683 h 251382"/>
                <a:gd name="connsiteX23" fmla="*/ 44043 w 939589"/>
                <a:gd name="connsiteY23" fmla="*/ 194821 h 251382"/>
                <a:gd name="connsiteX24" fmla="*/ 53470 w 939589"/>
                <a:gd name="connsiteY24" fmla="*/ 204248 h 251382"/>
                <a:gd name="connsiteX25" fmla="*/ 81750 w 939589"/>
                <a:gd name="connsiteY25" fmla="*/ 213675 h 251382"/>
                <a:gd name="connsiteX26" fmla="*/ 138311 w 939589"/>
                <a:gd name="connsiteY26" fmla="*/ 219959 h 251382"/>
                <a:gd name="connsiteX27" fmla="*/ 204298 w 939589"/>
                <a:gd name="connsiteY27" fmla="*/ 229386 h 251382"/>
                <a:gd name="connsiteX28" fmla="*/ 226294 w 939589"/>
                <a:gd name="connsiteY28" fmla="*/ 232528 h 251382"/>
                <a:gd name="connsiteX29" fmla="*/ 242006 w 939589"/>
                <a:gd name="connsiteY29" fmla="*/ 235670 h 251382"/>
                <a:gd name="connsiteX30" fmla="*/ 292282 w 939589"/>
                <a:gd name="connsiteY30" fmla="*/ 238813 h 251382"/>
                <a:gd name="connsiteX31" fmla="*/ 323705 w 939589"/>
                <a:gd name="connsiteY31" fmla="*/ 241955 h 251382"/>
                <a:gd name="connsiteX32" fmla="*/ 515383 w 939589"/>
                <a:gd name="connsiteY32" fmla="*/ 248240 h 251382"/>
                <a:gd name="connsiteX33" fmla="*/ 575086 w 939589"/>
                <a:gd name="connsiteY33" fmla="*/ 251382 h 251382"/>
                <a:gd name="connsiteX34" fmla="*/ 892455 w 939589"/>
                <a:gd name="connsiteY34" fmla="*/ 248240 h 251382"/>
                <a:gd name="connsiteX35" fmla="*/ 911309 w 939589"/>
                <a:gd name="connsiteY35" fmla="*/ 235670 h 251382"/>
                <a:gd name="connsiteX36" fmla="*/ 930162 w 939589"/>
                <a:gd name="connsiteY36" fmla="*/ 226244 h 251382"/>
                <a:gd name="connsiteX37" fmla="*/ 939589 w 939589"/>
                <a:gd name="connsiteY37" fmla="*/ 197963 h 251382"/>
                <a:gd name="connsiteX38" fmla="*/ 936447 w 939589"/>
                <a:gd name="connsiteY38" fmla="*/ 122549 h 251382"/>
                <a:gd name="connsiteX39" fmla="*/ 933305 w 939589"/>
                <a:gd name="connsiteY39" fmla="*/ 109980 h 251382"/>
                <a:gd name="connsiteX40" fmla="*/ 930162 w 939589"/>
                <a:gd name="connsiteY40" fmla="*/ 91126 h 251382"/>
                <a:gd name="connsiteX41" fmla="*/ 927020 w 939589"/>
                <a:gd name="connsiteY41" fmla="*/ 21996 h 251382"/>
                <a:gd name="connsiteX42" fmla="*/ 911309 w 939589"/>
                <a:gd name="connsiteY42" fmla="*/ 9427 h 25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39589" h="251382">
                  <a:moveTo>
                    <a:pt x="911309" y="9427"/>
                  </a:moveTo>
                  <a:cubicBezTo>
                    <a:pt x="906072" y="7856"/>
                    <a:pt x="900938" y="12569"/>
                    <a:pt x="895597" y="12569"/>
                  </a:cubicBezTo>
                  <a:cubicBezTo>
                    <a:pt x="881940" y="12569"/>
                    <a:pt x="868311" y="11023"/>
                    <a:pt x="854748" y="9427"/>
                  </a:cubicBezTo>
                  <a:cubicBezTo>
                    <a:pt x="850459" y="8922"/>
                    <a:pt x="846414" y="7132"/>
                    <a:pt x="842179" y="6285"/>
                  </a:cubicBezTo>
                  <a:cubicBezTo>
                    <a:pt x="830696" y="3988"/>
                    <a:pt x="819136" y="2095"/>
                    <a:pt x="807614" y="0"/>
                  </a:cubicBezTo>
                  <a:lnTo>
                    <a:pt x="276571" y="3143"/>
                  </a:lnTo>
                  <a:cubicBezTo>
                    <a:pt x="248272" y="3432"/>
                    <a:pt x="219966" y="4403"/>
                    <a:pt x="191729" y="6285"/>
                  </a:cubicBezTo>
                  <a:cubicBezTo>
                    <a:pt x="188424" y="6505"/>
                    <a:pt x="185581" y="8959"/>
                    <a:pt x="182302" y="9427"/>
                  </a:cubicBezTo>
                  <a:cubicBezTo>
                    <a:pt x="170849" y="11063"/>
                    <a:pt x="159259" y="11522"/>
                    <a:pt x="147738" y="12569"/>
                  </a:cubicBezTo>
                  <a:cubicBezTo>
                    <a:pt x="144596" y="13617"/>
                    <a:pt x="141559" y="15062"/>
                    <a:pt x="138311" y="15712"/>
                  </a:cubicBezTo>
                  <a:cubicBezTo>
                    <a:pt x="125816" y="18211"/>
                    <a:pt x="100604" y="21996"/>
                    <a:pt x="100604" y="21996"/>
                  </a:cubicBezTo>
                  <a:cubicBezTo>
                    <a:pt x="96414" y="24091"/>
                    <a:pt x="92420" y="26636"/>
                    <a:pt x="88034" y="28281"/>
                  </a:cubicBezTo>
                  <a:cubicBezTo>
                    <a:pt x="83990" y="29797"/>
                    <a:pt x="79617" y="30237"/>
                    <a:pt x="75465" y="31423"/>
                  </a:cubicBezTo>
                  <a:cubicBezTo>
                    <a:pt x="72280" y="32333"/>
                    <a:pt x="69181" y="33518"/>
                    <a:pt x="66039" y="34565"/>
                  </a:cubicBezTo>
                  <a:cubicBezTo>
                    <a:pt x="46934" y="47302"/>
                    <a:pt x="67234" y="35295"/>
                    <a:pt x="44043" y="43992"/>
                  </a:cubicBezTo>
                  <a:cubicBezTo>
                    <a:pt x="39657" y="45637"/>
                    <a:pt x="35860" y="48632"/>
                    <a:pt x="31474" y="50277"/>
                  </a:cubicBezTo>
                  <a:cubicBezTo>
                    <a:pt x="-2769" y="63119"/>
                    <a:pt x="41349" y="42199"/>
                    <a:pt x="6335" y="59703"/>
                  </a:cubicBezTo>
                  <a:cubicBezTo>
                    <a:pt x="4240" y="65988"/>
                    <a:pt x="-549" y="71960"/>
                    <a:pt x="51" y="78557"/>
                  </a:cubicBezTo>
                  <a:cubicBezTo>
                    <a:pt x="1098" y="90079"/>
                    <a:pt x="1557" y="101669"/>
                    <a:pt x="3193" y="113122"/>
                  </a:cubicBezTo>
                  <a:cubicBezTo>
                    <a:pt x="3661" y="116401"/>
                    <a:pt x="5425" y="119364"/>
                    <a:pt x="6335" y="122549"/>
                  </a:cubicBezTo>
                  <a:cubicBezTo>
                    <a:pt x="14609" y="151507"/>
                    <a:pt x="3214" y="118408"/>
                    <a:pt x="15762" y="147687"/>
                  </a:cubicBezTo>
                  <a:cubicBezTo>
                    <a:pt x="17067" y="150732"/>
                    <a:pt x="17995" y="153929"/>
                    <a:pt x="18905" y="157114"/>
                  </a:cubicBezTo>
                  <a:cubicBezTo>
                    <a:pt x="20091" y="161266"/>
                    <a:pt x="20116" y="165820"/>
                    <a:pt x="22047" y="169683"/>
                  </a:cubicBezTo>
                  <a:cubicBezTo>
                    <a:pt x="34914" y="195417"/>
                    <a:pt x="29230" y="182477"/>
                    <a:pt x="44043" y="194821"/>
                  </a:cubicBezTo>
                  <a:cubicBezTo>
                    <a:pt x="47457" y="197666"/>
                    <a:pt x="49854" y="201665"/>
                    <a:pt x="53470" y="204248"/>
                  </a:cubicBezTo>
                  <a:cubicBezTo>
                    <a:pt x="64064" y="211815"/>
                    <a:pt x="69145" y="210874"/>
                    <a:pt x="81750" y="213675"/>
                  </a:cubicBezTo>
                  <a:cubicBezTo>
                    <a:pt x="113516" y="220735"/>
                    <a:pt x="73212" y="215310"/>
                    <a:pt x="138311" y="219959"/>
                  </a:cubicBezTo>
                  <a:cubicBezTo>
                    <a:pt x="181509" y="230759"/>
                    <a:pt x="147230" y="223680"/>
                    <a:pt x="204298" y="229386"/>
                  </a:cubicBezTo>
                  <a:cubicBezTo>
                    <a:pt x="211668" y="230123"/>
                    <a:pt x="218988" y="231311"/>
                    <a:pt x="226294" y="232528"/>
                  </a:cubicBezTo>
                  <a:cubicBezTo>
                    <a:pt x="231562" y="233406"/>
                    <a:pt x="236689" y="235164"/>
                    <a:pt x="242006" y="235670"/>
                  </a:cubicBezTo>
                  <a:cubicBezTo>
                    <a:pt x="258722" y="237262"/>
                    <a:pt x="275540" y="237525"/>
                    <a:pt x="292282" y="238813"/>
                  </a:cubicBezTo>
                  <a:cubicBezTo>
                    <a:pt x="302778" y="239620"/>
                    <a:pt x="313188" y="241511"/>
                    <a:pt x="323705" y="241955"/>
                  </a:cubicBezTo>
                  <a:lnTo>
                    <a:pt x="515383" y="248240"/>
                  </a:lnTo>
                  <a:cubicBezTo>
                    <a:pt x="535298" y="248987"/>
                    <a:pt x="555185" y="250335"/>
                    <a:pt x="575086" y="251382"/>
                  </a:cubicBezTo>
                  <a:lnTo>
                    <a:pt x="892455" y="248240"/>
                  </a:lnTo>
                  <a:cubicBezTo>
                    <a:pt x="900000" y="247887"/>
                    <a:pt x="904143" y="238059"/>
                    <a:pt x="911309" y="235670"/>
                  </a:cubicBezTo>
                  <a:cubicBezTo>
                    <a:pt x="924318" y="231334"/>
                    <a:pt x="917979" y="234365"/>
                    <a:pt x="930162" y="226244"/>
                  </a:cubicBezTo>
                  <a:cubicBezTo>
                    <a:pt x="937751" y="214861"/>
                    <a:pt x="939589" y="214898"/>
                    <a:pt x="939589" y="197963"/>
                  </a:cubicBezTo>
                  <a:cubicBezTo>
                    <a:pt x="939589" y="172803"/>
                    <a:pt x="938239" y="147645"/>
                    <a:pt x="936447" y="122549"/>
                  </a:cubicBezTo>
                  <a:cubicBezTo>
                    <a:pt x="936139" y="118241"/>
                    <a:pt x="934152" y="114215"/>
                    <a:pt x="933305" y="109980"/>
                  </a:cubicBezTo>
                  <a:cubicBezTo>
                    <a:pt x="932055" y="103732"/>
                    <a:pt x="931210" y="97411"/>
                    <a:pt x="930162" y="91126"/>
                  </a:cubicBezTo>
                  <a:cubicBezTo>
                    <a:pt x="929115" y="68083"/>
                    <a:pt x="928663" y="45005"/>
                    <a:pt x="927020" y="21996"/>
                  </a:cubicBezTo>
                  <a:cubicBezTo>
                    <a:pt x="926566" y="15641"/>
                    <a:pt x="916546" y="10998"/>
                    <a:pt x="911309" y="9427"/>
                  </a:cubicBezTo>
                  <a:close/>
                </a:path>
              </a:pathLst>
            </a:cu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 name="Group 8"/>
          <p:cNvGrpSpPr/>
          <p:nvPr/>
        </p:nvGrpSpPr>
        <p:grpSpPr>
          <a:xfrm>
            <a:off x="745787" y="4553850"/>
            <a:ext cx="4457700" cy="1238250"/>
            <a:chOff x="745787" y="4553850"/>
            <a:chExt cx="4457700" cy="1238250"/>
          </a:xfrm>
        </p:grpSpPr>
        <p:pic>
          <p:nvPicPr>
            <p:cNvPr id="6" name="Picture 5"/>
            <p:cNvPicPr>
              <a:picLocks noChangeAspect="1"/>
            </p:cNvPicPr>
            <p:nvPr/>
          </p:nvPicPr>
          <p:blipFill>
            <a:blip r:embed="rId3"/>
            <a:stretch>
              <a:fillRect/>
            </a:stretch>
          </p:blipFill>
          <p:spPr>
            <a:xfrm>
              <a:off x="745787" y="4553850"/>
              <a:ext cx="4457700" cy="1238250"/>
            </a:xfrm>
            <a:prstGeom prst="rect">
              <a:avLst/>
            </a:prstGeom>
          </p:spPr>
        </p:pic>
        <p:sp>
          <p:nvSpPr>
            <p:cNvPr id="7" name="Freeform 6"/>
            <p:cNvSpPr/>
            <p:nvPr/>
          </p:nvSpPr>
          <p:spPr>
            <a:xfrm>
              <a:off x="3487586" y="4879863"/>
              <a:ext cx="795035" cy="670867"/>
            </a:xfrm>
            <a:custGeom>
              <a:avLst/>
              <a:gdLst>
                <a:gd name="connsiteX0" fmla="*/ 744386 w 795035"/>
                <a:gd name="connsiteY0" fmla="*/ 18380 h 670867"/>
                <a:gd name="connsiteX1" fmla="*/ 716816 w 795035"/>
                <a:gd name="connsiteY1" fmla="*/ 13785 h 670867"/>
                <a:gd name="connsiteX2" fmla="*/ 675461 w 795035"/>
                <a:gd name="connsiteY2" fmla="*/ 9190 h 670867"/>
                <a:gd name="connsiteX3" fmla="*/ 634106 w 795035"/>
                <a:gd name="connsiteY3" fmla="*/ 0 h 670867"/>
                <a:gd name="connsiteX4" fmla="*/ 542207 w 795035"/>
                <a:gd name="connsiteY4" fmla="*/ 4595 h 670867"/>
                <a:gd name="connsiteX5" fmla="*/ 528422 w 795035"/>
                <a:gd name="connsiteY5" fmla="*/ 9190 h 670867"/>
                <a:gd name="connsiteX6" fmla="*/ 280293 w 795035"/>
                <a:gd name="connsiteY6" fmla="*/ 18380 h 670867"/>
                <a:gd name="connsiteX7" fmla="*/ 220559 w 795035"/>
                <a:gd name="connsiteY7" fmla="*/ 27570 h 670867"/>
                <a:gd name="connsiteX8" fmla="*/ 206774 w 795035"/>
                <a:gd name="connsiteY8" fmla="*/ 32165 h 670867"/>
                <a:gd name="connsiteX9" fmla="*/ 188394 w 795035"/>
                <a:gd name="connsiteY9" fmla="*/ 36760 h 670867"/>
                <a:gd name="connsiteX10" fmla="*/ 156229 w 795035"/>
                <a:gd name="connsiteY10" fmla="*/ 41355 h 670867"/>
                <a:gd name="connsiteX11" fmla="*/ 87304 w 795035"/>
                <a:gd name="connsiteY11" fmla="*/ 55140 h 670867"/>
                <a:gd name="connsiteX12" fmla="*/ 68925 w 795035"/>
                <a:gd name="connsiteY12" fmla="*/ 82710 h 670867"/>
                <a:gd name="connsiteX13" fmla="*/ 59735 w 795035"/>
                <a:gd name="connsiteY13" fmla="*/ 96495 h 670867"/>
                <a:gd name="connsiteX14" fmla="*/ 55140 w 795035"/>
                <a:gd name="connsiteY14" fmla="*/ 110280 h 670867"/>
                <a:gd name="connsiteX15" fmla="*/ 22975 w 795035"/>
                <a:gd name="connsiteY15" fmla="*/ 156229 h 670867"/>
                <a:gd name="connsiteX16" fmla="*/ 13785 w 795035"/>
                <a:gd name="connsiteY16" fmla="*/ 183799 h 670867"/>
                <a:gd name="connsiteX17" fmla="*/ 9190 w 795035"/>
                <a:gd name="connsiteY17" fmla="*/ 197584 h 670867"/>
                <a:gd name="connsiteX18" fmla="*/ 0 w 795035"/>
                <a:gd name="connsiteY18" fmla="*/ 257319 h 670867"/>
                <a:gd name="connsiteX19" fmla="*/ 4595 w 795035"/>
                <a:gd name="connsiteY19" fmla="*/ 413548 h 670867"/>
                <a:gd name="connsiteX20" fmla="*/ 9190 w 795035"/>
                <a:gd name="connsiteY20" fmla="*/ 464093 h 670867"/>
                <a:gd name="connsiteX21" fmla="*/ 13785 w 795035"/>
                <a:gd name="connsiteY21" fmla="*/ 482473 h 670867"/>
                <a:gd name="connsiteX22" fmla="*/ 18380 w 795035"/>
                <a:gd name="connsiteY22" fmla="*/ 505448 h 670867"/>
                <a:gd name="connsiteX23" fmla="*/ 22975 w 795035"/>
                <a:gd name="connsiteY23" fmla="*/ 551397 h 670867"/>
                <a:gd name="connsiteX24" fmla="*/ 41355 w 795035"/>
                <a:gd name="connsiteY24" fmla="*/ 592752 h 670867"/>
                <a:gd name="connsiteX25" fmla="*/ 45950 w 795035"/>
                <a:gd name="connsiteY25" fmla="*/ 606537 h 670867"/>
                <a:gd name="connsiteX26" fmla="*/ 87304 w 795035"/>
                <a:gd name="connsiteY26" fmla="*/ 638702 h 670867"/>
                <a:gd name="connsiteX27" fmla="*/ 137849 w 795035"/>
                <a:gd name="connsiteY27" fmla="*/ 657082 h 670867"/>
                <a:gd name="connsiteX28" fmla="*/ 271103 w 795035"/>
                <a:gd name="connsiteY28" fmla="*/ 670867 h 670867"/>
                <a:gd name="connsiteX29" fmla="*/ 528422 w 795035"/>
                <a:gd name="connsiteY29" fmla="*/ 661677 h 670867"/>
                <a:gd name="connsiteX30" fmla="*/ 542207 w 795035"/>
                <a:gd name="connsiteY30" fmla="*/ 657082 h 670867"/>
                <a:gd name="connsiteX31" fmla="*/ 569777 w 795035"/>
                <a:gd name="connsiteY31" fmla="*/ 652487 h 670867"/>
                <a:gd name="connsiteX32" fmla="*/ 597347 w 795035"/>
                <a:gd name="connsiteY32" fmla="*/ 643297 h 670867"/>
                <a:gd name="connsiteX33" fmla="*/ 615727 w 795035"/>
                <a:gd name="connsiteY33" fmla="*/ 638702 h 670867"/>
                <a:gd name="connsiteX34" fmla="*/ 643296 w 795035"/>
                <a:gd name="connsiteY34" fmla="*/ 629512 h 670867"/>
                <a:gd name="connsiteX35" fmla="*/ 666271 w 795035"/>
                <a:gd name="connsiteY35" fmla="*/ 624917 h 670867"/>
                <a:gd name="connsiteX36" fmla="*/ 693841 w 795035"/>
                <a:gd name="connsiteY36" fmla="*/ 615727 h 670867"/>
                <a:gd name="connsiteX37" fmla="*/ 730601 w 795035"/>
                <a:gd name="connsiteY37" fmla="*/ 560587 h 670867"/>
                <a:gd name="connsiteX38" fmla="*/ 739791 w 795035"/>
                <a:gd name="connsiteY38" fmla="*/ 546802 h 670867"/>
                <a:gd name="connsiteX39" fmla="*/ 748981 w 795035"/>
                <a:gd name="connsiteY39" fmla="*/ 519232 h 670867"/>
                <a:gd name="connsiteX40" fmla="*/ 758171 w 795035"/>
                <a:gd name="connsiteY40" fmla="*/ 464093 h 670867"/>
                <a:gd name="connsiteX41" fmla="*/ 762766 w 795035"/>
                <a:gd name="connsiteY41" fmla="*/ 436523 h 670867"/>
                <a:gd name="connsiteX42" fmla="*/ 767361 w 795035"/>
                <a:gd name="connsiteY42" fmla="*/ 385978 h 670867"/>
                <a:gd name="connsiteX43" fmla="*/ 776551 w 795035"/>
                <a:gd name="connsiteY43" fmla="*/ 349218 h 670867"/>
                <a:gd name="connsiteX44" fmla="*/ 785741 w 795035"/>
                <a:gd name="connsiteY44" fmla="*/ 298674 h 670867"/>
                <a:gd name="connsiteX45" fmla="*/ 790336 w 795035"/>
                <a:gd name="connsiteY45" fmla="*/ 248129 h 670867"/>
                <a:gd name="connsiteX46" fmla="*/ 794931 w 795035"/>
                <a:gd name="connsiteY46" fmla="*/ 229749 h 670867"/>
                <a:gd name="connsiteX47" fmla="*/ 790336 w 795035"/>
                <a:gd name="connsiteY47" fmla="*/ 50545 h 670867"/>
                <a:gd name="connsiteX48" fmla="*/ 776551 w 795035"/>
                <a:gd name="connsiteY48" fmla="*/ 41355 h 670867"/>
                <a:gd name="connsiteX49" fmla="*/ 753576 w 795035"/>
                <a:gd name="connsiteY49" fmla="*/ 36760 h 670867"/>
                <a:gd name="connsiteX50" fmla="*/ 744386 w 795035"/>
                <a:gd name="connsiteY50" fmla="*/ 18380 h 67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5035" h="670867">
                  <a:moveTo>
                    <a:pt x="744386" y="18380"/>
                  </a:moveTo>
                  <a:cubicBezTo>
                    <a:pt x="738259" y="14551"/>
                    <a:pt x="726051" y="15016"/>
                    <a:pt x="716816" y="13785"/>
                  </a:cubicBezTo>
                  <a:cubicBezTo>
                    <a:pt x="703068" y="11952"/>
                    <a:pt x="689191" y="11151"/>
                    <a:pt x="675461" y="9190"/>
                  </a:cubicBezTo>
                  <a:cubicBezTo>
                    <a:pt x="661849" y="7245"/>
                    <a:pt x="647484" y="3345"/>
                    <a:pt x="634106" y="0"/>
                  </a:cubicBezTo>
                  <a:cubicBezTo>
                    <a:pt x="603473" y="1532"/>
                    <a:pt x="572763" y="1938"/>
                    <a:pt x="542207" y="4595"/>
                  </a:cubicBezTo>
                  <a:cubicBezTo>
                    <a:pt x="537382" y="5015"/>
                    <a:pt x="533259" y="8935"/>
                    <a:pt x="528422" y="9190"/>
                  </a:cubicBezTo>
                  <a:cubicBezTo>
                    <a:pt x="445770" y="13540"/>
                    <a:pt x="363003" y="15317"/>
                    <a:pt x="280293" y="18380"/>
                  </a:cubicBezTo>
                  <a:cubicBezTo>
                    <a:pt x="233999" y="29954"/>
                    <a:pt x="299945" y="14339"/>
                    <a:pt x="220559" y="27570"/>
                  </a:cubicBezTo>
                  <a:cubicBezTo>
                    <a:pt x="215781" y="28366"/>
                    <a:pt x="211431" y="30834"/>
                    <a:pt x="206774" y="32165"/>
                  </a:cubicBezTo>
                  <a:cubicBezTo>
                    <a:pt x="200702" y="33900"/>
                    <a:pt x="194607" y="35630"/>
                    <a:pt x="188394" y="36760"/>
                  </a:cubicBezTo>
                  <a:cubicBezTo>
                    <a:pt x="177738" y="38697"/>
                    <a:pt x="166912" y="39574"/>
                    <a:pt x="156229" y="41355"/>
                  </a:cubicBezTo>
                  <a:cubicBezTo>
                    <a:pt x="109790" y="49095"/>
                    <a:pt x="118492" y="47343"/>
                    <a:pt x="87304" y="55140"/>
                  </a:cubicBezTo>
                  <a:lnTo>
                    <a:pt x="68925" y="82710"/>
                  </a:lnTo>
                  <a:cubicBezTo>
                    <a:pt x="65862" y="87305"/>
                    <a:pt x="61481" y="91256"/>
                    <a:pt x="59735" y="96495"/>
                  </a:cubicBezTo>
                  <a:cubicBezTo>
                    <a:pt x="58203" y="101090"/>
                    <a:pt x="57492" y="106046"/>
                    <a:pt x="55140" y="110280"/>
                  </a:cubicBezTo>
                  <a:cubicBezTo>
                    <a:pt x="47056" y="124831"/>
                    <a:pt x="33303" y="142459"/>
                    <a:pt x="22975" y="156229"/>
                  </a:cubicBezTo>
                  <a:lnTo>
                    <a:pt x="13785" y="183799"/>
                  </a:lnTo>
                  <a:cubicBezTo>
                    <a:pt x="12253" y="188394"/>
                    <a:pt x="10140" y="192835"/>
                    <a:pt x="9190" y="197584"/>
                  </a:cubicBezTo>
                  <a:cubicBezTo>
                    <a:pt x="2173" y="232668"/>
                    <a:pt x="5564" y="212809"/>
                    <a:pt x="0" y="257319"/>
                  </a:cubicBezTo>
                  <a:cubicBezTo>
                    <a:pt x="1532" y="309395"/>
                    <a:pt x="2282" y="361501"/>
                    <a:pt x="4595" y="413548"/>
                  </a:cubicBezTo>
                  <a:cubicBezTo>
                    <a:pt x="5346" y="430449"/>
                    <a:pt x="6954" y="447324"/>
                    <a:pt x="9190" y="464093"/>
                  </a:cubicBezTo>
                  <a:cubicBezTo>
                    <a:pt x="10025" y="470353"/>
                    <a:pt x="12415" y="476308"/>
                    <a:pt x="13785" y="482473"/>
                  </a:cubicBezTo>
                  <a:cubicBezTo>
                    <a:pt x="15479" y="490097"/>
                    <a:pt x="17348" y="497707"/>
                    <a:pt x="18380" y="505448"/>
                  </a:cubicBezTo>
                  <a:cubicBezTo>
                    <a:pt x="20414" y="520706"/>
                    <a:pt x="20138" y="536268"/>
                    <a:pt x="22975" y="551397"/>
                  </a:cubicBezTo>
                  <a:cubicBezTo>
                    <a:pt x="30088" y="589332"/>
                    <a:pt x="28971" y="567984"/>
                    <a:pt x="41355" y="592752"/>
                  </a:cubicBezTo>
                  <a:cubicBezTo>
                    <a:pt x="43521" y="597084"/>
                    <a:pt x="43263" y="602507"/>
                    <a:pt x="45950" y="606537"/>
                  </a:cubicBezTo>
                  <a:cubicBezTo>
                    <a:pt x="54587" y="619493"/>
                    <a:pt x="76351" y="631400"/>
                    <a:pt x="87304" y="638702"/>
                  </a:cubicBezTo>
                  <a:cubicBezTo>
                    <a:pt x="111597" y="654898"/>
                    <a:pt x="95734" y="646553"/>
                    <a:pt x="137849" y="657082"/>
                  </a:cubicBezTo>
                  <a:cubicBezTo>
                    <a:pt x="193496" y="670994"/>
                    <a:pt x="149934" y="661173"/>
                    <a:pt x="271103" y="670867"/>
                  </a:cubicBezTo>
                  <a:cubicBezTo>
                    <a:pt x="281261" y="670646"/>
                    <a:pt x="459660" y="672256"/>
                    <a:pt x="528422" y="661677"/>
                  </a:cubicBezTo>
                  <a:cubicBezTo>
                    <a:pt x="533209" y="660941"/>
                    <a:pt x="537479" y="658133"/>
                    <a:pt x="542207" y="657082"/>
                  </a:cubicBezTo>
                  <a:cubicBezTo>
                    <a:pt x="551302" y="655061"/>
                    <a:pt x="560738" y="654747"/>
                    <a:pt x="569777" y="652487"/>
                  </a:cubicBezTo>
                  <a:cubicBezTo>
                    <a:pt x="579175" y="650138"/>
                    <a:pt x="588068" y="646081"/>
                    <a:pt x="597347" y="643297"/>
                  </a:cubicBezTo>
                  <a:cubicBezTo>
                    <a:pt x="603396" y="641482"/>
                    <a:pt x="609678" y="640517"/>
                    <a:pt x="615727" y="638702"/>
                  </a:cubicBezTo>
                  <a:cubicBezTo>
                    <a:pt x="625005" y="635918"/>
                    <a:pt x="633951" y="632061"/>
                    <a:pt x="643296" y="629512"/>
                  </a:cubicBezTo>
                  <a:cubicBezTo>
                    <a:pt x="650831" y="627457"/>
                    <a:pt x="658736" y="626972"/>
                    <a:pt x="666271" y="624917"/>
                  </a:cubicBezTo>
                  <a:cubicBezTo>
                    <a:pt x="675617" y="622368"/>
                    <a:pt x="693841" y="615727"/>
                    <a:pt x="693841" y="615727"/>
                  </a:cubicBezTo>
                  <a:lnTo>
                    <a:pt x="730601" y="560587"/>
                  </a:lnTo>
                  <a:cubicBezTo>
                    <a:pt x="733664" y="555992"/>
                    <a:pt x="738045" y="552041"/>
                    <a:pt x="739791" y="546802"/>
                  </a:cubicBezTo>
                  <a:cubicBezTo>
                    <a:pt x="742854" y="537612"/>
                    <a:pt x="747081" y="528731"/>
                    <a:pt x="748981" y="519232"/>
                  </a:cubicBezTo>
                  <a:cubicBezTo>
                    <a:pt x="757070" y="478790"/>
                    <a:pt x="750572" y="513486"/>
                    <a:pt x="758171" y="464093"/>
                  </a:cubicBezTo>
                  <a:cubicBezTo>
                    <a:pt x="759588" y="454885"/>
                    <a:pt x="761677" y="445776"/>
                    <a:pt x="762766" y="436523"/>
                  </a:cubicBezTo>
                  <a:cubicBezTo>
                    <a:pt x="764743" y="419721"/>
                    <a:pt x="764722" y="402689"/>
                    <a:pt x="767361" y="385978"/>
                  </a:cubicBezTo>
                  <a:cubicBezTo>
                    <a:pt x="769331" y="373502"/>
                    <a:pt x="774474" y="361677"/>
                    <a:pt x="776551" y="349218"/>
                  </a:cubicBezTo>
                  <a:cubicBezTo>
                    <a:pt x="782430" y="313945"/>
                    <a:pt x="779319" y="330785"/>
                    <a:pt x="785741" y="298674"/>
                  </a:cubicBezTo>
                  <a:cubicBezTo>
                    <a:pt x="787273" y="281826"/>
                    <a:pt x="788100" y="264898"/>
                    <a:pt x="790336" y="248129"/>
                  </a:cubicBezTo>
                  <a:cubicBezTo>
                    <a:pt x="791171" y="241869"/>
                    <a:pt x="794931" y="236064"/>
                    <a:pt x="794931" y="229749"/>
                  </a:cubicBezTo>
                  <a:cubicBezTo>
                    <a:pt x="794931" y="169995"/>
                    <a:pt x="796138" y="110017"/>
                    <a:pt x="790336" y="50545"/>
                  </a:cubicBezTo>
                  <a:cubicBezTo>
                    <a:pt x="789800" y="45049"/>
                    <a:pt x="781722" y="43294"/>
                    <a:pt x="776551" y="41355"/>
                  </a:cubicBezTo>
                  <a:cubicBezTo>
                    <a:pt x="769238" y="38613"/>
                    <a:pt x="761234" y="38292"/>
                    <a:pt x="753576" y="36760"/>
                  </a:cubicBezTo>
                  <a:cubicBezTo>
                    <a:pt x="738517" y="26720"/>
                    <a:pt x="750513" y="22209"/>
                    <a:pt x="744386" y="18380"/>
                  </a:cubicBezTo>
                  <a:close/>
                </a:path>
              </a:pathLst>
            </a:cu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73085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Changing Cell Indenting</a:t>
            </a:r>
            <a:endParaRPr lang="en-CA" dirty="0"/>
          </a:p>
        </p:txBody>
      </p:sp>
      <p:sp>
        <p:nvSpPr>
          <p:cNvPr id="3" name="Content Placeholder 2"/>
          <p:cNvSpPr>
            <a:spLocks noGrp="1"/>
          </p:cNvSpPr>
          <p:nvPr>
            <p:ph idx="1"/>
          </p:nvPr>
        </p:nvSpPr>
        <p:spPr/>
        <p:txBody>
          <a:bodyPr/>
          <a:lstStyle/>
          <a:p>
            <a:r>
              <a:rPr lang="en-CA" dirty="0" smtClean="0"/>
              <a:t>Indenting can be increased or decreased via: </a:t>
            </a:r>
          </a:p>
          <a:p>
            <a:pPr lvl="1"/>
            <a:r>
              <a:rPr lang="en-CA" dirty="0" smtClean="0">
                <a:latin typeface="Consolas" panose="020B0609020204030204" pitchFamily="49" charset="0"/>
              </a:rPr>
              <a:t>Home -&gt; Alignment group</a:t>
            </a:r>
          </a:p>
          <a:p>
            <a:pPr lvl="1"/>
            <a:endParaRPr lang="en-CA" dirty="0">
              <a:latin typeface="Consolas" panose="020B0609020204030204" pitchFamily="49" charset="0"/>
            </a:endParaRPr>
          </a:p>
          <a:p>
            <a:pPr lvl="1"/>
            <a:endParaRPr lang="en-CA" dirty="0" smtClean="0">
              <a:latin typeface="Consolas" panose="020B0609020204030204" pitchFamily="49" charset="0"/>
            </a:endParaRPr>
          </a:p>
          <a:p>
            <a:pPr lvl="1"/>
            <a:endParaRPr lang="en-CA" dirty="0">
              <a:latin typeface="Consolas" panose="020B0609020204030204" pitchFamily="49" charset="0"/>
            </a:endParaRPr>
          </a:p>
          <a:p>
            <a:pPr lvl="1"/>
            <a:endParaRPr lang="en-CA" dirty="0" smtClean="0">
              <a:latin typeface="Consolas" panose="020B0609020204030204" pitchFamily="49" charset="0"/>
            </a:endParaRPr>
          </a:p>
          <a:p>
            <a:pPr lvl="1"/>
            <a:r>
              <a:rPr lang="en-CA" dirty="0" smtClean="0"/>
              <a:t>No indenting levels (all indenting levels are identical).</a:t>
            </a:r>
          </a:p>
          <a:p>
            <a:pPr lvl="1"/>
            <a:endParaRPr lang="en-CA" dirty="0"/>
          </a:p>
          <a:p>
            <a:pPr lvl="1"/>
            <a:endParaRPr lang="en-CA" dirty="0" smtClean="0"/>
          </a:p>
          <a:p>
            <a:pPr lvl="1"/>
            <a:endParaRPr lang="en-CA" dirty="0"/>
          </a:p>
          <a:p>
            <a:pPr lvl="1"/>
            <a:r>
              <a:rPr lang="en-CA" dirty="0" smtClean="0"/>
              <a:t>Indenting applied to Row </a:t>
            </a:r>
            <a:r>
              <a:rPr lang="en-CA" dirty="0" smtClean="0">
                <a:latin typeface="Consolas" panose="020B0609020204030204" pitchFamily="49" charset="0"/>
              </a:rPr>
              <a:t>2</a:t>
            </a:r>
            <a:r>
              <a:rPr lang="en-CA" dirty="0" smtClean="0"/>
              <a:t> &amp; </a:t>
            </a:r>
            <a:r>
              <a:rPr lang="en-CA" dirty="0" smtClean="0">
                <a:latin typeface="Consolas" panose="020B0609020204030204" pitchFamily="49" charset="0"/>
              </a:rPr>
              <a:t>3</a:t>
            </a:r>
            <a:r>
              <a:rPr lang="en-CA" dirty="0" smtClean="0"/>
              <a:t>.</a:t>
            </a:r>
          </a:p>
          <a:p>
            <a:pPr lvl="1"/>
            <a:endParaRPr lang="en-CA" dirty="0">
              <a:latin typeface="Consolas" panose="020B0609020204030204" pitchFamily="49" charset="0"/>
            </a:endParaRPr>
          </a:p>
          <a:p>
            <a:pPr lvl="1"/>
            <a:endParaRPr lang="en-CA" dirty="0" smtClean="0">
              <a:latin typeface="Consolas" panose="020B0609020204030204" pitchFamily="49" charset="0"/>
            </a:endParaRPr>
          </a:p>
          <a:p>
            <a:pPr lvl="1"/>
            <a:endParaRPr lang="en-CA" dirty="0">
              <a:latin typeface="Consolas" panose="020B0609020204030204" pitchFamily="49" charset="0"/>
            </a:endParaRPr>
          </a:p>
          <a:p>
            <a:pPr lvl="1"/>
            <a:endParaRPr lang="en-CA" dirty="0" smtClean="0">
              <a:latin typeface="Consolas" panose="020B0609020204030204" pitchFamily="49" charset="0"/>
            </a:endParaRPr>
          </a:p>
          <a:p>
            <a:pPr lvl="1"/>
            <a:endParaRPr lang="en-CA" dirty="0" smtClean="0">
              <a:latin typeface="Consolas" panose="020B0609020204030204" pitchFamily="49" charset="0"/>
            </a:endParaRPr>
          </a:p>
          <a:p>
            <a:endParaRPr lang="en-CA" dirty="0"/>
          </a:p>
        </p:txBody>
      </p:sp>
      <p:pic>
        <p:nvPicPr>
          <p:cNvPr id="4" name="Picture 3">
            <a:extLst>
              <a:ext uri="{FF2B5EF4-FFF2-40B4-BE49-F238E27FC236}">
                <a16:creationId xmlns:a16="http://schemas.microsoft.com/office/drawing/2014/main" id="{131671DF-7D87-4393-AA1A-1F9B7D9CC5CD}"/>
              </a:ext>
            </a:extLst>
          </p:cNvPr>
          <p:cNvPicPr>
            <a:picLocks noChangeAspect="1"/>
          </p:cNvPicPr>
          <p:nvPr/>
        </p:nvPicPr>
        <p:blipFill>
          <a:blip r:embed="rId2"/>
          <a:stretch>
            <a:fillRect/>
          </a:stretch>
        </p:blipFill>
        <p:spPr>
          <a:xfrm>
            <a:off x="762000" y="2286000"/>
            <a:ext cx="2133600" cy="1104723"/>
          </a:xfrm>
          <a:prstGeom prst="rect">
            <a:avLst/>
          </a:prstGeom>
        </p:spPr>
      </p:pic>
      <p:pic>
        <p:nvPicPr>
          <p:cNvPr id="5" name="Picture 4">
            <a:extLst>
              <a:ext uri="{FF2B5EF4-FFF2-40B4-BE49-F238E27FC236}">
                <a16:creationId xmlns:a16="http://schemas.microsoft.com/office/drawing/2014/main" id="{6AEE96ED-B81F-492C-86F2-05D15E788D56}"/>
              </a:ext>
            </a:extLst>
          </p:cNvPr>
          <p:cNvPicPr>
            <a:picLocks noChangeAspect="1"/>
          </p:cNvPicPr>
          <p:nvPr/>
        </p:nvPicPr>
        <p:blipFill>
          <a:blip r:embed="rId3"/>
          <a:stretch>
            <a:fillRect/>
          </a:stretch>
        </p:blipFill>
        <p:spPr>
          <a:xfrm>
            <a:off x="762000" y="4114800"/>
            <a:ext cx="3581400" cy="995263"/>
          </a:xfrm>
          <a:prstGeom prst="rect">
            <a:avLst/>
          </a:prstGeom>
        </p:spPr>
      </p:pic>
      <p:pic>
        <p:nvPicPr>
          <p:cNvPr id="6" name="Picture 5"/>
          <p:cNvPicPr>
            <a:picLocks noChangeAspect="1"/>
          </p:cNvPicPr>
          <p:nvPr/>
        </p:nvPicPr>
        <p:blipFill>
          <a:blip r:embed="rId4"/>
          <a:stretch>
            <a:fillRect/>
          </a:stretch>
        </p:blipFill>
        <p:spPr>
          <a:xfrm>
            <a:off x="762000" y="5553640"/>
            <a:ext cx="3368332" cy="926673"/>
          </a:xfrm>
          <a:prstGeom prst="rect">
            <a:avLst/>
          </a:prstGeom>
        </p:spPr>
      </p:pic>
    </p:spTree>
    <p:extLst>
      <p:ext uri="{BB962C8B-B14F-4D97-AF65-F5344CB8AC3E}">
        <p14:creationId xmlns:p14="http://schemas.microsoft.com/office/powerpoint/2010/main" val="209224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Ways Of Formatting </a:t>
            </a:r>
            <a:r>
              <a:rPr lang="en-CA" dirty="0" smtClean="0"/>
              <a:t>Cells Via “Right Click”</a:t>
            </a:r>
            <a:endParaRPr lang="en-CA" dirty="0"/>
          </a:p>
        </p:txBody>
      </p:sp>
      <p:sp>
        <p:nvSpPr>
          <p:cNvPr id="3" name="Content Placeholder 2"/>
          <p:cNvSpPr>
            <a:spLocks noGrp="1"/>
          </p:cNvSpPr>
          <p:nvPr>
            <p:ph idx="1"/>
          </p:nvPr>
        </p:nvSpPr>
        <p:spPr>
          <a:xfrm>
            <a:off x="457200" y="1447800"/>
            <a:ext cx="6248400" cy="5029200"/>
          </a:xfrm>
        </p:spPr>
        <p:txBody>
          <a:bodyPr/>
          <a:lstStyle/>
          <a:p>
            <a:r>
              <a:rPr lang="en-CA" dirty="0"/>
              <a:t>Excel provides the ability to format the spreadsheet in various locations of the ribbon.</a:t>
            </a:r>
          </a:p>
          <a:p>
            <a:r>
              <a:rPr lang="en-CA" dirty="0"/>
              <a:t>You also can access these functions in the context of a cell or cells in the spreadsheet.</a:t>
            </a:r>
          </a:p>
          <a:p>
            <a:pPr marL="692150" lvl="1" indent="-457200">
              <a:buFont typeface="+mj-lt"/>
              <a:buAutoNum type="arabicPeriod"/>
            </a:pPr>
            <a:r>
              <a:rPr lang="en-CA" dirty="0"/>
              <a:t>Select a cell or cells for which you wish to apply similar formatting effects.</a:t>
            </a:r>
          </a:p>
          <a:p>
            <a:pPr marL="692150" lvl="1" indent="-457200">
              <a:buFont typeface="+mj-lt"/>
              <a:buAutoNum type="arabicPeriod"/>
            </a:pPr>
            <a:endParaRPr lang="en-CA" dirty="0"/>
          </a:p>
          <a:p>
            <a:pPr marL="692150" lvl="1" indent="-457200">
              <a:buFont typeface="+mj-lt"/>
              <a:buAutoNum type="arabicPeriod"/>
            </a:pPr>
            <a:endParaRPr lang="en-CA" dirty="0"/>
          </a:p>
          <a:p>
            <a:pPr marL="692150" lvl="1" indent="-457200">
              <a:buFont typeface="+mj-lt"/>
              <a:buAutoNum type="arabicPeriod"/>
            </a:pPr>
            <a:endParaRPr lang="en-CA" dirty="0"/>
          </a:p>
          <a:p>
            <a:pPr marL="692150" lvl="1" indent="-457200">
              <a:buFont typeface="+mj-lt"/>
              <a:buAutoNum type="arabicPeriod"/>
            </a:pPr>
            <a:endParaRPr lang="en-CA" dirty="0"/>
          </a:p>
          <a:p>
            <a:pPr marL="692150" lvl="1" indent="-457200">
              <a:buFont typeface="+mj-lt"/>
              <a:buAutoNum type="arabicPeriod"/>
            </a:pPr>
            <a:endParaRPr lang="en-CA" dirty="0"/>
          </a:p>
          <a:p>
            <a:pPr marL="692150" lvl="1" indent="-457200">
              <a:buFont typeface="+mj-lt"/>
              <a:buAutoNum type="arabicPeriod"/>
            </a:pPr>
            <a:r>
              <a:rPr lang="en-CA" dirty="0"/>
              <a:t>Right click and select “</a:t>
            </a:r>
            <a:r>
              <a:rPr lang="en-CA" dirty="0">
                <a:latin typeface="Consolas" panose="020B0609020204030204" pitchFamily="49" charset="0"/>
                <a:cs typeface="Consolas" panose="020B0609020204030204" pitchFamily="49" charset="0"/>
              </a:rPr>
              <a:t>Format Cells</a:t>
            </a:r>
            <a:r>
              <a:rPr lang="en-CA" dirty="0"/>
              <a:t>”</a:t>
            </a:r>
          </a:p>
        </p:txBody>
      </p:sp>
      <p:pic>
        <p:nvPicPr>
          <p:cNvPr id="4" name="Picture 3"/>
          <p:cNvPicPr>
            <a:picLocks noChangeAspect="1"/>
          </p:cNvPicPr>
          <p:nvPr/>
        </p:nvPicPr>
        <p:blipFill>
          <a:blip r:embed="rId2"/>
          <a:stretch>
            <a:fillRect/>
          </a:stretch>
        </p:blipFill>
        <p:spPr>
          <a:xfrm>
            <a:off x="1143000" y="3962400"/>
            <a:ext cx="2133600" cy="1653187"/>
          </a:xfrm>
          <a:prstGeom prst="rect">
            <a:avLst/>
          </a:prstGeom>
        </p:spPr>
      </p:pic>
      <p:pic>
        <p:nvPicPr>
          <p:cNvPr id="5" name="Picture 4"/>
          <p:cNvPicPr>
            <a:picLocks noChangeAspect="1"/>
          </p:cNvPicPr>
          <p:nvPr/>
        </p:nvPicPr>
        <p:blipFill rotWithShape="1">
          <a:blip r:embed="rId3"/>
          <a:srcRect l="19603" t="36056" r="64396" b="24586"/>
          <a:stretch/>
        </p:blipFill>
        <p:spPr>
          <a:xfrm>
            <a:off x="6726148" y="1905000"/>
            <a:ext cx="2225793" cy="4379762"/>
          </a:xfrm>
          <a:prstGeom prst="rect">
            <a:avLst/>
          </a:prstGeom>
        </p:spPr>
      </p:pic>
      <p:cxnSp>
        <p:nvCxnSpPr>
          <p:cNvPr id="7" name="Straight Connector 6"/>
          <p:cNvCxnSpPr>
            <a:endCxn id="3" idx="3"/>
          </p:cNvCxnSpPr>
          <p:nvPr/>
        </p:nvCxnSpPr>
        <p:spPr>
          <a:xfrm flipV="1">
            <a:off x="4038600" y="3962400"/>
            <a:ext cx="2667000" cy="1653187"/>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84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Formatting Cells: Text Alignment</a:t>
            </a:r>
          </a:p>
        </p:txBody>
      </p:sp>
      <p:pic>
        <p:nvPicPr>
          <p:cNvPr id="4" name="Content Placeholder 3"/>
          <p:cNvPicPr>
            <a:picLocks noGrp="1" noChangeAspect="1"/>
          </p:cNvPicPr>
          <p:nvPr>
            <p:ph idx="1"/>
          </p:nvPr>
        </p:nvPicPr>
        <p:blipFill>
          <a:blip r:embed="rId2"/>
          <a:stretch>
            <a:fillRect/>
          </a:stretch>
        </p:blipFill>
        <p:spPr>
          <a:xfrm>
            <a:off x="1664402" y="1371600"/>
            <a:ext cx="5815196" cy="5029200"/>
          </a:xfrm>
          <a:prstGeom prst="rect">
            <a:avLst/>
          </a:prstGeom>
        </p:spPr>
      </p:pic>
    </p:spTree>
    <p:extLst>
      <p:ext uri="{BB962C8B-B14F-4D97-AF65-F5344CB8AC3E}">
        <p14:creationId xmlns:p14="http://schemas.microsoft.com/office/powerpoint/2010/main" val="515904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Formatting Cells: </a:t>
            </a:r>
            <a:r>
              <a:rPr lang="en-CA" dirty="0" smtClean="0"/>
              <a:t>Font (Text) Formatting</a:t>
            </a:r>
            <a:endParaRPr lang="en-CA" dirty="0"/>
          </a:p>
        </p:txBody>
      </p:sp>
      <p:pic>
        <p:nvPicPr>
          <p:cNvPr id="4" name="Content Placeholder 3"/>
          <p:cNvPicPr>
            <a:picLocks noGrp="1" noChangeAspect="1"/>
          </p:cNvPicPr>
          <p:nvPr>
            <p:ph idx="1"/>
          </p:nvPr>
        </p:nvPicPr>
        <p:blipFill>
          <a:blip r:embed="rId2"/>
          <a:stretch>
            <a:fillRect/>
          </a:stretch>
        </p:blipFill>
        <p:spPr>
          <a:xfrm>
            <a:off x="2000250" y="1704975"/>
            <a:ext cx="5143500" cy="4514850"/>
          </a:xfrm>
          <a:prstGeom prst="rect">
            <a:avLst/>
          </a:prstGeom>
        </p:spPr>
      </p:pic>
    </p:spTree>
    <p:extLst>
      <p:ext uri="{BB962C8B-B14F-4D97-AF65-F5344CB8AC3E}">
        <p14:creationId xmlns:p14="http://schemas.microsoft.com/office/powerpoint/2010/main" val="736489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Formatting Cells: Borders Around Cells</a:t>
            </a:r>
          </a:p>
        </p:txBody>
      </p:sp>
      <p:pic>
        <p:nvPicPr>
          <p:cNvPr id="4" name="Content Placeholder 3"/>
          <p:cNvPicPr>
            <a:picLocks noGrp="1" noChangeAspect="1"/>
          </p:cNvPicPr>
          <p:nvPr>
            <p:ph idx="1"/>
          </p:nvPr>
        </p:nvPicPr>
        <p:blipFill>
          <a:blip r:embed="rId2"/>
          <a:stretch>
            <a:fillRect/>
          </a:stretch>
        </p:blipFill>
        <p:spPr>
          <a:xfrm>
            <a:off x="1981200" y="1685925"/>
            <a:ext cx="5181600" cy="4552950"/>
          </a:xfrm>
          <a:prstGeom prst="rect">
            <a:avLst/>
          </a:prstGeom>
        </p:spPr>
      </p:pic>
    </p:spTree>
    <p:extLst>
      <p:ext uri="{BB962C8B-B14F-4D97-AF65-F5344CB8AC3E}">
        <p14:creationId xmlns:p14="http://schemas.microsoft.com/office/powerpoint/2010/main" val="36017041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Formatting Cells: Cell Fill Effects</a:t>
            </a:r>
          </a:p>
        </p:txBody>
      </p:sp>
      <p:pic>
        <p:nvPicPr>
          <p:cNvPr id="6" name="Picture 5"/>
          <p:cNvPicPr>
            <a:picLocks noChangeAspect="1"/>
          </p:cNvPicPr>
          <p:nvPr/>
        </p:nvPicPr>
        <p:blipFill>
          <a:blip r:embed="rId2"/>
          <a:stretch>
            <a:fillRect/>
          </a:stretch>
        </p:blipFill>
        <p:spPr>
          <a:xfrm>
            <a:off x="1676400" y="1295400"/>
            <a:ext cx="5999038" cy="5246391"/>
          </a:xfrm>
          <a:prstGeom prst="rect">
            <a:avLst/>
          </a:prstGeom>
        </p:spPr>
      </p:pic>
    </p:spTree>
    <p:extLst>
      <p:ext uri="{BB962C8B-B14F-4D97-AF65-F5344CB8AC3E}">
        <p14:creationId xmlns:p14="http://schemas.microsoft.com/office/powerpoint/2010/main" val="301322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Formatting Cells: Choices Of Cell Data</a:t>
            </a:r>
          </a:p>
        </p:txBody>
      </p:sp>
      <p:pic>
        <p:nvPicPr>
          <p:cNvPr id="4" name="Picture 3"/>
          <p:cNvPicPr>
            <a:picLocks noChangeAspect="1"/>
          </p:cNvPicPr>
          <p:nvPr/>
        </p:nvPicPr>
        <p:blipFill>
          <a:blip r:embed="rId2"/>
          <a:stretch>
            <a:fillRect/>
          </a:stretch>
        </p:blipFill>
        <p:spPr>
          <a:xfrm>
            <a:off x="152400" y="1524001"/>
            <a:ext cx="5153025" cy="4495800"/>
          </a:xfrm>
          <a:prstGeom prst="rect">
            <a:avLst/>
          </a:prstGeom>
        </p:spPr>
      </p:pic>
      <p:sp>
        <p:nvSpPr>
          <p:cNvPr id="5" name="TextBox 4"/>
          <p:cNvSpPr txBox="1"/>
          <p:nvPr/>
        </p:nvSpPr>
        <p:spPr>
          <a:xfrm>
            <a:off x="5638800" y="1524001"/>
            <a:ext cx="3276600" cy="5029199"/>
          </a:xfrm>
          <a:prstGeom prst="rect">
            <a:avLst/>
          </a:prstGeom>
          <a:noFill/>
        </p:spPr>
        <p:txBody>
          <a:bodyPr wrap="square" rtlCol="0">
            <a:noAutofit/>
          </a:bodyPr>
          <a:lstStyle/>
          <a:p>
            <a:pPr marL="119063" indent="-119063">
              <a:buFont typeface="Arial" panose="020B0604020202020204" pitchFamily="34" charset="0"/>
              <a:buChar char="•"/>
            </a:pPr>
            <a:r>
              <a:rPr lang="en-CA" sz="1600" b="1" dirty="0"/>
              <a:t>General: </a:t>
            </a:r>
            <a:r>
              <a:rPr lang="en-CA" sz="1600" dirty="0" smtClean="0"/>
              <a:t>No </a:t>
            </a:r>
            <a:r>
              <a:rPr lang="en-CA" sz="1600" dirty="0"/>
              <a:t>special format</a:t>
            </a:r>
          </a:p>
          <a:p>
            <a:pPr marL="119063" indent="-119063">
              <a:buFont typeface="Arial" panose="020B0604020202020204" pitchFamily="34" charset="0"/>
              <a:buChar char="•"/>
            </a:pPr>
            <a:r>
              <a:rPr lang="en-CA" sz="1600" b="1" dirty="0"/>
              <a:t>Number:</a:t>
            </a:r>
          </a:p>
          <a:p>
            <a:pPr marL="344488" lvl="1" indent="-119063">
              <a:buFont typeface="Arial" panose="020B0604020202020204" pitchFamily="34" charset="0"/>
              <a:buChar char="•"/>
            </a:pPr>
            <a:r>
              <a:rPr lang="en-CA" sz="1600" dirty="0"/>
              <a:t>Separator (1 comma for 3 digits)</a:t>
            </a:r>
          </a:p>
          <a:p>
            <a:pPr marL="344488" lvl="1" indent="-119063">
              <a:buFont typeface="Arial" panose="020B0604020202020204" pitchFamily="34" charset="0"/>
              <a:buChar char="•"/>
            </a:pPr>
            <a:r>
              <a:rPr lang="en-CA" sz="1600" dirty="0"/>
              <a:t>Several options for displaying negative numbers</a:t>
            </a:r>
          </a:p>
          <a:p>
            <a:pPr marL="119063" indent="-119063">
              <a:buFont typeface="Arial" panose="020B0604020202020204" pitchFamily="34" charset="0"/>
              <a:buChar char="•"/>
            </a:pPr>
            <a:r>
              <a:rPr lang="en-CA" sz="1600" b="1" dirty="0"/>
              <a:t>Currency:</a:t>
            </a:r>
          </a:p>
          <a:p>
            <a:pPr marL="344488" lvl="1" indent="-119063">
              <a:buFont typeface="Arial" panose="020B0604020202020204" pitchFamily="34" charset="0"/>
              <a:buChar char="•"/>
            </a:pPr>
            <a:r>
              <a:rPr lang="en-CA" sz="1600" dirty="0"/>
              <a:t>Currency </a:t>
            </a:r>
            <a:r>
              <a:rPr lang="en-CA" sz="1600" dirty="0" smtClean="0"/>
              <a:t>sign appears</a:t>
            </a:r>
            <a:endParaRPr lang="en-CA" sz="1600" dirty="0"/>
          </a:p>
          <a:p>
            <a:pPr marL="344488" lvl="1" indent="-119063">
              <a:buFont typeface="Arial" panose="020B0604020202020204" pitchFamily="34" charset="0"/>
              <a:buChar char="•"/>
            </a:pPr>
            <a:r>
              <a:rPr lang="en-CA" sz="1600" dirty="0"/>
              <a:t>Several options for displaying negative numbers</a:t>
            </a:r>
          </a:p>
          <a:p>
            <a:pPr marL="344488" lvl="1" indent="-119063">
              <a:buFont typeface="Arial" panose="020B0604020202020204" pitchFamily="34" charset="0"/>
              <a:buChar char="•"/>
            </a:pPr>
            <a:r>
              <a:rPr lang="en-CA" sz="1600" dirty="0"/>
              <a:t>Columns aligns decimal points</a:t>
            </a:r>
          </a:p>
          <a:p>
            <a:pPr marL="119063" indent="-119063">
              <a:buFont typeface="Arial" panose="020B0604020202020204" pitchFamily="34" charset="0"/>
              <a:buChar char="•"/>
            </a:pPr>
            <a:r>
              <a:rPr lang="en-CA" sz="1600" b="1" dirty="0"/>
              <a:t>Accounting:</a:t>
            </a:r>
          </a:p>
          <a:p>
            <a:pPr marL="344488" lvl="1" indent="-119063">
              <a:buFont typeface="Arial" panose="020B0604020202020204" pitchFamily="34" charset="0"/>
              <a:buChar char="•"/>
            </a:pPr>
            <a:r>
              <a:rPr lang="en-CA" sz="1600" dirty="0"/>
              <a:t>Similar to currency but no special options for displaying negative values</a:t>
            </a:r>
          </a:p>
          <a:p>
            <a:pPr marL="119063" indent="-119063">
              <a:buFont typeface="Arial" panose="020B0604020202020204" pitchFamily="34" charset="0"/>
              <a:buChar char="•"/>
            </a:pPr>
            <a:r>
              <a:rPr lang="en-CA" sz="1600" b="1" dirty="0"/>
              <a:t>Date, Time:</a:t>
            </a:r>
          </a:p>
          <a:p>
            <a:pPr marL="344488" lvl="1" indent="-119063">
              <a:buFont typeface="Arial" panose="020B0604020202020204" pitchFamily="34" charset="0"/>
              <a:buChar char="•"/>
            </a:pPr>
            <a:r>
              <a:rPr lang="en-CA" sz="1600" dirty="0"/>
              <a:t>Both allow </a:t>
            </a:r>
            <a:r>
              <a:rPr lang="en-CA" sz="1600" dirty="0" smtClean="0"/>
              <a:t>the display to appear in </a:t>
            </a:r>
            <a:r>
              <a:rPr lang="en-CA" sz="1600" dirty="0"/>
              <a:t>different formats</a:t>
            </a:r>
          </a:p>
          <a:p>
            <a:pPr marL="119063" indent="-119063">
              <a:buFont typeface="Arial" panose="020B0604020202020204" pitchFamily="34" charset="0"/>
              <a:buChar char="•"/>
            </a:pPr>
            <a:r>
              <a:rPr lang="en-CA" sz="1600" b="1" dirty="0"/>
              <a:t>Percentage</a:t>
            </a:r>
            <a:r>
              <a:rPr lang="en-CA" sz="1600" dirty="0"/>
              <a:t>: E.g. </a:t>
            </a:r>
            <a:r>
              <a:rPr lang="en-CA" sz="1600" dirty="0">
                <a:latin typeface="Consolas" panose="020B0609020204030204" pitchFamily="49" charset="0"/>
              </a:rPr>
              <a:t>100%</a:t>
            </a:r>
          </a:p>
          <a:p>
            <a:pPr marL="119063" indent="-119063">
              <a:buFont typeface="Arial" panose="020B0604020202020204" pitchFamily="34" charset="0"/>
              <a:buChar char="•"/>
            </a:pPr>
            <a:r>
              <a:rPr lang="en-CA" sz="1600" b="1" dirty="0"/>
              <a:t>Fraction</a:t>
            </a:r>
            <a:r>
              <a:rPr lang="en-CA" sz="1600" dirty="0"/>
              <a:t>: </a:t>
            </a:r>
            <a:r>
              <a:rPr lang="en-CA" sz="1600" dirty="0" smtClean="0"/>
              <a:t>e.g. when </a:t>
            </a:r>
            <a:r>
              <a:rPr lang="en-CA" sz="1600" dirty="0"/>
              <a:t>0.75 is typed in it displays as </a:t>
            </a:r>
            <a:r>
              <a:rPr lang="en-CA" sz="1600" dirty="0">
                <a:latin typeface="Consolas" panose="020B0609020204030204" pitchFamily="49" charset="0"/>
              </a:rPr>
              <a:t>3/4</a:t>
            </a:r>
          </a:p>
        </p:txBody>
      </p:sp>
    </p:spTree>
    <p:extLst>
      <p:ext uri="{BB962C8B-B14F-4D97-AF65-F5344CB8AC3E}">
        <p14:creationId xmlns:p14="http://schemas.microsoft.com/office/powerpoint/2010/main" val="245118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Starting Excel: Running Excel</a:t>
            </a:r>
          </a:p>
        </p:txBody>
      </p:sp>
      <p:sp>
        <p:nvSpPr>
          <p:cNvPr id="3" name="Content Placeholder 2"/>
          <p:cNvSpPr>
            <a:spLocks noGrp="1"/>
          </p:cNvSpPr>
          <p:nvPr>
            <p:ph idx="1"/>
          </p:nvPr>
        </p:nvSpPr>
        <p:spPr/>
        <p:txBody>
          <a:bodyPr/>
          <a:lstStyle/>
          <a:p>
            <a:r>
              <a:rPr lang="en-CA" dirty="0"/>
              <a:t>With the Start button clicked type in “Excel” (the name of the program you wish to run).</a:t>
            </a:r>
          </a:p>
          <a:p>
            <a:r>
              <a:rPr lang="en-CA" dirty="0"/>
              <a:t>(There are many ways of starting a program in Windows, this is an example where there is no “one right way” to do things).</a:t>
            </a:r>
          </a:p>
          <a:p>
            <a:endParaRPr lang="en-CA"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223"/>
          <a:stretch/>
        </p:blipFill>
        <p:spPr>
          <a:xfrm>
            <a:off x="762000" y="3040144"/>
            <a:ext cx="2209800" cy="3804977"/>
          </a:xfrm>
          <a:prstGeom prst="rect">
            <a:avLst/>
          </a:prstGeom>
        </p:spPr>
      </p:pic>
    </p:spTree>
    <p:extLst>
      <p:ext uri="{BB962C8B-B14F-4D97-AF65-F5344CB8AC3E}">
        <p14:creationId xmlns:p14="http://schemas.microsoft.com/office/powerpoint/2010/main" val="774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Formatting </a:t>
            </a:r>
            <a:r>
              <a:rPr lang="en-CA" dirty="0" smtClean="0"/>
              <a:t>Cells: </a:t>
            </a:r>
            <a:r>
              <a:rPr lang="en-CA" dirty="0"/>
              <a:t>Choices Of Cell Data</a:t>
            </a:r>
          </a:p>
        </p:txBody>
      </p:sp>
      <p:pic>
        <p:nvPicPr>
          <p:cNvPr id="4" name="Picture 3"/>
          <p:cNvPicPr>
            <a:picLocks noChangeAspect="1"/>
          </p:cNvPicPr>
          <p:nvPr/>
        </p:nvPicPr>
        <p:blipFill>
          <a:blip r:embed="rId2"/>
          <a:stretch>
            <a:fillRect/>
          </a:stretch>
        </p:blipFill>
        <p:spPr>
          <a:xfrm>
            <a:off x="152400" y="1524001"/>
            <a:ext cx="5153025" cy="4495800"/>
          </a:xfrm>
          <a:prstGeom prst="rect">
            <a:avLst/>
          </a:prstGeom>
        </p:spPr>
      </p:pic>
      <p:sp>
        <p:nvSpPr>
          <p:cNvPr id="5" name="TextBox 4"/>
          <p:cNvSpPr txBox="1"/>
          <p:nvPr/>
        </p:nvSpPr>
        <p:spPr>
          <a:xfrm>
            <a:off x="5638800" y="1524001"/>
            <a:ext cx="3276600" cy="5029199"/>
          </a:xfrm>
          <a:prstGeom prst="rect">
            <a:avLst/>
          </a:prstGeom>
          <a:noFill/>
        </p:spPr>
        <p:txBody>
          <a:bodyPr wrap="square" rtlCol="0">
            <a:noAutofit/>
          </a:bodyPr>
          <a:lstStyle/>
          <a:p>
            <a:pPr marL="119063" indent="-119063">
              <a:buFont typeface="Arial" panose="020B0604020202020204" pitchFamily="34" charset="0"/>
              <a:buChar char="•"/>
            </a:pPr>
            <a:r>
              <a:rPr lang="en-CA" sz="1600" b="1" dirty="0"/>
              <a:t>Scientific</a:t>
            </a:r>
            <a:r>
              <a:rPr lang="en-CA" sz="1600" dirty="0"/>
              <a:t>: </a:t>
            </a:r>
            <a:r>
              <a:rPr lang="en-CA" sz="1600" dirty="0" smtClean="0"/>
              <a:t>E.g. </a:t>
            </a:r>
            <a:r>
              <a:rPr lang="en-CA" sz="1600" dirty="0" smtClean="0">
                <a:latin typeface="Consolas" panose="020B0609020204030204" pitchFamily="49" charset="0"/>
              </a:rPr>
              <a:t>1.23E+06</a:t>
            </a:r>
            <a:endParaRPr lang="en-CA" sz="1600" dirty="0">
              <a:latin typeface="Consolas" panose="020B0609020204030204" pitchFamily="49" charset="0"/>
            </a:endParaRPr>
          </a:p>
          <a:p>
            <a:pPr marL="576263" lvl="1" indent="-119063">
              <a:buFont typeface="Arial" panose="020B0604020202020204" pitchFamily="34" charset="0"/>
              <a:buChar char="•"/>
            </a:pPr>
            <a:r>
              <a:rPr lang="en-CA" sz="1600" dirty="0">
                <a:latin typeface="+mn-lt"/>
              </a:rPr>
              <a:t>Decimal point shifting = Exponent</a:t>
            </a:r>
          </a:p>
          <a:p>
            <a:pPr marL="119063" indent="-119063">
              <a:buFont typeface="Arial" panose="020B0604020202020204" pitchFamily="34" charset="0"/>
              <a:buChar char="•"/>
            </a:pPr>
            <a:r>
              <a:rPr lang="en-CA" sz="1600" b="1" dirty="0"/>
              <a:t>Text</a:t>
            </a:r>
            <a:r>
              <a:rPr lang="en-CA" sz="1600" dirty="0"/>
              <a:t>:</a:t>
            </a:r>
          </a:p>
          <a:p>
            <a:pPr marL="344488" lvl="1" indent="-119063">
              <a:buFont typeface="Arial" panose="020B0604020202020204" pitchFamily="34" charset="0"/>
              <a:buChar char="•"/>
            </a:pPr>
            <a:r>
              <a:rPr lang="en-CA" sz="1600" dirty="0"/>
              <a:t>Treats everything (even numbers) as text</a:t>
            </a:r>
          </a:p>
          <a:p>
            <a:pPr marL="344488" lvl="1" indent="-119063">
              <a:buFont typeface="Arial" panose="020B0604020202020204" pitchFamily="34" charset="0"/>
              <a:buChar char="•"/>
            </a:pPr>
            <a:r>
              <a:rPr lang="en-CA" sz="1600" dirty="0"/>
              <a:t>Cell </a:t>
            </a:r>
            <a:r>
              <a:rPr lang="en-CA" sz="1600" dirty="0" smtClean="0"/>
              <a:t>data is </a:t>
            </a:r>
            <a:r>
              <a:rPr lang="en-CA" sz="1600" dirty="0"/>
              <a:t>displayed exactly as entered.</a:t>
            </a:r>
          </a:p>
          <a:p>
            <a:pPr marL="119063" indent="-119063">
              <a:buFont typeface="Arial" panose="020B0604020202020204" pitchFamily="34" charset="0"/>
              <a:buChar char="•"/>
            </a:pPr>
            <a:r>
              <a:rPr lang="en-CA" sz="1600" b="1" dirty="0"/>
              <a:t>Special</a:t>
            </a:r>
            <a:r>
              <a:rPr lang="en-CA" sz="1600" dirty="0"/>
              <a:t>:</a:t>
            </a:r>
          </a:p>
          <a:p>
            <a:pPr marL="350838" lvl="1" indent="-125413">
              <a:buFont typeface="Arial" panose="020B0604020202020204" pitchFamily="34" charset="0"/>
              <a:buChar char="•"/>
            </a:pPr>
            <a:r>
              <a:rPr lang="en-CA" sz="1600" dirty="0"/>
              <a:t>Country specific information (e.g. zip)</a:t>
            </a:r>
          </a:p>
          <a:p>
            <a:pPr marL="119063" indent="-119063">
              <a:buFont typeface="Arial" panose="020B0604020202020204" pitchFamily="34" charset="0"/>
              <a:buChar char="•"/>
            </a:pPr>
            <a:r>
              <a:rPr lang="en-CA" sz="1600" b="1" dirty="0"/>
              <a:t>Custom</a:t>
            </a:r>
            <a:r>
              <a:rPr lang="en-CA" sz="1600" dirty="0" smtClean="0"/>
              <a:t>:</a:t>
            </a:r>
          </a:p>
          <a:p>
            <a:pPr marL="349250" lvl="1" indent="-120650">
              <a:buFont typeface="Arial" panose="020B0604020202020204" pitchFamily="34" charset="0"/>
              <a:buChar char="•"/>
            </a:pPr>
            <a:r>
              <a:rPr lang="en-CA" sz="1600" dirty="0" smtClean="0"/>
              <a:t>You can create your own formats e.g. ID number = A22-B (alpha, two digits, dash, alpha)</a:t>
            </a:r>
            <a:endParaRPr lang="en-CA" sz="1600" dirty="0"/>
          </a:p>
          <a:p>
            <a:pPr marL="576263" lvl="1" indent="-119063">
              <a:buFont typeface="Arial" panose="020B0604020202020204" pitchFamily="34" charset="0"/>
              <a:buChar char="•"/>
            </a:pPr>
            <a:endParaRPr lang="en-CA" sz="1600" dirty="0"/>
          </a:p>
          <a:p>
            <a:pPr marL="119063" indent="-119063">
              <a:buFont typeface="Arial" panose="020B0604020202020204" pitchFamily="34" charset="0"/>
              <a:buChar char="•"/>
            </a:pPr>
            <a:endParaRPr lang="en-CA" dirty="0"/>
          </a:p>
          <a:p>
            <a:pPr marL="119063" indent="-119063">
              <a:buFont typeface="Arial" panose="020B0604020202020204" pitchFamily="34" charset="0"/>
              <a:buChar char="•"/>
            </a:pPr>
            <a:endParaRPr lang="en-CA" dirty="0"/>
          </a:p>
        </p:txBody>
      </p:sp>
    </p:spTree>
    <p:extLst>
      <p:ext uri="{BB962C8B-B14F-4D97-AF65-F5344CB8AC3E}">
        <p14:creationId xmlns:p14="http://schemas.microsoft.com/office/powerpoint/2010/main" val="250697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Formatting Cells: Choices Of Cell </a:t>
            </a:r>
            <a:r>
              <a:rPr lang="en-CA" dirty="0" smtClean="0"/>
              <a:t>Data, Example</a:t>
            </a:r>
            <a:endParaRPr lang="en-CA" dirty="0"/>
          </a:p>
        </p:txBody>
      </p:sp>
      <p:sp>
        <p:nvSpPr>
          <p:cNvPr id="3" name="Content Placeholder 2"/>
          <p:cNvSpPr>
            <a:spLocks noGrp="1"/>
          </p:cNvSpPr>
          <p:nvPr>
            <p:ph idx="1"/>
          </p:nvPr>
        </p:nvSpPr>
        <p:spPr/>
        <p:txBody>
          <a:bodyPr/>
          <a:lstStyle/>
          <a:p>
            <a:r>
              <a:rPr lang="en-CA" b="1" dirty="0" smtClean="0"/>
              <a:t>Example spreadsheet</a:t>
            </a:r>
            <a:r>
              <a:rPr lang="en-CA" dirty="0" smtClean="0"/>
              <a:t>: </a:t>
            </a:r>
            <a:r>
              <a:rPr lang="en-CA" dirty="0" err="1" smtClean="0">
                <a:latin typeface="Consolas" panose="020B0609020204030204" pitchFamily="49" charset="0"/>
              </a:rPr>
              <a:t>data_types</a:t>
            </a:r>
            <a:r>
              <a:rPr lang="en-CA" dirty="0" smtClean="0"/>
              <a:t> </a:t>
            </a:r>
          </a:p>
          <a:p>
            <a:r>
              <a:rPr lang="en-CA" dirty="0" smtClean="0"/>
              <a:t>(You can view the effect of setting different formatting types in this spreadsheet). </a:t>
            </a:r>
            <a:endParaRPr lang="en-CA" dirty="0"/>
          </a:p>
        </p:txBody>
      </p:sp>
    </p:spTree>
    <p:extLst>
      <p:ext uri="{BB962C8B-B14F-4D97-AF65-F5344CB8AC3E}">
        <p14:creationId xmlns:p14="http://schemas.microsoft.com/office/powerpoint/2010/main" val="13823280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Too Big For Your View</a:t>
            </a:r>
            <a:endParaRPr lang="en-US" dirty="0"/>
          </a:p>
        </p:txBody>
      </p:sp>
      <p:sp>
        <p:nvSpPr>
          <p:cNvPr id="3" name="Content Placeholder 2"/>
          <p:cNvSpPr>
            <a:spLocks noGrp="1"/>
          </p:cNvSpPr>
          <p:nvPr>
            <p:ph idx="1"/>
          </p:nvPr>
        </p:nvSpPr>
        <p:spPr/>
        <p:txBody>
          <a:bodyPr/>
          <a:lstStyle/>
          <a:p>
            <a:r>
              <a:rPr lang="en-US" dirty="0" smtClean="0"/>
              <a:t>Covered in the lectures notes</a:t>
            </a:r>
          </a:p>
          <a:p>
            <a:pPr lvl="1"/>
            <a:r>
              <a:rPr lang="en-US" dirty="0"/>
              <a:t>Freeze panes</a:t>
            </a:r>
          </a:p>
          <a:p>
            <a:pPr lvl="1"/>
            <a:r>
              <a:rPr lang="en-US" dirty="0"/>
              <a:t>Simple merging of cells (merging cells on a single row).</a:t>
            </a:r>
          </a:p>
          <a:p>
            <a:endParaRPr lang="en-US" dirty="0" smtClean="0"/>
          </a:p>
          <a:p>
            <a:r>
              <a:rPr lang="en-US" dirty="0" smtClean="0"/>
              <a:t>Covered in the introductory tutorial notes (these notes)</a:t>
            </a:r>
          </a:p>
          <a:p>
            <a:pPr lvl="1"/>
            <a:r>
              <a:rPr lang="en-US" dirty="0"/>
              <a:t>Resizing rows or </a:t>
            </a:r>
            <a:r>
              <a:rPr lang="en-US" dirty="0" smtClean="0"/>
              <a:t>columns</a:t>
            </a:r>
          </a:p>
          <a:p>
            <a:pPr lvl="1"/>
            <a:r>
              <a:rPr lang="en-US" dirty="0"/>
              <a:t>Wrap the </a:t>
            </a:r>
            <a:r>
              <a:rPr lang="en-US" dirty="0" smtClean="0"/>
              <a:t>data</a:t>
            </a:r>
            <a:endParaRPr lang="en-US" dirty="0"/>
          </a:p>
          <a:p>
            <a:pPr lvl="1"/>
            <a:r>
              <a:rPr lang="en-US" dirty="0" smtClean="0"/>
              <a:t>Merge data (other </a:t>
            </a:r>
            <a:r>
              <a:rPr lang="en-US" dirty="0"/>
              <a:t>ways of merging as well as merging multiple rows as well as multiple columns)</a:t>
            </a:r>
          </a:p>
          <a:p>
            <a:endParaRPr lang="en-US" dirty="0"/>
          </a:p>
        </p:txBody>
      </p:sp>
    </p:spTree>
    <p:extLst>
      <p:ext uri="{BB962C8B-B14F-4D97-AF65-F5344CB8AC3E}">
        <p14:creationId xmlns:p14="http://schemas.microsoft.com/office/powerpoint/2010/main" val="21065004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167" r="49167"/>
          <a:stretch/>
        </p:blipFill>
        <p:spPr>
          <a:xfrm rot="5400000">
            <a:off x="1667510" y="1990090"/>
            <a:ext cx="1732280" cy="3543300"/>
          </a:xfrm>
          <a:prstGeom prst="rect">
            <a:avLst/>
          </a:prstGeom>
        </p:spPr>
      </p:pic>
      <p:sp>
        <p:nvSpPr>
          <p:cNvPr id="2" name="Title 1"/>
          <p:cNvSpPr>
            <a:spLocks noGrp="1"/>
          </p:cNvSpPr>
          <p:nvPr>
            <p:ph type="title"/>
          </p:nvPr>
        </p:nvSpPr>
        <p:spPr/>
        <p:txBody>
          <a:bodyPr/>
          <a:lstStyle/>
          <a:p>
            <a:r>
              <a:rPr lang="en-CA" dirty="0" smtClean="0"/>
              <a:t>Resize </a:t>
            </a:r>
            <a:r>
              <a:rPr lang="en-CA" dirty="0"/>
              <a:t>Width (Column)</a:t>
            </a:r>
          </a:p>
        </p:txBody>
      </p:sp>
      <p:sp>
        <p:nvSpPr>
          <p:cNvPr id="3" name="Content Placeholder 2"/>
          <p:cNvSpPr>
            <a:spLocks noGrp="1"/>
          </p:cNvSpPr>
          <p:nvPr>
            <p:ph idx="1"/>
          </p:nvPr>
        </p:nvSpPr>
        <p:spPr/>
        <p:txBody>
          <a:bodyPr/>
          <a:lstStyle/>
          <a:p>
            <a:r>
              <a:rPr lang="en-CA" dirty="0"/>
              <a:t>Resizing columns:</a:t>
            </a:r>
          </a:p>
          <a:p>
            <a:pPr lvl="1"/>
            <a:r>
              <a:rPr lang="en-CA" dirty="0"/>
              <a:t>Move the mouse to just after the end of the column to be resized (mouse pointer icon changes appearance to indicate Excel is in “</a:t>
            </a:r>
            <a:r>
              <a:rPr lang="en-CA" b="1" dirty="0">
                <a:solidFill>
                  <a:srgbClr val="FF0000"/>
                </a:solidFill>
              </a:rPr>
              <a:t>resize column mode</a:t>
            </a:r>
            <a:r>
              <a:rPr lang="en-CA" dirty="0"/>
              <a:t>”).</a:t>
            </a:r>
          </a:p>
          <a:p>
            <a:pPr lvl="1"/>
            <a:endParaRPr lang="en-CA" dirty="0"/>
          </a:p>
          <a:p>
            <a:pPr lvl="1"/>
            <a:endParaRPr lang="en-CA" dirty="0"/>
          </a:p>
          <a:p>
            <a:pPr lvl="1"/>
            <a:endParaRPr lang="en-CA" dirty="0"/>
          </a:p>
          <a:p>
            <a:pPr lvl="1"/>
            <a:endParaRPr lang="en-CA" dirty="0"/>
          </a:p>
          <a:p>
            <a:pPr lvl="1"/>
            <a:endParaRPr lang="en-CA" dirty="0"/>
          </a:p>
          <a:p>
            <a:pPr lvl="1"/>
            <a:r>
              <a:rPr lang="en-CA" dirty="0"/>
              <a:t>In the image Column </a:t>
            </a:r>
            <a:r>
              <a:rPr lang="en-CA" dirty="0">
                <a:latin typeface="Consolas" panose="020B0609020204030204" pitchFamily="49" charset="0"/>
              </a:rPr>
              <a:t>A</a:t>
            </a:r>
            <a:r>
              <a:rPr lang="en-CA" dirty="0"/>
              <a:t> can be resized.</a:t>
            </a:r>
          </a:p>
          <a:p>
            <a:pPr lvl="1"/>
            <a:r>
              <a:rPr lang="en-CA" dirty="0"/>
              <a:t>While the pointer is in resize </a:t>
            </a:r>
            <a:r>
              <a:rPr lang="en-CA" dirty="0" smtClean="0"/>
              <a:t>mode, </a:t>
            </a:r>
            <a:r>
              <a:rPr lang="en-CA" dirty="0"/>
              <a:t>move it left (reduce width) or right (increase width).</a:t>
            </a:r>
          </a:p>
        </p:txBody>
      </p:sp>
      <p:sp>
        <p:nvSpPr>
          <p:cNvPr id="5" name="Oval 4"/>
          <p:cNvSpPr/>
          <p:nvPr/>
        </p:nvSpPr>
        <p:spPr>
          <a:xfrm>
            <a:off x="1981200" y="3124200"/>
            <a:ext cx="304800" cy="3048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49424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Resizing rows:</a:t>
            </a:r>
          </a:p>
          <a:p>
            <a:pPr lvl="1"/>
            <a:r>
              <a:rPr lang="en-CA" dirty="0"/>
              <a:t>Move the mouse to just after the bottom of the row to be resized (mouse pointer icon changes appearance to indicate Excel is in “</a:t>
            </a:r>
            <a:r>
              <a:rPr lang="en-CA" dirty="0">
                <a:solidFill>
                  <a:srgbClr val="FF0000"/>
                </a:solidFill>
              </a:rPr>
              <a:t>resize row mode</a:t>
            </a:r>
            <a:r>
              <a:rPr lang="en-CA" dirty="0"/>
              <a:t>”).</a:t>
            </a:r>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r>
              <a:rPr lang="en-CA" dirty="0"/>
              <a:t>In the image Row </a:t>
            </a:r>
            <a:r>
              <a:rPr lang="en-CA" dirty="0">
                <a:latin typeface="Consolas" panose="020B0609020204030204" pitchFamily="49" charset="0"/>
              </a:rPr>
              <a:t>2</a:t>
            </a:r>
            <a:r>
              <a:rPr lang="en-CA" dirty="0"/>
              <a:t> can be resized.</a:t>
            </a:r>
          </a:p>
          <a:p>
            <a:pPr lvl="1"/>
            <a:r>
              <a:rPr lang="en-CA" dirty="0"/>
              <a:t>While the pointer is in resize mode move it up (reduce width) or down (increase width).</a:t>
            </a:r>
          </a:p>
          <a:p>
            <a:pPr lvl="1"/>
            <a:endParaRPr lang="en-CA" dirty="0"/>
          </a:p>
          <a:p>
            <a:pPr lvl="1"/>
            <a:endParaRPr lang="en-CA" dirty="0"/>
          </a:p>
          <a:p>
            <a:endParaRPr lang="en-CA" dirty="0"/>
          </a:p>
          <a:p>
            <a:endParaRPr lang="en-CA"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000" r="66667"/>
          <a:stretch/>
        </p:blipFill>
        <p:spPr>
          <a:xfrm rot="5400000">
            <a:off x="1892617" y="1879283"/>
            <a:ext cx="2057400" cy="4166235"/>
          </a:xfrm>
          <a:prstGeom prst="rect">
            <a:avLst/>
          </a:prstGeom>
        </p:spPr>
      </p:pic>
      <p:sp>
        <p:nvSpPr>
          <p:cNvPr id="2" name="Title 1"/>
          <p:cNvSpPr>
            <a:spLocks noGrp="1"/>
          </p:cNvSpPr>
          <p:nvPr>
            <p:ph type="title"/>
          </p:nvPr>
        </p:nvSpPr>
        <p:spPr/>
        <p:txBody>
          <a:bodyPr/>
          <a:lstStyle/>
          <a:p>
            <a:r>
              <a:rPr lang="en-CA" dirty="0" smtClean="0"/>
              <a:t>Resize Height </a:t>
            </a:r>
            <a:r>
              <a:rPr lang="en-CA" dirty="0"/>
              <a:t>(Row)</a:t>
            </a:r>
          </a:p>
        </p:txBody>
      </p:sp>
      <p:sp>
        <p:nvSpPr>
          <p:cNvPr id="4" name="Oval 3"/>
          <p:cNvSpPr/>
          <p:nvPr/>
        </p:nvSpPr>
        <p:spPr>
          <a:xfrm>
            <a:off x="1066800" y="4419600"/>
            <a:ext cx="457200" cy="3810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17229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Resizing Multiple Rows Or Columns</a:t>
            </a:r>
          </a:p>
        </p:txBody>
      </p:sp>
      <p:sp>
        <p:nvSpPr>
          <p:cNvPr id="3" name="Content Placeholder 2"/>
          <p:cNvSpPr>
            <a:spLocks noGrp="1"/>
          </p:cNvSpPr>
          <p:nvPr>
            <p:ph idx="1"/>
          </p:nvPr>
        </p:nvSpPr>
        <p:spPr/>
        <p:txBody>
          <a:bodyPr/>
          <a:lstStyle/>
          <a:p>
            <a:r>
              <a:rPr lang="en-CA" dirty="0"/>
              <a:t>To resize </a:t>
            </a:r>
            <a:r>
              <a:rPr lang="en-CA" b="1" dirty="0"/>
              <a:t>all</a:t>
            </a:r>
            <a:r>
              <a:rPr lang="en-CA" dirty="0"/>
              <a:t> columns or rows:</a:t>
            </a:r>
          </a:p>
          <a:p>
            <a:pPr lvl="1"/>
            <a:r>
              <a:rPr lang="en-CA" dirty="0"/>
              <a:t>Select all the columns or rows by pressing </a:t>
            </a:r>
            <a:r>
              <a:rPr lang="en-CA" dirty="0" smtClean="0"/>
              <a:t>the &lt;</a:t>
            </a:r>
            <a:r>
              <a:rPr lang="en-CA" dirty="0" smtClean="0">
                <a:latin typeface="Consolas" panose="020B0609020204030204" pitchFamily="49" charset="0"/>
              </a:rPr>
              <a:t>Ctrl</a:t>
            </a:r>
            <a:r>
              <a:rPr lang="en-CA" dirty="0"/>
              <a:t>&gt; key and the ‘</a:t>
            </a:r>
            <a:r>
              <a:rPr lang="en-CA" dirty="0">
                <a:latin typeface="Consolas" panose="020B0609020204030204" pitchFamily="49" charset="0"/>
              </a:rPr>
              <a:t>A</a:t>
            </a:r>
            <a:r>
              <a:rPr lang="en-CA" dirty="0"/>
              <a:t>’ key simultaneously.</a:t>
            </a:r>
          </a:p>
          <a:p>
            <a:pPr lvl="1"/>
            <a:r>
              <a:rPr lang="en-CA" dirty="0"/>
              <a:t>Now when the mouse pointer is in column (or row) resize mode </a:t>
            </a:r>
            <a:r>
              <a:rPr lang="en-CA" b="1" dirty="0"/>
              <a:t>all the columns (or rows)</a:t>
            </a:r>
            <a:r>
              <a:rPr lang="en-CA" dirty="0"/>
              <a:t> in the spreadsheet will be resized.</a:t>
            </a:r>
          </a:p>
          <a:p>
            <a:r>
              <a:rPr lang="en-CA" dirty="0"/>
              <a:t>To resize </a:t>
            </a:r>
            <a:r>
              <a:rPr lang="en-CA" b="1" dirty="0" smtClean="0"/>
              <a:t>selected</a:t>
            </a:r>
            <a:r>
              <a:rPr lang="en-CA" dirty="0" smtClean="0"/>
              <a:t> </a:t>
            </a:r>
            <a:r>
              <a:rPr lang="en-CA" dirty="0"/>
              <a:t>columns or rows:</a:t>
            </a:r>
          </a:p>
          <a:p>
            <a:pPr lvl="1"/>
            <a:r>
              <a:rPr lang="en-CA" dirty="0"/>
              <a:t>Press the &lt;</a:t>
            </a:r>
            <a:r>
              <a:rPr lang="en-CA" dirty="0">
                <a:latin typeface="Consolas" panose="020B0609020204030204" pitchFamily="49" charset="0"/>
              </a:rPr>
              <a:t>Ctrl</a:t>
            </a:r>
            <a:r>
              <a:rPr lang="en-CA" dirty="0"/>
              <a:t>&gt; key  and without releasing the key, click on the columns (or rows) to be resized.</a:t>
            </a:r>
          </a:p>
          <a:p>
            <a:pPr lvl="2"/>
            <a:r>
              <a:rPr lang="en-CA" dirty="0"/>
              <a:t>This allows multiple columns (or rows) to be </a:t>
            </a:r>
            <a:r>
              <a:rPr lang="en-CA" dirty="0" smtClean="0"/>
              <a:t>selected.</a:t>
            </a:r>
            <a:endParaRPr lang="en-CA" dirty="0"/>
          </a:p>
          <a:p>
            <a:pPr lvl="2"/>
            <a:r>
              <a:rPr lang="en-CA" dirty="0"/>
              <a:t>Now when the mouse pointer is in a column (or row) resize mode </a:t>
            </a:r>
            <a:r>
              <a:rPr lang="en-CA" b="1" dirty="0"/>
              <a:t>all the selected</a:t>
            </a:r>
            <a:r>
              <a:rPr lang="en-CA" dirty="0"/>
              <a:t> columns (or rows) in the spreadsheet will be resized.</a:t>
            </a:r>
          </a:p>
          <a:p>
            <a:pPr lvl="2"/>
            <a:endParaRPr lang="en-CA" dirty="0"/>
          </a:p>
          <a:p>
            <a:pPr lvl="1"/>
            <a:endParaRPr lang="en-CA" dirty="0"/>
          </a:p>
        </p:txBody>
      </p:sp>
    </p:spTree>
    <p:extLst>
      <p:ext uri="{BB962C8B-B14F-4D97-AF65-F5344CB8AC3E}">
        <p14:creationId xmlns:p14="http://schemas.microsoft.com/office/powerpoint/2010/main" val="31062451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Data</a:t>
            </a:r>
            <a:endParaRPr lang="en-US" dirty="0"/>
          </a:p>
        </p:txBody>
      </p:sp>
      <p:sp>
        <p:nvSpPr>
          <p:cNvPr id="3" name="Content Placeholder 2"/>
          <p:cNvSpPr>
            <a:spLocks noGrp="1"/>
          </p:cNvSpPr>
          <p:nvPr>
            <p:ph idx="1"/>
          </p:nvPr>
        </p:nvSpPr>
        <p:spPr/>
        <p:txBody>
          <a:bodyPr/>
          <a:lstStyle/>
          <a:p>
            <a:r>
              <a:rPr lang="en-US" dirty="0" smtClean="0"/>
              <a:t>When the data in a cell is too wide for a column the data can be ‘wrapped’ or made to continue on the next line.</a:t>
            </a:r>
          </a:p>
          <a:p>
            <a:r>
              <a:rPr lang="en-US" b="1" dirty="0" smtClean="0"/>
              <a:t>Example </a:t>
            </a:r>
            <a:r>
              <a:rPr lang="en-US" b="1" dirty="0"/>
              <a:t>starting </a:t>
            </a:r>
            <a:r>
              <a:rPr lang="en-US" b="1" dirty="0" smtClean="0"/>
              <a:t>spreadsheet:                                    </a:t>
            </a:r>
            <a:r>
              <a:rPr lang="en-US" dirty="0" smtClean="0"/>
              <a:t>“</a:t>
            </a:r>
            <a:r>
              <a:rPr lang="en-US" dirty="0" err="1" smtClean="0">
                <a:latin typeface="Consolas" panose="020B0609020204030204" pitchFamily="49" charset="0"/>
              </a:rPr>
              <a:t>data_too_wide</a:t>
            </a:r>
            <a:r>
              <a:rPr lang="en-US" dirty="0" smtClean="0"/>
              <a:t>” (Row 1 data is too wide for the column)</a:t>
            </a:r>
          </a:p>
          <a:p>
            <a:pPr lvl="1"/>
            <a:endParaRPr lang="en-US" dirty="0" smtClean="0"/>
          </a:p>
          <a:p>
            <a:endParaRPr lang="en-US" dirty="0"/>
          </a:p>
          <a:p>
            <a:r>
              <a:rPr lang="en-US" b="1" dirty="0"/>
              <a:t>Example starting spreadsheet </a:t>
            </a:r>
            <a:r>
              <a:rPr lang="en-US" dirty="0" smtClean="0"/>
              <a:t>(Row 1 text is wrapped): </a:t>
            </a:r>
            <a:r>
              <a:rPr lang="en-US" dirty="0" err="1" smtClean="0">
                <a:latin typeface="Consolas" panose="020B0609020204030204" pitchFamily="49" charset="0"/>
              </a:rPr>
              <a:t>wrapped_data</a:t>
            </a:r>
            <a:endParaRPr lang="en-US" dirty="0">
              <a:latin typeface="Consolas" panose="020B0609020204030204" pitchFamily="49" charset="0"/>
            </a:endParaRPr>
          </a:p>
          <a:p>
            <a:endParaRPr lang="en-US" dirty="0"/>
          </a:p>
        </p:txBody>
      </p:sp>
      <p:pic>
        <p:nvPicPr>
          <p:cNvPr id="4" name="Picture 3"/>
          <p:cNvPicPr>
            <a:picLocks noChangeAspect="1"/>
          </p:cNvPicPr>
          <p:nvPr/>
        </p:nvPicPr>
        <p:blipFill rotWithShape="1">
          <a:blip r:embed="rId2"/>
          <a:srcRect r="27516" b="52593"/>
          <a:stretch/>
        </p:blipFill>
        <p:spPr>
          <a:xfrm>
            <a:off x="761999" y="3048000"/>
            <a:ext cx="4629143" cy="685799"/>
          </a:xfrm>
          <a:prstGeom prst="rect">
            <a:avLst/>
          </a:prstGeom>
        </p:spPr>
      </p:pic>
      <p:pic>
        <p:nvPicPr>
          <p:cNvPr id="5" name="Picture 4"/>
          <p:cNvPicPr>
            <a:picLocks noChangeAspect="1"/>
          </p:cNvPicPr>
          <p:nvPr/>
        </p:nvPicPr>
        <p:blipFill>
          <a:blip r:embed="rId3"/>
          <a:stretch>
            <a:fillRect/>
          </a:stretch>
        </p:blipFill>
        <p:spPr>
          <a:xfrm>
            <a:off x="761999" y="4876800"/>
            <a:ext cx="4423954" cy="1219200"/>
          </a:xfrm>
          <a:prstGeom prst="rect">
            <a:avLst/>
          </a:prstGeom>
        </p:spPr>
      </p:pic>
    </p:spTree>
    <p:extLst>
      <p:ext uri="{BB962C8B-B14F-4D97-AF65-F5344CB8AC3E}">
        <p14:creationId xmlns:p14="http://schemas.microsoft.com/office/powerpoint/2010/main" val="26405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Data</a:t>
            </a:r>
            <a:endParaRPr lang="en-US" dirty="0"/>
          </a:p>
        </p:txBody>
      </p:sp>
      <p:sp>
        <p:nvSpPr>
          <p:cNvPr id="3" name="Content Placeholder 2"/>
          <p:cNvSpPr>
            <a:spLocks noGrp="1"/>
          </p:cNvSpPr>
          <p:nvPr>
            <p:ph idx="1"/>
          </p:nvPr>
        </p:nvSpPr>
        <p:spPr/>
        <p:txBody>
          <a:bodyPr/>
          <a:lstStyle/>
          <a:p>
            <a:r>
              <a:rPr lang="en-US" b="1" dirty="0"/>
              <a:t>Example starting </a:t>
            </a:r>
            <a:r>
              <a:rPr lang="en-US" b="1" dirty="0" smtClean="0"/>
              <a:t>spreadsheet</a:t>
            </a:r>
            <a:r>
              <a:rPr lang="en-US" dirty="0" smtClean="0"/>
              <a:t>: </a:t>
            </a:r>
            <a:r>
              <a:rPr lang="en-US" dirty="0" err="1" smtClean="0">
                <a:latin typeface="Consolas" panose="020B0609020204030204" pitchFamily="49" charset="0"/>
              </a:rPr>
              <a:t>merging_example_too_wide_data</a:t>
            </a:r>
            <a:endParaRPr lang="en-US" dirty="0">
              <a:latin typeface="Consolas" panose="020B0609020204030204" pitchFamily="49" charset="0"/>
            </a:endParaRPr>
          </a:p>
          <a:p>
            <a:endParaRPr lang="en-US" dirty="0"/>
          </a:p>
        </p:txBody>
      </p:sp>
      <p:grpSp>
        <p:nvGrpSpPr>
          <p:cNvPr id="12" name="Group 11"/>
          <p:cNvGrpSpPr/>
          <p:nvPr/>
        </p:nvGrpSpPr>
        <p:grpSpPr>
          <a:xfrm>
            <a:off x="874158" y="2438400"/>
            <a:ext cx="8117442" cy="3886201"/>
            <a:chOff x="874158" y="2438400"/>
            <a:chExt cx="8117442" cy="3886201"/>
          </a:xfrm>
        </p:grpSpPr>
        <p:grpSp>
          <p:nvGrpSpPr>
            <p:cNvPr id="15" name="Group 14"/>
            <p:cNvGrpSpPr/>
            <p:nvPr/>
          </p:nvGrpSpPr>
          <p:grpSpPr>
            <a:xfrm>
              <a:off x="944033" y="2438400"/>
              <a:ext cx="8047567" cy="3886201"/>
              <a:chOff x="944033" y="2438400"/>
              <a:chExt cx="8047567" cy="3886201"/>
            </a:xfrm>
          </p:grpSpPr>
          <p:pic>
            <p:nvPicPr>
              <p:cNvPr id="10" name="Picture 9"/>
              <p:cNvPicPr>
                <a:picLocks noChangeAspect="1"/>
              </p:cNvPicPr>
              <p:nvPr/>
            </p:nvPicPr>
            <p:blipFill>
              <a:blip r:embed="rId2"/>
              <a:stretch>
                <a:fillRect/>
              </a:stretch>
            </p:blipFill>
            <p:spPr>
              <a:xfrm>
                <a:off x="944033" y="4047948"/>
                <a:ext cx="3619500" cy="1228725"/>
              </a:xfrm>
              <a:prstGeom prst="rect">
                <a:avLst/>
              </a:prstGeom>
            </p:spPr>
          </p:pic>
          <p:sp>
            <p:nvSpPr>
              <p:cNvPr id="5" name="Rectangle 4"/>
              <p:cNvSpPr/>
              <p:nvPr/>
            </p:nvSpPr>
            <p:spPr>
              <a:xfrm>
                <a:off x="1295400" y="2438400"/>
                <a:ext cx="2590800"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nsolas" panose="020B0609020204030204" pitchFamily="49" charset="0"/>
                  </a:rPr>
                  <a:t>Cell A1: </a:t>
                </a:r>
                <a:r>
                  <a:rPr lang="en-US" dirty="0" smtClean="0">
                    <a:solidFill>
                      <a:schemeClr val="tx1"/>
                    </a:solidFill>
                    <a:latin typeface="Consolas" panose="020B0609020204030204" pitchFamily="49" charset="0"/>
                  </a:rPr>
                  <a:t>CPSC 203</a:t>
                </a:r>
                <a:endParaRPr lang="en-US" dirty="0">
                  <a:solidFill>
                    <a:schemeClr val="tx1"/>
                  </a:solidFill>
                  <a:latin typeface="Consolas" panose="020B0609020204030204" pitchFamily="49" charset="0"/>
                </a:endParaRPr>
              </a:p>
            </p:txBody>
          </p:sp>
          <p:cxnSp>
            <p:nvCxnSpPr>
              <p:cNvPr id="7" name="Straight Connector 6"/>
              <p:cNvCxnSpPr>
                <a:endCxn id="5" idx="2"/>
              </p:cNvCxnSpPr>
              <p:nvPr/>
            </p:nvCxnSpPr>
            <p:spPr>
              <a:xfrm flipV="1">
                <a:off x="1828800" y="2819400"/>
                <a:ext cx="762000" cy="1524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648200" y="5943601"/>
                <a:ext cx="4343400"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Consolas" panose="020B0609020204030204" pitchFamily="49" charset="0"/>
                  </a:rPr>
                  <a:t>Cell B1: </a:t>
                </a:r>
                <a:r>
                  <a:rPr lang="en-US" dirty="0">
                    <a:solidFill>
                      <a:schemeClr val="tx1"/>
                    </a:solidFill>
                    <a:latin typeface="Consolas" panose="020B0609020204030204" pitchFamily="49" charset="0"/>
                  </a:rPr>
                  <a:t>Term grades, lecture 01</a:t>
                </a:r>
              </a:p>
            </p:txBody>
          </p:sp>
          <p:cxnSp>
            <p:nvCxnSpPr>
              <p:cNvPr id="9" name="Straight Connector 8"/>
              <p:cNvCxnSpPr>
                <a:endCxn id="8" idx="1"/>
              </p:cNvCxnSpPr>
              <p:nvPr/>
            </p:nvCxnSpPr>
            <p:spPr>
              <a:xfrm>
                <a:off x="3191933" y="4450644"/>
                <a:ext cx="1456267" cy="168345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874158" y="5302697"/>
              <a:ext cx="2057400"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B,C,D: before merge</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3509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Options For Merging Cells In Excel: Merge &amp; Centre</a:t>
            </a:r>
            <a:endParaRPr lang="en-US" dirty="0"/>
          </a:p>
        </p:txBody>
      </p:sp>
      <p:sp>
        <p:nvSpPr>
          <p:cNvPr id="3" name="Content Placeholder 2"/>
          <p:cNvSpPr>
            <a:spLocks noGrp="1"/>
          </p:cNvSpPr>
          <p:nvPr>
            <p:ph idx="1"/>
          </p:nvPr>
        </p:nvSpPr>
        <p:spPr/>
        <p:txBody>
          <a:bodyPr/>
          <a:lstStyle/>
          <a:p>
            <a:r>
              <a:rPr lang="en-US" dirty="0" smtClean="0"/>
              <a:t>“</a:t>
            </a:r>
            <a:r>
              <a:rPr lang="en-US" b="1" dirty="0" smtClean="0"/>
              <a:t>Merge &amp; center</a:t>
            </a:r>
            <a:r>
              <a:rPr lang="en-US" dirty="0" smtClean="0"/>
              <a:t>”</a:t>
            </a:r>
            <a:r>
              <a:rPr lang="en-US" b="1" dirty="0" smtClean="0"/>
              <a:t> </a:t>
            </a:r>
            <a:r>
              <a:rPr lang="en-US" dirty="0" smtClean="0"/>
              <a:t>(e.g. </a:t>
            </a:r>
            <a:r>
              <a:rPr lang="en-US" dirty="0" smtClean="0">
                <a:latin typeface="Consolas" panose="020B0609020204030204" pitchFamily="49" charset="0"/>
              </a:rPr>
              <a:t>7B: </a:t>
            </a:r>
            <a:r>
              <a:rPr lang="en-US" dirty="0" smtClean="0">
                <a:latin typeface="Arial" panose="020B0604020202020204" pitchFamily="34" charset="0"/>
                <a:cs typeface="Arial" panose="020B0604020202020204" pitchFamily="34" charset="0"/>
              </a:rPr>
              <a:t>Columns B-D “after” merge</a:t>
            </a:r>
            <a:r>
              <a:rPr lang="en-US" dirty="0"/>
              <a:t>): “</a:t>
            </a:r>
            <a:r>
              <a:rPr lang="en-US" dirty="0" err="1" smtClean="0">
                <a:latin typeface="Consolas" panose="020B0609020204030204" pitchFamily="49" charset="0"/>
              </a:rPr>
              <a:t>merging_exammple_merge_and_centre</a:t>
            </a:r>
            <a:r>
              <a:rPr lang="en-US" dirty="0" smtClean="0"/>
              <a:t>”</a:t>
            </a:r>
          </a:p>
          <a:p>
            <a:endParaRPr lang="en-US" dirty="0"/>
          </a:p>
        </p:txBody>
      </p:sp>
      <p:pic>
        <p:nvPicPr>
          <p:cNvPr id="4" name="Picture 3"/>
          <p:cNvPicPr>
            <a:picLocks noChangeAspect="1"/>
          </p:cNvPicPr>
          <p:nvPr/>
        </p:nvPicPr>
        <p:blipFill rotWithShape="1">
          <a:blip r:embed="rId3"/>
          <a:srcRect b="45745"/>
          <a:stretch/>
        </p:blipFill>
        <p:spPr>
          <a:xfrm>
            <a:off x="914400" y="2419350"/>
            <a:ext cx="5662704" cy="1524000"/>
          </a:xfrm>
          <a:prstGeom prst="rect">
            <a:avLst/>
          </a:prstGeom>
        </p:spPr>
      </p:pic>
    </p:spTree>
    <p:extLst>
      <p:ext uri="{BB962C8B-B14F-4D97-AF65-F5344CB8AC3E}">
        <p14:creationId xmlns:p14="http://schemas.microsoft.com/office/powerpoint/2010/main" val="412416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Options For Merging Cells In Excel: Merge Cells</a:t>
            </a:r>
            <a:endParaRPr lang="en-US" dirty="0"/>
          </a:p>
        </p:txBody>
      </p:sp>
      <p:sp>
        <p:nvSpPr>
          <p:cNvPr id="3" name="Content Placeholder 2"/>
          <p:cNvSpPr>
            <a:spLocks noGrp="1"/>
          </p:cNvSpPr>
          <p:nvPr>
            <p:ph idx="1"/>
          </p:nvPr>
        </p:nvSpPr>
        <p:spPr/>
        <p:txBody>
          <a:bodyPr/>
          <a:lstStyle/>
          <a:p>
            <a:r>
              <a:rPr lang="en-US" b="1" dirty="0" smtClean="0"/>
              <a:t>Merge across</a:t>
            </a:r>
            <a:r>
              <a:rPr lang="en-US" dirty="0"/>
              <a:t>: </a:t>
            </a:r>
            <a:r>
              <a:rPr lang="en-US" dirty="0" smtClean="0"/>
              <a:t>“</a:t>
            </a:r>
            <a:r>
              <a:rPr lang="en-US" dirty="0" err="1">
                <a:latin typeface="Consolas" panose="020B0609020204030204" pitchFamily="49" charset="0"/>
              </a:rPr>
              <a:t>merging_example_merge_cells</a:t>
            </a:r>
            <a:r>
              <a:rPr lang="en-US" dirty="0" smtClean="0"/>
              <a:t>”</a:t>
            </a:r>
            <a:endParaRPr lang="en-US" b="1" dirty="0"/>
          </a:p>
          <a:p>
            <a:pPr lvl="1"/>
            <a:r>
              <a:rPr lang="en-US" dirty="0"/>
              <a:t>Description of how it works from MS-Excel tooltip: </a:t>
            </a:r>
            <a:r>
              <a:rPr lang="en-US" dirty="0" smtClean="0"/>
              <a:t>“Merge the selected cells into one cell”)</a:t>
            </a:r>
          </a:p>
          <a:p>
            <a:pPr lvl="1"/>
            <a:r>
              <a:rPr lang="en-US" dirty="0" smtClean="0"/>
              <a:t>JT’s translation of MS-Excel help: only the data in the top left most cell in the selected range is retained. </a:t>
            </a:r>
          </a:p>
          <a:p>
            <a:pPr lvl="1"/>
            <a:r>
              <a:rPr lang="en-US" dirty="0" smtClean="0"/>
              <a:t>e.g. Merging</a:t>
            </a:r>
            <a:r>
              <a:rPr lang="en-US" dirty="0"/>
              <a:t> </a:t>
            </a:r>
            <a:r>
              <a:rPr lang="en-US" dirty="0" smtClean="0"/>
              <a:t>in the range </a:t>
            </a:r>
            <a:r>
              <a:rPr lang="en-US" dirty="0" smtClean="0">
                <a:latin typeface="Consolas" panose="020B0609020204030204" pitchFamily="49" charset="0"/>
              </a:rPr>
              <a:t>A2</a:t>
            </a:r>
            <a:r>
              <a:rPr lang="en-US" dirty="0" smtClean="0"/>
              <a:t>:</a:t>
            </a:r>
            <a:r>
              <a:rPr lang="en-US" dirty="0" smtClean="0">
                <a:latin typeface="Consolas" panose="020B0609020204030204" pitchFamily="49" charset="0"/>
              </a:rPr>
              <a:t>D6</a:t>
            </a:r>
            <a:r>
              <a:rPr lang="en-US" dirty="0" smtClean="0"/>
              <a:t> only retains the data in Cell </a:t>
            </a:r>
            <a:r>
              <a:rPr lang="en-US" dirty="0" smtClean="0">
                <a:latin typeface="Consolas" panose="020B0609020204030204" pitchFamily="49" charset="0"/>
              </a:rPr>
              <a:t>A2</a:t>
            </a:r>
            <a:r>
              <a:rPr lang="en-US" dirty="0" smtClean="0"/>
              <a:t>.</a:t>
            </a:r>
          </a:p>
          <a:p>
            <a:endParaRPr lang="en-US" dirty="0" smtClean="0"/>
          </a:p>
          <a:p>
            <a:endParaRPr lang="en-US" dirty="0"/>
          </a:p>
          <a:p>
            <a:endParaRPr lang="en-US" dirty="0"/>
          </a:p>
          <a:p>
            <a:endParaRPr lang="en-US" dirty="0" smtClean="0"/>
          </a:p>
        </p:txBody>
      </p:sp>
      <p:grpSp>
        <p:nvGrpSpPr>
          <p:cNvPr id="9" name="Group 8"/>
          <p:cNvGrpSpPr/>
          <p:nvPr/>
        </p:nvGrpSpPr>
        <p:grpSpPr>
          <a:xfrm>
            <a:off x="609600" y="3810000"/>
            <a:ext cx="3760129" cy="2263126"/>
            <a:chOff x="685800" y="3624996"/>
            <a:chExt cx="3760129" cy="2263126"/>
          </a:xfrm>
        </p:grpSpPr>
        <p:pic>
          <p:nvPicPr>
            <p:cNvPr id="7" name="Picture 6"/>
            <p:cNvPicPr>
              <a:picLocks noChangeAspect="1"/>
            </p:cNvPicPr>
            <p:nvPr/>
          </p:nvPicPr>
          <p:blipFill>
            <a:blip r:embed="rId3"/>
            <a:stretch>
              <a:fillRect/>
            </a:stretch>
          </p:blipFill>
          <p:spPr>
            <a:xfrm>
              <a:off x="807379" y="3624996"/>
              <a:ext cx="3638550" cy="1866900"/>
            </a:xfrm>
            <a:prstGeom prst="rect">
              <a:avLst/>
            </a:prstGeom>
          </p:spPr>
        </p:pic>
        <p:sp>
          <p:nvSpPr>
            <p:cNvPr id="5" name="TextBox 4"/>
            <p:cNvSpPr txBox="1"/>
            <p:nvPr/>
          </p:nvSpPr>
          <p:spPr>
            <a:xfrm>
              <a:off x="685800" y="5518790"/>
              <a:ext cx="1219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Before</a:t>
              </a:r>
              <a:endParaRPr lang="en-US" dirty="0">
                <a:latin typeface="Arial" panose="020B0604020202020204" pitchFamily="34" charset="0"/>
                <a:cs typeface="Arial" panose="020B0604020202020204" pitchFamily="34" charset="0"/>
              </a:endParaRPr>
            </a:p>
          </p:txBody>
        </p:sp>
      </p:grpSp>
      <p:grpSp>
        <p:nvGrpSpPr>
          <p:cNvPr id="13" name="Group 12"/>
          <p:cNvGrpSpPr/>
          <p:nvPr/>
        </p:nvGrpSpPr>
        <p:grpSpPr>
          <a:xfrm>
            <a:off x="4876800" y="3779744"/>
            <a:ext cx="3657600" cy="2179082"/>
            <a:chOff x="4876800" y="3779744"/>
            <a:chExt cx="3657600" cy="2179082"/>
          </a:xfrm>
        </p:grpSpPr>
        <p:sp>
          <p:nvSpPr>
            <p:cNvPr id="8" name="TextBox 7"/>
            <p:cNvSpPr txBox="1"/>
            <p:nvPr/>
          </p:nvSpPr>
          <p:spPr>
            <a:xfrm>
              <a:off x="4876800" y="5589494"/>
              <a:ext cx="1219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After</a:t>
              </a:r>
              <a:endParaRPr lang="en-US"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4"/>
            <a:srcRect l="2080" r="35358"/>
            <a:stretch/>
          </p:blipFill>
          <p:spPr>
            <a:xfrm>
              <a:off x="4953000" y="3779744"/>
              <a:ext cx="3581400" cy="1809750"/>
            </a:xfrm>
            <a:prstGeom prst="rect">
              <a:avLst/>
            </a:prstGeom>
          </p:spPr>
        </p:pic>
      </p:grpSp>
    </p:spTree>
    <p:extLst>
      <p:ext uri="{BB962C8B-B14F-4D97-AF65-F5344CB8AC3E}">
        <p14:creationId xmlns:p14="http://schemas.microsoft.com/office/powerpoint/2010/main" val="32314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Templates</a:t>
            </a:r>
          </a:p>
        </p:txBody>
      </p:sp>
      <p:sp>
        <p:nvSpPr>
          <p:cNvPr id="3" name="Content Placeholder 2"/>
          <p:cNvSpPr>
            <a:spLocks noGrp="1"/>
          </p:cNvSpPr>
          <p:nvPr>
            <p:ph idx="1"/>
          </p:nvPr>
        </p:nvSpPr>
        <p:spPr/>
        <p:txBody>
          <a:bodyPr/>
          <a:lstStyle/>
          <a:p>
            <a:r>
              <a:rPr lang="en-US" dirty="0" smtClean="0"/>
              <a:t>Pre-created </a:t>
            </a:r>
            <a:r>
              <a:rPr lang="en-US" dirty="0"/>
              <a:t>spreadsheets for many types of problems</a:t>
            </a:r>
          </a:p>
          <a:p>
            <a:endParaRPr lang="en-US" dirty="0"/>
          </a:p>
        </p:txBody>
      </p:sp>
      <p:pic>
        <p:nvPicPr>
          <p:cNvPr id="4" name="Picture 2" descr="C:\Users\tamj\Dropbox\jan 2015 work\excel\Excel templates.PNG"/>
          <p:cNvPicPr>
            <a:picLocks noChangeAspect="1" noChangeArrowheads="1"/>
          </p:cNvPicPr>
          <p:nvPr/>
        </p:nvPicPr>
        <p:blipFill rotWithShape="1">
          <a:blip r:embed="rId3">
            <a:extLst>
              <a:ext uri="{28A0092B-C50C-407E-A947-70E740481C1C}">
                <a14:useLocalDpi xmlns:a14="http://schemas.microsoft.com/office/drawing/2010/main" val="0"/>
              </a:ext>
            </a:extLst>
          </a:blip>
          <a:srcRect t="5587" b="11887"/>
          <a:stretch/>
        </p:blipFill>
        <p:spPr bwMode="auto">
          <a:xfrm>
            <a:off x="761999" y="1905000"/>
            <a:ext cx="7806519"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640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a:t>
            </a:r>
            <a:r>
              <a:rPr lang="en-US" dirty="0" smtClean="0"/>
              <a:t>Cells: Unmerge Applied</a:t>
            </a:r>
            <a:endParaRPr lang="en-CA" dirty="0"/>
          </a:p>
        </p:txBody>
      </p:sp>
      <p:sp>
        <p:nvSpPr>
          <p:cNvPr id="3" name="Content Placeholder 2"/>
          <p:cNvSpPr>
            <a:spLocks noGrp="1"/>
          </p:cNvSpPr>
          <p:nvPr>
            <p:ph idx="1"/>
          </p:nvPr>
        </p:nvSpPr>
        <p:spPr/>
        <p:txBody>
          <a:bodyPr/>
          <a:lstStyle/>
          <a:p>
            <a:r>
              <a:rPr lang="en-US" dirty="0"/>
              <a:t>“</a:t>
            </a:r>
            <a:r>
              <a:rPr lang="en-US" b="1" dirty="0"/>
              <a:t>Unmerge cells</a:t>
            </a:r>
            <a:r>
              <a:rPr lang="en-US" dirty="0"/>
              <a:t>”: only unmerges the cells, data is not </a:t>
            </a:r>
            <a:r>
              <a:rPr lang="en-US" dirty="0" smtClean="0"/>
              <a:t>restored</a:t>
            </a:r>
          </a:p>
          <a:p>
            <a:endParaRPr lang="en-US" dirty="0">
              <a:latin typeface="Consolas" panose="020B0609020204030204" pitchFamily="49" charset="0"/>
            </a:endParaRPr>
          </a:p>
          <a:p>
            <a:endParaRPr lang="en-US" dirty="0" smtClean="0">
              <a:latin typeface="Consolas" panose="020B0609020204030204" pitchFamily="49" charset="0"/>
            </a:endParaRPr>
          </a:p>
          <a:p>
            <a:endParaRPr lang="en-US" dirty="0">
              <a:latin typeface="Consolas" panose="020B0609020204030204" pitchFamily="49" charset="0"/>
            </a:endParaRPr>
          </a:p>
          <a:p>
            <a:endParaRPr lang="en-US" dirty="0" smtClean="0">
              <a:latin typeface="Consolas" panose="020B0609020204030204" pitchFamily="49" charset="0"/>
            </a:endParaRPr>
          </a:p>
          <a:p>
            <a:endParaRPr lang="en-US" dirty="0">
              <a:latin typeface="Consolas" panose="020B0609020204030204" pitchFamily="49" charset="0"/>
            </a:endParaRPr>
          </a:p>
          <a:p>
            <a:r>
              <a:rPr lang="en-US" dirty="0" smtClean="0"/>
              <a:t>JT: instead of using ‘</a:t>
            </a:r>
            <a:r>
              <a:rPr lang="en-US" dirty="0" smtClean="0">
                <a:latin typeface="Consolas" panose="020B0609020204030204" pitchFamily="49" charset="0"/>
              </a:rPr>
              <a:t>Unmerge</a:t>
            </a:r>
            <a:r>
              <a:rPr lang="en-US" dirty="0" smtClean="0"/>
              <a:t>’ use the ‘undo’ feature of MS-Office: Simultaneously press the keys &lt;</a:t>
            </a:r>
            <a:r>
              <a:rPr lang="en-US" dirty="0" smtClean="0">
                <a:latin typeface="Consolas" panose="020B0609020204030204" pitchFamily="49" charset="0"/>
              </a:rPr>
              <a:t>Ctrl</a:t>
            </a:r>
            <a:r>
              <a:rPr lang="en-US" dirty="0" smtClean="0"/>
              <a:t>&gt;-&lt;</a:t>
            </a:r>
            <a:r>
              <a:rPr lang="en-US" dirty="0" smtClean="0">
                <a:latin typeface="Consolas" panose="020B0609020204030204" pitchFamily="49" charset="0"/>
              </a:rPr>
              <a:t>y</a:t>
            </a:r>
            <a:r>
              <a:rPr lang="en-US" dirty="0" smtClean="0"/>
              <a:t>&gt;</a:t>
            </a:r>
            <a:endParaRPr lang="en-US" dirty="0"/>
          </a:p>
          <a:p>
            <a:endParaRPr lang="en-CA" dirty="0"/>
          </a:p>
        </p:txBody>
      </p:sp>
      <p:grpSp>
        <p:nvGrpSpPr>
          <p:cNvPr id="4" name="Group 3"/>
          <p:cNvGrpSpPr/>
          <p:nvPr/>
        </p:nvGrpSpPr>
        <p:grpSpPr>
          <a:xfrm>
            <a:off x="914400" y="1981200"/>
            <a:ext cx="3142129" cy="1869199"/>
            <a:chOff x="744071" y="5021067"/>
            <a:chExt cx="3142129" cy="1869199"/>
          </a:xfrm>
        </p:grpSpPr>
        <p:pic>
          <p:nvPicPr>
            <p:cNvPr id="5" name="Picture 4"/>
            <p:cNvPicPr>
              <a:picLocks noChangeAspect="1"/>
            </p:cNvPicPr>
            <p:nvPr/>
          </p:nvPicPr>
          <p:blipFill>
            <a:blip r:embed="rId2"/>
            <a:stretch>
              <a:fillRect/>
            </a:stretch>
          </p:blipFill>
          <p:spPr>
            <a:xfrm>
              <a:off x="762000" y="5021067"/>
              <a:ext cx="3124200" cy="1570322"/>
            </a:xfrm>
            <a:prstGeom prst="rect">
              <a:avLst/>
            </a:prstGeom>
          </p:spPr>
        </p:pic>
        <p:sp>
          <p:nvSpPr>
            <p:cNvPr id="6" name="TextBox 5"/>
            <p:cNvSpPr txBox="1"/>
            <p:nvPr/>
          </p:nvSpPr>
          <p:spPr>
            <a:xfrm>
              <a:off x="744071" y="6520934"/>
              <a:ext cx="21336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After (unmerge)</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1526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Options For Merging Cells In Excel</a:t>
            </a:r>
            <a:r>
              <a:rPr lang="en-US" dirty="0" smtClean="0"/>
              <a:t>: </a:t>
            </a:r>
            <a:r>
              <a:rPr lang="en-US" dirty="0"/>
              <a:t>Merge </a:t>
            </a:r>
            <a:r>
              <a:rPr lang="en-US" dirty="0" smtClean="0"/>
              <a:t>Across</a:t>
            </a:r>
            <a:endParaRPr lang="en-US" dirty="0"/>
          </a:p>
        </p:txBody>
      </p:sp>
      <p:sp>
        <p:nvSpPr>
          <p:cNvPr id="3" name="Content Placeholder 2"/>
          <p:cNvSpPr>
            <a:spLocks noGrp="1"/>
          </p:cNvSpPr>
          <p:nvPr>
            <p:ph idx="1"/>
          </p:nvPr>
        </p:nvSpPr>
        <p:spPr/>
        <p:txBody>
          <a:bodyPr/>
          <a:lstStyle/>
          <a:p>
            <a:r>
              <a:rPr lang="en-US" dirty="0" smtClean="0"/>
              <a:t>“</a:t>
            </a:r>
            <a:r>
              <a:rPr lang="en-US" b="1" dirty="0" smtClean="0"/>
              <a:t>Merge across</a:t>
            </a:r>
            <a:r>
              <a:rPr lang="en-US" dirty="0" smtClean="0"/>
              <a:t>”: </a:t>
            </a:r>
            <a:r>
              <a:rPr lang="en-US" dirty="0"/>
              <a:t>“</a:t>
            </a:r>
            <a:r>
              <a:rPr lang="en-US" dirty="0" err="1">
                <a:latin typeface="Consolas" panose="020B0609020204030204" pitchFamily="49" charset="0"/>
              </a:rPr>
              <a:t>merging_example_merge_across</a:t>
            </a:r>
            <a:r>
              <a:rPr lang="en-US" dirty="0" smtClean="0"/>
              <a:t>”</a:t>
            </a:r>
          </a:p>
          <a:p>
            <a:pPr lvl="1"/>
            <a:r>
              <a:rPr lang="en-US" dirty="0"/>
              <a:t>Description of how it works from MS-Excel tooltip: </a:t>
            </a:r>
            <a:r>
              <a:rPr lang="en-US" dirty="0" smtClean="0"/>
              <a:t>“Merge </a:t>
            </a:r>
            <a:r>
              <a:rPr lang="en-US" dirty="0"/>
              <a:t>selected cells in the same row into one larger </a:t>
            </a:r>
            <a:r>
              <a:rPr lang="en-US" dirty="0" smtClean="0"/>
              <a:t>cell”</a:t>
            </a:r>
          </a:p>
          <a:p>
            <a:pPr lvl="1"/>
            <a:r>
              <a:rPr lang="en-US" dirty="0" smtClean="0"/>
              <a:t>JT’s </a:t>
            </a:r>
            <a:r>
              <a:rPr lang="en-US" dirty="0"/>
              <a:t>translation of MS-Excel help: only the data in the </a:t>
            </a:r>
            <a:r>
              <a:rPr lang="en-US" dirty="0" smtClean="0"/>
              <a:t>left </a:t>
            </a:r>
            <a:r>
              <a:rPr lang="en-US" dirty="0"/>
              <a:t>most </a:t>
            </a:r>
            <a:r>
              <a:rPr lang="en-US" dirty="0" smtClean="0"/>
              <a:t>column in the </a:t>
            </a:r>
            <a:r>
              <a:rPr lang="en-US" dirty="0"/>
              <a:t>selected range is retained. </a:t>
            </a:r>
            <a:endParaRPr lang="en-US" dirty="0" smtClean="0"/>
          </a:p>
          <a:p>
            <a:pPr lvl="1"/>
            <a:r>
              <a:rPr lang="en-US" dirty="0" smtClean="0"/>
              <a:t>e.g</a:t>
            </a:r>
            <a:r>
              <a:rPr lang="en-US" dirty="0"/>
              <a:t>. Merging in the range </a:t>
            </a:r>
            <a:r>
              <a:rPr lang="en-US" dirty="0">
                <a:latin typeface="Consolas" panose="020B0609020204030204" pitchFamily="49" charset="0"/>
              </a:rPr>
              <a:t>A2</a:t>
            </a:r>
            <a:r>
              <a:rPr lang="en-US" dirty="0"/>
              <a:t>:</a:t>
            </a:r>
            <a:r>
              <a:rPr lang="en-US" dirty="0">
                <a:latin typeface="Consolas" panose="020B0609020204030204" pitchFamily="49" charset="0"/>
              </a:rPr>
              <a:t>D6</a:t>
            </a:r>
            <a:r>
              <a:rPr lang="en-US" dirty="0"/>
              <a:t> only retains the data in </a:t>
            </a:r>
            <a:r>
              <a:rPr lang="en-US" dirty="0" smtClean="0"/>
              <a:t>Col </a:t>
            </a:r>
            <a:r>
              <a:rPr lang="en-US" dirty="0" smtClean="0">
                <a:latin typeface="Consolas" panose="020B0609020204030204" pitchFamily="49" charset="0"/>
              </a:rPr>
              <a:t>A</a:t>
            </a:r>
            <a:r>
              <a:rPr lang="en-US" dirty="0" smtClean="0"/>
              <a:t>.</a:t>
            </a:r>
            <a:endParaRPr lang="en-US" dirty="0"/>
          </a:p>
          <a:p>
            <a:endParaRPr lang="en-US" dirty="0">
              <a:latin typeface="Consolas" panose="020B0609020204030204" pitchFamily="49" charset="0"/>
            </a:endParaRPr>
          </a:p>
          <a:p>
            <a:endParaRPr lang="en-US" dirty="0" smtClean="0">
              <a:latin typeface="Consolas" panose="020B0609020204030204" pitchFamily="49" charset="0"/>
            </a:endParaRPr>
          </a:p>
          <a:p>
            <a:endParaRPr lang="en-US" dirty="0">
              <a:latin typeface="Consolas" panose="020B0609020204030204" pitchFamily="49" charset="0"/>
            </a:endParaRPr>
          </a:p>
          <a:p>
            <a:endParaRPr lang="en-US" dirty="0" smtClean="0">
              <a:latin typeface="Consolas" panose="020B0609020204030204" pitchFamily="49" charset="0"/>
            </a:endParaRPr>
          </a:p>
          <a:p>
            <a:endParaRPr lang="en-US" dirty="0">
              <a:latin typeface="Consolas" panose="020B0609020204030204" pitchFamily="49" charset="0"/>
            </a:endParaRPr>
          </a:p>
          <a:p>
            <a:endParaRPr lang="en-US" dirty="0"/>
          </a:p>
          <a:p>
            <a:endParaRPr lang="en-US" dirty="0"/>
          </a:p>
        </p:txBody>
      </p:sp>
      <p:grpSp>
        <p:nvGrpSpPr>
          <p:cNvPr id="10" name="Group 9"/>
          <p:cNvGrpSpPr/>
          <p:nvPr/>
        </p:nvGrpSpPr>
        <p:grpSpPr>
          <a:xfrm>
            <a:off x="890588" y="3763247"/>
            <a:ext cx="3505200" cy="2124528"/>
            <a:chOff x="762000" y="2286000"/>
            <a:chExt cx="3505200" cy="2124528"/>
          </a:xfrm>
        </p:grpSpPr>
        <p:pic>
          <p:nvPicPr>
            <p:cNvPr id="4" name="Picture 3"/>
            <p:cNvPicPr>
              <a:picLocks noChangeAspect="1"/>
            </p:cNvPicPr>
            <p:nvPr/>
          </p:nvPicPr>
          <p:blipFill>
            <a:blip r:embed="rId3"/>
            <a:stretch>
              <a:fillRect/>
            </a:stretch>
          </p:blipFill>
          <p:spPr>
            <a:xfrm>
              <a:off x="838200" y="2286000"/>
              <a:ext cx="3429000" cy="1759382"/>
            </a:xfrm>
            <a:prstGeom prst="rect">
              <a:avLst/>
            </a:prstGeom>
          </p:spPr>
        </p:pic>
        <p:sp>
          <p:nvSpPr>
            <p:cNvPr id="7" name="TextBox 6"/>
            <p:cNvSpPr txBox="1"/>
            <p:nvPr/>
          </p:nvSpPr>
          <p:spPr>
            <a:xfrm>
              <a:off x="762000" y="4041196"/>
              <a:ext cx="12192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Before</a:t>
              </a:r>
              <a:endParaRPr lang="en-US" dirty="0">
                <a:latin typeface="Arial" panose="020B0604020202020204" pitchFamily="34" charset="0"/>
                <a:cs typeface="Arial" panose="020B0604020202020204" pitchFamily="34" charset="0"/>
              </a:endParaRPr>
            </a:p>
          </p:txBody>
        </p:sp>
      </p:grpSp>
      <p:grpSp>
        <p:nvGrpSpPr>
          <p:cNvPr id="14" name="Group 13"/>
          <p:cNvGrpSpPr/>
          <p:nvPr/>
        </p:nvGrpSpPr>
        <p:grpSpPr>
          <a:xfrm>
            <a:off x="4876801" y="3761875"/>
            <a:ext cx="3667125" cy="2110318"/>
            <a:chOff x="4876801" y="3761875"/>
            <a:chExt cx="3667125" cy="2110318"/>
          </a:xfrm>
        </p:grpSpPr>
        <p:sp>
          <p:nvSpPr>
            <p:cNvPr id="8" name="TextBox 7"/>
            <p:cNvSpPr txBox="1"/>
            <p:nvPr/>
          </p:nvSpPr>
          <p:spPr>
            <a:xfrm>
              <a:off x="4876801" y="5502861"/>
              <a:ext cx="2790824" cy="369332"/>
            </a:xfrm>
            <a:prstGeom prst="rect">
              <a:avLst/>
            </a:prstGeom>
            <a:noFill/>
          </p:spPr>
          <p:txBody>
            <a:bodyPr wrap="square" lIns="0" rtlCol="0">
              <a:spAutoFit/>
            </a:bodyPr>
            <a:lstStyle/>
            <a:p>
              <a:r>
                <a:rPr lang="en-US" dirty="0" smtClean="0">
                  <a:latin typeface="Arial" panose="020B0604020202020204" pitchFamily="34" charset="0"/>
                  <a:cs typeface="Arial" panose="020B0604020202020204" pitchFamily="34" charset="0"/>
                </a:rPr>
                <a:t>After (merge across)</a:t>
              </a:r>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4905376" y="3761875"/>
              <a:ext cx="3638550" cy="1762125"/>
            </a:xfrm>
            <a:prstGeom prst="rect">
              <a:avLst/>
            </a:prstGeom>
          </p:spPr>
        </p:pic>
      </p:grpSp>
    </p:spTree>
    <p:extLst>
      <p:ext uri="{BB962C8B-B14F-4D97-AF65-F5344CB8AC3E}">
        <p14:creationId xmlns:p14="http://schemas.microsoft.com/office/powerpoint/2010/main" val="369389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Merge Across: “Taking Back” Results</a:t>
            </a:r>
            <a:endParaRPr lang="en-CA" dirty="0"/>
          </a:p>
        </p:txBody>
      </p:sp>
      <p:sp>
        <p:nvSpPr>
          <p:cNvPr id="3" name="Content Placeholder 2"/>
          <p:cNvSpPr>
            <a:spLocks noGrp="1"/>
          </p:cNvSpPr>
          <p:nvPr>
            <p:ph idx="1"/>
          </p:nvPr>
        </p:nvSpPr>
        <p:spPr/>
        <p:txBody>
          <a:bodyPr/>
          <a:lstStyle/>
          <a:p>
            <a:r>
              <a:rPr lang="en-CA" dirty="0" smtClean="0"/>
              <a:t>Similar to the “Merge cells” you should use the ‘Undo’ feature rather than the ‘Unmerge’ feature if you want to retain your original data in the merged cells.</a:t>
            </a:r>
            <a:endParaRPr lang="en-CA" dirty="0"/>
          </a:p>
        </p:txBody>
      </p:sp>
    </p:spTree>
    <p:extLst>
      <p:ext uri="{BB962C8B-B14F-4D97-AF65-F5344CB8AC3E}">
        <p14:creationId xmlns:p14="http://schemas.microsoft.com/office/powerpoint/2010/main" val="17674791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Hiding/Showing Columns</a:t>
            </a:r>
            <a:endParaRPr lang="en-US" dirty="0"/>
          </a:p>
        </p:txBody>
      </p:sp>
      <p:sp>
        <p:nvSpPr>
          <p:cNvPr id="3" name="Content Placeholder 2"/>
          <p:cNvSpPr>
            <a:spLocks noGrp="1"/>
          </p:cNvSpPr>
          <p:nvPr>
            <p:ph idx="1"/>
          </p:nvPr>
        </p:nvSpPr>
        <p:spPr/>
        <p:txBody>
          <a:bodyPr/>
          <a:lstStyle/>
          <a:p>
            <a:r>
              <a:rPr lang="en-US" dirty="0" smtClean="0"/>
              <a:t>Sometimes you don’t want to delete a column (data needed e.g. student ID) but you want to temporarily obscure one or more columns</a:t>
            </a:r>
          </a:p>
          <a:p>
            <a:r>
              <a:rPr lang="en-US" dirty="0" smtClean="0"/>
              <a:t>Hide:</a:t>
            </a:r>
          </a:p>
          <a:p>
            <a:pPr lvl="1"/>
            <a:r>
              <a:rPr lang="en-US" dirty="0" smtClean="0"/>
              <a:t>Select columns to hide, right click and select ‘hide’ (click at very top of column)</a:t>
            </a:r>
          </a:p>
          <a:p>
            <a:pPr lvl="1"/>
            <a:r>
              <a:rPr lang="en-US" dirty="0" smtClean="0"/>
              <a:t>(Press control and click on the columns to hide 1+ non-adjacent columns)</a:t>
            </a:r>
          </a:p>
          <a:p>
            <a:r>
              <a:rPr lang="en-US" dirty="0" smtClean="0"/>
              <a:t>Show:</a:t>
            </a:r>
          </a:p>
          <a:p>
            <a:pPr lvl="1"/>
            <a:r>
              <a:rPr lang="en-US" dirty="0" smtClean="0"/>
              <a:t>Select the column adjacent to the hidden column and select ‘show’ (the mouse pointer changes appearance)</a:t>
            </a:r>
          </a:p>
          <a:p>
            <a:pPr lvl="1"/>
            <a:r>
              <a:rPr lang="en-US" dirty="0" smtClean="0"/>
              <a:t>(Or simply move the mouse to the appropriate location – see above point – and then ‘drag’ a hidden column into appearance)</a:t>
            </a:r>
          </a:p>
          <a:p>
            <a:r>
              <a:rPr lang="en-US" dirty="0"/>
              <a:t>Specific resource for this feature</a:t>
            </a:r>
          </a:p>
          <a:p>
            <a:pPr lvl="1"/>
            <a:r>
              <a:rPr lang="en-US" sz="1600" dirty="0">
                <a:hlinkClick r:id="rId2"/>
              </a:rPr>
              <a:t>https://support.office.com/en-us/article/Hide-or-show-rows-or-columns-659c2cad-802e-44ee-a614-dde8443579f8</a:t>
            </a:r>
            <a:endParaRPr lang="en-US" sz="1600" dirty="0"/>
          </a:p>
          <a:p>
            <a:pPr lvl="1"/>
            <a:endParaRPr lang="en-US" dirty="0" smtClean="0"/>
          </a:p>
          <a:p>
            <a:endParaRPr lang="en-US" dirty="0"/>
          </a:p>
        </p:txBody>
      </p:sp>
    </p:spTree>
    <p:extLst>
      <p:ext uri="{BB962C8B-B14F-4D97-AF65-F5344CB8AC3E}">
        <p14:creationId xmlns:p14="http://schemas.microsoft.com/office/powerpoint/2010/main" val="186154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Hiding/Showing </a:t>
            </a:r>
            <a:r>
              <a:rPr lang="en-US" dirty="0" smtClean="0"/>
              <a:t>Rows</a:t>
            </a:r>
            <a:endParaRPr lang="en-US" dirty="0"/>
          </a:p>
        </p:txBody>
      </p:sp>
      <p:sp>
        <p:nvSpPr>
          <p:cNvPr id="3" name="Content Placeholder 2"/>
          <p:cNvSpPr>
            <a:spLocks noGrp="1"/>
          </p:cNvSpPr>
          <p:nvPr>
            <p:ph idx="1"/>
          </p:nvPr>
        </p:nvSpPr>
        <p:spPr/>
        <p:txBody>
          <a:bodyPr/>
          <a:lstStyle/>
          <a:p>
            <a:r>
              <a:rPr lang="en-US" dirty="0"/>
              <a:t>Hiding/showing rows works the same way but select a row or rows by clicking to the far left not the top</a:t>
            </a:r>
          </a:p>
          <a:p>
            <a:r>
              <a:rPr lang="en-US" dirty="0"/>
              <a:t>Individual cells cannot be </a:t>
            </a:r>
            <a:r>
              <a:rPr lang="en-US" dirty="0" smtClean="0"/>
              <a:t>hidden</a:t>
            </a:r>
            <a:endParaRPr lang="en-US" dirty="0"/>
          </a:p>
        </p:txBody>
      </p:sp>
    </p:spTree>
    <p:extLst>
      <p:ext uri="{BB962C8B-B14F-4D97-AF65-F5344CB8AC3E}">
        <p14:creationId xmlns:p14="http://schemas.microsoft.com/office/powerpoint/2010/main" val="5333418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To Enter Formulas That Refer To Other Cells</a:t>
            </a:r>
          </a:p>
        </p:txBody>
      </p:sp>
      <p:sp>
        <p:nvSpPr>
          <p:cNvPr id="3" name="Content Placeholder 2"/>
          <p:cNvSpPr>
            <a:spLocks noGrp="1"/>
          </p:cNvSpPr>
          <p:nvPr>
            <p:ph idx="1"/>
          </p:nvPr>
        </p:nvSpPr>
        <p:spPr>
          <a:xfrm>
            <a:off x="457200" y="1353921"/>
            <a:ext cx="8229600" cy="5029200"/>
          </a:xfrm>
        </p:spPr>
        <p:txBody>
          <a:bodyPr/>
          <a:lstStyle/>
          <a:p>
            <a:r>
              <a:rPr lang="en-CA" b="1" dirty="0"/>
              <a:t>Approach 1</a:t>
            </a:r>
            <a:r>
              <a:rPr lang="en-CA" dirty="0"/>
              <a:t>: </a:t>
            </a:r>
            <a:r>
              <a:rPr lang="en-CA" dirty="0" smtClean="0"/>
              <a:t>manually type in the formula</a:t>
            </a:r>
            <a:endParaRPr lang="en-CA" dirty="0"/>
          </a:p>
          <a:p>
            <a:pPr lvl="1"/>
            <a:r>
              <a:rPr lang="en-CA" dirty="0"/>
              <a:t>Click on a cell where you want to enter the formula e.g. click on </a:t>
            </a:r>
            <a:r>
              <a:rPr lang="en-CA" dirty="0">
                <a:latin typeface="Consolas" panose="020B0609020204030204" pitchFamily="49" charset="0"/>
              </a:rPr>
              <a:t>C2</a:t>
            </a:r>
          </a:p>
          <a:p>
            <a:pPr lvl="1"/>
            <a:r>
              <a:rPr lang="en-CA" dirty="0"/>
              <a:t>Type in the formula manually e.g. type </a:t>
            </a:r>
            <a:r>
              <a:rPr lang="en-CA" dirty="0">
                <a:latin typeface="Consolas" panose="020B0609020204030204" pitchFamily="49" charset="0"/>
              </a:rPr>
              <a:t>=A2*B2</a:t>
            </a:r>
          </a:p>
          <a:p>
            <a:endParaRPr lang="en-CA" dirty="0"/>
          </a:p>
          <a:p>
            <a:pPr marL="0" indent="0">
              <a:buNone/>
            </a:pPr>
            <a:endParaRPr lang="en-CA" dirty="0"/>
          </a:p>
          <a:p>
            <a:r>
              <a:rPr lang="en-CA" b="1" dirty="0"/>
              <a:t>Approach 2</a:t>
            </a:r>
            <a:r>
              <a:rPr lang="en-CA" dirty="0"/>
              <a:t>: type and </a:t>
            </a:r>
            <a:r>
              <a:rPr lang="en-CA" dirty="0" smtClean="0"/>
              <a:t>click (used when a formula refers to a cell)</a:t>
            </a:r>
            <a:endParaRPr lang="en-CA" dirty="0"/>
          </a:p>
          <a:p>
            <a:pPr lvl="1"/>
            <a:r>
              <a:rPr lang="en-CA" dirty="0"/>
              <a:t>Click on a cell where you want to enter the formula e.g. click on </a:t>
            </a:r>
            <a:r>
              <a:rPr lang="en-CA" dirty="0" smtClean="0"/>
              <a:t>cell </a:t>
            </a:r>
            <a:r>
              <a:rPr lang="en-CA" dirty="0" smtClean="0">
                <a:latin typeface="Consolas" panose="020B0609020204030204" pitchFamily="49" charset="0"/>
              </a:rPr>
              <a:t>C2</a:t>
            </a:r>
            <a:endParaRPr lang="en-CA" dirty="0">
              <a:latin typeface="Consolas" panose="020B0609020204030204" pitchFamily="49" charset="0"/>
            </a:endParaRPr>
          </a:p>
          <a:p>
            <a:pPr lvl="1"/>
            <a:r>
              <a:rPr lang="en-CA" dirty="0"/>
              <a:t>When you get to the part of the formula that refers to another cell then just click on the cell rather than typing in the information e.g. </a:t>
            </a:r>
            <a:r>
              <a:rPr lang="en-CA" dirty="0" smtClean="0"/>
              <a:t>Entering formula into cell </a:t>
            </a:r>
            <a:r>
              <a:rPr lang="en-CA" dirty="0" smtClean="0">
                <a:latin typeface="Consolas" panose="020B0609020204030204" pitchFamily="49" charset="0"/>
              </a:rPr>
              <a:t>C2,</a:t>
            </a:r>
            <a:r>
              <a:rPr lang="en-CA" dirty="0" smtClean="0"/>
              <a:t> </a:t>
            </a:r>
            <a:r>
              <a:rPr lang="en-CA" dirty="0"/>
              <a:t>after typing the ‘</a:t>
            </a:r>
            <a:r>
              <a:rPr lang="en-CA" dirty="0">
                <a:latin typeface="Consolas" panose="020B0609020204030204" pitchFamily="49" charset="0"/>
              </a:rPr>
              <a:t>=</a:t>
            </a:r>
            <a:r>
              <a:rPr lang="en-CA" dirty="0"/>
              <a:t>‘ </a:t>
            </a:r>
            <a:r>
              <a:rPr lang="en-CA" dirty="0" smtClean="0"/>
              <a:t>click in in Cell A</a:t>
            </a:r>
            <a:r>
              <a:rPr lang="en-CA" dirty="0" smtClean="0">
                <a:latin typeface="Consolas" panose="020B0609020204030204" pitchFamily="49" charset="0"/>
              </a:rPr>
              <a:t>2 </a:t>
            </a:r>
            <a:endParaRPr lang="en-CA" dirty="0">
              <a:latin typeface="Consolas" panose="020B0609020204030204" pitchFamily="49" charset="0"/>
            </a:endParaRPr>
          </a:p>
          <a:p>
            <a:endParaRPr lang="en-CA" dirty="0"/>
          </a:p>
        </p:txBody>
      </p:sp>
      <p:pic>
        <p:nvPicPr>
          <p:cNvPr id="4" name="Picture 3"/>
          <p:cNvPicPr>
            <a:picLocks noChangeAspect="1"/>
          </p:cNvPicPr>
          <p:nvPr/>
        </p:nvPicPr>
        <p:blipFill>
          <a:blip r:embed="rId2"/>
          <a:stretch>
            <a:fillRect/>
          </a:stretch>
        </p:blipFill>
        <p:spPr>
          <a:xfrm>
            <a:off x="990600" y="2667000"/>
            <a:ext cx="2362200" cy="738188"/>
          </a:xfrm>
          <a:prstGeom prst="rect">
            <a:avLst/>
          </a:prstGeom>
        </p:spPr>
      </p:pic>
      <p:pic>
        <p:nvPicPr>
          <p:cNvPr id="8" name="Picture 7"/>
          <p:cNvPicPr>
            <a:picLocks noChangeAspect="1"/>
          </p:cNvPicPr>
          <p:nvPr/>
        </p:nvPicPr>
        <p:blipFill>
          <a:blip r:embed="rId3"/>
          <a:stretch>
            <a:fillRect/>
          </a:stretch>
        </p:blipFill>
        <p:spPr>
          <a:xfrm>
            <a:off x="990600" y="5784417"/>
            <a:ext cx="2105025" cy="733425"/>
          </a:xfrm>
          <a:prstGeom prst="rect">
            <a:avLst/>
          </a:prstGeom>
        </p:spPr>
      </p:pic>
      <p:grpSp>
        <p:nvGrpSpPr>
          <p:cNvPr id="17" name="Group 16"/>
          <p:cNvGrpSpPr/>
          <p:nvPr/>
        </p:nvGrpSpPr>
        <p:grpSpPr>
          <a:xfrm>
            <a:off x="992329" y="5616712"/>
            <a:ext cx="5256215" cy="901130"/>
            <a:chOff x="992329" y="5394895"/>
            <a:chExt cx="5256215" cy="901130"/>
          </a:xfrm>
        </p:grpSpPr>
        <p:grpSp>
          <p:nvGrpSpPr>
            <p:cNvPr id="16" name="Group 15"/>
            <p:cNvGrpSpPr/>
            <p:nvPr/>
          </p:nvGrpSpPr>
          <p:grpSpPr>
            <a:xfrm>
              <a:off x="992329" y="5394895"/>
              <a:ext cx="5256215" cy="901130"/>
              <a:chOff x="992329" y="5394895"/>
              <a:chExt cx="5256215" cy="901130"/>
            </a:xfrm>
          </p:grpSpPr>
          <p:sp>
            <p:nvSpPr>
              <p:cNvPr id="13" name="TextBox 12"/>
              <p:cNvSpPr txBox="1"/>
              <p:nvPr/>
            </p:nvSpPr>
            <p:spPr>
              <a:xfrm>
                <a:off x="3970792" y="5394895"/>
                <a:ext cx="2277752" cy="646331"/>
              </a:xfrm>
              <a:prstGeom prst="rect">
                <a:avLst/>
              </a:prstGeom>
              <a:noFill/>
            </p:spPr>
            <p:txBody>
              <a:bodyPr wrap="square" rtlCol="0">
                <a:spAutoFit/>
              </a:bodyPr>
              <a:lstStyle/>
              <a:p>
                <a:pPr marL="234950" indent="-234950"/>
                <a:r>
                  <a:rPr lang="en-CA" b="1" dirty="0">
                    <a:solidFill>
                      <a:srgbClr val="FF0000"/>
                    </a:solidFill>
                  </a:rPr>
                  <a:t>2)  Reference to Cell </a:t>
                </a:r>
                <a:r>
                  <a:rPr lang="en-CA" b="1" dirty="0">
                    <a:solidFill>
                      <a:srgbClr val="FF0000"/>
                    </a:solidFill>
                    <a:latin typeface="Consolas" panose="020B0609020204030204" pitchFamily="49" charset="0"/>
                  </a:rPr>
                  <a:t>A2</a:t>
                </a:r>
                <a:r>
                  <a:rPr lang="en-CA" b="1" dirty="0">
                    <a:solidFill>
                      <a:srgbClr val="FF0000"/>
                    </a:solidFill>
                  </a:rPr>
                  <a:t> appears here</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29" y="5410201"/>
                <a:ext cx="2532479" cy="885824"/>
              </a:xfrm>
              <a:prstGeom prst="rect">
                <a:avLst/>
              </a:prstGeom>
            </p:spPr>
          </p:pic>
        </p:grpSp>
        <p:cxnSp>
          <p:nvCxnSpPr>
            <p:cNvPr id="14" name="Straight Connector 13"/>
            <p:cNvCxnSpPr/>
            <p:nvPr/>
          </p:nvCxnSpPr>
          <p:spPr>
            <a:xfrm flipV="1">
              <a:off x="2681555" y="5649694"/>
              <a:ext cx="1330855" cy="502949"/>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425060" y="6349106"/>
            <a:ext cx="1670564" cy="413385"/>
            <a:chOff x="1425060" y="6127289"/>
            <a:chExt cx="1670564" cy="413385"/>
          </a:xfrm>
        </p:grpSpPr>
        <p:sp>
          <p:nvSpPr>
            <p:cNvPr id="10" name="Down Arrow 9"/>
            <p:cNvSpPr/>
            <p:nvPr/>
          </p:nvSpPr>
          <p:spPr>
            <a:xfrm rot="8345882">
              <a:off x="1425060" y="6127289"/>
              <a:ext cx="331692" cy="368635"/>
            </a:xfrm>
            <a:prstGeom prst="down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1676523" y="6202120"/>
              <a:ext cx="1419101" cy="338554"/>
            </a:xfrm>
            <a:prstGeom prst="rect">
              <a:avLst/>
            </a:prstGeom>
            <a:noFill/>
          </p:spPr>
          <p:txBody>
            <a:bodyPr wrap="square" rtlCol="0">
              <a:spAutoFit/>
            </a:bodyPr>
            <a:lstStyle/>
            <a:p>
              <a:pPr marL="234950" indent="-234950"/>
              <a:r>
                <a:rPr lang="en-CA" sz="1600" b="1" dirty="0">
                  <a:solidFill>
                    <a:srgbClr val="FF0000"/>
                  </a:solidFill>
                  <a:latin typeface="Arial" panose="020B0604020202020204" pitchFamily="34" charset="0"/>
                  <a:cs typeface="Arial" panose="020B0604020202020204" pitchFamily="34" charset="0"/>
                </a:rPr>
                <a:t>1) Click here</a:t>
              </a:r>
            </a:p>
          </p:txBody>
        </p:sp>
      </p:grpSp>
    </p:spTree>
    <p:extLst>
      <p:ext uri="{BB962C8B-B14F-4D97-AF65-F5344CB8AC3E}">
        <p14:creationId xmlns:p14="http://schemas.microsoft.com/office/powerpoint/2010/main" val="23246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Pre-Created Styles</a:t>
            </a:r>
            <a:endParaRPr lang="en-CA" dirty="0"/>
          </a:p>
        </p:txBody>
      </p:sp>
      <p:sp>
        <p:nvSpPr>
          <p:cNvPr id="3" name="Content Placeholder 2"/>
          <p:cNvSpPr>
            <a:spLocks noGrp="1"/>
          </p:cNvSpPr>
          <p:nvPr>
            <p:ph idx="1"/>
          </p:nvPr>
        </p:nvSpPr>
        <p:spPr/>
        <p:txBody>
          <a:bodyPr/>
          <a:lstStyle/>
          <a:p>
            <a:r>
              <a:rPr lang="en-CA" dirty="0" smtClean="0"/>
              <a:t>Similar to Word, Excel comes with pre-created text styles (font, color, font effects such as bolding etc.)</a:t>
            </a:r>
          </a:p>
          <a:p>
            <a:pPr lvl="1"/>
            <a:r>
              <a:rPr lang="en-CA" dirty="0" smtClean="0">
                <a:latin typeface="Consolas" panose="020B0609020204030204" pitchFamily="49" charset="0"/>
              </a:rPr>
              <a:t>Home -&gt; Styles : Cell Styles</a:t>
            </a:r>
          </a:p>
          <a:p>
            <a:pPr lvl="1"/>
            <a:r>
              <a:rPr lang="en-CA" dirty="0" smtClean="0"/>
              <a:t>Also new styles can be created.</a:t>
            </a:r>
            <a:endParaRPr lang="en-CA"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3333"/>
          <a:stretch/>
        </p:blipFill>
        <p:spPr>
          <a:xfrm>
            <a:off x="762000" y="2979146"/>
            <a:ext cx="4648200" cy="3810162"/>
          </a:xfrm>
          <a:prstGeom prst="rect">
            <a:avLst/>
          </a:prstGeom>
        </p:spPr>
      </p:pic>
    </p:spTree>
    <p:extLst>
      <p:ext uri="{BB962C8B-B14F-4D97-AF65-F5344CB8AC3E}">
        <p14:creationId xmlns:p14="http://schemas.microsoft.com/office/powerpoint/2010/main" val="229581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Using A Pre-Created </a:t>
            </a:r>
            <a:r>
              <a:rPr lang="en-CA" dirty="0" smtClean="0"/>
              <a:t>Spreadsheet</a:t>
            </a:r>
            <a:endParaRPr lang="en-CA" dirty="0"/>
          </a:p>
        </p:txBody>
      </p:sp>
      <p:sp>
        <p:nvSpPr>
          <p:cNvPr id="3" name="Content Placeholder 2"/>
          <p:cNvSpPr>
            <a:spLocks noGrp="1"/>
          </p:cNvSpPr>
          <p:nvPr>
            <p:ph idx="1"/>
          </p:nvPr>
        </p:nvSpPr>
        <p:spPr/>
        <p:txBody>
          <a:bodyPr/>
          <a:lstStyle/>
          <a:p>
            <a:r>
              <a:rPr lang="en-CA" dirty="0" smtClean="0"/>
              <a:t>Similar to using pre-created styles but these sheets provide more e.g. labeled headings and calculations for a family budget in addition to pre-set formatting effects.</a:t>
            </a:r>
          </a:p>
          <a:p>
            <a:r>
              <a:rPr lang="en-CA" dirty="0" smtClean="0"/>
              <a:t>Finding a style:</a:t>
            </a:r>
            <a:endParaRPr lang="en-CA" dirty="0"/>
          </a:p>
        </p:txBody>
      </p:sp>
      <p:pic>
        <p:nvPicPr>
          <p:cNvPr id="4" name="Picture 3">
            <a:extLst>
              <a:ext uri="{FF2B5EF4-FFF2-40B4-BE49-F238E27FC236}">
                <a16:creationId xmlns:a16="http://schemas.microsoft.com/office/drawing/2014/main" id="{4FABB851-071B-4149-A24B-D543E8E459C0}"/>
              </a:ext>
            </a:extLst>
          </p:cNvPr>
          <p:cNvPicPr>
            <a:picLocks noChangeAspect="1"/>
          </p:cNvPicPr>
          <p:nvPr/>
        </p:nvPicPr>
        <p:blipFill>
          <a:blip r:embed="rId2"/>
          <a:stretch>
            <a:fillRect/>
          </a:stretch>
        </p:blipFill>
        <p:spPr>
          <a:xfrm>
            <a:off x="762000" y="3801143"/>
            <a:ext cx="5357813" cy="2946059"/>
          </a:xfrm>
          <a:prstGeom prst="rect">
            <a:avLst/>
          </a:prstGeom>
        </p:spPr>
      </p:pic>
      <p:grpSp>
        <p:nvGrpSpPr>
          <p:cNvPr id="5" name="Group 4"/>
          <p:cNvGrpSpPr/>
          <p:nvPr/>
        </p:nvGrpSpPr>
        <p:grpSpPr>
          <a:xfrm>
            <a:off x="2983707" y="2747332"/>
            <a:ext cx="4419600" cy="1650422"/>
            <a:chOff x="2667000" y="1447800"/>
            <a:chExt cx="4419600" cy="1650422"/>
          </a:xfrm>
        </p:grpSpPr>
        <p:sp>
          <p:nvSpPr>
            <p:cNvPr id="6" name="Rectangle 5"/>
            <p:cNvSpPr/>
            <p:nvPr/>
          </p:nvSpPr>
          <p:spPr>
            <a:xfrm>
              <a:off x="4648200" y="1447800"/>
              <a:ext cx="2438400" cy="116031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latin typeface="Arial" panose="020B0604020202020204" pitchFamily="34" charset="0"/>
                  <a:cs typeface="Arial" panose="020B0604020202020204" pitchFamily="34" charset="0"/>
                </a:rPr>
                <a:t>Enter </a:t>
              </a:r>
              <a:r>
                <a:rPr lang="en-CA" dirty="0" smtClean="0">
                  <a:latin typeface="Arial" panose="020B0604020202020204" pitchFamily="34" charset="0"/>
                  <a:cs typeface="Arial" panose="020B0604020202020204" pitchFamily="34" charset="0"/>
                </a:rPr>
                <a:t>the information </a:t>
              </a:r>
              <a:r>
                <a:rPr lang="en-CA" dirty="0">
                  <a:latin typeface="Arial" panose="020B0604020202020204" pitchFamily="34" charset="0"/>
                  <a:cs typeface="Arial" panose="020B0604020202020204" pitchFamily="34" charset="0"/>
                </a:rPr>
                <a:t>about the desired pre-created </a:t>
              </a:r>
              <a:r>
                <a:rPr lang="en-CA" dirty="0" smtClean="0">
                  <a:latin typeface="Arial" panose="020B0604020202020204" pitchFamily="34" charset="0"/>
                  <a:cs typeface="Arial" panose="020B0604020202020204" pitchFamily="34" charset="0"/>
                </a:rPr>
                <a:t>spreadsheet</a:t>
              </a:r>
              <a:endParaRPr lang="en-CA" dirty="0">
                <a:latin typeface="Arial" panose="020B0604020202020204" pitchFamily="34" charset="0"/>
                <a:cs typeface="Arial" panose="020B0604020202020204" pitchFamily="34" charset="0"/>
              </a:endParaRPr>
            </a:p>
          </p:txBody>
        </p:sp>
        <p:cxnSp>
          <p:nvCxnSpPr>
            <p:cNvPr id="7" name="Straight Arrow Connector 6"/>
            <p:cNvCxnSpPr/>
            <p:nvPr/>
          </p:nvCxnSpPr>
          <p:spPr>
            <a:xfrm flipH="1">
              <a:off x="2667000" y="2260022"/>
              <a:ext cx="1981200" cy="8382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941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FF0000"/>
                </a:solidFill>
              </a:rPr>
              <a:t>Headers</a:t>
            </a:r>
            <a:r>
              <a:rPr lang="en-CA" dirty="0" smtClean="0"/>
              <a:t> And </a:t>
            </a:r>
            <a:r>
              <a:rPr lang="en-CA" b="1" dirty="0" smtClean="0">
                <a:solidFill>
                  <a:srgbClr val="0000FF"/>
                </a:solidFill>
              </a:rPr>
              <a:t>Footers</a:t>
            </a:r>
            <a:endParaRPr lang="en-CA" b="1" dirty="0">
              <a:solidFill>
                <a:srgbClr val="0000FF"/>
              </a:solidFill>
            </a:endParaRPr>
          </a:p>
        </p:txBody>
      </p:sp>
      <p:sp>
        <p:nvSpPr>
          <p:cNvPr id="5" name="TextBox 4"/>
          <p:cNvSpPr txBox="1"/>
          <p:nvPr/>
        </p:nvSpPr>
        <p:spPr>
          <a:xfrm>
            <a:off x="4953000" y="1386572"/>
            <a:ext cx="2895600" cy="646331"/>
          </a:xfrm>
          <a:prstGeom prst="rect">
            <a:avLst/>
          </a:prstGeom>
          <a:noFill/>
        </p:spPr>
        <p:txBody>
          <a:bodyPr wrap="square" rtlCol="0">
            <a:spAutoFit/>
          </a:bodyPr>
          <a:lstStyle/>
          <a:p>
            <a:r>
              <a:rPr lang="en-CA" b="1" dirty="0" smtClean="0">
                <a:solidFill>
                  <a:srgbClr val="FF0000"/>
                </a:solidFill>
              </a:rPr>
              <a:t>Header</a:t>
            </a:r>
            <a:r>
              <a:rPr lang="en-CA" dirty="0" smtClean="0"/>
              <a:t>: appears at the top of each page</a:t>
            </a:r>
            <a:endParaRPr lang="en-CA" dirty="0"/>
          </a:p>
        </p:txBody>
      </p:sp>
      <p:sp>
        <p:nvSpPr>
          <p:cNvPr id="6" name="TextBox 5"/>
          <p:cNvSpPr txBox="1"/>
          <p:nvPr/>
        </p:nvSpPr>
        <p:spPr>
          <a:xfrm>
            <a:off x="5029200" y="5922228"/>
            <a:ext cx="2819400" cy="646331"/>
          </a:xfrm>
          <a:prstGeom prst="rect">
            <a:avLst/>
          </a:prstGeom>
          <a:noFill/>
        </p:spPr>
        <p:txBody>
          <a:bodyPr wrap="square" rtlCol="0">
            <a:spAutoFit/>
          </a:bodyPr>
          <a:lstStyle/>
          <a:p>
            <a:r>
              <a:rPr lang="en-CA" b="1" dirty="0" smtClean="0">
                <a:solidFill>
                  <a:srgbClr val="0000FF"/>
                </a:solidFill>
              </a:rPr>
              <a:t>Footer</a:t>
            </a:r>
            <a:r>
              <a:rPr lang="en-CA" dirty="0" smtClean="0"/>
              <a:t>: appears at the bottom of each page</a:t>
            </a:r>
            <a:endParaRPr lang="en-CA" dirty="0"/>
          </a:p>
        </p:txBody>
      </p:sp>
      <p:pic>
        <p:nvPicPr>
          <p:cNvPr id="8" name="Picture 7"/>
          <p:cNvPicPr>
            <a:picLocks noChangeAspect="1"/>
          </p:cNvPicPr>
          <p:nvPr/>
        </p:nvPicPr>
        <p:blipFill>
          <a:blip r:embed="rId2"/>
          <a:stretch>
            <a:fillRect/>
          </a:stretch>
        </p:blipFill>
        <p:spPr>
          <a:xfrm>
            <a:off x="457200" y="1801297"/>
            <a:ext cx="3452161" cy="4444097"/>
          </a:xfrm>
          <a:prstGeom prst="rect">
            <a:avLst/>
          </a:prstGeom>
        </p:spPr>
      </p:pic>
      <p:cxnSp>
        <p:nvCxnSpPr>
          <p:cNvPr id="10" name="Straight Arrow Connector 9"/>
          <p:cNvCxnSpPr/>
          <p:nvPr/>
        </p:nvCxnSpPr>
        <p:spPr>
          <a:xfrm flipH="1">
            <a:off x="3200400" y="1709737"/>
            <a:ext cx="1828800" cy="2714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1"/>
          </p:cNvCxnSpPr>
          <p:nvPr/>
        </p:nvCxnSpPr>
        <p:spPr>
          <a:xfrm flipH="1" flipV="1">
            <a:off x="3276600" y="6019800"/>
            <a:ext cx="1752600" cy="2255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1151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Inserting Headers And Footers</a:t>
            </a:r>
            <a:endParaRPr lang="en-CA" dirty="0"/>
          </a:p>
        </p:txBody>
      </p:sp>
      <p:sp>
        <p:nvSpPr>
          <p:cNvPr id="3" name="Content Placeholder 2"/>
          <p:cNvSpPr>
            <a:spLocks noGrp="1"/>
          </p:cNvSpPr>
          <p:nvPr>
            <p:ph idx="1"/>
          </p:nvPr>
        </p:nvSpPr>
        <p:spPr/>
        <p:txBody>
          <a:bodyPr/>
          <a:lstStyle/>
          <a:p>
            <a:r>
              <a:rPr lang="en-CA" dirty="0" smtClean="0">
                <a:latin typeface="Consolas" panose="020B0609020204030204" pitchFamily="49" charset="0"/>
              </a:rPr>
              <a:t>Insert -&gt; Text : Header &amp; Footer</a:t>
            </a:r>
            <a:r>
              <a:rPr lang="en-CA" dirty="0" smtClean="0"/>
              <a:t> </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81201"/>
            <a:ext cx="7086600" cy="2456026"/>
          </a:xfrm>
          <a:prstGeom prst="rect">
            <a:avLst/>
          </a:prstGeom>
        </p:spPr>
      </p:pic>
      <p:sp>
        <p:nvSpPr>
          <p:cNvPr id="5" name="Rectangle 4"/>
          <p:cNvSpPr/>
          <p:nvPr/>
        </p:nvSpPr>
        <p:spPr>
          <a:xfrm>
            <a:off x="381000" y="6153834"/>
            <a:ext cx="8382000" cy="523220"/>
          </a:xfrm>
          <a:prstGeom prst="rect">
            <a:avLst/>
          </a:prstGeom>
        </p:spPr>
        <p:txBody>
          <a:bodyPr wrap="square">
            <a:spAutoFit/>
          </a:bodyPr>
          <a:lstStyle/>
          <a:p>
            <a:r>
              <a:rPr lang="en-CA" sz="1400" dirty="0"/>
              <a:t>https://support.office.com/en-us/article/Headers-and-footers-in-a-worksheet-CAE2A88C-64A7-42AB-96A4-28D2FC16AD31</a:t>
            </a:r>
          </a:p>
        </p:txBody>
      </p:sp>
    </p:spTree>
    <p:extLst>
      <p:ext uri="{BB962C8B-B14F-4D97-AF65-F5344CB8AC3E}">
        <p14:creationId xmlns:p14="http://schemas.microsoft.com/office/powerpoint/2010/main" val="162466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Template</a:t>
            </a:r>
            <a:endParaRPr lang="en-US" dirty="0"/>
          </a:p>
        </p:txBody>
      </p:sp>
      <p:pic>
        <p:nvPicPr>
          <p:cNvPr id="4" name="Picture 2" descr="C:\Users\tamj\Dropbox\jan 2015 work\excel\Family budget sheet.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164170"/>
            <a:ext cx="6629400" cy="569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518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Page Breaks</a:t>
            </a:r>
            <a:endParaRPr lang="en-CA" dirty="0"/>
          </a:p>
        </p:txBody>
      </p:sp>
      <p:sp>
        <p:nvSpPr>
          <p:cNvPr id="3" name="Content Placeholder 2"/>
          <p:cNvSpPr>
            <a:spLocks noGrp="1"/>
          </p:cNvSpPr>
          <p:nvPr>
            <p:ph idx="1"/>
          </p:nvPr>
        </p:nvSpPr>
        <p:spPr/>
        <p:txBody>
          <a:bodyPr/>
          <a:lstStyle/>
          <a:p>
            <a:r>
              <a:rPr lang="en-CA" dirty="0" smtClean="0"/>
              <a:t>Inserting or editing page breaks:</a:t>
            </a:r>
          </a:p>
          <a:p>
            <a:pPr lvl="1"/>
            <a:r>
              <a:rPr lang="en-CA" dirty="0" smtClean="0">
                <a:latin typeface="Consolas" panose="020B0609020204030204" pitchFamily="49" charset="0"/>
              </a:rPr>
              <a:t>Page Layout -&gt; Page Setup : Breaks (Insert Page Break / Remove Page Break / Reset All Page Breaks)</a:t>
            </a:r>
          </a:p>
          <a:p>
            <a:pPr lvl="1"/>
            <a:endParaRPr lang="en-CA" dirty="0" smtClean="0"/>
          </a:p>
          <a:p>
            <a:pPr lvl="1"/>
            <a:endParaRPr lang="en-CA" dirty="0"/>
          </a:p>
          <a:p>
            <a:pPr lvl="1"/>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667000"/>
            <a:ext cx="5241114" cy="2133600"/>
          </a:xfrm>
          <a:prstGeom prst="rect">
            <a:avLst/>
          </a:prstGeom>
        </p:spPr>
      </p:pic>
    </p:spTree>
    <p:extLst>
      <p:ext uri="{BB962C8B-B14F-4D97-AF65-F5344CB8AC3E}">
        <p14:creationId xmlns:p14="http://schemas.microsoft.com/office/powerpoint/2010/main" val="84938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Page Breaks</a:t>
            </a:r>
            <a:endParaRPr lang="en-CA" dirty="0"/>
          </a:p>
        </p:txBody>
      </p:sp>
      <p:sp>
        <p:nvSpPr>
          <p:cNvPr id="3" name="Content Placeholder 2"/>
          <p:cNvSpPr>
            <a:spLocks noGrp="1"/>
          </p:cNvSpPr>
          <p:nvPr>
            <p:ph idx="1"/>
          </p:nvPr>
        </p:nvSpPr>
        <p:spPr/>
        <p:txBody>
          <a:bodyPr/>
          <a:lstStyle/>
          <a:p>
            <a:r>
              <a:rPr lang="en-CA" dirty="0" smtClean="0"/>
              <a:t>Viewing the location of page breaks:</a:t>
            </a:r>
          </a:p>
          <a:p>
            <a:pPr lvl="1"/>
            <a:r>
              <a:rPr lang="en-CA" dirty="0" smtClean="0">
                <a:latin typeface="Consolas" panose="020B0609020204030204" pitchFamily="49" charset="0"/>
              </a:rPr>
              <a:t>View -&gt; Workbook Views : Page Break Preview</a:t>
            </a:r>
          </a:p>
          <a:p>
            <a:pPr lvl="1"/>
            <a:endParaRPr lang="en-CA" dirty="0">
              <a:latin typeface="Consolas" panose="020B0609020204030204" pitchFamily="49" charset="0"/>
            </a:endParaRPr>
          </a:p>
          <a:p>
            <a:pPr lvl="1"/>
            <a:endParaRPr lang="en-CA" dirty="0" smtClean="0">
              <a:latin typeface="Consolas" panose="020B0609020204030204" pitchFamily="49" charset="0"/>
            </a:endParaRPr>
          </a:p>
          <a:p>
            <a:pPr lvl="1"/>
            <a:endParaRPr lang="en-CA" dirty="0">
              <a:latin typeface="Consolas" panose="020B0609020204030204" pitchFamily="49" charset="0"/>
            </a:endParaRPr>
          </a:p>
          <a:p>
            <a:pPr marL="234950" lvl="1" indent="0">
              <a:buNone/>
            </a:pPr>
            <a:endParaRPr lang="en-CA" dirty="0">
              <a:latin typeface="Consolas" panose="020B0609020204030204" pitchFamily="49" charset="0"/>
            </a:endParaRPr>
          </a:p>
          <a:p>
            <a:pPr lvl="1"/>
            <a:r>
              <a:rPr lang="en-CA" dirty="0" smtClean="0"/>
              <a:t>The heavy blue line signifies a break (in the example below Row </a:t>
            </a:r>
            <a:r>
              <a:rPr lang="en-CA" dirty="0" smtClean="0">
                <a:latin typeface="Consolas" panose="020B0609020204030204" pitchFamily="49" charset="0"/>
              </a:rPr>
              <a:t>34</a:t>
            </a:r>
            <a:r>
              <a:rPr lang="en-CA" dirty="0" smtClean="0"/>
              <a:t> is on a new page).</a:t>
            </a:r>
          </a:p>
          <a:p>
            <a:pPr lvl="1"/>
            <a:endParaRPr lang="en-CA" dirty="0"/>
          </a:p>
        </p:txBody>
      </p:sp>
      <p:pic>
        <p:nvPicPr>
          <p:cNvPr id="4" name="Picture 3">
            <a:extLst>
              <a:ext uri="{FF2B5EF4-FFF2-40B4-BE49-F238E27FC236}">
                <a16:creationId xmlns:a16="http://schemas.microsoft.com/office/drawing/2014/main" id="{E6218088-B42C-4903-9CA3-AF3567E5A41D}"/>
              </a:ext>
            </a:extLst>
          </p:cNvPr>
          <p:cNvPicPr>
            <a:picLocks noChangeAspect="1"/>
          </p:cNvPicPr>
          <p:nvPr/>
        </p:nvPicPr>
        <p:blipFill>
          <a:blip r:embed="rId2"/>
          <a:stretch>
            <a:fillRect/>
          </a:stretch>
        </p:blipFill>
        <p:spPr>
          <a:xfrm>
            <a:off x="742604" y="2286000"/>
            <a:ext cx="4953000" cy="1275902"/>
          </a:xfrm>
          <a:prstGeom prst="rect">
            <a:avLst/>
          </a:prstGeom>
        </p:spPr>
      </p:pic>
      <p:pic>
        <p:nvPicPr>
          <p:cNvPr id="5" name="Picture 4">
            <a:extLst>
              <a:ext uri="{FF2B5EF4-FFF2-40B4-BE49-F238E27FC236}">
                <a16:creationId xmlns:a16="http://schemas.microsoft.com/office/drawing/2014/main" id="{FC82154F-FE47-45F4-A319-850326AADBEA}"/>
              </a:ext>
            </a:extLst>
          </p:cNvPr>
          <p:cNvPicPr>
            <a:picLocks noChangeAspect="1"/>
          </p:cNvPicPr>
          <p:nvPr/>
        </p:nvPicPr>
        <p:blipFill>
          <a:blip r:embed="rId3"/>
          <a:stretch>
            <a:fillRect/>
          </a:stretch>
        </p:blipFill>
        <p:spPr>
          <a:xfrm>
            <a:off x="742604" y="4400102"/>
            <a:ext cx="3609109" cy="1830884"/>
          </a:xfrm>
          <a:prstGeom prst="rect">
            <a:avLst/>
          </a:prstGeom>
        </p:spPr>
      </p:pic>
      <p:sp>
        <p:nvSpPr>
          <p:cNvPr id="6" name="Rectangle 5"/>
          <p:cNvSpPr/>
          <p:nvPr/>
        </p:nvSpPr>
        <p:spPr>
          <a:xfrm>
            <a:off x="56111" y="6372130"/>
            <a:ext cx="8991600" cy="523220"/>
          </a:xfrm>
          <a:prstGeom prst="rect">
            <a:avLst/>
          </a:prstGeom>
        </p:spPr>
        <p:txBody>
          <a:bodyPr wrap="square">
            <a:spAutoFit/>
          </a:bodyPr>
          <a:lstStyle/>
          <a:p>
            <a:r>
              <a:rPr lang="en-CA" sz="1400" dirty="0"/>
              <a:t>https://support.office.com/en-us/article/Set-or-clear-a-print-area-on-a-worksheet-27048af8-a321-416d-ba1b-e99ae2182a7e</a:t>
            </a:r>
          </a:p>
        </p:txBody>
      </p:sp>
    </p:spTree>
    <p:extLst>
      <p:ext uri="{BB962C8B-B14F-4D97-AF65-F5344CB8AC3E}">
        <p14:creationId xmlns:p14="http://schemas.microsoft.com/office/powerpoint/2010/main" val="335400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Printing An Entire Spreadsheet</a:t>
            </a:r>
          </a:p>
        </p:txBody>
      </p:sp>
      <p:sp>
        <p:nvSpPr>
          <p:cNvPr id="3" name="Content Placeholder 2"/>
          <p:cNvSpPr>
            <a:spLocks noGrp="1"/>
          </p:cNvSpPr>
          <p:nvPr>
            <p:ph idx="1"/>
          </p:nvPr>
        </p:nvSpPr>
        <p:spPr/>
        <p:txBody>
          <a:bodyPr/>
          <a:lstStyle/>
          <a:p>
            <a:r>
              <a:rPr lang="en-CA" dirty="0" smtClean="0">
                <a:latin typeface="Consolas" panose="020B0609020204030204" pitchFamily="49" charset="0"/>
              </a:rPr>
              <a:t>File -&gt; Print</a:t>
            </a:r>
            <a:endParaRPr lang="en-CA" dirty="0">
              <a:latin typeface="Consolas" panose="020B0609020204030204" pitchFamily="49" charset="0"/>
            </a:endParaRPr>
          </a:p>
          <a:p>
            <a:endParaRPr lang="en-CA" dirty="0"/>
          </a:p>
        </p:txBody>
      </p:sp>
      <p:pic>
        <p:nvPicPr>
          <p:cNvPr id="5" name="Picture 4">
            <a:extLst>
              <a:ext uri="{FF2B5EF4-FFF2-40B4-BE49-F238E27FC236}">
                <a16:creationId xmlns:a16="http://schemas.microsoft.com/office/drawing/2014/main" id="{C142EB0D-91DE-40F8-A782-92AF40DC3668}"/>
              </a:ext>
            </a:extLst>
          </p:cNvPr>
          <p:cNvPicPr>
            <a:picLocks noChangeAspect="1"/>
          </p:cNvPicPr>
          <p:nvPr/>
        </p:nvPicPr>
        <p:blipFill>
          <a:blip r:embed="rId2"/>
          <a:stretch>
            <a:fillRect/>
          </a:stretch>
        </p:blipFill>
        <p:spPr>
          <a:xfrm>
            <a:off x="762000" y="1905000"/>
            <a:ext cx="1501180" cy="3886200"/>
          </a:xfrm>
          <a:prstGeom prst="rect">
            <a:avLst/>
          </a:prstGeom>
        </p:spPr>
      </p:pic>
      <p:grpSp>
        <p:nvGrpSpPr>
          <p:cNvPr id="7" name="Group 6"/>
          <p:cNvGrpSpPr/>
          <p:nvPr/>
        </p:nvGrpSpPr>
        <p:grpSpPr>
          <a:xfrm>
            <a:off x="3200399" y="2883456"/>
            <a:ext cx="5629990" cy="3822144"/>
            <a:chOff x="3200399" y="2883456"/>
            <a:chExt cx="5629990" cy="3822144"/>
          </a:xfrm>
        </p:grpSpPr>
        <p:pic>
          <p:nvPicPr>
            <p:cNvPr id="4" name="Picture 3"/>
            <p:cNvPicPr>
              <a:picLocks noChangeAspect="1"/>
            </p:cNvPicPr>
            <p:nvPr/>
          </p:nvPicPr>
          <p:blipFill>
            <a:blip r:embed="rId3"/>
            <a:stretch>
              <a:fillRect/>
            </a:stretch>
          </p:blipFill>
          <p:spPr>
            <a:xfrm>
              <a:off x="3276600" y="3252788"/>
              <a:ext cx="5553789" cy="3452812"/>
            </a:xfrm>
            <a:prstGeom prst="rect">
              <a:avLst/>
            </a:prstGeom>
          </p:spPr>
        </p:pic>
        <p:sp>
          <p:nvSpPr>
            <p:cNvPr id="6" name="TextBox 5"/>
            <p:cNvSpPr txBox="1"/>
            <p:nvPr/>
          </p:nvSpPr>
          <p:spPr>
            <a:xfrm>
              <a:off x="3200399" y="2883456"/>
              <a:ext cx="5629989" cy="369332"/>
            </a:xfrm>
            <a:prstGeom prst="rect">
              <a:avLst/>
            </a:prstGeom>
            <a:noFill/>
          </p:spPr>
          <p:txBody>
            <a:bodyPr wrap="square" rtlCol="0">
              <a:spAutoFit/>
            </a:bodyPr>
            <a:lstStyle/>
            <a:p>
              <a:r>
                <a:rPr lang="en-CA" dirty="0" smtClean="0"/>
                <a:t>Print preview provided when selecting the option to print</a:t>
              </a:r>
              <a:endParaRPr lang="en-CA" dirty="0"/>
            </a:p>
          </p:txBody>
        </p:sp>
      </p:grpSp>
    </p:spTree>
    <p:extLst>
      <p:ext uri="{BB962C8B-B14F-4D97-AF65-F5344CB8AC3E}">
        <p14:creationId xmlns:p14="http://schemas.microsoft.com/office/powerpoint/2010/main" val="336831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Print Orientation: Portrait</a:t>
            </a:r>
            <a:endParaRPr lang="en-CA" dirty="0"/>
          </a:p>
        </p:txBody>
      </p:sp>
      <p:sp>
        <p:nvSpPr>
          <p:cNvPr id="3" name="Content Placeholder 2"/>
          <p:cNvSpPr>
            <a:spLocks noGrp="1"/>
          </p:cNvSpPr>
          <p:nvPr>
            <p:ph idx="1"/>
          </p:nvPr>
        </p:nvSpPr>
        <p:spPr/>
        <p:txBody>
          <a:bodyPr/>
          <a:lstStyle/>
          <a:p>
            <a:r>
              <a:rPr lang="en-CA" dirty="0" smtClean="0"/>
              <a:t>This the default</a:t>
            </a:r>
          </a:p>
          <a:p>
            <a:r>
              <a:rPr lang="en-CA" dirty="0" smtClean="0"/>
              <a:t>“Longer than wider”</a:t>
            </a:r>
            <a:endParaRPr lang="en-CA" dirty="0"/>
          </a:p>
        </p:txBody>
      </p:sp>
      <p:pic>
        <p:nvPicPr>
          <p:cNvPr id="5" name="Picture 4"/>
          <p:cNvPicPr>
            <a:picLocks noChangeAspect="1"/>
          </p:cNvPicPr>
          <p:nvPr/>
        </p:nvPicPr>
        <p:blipFill>
          <a:blip r:embed="rId2"/>
          <a:stretch>
            <a:fillRect/>
          </a:stretch>
        </p:blipFill>
        <p:spPr>
          <a:xfrm>
            <a:off x="762000" y="2407024"/>
            <a:ext cx="3406914" cy="4419600"/>
          </a:xfrm>
          <a:prstGeom prst="rect">
            <a:avLst/>
          </a:prstGeom>
          <a:ln>
            <a:solidFill>
              <a:schemeClr val="tx1"/>
            </a:solidFill>
          </a:ln>
        </p:spPr>
      </p:pic>
    </p:spTree>
    <p:extLst>
      <p:ext uri="{BB962C8B-B14F-4D97-AF65-F5344CB8AC3E}">
        <p14:creationId xmlns:p14="http://schemas.microsoft.com/office/powerpoint/2010/main" val="374368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Print Orientation: </a:t>
            </a:r>
            <a:r>
              <a:rPr lang="en-CA" dirty="0" smtClean="0"/>
              <a:t>Landscape</a:t>
            </a:r>
            <a:endParaRPr lang="en-CA" dirty="0"/>
          </a:p>
        </p:txBody>
      </p:sp>
      <p:sp>
        <p:nvSpPr>
          <p:cNvPr id="3" name="Content Placeholder 2"/>
          <p:cNvSpPr>
            <a:spLocks noGrp="1"/>
          </p:cNvSpPr>
          <p:nvPr>
            <p:ph idx="1"/>
          </p:nvPr>
        </p:nvSpPr>
        <p:spPr/>
        <p:txBody>
          <a:bodyPr/>
          <a:lstStyle/>
          <a:p>
            <a:r>
              <a:rPr lang="en-CA" dirty="0" smtClean="0"/>
              <a:t>“Wider </a:t>
            </a:r>
            <a:r>
              <a:rPr lang="en-CA" dirty="0"/>
              <a:t>than </a:t>
            </a:r>
            <a:r>
              <a:rPr lang="en-CA" dirty="0" smtClean="0"/>
              <a:t>longer</a:t>
            </a:r>
            <a:r>
              <a:rPr lang="en-CA" dirty="0"/>
              <a:t>”</a:t>
            </a:r>
          </a:p>
          <a:p>
            <a:endParaRPr lang="en-CA" dirty="0"/>
          </a:p>
        </p:txBody>
      </p:sp>
      <p:pic>
        <p:nvPicPr>
          <p:cNvPr id="4" name="Picture 3"/>
          <p:cNvPicPr>
            <a:picLocks noChangeAspect="1"/>
          </p:cNvPicPr>
          <p:nvPr/>
        </p:nvPicPr>
        <p:blipFill>
          <a:blip r:embed="rId2"/>
          <a:stretch>
            <a:fillRect/>
          </a:stretch>
        </p:blipFill>
        <p:spPr>
          <a:xfrm>
            <a:off x="762000" y="1936937"/>
            <a:ext cx="5895975" cy="4562475"/>
          </a:xfrm>
          <a:prstGeom prst="rect">
            <a:avLst/>
          </a:prstGeom>
        </p:spPr>
      </p:pic>
    </p:spTree>
    <p:extLst>
      <p:ext uri="{BB962C8B-B14F-4D97-AF65-F5344CB8AC3E}">
        <p14:creationId xmlns:p14="http://schemas.microsoft.com/office/powerpoint/2010/main" val="303079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Other Print Options</a:t>
            </a:r>
            <a:endParaRPr lang="en-CA" dirty="0"/>
          </a:p>
        </p:txBody>
      </p:sp>
      <p:sp>
        <p:nvSpPr>
          <p:cNvPr id="3" name="Content Placeholder 2"/>
          <p:cNvSpPr>
            <a:spLocks noGrp="1"/>
          </p:cNvSpPr>
          <p:nvPr>
            <p:ph idx="1"/>
          </p:nvPr>
        </p:nvSpPr>
        <p:spPr/>
        <p:txBody>
          <a:bodyPr/>
          <a:lstStyle/>
          <a:p>
            <a:r>
              <a:rPr lang="en-CA" dirty="0" smtClean="0"/>
              <a:t>Scaling: the printed size of the spreadsheet can be changed to fit more (or less) of the sheet on each page.</a:t>
            </a:r>
            <a:endParaRPr lang="en-CA" dirty="0"/>
          </a:p>
          <a:p>
            <a:r>
              <a:rPr lang="en-CA" dirty="0" smtClean="0"/>
              <a:t>Margins: similar to Word, the size of the margins surrounding the spreadsheet can be customized.</a:t>
            </a:r>
            <a:endParaRPr lang="en-CA" dirty="0"/>
          </a:p>
        </p:txBody>
      </p:sp>
    </p:spTree>
    <p:extLst>
      <p:ext uri="{BB962C8B-B14F-4D97-AF65-F5344CB8AC3E}">
        <p14:creationId xmlns:p14="http://schemas.microsoft.com/office/powerpoint/2010/main" val="41740998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Setting A Print Area</a:t>
            </a:r>
            <a:endParaRPr lang="en-CA" dirty="0"/>
          </a:p>
        </p:txBody>
      </p:sp>
      <p:sp>
        <p:nvSpPr>
          <p:cNvPr id="3" name="Content Placeholder 2"/>
          <p:cNvSpPr>
            <a:spLocks noGrp="1"/>
          </p:cNvSpPr>
          <p:nvPr>
            <p:ph idx="1"/>
          </p:nvPr>
        </p:nvSpPr>
        <p:spPr/>
        <p:txBody>
          <a:bodyPr/>
          <a:lstStyle/>
          <a:p>
            <a:r>
              <a:rPr lang="en-CA" dirty="0" smtClean="0"/>
              <a:t>Filters printing so only portions of a spreadsheet are printed.</a:t>
            </a:r>
          </a:p>
          <a:p>
            <a:r>
              <a:rPr lang="en-CA" dirty="0" smtClean="0"/>
              <a:t>Setting the print area:</a:t>
            </a:r>
          </a:p>
          <a:p>
            <a:pPr lvl="1"/>
            <a:r>
              <a:rPr lang="en-CA" dirty="0" smtClean="0">
                <a:latin typeface="Consolas" panose="020B0609020204030204" pitchFamily="49" charset="0"/>
              </a:rPr>
              <a:t>Page Layout -&gt; Page Setup : Print Area -&gt; Set Print Area</a:t>
            </a:r>
          </a:p>
          <a:p>
            <a:pPr lvl="1"/>
            <a:endParaRPr lang="en-CA" dirty="0" smtClean="0"/>
          </a:p>
          <a:p>
            <a:pPr lvl="1"/>
            <a:endParaRPr lang="en-CA" dirty="0"/>
          </a:p>
          <a:p>
            <a:pPr lvl="1"/>
            <a:endParaRPr lang="en-CA" dirty="0" smtClean="0"/>
          </a:p>
          <a:p>
            <a:pPr lvl="1"/>
            <a:endParaRPr lang="en-CA" dirty="0"/>
          </a:p>
          <a:p>
            <a:pPr lvl="1"/>
            <a:endParaRPr lang="en-CA" dirty="0" smtClean="0"/>
          </a:p>
          <a:p>
            <a:r>
              <a:rPr lang="en-CA" dirty="0" smtClean="0"/>
              <a:t>Viewing the print area via print preview</a:t>
            </a:r>
          </a:p>
          <a:p>
            <a:pPr lvl="1"/>
            <a:r>
              <a:rPr lang="en-CA" dirty="0" smtClean="0">
                <a:latin typeface="Consolas" panose="020B0609020204030204" pitchFamily="49" charset="0"/>
              </a:rPr>
              <a:t>File -&gt; Print</a:t>
            </a:r>
            <a:endParaRPr lang="en-CA" dirty="0">
              <a:latin typeface="Consolas" panose="020B0609020204030204" pitchFamily="49" charset="0"/>
            </a:endParaRPr>
          </a:p>
        </p:txBody>
      </p:sp>
      <p:sp>
        <p:nvSpPr>
          <p:cNvPr id="4" name="Rectangle 3"/>
          <p:cNvSpPr/>
          <p:nvPr/>
        </p:nvSpPr>
        <p:spPr>
          <a:xfrm>
            <a:off x="685800" y="6168525"/>
            <a:ext cx="8001000" cy="523220"/>
          </a:xfrm>
          <a:prstGeom prst="rect">
            <a:avLst/>
          </a:prstGeom>
        </p:spPr>
        <p:txBody>
          <a:bodyPr wrap="square">
            <a:spAutoFit/>
          </a:bodyPr>
          <a:lstStyle/>
          <a:p>
            <a:r>
              <a:rPr lang="en-CA" sz="1400" dirty="0"/>
              <a:t>https://support.office.com/en-us/article/Set-or-clear-a-print-area-on-a-worksheet-27048af8-a321-416d-ba1b-e99ae2182a7e</a:t>
            </a:r>
          </a:p>
        </p:txBody>
      </p:sp>
      <p:pic>
        <p:nvPicPr>
          <p:cNvPr id="5" name="Picture 4" descr="A screenshot of a cell phone&#10;&#10;Description automatically generated">
            <a:extLst>
              <a:ext uri="{FF2B5EF4-FFF2-40B4-BE49-F238E27FC236}">
                <a16:creationId xmlns:a16="http://schemas.microsoft.com/office/drawing/2014/main" id="{806962A6-6016-4E20-A2AB-3D2F8B3FB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124201"/>
            <a:ext cx="3657600" cy="1484556"/>
          </a:xfrm>
          <a:prstGeom prst="rect">
            <a:avLst/>
          </a:prstGeom>
        </p:spPr>
      </p:pic>
    </p:spTree>
    <p:extLst>
      <p:ext uri="{BB962C8B-B14F-4D97-AF65-F5344CB8AC3E}">
        <p14:creationId xmlns:p14="http://schemas.microsoft.com/office/powerpoint/2010/main" val="233968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Between Versions </a:t>
            </a:r>
            <a:r>
              <a:rPr lang="en-US" dirty="0" smtClean="0"/>
              <a:t>Of Excel</a:t>
            </a:r>
            <a:endParaRPr lang="en-US" dirty="0"/>
          </a:p>
        </p:txBody>
      </p:sp>
      <p:sp>
        <p:nvSpPr>
          <p:cNvPr id="3" name="Content Placeholder 2"/>
          <p:cNvSpPr>
            <a:spLocks noGrp="1"/>
          </p:cNvSpPr>
          <p:nvPr>
            <p:ph idx="1"/>
          </p:nvPr>
        </p:nvSpPr>
        <p:spPr/>
        <p:txBody>
          <a:bodyPr/>
          <a:lstStyle/>
          <a:p>
            <a:r>
              <a:rPr lang="en-US" dirty="0"/>
              <a:t>Different version of </a:t>
            </a:r>
            <a:r>
              <a:rPr lang="en-US" dirty="0" smtClean="0"/>
              <a:t>Excel have </a:t>
            </a:r>
            <a:r>
              <a:rPr lang="en-US" dirty="0"/>
              <a:t>different features</a:t>
            </a:r>
          </a:p>
          <a:p>
            <a:pPr lvl="1"/>
            <a:r>
              <a:rPr lang="en-US" dirty="0" smtClean="0"/>
              <a:t>(Features of 2007+ vs. earlier versions):</a:t>
            </a:r>
            <a:endParaRPr lang="en-US" dirty="0" smtClean="0">
              <a:hlinkClick r:id="rId2"/>
            </a:endParaRPr>
          </a:p>
          <a:p>
            <a:pPr lvl="1"/>
            <a:r>
              <a:rPr lang="en-US" sz="1800" dirty="0" smtClean="0">
                <a:hlinkClick r:id="rId2"/>
              </a:rPr>
              <a:t>https</a:t>
            </a:r>
            <a:r>
              <a:rPr lang="en-US" sz="1800" dirty="0">
                <a:hlinkClick r:id="rId2"/>
              </a:rPr>
              <a:t>://</a:t>
            </a:r>
            <a:r>
              <a:rPr lang="en-US" sz="1800" dirty="0" smtClean="0">
                <a:hlinkClick r:id="rId2"/>
              </a:rPr>
              <a:t>support.office.com/en-us/article/excel-formatting-and-features-that-are-not-transferred-to-other-file-formats-8fdd91a3-792e-4aef-a5bb-46f603d0e585</a:t>
            </a:r>
            <a:endParaRPr lang="en-US" sz="1800" dirty="0" smtClean="0"/>
          </a:p>
          <a:p>
            <a:pPr lvl="1"/>
            <a:endParaRPr lang="en-US" sz="800" dirty="0" smtClean="0"/>
          </a:p>
          <a:p>
            <a:pPr lvl="1"/>
            <a:r>
              <a:rPr lang="en-US" dirty="0" smtClean="0"/>
              <a:t>(Using the latest version of Excel with spreadsheets created with older versions)</a:t>
            </a:r>
          </a:p>
          <a:p>
            <a:pPr lvl="1"/>
            <a:r>
              <a:rPr lang="en-US" sz="1800" dirty="0" smtClean="0">
                <a:hlinkClick r:id="rId3"/>
              </a:rPr>
              <a:t>https</a:t>
            </a:r>
            <a:r>
              <a:rPr lang="en-US" sz="1800" dirty="0">
                <a:hlinkClick r:id="rId3"/>
              </a:rPr>
              <a:t>://</a:t>
            </a:r>
            <a:r>
              <a:rPr lang="en-US" sz="1800" dirty="0" smtClean="0">
                <a:hlinkClick r:id="rId3"/>
              </a:rPr>
              <a:t>support.office.com/en-us/article/Use-Excel-with-earlier-versions-of-Excel-2fd9ffcb-6fce-485b-85af-fecfd651a5ac</a:t>
            </a:r>
            <a:endParaRPr lang="en-US" sz="1200" dirty="0" smtClean="0"/>
          </a:p>
          <a:p>
            <a:r>
              <a:rPr lang="en-US" dirty="0" smtClean="0"/>
              <a:t>Checking </a:t>
            </a:r>
            <a:r>
              <a:rPr lang="en-US" dirty="0"/>
              <a:t>for compatibility issues in a document</a:t>
            </a:r>
          </a:p>
          <a:p>
            <a:pPr lvl="1"/>
            <a:r>
              <a:rPr lang="en-US" dirty="0">
                <a:latin typeface="Consolas" panose="020B0609020204030204" pitchFamily="49" charset="0"/>
              </a:rPr>
              <a:t>File-&gt;Info-&gt;Check for issues-&gt;Check compatibility</a:t>
            </a:r>
          </a:p>
          <a:p>
            <a:r>
              <a:rPr lang="en-US" dirty="0"/>
              <a:t>Converting older versions </a:t>
            </a:r>
            <a:r>
              <a:rPr lang="en-US" dirty="0" smtClean="0"/>
              <a:t>to the newest version of Excel</a:t>
            </a:r>
            <a:endParaRPr lang="en-US" dirty="0"/>
          </a:p>
          <a:p>
            <a:pPr lvl="1"/>
            <a:r>
              <a:rPr lang="en-US" dirty="0">
                <a:latin typeface="Consolas" panose="020B0609020204030204" pitchFamily="49" charset="0"/>
              </a:rPr>
              <a:t>File-&gt;Info-&gt;Convert</a:t>
            </a:r>
            <a:r>
              <a:rPr lang="en-US" dirty="0"/>
              <a:t> (the ‘convert’ option only appears for older versions  of </a:t>
            </a:r>
            <a:r>
              <a:rPr lang="en-US" dirty="0" smtClean="0"/>
              <a:t>Excel </a:t>
            </a:r>
            <a:r>
              <a:rPr lang="en-US" dirty="0" err="1" smtClean="0"/>
              <a:t>spreadspreadsheets</a:t>
            </a:r>
            <a:r>
              <a:rPr lang="en-US" dirty="0" smtClean="0"/>
              <a:t>).</a:t>
            </a:r>
            <a:endParaRPr lang="en-US" dirty="0"/>
          </a:p>
          <a:p>
            <a:pPr lvl="1"/>
            <a:r>
              <a:rPr lang="en-US" dirty="0">
                <a:latin typeface="Consolas" panose="020B0609020204030204" pitchFamily="49" charset="0"/>
              </a:rPr>
              <a:t>File-&gt;Save As </a:t>
            </a:r>
            <a:r>
              <a:rPr lang="en-US" dirty="0" smtClean="0"/>
              <a:t>(Excel workbook </a:t>
            </a:r>
            <a:r>
              <a:rPr lang="en-US" dirty="0" smtClean="0">
                <a:latin typeface="Consolas" panose="020B0609020204030204" pitchFamily="49" charset="0"/>
              </a:rPr>
              <a:t>*.</a:t>
            </a:r>
            <a:r>
              <a:rPr lang="en-US" dirty="0" err="1" smtClean="0">
                <a:latin typeface="Consolas" panose="020B0609020204030204" pitchFamily="49" charset="0"/>
              </a:rPr>
              <a:t>xlsx</a:t>
            </a:r>
            <a:r>
              <a:rPr lang="en-US" dirty="0"/>
              <a:t>) i.e. save under the new file type to do the conversion.</a:t>
            </a:r>
          </a:p>
        </p:txBody>
      </p:sp>
    </p:spTree>
    <p:extLst>
      <p:ext uri="{BB962C8B-B14F-4D97-AF65-F5344CB8AC3E}">
        <p14:creationId xmlns:p14="http://schemas.microsoft.com/office/powerpoint/2010/main" val="320536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Terminology</a:t>
            </a:r>
            <a:endParaRPr lang="en-CA" dirty="0"/>
          </a:p>
        </p:txBody>
      </p:sp>
      <p:sp>
        <p:nvSpPr>
          <p:cNvPr id="3" name="Content Placeholder 2"/>
          <p:cNvSpPr>
            <a:spLocks noGrp="1"/>
          </p:cNvSpPr>
          <p:nvPr>
            <p:ph idx="1"/>
          </p:nvPr>
        </p:nvSpPr>
        <p:spPr/>
        <p:txBody>
          <a:bodyPr/>
          <a:lstStyle/>
          <a:p>
            <a:r>
              <a:rPr lang="en-CA" dirty="0" smtClean="0"/>
              <a:t>Spreadsheet (referred to as a “workbook” by Microsoft)</a:t>
            </a:r>
          </a:p>
          <a:p>
            <a:pPr lvl="1"/>
            <a:r>
              <a:rPr lang="en-CA" dirty="0" smtClean="0"/>
              <a:t>A Microsoft </a:t>
            </a:r>
            <a:r>
              <a:rPr lang="en-CA" b="1" dirty="0" smtClean="0">
                <a:solidFill>
                  <a:srgbClr val="FF0000"/>
                </a:solidFill>
              </a:rPr>
              <a:t>Excel file</a:t>
            </a:r>
          </a:p>
          <a:p>
            <a:pPr lvl="1"/>
            <a:endParaRPr lang="en-CA" dirty="0"/>
          </a:p>
          <a:p>
            <a:pPr lvl="1"/>
            <a:endParaRPr lang="en-CA" dirty="0" smtClean="0"/>
          </a:p>
          <a:p>
            <a:pPr lvl="1"/>
            <a:endParaRPr lang="en-CA" dirty="0"/>
          </a:p>
          <a:p>
            <a:pPr marL="234950" lvl="1" indent="0">
              <a:buNone/>
            </a:pPr>
            <a:endParaRPr lang="en-CA" dirty="0" smtClean="0"/>
          </a:p>
          <a:p>
            <a:r>
              <a:rPr lang="en-CA" b="1" dirty="0" smtClean="0">
                <a:solidFill>
                  <a:srgbClr val="0000FF"/>
                </a:solidFill>
              </a:rPr>
              <a:t>Worksheet</a:t>
            </a:r>
          </a:p>
          <a:p>
            <a:pPr lvl="1"/>
            <a:r>
              <a:rPr lang="en-CA" dirty="0" smtClean="0"/>
              <a:t>A part of a spreadsheet</a:t>
            </a:r>
            <a:endParaRPr lang="en-CA" dirty="0"/>
          </a:p>
          <a:p>
            <a:endParaRPr lang="en-CA" dirty="0"/>
          </a:p>
        </p:txBody>
      </p:sp>
      <p:pic>
        <p:nvPicPr>
          <p:cNvPr id="4" name="Picture 3"/>
          <p:cNvPicPr>
            <a:picLocks noChangeAspect="1"/>
          </p:cNvPicPr>
          <p:nvPr/>
        </p:nvPicPr>
        <p:blipFill>
          <a:blip r:embed="rId3"/>
          <a:stretch>
            <a:fillRect/>
          </a:stretch>
        </p:blipFill>
        <p:spPr>
          <a:xfrm>
            <a:off x="890587" y="2286000"/>
            <a:ext cx="1828800" cy="1224057"/>
          </a:xfrm>
          <a:prstGeom prst="rect">
            <a:avLst/>
          </a:prstGeom>
        </p:spPr>
      </p:pic>
      <p:sp>
        <p:nvSpPr>
          <p:cNvPr id="5" name="Freeform 4"/>
          <p:cNvSpPr/>
          <p:nvPr/>
        </p:nvSpPr>
        <p:spPr>
          <a:xfrm>
            <a:off x="959442" y="2334126"/>
            <a:ext cx="870203" cy="1082842"/>
          </a:xfrm>
          <a:custGeom>
            <a:avLst/>
            <a:gdLst>
              <a:gd name="connsiteX0" fmla="*/ 809449 w 870203"/>
              <a:gd name="connsiteY0" fmla="*/ 132348 h 1082842"/>
              <a:gd name="connsiteX1" fmla="*/ 761323 w 870203"/>
              <a:gd name="connsiteY1" fmla="*/ 72190 h 1082842"/>
              <a:gd name="connsiteX2" fmla="*/ 725228 w 870203"/>
              <a:gd name="connsiteY2" fmla="*/ 60158 h 1082842"/>
              <a:gd name="connsiteX3" fmla="*/ 689133 w 870203"/>
              <a:gd name="connsiteY3" fmla="*/ 36095 h 1082842"/>
              <a:gd name="connsiteX4" fmla="*/ 628976 w 870203"/>
              <a:gd name="connsiteY4" fmla="*/ 24063 h 1082842"/>
              <a:gd name="connsiteX5" fmla="*/ 496628 w 870203"/>
              <a:gd name="connsiteY5" fmla="*/ 0 h 1082842"/>
              <a:gd name="connsiteX6" fmla="*/ 123649 w 870203"/>
              <a:gd name="connsiteY6" fmla="*/ 12032 h 1082842"/>
              <a:gd name="connsiteX7" fmla="*/ 87555 w 870203"/>
              <a:gd name="connsiteY7" fmla="*/ 24063 h 1082842"/>
              <a:gd name="connsiteX8" fmla="*/ 63491 w 870203"/>
              <a:gd name="connsiteY8" fmla="*/ 60158 h 1082842"/>
              <a:gd name="connsiteX9" fmla="*/ 27397 w 870203"/>
              <a:gd name="connsiteY9" fmla="*/ 180474 h 1082842"/>
              <a:gd name="connsiteX10" fmla="*/ 15365 w 870203"/>
              <a:gd name="connsiteY10" fmla="*/ 252663 h 1082842"/>
              <a:gd name="connsiteX11" fmla="*/ 15365 w 870203"/>
              <a:gd name="connsiteY11" fmla="*/ 733927 h 1082842"/>
              <a:gd name="connsiteX12" fmla="*/ 39428 w 870203"/>
              <a:gd name="connsiteY12" fmla="*/ 806116 h 1082842"/>
              <a:gd name="connsiteX13" fmla="*/ 87555 w 870203"/>
              <a:gd name="connsiteY13" fmla="*/ 878306 h 1082842"/>
              <a:gd name="connsiteX14" fmla="*/ 99586 w 870203"/>
              <a:gd name="connsiteY14" fmla="*/ 914400 h 1082842"/>
              <a:gd name="connsiteX15" fmla="*/ 123649 w 870203"/>
              <a:gd name="connsiteY15" fmla="*/ 950495 h 1082842"/>
              <a:gd name="connsiteX16" fmla="*/ 195839 w 870203"/>
              <a:gd name="connsiteY16" fmla="*/ 1010653 h 1082842"/>
              <a:gd name="connsiteX17" fmla="*/ 231933 w 870203"/>
              <a:gd name="connsiteY17" fmla="*/ 1022685 h 1082842"/>
              <a:gd name="connsiteX18" fmla="*/ 268028 w 870203"/>
              <a:gd name="connsiteY18" fmla="*/ 1046748 h 1082842"/>
              <a:gd name="connsiteX19" fmla="*/ 352249 w 870203"/>
              <a:gd name="connsiteY19" fmla="*/ 1058779 h 1082842"/>
              <a:gd name="connsiteX20" fmla="*/ 400376 w 870203"/>
              <a:gd name="connsiteY20" fmla="*/ 1070811 h 1082842"/>
              <a:gd name="connsiteX21" fmla="*/ 460533 w 870203"/>
              <a:gd name="connsiteY21" fmla="*/ 1082842 h 1082842"/>
              <a:gd name="connsiteX22" fmla="*/ 701165 w 870203"/>
              <a:gd name="connsiteY22" fmla="*/ 1058779 h 1082842"/>
              <a:gd name="connsiteX23" fmla="*/ 737260 w 870203"/>
              <a:gd name="connsiteY23" fmla="*/ 1034716 h 1082842"/>
              <a:gd name="connsiteX24" fmla="*/ 785386 w 870203"/>
              <a:gd name="connsiteY24" fmla="*/ 962527 h 1082842"/>
              <a:gd name="connsiteX25" fmla="*/ 809449 w 870203"/>
              <a:gd name="connsiteY25" fmla="*/ 890337 h 1082842"/>
              <a:gd name="connsiteX26" fmla="*/ 821481 w 870203"/>
              <a:gd name="connsiteY26" fmla="*/ 854242 h 1082842"/>
              <a:gd name="connsiteX27" fmla="*/ 845544 w 870203"/>
              <a:gd name="connsiteY27" fmla="*/ 757990 h 1082842"/>
              <a:gd name="connsiteX28" fmla="*/ 857576 w 870203"/>
              <a:gd name="connsiteY28" fmla="*/ 409074 h 1082842"/>
              <a:gd name="connsiteX29" fmla="*/ 869607 w 870203"/>
              <a:gd name="connsiteY29" fmla="*/ 360948 h 1082842"/>
              <a:gd name="connsiteX30" fmla="*/ 833512 w 870203"/>
              <a:gd name="connsiteY30" fmla="*/ 192506 h 1082842"/>
              <a:gd name="connsiteX31" fmla="*/ 809449 w 870203"/>
              <a:gd name="connsiteY31" fmla="*/ 132348 h 108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70203" h="1082842">
                <a:moveTo>
                  <a:pt x="809449" y="132348"/>
                </a:moveTo>
                <a:cubicBezTo>
                  <a:pt x="797418" y="112295"/>
                  <a:pt x="780821" y="88902"/>
                  <a:pt x="761323" y="72190"/>
                </a:cubicBezTo>
                <a:cubicBezTo>
                  <a:pt x="751694" y="63936"/>
                  <a:pt x="736572" y="65830"/>
                  <a:pt x="725228" y="60158"/>
                </a:cubicBezTo>
                <a:cubicBezTo>
                  <a:pt x="712294" y="53691"/>
                  <a:pt x="702672" y="41172"/>
                  <a:pt x="689133" y="36095"/>
                </a:cubicBezTo>
                <a:cubicBezTo>
                  <a:pt x="669986" y="28915"/>
                  <a:pt x="649096" y="27721"/>
                  <a:pt x="628976" y="24063"/>
                </a:cubicBezTo>
                <a:cubicBezTo>
                  <a:pt x="459634" y="-6726"/>
                  <a:pt x="645238" y="29723"/>
                  <a:pt x="496628" y="0"/>
                </a:cubicBezTo>
                <a:cubicBezTo>
                  <a:pt x="372302" y="4011"/>
                  <a:pt x="247825" y="4728"/>
                  <a:pt x="123649" y="12032"/>
                </a:cubicBezTo>
                <a:cubicBezTo>
                  <a:pt x="110989" y="12777"/>
                  <a:pt x="97458" y="16141"/>
                  <a:pt x="87555" y="24063"/>
                </a:cubicBezTo>
                <a:cubicBezTo>
                  <a:pt x="76263" y="33096"/>
                  <a:pt x="71512" y="48126"/>
                  <a:pt x="63491" y="60158"/>
                </a:cubicBezTo>
                <a:cubicBezTo>
                  <a:pt x="48143" y="106204"/>
                  <a:pt x="36490" y="135011"/>
                  <a:pt x="27397" y="180474"/>
                </a:cubicBezTo>
                <a:cubicBezTo>
                  <a:pt x="22613" y="204395"/>
                  <a:pt x="19376" y="228600"/>
                  <a:pt x="15365" y="252663"/>
                </a:cubicBezTo>
                <a:cubicBezTo>
                  <a:pt x="-1776" y="458350"/>
                  <a:pt x="-8216" y="466678"/>
                  <a:pt x="15365" y="733927"/>
                </a:cubicBezTo>
                <a:cubicBezTo>
                  <a:pt x="17594" y="759193"/>
                  <a:pt x="31407" y="782053"/>
                  <a:pt x="39428" y="806116"/>
                </a:cubicBezTo>
                <a:cubicBezTo>
                  <a:pt x="56840" y="858353"/>
                  <a:pt x="42493" y="833244"/>
                  <a:pt x="87555" y="878306"/>
                </a:cubicBezTo>
                <a:cubicBezTo>
                  <a:pt x="91565" y="890337"/>
                  <a:pt x="93914" y="903057"/>
                  <a:pt x="99586" y="914400"/>
                </a:cubicBezTo>
                <a:cubicBezTo>
                  <a:pt x="106053" y="927334"/>
                  <a:pt x="114392" y="939386"/>
                  <a:pt x="123649" y="950495"/>
                </a:cubicBezTo>
                <a:cubicBezTo>
                  <a:pt x="142656" y="973304"/>
                  <a:pt x="168797" y="997132"/>
                  <a:pt x="195839" y="1010653"/>
                </a:cubicBezTo>
                <a:cubicBezTo>
                  <a:pt x="207182" y="1016325"/>
                  <a:pt x="220590" y="1017013"/>
                  <a:pt x="231933" y="1022685"/>
                </a:cubicBezTo>
                <a:cubicBezTo>
                  <a:pt x="244867" y="1029152"/>
                  <a:pt x="254178" y="1042593"/>
                  <a:pt x="268028" y="1046748"/>
                </a:cubicBezTo>
                <a:cubicBezTo>
                  <a:pt x="295191" y="1054897"/>
                  <a:pt x="324348" y="1053706"/>
                  <a:pt x="352249" y="1058779"/>
                </a:cubicBezTo>
                <a:cubicBezTo>
                  <a:pt x="368518" y="1061737"/>
                  <a:pt x="384234" y="1067224"/>
                  <a:pt x="400376" y="1070811"/>
                </a:cubicBezTo>
                <a:cubicBezTo>
                  <a:pt x="420338" y="1075247"/>
                  <a:pt x="440481" y="1078832"/>
                  <a:pt x="460533" y="1082842"/>
                </a:cubicBezTo>
                <a:cubicBezTo>
                  <a:pt x="461827" y="1082756"/>
                  <a:pt x="649582" y="1078123"/>
                  <a:pt x="701165" y="1058779"/>
                </a:cubicBezTo>
                <a:cubicBezTo>
                  <a:pt x="714705" y="1053702"/>
                  <a:pt x="725228" y="1042737"/>
                  <a:pt x="737260" y="1034716"/>
                </a:cubicBezTo>
                <a:cubicBezTo>
                  <a:pt x="753302" y="1010653"/>
                  <a:pt x="776241" y="989963"/>
                  <a:pt x="785386" y="962527"/>
                </a:cubicBezTo>
                <a:lnTo>
                  <a:pt x="809449" y="890337"/>
                </a:lnTo>
                <a:cubicBezTo>
                  <a:pt x="813460" y="878305"/>
                  <a:pt x="818994" y="866678"/>
                  <a:pt x="821481" y="854242"/>
                </a:cubicBezTo>
                <a:cubicBezTo>
                  <a:pt x="835999" y="781649"/>
                  <a:pt x="827045" y="813485"/>
                  <a:pt x="845544" y="757990"/>
                </a:cubicBezTo>
                <a:cubicBezTo>
                  <a:pt x="849555" y="641685"/>
                  <a:pt x="850536" y="525235"/>
                  <a:pt x="857576" y="409074"/>
                </a:cubicBezTo>
                <a:cubicBezTo>
                  <a:pt x="858576" y="392569"/>
                  <a:pt x="869607" y="377484"/>
                  <a:pt x="869607" y="360948"/>
                </a:cubicBezTo>
                <a:cubicBezTo>
                  <a:pt x="869607" y="234208"/>
                  <a:pt x="877794" y="258926"/>
                  <a:pt x="833512" y="192506"/>
                </a:cubicBezTo>
                <a:cubicBezTo>
                  <a:pt x="820508" y="140488"/>
                  <a:pt x="821480" y="152401"/>
                  <a:pt x="809449" y="132348"/>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pic>
        <p:nvPicPr>
          <p:cNvPr id="6" name="Picture 5"/>
          <p:cNvPicPr>
            <a:picLocks noChangeAspect="1"/>
          </p:cNvPicPr>
          <p:nvPr/>
        </p:nvPicPr>
        <p:blipFill>
          <a:blip r:embed="rId4"/>
          <a:stretch>
            <a:fillRect/>
          </a:stretch>
        </p:blipFill>
        <p:spPr>
          <a:xfrm>
            <a:off x="838200" y="4507753"/>
            <a:ext cx="4067175" cy="971550"/>
          </a:xfrm>
          <a:prstGeom prst="rect">
            <a:avLst/>
          </a:prstGeom>
        </p:spPr>
      </p:pic>
      <p:grpSp>
        <p:nvGrpSpPr>
          <p:cNvPr id="10" name="Group 9"/>
          <p:cNvGrpSpPr/>
          <p:nvPr/>
        </p:nvGrpSpPr>
        <p:grpSpPr>
          <a:xfrm>
            <a:off x="1798060" y="5257800"/>
            <a:ext cx="717385" cy="160889"/>
            <a:chOff x="1798060" y="5257800"/>
            <a:chExt cx="717385" cy="160889"/>
          </a:xfrm>
        </p:grpSpPr>
        <p:cxnSp>
          <p:nvCxnSpPr>
            <p:cNvPr id="8" name="Straight Arrow Connector 7"/>
            <p:cNvCxnSpPr/>
            <p:nvPr/>
          </p:nvCxnSpPr>
          <p:spPr>
            <a:xfrm flipV="1">
              <a:off x="1798060" y="5257800"/>
              <a:ext cx="229445" cy="1524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6000" y="5266289"/>
              <a:ext cx="229445" cy="1524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914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References To Other Worksheets</a:t>
            </a:r>
            <a:endParaRPr lang="en-US" dirty="0"/>
          </a:p>
        </p:txBody>
      </p:sp>
      <p:sp>
        <p:nvSpPr>
          <p:cNvPr id="3" name="Content Placeholder 2"/>
          <p:cNvSpPr>
            <a:spLocks noGrp="1"/>
          </p:cNvSpPr>
          <p:nvPr>
            <p:ph idx="1"/>
          </p:nvPr>
        </p:nvSpPr>
        <p:spPr>
          <a:xfrm>
            <a:off x="457200" y="1447800"/>
            <a:ext cx="8229600" cy="457200"/>
          </a:xfrm>
        </p:spPr>
        <p:txBody>
          <a:bodyPr/>
          <a:lstStyle/>
          <a:p>
            <a:r>
              <a:rPr lang="en-US" dirty="0" smtClean="0"/>
              <a:t>Example spreadsheet: “</a:t>
            </a:r>
            <a:r>
              <a:rPr lang="en-US" sz="2000" dirty="0">
                <a:latin typeface="Consolas" panose="020B0609020204030204" pitchFamily="49" charset="0"/>
              </a:rPr>
              <a:t>references_V1_10%tax</a:t>
            </a:r>
            <a:r>
              <a:rPr lang="en-US" dirty="0" smtClean="0"/>
              <a:t>”</a:t>
            </a:r>
            <a:endParaRPr lang="en-US" dirty="0"/>
          </a:p>
        </p:txBody>
      </p:sp>
      <p:grpSp>
        <p:nvGrpSpPr>
          <p:cNvPr id="8" name="Group 7"/>
          <p:cNvGrpSpPr/>
          <p:nvPr/>
        </p:nvGrpSpPr>
        <p:grpSpPr>
          <a:xfrm>
            <a:off x="685800" y="2133600"/>
            <a:ext cx="4067175" cy="1685985"/>
            <a:chOff x="685800" y="2133600"/>
            <a:chExt cx="4067175" cy="1685985"/>
          </a:xfrm>
        </p:grpSpPr>
        <p:sp>
          <p:nvSpPr>
            <p:cNvPr id="4" name="TextBox 3"/>
            <p:cNvSpPr txBox="1"/>
            <p:nvPr/>
          </p:nvSpPr>
          <p:spPr>
            <a:xfrm>
              <a:off x="685800" y="2133600"/>
              <a:ext cx="335280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“Employees” worksheet</a:t>
              </a:r>
              <a:endParaRPr 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62000" y="2533710"/>
              <a:ext cx="3990975" cy="1285875"/>
            </a:xfrm>
            <a:prstGeom prst="rect">
              <a:avLst/>
            </a:prstGeom>
          </p:spPr>
        </p:pic>
      </p:grpSp>
      <p:grpSp>
        <p:nvGrpSpPr>
          <p:cNvPr id="9" name="Group 8"/>
          <p:cNvGrpSpPr/>
          <p:nvPr/>
        </p:nvGrpSpPr>
        <p:grpSpPr>
          <a:xfrm>
            <a:off x="4873421" y="2120788"/>
            <a:ext cx="3352800" cy="1200210"/>
            <a:chOff x="683455" y="4248240"/>
            <a:chExt cx="3352800" cy="1200210"/>
          </a:xfrm>
        </p:grpSpPr>
        <p:sp>
          <p:nvSpPr>
            <p:cNvPr id="6" name="TextBox 5"/>
            <p:cNvSpPr txBox="1"/>
            <p:nvPr/>
          </p:nvSpPr>
          <p:spPr>
            <a:xfrm>
              <a:off x="683455" y="4248240"/>
              <a:ext cx="335280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“Rates” worksheet</a:t>
              </a:r>
              <a:endParaRPr lang="en-US"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760828" y="4648350"/>
              <a:ext cx="1562100" cy="800100"/>
            </a:xfrm>
            <a:prstGeom prst="rect">
              <a:avLst/>
            </a:prstGeom>
          </p:spPr>
        </p:pic>
      </p:grpSp>
      <p:grpSp>
        <p:nvGrpSpPr>
          <p:cNvPr id="15" name="Group 14"/>
          <p:cNvGrpSpPr/>
          <p:nvPr/>
        </p:nvGrpSpPr>
        <p:grpSpPr>
          <a:xfrm>
            <a:off x="610074" y="4514674"/>
            <a:ext cx="4159420" cy="1590555"/>
            <a:chOff x="-76200" y="4219695"/>
            <a:chExt cx="4159420" cy="1590555"/>
          </a:xfrm>
        </p:grpSpPr>
        <p:pic>
          <p:nvPicPr>
            <p:cNvPr id="10" name="Picture 9"/>
            <p:cNvPicPr>
              <a:picLocks noChangeAspect="1"/>
            </p:cNvPicPr>
            <p:nvPr/>
          </p:nvPicPr>
          <p:blipFill rotWithShape="1">
            <a:blip r:embed="rId4"/>
            <a:srcRect l="1840"/>
            <a:stretch/>
          </p:blipFill>
          <p:spPr>
            <a:xfrm>
              <a:off x="16045" y="4572000"/>
              <a:ext cx="4067175" cy="1238250"/>
            </a:xfrm>
            <a:prstGeom prst="rect">
              <a:avLst/>
            </a:prstGeom>
          </p:spPr>
        </p:pic>
        <p:sp>
          <p:nvSpPr>
            <p:cNvPr id="12" name="TextBox 11"/>
            <p:cNvSpPr txBox="1"/>
            <p:nvPr/>
          </p:nvSpPr>
          <p:spPr>
            <a:xfrm>
              <a:off x="-76200" y="4219695"/>
              <a:ext cx="388620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References to same worksheet</a:t>
              </a:r>
              <a:endParaRPr lang="en-US" sz="2000" dirty="0">
                <a:latin typeface="Arial" panose="020B0604020202020204" pitchFamily="34" charset="0"/>
                <a:cs typeface="Arial" panose="020B0604020202020204" pitchFamily="34" charset="0"/>
              </a:endParaRPr>
            </a:p>
          </p:txBody>
        </p:sp>
      </p:grpSp>
      <p:grpSp>
        <p:nvGrpSpPr>
          <p:cNvPr id="14" name="Group 13"/>
          <p:cNvGrpSpPr/>
          <p:nvPr/>
        </p:nvGrpSpPr>
        <p:grpSpPr>
          <a:xfrm>
            <a:off x="4933830" y="4505613"/>
            <a:ext cx="4144478" cy="2138994"/>
            <a:chOff x="4776860" y="4706115"/>
            <a:chExt cx="4144478" cy="2138994"/>
          </a:xfrm>
        </p:grpSpPr>
        <p:pic>
          <p:nvPicPr>
            <p:cNvPr id="11" name="Picture 10"/>
            <p:cNvPicPr>
              <a:picLocks noChangeAspect="1"/>
            </p:cNvPicPr>
            <p:nvPr/>
          </p:nvPicPr>
          <p:blipFill>
            <a:blip r:embed="rId5"/>
            <a:stretch>
              <a:fillRect/>
            </a:stretch>
          </p:blipFill>
          <p:spPr>
            <a:xfrm>
              <a:off x="4863688" y="5359209"/>
              <a:ext cx="4057650" cy="1485900"/>
            </a:xfrm>
            <a:prstGeom prst="rect">
              <a:avLst/>
            </a:prstGeom>
          </p:spPr>
        </p:pic>
        <p:sp>
          <p:nvSpPr>
            <p:cNvPr id="13" name="TextBox 12"/>
            <p:cNvSpPr txBox="1"/>
            <p:nvPr/>
          </p:nvSpPr>
          <p:spPr>
            <a:xfrm>
              <a:off x="4776860" y="4706115"/>
              <a:ext cx="3886200"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Reference to </a:t>
              </a:r>
              <a:r>
                <a:rPr lang="en-US" sz="2000" b="1" dirty="0" smtClean="0">
                  <a:solidFill>
                    <a:srgbClr val="0000FF"/>
                  </a:solidFill>
                  <a:latin typeface="Arial" panose="020B0604020202020204" pitchFamily="34" charset="0"/>
                  <a:cs typeface="Arial" panose="020B0604020202020204" pitchFamily="34" charset="0"/>
                </a:rPr>
                <a:t>another worksheet</a:t>
              </a:r>
              <a:endParaRPr lang="en-US" sz="2000" b="1" dirty="0">
                <a:solidFill>
                  <a:srgbClr val="0000FF"/>
                </a:solidFill>
                <a:latin typeface="Arial" panose="020B0604020202020204" pitchFamily="34" charset="0"/>
                <a:cs typeface="Arial" panose="020B0604020202020204" pitchFamily="34" charset="0"/>
              </a:endParaRPr>
            </a:p>
          </p:txBody>
        </p:sp>
      </p:grpSp>
      <p:sp>
        <p:nvSpPr>
          <p:cNvPr id="17" name="Freeform 16"/>
          <p:cNvSpPr/>
          <p:nvPr/>
        </p:nvSpPr>
        <p:spPr>
          <a:xfrm>
            <a:off x="7753206" y="5309952"/>
            <a:ext cx="379445" cy="196970"/>
          </a:xfrm>
          <a:custGeom>
            <a:avLst/>
            <a:gdLst>
              <a:gd name="connsiteX0" fmla="*/ 342122 w 379445"/>
              <a:gd name="connsiteY0" fmla="*/ 25313 h 196970"/>
              <a:gd name="connsiteX1" fmla="*/ 205273 w 379445"/>
              <a:gd name="connsiteY1" fmla="*/ 6652 h 196970"/>
              <a:gd name="connsiteX2" fmla="*/ 167951 w 379445"/>
              <a:gd name="connsiteY2" fmla="*/ 431 h 196970"/>
              <a:gd name="connsiteX3" fmla="*/ 49763 w 379445"/>
              <a:gd name="connsiteY3" fmla="*/ 6652 h 196970"/>
              <a:gd name="connsiteX4" fmla="*/ 24882 w 379445"/>
              <a:gd name="connsiteY4" fmla="*/ 43974 h 196970"/>
              <a:gd name="connsiteX5" fmla="*/ 18661 w 379445"/>
              <a:gd name="connsiteY5" fmla="*/ 81297 h 196970"/>
              <a:gd name="connsiteX6" fmla="*/ 6220 w 379445"/>
              <a:gd name="connsiteY6" fmla="*/ 118619 h 196970"/>
              <a:gd name="connsiteX7" fmla="*/ 0 w 379445"/>
              <a:gd name="connsiteY7" fmla="*/ 143501 h 196970"/>
              <a:gd name="connsiteX8" fmla="*/ 223935 w 379445"/>
              <a:gd name="connsiteY8" fmla="*/ 180823 h 196970"/>
              <a:gd name="connsiteX9" fmla="*/ 286139 w 379445"/>
              <a:gd name="connsiteY9" fmla="*/ 193264 h 196970"/>
              <a:gd name="connsiteX10" fmla="*/ 360784 w 379445"/>
              <a:gd name="connsiteY10" fmla="*/ 187044 h 196970"/>
              <a:gd name="connsiteX11" fmla="*/ 367004 w 379445"/>
              <a:gd name="connsiteY11" fmla="*/ 162162 h 196970"/>
              <a:gd name="connsiteX12" fmla="*/ 379445 w 379445"/>
              <a:gd name="connsiteY12" fmla="*/ 118619 h 196970"/>
              <a:gd name="connsiteX13" fmla="*/ 373224 w 379445"/>
              <a:gd name="connsiteY13" fmla="*/ 62635 h 196970"/>
              <a:gd name="connsiteX14" fmla="*/ 367004 w 379445"/>
              <a:gd name="connsiteY14" fmla="*/ 43974 h 196970"/>
              <a:gd name="connsiteX15" fmla="*/ 342122 w 379445"/>
              <a:gd name="connsiteY15" fmla="*/ 25313 h 19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9445" h="196970">
                <a:moveTo>
                  <a:pt x="342122" y="25313"/>
                </a:moveTo>
                <a:cubicBezTo>
                  <a:pt x="315167" y="19093"/>
                  <a:pt x="342894" y="24602"/>
                  <a:pt x="205273" y="6652"/>
                </a:cubicBezTo>
                <a:cubicBezTo>
                  <a:pt x="192767" y="5021"/>
                  <a:pt x="180392" y="2505"/>
                  <a:pt x="167951" y="431"/>
                </a:cubicBezTo>
                <a:cubicBezTo>
                  <a:pt x="128555" y="2505"/>
                  <a:pt x="87504" y="-4835"/>
                  <a:pt x="49763" y="6652"/>
                </a:cubicBezTo>
                <a:cubicBezTo>
                  <a:pt x="35459" y="11005"/>
                  <a:pt x="24882" y="43974"/>
                  <a:pt x="24882" y="43974"/>
                </a:cubicBezTo>
                <a:cubicBezTo>
                  <a:pt x="22808" y="56415"/>
                  <a:pt x="21720" y="69061"/>
                  <a:pt x="18661" y="81297"/>
                </a:cubicBezTo>
                <a:cubicBezTo>
                  <a:pt x="15480" y="94019"/>
                  <a:pt x="9400" y="105897"/>
                  <a:pt x="6220" y="118619"/>
                </a:cubicBezTo>
                <a:lnTo>
                  <a:pt x="0" y="143501"/>
                </a:lnTo>
                <a:cubicBezTo>
                  <a:pt x="20714" y="247078"/>
                  <a:pt x="-6111" y="165487"/>
                  <a:pt x="223935" y="180823"/>
                </a:cubicBezTo>
                <a:cubicBezTo>
                  <a:pt x="245033" y="182230"/>
                  <a:pt x="265404" y="189117"/>
                  <a:pt x="286139" y="193264"/>
                </a:cubicBezTo>
                <a:cubicBezTo>
                  <a:pt x="311021" y="191191"/>
                  <a:pt x="337480" y="196007"/>
                  <a:pt x="360784" y="187044"/>
                </a:cubicBezTo>
                <a:cubicBezTo>
                  <a:pt x="368763" y="183975"/>
                  <a:pt x="364755" y="170410"/>
                  <a:pt x="367004" y="162162"/>
                </a:cubicBezTo>
                <a:cubicBezTo>
                  <a:pt x="370976" y="147599"/>
                  <a:pt x="375298" y="133133"/>
                  <a:pt x="379445" y="118619"/>
                </a:cubicBezTo>
                <a:cubicBezTo>
                  <a:pt x="377371" y="99958"/>
                  <a:pt x="376311" y="81156"/>
                  <a:pt x="373224" y="62635"/>
                </a:cubicBezTo>
                <a:cubicBezTo>
                  <a:pt x="372146" y="56167"/>
                  <a:pt x="370938" y="49219"/>
                  <a:pt x="367004" y="43974"/>
                </a:cubicBezTo>
                <a:cubicBezTo>
                  <a:pt x="364222" y="40265"/>
                  <a:pt x="369077" y="31533"/>
                  <a:pt x="342122" y="25313"/>
                </a:cubicBezTo>
                <a:close/>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15"/>
          <p:cNvSpPr/>
          <p:nvPr/>
        </p:nvSpPr>
        <p:spPr>
          <a:xfrm>
            <a:off x="7110738" y="5482350"/>
            <a:ext cx="805217" cy="996287"/>
          </a:xfrm>
          <a:custGeom>
            <a:avLst/>
            <a:gdLst>
              <a:gd name="connsiteX0" fmla="*/ 805217 w 805217"/>
              <a:gd name="connsiteY0" fmla="*/ 0 h 996287"/>
              <a:gd name="connsiteX1" fmla="*/ 736979 w 805217"/>
              <a:gd name="connsiteY1" fmla="*/ 109182 h 996287"/>
              <a:gd name="connsiteX2" fmla="*/ 682388 w 805217"/>
              <a:gd name="connsiteY2" fmla="*/ 204717 h 996287"/>
              <a:gd name="connsiteX3" fmla="*/ 655092 w 805217"/>
              <a:gd name="connsiteY3" fmla="*/ 259308 h 996287"/>
              <a:gd name="connsiteX4" fmla="*/ 586853 w 805217"/>
              <a:gd name="connsiteY4" fmla="*/ 354842 h 996287"/>
              <a:gd name="connsiteX5" fmla="*/ 532262 w 805217"/>
              <a:gd name="connsiteY5" fmla="*/ 436729 h 996287"/>
              <a:gd name="connsiteX6" fmla="*/ 464023 w 805217"/>
              <a:gd name="connsiteY6" fmla="*/ 504967 h 996287"/>
              <a:gd name="connsiteX7" fmla="*/ 409432 w 805217"/>
              <a:gd name="connsiteY7" fmla="*/ 586854 h 996287"/>
              <a:gd name="connsiteX8" fmla="*/ 341194 w 805217"/>
              <a:gd name="connsiteY8" fmla="*/ 655093 h 996287"/>
              <a:gd name="connsiteX9" fmla="*/ 272955 w 805217"/>
              <a:gd name="connsiteY9" fmla="*/ 723332 h 996287"/>
              <a:gd name="connsiteX10" fmla="*/ 150125 w 805217"/>
              <a:gd name="connsiteY10" fmla="*/ 832514 h 996287"/>
              <a:gd name="connsiteX11" fmla="*/ 95534 w 805217"/>
              <a:gd name="connsiteY11" fmla="*/ 900752 h 996287"/>
              <a:gd name="connsiteX12" fmla="*/ 68238 w 805217"/>
              <a:gd name="connsiteY12" fmla="*/ 941696 h 996287"/>
              <a:gd name="connsiteX13" fmla="*/ 0 w 805217"/>
              <a:gd name="connsiteY13" fmla="*/ 996287 h 99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5217" h="996287">
                <a:moveTo>
                  <a:pt x="805217" y="0"/>
                </a:moveTo>
                <a:cubicBezTo>
                  <a:pt x="782471" y="36394"/>
                  <a:pt x="756173" y="70796"/>
                  <a:pt x="736979" y="109182"/>
                </a:cubicBezTo>
                <a:cubicBezTo>
                  <a:pt x="654493" y="274151"/>
                  <a:pt x="759550" y="69683"/>
                  <a:pt x="682388" y="204717"/>
                </a:cubicBezTo>
                <a:cubicBezTo>
                  <a:pt x="672294" y="222381"/>
                  <a:pt x="665186" y="241644"/>
                  <a:pt x="655092" y="259308"/>
                </a:cubicBezTo>
                <a:cubicBezTo>
                  <a:pt x="639124" y="287252"/>
                  <a:pt x="604434" y="331402"/>
                  <a:pt x="586853" y="354842"/>
                </a:cubicBezTo>
                <a:cubicBezTo>
                  <a:pt x="562870" y="426795"/>
                  <a:pt x="589058" y="368574"/>
                  <a:pt x="532262" y="436729"/>
                </a:cubicBezTo>
                <a:cubicBezTo>
                  <a:pt x="475397" y="504967"/>
                  <a:pt x="539086" y="454927"/>
                  <a:pt x="464023" y="504967"/>
                </a:cubicBezTo>
                <a:cubicBezTo>
                  <a:pt x="440040" y="576922"/>
                  <a:pt x="466228" y="518700"/>
                  <a:pt x="409432" y="586854"/>
                </a:cubicBezTo>
                <a:cubicBezTo>
                  <a:pt x="352564" y="655095"/>
                  <a:pt x="416259" y="605048"/>
                  <a:pt x="341194" y="655093"/>
                </a:cubicBezTo>
                <a:cubicBezTo>
                  <a:pt x="284949" y="739459"/>
                  <a:pt x="347396" y="657162"/>
                  <a:pt x="272955" y="723332"/>
                </a:cubicBezTo>
                <a:cubicBezTo>
                  <a:pt x="132727" y="847978"/>
                  <a:pt x="243048" y="770564"/>
                  <a:pt x="150125" y="832514"/>
                </a:cubicBezTo>
                <a:cubicBezTo>
                  <a:pt x="123555" y="912222"/>
                  <a:pt x="157266" y="839020"/>
                  <a:pt x="95534" y="900752"/>
                </a:cubicBezTo>
                <a:cubicBezTo>
                  <a:pt x="83935" y="912351"/>
                  <a:pt x="78739" y="929095"/>
                  <a:pt x="68238" y="941696"/>
                </a:cubicBezTo>
                <a:cubicBezTo>
                  <a:pt x="33856" y="982955"/>
                  <a:pt x="37309" y="977632"/>
                  <a:pt x="0" y="996287"/>
                </a:cubicBezTo>
              </a:path>
            </a:pathLst>
          </a:custGeom>
          <a:noFill/>
          <a:ln>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610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Terminology</a:t>
            </a:r>
            <a:endParaRPr lang="en-CA" dirty="0"/>
          </a:p>
        </p:txBody>
      </p:sp>
      <p:sp>
        <p:nvSpPr>
          <p:cNvPr id="3" name="Content Placeholder 2"/>
          <p:cNvSpPr>
            <a:spLocks noGrp="1"/>
          </p:cNvSpPr>
          <p:nvPr>
            <p:ph idx="1"/>
          </p:nvPr>
        </p:nvSpPr>
        <p:spPr/>
        <p:txBody>
          <a:bodyPr/>
          <a:lstStyle/>
          <a:p>
            <a:r>
              <a:rPr lang="en-CA" dirty="0" smtClean="0"/>
              <a:t>A typical file produced by Word is referred to as a ‘document’.</a:t>
            </a:r>
          </a:p>
          <a:p>
            <a:r>
              <a:rPr lang="en-CA" dirty="0" smtClean="0"/>
              <a:t>A typical file produced by a spreadsheet program such as Excel or Google docs is often described as a ‘spreadsheet’.</a:t>
            </a:r>
          </a:p>
          <a:p>
            <a:r>
              <a:rPr lang="en-CA" dirty="0" smtClean="0"/>
              <a:t>Be aware that Microsoft uses it’s own terminology.</a:t>
            </a:r>
          </a:p>
          <a:p>
            <a:pPr lvl="1"/>
            <a:r>
              <a:rPr lang="en-CA" dirty="0" smtClean="0"/>
              <a:t>A spreadsheet (file produced by a spreadsheet program such as Excel) is described as a ‘workbook’ by Microsoft.</a:t>
            </a:r>
          </a:p>
        </p:txBody>
      </p:sp>
    </p:spTree>
    <p:extLst>
      <p:ext uri="{BB962C8B-B14F-4D97-AF65-F5344CB8AC3E}">
        <p14:creationId xmlns:p14="http://schemas.microsoft.com/office/powerpoint/2010/main" val="13842345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Copying/Moving A Worksheet</a:t>
            </a:r>
            <a:endParaRPr lang="en-CA" dirty="0"/>
          </a:p>
        </p:txBody>
      </p:sp>
      <p:sp>
        <p:nvSpPr>
          <p:cNvPr id="3" name="Content Placeholder 2"/>
          <p:cNvSpPr>
            <a:spLocks noGrp="1"/>
          </p:cNvSpPr>
          <p:nvPr>
            <p:ph idx="1"/>
          </p:nvPr>
        </p:nvSpPr>
        <p:spPr/>
        <p:txBody>
          <a:bodyPr/>
          <a:lstStyle/>
          <a:p>
            <a:r>
              <a:rPr lang="en-CA" dirty="0" smtClean="0"/>
              <a:t>Sometimes you may wish to duplicate the data and calculations from one worksheet into another e.g. term grade calculation from one lecture to another.</a:t>
            </a:r>
          </a:p>
          <a:p>
            <a:pPr lvl="1"/>
            <a:r>
              <a:rPr lang="en-CA" dirty="0" smtClean="0"/>
              <a:t>Right click on the source worksheet and select ‘</a:t>
            </a:r>
            <a:r>
              <a:rPr lang="en-CA" dirty="0" smtClean="0">
                <a:latin typeface="Consolas" panose="020B0609020204030204" pitchFamily="49" charset="0"/>
              </a:rPr>
              <a:t>Move</a:t>
            </a:r>
            <a:r>
              <a:rPr lang="en-CA" dirty="0" smtClean="0"/>
              <a:t>’ or ‘</a:t>
            </a:r>
            <a:r>
              <a:rPr lang="en-CA" dirty="0" smtClean="0">
                <a:latin typeface="Consolas" panose="020B0609020204030204" pitchFamily="49" charset="0"/>
              </a:rPr>
              <a:t>Copy</a:t>
            </a:r>
            <a:r>
              <a:rPr lang="en-CA" dirty="0" smtClean="0"/>
              <a:t>’</a:t>
            </a:r>
            <a:endParaRPr lang="en-CA" dirty="0"/>
          </a:p>
        </p:txBody>
      </p:sp>
      <p:pic>
        <p:nvPicPr>
          <p:cNvPr id="4" name="Picture 3" descr="A screenshot of a cell phone&#10;&#10;Description automatically generated">
            <a:extLst>
              <a:ext uri="{FF2B5EF4-FFF2-40B4-BE49-F238E27FC236}">
                <a16:creationId xmlns:a16="http://schemas.microsoft.com/office/drawing/2014/main" id="{2A6DB13F-C7EE-4E97-910F-725CE8BFFE8D}"/>
              </a:ext>
            </a:extLst>
          </p:cNvPr>
          <p:cNvPicPr>
            <a:picLocks noChangeAspect="1"/>
          </p:cNvPicPr>
          <p:nvPr/>
        </p:nvPicPr>
        <p:blipFill rotWithShape="1">
          <a:blip r:embed="rId2">
            <a:extLst>
              <a:ext uri="{28A0092B-C50C-407E-A947-70E740481C1C}">
                <a14:useLocalDpi xmlns:a14="http://schemas.microsoft.com/office/drawing/2010/main" val="0"/>
              </a:ext>
            </a:extLst>
          </a:blip>
          <a:srcRect b="4626"/>
          <a:stretch/>
        </p:blipFill>
        <p:spPr>
          <a:xfrm>
            <a:off x="762000" y="3048000"/>
            <a:ext cx="2362200" cy="2895600"/>
          </a:xfrm>
          <a:prstGeom prst="rect">
            <a:avLst/>
          </a:prstGeom>
        </p:spPr>
      </p:pic>
    </p:spTree>
    <p:extLst>
      <p:ext uri="{BB962C8B-B14F-4D97-AF65-F5344CB8AC3E}">
        <p14:creationId xmlns:p14="http://schemas.microsoft.com/office/powerpoint/2010/main" val="46463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Renaming Worksheets</a:t>
            </a:r>
            <a:endParaRPr lang="en-CA" dirty="0"/>
          </a:p>
        </p:txBody>
      </p:sp>
      <p:sp>
        <p:nvSpPr>
          <p:cNvPr id="3" name="Content Placeholder 2"/>
          <p:cNvSpPr>
            <a:spLocks noGrp="1"/>
          </p:cNvSpPr>
          <p:nvPr>
            <p:ph idx="1"/>
          </p:nvPr>
        </p:nvSpPr>
        <p:spPr/>
        <p:txBody>
          <a:bodyPr/>
          <a:lstStyle/>
          <a:p>
            <a:r>
              <a:rPr lang="en-CA" dirty="0" smtClean="0"/>
              <a:t>Right click on the appropriate worksheet and select the ‘</a:t>
            </a:r>
            <a:r>
              <a:rPr lang="en-CA" dirty="0" smtClean="0">
                <a:latin typeface="Consolas" panose="020B0609020204030204" pitchFamily="49" charset="0"/>
              </a:rPr>
              <a:t>Rename</a:t>
            </a:r>
            <a:r>
              <a:rPr lang="en-CA" dirty="0" smtClean="0"/>
              <a:t>’ option.</a:t>
            </a:r>
            <a:endParaRPr lang="en-CA" dirty="0"/>
          </a:p>
        </p:txBody>
      </p:sp>
      <p:pic>
        <p:nvPicPr>
          <p:cNvPr id="4" name="Picture 3">
            <a:extLst>
              <a:ext uri="{FF2B5EF4-FFF2-40B4-BE49-F238E27FC236}">
                <a16:creationId xmlns:a16="http://schemas.microsoft.com/office/drawing/2014/main" id="{DFE72B27-D3A6-4C05-A4EC-0968C8DB1B94}"/>
              </a:ext>
            </a:extLst>
          </p:cNvPr>
          <p:cNvPicPr>
            <a:picLocks noChangeAspect="1"/>
          </p:cNvPicPr>
          <p:nvPr/>
        </p:nvPicPr>
        <p:blipFill rotWithShape="1">
          <a:blip r:embed="rId2"/>
          <a:srcRect l="20900" t="3771" r="50557" b="44485"/>
          <a:stretch/>
        </p:blipFill>
        <p:spPr>
          <a:xfrm>
            <a:off x="762000" y="2362200"/>
            <a:ext cx="2936147" cy="3548543"/>
          </a:xfrm>
          <a:prstGeom prst="rect">
            <a:avLst/>
          </a:prstGeom>
        </p:spPr>
      </p:pic>
    </p:spTree>
    <p:extLst>
      <p:ext uri="{BB962C8B-B14F-4D97-AF65-F5344CB8AC3E}">
        <p14:creationId xmlns:p14="http://schemas.microsoft.com/office/powerpoint/2010/main" val="312990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Miscellaneous Features: </a:t>
            </a:r>
            <a:r>
              <a:rPr lang="en-US" dirty="0" smtClean="0"/>
              <a:t>Freezing Panes</a:t>
            </a:r>
            <a:endParaRPr lang="en-CA" dirty="0"/>
          </a:p>
        </p:txBody>
      </p:sp>
      <p:sp>
        <p:nvSpPr>
          <p:cNvPr id="3" name="Content Placeholder 2"/>
          <p:cNvSpPr>
            <a:spLocks noGrp="1"/>
          </p:cNvSpPr>
          <p:nvPr>
            <p:ph idx="1"/>
          </p:nvPr>
        </p:nvSpPr>
        <p:spPr/>
        <p:txBody>
          <a:bodyPr/>
          <a:lstStyle/>
          <a:p>
            <a:r>
              <a:rPr lang="en-US" dirty="0"/>
              <a:t>Freeze panes</a:t>
            </a:r>
          </a:p>
          <a:p>
            <a:endParaRPr lang="en-CA" dirty="0" smtClean="0"/>
          </a:p>
          <a:p>
            <a:endParaRPr lang="en-CA" dirty="0"/>
          </a:p>
          <a:p>
            <a:endParaRPr lang="en-CA" dirty="0" smtClean="0"/>
          </a:p>
          <a:p>
            <a:endParaRPr lang="en-CA" dirty="0"/>
          </a:p>
          <a:p>
            <a:r>
              <a:rPr lang="en-CA" dirty="0" smtClean="0"/>
              <a:t>Options &amp; method of invoking the option:</a:t>
            </a:r>
          </a:p>
          <a:p>
            <a:pPr lvl="1"/>
            <a:r>
              <a:rPr lang="en-CA" dirty="0" smtClean="0"/>
              <a:t>Freeze top (currently visible) row: </a:t>
            </a:r>
            <a:r>
              <a:rPr lang="en-CA" dirty="0" smtClean="0">
                <a:latin typeface="Consolas" panose="020B0609020204030204" pitchFamily="49" charset="0"/>
              </a:rPr>
              <a:t>View -&gt; Window : Freeze Panes : Freeze Top Row</a:t>
            </a:r>
          </a:p>
          <a:p>
            <a:pPr lvl="1"/>
            <a:r>
              <a:rPr lang="en-CA" dirty="0"/>
              <a:t>Freeze </a:t>
            </a:r>
            <a:r>
              <a:rPr lang="en-CA" dirty="0" smtClean="0"/>
              <a:t>left (currently </a:t>
            </a:r>
            <a:r>
              <a:rPr lang="en-CA" dirty="0"/>
              <a:t>visible) </a:t>
            </a:r>
            <a:r>
              <a:rPr lang="en-CA" dirty="0" smtClean="0"/>
              <a:t>column: </a:t>
            </a:r>
            <a:r>
              <a:rPr lang="en-CA" dirty="0">
                <a:latin typeface="Consolas" panose="020B0609020204030204" pitchFamily="49" charset="0"/>
              </a:rPr>
              <a:t>View -&gt; Window : Freeze Panes : Freeze </a:t>
            </a:r>
            <a:r>
              <a:rPr lang="en-CA" dirty="0" smtClean="0">
                <a:latin typeface="Consolas" panose="020B0609020204030204" pitchFamily="49" charset="0"/>
              </a:rPr>
              <a:t>First Column</a:t>
            </a:r>
          </a:p>
          <a:p>
            <a:pPr lvl="1"/>
            <a:r>
              <a:rPr lang="en-CA" dirty="0" smtClean="0"/>
              <a:t>Freeze any row: </a:t>
            </a:r>
          </a:p>
          <a:p>
            <a:pPr lvl="2"/>
            <a:r>
              <a:rPr lang="en-CA" dirty="0" smtClean="0"/>
              <a:t>Click on the row below the row to be frozen: </a:t>
            </a:r>
            <a:r>
              <a:rPr lang="en-CA" dirty="0" smtClean="0">
                <a:latin typeface="Consolas" panose="020B0609020204030204" pitchFamily="49" charset="0"/>
              </a:rPr>
              <a:t>View </a:t>
            </a:r>
            <a:r>
              <a:rPr lang="en-CA" dirty="0">
                <a:latin typeface="Consolas" panose="020B0609020204030204" pitchFamily="49" charset="0"/>
              </a:rPr>
              <a:t>-&gt; Window : Freeze Panes : Freeze </a:t>
            </a:r>
            <a:r>
              <a:rPr lang="en-CA" dirty="0" smtClean="0">
                <a:latin typeface="Consolas" panose="020B0609020204030204" pitchFamily="49" charset="0"/>
              </a:rPr>
              <a:t>Panes</a:t>
            </a:r>
            <a:endParaRPr lang="en-CA" dirty="0">
              <a:latin typeface="Consolas" panose="020B0609020204030204" pitchFamily="49" charset="0"/>
            </a:endParaRPr>
          </a:p>
          <a:p>
            <a:pPr lvl="1"/>
            <a:endParaRPr lang="en-CA" dirty="0"/>
          </a:p>
          <a:p>
            <a:pPr lvl="1"/>
            <a:endParaRPr lang="en-CA" dirty="0"/>
          </a:p>
        </p:txBody>
      </p:sp>
      <p:pic>
        <p:nvPicPr>
          <p:cNvPr id="4" name="Picture 3"/>
          <p:cNvPicPr>
            <a:picLocks noChangeAspect="1"/>
          </p:cNvPicPr>
          <p:nvPr/>
        </p:nvPicPr>
        <p:blipFill>
          <a:blip r:embed="rId3"/>
          <a:stretch>
            <a:fillRect/>
          </a:stretch>
        </p:blipFill>
        <p:spPr>
          <a:xfrm>
            <a:off x="838200" y="1981200"/>
            <a:ext cx="4127939" cy="1552105"/>
          </a:xfrm>
          <a:prstGeom prst="rect">
            <a:avLst/>
          </a:prstGeom>
        </p:spPr>
      </p:pic>
    </p:spTree>
    <p:extLst>
      <p:ext uri="{BB962C8B-B14F-4D97-AF65-F5344CB8AC3E}">
        <p14:creationId xmlns:p14="http://schemas.microsoft.com/office/powerpoint/2010/main" val="425972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Hiding/Showing Columns</a:t>
            </a:r>
            <a:endParaRPr lang="en-US" dirty="0"/>
          </a:p>
        </p:txBody>
      </p:sp>
      <p:sp>
        <p:nvSpPr>
          <p:cNvPr id="3" name="Content Placeholder 2"/>
          <p:cNvSpPr>
            <a:spLocks noGrp="1"/>
          </p:cNvSpPr>
          <p:nvPr>
            <p:ph idx="1"/>
          </p:nvPr>
        </p:nvSpPr>
        <p:spPr/>
        <p:txBody>
          <a:bodyPr/>
          <a:lstStyle/>
          <a:p>
            <a:r>
              <a:rPr lang="en-US" dirty="0" smtClean="0"/>
              <a:t>Sometimes you don’t want to delete a column (data needed e.g. student ID) but you want to temporarily obscure one or more columns</a:t>
            </a:r>
          </a:p>
          <a:p>
            <a:r>
              <a:rPr lang="en-US" dirty="0" smtClean="0"/>
              <a:t>Hide:</a:t>
            </a:r>
          </a:p>
          <a:p>
            <a:pPr lvl="1"/>
            <a:r>
              <a:rPr lang="en-US" dirty="0" smtClean="0"/>
              <a:t>Select columns to hide, right click and select ‘hide’ (click at very top of column)</a:t>
            </a:r>
          </a:p>
          <a:p>
            <a:pPr lvl="1"/>
            <a:r>
              <a:rPr lang="en-US" dirty="0" smtClean="0"/>
              <a:t>(Press control and click on the columns to hide 1+ non-adjacent columns)</a:t>
            </a:r>
          </a:p>
          <a:p>
            <a:r>
              <a:rPr lang="en-US" dirty="0" smtClean="0"/>
              <a:t>Show:</a:t>
            </a:r>
          </a:p>
          <a:p>
            <a:pPr lvl="1"/>
            <a:r>
              <a:rPr lang="en-US" dirty="0" smtClean="0"/>
              <a:t>Select the column </a:t>
            </a:r>
            <a:r>
              <a:rPr lang="en-US" dirty="0"/>
              <a:t>adjacent (</a:t>
            </a:r>
            <a:r>
              <a:rPr lang="en-US" dirty="0" smtClean="0"/>
              <a:t>right hand side) to the hidden column and select ‘show’ (the mouse pointer changes appearance)</a:t>
            </a:r>
          </a:p>
          <a:p>
            <a:pPr lvl="1"/>
            <a:r>
              <a:rPr lang="en-US" dirty="0" smtClean="0"/>
              <a:t>(Or simply move the mouse to the appropriate location – see above point – and then ‘drag’ a hidden column into appearance)</a:t>
            </a:r>
          </a:p>
          <a:p>
            <a:r>
              <a:rPr lang="en-US" dirty="0"/>
              <a:t>Specific resource for this feature</a:t>
            </a:r>
          </a:p>
          <a:p>
            <a:pPr lvl="1"/>
            <a:r>
              <a:rPr lang="en-US" sz="1600" dirty="0">
                <a:hlinkClick r:id="rId2"/>
              </a:rPr>
              <a:t>https://support.office.com/en-us/article/Hide-or-show-rows-or-columns-659c2cad-802e-44ee-a614-dde8443579f8</a:t>
            </a:r>
            <a:endParaRPr lang="en-US" sz="1600" dirty="0"/>
          </a:p>
          <a:p>
            <a:pPr lvl="1"/>
            <a:endParaRPr lang="en-US" dirty="0" smtClean="0"/>
          </a:p>
          <a:p>
            <a:endParaRPr lang="en-US" dirty="0"/>
          </a:p>
        </p:txBody>
      </p:sp>
    </p:spTree>
    <p:extLst>
      <p:ext uri="{BB962C8B-B14F-4D97-AF65-F5344CB8AC3E}">
        <p14:creationId xmlns:p14="http://schemas.microsoft.com/office/powerpoint/2010/main" val="40829345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Hiding/Showing </a:t>
            </a:r>
            <a:r>
              <a:rPr lang="en-US" dirty="0" smtClean="0"/>
              <a:t>Rows</a:t>
            </a:r>
            <a:endParaRPr lang="en-US" dirty="0"/>
          </a:p>
        </p:txBody>
      </p:sp>
      <p:sp>
        <p:nvSpPr>
          <p:cNvPr id="3" name="Content Placeholder 2"/>
          <p:cNvSpPr>
            <a:spLocks noGrp="1"/>
          </p:cNvSpPr>
          <p:nvPr>
            <p:ph idx="1"/>
          </p:nvPr>
        </p:nvSpPr>
        <p:spPr/>
        <p:txBody>
          <a:bodyPr/>
          <a:lstStyle/>
          <a:p>
            <a:r>
              <a:rPr lang="en-US" dirty="0"/>
              <a:t>Hiding/showing rows works the same way but select a row or rows by clicking </a:t>
            </a:r>
            <a:r>
              <a:rPr lang="en-US" dirty="0" smtClean="0"/>
              <a:t>on an adjacent row (below the hidden row or rows)</a:t>
            </a:r>
            <a:endParaRPr lang="en-US" dirty="0"/>
          </a:p>
          <a:p>
            <a:r>
              <a:rPr lang="en-US" dirty="0"/>
              <a:t>Individual cells cannot be </a:t>
            </a:r>
            <a:r>
              <a:rPr lang="en-US" dirty="0" smtClean="0"/>
              <a:t>hidden</a:t>
            </a:r>
            <a:endParaRPr lang="en-US" dirty="0"/>
          </a:p>
        </p:txBody>
      </p:sp>
    </p:spTree>
    <p:extLst>
      <p:ext uri="{BB962C8B-B14F-4D97-AF65-F5344CB8AC3E}">
        <p14:creationId xmlns:p14="http://schemas.microsoft.com/office/powerpoint/2010/main" val="9334587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Charting Information In Excel</a:t>
            </a:r>
            <a:endParaRPr lang="en-CA" dirty="0"/>
          </a:p>
        </p:txBody>
      </p:sp>
      <p:sp>
        <p:nvSpPr>
          <p:cNvPr id="3" name="Content Placeholder 2"/>
          <p:cNvSpPr>
            <a:spLocks noGrp="1"/>
          </p:cNvSpPr>
          <p:nvPr>
            <p:ph idx="1"/>
          </p:nvPr>
        </p:nvSpPr>
        <p:spPr/>
        <p:txBody>
          <a:bodyPr/>
          <a:lstStyle/>
          <a:p>
            <a:r>
              <a:rPr lang="en-CA" dirty="0" smtClean="0"/>
              <a:t>In tutorial you learned how to insert a column chart (‘grows’ vertically).</a:t>
            </a:r>
          </a:p>
          <a:p>
            <a:r>
              <a:rPr lang="en-CA" dirty="0" smtClean="0"/>
              <a:t>Some other types of charts covered in this section include: bar charts and pie charts.</a:t>
            </a:r>
          </a:p>
          <a:p>
            <a:r>
              <a:rPr lang="en-CA" dirty="0" smtClean="0"/>
              <a:t>Also you will learn how to filter </a:t>
            </a:r>
            <a:r>
              <a:rPr lang="en-CA" smtClean="0"/>
              <a:t>chart data.</a:t>
            </a:r>
            <a:endParaRPr lang="en-CA" dirty="0"/>
          </a:p>
        </p:txBody>
      </p:sp>
    </p:spTree>
    <p:extLst>
      <p:ext uri="{BB962C8B-B14F-4D97-AF65-F5344CB8AC3E}">
        <p14:creationId xmlns:p14="http://schemas.microsoft.com/office/powerpoint/2010/main" val="39463036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Charts: Bar</a:t>
            </a:r>
            <a:endParaRPr lang="en-CA" dirty="0"/>
          </a:p>
        </p:txBody>
      </p:sp>
      <p:sp>
        <p:nvSpPr>
          <p:cNvPr id="3" name="Content Placeholder 2"/>
          <p:cNvSpPr>
            <a:spLocks noGrp="1"/>
          </p:cNvSpPr>
          <p:nvPr>
            <p:ph idx="1"/>
          </p:nvPr>
        </p:nvSpPr>
        <p:spPr/>
        <p:txBody>
          <a:bodyPr/>
          <a:lstStyle/>
          <a:p>
            <a:r>
              <a:rPr lang="en-CA" b="1" dirty="0" smtClean="0"/>
              <a:t>Example spreadsheet</a:t>
            </a:r>
            <a:r>
              <a:rPr lang="en-CA" dirty="0" smtClean="0"/>
              <a:t>: </a:t>
            </a:r>
            <a:r>
              <a:rPr lang="en-CA" dirty="0" err="1" smtClean="0">
                <a:latin typeface="Consolas" panose="020B0609020204030204" pitchFamily="49" charset="0"/>
              </a:rPr>
              <a:t>example_creating_charts</a:t>
            </a:r>
            <a:endParaRPr lang="en-CA" dirty="0" smtClean="0">
              <a:latin typeface="Consolas" panose="020B0609020204030204" pitchFamily="49" charset="0"/>
            </a:endParaRPr>
          </a:p>
          <a:p>
            <a:r>
              <a:rPr lang="en-CA" dirty="0" smtClean="0"/>
              <a:t>In Excel: a column chart grows vertically while a bar chart grows horizontally.</a:t>
            </a:r>
          </a:p>
          <a:p>
            <a:pPr lvl="1"/>
            <a:r>
              <a:rPr lang="en-CA" dirty="0" smtClean="0"/>
              <a:t>Column chart</a:t>
            </a:r>
          </a:p>
          <a:p>
            <a:pPr lvl="1"/>
            <a:endParaRPr lang="en-CA" dirty="0"/>
          </a:p>
          <a:p>
            <a:pPr lvl="1"/>
            <a:endParaRPr lang="en-CA" dirty="0" smtClean="0"/>
          </a:p>
          <a:p>
            <a:pPr lvl="1"/>
            <a:endParaRPr lang="en-CA" dirty="0"/>
          </a:p>
          <a:p>
            <a:pPr lvl="1"/>
            <a:endParaRPr lang="en-CA" dirty="0" smtClean="0"/>
          </a:p>
          <a:p>
            <a:pPr lvl="1"/>
            <a:r>
              <a:rPr lang="en-CA" dirty="0" smtClean="0"/>
              <a:t>Bar chart</a:t>
            </a:r>
          </a:p>
          <a:p>
            <a:endParaRPr lang="en-CA" dirty="0"/>
          </a:p>
        </p:txBody>
      </p:sp>
      <p:graphicFrame>
        <p:nvGraphicFramePr>
          <p:cNvPr id="4" name="Chart 3"/>
          <p:cNvGraphicFramePr>
            <a:graphicFrameLocks/>
          </p:cNvGraphicFramePr>
          <p:nvPr>
            <p:extLst/>
          </p:nvPr>
        </p:nvGraphicFramePr>
        <p:xfrm>
          <a:off x="794958" y="3070123"/>
          <a:ext cx="3243642" cy="13494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685800" y="4800600"/>
          <a:ext cx="2542726" cy="175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675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Graphic spid="4" grpId="0">
        <p:bldAsOne/>
      </p:bldGraphic>
      <p:bldGraphic spid="5" grpId="0">
        <p:bldAsOne/>
      </p:bldGraphic>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Charts</a:t>
            </a:r>
            <a:r>
              <a:rPr lang="en-CA"/>
              <a:t>: </a:t>
            </a:r>
            <a:r>
              <a:rPr lang="en-CA" smtClean="0"/>
              <a:t>Pie</a:t>
            </a:r>
            <a:endParaRPr lang="en-CA" dirty="0"/>
          </a:p>
        </p:txBody>
      </p:sp>
      <p:sp>
        <p:nvSpPr>
          <p:cNvPr id="3" name="Content Placeholder 2"/>
          <p:cNvSpPr>
            <a:spLocks noGrp="1"/>
          </p:cNvSpPr>
          <p:nvPr>
            <p:ph idx="1"/>
          </p:nvPr>
        </p:nvSpPr>
        <p:spPr>
          <a:xfrm>
            <a:off x="457200" y="1447800"/>
            <a:ext cx="3657600" cy="5257800"/>
          </a:xfrm>
        </p:spPr>
        <p:txBody>
          <a:bodyPr/>
          <a:lstStyle/>
          <a:p>
            <a:r>
              <a:rPr lang="en-CA" sz="2000" b="1" dirty="0"/>
              <a:t>Example spreadsheet</a:t>
            </a:r>
            <a:r>
              <a:rPr lang="en-CA" sz="2000" dirty="0"/>
              <a:t>: </a:t>
            </a:r>
            <a:r>
              <a:rPr lang="en-CA" sz="2000" dirty="0" err="1" smtClean="0">
                <a:latin typeface="Consolas" panose="020B0609020204030204" pitchFamily="49" charset="0"/>
              </a:rPr>
              <a:t>example_creating_charts</a:t>
            </a:r>
            <a:endParaRPr lang="en-CA" sz="2000" dirty="0" smtClean="0"/>
          </a:p>
          <a:p>
            <a:r>
              <a:rPr lang="en-CA" sz="2000" dirty="0" smtClean="0"/>
              <a:t>Show proportions </a:t>
            </a:r>
            <a:r>
              <a:rPr lang="en-CA" sz="2000" dirty="0"/>
              <a:t>rather than exact </a:t>
            </a:r>
            <a:r>
              <a:rPr lang="en-CA" sz="2000" dirty="0" smtClean="0"/>
              <a:t>values</a:t>
            </a:r>
            <a:endParaRPr lang="en-CA" sz="2000" dirty="0"/>
          </a:p>
          <a:p>
            <a:pPr lvl="1"/>
            <a:r>
              <a:rPr lang="en-CA" sz="1800" b="1" dirty="0"/>
              <a:t>Example good usage</a:t>
            </a:r>
            <a:r>
              <a:rPr lang="en-CA" sz="1800" dirty="0"/>
              <a:t>: </a:t>
            </a:r>
            <a:r>
              <a:rPr lang="en-CA" sz="1800" i="1" dirty="0"/>
              <a:t>proportion</a:t>
            </a:r>
            <a:r>
              <a:rPr lang="en-CA" sz="1800" dirty="0"/>
              <a:t> of students who were awarded </a:t>
            </a:r>
            <a:r>
              <a:rPr lang="en-CA" sz="1800" dirty="0" smtClean="0"/>
              <a:t>‘A’ </a:t>
            </a:r>
            <a:r>
              <a:rPr lang="en-CA" sz="1800" dirty="0"/>
              <a:t>vs </a:t>
            </a:r>
            <a:r>
              <a:rPr lang="en-CA" sz="1800" dirty="0" smtClean="0"/>
              <a:t>‘A-’ grades</a:t>
            </a:r>
            <a:r>
              <a:rPr lang="en-CA" sz="1800" dirty="0"/>
              <a:t> </a:t>
            </a:r>
            <a:r>
              <a:rPr lang="en-CA" sz="1800" dirty="0" smtClean="0"/>
              <a:t>(i.e. roughly ¼ awarded a ‘B’ grade in the chart to the left)</a:t>
            </a:r>
          </a:p>
          <a:p>
            <a:pPr lvl="1"/>
            <a:endParaRPr lang="en-CA" sz="1800" dirty="0" smtClean="0"/>
          </a:p>
          <a:p>
            <a:pPr lvl="1"/>
            <a:endParaRPr lang="en-CA" sz="1800" b="1" dirty="0" smtClean="0"/>
          </a:p>
          <a:p>
            <a:pPr lvl="1"/>
            <a:endParaRPr lang="en-CA" sz="1800" b="1" dirty="0"/>
          </a:p>
          <a:p>
            <a:pPr lvl="1"/>
            <a:r>
              <a:rPr lang="en-CA" sz="1800" b="1" dirty="0" smtClean="0"/>
              <a:t>Example </a:t>
            </a:r>
            <a:r>
              <a:rPr lang="en-CA" sz="1800" b="1" dirty="0"/>
              <a:t>poor usage</a:t>
            </a:r>
            <a:r>
              <a:rPr lang="en-CA" sz="1800" dirty="0"/>
              <a:t>: </a:t>
            </a:r>
            <a:r>
              <a:rPr lang="en-CA" sz="1800" i="1" dirty="0"/>
              <a:t>exact numbers </a:t>
            </a:r>
            <a:r>
              <a:rPr lang="en-CA" sz="1800" dirty="0"/>
              <a:t>of students who were awarded A grades, A- grades etc</a:t>
            </a:r>
            <a:r>
              <a:rPr lang="en-CA" sz="1800" dirty="0" smtClean="0"/>
              <a:t>. (e.g. did 25, 26 or 30 students get a ‘B’?)</a:t>
            </a:r>
            <a:endParaRPr lang="en-CA" sz="1800" dirty="0"/>
          </a:p>
          <a:p>
            <a:endParaRPr lang="en-CA" sz="1800" dirty="0"/>
          </a:p>
        </p:txBody>
      </p:sp>
      <p:graphicFrame>
        <p:nvGraphicFramePr>
          <p:cNvPr id="4" name="Chart 3"/>
          <p:cNvGraphicFramePr>
            <a:graphicFrameLocks/>
          </p:cNvGraphicFramePr>
          <p:nvPr>
            <p:extLst/>
          </p:nvPr>
        </p:nvGraphicFramePr>
        <p:xfrm>
          <a:off x="3048000" y="2743200"/>
          <a:ext cx="480060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3581400" y="4911213"/>
          <a:ext cx="3802566" cy="20500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638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Graphic spid="4" grpId="0">
        <p:bldAsOne/>
      </p:bldGraphic>
      <p:bldGraphic spid="5" grpId="0">
        <p:bldAsOne/>
      </p:bldGraphic>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Charts: Clustered Column</a:t>
            </a:r>
            <a:endParaRPr lang="en-CA" dirty="0"/>
          </a:p>
        </p:txBody>
      </p:sp>
      <p:sp>
        <p:nvSpPr>
          <p:cNvPr id="3" name="Content Placeholder 2"/>
          <p:cNvSpPr>
            <a:spLocks noGrp="1"/>
          </p:cNvSpPr>
          <p:nvPr>
            <p:ph idx="1"/>
          </p:nvPr>
        </p:nvSpPr>
        <p:spPr>
          <a:xfrm>
            <a:off x="457200" y="1447800"/>
            <a:ext cx="8229600" cy="5257800"/>
          </a:xfrm>
        </p:spPr>
        <p:txBody>
          <a:bodyPr/>
          <a:lstStyle/>
          <a:p>
            <a:r>
              <a:rPr lang="en-CA" sz="2000" b="1" dirty="0"/>
              <a:t>Example spreadsheet</a:t>
            </a:r>
            <a:r>
              <a:rPr lang="en-CA" sz="2000" dirty="0"/>
              <a:t>: </a:t>
            </a:r>
            <a:r>
              <a:rPr lang="en-CA" sz="2000" dirty="0" err="1">
                <a:latin typeface="Consolas" panose="020B0609020204030204" pitchFamily="49" charset="0"/>
              </a:rPr>
              <a:t>clustered_column_chart_filtering_data</a:t>
            </a:r>
            <a:endParaRPr lang="en-CA" sz="2000" dirty="0">
              <a:latin typeface="Consolas" panose="020B0609020204030204" pitchFamily="49" charset="0"/>
            </a:endParaRPr>
          </a:p>
          <a:p>
            <a:r>
              <a:rPr lang="en-CA" sz="2000" dirty="0" smtClean="0"/>
              <a:t>Used when </a:t>
            </a:r>
            <a:r>
              <a:rPr lang="en-CA" sz="2000" b="1" dirty="0" smtClean="0"/>
              <a:t>multiple categories </a:t>
            </a:r>
            <a:r>
              <a:rPr lang="en-CA" sz="2000" dirty="0" smtClean="0"/>
              <a:t>of data must be plotted</a:t>
            </a:r>
          </a:p>
          <a:p>
            <a:pPr lvl="1"/>
            <a:r>
              <a:rPr lang="en-CA" sz="1800" dirty="0" smtClean="0"/>
              <a:t>E.g. 1: Number of </a:t>
            </a:r>
            <a:r>
              <a:rPr lang="en-CA" sz="1800" b="1" dirty="0" smtClean="0"/>
              <a:t>births at different hospitals </a:t>
            </a:r>
            <a:r>
              <a:rPr lang="en-CA" sz="1800" dirty="0" smtClean="0"/>
              <a:t>over the last year.</a:t>
            </a:r>
          </a:p>
          <a:p>
            <a:pPr lvl="2"/>
            <a:r>
              <a:rPr lang="en-CA" sz="1600" dirty="0" smtClean="0"/>
              <a:t>One axis is the months of the year, the other is the number of births. With a 2D chart all dimensions are accounted for.</a:t>
            </a:r>
          </a:p>
          <a:p>
            <a:pPr lvl="1"/>
            <a:r>
              <a:rPr lang="en-CA" sz="1800" dirty="0" smtClean="0"/>
              <a:t>E.g. 1: Rating scores for different questions comparing an </a:t>
            </a:r>
            <a:r>
              <a:rPr lang="en-CA" sz="1800" b="1" dirty="0" smtClean="0"/>
              <a:t>individual vs. department vs. faculty scores</a:t>
            </a:r>
            <a:r>
              <a:rPr lang="en-CA" sz="1800" dirty="0" smtClean="0"/>
              <a:t>.</a:t>
            </a:r>
          </a:p>
          <a:p>
            <a:pPr lvl="2"/>
            <a:r>
              <a:rPr lang="en-CA" sz="1600" dirty="0" smtClean="0"/>
              <a:t>One axis is for the different questions, one axis is for the actual score.</a:t>
            </a:r>
          </a:p>
          <a:p>
            <a:pPr lvl="2"/>
            <a:r>
              <a:rPr lang="en-CA" sz="1600" dirty="0" smtClean="0"/>
              <a:t>Plotted as a column chart </a:t>
            </a:r>
            <a:r>
              <a:rPr lang="en-CA" sz="1600" b="1" dirty="0" smtClean="0"/>
              <a:t>additional columns </a:t>
            </a:r>
            <a:r>
              <a:rPr lang="en-CA" sz="1600" dirty="0" smtClean="0"/>
              <a:t>can be used to display scores.</a:t>
            </a:r>
          </a:p>
          <a:p>
            <a:pPr lvl="2"/>
            <a:endParaRPr lang="en-CA" sz="2000" dirty="0"/>
          </a:p>
          <a:p>
            <a:pPr lvl="2"/>
            <a:endParaRPr lang="en-CA" sz="2000" dirty="0" smtClean="0"/>
          </a:p>
          <a:p>
            <a:pPr lvl="2"/>
            <a:endParaRPr lang="en-CA" sz="2000" dirty="0"/>
          </a:p>
          <a:p>
            <a:pPr lvl="2"/>
            <a:endParaRPr lang="en-CA" sz="2000" dirty="0" smtClean="0"/>
          </a:p>
          <a:p>
            <a:pPr lvl="2"/>
            <a:endParaRPr lang="en-CA" sz="2000" dirty="0" smtClean="0"/>
          </a:p>
          <a:p>
            <a:r>
              <a:rPr lang="en-CA" sz="2000" dirty="0" smtClean="0"/>
              <a:t>This type of chart allows comparison between the categories (e.g. individual vs. department for each of the </a:t>
            </a:r>
            <a:r>
              <a:rPr lang="en-CA" sz="2600" dirty="0" smtClean="0"/>
              <a:t>12 questions).</a:t>
            </a:r>
          </a:p>
          <a:p>
            <a:pPr lvl="1"/>
            <a:endParaRPr lang="en-CA" dirty="0"/>
          </a:p>
        </p:txBody>
      </p:sp>
      <p:pic>
        <p:nvPicPr>
          <p:cNvPr id="4" name="Picture 3"/>
          <p:cNvPicPr>
            <a:picLocks noChangeAspect="1"/>
          </p:cNvPicPr>
          <p:nvPr/>
        </p:nvPicPr>
        <p:blipFill rotWithShape="1">
          <a:blip r:embed="rId2"/>
          <a:srcRect t="-1" b="5578"/>
          <a:stretch/>
        </p:blipFill>
        <p:spPr>
          <a:xfrm>
            <a:off x="990599" y="4343400"/>
            <a:ext cx="3033347" cy="1752600"/>
          </a:xfrm>
          <a:prstGeom prst="rect">
            <a:avLst/>
          </a:prstGeom>
        </p:spPr>
      </p:pic>
    </p:spTree>
    <p:extLst>
      <p:ext uri="{BB962C8B-B14F-4D97-AF65-F5344CB8AC3E}">
        <p14:creationId xmlns:p14="http://schemas.microsoft.com/office/powerpoint/2010/main" val="267535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Filtering Chart Data</a:t>
            </a:r>
            <a:endParaRPr lang="en-CA" dirty="0"/>
          </a:p>
        </p:txBody>
      </p:sp>
      <p:sp>
        <p:nvSpPr>
          <p:cNvPr id="3" name="Content Placeholder 2"/>
          <p:cNvSpPr>
            <a:spLocks noGrp="1"/>
          </p:cNvSpPr>
          <p:nvPr>
            <p:ph idx="1"/>
          </p:nvPr>
        </p:nvSpPr>
        <p:spPr/>
        <p:txBody>
          <a:bodyPr/>
          <a:lstStyle/>
          <a:p>
            <a:r>
              <a:rPr lang="en-CA" dirty="0" smtClean="0"/>
              <a:t>(The previous example spreadsheet may be used here).</a:t>
            </a:r>
          </a:p>
          <a:p>
            <a:r>
              <a:rPr lang="en-CA" dirty="0" smtClean="0"/>
              <a:t>Under different situations it may be desired to see only a subset of the data.</a:t>
            </a:r>
          </a:p>
          <a:p>
            <a:pPr lvl="1"/>
            <a:r>
              <a:rPr lang="en-CA" dirty="0" smtClean="0"/>
              <a:t>In the previous example suppose that for one type of evaluation the individual was to be judged only vs. other members of the department and not the whole faculty.</a:t>
            </a:r>
          </a:p>
          <a:p>
            <a:pPr lvl="1"/>
            <a:endParaRPr lang="en-CA" dirty="0"/>
          </a:p>
          <a:p>
            <a:pPr lvl="1"/>
            <a:endParaRPr lang="en-CA" dirty="0" smtClean="0"/>
          </a:p>
          <a:p>
            <a:pPr lvl="1"/>
            <a:endParaRPr lang="en-CA" dirty="0"/>
          </a:p>
          <a:p>
            <a:pPr lvl="1"/>
            <a:endParaRPr lang="en-CA" dirty="0" smtClean="0"/>
          </a:p>
          <a:p>
            <a:pPr lvl="1"/>
            <a:endParaRPr lang="en-CA" dirty="0" smtClean="0"/>
          </a:p>
          <a:p>
            <a:pPr marL="234950" lvl="1" indent="0">
              <a:buNone/>
            </a:pPr>
            <a:endParaRPr lang="en-CA" dirty="0" smtClean="0"/>
          </a:p>
          <a:p>
            <a:pPr lvl="1"/>
            <a:r>
              <a:rPr lang="en-CA" dirty="0" smtClean="0"/>
              <a:t>The filtering temporarily affects what data is charted and can be toggled (turned on/off).</a:t>
            </a:r>
          </a:p>
          <a:p>
            <a:pPr lvl="1"/>
            <a:endParaRPr lang="en-CA" dirty="0"/>
          </a:p>
        </p:txBody>
      </p:sp>
      <p:pic>
        <p:nvPicPr>
          <p:cNvPr id="4" name="Picture 3"/>
          <p:cNvPicPr>
            <a:picLocks noChangeAspect="1"/>
          </p:cNvPicPr>
          <p:nvPr/>
        </p:nvPicPr>
        <p:blipFill rotWithShape="1">
          <a:blip r:embed="rId2"/>
          <a:srcRect b="3138"/>
          <a:stretch/>
        </p:blipFill>
        <p:spPr>
          <a:xfrm>
            <a:off x="990600" y="3733800"/>
            <a:ext cx="3471863" cy="2057400"/>
          </a:xfrm>
          <a:prstGeom prst="rect">
            <a:avLst/>
          </a:prstGeom>
        </p:spPr>
      </p:pic>
    </p:spTree>
    <p:extLst>
      <p:ext uri="{BB962C8B-B14F-4D97-AF65-F5344CB8AC3E}">
        <p14:creationId xmlns:p14="http://schemas.microsoft.com/office/powerpoint/2010/main" val="286441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Creating A New Blank Worksheet</a:t>
            </a:r>
          </a:p>
        </p:txBody>
      </p:sp>
      <p:pic>
        <p:nvPicPr>
          <p:cNvPr id="3" name="Picture 2">
            <a:extLst>
              <a:ext uri="{FF2B5EF4-FFF2-40B4-BE49-F238E27FC236}">
                <a16:creationId xmlns:a16="http://schemas.microsoft.com/office/drawing/2014/main" id="{D3BF45BE-6ABA-4A0C-89B1-82C21FA64B8A}"/>
              </a:ext>
            </a:extLst>
          </p:cNvPr>
          <p:cNvPicPr>
            <a:picLocks noChangeAspect="1"/>
          </p:cNvPicPr>
          <p:nvPr/>
        </p:nvPicPr>
        <p:blipFill>
          <a:blip r:embed="rId2"/>
          <a:stretch>
            <a:fillRect/>
          </a:stretch>
        </p:blipFill>
        <p:spPr>
          <a:xfrm>
            <a:off x="990600" y="1447799"/>
            <a:ext cx="7010400" cy="4866675"/>
          </a:xfrm>
          <a:prstGeom prst="rect">
            <a:avLst/>
          </a:prstGeom>
        </p:spPr>
      </p:pic>
    </p:spTree>
    <p:extLst>
      <p:ext uri="{BB962C8B-B14F-4D97-AF65-F5344CB8AC3E}">
        <p14:creationId xmlns:p14="http://schemas.microsoft.com/office/powerpoint/2010/main" val="9817122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Filtering Chart Data (2)</a:t>
            </a:r>
            <a:endParaRPr lang="en-CA" dirty="0"/>
          </a:p>
        </p:txBody>
      </p:sp>
      <p:sp>
        <p:nvSpPr>
          <p:cNvPr id="3" name="Content Placeholder 2"/>
          <p:cNvSpPr>
            <a:spLocks noGrp="1"/>
          </p:cNvSpPr>
          <p:nvPr>
            <p:ph idx="1"/>
          </p:nvPr>
        </p:nvSpPr>
        <p:spPr/>
        <p:txBody>
          <a:bodyPr/>
          <a:lstStyle/>
          <a:p>
            <a:r>
              <a:rPr lang="en-CA" b="1" dirty="0" smtClean="0"/>
              <a:t>Step 1</a:t>
            </a:r>
            <a:r>
              <a:rPr lang="en-CA" dirty="0" smtClean="0"/>
              <a:t>: Right click on the chart and click on the “Select Data” option</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286000"/>
            <a:ext cx="5867400" cy="3594053"/>
          </a:xfrm>
          <a:prstGeom prst="rect">
            <a:avLst/>
          </a:prstGeom>
        </p:spPr>
      </p:pic>
    </p:spTree>
    <p:extLst>
      <p:ext uri="{BB962C8B-B14F-4D97-AF65-F5344CB8AC3E}">
        <p14:creationId xmlns:p14="http://schemas.microsoft.com/office/powerpoint/2010/main" val="40495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Filtering Chart Data </a:t>
            </a:r>
            <a:r>
              <a:rPr lang="en-CA" dirty="0" smtClean="0"/>
              <a:t>(3)</a:t>
            </a:r>
            <a:endParaRPr lang="en-CA" dirty="0"/>
          </a:p>
        </p:txBody>
      </p:sp>
      <p:sp>
        <p:nvSpPr>
          <p:cNvPr id="3" name="Content Placeholder 2"/>
          <p:cNvSpPr>
            <a:spLocks noGrp="1"/>
          </p:cNvSpPr>
          <p:nvPr>
            <p:ph idx="1"/>
          </p:nvPr>
        </p:nvSpPr>
        <p:spPr/>
        <p:txBody>
          <a:bodyPr/>
          <a:lstStyle/>
          <a:p>
            <a:r>
              <a:rPr lang="en-CA" b="1" dirty="0"/>
              <a:t>Step 2</a:t>
            </a:r>
            <a:r>
              <a:rPr lang="en-CA" dirty="0" smtClean="0"/>
              <a:t>: Check or Uncheck the data that you wish to be charted (in the example below we have unchecked the option to chart </a:t>
            </a:r>
            <a:r>
              <a:rPr lang="en-CA" dirty="0" smtClean="0">
                <a:solidFill>
                  <a:srgbClr val="FF0000"/>
                </a:solidFill>
              </a:rPr>
              <a:t>faculty scores</a:t>
            </a:r>
            <a:r>
              <a:rPr lang="en-CA" dirty="0" smtClean="0"/>
              <a:t>).</a:t>
            </a:r>
            <a:endParaRPr lang="en-CA" dirty="0"/>
          </a:p>
          <a:p>
            <a:endParaRPr lang="en-CA" dirty="0"/>
          </a:p>
        </p:txBody>
      </p:sp>
      <p:pic>
        <p:nvPicPr>
          <p:cNvPr id="4" name="Picture 3"/>
          <p:cNvPicPr>
            <a:picLocks noChangeAspect="1"/>
          </p:cNvPicPr>
          <p:nvPr/>
        </p:nvPicPr>
        <p:blipFill>
          <a:blip r:embed="rId2"/>
          <a:stretch>
            <a:fillRect/>
          </a:stretch>
        </p:blipFill>
        <p:spPr>
          <a:xfrm>
            <a:off x="685800" y="2743200"/>
            <a:ext cx="5562600" cy="3048000"/>
          </a:xfrm>
          <a:prstGeom prst="rect">
            <a:avLst/>
          </a:prstGeom>
        </p:spPr>
      </p:pic>
      <p:sp>
        <p:nvSpPr>
          <p:cNvPr id="5" name="Oval 4"/>
          <p:cNvSpPr/>
          <p:nvPr/>
        </p:nvSpPr>
        <p:spPr>
          <a:xfrm>
            <a:off x="609600" y="4724400"/>
            <a:ext cx="990600" cy="304800"/>
          </a:xfrm>
          <a:prstGeom prst="ellipse">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5020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Resources For Useful Excel Charting Features</a:t>
            </a:r>
            <a:endParaRPr lang="en-CA" dirty="0"/>
          </a:p>
        </p:txBody>
      </p:sp>
      <p:sp>
        <p:nvSpPr>
          <p:cNvPr id="3" name="Content Placeholder 2"/>
          <p:cNvSpPr>
            <a:spLocks noGrp="1"/>
          </p:cNvSpPr>
          <p:nvPr>
            <p:ph idx="1"/>
          </p:nvPr>
        </p:nvSpPr>
        <p:spPr/>
        <p:txBody>
          <a:bodyPr/>
          <a:lstStyle/>
          <a:p>
            <a:r>
              <a:rPr lang="en-CA" dirty="0" smtClean="0"/>
              <a:t>Moving and resizing (within and between worksheets):</a:t>
            </a:r>
          </a:p>
          <a:p>
            <a:pPr lvl="1"/>
            <a:r>
              <a:rPr lang="en-CA" dirty="0">
                <a:hlinkClick r:id="rId2"/>
              </a:rPr>
              <a:t>https://</a:t>
            </a:r>
            <a:r>
              <a:rPr lang="en-CA" dirty="0" smtClean="0">
                <a:hlinkClick r:id="rId2"/>
              </a:rPr>
              <a:t>support.office.com/en-us/article/Move-or-resize-a-chart-F9D6087B-1D7B-4A72-8D81-1D0788EA783F</a:t>
            </a:r>
            <a:endParaRPr lang="en-CA" dirty="0" smtClean="0"/>
          </a:p>
          <a:p>
            <a:r>
              <a:rPr lang="en-CA" dirty="0" smtClean="0"/>
              <a:t>Editing titles and data labels:</a:t>
            </a:r>
          </a:p>
          <a:p>
            <a:pPr lvl="1"/>
            <a:r>
              <a:rPr lang="en-CA" dirty="0">
                <a:hlinkClick r:id="rId3"/>
              </a:rPr>
              <a:t>https://</a:t>
            </a:r>
            <a:r>
              <a:rPr lang="en-CA" dirty="0" smtClean="0">
                <a:hlinkClick r:id="rId3"/>
              </a:rPr>
              <a:t>support.office.com/en-us/article/edit-titles-or-data-labels-in-a-chart-248bfe15-02ed-477a-81b6-b14e2c03b87e</a:t>
            </a:r>
            <a:endParaRPr lang="en-CA" dirty="0" smtClean="0"/>
          </a:p>
          <a:p>
            <a:r>
              <a:rPr lang="en-CA" dirty="0" smtClean="0"/>
              <a:t>Adding titles to the axis</a:t>
            </a:r>
          </a:p>
          <a:p>
            <a:pPr lvl="1"/>
            <a:r>
              <a:rPr lang="en-CA" dirty="0">
                <a:hlinkClick r:id="rId4"/>
              </a:rPr>
              <a:t>https://</a:t>
            </a:r>
            <a:r>
              <a:rPr lang="en-CA" dirty="0" smtClean="0">
                <a:hlinkClick r:id="rId4"/>
              </a:rPr>
              <a:t>support.office.com/en-us/article/Add-axis-titles-to-a-chart-5861B8D8-7FC8-441E-87D5-4CD9CD2B46CE</a:t>
            </a:r>
            <a:endParaRPr lang="en-CA" dirty="0" smtClean="0"/>
          </a:p>
          <a:p>
            <a:r>
              <a:rPr lang="en-CA" dirty="0" smtClean="0"/>
              <a:t>Changing data labels</a:t>
            </a:r>
          </a:p>
          <a:p>
            <a:pPr lvl="1"/>
            <a:r>
              <a:rPr lang="en-CA" dirty="0">
                <a:hlinkClick r:id="rId5"/>
              </a:rPr>
              <a:t>https://</a:t>
            </a:r>
            <a:r>
              <a:rPr lang="en-CA" dirty="0" smtClean="0">
                <a:hlinkClick r:id="rId5"/>
              </a:rPr>
              <a:t>support.office.com/en-us/article/Change-the-format-of-data-labels-in-a-chart-EE7525E3-3A58-4142-B0E3-8140A1D6545E</a:t>
            </a:r>
            <a:endParaRPr lang="en-CA" dirty="0" smtClean="0"/>
          </a:p>
          <a:p>
            <a:pPr lvl="1"/>
            <a:endParaRPr lang="en-CA" dirty="0"/>
          </a:p>
        </p:txBody>
      </p:sp>
    </p:spTree>
    <p:extLst>
      <p:ext uri="{BB962C8B-B14F-4D97-AF65-F5344CB8AC3E}">
        <p14:creationId xmlns:p14="http://schemas.microsoft.com/office/powerpoint/2010/main" val="22744444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BE48D-7266-4DA3-87B9-DB1F4A7D3D1D}"/>
              </a:ext>
            </a:extLst>
          </p:cNvPr>
          <p:cNvSpPr>
            <a:spLocks noGrp="1"/>
          </p:cNvSpPr>
          <p:nvPr>
            <p:ph type="title"/>
          </p:nvPr>
        </p:nvSpPr>
        <p:spPr/>
        <p:txBody>
          <a:bodyPr/>
          <a:lstStyle/>
          <a:p>
            <a:r>
              <a:rPr lang="en-CA" dirty="0"/>
              <a:t>Quitting Excel</a:t>
            </a:r>
          </a:p>
        </p:txBody>
      </p:sp>
      <p:sp>
        <p:nvSpPr>
          <p:cNvPr id="3" name="Content Placeholder 2">
            <a:extLst>
              <a:ext uri="{FF2B5EF4-FFF2-40B4-BE49-F238E27FC236}">
                <a16:creationId xmlns:a16="http://schemas.microsoft.com/office/drawing/2014/main" id="{440A60E5-3A60-4DB1-9F32-170953F2942A}"/>
              </a:ext>
            </a:extLst>
          </p:cNvPr>
          <p:cNvSpPr>
            <a:spLocks noGrp="1"/>
          </p:cNvSpPr>
          <p:nvPr>
            <p:ph idx="1"/>
          </p:nvPr>
        </p:nvSpPr>
        <p:spPr/>
        <p:txBody>
          <a:bodyPr/>
          <a:lstStyle/>
          <a:p>
            <a:r>
              <a:rPr lang="en-CA" dirty="0"/>
              <a:t>Similar to Word</a:t>
            </a:r>
          </a:p>
          <a:p>
            <a:r>
              <a:rPr lang="en-CA" dirty="0"/>
              <a:t>Click on the close window icon</a:t>
            </a:r>
          </a:p>
          <a:p>
            <a:endParaRPr lang="en-CA" dirty="0"/>
          </a:p>
          <a:p>
            <a:endParaRPr lang="en-CA" dirty="0"/>
          </a:p>
          <a:p>
            <a:endParaRPr lang="en-CA" dirty="0"/>
          </a:p>
          <a:p>
            <a:endParaRPr lang="en-CA" dirty="0"/>
          </a:p>
          <a:p>
            <a:r>
              <a:rPr lang="en-CA" dirty="0"/>
              <a:t>Select the close option: </a:t>
            </a:r>
            <a:r>
              <a:rPr lang="en-CA" dirty="0">
                <a:latin typeface="Consolas" panose="020B0609020204030204" pitchFamily="49" charset="0"/>
              </a:rPr>
              <a:t>File-&gt;Close</a:t>
            </a:r>
          </a:p>
        </p:txBody>
      </p:sp>
      <p:grpSp>
        <p:nvGrpSpPr>
          <p:cNvPr id="8" name="Group 7"/>
          <p:cNvGrpSpPr/>
          <p:nvPr/>
        </p:nvGrpSpPr>
        <p:grpSpPr>
          <a:xfrm>
            <a:off x="838200" y="2362200"/>
            <a:ext cx="2355365" cy="1438939"/>
            <a:chOff x="474921" y="2438400"/>
            <a:chExt cx="2355365" cy="1438939"/>
          </a:xfrm>
        </p:grpSpPr>
        <p:pic>
          <p:nvPicPr>
            <p:cNvPr id="4" name="Picture 3">
              <a:extLst>
                <a:ext uri="{FF2B5EF4-FFF2-40B4-BE49-F238E27FC236}">
                  <a16:creationId xmlns:a16="http://schemas.microsoft.com/office/drawing/2014/main" id="{CEF2BE88-6B0E-4561-872E-7B4F51AC78FB}"/>
                </a:ext>
              </a:extLst>
            </p:cNvPr>
            <p:cNvPicPr>
              <a:picLocks noChangeAspect="1"/>
            </p:cNvPicPr>
            <p:nvPr/>
          </p:nvPicPr>
          <p:blipFill>
            <a:blip r:embed="rId2"/>
            <a:stretch>
              <a:fillRect/>
            </a:stretch>
          </p:blipFill>
          <p:spPr>
            <a:xfrm>
              <a:off x="474921" y="2438400"/>
              <a:ext cx="2344479" cy="1438939"/>
            </a:xfrm>
            <a:prstGeom prst="rect">
              <a:avLst/>
            </a:prstGeom>
          </p:spPr>
        </p:pic>
        <p:sp>
          <p:nvSpPr>
            <p:cNvPr id="5" name="Freeform 4"/>
            <p:cNvSpPr/>
            <p:nvPr/>
          </p:nvSpPr>
          <p:spPr>
            <a:xfrm>
              <a:off x="2220686" y="2503714"/>
              <a:ext cx="609600" cy="511629"/>
            </a:xfrm>
            <a:custGeom>
              <a:avLst/>
              <a:gdLst>
                <a:gd name="connsiteX0" fmla="*/ 566057 w 609600"/>
                <a:gd name="connsiteY0" fmla="*/ 87086 h 511629"/>
                <a:gd name="connsiteX1" fmla="*/ 468085 w 609600"/>
                <a:gd name="connsiteY1" fmla="*/ 43543 h 511629"/>
                <a:gd name="connsiteX2" fmla="*/ 435428 w 609600"/>
                <a:gd name="connsiteY2" fmla="*/ 21772 h 511629"/>
                <a:gd name="connsiteX3" fmla="*/ 370114 w 609600"/>
                <a:gd name="connsiteY3" fmla="*/ 0 h 511629"/>
                <a:gd name="connsiteX4" fmla="*/ 130628 w 609600"/>
                <a:gd name="connsiteY4" fmla="*/ 21772 h 511629"/>
                <a:gd name="connsiteX5" fmla="*/ 97971 w 609600"/>
                <a:gd name="connsiteY5" fmla="*/ 43543 h 511629"/>
                <a:gd name="connsiteX6" fmla="*/ 43543 w 609600"/>
                <a:gd name="connsiteY6" fmla="*/ 54429 h 511629"/>
                <a:gd name="connsiteX7" fmla="*/ 21771 w 609600"/>
                <a:gd name="connsiteY7" fmla="*/ 97972 h 511629"/>
                <a:gd name="connsiteX8" fmla="*/ 0 w 609600"/>
                <a:gd name="connsiteY8" fmla="*/ 163286 h 511629"/>
                <a:gd name="connsiteX9" fmla="*/ 21771 w 609600"/>
                <a:gd name="connsiteY9" fmla="*/ 250372 h 511629"/>
                <a:gd name="connsiteX10" fmla="*/ 43543 w 609600"/>
                <a:gd name="connsiteY10" fmla="*/ 272143 h 511629"/>
                <a:gd name="connsiteX11" fmla="*/ 65314 w 609600"/>
                <a:gd name="connsiteY11" fmla="*/ 304800 h 511629"/>
                <a:gd name="connsiteX12" fmla="*/ 87085 w 609600"/>
                <a:gd name="connsiteY12" fmla="*/ 348343 h 511629"/>
                <a:gd name="connsiteX13" fmla="*/ 141514 w 609600"/>
                <a:gd name="connsiteY13" fmla="*/ 446315 h 511629"/>
                <a:gd name="connsiteX14" fmla="*/ 206828 w 609600"/>
                <a:gd name="connsiteY14" fmla="*/ 478972 h 511629"/>
                <a:gd name="connsiteX15" fmla="*/ 283028 w 609600"/>
                <a:gd name="connsiteY15" fmla="*/ 511629 h 511629"/>
                <a:gd name="connsiteX16" fmla="*/ 413657 w 609600"/>
                <a:gd name="connsiteY16" fmla="*/ 500743 h 511629"/>
                <a:gd name="connsiteX17" fmla="*/ 457200 w 609600"/>
                <a:gd name="connsiteY17" fmla="*/ 489857 h 511629"/>
                <a:gd name="connsiteX18" fmla="*/ 533400 w 609600"/>
                <a:gd name="connsiteY18" fmla="*/ 446315 h 511629"/>
                <a:gd name="connsiteX19" fmla="*/ 576943 w 609600"/>
                <a:gd name="connsiteY19" fmla="*/ 402772 h 511629"/>
                <a:gd name="connsiteX20" fmla="*/ 598714 w 609600"/>
                <a:gd name="connsiteY20" fmla="*/ 381000 h 511629"/>
                <a:gd name="connsiteX21" fmla="*/ 609600 w 609600"/>
                <a:gd name="connsiteY21" fmla="*/ 337457 h 511629"/>
                <a:gd name="connsiteX22" fmla="*/ 598714 w 609600"/>
                <a:gd name="connsiteY22" fmla="*/ 272143 h 511629"/>
                <a:gd name="connsiteX23" fmla="*/ 555171 w 609600"/>
                <a:gd name="connsiteY23" fmla="*/ 174172 h 511629"/>
                <a:gd name="connsiteX24" fmla="*/ 522514 w 609600"/>
                <a:gd name="connsiteY24" fmla="*/ 141515 h 511629"/>
                <a:gd name="connsiteX25" fmla="*/ 511628 w 609600"/>
                <a:gd name="connsiteY25" fmla="*/ 65315 h 51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9600" h="511629">
                  <a:moveTo>
                    <a:pt x="566057" y="87086"/>
                  </a:moveTo>
                  <a:cubicBezTo>
                    <a:pt x="527170" y="71532"/>
                    <a:pt x="503686" y="63886"/>
                    <a:pt x="468085" y="43543"/>
                  </a:cubicBezTo>
                  <a:cubicBezTo>
                    <a:pt x="456726" y="37052"/>
                    <a:pt x="447383" y="27085"/>
                    <a:pt x="435428" y="21772"/>
                  </a:cubicBezTo>
                  <a:cubicBezTo>
                    <a:pt x="414457" y="12451"/>
                    <a:pt x="370114" y="0"/>
                    <a:pt x="370114" y="0"/>
                  </a:cubicBezTo>
                  <a:cubicBezTo>
                    <a:pt x="290285" y="7257"/>
                    <a:pt x="209779" y="9108"/>
                    <a:pt x="130628" y="21772"/>
                  </a:cubicBezTo>
                  <a:cubicBezTo>
                    <a:pt x="117709" y="23839"/>
                    <a:pt x="110221" y="38949"/>
                    <a:pt x="97971" y="43543"/>
                  </a:cubicBezTo>
                  <a:cubicBezTo>
                    <a:pt x="80647" y="50040"/>
                    <a:pt x="61686" y="50800"/>
                    <a:pt x="43543" y="54429"/>
                  </a:cubicBezTo>
                  <a:cubicBezTo>
                    <a:pt x="36286" y="68943"/>
                    <a:pt x="27798" y="82905"/>
                    <a:pt x="21771" y="97972"/>
                  </a:cubicBezTo>
                  <a:cubicBezTo>
                    <a:pt x="13248" y="119280"/>
                    <a:pt x="0" y="163286"/>
                    <a:pt x="0" y="163286"/>
                  </a:cubicBezTo>
                  <a:cubicBezTo>
                    <a:pt x="2342" y="174995"/>
                    <a:pt x="11728" y="233634"/>
                    <a:pt x="21771" y="250372"/>
                  </a:cubicBezTo>
                  <a:cubicBezTo>
                    <a:pt x="27052" y="259173"/>
                    <a:pt x="37132" y="264129"/>
                    <a:pt x="43543" y="272143"/>
                  </a:cubicBezTo>
                  <a:cubicBezTo>
                    <a:pt x="51716" y="282359"/>
                    <a:pt x="58823" y="293441"/>
                    <a:pt x="65314" y="304800"/>
                  </a:cubicBezTo>
                  <a:cubicBezTo>
                    <a:pt x="73365" y="318889"/>
                    <a:pt x="80693" y="333428"/>
                    <a:pt x="87085" y="348343"/>
                  </a:cubicBezTo>
                  <a:cubicBezTo>
                    <a:pt x="102966" y="385398"/>
                    <a:pt x="99086" y="418030"/>
                    <a:pt x="141514" y="446315"/>
                  </a:cubicBezTo>
                  <a:cubicBezTo>
                    <a:pt x="204271" y="488152"/>
                    <a:pt x="143734" y="451932"/>
                    <a:pt x="206828" y="478972"/>
                  </a:cubicBezTo>
                  <a:cubicBezTo>
                    <a:pt x="300989" y="519326"/>
                    <a:pt x="206442" y="486099"/>
                    <a:pt x="283028" y="511629"/>
                  </a:cubicBezTo>
                  <a:cubicBezTo>
                    <a:pt x="326571" y="508000"/>
                    <a:pt x="370300" y="506163"/>
                    <a:pt x="413657" y="500743"/>
                  </a:cubicBezTo>
                  <a:cubicBezTo>
                    <a:pt x="428503" y="498887"/>
                    <a:pt x="443818" y="496548"/>
                    <a:pt x="457200" y="489857"/>
                  </a:cubicBezTo>
                  <a:cubicBezTo>
                    <a:pt x="588995" y="423960"/>
                    <a:pt x="433522" y="479606"/>
                    <a:pt x="533400" y="446315"/>
                  </a:cubicBezTo>
                  <a:lnTo>
                    <a:pt x="576943" y="402772"/>
                  </a:lnTo>
                  <a:lnTo>
                    <a:pt x="598714" y="381000"/>
                  </a:lnTo>
                  <a:cubicBezTo>
                    <a:pt x="602343" y="366486"/>
                    <a:pt x="609600" y="352418"/>
                    <a:pt x="609600" y="337457"/>
                  </a:cubicBezTo>
                  <a:cubicBezTo>
                    <a:pt x="609600" y="315385"/>
                    <a:pt x="604067" y="293556"/>
                    <a:pt x="598714" y="272143"/>
                  </a:cubicBezTo>
                  <a:cubicBezTo>
                    <a:pt x="588542" y="231454"/>
                    <a:pt x="580702" y="204809"/>
                    <a:pt x="555171" y="174172"/>
                  </a:cubicBezTo>
                  <a:cubicBezTo>
                    <a:pt x="545316" y="162346"/>
                    <a:pt x="533400" y="152401"/>
                    <a:pt x="522514" y="141515"/>
                  </a:cubicBezTo>
                  <a:cubicBezTo>
                    <a:pt x="507038" y="95088"/>
                    <a:pt x="511628" y="120332"/>
                    <a:pt x="511628" y="65315"/>
                  </a:cubicBezTo>
                </a:path>
              </a:pathLst>
            </a:cu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99936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Excel Resources</a:t>
            </a:r>
          </a:p>
        </p:txBody>
      </p:sp>
      <p:sp>
        <p:nvSpPr>
          <p:cNvPr id="3" name="Content Placeholder 2"/>
          <p:cNvSpPr>
            <a:spLocks noGrp="1"/>
          </p:cNvSpPr>
          <p:nvPr>
            <p:ph idx="1"/>
          </p:nvPr>
        </p:nvSpPr>
        <p:spPr/>
        <p:txBody>
          <a:bodyPr/>
          <a:lstStyle/>
          <a:p>
            <a:r>
              <a:rPr lang="en-CA" dirty="0"/>
              <a:t>Online training resources created by Microsoft:</a:t>
            </a:r>
          </a:p>
          <a:p>
            <a:pPr lvl="1"/>
            <a:r>
              <a:rPr lang="en-CA" dirty="0"/>
              <a:t>Tutorials</a:t>
            </a:r>
            <a:endParaRPr lang="en-CA" dirty="0">
              <a:hlinkClick r:id="rId2"/>
            </a:endParaRPr>
          </a:p>
          <a:p>
            <a:pPr lvl="2"/>
            <a:r>
              <a:rPr lang="en-CA" dirty="0">
                <a:hlinkClick r:id="rId2"/>
              </a:rPr>
              <a:t>https://support.office.com/en-us/article/excel-for-windows-training-9bc05390-e94c-46af-a5b3-d7c22f6990bb</a:t>
            </a:r>
            <a:endParaRPr lang="en-CA" dirty="0"/>
          </a:p>
          <a:p>
            <a:pPr lvl="1"/>
            <a:r>
              <a:rPr lang="en-CA" dirty="0"/>
              <a:t>A MAC specific resource</a:t>
            </a:r>
          </a:p>
          <a:p>
            <a:pPr lvl="2"/>
            <a:r>
              <a:rPr lang="en-CA" dirty="0">
                <a:hlinkClick r:id="rId3"/>
              </a:rPr>
              <a:t>https://support.office.com/en-us/article/excel-2016-for-mac-help-2010f16b-aec0-4da7-b381-9cc1b9b47745</a:t>
            </a:r>
            <a:endParaRPr lang="en-CA" dirty="0"/>
          </a:p>
          <a:p>
            <a:pPr lvl="2"/>
            <a:endParaRPr lang="en-CA" dirty="0"/>
          </a:p>
        </p:txBody>
      </p:sp>
    </p:spTree>
    <p:extLst>
      <p:ext uri="{BB962C8B-B14F-4D97-AF65-F5344CB8AC3E}">
        <p14:creationId xmlns:p14="http://schemas.microsoft.com/office/powerpoint/2010/main" val="1049420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Excel Ribbon</a:t>
            </a:r>
          </a:p>
        </p:txBody>
      </p:sp>
      <p:sp>
        <p:nvSpPr>
          <p:cNvPr id="3" name="Content Placeholder 2"/>
          <p:cNvSpPr>
            <a:spLocks noGrp="1"/>
          </p:cNvSpPr>
          <p:nvPr>
            <p:ph idx="1"/>
          </p:nvPr>
        </p:nvSpPr>
        <p:spPr/>
        <p:txBody>
          <a:bodyPr/>
          <a:lstStyle/>
          <a:p>
            <a:r>
              <a:rPr lang="en-CA" dirty="0"/>
              <a:t>Similar to Word, the features of Excel can be accessed via the ribbon.</a:t>
            </a:r>
          </a:p>
          <a:p>
            <a:r>
              <a:rPr lang="en-CA" dirty="0"/>
              <a:t>The tabs differ slightly between Office 2016 and </a:t>
            </a:r>
            <a:r>
              <a:rPr lang="en-CA" dirty="0" smtClean="0"/>
              <a:t>2019 (</a:t>
            </a:r>
            <a:r>
              <a:rPr lang="en-CA" dirty="0" smtClean="0">
                <a:latin typeface="Consolas" panose="020B0609020204030204" pitchFamily="49" charset="0"/>
              </a:rPr>
              <a:t>Draw</a:t>
            </a:r>
            <a:r>
              <a:rPr lang="en-CA" dirty="0" smtClean="0"/>
              <a:t>)</a:t>
            </a:r>
            <a:endParaRPr lang="en-CA" dirty="0"/>
          </a:p>
          <a:p>
            <a:pPr lvl="1"/>
            <a:r>
              <a:rPr lang="en-CA" dirty="0"/>
              <a:t>Office 2016:</a:t>
            </a:r>
          </a:p>
          <a:p>
            <a:pPr lvl="1"/>
            <a:endParaRPr lang="en-CA" dirty="0"/>
          </a:p>
          <a:p>
            <a:pPr lvl="1"/>
            <a:endParaRPr lang="en-CA" dirty="0"/>
          </a:p>
          <a:p>
            <a:pPr lvl="1"/>
            <a:endParaRPr lang="en-CA" dirty="0"/>
          </a:p>
          <a:p>
            <a:pPr lvl="1"/>
            <a:endParaRPr lang="en-CA" dirty="0"/>
          </a:p>
          <a:p>
            <a:pPr lvl="1"/>
            <a:r>
              <a:rPr lang="en-CA" dirty="0"/>
              <a:t>Office 2019:</a:t>
            </a:r>
          </a:p>
          <a:p>
            <a:endParaRPr lang="en-CA" dirty="0"/>
          </a:p>
        </p:txBody>
      </p:sp>
      <p:pic>
        <p:nvPicPr>
          <p:cNvPr id="5" name="Picture 4">
            <a:extLst>
              <a:ext uri="{FF2B5EF4-FFF2-40B4-BE49-F238E27FC236}">
                <a16:creationId xmlns:a16="http://schemas.microsoft.com/office/drawing/2014/main" id="{7DAD2A1F-BE5F-497E-BA52-1F4CFAAFFFB0}"/>
              </a:ext>
            </a:extLst>
          </p:cNvPr>
          <p:cNvPicPr>
            <a:picLocks noChangeAspect="1"/>
          </p:cNvPicPr>
          <p:nvPr/>
        </p:nvPicPr>
        <p:blipFill rotWithShape="1">
          <a:blip r:embed="rId2"/>
          <a:srcRect r="6154" b="19245"/>
          <a:stretch/>
        </p:blipFill>
        <p:spPr>
          <a:xfrm>
            <a:off x="762000" y="4893208"/>
            <a:ext cx="4648200" cy="1278992"/>
          </a:xfrm>
          <a:prstGeom prst="rect">
            <a:avLst/>
          </a:prstGeom>
        </p:spPr>
      </p:pic>
      <p:pic>
        <p:nvPicPr>
          <p:cNvPr id="4" name="Picture 3"/>
          <p:cNvPicPr>
            <a:picLocks noChangeAspect="1"/>
          </p:cNvPicPr>
          <p:nvPr/>
        </p:nvPicPr>
        <p:blipFill>
          <a:blip r:embed="rId3"/>
          <a:stretch>
            <a:fillRect/>
          </a:stretch>
        </p:blipFill>
        <p:spPr>
          <a:xfrm>
            <a:off x="781050" y="3028950"/>
            <a:ext cx="4933950" cy="1257300"/>
          </a:xfrm>
          <a:prstGeom prst="rect">
            <a:avLst/>
          </a:prstGeom>
        </p:spPr>
      </p:pic>
    </p:spTree>
    <p:extLst>
      <p:ext uri="{BB962C8B-B14F-4D97-AF65-F5344CB8AC3E}">
        <p14:creationId xmlns:p14="http://schemas.microsoft.com/office/powerpoint/2010/main" val="201244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52029</TotalTime>
  <Words>4440</Words>
  <Application>Microsoft Office PowerPoint</Application>
  <PresentationFormat>On-screen Show (4:3)</PresentationFormat>
  <Paragraphs>580</Paragraphs>
  <Slides>84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Calibri</vt:lpstr>
      <vt:lpstr>Consolas</vt:lpstr>
      <vt:lpstr>Segoe UI</vt:lpstr>
      <vt:lpstr>Office Theme</vt:lpstr>
      <vt:lpstr>The Basics Of Excel</vt:lpstr>
      <vt:lpstr>Audience/Purpose</vt:lpstr>
      <vt:lpstr>Starting Excel: Invoking The Start Menu</vt:lpstr>
      <vt:lpstr>Starting Excel: Running Excel</vt:lpstr>
      <vt:lpstr>Templates</vt:lpstr>
      <vt:lpstr>Example Template</vt:lpstr>
      <vt:lpstr>Terminology</vt:lpstr>
      <vt:lpstr>Creating A New Blank Worksheet</vt:lpstr>
      <vt:lpstr>The Excel Ribbon</vt:lpstr>
      <vt:lpstr>Quick Summary Of Features In Each Tab Of The Ribbon</vt:lpstr>
      <vt:lpstr>Quick Summary Of Features In Each Tab Of The Ribbon (2)</vt:lpstr>
      <vt:lpstr>Quick Summary Of Features In Each Tab Of The Ribbon (3)</vt:lpstr>
      <vt:lpstr>Saving/Copying A Spreadsheet</vt:lpstr>
      <vt:lpstr>Creating PDF Version Of A Spreadsheet</vt:lpstr>
      <vt:lpstr>Excel Basics</vt:lpstr>
      <vt:lpstr>Some Ways Of Navigating An Excel Spreadsheet</vt:lpstr>
      <vt:lpstr>Some Ways Of Navigating An Excel Spreadsheet (2)</vt:lpstr>
      <vt:lpstr>Some Ways Of Navigating An Excel Spreadsheet (3)</vt:lpstr>
      <vt:lpstr>Other Ways Of Navigating Excel</vt:lpstr>
      <vt:lpstr>Entering Something Into A Cell</vt:lpstr>
      <vt:lpstr>Copy/Cut-Pasting</vt:lpstr>
      <vt:lpstr>Removing What’s In A Cell</vt:lpstr>
      <vt:lpstr>Removing What’s In A Cell (2)</vt:lpstr>
      <vt:lpstr>Deletions: Right Click</vt:lpstr>
      <vt:lpstr>Inserting Rows Or Columns</vt:lpstr>
      <vt:lpstr>Inserting Rows And Columns</vt:lpstr>
      <vt:lpstr>Insert Rows And Columns</vt:lpstr>
      <vt:lpstr>Contents Of A Cell: Types</vt:lpstr>
      <vt:lpstr>Distinguishing Formulas From Data Or Labels</vt:lpstr>
      <vt:lpstr>Formatting Text</vt:lpstr>
      <vt:lpstr>Formatting Numbers</vt:lpstr>
      <vt:lpstr>Changing Cell Alignment</vt:lpstr>
      <vt:lpstr>Changing Cell Indenting</vt:lpstr>
      <vt:lpstr>Other Ways Of Formatting Cells Via “Right Click”</vt:lpstr>
      <vt:lpstr>Formatting Cells: Text Alignment</vt:lpstr>
      <vt:lpstr>Formatting Cells: Font (Text) Formatting</vt:lpstr>
      <vt:lpstr>Formatting Cells: Borders Around Cells</vt:lpstr>
      <vt:lpstr>Formatting Cells: Cell Fill Effects</vt:lpstr>
      <vt:lpstr>Formatting Cells: Choices Of Cell Data</vt:lpstr>
      <vt:lpstr>Formatting Cells: Choices Of Cell Data</vt:lpstr>
      <vt:lpstr>Formatting Cells: Choices Of Cell Data, Example</vt:lpstr>
      <vt:lpstr>Data Too Big For Your View</vt:lpstr>
      <vt:lpstr>Resize Width (Column)</vt:lpstr>
      <vt:lpstr>Resize Height (Row)</vt:lpstr>
      <vt:lpstr>Resizing Multiple Rows Or Columns</vt:lpstr>
      <vt:lpstr>Wrapping Data</vt:lpstr>
      <vt:lpstr>Merging Data</vt:lpstr>
      <vt:lpstr>Options For Merging Cells In Excel: Merge &amp; Centre</vt:lpstr>
      <vt:lpstr>Options For Merging Cells In Excel: Merge Cells</vt:lpstr>
      <vt:lpstr>Merge Cells: Unmerge Applied</vt:lpstr>
      <vt:lpstr>Options For Merging Cells In Excel: Merge Across</vt:lpstr>
      <vt:lpstr>Merge Across: “Taking Back” Results</vt:lpstr>
      <vt:lpstr>Hiding/Showing Columns</vt:lpstr>
      <vt:lpstr>Hiding/Showing Rows</vt:lpstr>
      <vt:lpstr>How To Enter Formulas That Refer To Other Cells</vt:lpstr>
      <vt:lpstr>Using Pre-Created Styles</vt:lpstr>
      <vt:lpstr>Using A Pre-Created Spreadsheet</vt:lpstr>
      <vt:lpstr>Headers And Footers</vt:lpstr>
      <vt:lpstr>Inserting Headers And Footers</vt:lpstr>
      <vt:lpstr>Page Breaks</vt:lpstr>
      <vt:lpstr>Page Breaks</vt:lpstr>
      <vt:lpstr>Printing An Entire Spreadsheet</vt:lpstr>
      <vt:lpstr>Print Orientation: Portrait</vt:lpstr>
      <vt:lpstr>Print Orientation: Landscape</vt:lpstr>
      <vt:lpstr>Some Other Print Options</vt:lpstr>
      <vt:lpstr>Setting A Print Area</vt:lpstr>
      <vt:lpstr>Converting Between Versions Of Excel</vt:lpstr>
      <vt:lpstr>Terminology</vt:lpstr>
      <vt:lpstr>Formula References To Other Worksheets</vt:lpstr>
      <vt:lpstr>Copying/Moving A Worksheet</vt:lpstr>
      <vt:lpstr>Renaming Worksheets</vt:lpstr>
      <vt:lpstr>Miscellaneous Features: Freezing Panes</vt:lpstr>
      <vt:lpstr>Hiding/Showing Columns</vt:lpstr>
      <vt:lpstr>Hiding/Showing Rows</vt:lpstr>
      <vt:lpstr>Charting Information In Excel</vt:lpstr>
      <vt:lpstr>Other Charts: Bar</vt:lpstr>
      <vt:lpstr>Other Charts: Pie</vt:lpstr>
      <vt:lpstr>Other Charts: Clustered Column</vt:lpstr>
      <vt:lpstr>Filtering Chart Data</vt:lpstr>
      <vt:lpstr>Filtering Chart Data (2)</vt:lpstr>
      <vt:lpstr>Filtering Chart Data (3)</vt:lpstr>
      <vt:lpstr>Resources For Useful Excel Charting Features</vt:lpstr>
      <vt:lpstr>Quitting Excel</vt:lpstr>
      <vt:lpstr>Other Excel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getting up to speed with the basics</dc:title>
  <dc:creator>James Tam</dc:creator>
  <cp:keywords>Basic use of Excel</cp:keywords>
  <cp:lastModifiedBy>James Tam</cp:lastModifiedBy>
  <cp:revision>1059</cp:revision>
  <dcterms:created xsi:type="dcterms:W3CDTF">2014-05-13T22:22:53Z</dcterms:created>
  <dcterms:modified xsi:type="dcterms:W3CDTF">2019-08-19T23:09:02Z</dcterms:modified>
</cp:coreProperties>
</file>