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9"/>
  </p:notesMasterIdLst>
  <p:handoutMasterIdLst>
    <p:handoutMasterId r:id="rId80"/>
  </p:handoutMasterIdLst>
  <p:sldIdLst>
    <p:sldId id="256" r:id="rId2"/>
    <p:sldId id="451" r:id="rId3"/>
    <p:sldId id="452" r:id="rId4"/>
    <p:sldId id="453" r:id="rId5"/>
    <p:sldId id="454" r:id="rId6"/>
    <p:sldId id="455" r:id="rId7"/>
    <p:sldId id="456" r:id="rId8"/>
    <p:sldId id="457" r:id="rId9"/>
    <p:sldId id="458" r:id="rId10"/>
    <p:sldId id="459" r:id="rId11"/>
    <p:sldId id="561" r:id="rId12"/>
    <p:sldId id="462" r:id="rId13"/>
    <p:sldId id="463" r:id="rId14"/>
    <p:sldId id="562" r:id="rId15"/>
    <p:sldId id="488" r:id="rId16"/>
    <p:sldId id="512" r:id="rId17"/>
    <p:sldId id="545" r:id="rId18"/>
    <p:sldId id="546" r:id="rId19"/>
    <p:sldId id="547" r:id="rId20"/>
    <p:sldId id="548" r:id="rId21"/>
    <p:sldId id="480" r:id="rId22"/>
    <p:sldId id="477" r:id="rId23"/>
    <p:sldId id="478" r:id="rId24"/>
    <p:sldId id="479" r:id="rId25"/>
    <p:sldId id="481" r:id="rId26"/>
    <p:sldId id="482" r:id="rId27"/>
    <p:sldId id="483" r:id="rId28"/>
    <p:sldId id="484" r:id="rId29"/>
    <p:sldId id="498" r:id="rId30"/>
    <p:sldId id="499" r:id="rId31"/>
    <p:sldId id="500" r:id="rId32"/>
    <p:sldId id="549" r:id="rId33"/>
    <p:sldId id="550" r:id="rId34"/>
    <p:sldId id="551" r:id="rId35"/>
    <p:sldId id="552" r:id="rId36"/>
    <p:sldId id="553" r:id="rId37"/>
    <p:sldId id="554" r:id="rId38"/>
    <p:sldId id="555" r:id="rId39"/>
    <p:sldId id="495" r:id="rId40"/>
    <p:sldId id="496" r:id="rId41"/>
    <p:sldId id="497" r:id="rId42"/>
    <p:sldId id="513" r:id="rId43"/>
    <p:sldId id="514" r:id="rId44"/>
    <p:sldId id="515" r:id="rId45"/>
    <p:sldId id="501" r:id="rId46"/>
    <p:sldId id="502" r:id="rId47"/>
    <p:sldId id="503" r:id="rId48"/>
    <p:sldId id="557" r:id="rId49"/>
    <p:sldId id="504" r:id="rId50"/>
    <p:sldId id="505" r:id="rId51"/>
    <p:sldId id="506" r:id="rId52"/>
    <p:sldId id="516" r:id="rId53"/>
    <p:sldId id="517" r:id="rId54"/>
    <p:sldId id="518" r:id="rId55"/>
    <p:sldId id="519" r:id="rId56"/>
    <p:sldId id="522" r:id="rId57"/>
    <p:sldId id="523" r:id="rId58"/>
    <p:sldId id="524" r:id="rId59"/>
    <p:sldId id="525" r:id="rId60"/>
    <p:sldId id="563" r:id="rId61"/>
    <p:sldId id="526" r:id="rId62"/>
    <p:sldId id="527" r:id="rId63"/>
    <p:sldId id="528" r:id="rId64"/>
    <p:sldId id="532" r:id="rId65"/>
    <p:sldId id="558" r:id="rId66"/>
    <p:sldId id="533" r:id="rId67"/>
    <p:sldId id="534" r:id="rId68"/>
    <p:sldId id="536" r:id="rId69"/>
    <p:sldId id="560" r:id="rId70"/>
    <p:sldId id="529" r:id="rId71"/>
    <p:sldId id="530" r:id="rId72"/>
    <p:sldId id="531" r:id="rId73"/>
    <p:sldId id="520" r:id="rId74"/>
    <p:sldId id="521" r:id="rId75"/>
    <p:sldId id="397" r:id="rId76"/>
    <p:sldId id="559" r:id="rId77"/>
    <p:sldId id="275" r:id="rId7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mes Tam" initials="JT" lastIdx="5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33CC33"/>
    <a:srgbClr val="CCFF33"/>
    <a:srgbClr val="385723"/>
    <a:srgbClr val="CC99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57" autoAdjust="0"/>
    <p:restoredTop sz="90027" autoAdjust="0"/>
  </p:normalViewPr>
  <p:slideViewPr>
    <p:cSldViewPr>
      <p:cViewPr varScale="1">
        <p:scale>
          <a:sx n="95" d="100"/>
          <a:sy n="95" d="100"/>
        </p:scale>
        <p:origin x="6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1764" y="5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handoutMaster" Target="handoutMasters/handoutMaster1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8F5F55-D563-4ECD-A54E-CB0576638D2A}" type="datetimeFigureOut">
              <a:rPr lang="en-US"/>
              <a:pPr>
                <a:defRPr/>
              </a:pPr>
              <a:t>11/2/2020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VBA programming: Part III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B07625-2B3F-429B-81FA-E1271FD8F1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672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3D3AB2D-9B2F-44A8-A39C-161117D20690}" type="datetimeFigureOut">
              <a:rPr lang="en-US"/>
              <a:pPr>
                <a:defRPr/>
              </a:pPr>
              <a:t>11/2/2020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4E02C4-9896-428F-9970-3367E6A460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070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2043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5863" y="703263"/>
            <a:ext cx="4622800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Rectangle 3"/>
          <p:cNvSpPr>
            <a:spLocks noGrp="1"/>
          </p:cNvSpPr>
          <p:nvPr>
            <p:ph type="body" idx="1"/>
          </p:nvPr>
        </p:nvSpPr>
        <p:spPr bwMode="auto">
          <a:xfrm>
            <a:off x="931334" y="4408146"/>
            <a:ext cx="5122333" cy="4177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787560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5863" y="703263"/>
            <a:ext cx="4622800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5" name="Rectangle 3"/>
          <p:cNvSpPr>
            <a:spLocks noGrp="1"/>
          </p:cNvSpPr>
          <p:nvPr>
            <p:ph type="body" idx="1"/>
          </p:nvPr>
        </p:nvSpPr>
        <p:spPr bwMode="auto">
          <a:xfrm>
            <a:off x="931334" y="4408146"/>
            <a:ext cx="5122333" cy="4177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679586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5863" y="703263"/>
            <a:ext cx="4622800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Rectangle 3"/>
          <p:cNvSpPr>
            <a:spLocks noGrp="1"/>
          </p:cNvSpPr>
          <p:nvPr>
            <p:ph type="body" idx="1"/>
          </p:nvPr>
        </p:nvSpPr>
        <p:spPr bwMode="auto">
          <a:xfrm>
            <a:off x="931334" y="4408146"/>
            <a:ext cx="5122333" cy="4177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1694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5863" y="703263"/>
            <a:ext cx="4622800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Rectangle 3"/>
          <p:cNvSpPr>
            <a:spLocks noGrp="1"/>
          </p:cNvSpPr>
          <p:nvPr>
            <p:ph type="body" idx="1"/>
          </p:nvPr>
        </p:nvSpPr>
        <p:spPr bwMode="auto">
          <a:xfrm>
            <a:off x="931334" y="4408146"/>
            <a:ext cx="5122333" cy="4177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92784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5863" y="703263"/>
            <a:ext cx="4622800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Rectangle 3"/>
          <p:cNvSpPr>
            <a:spLocks noGrp="1"/>
          </p:cNvSpPr>
          <p:nvPr>
            <p:ph type="body" idx="1"/>
          </p:nvPr>
        </p:nvSpPr>
        <p:spPr bwMode="auto">
          <a:xfrm>
            <a:off x="931334" y="4408146"/>
            <a:ext cx="5122333" cy="4177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768038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701675"/>
            <a:ext cx="4624388" cy="34686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7" name="Rectangle 3"/>
          <p:cNvSpPr>
            <a:spLocks noGrp="1"/>
          </p:cNvSpPr>
          <p:nvPr>
            <p:ph type="body" idx="1"/>
          </p:nvPr>
        </p:nvSpPr>
        <p:spPr bwMode="auto">
          <a:xfrm>
            <a:off x="931334" y="4408146"/>
            <a:ext cx="5122333" cy="4177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63377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74355C-801C-49E0-98BD-9253DE4015CF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7983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189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8106" lvl="2" indent="0">
              <a:spcBef>
                <a:spcPts val="0"/>
              </a:spcBef>
              <a:buNone/>
            </a:pP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 filename = InputBox("File name in C:\temp")</a:t>
            </a:r>
          </a:p>
          <a:p>
            <a:pPr marL="88106" lvl="2" indent="0">
              <a:spcBef>
                <a:spcPts val="0"/>
              </a:spcBef>
              <a:buNone/>
            </a:pP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   result = Dir(location &amp; filename)</a:t>
            </a:r>
          </a:p>
          <a:p>
            <a:pPr marL="88106" lvl="2" indent="0">
              <a:spcBef>
                <a:spcPts val="0"/>
              </a:spcBef>
              <a:buNone/>
            </a:pP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   MsgBox (result)</a:t>
            </a:r>
          </a:p>
          <a:p>
            <a:pPr marL="88106" lvl="2" indent="0">
              <a:spcBef>
                <a:spcPts val="0"/>
              </a:spcBef>
              <a:buNone/>
            </a:pPr>
            <a:endParaRPr lang="en-US" dirty="0" smtClean="0">
              <a:latin typeface="Consolas" pitchFamily="49" charset="0"/>
            </a:endParaRPr>
          </a:p>
          <a:p>
            <a:pPr marL="88106" lvl="2" indent="0"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</a:rPr>
              <a:t>Returns filename3 if found else empty string</a:t>
            </a:r>
            <a:endParaRPr lang="en-US" dirty="0" smtClean="0"/>
          </a:p>
          <a:p>
            <a:pPr marL="88106" lvl="2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7681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2108" lvl="3"/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' *.* = Filename must contain a 'dot'.</a:t>
            </a:r>
          </a:p>
          <a:p>
            <a:pPr marL="292108" lvl="3"/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' Any text can precede the dot (including no text)</a:t>
            </a:r>
          </a:p>
          <a:p>
            <a:pPr marL="292108" lvl="3"/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' Any text can follow the dot (including no text)</a:t>
            </a:r>
          </a:p>
          <a:p>
            <a:endParaRPr lang="en-US" dirty="0" smtClean="0"/>
          </a:p>
          <a:p>
            <a:pPr marL="292108" lvl="3"/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' When there are no more documents to examine current file is an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emtpy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string</a:t>
            </a:r>
          </a:p>
          <a:p>
            <a:pPr marL="292108" lvl="3"/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Do While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currentFile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&lt;&gt; ""</a:t>
            </a:r>
          </a:p>
          <a:p>
            <a:pPr marL="292108" lvl="3"/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MsgBox (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currentFile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292108" lvl="3"/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' Calling dir again then returns the name of the next file in that folder that meets the criteria</a:t>
            </a:r>
          </a:p>
          <a:p>
            <a:pPr marL="292108" lvl="3"/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currentFile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= Dir</a:t>
            </a:r>
          </a:p>
          <a:p>
            <a:pPr marL="292108" lvl="3"/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Loop</a:t>
            </a:r>
          </a:p>
          <a:p>
            <a:endParaRPr lang="en-US" dirty="0" smtClean="0"/>
          </a:p>
          <a:p>
            <a:endParaRPr lang="en-US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74355C-801C-49E0-98BD-9253DE4015CF}" type="slidenum">
              <a:rPr lang="en-US" smtClean="0"/>
              <a:pPr>
                <a:defRPr/>
              </a:pPr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473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5863" y="703263"/>
            <a:ext cx="4622800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Rectangle 3"/>
          <p:cNvSpPr>
            <a:spLocks noGrp="1"/>
          </p:cNvSpPr>
          <p:nvPr>
            <p:ph type="body" idx="1"/>
          </p:nvPr>
        </p:nvSpPr>
        <p:spPr bwMode="auto">
          <a:xfrm>
            <a:off x="931334" y="4408146"/>
            <a:ext cx="5122333" cy="4177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95661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ea typeface="ＭＳ Ｐゴシック" pitchFamily="34" charset="-128"/>
              </a:rPr>
              <a:t>http://office.microsoft.com/en-ca/images/nature-CM079001922.aspx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470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5863" y="703263"/>
            <a:ext cx="4622800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Rectangle 3"/>
          <p:cNvSpPr>
            <a:spLocks noGrp="1"/>
          </p:cNvSpPr>
          <p:nvPr>
            <p:ph type="body" idx="1"/>
          </p:nvPr>
        </p:nvSpPr>
        <p:spPr bwMode="auto">
          <a:xfrm>
            <a:off x="931334" y="4408146"/>
            <a:ext cx="5122333" cy="4177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0073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5863" y="703263"/>
            <a:ext cx="4622800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Rectangle 3"/>
          <p:cNvSpPr>
            <a:spLocks noGrp="1"/>
          </p:cNvSpPr>
          <p:nvPr>
            <p:ph type="body" idx="1"/>
          </p:nvPr>
        </p:nvSpPr>
        <p:spPr bwMode="auto">
          <a:xfrm>
            <a:off x="931334" y="4408146"/>
            <a:ext cx="5122333" cy="4177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0355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120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74355C-801C-49E0-98BD-9253DE4015C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7476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74355C-801C-49E0-98BD-9253DE4015CF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737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5863" y="703263"/>
            <a:ext cx="4622800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Rectangle 3"/>
          <p:cNvSpPr>
            <a:spLocks noGrp="1"/>
          </p:cNvSpPr>
          <p:nvPr>
            <p:ph type="body" idx="1"/>
          </p:nvPr>
        </p:nvSpPr>
        <p:spPr bwMode="auto">
          <a:xfrm>
            <a:off x="931334" y="4408146"/>
            <a:ext cx="5122333" cy="4177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567260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5863" y="703263"/>
            <a:ext cx="4622800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5" name="Rectangle 3"/>
          <p:cNvSpPr>
            <a:spLocks noGrp="1"/>
          </p:cNvSpPr>
          <p:nvPr>
            <p:ph type="body" idx="1"/>
          </p:nvPr>
        </p:nvSpPr>
        <p:spPr bwMode="auto">
          <a:xfrm>
            <a:off x="931334" y="4408146"/>
            <a:ext cx="5122333" cy="4177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9179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C2E759F-4072-4BFB-B27A-D6F21B6E9FD4}" type="datetimeFigureOut">
              <a:rPr lang="en-US"/>
              <a:pPr>
                <a:defRPr/>
              </a:pPr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Lecture notes for CPSC 203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E6DA8A3-4D99-442E-B427-E62712AFE5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317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575B726-F111-4CCD-93ED-7A80565E52CB}" type="datetimeFigureOut">
              <a:rPr lang="en-US"/>
              <a:pPr>
                <a:defRPr/>
              </a:pPr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987EA2C-5101-4EFF-9EC5-E785960973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81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3854EE7-F009-4335-B6A3-EBA92AA66B12}" type="datetimeFigureOut">
              <a:rPr lang="en-US"/>
              <a:pPr>
                <a:defRPr/>
              </a:pPr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C8B70FF-9A41-4090-AA79-9B7A7E5CC8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92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1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T Default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>
            <a:lvl1pPr marL="234950" indent="-234950">
              <a:defRPr sz="2400"/>
            </a:lvl1pPr>
            <a:lvl2pPr marL="457200" indent="-222250">
              <a:defRPr sz="2000"/>
            </a:lvl2pPr>
            <a:lvl3pPr marL="574675" indent="-117475">
              <a:defRPr sz="1800"/>
            </a:lvl3pPr>
            <a:lvl4pPr marL="796925" indent="-104775">
              <a:defRPr sz="16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717570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200" b="1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8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FCCB139-380D-4534-91A4-ADF6145E05ED}" type="datetimeFigureOut">
              <a:rPr lang="en-US"/>
              <a:pPr>
                <a:defRPr/>
              </a:pPr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5C64F80-319D-403A-8D96-089B24B4C4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72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0"/>
          </p:nvPr>
        </p:nvSpPr>
        <p:spPr>
          <a:xfrm>
            <a:off x="47244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408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757CFE7-1502-4140-B567-DADD2AE6AB9A}" type="datetimeFigureOut">
              <a:rPr lang="en-US"/>
              <a:pPr>
                <a:defRPr/>
              </a:pPr>
              <a:t>11/2/2020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2AA62E8-8E50-45E3-829D-A7DD03C5D5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6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0E8D219-40AC-4219-9BA5-E507B4BD3CC6}" type="datetimeFigureOut">
              <a:rPr lang="en-US"/>
              <a:pPr>
                <a:defRPr/>
              </a:pPr>
              <a:t>11/2/2020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4C60446-AB74-482B-94FF-0452AC1673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99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EA38E2-7CEB-4353-825D-8594AB0D3952}" type="datetimeFigureOut">
              <a:rPr lang="en-US"/>
              <a:pPr>
                <a:defRPr/>
              </a:pPr>
              <a:t>11/2/2020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F6EC17F-EC8E-4E68-9CBB-1841F8F6D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1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D061546-5421-4572-805D-18520E3AD78E}" type="datetimeFigureOut">
              <a:rPr lang="en-US"/>
              <a:pPr>
                <a:defRPr/>
              </a:pPr>
              <a:t>11/2/2020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D5179AA-C6E2-44EE-91AC-04B9430469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96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F4A17A0-B459-4E22-88A0-7D3A99A920A9}" type="datetimeFigureOut">
              <a:rPr lang="en-US"/>
              <a:pPr>
                <a:defRPr/>
              </a:pPr>
              <a:t>11/2/2020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6910DBF-A6D8-49A1-A62B-88D9F0E118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4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37" r:id="rId2"/>
    <p:sldLayoutId id="2147483742" r:id="rId3"/>
    <p:sldLayoutId id="2147483738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4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396875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74725" indent="-1698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VBA Programming: Part III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0450"/>
            <a:ext cx="6400800" cy="2876550"/>
          </a:xfrm>
        </p:spPr>
        <p:txBody>
          <a:bodyPr/>
          <a:lstStyle/>
          <a:p>
            <a:pPr marL="342900" indent="-342900" algn="l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VBA structures: </a:t>
            </a:r>
            <a:r>
              <a:rPr lang="en-US" dirty="0" smtClean="0">
                <a:latin typeface="Consolas" panose="020B0609020204030204" pitchFamily="49" charset="0"/>
              </a:rPr>
              <a:t>IF</a:t>
            </a:r>
            <a:r>
              <a:rPr lang="en-US" dirty="0" smtClean="0"/>
              <a:t> branching, </a:t>
            </a:r>
            <a:r>
              <a:rPr lang="en-US" dirty="0" smtClean="0">
                <a:latin typeface="Consolas" panose="020B0609020204030204" pitchFamily="49" charset="0"/>
              </a:rPr>
              <a:t>Do-While </a:t>
            </a:r>
            <a:r>
              <a:rPr lang="en-US" dirty="0" smtClean="0"/>
              <a:t>repetition/looping </a:t>
            </a:r>
          </a:p>
          <a:p>
            <a:pPr marL="342900" indent="-342900" algn="l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Return to VBA collections</a:t>
            </a:r>
          </a:p>
          <a:p>
            <a:pPr marL="342900" indent="-342900" algn="l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latin typeface="Consolas" panose="020B0609020204030204" pitchFamily="49" charset="0"/>
              </a:rPr>
              <a:t>DIR</a:t>
            </a:r>
            <a:r>
              <a:rPr lang="en-US" dirty="0"/>
              <a:t> function</a:t>
            </a:r>
          </a:p>
          <a:p>
            <a:pPr marL="342900" indent="-342900" algn="l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Basics of the VBA debugger</a:t>
            </a:r>
          </a:p>
        </p:txBody>
      </p:sp>
    </p:spTree>
    <p:extLst>
      <p:ext uri="{BB962C8B-B14F-4D97-AF65-F5344CB8AC3E}">
        <p14:creationId xmlns:p14="http://schemas.microsoft.com/office/powerpoint/2010/main" val="148880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If-Then</a:t>
            </a:r>
            <a:endParaRPr lang="en-US" b="1" dirty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Format</a:t>
            </a:r>
            <a:r>
              <a:rPr lang="en-US" sz="2000" dirty="0" smtClean="0"/>
              <a:t>:</a:t>
            </a:r>
          </a:p>
          <a:p>
            <a:pPr marL="339725" lvl="1" indent="0"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If (</a:t>
            </a:r>
            <a:r>
              <a:rPr lang="en-US" sz="18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Boolean expression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Then</a:t>
            </a:r>
          </a:p>
          <a:p>
            <a:pPr marL="339725" lvl="1" indent="0"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If-Body</a:t>
            </a:r>
            <a:endParaRPr lang="en-US" sz="1800" i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39725" lvl="1" indent="0"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End if</a:t>
            </a:r>
            <a:endParaRPr lang="en-US" sz="1800" dirty="0" smtClean="0"/>
          </a:p>
          <a:p>
            <a:r>
              <a:rPr lang="en-US" sz="2000" b="1" dirty="0" smtClean="0"/>
              <a:t>Learning Objective: </a:t>
            </a:r>
            <a:r>
              <a:rPr lang="en-US" sz="2000" dirty="0" smtClean="0"/>
              <a:t>Program reacts for the </a:t>
            </a:r>
            <a:r>
              <a:rPr lang="en-US" sz="2000" b="1" dirty="0" smtClean="0">
                <a:solidFill>
                  <a:srgbClr val="0000FF"/>
                </a:solidFill>
              </a:rPr>
              <a:t>true case</a:t>
            </a:r>
            <a:r>
              <a:rPr lang="en-US" sz="2000" dirty="0" smtClean="0"/>
              <a:t>, counting words in a document.</a:t>
            </a:r>
            <a:endParaRPr lang="en-US" sz="2000" b="1" dirty="0" smtClean="0"/>
          </a:p>
          <a:p>
            <a:r>
              <a:rPr lang="en-US" sz="2000" b="1" dirty="0" smtClean="0"/>
              <a:t>Example usage</a:t>
            </a:r>
            <a:r>
              <a:rPr lang="en-US" sz="2000" dirty="0" smtClean="0"/>
              <a:t>: 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sz="18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b="1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totalWords</a:t>
            </a:r>
            <a:r>
              <a:rPr lang="en-US" sz="18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 MIN_SIZE) Then</a:t>
            </a:r>
          </a:p>
          <a:p>
            <a:pPr marL="339725" lvl="1" indent="0">
              <a:buNone/>
            </a:pPr>
            <a:r>
              <a:rPr lang="en-US" sz="18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b="1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MsgBox</a:t>
            </a:r>
            <a:r>
              <a:rPr lang="en-US" sz="18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("Document too short, total words " &amp; _</a:t>
            </a:r>
          </a:p>
          <a:p>
            <a:pPr marL="339725" lvl="1" indent="0">
              <a:buNone/>
            </a:pPr>
            <a:r>
              <a:rPr lang="en-US" sz="18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b="1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totalWords</a:t>
            </a:r>
            <a:r>
              <a:rPr lang="en-US" sz="18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397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End If</a:t>
            </a:r>
          </a:p>
          <a:p>
            <a:pPr marL="339725" lvl="1" indent="0"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54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If-Then</a:t>
            </a:r>
            <a:r>
              <a:rPr lang="en-US" dirty="0" smtClean="0"/>
              <a:t>: Complete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Learning objective: </a:t>
            </a:r>
          </a:p>
          <a:p>
            <a:pPr marL="574675" lvl="1" indent="-339725">
              <a:buFont typeface="+mj-lt"/>
              <a:buAutoNum type="arabicPeriod"/>
            </a:pPr>
            <a:r>
              <a:rPr lang="en-US" dirty="0" smtClean="0"/>
              <a:t>Show how to use an IF structure (program reacts for the true case)</a:t>
            </a:r>
          </a:p>
          <a:p>
            <a:pPr marL="574675" lvl="1" indent="-339725">
              <a:buFont typeface="+mj-lt"/>
              <a:buAutoNum type="arabicPeriod"/>
            </a:pPr>
            <a:r>
              <a:rPr lang="en-US" dirty="0" smtClean="0"/>
              <a:t>Counting the number of words in Word document</a:t>
            </a:r>
          </a:p>
          <a:p>
            <a:r>
              <a:rPr lang="en-US" b="1" dirty="0" smtClean="0"/>
              <a:t>Word document containing the macro</a:t>
            </a:r>
            <a:r>
              <a:rPr lang="en-US" dirty="0" smtClean="0"/>
              <a:t>: 1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wordCountTooFewWords.docm</a:t>
            </a:r>
            <a:endParaRPr lang="en-US" dirty="0" smtClean="0"/>
          </a:p>
          <a:p>
            <a:pPr marL="339725" lvl="1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Try deleting all the words in the Word doc and run the </a:t>
            </a:r>
          </a:p>
          <a:p>
            <a:pPr marL="339725" lvl="1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macro again</a:t>
            </a:r>
            <a:endParaRPr lang="en-US" sz="1800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39725" lvl="1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Sub 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wordCount()</a:t>
            </a:r>
          </a:p>
          <a:p>
            <a:pPr marL="339725" lvl="1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Dim totalWords As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Long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39725" lvl="1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Const MIN_SIZE As Long = 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totalWords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         ActiveDocument.Range.ComputeStatistics(wdStatisticWords</a:t>
            </a:r>
            <a:r>
              <a:rPr lang="en-US" sz="1600" dirty="0">
                <a:latin typeface="Consolas" panose="020B0609020204030204" pitchFamily="49" charset="0"/>
              </a:rPr>
              <a:t>)</a:t>
            </a:r>
          </a:p>
          <a:p>
            <a:pPr marL="339725" lvl="1" indent="0">
              <a:buNone/>
            </a:pPr>
            <a:r>
              <a:rPr lang="en-US" sz="16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(totalWords &lt; MIN_SIZE) Then</a:t>
            </a:r>
          </a:p>
          <a:p>
            <a:pPr marL="339725" lvl="1" indent="0">
              <a:buNone/>
            </a:pP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MsgBox ("Document too short, total words " &amp; </a:t>
            </a:r>
            <a:endParaRPr lang="en-US" sz="1600" b="1" dirty="0" smtClean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39725" lvl="1" indent="0">
              <a:buNone/>
            </a:pP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totalWords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39725" lvl="1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End If</a:t>
            </a:r>
          </a:p>
          <a:p>
            <a:pPr marL="339725" lvl="1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End Sub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904" y="5943554"/>
            <a:ext cx="5511262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47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Branching With An ‘</a:t>
            </a:r>
            <a:r>
              <a:rPr lang="en-US" altLang="en-US" sz="28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altLang="en-US" sz="28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en-US" sz="2800" b="1" dirty="0" smtClean="0">
                <a:solidFill>
                  <a:schemeClr val="accent3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n-US" altLang="en-US" sz="3200" dirty="0" smtClean="0"/>
              <a:t>’</a:t>
            </a:r>
          </a:p>
        </p:txBody>
      </p:sp>
      <p:sp>
        <p:nvSpPr>
          <p:cNvPr id="132099" name="AutoShape 3"/>
          <p:cNvSpPr>
            <a:spLocks noChangeArrowheads="1"/>
          </p:cNvSpPr>
          <p:nvPr/>
        </p:nvSpPr>
        <p:spPr bwMode="auto">
          <a:xfrm>
            <a:off x="1162345" y="1675702"/>
            <a:ext cx="2056810" cy="737996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3600" tIns="46800" rIns="93600" bIns="46800" anchor="ctr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Arial" charset="0"/>
              </a:rPr>
              <a:t>Boolean</a:t>
            </a:r>
            <a:endParaRPr lang="en-US" altLang="en-US" sz="1800" dirty="0">
              <a:latin typeface="Arial" charset="0"/>
            </a:endParaRP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219154" y="1765300"/>
            <a:ext cx="4088108" cy="661988"/>
            <a:chOff x="3219259" y="1765300"/>
            <a:chExt cx="4088004" cy="661988"/>
          </a:xfrm>
        </p:grpSpPr>
        <p:sp>
          <p:nvSpPr>
            <p:cNvPr id="31759" name="Line 5"/>
            <p:cNvSpPr>
              <a:spLocks noChangeShapeType="1"/>
            </p:cNvSpPr>
            <p:nvPr/>
          </p:nvSpPr>
          <p:spPr bwMode="auto">
            <a:xfrm>
              <a:off x="3219259" y="2038130"/>
              <a:ext cx="1603954" cy="657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noAutofit/>
            </a:bodyPr>
            <a:lstStyle/>
            <a:p>
              <a:endParaRPr lang="en-US" dirty="0"/>
            </a:p>
          </p:txBody>
        </p:sp>
        <p:sp>
          <p:nvSpPr>
            <p:cNvPr id="31760" name="Rectangle 6"/>
            <p:cNvSpPr>
              <a:spLocks noChangeArrowheads="1"/>
            </p:cNvSpPr>
            <p:nvPr/>
          </p:nvSpPr>
          <p:spPr bwMode="auto">
            <a:xfrm>
              <a:off x="4823214" y="1778000"/>
              <a:ext cx="2484049" cy="649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no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Execute </a:t>
              </a:r>
              <a:r>
                <a:rPr lang="en-US" altLang="en-US" sz="1800" dirty="0" smtClean="0">
                  <a:latin typeface="Arial" charset="0"/>
                </a:rPr>
                <a:t>an instruction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latin typeface="Arial" charset="0"/>
                </a:rPr>
                <a:t>or instructions </a:t>
              </a:r>
              <a:r>
                <a:rPr lang="en-US" altLang="en-US" sz="1800" dirty="0">
                  <a:latin typeface="Arial" charset="0"/>
                </a:rPr>
                <a:t>(</a:t>
              </a:r>
              <a:r>
                <a:rPr lang="en-US" altLang="en-US" sz="1800" dirty="0" smtClean="0">
                  <a:latin typeface="Arial" charset="0"/>
                </a:rPr>
                <a:t>if-body</a:t>
              </a:r>
              <a:r>
                <a:rPr lang="en-US" altLang="en-US" sz="1800" dirty="0">
                  <a:latin typeface="Arial" charset="0"/>
                </a:rPr>
                <a:t>)</a:t>
              </a:r>
            </a:p>
          </p:txBody>
        </p:sp>
        <p:sp>
          <p:nvSpPr>
            <p:cNvPr id="31761" name="Text Box 7"/>
            <p:cNvSpPr txBox="1">
              <a:spLocks noChangeArrowheads="1"/>
            </p:cNvSpPr>
            <p:nvPr/>
          </p:nvSpPr>
          <p:spPr bwMode="auto">
            <a:xfrm>
              <a:off x="3822638" y="1765300"/>
              <a:ext cx="596962" cy="279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no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 dirty="0">
                  <a:solidFill>
                    <a:srgbClr val="0000FF"/>
                  </a:solidFill>
                  <a:latin typeface="Arial" charset="0"/>
                </a:rPr>
                <a:t>True</a:t>
              </a: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749300" y="2381250"/>
            <a:ext cx="2792413" cy="1811338"/>
            <a:chOff x="749300" y="2381250"/>
            <a:chExt cx="2792413" cy="1811338"/>
          </a:xfrm>
        </p:grpSpPr>
        <p:grpSp>
          <p:nvGrpSpPr>
            <p:cNvPr id="31755" name="Group 5"/>
            <p:cNvGrpSpPr>
              <a:grpSpLocks/>
            </p:cNvGrpSpPr>
            <p:nvPr/>
          </p:nvGrpSpPr>
          <p:grpSpPr bwMode="auto">
            <a:xfrm>
              <a:off x="1525587" y="2381250"/>
              <a:ext cx="671513" cy="1162050"/>
              <a:chOff x="1525587" y="2381250"/>
              <a:chExt cx="671513" cy="1162050"/>
            </a:xfrm>
          </p:grpSpPr>
          <p:sp>
            <p:nvSpPr>
              <p:cNvPr id="31757" name="Line 10"/>
              <p:cNvSpPr>
                <a:spLocks noChangeShapeType="1"/>
              </p:cNvSpPr>
              <p:nvPr/>
            </p:nvSpPr>
            <p:spPr bwMode="auto">
              <a:xfrm flipH="1">
                <a:off x="2178050" y="2381250"/>
                <a:ext cx="19050" cy="116205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3600" tIns="46800" rIns="93600" bIns="46800"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31758" name="Text Box 11"/>
              <p:cNvSpPr txBox="1">
                <a:spLocks noChangeArrowheads="1"/>
              </p:cNvSpPr>
              <p:nvPr/>
            </p:nvSpPr>
            <p:spPr bwMode="auto">
              <a:xfrm>
                <a:off x="1525587" y="2782330"/>
                <a:ext cx="665163" cy="279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93600" tIns="46800" rIns="93600" bIns="46800">
                <a:noAutofit/>
              </a:bodyPr>
              <a:lstStyle>
                <a:lvl1pPr algn="l"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400" b="1" dirty="0">
                    <a:solidFill>
                      <a:schemeClr val="accent3">
                        <a:lumMod val="75000"/>
                      </a:schemeClr>
                    </a:solidFill>
                    <a:latin typeface="Arial" charset="0"/>
                  </a:rPr>
                  <a:t>False</a:t>
                </a:r>
              </a:p>
            </p:txBody>
          </p:sp>
        </p:grpSp>
        <p:sp>
          <p:nvSpPr>
            <p:cNvPr id="31756" name="Rectangle 12"/>
            <p:cNvSpPr>
              <a:spLocks noChangeArrowheads="1"/>
            </p:cNvSpPr>
            <p:nvPr/>
          </p:nvSpPr>
          <p:spPr bwMode="auto">
            <a:xfrm>
              <a:off x="749300" y="3543300"/>
              <a:ext cx="2792413" cy="649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no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Execute an instruction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or instructions </a:t>
              </a:r>
              <a:r>
                <a:rPr lang="en-US" altLang="en-US" sz="1800" dirty="0" smtClean="0">
                  <a:latin typeface="Arial" charset="0"/>
                </a:rPr>
                <a:t>(else-body</a:t>
              </a:r>
              <a:r>
                <a:rPr lang="en-US" altLang="en-US" sz="1800" dirty="0">
                  <a:latin typeface="Arial" charset="0"/>
                </a:rPr>
                <a:t>)</a:t>
              </a: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1447800" y="2427288"/>
            <a:ext cx="4578350" cy="3798887"/>
            <a:chOff x="1447800" y="2427288"/>
            <a:chExt cx="4578350" cy="3798887"/>
          </a:xfrm>
        </p:grpSpPr>
        <p:sp>
          <p:nvSpPr>
            <p:cNvPr id="31751" name="Rectangle 14"/>
            <p:cNvSpPr>
              <a:spLocks noChangeArrowheads="1"/>
            </p:cNvSpPr>
            <p:nvPr/>
          </p:nvSpPr>
          <p:spPr bwMode="auto">
            <a:xfrm>
              <a:off x="1447800" y="5546725"/>
              <a:ext cx="1660525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Remainder of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the program</a:t>
              </a:r>
            </a:p>
          </p:txBody>
        </p:sp>
        <p:sp>
          <p:nvSpPr>
            <p:cNvPr id="31752" name="Line 15"/>
            <p:cNvSpPr>
              <a:spLocks noChangeShapeType="1"/>
            </p:cNvSpPr>
            <p:nvPr/>
          </p:nvSpPr>
          <p:spPr bwMode="auto">
            <a:xfrm flipH="1">
              <a:off x="3108325" y="5880100"/>
              <a:ext cx="2917825" cy="127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31753" name="Line 16"/>
            <p:cNvSpPr>
              <a:spLocks noChangeShapeType="1"/>
            </p:cNvSpPr>
            <p:nvPr/>
          </p:nvSpPr>
          <p:spPr bwMode="auto">
            <a:xfrm flipH="1">
              <a:off x="6013450" y="2427288"/>
              <a:ext cx="12700" cy="346551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/>
            <a:lstStyle/>
            <a:p>
              <a:endParaRPr lang="en-US" dirty="0"/>
            </a:p>
          </p:txBody>
        </p:sp>
        <p:sp>
          <p:nvSpPr>
            <p:cNvPr id="31754" name="Line 17"/>
            <p:cNvSpPr>
              <a:spLocks noChangeShapeType="1"/>
            </p:cNvSpPr>
            <p:nvPr/>
          </p:nvSpPr>
          <p:spPr bwMode="auto">
            <a:xfrm>
              <a:off x="2190750" y="4216400"/>
              <a:ext cx="12700" cy="13271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68508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If-Then</a:t>
            </a:r>
            <a:r>
              <a:rPr lang="en-US" b="1" dirty="0" smtClean="0">
                <a:solidFill>
                  <a:srgbClr val="0000FF"/>
                </a:solidFill>
                <a:latin typeface="+mn-lt"/>
                <a:cs typeface="Consolas" panose="020B0609020204030204" pitchFamily="49" charset="0"/>
              </a:rPr>
              <a:t> (True)</a:t>
            </a:r>
            <a:r>
              <a:rPr lang="en-US" dirty="0" smtClean="0">
                <a:latin typeface="+mn-lt"/>
                <a:cs typeface="Consolas" panose="020B0609020204030204" pitchFamily="49" charset="0"/>
              </a:rPr>
              <a:t>,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 (False)</a:t>
            </a:r>
            <a:endParaRPr lang="en-US" b="1" dirty="0">
              <a:solidFill>
                <a:schemeClr val="accent3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Format</a:t>
            </a:r>
            <a:r>
              <a:rPr lang="en-US" dirty="0" smtClean="0"/>
              <a:t>:</a:t>
            </a:r>
          </a:p>
          <a:p>
            <a:pPr marL="339725" lvl="1" indent="0">
              <a:buNone/>
            </a:pPr>
            <a:r>
              <a:rPr 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(</a:t>
            </a:r>
            <a:r>
              <a:rPr lang="en-US" sz="1800" b="1" i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Boolean expression</a:t>
            </a:r>
            <a:r>
              <a:rPr 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Then</a:t>
            </a:r>
          </a:p>
          <a:p>
            <a:pPr marL="339725" lvl="1" indent="0">
              <a:buNone/>
            </a:pPr>
            <a:r>
              <a:rPr 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b="1" i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If-Body</a:t>
            </a:r>
          </a:p>
          <a:p>
            <a:pPr marL="339725" lvl="1" indent="0">
              <a:buNone/>
            </a:pPr>
            <a:r>
              <a:rPr lang="en-US" sz="1800" b="1" dirty="0" smtClean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</a:p>
          <a:p>
            <a:pPr marL="339725" lvl="1" indent="0">
              <a:buNone/>
            </a:pPr>
            <a:r>
              <a:rPr lang="en-US" sz="18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800" b="1" i="1" dirty="0" smtClean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Else-Body</a:t>
            </a:r>
            <a:endParaRPr lang="en-US" sz="1800" b="1" i="1" dirty="0">
              <a:solidFill>
                <a:schemeClr val="accent3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39725" lvl="1" indent="0"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End if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 smtClean="0"/>
          </a:p>
          <a:p>
            <a:r>
              <a:rPr lang="en-US" b="1" dirty="0" smtClean="0">
                <a:solidFill>
                  <a:srgbClr val="0000FF"/>
                </a:solidFill>
              </a:rPr>
              <a:t>Example</a:t>
            </a:r>
            <a:r>
              <a:rPr lang="en-US" dirty="0" smtClean="0">
                <a:solidFill>
                  <a:srgbClr val="0000FF"/>
                </a:solidFill>
              </a:rPr>
              <a:t>:</a:t>
            </a:r>
          </a:p>
          <a:p>
            <a:pPr marL="339725" lvl="1" indent="0">
              <a:buNone/>
            </a:pPr>
            <a:r>
              <a:rPr lang="en-US" sz="18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If (totalWords &lt; MIN_SIZE) Then</a:t>
            </a:r>
          </a:p>
          <a:p>
            <a:pPr marL="339725" lvl="1" indent="0">
              <a:buNone/>
            </a:pPr>
            <a:r>
              <a:rPr lang="en-US" sz="18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MsgBox ("Document too short, total words " &amp; totalWords)</a:t>
            </a:r>
          </a:p>
          <a:p>
            <a:pPr marL="339725" lvl="1" indent="0">
              <a:buNone/>
            </a:pP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endParaRPr lang="en-US" sz="1800" b="1" dirty="0">
              <a:solidFill>
                <a:schemeClr val="accent3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39725" lvl="1" indent="0">
              <a:buNone/>
            </a:pPr>
            <a:r>
              <a:rPr lang="en-US" sz="18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sz="1800" b="1" dirty="0" smtClean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MsgBox </a:t>
            </a:r>
            <a:r>
              <a:rPr lang="en-US" sz="18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("Document meets min. length requirements")</a:t>
            </a:r>
          </a:p>
          <a:p>
            <a:pPr marL="3397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End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</a:p>
        </p:txBody>
      </p:sp>
    </p:spTree>
    <p:extLst>
      <p:ext uri="{BB962C8B-B14F-4D97-AF65-F5344CB8AC3E}">
        <p14:creationId xmlns:p14="http://schemas.microsoft.com/office/powerpoint/2010/main" val="305401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If-Then (True)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 (False)</a:t>
            </a:r>
            <a:r>
              <a:rPr lang="en-US" dirty="0" smtClean="0"/>
              <a:t>: Complete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Learning objective:</a:t>
            </a:r>
          </a:p>
          <a:p>
            <a:pPr marL="692150" lvl="2" indent="-339725">
              <a:buFont typeface="Courier New" panose="02070309020205020404" pitchFamily="49" charset="0"/>
              <a:buChar char="o"/>
            </a:pPr>
            <a:r>
              <a:rPr lang="en-US" dirty="0" smtClean="0"/>
              <a:t>Show how to use an IF-Then structure (program does something for true and false case)</a:t>
            </a:r>
          </a:p>
          <a:p>
            <a:r>
              <a:rPr lang="en-US" sz="2000" b="1" dirty="0" smtClean="0"/>
              <a:t>Word document containing the macro</a:t>
            </a:r>
            <a:r>
              <a:rPr lang="en-US" sz="2000" dirty="0" smtClean="0"/>
              <a:t>: </a:t>
            </a:r>
            <a:r>
              <a:rPr lang="en-US" sz="1800" dirty="0" smtClean="0">
                <a:latin typeface="Consolas" panose="020B0609020204030204" pitchFamily="49" charset="0"/>
              </a:rPr>
              <a:t>2wordCountV2TooFewOKCount.docm</a:t>
            </a:r>
          </a:p>
          <a:p>
            <a:pPr marL="339725" lvl="1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Sub wordCountV2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339725" lvl="1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Dim totalWords As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Long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39725" lvl="1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Const MIN_SIZE As Long = 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</a:p>
          <a:p>
            <a:pPr marL="339725" lvl="1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totalWords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endParaRPr lang="en-US" sz="1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39725" lvl="1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ActiveDocument.Range.ComputeStatistics(wdStatisticWords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39725" lvl="1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(totalWords &lt; MIN_SIZE) Then</a:t>
            </a:r>
          </a:p>
          <a:p>
            <a:pPr marL="339725" lvl="1" indent="0">
              <a:buNone/>
            </a:pP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MsgBox ("Document too short, total words " &amp; </a:t>
            </a:r>
            <a:endParaRPr lang="en-US" sz="1600" b="1" dirty="0" smtClean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39725" lvl="1" indent="0">
              <a:buNone/>
            </a:pP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totalWords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39725" lvl="1" indent="0">
              <a:buNone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Else</a:t>
            </a:r>
          </a:p>
          <a:p>
            <a:pPr marL="339725" lvl="1" indent="0">
              <a:buNone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MsgBox ("Document meets min. length requirements")</a:t>
            </a:r>
          </a:p>
          <a:p>
            <a:pPr marL="339725" lvl="1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End If</a:t>
            </a:r>
          </a:p>
          <a:p>
            <a:pPr marL="339725" lvl="1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End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Sub</a:t>
            </a:r>
          </a:p>
        </p:txBody>
      </p:sp>
    </p:spTree>
    <p:extLst>
      <p:ext uri="{BB962C8B-B14F-4D97-AF65-F5344CB8AC3E}">
        <p14:creationId xmlns:p14="http://schemas.microsoft.com/office/powerpoint/2010/main" val="334398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Branching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Checking state</a:t>
            </a:r>
          </a:p>
          <a:p>
            <a:pPr marL="23495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IF(</a:t>
            </a:r>
            <a:r>
              <a:rPr lang="en-US" i="1" dirty="0" smtClean="0">
                <a:latin typeface="Consolas" panose="020B0609020204030204" pitchFamily="49" charset="0"/>
              </a:rPr>
              <a:t>program is in some state</a:t>
            </a:r>
            <a:r>
              <a:rPr lang="en-US" dirty="0" smtClean="0">
                <a:latin typeface="Consolas" panose="020B0609020204030204" pitchFamily="49" charset="0"/>
              </a:rPr>
              <a:t>) then</a:t>
            </a:r>
          </a:p>
          <a:p>
            <a:pPr marL="23495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     Program reacts</a:t>
            </a:r>
          </a:p>
          <a:p>
            <a:pPr marL="23495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End</a:t>
            </a:r>
          </a:p>
          <a:p>
            <a:r>
              <a:rPr lang="en-US" b="1" dirty="0" smtClean="0"/>
              <a:t>Example 1:</a:t>
            </a:r>
          </a:p>
          <a:p>
            <a:pPr marL="3397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If (Application.CapsLock = True) Then</a:t>
            </a:r>
          </a:p>
          <a:p>
            <a:pPr marL="3397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MsgBox ("Caution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: Caps Lock is On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!“)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397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End If</a:t>
            </a:r>
          </a:p>
          <a:p>
            <a:r>
              <a:rPr lang="en-US" b="1" dirty="0"/>
              <a:t>Example </a:t>
            </a:r>
            <a:r>
              <a:rPr lang="en-US" b="1" dirty="0" smtClean="0"/>
              <a:t>2:</a:t>
            </a:r>
            <a:endParaRPr lang="en-US" b="1" dirty="0"/>
          </a:p>
          <a:p>
            <a:pPr marL="3397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age = InputBox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("Age: ")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39725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If (age &lt; 0)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</a:p>
          <a:p>
            <a:pPr marL="3397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MsgBox ("Age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cannot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be negative")</a:t>
            </a:r>
          </a:p>
          <a:p>
            <a:pPr marL="3397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End If</a:t>
            </a:r>
            <a:endParaRPr lang="en-US" dirty="0">
              <a:latin typeface="Consolas" panose="020B0609020204030204" pitchFamily="49" charset="0"/>
            </a:endParaRPr>
          </a:p>
          <a:p>
            <a:pPr marL="339725" lvl="1" indent="0">
              <a:buNone/>
            </a:pPr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59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Of </a:t>
            </a:r>
            <a:r>
              <a:rPr lang="en-US" dirty="0" smtClean="0"/>
              <a:t>Branching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Example </a:t>
            </a:r>
            <a:r>
              <a:rPr lang="en-US" b="1" dirty="0" smtClean="0"/>
              <a:t>3: </a:t>
            </a:r>
            <a:r>
              <a:rPr lang="en-US" dirty="0" smtClean="0"/>
              <a:t>Learning objective is how to check for </a:t>
            </a:r>
            <a:r>
              <a:rPr lang="en-US" b="1" dirty="0" smtClean="0">
                <a:solidFill>
                  <a:srgbClr val="0000FF"/>
                </a:solidFill>
              </a:rPr>
              <a:t>empty user input (“empty string”)</a:t>
            </a:r>
          </a:p>
          <a:p>
            <a:r>
              <a:rPr lang="en-US" dirty="0" smtClean="0"/>
              <a:t>(</a:t>
            </a:r>
            <a:r>
              <a:rPr lang="en-US" b="1" dirty="0" smtClean="0"/>
              <a:t>Name of the Word document that contains the VBA example</a:t>
            </a:r>
            <a:r>
              <a:rPr lang="en-US" dirty="0"/>
              <a:t>): </a:t>
            </a:r>
            <a:r>
              <a:rPr lang="en-US" dirty="0">
                <a:latin typeface="Consolas" panose="020B0609020204030204" pitchFamily="49" charset="0"/>
              </a:rPr>
              <a:t>3</a:t>
            </a:r>
            <a:r>
              <a:rPr lang="en-US" dirty="0" smtClean="0">
                <a:latin typeface="Consolas" panose="020B0609020204030204" pitchFamily="49" charset="0"/>
              </a:rPr>
              <a:t>checkingForEmptyString.docm</a:t>
            </a:r>
          </a:p>
          <a:p>
            <a:pPr marL="0" indent="0">
              <a:buNone/>
            </a:pPr>
            <a:r>
              <a:rPr lang="en-CA" sz="2000" dirty="0">
                <a:latin typeface="Consolas" panose="020B0609020204030204" pitchFamily="49" charset="0"/>
              </a:rPr>
              <a:t> </a:t>
            </a:r>
            <a:r>
              <a:rPr lang="en-CA" sz="2000" dirty="0" smtClean="0">
                <a:latin typeface="Consolas" panose="020B0609020204030204" pitchFamily="49" charset="0"/>
              </a:rPr>
              <a:t>  firstName </a:t>
            </a:r>
            <a:r>
              <a:rPr lang="en-CA" sz="2000" dirty="0">
                <a:latin typeface="Consolas" panose="020B0609020204030204" pitchFamily="49" charset="0"/>
              </a:rPr>
              <a:t>= InputBox("Enter your first name: ")</a:t>
            </a:r>
          </a:p>
          <a:p>
            <a:pPr marL="0" indent="0">
              <a:buNone/>
            </a:pPr>
            <a:r>
              <a:rPr lang="en-CA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   If (firstName = "") Then</a:t>
            </a:r>
          </a:p>
          <a:p>
            <a:pPr marL="0" indent="0">
              <a:buNone/>
            </a:pPr>
            <a:r>
              <a:rPr lang="en-CA" sz="2000" dirty="0">
                <a:latin typeface="Consolas" panose="020B0609020204030204" pitchFamily="49" charset="0"/>
              </a:rPr>
              <a:t>       MsgBox ("You typed in an empty name")</a:t>
            </a:r>
          </a:p>
          <a:p>
            <a:pPr marL="0" indent="0">
              <a:buNone/>
            </a:pPr>
            <a:r>
              <a:rPr lang="en-CA" sz="2000" dirty="0">
                <a:latin typeface="Consolas" panose="020B0609020204030204" pitchFamily="49" charset="0"/>
              </a:rPr>
              <a:t>   Else</a:t>
            </a:r>
          </a:p>
          <a:p>
            <a:pPr marL="0" indent="0">
              <a:buNone/>
            </a:pPr>
            <a:r>
              <a:rPr lang="en-CA" sz="2000" dirty="0">
                <a:latin typeface="Consolas" panose="020B0609020204030204" pitchFamily="49" charset="0"/>
              </a:rPr>
              <a:t>       MsgBox (firstName &amp; " sup?")</a:t>
            </a:r>
          </a:p>
          <a:p>
            <a:pPr marL="0" indent="0">
              <a:buNone/>
            </a:pPr>
            <a:r>
              <a:rPr lang="en-CA" sz="2000" dirty="0">
                <a:latin typeface="Consolas" panose="020B0609020204030204" pitchFamily="49" charset="0"/>
              </a:rPr>
              <a:t>   End If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04598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Selection</a:t>
            </a:r>
            <a:r>
              <a:rPr lang="en-US" dirty="0" smtClean="0"/>
              <a:t> Object again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With previous approaches if no text was selected then the program would produce no visible effect.</a:t>
            </a:r>
          </a:p>
          <a:p>
            <a:pPr marL="254794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Sub SelectedFontChange()</a:t>
            </a:r>
          </a:p>
          <a:p>
            <a:pPr marL="254794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Selection.Font.Bold = wdToggle</a:t>
            </a:r>
          </a:p>
          <a:p>
            <a:pPr marL="254794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endParaRPr lang="en-US" dirty="0"/>
          </a:p>
          <a:p>
            <a:r>
              <a:rPr lang="en-US" dirty="0" smtClean="0"/>
              <a:t>A modified version automatically selects text.</a:t>
            </a:r>
          </a:p>
          <a:p>
            <a:pPr marL="254794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Sub AutoSelectedFontChange()</a:t>
            </a:r>
          </a:p>
          <a:p>
            <a:pPr marL="254794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Selection.Expand</a:t>
            </a:r>
          </a:p>
          <a:p>
            <a:pPr marL="254794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Selection.Font.Bold = wdToggle</a:t>
            </a:r>
          </a:p>
          <a:p>
            <a:pPr marL="254794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End Sub</a:t>
            </a:r>
          </a:p>
          <a:p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85800" y="5412754"/>
            <a:ext cx="2049443" cy="730782"/>
            <a:chOff x="-35688" y="5883624"/>
            <a:chExt cx="2732590" cy="974376"/>
          </a:xfrm>
        </p:grpSpPr>
        <p:pic>
          <p:nvPicPr>
            <p:cNvPr id="614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2581" b="50000"/>
            <a:stretch/>
          </p:blipFill>
          <p:spPr bwMode="auto">
            <a:xfrm>
              <a:off x="-35688" y="6186488"/>
              <a:ext cx="2732590" cy="6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0" y="5883624"/>
              <a:ext cx="128511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Before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800600" y="5397361"/>
            <a:ext cx="2128838" cy="769450"/>
            <a:chOff x="4767805" y="5832067"/>
            <a:chExt cx="2838450" cy="1025933"/>
          </a:xfrm>
        </p:grpSpPr>
        <p:pic>
          <p:nvPicPr>
            <p:cNvPr id="6147" name="Picture 3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765"/>
            <a:stretch/>
          </p:blipFill>
          <p:spPr bwMode="auto">
            <a:xfrm>
              <a:off x="4767805" y="6135896"/>
              <a:ext cx="2838450" cy="722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4876800" y="5832067"/>
              <a:ext cx="10668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After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299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Selection</a:t>
            </a:r>
            <a:r>
              <a:rPr lang="en-US" b="1" dirty="0"/>
              <a:t> Object </a:t>
            </a:r>
            <a:r>
              <a:rPr lang="en-US" dirty="0"/>
              <a:t>again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 further modified version </a:t>
            </a:r>
            <a:r>
              <a:rPr lang="en-CA" dirty="0"/>
              <a:t>(augmented using the </a:t>
            </a:r>
            <a:r>
              <a:rPr lang="en-CA" dirty="0">
                <a:latin typeface="Consolas" panose="020B0609020204030204" pitchFamily="49" charset="0"/>
              </a:rPr>
              <a:t>IF</a:t>
            </a:r>
            <a:r>
              <a:rPr lang="en-CA" dirty="0"/>
              <a:t> structure</a:t>
            </a:r>
            <a:r>
              <a:rPr lang="en-CA" dirty="0" smtClean="0"/>
              <a:t>):</a:t>
            </a:r>
          </a:p>
          <a:p>
            <a:pPr lvl="1"/>
            <a:r>
              <a:rPr lang="en-CA" dirty="0" smtClean="0"/>
              <a:t>If </a:t>
            </a:r>
            <a:r>
              <a:rPr lang="en-CA" b="1" dirty="0" smtClean="0">
                <a:solidFill>
                  <a:srgbClr val="0000FF"/>
                </a:solidFill>
              </a:rPr>
              <a:t>no text</a:t>
            </a:r>
            <a:r>
              <a:rPr lang="en-CA" dirty="0" smtClean="0"/>
              <a:t> has been selected then </a:t>
            </a:r>
            <a:r>
              <a:rPr lang="en-CA" b="1" dirty="0" smtClean="0">
                <a:solidFill>
                  <a:srgbClr val="0000FF"/>
                </a:solidFill>
              </a:rPr>
              <a:t>display an error message</a:t>
            </a:r>
          </a:p>
          <a:p>
            <a:pPr lvl="1"/>
            <a:r>
              <a:rPr lang="en-CA" dirty="0" smtClean="0"/>
              <a:t>If </a:t>
            </a:r>
            <a:r>
              <a:rPr lang="en-CA" b="1" dirty="0" smtClean="0">
                <a:solidFill>
                  <a:schemeClr val="accent3">
                    <a:lumMod val="75000"/>
                  </a:schemeClr>
                </a:solidFill>
              </a:rPr>
              <a:t>text has been selected </a:t>
            </a:r>
            <a:r>
              <a:rPr lang="en-CA" dirty="0" smtClean="0"/>
              <a:t>then the </a:t>
            </a:r>
            <a:r>
              <a:rPr lang="en-CA" b="1" dirty="0" smtClean="0">
                <a:solidFill>
                  <a:schemeClr val="accent3">
                    <a:lumMod val="75000"/>
                  </a:schemeClr>
                </a:solidFill>
              </a:rPr>
              <a:t>formatting will be changed</a:t>
            </a:r>
            <a:endParaRPr lang="en-CA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59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Constants</a:t>
            </a:r>
            <a:r>
              <a:rPr lang="en-US" dirty="0" smtClean="0"/>
              <a:t> For The Selection Object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670636"/>
              </p:ext>
            </p:extLst>
          </p:nvPr>
        </p:nvGraphicFramePr>
        <p:xfrm>
          <a:off x="685800" y="1524000"/>
          <a:ext cx="75438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719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51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constant</a:t>
                      </a:r>
                      <a:endParaRPr lang="en-US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Meaning of constant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5182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wdSelectionIP</a:t>
                      </a:r>
                      <a:endParaRPr lang="en-US" sz="2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text selected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22618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wdSelectionNormal</a:t>
                      </a:r>
                      <a:endParaRPr lang="en-US" sz="2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 (e.g.,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word, sentence) has been selected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22618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wdSelectionShape</a:t>
                      </a:r>
                      <a:endParaRPr lang="en-US" sz="2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graphical shape (e.g., circle,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 box) 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 been selected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09600" y="45720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Application of these constants coming up on the next slide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534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32" b="3342"/>
          <a:stretch/>
        </p:blipFill>
        <p:spPr bwMode="auto">
          <a:xfrm>
            <a:off x="762000" y="2395167"/>
            <a:ext cx="7391400" cy="1886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Recap: Programs You’ve Seen So Far Produces Sequential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instruction executes from beginning to end, one after the other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When the last instruction is reached then the program ends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2743201" y="2021240"/>
            <a:ext cx="1714499" cy="409944"/>
            <a:chOff x="2743201" y="2164919"/>
            <a:chExt cx="1714499" cy="409944"/>
          </a:xfrm>
        </p:grpSpPr>
        <p:cxnSp>
          <p:nvCxnSpPr>
            <p:cNvPr id="5" name="Straight Arrow Connector 4"/>
            <p:cNvCxnSpPr/>
            <p:nvPr/>
          </p:nvCxnSpPr>
          <p:spPr>
            <a:xfrm flipH="1">
              <a:off x="2743201" y="2362200"/>
              <a:ext cx="690747" cy="21266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3441370" y="2164919"/>
              <a:ext cx="1016330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Start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8" name="Freeform 7"/>
          <p:cNvSpPr/>
          <p:nvPr/>
        </p:nvSpPr>
        <p:spPr>
          <a:xfrm>
            <a:off x="3148940" y="2431184"/>
            <a:ext cx="285008" cy="240606"/>
          </a:xfrm>
          <a:custGeom>
            <a:avLst/>
            <a:gdLst>
              <a:gd name="connsiteX0" fmla="*/ 0 w 285008"/>
              <a:gd name="connsiteY0" fmla="*/ 23875 h 240606"/>
              <a:gd name="connsiteX1" fmla="*/ 59377 w 285008"/>
              <a:gd name="connsiteY1" fmla="*/ 125 h 240606"/>
              <a:gd name="connsiteX2" fmla="*/ 95003 w 285008"/>
              <a:gd name="connsiteY2" fmla="*/ 12000 h 240606"/>
              <a:gd name="connsiteX3" fmla="*/ 130629 w 285008"/>
              <a:gd name="connsiteY3" fmla="*/ 125 h 240606"/>
              <a:gd name="connsiteX4" fmla="*/ 261257 w 285008"/>
              <a:gd name="connsiteY4" fmla="*/ 35751 h 240606"/>
              <a:gd name="connsiteX5" fmla="*/ 285008 w 285008"/>
              <a:gd name="connsiteY5" fmla="*/ 107003 h 240606"/>
              <a:gd name="connsiteX6" fmla="*/ 273132 w 285008"/>
              <a:gd name="connsiteY6" fmla="*/ 213881 h 240606"/>
              <a:gd name="connsiteX7" fmla="*/ 154379 w 285008"/>
              <a:gd name="connsiteY7" fmla="*/ 237631 h 240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5008" h="240606">
                <a:moveTo>
                  <a:pt x="0" y="23875"/>
                </a:moveTo>
                <a:cubicBezTo>
                  <a:pt x="19792" y="15958"/>
                  <a:pt x="38225" y="2769"/>
                  <a:pt x="59377" y="125"/>
                </a:cubicBezTo>
                <a:cubicBezTo>
                  <a:pt x="71798" y="-1428"/>
                  <a:pt x="82485" y="12000"/>
                  <a:pt x="95003" y="12000"/>
                </a:cubicBezTo>
                <a:cubicBezTo>
                  <a:pt x="107521" y="12000"/>
                  <a:pt x="118754" y="4083"/>
                  <a:pt x="130629" y="125"/>
                </a:cubicBezTo>
                <a:cubicBezTo>
                  <a:pt x="151816" y="2773"/>
                  <a:pt x="238422" y="-785"/>
                  <a:pt x="261257" y="35751"/>
                </a:cubicBezTo>
                <a:cubicBezTo>
                  <a:pt x="274526" y="56981"/>
                  <a:pt x="285008" y="107003"/>
                  <a:pt x="285008" y="107003"/>
                </a:cubicBezTo>
                <a:cubicBezTo>
                  <a:pt x="281049" y="142629"/>
                  <a:pt x="285382" y="180194"/>
                  <a:pt x="273132" y="213881"/>
                </a:cubicBezTo>
                <a:cubicBezTo>
                  <a:pt x="258906" y="253001"/>
                  <a:pt x="165469" y="237631"/>
                  <a:pt x="154379" y="237631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3554680" y="2598434"/>
            <a:ext cx="285008" cy="240606"/>
          </a:xfrm>
          <a:custGeom>
            <a:avLst/>
            <a:gdLst>
              <a:gd name="connsiteX0" fmla="*/ 0 w 285008"/>
              <a:gd name="connsiteY0" fmla="*/ 23875 h 240606"/>
              <a:gd name="connsiteX1" fmla="*/ 59377 w 285008"/>
              <a:gd name="connsiteY1" fmla="*/ 125 h 240606"/>
              <a:gd name="connsiteX2" fmla="*/ 95003 w 285008"/>
              <a:gd name="connsiteY2" fmla="*/ 12000 h 240606"/>
              <a:gd name="connsiteX3" fmla="*/ 130629 w 285008"/>
              <a:gd name="connsiteY3" fmla="*/ 125 h 240606"/>
              <a:gd name="connsiteX4" fmla="*/ 261257 w 285008"/>
              <a:gd name="connsiteY4" fmla="*/ 35751 h 240606"/>
              <a:gd name="connsiteX5" fmla="*/ 285008 w 285008"/>
              <a:gd name="connsiteY5" fmla="*/ 107003 h 240606"/>
              <a:gd name="connsiteX6" fmla="*/ 273132 w 285008"/>
              <a:gd name="connsiteY6" fmla="*/ 213881 h 240606"/>
              <a:gd name="connsiteX7" fmla="*/ 154379 w 285008"/>
              <a:gd name="connsiteY7" fmla="*/ 237631 h 240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5008" h="240606">
                <a:moveTo>
                  <a:pt x="0" y="23875"/>
                </a:moveTo>
                <a:cubicBezTo>
                  <a:pt x="19792" y="15958"/>
                  <a:pt x="38225" y="2769"/>
                  <a:pt x="59377" y="125"/>
                </a:cubicBezTo>
                <a:cubicBezTo>
                  <a:pt x="71798" y="-1428"/>
                  <a:pt x="82485" y="12000"/>
                  <a:pt x="95003" y="12000"/>
                </a:cubicBezTo>
                <a:cubicBezTo>
                  <a:pt x="107521" y="12000"/>
                  <a:pt x="118754" y="4083"/>
                  <a:pt x="130629" y="125"/>
                </a:cubicBezTo>
                <a:cubicBezTo>
                  <a:pt x="151816" y="2773"/>
                  <a:pt x="238422" y="-785"/>
                  <a:pt x="261257" y="35751"/>
                </a:cubicBezTo>
                <a:cubicBezTo>
                  <a:pt x="274526" y="56981"/>
                  <a:pt x="285008" y="107003"/>
                  <a:pt x="285008" y="107003"/>
                </a:cubicBezTo>
                <a:cubicBezTo>
                  <a:pt x="281049" y="142629"/>
                  <a:pt x="285382" y="180194"/>
                  <a:pt x="273132" y="213881"/>
                </a:cubicBezTo>
                <a:cubicBezTo>
                  <a:pt x="258906" y="253001"/>
                  <a:pt x="165469" y="237631"/>
                  <a:pt x="154379" y="237631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3662868" y="2875982"/>
            <a:ext cx="239275" cy="216388"/>
          </a:xfrm>
          <a:custGeom>
            <a:avLst/>
            <a:gdLst>
              <a:gd name="connsiteX0" fmla="*/ 130629 w 239275"/>
              <a:gd name="connsiteY0" fmla="*/ 0 h 216388"/>
              <a:gd name="connsiteX1" fmla="*/ 225632 w 239275"/>
              <a:gd name="connsiteY1" fmla="*/ 23751 h 216388"/>
              <a:gd name="connsiteX2" fmla="*/ 237507 w 239275"/>
              <a:gd name="connsiteY2" fmla="*/ 59377 h 216388"/>
              <a:gd name="connsiteX3" fmla="*/ 225632 w 239275"/>
              <a:gd name="connsiteY3" fmla="*/ 166255 h 216388"/>
              <a:gd name="connsiteX4" fmla="*/ 0 w 239275"/>
              <a:gd name="connsiteY4" fmla="*/ 213756 h 216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9275" h="216388">
                <a:moveTo>
                  <a:pt x="130629" y="0"/>
                </a:moveTo>
                <a:cubicBezTo>
                  <a:pt x="162297" y="7917"/>
                  <a:pt x="197098" y="7898"/>
                  <a:pt x="225632" y="23751"/>
                </a:cubicBezTo>
                <a:cubicBezTo>
                  <a:pt x="236574" y="29830"/>
                  <a:pt x="237507" y="46859"/>
                  <a:pt x="237507" y="59377"/>
                </a:cubicBezTo>
                <a:cubicBezTo>
                  <a:pt x="237507" y="95222"/>
                  <a:pt x="246035" y="136783"/>
                  <a:pt x="225632" y="166255"/>
                </a:cubicBezTo>
                <a:cubicBezTo>
                  <a:pt x="179265" y="233229"/>
                  <a:pt x="58322" y="213756"/>
                  <a:pt x="0" y="213756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3681351" y="3117591"/>
            <a:ext cx="202310" cy="154617"/>
          </a:xfrm>
          <a:custGeom>
            <a:avLst/>
            <a:gdLst>
              <a:gd name="connsiteX0" fmla="*/ 0 w 202310"/>
              <a:gd name="connsiteY0" fmla="*/ 0 h 154617"/>
              <a:gd name="connsiteX1" fmla="*/ 59376 w 202310"/>
              <a:gd name="connsiteY1" fmla="*/ 11875 h 154617"/>
              <a:gd name="connsiteX2" fmla="*/ 166254 w 202310"/>
              <a:gd name="connsiteY2" fmla="*/ 23750 h 154617"/>
              <a:gd name="connsiteX3" fmla="*/ 201880 w 202310"/>
              <a:gd name="connsiteY3" fmla="*/ 59376 h 154617"/>
              <a:gd name="connsiteX4" fmla="*/ 190005 w 202310"/>
              <a:gd name="connsiteY4" fmla="*/ 142503 h 154617"/>
              <a:gd name="connsiteX5" fmla="*/ 23750 w 202310"/>
              <a:gd name="connsiteY5" fmla="*/ 154379 h 154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2310" h="154617">
                <a:moveTo>
                  <a:pt x="0" y="0"/>
                </a:moveTo>
                <a:cubicBezTo>
                  <a:pt x="19792" y="3958"/>
                  <a:pt x="39395" y="9021"/>
                  <a:pt x="59376" y="11875"/>
                </a:cubicBezTo>
                <a:cubicBezTo>
                  <a:pt x="94861" y="16944"/>
                  <a:pt x="132248" y="12415"/>
                  <a:pt x="166254" y="23750"/>
                </a:cubicBezTo>
                <a:cubicBezTo>
                  <a:pt x="182186" y="29061"/>
                  <a:pt x="190005" y="47501"/>
                  <a:pt x="201880" y="59376"/>
                </a:cubicBezTo>
                <a:cubicBezTo>
                  <a:pt x="197922" y="87085"/>
                  <a:pt x="210925" y="123907"/>
                  <a:pt x="190005" y="142503"/>
                </a:cubicBezTo>
                <a:cubicBezTo>
                  <a:pt x="173330" y="157325"/>
                  <a:pt x="51085" y="154379"/>
                  <a:pt x="23750" y="154379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 17"/>
          <p:cNvSpPr/>
          <p:nvPr/>
        </p:nvSpPr>
        <p:spPr>
          <a:xfrm>
            <a:off x="3942608" y="3299382"/>
            <a:ext cx="1852550" cy="167054"/>
          </a:xfrm>
          <a:custGeom>
            <a:avLst/>
            <a:gdLst>
              <a:gd name="connsiteX0" fmla="*/ 0 w 1852550"/>
              <a:gd name="connsiteY0" fmla="*/ 36409 h 167054"/>
              <a:gd name="connsiteX1" fmla="*/ 1140031 w 1852550"/>
              <a:gd name="connsiteY1" fmla="*/ 12658 h 167054"/>
              <a:gd name="connsiteX2" fmla="*/ 1674421 w 1852550"/>
              <a:gd name="connsiteY2" fmla="*/ 783 h 167054"/>
              <a:gd name="connsiteX3" fmla="*/ 1828800 w 1852550"/>
              <a:gd name="connsiteY3" fmla="*/ 12658 h 167054"/>
              <a:gd name="connsiteX4" fmla="*/ 1852550 w 1852550"/>
              <a:gd name="connsiteY4" fmla="*/ 83910 h 167054"/>
              <a:gd name="connsiteX5" fmla="*/ 1840675 w 1852550"/>
              <a:gd name="connsiteY5" fmla="*/ 131412 h 167054"/>
              <a:gd name="connsiteX6" fmla="*/ 1805049 w 1852550"/>
              <a:gd name="connsiteY6" fmla="*/ 155162 h 167054"/>
              <a:gd name="connsiteX7" fmla="*/ 1745673 w 1852550"/>
              <a:gd name="connsiteY7" fmla="*/ 167038 h 167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52550" h="167054">
                <a:moveTo>
                  <a:pt x="0" y="36409"/>
                </a:moveTo>
                <a:cubicBezTo>
                  <a:pt x="424488" y="-34337"/>
                  <a:pt x="20522" y="29244"/>
                  <a:pt x="1140031" y="12658"/>
                </a:cubicBezTo>
                <a:lnTo>
                  <a:pt x="1674421" y="783"/>
                </a:lnTo>
                <a:cubicBezTo>
                  <a:pt x="1725881" y="4741"/>
                  <a:pt x="1782030" y="-9168"/>
                  <a:pt x="1828800" y="12658"/>
                </a:cubicBezTo>
                <a:cubicBezTo>
                  <a:pt x="1851487" y="23245"/>
                  <a:pt x="1852550" y="83910"/>
                  <a:pt x="1852550" y="83910"/>
                </a:cubicBezTo>
                <a:cubicBezTo>
                  <a:pt x="1848592" y="99744"/>
                  <a:pt x="1849728" y="117832"/>
                  <a:pt x="1840675" y="131412"/>
                </a:cubicBezTo>
                <a:cubicBezTo>
                  <a:pt x="1832758" y="143287"/>
                  <a:pt x="1818167" y="149540"/>
                  <a:pt x="1805049" y="155162"/>
                </a:cubicBezTo>
                <a:cubicBezTo>
                  <a:pt x="1775098" y="167998"/>
                  <a:pt x="1768681" y="167038"/>
                  <a:pt x="1745673" y="167038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 19"/>
          <p:cNvSpPr/>
          <p:nvPr/>
        </p:nvSpPr>
        <p:spPr>
          <a:xfrm>
            <a:off x="4037610" y="3496108"/>
            <a:ext cx="1668484" cy="176948"/>
          </a:xfrm>
          <a:custGeom>
            <a:avLst/>
            <a:gdLst>
              <a:gd name="connsiteX0" fmla="*/ 1585356 w 1668484"/>
              <a:gd name="connsiteY0" fmla="*/ 0 h 176948"/>
              <a:gd name="connsiteX1" fmla="*/ 1656608 w 1668484"/>
              <a:gd name="connsiteY1" fmla="*/ 5938 h 176948"/>
              <a:gd name="connsiteX2" fmla="*/ 1668484 w 1668484"/>
              <a:gd name="connsiteY2" fmla="*/ 23751 h 176948"/>
              <a:gd name="connsiteX3" fmla="*/ 1656608 w 1668484"/>
              <a:gd name="connsiteY3" fmla="*/ 77190 h 176948"/>
              <a:gd name="connsiteX4" fmla="*/ 1644733 w 1668484"/>
              <a:gd name="connsiteY4" fmla="*/ 95003 h 176948"/>
              <a:gd name="connsiteX5" fmla="*/ 1585356 w 1668484"/>
              <a:gd name="connsiteY5" fmla="*/ 112816 h 176948"/>
              <a:gd name="connsiteX6" fmla="*/ 1555668 w 1668484"/>
              <a:gd name="connsiteY6" fmla="*/ 124691 h 176948"/>
              <a:gd name="connsiteX7" fmla="*/ 1430977 w 1668484"/>
              <a:gd name="connsiteY7" fmla="*/ 136566 h 176948"/>
              <a:gd name="connsiteX8" fmla="*/ 1288473 w 1668484"/>
              <a:gd name="connsiteY8" fmla="*/ 148442 h 176948"/>
              <a:gd name="connsiteX9" fmla="*/ 950026 w 1668484"/>
              <a:gd name="connsiteY9" fmla="*/ 154379 h 176948"/>
              <a:gd name="connsiteX10" fmla="*/ 581891 w 1668484"/>
              <a:gd name="connsiteY10" fmla="*/ 166255 h 176948"/>
              <a:gd name="connsiteX11" fmla="*/ 498764 w 1668484"/>
              <a:gd name="connsiteY11" fmla="*/ 160317 h 176948"/>
              <a:gd name="connsiteX12" fmla="*/ 385948 w 1668484"/>
              <a:gd name="connsiteY12" fmla="*/ 154379 h 176948"/>
              <a:gd name="connsiteX13" fmla="*/ 344385 w 1668484"/>
              <a:gd name="connsiteY13" fmla="*/ 148442 h 176948"/>
              <a:gd name="connsiteX14" fmla="*/ 326572 w 1668484"/>
              <a:gd name="connsiteY14" fmla="*/ 142504 h 176948"/>
              <a:gd name="connsiteX15" fmla="*/ 0 w 1668484"/>
              <a:gd name="connsiteY15" fmla="*/ 142504 h 17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668484" h="176948">
                <a:moveTo>
                  <a:pt x="1585356" y="0"/>
                </a:moveTo>
                <a:cubicBezTo>
                  <a:pt x="1609107" y="1979"/>
                  <a:pt x="1633692" y="-609"/>
                  <a:pt x="1656608" y="5938"/>
                </a:cubicBezTo>
                <a:cubicBezTo>
                  <a:pt x="1663470" y="7899"/>
                  <a:pt x="1668484" y="16615"/>
                  <a:pt x="1668484" y="23751"/>
                </a:cubicBezTo>
                <a:cubicBezTo>
                  <a:pt x="1668484" y="41999"/>
                  <a:pt x="1662378" y="59879"/>
                  <a:pt x="1656608" y="77190"/>
                </a:cubicBezTo>
                <a:cubicBezTo>
                  <a:pt x="1654351" y="83960"/>
                  <a:pt x="1650784" y="91221"/>
                  <a:pt x="1644733" y="95003"/>
                </a:cubicBezTo>
                <a:cubicBezTo>
                  <a:pt x="1629005" y="104833"/>
                  <a:pt x="1603231" y="106858"/>
                  <a:pt x="1585356" y="112816"/>
                </a:cubicBezTo>
                <a:cubicBezTo>
                  <a:pt x="1575245" y="116186"/>
                  <a:pt x="1566053" y="122294"/>
                  <a:pt x="1555668" y="124691"/>
                </a:cubicBezTo>
                <a:cubicBezTo>
                  <a:pt x="1532815" y="129965"/>
                  <a:pt x="1442803" y="135656"/>
                  <a:pt x="1430977" y="136566"/>
                </a:cubicBezTo>
                <a:cubicBezTo>
                  <a:pt x="1375096" y="155194"/>
                  <a:pt x="1410062" y="145324"/>
                  <a:pt x="1288473" y="148442"/>
                </a:cubicBezTo>
                <a:lnTo>
                  <a:pt x="950026" y="154379"/>
                </a:lnTo>
                <a:cubicBezTo>
                  <a:pt x="822388" y="196927"/>
                  <a:pt x="920340" y="166255"/>
                  <a:pt x="581891" y="166255"/>
                </a:cubicBezTo>
                <a:cubicBezTo>
                  <a:pt x="554111" y="166255"/>
                  <a:pt x="526493" y="161998"/>
                  <a:pt x="498764" y="160317"/>
                </a:cubicBezTo>
                <a:lnTo>
                  <a:pt x="385948" y="154379"/>
                </a:lnTo>
                <a:cubicBezTo>
                  <a:pt x="372094" y="152400"/>
                  <a:pt x="358108" y="151187"/>
                  <a:pt x="344385" y="148442"/>
                </a:cubicBezTo>
                <a:cubicBezTo>
                  <a:pt x="338248" y="147215"/>
                  <a:pt x="332830" y="142612"/>
                  <a:pt x="326572" y="142504"/>
                </a:cubicBezTo>
                <a:cubicBezTo>
                  <a:pt x="217731" y="140627"/>
                  <a:pt x="108857" y="142504"/>
                  <a:pt x="0" y="142504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 20"/>
          <p:cNvSpPr/>
          <p:nvPr/>
        </p:nvSpPr>
        <p:spPr>
          <a:xfrm>
            <a:off x="4085112" y="3686113"/>
            <a:ext cx="160317" cy="156617"/>
          </a:xfrm>
          <a:custGeom>
            <a:avLst/>
            <a:gdLst>
              <a:gd name="connsiteX0" fmla="*/ 0 w 160317"/>
              <a:gd name="connsiteY0" fmla="*/ 0 h 156617"/>
              <a:gd name="connsiteX1" fmla="*/ 29688 w 160317"/>
              <a:gd name="connsiteY1" fmla="*/ 5938 h 156617"/>
              <a:gd name="connsiteX2" fmla="*/ 118753 w 160317"/>
              <a:gd name="connsiteY2" fmla="*/ 23751 h 156617"/>
              <a:gd name="connsiteX3" fmla="*/ 148441 w 160317"/>
              <a:gd name="connsiteY3" fmla="*/ 59377 h 156617"/>
              <a:gd name="connsiteX4" fmla="*/ 160317 w 160317"/>
              <a:gd name="connsiteY4" fmla="*/ 95003 h 156617"/>
              <a:gd name="connsiteX5" fmla="*/ 154379 w 160317"/>
              <a:gd name="connsiteY5" fmla="*/ 130629 h 156617"/>
              <a:gd name="connsiteX6" fmla="*/ 130628 w 160317"/>
              <a:gd name="connsiteY6" fmla="*/ 142504 h 156617"/>
              <a:gd name="connsiteX7" fmla="*/ 59376 w 160317"/>
              <a:gd name="connsiteY7" fmla="*/ 154379 h 156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0317" h="156617">
                <a:moveTo>
                  <a:pt x="0" y="0"/>
                </a:moveTo>
                <a:cubicBezTo>
                  <a:pt x="9896" y="1979"/>
                  <a:pt x="19665" y="4759"/>
                  <a:pt x="29688" y="5938"/>
                </a:cubicBezTo>
                <a:cubicBezTo>
                  <a:pt x="82529" y="12155"/>
                  <a:pt x="88751" y="-1250"/>
                  <a:pt x="118753" y="23751"/>
                </a:cubicBezTo>
                <a:cubicBezTo>
                  <a:pt x="128624" y="31977"/>
                  <a:pt x="142946" y="47013"/>
                  <a:pt x="148441" y="59377"/>
                </a:cubicBezTo>
                <a:cubicBezTo>
                  <a:pt x="153525" y="70816"/>
                  <a:pt x="160317" y="95003"/>
                  <a:pt x="160317" y="95003"/>
                </a:cubicBezTo>
                <a:cubicBezTo>
                  <a:pt x="158338" y="106878"/>
                  <a:pt x="160760" y="120420"/>
                  <a:pt x="154379" y="130629"/>
                </a:cubicBezTo>
                <a:cubicBezTo>
                  <a:pt x="149688" y="138135"/>
                  <a:pt x="138313" y="138113"/>
                  <a:pt x="130628" y="142504"/>
                </a:cubicBezTo>
                <a:cubicBezTo>
                  <a:pt x="92554" y="164260"/>
                  <a:pt x="133529" y="154379"/>
                  <a:pt x="59376" y="154379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eeform 21"/>
          <p:cNvSpPr/>
          <p:nvPr/>
        </p:nvSpPr>
        <p:spPr>
          <a:xfrm>
            <a:off x="4304805" y="3794851"/>
            <a:ext cx="3841668" cy="217834"/>
          </a:xfrm>
          <a:custGeom>
            <a:avLst/>
            <a:gdLst>
              <a:gd name="connsiteX0" fmla="*/ 0 w 3841668"/>
              <a:gd name="connsiteY0" fmla="*/ 63454 h 217834"/>
              <a:gd name="connsiteX1" fmla="*/ 1056904 w 3841668"/>
              <a:gd name="connsiteY1" fmla="*/ 57517 h 217834"/>
              <a:gd name="connsiteX2" fmla="*/ 1377538 w 3841668"/>
              <a:gd name="connsiteY2" fmla="*/ 51579 h 217834"/>
              <a:gd name="connsiteX3" fmla="*/ 2375065 w 3841668"/>
              <a:gd name="connsiteY3" fmla="*/ 45641 h 217834"/>
              <a:gd name="connsiteX4" fmla="*/ 2701637 w 3841668"/>
              <a:gd name="connsiteY4" fmla="*/ 39704 h 217834"/>
              <a:gd name="connsiteX5" fmla="*/ 3271652 w 3841668"/>
              <a:gd name="connsiteY5" fmla="*/ 21891 h 217834"/>
              <a:gd name="connsiteX6" fmla="*/ 3503221 w 3841668"/>
              <a:gd name="connsiteY6" fmla="*/ 15953 h 217834"/>
              <a:gd name="connsiteX7" fmla="*/ 3752603 w 3841668"/>
              <a:gd name="connsiteY7" fmla="*/ 21891 h 217834"/>
              <a:gd name="connsiteX8" fmla="*/ 3782291 w 3841668"/>
              <a:gd name="connsiteY8" fmla="*/ 27828 h 217834"/>
              <a:gd name="connsiteX9" fmla="*/ 3788229 w 3841668"/>
              <a:gd name="connsiteY9" fmla="*/ 45641 h 217834"/>
              <a:gd name="connsiteX10" fmla="*/ 3817917 w 3841668"/>
              <a:gd name="connsiteY10" fmla="*/ 63454 h 217834"/>
              <a:gd name="connsiteX11" fmla="*/ 3829792 w 3841668"/>
              <a:gd name="connsiteY11" fmla="*/ 81267 h 217834"/>
              <a:gd name="connsiteX12" fmla="*/ 3841668 w 3841668"/>
              <a:gd name="connsiteY12" fmla="*/ 116893 h 217834"/>
              <a:gd name="connsiteX13" fmla="*/ 3835730 w 3841668"/>
              <a:gd name="connsiteY13" fmla="*/ 158457 h 217834"/>
              <a:gd name="connsiteX14" fmla="*/ 3823855 w 3841668"/>
              <a:gd name="connsiteY14" fmla="*/ 176270 h 217834"/>
              <a:gd name="connsiteX15" fmla="*/ 3811979 w 3841668"/>
              <a:gd name="connsiteY15" fmla="*/ 188145 h 217834"/>
              <a:gd name="connsiteX16" fmla="*/ 3794166 w 3841668"/>
              <a:gd name="connsiteY16" fmla="*/ 194083 h 217834"/>
              <a:gd name="connsiteX17" fmla="*/ 3752603 w 3841668"/>
              <a:gd name="connsiteY17" fmla="*/ 205958 h 217834"/>
              <a:gd name="connsiteX18" fmla="*/ 3740727 w 3841668"/>
              <a:gd name="connsiteY18" fmla="*/ 217834 h 217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841668" h="217834">
                <a:moveTo>
                  <a:pt x="0" y="63454"/>
                </a:moveTo>
                <a:cubicBezTo>
                  <a:pt x="348079" y="-75770"/>
                  <a:pt x="4031" y="57517"/>
                  <a:pt x="1056904" y="57517"/>
                </a:cubicBezTo>
                <a:cubicBezTo>
                  <a:pt x="1163800" y="57517"/>
                  <a:pt x="1270646" y="52542"/>
                  <a:pt x="1377538" y="51579"/>
                </a:cubicBezTo>
                <a:lnTo>
                  <a:pt x="2375065" y="45641"/>
                </a:lnTo>
                <a:lnTo>
                  <a:pt x="2701637" y="39704"/>
                </a:lnTo>
                <a:cubicBezTo>
                  <a:pt x="3656088" y="11904"/>
                  <a:pt x="2317448" y="41768"/>
                  <a:pt x="3271652" y="21891"/>
                </a:cubicBezTo>
                <a:cubicBezTo>
                  <a:pt x="3384426" y="-3171"/>
                  <a:pt x="3302490" y="10377"/>
                  <a:pt x="3503221" y="15953"/>
                </a:cubicBezTo>
                <a:lnTo>
                  <a:pt x="3752603" y="21891"/>
                </a:lnTo>
                <a:cubicBezTo>
                  <a:pt x="3762499" y="23870"/>
                  <a:pt x="3773894" y="22230"/>
                  <a:pt x="3782291" y="27828"/>
                </a:cubicBezTo>
                <a:cubicBezTo>
                  <a:pt x="3787499" y="31300"/>
                  <a:pt x="3785009" y="40274"/>
                  <a:pt x="3788229" y="45641"/>
                </a:cubicBezTo>
                <a:cubicBezTo>
                  <a:pt x="3796380" y="59227"/>
                  <a:pt x="3803904" y="58783"/>
                  <a:pt x="3817917" y="63454"/>
                </a:cubicBezTo>
                <a:cubicBezTo>
                  <a:pt x="3821875" y="69392"/>
                  <a:pt x="3826894" y="74746"/>
                  <a:pt x="3829792" y="81267"/>
                </a:cubicBezTo>
                <a:cubicBezTo>
                  <a:pt x="3834876" y="92706"/>
                  <a:pt x="3841668" y="116893"/>
                  <a:pt x="3841668" y="116893"/>
                </a:cubicBezTo>
                <a:cubicBezTo>
                  <a:pt x="3839689" y="130748"/>
                  <a:pt x="3839752" y="145052"/>
                  <a:pt x="3835730" y="158457"/>
                </a:cubicBezTo>
                <a:cubicBezTo>
                  <a:pt x="3833679" y="165292"/>
                  <a:pt x="3828313" y="170698"/>
                  <a:pt x="3823855" y="176270"/>
                </a:cubicBezTo>
                <a:cubicBezTo>
                  <a:pt x="3820358" y="180641"/>
                  <a:pt x="3816779" y="185265"/>
                  <a:pt x="3811979" y="188145"/>
                </a:cubicBezTo>
                <a:cubicBezTo>
                  <a:pt x="3806612" y="191365"/>
                  <a:pt x="3800184" y="192363"/>
                  <a:pt x="3794166" y="194083"/>
                </a:cubicBezTo>
                <a:cubicBezTo>
                  <a:pt x="3741951" y="209003"/>
                  <a:pt x="3795333" y="191716"/>
                  <a:pt x="3752603" y="205958"/>
                </a:cubicBezTo>
                <a:lnTo>
                  <a:pt x="3740727" y="217834"/>
                </a:ln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1452748" y="4281989"/>
            <a:ext cx="2957560" cy="369332"/>
            <a:chOff x="1452748" y="4425668"/>
            <a:chExt cx="2957560" cy="369332"/>
          </a:xfrm>
        </p:grpSpPr>
        <p:cxnSp>
          <p:nvCxnSpPr>
            <p:cNvPr id="26" name="Straight Arrow Connector 25"/>
            <p:cNvCxnSpPr/>
            <p:nvPr/>
          </p:nvCxnSpPr>
          <p:spPr>
            <a:xfrm>
              <a:off x="1452748" y="4435796"/>
              <a:ext cx="1941230" cy="21266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393978" y="4425668"/>
              <a:ext cx="1016330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End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291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8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4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6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2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8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4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  <p:bldP spid="8" grpId="0" uiExpand="1" animBg="1"/>
      <p:bldP spid="10" grpId="0" uiExpand="1" animBg="1"/>
      <p:bldP spid="12" grpId="0" uiExpand="1" animBg="1"/>
      <p:bldP spid="13" grpId="0" uiExpand="1" animBg="1"/>
      <p:bldP spid="18" grpId="0" uiExpand="1" animBg="1"/>
      <p:bldP spid="20" grpId="0" uiExpand="1" animBg="1"/>
      <p:bldP spid="21" grpId="0" uiExpand="1" animBg="1"/>
      <p:bldP spid="22" grpId="0" uiExpan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Selection</a:t>
            </a:r>
            <a:r>
              <a:rPr lang="en-US" dirty="0"/>
              <a:t> Object </a:t>
            </a:r>
            <a:r>
              <a:rPr lang="en-US" dirty="0" smtClean="0"/>
              <a:t>And A Practical Application Of Branching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example application of branching: check if a selection has been made and only apply the selection if that is the case.</a:t>
            </a:r>
          </a:p>
          <a:p>
            <a:pPr lvl="1"/>
            <a:r>
              <a:rPr lang="en-US" dirty="0" smtClean="0"/>
              <a:t>Checking if a condition is true</a:t>
            </a:r>
          </a:p>
          <a:p>
            <a:r>
              <a:rPr lang="en-US" altLang="en-US" b="1" dirty="0" smtClean="0"/>
              <a:t>Learning objective: </a:t>
            </a:r>
            <a:r>
              <a:rPr lang="en-US" altLang="en-US" dirty="0" smtClean="0"/>
              <a:t>Application of branching (notify user if an action is not valid given the state of Word, empty selection)</a:t>
            </a:r>
          </a:p>
          <a:p>
            <a:r>
              <a:rPr lang="en-US" altLang="en-US" b="1" dirty="0" smtClean="0"/>
              <a:t>Word document containing the macro: “</a:t>
            </a:r>
            <a:r>
              <a:rPr lang="en-US" altLang="en-US" sz="2000" dirty="0">
                <a:latin typeface="Consolas" pitchFamily="49" charset="0"/>
              </a:rPr>
              <a:t>5</a:t>
            </a:r>
            <a:r>
              <a:rPr lang="en-US" altLang="en-US" sz="2000" dirty="0" smtClean="0">
                <a:latin typeface="Consolas" pitchFamily="49" charset="0"/>
              </a:rPr>
              <a:t>ifS</a:t>
            </a: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electionExample.docm</a:t>
            </a:r>
            <a:r>
              <a:rPr lang="en-US" altLang="en-US" sz="1500" dirty="0">
                <a:latin typeface="Consolas" pitchFamily="49" charset="0"/>
                <a:cs typeface="Consolas" pitchFamily="49" charset="0"/>
              </a:rPr>
              <a:t>”</a:t>
            </a:r>
          </a:p>
          <a:p>
            <a:pPr marL="254794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Sub checkSelection()</a:t>
            </a:r>
          </a:p>
          <a:p>
            <a:pPr marL="254794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If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Selection.Type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wdSelectionIP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</a:p>
          <a:p>
            <a:pPr marL="254794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MsgBox ("No text selected, nothing to change")</a:t>
            </a:r>
          </a:p>
          <a:p>
            <a:pPr marL="254794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Else</a:t>
            </a:r>
          </a:p>
          <a:p>
            <a:pPr marL="254794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Selection.Font.Bold = wdToggle  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'wdToggle, constant</a:t>
            </a:r>
          </a:p>
          <a:p>
            <a:pPr marL="254794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End If</a:t>
            </a:r>
          </a:p>
          <a:p>
            <a:pPr marL="254794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End Sub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932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To Do When Multiple Conditions Must Be </a:t>
            </a:r>
            <a:r>
              <a:rPr lang="en-US" dirty="0" smtClean="0"/>
              <a:t>Checked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Case 1 (mutually exclusive)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At most one condition is true.</a:t>
            </a:r>
          </a:p>
          <a:p>
            <a:pPr lvl="1"/>
            <a:r>
              <a:rPr lang="en-US" dirty="0"/>
              <a:t>The result of one condition affects other conditions (when one condition is true then the other conditions cannot be true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Which of the following is your place of birth?  (Answering true to one option makes the options false)</a:t>
            </a:r>
          </a:p>
          <a:p>
            <a:pPr marL="857250" lvl="2" indent="-342900">
              <a:buFont typeface="+mj-lt"/>
              <a:buAutoNum type="alphaLcParenR"/>
            </a:pPr>
            <a:r>
              <a:rPr lang="en-US" dirty="0"/>
              <a:t>Calgary</a:t>
            </a:r>
          </a:p>
          <a:p>
            <a:pPr marL="857250" lvl="2" indent="-342900">
              <a:buFont typeface="+mj-lt"/>
              <a:buAutoNum type="alphaLcParenR"/>
            </a:pPr>
            <a:r>
              <a:rPr lang="en-US" dirty="0"/>
              <a:t>Edmonton</a:t>
            </a:r>
          </a:p>
          <a:p>
            <a:pPr marL="857250" lvl="2" indent="-342900">
              <a:buFont typeface="+mj-lt"/>
              <a:buAutoNum type="alphaLcParenR"/>
            </a:pPr>
            <a:r>
              <a:rPr lang="en-US" dirty="0"/>
              <a:t>Lethbridge</a:t>
            </a:r>
          </a:p>
          <a:p>
            <a:pPr marL="857250" lvl="2" indent="-342900">
              <a:buFont typeface="+mj-lt"/>
              <a:buAutoNum type="alphaLcParenR"/>
            </a:pPr>
            <a:r>
              <a:rPr lang="en-US" dirty="0"/>
              <a:t>Red Deer</a:t>
            </a:r>
          </a:p>
          <a:p>
            <a:pPr marL="857250" lvl="2" indent="-342900">
              <a:buFont typeface="+mj-lt"/>
              <a:buAutoNum type="alphaLcParenR"/>
            </a:pPr>
            <a:r>
              <a:rPr lang="en-US" dirty="0"/>
              <a:t>None of the above 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If-then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elseif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dirty="0" smtClean="0"/>
              <a:t> should be used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44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Branching With </a:t>
            </a:r>
            <a:r>
              <a:rPr lang="en-US" altLang="en-US" sz="2800" dirty="0" smtClean="0">
                <a:latin typeface="Consolas" pitchFamily="49" charset="0"/>
                <a:cs typeface="Consolas" pitchFamily="49" charset="0"/>
              </a:rPr>
              <a:t>If-Then, </a:t>
            </a:r>
            <a:r>
              <a:rPr lang="en-US" altLang="en-US" sz="28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Elseif</a:t>
            </a:r>
            <a:r>
              <a:rPr lang="en-US" altLang="en-US" sz="28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en-US" sz="2800" b="1" dirty="0" smtClean="0">
                <a:solidFill>
                  <a:schemeClr val="accent3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</a:p>
        </p:txBody>
      </p:sp>
      <p:sp>
        <p:nvSpPr>
          <p:cNvPr id="187395" name="AutoShape 3"/>
          <p:cNvSpPr>
            <a:spLocks noChangeArrowheads="1"/>
          </p:cNvSpPr>
          <p:nvPr/>
        </p:nvSpPr>
        <p:spPr bwMode="auto">
          <a:xfrm>
            <a:off x="304800" y="1133475"/>
            <a:ext cx="2697163" cy="679450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Arial" charset="0"/>
              </a:rPr>
              <a:t>Boolean</a:t>
            </a:r>
            <a:endParaRPr lang="en-US" altLang="en-US" sz="1800" dirty="0">
              <a:latin typeface="Arial" charset="0"/>
            </a:endParaRP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3035300" y="1180694"/>
            <a:ext cx="2867976" cy="648512"/>
            <a:chOff x="3035300" y="1180694"/>
            <a:chExt cx="2867976" cy="648512"/>
          </a:xfrm>
        </p:grpSpPr>
        <p:sp>
          <p:nvSpPr>
            <p:cNvPr id="64540" name="Line 5"/>
            <p:cNvSpPr>
              <a:spLocks noChangeShapeType="1"/>
            </p:cNvSpPr>
            <p:nvPr/>
          </p:nvSpPr>
          <p:spPr bwMode="auto">
            <a:xfrm>
              <a:off x="3035300" y="1473200"/>
              <a:ext cx="133985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64541" name="Text Box 6"/>
            <p:cNvSpPr txBox="1">
              <a:spLocks noChangeArrowheads="1"/>
            </p:cNvSpPr>
            <p:nvPr/>
          </p:nvSpPr>
          <p:spPr bwMode="auto">
            <a:xfrm>
              <a:off x="3403600" y="1181100"/>
              <a:ext cx="558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charset="0"/>
                </a:rPr>
                <a:t>True</a:t>
              </a:r>
            </a:p>
          </p:txBody>
        </p:sp>
        <p:sp>
          <p:nvSpPr>
            <p:cNvPr id="64542" name="Rectangle 7"/>
            <p:cNvSpPr>
              <a:spLocks noChangeArrowheads="1"/>
            </p:cNvSpPr>
            <p:nvPr/>
          </p:nvSpPr>
          <p:spPr bwMode="auto">
            <a:xfrm>
              <a:off x="4380549" y="1180694"/>
              <a:ext cx="1522727" cy="64851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latin typeface="Arial" charset="0"/>
                </a:rPr>
                <a:t>Instruction </a:t>
              </a:r>
              <a:r>
                <a:rPr lang="en-US" altLang="en-US" sz="1800" dirty="0">
                  <a:latin typeface="Arial" charset="0"/>
                </a:rPr>
                <a:t>or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latin typeface="Arial" charset="0"/>
                </a:rPr>
                <a:t>instructions</a:t>
              </a:r>
              <a:endParaRPr lang="en-US" altLang="en-US" sz="1800" dirty="0">
                <a:latin typeface="Arial" charset="0"/>
              </a:endParaRP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28600" y="1812925"/>
            <a:ext cx="2667000" cy="1644650"/>
            <a:chOff x="228600" y="1812249"/>
            <a:chExt cx="2667000" cy="1645523"/>
          </a:xfrm>
        </p:grpSpPr>
        <p:grpSp>
          <p:nvGrpSpPr>
            <p:cNvPr id="64536" name="Group 9"/>
            <p:cNvGrpSpPr>
              <a:grpSpLocks/>
            </p:cNvGrpSpPr>
            <p:nvPr/>
          </p:nvGrpSpPr>
          <p:grpSpPr bwMode="auto">
            <a:xfrm>
              <a:off x="228600" y="2149475"/>
              <a:ext cx="2667000" cy="1308297"/>
              <a:chOff x="228600" y="2149475"/>
              <a:chExt cx="2667000" cy="1308297"/>
            </a:xfrm>
          </p:grpSpPr>
          <p:sp>
            <p:nvSpPr>
              <p:cNvPr id="64538" name="Text Box 10"/>
              <p:cNvSpPr txBox="1">
                <a:spLocks noChangeArrowheads="1"/>
              </p:cNvSpPr>
              <p:nvPr/>
            </p:nvSpPr>
            <p:spPr bwMode="auto">
              <a:xfrm>
                <a:off x="985298" y="2149475"/>
                <a:ext cx="584021" cy="2744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200" dirty="0">
                    <a:latin typeface="Arial" charset="0"/>
                  </a:rPr>
                  <a:t>False</a:t>
                </a:r>
              </a:p>
            </p:txBody>
          </p:sp>
          <p:sp>
            <p:nvSpPr>
              <p:cNvPr id="64539" name="AutoShape 11"/>
              <p:cNvSpPr>
                <a:spLocks noChangeArrowheads="1"/>
              </p:cNvSpPr>
              <p:nvPr/>
            </p:nvSpPr>
            <p:spPr bwMode="auto">
              <a:xfrm>
                <a:off x="228600" y="2719776"/>
                <a:ext cx="2667000" cy="737996"/>
              </a:xfrm>
              <a:prstGeom prst="diamond">
                <a:avLst/>
              </a:prstGeom>
              <a:noFill/>
              <a:ln w="38100">
                <a:solidFill>
                  <a:srgbClr val="0000FF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93600" tIns="46800" rIns="93600" bIns="46800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 smtClean="0">
                    <a:latin typeface="Arial" charset="0"/>
                  </a:rPr>
                  <a:t>Boolean</a:t>
                </a:r>
                <a:endParaRPr lang="en-US" altLang="en-US" sz="1800" dirty="0">
                  <a:latin typeface="Arial" charset="0"/>
                </a:endParaRPr>
              </a:p>
            </p:txBody>
          </p:sp>
        </p:grpSp>
        <p:sp>
          <p:nvSpPr>
            <p:cNvPr id="64537" name="Line 12"/>
            <p:cNvSpPr>
              <a:spLocks noChangeShapeType="1"/>
            </p:cNvSpPr>
            <p:nvPr/>
          </p:nvSpPr>
          <p:spPr bwMode="auto">
            <a:xfrm flipH="1">
              <a:off x="1582214" y="1812249"/>
              <a:ext cx="12700" cy="889000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931863" y="1466850"/>
            <a:ext cx="7805737" cy="5075238"/>
            <a:chOff x="931863" y="1466850"/>
            <a:chExt cx="7805737" cy="5075238"/>
          </a:xfrm>
        </p:grpSpPr>
        <p:sp>
          <p:nvSpPr>
            <p:cNvPr id="64532" name="Rectangle 14"/>
            <p:cNvSpPr>
              <a:spLocks noChangeArrowheads="1"/>
            </p:cNvSpPr>
            <p:nvPr/>
          </p:nvSpPr>
          <p:spPr bwMode="auto">
            <a:xfrm>
              <a:off x="931863" y="5892800"/>
              <a:ext cx="1638300" cy="649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Remainder of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the program</a:t>
              </a:r>
            </a:p>
          </p:txBody>
        </p:sp>
        <p:sp>
          <p:nvSpPr>
            <p:cNvPr id="64533" name="Line 15"/>
            <p:cNvSpPr>
              <a:spLocks noChangeShapeType="1"/>
            </p:cNvSpPr>
            <p:nvPr/>
          </p:nvSpPr>
          <p:spPr bwMode="auto">
            <a:xfrm flipV="1">
              <a:off x="8667750" y="1466850"/>
              <a:ext cx="69850" cy="49847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64534" name="Line 16"/>
            <p:cNvSpPr>
              <a:spLocks noChangeShapeType="1"/>
            </p:cNvSpPr>
            <p:nvPr/>
          </p:nvSpPr>
          <p:spPr bwMode="auto">
            <a:xfrm flipH="1" flipV="1">
              <a:off x="5930900" y="1479550"/>
              <a:ext cx="279400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64535" name="Line 17"/>
            <p:cNvSpPr>
              <a:spLocks noChangeShapeType="1"/>
            </p:cNvSpPr>
            <p:nvPr/>
          </p:nvSpPr>
          <p:spPr bwMode="auto">
            <a:xfrm flipH="1" flipV="1">
              <a:off x="2578100" y="6445250"/>
              <a:ext cx="6121400" cy="190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834074" y="3441701"/>
            <a:ext cx="1522727" cy="1482906"/>
            <a:chOff x="833550" y="3442021"/>
            <a:chExt cx="1522727" cy="1481919"/>
          </a:xfrm>
        </p:grpSpPr>
        <p:sp>
          <p:nvSpPr>
            <p:cNvPr id="64529" name="Line 19"/>
            <p:cNvSpPr>
              <a:spLocks noChangeShapeType="1"/>
            </p:cNvSpPr>
            <p:nvPr/>
          </p:nvSpPr>
          <p:spPr bwMode="auto">
            <a:xfrm>
              <a:off x="1582214" y="3442021"/>
              <a:ext cx="0" cy="831850"/>
            </a:xfrm>
            <a:prstGeom prst="line">
              <a:avLst/>
            </a:prstGeom>
            <a:noFill/>
            <a:ln w="50800">
              <a:solidFill>
                <a:schemeClr val="accent3">
                  <a:lumMod val="75000"/>
                </a:schemeClr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/>
            <a:lstStyle/>
            <a:p>
              <a:endParaRPr lang="en-US" dirty="0"/>
            </a:p>
          </p:txBody>
        </p:sp>
        <p:sp>
          <p:nvSpPr>
            <p:cNvPr id="64530" name="Rectangle 20"/>
            <p:cNvSpPr>
              <a:spLocks noChangeArrowheads="1"/>
            </p:cNvSpPr>
            <p:nvPr/>
          </p:nvSpPr>
          <p:spPr bwMode="auto">
            <a:xfrm>
              <a:off x="833550" y="4275859"/>
              <a:ext cx="1522727" cy="648081"/>
            </a:xfrm>
            <a:prstGeom prst="rect">
              <a:avLst/>
            </a:prstGeom>
            <a:noFill/>
            <a:ln w="38100">
              <a:solidFill>
                <a:schemeClr val="accent3">
                  <a:lumMod val="75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Instruction or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instructions</a:t>
              </a:r>
            </a:p>
          </p:txBody>
        </p:sp>
        <p:sp>
          <p:nvSpPr>
            <p:cNvPr id="64531" name="Text Box 21"/>
            <p:cNvSpPr txBox="1">
              <a:spLocks noChangeArrowheads="1"/>
            </p:cNvSpPr>
            <p:nvPr/>
          </p:nvSpPr>
          <p:spPr bwMode="auto">
            <a:xfrm>
              <a:off x="1006475" y="3679825"/>
              <a:ext cx="5842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charset="0"/>
                </a:rPr>
                <a:t>False</a:t>
              </a:r>
            </a:p>
          </p:txBody>
        </p:sp>
      </p:grpSp>
      <p:sp>
        <p:nvSpPr>
          <p:cNvPr id="187414" name="Line 22"/>
          <p:cNvSpPr>
            <a:spLocks noChangeShapeType="1"/>
          </p:cNvSpPr>
          <p:nvPr/>
        </p:nvSpPr>
        <p:spPr bwMode="auto">
          <a:xfrm>
            <a:off x="1620838" y="4940300"/>
            <a:ext cx="0" cy="9525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 dirty="0"/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2965450" y="2755494"/>
            <a:ext cx="2874326" cy="648512"/>
            <a:chOff x="2965450" y="2755494"/>
            <a:chExt cx="2874326" cy="648512"/>
          </a:xfrm>
        </p:grpSpPr>
        <p:sp>
          <p:nvSpPr>
            <p:cNvPr id="64526" name="Line 24"/>
            <p:cNvSpPr>
              <a:spLocks noChangeShapeType="1"/>
            </p:cNvSpPr>
            <p:nvPr/>
          </p:nvSpPr>
          <p:spPr bwMode="auto">
            <a:xfrm>
              <a:off x="2965450" y="3067050"/>
              <a:ext cx="1339850" cy="0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64527" name="Text Box 25"/>
            <p:cNvSpPr txBox="1">
              <a:spLocks noChangeArrowheads="1"/>
            </p:cNvSpPr>
            <p:nvPr/>
          </p:nvSpPr>
          <p:spPr bwMode="auto">
            <a:xfrm>
              <a:off x="3340100" y="2755900"/>
              <a:ext cx="558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charset="0"/>
                </a:rPr>
                <a:t>True</a:t>
              </a:r>
            </a:p>
          </p:txBody>
        </p:sp>
        <p:sp>
          <p:nvSpPr>
            <p:cNvPr id="64528" name="Rectangle 26"/>
            <p:cNvSpPr>
              <a:spLocks noChangeArrowheads="1"/>
            </p:cNvSpPr>
            <p:nvPr/>
          </p:nvSpPr>
          <p:spPr bwMode="auto">
            <a:xfrm>
              <a:off x="4317049" y="2755494"/>
              <a:ext cx="1522727" cy="648512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Instruction or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instructions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2597150" y="3054350"/>
            <a:ext cx="5054600" cy="3073400"/>
            <a:chOff x="2597150" y="3054350"/>
            <a:chExt cx="5054600" cy="3073400"/>
          </a:xfrm>
        </p:grpSpPr>
        <p:sp>
          <p:nvSpPr>
            <p:cNvPr id="64523" name="Line 28"/>
            <p:cNvSpPr>
              <a:spLocks noChangeShapeType="1"/>
            </p:cNvSpPr>
            <p:nvPr/>
          </p:nvSpPr>
          <p:spPr bwMode="auto">
            <a:xfrm flipH="1" flipV="1">
              <a:off x="5867400" y="3054350"/>
              <a:ext cx="178435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64524" name="Line 29"/>
            <p:cNvSpPr>
              <a:spLocks noChangeShapeType="1"/>
            </p:cNvSpPr>
            <p:nvPr/>
          </p:nvSpPr>
          <p:spPr bwMode="auto">
            <a:xfrm flipV="1">
              <a:off x="7620000" y="3054350"/>
              <a:ext cx="31750" cy="30734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64525" name="Line 30"/>
            <p:cNvSpPr>
              <a:spLocks noChangeShapeType="1"/>
            </p:cNvSpPr>
            <p:nvPr/>
          </p:nvSpPr>
          <p:spPr bwMode="auto">
            <a:xfrm flipH="1" flipV="1">
              <a:off x="2597150" y="6115050"/>
              <a:ext cx="502285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</p:grpSp>
      <p:sp>
        <p:nvSpPr>
          <p:cNvPr id="2" name="Rectangle 1"/>
          <p:cNvSpPr/>
          <p:nvPr/>
        </p:nvSpPr>
        <p:spPr>
          <a:xfrm>
            <a:off x="3246437" y="3943593"/>
            <a:ext cx="3724275" cy="128650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JT’s note: once the first ‘true’ case is encountered all remaining  and related Boolean expressions (using ‘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Elseif</a:t>
            </a:r>
            <a:r>
              <a:rPr lang="en-US" dirty="0" smtClean="0">
                <a:solidFill>
                  <a:schemeClr val="tx1"/>
                </a:solidFill>
              </a:rPr>
              <a:t>’) are skipped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315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5" grpId="0" animBg="1"/>
      <p:bldP spid="187414" grpId="0" animBg="1"/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sz="3200" dirty="0" smtClean="0"/>
              <a:t>Multiple </a:t>
            </a:r>
            <a:r>
              <a:rPr lang="en-CA" altLang="en-US" sz="28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If-</a:t>
            </a:r>
            <a:r>
              <a:rPr lang="en-CA" altLang="en-US" sz="2800" b="1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Elseif</a:t>
            </a:r>
            <a:r>
              <a:rPr lang="en-CA" altLang="en-US" sz="28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-Else</a:t>
            </a:r>
            <a:r>
              <a:rPr lang="en-CA" altLang="en-US" sz="3200" dirty="0" smtClean="0"/>
              <a:t>: Use With Mutually Exclusive Conditions</a:t>
            </a:r>
          </a:p>
        </p:txBody>
      </p:sp>
      <p:sp>
        <p:nvSpPr>
          <p:cNvPr id="6553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CA" altLang="en-US" b="1" dirty="0" smtClean="0"/>
              <a:t>Format:</a:t>
            </a:r>
          </a:p>
          <a:p>
            <a:pPr eaLnBrk="1" hangingPunct="1">
              <a:buFont typeface="Arial" charset="0"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CA" altLang="en-US" sz="18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Boolean expression 1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) then:</a:t>
            </a:r>
          </a:p>
          <a:p>
            <a:pPr eaLnBrk="1" hangingPunct="1">
              <a:buFont typeface="Arial" charset="0"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        </a:t>
            </a: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body 1</a:t>
            </a:r>
          </a:p>
          <a:p>
            <a:pPr eaLnBrk="1" hangingPunct="1">
              <a:buFont typeface="Arial" charset="0"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80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CA" altLang="en-US" sz="18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elseif</a:t>
            </a:r>
            <a:r>
              <a:rPr lang="en-CA" altLang="en-US" sz="180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Boolean expression 2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) then</a:t>
            </a:r>
          </a:p>
          <a:p>
            <a:pPr eaLnBrk="1" hangingPunct="1">
              <a:buFont typeface="Arial" charset="0"/>
              <a:buNone/>
            </a:pP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          body 2</a:t>
            </a:r>
          </a:p>
          <a:p>
            <a:pPr eaLnBrk="1" hangingPunct="1">
              <a:buFont typeface="Arial" charset="0"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         ...</a:t>
            </a:r>
          </a:p>
          <a:p>
            <a:pPr eaLnBrk="1" hangingPunct="1">
              <a:buFont typeface="Arial" charset="0"/>
              <a:buNone/>
            </a:pPr>
            <a:r>
              <a:rPr lang="en-CA" altLang="en-US" sz="180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    </a:t>
            </a:r>
            <a:r>
              <a:rPr lang="en-CA" altLang="en-US" sz="18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else</a:t>
            </a:r>
          </a:p>
          <a:p>
            <a:pPr eaLnBrk="1" hangingPunct="1">
              <a:buFont typeface="Arial" charset="0"/>
              <a:buNone/>
            </a:pP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          body n</a:t>
            </a:r>
          </a:p>
          <a:p>
            <a:pPr>
              <a:buNone/>
            </a:pPr>
            <a:r>
              <a:rPr lang="en-CA" alt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' </a:t>
            </a:r>
            <a:r>
              <a:rPr lang="en-US" altLang="en-US" sz="1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Only one ‘end-if’ at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very </a:t>
            </a:r>
            <a:r>
              <a:rPr lang="en-US" altLang="en-US" sz="1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end</a:t>
            </a:r>
            <a:endParaRPr lang="en-CA" altLang="en-US" sz="1800" b="1" dirty="0" smtClean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pPr eaLnBrk="1" hangingPunct="1">
              <a:buFont typeface="Arial" charset="0"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   end if</a:t>
            </a:r>
          </a:p>
          <a:p>
            <a:pPr eaLnBrk="1" hangingPunct="1">
              <a:buFont typeface="Arial" charset="0"/>
              <a:buNone/>
            </a:pP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     statements after the conditions</a:t>
            </a:r>
            <a:endParaRPr lang="en-CA" altLang="en-US" sz="1800" b="1" i="1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86400" y="2286000"/>
            <a:ext cx="3505200" cy="2924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2400" b="1" dirty="0"/>
              <a:t>Mutually exclusive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One condition evaluating to true excludes other conditions from being true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Example: having your current location as ‘Calgary’ excludes the possibility of the current location as ‘Edmonton’, ‘Toronto’, ‘Medicine Hat’</a:t>
            </a:r>
          </a:p>
        </p:txBody>
      </p:sp>
    </p:spTree>
    <p:extLst>
      <p:ext uri="{BB962C8B-B14F-4D97-AF65-F5344CB8AC3E}">
        <p14:creationId xmlns:p14="http://schemas.microsoft.com/office/powerpoint/2010/main" val="296019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bldLvl="3"/>
      <p:bldP spid="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CA" altLang="en-US" sz="28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If-Elseif-Else</a:t>
            </a:r>
            <a:r>
              <a:rPr lang="en-CA" altLang="en-US" sz="2800" dirty="0" smtClean="0"/>
              <a:t>: Mutually Exclusive  Conditions (Example)</a:t>
            </a:r>
          </a:p>
        </p:txBody>
      </p:sp>
      <p:sp>
        <p:nvSpPr>
          <p:cNvPr id="66563" name="Rectangle 3"/>
          <p:cNvSpPr>
            <a:spLocks noGrp="1"/>
          </p:cNvSpPr>
          <p:nvPr>
            <p:ph type="body" idx="4294967295"/>
          </p:nvPr>
        </p:nvSpPr>
        <p:spPr>
          <a:xfrm>
            <a:off x="482600" y="1219200"/>
            <a:ext cx="8178800" cy="5562600"/>
          </a:xfrm>
        </p:spPr>
        <p:txBody>
          <a:bodyPr/>
          <a:lstStyle/>
          <a:p>
            <a:r>
              <a:rPr lang="en-US" altLang="en-US" sz="2000" b="1" dirty="0" smtClean="0"/>
              <a:t>Learning objective: </a:t>
            </a:r>
            <a:r>
              <a:rPr lang="en-US" altLang="en-US" sz="2000" dirty="0" smtClean="0"/>
              <a:t>determining which case applies (0 or 1 only applicable)</a:t>
            </a:r>
            <a:endParaRPr lang="en-CA" altLang="en-US" sz="2000" dirty="0" smtClean="0"/>
          </a:p>
          <a:p>
            <a:r>
              <a:rPr lang="en-CA" altLang="en-US" sz="2000" b="1" dirty="0" smtClean="0"/>
              <a:t>Word </a:t>
            </a:r>
            <a:r>
              <a:rPr lang="en-CA" altLang="en-US" sz="2000" b="1" dirty="0"/>
              <a:t>document containing the macro (empty document, see macro editor for the important details)</a:t>
            </a:r>
            <a:r>
              <a:rPr lang="en-CA" altLang="en-US" sz="2000" dirty="0"/>
              <a:t>: </a:t>
            </a:r>
            <a:r>
              <a:rPr lang="en-CA" altLang="en-US" sz="2000" dirty="0" smtClean="0"/>
              <a:t>“</a:t>
            </a:r>
            <a:r>
              <a:rPr lang="en-CA" altLang="en-US" sz="1800" dirty="0">
                <a:latin typeface="Consolas" panose="020B0609020204030204" pitchFamily="49" charset="0"/>
              </a:rPr>
              <a:t>6</a:t>
            </a:r>
            <a:r>
              <a:rPr lang="en-CA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gradesEfficient.docm</a:t>
            </a:r>
            <a:r>
              <a:rPr lang="en-CA" altLang="en-US" sz="2000" dirty="0" smtClean="0"/>
              <a:t>”</a:t>
            </a:r>
            <a:endParaRPr lang="en-CA" altLang="en-US" sz="1600" dirty="0" smtClean="0"/>
          </a:p>
          <a:p>
            <a:pPr lvl="1">
              <a:buNone/>
            </a:pPr>
            <a:r>
              <a:rPr lang="en-CA" altLang="en-US" sz="16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If </a:t>
            </a: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(letter = "A") Then</a:t>
            </a:r>
          </a:p>
          <a:p>
            <a:pPr lvl="1">
              <a:buNone/>
            </a:pP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    grade </a:t>
            </a: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= 4</a:t>
            </a:r>
          </a:p>
          <a:p>
            <a:pPr lvl="1">
              <a:buNone/>
            </a:pPr>
            <a:r>
              <a:rPr lang="en-CA" altLang="en-US" sz="16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ElseIf </a:t>
            </a: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(letter = "B") Then</a:t>
            </a:r>
          </a:p>
          <a:p>
            <a:pPr lvl="1">
              <a:buNone/>
            </a:pP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     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grade </a:t>
            </a: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= 3</a:t>
            </a:r>
          </a:p>
          <a:p>
            <a:pPr lvl="1">
              <a:buNone/>
            </a:pPr>
            <a:r>
              <a:rPr lang="en-CA" altLang="en-US" sz="16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6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ElseIf </a:t>
            </a: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(letter = "C") Then</a:t>
            </a:r>
          </a:p>
          <a:p>
            <a:pPr lvl="1">
              <a:buNone/>
            </a:pP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     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grade </a:t>
            </a: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= 2</a:t>
            </a:r>
          </a:p>
          <a:p>
            <a:pPr lvl="1">
              <a:buNone/>
            </a:pPr>
            <a:r>
              <a:rPr lang="en-CA" altLang="en-US" sz="1600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6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ElseIf</a:t>
            </a:r>
            <a:r>
              <a:rPr lang="en-CA" altLang="en-US" sz="160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(letter = "D") Then</a:t>
            </a:r>
          </a:p>
          <a:p>
            <a:pPr lvl="1">
              <a:buNone/>
            </a:pP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     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grade </a:t>
            </a: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= 1</a:t>
            </a:r>
          </a:p>
          <a:p>
            <a:pPr lvl="1">
              <a:buNone/>
            </a:pPr>
            <a:r>
              <a:rPr lang="en-CA" altLang="en-US" sz="1600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6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ElseIf</a:t>
            </a:r>
            <a:r>
              <a:rPr lang="en-CA" altLang="en-US" sz="160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(letter = "F") Then</a:t>
            </a:r>
          </a:p>
          <a:p>
            <a:pPr lvl="1">
              <a:buNone/>
            </a:pP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grade = 0</a:t>
            </a:r>
          </a:p>
          <a:p>
            <a:pPr lvl="1">
              <a:buNone/>
            </a:pPr>
            <a:r>
              <a:rPr lang="en-CA" altLang="en-US" sz="16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6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Else</a:t>
            </a:r>
            <a:endParaRPr lang="en-CA" altLang="en-US" sz="1600" b="1" dirty="0">
              <a:solidFill>
                <a:srgbClr val="0000FF"/>
              </a:solidFill>
              <a:latin typeface="Consolas" pitchFamily="49" charset="0"/>
              <a:cs typeface="Consolas" pitchFamily="49" charset="0"/>
            </a:endParaRPr>
          </a:p>
          <a:p>
            <a:pPr lvl="1">
              <a:buNone/>
            </a:pP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grade = -1 'A signal that letter was invalid</a:t>
            </a:r>
          </a:p>
          <a:p>
            <a:pPr lvl="1">
              <a:buNone/>
            </a:pP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End </a:t>
            </a: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If</a:t>
            </a:r>
            <a:endParaRPr lang="en-CA" altLang="en-US" sz="1600" dirty="0" smtClean="0">
              <a:latin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962400" y="2244419"/>
            <a:ext cx="4360501" cy="3055835"/>
            <a:chOff x="3614738" y="1952263"/>
            <a:chExt cx="4360501" cy="3381737"/>
          </a:xfrm>
        </p:grpSpPr>
        <p:sp>
          <p:nvSpPr>
            <p:cNvPr id="66568" name="AutoShape 5"/>
            <p:cNvSpPr>
              <a:spLocks/>
            </p:cNvSpPr>
            <p:nvPr/>
          </p:nvSpPr>
          <p:spPr bwMode="auto">
            <a:xfrm>
              <a:off x="3614738" y="1952263"/>
              <a:ext cx="1401401" cy="3381737"/>
            </a:xfrm>
            <a:prstGeom prst="rightBrace">
              <a:avLst>
                <a:gd name="adj1" fmla="val 21610"/>
                <a:gd name="adj2" fmla="val 50000"/>
              </a:avLst>
            </a:prstGeom>
            <a:noFill/>
            <a:ln w="508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no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</p:txBody>
        </p:sp>
        <p:sp>
          <p:nvSpPr>
            <p:cNvPr id="66569" name="Text Box 6"/>
            <p:cNvSpPr txBox="1">
              <a:spLocks noChangeArrowheads="1"/>
            </p:cNvSpPr>
            <p:nvPr/>
          </p:nvSpPr>
          <p:spPr bwMode="auto">
            <a:xfrm>
              <a:off x="5016139" y="3042262"/>
              <a:ext cx="2959100" cy="1201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  <a:latin typeface="Arial" charset="0"/>
                </a:rPr>
                <a:t>This approach is more efficient when at most only one condition can be true.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200400" y="5050253"/>
            <a:ext cx="6556537" cy="1482683"/>
            <a:chOff x="2206463" y="5372383"/>
            <a:chExt cx="6556537" cy="1482683"/>
          </a:xfrm>
        </p:grpSpPr>
        <p:sp>
          <p:nvSpPr>
            <p:cNvPr id="66566" name="Line 8"/>
            <p:cNvSpPr>
              <a:spLocks noChangeShapeType="1"/>
            </p:cNvSpPr>
            <p:nvPr/>
          </p:nvSpPr>
          <p:spPr bwMode="auto">
            <a:xfrm flipH="1" flipV="1">
              <a:off x="2206463" y="6113329"/>
              <a:ext cx="2898936" cy="21127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66567" name="Text Box 9"/>
            <p:cNvSpPr txBox="1">
              <a:spLocks noChangeArrowheads="1"/>
            </p:cNvSpPr>
            <p:nvPr/>
          </p:nvSpPr>
          <p:spPr bwMode="auto">
            <a:xfrm>
              <a:off x="5105399" y="5372383"/>
              <a:ext cx="3657601" cy="14826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/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 b="1" u="sng" dirty="0">
                  <a:solidFill>
                    <a:srgbClr val="FF0000"/>
                  </a:solidFill>
                  <a:latin typeface="Arial" charset="0"/>
                </a:rPr>
                <a:t>Extra benefit:</a:t>
              </a:r>
            </a:p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  <a:latin typeface="Arial" charset="0"/>
                </a:rPr>
                <a:t>The body of the else executes only when all the Boolean expressions are false. (Useful for error checking/handling).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5196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To Do When Multiple Conditions Must Be Checked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Case 2</a:t>
            </a:r>
            <a:r>
              <a:rPr lang="en-US" dirty="0" smtClean="0"/>
              <a:t>: If each condition is independent of other questions</a:t>
            </a:r>
          </a:p>
          <a:p>
            <a:pPr lvl="1"/>
            <a:r>
              <a:rPr lang="en-US" dirty="0" smtClean="0"/>
              <a:t>Multiple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if-then</a:t>
            </a:r>
            <a:r>
              <a:rPr lang="en-US" dirty="0" smtClean="0"/>
              <a:t> expressions can be used</a:t>
            </a:r>
          </a:p>
          <a:p>
            <a:pPr lvl="1"/>
            <a:r>
              <a:rPr lang="en-US" dirty="0" smtClean="0"/>
              <a:t>Example: </a:t>
            </a:r>
          </a:p>
          <a:p>
            <a:pPr lvl="1"/>
            <a:r>
              <a:rPr lang="en-US" dirty="0" smtClean="0"/>
              <a:t>Q1: Are you an adult?</a:t>
            </a:r>
          </a:p>
          <a:p>
            <a:pPr lvl="1"/>
            <a:r>
              <a:rPr lang="en-US" dirty="0" smtClean="0"/>
              <a:t>Q2: Are you a Canadian citizen?</a:t>
            </a:r>
          </a:p>
          <a:p>
            <a:pPr lvl="1"/>
            <a:r>
              <a:rPr lang="en-US" dirty="0" smtClean="0"/>
              <a:t>Q3: Are you currently employed?</a:t>
            </a:r>
          </a:p>
        </p:txBody>
      </p:sp>
    </p:spTree>
    <p:extLst>
      <p:ext uri="{BB962C8B-B14F-4D97-AF65-F5344CB8AC3E}">
        <p14:creationId xmlns:p14="http://schemas.microsoft.com/office/powerpoint/2010/main" val="112001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Branching With 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Multiple </a:t>
            </a:r>
            <a:r>
              <a:rPr lang="en-US" altLang="en-US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itchFamily="49" charset="0"/>
              </a:rPr>
              <a:t>If</a:t>
            </a:r>
            <a:r>
              <a:rPr lang="en-US" altLang="en-US" sz="28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itchFamily="49" charset="0"/>
              </a:rPr>
              <a:t>-</a:t>
            </a:r>
            <a:r>
              <a:rPr lang="en-US" altLang="en-US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itchFamily="49" charset="0"/>
              </a:rPr>
              <a:t>Then</a:t>
            </a:r>
            <a:endParaRPr lang="en-US" altLang="en-US" sz="2800" b="1" dirty="0" smtClean="0">
              <a:solidFill>
                <a:srgbClr val="0000FF"/>
              </a:solidFill>
              <a:latin typeface="Consolas" panose="020B0609020204030204" pitchFamily="49" charset="0"/>
              <a:cs typeface="Consolas" pitchFamily="49" charset="0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032645" y="2038183"/>
            <a:ext cx="1522413" cy="1131889"/>
            <a:chOff x="1039813" y="1841500"/>
            <a:chExt cx="1522413" cy="1131889"/>
          </a:xfrm>
        </p:grpSpPr>
        <p:sp>
          <p:nvSpPr>
            <p:cNvPr id="60441" name="Line 5"/>
            <p:cNvSpPr>
              <a:spLocks noChangeShapeType="1"/>
            </p:cNvSpPr>
            <p:nvPr/>
          </p:nvSpPr>
          <p:spPr bwMode="auto">
            <a:xfrm flipH="1">
              <a:off x="1784350" y="1841500"/>
              <a:ext cx="6350" cy="469900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grpSp>
          <p:nvGrpSpPr>
            <p:cNvPr id="60442" name="Group 6"/>
            <p:cNvGrpSpPr>
              <a:grpSpLocks/>
            </p:cNvGrpSpPr>
            <p:nvPr/>
          </p:nvGrpSpPr>
          <p:grpSpPr bwMode="auto">
            <a:xfrm>
              <a:off x="1039813" y="1892301"/>
              <a:ext cx="1522413" cy="1081088"/>
              <a:chOff x="655" y="1192"/>
              <a:chExt cx="959" cy="681"/>
            </a:xfrm>
          </p:grpSpPr>
          <p:sp>
            <p:nvSpPr>
              <p:cNvPr id="60443" name="Text Box 7"/>
              <p:cNvSpPr txBox="1">
                <a:spLocks noChangeArrowheads="1"/>
              </p:cNvSpPr>
              <p:nvPr/>
            </p:nvSpPr>
            <p:spPr bwMode="auto">
              <a:xfrm>
                <a:off x="760" y="1192"/>
                <a:ext cx="352" cy="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400" dirty="0">
                    <a:latin typeface="Arial" charset="0"/>
                  </a:rPr>
                  <a:t>True</a:t>
                </a:r>
              </a:p>
            </p:txBody>
          </p:sp>
          <p:sp>
            <p:nvSpPr>
              <p:cNvPr id="60444" name="Rectangle 8"/>
              <p:cNvSpPr>
                <a:spLocks noChangeArrowheads="1"/>
              </p:cNvSpPr>
              <p:nvPr/>
            </p:nvSpPr>
            <p:spPr bwMode="auto">
              <a:xfrm>
                <a:off x="655" y="1464"/>
                <a:ext cx="959" cy="409"/>
              </a:xfrm>
              <a:prstGeom prst="rect">
                <a:avLst/>
              </a:prstGeom>
              <a:noFill/>
              <a:ln w="38100">
                <a:solidFill>
                  <a:srgbClr val="0000FF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3600" tIns="46800" rIns="93600" bIns="46800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 smtClean="0">
                    <a:latin typeface="Arial" charset="0"/>
                  </a:rPr>
                  <a:t>Instruction </a:t>
                </a:r>
                <a:r>
                  <a:rPr lang="en-US" altLang="en-US" sz="1800" dirty="0">
                    <a:latin typeface="Arial" charset="0"/>
                  </a:rPr>
                  <a:t>or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 smtClean="0">
                    <a:latin typeface="Arial" charset="0"/>
                  </a:rPr>
                  <a:t>instructions</a:t>
                </a:r>
                <a:endParaRPr lang="en-US" altLang="en-US" sz="1800" dirty="0">
                  <a:latin typeface="Arial" charset="0"/>
                </a:endParaRPr>
              </a:p>
            </p:txBody>
          </p:sp>
        </p:grp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995181" y="4451183"/>
            <a:ext cx="1522727" cy="1143406"/>
            <a:chOff x="1002349" y="4254500"/>
            <a:chExt cx="1522727" cy="1143406"/>
          </a:xfrm>
        </p:grpSpPr>
        <p:sp>
          <p:nvSpPr>
            <p:cNvPr id="60438" name="Line 10"/>
            <p:cNvSpPr>
              <a:spLocks noChangeShapeType="1"/>
            </p:cNvSpPr>
            <p:nvPr/>
          </p:nvSpPr>
          <p:spPr bwMode="auto">
            <a:xfrm>
              <a:off x="1752600" y="4254500"/>
              <a:ext cx="0" cy="494894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60439" name="Text Box 11"/>
            <p:cNvSpPr txBox="1">
              <a:spLocks noChangeArrowheads="1"/>
            </p:cNvSpPr>
            <p:nvPr/>
          </p:nvSpPr>
          <p:spPr bwMode="auto">
            <a:xfrm>
              <a:off x="1206501" y="4318000"/>
              <a:ext cx="595311" cy="3099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 lIns="93600" tIns="46800" rIns="93600" bIns="46800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dirty="0">
                  <a:latin typeface="Arial" charset="0"/>
                </a:rPr>
                <a:t>True</a:t>
              </a:r>
            </a:p>
          </p:txBody>
        </p:sp>
        <p:sp>
          <p:nvSpPr>
            <p:cNvPr id="60440" name="Rectangle 12"/>
            <p:cNvSpPr>
              <a:spLocks noChangeArrowheads="1"/>
            </p:cNvSpPr>
            <p:nvPr/>
          </p:nvSpPr>
          <p:spPr bwMode="auto">
            <a:xfrm>
              <a:off x="1002349" y="4749394"/>
              <a:ext cx="1522727" cy="648512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Instruction or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instructions</a:t>
              </a: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424632" y="3187533"/>
            <a:ext cx="2667000" cy="1238250"/>
            <a:chOff x="431800" y="2990850"/>
            <a:chExt cx="2667000" cy="1238250"/>
          </a:xfrm>
        </p:grpSpPr>
        <p:sp>
          <p:nvSpPr>
            <p:cNvPr id="60436" name="AutoShape 14"/>
            <p:cNvSpPr>
              <a:spLocks noChangeArrowheads="1"/>
            </p:cNvSpPr>
            <p:nvPr/>
          </p:nvSpPr>
          <p:spPr bwMode="auto">
            <a:xfrm>
              <a:off x="431800" y="3429000"/>
              <a:ext cx="2667000" cy="800100"/>
            </a:xfrm>
            <a:prstGeom prst="diamond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/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 dirty="0" smtClean="0">
                  <a:solidFill>
                    <a:srgbClr val="0000FF"/>
                  </a:solidFill>
                  <a:latin typeface="Arial" charset="0"/>
                </a:rPr>
                <a:t>Q2: Boolean 2</a:t>
              </a:r>
              <a:endParaRPr lang="en-US" altLang="en-US" sz="1800" b="1" dirty="0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60437" name="Line 15"/>
            <p:cNvSpPr>
              <a:spLocks noChangeShapeType="1"/>
            </p:cNvSpPr>
            <p:nvPr/>
          </p:nvSpPr>
          <p:spPr bwMode="auto">
            <a:xfrm flipH="1">
              <a:off x="1760536" y="2990850"/>
              <a:ext cx="4762" cy="4381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888182" y="5625933"/>
            <a:ext cx="1660525" cy="1216025"/>
            <a:chOff x="895350" y="5429250"/>
            <a:chExt cx="1660525" cy="1216025"/>
          </a:xfrm>
        </p:grpSpPr>
        <p:sp>
          <p:nvSpPr>
            <p:cNvPr id="60434" name="Rectangle 17"/>
            <p:cNvSpPr>
              <a:spLocks noChangeArrowheads="1"/>
            </p:cNvSpPr>
            <p:nvPr/>
          </p:nvSpPr>
          <p:spPr bwMode="auto">
            <a:xfrm>
              <a:off x="895350" y="5965825"/>
              <a:ext cx="1660525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Remainder of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the program</a:t>
              </a:r>
            </a:p>
          </p:txBody>
        </p:sp>
        <p:sp>
          <p:nvSpPr>
            <p:cNvPr id="60435" name="Line 18"/>
            <p:cNvSpPr>
              <a:spLocks noChangeShapeType="1"/>
            </p:cNvSpPr>
            <p:nvPr/>
          </p:nvSpPr>
          <p:spPr bwMode="auto">
            <a:xfrm>
              <a:off x="1746250" y="5429250"/>
              <a:ext cx="6350" cy="536575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2964632" y="1557374"/>
            <a:ext cx="1800225" cy="2282825"/>
            <a:chOff x="2971799" y="1466850"/>
            <a:chExt cx="1800226" cy="2282824"/>
          </a:xfrm>
        </p:grpSpPr>
        <p:sp>
          <p:nvSpPr>
            <p:cNvPr id="60430" name="Line 20"/>
            <p:cNvSpPr>
              <a:spLocks noChangeShapeType="1"/>
            </p:cNvSpPr>
            <p:nvPr/>
          </p:nvSpPr>
          <p:spPr bwMode="auto">
            <a:xfrm flipH="1">
              <a:off x="2971799" y="3736974"/>
              <a:ext cx="1749425" cy="12699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/>
            <a:lstStyle/>
            <a:p>
              <a:endParaRPr lang="en-US" dirty="0"/>
            </a:p>
          </p:txBody>
        </p:sp>
        <p:sp>
          <p:nvSpPr>
            <p:cNvPr id="60431" name="Text Box 21"/>
            <p:cNvSpPr txBox="1">
              <a:spLocks noChangeArrowheads="1"/>
            </p:cNvSpPr>
            <p:nvPr/>
          </p:nvSpPr>
          <p:spPr bwMode="auto">
            <a:xfrm>
              <a:off x="3617911" y="1473200"/>
              <a:ext cx="713532" cy="3099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 lIns="93600" tIns="46800" rIns="93600" bIns="46800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dirty="0">
                  <a:latin typeface="Arial" charset="0"/>
                </a:rPr>
                <a:t>False</a:t>
              </a:r>
            </a:p>
          </p:txBody>
        </p:sp>
        <p:sp>
          <p:nvSpPr>
            <p:cNvPr id="60432" name="Line 22"/>
            <p:cNvSpPr>
              <a:spLocks noChangeShapeType="1"/>
            </p:cNvSpPr>
            <p:nvPr/>
          </p:nvSpPr>
          <p:spPr bwMode="auto">
            <a:xfrm flipV="1">
              <a:off x="4721225" y="1473199"/>
              <a:ext cx="50800" cy="2276475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/>
            <a:lstStyle/>
            <a:p>
              <a:endParaRPr lang="en-US" dirty="0"/>
            </a:p>
          </p:txBody>
        </p:sp>
        <p:sp>
          <p:nvSpPr>
            <p:cNvPr id="60433" name="Line 23"/>
            <p:cNvSpPr>
              <a:spLocks noChangeShapeType="1"/>
            </p:cNvSpPr>
            <p:nvPr/>
          </p:nvSpPr>
          <p:spPr bwMode="auto">
            <a:xfrm flipH="1" flipV="1">
              <a:off x="3173362" y="1466850"/>
              <a:ext cx="1598663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/>
            <a:lstStyle/>
            <a:p>
              <a:endParaRPr lang="en-US" dirty="0"/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2551882" y="4130508"/>
            <a:ext cx="2162175" cy="2343150"/>
            <a:chOff x="2559050" y="3933825"/>
            <a:chExt cx="2162174" cy="2343150"/>
          </a:xfrm>
        </p:grpSpPr>
        <p:sp>
          <p:nvSpPr>
            <p:cNvPr id="60426" name="Line 25"/>
            <p:cNvSpPr>
              <a:spLocks noChangeShapeType="1"/>
            </p:cNvSpPr>
            <p:nvPr/>
          </p:nvSpPr>
          <p:spPr bwMode="auto">
            <a:xfrm flipH="1" flipV="1">
              <a:off x="2559050" y="6257925"/>
              <a:ext cx="211772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60427" name="Line 26"/>
            <p:cNvSpPr>
              <a:spLocks noChangeShapeType="1"/>
            </p:cNvSpPr>
            <p:nvPr/>
          </p:nvSpPr>
          <p:spPr bwMode="auto">
            <a:xfrm flipV="1">
              <a:off x="4676774" y="3933825"/>
              <a:ext cx="44450" cy="23431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60428" name="Line 27"/>
            <p:cNvSpPr>
              <a:spLocks noChangeShapeType="1"/>
            </p:cNvSpPr>
            <p:nvPr/>
          </p:nvSpPr>
          <p:spPr bwMode="auto">
            <a:xfrm flipH="1" flipV="1">
              <a:off x="2895600" y="3940175"/>
              <a:ext cx="182562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60429" name="Text Box 28"/>
            <p:cNvSpPr txBox="1">
              <a:spLocks noChangeArrowheads="1"/>
            </p:cNvSpPr>
            <p:nvPr/>
          </p:nvSpPr>
          <p:spPr bwMode="auto">
            <a:xfrm>
              <a:off x="3263900" y="3959225"/>
              <a:ext cx="708794" cy="3099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 lIns="93600" tIns="46800" rIns="93600" bIns="46800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dirty="0">
                  <a:latin typeface="Arial" charset="0"/>
                </a:rPr>
                <a:t>False</a:t>
              </a:r>
            </a:p>
          </p:txBody>
        </p:sp>
      </p:grpSp>
      <p:sp>
        <p:nvSpPr>
          <p:cNvPr id="13" name="Rectangle 12"/>
          <p:cNvSpPr/>
          <p:nvPr/>
        </p:nvSpPr>
        <p:spPr>
          <a:xfrm>
            <a:off x="5022032" y="1663533"/>
            <a:ext cx="3886200" cy="156966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marL="176213" lvl="1"/>
            <a:r>
              <a:rPr lang="en-US" sz="1600" b="1" dirty="0" smtClean="0">
                <a:solidFill>
                  <a:schemeClr val="bg1"/>
                </a:solidFill>
              </a:rPr>
              <a:t>Each question is independent (previous answers have no effect on later questions because all questions will be asked).</a:t>
            </a:r>
          </a:p>
          <a:p>
            <a:pPr lvl="1"/>
            <a:r>
              <a:rPr lang="en-US" sz="1600" b="1" dirty="0" smtClean="0">
                <a:solidFill>
                  <a:schemeClr val="bg1"/>
                </a:solidFill>
              </a:rPr>
              <a:t>Q1</a:t>
            </a:r>
            <a:r>
              <a:rPr lang="en-US" sz="1600" b="1" dirty="0">
                <a:solidFill>
                  <a:schemeClr val="bg1"/>
                </a:solidFill>
              </a:rPr>
              <a:t>: Are you an adult?</a:t>
            </a:r>
          </a:p>
          <a:p>
            <a:pPr lvl="1"/>
            <a:r>
              <a:rPr lang="en-US" sz="1600" b="1" dirty="0">
                <a:solidFill>
                  <a:schemeClr val="bg1"/>
                </a:solidFill>
              </a:rPr>
              <a:t>Q2: Are you a Canadian citizen?</a:t>
            </a:r>
          </a:p>
          <a:p>
            <a:pPr lvl="1"/>
            <a:r>
              <a:rPr lang="en-US" sz="1600" b="1" dirty="0">
                <a:solidFill>
                  <a:schemeClr val="bg1"/>
                </a:solidFill>
              </a:rPr>
              <a:t>Q3: Are you currently employed?</a:t>
            </a:r>
          </a:p>
        </p:txBody>
      </p:sp>
      <p:sp>
        <p:nvSpPr>
          <p:cNvPr id="179203" name="AutoShape 3"/>
          <p:cNvSpPr>
            <a:spLocks noChangeArrowheads="1"/>
          </p:cNvSpPr>
          <p:nvPr/>
        </p:nvSpPr>
        <p:spPr bwMode="auto">
          <a:xfrm>
            <a:off x="304800" y="1025763"/>
            <a:ext cx="2944763" cy="1063222"/>
          </a:xfrm>
          <a:prstGeom prst="diamond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xtLst/>
        </p:spPr>
        <p:txBody>
          <a:bodyPr wrap="square" lIns="93600" tIns="46800" rIns="93600" bIns="46800" anchor="ctr">
            <a:no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dirty="0" smtClean="0">
                <a:solidFill>
                  <a:srgbClr val="0000FF"/>
                </a:solidFill>
                <a:latin typeface="Arial" charset="0"/>
              </a:rPr>
              <a:t>Q1: Boolean 1</a:t>
            </a:r>
            <a:endParaRPr lang="en-US" altLang="en-US" sz="1800" b="1" dirty="0">
              <a:solidFill>
                <a:srgbClr val="0000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705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920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sz="3200" b="1" dirty="0" smtClean="0">
                <a:solidFill>
                  <a:srgbClr val="FF0000"/>
                </a:solidFill>
              </a:rPr>
              <a:t>Multiple </a:t>
            </a:r>
            <a:r>
              <a:rPr lang="en-US" altLang="en-US" sz="2800" b="1" dirty="0">
                <a:solidFill>
                  <a:srgbClr val="0000FF"/>
                </a:solidFill>
              </a:rPr>
              <a:t>Multi</a:t>
            </a:r>
            <a:r>
              <a:rPr lang="en-US" altLang="en-US" b="1" dirty="0">
                <a:solidFill>
                  <a:srgbClr val="0000FF"/>
                </a:solidFill>
              </a:rPr>
              <a:t>ple </a:t>
            </a:r>
            <a:r>
              <a:rPr lang="en-US" altLang="en-US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itchFamily="49" charset="0"/>
              </a:rPr>
              <a:t>If-Then</a:t>
            </a:r>
            <a:endParaRPr lang="en-CA" altLang="en-US" dirty="0" smtClean="0"/>
          </a:p>
        </p:txBody>
      </p:sp>
      <p:sp>
        <p:nvSpPr>
          <p:cNvPr id="6144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CA" altLang="en-US" sz="2400" dirty="0" smtClean="0"/>
              <a:t>Any, all or none of the conditions may be true</a:t>
            </a:r>
          </a:p>
          <a:p>
            <a:pPr eaLnBrk="1" hangingPunct="1"/>
            <a:r>
              <a:rPr lang="en-CA" altLang="en-US" sz="2400" dirty="0" smtClean="0"/>
              <a:t>Employ when a series of independent questions will be asked</a:t>
            </a:r>
          </a:p>
          <a:p>
            <a:pPr eaLnBrk="1" hangingPunct="1"/>
            <a:r>
              <a:rPr lang="en-CA" altLang="en-US" sz="2400" b="1" dirty="0" smtClean="0"/>
              <a:t>Format:</a:t>
            </a:r>
          </a:p>
          <a:p>
            <a:pPr eaLnBrk="1" hangingPunct="1">
              <a:buFont typeface="Arial" charset="0"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8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   if (</a:t>
            </a:r>
            <a:r>
              <a:rPr lang="en-CA" altLang="en-US" sz="1800" b="1" i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Boolean expression 1</a:t>
            </a:r>
            <a:r>
              <a:rPr lang="en-CA" altLang="en-US" sz="18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) then</a:t>
            </a:r>
          </a:p>
          <a:p>
            <a:pPr eaLnBrk="1" hangingPunct="1">
              <a:buFont typeface="Arial" charset="0"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        </a:t>
            </a: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body 1</a:t>
            </a:r>
          </a:p>
          <a:p>
            <a:pPr eaLnBrk="1" hangingPunct="1">
              <a:buFont typeface="Arial" charset="0"/>
              <a:buNone/>
            </a:pPr>
            <a:r>
              <a:rPr lang="en-CA" altLang="en-US" sz="1800" b="1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end if</a:t>
            </a:r>
          </a:p>
          <a:p>
            <a:pPr eaLnBrk="1" hangingPunct="1">
              <a:buFont typeface="Arial" charset="0"/>
              <a:buNone/>
            </a:pPr>
            <a:r>
              <a:rPr lang="en-CA" altLang="en-US" sz="18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    if (</a:t>
            </a:r>
            <a:r>
              <a:rPr lang="en-CA" altLang="en-US" sz="1800" b="1" i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Boolean expression 2</a:t>
            </a:r>
            <a:r>
              <a:rPr lang="en-CA" altLang="en-US" sz="18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) then</a:t>
            </a:r>
          </a:p>
          <a:p>
            <a:pPr eaLnBrk="1" hangingPunct="1">
              <a:buFont typeface="Arial" charset="0"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        </a:t>
            </a: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body 2</a:t>
            </a:r>
          </a:p>
          <a:p>
            <a:pPr eaLnBrk="1" hangingPunct="1">
              <a:buFont typeface="Arial" charset="0"/>
              <a:buNone/>
            </a:pPr>
            <a:r>
              <a:rPr lang="en-CA" altLang="en-US" sz="1800" b="1" i="1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end if</a:t>
            </a:r>
          </a:p>
          <a:p>
            <a:pPr eaLnBrk="1" hangingPunct="1">
              <a:buFont typeface="Arial" charset="0"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     ...</a:t>
            </a:r>
          </a:p>
          <a:p>
            <a:pPr eaLnBrk="1" hangingPunct="1">
              <a:buFont typeface="Arial" charset="0"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statements after the conditions</a:t>
            </a:r>
            <a:endParaRPr lang="en-CA" altLang="en-US" sz="1800" b="1" i="1" dirty="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629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uiExpand="1" build="p" bldLvl="3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b="1" dirty="0" smtClean="0">
                <a:solidFill>
                  <a:srgbClr val="0000FF"/>
                </a:solidFill>
              </a:rPr>
              <a:t>Multiple </a:t>
            </a:r>
            <a:r>
              <a:rPr lang="en-CA" altLang="en-US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If-Then</a:t>
            </a:r>
            <a:r>
              <a:rPr lang="en-CA" altLang="en-US" sz="3200" b="1" dirty="0" smtClean="0">
                <a:solidFill>
                  <a:srgbClr val="FF0000"/>
                </a:solidFill>
              </a:rPr>
              <a:t> </a:t>
            </a:r>
            <a:r>
              <a:rPr lang="en-CA" altLang="en-US" sz="3200" dirty="0" smtClean="0"/>
              <a:t>(2)</a:t>
            </a:r>
          </a:p>
        </p:txBody>
      </p:sp>
      <p:sp>
        <p:nvSpPr>
          <p:cNvPr id="6144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000" b="1" dirty="0" smtClean="0"/>
              <a:t>Learning objective:</a:t>
            </a:r>
            <a:r>
              <a:rPr lang="en-US" altLang="en-US" sz="2000" dirty="0" smtClean="0"/>
              <a:t> a program that handles multiple independent conditions</a:t>
            </a:r>
            <a:endParaRPr lang="en-CA" altLang="en-US" sz="2000" b="1" dirty="0" smtClean="0"/>
          </a:p>
          <a:p>
            <a:pPr eaLnBrk="1" hangingPunct="1"/>
            <a:r>
              <a:rPr lang="en-CA" altLang="en-US" sz="2000" b="1" dirty="0" smtClean="0"/>
              <a:t>Word document containing the macro: </a:t>
            </a:r>
            <a:r>
              <a:rPr lang="en-CA" altLang="en-US" sz="2000" dirty="0"/>
              <a:t>7</a:t>
            </a:r>
            <a:r>
              <a:rPr lang="en-CA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multipleIfs.docm</a:t>
            </a:r>
          </a:p>
          <a:p>
            <a:pPr lvl="1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Sub multipleIf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lvl="1"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' Check if there were any 'comments' added to the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document.</a:t>
            </a:r>
            <a:endParaRPr lang="en-US" altLang="en-US" sz="1800" b="1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pPr lvl="1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If (ActiveDocument.Comments.Count &gt; 0) Then</a:t>
            </a:r>
          </a:p>
          <a:p>
            <a:pPr lvl="1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       MsgBox ("Annotations were made in this document")</a:t>
            </a:r>
          </a:p>
          <a:p>
            <a:pPr lvl="1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   End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If</a:t>
            </a:r>
          </a:p>
          <a:p>
            <a:pPr lvl="1"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' A numbered item includes numbered and bulleted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lists.</a:t>
            </a:r>
            <a:endParaRPr lang="en-US" altLang="en-US" sz="1800" b="1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pPr lvl="1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If (ActiveDocument.CountNumberedItems() &gt; 0) Then</a:t>
            </a:r>
          </a:p>
          <a:p>
            <a:pPr lvl="1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       MsgBox ("Bullet points or numbered lists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used")</a:t>
            </a: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 lvl="1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   End If</a:t>
            </a:r>
          </a:p>
          <a:p>
            <a:pPr lvl="1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End Sub</a:t>
            </a:r>
            <a:endParaRPr lang="en-CA" altLang="en-US" sz="1800" b="1" i="1" dirty="0" smtClean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5726041"/>
            <a:ext cx="8458200" cy="701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b="66783"/>
          <a:stretch/>
        </p:blipFill>
        <p:spPr>
          <a:xfrm>
            <a:off x="342900" y="6079153"/>
            <a:ext cx="762000" cy="452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927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599" y="2627518"/>
            <a:ext cx="4833539" cy="36970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Of The “</a:t>
            </a:r>
            <a:r>
              <a:rPr lang="en-US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If</a:t>
            </a:r>
            <a:r>
              <a:rPr lang="en-US" dirty="0" smtClean="0"/>
              <a:t>”: Multiple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Independent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If-then</a:t>
            </a:r>
            <a:r>
              <a:rPr lang="en-US" dirty="0" smtClean="0"/>
              <a:t>’s:</a:t>
            </a:r>
          </a:p>
          <a:p>
            <a:pPr lvl="1"/>
            <a:r>
              <a:rPr lang="en-US" dirty="0" smtClean="0"/>
              <a:t>Since each ‘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 smtClean="0"/>
              <a:t>’ is independent each body must be followed by it’s own separate ‘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end if</a:t>
            </a:r>
            <a:r>
              <a:rPr lang="en-US" dirty="0" smtClean="0"/>
              <a:t>’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990599" y="3227724"/>
            <a:ext cx="838200" cy="3114776"/>
            <a:chOff x="990599" y="3227724"/>
            <a:chExt cx="838200" cy="3114776"/>
          </a:xfrm>
        </p:grpSpPr>
        <p:grpSp>
          <p:nvGrpSpPr>
            <p:cNvPr id="5" name="Group 4"/>
            <p:cNvGrpSpPr/>
            <p:nvPr/>
          </p:nvGrpSpPr>
          <p:grpSpPr>
            <a:xfrm>
              <a:off x="990599" y="3227724"/>
              <a:ext cx="838200" cy="2396580"/>
              <a:chOff x="990600" y="3048000"/>
              <a:chExt cx="838200" cy="2396580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990600" y="3048000"/>
                <a:ext cx="838200" cy="304800"/>
              </a:xfrm>
              <a:prstGeom prst="ellipse">
                <a:avLst/>
              </a:pr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990600" y="3782676"/>
                <a:ext cx="838200" cy="304800"/>
              </a:xfrm>
              <a:prstGeom prst="ellipse">
                <a:avLst/>
              </a:pr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990600" y="5139780"/>
                <a:ext cx="838200" cy="304800"/>
              </a:xfrm>
              <a:prstGeom prst="ellipse">
                <a:avLst/>
              </a:pr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990600" y="4439484"/>
                <a:ext cx="838200" cy="304800"/>
              </a:xfrm>
              <a:prstGeom prst="ellipse">
                <a:avLst/>
              </a:pr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1" name="Oval 10"/>
            <p:cNvSpPr/>
            <p:nvPr/>
          </p:nvSpPr>
          <p:spPr>
            <a:xfrm>
              <a:off x="990599" y="6037700"/>
              <a:ext cx="838200" cy="304800"/>
            </a:xfrm>
            <a:prstGeom prst="ellipse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680167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r>
              <a:rPr lang="en-US" dirty="0" smtClean="0"/>
              <a:t>Branching (alternatives)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Looping (repetition)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Program Writing Concepts (Non-Sequential)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3607845" y="1496655"/>
            <a:ext cx="4691094" cy="1694666"/>
            <a:chOff x="1181318" y="1960732"/>
            <a:chExt cx="4691094" cy="1694666"/>
          </a:xfrm>
        </p:grpSpPr>
        <p:sp>
          <p:nvSpPr>
            <p:cNvPr id="4" name="Diamond 3"/>
            <p:cNvSpPr/>
            <p:nvPr/>
          </p:nvSpPr>
          <p:spPr>
            <a:xfrm>
              <a:off x="2245549" y="1960732"/>
              <a:ext cx="2276475" cy="990600"/>
            </a:xfrm>
            <a:prstGeom prst="diamond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Grade point &gt;= 1.0 </a:t>
              </a:r>
              <a:endParaRPr lang="en-US" sz="14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1181318" y="2649580"/>
              <a:ext cx="1760903" cy="977812"/>
              <a:chOff x="1896698" y="4625457"/>
              <a:chExt cx="1760903" cy="977812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1896698" y="5076104"/>
                <a:ext cx="1760903" cy="52716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MsgBox(“Passed”)</a:t>
                </a:r>
                <a:endParaRPr lang="en-US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  <p:cxnSp>
            <p:nvCxnSpPr>
              <p:cNvPr id="7" name="Straight Arrow Connector 6"/>
              <p:cNvCxnSpPr/>
              <p:nvPr/>
            </p:nvCxnSpPr>
            <p:spPr>
              <a:xfrm flipH="1">
                <a:off x="2728242" y="4724400"/>
                <a:ext cx="929359" cy="351704"/>
              </a:xfrm>
              <a:prstGeom prst="straightConnector1">
                <a:avLst/>
              </a:prstGeom>
              <a:ln w="25400">
                <a:solidFill>
                  <a:schemeClr val="tx2">
                    <a:lumMod val="60000"/>
                    <a:lumOff val="4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TextBox 7"/>
              <p:cNvSpPr txBox="1"/>
              <p:nvPr/>
            </p:nvSpPr>
            <p:spPr>
              <a:xfrm>
                <a:off x="2792404" y="4625457"/>
                <a:ext cx="74010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Comic Sans MS" panose="030F0702030302020204" pitchFamily="66" charset="0"/>
                  </a:rPr>
                  <a:t>True</a:t>
                </a: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985929" y="2679815"/>
              <a:ext cx="1886483" cy="975583"/>
              <a:chOff x="4626855" y="4732663"/>
              <a:chExt cx="1886483" cy="975583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4811977" y="5153075"/>
                <a:ext cx="1701361" cy="5551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MsgBox</a:t>
                </a:r>
                <a:r>
                  <a:rPr lang="en-US" sz="1400" dirty="0" smtClean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(“Failed”)</a:t>
                </a:r>
                <a:endParaRPr lang="en-US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>
                <a:off x="4626855" y="4732663"/>
                <a:ext cx="634560" cy="420412"/>
              </a:xfrm>
              <a:prstGeom prst="straightConnector1">
                <a:avLst/>
              </a:prstGeom>
              <a:ln w="25400">
                <a:solidFill>
                  <a:schemeClr val="tx2">
                    <a:lumMod val="60000"/>
                    <a:lumOff val="4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4925390" y="4732663"/>
                <a:ext cx="73726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Comic Sans MS" panose="030F0702030302020204" pitchFamily="66" charset="0"/>
                  </a:rPr>
                  <a:t>False</a:t>
                </a: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4572000" y="4103636"/>
            <a:ext cx="3229284" cy="2725068"/>
            <a:chOff x="4218266" y="4114800"/>
            <a:chExt cx="3229284" cy="2725068"/>
          </a:xfrm>
        </p:grpSpPr>
        <p:sp>
          <p:nvSpPr>
            <p:cNvPr id="35" name="AutoShape 21"/>
            <p:cNvSpPr>
              <a:spLocks noChangeArrowheads="1"/>
            </p:cNvSpPr>
            <p:nvPr/>
          </p:nvSpPr>
          <p:spPr bwMode="auto">
            <a:xfrm>
              <a:off x="4944949" y="5623030"/>
              <a:ext cx="1652702" cy="635595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400" dirty="0">
                  <a:latin typeface="Comic Sans MS" panose="030F0702030302020204" pitchFamily="66" charset="0"/>
                </a:rPr>
                <a:t>Play again?</a:t>
              </a:r>
            </a:p>
          </p:txBody>
        </p:sp>
        <p:sp>
          <p:nvSpPr>
            <p:cNvPr id="36" name="Rectangle 22"/>
            <p:cNvSpPr>
              <a:spLocks noChangeArrowheads="1"/>
            </p:cNvSpPr>
            <p:nvPr/>
          </p:nvSpPr>
          <p:spPr bwMode="auto">
            <a:xfrm>
              <a:off x="4968255" y="4822714"/>
              <a:ext cx="1462203" cy="53340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400" dirty="0">
                  <a:latin typeface="Comic Sans MS" panose="030F0702030302020204" pitchFamily="66" charset="0"/>
                </a:rPr>
                <a:t>Run </a:t>
              </a:r>
              <a:r>
                <a:rPr lang="en-CA" altLang="en-US" sz="1400" dirty="0" smtClean="0">
                  <a:latin typeface="Comic Sans MS" panose="030F0702030302020204" pitchFamily="66" charset="0"/>
                </a:rPr>
                <a:t>game</a:t>
              </a:r>
              <a:endParaRPr lang="en-CA" altLang="en-US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37" name="Text Box 26"/>
            <p:cNvSpPr txBox="1">
              <a:spLocks noChangeArrowheads="1"/>
            </p:cNvSpPr>
            <p:nvPr/>
          </p:nvSpPr>
          <p:spPr bwMode="auto">
            <a:xfrm>
              <a:off x="4694773" y="5687263"/>
              <a:ext cx="306387" cy="309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400" dirty="0">
                  <a:latin typeface="Comic Sans MS" panose="030F0702030302020204" pitchFamily="66" charset="0"/>
                </a:rPr>
                <a:t>Y</a:t>
              </a:r>
            </a:p>
          </p:txBody>
        </p:sp>
        <p:grpSp>
          <p:nvGrpSpPr>
            <p:cNvPr id="38" name="Group 37"/>
            <p:cNvGrpSpPr>
              <a:grpSpLocks/>
            </p:cNvGrpSpPr>
            <p:nvPr/>
          </p:nvGrpSpPr>
          <p:grpSpPr bwMode="auto">
            <a:xfrm>
              <a:off x="4218266" y="5099995"/>
              <a:ext cx="774052" cy="836911"/>
              <a:chOff x="4057244" y="2971801"/>
              <a:chExt cx="800505" cy="990600"/>
            </a:xfrm>
          </p:grpSpPr>
          <p:sp>
            <p:nvSpPr>
              <p:cNvPr id="55" name="Line 27"/>
              <p:cNvSpPr>
                <a:spLocks noChangeShapeType="1"/>
              </p:cNvSpPr>
              <p:nvPr/>
            </p:nvSpPr>
            <p:spPr bwMode="auto">
              <a:xfrm flipH="1">
                <a:off x="4057244" y="3962401"/>
                <a:ext cx="80050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en-US" dirty="0"/>
              </a:p>
            </p:txBody>
          </p:sp>
          <p:sp>
            <p:nvSpPr>
              <p:cNvPr id="56" name="Line 28"/>
              <p:cNvSpPr>
                <a:spLocks noChangeShapeType="1"/>
              </p:cNvSpPr>
              <p:nvPr/>
            </p:nvSpPr>
            <p:spPr bwMode="auto">
              <a:xfrm flipV="1">
                <a:off x="4057245" y="2971801"/>
                <a:ext cx="0" cy="990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en-US" dirty="0"/>
              </a:p>
            </p:txBody>
          </p:sp>
          <p:sp>
            <p:nvSpPr>
              <p:cNvPr id="57" name="Line 29"/>
              <p:cNvSpPr>
                <a:spLocks noChangeShapeType="1"/>
              </p:cNvSpPr>
              <p:nvPr/>
            </p:nvSpPr>
            <p:spPr bwMode="auto">
              <a:xfrm>
                <a:off x="4057245" y="2971801"/>
                <a:ext cx="77561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en-US" dirty="0"/>
              </a:p>
            </p:txBody>
          </p:sp>
        </p:grpSp>
        <p:grpSp>
          <p:nvGrpSpPr>
            <p:cNvPr id="39" name="Group 38"/>
            <p:cNvGrpSpPr>
              <a:grpSpLocks/>
            </p:cNvGrpSpPr>
            <p:nvPr/>
          </p:nvGrpSpPr>
          <p:grpSpPr bwMode="auto">
            <a:xfrm>
              <a:off x="5056465" y="5928940"/>
              <a:ext cx="2391085" cy="910928"/>
              <a:chOff x="4790765" y="4071578"/>
              <a:chExt cx="2391085" cy="911123"/>
            </a:xfrm>
          </p:grpSpPr>
          <p:sp>
            <p:nvSpPr>
              <p:cNvPr id="43" name="Oval 25"/>
              <p:cNvSpPr>
                <a:spLocks noChangeArrowheads="1"/>
              </p:cNvSpPr>
              <p:nvPr/>
            </p:nvSpPr>
            <p:spPr bwMode="auto">
              <a:xfrm>
                <a:off x="4790765" y="4525501"/>
                <a:ext cx="1424104" cy="4572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0000" tIns="46800" rIns="90000" bIns="46800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CA" altLang="en-US" sz="1400" dirty="0">
                    <a:latin typeface="Comic Sans MS" panose="030F0702030302020204" pitchFamily="66" charset="0"/>
                  </a:rPr>
                  <a:t>END GAME</a:t>
                </a:r>
              </a:p>
            </p:txBody>
          </p:sp>
          <p:sp>
            <p:nvSpPr>
              <p:cNvPr id="44" name="Text Box 30"/>
              <p:cNvSpPr txBox="1">
                <a:spLocks noChangeArrowheads="1"/>
              </p:cNvSpPr>
              <p:nvPr/>
            </p:nvSpPr>
            <p:spPr bwMode="auto">
              <a:xfrm>
                <a:off x="6285258" y="4080224"/>
                <a:ext cx="533400" cy="310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CA" altLang="en-US" sz="1400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N</a:t>
                </a:r>
              </a:p>
            </p:txBody>
          </p:sp>
          <p:sp>
            <p:nvSpPr>
              <p:cNvPr id="45" name="Line 31"/>
              <p:cNvSpPr>
                <a:spLocks noChangeShapeType="1"/>
              </p:cNvSpPr>
              <p:nvPr/>
            </p:nvSpPr>
            <p:spPr bwMode="auto">
              <a:xfrm>
                <a:off x="6275739" y="4079545"/>
                <a:ext cx="8834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en-US" dirty="0"/>
              </a:p>
            </p:txBody>
          </p:sp>
          <p:sp>
            <p:nvSpPr>
              <p:cNvPr id="46" name="Line 32"/>
              <p:cNvSpPr>
                <a:spLocks noChangeShapeType="1"/>
              </p:cNvSpPr>
              <p:nvPr/>
            </p:nvSpPr>
            <p:spPr bwMode="auto">
              <a:xfrm flipH="1">
                <a:off x="7164016" y="4071578"/>
                <a:ext cx="13013" cy="68252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en-US" dirty="0"/>
              </a:p>
            </p:txBody>
          </p:sp>
          <p:sp>
            <p:nvSpPr>
              <p:cNvPr id="47" name="Line 33"/>
              <p:cNvSpPr>
                <a:spLocks noChangeShapeType="1"/>
              </p:cNvSpPr>
              <p:nvPr/>
            </p:nvSpPr>
            <p:spPr bwMode="auto">
              <a:xfrm flipH="1">
                <a:off x="6225665" y="4754101"/>
                <a:ext cx="95618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en-US" dirty="0"/>
              </a:p>
            </p:txBody>
          </p:sp>
        </p:grpSp>
        <p:sp>
          <p:nvSpPr>
            <p:cNvPr id="40" name="Line 33"/>
            <p:cNvSpPr>
              <a:spLocks noChangeShapeType="1"/>
            </p:cNvSpPr>
            <p:nvPr/>
          </p:nvSpPr>
          <p:spPr bwMode="auto">
            <a:xfrm flipH="1">
              <a:off x="5730419" y="5356119"/>
              <a:ext cx="0" cy="274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 dirty="0"/>
            </a:p>
          </p:txBody>
        </p:sp>
        <p:sp>
          <p:nvSpPr>
            <p:cNvPr id="41" name="Oval 25"/>
            <p:cNvSpPr>
              <a:spLocks noChangeArrowheads="1"/>
            </p:cNvSpPr>
            <p:nvPr/>
          </p:nvSpPr>
          <p:spPr bwMode="auto">
            <a:xfrm>
              <a:off x="5037414" y="4114800"/>
              <a:ext cx="1424104" cy="38090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400" dirty="0" smtClean="0">
                  <a:latin typeface="Comic Sans MS" panose="030F0702030302020204" pitchFamily="66" charset="0"/>
                </a:rPr>
                <a:t>START</a:t>
              </a:r>
              <a:endParaRPr lang="en-CA" altLang="en-US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42" name="Line 33"/>
            <p:cNvSpPr>
              <a:spLocks noChangeShapeType="1"/>
            </p:cNvSpPr>
            <p:nvPr/>
          </p:nvSpPr>
          <p:spPr bwMode="auto">
            <a:xfrm flipH="1">
              <a:off x="5730419" y="4522024"/>
              <a:ext cx="0" cy="274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256921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Of The “</a:t>
            </a:r>
            <a:r>
              <a:rPr lang="en-US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If</a:t>
            </a:r>
            <a:r>
              <a:rPr lang="en-US" dirty="0" smtClean="0"/>
              <a:t>”: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If-then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If-then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Since the ‘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if-then</a:t>
            </a:r>
            <a:r>
              <a:rPr lang="en-US" dirty="0" smtClean="0"/>
              <a:t>’ and the ‘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dirty="0" smtClean="0"/>
              <a:t>’ are dependent (either one body or the other must execute) the ‘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end if</a:t>
            </a:r>
            <a:r>
              <a:rPr lang="en-US" dirty="0" smtClean="0"/>
              <a:t>’ must follow the body of the ‘else- body’ (last dependent “if-branch”)</a:t>
            </a: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427"/>
          <a:stretch/>
        </p:blipFill>
        <p:spPr bwMode="auto">
          <a:xfrm>
            <a:off x="838200" y="3048000"/>
            <a:ext cx="4419600" cy="1157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/>
        </p:nvSpPr>
        <p:spPr>
          <a:xfrm>
            <a:off x="838200" y="3962400"/>
            <a:ext cx="914399" cy="243082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296382" y="3111261"/>
            <a:ext cx="3771418" cy="2308324"/>
            <a:chOff x="5410200" y="2837320"/>
            <a:chExt cx="2400782" cy="2308324"/>
          </a:xfrm>
        </p:grpSpPr>
        <p:sp>
          <p:nvSpPr>
            <p:cNvPr id="10" name="Right Brace 9"/>
            <p:cNvSpPr/>
            <p:nvPr/>
          </p:nvSpPr>
          <p:spPr>
            <a:xfrm>
              <a:off x="5410200" y="2895600"/>
              <a:ext cx="533400" cy="914400"/>
            </a:xfrm>
            <a:prstGeom prst="rightBrac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905982" y="2837320"/>
              <a:ext cx="19050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Document either does or does not have enough words (one option </a:t>
              </a:r>
              <a:r>
                <a:rPr lang="en-US" b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IF</a:t>
              </a:r>
              <a:r>
                <a:rPr lang="en-US" b="1" dirty="0" smtClean="0">
                  <a:solidFill>
                    <a:srgbClr val="FF0000"/>
                  </a:solidFill>
                </a:rPr>
                <a:t> or the other option </a:t>
              </a:r>
              <a:r>
                <a:rPr lang="en-US" b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ELSE</a:t>
              </a:r>
              <a:r>
                <a:rPr lang="en-US" b="1" dirty="0" smtClean="0">
                  <a:solidFill>
                    <a:srgbClr val="FF0000"/>
                  </a:solidFill>
                </a:rPr>
                <a:t> must be applied)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4629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581400"/>
            <a:ext cx="5920874" cy="3276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Of The “</a:t>
            </a:r>
            <a:r>
              <a:rPr lang="en-US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If</a:t>
            </a:r>
            <a:r>
              <a:rPr lang="en-US" dirty="0" smtClean="0"/>
              <a:t>”: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If-Then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ElseIf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Dependent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If-then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Else-If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Since the results of earlier Boolean expressions determine whether later ones can be true (reminder: because at most only one can be true) all of the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if-then</a:t>
            </a:r>
            <a:r>
              <a:rPr lang="en-US" dirty="0" smtClean="0"/>
              <a:t> and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Elseif</a:t>
            </a:r>
            <a:r>
              <a:rPr lang="en-US" dirty="0" smtClean="0"/>
              <a:t> expressions are dependent (one related block).</a:t>
            </a:r>
          </a:p>
          <a:p>
            <a:pPr lvl="1"/>
            <a:r>
              <a:rPr lang="en-US" dirty="0" smtClean="0"/>
              <a:t>The “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end if</a:t>
            </a:r>
            <a:r>
              <a:rPr lang="en-US" dirty="0" smtClean="0"/>
              <a:t>” belongs at the very end of the block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066800" y="6324600"/>
            <a:ext cx="1066800" cy="304800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46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Logical </a:t>
            </a:r>
            <a:r>
              <a:rPr lang="en-CA" b="1" dirty="0" smtClean="0">
                <a:solidFill>
                  <a:srgbClr val="0000FF"/>
                </a:solidFill>
              </a:rPr>
              <a:t>AND</a:t>
            </a:r>
            <a:r>
              <a:rPr lang="en-CA" dirty="0" smtClean="0"/>
              <a:t>: Review From Google Searches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AND: </a:t>
            </a:r>
          </a:p>
          <a:p>
            <a:pPr lvl="1"/>
            <a:r>
              <a:rPr lang="en-CA" dirty="0" smtClean="0"/>
              <a:t>Requires that a website includes all the words before that site shows up as a search result (all conditions must be true before the entire </a:t>
            </a:r>
            <a:r>
              <a:rPr lang="en-CA" dirty="0" smtClean="0">
                <a:latin typeface="Consolas" panose="020B0609020204030204" pitchFamily="49" charset="0"/>
              </a:rPr>
              <a:t>AND</a:t>
            </a:r>
            <a:r>
              <a:rPr lang="en-CA" dirty="0" smtClean="0"/>
              <a:t>-expression is true)</a:t>
            </a:r>
          </a:p>
          <a:p>
            <a:pPr lvl="1"/>
            <a:r>
              <a:rPr lang="en-CA" dirty="0" smtClean="0"/>
              <a:t>Conversely if a site does not include any of the search words then the site should not appear as a search result (if any condition is false then the entire </a:t>
            </a:r>
            <a:r>
              <a:rPr lang="en-CA" dirty="0" smtClean="0">
                <a:latin typeface="Consolas" panose="020B0609020204030204" pitchFamily="49" charset="0"/>
              </a:rPr>
              <a:t>AND</a:t>
            </a:r>
            <a:r>
              <a:rPr lang="en-CA" dirty="0" smtClean="0"/>
              <a:t>-expression is false)</a:t>
            </a:r>
          </a:p>
          <a:p>
            <a:pPr lvl="1"/>
            <a:r>
              <a:rPr lang="en-US" altLang="en-US" b="1" dirty="0" smtClean="0">
                <a:latin typeface="Consolas" panose="020B0609020204030204" pitchFamily="49" charset="0"/>
              </a:rPr>
              <a:t>Format</a:t>
            </a:r>
            <a:r>
              <a:rPr lang="en-US" altLang="en-US" dirty="0" smtClean="0">
                <a:latin typeface="Consolas" panose="020B0609020204030204" pitchFamily="49" charset="0"/>
              </a:rPr>
              <a:t>:</a:t>
            </a:r>
          </a:p>
          <a:p>
            <a:pPr lvl="2"/>
            <a:r>
              <a:rPr lang="en-US" altLang="en-US" dirty="0" smtClean="0">
                <a:latin typeface="Consolas" panose="020B0609020204030204" pitchFamily="49" charset="0"/>
              </a:rPr>
              <a:t>&lt;</a:t>
            </a:r>
            <a:r>
              <a:rPr lang="en-US" altLang="en-US" i="1" dirty="0" smtClean="0">
                <a:latin typeface="Consolas" panose="020B0609020204030204" pitchFamily="49" charset="0"/>
              </a:rPr>
              <a:t>First </a:t>
            </a:r>
            <a:r>
              <a:rPr lang="en-US" altLang="en-US" i="1" dirty="0">
                <a:latin typeface="Consolas" panose="020B0609020204030204" pitchFamily="49" charset="0"/>
              </a:rPr>
              <a:t>word</a:t>
            </a:r>
            <a:r>
              <a:rPr lang="en-US" altLang="en-US" dirty="0">
                <a:latin typeface="Consolas" panose="020B0609020204030204" pitchFamily="49" charset="0"/>
              </a:rPr>
              <a:t>&gt; </a:t>
            </a:r>
            <a:r>
              <a:rPr lang="en-US" altLang="en-US" dirty="0" smtClean="0">
                <a:latin typeface="Consolas" panose="020B0609020204030204" pitchFamily="49" charset="0"/>
              </a:rPr>
              <a:t>(</a:t>
            </a:r>
            <a:r>
              <a:rPr lang="en-US" altLang="en-US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implicit AND</a:t>
            </a:r>
            <a:r>
              <a:rPr lang="en-US" altLang="en-US" dirty="0" smtClean="0">
                <a:latin typeface="Consolas" panose="020B0609020204030204" pitchFamily="49" charset="0"/>
              </a:rPr>
              <a:t>) &lt;</a:t>
            </a:r>
            <a:r>
              <a:rPr lang="en-US" altLang="en-US" i="1" dirty="0" smtClean="0">
                <a:latin typeface="Consolas" panose="020B0609020204030204" pitchFamily="49" charset="0"/>
              </a:rPr>
              <a:t>Second </a:t>
            </a:r>
            <a:r>
              <a:rPr lang="en-US" altLang="en-US" i="1" dirty="0">
                <a:latin typeface="Consolas" panose="020B0609020204030204" pitchFamily="49" charset="0"/>
              </a:rPr>
              <a:t>word</a:t>
            </a:r>
            <a:r>
              <a:rPr lang="en-US" altLang="en-US" dirty="0" smtClean="0">
                <a:latin typeface="Consolas" panose="020B0609020204030204" pitchFamily="49" charset="0"/>
              </a:rPr>
              <a:t>&gt;</a:t>
            </a:r>
          </a:p>
          <a:p>
            <a:pPr lvl="1"/>
            <a:r>
              <a:rPr lang="en-US" b="1" dirty="0" smtClean="0">
                <a:latin typeface="Consolas" panose="020B0609020204030204" pitchFamily="49" charset="0"/>
              </a:rPr>
              <a:t>Example</a:t>
            </a:r>
            <a:r>
              <a:rPr lang="en-US" dirty="0" smtClean="0">
                <a:latin typeface="Consolas" panose="020B0609020204030204" pitchFamily="49" charset="0"/>
              </a:rPr>
              <a:t>:</a:t>
            </a:r>
          </a:p>
          <a:p>
            <a:pPr lvl="2"/>
            <a:r>
              <a:rPr lang="en-US" dirty="0" smtClean="0">
                <a:latin typeface="Consolas" panose="020B0609020204030204" pitchFamily="49" charset="0"/>
              </a:rPr>
              <a:t>Calgary Canada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688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944563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Logic: The VBA “</a:t>
            </a:r>
            <a:r>
              <a:rPr lang="en-US" altLang="en-US" sz="3200" dirty="0" smtClean="0">
                <a:solidFill>
                  <a:srgbClr val="0000FF"/>
                </a:solidFill>
              </a:rPr>
              <a:t>AND</a:t>
            </a:r>
            <a:r>
              <a:rPr lang="en-US" altLang="en-US" sz="3200" dirty="0" smtClean="0"/>
              <a:t>” Operator</a:t>
            </a:r>
          </a:p>
        </p:txBody>
      </p:sp>
      <p:sp>
        <p:nvSpPr>
          <p:cNvPr id="5325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pPr eaLnBrk="1" hangingPunct="1"/>
            <a:r>
              <a:rPr lang="en-US" altLang="en-US" sz="2000" b="1" dirty="0" smtClean="0"/>
              <a:t>Learning objective: </a:t>
            </a:r>
            <a:r>
              <a:rPr lang="en-US" altLang="en-US" sz="2000" dirty="0" smtClean="0"/>
              <a:t>a program that reacts only if all conditions met</a:t>
            </a:r>
          </a:p>
          <a:p>
            <a:pPr eaLnBrk="1" hangingPunct="1"/>
            <a:r>
              <a:rPr lang="en-US" altLang="en-US" sz="2000" b="1" dirty="0" smtClean="0"/>
              <a:t>Format:</a:t>
            </a:r>
          </a:p>
          <a:p>
            <a:pPr eaLnBrk="1" hangingPunct="1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If ((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Boolean expression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n-US" altLang="en-US" sz="18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And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Boolean expression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)) then</a:t>
            </a:r>
          </a:p>
          <a:p>
            <a:pPr eaLnBrk="1" hangingPunct="1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body</a:t>
            </a:r>
          </a:p>
          <a:p>
            <a:pPr eaLnBrk="1" hangingPunct="1">
              <a:buFont typeface="Arial" charset="0"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E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nd if</a:t>
            </a:r>
          </a:p>
          <a:p>
            <a:pPr eaLnBrk="1" hangingPunct="1"/>
            <a:r>
              <a:rPr lang="en-CA" altLang="en-US" sz="2000" b="1" dirty="0"/>
              <a:t>Word document containing the macro (empty document, see macro editor for the important details)</a:t>
            </a:r>
            <a:r>
              <a:rPr lang="en-CA" altLang="en-US" sz="2000" dirty="0"/>
              <a:t>: </a:t>
            </a:r>
            <a:r>
              <a:rPr lang="en-CA" altLang="en-US" sz="2000" dirty="0">
                <a:latin typeface="Consolas" panose="020B0609020204030204" pitchFamily="49" charset="0"/>
              </a:rPr>
              <a:t>8</a:t>
            </a: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if_and_firing.docm</a:t>
            </a:r>
            <a:endParaRPr lang="en-US" altLang="en-US" sz="2000" b="1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9250" lvl="1" indent="0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salary = InputBox("Salary: ")</a:t>
            </a:r>
          </a:p>
          <a:p>
            <a:pPr marL="349250" lvl="1" indent="0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years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= InputBox("Years of employment: ")</a:t>
            </a:r>
          </a:p>
          <a:p>
            <a:pPr marL="349250" lvl="1" indent="0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If ((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salary &gt;= 100000) </a:t>
            </a:r>
            <a:r>
              <a:rPr lang="en-US" alt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And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(years &lt; 2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))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Then</a:t>
            </a:r>
          </a:p>
          <a:p>
            <a:pPr marL="349250" lvl="1" indent="0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result = "Fired!"</a:t>
            </a:r>
          </a:p>
          <a:p>
            <a:pPr marL="349250" lvl="1" indent="0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Else</a:t>
            </a: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 marL="349250" lvl="1" indent="0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result = "Retained"</a:t>
            </a:r>
            <a:endParaRPr lang="en-US" altLang="en-US" dirty="0" smtClean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50" y="5741988"/>
            <a:ext cx="2696633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795983"/>
            <a:ext cx="2696633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257800"/>
            <a:ext cx="10890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5181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Firing Example: Example Inputs &amp; Results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8288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Salary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Years</a:t>
                      </a:r>
                      <a:r>
                        <a:rPr lang="en-US" baseline="0" dirty="0" smtClean="0"/>
                        <a:t> on job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Retained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Retained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123456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Retained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1000000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0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Fired!</a:t>
                      </a:r>
                      <a:endParaRPr lang="en-US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04800" y="1295400"/>
            <a:ext cx="8229600" cy="400110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en-US" altLang="en-US" sz="2000" dirty="0">
                <a:latin typeface="Consolas" pitchFamily="49" charset="0"/>
                <a:cs typeface="Consolas" pitchFamily="49" charset="0"/>
              </a:rPr>
              <a:t> If </a:t>
            </a: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((</a:t>
            </a:r>
            <a:r>
              <a:rPr lang="en-US" altLang="en-US" sz="2000" dirty="0">
                <a:latin typeface="Consolas" pitchFamily="49" charset="0"/>
                <a:cs typeface="Consolas" pitchFamily="49" charset="0"/>
              </a:rPr>
              <a:t>salary &gt;= </a:t>
            </a: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100000</a:t>
            </a:r>
            <a:r>
              <a:rPr lang="en-US" altLang="en-US" sz="2000" dirty="0">
                <a:latin typeface="Consolas" pitchFamily="49" charset="0"/>
                <a:cs typeface="Consolas" pitchFamily="49" charset="0"/>
              </a:rPr>
              <a:t>) And (years &lt; 2</a:t>
            </a: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)) Then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51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Logical </a:t>
            </a:r>
            <a:r>
              <a:rPr lang="en-CA" b="1" dirty="0" smtClean="0">
                <a:solidFill>
                  <a:srgbClr val="0000FF"/>
                </a:solidFill>
              </a:rPr>
              <a:t>OR</a:t>
            </a:r>
            <a:r>
              <a:rPr lang="en-CA" dirty="0" smtClean="0"/>
              <a:t>: Review From Google Searches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OR: </a:t>
            </a:r>
          </a:p>
          <a:p>
            <a:pPr lvl="1"/>
            <a:r>
              <a:rPr lang="en-CA" dirty="0" smtClean="0"/>
              <a:t>If a website includes any of the search words then  the site shows up as a search result (a single true result will make the entire </a:t>
            </a:r>
            <a:r>
              <a:rPr lang="en-CA" dirty="0" smtClean="0">
                <a:latin typeface="Consolas" panose="020B0609020204030204" pitchFamily="49" charset="0"/>
              </a:rPr>
              <a:t>OR</a:t>
            </a:r>
            <a:r>
              <a:rPr lang="en-CA" dirty="0" smtClean="0"/>
              <a:t>-expression is true)</a:t>
            </a:r>
          </a:p>
          <a:p>
            <a:pPr lvl="1"/>
            <a:r>
              <a:rPr lang="en-CA" dirty="0" smtClean="0"/>
              <a:t>Conversely only if a website does not include any of the search words will a site not appear as a result (only if all results are false will the entire </a:t>
            </a:r>
            <a:r>
              <a:rPr lang="en-CA" dirty="0" smtClean="0">
                <a:latin typeface="Consolas" panose="020B0609020204030204" pitchFamily="49" charset="0"/>
              </a:rPr>
              <a:t>OR</a:t>
            </a:r>
            <a:r>
              <a:rPr lang="en-CA" dirty="0" smtClean="0"/>
              <a:t>-expression evaluate to false)</a:t>
            </a:r>
          </a:p>
          <a:p>
            <a:pPr lvl="1"/>
            <a:r>
              <a:rPr lang="en-US" altLang="en-US" b="1" dirty="0" smtClean="0">
                <a:latin typeface="Consolas" panose="020B0609020204030204" pitchFamily="49" charset="0"/>
              </a:rPr>
              <a:t>Format</a:t>
            </a:r>
            <a:r>
              <a:rPr lang="en-US" altLang="en-US" dirty="0" smtClean="0">
                <a:latin typeface="Consolas" panose="020B0609020204030204" pitchFamily="49" charset="0"/>
              </a:rPr>
              <a:t>:</a:t>
            </a:r>
          </a:p>
          <a:p>
            <a:pPr lvl="2"/>
            <a:r>
              <a:rPr lang="en-US" altLang="en-US" dirty="0" smtClean="0">
                <a:latin typeface="Consolas" panose="020B0609020204030204" pitchFamily="49" charset="0"/>
              </a:rPr>
              <a:t>&lt;</a:t>
            </a:r>
            <a:r>
              <a:rPr lang="en-US" altLang="en-US" i="1" dirty="0">
                <a:latin typeface="Consolas" panose="020B0609020204030204" pitchFamily="49" charset="0"/>
              </a:rPr>
              <a:t>First word</a:t>
            </a:r>
            <a:r>
              <a:rPr lang="en-US" altLang="en-US" dirty="0">
                <a:latin typeface="Consolas" panose="020B0609020204030204" pitchFamily="49" charset="0"/>
              </a:rPr>
              <a:t>&gt; </a:t>
            </a:r>
            <a:r>
              <a:rPr lang="en-US" altLang="en-US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OR</a:t>
            </a:r>
            <a:r>
              <a:rPr lang="en-US" altLang="en-US" dirty="0" smtClean="0">
                <a:latin typeface="Consolas" panose="020B0609020204030204" pitchFamily="49" charset="0"/>
              </a:rPr>
              <a:t> &lt;</a:t>
            </a:r>
            <a:r>
              <a:rPr lang="en-US" altLang="en-US" i="1" dirty="0" smtClean="0">
                <a:latin typeface="Consolas" panose="020B0609020204030204" pitchFamily="49" charset="0"/>
              </a:rPr>
              <a:t>Second </a:t>
            </a:r>
            <a:r>
              <a:rPr lang="en-US" altLang="en-US" i="1" dirty="0">
                <a:latin typeface="Consolas" panose="020B0609020204030204" pitchFamily="49" charset="0"/>
              </a:rPr>
              <a:t>word</a:t>
            </a:r>
            <a:r>
              <a:rPr lang="en-US" altLang="en-US" dirty="0" smtClean="0">
                <a:latin typeface="Consolas" panose="020B0609020204030204" pitchFamily="49" charset="0"/>
              </a:rPr>
              <a:t>&gt;</a:t>
            </a:r>
          </a:p>
          <a:p>
            <a:pPr lvl="1"/>
            <a:r>
              <a:rPr lang="en-US" altLang="en-US" b="1" dirty="0" smtClean="0">
                <a:latin typeface="Consolas" panose="020B0609020204030204" pitchFamily="49" charset="0"/>
              </a:rPr>
              <a:t>Example</a:t>
            </a:r>
            <a:r>
              <a:rPr lang="en-US" altLang="en-US" dirty="0" smtClean="0">
                <a:latin typeface="Consolas" panose="020B0609020204030204" pitchFamily="49" charset="0"/>
              </a:rPr>
              <a:t>:</a:t>
            </a:r>
            <a:endParaRPr lang="en-US" altLang="en-US" dirty="0">
              <a:latin typeface="Consolas" panose="020B0609020204030204" pitchFamily="49" charset="0"/>
            </a:endParaRPr>
          </a:p>
          <a:p>
            <a:pPr lvl="2"/>
            <a:r>
              <a:rPr lang="en-US" altLang="en-US" dirty="0" smtClean="0">
                <a:latin typeface="Consolas" panose="020B0609020204030204" pitchFamily="49" charset="0"/>
              </a:rPr>
              <a:t>Calgary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OR</a:t>
            </a:r>
            <a:r>
              <a:rPr lang="en-US" altLang="en-US" dirty="0">
                <a:latin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Edmonton</a:t>
            </a:r>
            <a:endParaRPr lang="en-CA" dirty="0"/>
          </a:p>
          <a:p>
            <a:pPr lvl="2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9501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Logic: The VBA “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OR</a:t>
            </a:r>
            <a:r>
              <a:rPr lang="en-US" altLang="en-US" sz="3200" dirty="0" smtClean="0"/>
              <a:t>” Operator</a:t>
            </a:r>
          </a:p>
        </p:txBody>
      </p:sp>
      <p:sp>
        <p:nvSpPr>
          <p:cNvPr id="5222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310289"/>
            <a:ext cx="8229600" cy="5029200"/>
          </a:xfrm>
        </p:spPr>
        <p:txBody>
          <a:bodyPr/>
          <a:lstStyle/>
          <a:p>
            <a:pPr eaLnBrk="1" hangingPunct="1"/>
            <a:r>
              <a:rPr lang="en-US" altLang="en-US" sz="2000" b="1" dirty="0" smtClean="0"/>
              <a:t>Format:</a:t>
            </a:r>
          </a:p>
          <a:p>
            <a:pPr eaLnBrk="1" hangingPunct="1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If ((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Boolean expression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n-US" altLang="en-US" sz="18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OR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Boolean expression)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 then</a:t>
            </a:r>
          </a:p>
          <a:p>
            <a:pPr eaLnBrk="1" hangingPunct="1">
              <a:buFont typeface="Arial" charset="0"/>
              <a:buNone/>
            </a:pP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         body</a:t>
            </a:r>
          </a:p>
          <a:p>
            <a:pPr eaLnBrk="1" hangingPunct="1">
              <a:buFont typeface="Arial" charset="0"/>
              <a:buNone/>
            </a:pPr>
            <a:r>
              <a:rPr lang="en-US" altLang="en-US" sz="1800" b="1" i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b="1" i="1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End if</a:t>
            </a:r>
          </a:p>
          <a:p>
            <a:pPr eaLnBrk="1" hangingPunct="1"/>
            <a:r>
              <a:rPr lang="en-CA" altLang="en-US" sz="2000" b="1" dirty="0" smtClean="0"/>
              <a:t>Learning objective</a:t>
            </a:r>
            <a:r>
              <a:rPr lang="en-CA" altLang="en-US" sz="2000" dirty="0" smtClean="0"/>
              <a:t>: a program that reacts if at least one condition met.</a:t>
            </a:r>
          </a:p>
          <a:p>
            <a:pPr eaLnBrk="1" hangingPunct="1"/>
            <a:r>
              <a:rPr lang="en-CA" altLang="en-US" sz="2000" b="1" dirty="0" smtClean="0"/>
              <a:t>Word </a:t>
            </a:r>
            <a:r>
              <a:rPr lang="en-CA" altLang="en-US" sz="2000" b="1" dirty="0"/>
              <a:t>document containing the macro (empty document, see macro editor for the important details)</a:t>
            </a:r>
            <a:r>
              <a:rPr lang="en-CA" altLang="en-US" sz="2000" dirty="0"/>
              <a:t>: </a:t>
            </a:r>
            <a:r>
              <a:rPr lang="en-CA" altLang="en-US" sz="2000" dirty="0">
                <a:latin typeface="Consolas" panose="020B0609020204030204" pitchFamily="49" charset="0"/>
              </a:rPr>
              <a:t>9</a:t>
            </a:r>
            <a:r>
              <a:rPr lang="en-US" altLang="en-US" sz="2000" dirty="0" smtClean="0">
                <a:latin typeface="Consolas" panose="020B0609020204030204" pitchFamily="49" charset="0"/>
                <a:cs typeface="Consolas" pitchFamily="49" charset="0"/>
              </a:rPr>
              <a:t>if_or_hiring.docm</a:t>
            </a:r>
          </a:p>
          <a:p>
            <a:pPr lvl="1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gpa = InputBox("Grade point: ")</a:t>
            </a:r>
          </a:p>
          <a:p>
            <a:pPr lvl="1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experience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= InputBox("Years of job experience: ")</a:t>
            </a:r>
          </a:p>
          <a:p>
            <a:pPr lvl="1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If ((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gpa &gt; 3.7) </a:t>
            </a:r>
            <a:r>
              <a:rPr lang="en-US" alt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Or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(experience &gt; 5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))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Then</a:t>
            </a:r>
          </a:p>
          <a:p>
            <a:pPr lvl="1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result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= "Hire applicant"</a:t>
            </a:r>
          </a:p>
          <a:p>
            <a:pPr lvl="1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Else</a:t>
            </a: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 lvl="1"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result = "Insufficient qualifications"</a:t>
            </a:r>
            <a:endParaRPr lang="en-US" altLang="en-US" sz="1800" dirty="0" smtClean="0">
              <a:latin typeface="Arial" charset="0"/>
            </a:endParaRPr>
          </a:p>
          <a:p>
            <a:pPr eaLnBrk="1" hangingPunct="1"/>
            <a:endParaRPr lang="en-US" altLang="en-US" sz="1800" dirty="0" smtClean="0">
              <a:latin typeface="Arial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5848"/>
            <a:ext cx="2865349" cy="1182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745371"/>
            <a:ext cx="2841863" cy="115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3770" y="5738745"/>
            <a:ext cx="1143008" cy="11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6596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Hiring Example: Example Inputs &amp; Results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8288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Years</a:t>
                      </a:r>
                      <a:r>
                        <a:rPr lang="en-US" baseline="0" dirty="0" smtClean="0"/>
                        <a:t> job experience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2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0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Insufficient</a:t>
                      </a:r>
                      <a:r>
                        <a:rPr lang="en-US" i="1" baseline="0" dirty="0" smtClean="0"/>
                        <a:t> qualifications</a:t>
                      </a:r>
                      <a:endParaRPr lang="en-US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04800" y="1295400"/>
            <a:ext cx="8229600" cy="400110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en-US" altLang="en-US" sz="2000" dirty="0">
                <a:latin typeface="Consolas" pitchFamily="49" charset="0"/>
                <a:cs typeface="Consolas" pitchFamily="49" charset="0"/>
              </a:rPr>
              <a:t> If </a:t>
            </a: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((</a:t>
            </a:r>
            <a:r>
              <a:rPr lang="en-US" altLang="en-US" sz="2000" dirty="0">
                <a:latin typeface="Consolas" pitchFamily="49" charset="0"/>
                <a:cs typeface="Consolas" pitchFamily="49" charset="0"/>
              </a:rPr>
              <a:t>gpa &gt; 3.7) </a:t>
            </a: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Or </a:t>
            </a:r>
            <a:r>
              <a:rPr lang="en-US" altLang="en-US" sz="2000" dirty="0">
                <a:latin typeface="Consolas" pitchFamily="49" charset="0"/>
                <a:cs typeface="Consolas" pitchFamily="49" charset="0"/>
              </a:rPr>
              <a:t>(experience &gt; 5</a:t>
            </a: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)) then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1749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Line </a:t>
            </a:r>
            <a:r>
              <a:rPr lang="en-US" b="1" dirty="0" smtClean="0">
                <a:solidFill>
                  <a:srgbClr val="0000FF"/>
                </a:solidFill>
              </a:rPr>
              <a:t>Continuation Character </a:t>
            </a:r>
            <a:r>
              <a:rPr lang="en-US" b="1" dirty="0" smtClean="0"/>
              <a:t>(Repeated Again For Branching)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increase readability of long </a:t>
            </a:r>
            <a:r>
              <a:rPr lang="en-US" dirty="0" smtClean="0">
                <a:latin typeface="Consolas" panose="020B0609020204030204" pitchFamily="49" charset="0"/>
              </a:rPr>
              <a:t>IF</a:t>
            </a:r>
            <a:r>
              <a:rPr lang="en-US" dirty="0" smtClean="0"/>
              <a:t> statements the line continuation character can split the Boolean expressions (one Boolean per line)</a:t>
            </a:r>
          </a:p>
          <a:p>
            <a:pPr marL="339725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 (income 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99999)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And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</a:t>
            </a:r>
          </a:p>
          <a:p>
            <a:pPr marL="3397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(experience &lt;=  2) And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</a:t>
            </a:r>
          </a:p>
          <a:p>
            <a:pPr marL="3397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(numRepramands &gt; 0) Then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397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MsgBox (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"You're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fired!")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39725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End If</a:t>
            </a:r>
            <a:endParaRPr lang="en-US" dirty="0"/>
          </a:p>
          <a:p>
            <a:pPr marL="395288" indent="-342900"/>
            <a:r>
              <a:rPr lang="en-US" dirty="0" smtClean="0"/>
              <a:t>Reminder:</a:t>
            </a:r>
          </a:p>
          <a:p>
            <a:pPr marL="617538" lvl="1" indent="-342900"/>
            <a:r>
              <a:rPr lang="en-US" dirty="0" smtClean="0"/>
              <a:t>To split the line the line continuation character (underscore) must be preceded by a space.</a:t>
            </a:r>
          </a:p>
          <a:p>
            <a:pPr marL="395288" indent="-342900"/>
            <a:r>
              <a:rPr lang="en-US" dirty="0" smtClean="0"/>
              <a:t>Keywords cannot be split between lines e.g.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Msg _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Box</a:t>
            </a:r>
          </a:p>
        </p:txBody>
      </p:sp>
      <p:sp>
        <p:nvSpPr>
          <p:cNvPr id="4" name="Rectangle 3"/>
          <p:cNvSpPr/>
          <p:nvPr/>
        </p:nvSpPr>
        <p:spPr>
          <a:xfrm>
            <a:off x="87775" y="6518035"/>
            <a:ext cx="50064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For more details see: http</a:t>
            </a:r>
            <a:r>
              <a:rPr lang="en-US" sz="1400" dirty="0"/>
              <a:t>://support.microsoft.com/kb/141513</a:t>
            </a:r>
          </a:p>
        </p:txBody>
      </p:sp>
    </p:spTree>
    <p:extLst>
      <p:ext uri="{BB962C8B-B14F-4D97-AF65-F5344CB8AC3E}">
        <p14:creationId xmlns:p14="http://schemas.microsoft.com/office/powerpoint/2010/main" val="241057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Application: </a:t>
            </a:r>
            <a:r>
              <a:rPr lang="en-CA" dirty="0" smtClean="0">
                <a:latin typeface="Consolas" panose="020B0609020204030204" pitchFamily="49" charset="0"/>
              </a:rPr>
              <a:t>IF</a:t>
            </a:r>
            <a:r>
              <a:rPr lang="en-CA" dirty="0" smtClean="0"/>
              <a:t>-Branching (Marking Program)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Case </a:t>
            </a:r>
            <a:r>
              <a:rPr lang="en-CA" dirty="0"/>
              <a:t>1, Failure: document has any spelling mistakes</a:t>
            </a:r>
          </a:p>
          <a:p>
            <a:r>
              <a:rPr lang="en-CA" dirty="0" smtClean="0"/>
              <a:t>Case </a:t>
            </a:r>
            <a:r>
              <a:rPr lang="en-CA" dirty="0"/>
              <a:t>2, Pass: document has no spelling mistakes</a:t>
            </a:r>
          </a:p>
          <a:p>
            <a:r>
              <a:rPr lang="en-US" b="1" dirty="0" smtClean="0"/>
              <a:t>Learning Objective:</a:t>
            </a:r>
            <a:r>
              <a:rPr lang="en-US" dirty="0" smtClean="0"/>
              <a:t> Application of branching and other concepts, marking a document based on the number of typographical errors and formatting the marking feedback. </a:t>
            </a:r>
            <a:endParaRPr lang="en-CA" b="1" dirty="0" smtClean="0"/>
          </a:p>
          <a:p>
            <a:r>
              <a:rPr lang="en-CA" b="1" dirty="0" smtClean="0"/>
              <a:t>Name of the Word document that contains the program</a:t>
            </a:r>
            <a:r>
              <a:rPr lang="en-CA" dirty="0"/>
              <a:t>: </a:t>
            </a:r>
            <a:r>
              <a:rPr lang="en-CA" dirty="0">
                <a:latin typeface="Consolas" panose="020B0609020204030204" pitchFamily="49" charset="0"/>
              </a:rPr>
              <a:t>10Marking programV1_IF.docm </a:t>
            </a:r>
          </a:p>
        </p:txBody>
      </p:sp>
    </p:spTree>
    <p:extLst>
      <p:ext uri="{BB962C8B-B14F-4D97-AF65-F5344CB8AC3E}">
        <p14:creationId xmlns:p14="http://schemas.microsoft.com/office/powerpoint/2010/main" val="371862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What you know</a:t>
            </a:r>
            <a:r>
              <a:rPr lang="en-US" b="1" dirty="0"/>
              <a:t>;</a:t>
            </a:r>
            <a:r>
              <a:rPr lang="en-US" b="1" dirty="0" smtClean="0"/>
              <a:t> </a:t>
            </a:r>
            <a:r>
              <a:rPr lang="en-US" b="1" dirty="0"/>
              <a:t>B</a:t>
            </a:r>
            <a:r>
              <a:rPr lang="en-US" b="1" dirty="0" smtClean="0"/>
              <a:t>oolean expression</a:t>
            </a:r>
            <a:r>
              <a:rPr lang="en-US" dirty="0" smtClean="0"/>
              <a:t>: An </a:t>
            </a:r>
            <a:r>
              <a:rPr lang="en-US" dirty="0"/>
              <a:t>expression that must work out </a:t>
            </a:r>
            <a:r>
              <a:rPr lang="en-US" dirty="0" smtClean="0"/>
              <a:t>(evaluate to) to </a:t>
            </a:r>
            <a:r>
              <a:rPr lang="en-US" dirty="0"/>
              <a:t>either a true or false </a:t>
            </a:r>
            <a:r>
              <a:rPr lang="en-US" dirty="0" smtClean="0"/>
              <a:t>value. </a:t>
            </a:r>
          </a:p>
          <a:p>
            <a:pPr lvl="1"/>
            <a:r>
              <a:rPr lang="en-US" dirty="0" smtClean="0"/>
              <a:t>e.g</a:t>
            </a:r>
            <a:r>
              <a:rPr lang="en-US" dirty="0"/>
              <a:t>., it is over 45 Celsius </a:t>
            </a:r>
            <a:r>
              <a:rPr lang="en-US" dirty="0" smtClean="0"/>
              <a:t>today</a:t>
            </a:r>
            <a:endParaRPr lang="en-US" dirty="0"/>
          </a:p>
          <a:p>
            <a:pPr lvl="1"/>
            <a:r>
              <a:rPr lang="en-US" dirty="0"/>
              <a:t>e</a:t>
            </a:r>
            <a:r>
              <a:rPr lang="en-US" dirty="0" smtClean="0"/>
              <a:t>.g., the user correctly entered the password</a:t>
            </a:r>
            <a:endParaRPr lang="en-US" dirty="0"/>
          </a:p>
          <a:p>
            <a:r>
              <a:rPr lang="en-US" b="1" dirty="0" smtClean="0"/>
              <a:t>New term, body</a:t>
            </a:r>
            <a:r>
              <a:rPr lang="en-US" dirty="0" smtClean="0"/>
              <a:t>: A block of program instructions that will execute under a specified condition (for branches the body executes when a Boolean is true)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Style requirement</a:t>
            </a:r>
          </a:p>
          <a:p>
            <a:pPr lvl="2"/>
            <a:r>
              <a:rPr lang="en-US" dirty="0" smtClean="0"/>
              <a:t>The ‘body’ is indented (1 tab)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 “sub-body” (</a:t>
            </a:r>
            <a:r>
              <a:rPr lang="en-US" dirty="0" smtClean="0">
                <a:latin typeface="Consolas" panose="020B0609020204030204" pitchFamily="49" charset="0"/>
              </a:rPr>
              <a:t>IF</a:t>
            </a:r>
            <a:r>
              <a:rPr lang="en-US" dirty="0" smtClean="0"/>
              <a:t>-branch) is indented by an additional 1 tab (2 or more tabs) </a:t>
            </a:r>
            <a:endParaRPr lang="en-US" dirty="0"/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38200" y="4114800"/>
            <a:ext cx="8153400" cy="1200329"/>
            <a:chOff x="762000" y="3925328"/>
            <a:chExt cx="8153400" cy="1200329"/>
          </a:xfrm>
        </p:grpSpPr>
        <p:sp>
          <p:nvSpPr>
            <p:cNvPr id="4" name="Rectangle 3"/>
            <p:cNvSpPr/>
            <p:nvPr/>
          </p:nvSpPr>
          <p:spPr>
            <a:xfrm>
              <a:off x="762000" y="4038600"/>
              <a:ext cx="3200400" cy="89703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Sub </a:t>
              </a:r>
              <a:r>
                <a:rPr 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Document_Open()</a:t>
              </a:r>
            </a:p>
            <a:p>
              <a:r>
                <a:rPr lang="en-US" sz="16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    MsgBox </a:t>
              </a:r>
              <a:r>
                <a:rPr 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("Fake virus</a:t>
              </a:r>
              <a:r>
                <a:rPr lang="en-US" sz="16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!")</a:t>
              </a:r>
              <a:endParaRPr lang="en-US" sz="16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r>
                <a:rPr 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End Sub</a:t>
              </a:r>
            </a:p>
          </p:txBody>
        </p:sp>
        <p:sp>
          <p:nvSpPr>
            <p:cNvPr id="5" name="Right Brace 4"/>
            <p:cNvSpPr/>
            <p:nvPr/>
          </p:nvSpPr>
          <p:spPr>
            <a:xfrm>
              <a:off x="4457700" y="4097438"/>
              <a:ext cx="381000" cy="838200"/>
            </a:xfrm>
            <a:prstGeom prst="rightBrac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855096" y="3925328"/>
              <a:ext cx="406030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This/these instruction/instructions run when you tell VBA to run the macro, the ‘body’ of the macro program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6337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Marking Program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Sub MarkingProgram()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Dim totalTypos As Long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Const MAX_TYPOS = 0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Dim feedback As String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totalTypos </a:t>
            </a:r>
            <a:r>
              <a:rPr lang="en-CA" sz="1800" dirty="0">
                <a:latin typeface="Consolas" panose="020B0609020204030204" pitchFamily="49" charset="0"/>
              </a:rPr>
              <a:t>= ActiveDocument.SpellingErrors.Count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feedback = "Marking.."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Selection.HomeKey Unit:=wdStory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</a:t>
            </a:r>
            <a:r>
              <a:rPr lang="en-CA" sz="1800" dirty="0">
                <a:latin typeface="Consolas" panose="020B0609020204030204" pitchFamily="49" charset="0"/>
              </a:rPr>
              <a:t>If (totalTypos &gt; MAX_TYPOS) Then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feedback = feedback &amp; "Has typos: Fail"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Else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feedback = feedback &amp; ": Passing grade"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End If</a:t>
            </a:r>
          </a:p>
        </p:txBody>
      </p:sp>
    </p:spTree>
    <p:extLst>
      <p:ext uri="{BB962C8B-B14F-4D97-AF65-F5344CB8AC3E}">
        <p14:creationId xmlns:p14="http://schemas.microsoft.com/office/powerpoint/2010/main" val="78246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Marking Program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feedback </a:t>
            </a:r>
            <a:r>
              <a:rPr lang="en-CA" sz="1800" dirty="0">
                <a:latin typeface="Consolas" panose="020B0609020204030204" pitchFamily="49" charset="0"/>
              </a:rPr>
              <a:t>= feedback &amp; vbCr &amp; vbCr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Selection.Font.ColorIndex </a:t>
            </a:r>
            <a:r>
              <a:rPr lang="en-CA" sz="1800" dirty="0">
                <a:latin typeface="Consolas" panose="020B0609020204030204" pitchFamily="49" charset="0"/>
              </a:rPr>
              <a:t>= wdRed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Selection.Font.Size = 16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Selection.Font.Name = "Arial"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Selection.TypeText </a:t>
            </a:r>
            <a:r>
              <a:rPr lang="en-CA" sz="1800" dirty="0">
                <a:latin typeface="Consolas" panose="020B0609020204030204" pitchFamily="49" charset="0"/>
              </a:rPr>
              <a:t>(feedback</a:t>
            </a:r>
            <a:r>
              <a:rPr lang="en-CA" sz="1800" dirty="0" smtClean="0">
                <a:latin typeface="Consolas" panose="020B0609020204030204" pitchFamily="49" charset="0"/>
              </a:rPr>
              <a:t>)</a:t>
            </a: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End Sub</a:t>
            </a:r>
          </a:p>
        </p:txBody>
      </p:sp>
    </p:spTree>
    <p:extLst>
      <p:ext uri="{BB962C8B-B14F-4D97-AF65-F5344CB8AC3E}">
        <p14:creationId xmlns:p14="http://schemas.microsoft.com/office/powerpoint/2010/main" val="124311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Conditions Inside Of Conditions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This is referred to as ‘</a:t>
            </a:r>
            <a:r>
              <a:rPr lang="en-CA" b="1" dirty="0" smtClean="0">
                <a:solidFill>
                  <a:srgbClr val="0000FF"/>
                </a:solidFill>
              </a:rPr>
              <a:t>nesting</a:t>
            </a:r>
            <a:r>
              <a:rPr lang="en-CA" dirty="0" smtClean="0"/>
              <a:t>’ (one form of nesting)</a:t>
            </a:r>
          </a:p>
          <a:p>
            <a:r>
              <a:rPr lang="en-CA" dirty="0" smtClean="0"/>
              <a:t>An </a:t>
            </a:r>
            <a:r>
              <a:rPr lang="en-CA" dirty="0" smtClean="0">
                <a:latin typeface="Consolas" panose="020B0609020204030204" pitchFamily="49" charset="0"/>
              </a:rPr>
              <a:t>IF</a:t>
            </a:r>
            <a:r>
              <a:rPr lang="en-CA" dirty="0" smtClean="0"/>
              <a:t> can contain within its body a second </a:t>
            </a:r>
            <a:r>
              <a:rPr lang="en-CA" dirty="0">
                <a:latin typeface="Consolas" panose="020B0609020204030204" pitchFamily="49" charset="0"/>
              </a:rPr>
              <a:t>IF</a:t>
            </a:r>
            <a:endParaRPr lang="en-CA" dirty="0" smtClean="0"/>
          </a:p>
          <a:p>
            <a:pPr marL="234950" lvl="1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IF (Boolean expression 1 for outer IF)</a:t>
            </a:r>
          </a:p>
          <a:p>
            <a:pPr marL="234950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smtClean="0">
                <a:latin typeface="Consolas" panose="020B0609020204030204" pitchFamily="49" charset="0"/>
              </a:rPr>
              <a:t>   ..</a:t>
            </a:r>
          </a:p>
          <a:p>
            <a:pPr marL="234950" lvl="1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    </a:t>
            </a:r>
            <a:r>
              <a:rPr lang="en-CA" dirty="0">
                <a:latin typeface="Consolas" panose="020B0609020204030204" pitchFamily="49" charset="0"/>
              </a:rPr>
              <a:t>IF (Boolean expression </a:t>
            </a:r>
            <a:r>
              <a:rPr lang="en-CA" dirty="0" smtClean="0">
                <a:latin typeface="Consolas" panose="020B0609020204030204" pitchFamily="49" charset="0"/>
              </a:rPr>
              <a:t>2 </a:t>
            </a:r>
            <a:r>
              <a:rPr lang="en-CA" dirty="0">
                <a:latin typeface="Consolas" panose="020B0609020204030204" pitchFamily="49" charset="0"/>
              </a:rPr>
              <a:t>for </a:t>
            </a:r>
            <a:r>
              <a:rPr lang="en-CA" dirty="0" smtClean="0">
                <a:latin typeface="Consolas" panose="020B0609020204030204" pitchFamily="49" charset="0"/>
              </a:rPr>
              <a:t>inner </a:t>
            </a:r>
            <a:r>
              <a:rPr lang="en-CA" dirty="0">
                <a:latin typeface="Consolas" panose="020B0609020204030204" pitchFamily="49" charset="0"/>
              </a:rPr>
              <a:t>IF</a:t>
            </a:r>
            <a:r>
              <a:rPr lang="en-CA" dirty="0" smtClean="0">
                <a:latin typeface="Consolas" panose="020B0609020204030204" pitchFamily="49" charset="0"/>
              </a:rPr>
              <a:t>)</a:t>
            </a:r>
          </a:p>
          <a:p>
            <a:pPr marL="234950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smtClean="0">
                <a:latin typeface="Consolas" panose="020B0609020204030204" pitchFamily="49" charset="0"/>
              </a:rPr>
              <a:t>       ..</a:t>
            </a:r>
          </a:p>
          <a:p>
            <a:pPr marL="234950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smtClean="0">
                <a:latin typeface="Consolas" panose="020B0609020204030204" pitchFamily="49" charset="0"/>
              </a:rPr>
              <a:t>   </a:t>
            </a:r>
            <a:r>
              <a:rPr lang="en-CA" dirty="0">
                <a:latin typeface="Consolas" panose="020B0609020204030204" pitchFamily="49" charset="0"/>
              </a:rPr>
              <a:t>End IF  </a:t>
            </a:r>
            <a:r>
              <a:rPr lang="en-CA" b="1" dirty="0">
                <a:solidFill>
                  <a:srgbClr val="FF0000"/>
                </a:solidFill>
                <a:latin typeface="Consolas" panose="020B0609020204030204" pitchFamily="49" charset="0"/>
              </a:rPr>
              <a:t>'</a:t>
            </a:r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Inner If</a:t>
            </a:r>
          </a:p>
          <a:p>
            <a:pPr marL="234950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End IF </a:t>
            </a:r>
            <a:r>
              <a:rPr lang="en-CA" dirty="0" smtClean="0">
                <a:latin typeface="Consolas" panose="020B0609020204030204" pitchFamily="49" charset="0"/>
              </a:rPr>
              <a:t> </a:t>
            </a:r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'Outer If</a:t>
            </a:r>
            <a:endParaRPr lang="en-CA" dirty="0" smtClean="0"/>
          </a:p>
          <a:p>
            <a:pPr lvl="1"/>
            <a:r>
              <a:rPr lang="en-CA" dirty="0" smtClean="0"/>
              <a:t>In other words: Boolean expression 2 is checked only when Boolean expression is true </a:t>
            </a:r>
            <a:endParaRPr lang="en-CA" dirty="0"/>
          </a:p>
        </p:txBody>
      </p:sp>
      <p:sp>
        <p:nvSpPr>
          <p:cNvPr id="4" name="Right Brace 3"/>
          <p:cNvSpPr/>
          <p:nvPr/>
        </p:nvSpPr>
        <p:spPr>
          <a:xfrm rot="10800000">
            <a:off x="762000" y="2895600"/>
            <a:ext cx="381000" cy="1143000"/>
          </a:xfrm>
          <a:prstGeom prst="rightBrac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-26894" y="3143934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Outer body</a:t>
            </a:r>
            <a:endParaRPr lang="en-CA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ight Brace 5"/>
          <p:cNvSpPr/>
          <p:nvPr/>
        </p:nvSpPr>
        <p:spPr>
          <a:xfrm>
            <a:off x="6705600" y="3390900"/>
            <a:ext cx="381000" cy="399365"/>
          </a:xfrm>
          <a:prstGeom prst="rightBrac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7" name="TextBox 6"/>
          <p:cNvSpPr txBox="1"/>
          <p:nvPr/>
        </p:nvSpPr>
        <p:spPr>
          <a:xfrm>
            <a:off x="7086600" y="3132855"/>
            <a:ext cx="121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Nested inner body</a:t>
            </a:r>
            <a:endParaRPr lang="en-CA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79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Recognizing When </a:t>
            </a:r>
            <a:r>
              <a:rPr lang="en-US" b="1" dirty="0" smtClean="0">
                <a:solidFill>
                  <a:srgbClr val="0000FF"/>
                </a:solidFill>
              </a:rPr>
              <a:t>Nesting</a:t>
            </a:r>
            <a:r>
              <a:rPr lang="en-US" dirty="0" smtClean="0"/>
              <a:t> Is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4788244" cy="5029200"/>
          </a:xfrm>
        </p:spPr>
        <p:txBody>
          <a:bodyPr/>
          <a:lstStyle/>
          <a:p>
            <a:r>
              <a:rPr lang="en-US" b="1" dirty="0" smtClean="0"/>
              <a:t>Scenario 1</a:t>
            </a:r>
            <a:r>
              <a:rPr lang="en-US" dirty="0" smtClean="0"/>
              <a:t>: A second question is asked only if a first question answers true:</a:t>
            </a:r>
          </a:p>
          <a:p>
            <a:pPr lvl="1"/>
            <a:r>
              <a:rPr lang="en-US" dirty="0" smtClean="0"/>
              <a:t>Example: If it’s true the applicant is a Canadian citizen, then ask for the person’s income (checking if eligible for social assistance).</a:t>
            </a:r>
          </a:p>
          <a:p>
            <a:pPr lvl="1"/>
            <a:r>
              <a:rPr lang="en-US" dirty="0" smtClean="0"/>
              <a:t>Type of nesting: an </a:t>
            </a:r>
            <a:r>
              <a:rPr lang="en-US" dirty="0" smtClean="0">
                <a:latin typeface="Consolas" panose="020B0609020204030204" pitchFamily="49" charset="0"/>
              </a:rPr>
              <a:t>IF</a:t>
            </a:r>
            <a:r>
              <a:rPr lang="en-US" dirty="0" smtClean="0"/>
              <a:t>-branch nested inside of another </a:t>
            </a:r>
            <a:r>
              <a:rPr lang="en-US" dirty="0">
                <a:latin typeface="Consolas" panose="020B0609020204030204" pitchFamily="49" charset="0"/>
              </a:rPr>
              <a:t>IF</a:t>
            </a:r>
            <a:r>
              <a:rPr lang="en-US" dirty="0"/>
              <a:t>-branch </a:t>
            </a:r>
            <a:endParaRPr lang="en-US" dirty="0" smtClean="0"/>
          </a:p>
          <a:p>
            <a:pPr marL="234950" lvl="1" indent="0"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If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(Boolean) then</a:t>
            </a:r>
          </a:p>
          <a:p>
            <a:pPr marL="293688" lvl="2" indent="0">
              <a:buNone/>
            </a:pP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(Boolean) then</a:t>
            </a:r>
          </a:p>
          <a:p>
            <a:pPr marL="293688" lvl="2" indent="0">
              <a:buNone/>
            </a:pP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...</a:t>
            </a:r>
          </a:p>
          <a:p>
            <a:pPr marL="293688" lvl="2" indent="0">
              <a:buNone/>
            </a:pP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End If</a:t>
            </a:r>
          </a:p>
          <a:p>
            <a:pPr marL="293688" lvl="2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End if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iamond 3"/>
          <p:cNvSpPr/>
          <p:nvPr/>
        </p:nvSpPr>
        <p:spPr>
          <a:xfrm>
            <a:off x="5715000" y="1676400"/>
            <a:ext cx="1905000" cy="8382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Q: Citizen?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5562600" y="2514600"/>
            <a:ext cx="2209800" cy="1313935"/>
            <a:chOff x="5562600" y="2514600"/>
            <a:chExt cx="2209800" cy="1313935"/>
          </a:xfrm>
        </p:grpSpPr>
        <p:sp>
          <p:nvSpPr>
            <p:cNvPr id="5" name="Diamond 4"/>
            <p:cNvSpPr/>
            <p:nvPr/>
          </p:nvSpPr>
          <p:spPr>
            <a:xfrm>
              <a:off x="5562600" y="2990335"/>
              <a:ext cx="2209800" cy="838200"/>
            </a:xfrm>
            <a:prstGeom prst="diamond">
              <a:avLst/>
            </a:prstGeom>
            <a:solidFill>
              <a:srgbClr val="0000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Q: Low income?</a:t>
              </a:r>
              <a:endParaRPr lang="en-US" dirty="0"/>
            </a:p>
          </p:txBody>
        </p:sp>
        <p:cxnSp>
          <p:nvCxnSpPr>
            <p:cNvPr id="10" name="Straight Arrow Connector 9"/>
            <p:cNvCxnSpPr>
              <a:stCxn id="4" idx="2"/>
            </p:cNvCxnSpPr>
            <p:nvPr/>
          </p:nvCxnSpPr>
          <p:spPr>
            <a:xfrm>
              <a:off x="6667500" y="2514600"/>
              <a:ext cx="0" cy="4757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655143" y="2621003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715000" y="3828535"/>
            <a:ext cx="1905000" cy="1352035"/>
            <a:chOff x="5715000" y="3828535"/>
            <a:chExt cx="1905000" cy="1352035"/>
          </a:xfrm>
        </p:grpSpPr>
        <p:cxnSp>
          <p:nvCxnSpPr>
            <p:cNvPr id="14" name="Straight Arrow Connector 13"/>
            <p:cNvCxnSpPr/>
            <p:nvPr/>
          </p:nvCxnSpPr>
          <p:spPr>
            <a:xfrm>
              <a:off x="6667500" y="3828535"/>
              <a:ext cx="0" cy="4757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6655143" y="3934938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5715000" y="4342370"/>
              <a:ext cx="1905000" cy="838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May receive assistance</a:t>
              </a:r>
              <a:endParaRPr lang="en-US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7620000" y="1760319"/>
            <a:ext cx="838200" cy="1649116"/>
            <a:chOff x="7620000" y="1760319"/>
            <a:chExt cx="838200" cy="1649116"/>
          </a:xfrm>
        </p:grpSpPr>
        <p:cxnSp>
          <p:nvCxnSpPr>
            <p:cNvPr id="13" name="Straight Connector 12"/>
            <p:cNvCxnSpPr>
              <a:stCxn id="4" idx="3"/>
            </p:cNvCxnSpPr>
            <p:nvPr/>
          </p:nvCxnSpPr>
          <p:spPr>
            <a:xfrm>
              <a:off x="7620000" y="2095500"/>
              <a:ext cx="838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7637505" y="1760319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8458200" y="2129651"/>
              <a:ext cx="0" cy="127978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7239000" y="3505200"/>
            <a:ext cx="1905000" cy="3230603"/>
            <a:chOff x="7239000" y="3505200"/>
            <a:chExt cx="1905000" cy="3230603"/>
          </a:xfrm>
        </p:grpSpPr>
        <p:cxnSp>
          <p:nvCxnSpPr>
            <p:cNvPr id="24" name="Straight Arrow Connector 23"/>
            <p:cNvCxnSpPr/>
            <p:nvPr/>
          </p:nvCxnSpPr>
          <p:spPr>
            <a:xfrm>
              <a:off x="8458200" y="3505200"/>
              <a:ext cx="0" cy="24384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/>
            <p:cNvSpPr/>
            <p:nvPr/>
          </p:nvSpPr>
          <p:spPr>
            <a:xfrm>
              <a:off x="7239000" y="5897603"/>
              <a:ext cx="1905000" cy="838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No assistance</a:t>
              </a:r>
              <a:endParaRPr lang="en-US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7734300" y="3075445"/>
            <a:ext cx="723900" cy="369332"/>
            <a:chOff x="7734300" y="3075445"/>
            <a:chExt cx="723900" cy="369332"/>
          </a:xfrm>
        </p:grpSpPr>
        <p:cxnSp>
          <p:nvCxnSpPr>
            <p:cNvPr id="31" name="Straight Arrow Connector 30"/>
            <p:cNvCxnSpPr>
              <a:stCxn id="5" idx="3"/>
            </p:cNvCxnSpPr>
            <p:nvPr/>
          </p:nvCxnSpPr>
          <p:spPr>
            <a:xfrm>
              <a:off x="7772400" y="3409435"/>
              <a:ext cx="6858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7734300" y="3075445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632888" y="3010168"/>
            <a:ext cx="2260256" cy="2781032"/>
            <a:chOff x="3632888" y="3010168"/>
            <a:chExt cx="2260256" cy="2781032"/>
          </a:xfrm>
        </p:grpSpPr>
        <p:sp>
          <p:nvSpPr>
            <p:cNvPr id="36" name="Left Brace 35"/>
            <p:cNvSpPr/>
            <p:nvPr/>
          </p:nvSpPr>
          <p:spPr>
            <a:xfrm rot="10800000">
              <a:off x="3632888" y="4953000"/>
              <a:ext cx="317156" cy="838200"/>
            </a:xfrm>
            <a:prstGeom prst="leftBrace">
              <a:avLst>
                <a:gd name="adj1" fmla="val 55727"/>
                <a:gd name="adj2" fmla="val 50000"/>
              </a:avLst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Left Brace 36"/>
            <p:cNvSpPr/>
            <p:nvPr/>
          </p:nvSpPr>
          <p:spPr>
            <a:xfrm>
              <a:off x="5239266" y="3010168"/>
              <a:ext cx="317156" cy="838200"/>
            </a:xfrm>
            <a:prstGeom prst="leftBrace">
              <a:avLst>
                <a:gd name="adj1" fmla="val 55727"/>
                <a:gd name="adj2" fmla="val 50000"/>
              </a:avLst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H="1">
              <a:off x="3950044" y="4953000"/>
              <a:ext cx="393356" cy="419100"/>
            </a:xfrm>
            <a:prstGeom prst="straightConnector1">
              <a:avLst/>
            </a:prstGeom>
            <a:ln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endCxn id="37" idx="1"/>
            </p:cNvCxnSpPr>
            <p:nvPr/>
          </p:nvCxnSpPr>
          <p:spPr>
            <a:xfrm flipV="1">
              <a:off x="4689389" y="3429268"/>
              <a:ext cx="549877" cy="1142732"/>
            </a:xfrm>
            <a:prstGeom prst="straightConnector1">
              <a:avLst/>
            </a:prstGeom>
            <a:ln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4178643" y="4400203"/>
              <a:ext cx="17145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00FF"/>
                  </a:solidFill>
                </a:rPr>
                <a:t>Nested branch/IF</a:t>
              </a:r>
              <a:endParaRPr lang="en-US" b="1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87359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Nested </a:t>
            </a:r>
            <a:r>
              <a:rPr lang="en-US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b="1" dirty="0" smtClean="0"/>
              <a:t>Learning objective:</a:t>
            </a:r>
            <a:r>
              <a:rPr lang="en-US" altLang="en-US" sz="2000" dirty="0" smtClean="0"/>
              <a:t> Conditions checked only if other conditions are true.</a:t>
            </a:r>
            <a:endParaRPr lang="en-US" sz="2000" b="1" dirty="0" smtClean="0"/>
          </a:p>
          <a:p>
            <a:r>
              <a:rPr lang="en-US" sz="2000" b="1" dirty="0" smtClean="0"/>
              <a:t>Word document containing </a:t>
            </a:r>
            <a:r>
              <a:rPr lang="en-US" sz="2000" b="1" dirty="0"/>
              <a:t>the example</a:t>
            </a:r>
            <a:r>
              <a:rPr lang="en-US" sz="2000" dirty="0"/>
              <a:t>: </a:t>
            </a:r>
            <a:r>
              <a:rPr lang="en-US" sz="2000" dirty="0" smtClean="0">
                <a:latin typeface="Consolas" panose="020B0609020204030204" pitchFamily="49" charset="0"/>
              </a:rPr>
              <a:t>11nestingIFinsideIF.docm</a:t>
            </a:r>
            <a:endParaRPr lang="en-US" sz="20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Sub nestedCase1()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Dim country As String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Dim income As Long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Const INCOME_CUTOFF = </a:t>
            </a:r>
            <a:r>
              <a:rPr lang="en-CA" sz="1800" dirty="0" smtClean="0">
                <a:latin typeface="Consolas" panose="020B0609020204030204" pitchFamily="49" charset="0"/>
              </a:rPr>
              <a:t>24000</a:t>
            </a: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country = InputBox("What is your country of citizenship?")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If (country = "Canada") Then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income = InputBox("What is your income $")</a:t>
            </a:r>
          </a:p>
          <a:p>
            <a:pPr marL="234950" lvl="1" indent="0">
              <a:buNone/>
            </a:pPr>
            <a:r>
              <a:rPr lang="en-CA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        If (income &lt;= INCOME_CUTOFF) Then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    MsgBox ("Citizenship: " &amp; country &amp; "; " &amp; </a:t>
            </a:r>
            <a:r>
              <a:rPr lang="en-CA" sz="1800" dirty="0" smtClean="0">
                <a:latin typeface="Consolas" panose="020B0609020204030204" pitchFamily="49" charset="0"/>
              </a:rPr>
              <a:t>_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      "</a:t>
            </a:r>
            <a:r>
              <a:rPr lang="en-CA" sz="1800" dirty="0">
                <a:latin typeface="Consolas" panose="020B0609020204030204" pitchFamily="49" charset="0"/>
              </a:rPr>
              <a:t>Income $" &amp; income &amp; </a:t>
            </a:r>
            <a:r>
              <a:rPr lang="en-CA" sz="1800" dirty="0" smtClean="0">
                <a:latin typeface="Consolas" panose="020B0609020204030204" pitchFamily="49" charset="0"/>
              </a:rPr>
              <a:t>_ 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      ": </a:t>
            </a:r>
            <a:r>
              <a:rPr lang="en-CA" sz="1800" dirty="0">
                <a:latin typeface="Consolas" panose="020B0609020204030204" pitchFamily="49" charset="0"/>
              </a:rPr>
              <a:t>eligible for assistance")</a:t>
            </a:r>
          </a:p>
          <a:p>
            <a:pPr marL="234950" lvl="1" indent="0">
              <a:buNone/>
            </a:pPr>
            <a:r>
              <a:rPr lang="en-CA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        End If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End If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End Sub</a:t>
            </a:r>
            <a:endParaRPr lang="en-US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60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Looping/Repetition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419600"/>
          </a:xfrm>
        </p:spPr>
        <p:txBody>
          <a:bodyPr/>
          <a:lstStyle/>
          <a:p>
            <a:r>
              <a:rPr lang="en-US" dirty="0" smtClean="0"/>
              <a:t>How to get the program or portions of the program to automatically re-run </a:t>
            </a:r>
          </a:p>
          <a:p>
            <a:pPr lvl="1"/>
            <a:r>
              <a:rPr lang="en-US" dirty="0" smtClean="0"/>
              <a:t>Without duplicating the instructions</a:t>
            </a:r>
          </a:p>
          <a:p>
            <a:pPr lvl="1"/>
            <a:r>
              <a:rPr lang="en-US" dirty="0" smtClean="0"/>
              <a:t>Example: you need to calculate tax for multiple people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66800" y="3505199"/>
            <a:ext cx="2225407" cy="53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Ask for income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4510488"/>
            <a:ext cx="2667000" cy="53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Calculate deductions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5501088"/>
            <a:ext cx="2667000" cy="53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Display amounts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157010" y="4038599"/>
            <a:ext cx="0" cy="471889"/>
          </a:xfrm>
          <a:prstGeom prst="straightConnector1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152878" y="5029199"/>
            <a:ext cx="0" cy="471889"/>
          </a:xfrm>
          <a:prstGeom prst="straightConnector1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2142706" y="3010290"/>
            <a:ext cx="2375792" cy="3354013"/>
          </a:xfrm>
          <a:custGeom>
            <a:avLst/>
            <a:gdLst>
              <a:gd name="connsiteX0" fmla="*/ 16834 w 2375792"/>
              <a:gd name="connsiteY0" fmla="*/ 3025723 h 3354013"/>
              <a:gd name="connsiteX1" fmla="*/ 11971 w 2375792"/>
              <a:gd name="connsiteY1" fmla="*/ 3137591 h 3354013"/>
              <a:gd name="connsiteX2" fmla="*/ 75200 w 2375792"/>
              <a:gd name="connsiteY2" fmla="*/ 3200821 h 3354013"/>
              <a:gd name="connsiteX3" fmla="*/ 118975 w 2375792"/>
              <a:gd name="connsiteY3" fmla="*/ 3239731 h 3354013"/>
              <a:gd name="connsiteX4" fmla="*/ 138430 w 2375792"/>
              <a:gd name="connsiteY4" fmla="*/ 3244595 h 3354013"/>
              <a:gd name="connsiteX5" fmla="*/ 177341 w 2375792"/>
              <a:gd name="connsiteY5" fmla="*/ 3254323 h 3354013"/>
              <a:gd name="connsiteX6" fmla="*/ 225979 w 2375792"/>
              <a:gd name="connsiteY6" fmla="*/ 3283506 h 3354013"/>
              <a:gd name="connsiteX7" fmla="*/ 303800 w 2375792"/>
              <a:gd name="connsiteY7" fmla="*/ 3298097 h 3354013"/>
              <a:gd name="connsiteX8" fmla="*/ 342711 w 2375792"/>
              <a:gd name="connsiteY8" fmla="*/ 3312689 h 3354013"/>
              <a:gd name="connsiteX9" fmla="*/ 561583 w 2375792"/>
              <a:gd name="connsiteY9" fmla="*/ 3332144 h 3354013"/>
              <a:gd name="connsiteX10" fmla="*/ 1510030 w 2375792"/>
              <a:gd name="connsiteY10" fmla="*/ 3332144 h 3354013"/>
              <a:gd name="connsiteX11" fmla="*/ 1592715 w 2375792"/>
              <a:gd name="connsiteY11" fmla="*/ 3322416 h 3354013"/>
              <a:gd name="connsiteX12" fmla="*/ 1631626 w 2375792"/>
              <a:gd name="connsiteY12" fmla="*/ 3312689 h 3354013"/>
              <a:gd name="connsiteX13" fmla="*/ 1665673 w 2375792"/>
              <a:gd name="connsiteY13" fmla="*/ 3307825 h 3354013"/>
              <a:gd name="connsiteX14" fmla="*/ 1699720 w 2375792"/>
              <a:gd name="connsiteY14" fmla="*/ 3298097 h 3354013"/>
              <a:gd name="connsiteX15" fmla="*/ 1792132 w 2375792"/>
              <a:gd name="connsiteY15" fmla="*/ 3268914 h 3354013"/>
              <a:gd name="connsiteX16" fmla="*/ 1869954 w 2375792"/>
              <a:gd name="connsiteY16" fmla="*/ 3230004 h 3354013"/>
              <a:gd name="connsiteX17" fmla="*/ 1933183 w 2375792"/>
              <a:gd name="connsiteY17" fmla="*/ 3181365 h 3354013"/>
              <a:gd name="connsiteX18" fmla="*/ 1972094 w 2375792"/>
              <a:gd name="connsiteY18" fmla="*/ 3152182 h 3354013"/>
              <a:gd name="connsiteX19" fmla="*/ 2015868 w 2375792"/>
              <a:gd name="connsiteY19" fmla="*/ 3118136 h 3354013"/>
              <a:gd name="connsiteX20" fmla="*/ 2035324 w 2375792"/>
              <a:gd name="connsiteY20" fmla="*/ 3098680 h 3354013"/>
              <a:gd name="connsiteX21" fmla="*/ 2045051 w 2375792"/>
              <a:gd name="connsiteY21" fmla="*/ 3079225 h 3354013"/>
              <a:gd name="connsiteX22" fmla="*/ 2069371 w 2375792"/>
              <a:gd name="connsiteY22" fmla="*/ 3059770 h 3354013"/>
              <a:gd name="connsiteX23" fmla="*/ 2098554 w 2375792"/>
              <a:gd name="connsiteY23" fmla="*/ 3020859 h 3354013"/>
              <a:gd name="connsiteX24" fmla="*/ 2161783 w 2375792"/>
              <a:gd name="connsiteY24" fmla="*/ 2952765 h 3354013"/>
              <a:gd name="connsiteX25" fmla="*/ 2200694 w 2375792"/>
              <a:gd name="connsiteY25" fmla="*/ 2894399 h 3354013"/>
              <a:gd name="connsiteX26" fmla="*/ 2239605 w 2375792"/>
              <a:gd name="connsiteY26" fmla="*/ 2850625 h 3354013"/>
              <a:gd name="connsiteX27" fmla="*/ 2297971 w 2375792"/>
              <a:gd name="connsiteY27" fmla="*/ 2743621 h 3354013"/>
              <a:gd name="connsiteX28" fmla="*/ 2322290 w 2375792"/>
              <a:gd name="connsiteY28" fmla="*/ 2660936 h 3354013"/>
              <a:gd name="connsiteX29" fmla="*/ 2327154 w 2375792"/>
              <a:gd name="connsiteY29" fmla="*/ 2641480 h 3354013"/>
              <a:gd name="connsiteX30" fmla="*/ 2336881 w 2375792"/>
              <a:gd name="connsiteY30" fmla="*/ 2607433 h 3354013"/>
              <a:gd name="connsiteX31" fmla="*/ 2346609 w 2375792"/>
              <a:gd name="connsiteY31" fmla="*/ 2393425 h 3354013"/>
              <a:gd name="connsiteX32" fmla="*/ 2356337 w 2375792"/>
              <a:gd name="connsiteY32" fmla="*/ 2305876 h 3354013"/>
              <a:gd name="connsiteX33" fmla="*/ 2375792 w 2375792"/>
              <a:gd name="connsiteY33" fmla="*/ 1902178 h 3354013"/>
              <a:gd name="connsiteX34" fmla="*/ 2366064 w 2375792"/>
              <a:gd name="connsiteY34" fmla="*/ 1089919 h 3354013"/>
              <a:gd name="connsiteX35" fmla="*/ 2351473 w 2375792"/>
              <a:gd name="connsiteY35" fmla="*/ 997506 h 3354013"/>
              <a:gd name="connsiteX36" fmla="*/ 2336881 w 2375792"/>
              <a:gd name="connsiteY36" fmla="*/ 866182 h 3354013"/>
              <a:gd name="connsiteX37" fmla="*/ 2332017 w 2375792"/>
              <a:gd name="connsiteY37" fmla="*/ 827272 h 3354013"/>
              <a:gd name="connsiteX38" fmla="*/ 2302834 w 2375792"/>
              <a:gd name="connsiteY38" fmla="*/ 715404 h 3354013"/>
              <a:gd name="connsiteX39" fmla="*/ 2278515 w 2375792"/>
              <a:gd name="connsiteY39" fmla="*/ 642446 h 3354013"/>
              <a:gd name="connsiteX40" fmla="*/ 2249332 w 2375792"/>
              <a:gd name="connsiteY40" fmla="*/ 545170 h 3354013"/>
              <a:gd name="connsiteX41" fmla="*/ 2239605 w 2375792"/>
              <a:gd name="connsiteY41" fmla="*/ 491667 h 3354013"/>
              <a:gd name="connsiteX42" fmla="*/ 2234741 w 2375792"/>
              <a:gd name="connsiteY42" fmla="*/ 472212 h 3354013"/>
              <a:gd name="connsiteX43" fmla="*/ 2210422 w 2375792"/>
              <a:gd name="connsiteY43" fmla="*/ 389527 h 3354013"/>
              <a:gd name="connsiteX44" fmla="*/ 2195830 w 2375792"/>
              <a:gd name="connsiteY44" fmla="*/ 365208 h 3354013"/>
              <a:gd name="connsiteX45" fmla="*/ 2181239 w 2375792"/>
              <a:gd name="connsiteY45" fmla="*/ 331161 h 3354013"/>
              <a:gd name="connsiteX46" fmla="*/ 2137464 w 2375792"/>
              <a:gd name="connsiteY46" fmla="*/ 292250 h 3354013"/>
              <a:gd name="connsiteX47" fmla="*/ 2108281 w 2375792"/>
              <a:gd name="connsiteY47" fmla="*/ 248476 h 3354013"/>
              <a:gd name="connsiteX48" fmla="*/ 2093690 w 2375792"/>
              <a:gd name="connsiteY48" fmla="*/ 229021 h 3354013"/>
              <a:gd name="connsiteX49" fmla="*/ 2069371 w 2375792"/>
              <a:gd name="connsiteY49" fmla="*/ 214429 h 3354013"/>
              <a:gd name="connsiteX50" fmla="*/ 2049915 w 2375792"/>
              <a:gd name="connsiteY50" fmla="*/ 190110 h 3354013"/>
              <a:gd name="connsiteX51" fmla="*/ 2025596 w 2375792"/>
              <a:gd name="connsiteY51" fmla="*/ 175519 h 3354013"/>
              <a:gd name="connsiteX52" fmla="*/ 1986685 w 2375792"/>
              <a:gd name="connsiteY52" fmla="*/ 151199 h 3354013"/>
              <a:gd name="connsiteX53" fmla="*/ 1972094 w 2375792"/>
              <a:gd name="connsiteY53" fmla="*/ 141472 h 3354013"/>
              <a:gd name="connsiteX54" fmla="*/ 1947775 w 2375792"/>
              <a:gd name="connsiteY54" fmla="*/ 136608 h 3354013"/>
              <a:gd name="connsiteX55" fmla="*/ 1913728 w 2375792"/>
              <a:gd name="connsiteY55" fmla="*/ 122016 h 3354013"/>
              <a:gd name="connsiteX56" fmla="*/ 1894273 w 2375792"/>
              <a:gd name="connsiteY56" fmla="*/ 112289 h 3354013"/>
              <a:gd name="connsiteX57" fmla="*/ 1869954 w 2375792"/>
              <a:gd name="connsiteY57" fmla="*/ 102561 h 3354013"/>
              <a:gd name="connsiteX58" fmla="*/ 1845634 w 2375792"/>
              <a:gd name="connsiteY58" fmla="*/ 87970 h 3354013"/>
              <a:gd name="connsiteX59" fmla="*/ 1801860 w 2375792"/>
              <a:gd name="connsiteY59" fmla="*/ 68514 h 3354013"/>
              <a:gd name="connsiteX60" fmla="*/ 1762949 w 2375792"/>
              <a:gd name="connsiteY60" fmla="*/ 49059 h 3354013"/>
              <a:gd name="connsiteX61" fmla="*/ 1733766 w 2375792"/>
              <a:gd name="connsiteY61" fmla="*/ 44195 h 3354013"/>
              <a:gd name="connsiteX62" fmla="*/ 1641354 w 2375792"/>
              <a:gd name="connsiteY62" fmla="*/ 34467 h 3354013"/>
              <a:gd name="connsiteX63" fmla="*/ 1437073 w 2375792"/>
              <a:gd name="connsiteY63" fmla="*/ 19876 h 3354013"/>
              <a:gd name="connsiteX64" fmla="*/ 1111196 w 2375792"/>
              <a:gd name="connsiteY64" fmla="*/ 10148 h 3354013"/>
              <a:gd name="connsiteX65" fmla="*/ 1082013 w 2375792"/>
              <a:gd name="connsiteY65" fmla="*/ 5284 h 3354013"/>
              <a:gd name="connsiteX66" fmla="*/ 1047966 w 2375792"/>
              <a:gd name="connsiteY66" fmla="*/ 421 h 3354013"/>
              <a:gd name="connsiteX67" fmla="*/ 799911 w 2375792"/>
              <a:gd name="connsiteY67" fmla="*/ 5284 h 3354013"/>
              <a:gd name="connsiteX68" fmla="*/ 678315 w 2375792"/>
              <a:gd name="connsiteY68" fmla="*/ 421 h 3354013"/>
              <a:gd name="connsiteX69" fmla="*/ 619949 w 2375792"/>
              <a:gd name="connsiteY69" fmla="*/ 15012 h 3354013"/>
              <a:gd name="connsiteX70" fmla="*/ 595630 w 2375792"/>
              <a:gd name="connsiteY70" fmla="*/ 19876 h 3354013"/>
              <a:gd name="connsiteX71" fmla="*/ 581039 w 2375792"/>
              <a:gd name="connsiteY71" fmla="*/ 29604 h 3354013"/>
              <a:gd name="connsiteX72" fmla="*/ 537264 w 2375792"/>
              <a:gd name="connsiteY72" fmla="*/ 34467 h 3354013"/>
              <a:gd name="connsiteX73" fmla="*/ 503217 w 2375792"/>
              <a:gd name="connsiteY73" fmla="*/ 39331 h 3354013"/>
              <a:gd name="connsiteX74" fmla="*/ 459443 w 2375792"/>
              <a:gd name="connsiteY74" fmla="*/ 53923 h 3354013"/>
              <a:gd name="connsiteX75" fmla="*/ 352439 w 2375792"/>
              <a:gd name="connsiteY75" fmla="*/ 68514 h 3354013"/>
              <a:gd name="connsiteX76" fmla="*/ 308664 w 2375792"/>
              <a:gd name="connsiteY76" fmla="*/ 78242 h 3354013"/>
              <a:gd name="connsiteX77" fmla="*/ 264890 w 2375792"/>
              <a:gd name="connsiteY77" fmla="*/ 97697 h 3354013"/>
              <a:gd name="connsiteX78" fmla="*/ 245434 w 2375792"/>
              <a:gd name="connsiteY78" fmla="*/ 107425 h 3354013"/>
              <a:gd name="connsiteX79" fmla="*/ 230843 w 2375792"/>
              <a:gd name="connsiteY79" fmla="*/ 112289 h 3354013"/>
              <a:gd name="connsiteX80" fmla="*/ 177341 w 2375792"/>
              <a:gd name="connsiteY80" fmla="*/ 136608 h 3354013"/>
              <a:gd name="connsiteX81" fmla="*/ 143294 w 2375792"/>
              <a:gd name="connsiteY81" fmla="*/ 156063 h 3354013"/>
              <a:gd name="connsiteX82" fmla="*/ 114111 w 2375792"/>
              <a:gd name="connsiteY82" fmla="*/ 165791 h 3354013"/>
              <a:gd name="connsiteX83" fmla="*/ 89792 w 2375792"/>
              <a:gd name="connsiteY83" fmla="*/ 190110 h 3354013"/>
              <a:gd name="connsiteX84" fmla="*/ 60609 w 2375792"/>
              <a:gd name="connsiteY84" fmla="*/ 229021 h 3354013"/>
              <a:gd name="connsiteX85" fmla="*/ 46017 w 2375792"/>
              <a:gd name="connsiteY85" fmla="*/ 248476 h 3354013"/>
              <a:gd name="connsiteX86" fmla="*/ 31426 w 2375792"/>
              <a:gd name="connsiteY86" fmla="*/ 263067 h 3354013"/>
              <a:gd name="connsiteX87" fmla="*/ 21698 w 2375792"/>
              <a:gd name="connsiteY87" fmla="*/ 287387 h 3354013"/>
              <a:gd name="connsiteX88" fmla="*/ 11971 w 2375792"/>
              <a:gd name="connsiteY88" fmla="*/ 404119 h 3354013"/>
              <a:gd name="connsiteX89" fmla="*/ 7107 w 2375792"/>
              <a:gd name="connsiteY89" fmla="*/ 423574 h 3354013"/>
              <a:gd name="connsiteX90" fmla="*/ 7107 w 2375792"/>
              <a:gd name="connsiteY90" fmla="*/ 477076 h 3354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2375792" h="3354013">
                <a:moveTo>
                  <a:pt x="16834" y="3025723"/>
                </a:moveTo>
                <a:cubicBezTo>
                  <a:pt x="953" y="3065428"/>
                  <a:pt x="-9113" y="3080665"/>
                  <a:pt x="11971" y="3137591"/>
                </a:cubicBezTo>
                <a:cubicBezTo>
                  <a:pt x="18391" y="3154926"/>
                  <a:pt x="60638" y="3181406"/>
                  <a:pt x="75200" y="3200821"/>
                </a:cubicBezTo>
                <a:cubicBezTo>
                  <a:pt x="87225" y="3216854"/>
                  <a:pt x="96866" y="3234203"/>
                  <a:pt x="118975" y="3239731"/>
                </a:cubicBezTo>
                <a:cubicBezTo>
                  <a:pt x="125460" y="3241352"/>
                  <a:pt x="131905" y="3243145"/>
                  <a:pt x="138430" y="3244595"/>
                </a:cubicBezTo>
                <a:cubicBezTo>
                  <a:pt x="148421" y="3246815"/>
                  <a:pt x="166911" y="3249108"/>
                  <a:pt x="177341" y="3254323"/>
                </a:cubicBezTo>
                <a:cubicBezTo>
                  <a:pt x="200618" y="3265961"/>
                  <a:pt x="191754" y="3273090"/>
                  <a:pt x="225979" y="3283506"/>
                </a:cubicBezTo>
                <a:cubicBezTo>
                  <a:pt x="251228" y="3291190"/>
                  <a:pt x="303800" y="3298097"/>
                  <a:pt x="303800" y="3298097"/>
                </a:cubicBezTo>
                <a:cubicBezTo>
                  <a:pt x="316770" y="3302961"/>
                  <a:pt x="329096" y="3310136"/>
                  <a:pt x="342711" y="3312689"/>
                </a:cubicBezTo>
                <a:cubicBezTo>
                  <a:pt x="425991" y="3328304"/>
                  <a:pt x="478750" y="3328199"/>
                  <a:pt x="561583" y="3332144"/>
                </a:cubicBezTo>
                <a:cubicBezTo>
                  <a:pt x="898671" y="3374281"/>
                  <a:pt x="649225" y="3344803"/>
                  <a:pt x="1510030" y="3332144"/>
                </a:cubicBezTo>
                <a:cubicBezTo>
                  <a:pt x="1537779" y="3331736"/>
                  <a:pt x="1565153" y="3325659"/>
                  <a:pt x="1592715" y="3322416"/>
                </a:cubicBezTo>
                <a:cubicBezTo>
                  <a:pt x="1605685" y="3319174"/>
                  <a:pt x="1618516" y="3315311"/>
                  <a:pt x="1631626" y="3312689"/>
                </a:cubicBezTo>
                <a:cubicBezTo>
                  <a:pt x="1642868" y="3310441"/>
                  <a:pt x="1654463" y="3310227"/>
                  <a:pt x="1665673" y="3307825"/>
                </a:cubicBezTo>
                <a:cubicBezTo>
                  <a:pt x="1677214" y="3305352"/>
                  <a:pt x="1688333" y="3301203"/>
                  <a:pt x="1699720" y="3298097"/>
                </a:cubicBezTo>
                <a:cubicBezTo>
                  <a:pt x="1738782" y="3287443"/>
                  <a:pt x="1733011" y="3293706"/>
                  <a:pt x="1792132" y="3268914"/>
                </a:cubicBezTo>
                <a:cubicBezTo>
                  <a:pt x="1818878" y="3257698"/>
                  <a:pt x="1846966" y="3247687"/>
                  <a:pt x="1869954" y="3230004"/>
                </a:cubicBezTo>
                <a:lnTo>
                  <a:pt x="1933183" y="3181365"/>
                </a:lnTo>
                <a:cubicBezTo>
                  <a:pt x="1933194" y="3181357"/>
                  <a:pt x="1972084" y="3152192"/>
                  <a:pt x="1972094" y="3152182"/>
                </a:cubicBezTo>
                <a:cubicBezTo>
                  <a:pt x="2004902" y="3119374"/>
                  <a:pt x="1988226" y="3127349"/>
                  <a:pt x="2015868" y="3118136"/>
                </a:cubicBezTo>
                <a:cubicBezTo>
                  <a:pt x="2022353" y="3111651"/>
                  <a:pt x="2029821" y="3106017"/>
                  <a:pt x="2035324" y="3098680"/>
                </a:cubicBezTo>
                <a:cubicBezTo>
                  <a:pt x="2039674" y="3092880"/>
                  <a:pt x="2040277" y="3084681"/>
                  <a:pt x="2045051" y="3079225"/>
                </a:cubicBezTo>
                <a:cubicBezTo>
                  <a:pt x="2051887" y="3071412"/>
                  <a:pt x="2061264" y="3066255"/>
                  <a:pt x="2069371" y="3059770"/>
                </a:cubicBezTo>
                <a:cubicBezTo>
                  <a:pt x="2080982" y="3024930"/>
                  <a:pt x="2063624" y="3069760"/>
                  <a:pt x="2098554" y="3020859"/>
                </a:cubicBezTo>
                <a:cubicBezTo>
                  <a:pt x="2146688" y="2953471"/>
                  <a:pt x="2093702" y="2995316"/>
                  <a:pt x="2161783" y="2952765"/>
                </a:cubicBezTo>
                <a:cubicBezTo>
                  <a:pt x="2174753" y="2933310"/>
                  <a:pt x="2186523" y="2912998"/>
                  <a:pt x="2200694" y="2894399"/>
                </a:cubicBezTo>
                <a:cubicBezTo>
                  <a:pt x="2212526" y="2878870"/>
                  <a:pt x="2229021" y="2867030"/>
                  <a:pt x="2239605" y="2850625"/>
                </a:cubicBezTo>
                <a:cubicBezTo>
                  <a:pt x="2261631" y="2816485"/>
                  <a:pt x="2297971" y="2743621"/>
                  <a:pt x="2297971" y="2743621"/>
                </a:cubicBezTo>
                <a:cubicBezTo>
                  <a:pt x="2307843" y="2694250"/>
                  <a:pt x="2297768" y="2739402"/>
                  <a:pt x="2322290" y="2660936"/>
                </a:cubicBezTo>
                <a:cubicBezTo>
                  <a:pt x="2324284" y="2654555"/>
                  <a:pt x="2325395" y="2647929"/>
                  <a:pt x="2327154" y="2641480"/>
                </a:cubicBezTo>
                <a:cubicBezTo>
                  <a:pt x="2330259" y="2630093"/>
                  <a:pt x="2333639" y="2618782"/>
                  <a:pt x="2336881" y="2607433"/>
                </a:cubicBezTo>
                <a:cubicBezTo>
                  <a:pt x="2340124" y="2536097"/>
                  <a:pt x="2342011" y="2464686"/>
                  <a:pt x="2346609" y="2393425"/>
                </a:cubicBezTo>
                <a:cubicBezTo>
                  <a:pt x="2348499" y="2364123"/>
                  <a:pt x="2354596" y="2335187"/>
                  <a:pt x="2356337" y="2305876"/>
                </a:cubicBezTo>
                <a:cubicBezTo>
                  <a:pt x="2364326" y="2171391"/>
                  <a:pt x="2369307" y="2036744"/>
                  <a:pt x="2375792" y="1902178"/>
                </a:cubicBezTo>
                <a:cubicBezTo>
                  <a:pt x="2372549" y="1631425"/>
                  <a:pt x="2373340" y="1360594"/>
                  <a:pt x="2366064" y="1089919"/>
                </a:cubicBezTo>
                <a:cubicBezTo>
                  <a:pt x="2365226" y="1058744"/>
                  <a:pt x="2355507" y="1028430"/>
                  <a:pt x="2351473" y="997506"/>
                </a:cubicBezTo>
                <a:cubicBezTo>
                  <a:pt x="2345776" y="953832"/>
                  <a:pt x="2341882" y="909941"/>
                  <a:pt x="2336881" y="866182"/>
                </a:cubicBezTo>
                <a:cubicBezTo>
                  <a:pt x="2335397" y="853196"/>
                  <a:pt x="2334288" y="840144"/>
                  <a:pt x="2332017" y="827272"/>
                </a:cubicBezTo>
                <a:cubicBezTo>
                  <a:pt x="2325949" y="792884"/>
                  <a:pt x="2312532" y="746653"/>
                  <a:pt x="2302834" y="715404"/>
                </a:cubicBezTo>
                <a:cubicBezTo>
                  <a:pt x="2295236" y="690921"/>
                  <a:pt x="2285748" y="667039"/>
                  <a:pt x="2278515" y="642446"/>
                </a:cubicBezTo>
                <a:cubicBezTo>
                  <a:pt x="2252749" y="554843"/>
                  <a:pt x="2263281" y="587016"/>
                  <a:pt x="2249332" y="545170"/>
                </a:cubicBezTo>
                <a:cubicBezTo>
                  <a:pt x="2245816" y="524075"/>
                  <a:pt x="2244132" y="512041"/>
                  <a:pt x="2239605" y="491667"/>
                </a:cubicBezTo>
                <a:cubicBezTo>
                  <a:pt x="2238155" y="485142"/>
                  <a:pt x="2236244" y="478725"/>
                  <a:pt x="2234741" y="472212"/>
                </a:cubicBezTo>
                <a:cubicBezTo>
                  <a:pt x="2225970" y="434206"/>
                  <a:pt x="2226589" y="424556"/>
                  <a:pt x="2210422" y="389527"/>
                </a:cubicBezTo>
                <a:cubicBezTo>
                  <a:pt x="2206460" y="380943"/>
                  <a:pt x="2200058" y="373664"/>
                  <a:pt x="2195830" y="365208"/>
                </a:cubicBezTo>
                <a:cubicBezTo>
                  <a:pt x="2190308" y="354164"/>
                  <a:pt x="2188088" y="341435"/>
                  <a:pt x="2181239" y="331161"/>
                </a:cubicBezTo>
                <a:cubicBezTo>
                  <a:pt x="2140554" y="270133"/>
                  <a:pt x="2173610" y="335625"/>
                  <a:pt x="2137464" y="292250"/>
                </a:cubicBezTo>
                <a:cubicBezTo>
                  <a:pt x="2126237" y="278778"/>
                  <a:pt x="2118263" y="262894"/>
                  <a:pt x="2108281" y="248476"/>
                </a:cubicBezTo>
                <a:cubicBezTo>
                  <a:pt x="2103667" y="241811"/>
                  <a:pt x="2099790" y="234359"/>
                  <a:pt x="2093690" y="229021"/>
                </a:cubicBezTo>
                <a:cubicBezTo>
                  <a:pt x="2086575" y="222796"/>
                  <a:pt x="2077477" y="219293"/>
                  <a:pt x="2069371" y="214429"/>
                </a:cubicBezTo>
                <a:cubicBezTo>
                  <a:pt x="2062886" y="206323"/>
                  <a:pt x="2057674" y="197007"/>
                  <a:pt x="2049915" y="190110"/>
                </a:cubicBezTo>
                <a:cubicBezTo>
                  <a:pt x="2042849" y="183830"/>
                  <a:pt x="2033462" y="180763"/>
                  <a:pt x="2025596" y="175519"/>
                </a:cubicBezTo>
                <a:cubicBezTo>
                  <a:pt x="1955854" y="129024"/>
                  <a:pt x="2053183" y="189197"/>
                  <a:pt x="1986685" y="151199"/>
                </a:cubicBezTo>
                <a:cubicBezTo>
                  <a:pt x="1981610" y="148299"/>
                  <a:pt x="1977567" y="143524"/>
                  <a:pt x="1972094" y="141472"/>
                </a:cubicBezTo>
                <a:cubicBezTo>
                  <a:pt x="1964353" y="138569"/>
                  <a:pt x="1955881" y="138229"/>
                  <a:pt x="1947775" y="136608"/>
                </a:cubicBezTo>
                <a:cubicBezTo>
                  <a:pt x="1883282" y="104360"/>
                  <a:pt x="1963804" y="143476"/>
                  <a:pt x="1913728" y="122016"/>
                </a:cubicBezTo>
                <a:cubicBezTo>
                  <a:pt x="1907064" y="119160"/>
                  <a:pt x="1900898" y="115234"/>
                  <a:pt x="1894273" y="112289"/>
                </a:cubicBezTo>
                <a:cubicBezTo>
                  <a:pt x="1886295" y="108743"/>
                  <a:pt x="1877763" y="106465"/>
                  <a:pt x="1869954" y="102561"/>
                </a:cubicBezTo>
                <a:cubicBezTo>
                  <a:pt x="1861498" y="98333"/>
                  <a:pt x="1854090" y="92198"/>
                  <a:pt x="1845634" y="87970"/>
                </a:cubicBezTo>
                <a:cubicBezTo>
                  <a:pt x="1831352" y="80829"/>
                  <a:pt x="1816308" y="75313"/>
                  <a:pt x="1801860" y="68514"/>
                </a:cubicBezTo>
                <a:cubicBezTo>
                  <a:pt x="1788739" y="62339"/>
                  <a:pt x="1776605" y="53936"/>
                  <a:pt x="1762949" y="49059"/>
                </a:cubicBezTo>
                <a:cubicBezTo>
                  <a:pt x="1753662" y="45742"/>
                  <a:pt x="1743513" y="45695"/>
                  <a:pt x="1733766" y="44195"/>
                </a:cubicBezTo>
                <a:cubicBezTo>
                  <a:pt x="1675680" y="35258"/>
                  <a:pt x="1719171" y="42517"/>
                  <a:pt x="1641354" y="34467"/>
                </a:cubicBezTo>
                <a:cubicBezTo>
                  <a:pt x="1490870" y="18900"/>
                  <a:pt x="1626611" y="27458"/>
                  <a:pt x="1437073" y="19876"/>
                </a:cubicBezTo>
                <a:cubicBezTo>
                  <a:pt x="1312190" y="-5102"/>
                  <a:pt x="1445144" y="19970"/>
                  <a:pt x="1111196" y="10148"/>
                </a:cubicBezTo>
                <a:cubicBezTo>
                  <a:pt x="1101338" y="9858"/>
                  <a:pt x="1091760" y="6783"/>
                  <a:pt x="1082013" y="5284"/>
                </a:cubicBezTo>
                <a:cubicBezTo>
                  <a:pt x="1070682" y="3541"/>
                  <a:pt x="1059315" y="2042"/>
                  <a:pt x="1047966" y="421"/>
                </a:cubicBezTo>
                <a:lnTo>
                  <a:pt x="799911" y="5284"/>
                </a:lnTo>
                <a:cubicBezTo>
                  <a:pt x="759347" y="5284"/>
                  <a:pt x="718820" y="-1769"/>
                  <a:pt x="678315" y="421"/>
                </a:cubicBezTo>
                <a:cubicBezTo>
                  <a:pt x="658290" y="1503"/>
                  <a:pt x="639614" y="11079"/>
                  <a:pt x="619949" y="15012"/>
                </a:cubicBezTo>
                <a:lnTo>
                  <a:pt x="595630" y="19876"/>
                </a:lnTo>
                <a:cubicBezTo>
                  <a:pt x="590766" y="23119"/>
                  <a:pt x="586710" y="28186"/>
                  <a:pt x="581039" y="29604"/>
                </a:cubicBezTo>
                <a:cubicBezTo>
                  <a:pt x="566796" y="33165"/>
                  <a:pt x="551832" y="32646"/>
                  <a:pt x="537264" y="34467"/>
                </a:cubicBezTo>
                <a:cubicBezTo>
                  <a:pt x="525888" y="35889"/>
                  <a:pt x="514566" y="37710"/>
                  <a:pt x="503217" y="39331"/>
                </a:cubicBezTo>
                <a:cubicBezTo>
                  <a:pt x="488626" y="44195"/>
                  <a:pt x="474543" y="51000"/>
                  <a:pt x="459443" y="53923"/>
                </a:cubicBezTo>
                <a:cubicBezTo>
                  <a:pt x="424101" y="60763"/>
                  <a:pt x="387580" y="60705"/>
                  <a:pt x="352439" y="68514"/>
                </a:cubicBezTo>
                <a:lnTo>
                  <a:pt x="308664" y="78242"/>
                </a:lnTo>
                <a:cubicBezTo>
                  <a:pt x="280592" y="96958"/>
                  <a:pt x="308300" y="80333"/>
                  <a:pt x="264890" y="97697"/>
                </a:cubicBezTo>
                <a:cubicBezTo>
                  <a:pt x="258158" y="100390"/>
                  <a:pt x="252099" y="104569"/>
                  <a:pt x="245434" y="107425"/>
                </a:cubicBezTo>
                <a:cubicBezTo>
                  <a:pt x="240722" y="109445"/>
                  <a:pt x="235429" y="109996"/>
                  <a:pt x="230843" y="112289"/>
                </a:cubicBezTo>
                <a:cubicBezTo>
                  <a:pt x="179608" y="137907"/>
                  <a:pt x="215299" y="127118"/>
                  <a:pt x="177341" y="136608"/>
                </a:cubicBezTo>
                <a:cubicBezTo>
                  <a:pt x="165992" y="143093"/>
                  <a:pt x="155162" y="150585"/>
                  <a:pt x="143294" y="156063"/>
                </a:cubicBezTo>
                <a:cubicBezTo>
                  <a:pt x="133984" y="160360"/>
                  <a:pt x="114111" y="165791"/>
                  <a:pt x="114111" y="165791"/>
                </a:cubicBezTo>
                <a:cubicBezTo>
                  <a:pt x="92369" y="180287"/>
                  <a:pt x="105050" y="169130"/>
                  <a:pt x="89792" y="190110"/>
                </a:cubicBezTo>
                <a:cubicBezTo>
                  <a:pt x="80256" y="203222"/>
                  <a:pt x="70337" y="216051"/>
                  <a:pt x="60609" y="229021"/>
                </a:cubicBezTo>
                <a:cubicBezTo>
                  <a:pt x="55745" y="235506"/>
                  <a:pt x="51749" y="242744"/>
                  <a:pt x="46017" y="248476"/>
                </a:cubicBezTo>
                <a:lnTo>
                  <a:pt x="31426" y="263067"/>
                </a:lnTo>
                <a:cubicBezTo>
                  <a:pt x="28183" y="271174"/>
                  <a:pt x="24459" y="279104"/>
                  <a:pt x="21698" y="287387"/>
                </a:cubicBezTo>
                <a:cubicBezTo>
                  <a:pt x="9423" y="324211"/>
                  <a:pt x="14915" y="368784"/>
                  <a:pt x="11971" y="404119"/>
                </a:cubicBezTo>
                <a:cubicBezTo>
                  <a:pt x="11416" y="410781"/>
                  <a:pt x="7552" y="416904"/>
                  <a:pt x="7107" y="423574"/>
                </a:cubicBezTo>
                <a:cubicBezTo>
                  <a:pt x="5921" y="441368"/>
                  <a:pt x="7107" y="459242"/>
                  <a:pt x="7107" y="477076"/>
                </a:cubicBezTo>
              </a:path>
            </a:pathLst>
          </a:custGeom>
          <a:noFill/>
          <a:ln>
            <a:solidFill>
              <a:srgbClr val="0000FF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49364" y="3736209"/>
            <a:ext cx="1752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Loop: allows you to repeat the same tasks over and over again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391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13" grpId="0" animBg="1"/>
      <p:bldP spid="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solidFill>
                  <a:srgbClr val="0000FF"/>
                </a:solidFill>
              </a:rPr>
              <a:t>Looping/Repetition</a:t>
            </a:r>
            <a:r>
              <a:rPr lang="en-CA" dirty="0" smtClean="0"/>
              <a:t>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924800" cy="4876800"/>
          </a:xfrm>
        </p:spPr>
        <p:txBody>
          <a:bodyPr/>
          <a:lstStyle/>
          <a:p>
            <a:r>
              <a:rPr lang="en-CA" dirty="0" smtClean="0"/>
              <a:t>The entire program repeats</a:t>
            </a:r>
            <a:endParaRPr lang="en-CA" dirty="0"/>
          </a:p>
        </p:txBody>
      </p:sp>
      <p:grpSp>
        <p:nvGrpSpPr>
          <p:cNvPr id="10" name="Group 9"/>
          <p:cNvGrpSpPr/>
          <p:nvPr/>
        </p:nvGrpSpPr>
        <p:grpSpPr>
          <a:xfrm>
            <a:off x="5029200" y="2324723"/>
            <a:ext cx="3229284" cy="2725068"/>
            <a:chOff x="4218266" y="4114800"/>
            <a:chExt cx="3229284" cy="2725068"/>
          </a:xfrm>
        </p:grpSpPr>
        <p:sp>
          <p:nvSpPr>
            <p:cNvPr id="11" name="AutoShape 21"/>
            <p:cNvSpPr>
              <a:spLocks noChangeArrowheads="1"/>
            </p:cNvSpPr>
            <p:nvPr/>
          </p:nvSpPr>
          <p:spPr bwMode="auto">
            <a:xfrm>
              <a:off x="4944949" y="5623030"/>
              <a:ext cx="1652702" cy="635595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400" dirty="0">
                  <a:latin typeface="Comic Sans MS" panose="030F0702030302020204" pitchFamily="66" charset="0"/>
                </a:rPr>
                <a:t>Play again?</a:t>
              </a:r>
            </a:p>
          </p:txBody>
        </p:sp>
        <p:sp>
          <p:nvSpPr>
            <p:cNvPr id="12" name="Rectangle 22"/>
            <p:cNvSpPr>
              <a:spLocks noChangeArrowheads="1"/>
            </p:cNvSpPr>
            <p:nvPr/>
          </p:nvSpPr>
          <p:spPr bwMode="auto">
            <a:xfrm>
              <a:off x="4968255" y="4822714"/>
              <a:ext cx="1462203" cy="53340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400" dirty="0">
                  <a:latin typeface="Comic Sans MS" panose="030F0702030302020204" pitchFamily="66" charset="0"/>
                </a:rPr>
                <a:t>Run </a:t>
              </a:r>
              <a:r>
                <a:rPr lang="en-CA" altLang="en-US" sz="1400" dirty="0" smtClean="0">
                  <a:latin typeface="Comic Sans MS" panose="030F0702030302020204" pitchFamily="66" charset="0"/>
                </a:rPr>
                <a:t>game</a:t>
              </a:r>
              <a:endParaRPr lang="en-CA" altLang="en-US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13" name="Text Box 26"/>
            <p:cNvSpPr txBox="1">
              <a:spLocks noChangeArrowheads="1"/>
            </p:cNvSpPr>
            <p:nvPr/>
          </p:nvSpPr>
          <p:spPr bwMode="auto">
            <a:xfrm>
              <a:off x="4694773" y="5687263"/>
              <a:ext cx="306387" cy="309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400" dirty="0">
                  <a:latin typeface="Comic Sans MS" panose="030F0702030302020204" pitchFamily="66" charset="0"/>
                </a:rPr>
                <a:t>Y</a:t>
              </a:r>
            </a:p>
          </p:txBody>
        </p:sp>
        <p:grpSp>
          <p:nvGrpSpPr>
            <p:cNvPr id="14" name="Group 13"/>
            <p:cNvGrpSpPr>
              <a:grpSpLocks/>
            </p:cNvGrpSpPr>
            <p:nvPr/>
          </p:nvGrpSpPr>
          <p:grpSpPr bwMode="auto">
            <a:xfrm>
              <a:off x="4218266" y="5099995"/>
              <a:ext cx="774052" cy="836911"/>
              <a:chOff x="4057244" y="2971801"/>
              <a:chExt cx="800505" cy="990600"/>
            </a:xfrm>
          </p:grpSpPr>
          <p:sp>
            <p:nvSpPr>
              <p:cNvPr id="24" name="Line 27"/>
              <p:cNvSpPr>
                <a:spLocks noChangeShapeType="1"/>
              </p:cNvSpPr>
              <p:nvPr/>
            </p:nvSpPr>
            <p:spPr bwMode="auto">
              <a:xfrm flipH="1">
                <a:off x="4057244" y="3962401"/>
                <a:ext cx="800505" cy="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en-US" dirty="0"/>
              </a:p>
            </p:txBody>
          </p:sp>
          <p:sp>
            <p:nvSpPr>
              <p:cNvPr id="25" name="Line 28"/>
              <p:cNvSpPr>
                <a:spLocks noChangeShapeType="1"/>
              </p:cNvSpPr>
              <p:nvPr/>
            </p:nvSpPr>
            <p:spPr bwMode="auto">
              <a:xfrm flipV="1">
                <a:off x="4057245" y="2971801"/>
                <a:ext cx="0" cy="99060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en-US" dirty="0"/>
              </a:p>
            </p:txBody>
          </p:sp>
          <p:sp>
            <p:nvSpPr>
              <p:cNvPr id="26" name="Line 29"/>
              <p:cNvSpPr>
                <a:spLocks noChangeShapeType="1"/>
              </p:cNvSpPr>
              <p:nvPr/>
            </p:nvSpPr>
            <p:spPr bwMode="auto">
              <a:xfrm>
                <a:off x="4057245" y="2971801"/>
                <a:ext cx="775619" cy="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en-US" dirty="0"/>
              </a:p>
            </p:txBody>
          </p:sp>
        </p:grpSp>
        <p:grpSp>
          <p:nvGrpSpPr>
            <p:cNvPr id="15" name="Group 14"/>
            <p:cNvGrpSpPr>
              <a:grpSpLocks/>
            </p:cNvGrpSpPr>
            <p:nvPr/>
          </p:nvGrpSpPr>
          <p:grpSpPr bwMode="auto">
            <a:xfrm>
              <a:off x="5056465" y="5928940"/>
              <a:ext cx="2391085" cy="910928"/>
              <a:chOff x="4790765" y="4071578"/>
              <a:chExt cx="2391085" cy="911123"/>
            </a:xfrm>
          </p:grpSpPr>
          <p:sp>
            <p:nvSpPr>
              <p:cNvPr id="19" name="Oval 25"/>
              <p:cNvSpPr>
                <a:spLocks noChangeArrowheads="1"/>
              </p:cNvSpPr>
              <p:nvPr/>
            </p:nvSpPr>
            <p:spPr bwMode="auto">
              <a:xfrm>
                <a:off x="4790765" y="4525501"/>
                <a:ext cx="1424104" cy="4572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0000" tIns="46800" rIns="90000" bIns="46800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CA" altLang="en-US" sz="1400" dirty="0">
                    <a:latin typeface="Comic Sans MS" panose="030F0702030302020204" pitchFamily="66" charset="0"/>
                  </a:rPr>
                  <a:t>END GAME</a:t>
                </a:r>
              </a:p>
            </p:txBody>
          </p:sp>
          <p:sp>
            <p:nvSpPr>
              <p:cNvPr id="20" name="Text Box 30"/>
              <p:cNvSpPr txBox="1">
                <a:spLocks noChangeArrowheads="1"/>
              </p:cNvSpPr>
              <p:nvPr/>
            </p:nvSpPr>
            <p:spPr bwMode="auto">
              <a:xfrm>
                <a:off x="6285258" y="4080224"/>
                <a:ext cx="533400" cy="310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CA" altLang="en-US" sz="1400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N</a:t>
                </a:r>
              </a:p>
            </p:txBody>
          </p:sp>
          <p:sp>
            <p:nvSpPr>
              <p:cNvPr id="21" name="Line 31"/>
              <p:cNvSpPr>
                <a:spLocks noChangeShapeType="1"/>
              </p:cNvSpPr>
              <p:nvPr/>
            </p:nvSpPr>
            <p:spPr bwMode="auto">
              <a:xfrm>
                <a:off x="6275739" y="4079545"/>
                <a:ext cx="8834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en-US" dirty="0"/>
              </a:p>
            </p:txBody>
          </p:sp>
          <p:sp>
            <p:nvSpPr>
              <p:cNvPr id="22" name="Line 32"/>
              <p:cNvSpPr>
                <a:spLocks noChangeShapeType="1"/>
              </p:cNvSpPr>
              <p:nvPr/>
            </p:nvSpPr>
            <p:spPr bwMode="auto">
              <a:xfrm flipH="1">
                <a:off x="7164016" y="4071578"/>
                <a:ext cx="13013" cy="68252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en-US" dirty="0"/>
              </a:p>
            </p:txBody>
          </p:sp>
          <p:sp>
            <p:nvSpPr>
              <p:cNvPr id="23" name="Line 33"/>
              <p:cNvSpPr>
                <a:spLocks noChangeShapeType="1"/>
              </p:cNvSpPr>
              <p:nvPr/>
            </p:nvSpPr>
            <p:spPr bwMode="auto">
              <a:xfrm flipH="1">
                <a:off x="6225665" y="4754101"/>
                <a:ext cx="95618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en-US" dirty="0"/>
              </a:p>
            </p:txBody>
          </p:sp>
        </p:grpSp>
        <p:sp>
          <p:nvSpPr>
            <p:cNvPr id="16" name="Line 33"/>
            <p:cNvSpPr>
              <a:spLocks noChangeShapeType="1"/>
            </p:cNvSpPr>
            <p:nvPr/>
          </p:nvSpPr>
          <p:spPr bwMode="auto">
            <a:xfrm flipH="1">
              <a:off x="5730419" y="5356119"/>
              <a:ext cx="0" cy="274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 dirty="0"/>
            </a:p>
          </p:txBody>
        </p:sp>
        <p:sp>
          <p:nvSpPr>
            <p:cNvPr id="17" name="Oval 25"/>
            <p:cNvSpPr>
              <a:spLocks noChangeArrowheads="1"/>
            </p:cNvSpPr>
            <p:nvPr/>
          </p:nvSpPr>
          <p:spPr bwMode="auto">
            <a:xfrm>
              <a:off x="5037414" y="4114800"/>
              <a:ext cx="1424104" cy="38090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400" dirty="0" smtClean="0">
                  <a:latin typeface="Comic Sans MS" panose="030F0702030302020204" pitchFamily="66" charset="0"/>
                </a:rPr>
                <a:t>START</a:t>
              </a:r>
              <a:endParaRPr lang="en-CA" altLang="en-US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18" name="Line 33"/>
            <p:cNvSpPr>
              <a:spLocks noChangeShapeType="1"/>
            </p:cNvSpPr>
            <p:nvPr/>
          </p:nvSpPr>
          <p:spPr bwMode="auto">
            <a:xfrm flipH="1">
              <a:off x="5730419" y="4522024"/>
              <a:ext cx="0" cy="274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15646" y="2324723"/>
            <a:ext cx="3465096" cy="2628952"/>
            <a:chOff x="489284" y="2789269"/>
            <a:chExt cx="3465096" cy="2628952"/>
          </a:xfrm>
        </p:grpSpPr>
        <p:grpSp>
          <p:nvGrpSpPr>
            <p:cNvPr id="9" name="Group 8"/>
            <p:cNvGrpSpPr/>
            <p:nvPr/>
          </p:nvGrpSpPr>
          <p:grpSpPr>
            <a:xfrm>
              <a:off x="489284" y="2789269"/>
              <a:ext cx="3465096" cy="2628952"/>
              <a:chOff x="489284" y="2789269"/>
              <a:chExt cx="3465096" cy="2628952"/>
            </a:xfrm>
          </p:grpSpPr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0486" y="2789269"/>
                <a:ext cx="3333894" cy="2620931"/>
              </a:xfrm>
              <a:prstGeom prst="rect">
                <a:avLst/>
              </a:prstGeom>
            </p:spPr>
          </p:pic>
          <p:sp>
            <p:nvSpPr>
              <p:cNvPr id="8" name="TextBox 7"/>
              <p:cNvSpPr txBox="1"/>
              <p:nvPr/>
            </p:nvSpPr>
            <p:spPr>
              <a:xfrm>
                <a:off x="489284" y="5110444"/>
                <a:ext cx="1676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 smtClean="0"/>
                  <a:t>www.colourbox.com</a:t>
                </a:r>
                <a:endParaRPr lang="en-CA" sz="1400" dirty="0"/>
              </a:p>
            </p:txBody>
          </p:sp>
        </p:grpSp>
        <p:sp>
          <p:nvSpPr>
            <p:cNvPr id="28" name="Rectangle 27"/>
            <p:cNvSpPr/>
            <p:nvPr/>
          </p:nvSpPr>
          <p:spPr>
            <a:xfrm>
              <a:off x="1066800" y="3314758"/>
              <a:ext cx="1524000" cy="56897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 smtClean="0"/>
                <a:t>Play game again?</a:t>
              </a:r>
              <a:endParaRPr lang="en-CA" dirty="0"/>
            </a:p>
          </p:txBody>
        </p:sp>
      </p:grpSp>
    </p:spTree>
    <p:extLst>
      <p:ext uri="{BB962C8B-B14F-4D97-AF65-F5344CB8AC3E}">
        <p14:creationId xmlns:p14="http://schemas.microsoft.com/office/powerpoint/2010/main" val="2046195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solidFill>
                  <a:srgbClr val="0000FF"/>
                </a:solidFill>
              </a:rPr>
              <a:t>Looping/Repetition</a:t>
            </a:r>
            <a:r>
              <a:rPr lang="en-CA" dirty="0"/>
              <a:t> </a:t>
            </a:r>
            <a:r>
              <a:rPr lang="en-CA" dirty="0" smtClean="0"/>
              <a:t>(3)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Only a specific part of the program repeats</a:t>
            </a:r>
            <a:endParaRPr lang="en-CA" dirty="0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1487488" y="4040188"/>
            <a:ext cx="2360612" cy="914400"/>
          </a:xfrm>
          <a:prstGeom prst="diamo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000" dirty="0">
                <a:latin typeface="Arial" panose="020B0604020202020204" pitchFamily="34" charset="0"/>
              </a:rPr>
              <a:t>Invalid input?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63688" y="5259388"/>
            <a:ext cx="22098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000" dirty="0">
                <a:latin typeface="Arial" panose="020B0604020202020204" pitchFamily="34" charset="0"/>
              </a:rPr>
              <a:t>Ask for input again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2349500" y="4922838"/>
            <a:ext cx="317500" cy="365125"/>
            <a:chOff x="2386806" y="4739480"/>
            <a:chExt cx="317500" cy="366713"/>
          </a:xfrm>
        </p:grpSpPr>
        <p:cxnSp>
          <p:nvCxnSpPr>
            <p:cNvPr id="11" name="AutoShape 10"/>
            <p:cNvCxnSpPr>
              <a:cxnSpLocks noChangeShapeType="1"/>
            </p:cNvCxnSpPr>
            <p:nvPr/>
          </p:nvCxnSpPr>
          <p:spPr bwMode="auto">
            <a:xfrm>
              <a:off x="2704306" y="4770437"/>
              <a:ext cx="0" cy="3048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2386806" y="4739480"/>
              <a:ext cx="3048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dirty="0"/>
                <a:t>Y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877888" y="4497388"/>
            <a:ext cx="685800" cy="990600"/>
            <a:chOff x="2640" y="1728"/>
            <a:chExt cx="432" cy="624"/>
          </a:xfrm>
        </p:grpSpPr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H="1">
              <a:off x="2640" y="2352"/>
              <a:ext cx="432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 dirty="0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V="1">
              <a:off x="2640" y="1728"/>
              <a:ext cx="0" cy="62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 dirty="0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2640" y="1728"/>
              <a:ext cx="432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 dirty="0"/>
            </a:p>
          </p:txBody>
        </p:sp>
      </p:grpSp>
      <p:grpSp>
        <p:nvGrpSpPr>
          <p:cNvPr id="17" name="Group 25"/>
          <p:cNvGrpSpPr>
            <a:grpSpLocks/>
          </p:cNvGrpSpPr>
          <p:nvPr/>
        </p:nvGrpSpPr>
        <p:grpSpPr bwMode="auto">
          <a:xfrm>
            <a:off x="2173288" y="4116388"/>
            <a:ext cx="2590800" cy="2759075"/>
            <a:chOff x="1392" y="2256"/>
            <a:chExt cx="1632" cy="1738"/>
          </a:xfrm>
        </p:grpSpPr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2496" y="2256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dirty="0"/>
                <a:t>N</a:t>
              </a:r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2448" y="2496"/>
              <a:ext cx="5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 dirty="0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3024" y="2496"/>
              <a:ext cx="0" cy="1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 dirty="0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H="1">
              <a:off x="2064" y="3696"/>
              <a:ext cx="9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 dirty="0"/>
            </a:p>
          </p:txBody>
        </p:sp>
        <p:sp>
          <p:nvSpPr>
            <p:cNvPr id="22" name="Text Box 24"/>
            <p:cNvSpPr txBox="1">
              <a:spLocks noChangeArrowheads="1"/>
            </p:cNvSpPr>
            <p:nvPr/>
          </p:nvSpPr>
          <p:spPr bwMode="auto">
            <a:xfrm>
              <a:off x="1392" y="3552"/>
              <a:ext cx="768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2000" dirty="0">
                  <a:latin typeface="Arial" panose="020B0604020202020204" pitchFamily="34" charset="0"/>
                </a:rPr>
                <a:t>…rest of program</a:t>
              </a:r>
            </a:p>
          </p:txBody>
        </p:sp>
      </p:grp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838200" y="3530600"/>
            <a:ext cx="1449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Flowchart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838200" y="1905874"/>
            <a:ext cx="6165800" cy="1235023"/>
            <a:chOff x="692200" y="1541518"/>
            <a:chExt cx="6165800" cy="1235023"/>
          </a:xfrm>
        </p:grpSpPr>
        <p:sp>
          <p:nvSpPr>
            <p:cNvPr id="25" name="Text Box 22"/>
            <p:cNvSpPr txBox="1">
              <a:spLocks noChangeArrowheads="1"/>
            </p:cNvSpPr>
            <p:nvPr/>
          </p:nvSpPr>
          <p:spPr bwMode="auto">
            <a:xfrm>
              <a:off x="723900" y="2409828"/>
              <a:ext cx="430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dirty="0">
                  <a:latin typeface="Arial" panose="020B0604020202020204" pitchFamily="34" charset="0"/>
                </a:rPr>
                <a:t>Re-running specific parts of the program</a:t>
              </a:r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2200" y="1541518"/>
              <a:ext cx="6165800" cy="9128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5483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8" grpId="0" animBg="1"/>
      <p:bldP spid="9" grpId="0" animBg="1"/>
      <p:bldP spid="2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solidFill>
                  <a:srgbClr val="0000FF"/>
                </a:solidFill>
              </a:rPr>
              <a:t>Looping/Repetition</a:t>
            </a:r>
            <a:r>
              <a:rPr lang="en-CA" dirty="0"/>
              <a:t> </a:t>
            </a:r>
            <a:r>
              <a:rPr lang="en-CA" dirty="0" smtClean="0"/>
              <a:t>(4)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Process Word documents in a folder as long as there are unprocessed documents remaining in the folder.</a:t>
            </a:r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362200"/>
            <a:ext cx="5657850" cy="1285875"/>
          </a:xfrm>
          <a:prstGeom prst="rect">
            <a:avLst/>
          </a:prstGeom>
        </p:spPr>
      </p:pic>
      <p:grpSp>
        <p:nvGrpSpPr>
          <p:cNvPr id="29" name="Group 28"/>
          <p:cNvGrpSpPr/>
          <p:nvPr/>
        </p:nvGrpSpPr>
        <p:grpSpPr>
          <a:xfrm>
            <a:off x="2055124" y="3581400"/>
            <a:ext cx="1066800" cy="1408331"/>
            <a:chOff x="2055124" y="3581400"/>
            <a:chExt cx="1066800" cy="1408331"/>
          </a:xfrm>
        </p:grpSpPr>
        <p:sp>
          <p:nvSpPr>
            <p:cNvPr id="27" name="Down Arrow 26"/>
            <p:cNvSpPr/>
            <p:nvPr/>
          </p:nvSpPr>
          <p:spPr>
            <a:xfrm rot="10800000">
              <a:off x="2057400" y="3581400"/>
              <a:ext cx="533400" cy="762000"/>
            </a:xfrm>
            <a:prstGeom prst="downArrow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rgbClr val="FF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055124" y="4343400"/>
              <a:ext cx="1066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>
                  <a:solidFill>
                    <a:srgbClr val="0000FF"/>
                  </a:solidFill>
                </a:rPr>
                <a:t>Docs left?</a:t>
              </a:r>
              <a:endParaRPr lang="en-CA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264799" y="3581400"/>
            <a:ext cx="1066800" cy="1408331"/>
            <a:chOff x="2055124" y="3581400"/>
            <a:chExt cx="1066800" cy="1408331"/>
          </a:xfrm>
        </p:grpSpPr>
        <p:sp>
          <p:nvSpPr>
            <p:cNvPr id="32" name="Down Arrow 31"/>
            <p:cNvSpPr/>
            <p:nvPr/>
          </p:nvSpPr>
          <p:spPr>
            <a:xfrm rot="10800000">
              <a:off x="2057400" y="3581400"/>
              <a:ext cx="533400" cy="762000"/>
            </a:xfrm>
            <a:prstGeom prst="downArrow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rgbClr val="FF000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055124" y="4343400"/>
              <a:ext cx="1066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>
                  <a:solidFill>
                    <a:srgbClr val="0000FF"/>
                  </a:solidFill>
                </a:rPr>
                <a:t>Docs left?</a:t>
              </a:r>
              <a:endParaRPr lang="en-CA" b="1" dirty="0">
                <a:solidFill>
                  <a:srgbClr val="0000FF"/>
                </a:solidFill>
              </a:endParaRPr>
            </a:p>
          </p:txBody>
        </p:sp>
      </p:grpSp>
      <p:sp>
        <p:nvSpPr>
          <p:cNvPr id="34" name="Octagon 33"/>
          <p:cNvSpPr/>
          <p:nvPr/>
        </p:nvSpPr>
        <p:spPr>
          <a:xfrm>
            <a:off x="3121924" y="5038725"/>
            <a:ext cx="885826" cy="804233"/>
          </a:xfrm>
          <a:prstGeom prst="octagon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Stop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007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34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</a:t>
            </a:r>
            <a:r>
              <a:rPr lang="en-US" dirty="0" smtClean="0">
                <a:latin typeface="Consolas" panose="020B0609020204030204" pitchFamily="49" charset="0"/>
              </a:rPr>
              <a:t>Do</a:t>
            </a:r>
            <a:r>
              <a:rPr lang="en-US" dirty="0" smtClean="0"/>
              <a:t>-</a:t>
            </a:r>
            <a:r>
              <a:rPr lang="en-US" dirty="0" smtClean="0">
                <a:latin typeface="Consolas" panose="020B0609020204030204" pitchFamily="49" charset="0"/>
              </a:rPr>
              <a:t>While</a:t>
            </a:r>
            <a:r>
              <a:rPr lang="en-US" dirty="0" smtClean="0"/>
              <a:t>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Described as variable repetition loops: runs as long as some condition holds true (number of times that the loop repeats is variable)</a:t>
            </a:r>
          </a:p>
          <a:p>
            <a:pPr lvl="1"/>
            <a:r>
              <a:rPr lang="en-US" dirty="0" smtClean="0"/>
              <a:t>e.g., while the user doesn’t quit the program re-run the program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.g., while the user enters an erroneous value ask the user for input.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.g. while there are unprocessed documents (0? 1? 50?)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21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Branching: Alternative Courses Of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Consolas" panose="020B0609020204030204" pitchFamily="49" charset="0"/>
              </a:rPr>
              <a:t>Similar to the Excel (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 smtClean="0">
                <a:cs typeface="Consolas" panose="020B0609020204030204" pitchFamily="49" charset="0"/>
              </a:rPr>
              <a:t>-Function): Check </a:t>
            </a:r>
            <a:r>
              <a:rPr lang="en-US" dirty="0">
                <a:cs typeface="Consolas" panose="020B0609020204030204" pitchFamily="49" charset="0"/>
              </a:rPr>
              <a:t>if some condition has been met (e.g., password for the document correctly entered</a:t>
            </a:r>
            <a:r>
              <a:rPr lang="en-US" dirty="0" smtClean="0">
                <a:cs typeface="Consolas" panose="020B0609020204030204" pitchFamily="49" charset="0"/>
              </a:rPr>
              <a:t>): Boolean expression </a:t>
            </a:r>
          </a:p>
          <a:p>
            <a:r>
              <a:rPr lang="en-US" dirty="0" smtClean="0">
                <a:cs typeface="Consolas" panose="020B0609020204030204" pitchFamily="49" charset="0"/>
              </a:rPr>
              <a:t>But the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 smtClean="0">
                <a:cs typeface="Consolas" panose="020B0609020204030204" pitchFamily="49" charset="0"/>
              </a:rPr>
              <a:t>-structure employed with programming languages is not just a function that returns a value for the true or false cases.</a:t>
            </a:r>
          </a:p>
          <a:p>
            <a:r>
              <a:rPr lang="en-US" dirty="0" smtClean="0">
                <a:cs typeface="Consolas" panose="020B0609020204030204" pitchFamily="49" charset="0"/>
              </a:rPr>
              <a:t>For the programming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 smtClean="0">
                <a:cs typeface="Consolas" panose="020B0609020204030204" pitchFamily="49" charset="0"/>
              </a:rPr>
              <a:t>: </a:t>
            </a:r>
            <a:r>
              <a:rPr lang="en-US" b="1" dirty="0" smtClean="0">
                <a:cs typeface="Consolas" panose="020B0609020204030204" pitchFamily="49" charset="0"/>
              </a:rPr>
              <a:t>a statement or a collection of statements can be executed </a:t>
            </a:r>
            <a:r>
              <a:rPr lang="en-US" dirty="0" smtClean="0">
                <a:cs typeface="Consolas" panose="020B0609020204030204" pitchFamily="49" charset="0"/>
              </a:rPr>
              <a:t>(again this is referred to as “the body” of the if or else case. </a:t>
            </a:r>
          </a:p>
          <a:p>
            <a:pPr lvl="1"/>
            <a:r>
              <a:rPr lang="en-US" dirty="0" smtClean="0">
                <a:cs typeface="Consolas" panose="020B0609020204030204" pitchFamily="49" charset="0"/>
              </a:rPr>
              <a:t>The programming </a:t>
            </a:r>
            <a:r>
              <a:rPr lang="en-US" dirty="0"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 smtClean="0">
                <a:latin typeface="+mj-lt"/>
                <a:cs typeface="Consolas" panose="020B0609020204030204" pitchFamily="49" charset="0"/>
              </a:rPr>
              <a:t> is far more flexible (powerful) that the function equivalent.</a:t>
            </a:r>
            <a:endParaRPr lang="en-US" dirty="0">
              <a:latin typeface="+mj-lt"/>
              <a:cs typeface="Consolas" panose="020B06090202040302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90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Do-While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5607844" cy="5029200"/>
          </a:xfrm>
        </p:spPr>
        <p:txBody>
          <a:bodyPr/>
          <a:lstStyle/>
          <a:p>
            <a:r>
              <a:rPr lang="en-US" sz="2000" b="1" dirty="0"/>
              <a:t>Format</a:t>
            </a:r>
            <a:r>
              <a:rPr lang="en-US" sz="2000" dirty="0"/>
              <a:t>:</a:t>
            </a:r>
          </a:p>
          <a:p>
            <a:pPr marL="339725" lvl="1" indent="0"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Do While &lt;</a:t>
            </a:r>
            <a:r>
              <a:rPr lang="en-US" sz="18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Condition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397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&lt;</a:t>
            </a:r>
            <a:r>
              <a:rPr lang="en-US" sz="1800" i="1" dirty="0">
                <a:latin typeface="Consolas" panose="020B0609020204030204" pitchFamily="49" charset="0"/>
                <a:cs typeface="Consolas" panose="020B0609020204030204" pitchFamily="49" charset="0"/>
              </a:rPr>
              <a:t>Statement(s)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</a:p>
          <a:p>
            <a:pPr marL="339725" lvl="1" indent="0"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Loop</a:t>
            </a:r>
            <a:endParaRPr lang="en-US" dirty="0"/>
          </a:p>
          <a:p>
            <a:r>
              <a:rPr lang="en-US" altLang="en-US" sz="2000" b="1" dirty="0" smtClean="0"/>
              <a:t>Learning objective: </a:t>
            </a:r>
            <a:r>
              <a:rPr lang="en-US" altLang="en-US" sz="2000" dirty="0" smtClean="0"/>
              <a:t>illustrating loop with a program t</a:t>
            </a:r>
            <a:r>
              <a:rPr lang="en-US" sz="2000" dirty="0" smtClean="0"/>
              <a:t>hat counts up by 1</a:t>
            </a:r>
          </a:p>
          <a:p>
            <a:r>
              <a:rPr lang="en-US" sz="2000" b="1" dirty="0" smtClean="0"/>
              <a:t>Example</a:t>
            </a:r>
            <a:r>
              <a:rPr lang="en-US" sz="2000" dirty="0" smtClean="0"/>
              <a:t>: “12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whileUpOne.docm</a:t>
            </a:r>
            <a:r>
              <a:rPr lang="en-US" sz="2000" dirty="0" smtClean="0"/>
              <a:t>”</a:t>
            </a:r>
            <a:endParaRPr lang="en-US" sz="2000" dirty="0"/>
          </a:p>
          <a:p>
            <a:pPr marL="3397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Dim i As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Long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397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1</a:t>
            </a:r>
          </a:p>
          <a:p>
            <a:pPr marL="3397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Do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While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(i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&lt;=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4)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397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MsgBox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("i=" &amp; i)</a:t>
            </a:r>
          </a:p>
          <a:p>
            <a:pPr marL="3397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i + 1</a:t>
            </a:r>
          </a:p>
          <a:p>
            <a:pPr marL="339725" lvl="1" indent="0"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Loop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558811" y="3493431"/>
            <a:ext cx="2612020" cy="2600325"/>
            <a:chOff x="4550780" y="3276600"/>
            <a:chExt cx="2612020" cy="2600325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0780" y="3276600"/>
              <a:ext cx="1352550" cy="1362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3000" y="3657600"/>
              <a:ext cx="1343025" cy="1390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0" y="4053009"/>
              <a:ext cx="1400175" cy="1381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1200" y="4495800"/>
              <a:ext cx="1371600" cy="1381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" name="Group 11"/>
          <p:cNvGrpSpPr/>
          <p:nvPr/>
        </p:nvGrpSpPr>
        <p:grpSpPr>
          <a:xfrm>
            <a:off x="2286000" y="5403193"/>
            <a:ext cx="4417826" cy="1556503"/>
            <a:chOff x="2348733" y="5077960"/>
            <a:chExt cx="4417826" cy="1556503"/>
          </a:xfrm>
        </p:grpSpPr>
        <p:sp>
          <p:nvSpPr>
            <p:cNvPr id="9" name="TextBox 8"/>
            <p:cNvSpPr txBox="1"/>
            <p:nvPr/>
          </p:nvSpPr>
          <p:spPr>
            <a:xfrm>
              <a:off x="3389452" y="5434134"/>
              <a:ext cx="337710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Any valid mathematical expression here e.g. count up by 10, decrease by 1, exponential function etc.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cxnSp>
          <p:nvCxnSpPr>
            <p:cNvPr id="11" name="Straight Arrow Connector 10"/>
            <p:cNvCxnSpPr>
              <a:stCxn id="9" idx="1"/>
            </p:cNvCxnSpPr>
            <p:nvPr/>
          </p:nvCxnSpPr>
          <p:spPr>
            <a:xfrm flipH="1" flipV="1">
              <a:off x="2348733" y="5077960"/>
              <a:ext cx="1040719" cy="95633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Oval 13"/>
          <p:cNvSpPr/>
          <p:nvPr/>
        </p:nvSpPr>
        <p:spPr>
          <a:xfrm>
            <a:off x="6766560" y="-22034"/>
            <a:ext cx="1226820" cy="428461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Start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6296025" y="406427"/>
            <a:ext cx="2124076" cy="838692"/>
            <a:chOff x="6296025" y="406427"/>
            <a:chExt cx="2124076" cy="838692"/>
          </a:xfrm>
        </p:grpSpPr>
        <p:sp>
          <p:nvSpPr>
            <p:cNvPr id="18" name="Diamond 17"/>
            <p:cNvSpPr/>
            <p:nvPr/>
          </p:nvSpPr>
          <p:spPr>
            <a:xfrm>
              <a:off x="6296025" y="633032"/>
              <a:ext cx="2124076" cy="612087"/>
            </a:xfrm>
            <a:prstGeom prst="diamond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Condition?</a:t>
              </a:r>
            </a:p>
          </p:txBody>
        </p:sp>
        <p:cxnSp>
          <p:nvCxnSpPr>
            <p:cNvPr id="19" name="Straight Arrow Connector 18"/>
            <p:cNvCxnSpPr>
              <a:stCxn id="14" idx="4"/>
              <a:endCxn id="18" idx="0"/>
            </p:cNvCxnSpPr>
            <p:nvPr/>
          </p:nvCxnSpPr>
          <p:spPr>
            <a:xfrm flipH="1">
              <a:off x="7358063" y="406427"/>
              <a:ext cx="21907" cy="22660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6882289" y="1918415"/>
            <a:ext cx="1013460" cy="796046"/>
            <a:chOff x="6882289" y="1918415"/>
            <a:chExt cx="1013460" cy="796046"/>
          </a:xfrm>
        </p:grpSpPr>
        <p:sp>
          <p:nvSpPr>
            <p:cNvPr id="16" name="Oval 15"/>
            <p:cNvSpPr/>
            <p:nvPr/>
          </p:nvSpPr>
          <p:spPr>
            <a:xfrm>
              <a:off x="6882289" y="2286000"/>
              <a:ext cx="1013460" cy="428461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Loop</a:t>
              </a:r>
            </a:p>
          </p:txBody>
        </p:sp>
        <p:cxnSp>
          <p:nvCxnSpPr>
            <p:cNvPr id="21" name="Straight Arrow Connector 20"/>
            <p:cNvCxnSpPr>
              <a:stCxn id="15" idx="4"/>
              <a:endCxn id="16" idx="0"/>
            </p:cNvCxnSpPr>
            <p:nvPr/>
          </p:nvCxnSpPr>
          <p:spPr>
            <a:xfrm>
              <a:off x="7291388" y="1918415"/>
              <a:ext cx="97631" cy="36758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6296026" y="1130486"/>
            <a:ext cx="1990724" cy="787929"/>
            <a:chOff x="6296026" y="1130486"/>
            <a:chExt cx="1990724" cy="787929"/>
          </a:xfrm>
        </p:grpSpPr>
        <p:sp>
          <p:nvSpPr>
            <p:cNvPr id="15" name="Oval 14"/>
            <p:cNvSpPr/>
            <p:nvPr/>
          </p:nvSpPr>
          <p:spPr>
            <a:xfrm>
              <a:off x="6296026" y="1489954"/>
              <a:ext cx="1990724" cy="428461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Statements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7369016" y="1260020"/>
              <a:ext cx="0" cy="23979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7389019" y="1130486"/>
              <a:ext cx="8001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B050"/>
                  </a:solidFill>
                </a:rPr>
                <a:t>T</a:t>
              </a:r>
              <a:endParaRPr lang="en-US" b="1" dirty="0">
                <a:solidFill>
                  <a:srgbClr val="00B050"/>
                </a:solidFill>
              </a:endParaRPr>
            </a:p>
          </p:txBody>
        </p:sp>
      </p:grpSp>
      <p:cxnSp>
        <p:nvCxnSpPr>
          <p:cNvPr id="24" name="Elbow Connector 23"/>
          <p:cNvCxnSpPr>
            <a:stCxn id="16" idx="2"/>
            <a:endCxn id="18" idx="1"/>
          </p:cNvCxnSpPr>
          <p:nvPr/>
        </p:nvCxnSpPr>
        <p:spPr>
          <a:xfrm rot="10800000">
            <a:off x="6296025" y="939077"/>
            <a:ext cx="586264" cy="1561155"/>
          </a:xfrm>
          <a:prstGeom prst="bentConnector3">
            <a:avLst>
              <a:gd name="adj1" fmla="val 138993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6850959" y="642406"/>
            <a:ext cx="2369241" cy="2669862"/>
            <a:chOff x="6850959" y="642406"/>
            <a:chExt cx="2369241" cy="2669862"/>
          </a:xfrm>
        </p:grpSpPr>
        <p:sp>
          <p:nvSpPr>
            <p:cNvPr id="17" name="Oval 16"/>
            <p:cNvSpPr/>
            <p:nvPr/>
          </p:nvSpPr>
          <p:spPr>
            <a:xfrm>
              <a:off x="6850959" y="2883807"/>
              <a:ext cx="1226820" cy="428461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End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420100" y="642406"/>
              <a:ext cx="8001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F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cxnSp>
          <p:nvCxnSpPr>
            <p:cNvPr id="25" name="Elbow Connector 24"/>
            <p:cNvCxnSpPr>
              <a:stCxn id="18" idx="3"/>
              <a:endCxn id="17" idx="6"/>
            </p:cNvCxnSpPr>
            <p:nvPr/>
          </p:nvCxnSpPr>
          <p:spPr>
            <a:xfrm flipH="1">
              <a:off x="8077779" y="939076"/>
              <a:ext cx="342321" cy="2158962"/>
            </a:xfrm>
            <a:prstGeom prst="bentConnector3">
              <a:avLst>
                <a:gd name="adj1" fmla="val -66779"/>
              </a:avLst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84753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Style: Variable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general variable names should be self-descriptive e.g., ‘age’, ‘height’ etc.</a:t>
            </a:r>
          </a:p>
          <a:p>
            <a:r>
              <a:rPr lang="en-US" dirty="0" smtClean="0"/>
              <a:t>Loop control variables are an exception e.g., ‘i’ is an acceptable variable name</a:t>
            </a:r>
          </a:p>
          <a:p>
            <a:pPr lvl="1"/>
            <a:r>
              <a:rPr lang="en-US" dirty="0" smtClean="0"/>
              <a:t>It’s sometimes difficult to come up with a decent loop control name</a:t>
            </a:r>
          </a:p>
          <a:p>
            <a:pPr lvl="1"/>
            <a:r>
              <a:rPr lang="en-US" dirty="0" smtClean="0"/>
              <a:t>Loop control variables are given shorter names so the line length of a loop isn’t excessive</a:t>
            </a:r>
          </a:p>
          <a:p>
            <a:pPr marL="3397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Dim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loopControl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As Integer</a:t>
            </a:r>
          </a:p>
          <a:p>
            <a:pPr marL="3397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loopControl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 1</a:t>
            </a:r>
          </a:p>
          <a:p>
            <a:pPr marL="3397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Do While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(loopControl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&lt;=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4) </a:t>
            </a:r>
          </a:p>
          <a:p>
            <a:pPr marL="3397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...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31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Application Of Looping: Error Handling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General structure:</a:t>
            </a:r>
          </a:p>
          <a:p>
            <a:pPr marL="234950" lvl="1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Do While (Error occurring)</a:t>
            </a:r>
          </a:p>
          <a:p>
            <a:pPr marL="234950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smtClean="0">
                <a:latin typeface="Consolas" panose="020B0609020204030204" pitchFamily="49" charset="0"/>
              </a:rPr>
              <a:t>   Instructions to deal handle error</a:t>
            </a:r>
          </a:p>
          <a:p>
            <a:pPr marL="234950" lvl="1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Loop</a:t>
            </a:r>
            <a:endParaRPr lang="en-CA" dirty="0">
              <a:latin typeface="Consolas" panose="020B0609020204030204" pitchFamily="49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129665" y="3105120"/>
            <a:ext cx="2924175" cy="3565481"/>
            <a:chOff x="1129665" y="3105120"/>
            <a:chExt cx="2924175" cy="3565481"/>
          </a:xfrm>
        </p:grpSpPr>
        <p:sp>
          <p:nvSpPr>
            <p:cNvPr id="4" name="Oval 3"/>
            <p:cNvSpPr/>
            <p:nvPr/>
          </p:nvSpPr>
          <p:spPr>
            <a:xfrm>
              <a:off x="1600200" y="3105120"/>
              <a:ext cx="1226820" cy="428461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Start</a:t>
              </a: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1129665" y="3533581"/>
              <a:ext cx="2124076" cy="838692"/>
              <a:chOff x="6296025" y="406427"/>
              <a:chExt cx="2124076" cy="838692"/>
            </a:xfrm>
          </p:grpSpPr>
          <p:sp>
            <p:nvSpPr>
              <p:cNvPr id="6" name="Diamond 5"/>
              <p:cNvSpPr/>
              <p:nvPr/>
            </p:nvSpPr>
            <p:spPr>
              <a:xfrm>
                <a:off x="6296025" y="633032"/>
                <a:ext cx="2124076" cy="612087"/>
              </a:xfrm>
              <a:prstGeom prst="diamond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Error?</a:t>
                </a:r>
              </a:p>
            </p:txBody>
          </p:sp>
          <p:cxnSp>
            <p:nvCxnSpPr>
              <p:cNvPr id="7" name="Straight Arrow Connector 6"/>
              <p:cNvCxnSpPr>
                <a:stCxn id="4" idx="4"/>
                <a:endCxn id="6" idx="0"/>
              </p:cNvCxnSpPr>
              <p:nvPr/>
            </p:nvCxnSpPr>
            <p:spPr>
              <a:xfrm flipH="1">
                <a:off x="7358063" y="406427"/>
                <a:ext cx="21907" cy="22660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/>
            <p:cNvGrpSpPr/>
            <p:nvPr/>
          </p:nvGrpSpPr>
          <p:grpSpPr>
            <a:xfrm>
              <a:off x="1618298" y="5144175"/>
              <a:ext cx="1013460" cy="673296"/>
              <a:chOff x="6784658" y="2017021"/>
              <a:chExt cx="1013460" cy="673296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6784658" y="2261856"/>
                <a:ext cx="1013460" cy="428461"/>
              </a:xfrm>
              <a:prstGeom prst="ellipse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Loop</a:t>
                </a:r>
              </a:p>
            </p:txBody>
          </p:sp>
          <p:cxnSp>
            <p:nvCxnSpPr>
              <p:cNvPr id="10" name="Straight Arrow Connector 9"/>
              <p:cNvCxnSpPr>
                <a:stCxn id="12" idx="4"/>
                <a:endCxn id="9" idx="0"/>
              </p:cNvCxnSpPr>
              <p:nvPr/>
            </p:nvCxnSpPr>
            <p:spPr>
              <a:xfrm>
                <a:off x="7291388" y="2017021"/>
                <a:ext cx="0" cy="24483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/>
            <p:cNvGrpSpPr/>
            <p:nvPr/>
          </p:nvGrpSpPr>
          <p:grpSpPr>
            <a:xfrm>
              <a:off x="1129666" y="4257640"/>
              <a:ext cx="1990724" cy="886535"/>
              <a:chOff x="6296026" y="1130486"/>
              <a:chExt cx="1990724" cy="886535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6296026" y="1489954"/>
                <a:ext cx="1990724" cy="527067"/>
              </a:xfrm>
              <a:prstGeom prst="ellipse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Remove error</a:t>
                </a: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>
                <a:off x="7369016" y="1260020"/>
                <a:ext cx="0" cy="23979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7389019" y="1130486"/>
                <a:ext cx="800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00B050"/>
                    </a:solidFill>
                  </a:rPr>
                  <a:t>T</a:t>
                </a:r>
                <a:endParaRPr lang="en-US" b="1" dirty="0">
                  <a:solidFill>
                    <a:srgbClr val="00B050"/>
                  </a:solidFill>
                </a:endParaRPr>
              </a:p>
            </p:txBody>
          </p:sp>
        </p:grpSp>
        <p:cxnSp>
          <p:nvCxnSpPr>
            <p:cNvPr id="15" name="Elbow Connector 14"/>
            <p:cNvCxnSpPr>
              <a:stCxn id="9" idx="2"/>
              <a:endCxn id="6" idx="1"/>
            </p:cNvCxnSpPr>
            <p:nvPr/>
          </p:nvCxnSpPr>
          <p:spPr>
            <a:xfrm rot="10800000">
              <a:off x="1129666" y="4066231"/>
              <a:ext cx="488633" cy="1537011"/>
            </a:xfrm>
            <a:prstGeom prst="bentConnector3">
              <a:avLst>
                <a:gd name="adj1" fmla="val 146784"/>
              </a:avLst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Group 15"/>
            <p:cNvGrpSpPr/>
            <p:nvPr/>
          </p:nvGrpSpPr>
          <p:grpSpPr>
            <a:xfrm>
              <a:off x="1511618" y="3769560"/>
              <a:ext cx="2542222" cy="2901041"/>
              <a:chOff x="6677978" y="642406"/>
              <a:chExt cx="2542222" cy="2901041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6677978" y="3114986"/>
                <a:ext cx="1226820" cy="428461"/>
              </a:xfrm>
              <a:prstGeom prst="ellipse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End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8420100" y="642406"/>
                <a:ext cx="800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FF0000"/>
                    </a:solidFill>
                  </a:rPr>
                  <a:t>F</a:t>
                </a:r>
                <a:endParaRPr lang="en-US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9" name="Elbow Connector 18"/>
              <p:cNvCxnSpPr>
                <a:stCxn id="6" idx="3"/>
                <a:endCxn id="17" idx="6"/>
              </p:cNvCxnSpPr>
              <p:nvPr/>
            </p:nvCxnSpPr>
            <p:spPr>
              <a:xfrm flipH="1">
                <a:off x="7904798" y="939076"/>
                <a:ext cx="515303" cy="2390141"/>
              </a:xfrm>
              <a:prstGeom prst="bentConnector3">
                <a:avLst>
                  <a:gd name="adj1" fmla="val -44362"/>
                </a:avLst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85803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solidFill>
                  <a:srgbClr val="0000FF"/>
                </a:solidFill>
              </a:rPr>
              <a:t>Error Handling </a:t>
            </a:r>
            <a:r>
              <a:rPr lang="en-CA" dirty="0" smtClean="0"/>
              <a:t>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Learning objective: </a:t>
            </a:r>
            <a:r>
              <a:rPr lang="en-US" altLang="en-US" dirty="0" smtClean="0"/>
              <a:t>a program that uses a loop to prevent the user from entering a value outside a valid range.</a:t>
            </a:r>
            <a:endParaRPr lang="en-CA" dirty="0" smtClean="0"/>
          </a:p>
          <a:p>
            <a:r>
              <a:rPr lang="en-CA" b="1" dirty="0" smtClean="0"/>
              <a:t>Name of the Word document containing the complete program</a:t>
            </a:r>
            <a:r>
              <a:rPr lang="en-CA" dirty="0"/>
              <a:t>: </a:t>
            </a:r>
            <a:r>
              <a:rPr lang="en-CA" dirty="0" smtClean="0">
                <a:latin typeface="Consolas" panose="020B0609020204030204" pitchFamily="49" charset="0"/>
              </a:rPr>
              <a:t>13errorHandlingLoop.docm</a:t>
            </a: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Dim </a:t>
            </a:r>
            <a:r>
              <a:rPr lang="en-CA" sz="1800" dirty="0">
                <a:latin typeface="Consolas" panose="020B0609020204030204" pitchFamily="49" charset="0"/>
              </a:rPr>
              <a:t>income As Long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Dim tax As Long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Const TAX_RATE = </a:t>
            </a:r>
            <a:r>
              <a:rPr lang="en-CA" sz="1800" dirty="0" smtClean="0">
                <a:latin typeface="Consolas" panose="020B0609020204030204" pitchFamily="49" charset="0"/>
              </a:rPr>
              <a:t>0.2</a:t>
            </a: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income = InputBox("Enter a non-negative income $")</a:t>
            </a:r>
          </a:p>
          <a:p>
            <a:pPr marL="234950" lvl="1" indent="0">
              <a:buNone/>
            </a:pPr>
            <a:r>
              <a:rPr lang="en-CA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    Do While (income &lt; 0)</a:t>
            </a: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 MsgBox </a:t>
            </a:r>
            <a:r>
              <a:rPr lang="en-CA" sz="1800" dirty="0">
                <a:latin typeface="Consolas" panose="020B0609020204030204" pitchFamily="49" charset="0"/>
              </a:rPr>
              <a:t>("Income cannot be less than zero")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</a:t>
            </a:r>
            <a:r>
              <a:rPr lang="en-CA" sz="1800" dirty="0" smtClean="0">
                <a:latin typeface="Consolas" panose="020B0609020204030204" pitchFamily="49" charset="0"/>
              </a:rPr>
              <a:t>income </a:t>
            </a:r>
            <a:r>
              <a:rPr lang="en-CA" sz="1800" dirty="0">
                <a:latin typeface="Consolas" panose="020B0609020204030204" pitchFamily="49" charset="0"/>
              </a:rPr>
              <a:t>= InputBox("Enter a non-negative income $")</a:t>
            </a: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Loop</a:t>
            </a: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tax = income * TAX_RATE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MsgBox ("Income $" &amp; income &amp; " requires $" &amp; tax &amp; </a:t>
            </a:r>
            <a:r>
              <a:rPr lang="en-CA" sz="1800" dirty="0" smtClean="0">
                <a:latin typeface="Consolas" panose="020B0609020204030204" pitchFamily="49" charset="0"/>
              </a:rPr>
              <a:t>_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" _taxes </a:t>
            </a:r>
            <a:r>
              <a:rPr lang="en-CA" sz="1800" dirty="0">
                <a:latin typeface="Consolas" panose="020B0609020204030204" pitchFamily="49" charset="0"/>
              </a:rPr>
              <a:t>paid</a:t>
            </a:r>
            <a:r>
              <a:rPr lang="en-CA" sz="1800" dirty="0" smtClean="0">
                <a:latin typeface="Consolas" panose="020B0609020204030204" pitchFamily="49" charset="0"/>
              </a:rPr>
              <a:t>")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83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Logic And Loops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Both AND, OR logic can be employed with loops</a:t>
            </a:r>
          </a:p>
          <a:p>
            <a:r>
              <a:rPr lang="en-CA" dirty="0" smtClean="0"/>
              <a:t>AND: when a loop repeats while all conditions are true.</a:t>
            </a:r>
          </a:p>
          <a:p>
            <a:r>
              <a:rPr lang="en-CA" dirty="0" smtClean="0"/>
              <a:t>OR: when a loop repeats when at least one condition is true.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906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Error Handling Loop: </a:t>
            </a:r>
            <a:r>
              <a:rPr lang="en-CA" b="1" dirty="0" smtClean="0">
                <a:solidFill>
                  <a:srgbClr val="0000FF"/>
                </a:solidFill>
              </a:rPr>
              <a:t>OR</a:t>
            </a:r>
            <a:endParaRPr lang="en-CA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b="1" dirty="0" smtClean="0"/>
              <a:t>Learning objective:</a:t>
            </a:r>
            <a:r>
              <a:rPr lang="en-US" altLang="en-US" sz="2000" dirty="0" smtClean="0"/>
              <a:t> a program using a loop to ensure entry of value that’s not outside of a valid range (either too low or too high). Program repeats if input is either too low or too high.</a:t>
            </a:r>
            <a:endParaRPr lang="en-CA" sz="2000" b="1" dirty="0" smtClean="0"/>
          </a:p>
          <a:p>
            <a:r>
              <a:rPr lang="en-CA" sz="2000" b="1" dirty="0" smtClean="0"/>
              <a:t>Name of the Word document that contains the complete program</a:t>
            </a:r>
            <a:r>
              <a:rPr lang="en-CA" sz="2000" dirty="0"/>
              <a:t>: </a:t>
            </a:r>
            <a:r>
              <a:rPr lang="en-CA" sz="2000" dirty="0" smtClean="0">
                <a:latin typeface="Consolas" panose="020B0609020204030204" pitchFamily="49" charset="0"/>
              </a:rPr>
              <a:t>14errorHandlingLoopOR.docm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Dim </a:t>
            </a:r>
            <a:r>
              <a:rPr lang="en-CA" sz="1800" dirty="0">
                <a:latin typeface="Consolas" panose="020B0609020204030204" pitchFamily="49" charset="0"/>
              </a:rPr>
              <a:t>age As Long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Dim catAge As Long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Const MIN_AGE = 0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Const MAX_AGE = 118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Const CAT_HUMAN_AGE_RATIO = 7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age = -1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Do While ((age &lt; MIN_AGE) </a:t>
            </a:r>
            <a:r>
              <a:rPr lang="en-CA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Or</a:t>
            </a:r>
            <a:r>
              <a:rPr lang="en-CA" sz="1800" dirty="0">
                <a:latin typeface="Consolas" panose="020B0609020204030204" pitchFamily="49" charset="0"/>
              </a:rPr>
              <a:t> (age &gt; MAX_AGE))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age = InputBox("Enter age (0-118): ")</a:t>
            </a: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     MsgBox </a:t>
            </a:r>
            <a:r>
              <a:rPr lang="en-CA" sz="1800" dirty="0">
                <a:latin typeface="Consolas" panose="020B0609020204030204" pitchFamily="49" charset="0"/>
              </a:rPr>
              <a:t>("Age must be in the range of 0-118")</a:t>
            </a: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Loop</a:t>
            </a: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catAge = age * </a:t>
            </a:r>
            <a:r>
              <a:rPr lang="en-CA" sz="1800" dirty="0" smtClean="0">
                <a:latin typeface="Consolas" panose="020B0609020204030204" pitchFamily="49" charset="0"/>
              </a:rPr>
              <a:t>CAT_HUMAN_AGE_RATIO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67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Error Handling Loop: </a:t>
            </a:r>
            <a:r>
              <a:rPr lang="en-CA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AND</a:t>
            </a:r>
            <a:endParaRPr lang="en-CA" b="1" dirty="0">
              <a:solidFill>
                <a:srgbClr val="0000FF"/>
              </a:solidFill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Learning objective: </a:t>
            </a:r>
            <a:r>
              <a:rPr lang="en-US" altLang="en-US" dirty="0" smtClean="0"/>
              <a:t>A program that only allows one out of a set of valid values (loops as long as the value is not the first valid value and not the second value and not the third value).</a:t>
            </a:r>
            <a:endParaRPr lang="en-CA" dirty="0" smtClean="0"/>
          </a:p>
          <a:p>
            <a:r>
              <a:rPr lang="en-CA" b="1" dirty="0" smtClean="0"/>
              <a:t>Name </a:t>
            </a:r>
            <a:r>
              <a:rPr lang="en-CA" b="1" dirty="0"/>
              <a:t>of the Word document that contains the complete program</a:t>
            </a:r>
            <a:r>
              <a:rPr lang="en-CA" dirty="0"/>
              <a:t>: </a:t>
            </a:r>
            <a:r>
              <a:rPr lang="en-CA" dirty="0" smtClean="0">
                <a:latin typeface="Consolas" panose="020B0609020204030204" pitchFamily="49" charset="0"/>
              </a:rPr>
              <a:t>15errorHandlingLoopAND.docm</a:t>
            </a:r>
            <a:endParaRPr lang="en-CA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Dim province As String</a:t>
            </a: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province = "ON"</a:t>
            </a: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Do While ((province &lt;&gt; "BC") _</a:t>
            </a:r>
          </a:p>
          <a:p>
            <a:pPr marL="234950" lvl="1" indent="0">
              <a:buNone/>
            </a:pP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   </a:t>
            </a:r>
            <a:r>
              <a:rPr lang="en-CA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And</a:t>
            </a:r>
            <a:r>
              <a:rPr lang="en-CA" sz="1800" dirty="0" smtClean="0">
                <a:latin typeface="Consolas" panose="020B0609020204030204" pitchFamily="49" charset="0"/>
              </a:rPr>
              <a:t> (province &lt;&gt; "AB") _ </a:t>
            </a: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</a:t>
            </a:r>
            <a:r>
              <a:rPr lang="en-CA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And</a:t>
            </a:r>
            <a:r>
              <a:rPr lang="en-CA" sz="1800" dirty="0" smtClean="0">
                <a:latin typeface="Consolas" panose="020B0609020204030204" pitchFamily="49" charset="0"/>
              </a:rPr>
              <a:t> (province &lt;&gt; "SK"))</a:t>
            </a: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 province = InputBox("Enter a Western Canadian " &amp; _ 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  " </a:t>
            </a:r>
            <a:r>
              <a:rPr lang="en-CA" sz="1800" dirty="0">
                <a:latin typeface="Consolas" panose="020B0609020204030204" pitchFamily="49" charset="0"/>
              </a:rPr>
              <a:t>province</a:t>
            </a:r>
            <a:r>
              <a:rPr lang="en-CA" sz="1800" dirty="0" smtClean="0">
                <a:latin typeface="Consolas" panose="020B0609020204030204" pitchFamily="49" charset="0"/>
              </a:rPr>
              <a:t>: ")</a:t>
            </a: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Loop</a:t>
            </a:r>
          </a:p>
          <a:p>
            <a:pPr marL="23495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MsgBox </a:t>
            </a:r>
            <a:r>
              <a:rPr lang="en-US" sz="1800" dirty="0">
                <a:latin typeface="Consolas" panose="020B0609020204030204" pitchFamily="49" charset="0"/>
              </a:rPr>
              <a:t>(province &amp; " is a Western province.")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20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Looping And Collections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Because the number of objects within a collection  can vary (e.g. number of documents currently open) and loops can repeat a variable number of times it’s common to employ a </a:t>
            </a:r>
            <a:r>
              <a:rPr lang="en-CA" dirty="0" smtClean="0">
                <a:latin typeface="Consolas" panose="020B0609020204030204" pitchFamily="49" charset="0"/>
              </a:rPr>
              <a:t>do-while</a:t>
            </a:r>
            <a:r>
              <a:rPr lang="en-CA" dirty="0" smtClean="0"/>
              <a:t> loop when accessing a collection.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3026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Loops And Collections: Example #1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sz="2400" b="1" dirty="0" smtClean="0"/>
              <a:t>Learning objective:</a:t>
            </a:r>
            <a:r>
              <a:rPr lang="en-US" altLang="en-US" sz="2400" dirty="0" smtClean="0"/>
              <a:t> Using a loop to automatically print (one at a time) all the documents currently opened in Word.</a:t>
            </a:r>
            <a:endParaRPr lang="en-US" altLang="en-US" sz="2400" b="1" dirty="0"/>
          </a:p>
          <a:p>
            <a:pPr lvl="1"/>
            <a:r>
              <a:rPr lang="en-US" altLang="en-US" sz="2400" b="1" dirty="0" smtClean="0"/>
              <a:t>Word </a:t>
            </a:r>
            <a:r>
              <a:rPr lang="en-US" altLang="en-US" sz="2400" b="1" dirty="0"/>
              <a:t>document containing the macro example: </a:t>
            </a:r>
            <a:r>
              <a:rPr lang="en-US" altLang="en-US" sz="2400" dirty="0" smtClean="0">
                <a:latin typeface="Consolas" panose="020B0609020204030204" pitchFamily="49" charset="0"/>
              </a:rPr>
              <a:t>16</a:t>
            </a:r>
            <a:r>
              <a:rPr lang="en-US" altLang="en-US" sz="2400" dirty="0" smtClean="0">
                <a:latin typeface="Consolas" pitchFamily="49" charset="0"/>
                <a:cs typeface="Consolas" pitchFamily="49" charset="0"/>
              </a:rPr>
              <a:t>printMultipleDocuments.docm</a:t>
            </a: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234950" lvl="1" indent="0"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Sub PrintDocumentsCollection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3397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Dim numDocuments As Integer</a:t>
            </a:r>
          </a:p>
          <a:p>
            <a:pPr marL="3397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Dim count As Integer</a:t>
            </a:r>
          </a:p>
          <a:p>
            <a:pPr marL="3397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numDocuments = Documents.count</a:t>
            </a:r>
          </a:p>
          <a:p>
            <a:pPr marL="3397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count = 1</a:t>
            </a:r>
          </a:p>
          <a:p>
            <a:pPr marL="3397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Do While (count &lt;= numDocuments)</a:t>
            </a:r>
          </a:p>
          <a:p>
            <a:pPr marL="339725" lvl="1" indent="0">
              <a:buNone/>
            </a:pPr>
            <a:r>
              <a:rPr lang="en-US" sz="18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Documents.Item(count).PrintOut</a:t>
            </a:r>
          </a:p>
          <a:p>
            <a:pPr marL="3397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count = count + 1</a:t>
            </a:r>
          </a:p>
          <a:p>
            <a:pPr marL="3397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Loop</a:t>
            </a:r>
          </a:p>
          <a:p>
            <a:pPr marL="3397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End Sub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2006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Loops And Collections: Example #2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Learning objective:</a:t>
            </a:r>
            <a:r>
              <a:rPr lang="en-US" altLang="en-US" dirty="0" smtClean="0"/>
              <a:t> Using a loop to automatically </a:t>
            </a:r>
            <a:r>
              <a:rPr lang="en-US" altLang="en-US" b="1" dirty="0" smtClean="0">
                <a:solidFill>
                  <a:srgbClr val="0000FF"/>
                </a:solidFill>
              </a:rPr>
              <a:t>sort all of the tables</a:t>
            </a:r>
            <a:r>
              <a:rPr lang="en-US" altLang="en-US" dirty="0" smtClean="0"/>
              <a:t> in the currently active Word document.</a:t>
            </a:r>
            <a:endParaRPr lang="en-US" altLang="en-US" b="1" dirty="0"/>
          </a:p>
          <a:p>
            <a:r>
              <a:rPr lang="en-US" altLang="en-US" b="1" dirty="0" smtClean="0"/>
              <a:t>Word </a:t>
            </a:r>
            <a:r>
              <a:rPr lang="en-US" altLang="en-US" b="1" dirty="0"/>
              <a:t>document containing the macro example: </a:t>
            </a:r>
            <a:r>
              <a:rPr lang="en-US" altLang="en-US" dirty="0" smtClean="0"/>
              <a:t>17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sortingMultipleTables.docm</a:t>
            </a:r>
          </a:p>
          <a:p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Dim </a:t>
            </a:r>
            <a:r>
              <a:rPr lang="en-CA" sz="1800" dirty="0">
                <a:latin typeface="Consolas" panose="020B0609020204030204" pitchFamily="49" charset="0"/>
              </a:rPr>
              <a:t>CurrentTable As Integer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Dim NumTables As Integer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smtClean="0">
                <a:latin typeface="Consolas" panose="020B0609020204030204" pitchFamily="49" charset="0"/>
              </a:rPr>
              <a:t>NumTables </a:t>
            </a:r>
            <a:r>
              <a:rPr lang="en-CA" sz="1800" dirty="0">
                <a:latin typeface="Consolas" panose="020B0609020204030204" pitchFamily="49" charset="0"/>
              </a:rPr>
              <a:t>= </a:t>
            </a:r>
            <a:r>
              <a:rPr lang="en-CA" sz="1800" dirty="0" smtClean="0">
                <a:latin typeface="Consolas" panose="020B0609020204030204" pitchFamily="49" charset="0"/>
              </a:rPr>
              <a:t>ActiveDocument.Tables.Count</a:t>
            </a:r>
          </a:p>
          <a:p>
            <a:pPr marL="0" indent="0">
              <a:buNone/>
            </a:pP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' Case 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1: No tables in document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If NumTables = 0 Then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 MsgBox </a:t>
            </a:r>
            <a:r>
              <a:rPr lang="en-CA" sz="1800" dirty="0">
                <a:latin typeface="Consolas" panose="020B0609020204030204" pitchFamily="49" charset="0"/>
              </a:rPr>
              <a:t>("No tables to sort")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11767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Branching: Alternative Courses Of </a:t>
            </a:r>
            <a:r>
              <a:rPr lang="en-US" dirty="0" smtClean="0"/>
              <a:t>Execution (</a:t>
            </a:r>
            <a:r>
              <a:rPr lang="en-US" dirty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Consolas" panose="020B0609020204030204" pitchFamily="49" charset="0"/>
              </a:rPr>
              <a:t>Example where alternatives are possible: Checking </a:t>
            </a:r>
            <a:r>
              <a:rPr lang="en-US" dirty="0">
                <a:cs typeface="Consolas" panose="020B0609020204030204" pitchFamily="49" charset="0"/>
              </a:rPr>
              <a:t>if </a:t>
            </a:r>
            <a:r>
              <a:rPr lang="en-US" dirty="0" smtClean="0">
                <a:cs typeface="Consolas" panose="020B0609020204030204" pitchFamily="49" charset="0"/>
              </a:rPr>
              <a:t>the keyboard </a:t>
            </a:r>
            <a:r>
              <a:rPr lang="en-US" dirty="0">
                <a:cs typeface="Consolas" panose="020B0609020204030204" pitchFamily="49" charset="0"/>
              </a:rPr>
              <a:t>has caps lock </a:t>
            </a:r>
            <a:r>
              <a:rPr lang="en-US" dirty="0" smtClean="0">
                <a:cs typeface="Consolas" panose="020B0609020204030204" pitchFamily="49" charset="0"/>
              </a:rPr>
              <a:t>enabled when the user is typing in some text.</a:t>
            </a:r>
          </a:p>
          <a:p>
            <a:pPr lvl="1"/>
            <a:r>
              <a:rPr lang="en-US" dirty="0" smtClean="0">
                <a:cs typeface="Consolas" panose="020B0609020204030204" pitchFamily="49" charset="0"/>
              </a:rPr>
              <a:t>A popup with the text “KEYBOARD CAPS LOCK ON” when the </a:t>
            </a:r>
            <a:r>
              <a:rPr lang="en-US" b="1" dirty="0" smtClean="0">
                <a:solidFill>
                  <a:srgbClr val="0000FF"/>
                </a:solidFill>
                <a:cs typeface="Consolas" panose="020B0609020204030204" pitchFamily="49" charset="0"/>
              </a:rPr>
              <a:t>caps lock is on</a:t>
            </a:r>
            <a:r>
              <a:rPr lang="en-US" dirty="0" smtClean="0">
                <a:cs typeface="Consolas" panose="020B0609020204030204" pitchFamily="49" charset="0"/>
              </a:rPr>
              <a:t>.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A popup with the text </a:t>
            </a:r>
            <a:r>
              <a:rPr lang="en-US" dirty="0" smtClean="0">
                <a:cs typeface="Consolas" panose="020B0609020204030204" pitchFamily="49" charset="0"/>
              </a:rPr>
              <a:t>“Caps lock off” </a:t>
            </a:r>
            <a:r>
              <a:rPr lang="en-US" dirty="0">
                <a:cs typeface="Consolas" panose="020B0609020204030204" pitchFamily="49" charset="0"/>
              </a:rPr>
              <a:t>when the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cs typeface="Consolas" panose="020B0609020204030204" pitchFamily="49" charset="0"/>
              </a:rPr>
              <a:t>caps lock is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cs typeface="Consolas" panose="020B0609020204030204" pitchFamily="49" charset="0"/>
              </a:rPr>
              <a:t>off</a:t>
            </a:r>
            <a:r>
              <a:rPr lang="en-US" dirty="0" smtClean="0">
                <a:cs typeface="Consolas" panose="020B0609020204030204" pitchFamily="49" charset="0"/>
              </a:rPr>
              <a:t>.</a:t>
            </a:r>
          </a:p>
          <a:p>
            <a:pPr marL="234950" lvl="1" indent="0">
              <a:buNone/>
            </a:pPr>
            <a:r>
              <a:rPr lang="en-US" sz="18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If </a:t>
            </a:r>
            <a:r>
              <a:rPr lang="en-US" sz="18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b="1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Application.CapsLock</a:t>
            </a:r>
            <a:r>
              <a:rPr lang="en-US" sz="18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True) Then</a:t>
            </a:r>
          </a:p>
          <a:p>
            <a:pPr marL="234950" lvl="1" indent="0">
              <a:buNone/>
            </a:pPr>
            <a:r>
              <a:rPr lang="en-US" sz="18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MsgBox ("KEYBOARD CAPS LOCK ON")</a:t>
            </a:r>
          </a:p>
          <a:p>
            <a:pPr marL="234950" lvl="1" indent="0">
              <a:buNone/>
            </a:pP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   Else</a:t>
            </a:r>
          </a:p>
          <a:p>
            <a:pPr marL="234950" lvl="1" indent="0">
              <a:buNone/>
            </a:pP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       MsgBox ("Caps lock off")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End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</a:p>
          <a:p>
            <a:pPr lvl="1"/>
            <a:r>
              <a:rPr lang="en-US" dirty="0" smtClean="0">
                <a:cs typeface="Consolas" panose="020B0609020204030204" pitchFamily="49" charset="0"/>
              </a:rPr>
              <a:t>Explanations regarding the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IF-ELSE</a:t>
            </a:r>
            <a:r>
              <a:rPr lang="en-US" dirty="0" smtClean="0">
                <a:cs typeface="Consolas" panose="020B0609020204030204" pitchFamily="49" charset="0"/>
              </a:rPr>
              <a:t> structure will be coming shortly.</a:t>
            </a:r>
            <a:endParaRPr lang="en-US" dirty="0">
              <a:cs typeface="Consolas" panose="020B0609020204030204" pitchFamily="49" charset="0"/>
            </a:endParaRPr>
          </a:p>
          <a:p>
            <a:pPr lvl="1"/>
            <a:endParaRPr lang="en-US" dirty="0">
              <a:cs typeface="Consolas" panose="020B0609020204030204" pitchFamily="49" charset="0"/>
            </a:endParaRPr>
          </a:p>
          <a:p>
            <a:pPr lvl="1"/>
            <a:endParaRPr lang="en-US" dirty="0" smtClean="0">
              <a:cs typeface="Consolas" panose="020B06090202040302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57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Loops And Collections: Example #</a:t>
            </a:r>
            <a:r>
              <a:rPr lang="en-CA" dirty="0" smtClean="0"/>
              <a:t>2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'At 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least one table in the document.</a:t>
            </a:r>
            <a:endParaRPr lang="en-CA" sz="1800" b="1" dirty="0" smtClean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Else</a:t>
            </a: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</a:t>
            </a:r>
            <a:r>
              <a:rPr lang="en-CA" sz="1800" dirty="0" err="1">
                <a:latin typeface="Consolas" panose="020B0609020204030204" pitchFamily="49" charset="0"/>
              </a:rPr>
              <a:t>CurrentTable</a:t>
            </a:r>
            <a:r>
              <a:rPr lang="en-CA" sz="1800" dirty="0">
                <a:latin typeface="Consolas" panose="020B0609020204030204" pitchFamily="49" charset="0"/>
              </a:rPr>
              <a:t> = 1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Do While (</a:t>
            </a:r>
            <a:r>
              <a:rPr lang="en-CA" sz="1800" dirty="0" err="1">
                <a:latin typeface="Consolas" panose="020B0609020204030204" pitchFamily="49" charset="0"/>
              </a:rPr>
              <a:t>CurrentTable</a:t>
            </a:r>
            <a:r>
              <a:rPr lang="en-CA" sz="1800" dirty="0">
                <a:latin typeface="Consolas" panose="020B0609020204030204" pitchFamily="49" charset="0"/>
              </a:rPr>
              <a:t> &lt;= </a:t>
            </a:r>
            <a:r>
              <a:rPr lang="en-CA" sz="1800" dirty="0" err="1">
                <a:latin typeface="Consolas" panose="020B0609020204030204" pitchFamily="49" charset="0"/>
              </a:rPr>
              <a:t>NumTables</a:t>
            </a:r>
            <a:r>
              <a:rPr lang="en-CA" sz="18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    MsgBox ("Sorting Table # " &amp; </a:t>
            </a:r>
            <a:r>
              <a:rPr lang="en-CA" sz="1800" dirty="0" err="1">
                <a:latin typeface="Consolas" panose="020B0609020204030204" pitchFamily="49" charset="0"/>
              </a:rPr>
              <a:t>CurrentTable</a:t>
            </a:r>
            <a:r>
              <a:rPr lang="en-CA" sz="18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    </a:t>
            </a:r>
            <a:r>
              <a:rPr lang="en-CA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ActiveDocument.Tables(</a:t>
            </a:r>
            <a:r>
              <a:rPr lang="en-CA" sz="1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CurrentTable</a:t>
            </a:r>
            <a:r>
              <a:rPr lang="en-CA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).Sort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    </a:t>
            </a:r>
            <a:r>
              <a:rPr lang="en-CA" sz="1800" dirty="0" err="1">
                <a:latin typeface="Consolas" panose="020B0609020204030204" pitchFamily="49" charset="0"/>
              </a:rPr>
              <a:t>CurrentTable</a:t>
            </a:r>
            <a:r>
              <a:rPr lang="en-CA" sz="1800" dirty="0">
                <a:latin typeface="Consolas" panose="020B0609020204030204" pitchFamily="49" charset="0"/>
              </a:rPr>
              <a:t> = </a:t>
            </a:r>
            <a:r>
              <a:rPr lang="en-CA" sz="1800" dirty="0" err="1">
                <a:latin typeface="Consolas" panose="020B0609020204030204" pitchFamily="49" charset="0"/>
              </a:rPr>
              <a:t>CurrentTable</a:t>
            </a:r>
            <a:r>
              <a:rPr lang="en-CA" sz="1800" dirty="0">
                <a:latin typeface="Consolas" panose="020B0609020204030204" pitchFamily="49" charset="0"/>
              </a:rPr>
              <a:t> + 1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Loop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End If</a:t>
            </a:r>
          </a:p>
          <a:p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347226520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68362"/>
          </a:xfrm>
        </p:spPr>
        <p:txBody>
          <a:bodyPr/>
          <a:lstStyle/>
          <a:p>
            <a:r>
              <a:rPr lang="en-US" dirty="0" smtClean="0"/>
              <a:t>More On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>
                <a:solidFill>
                  <a:srgbClr val="0000FF"/>
                </a:solidFill>
              </a:rPr>
              <a:t>parameter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that can be used to leave out the first (header) row during the sort</a:t>
            </a:r>
          </a:p>
          <a:p>
            <a:r>
              <a:rPr lang="en-US" b="1" dirty="0" smtClean="0"/>
              <a:t>Format</a:t>
            </a:r>
          </a:p>
          <a:p>
            <a:pPr marL="339725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Sort (</a:t>
            </a:r>
            <a:r>
              <a:rPr lang="en-US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b="1" i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Boolean whether there is one in the table – True or False</a:t>
            </a:r>
            <a:r>
              <a:rPr lang="en-US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b="1" dirty="0" smtClean="0">
                <a:solidFill>
                  <a:srgbClr val="FF0000"/>
                </a:solidFill>
              </a:rPr>
              <a:t>    </a:t>
            </a:r>
          </a:p>
          <a:p>
            <a:pPr lvl="1"/>
            <a:r>
              <a:rPr lang="en-US" dirty="0" smtClean="0"/>
              <a:t>Exclude the header (1</a:t>
            </a:r>
            <a:r>
              <a:rPr lang="en-US" baseline="30000" dirty="0" smtClean="0"/>
              <a:t>st</a:t>
            </a:r>
            <a:r>
              <a:rPr lang="en-US" dirty="0" smtClean="0"/>
              <a:t> row) from sort</a:t>
            </a:r>
            <a:endParaRPr lang="en-US" dirty="0"/>
          </a:p>
          <a:p>
            <a:r>
              <a:rPr lang="en-US" b="1" dirty="0" smtClean="0"/>
              <a:t>Example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ActiveDocument.Tables(CurrentTable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).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Sort(</a:t>
            </a:r>
            <a:r>
              <a:rPr lang="en-US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/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 smtClean="0"/>
              <a:t>Before</a:t>
            </a:r>
          </a:p>
          <a:p>
            <a:pPr marL="23495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After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4" t="11267" r="2984" b="12113"/>
          <a:stretch/>
        </p:blipFill>
        <p:spPr bwMode="auto">
          <a:xfrm>
            <a:off x="762000" y="4648200"/>
            <a:ext cx="6248400" cy="692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7" t="12308" r="2430" b="13846"/>
          <a:stretch/>
        </p:blipFill>
        <p:spPr bwMode="auto">
          <a:xfrm>
            <a:off x="762000" y="6019800"/>
            <a:ext cx="5715000" cy="583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0072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b="1" dirty="0" smtClean="0">
                <a:solidFill>
                  <a:srgbClr val="0000FF"/>
                </a:solidFill>
              </a:rPr>
              <a:t>Sorting A Table With Headers</a:t>
            </a:r>
            <a:r>
              <a:rPr lang="en-CA" dirty="0" smtClean="0"/>
              <a:t>: Variant Example #2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b="1" dirty="0" smtClean="0"/>
              <a:t>Learning objective:</a:t>
            </a:r>
            <a:r>
              <a:rPr lang="en-US" altLang="en-US" sz="2000" dirty="0" smtClean="0"/>
              <a:t> same as previous program but excludes table headers from the sort.</a:t>
            </a:r>
            <a:endParaRPr lang="en-US" altLang="en-US" sz="2000" b="1" dirty="0"/>
          </a:p>
          <a:p>
            <a:r>
              <a:rPr lang="en-US" altLang="en-US" sz="2000" b="1" dirty="0" smtClean="0"/>
              <a:t>Word </a:t>
            </a:r>
            <a:r>
              <a:rPr lang="en-US" altLang="en-US" sz="2000" b="1" dirty="0"/>
              <a:t>document containing the macro example: </a:t>
            </a:r>
            <a:r>
              <a:rPr lang="en-US" altLang="en-US" sz="2000" dirty="0" smtClean="0"/>
              <a:t>18</a:t>
            </a: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sortingMultipleHeaderedTables.docm</a:t>
            </a:r>
          </a:p>
          <a:p>
            <a:pPr marL="0" indent="0">
              <a:buNone/>
            </a:pPr>
            <a:r>
              <a:rPr lang="en-CA" sz="1600" dirty="0" smtClean="0">
                <a:latin typeface="Consolas" panose="020B0609020204030204" pitchFamily="49" charset="0"/>
              </a:rPr>
              <a:t>    Dim </a:t>
            </a:r>
            <a:r>
              <a:rPr lang="en-CA" sz="1600" dirty="0">
                <a:latin typeface="Consolas" panose="020B0609020204030204" pitchFamily="49" charset="0"/>
              </a:rPr>
              <a:t>CurrentTable As Integer</a:t>
            </a:r>
          </a:p>
          <a:p>
            <a:pPr marL="0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Dim NumTables As Integer</a:t>
            </a:r>
          </a:p>
          <a:p>
            <a:pPr marL="0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</a:t>
            </a:r>
            <a:r>
              <a:rPr lang="en-CA" sz="1600" dirty="0" smtClean="0">
                <a:latin typeface="Consolas" panose="020B0609020204030204" pitchFamily="49" charset="0"/>
              </a:rPr>
              <a:t>NumTables </a:t>
            </a:r>
            <a:r>
              <a:rPr lang="en-CA" sz="1600" dirty="0">
                <a:latin typeface="Consolas" panose="020B0609020204030204" pitchFamily="49" charset="0"/>
              </a:rPr>
              <a:t>= ActiveDocument.Tables.Count</a:t>
            </a:r>
          </a:p>
          <a:p>
            <a:pPr marL="0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If NumTables = 0 Then</a:t>
            </a:r>
          </a:p>
          <a:p>
            <a:pPr marL="0" indent="0">
              <a:buNone/>
            </a:pPr>
            <a:r>
              <a:rPr lang="en-CA" sz="1600" dirty="0" smtClean="0">
                <a:latin typeface="Consolas" panose="020B0609020204030204" pitchFamily="49" charset="0"/>
              </a:rPr>
              <a:t>        MsgBox </a:t>
            </a:r>
            <a:r>
              <a:rPr lang="en-CA" sz="1600" dirty="0">
                <a:latin typeface="Consolas" panose="020B0609020204030204" pitchFamily="49" charset="0"/>
              </a:rPr>
              <a:t>("No tables to sort")</a:t>
            </a:r>
          </a:p>
          <a:p>
            <a:pPr marL="0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Else</a:t>
            </a:r>
          </a:p>
          <a:p>
            <a:pPr marL="0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</a:t>
            </a:r>
            <a:r>
              <a:rPr lang="en-CA" sz="1600" dirty="0" smtClean="0">
                <a:latin typeface="Consolas" panose="020B0609020204030204" pitchFamily="49" charset="0"/>
              </a:rPr>
              <a:t>       CurrentTable </a:t>
            </a:r>
            <a:r>
              <a:rPr lang="en-CA" sz="1600" dirty="0">
                <a:latin typeface="Consolas" panose="020B0609020204030204" pitchFamily="49" charset="0"/>
              </a:rPr>
              <a:t>= 1</a:t>
            </a:r>
          </a:p>
          <a:p>
            <a:pPr marL="0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Do While (CurrentTable &lt;= NumTables)</a:t>
            </a:r>
          </a:p>
          <a:p>
            <a:pPr marL="0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    MsgBox ("Sorting Table # " &amp; CurrentTable)</a:t>
            </a:r>
          </a:p>
          <a:p>
            <a:pPr marL="0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</a:t>
            </a:r>
            <a:r>
              <a:rPr lang="en-CA" sz="1600" dirty="0" smtClean="0">
                <a:latin typeface="Consolas" panose="020B0609020204030204" pitchFamily="49" charset="0"/>
              </a:rPr>
              <a:t>           ActiveDocument.Tables(CurrentTable</a:t>
            </a:r>
            <a:r>
              <a:rPr lang="en-CA" sz="1600" dirty="0">
                <a:latin typeface="Consolas" panose="020B0609020204030204" pitchFamily="49" charset="0"/>
              </a:rPr>
              <a:t>).Sort</a:t>
            </a:r>
            <a:r>
              <a:rPr lang="en-CA" sz="1600" b="1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CA" sz="1600" b="1" dirty="0">
                <a:solidFill>
                  <a:srgbClr val="0000FF"/>
                </a:solidFill>
                <a:latin typeface="Consolas" panose="020B0609020204030204" pitchFamily="49" charset="0"/>
              </a:rPr>
              <a:t>(True)</a:t>
            </a:r>
            <a:r>
              <a:rPr lang="en-CA" sz="1600" b="1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CA" sz="1600" dirty="0">
                <a:latin typeface="Consolas" panose="020B0609020204030204" pitchFamily="49" charset="0"/>
              </a:rPr>
              <a:t>           </a:t>
            </a:r>
            <a:r>
              <a:rPr lang="en-CA" sz="1600" dirty="0" smtClean="0">
                <a:latin typeface="Consolas" panose="020B0609020204030204" pitchFamily="49" charset="0"/>
              </a:rPr>
              <a:t>           </a:t>
            </a:r>
          </a:p>
          <a:p>
            <a:pPr marL="0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</a:t>
            </a:r>
            <a:r>
              <a:rPr lang="en-CA" sz="1600" dirty="0" smtClean="0">
                <a:latin typeface="Consolas" panose="020B0609020204030204" pitchFamily="49" charset="0"/>
              </a:rPr>
              <a:t>           CurrentTable </a:t>
            </a:r>
            <a:r>
              <a:rPr lang="en-CA" sz="1600" dirty="0">
                <a:latin typeface="Consolas" panose="020B0609020204030204" pitchFamily="49" charset="0"/>
              </a:rPr>
              <a:t>= CurrentTable + 1</a:t>
            </a:r>
          </a:p>
          <a:p>
            <a:pPr marL="0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Loop</a:t>
            </a:r>
          </a:p>
          <a:p>
            <a:pPr marL="0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End </a:t>
            </a:r>
            <a:r>
              <a:rPr lang="en-CA" sz="1600" dirty="0" smtClean="0">
                <a:latin typeface="Consolas" panose="020B0609020204030204" pitchFamily="49" charset="0"/>
              </a:rPr>
              <a:t>If</a:t>
            </a:r>
            <a:endParaRPr lang="en-CA" sz="1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81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DIR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used in conjunction with a loop: </a:t>
            </a:r>
          </a:p>
          <a:p>
            <a:pPr lvl="1"/>
            <a:r>
              <a:rPr lang="en-US" dirty="0" smtClean="0"/>
              <a:t>It can be used to go through all the documents in a folder (this will be illustrated gradually in advanced examples but the first one will be rudimentary)</a:t>
            </a:r>
          </a:p>
          <a:p>
            <a:pPr lvl="1"/>
            <a:r>
              <a:rPr lang="en-US" dirty="0" smtClean="0"/>
              <a:t>It can be used to go through the entire contents of a folder including sub-folders and sub-sub folders  (very advanced use: well beyond the scope of the this course)</a:t>
            </a:r>
          </a:p>
          <a:p>
            <a:r>
              <a:rPr lang="en-US" dirty="0" smtClean="0"/>
              <a:t>Basic use: this function takes a location (e.g., </a:t>
            </a:r>
            <a:r>
              <a:rPr lang="en-US" dirty="0" smtClean="0">
                <a:latin typeface="Consolas" panose="020B0609020204030204" pitchFamily="49" charset="0"/>
              </a:rPr>
              <a:t>C:\temp\</a:t>
            </a:r>
            <a:r>
              <a:rPr lang="en-US" dirty="0" smtClean="0"/>
              <a:t>) and a filename as an argument and it determines if the file exists at the specified location.</a:t>
            </a:r>
          </a:p>
          <a:p>
            <a:pPr lvl="1"/>
            <a:r>
              <a:rPr lang="en-US" dirty="0" smtClean="0"/>
              <a:t>If the file is found at this location then the function returns the name of the file.</a:t>
            </a:r>
          </a:p>
          <a:p>
            <a:pPr lvl="1"/>
            <a:r>
              <a:rPr lang="en-US" dirty="0"/>
              <a:t>If the file is not found at this location then the function returns an empty string (zero length)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06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Use Of The DIR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6213" lvl="1" indent="-176213">
              <a:buFont typeface="Arial" charset="0"/>
              <a:buChar char="•"/>
            </a:pPr>
            <a:r>
              <a:rPr lang="en-US" altLang="en-US" b="1" dirty="0" smtClean="0"/>
              <a:t>Learning objective:</a:t>
            </a:r>
            <a:r>
              <a:rPr lang="en-US" altLang="en-US" dirty="0" smtClean="0"/>
              <a:t> a learning example to show how the DIR function works</a:t>
            </a:r>
          </a:p>
          <a:p>
            <a:pPr marL="176213" lvl="1" indent="-176213">
              <a:buFont typeface="Arial" charset="0"/>
              <a:buChar char="•"/>
            </a:pPr>
            <a:r>
              <a:rPr lang="en-US" altLang="en-US" b="1" dirty="0" smtClean="0"/>
              <a:t>Word </a:t>
            </a:r>
            <a:r>
              <a:rPr lang="en-US" altLang="en-US" b="1" dirty="0"/>
              <a:t>document containing the macro example: </a:t>
            </a:r>
            <a:r>
              <a:rPr lang="en-US" altLang="en-US" dirty="0" smtClean="0"/>
              <a:t>19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DIRFunctionSimple.docm</a:t>
            </a:r>
            <a:endParaRPr lang="en-US" altLang="en-US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</a:rPr>
              <a:t> </a:t>
            </a:r>
            <a:r>
              <a:rPr lang="en-US" sz="1900" dirty="0" smtClean="0">
                <a:latin typeface="Consolas" panose="020B0609020204030204" pitchFamily="49" charset="0"/>
              </a:rPr>
              <a:t>  Dim </a:t>
            </a:r>
            <a:r>
              <a:rPr lang="en-US" sz="1900" dirty="0">
                <a:latin typeface="Consolas" panose="020B0609020204030204" pitchFamily="49" charset="0"/>
              </a:rPr>
              <a:t>location As String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</a:rPr>
              <a:t>   Dim filename As String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</a:rPr>
              <a:t>   Dim result As String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</a:rPr>
              <a:t>   location = "C:\temp\203\dirExample1\" </a:t>
            </a:r>
            <a:r>
              <a:rPr lang="en-US" sz="1900" b="1" dirty="0">
                <a:solidFill>
                  <a:srgbClr val="FF0000"/>
                </a:solidFill>
                <a:latin typeface="Consolas" panose="020B0609020204030204" pitchFamily="49" charset="0"/>
              </a:rPr>
              <a:t>'Always look </a:t>
            </a:r>
            <a:r>
              <a:rPr lang="en-US" sz="19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here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</a:rPr>
              <a:t> </a:t>
            </a:r>
            <a:r>
              <a:rPr lang="en-US" sz="1900" dirty="0" smtClean="0">
                <a:latin typeface="Consolas" panose="020B0609020204030204" pitchFamily="49" charset="0"/>
              </a:rPr>
              <a:t>  result </a:t>
            </a:r>
            <a:r>
              <a:rPr lang="en-US" sz="1900" dirty="0">
                <a:latin typeface="Consolas" panose="020B0609020204030204" pitchFamily="49" charset="0"/>
              </a:rPr>
              <a:t>= Dir(location) ' Opens first file </a:t>
            </a:r>
          </a:p>
          <a:p>
            <a:pPr marL="0" indent="0">
              <a:buNone/>
            </a:pPr>
            <a:r>
              <a:rPr lang="en-US" sz="1900" dirty="0" smtClean="0">
                <a:latin typeface="Consolas" panose="020B0609020204030204" pitchFamily="49" charset="0"/>
              </a:rPr>
              <a:t>   MsgBox </a:t>
            </a:r>
            <a:r>
              <a:rPr lang="en-US" sz="1900" dirty="0">
                <a:latin typeface="Consolas" panose="020B0609020204030204" pitchFamily="49" charset="0"/>
              </a:rPr>
              <a:t>(result)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</a:rPr>
              <a:t>   result = Dir(location &amp; "*.xls*") </a:t>
            </a:r>
            <a:r>
              <a:rPr lang="en-US" sz="1900" b="1" dirty="0">
                <a:solidFill>
                  <a:srgbClr val="FF0000"/>
                </a:solidFill>
                <a:latin typeface="Consolas" panose="020B0609020204030204" pitchFamily="49" charset="0"/>
              </a:rPr>
              <a:t>'Any Excel document </a:t>
            </a:r>
            <a:endParaRPr lang="en-US" sz="1900" b="1" dirty="0" smtClean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</a:rPr>
              <a:t> </a:t>
            </a:r>
            <a:r>
              <a:rPr lang="en-US" sz="1900" dirty="0" smtClean="0">
                <a:latin typeface="Consolas" panose="020B0609020204030204" pitchFamily="49" charset="0"/>
              </a:rPr>
              <a:t>  MsgBox </a:t>
            </a:r>
            <a:r>
              <a:rPr lang="en-US" sz="1900" dirty="0">
                <a:latin typeface="Consolas" panose="020B0609020204030204" pitchFamily="49" charset="0"/>
              </a:rPr>
              <a:t>(result)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</a:rPr>
              <a:t>   filename = "b.docx"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</a:rPr>
              <a:t>   result = Dir(location &amp; filename) </a:t>
            </a:r>
            <a:r>
              <a:rPr lang="en-US" sz="19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'Always look 4 </a:t>
            </a:r>
            <a:r>
              <a:rPr lang="en-US" sz="1900" b="1" dirty="0">
                <a:solidFill>
                  <a:srgbClr val="FF0000"/>
                </a:solidFill>
                <a:latin typeface="Consolas" panose="020B0609020204030204" pitchFamily="49" charset="0"/>
              </a:rPr>
              <a:t>Doc1.dox</a:t>
            </a:r>
          </a:p>
          <a:p>
            <a:pPr marL="0" indent="0">
              <a:buNone/>
            </a:pPr>
            <a:r>
              <a:rPr lang="en-US" sz="1900" dirty="0">
                <a:latin typeface="Consolas" panose="020B0609020204030204" pitchFamily="49" charset="0"/>
              </a:rPr>
              <a:t>   MsgBox (result)</a:t>
            </a:r>
          </a:p>
        </p:txBody>
      </p:sp>
    </p:spTree>
    <p:extLst>
      <p:ext uri="{BB962C8B-B14F-4D97-AF65-F5344CB8AC3E}">
        <p14:creationId xmlns:p14="http://schemas.microsoft.com/office/powerpoint/2010/main" val="107390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Nesting: Loop Within A Branch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 upcoming example will employ another form of nesting: </a:t>
            </a:r>
          </a:p>
          <a:p>
            <a:pPr marL="234950" lvl="1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If (Error: empty folder path)</a:t>
            </a:r>
          </a:p>
          <a:p>
            <a:pPr marL="234950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smtClean="0">
                <a:latin typeface="Consolas" panose="020B0609020204030204" pitchFamily="49" charset="0"/>
              </a:rPr>
              <a:t>   Display popup error message</a:t>
            </a:r>
          </a:p>
          <a:p>
            <a:pPr marL="234950" lvl="1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Else</a:t>
            </a:r>
          </a:p>
          <a:p>
            <a:pPr marL="234950" lvl="1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    While (there is another unopened Word document)</a:t>
            </a:r>
          </a:p>
          <a:p>
            <a:pPr marL="234950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smtClean="0">
                <a:latin typeface="Consolas" panose="020B0609020204030204" pitchFamily="49" charset="0"/>
              </a:rPr>
              <a:t>       Open document</a:t>
            </a:r>
          </a:p>
          <a:p>
            <a:pPr marL="234950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smtClean="0">
                <a:latin typeface="Consolas" panose="020B0609020204030204" pitchFamily="49" charset="0"/>
              </a:rPr>
              <a:t>       Move onto the next document</a:t>
            </a:r>
            <a:endParaRPr lang="en-CA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431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Practical Use Of 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Dir:</a:t>
            </a:r>
            <a:r>
              <a:rPr lang="en-US" dirty="0" smtClean="0"/>
              <a:t> Access Each File In A Directory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0260" lvl="1" indent="-170260">
              <a:buFont typeface="Arial" charset="0"/>
              <a:buChar char="•"/>
            </a:pPr>
            <a:r>
              <a:rPr lang="en-US" altLang="en-US" sz="2400" b="1" dirty="0" smtClean="0"/>
              <a:t>Learning objective: </a:t>
            </a:r>
            <a:r>
              <a:rPr lang="en-US" altLang="en-US" sz="2400" dirty="0" smtClean="0"/>
              <a:t>a program that can automatically open and modify in succession all the Word documents in a folder specified by the user.</a:t>
            </a:r>
            <a:endParaRPr lang="en-US" altLang="en-US" sz="2400" dirty="0"/>
          </a:p>
          <a:p>
            <a:pPr marL="170260" lvl="1" indent="-170260">
              <a:buFont typeface="Arial" charset="0"/>
              <a:buChar char="•"/>
            </a:pPr>
            <a:r>
              <a:rPr lang="en-US" altLang="en-US" sz="2400" b="1" dirty="0" smtClean="0"/>
              <a:t>Word </a:t>
            </a:r>
            <a:r>
              <a:rPr lang="en-US" altLang="en-US" sz="2400" b="1" dirty="0"/>
              <a:t>document containing the macro example: </a:t>
            </a:r>
            <a:r>
              <a:rPr lang="en-US" altLang="en-US" sz="2400" dirty="0" smtClean="0"/>
              <a:t>20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loopFolder.docm</a:t>
            </a:r>
            <a:endParaRPr lang="en-US" altLang="en-US" dirty="0">
              <a:latin typeface="Consolas" pitchFamily="49" charset="0"/>
              <a:cs typeface="Consolas" pitchFamily="49" charset="0"/>
            </a:endParaRPr>
          </a:p>
          <a:p>
            <a:pPr marL="170260" lvl="1" indent="-170260">
              <a:buFont typeface="Arial" charset="0"/>
              <a:buChar char="•"/>
            </a:pPr>
            <a:r>
              <a:rPr lang="en-US" altLang="en-US" sz="2400" dirty="0" smtClean="0">
                <a:cs typeface="Consolas" pitchFamily="49" charset="0"/>
              </a:rPr>
              <a:t>Features:</a:t>
            </a:r>
          </a:p>
          <a:p>
            <a:pPr marL="287735" lvl="2" indent="-170260"/>
            <a:r>
              <a:rPr lang="en-US" altLang="en-US" sz="2000" dirty="0" smtClean="0">
                <a:cs typeface="Consolas" pitchFamily="49" charset="0"/>
              </a:rPr>
              <a:t>Prompts the user for the location to the Word documents (‘path’)</a:t>
            </a:r>
          </a:p>
          <a:p>
            <a:pPr marL="287735" lvl="2" indent="-170260"/>
            <a:r>
              <a:rPr lang="en-US" altLang="en-US" sz="2200" dirty="0" smtClean="0">
                <a:cs typeface="Consolas" pitchFamily="49" charset="0"/>
              </a:rPr>
              <a:t>Error handling (“</a:t>
            </a:r>
            <a:r>
              <a:rPr lang="en-US" altLang="en-US" sz="2200" dirty="0" smtClean="0">
                <a:latin typeface="Consolas" panose="020B0609020204030204" pitchFamily="49" charset="0"/>
                <a:cs typeface="Consolas" pitchFamily="49" charset="0"/>
              </a:rPr>
              <a:t>IF</a:t>
            </a:r>
            <a:r>
              <a:rPr lang="en-US" altLang="en-US" sz="2200" dirty="0" smtClean="0">
                <a:cs typeface="Consolas" pitchFamily="49" charset="0"/>
              </a:rPr>
              <a:t>-body”)</a:t>
            </a:r>
            <a:endParaRPr lang="en-US" altLang="en-US" sz="2200" dirty="0">
              <a:cs typeface="Consolas" pitchFamily="49" charset="0"/>
            </a:endParaRPr>
          </a:p>
          <a:p>
            <a:pPr marL="509985" lvl="3" indent="-170260"/>
            <a:r>
              <a:rPr lang="en-US" altLang="en-US" sz="1800" dirty="0" smtClean="0">
                <a:cs typeface="Consolas" pitchFamily="49" charset="0"/>
              </a:rPr>
              <a:t>Empty path (i.e. no location entered by the user) or valid path but a path points to an empty folder</a:t>
            </a:r>
          </a:p>
          <a:p>
            <a:pPr marL="287735" lvl="2" indent="-170260"/>
            <a:r>
              <a:rPr lang="en-US" altLang="en-US" sz="2400" dirty="0" smtClean="0">
                <a:cs typeface="Consolas" pitchFamily="49" charset="0"/>
              </a:rPr>
              <a:t>Non-error case (“</a:t>
            </a:r>
            <a:r>
              <a:rPr lang="en-US" altLang="en-US" sz="2400" dirty="0" smtClean="0">
                <a:latin typeface="Consolas" panose="020B0609020204030204" pitchFamily="49" charset="0"/>
                <a:cs typeface="Consolas" pitchFamily="49" charset="0"/>
              </a:rPr>
              <a:t>ELSE</a:t>
            </a:r>
            <a:r>
              <a:rPr lang="en-US" altLang="en-US" sz="2400" dirty="0" smtClean="0">
                <a:cs typeface="Consolas" pitchFamily="49" charset="0"/>
              </a:rPr>
              <a:t>-body”)</a:t>
            </a:r>
          </a:p>
          <a:p>
            <a:pPr marL="509985" lvl="3" indent="-170260"/>
            <a:r>
              <a:rPr lang="en-US" altLang="en-US" sz="2000" dirty="0" smtClean="0">
                <a:cs typeface="Consolas" pitchFamily="49" charset="0"/>
              </a:rPr>
              <a:t>Path is okay: using a loop open each Word document in turn </a:t>
            </a:r>
          </a:p>
          <a:p>
            <a:pPr marL="509985" lvl="3" indent="-170260"/>
            <a:endParaRPr lang="en-US" altLang="en-US" sz="2000" dirty="0">
              <a:cs typeface="Consolas" pitchFamily="49" charset="0"/>
            </a:endParaRPr>
          </a:p>
          <a:p>
            <a:pPr marL="170260" lvl="1" indent="-170260">
              <a:buFont typeface="Arial" charset="0"/>
              <a:buChar char="•"/>
            </a:pPr>
            <a:endParaRPr lang="en-US" altLang="en-US" dirty="0" smtClean="0">
              <a:latin typeface="Consolas" pitchFamily="49" charset="0"/>
              <a:cs typeface="Consolas" pitchFamily="49" charset="0"/>
            </a:endParaRPr>
          </a:p>
          <a:p>
            <a:pPr marL="170260" lvl="1" indent="-170260">
              <a:buFont typeface="Arial" charset="0"/>
              <a:buChar char="•"/>
            </a:pPr>
            <a:endParaRPr lang="en-US" altLang="en-US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23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VBA Program: Successively Access Word Documents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Dim </a:t>
            </a:r>
            <a:r>
              <a:rPr lang="en-CA" sz="1800" dirty="0">
                <a:latin typeface="Consolas" panose="020B0609020204030204" pitchFamily="49" charset="0"/>
              </a:rPr>
              <a:t>directoryPath As String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Dim currentFile As </a:t>
            </a:r>
            <a:r>
              <a:rPr lang="en-CA" sz="1800" dirty="0" smtClean="0">
                <a:latin typeface="Consolas" panose="020B0609020204030204" pitchFamily="49" charset="0"/>
              </a:rPr>
              <a:t>String</a:t>
            </a: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directoryPath = InputBox("Location </a:t>
            </a:r>
            <a:r>
              <a:rPr lang="en-CA" sz="1800" dirty="0" smtClean="0">
                <a:latin typeface="Consolas" panose="020B0609020204030204" pitchFamily="49" charset="0"/>
              </a:rPr>
              <a:t>for files: ")</a:t>
            </a: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currentFile </a:t>
            </a:r>
            <a:r>
              <a:rPr lang="en-CA" sz="1800" dirty="0">
                <a:latin typeface="Consolas" panose="020B0609020204030204" pitchFamily="49" charset="0"/>
              </a:rPr>
              <a:t>= Dir(directoryPath</a:t>
            </a:r>
            <a:r>
              <a:rPr lang="en-CA" sz="1800" dirty="0" smtClean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    '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Dir returns name of a file or empty string if no files 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If </a:t>
            </a:r>
            <a:r>
              <a:rPr lang="en-CA" sz="1800" dirty="0">
                <a:latin typeface="Consolas" panose="020B0609020204030204" pitchFamily="49" charset="0"/>
              </a:rPr>
              <a:t>(currentFile = "") Then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MsgBox (directoryPath &amp; " </a:t>
            </a:r>
            <a:r>
              <a:rPr lang="en-CA" sz="1800" dirty="0" smtClean="0">
                <a:latin typeface="Consolas" panose="020B0609020204030204" pitchFamily="49" charset="0"/>
              </a:rPr>
              <a:t>does exist/folder </a:t>
            </a:r>
            <a:r>
              <a:rPr lang="en-CA" sz="1800" dirty="0">
                <a:latin typeface="Consolas" panose="020B0609020204030204" pitchFamily="49" charset="0"/>
              </a:rPr>
              <a:t>is empty")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smtClean="0">
                <a:latin typeface="Consolas" panose="020B0609020204030204" pitchFamily="49" charset="0"/>
              </a:rPr>
              <a:t>Else </a:t>
            </a:r>
          </a:p>
          <a:p>
            <a:pPr marL="0" indent="0">
              <a:buNone/>
            </a:pP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    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'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*.doc* access Word 2003 (doc) or 2007+ (docx) </a:t>
            </a: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currentFile = Dir(directoryPath &amp; "*.doc</a:t>
            </a:r>
            <a:r>
              <a:rPr lang="en-CA" sz="1800" dirty="0" smtClean="0">
                <a:latin typeface="Consolas" panose="020B0609020204030204" pitchFamily="49" charset="0"/>
              </a:rPr>
              <a:t>*")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36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800" dirty="0"/>
              <a:t>VBA Program: Successively Access Word </a:t>
            </a:r>
            <a:r>
              <a:rPr lang="en-CA" sz="2800" dirty="0" smtClean="0"/>
              <a:t>Documents (2)</a:t>
            </a: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   ' Path is OK, contains Word documents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 Do </a:t>
            </a:r>
            <a:r>
              <a:rPr lang="en-CA" sz="1800" dirty="0">
                <a:latin typeface="Consolas" panose="020B0609020204030204" pitchFamily="49" charset="0"/>
              </a:rPr>
              <a:t>While (currentFile &lt;&gt; </a:t>
            </a:r>
            <a:r>
              <a:rPr lang="en-CA" sz="1800" dirty="0" smtClean="0">
                <a:latin typeface="Consolas" panose="020B0609020204030204" pitchFamily="49" charset="0"/>
              </a:rPr>
              <a:t>"")</a:t>
            </a:r>
          </a:p>
          <a:p>
            <a:pPr marL="0" indent="0">
              <a:buNone/>
            </a:pP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       ' 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Display file name in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popup</a:t>
            </a:r>
            <a:endParaRPr lang="en-CA" sz="1800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    MsgBox (currentFile</a:t>
            </a:r>
            <a:r>
              <a:rPr lang="en-CA" sz="1800" dirty="0" smtClean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        ' 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Use filename to open the Word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document from</a:t>
            </a:r>
          </a:p>
          <a:p>
            <a:pPr marL="0" indent="0">
              <a:buNone/>
            </a:pP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       ' currentFile 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= Dir(directoryPath &amp; "*.doc*")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    Documents.Open (directoryPath &amp; </a:t>
            </a:r>
            <a:r>
              <a:rPr lang="en-CA" sz="1800" dirty="0" err="1">
                <a:latin typeface="Consolas" panose="020B0609020204030204" pitchFamily="49" charset="0"/>
              </a:rPr>
              <a:t>currentFile</a:t>
            </a:r>
            <a:r>
              <a:rPr lang="en-CA" sz="1800" dirty="0" smtClean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endParaRPr lang="en-CA" sz="1800" dirty="0" smtClean="0">
              <a:latin typeface="Consolas" panose="020B0609020204030204" pitchFamily="49" charset="0"/>
            </a:endParaRPr>
          </a:p>
          <a:p>
            <a:pPr marL="0" indent="0">
              <a:buNone/>
              <a:tabLst>
                <a:tab pos="1433513" algn="l"/>
              </a:tabLst>
            </a:pPr>
            <a:r>
              <a:rPr lang="en-CA" sz="1800" dirty="0" smtClean="0">
                <a:latin typeface="Consolas" panose="020B0609020204030204" pitchFamily="49" charset="0"/>
              </a:rPr>
              <a:t>	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'Modify each document (next slide)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	 </a:t>
            </a:r>
            <a:r>
              <a:rPr lang="en-CA" sz="1800" dirty="0" smtClean="0">
                <a:latin typeface="Consolas" panose="020B0609020204030204" pitchFamily="49" charset="0"/>
              </a:rPr>
              <a:t>   </a:t>
            </a: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       'Move 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onto next document in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folder  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    currentFile </a:t>
            </a:r>
            <a:r>
              <a:rPr lang="en-CA" sz="1800" dirty="0">
                <a:latin typeface="Consolas" panose="020B0609020204030204" pitchFamily="49" charset="0"/>
              </a:rPr>
              <a:t>= Dir 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 Loop</a:t>
            </a: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CA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End </a:t>
            </a:r>
            <a:r>
              <a:rPr lang="en-CA" sz="1800" dirty="0">
                <a:latin typeface="Consolas" panose="020B0609020204030204" pitchFamily="49" charset="0"/>
              </a:rPr>
              <a:t>If</a:t>
            </a: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109556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VBA Program: Successively Access Word Documents </a:t>
            </a:r>
            <a:r>
              <a:rPr lang="en-CA" dirty="0" smtClean="0"/>
              <a:t>(How Each Open Document Is Modified)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>
                <a:latin typeface="Consolas" panose="020B0609020204030204" pitchFamily="49" charset="0"/>
              </a:rPr>
              <a:t>	</a:t>
            </a:r>
            <a:r>
              <a:rPr lang="en-CA" b="1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'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How the program modifies 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each document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(these </a:t>
            </a:r>
          </a:p>
          <a:p>
            <a:pPr marL="0" indent="0">
              <a:buNone/>
            </a:pP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	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'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instructions should be 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inserted into the specified </a:t>
            </a:r>
            <a:endParaRPr lang="en-CA" sz="1800" b="1" dirty="0" smtClean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	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'location on the previous slide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marL="0" indent="0">
              <a:buNone/>
              <a:tabLst>
                <a:tab pos="1023938" algn="l"/>
              </a:tabLst>
            </a:pPr>
            <a:r>
              <a:rPr lang="en-CA" sz="1800" dirty="0" smtClean="0">
                <a:latin typeface="Consolas" panose="020B0609020204030204" pitchFamily="49" charset="0"/>
              </a:rPr>
              <a:t> 	Selection.HomeKey </a:t>
            </a:r>
            <a:r>
              <a:rPr lang="en-CA" sz="1800" dirty="0">
                <a:latin typeface="Consolas" panose="020B0609020204030204" pitchFamily="49" charset="0"/>
              </a:rPr>
              <a:t>Unit:=wdStory</a:t>
            </a:r>
          </a:p>
          <a:p>
            <a:pPr marL="0" indent="0">
              <a:buNone/>
              <a:tabLst>
                <a:tab pos="1023938" algn="l"/>
              </a:tabLst>
            </a:pPr>
            <a:r>
              <a:rPr lang="en-CA" sz="1800" dirty="0">
                <a:latin typeface="Consolas" panose="020B0609020204030204" pitchFamily="49" charset="0"/>
              </a:rPr>
              <a:t>        </a:t>
            </a:r>
            <a:r>
              <a:rPr lang="en-CA" sz="1800" dirty="0" err="1" smtClean="0">
                <a:latin typeface="Consolas" panose="020B0609020204030204" pitchFamily="49" charset="0"/>
              </a:rPr>
              <a:t>Selection.Font.ColorIndex</a:t>
            </a:r>
            <a:r>
              <a:rPr lang="en-CA" sz="1800" dirty="0" smtClean="0">
                <a:latin typeface="Consolas" panose="020B0609020204030204" pitchFamily="49" charset="0"/>
              </a:rPr>
              <a:t> </a:t>
            </a:r>
            <a:r>
              <a:rPr lang="en-CA" sz="1800" dirty="0">
                <a:latin typeface="Consolas" panose="020B0609020204030204" pitchFamily="49" charset="0"/>
              </a:rPr>
              <a:t>= </a:t>
            </a:r>
            <a:r>
              <a:rPr lang="en-CA" sz="1800" dirty="0" err="1">
                <a:latin typeface="Consolas" panose="020B0609020204030204" pitchFamily="49" charset="0"/>
              </a:rPr>
              <a:t>wdBlue</a:t>
            </a: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  <a:tabLst>
                <a:tab pos="1023938" algn="l"/>
              </a:tabLst>
            </a:pPr>
            <a:r>
              <a:rPr lang="en-CA" sz="1800" dirty="0">
                <a:latin typeface="Consolas" panose="020B0609020204030204" pitchFamily="49" charset="0"/>
              </a:rPr>
              <a:t>        </a:t>
            </a:r>
            <a:r>
              <a:rPr lang="en-CA" sz="1800" dirty="0" smtClean="0">
                <a:latin typeface="Consolas" panose="020B0609020204030204" pitchFamily="49" charset="0"/>
              </a:rPr>
              <a:t>Selection.TypeText </a:t>
            </a:r>
            <a:r>
              <a:rPr lang="en-CA" sz="1800" dirty="0">
                <a:latin typeface="Consolas" panose="020B0609020204030204" pitchFamily="49" charset="0"/>
              </a:rPr>
              <a:t>("typos "</a:t>
            </a:r>
            <a:r>
              <a:rPr lang="en-CA" sz="1800" dirty="0" smtClean="0">
                <a:latin typeface="Consolas" panose="020B0609020204030204" pitchFamily="49" charset="0"/>
              </a:rPr>
              <a:t> &amp; _ </a:t>
            </a:r>
          </a:p>
          <a:p>
            <a:pPr marL="0" indent="0">
              <a:buNone/>
              <a:tabLst>
                <a:tab pos="1023938" algn="l"/>
              </a:tabLst>
            </a:pPr>
            <a:r>
              <a:rPr lang="en-CA" sz="1800" dirty="0">
                <a:latin typeface="Consolas" panose="020B0609020204030204" pitchFamily="49" charset="0"/>
              </a:rPr>
              <a:t>	</a:t>
            </a:r>
            <a:r>
              <a:rPr lang="en-CA" sz="1800" dirty="0" smtClean="0">
                <a:latin typeface="Consolas" panose="020B0609020204030204" pitchFamily="49" charset="0"/>
              </a:rPr>
              <a:t>  </a:t>
            </a:r>
            <a:r>
              <a:rPr lang="en-CA" sz="1800" dirty="0" err="1" smtClean="0">
                <a:latin typeface="Consolas" panose="020B0609020204030204" pitchFamily="49" charset="0"/>
              </a:rPr>
              <a:t>ActiveDocument.SpellingErrors.Count</a:t>
            </a:r>
            <a:r>
              <a:rPr lang="en-CA" sz="18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  <a:tabLst>
                <a:tab pos="1023938" algn="l"/>
              </a:tabLst>
            </a:pPr>
            <a:r>
              <a:rPr lang="en-CA" sz="1800">
                <a:latin typeface="Consolas" panose="020B0609020204030204" pitchFamily="49" charset="0"/>
              </a:rPr>
              <a:t>        </a:t>
            </a:r>
            <a:r>
              <a:rPr lang="en-CA" sz="1800" smtClean="0">
                <a:latin typeface="Consolas" panose="020B0609020204030204" pitchFamily="49" charset="0"/>
              </a:rPr>
              <a:t>ActiveDocument.Close </a:t>
            </a:r>
            <a:r>
              <a:rPr lang="en-CA" sz="1800" dirty="0">
                <a:latin typeface="Consolas" panose="020B0609020204030204" pitchFamily="49" charset="0"/>
              </a:rPr>
              <a:t>(</a:t>
            </a:r>
            <a:r>
              <a:rPr lang="en-CA" sz="1800" dirty="0" err="1">
                <a:latin typeface="Consolas" panose="020B0609020204030204" pitchFamily="49" charset="0"/>
              </a:rPr>
              <a:t>wdSaveChanges</a:t>
            </a:r>
            <a:r>
              <a:rPr lang="en-CA" sz="18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17783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Branching Mechanisms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If-Then			</a:t>
            </a:r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Similar </a:t>
            </a:r>
            <a:r>
              <a:rPr lang="en-US" b="1" dirty="0">
                <a:solidFill>
                  <a:srgbClr val="FF0000"/>
                </a:solidFill>
                <a:cs typeface="Consolas" panose="020B0609020204030204" pitchFamily="49" charset="0"/>
              </a:rPr>
              <a:t>to Excel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b="1" dirty="0">
                <a:solidFill>
                  <a:srgbClr val="FF0000"/>
                </a:solidFill>
                <a:cs typeface="Consolas" panose="020B0609020204030204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function (no 				false case)</a:t>
            </a:r>
          </a:p>
          <a:p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If-Then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Else		</a:t>
            </a:r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Similar to Excel 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 function (true 				and false case specified)</a:t>
            </a:r>
          </a:p>
          <a:p>
            <a:endParaRPr lang="en-US" b="1" dirty="0" smtClean="0">
              <a:solidFill>
                <a:srgbClr val="FF0000"/>
              </a:solidFill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If-Then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ElseIf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Else	</a:t>
            </a:r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The Excel equivalent are nested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IF</a:t>
            </a:r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 functions (may not have been            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cs typeface="Consolas" panose="020B0609020204030204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                                                     covered).</a:t>
            </a:r>
            <a:endParaRPr lang="en-US" b="1" dirty="0">
              <a:solidFill>
                <a:srgbClr val="FF0000"/>
              </a:solidFill>
              <a:cs typeface="Consolas" panose="020B0609020204030204" pitchFamily="49" charset="0"/>
            </a:endParaRPr>
          </a:p>
          <a:p>
            <a:endParaRPr lang="en-US" b="1" dirty="0">
              <a:solidFill>
                <a:srgbClr val="FF0000"/>
              </a:solidFill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92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The VBA Debugger </a:t>
            </a:r>
          </a:p>
        </p:txBody>
      </p:sp>
      <p:sp>
        <p:nvSpPr>
          <p:cNvPr id="11571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5105400"/>
          </a:xfrm>
        </p:spPr>
        <p:txBody>
          <a:bodyPr/>
          <a:lstStyle/>
          <a:p>
            <a:r>
              <a:rPr lang="en-US" dirty="0" smtClean="0"/>
              <a:t>‘Bug’: </a:t>
            </a:r>
          </a:p>
          <a:p>
            <a:pPr lvl="1"/>
            <a:r>
              <a:rPr lang="en-US" dirty="0" smtClean="0"/>
              <a:t>An error in the logic of your program.</a:t>
            </a:r>
          </a:p>
          <a:p>
            <a:pPr lvl="1"/>
            <a:r>
              <a:rPr lang="en-US" dirty="0" smtClean="0"/>
              <a:t>The program “doesn’t do what it is supposed to do”</a:t>
            </a:r>
          </a:p>
          <a:p>
            <a:pPr lvl="1"/>
            <a:r>
              <a:rPr lang="en-US" dirty="0" smtClean="0"/>
              <a:t>Example: an erroneous formula for calculating an area of a rectangle</a:t>
            </a:r>
          </a:p>
          <a:p>
            <a:pPr marL="2286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a</a:t>
            </a:r>
            <a:r>
              <a:rPr lang="en-US" dirty="0" smtClean="0">
                <a:latin typeface="Consolas" panose="020B0609020204030204" pitchFamily="49" charset="0"/>
              </a:rPr>
              <a:t>rea = length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+</a:t>
            </a:r>
            <a:r>
              <a:rPr lang="en-US" dirty="0" smtClean="0">
                <a:latin typeface="Consolas" panose="020B0609020204030204" pitchFamily="49" charset="0"/>
              </a:rPr>
              <a:t> width </a:t>
            </a:r>
          </a:p>
          <a:p>
            <a:pPr lvl="1"/>
            <a:r>
              <a:rPr lang="en-US" dirty="0" smtClean="0"/>
              <a:t>Bugs will seldom be this obvious</a:t>
            </a:r>
          </a:p>
          <a:p>
            <a:r>
              <a:rPr lang="en-US" dirty="0" smtClean="0"/>
              <a:t>Debuggers can be used to help find errors in your program</a:t>
            </a:r>
          </a:p>
          <a:p>
            <a:r>
              <a:rPr lang="en-US" dirty="0" smtClean="0"/>
              <a:t>Normally more information on using the VBA debugger will be provided in tutorial</a:t>
            </a:r>
          </a:p>
          <a:p>
            <a:pPr marL="0" indent="0">
              <a:buNone/>
            </a:pPr>
            <a:endParaRPr lang="en-US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609600" y="4934258"/>
            <a:ext cx="6219825" cy="1911042"/>
            <a:chOff x="2905372" y="4662549"/>
            <a:chExt cx="6219825" cy="1911042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05372" y="4662549"/>
              <a:ext cx="6219825" cy="1714500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2905372" y="6204259"/>
              <a:ext cx="379392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Screenshot: www.computerhistory.org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9676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 bldLvl="3" autoUpdateAnimBg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The VBA Debugger </a:t>
            </a:r>
            <a:r>
              <a:rPr lang="en-US" altLang="en-US" dirty="0"/>
              <a:t> (If There Is Time)</a:t>
            </a:r>
            <a:endParaRPr lang="en-US" dirty="0" smtClean="0"/>
          </a:p>
        </p:txBody>
      </p:sp>
      <p:sp>
        <p:nvSpPr>
          <p:cNvPr id="11571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5105400"/>
          </a:xfrm>
        </p:spPr>
        <p:txBody>
          <a:bodyPr/>
          <a:lstStyle/>
          <a:p>
            <a:r>
              <a:rPr lang="en-US" dirty="0" smtClean="0"/>
              <a:t>Debuggers can be used to help find errors in your program</a:t>
            </a:r>
          </a:p>
          <a:p>
            <a:r>
              <a:rPr lang="en-US" dirty="0" smtClean="0"/>
              <a:t>Setting up breakpoints</a:t>
            </a:r>
          </a:p>
          <a:p>
            <a:pPr marL="742950" lvl="1" indent="-285750"/>
            <a:r>
              <a:rPr lang="en-US" dirty="0" smtClean="0"/>
              <a:t>Points in the program that will ‘pause’ until you proceed to the next step</a:t>
            </a:r>
          </a:p>
          <a:p>
            <a:pPr marL="742950" lvl="1" indent="-285750"/>
            <a:r>
              <a:rPr lang="en-US" dirty="0" smtClean="0"/>
              <a:t>Useful in different situations</a:t>
            </a:r>
          </a:p>
          <a:p>
            <a:pPr marL="1143000" lvl="2" indent="-228600"/>
            <a:r>
              <a:rPr lang="en-US" dirty="0" smtClean="0"/>
              <a:t>The program ‘crashes’ but you don’t know where it is occurring</a:t>
            </a:r>
          </a:p>
          <a:p>
            <a:pPr marL="1317625" lvl="3" indent="-228600"/>
            <a:r>
              <a:rPr lang="en-US" dirty="0" smtClean="0"/>
              <a:t>Pause before the crash</a:t>
            </a:r>
          </a:p>
          <a:p>
            <a:pPr marL="1143000" lvl="2" indent="-228600"/>
            <a:r>
              <a:rPr lang="en-US" dirty="0" smtClean="0"/>
              <a:t>An incorrect result is produced but where is the calculation wrong</a:t>
            </a:r>
          </a:p>
          <a:p>
            <a:r>
              <a:rPr lang="en-US" dirty="0" smtClean="0"/>
              <a:t>Set up breakpoints</a:t>
            </a:r>
          </a:p>
          <a:p>
            <a:pPr marL="742950" lvl="1" indent="-285750"/>
            <a:r>
              <a:rPr lang="en-US" dirty="0" smtClean="0"/>
              <a:t>Click in the left margin</a:t>
            </a:r>
          </a:p>
          <a:p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04"/>
          <a:stretch/>
        </p:blipFill>
        <p:spPr bwMode="auto">
          <a:xfrm>
            <a:off x="1066800" y="5009243"/>
            <a:ext cx="4429125" cy="1877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95"/>
          <a:stretch/>
        </p:blipFill>
        <p:spPr bwMode="auto">
          <a:xfrm>
            <a:off x="1066800" y="4985657"/>
            <a:ext cx="3943350" cy="1872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8852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 bldLvl="3" autoUpdateAnimBg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The VBA Debugger (2) </a:t>
            </a:r>
            <a:r>
              <a:rPr lang="en-US" altLang="en-US" dirty="0"/>
              <a:t>(If There Is Time)</a:t>
            </a:r>
            <a:endParaRPr lang="en-CA" dirty="0" smtClean="0"/>
          </a:p>
        </p:txBody>
      </p:sp>
      <p:sp>
        <p:nvSpPr>
          <p:cNvPr id="11673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Multiple breakpoints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Program pauses when breakpoints are reached</a:t>
            </a:r>
          </a:p>
          <a:p>
            <a:pPr lvl="1"/>
            <a:r>
              <a:rPr lang="en-US" dirty="0" smtClean="0"/>
              <a:t>The contents of variables can be displayed at that point in the program </a:t>
            </a:r>
          </a:p>
          <a:p>
            <a:endParaRPr lang="en-CA" dirty="0" smtClean="0"/>
          </a:p>
        </p:txBody>
      </p:sp>
      <p:pic>
        <p:nvPicPr>
          <p:cNvPr id="116740" name="Picture 4"/>
          <p:cNvPicPr>
            <a:picLocks noChangeAspect="1" noChangeArrowheads="1"/>
          </p:cNvPicPr>
          <p:nvPr/>
        </p:nvPicPr>
        <p:blipFill>
          <a:blip r:embed="rId2"/>
          <a:srcRect t="11128" b="18370"/>
          <a:stretch>
            <a:fillRect/>
          </a:stretch>
        </p:blipFill>
        <p:spPr bwMode="auto">
          <a:xfrm>
            <a:off x="800100" y="2088016"/>
            <a:ext cx="3733800" cy="1447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16743" name="Picture 7"/>
          <p:cNvPicPr>
            <a:picLocks noChangeAspect="1" noChangeArrowheads="1"/>
          </p:cNvPicPr>
          <p:nvPr/>
        </p:nvPicPr>
        <p:blipFill>
          <a:blip r:embed="rId3"/>
          <a:srcRect l="1003" t="1369" r="2106"/>
          <a:stretch>
            <a:fillRect/>
          </a:stretch>
        </p:blipFill>
        <p:spPr bwMode="auto">
          <a:xfrm>
            <a:off x="1066800" y="4471988"/>
            <a:ext cx="3200400" cy="23860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16744" name="Picture 8"/>
          <p:cNvPicPr>
            <a:picLocks noChangeAspect="1" noChangeArrowheads="1"/>
          </p:cNvPicPr>
          <p:nvPr/>
        </p:nvPicPr>
        <p:blipFill>
          <a:blip r:embed="rId4"/>
          <a:srcRect b="1930"/>
          <a:stretch>
            <a:fillRect/>
          </a:stretch>
        </p:blipFill>
        <p:spPr bwMode="auto">
          <a:xfrm>
            <a:off x="4876800" y="4419600"/>
            <a:ext cx="3276600" cy="2366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385" y="914400"/>
            <a:ext cx="3486150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3985" y="2185987"/>
            <a:ext cx="3476625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2369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 bldLvl="3" autoUpdateAnimBg="0"/>
      <p:bldP spid="116740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Mistake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Mixing up branches (</a:t>
            </a:r>
            <a:r>
              <a:rPr lang="en-US" dirty="0" smtClean="0">
                <a:latin typeface="Consolas" panose="020B0609020204030204" pitchFamily="49" charset="0"/>
              </a:rPr>
              <a:t>IF</a:t>
            </a:r>
            <a:r>
              <a:rPr lang="en-US" dirty="0" smtClean="0"/>
              <a:t> and variations) vs. loops (</a:t>
            </a:r>
            <a:r>
              <a:rPr lang="en-US" dirty="0" smtClean="0">
                <a:latin typeface="Consolas" panose="020B0609020204030204" pitchFamily="49" charset="0"/>
              </a:rPr>
              <a:t>do-while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Related (both employ a Boolean expression) but they are not identical</a:t>
            </a:r>
          </a:p>
          <a:p>
            <a:r>
              <a:rPr lang="en-US" dirty="0" smtClean="0"/>
              <a:t>Branches </a:t>
            </a:r>
          </a:p>
          <a:p>
            <a:pPr lvl="1"/>
            <a:r>
              <a:rPr lang="en-US" dirty="0" smtClean="0"/>
              <a:t>General principle: If the Boolean evaluates to true then execute a statement or statements (</a:t>
            </a:r>
            <a:r>
              <a:rPr lang="en-US" b="1" dirty="0" smtClean="0"/>
              <a:t>once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Example: display a popup message if the number of typographical errors exceeds a cutoff.</a:t>
            </a:r>
            <a:endParaRPr lang="en-US" dirty="0"/>
          </a:p>
          <a:p>
            <a:r>
              <a:rPr lang="en-US" dirty="0" smtClean="0"/>
              <a:t>Loops</a:t>
            </a:r>
          </a:p>
          <a:p>
            <a:pPr lvl="1"/>
            <a:r>
              <a:rPr lang="en-US" dirty="0"/>
              <a:t>General principle: </a:t>
            </a:r>
            <a:r>
              <a:rPr lang="en-US" dirty="0" smtClean="0"/>
              <a:t>As long as (or while) the </a:t>
            </a:r>
            <a:r>
              <a:rPr lang="en-US" dirty="0"/>
              <a:t>Boolean evaluates to true then execute a statement or statements </a:t>
            </a:r>
            <a:r>
              <a:rPr lang="en-US" dirty="0" smtClean="0"/>
              <a:t>(</a:t>
            </a:r>
            <a:r>
              <a:rPr lang="en-US" b="1" dirty="0" smtClean="0"/>
              <a:t>multiple times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Example</a:t>
            </a:r>
            <a:r>
              <a:rPr lang="en-US" dirty="0" smtClean="0"/>
              <a:t>: While there are documents in a folder that the program hasn’t printed then continue to open another document and print 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13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Mistake </a:t>
            </a:r>
            <a:r>
              <a:rPr lang="en-US" dirty="0" smtClean="0"/>
              <a:t>#1: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33400"/>
          </a:xfrm>
        </p:spPr>
        <p:txBody>
          <a:bodyPr/>
          <a:lstStyle/>
          <a:p>
            <a:r>
              <a:rPr lang="en-US" sz="2000" dirty="0" smtClean="0"/>
              <a:t>Contrast (try running both cases with &gt;1 invalid values)</a:t>
            </a:r>
          </a:p>
          <a:p>
            <a:r>
              <a:rPr lang="en-US" altLang="en-US" sz="2000" b="1" dirty="0" smtClean="0"/>
              <a:t>Learning objective:</a:t>
            </a:r>
            <a:r>
              <a:rPr lang="en-US" altLang="en-US" sz="2000" dirty="0" smtClean="0"/>
              <a:t> learning example illustrating the difference between using a branch vs. a loop.</a:t>
            </a:r>
            <a:endParaRPr lang="en-US" sz="2000" b="1" dirty="0" smtClean="0"/>
          </a:p>
          <a:p>
            <a:r>
              <a:rPr lang="en-US" sz="2000" b="1" dirty="0" smtClean="0"/>
              <a:t>Word </a:t>
            </a:r>
            <a:r>
              <a:rPr lang="en-US" sz="2000" b="1" dirty="0"/>
              <a:t>document containing the complete program</a:t>
            </a:r>
            <a:r>
              <a:rPr lang="en-US" sz="2000" dirty="0"/>
              <a:t>: </a:t>
            </a:r>
            <a:r>
              <a:rPr lang="en-US" sz="2000" dirty="0" smtClean="0">
                <a:latin typeface="Consolas" panose="020B0609020204030204" pitchFamily="49" charset="0"/>
              </a:rPr>
              <a:t>21loopVsBranch.docm</a:t>
            </a:r>
            <a:endParaRPr lang="en-US" sz="2000" dirty="0">
              <a:latin typeface="Consolas" panose="020B06090202040302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3399472"/>
            <a:ext cx="5943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latin typeface="Consolas" panose="020B0609020204030204" pitchFamily="49" charset="0"/>
              </a:rPr>
              <a:t>age </a:t>
            </a:r>
            <a:r>
              <a:rPr lang="en-CA" dirty="0">
                <a:latin typeface="Consolas" panose="020B0609020204030204" pitchFamily="49" charset="0"/>
              </a:rPr>
              <a:t>= InputBox("Age (positive only</a:t>
            </a:r>
            <a:r>
              <a:rPr lang="en-CA" dirty="0" smtClean="0">
                <a:latin typeface="Consolas" panose="020B0609020204030204" pitchFamily="49" charset="0"/>
              </a:rPr>
              <a:t>)")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If </a:t>
            </a:r>
            <a:r>
              <a:rPr lang="en-US" dirty="0">
                <a:latin typeface="Consolas" panose="020B0609020204030204" pitchFamily="49" charset="0"/>
              </a:rPr>
              <a:t>(age &lt;= 0) then</a:t>
            </a:r>
          </a:p>
          <a:p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smtClean="0">
                <a:latin typeface="Consolas" panose="020B0609020204030204" pitchFamily="49" charset="0"/>
              </a:rPr>
              <a:t>age </a:t>
            </a:r>
            <a:r>
              <a:rPr lang="en-US" dirty="0">
                <a:latin typeface="Consolas" panose="020B0609020204030204" pitchFamily="49" charset="0"/>
              </a:rPr>
              <a:t>= InputBox("Age (positive </a:t>
            </a:r>
            <a:r>
              <a:rPr lang="en-US" dirty="0" smtClean="0">
                <a:latin typeface="Consolas" panose="020B0609020204030204" pitchFamily="49" charset="0"/>
              </a:rPr>
              <a:t>only-IF)")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End </a:t>
            </a:r>
            <a:r>
              <a:rPr lang="en-US" dirty="0" smtClean="0">
                <a:latin typeface="Consolas" panose="020B0609020204030204" pitchFamily="49" charset="0"/>
              </a:rPr>
              <a:t>if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MsgBox(age)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5380672"/>
            <a:ext cx="6096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latin typeface="Consolas" panose="020B0609020204030204" pitchFamily="49" charset="0"/>
              </a:rPr>
              <a:t>age = InputBox("Age (positive only)")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Do While (age </a:t>
            </a:r>
            <a:r>
              <a:rPr lang="en-US" dirty="0">
                <a:latin typeface="Consolas" panose="020B0609020204030204" pitchFamily="49" charset="0"/>
              </a:rPr>
              <a:t>&lt;= 0</a:t>
            </a:r>
            <a:r>
              <a:rPr lang="en-US" dirty="0" smtClean="0">
                <a:latin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    Age = InputBox("Age (positive </a:t>
            </a:r>
            <a:r>
              <a:rPr lang="en-US" dirty="0" smtClean="0">
                <a:latin typeface="Consolas" panose="020B0609020204030204" pitchFamily="49" charset="0"/>
              </a:rPr>
              <a:t>only-WHILE)")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</a:rPr>
              <a:t>Loop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MsgBox(age)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62200" y="493033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61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After This Section You Should Now </a:t>
            </a:r>
            <a:r>
              <a:rPr lang="en-CA" dirty="0" smtClean="0"/>
              <a:t>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 named constant, why use them (benefits)</a:t>
            </a:r>
          </a:p>
          <a:p>
            <a:r>
              <a:rPr lang="en-US" dirty="0"/>
              <a:t>What is a predefined named constant and what are some useful, commonly used predefined constants</a:t>
            </a:r>
          </a:p>
          <a:p>
            <a:r>
              <a:rPr lang="en-US" dirty="0"/>
              <a:t>Naming conventions for </a:t>
            </a:r>
            <a:r>
              <a:rPr lang="en-US" dirty="0" smtClean="0"/>
              <a:t>constants</a:t>
            </a:r>
          </a:p>
          <a:p>
            <a:r>
              <a:rPr lang="en-US" dirty="0"/>
              <a:t>How to use branches to make decisions in VBA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If-else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Multiple If’s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If, else-if, else</a:t>
            </a:r>
          </a:p>
          <a:p>
            <a:pPr lvl="1"/>
            <a:r>
              <a:rPr lang="en-US" dirty="0"/>
              <a:t>Using logic (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AND, OR, NOT</a:t>
            </a:r>
            <a:r>
              <a:rPr lang="en-US" dirty="0"/>
              <a:t>) in branches</a:t>
            </a:r>
          </a:p>
          <a:p>
            <a:r>
              <a:rPr lang="en-US" dirty="0"/>
              <a:t>How to get a program to repeat one or more instructions using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Do-while </a:t>
            </a:r>
            <a:r>
              <a:rPr lang="en-US" dirty="0"/>
              <a:t>loops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96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After This Section You Should Now </a:t>
            </a:r>
            <a:r>
              <a:rPr lang="en-CA" dirty="0" smtClean="0"/>
              <a:t>Know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Nesting: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>
                <a:cs typeface="Consolas" panose="020B0609020204030204" pitchFamily="49" charset="0"/>
              </a:rPr>
              <a:t> within an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endParaRPr lang="en-US" dirty="0">
              <a:cs typeface="Consolas" panose="020B0609020204030204" pitchFamily="49" charset="0"/>
            </a:endParaRP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Do-While</a:t>
            </a:r>
            <a:r>
              <a:rPr lang="en-US" dirty="0">
                <a:cs typeface="Consolas" panose="020B0609020204030204" pitchFamily="49" charset="0"/>
              </a:rPr>
              <a:t> within an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Writing and tracing/nested structures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When to apply </a:t>
            </a:r>
            <a:r>
              <a:rPr lang="en-US" dirty="0" smtClean="0">
                <a:cs typeface="Consolas" panose="020B0609020204030204" pitchFamily="49" charset="0"/>
              </a:rPr>
              <a:t>nesting</a:t>
            </a:r>
          </a:p>
          <a:p>
            <a:r>
              <a:rPr lang="en-US" dirty="0" smtClean="0"/>
              <a:t>Applying looping to collections</a:t>
            </a:r>
          </a:p>
          <a:p>
            <a:r>
              <a:rPr lang="en-US" dirty="0"/>
              <a:t>How to use the ‘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Dir</a:t>
            </a:r>
            <a:r>
              <a:rPr lang="en-US" dirty="0"/>
              <a:t>’ function to access a folder</a:t>
            </a:r>
          </a:p>
          <a:p>
            <a:pPr lvl="1"/>
            <a:r>
              <a:rPr lang="en-US" dirty="0"/>
              <a:t>Using this function to step through all the documents or specific types of documents in a folder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8445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Images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“Unless otherwise indicated, all images were produced by James Tam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solidFill>
                  <a:srgbClr val="898989"/>
                </a:solidFill>
                <a:latin typeface="Arial" charset="0"/>
                <a:ea typeface="ＭＳ Ｐゴシック" pitchFamily="34" charset="-128"/>
              </a:rPr>
              <a:t>slide </a:t>
            </a:r>
            <a:fld id="{09EE15A5-A843-4A49-A306-A97B1D517AC4}" type="slidenum">
              <a:rPr lang="en-US" altLang="en-US" sz="900">
                <a:solidFill>
                  <a:srgbClr val="898989"/>
                </a:solidFill>
                <a:latin typeface="Arial" charset="0"/>
                <a:ea typeface="ＭＳ Ｐゴシック" pitchFamily="34" charset="-128"/>
              </a:rPr>
              <a:pPr eaLnBrk="1" hangingPunct="1">
                <a:spcBef>
                  <a:spcPct val="0"/>
                </a:spcBef>
                <a:buFontTx/>
                <a:buNone/>
              </a:pPr>
              <a:t>77</a:t>
            </a:fld>
            <a:endParaRPr lang="en-US" altLang="en-US" sz="900" dirty="0">
              <a:solidFill>
                <a:srgbClr val="898989"/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926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sz="3200" dirty="0" smtClean="0"/>
              <a:t>Allowable </a:t>
            </a:r>
            <a:r>
              <a:rPr lang="en-CA" altLang="en-US" sz="3200" b="1" dirty="0" smtClean="0">
                <a:solidFill>
                  <a:srgbClr val="0000FF"/>
                </a:solidFill>
              </a:rPr>
              <a:t>Operators</a:t>
            </a:r>
            <a:r>
              <a:rPr lang="en-CA" altLang="en-US" sz="3200" dirty="0" smtClean="0"/>
              <a:t> For Boolean Expressions (Same Symbols As Excel)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111125" indent="-111125" eaLnBrk="1" hangingPunct="1">
              <a:lnSpc>
                <a:spcPct val="75000"/>
              </a:lnSpc>
              <a:spcBef>
                <a:spcPct val="80000"/>
              </a:spcBef>
              <a:buFont typeface="Arial" charset="0"/>
              <a:buNone/>
              <a:tabLst>
                <a:tab pos="6629400" algn="l"/>
              </a:tabLst>
            </a:pPr>
            <a:r>
              <a:rPr lang="en-CA" altLang="en-US" sz="2000" dirty="0" smtClean="0">
                <a:latin typeface="Consolas" pitchFamily="49" charset="0"/>
                <a:cs typeface="Consolas" pitchFamily="49" charset="0"/>
              </a:rPr>
              <a:t>if (value </a:t>
            </a:r>
            <a:r>
              <a:rPr lang="en-CA" altLang="en-US" sz="20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operator</a:t>
            </a:r>
            <a:r>
              <a:rPr lang="en-CA" altLang="en-US" sz="2000" dirty="0" smtClean="0">
                <a:latin typeface="Consolas" pitchFamily="49" charset="0"/>
                <a:cs typeface="Consolas" pitchFamily="49" charset="0"/>
              </a:rPr>
              <a:t> value) then    e.g. if (age </a:t>
            </a:r>
            <a:r>
              <a:rPr lang="en-CA" altLang="en-US" sz="20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&gt;=</a:t>
            </a:r>
            <a:r>
              <a:rPr lang="en-CA" altLang="en-US" sz="2000" dirty="0" smtClean="0">
                <a:latin typeface="Consolas" pitchFamily="49" charset="0"/>
                <a:cs typeface="Consolas" pitchFamily="49" charset="0"/>
              </a:rPr>
              <a:t> 0) then</a:t>
            </a:r>
          </a:p>
          <a:p>
            <a:pPr marL="111125" indent="-111125" eaLnBrk="1" hangingPunct="1">
              <a:lnSpc>
                <a:spcPct val="75000"/>
              </a:lnSpc>
              <a:spcBef>
                <a:spcPct val="80000"/>
              </a:spcBef>
              <a:tabLst>
                <a:tab pos="6629400" algn="l"/>
              </a:tabLst>
            </a:pPr>
            <a:endParaRPr lang="en-CA" altLang="en-US" sz="2000" dirty="0" smtClean="0">
              <a:latin typeface="Arial" charset="0"/>
            </a:endParaRPr>
          </a:p>
          <a:p>
            <a:pPr marL="111125" indent="-111125" eaLnBrk="1" hangingPunct="1">
              <a:spcBef>
                <a:spcPct val="50000"/>
              </a:spcBef>
              <a:buFont typeface="Arial" charset="0"/>
              <a:buNone/>
              <a:tabLst>
                <a:tab pos="6629400" algn="l"/>
              </a:tabLst>
            </a:pPr>
            <a:r>
              <a:rPr lang="en-CA" altLang="en-US" sz="1800" dirty="0" smtClean="0">
                <a:latin typeface="Arial" charset="0"/>
              </a:rPr>
              <a:t>VBA                      Mathematical               </a:t>
            </a:r>
          </a:p>
          <a:p>
            <a:pPr marL="111125" indent="-111125" eaLnBrk="1" hangingPunct="1">
              <a:spcBef>
                <a:spcPct val="50000"/>
              </a:spcBef>
              <a:buFont typeface="Arial" charset="0"/>
              <a:buNone/>
              <a:tabLst>
                <a:tab pos="6629400" algn="l"/>
              </a:tabLst>
            </a:pPr>
            <a:r>
              <a:rPr lang="en-CA" altLang="en-US" sz="1800" u="sng" dirty="0" smtClean="0">
                <a:latin typeface="Arial" charset="0"/>
              </a:rPr>
              <a:t>operator               equivalent              Meaning                               Example                                      </a:t>
            </a:r>
          </a:p>
          <a:p>
            <a:pPr marL="111125" indent="-111125" eaLnBrk="1" hangingPunct="1">
              <a:lnSpc>
                <a:spcPct val="70000"/>
              </a:lnSpc>
              <a:spcBef>
                <a:spcPct val="70000"/>
              </a:spcBef>
              <a:buFont typeface="Arial" charset="0"/>
              <a:buNone/>
              <a:tabLst>
                <a:tab pos="6629400" algn="l"/>
              </a:tabLst>
            </a:pPr>
            <a:r>
              <a:rPr lang="en-CA" altLang="en-US" sz="16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CA" altLang="en-US" sz="1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&lt;                Less than	5 </a:t>
            </a:r>
            <a:r>
              <a:rPr lang="en-CA" altLang="en-US" sz="16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CA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3</a:t>
            </a:r>
          </a:p>
          <a:p>
            <a:pPr marL="111125" indent="-111125" eaLnBrk="1" hangingPunct="1">
              <a:lnSpc>
                <a:spcPct val="70000"/>
              </a:lnSpc>
              <a:spcBef>
                <a:spcPct val="70000"/>
              </a:spcBef>
              <a:buFont typeface="Wingdings" pitchFamily="2" charset="2"/>
              <a:buNone/>
              <a:tabLst>
                <a:tab pos="6629400" algn="l"/>
              </a:tabLst>
            </a:pPr>
            <a:r>
              <a:rPr lang="en-CA" altLang="en-US" sz="16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CA" altLang="en-US" sz="1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&gt;                Greater than	5 </a:t>
            </a:r>
            <a:r>
              <a:rPr lang="en-CA" altLang="en-US" sz="16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CA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3</a:t>
            </a:r>
          </a:p>
          <a:p>
            <a:pPr marL="111125" indent="-111125" eaLnBrk="1" hangingPunct="1">
              <a:lnSpc>
                <a:spcPct val="70000"/>
              </a:lnSpc>
              <a:spcBef>
                <a:spcPct val="70000"/>
              </a:spcBef>
              <a:buFont typeface="Wingdings" pitchFamily="2" charset="2"/>
              <a:buNone/>
              <a:tabLst>
                <a:tab pos="6629400" algn="l"/>
              </a:tabLst>
            </a:pPr>
            <a:r>
              <a:rPr lang="en-CA" altLang="en-US" sz="16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CA" alt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CA" altLang="en-US" sz="1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=                Equal to	5 </a:t>
            </a:r>
            <a:r>
              <a:rPr lang="en-CA" altLang="en-US" sz="16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CA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3</a:t>
            </a:r>
          </a:p>
          <a:p>
            <a:pPr marL="111125" indent="-111125" eaLnBrk="1" hangingPunct="1">
              <a:lnSpc>
                <a:spcPct val="70000"/>
              </a:lnSpc>
              <a:spcBef>
                <a:spcPct val="70000"/>
              </a:spcBef>
              <a:buFont typeface="Wingdings" pitchFamily="2" charset="2"/>
              <a:buNone/>
              <a:tabLst>
                <a:tab pos="6629400" algn="l"/>
              </a:tabLst>
            </a:pPr>
            <a:r>
              <a:rPr lang="en-CA" altLang="en-US" sz="16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&lt;=</a:t>
            </a:r>
            <a:r>
              <a:rPr lang="en-CA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≤                Less than or equal to	5 </a:t>
            </a:r>
            <a:r>
              <a:rPr lang="en-CA" altLang="en-US" sz="16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&lt;=</a:t>
            </a:r>
            <a:r>
              <a:rPr lang="en-CA" altLang="en-US" sz="1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</a:p>
          <a:p>
            <a:pPr marL="111125" indent="-111125" eaLnBrk="1" hangingPunct="1">
              <a:lnSpc>
                <a:spcPct val="70000"/>
              </a:lnSpc>
              <a:spcBef>
                <a:spcPct val="70000"/>
              </a:spcBef>
              <a:buFont typeface="Wingdings" pitchFamily="2" charset="2"/>
              <a:buNone/>
              <a:tabLst>
                <a:tab pos="6629400" algn="l"/>
              </a:tabLst>
            </a:pPr>
            <a:r>
              <a:rPr lang="en-CA" altLang="en-US" sz="16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&gt;=</a:t>
            </a:r>
            <a:r>
              <a:rPr lang="en-CA" altLang="en-US" sz="1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≥                Greater than or equal to	5 </a:t>
            </a:r>
            <a:r>
              <a:rPr lang="en-CA" altLang="en-US" sz="16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&gt;=</a:t>
            </a:r>
            <a:r>
              <a:rPr lang="en-CA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4</a:t>
            </a:r>
          </a:p>
          <a:p>
            <a:pPr marL="111125" indent="-111125" eaLnBrk="1" hangingPunct="1">
              <a:lnSpc>
                <a:spcPct val="70000"/>
              </a:lnSpc>
              <a:spcBef>
                <a:spcPct val="70000"/>
              </a:spcBef>
              <a:buFont typeface="Wingdings" pitchFamily="2" charset="2"/>
              <a:buNone/>
              <a:tabLst>
                <a:tab pos="6629400" algn="l"/>
              </a:tabLst>
            </a:pPr>
            <a:r>
              <a:rPr lang="en-CA" altLang="en-US" sz="16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&lt;&gt;</a:t>
            </a:r>
            <a:r>
              <a:rPr lang="en-CA" altLang="en-US" sz="1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≠                Not equal to	x </a:t>
            </a:r>
            <a:r>
              <a:rPr lang="en-CA" altLang="en-US" sz="16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&lt;&gt;</a:t>
            </a:r>
            <a:r>
              <a:rPr lang="en-CA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82709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Branching With ‘</a:t>
            </a:r>
            <a:r>
              <a:rPr lang="en-US" altLang="en-US" sz="32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If-Then</a:t>
            </a:r>
            <a:r>
              <a:rPr lang="en-US" altLang="en-US" sz="3200" dirty="0" smtClean="0"/>
              <a:t>’</a:t>
            </a:r>
          </a:p>
        </p:txBody>
      </p:sp>
      <p:sp>
        <p:nvSpPr>
          <p:cNvPr id="115715" name="AutoShape 3"/>
          <p:cNvSpPr>
            <a:spLocks noChangeArrowheads="1"/>
          </p:cNvSpPr>
          <p:nvPr/>
        </p:nvSpPr>
        <p:spPr bwMode="auto">
          <a:xfrm>
            <a:off x="1098660" y="1675702"/>
            <a:ext cx="2184180" cy="737996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3600" tIns="46800" rIns="93600" bIns="46800" anchor="ctr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dirty="0" smtClean="0">
                <a:solidFill>
                  <a:srgbClr val="0000FF"/>
                </a:solidFill>
                <a:latin typeface="Arial" charset="0"/>
              </a:rPr>
              <a:t>Boolean</a:t>
            </a:r>
            <a:endParaRPr lang="en-US" altLang="en-US" sz="1800" b="1" dirty="0">
              <a:solidFill>
                <a:srgbClr val="0000FF"/>
              </a:solidFill>
              <a:latin typeface="Arial" charset="0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286959" y="1675702"/>
            <a:ext cx="4256840" cy="773811"/>
            <a:chOff x="3286405" y="1675702"/>
            <a:chExt cx="4256840" cy="773811"/>
          </a:xfrm>
        </p:grpSpPr>
        <p:sp>
          <p:nvSpPr>
            <p:cNvPr id="18445" name="Line 5"/>
            <p:cNvSpPr>
              <a:spLocks noChangeShapeType="1"/>
            </p:cNvSpPr>
            <p:nvPr/>
          </p:nvSpPr>
          <p:spPr bwMode="auto">
            <a:xfrm>
              <a:off x="3286405" y="2052418"/>
              <a:ext cx="1454150" cy="158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18446" name="Rectangle 6"/>
            <p:cNvSpPr>
              <a:spLocks noChangeArrowheads="1"/>
            </p:cNvSpPr>
            <p:nvPr/>
          </p:nvSpPr>
          <p:spPr bwMode="auto">
            <a:xfrm>
              <a:off x="4769386" y="1675702"/>
              <a:ext cx="2773859" cy="77381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no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 dirty="0" smtClean="0">
                  <a:solidFill>
                    <a:srgbClr val="0000FF"/>
                  </a:solidFill>
                  <a:latin typeface="Arial" charset="0"/>
                </a:rPr>
                <a:t>Then</a:t>
              </a:r>
              <a:r>
                <a:rPr lang="en-US" altLang="en-US" sz="1800" b="1" dirty="0" smtClean="0">
                  <a:solidFill>
                    <a:srgbClr val="FF0000"/>
                  </a:solidFill>
                  <a:latin typeface="Arial" charset="0"/>
                </a:rPr>
                <a:t> </a:t>
              </a:r>
              <a:r>
                <a:rPr lang="en-US" altLang="en-US" sz="1800" dirty="0" smtClean="0">
                  <a:latin typeface="Arial" charset="0"/>
                </a:rPr>
                <a:t>execute an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latin typeface="Arial" charset="0"/>
                </a:rPr>
                <a:t>instruction or instructions</a:t>
              </a:r>
              <a:endParaRPr lang="en-US" altLang="en-US" sz="1800" dirty="0">
                <a:latin typeface="Arial" charset="0"/>
              </a:endParaRPr>
            </a:p>
          </p:txBody>
        </p:sp>
        <p:sp>
          <p:nvSpPr>
            <p:cNvPr id="18447" name="Text Box 7"/>
            <p:cNvSpPr txBox="1">
              <a:spLocks noChangeArrowheads="1"/>
            </p:cNvSpPr>
            <p:nvPr/>
          </p:nvSpPr>
          <p:spPr bwMode="auto">
            <a:xfrm>
              <a:off x="3712648" y="1783427"/>
              <a:ext cx="601663" cy="279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 lIns="93600" tIns="46800" rIns="93600" bIns="46800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b="1" dirty="0">
                  <a:solidFill>
                    <a:srgbClr val="0000FF"/>
                  </a:solidFill>
                  <a:latin typeface="Arial" charset="0"/>
                </a:rPr>
                <a:t>True</a:t>
              </a: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655763" y="2400300"/>
            <a:ext cx="558800" cy="927100"/>
            <a:chOff x="1656270" y="2400300"/>
            <a:chExt cx="558800" cy="927100"/>
          </a:xfrm>
        </p:grpSpPr>
        <p:sp>
          <p:nvSpPr>
            <p:cNvPr id="18443" name="Line 9"/>
            <p:cNvSpPr>
              <a:spLocks noChangeShapeType="1"/>
            </p:cNvSpPr>
            <p:nvPr/>
          </p:nvSpPr>
          <p:spPr bwMode="auto">
            <a:xfrm flipH="1">
              <a:off x="2185988" y="2400300"/>
              <a:ext cx="4763" cy="9271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18444" name="Text Box 10"/>
            <p:cNvSpPr txBox="1">
              <a:spLocks noChangeArrowheads="1"/>
            </p:cNvSpPr>
            <p:nvPr/>
          </p:nvSpPr>
          <p:spPr bwMode="auto">
            <a:xfrm>
              <a:off x="1656270" y="2755900"/>
              <a:ext cx="558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charset="0"/>
                </a:rPr>
                <a:t>False</a:t>
              </a:r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327150" y="2449513"/>
            <a:ext cx="4535488" cy="1564093"/>
            <a:chOff x="1327150" y="2449513"/>
            <a:chExt cx="4535488" cy="1564093"/>
          </a:xfrm>
        </p:grpSpPr>
        <p:sp>
          <p:nvSpPr>
            <p:cNvPr id="18439" name="Rectangle 12"/>
            <p:cNvSpPr>
              <a:spLocks noChangeArrowheads="1"/>
            </p:cNvSpPr>
            <p:nvPr/>
          </p:nvSpPr>
          <p:spPr bwMode="auto">
            <a:xfrm>
              <a:off x="1327150" y="3365094"/>
              <a:ext cx="1638143" cy="64851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Remainder of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the program</a:t>
              </a:r>
            </a:p>
          </p:txBody>
        </p:sp>
        <p:grpSp>
          <p:nvGrpSpPr>
            <p:cNvPr id="18440" name="Group 13"/>
            <p:cNvGrpSpPr>
              <a:grpSpLocks/>
            </p:cNvGrpSpPr>
            <p:nvPr/>
          </p:nvGrpSpPr>
          <p:grpSpPr bwMode="auto">
            <a:xfrm>
              <a:off x="2979738" y="2449513"/>
              <a:ext cx="2882900" cy="1257300"/>
              <a:chOff x="1920" y="1544"/>
              <a:chExt cx="1816" cy="792"/>
            </a:xfrm>
          </p:grpSpPr>
          <p:sp>
            <p:nvSpPr>
              <p:cNvPr id="18441" name="Line 14"/>
              <p:cNvSpPr>
                <a:spLocks noChangeShapeType="1"/>
              </p:cNvSpPr>
              <p:nvPr/>
            </p:nvSpPr>
            <p:spPr bwMode="auto">
              <a:xfrm flipH="1">
                <a:off x="1920" y="2328"/>
                <a:ext cx="1816" cy="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3600" tIns="46800" rIns="93600" bIns="46800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18442" name="Line 15"/>
              <p:cNvSpPr>
                <a:spLocks noChangeShapeType="1"/>
              </p:cNvSpPr>
              <p:nvPr/>
            </p:nvSpPr>
            <p:spPr bwMode="auto">
              <a:xfrm>
                <a:off x="3728" y="1544"/>
                <a:ext cx="0" cy="7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3600" tIns="46800" rIns="93600" bIns="46800">
                <a:spAutoFit/>
              </a:bodyPr>
              <a:lstStyle/>
              <a:p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9033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tx1"/>
          </a:solidFill>
        </a:ln>
      </a:spPr>
      <a:bodyPr rtlCol="0" anchor="ctr"/>
      <a:lstStyle>
        <a:defPPr algn="ctr">
          <a:defRPr>
            <a:solidFill>
              <a:srgbClr val="FF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62079</TotalTime>
  <Words>5633</Words>
  <Application>Microsoft Office PowerPoint</Application>
  <PresentationFormat>On-screen Show (4:3)</PresentationFormat>
  <Paragraphs>869</Paragraphs>
  <Slides>77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85" baseType="lpstr">
      <vt:lpstr>ＭＳ Ｐゴシック</vt:lpstr>
      <vt:lpstr>Arial</vt:lpstr>
      <vt:lpstr>Calibri</vt:lpstr>
      <vt:lpstr>Comic Sans MS</vt:lpstr>
      <vt:lpstr>Consolas</vt:lpstr>
      <vt:lpstr>Courier New</vt:lpstr>
      <vt:lpstr>Wingdings</vt:lpstr>
      <vt:lpstr>Office Theme</vt:lpstr>
      <vt:lpstr>VBA Programming: Part III</vt:lpstr>
      <vt:lpstr>Recap: Programs You’ve Seen So Far Produces Sequential Execution</vt:lpstr>
      <vt:lpstr>New Program Writing Concepts (Non-Sequential)</vt:lpstr>
      <vt:lpstr>New Terminology</vt:lpstr>
      <vt:lpstr>Branching: Alternative Courses Of Execution</vt:lpstr>
      <vt:lpstr>Branching: Alternative Courses Of Execution (2)</vt:lpstr>
      <vt:lpstr>Branching Mechanisms</vt:lpstr>
      <vt:lpstr>Allowable Operators For Boolean Expressions (Same Symbols As Excel)</vt:lpstr>
      <vt:lpstr>Branching With ‘If-Then’</vt:lpstr>
      <vt:lpstr>If-Then</vt:lpstr>
      <vt:lpstr>If-Then: Complete Example</vt:lpstr>
      <vt:lpstr>Branching With An ‘If, Else’</vt:lpstr>
      <vt:lpstr>If-Then (True), Else (False)</vt:lpstr>
      <vt:lpstr>If-Then (True), Else (False): Complete Example</vt:lpstr>
      <vt:lpstr>Applications Of Branching</vt:lpstr>
      <vt:lpstr>Applications Of Branching (2)</vt:lpstr>
      <vt:lpstr>The Selection Object again</vt:lpstr>
      <vt:lpstr>The Selection Object again</vt:lpstr>
      <vt:lpstr>Constants For The Selection Object</vt:lpstr>
      <vt:lpstr>The Selection Object And A Practical Application Of Branching</vt:lpstr>
      <vt:lpstr>What To Do When Multiple Conditions Must Be Checked</vt:lpstr>
      <vt:lpstr>Branching With If-Then, Elseif, Else</vt:lpstr>
      <vt:lpstr>Multiple If-Elseif-Else: Use With Mutually Exclusive Conditions</vt:lpstr>
      <vt:lpstr>If-Elseif-Else: Mutually Exclusive  Conditions (Example)</vt:lpstr>
      <vt:lpstr>What To Do When Multiple Conditions Must Be Checked</vt:lpstr>
      <vt:lpstr>Branching With Multiple If-Then</vt:lpstr>
      <vt:lpstr>Multiple Multiple If-Then</vt:lpstr>
      <vt:lpstr>Multiple If-Then (2)</vt:lpstr>
      <vt:lpstr>Location Of The “End If”: Multiple If</vt:lpstr>
      <vt:lpstr>Location Of The “End If”: If-then, Else</vt:lpstr>
      <vt:lpstr>Location Of The “End If”: If-Then, ElseIf</vt:lpstr>
      <vt:lpstr>Logical AND: Review From Google Searches</vt:lpstr>
      <vt:lpstr>Logic: The VBA “AND” Operator</vt:lpstr>
      <vt:lpstr>Firing Example: Example Inputs &amp; Results</vt:lpstr>
      <vt:lpstr>Logical OR: Review From Google Searches</vt:lpstr>
      <vt:lpstr>Logic: The VBA “OR” Operator</vt:lpstr>
      <vt:lpstr>Hiring Example: Example Inputs &amp; Results</vt:lpstr>
      <vt:lpstr>Line Continuation Character (Repeated Again For Branching)</vt:lpstr>
      <vt:lpstr>Application: IF-Branching (Marking Program)</vt:lpstr>
      <vt:lpstr>Marking Program</vt:lpstr>
      <vt:lpstr>Marking Program (2)</vt:lpstr>
      <vt:lpstr>Conditions Inside Of Conditions</vt:lpstr>
      <vt:lpstr>Recognizing When Nesting Is Needed</vt:lpstr>
      <vt:lpstr>Nested IFs</vt:lpstr>
      <vt:lpstr>Looping/Repetition</vt:lpstr>
      <vt:lpstr>Looping/Repetition (2)</vt:lpstr>
      <vt:lpstr>Looping/Repetition (3)</vt:lpstr>
      <vt:lpstr>Looping/Repetition (4)</vt:lpstr>
      <vt:lpstr>Characteristics Of Do-While Loops</vt:lpstr>
      <vt:lpstr>Do-While Loop</vt:lpstr>
      <vt:lpstr>Programming Style: Variable Names</vt:lpstr>
      <vt:lpstr>Application Of Looping: Error Handling</vt:lpstr>
      <vt:lpstr>Error Handling Example</vt:lpstr>
      <vt:lpstr>Logic And Loops</vt:lpstr>
      <vt:lpstr>Error Handling Loop: OR</vt:lpstr>
      <vt:lpstr>Error Handling Loop: AND</vt:lpstr>
      <vt:lpstr>Looping And Collections</vt:lpstr>
      <vt:lpstr>Loops And Collections: Example #1</vt:lpstr>
      <vt:lpstr>Loops And Collections: Example #2</vt:lpstr>
      <vt:lpstr>Loops And Collections: Example #2 (2)</vt:lpstr>
      <vt:lpstr>More On Sort</vt:lpstr>
      <vt:lpstr>Sorting A Table With Headers: Variant Example #2</vt:lpstr>
      <vt:lpstr>The DIR Function</vt:lpstr>
      <vt:lpstr>Simple Use Of The DIR Function</vt:lpstr>
      <vt:lpstr>Nesting: Loop Within A Branch</vt:lpstr>
      <vt:lpstr>Practical Use Of  Dir: Access Each File In A Directory</vt:lpstr>
      <vt:lpstr>VBA Program: Successively Access Word Documents</vt:lpstr>
      <vt:lpstr>VBA Program: Successively Access Word Documents (2)</vt:lpstr>
      <vt:lpstr>VBA Program: Successively Access Word Documents (How Each Open Document Is Modified)</vt:lpstr>
      <vt:lpstr>The VBA Debugger </vt:lpstr>
      <vt:lpstr>The VBA Debugger  (If There Is Time)</vt:lpstr>
      <vt:lpstr>The VBA Debugger (2) (If There Is Time)</vt:lpstr>
      <vt:lpstr>Common Mistake #1</vt:lpstr>
      <vt:lpstr>Common Mistake #1: 2</vt:lpstr>
      <vt:lpstr>After This Section You Should Now Know</vt:lpstr>
      <vt:lpstr>After This Section You Should Now Know (2)</vt:lpstr>
      <vt:lpstr>Images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VBA Part III</dc:title>
  <dc:creator>James Tam</dc:creator>
  <cp:keywords>branching;looping;dir function</cp:keywords>
  <cp:lastModifiedBy>James Tam</cp:lastModifiedBy>
  <cp:revision>1394</cp:revision>
  <dcterms:created xsi:type="dcterms:W3CDTF">2014-05-13T22:22:53Z</dcterms:created>
  <dcterms:modified xsi:type="dcterms:W3CDTF">2020-11-02T21:42:36Z</dcterms:modified>
</cp:coreProperties>
</file>