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451" r:id="rId3"/>
    <p:sldId id="452" r:id="rId4"/>
    <p:sldId id="453" r:id="rId5"/>
    <p:sldId id="454" r:id="rId6"/>
    <p:sldId id="455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47" r:id="rId21"/>
    <p:sldId id="448" r:id="rId22"/>
    <p:sldId id="457" r:id="rId23"/>
    <p:sldId id="458" r:id="rId24"/>
    <p:sldId id="411" r:id="rId25"/>
    <p:sldId id="414" r:id="rId26"/>
    <p:sldId id="415" r:id="rId27"/>
    <p:sldId id="416" r:id="rId28"/>
    <p:sldId id="417" r:id="rId29"/>
    <p:sldId id="418" r:id="rId30"/>
    <p:sldId id="419" r:id="rId31"/>
    <p:sldId id="412" r:id="rId32"/>
    <p:sldId id="413" r:id="rId33"/>
    <p:sldId id="420" r:id="rId34"/>
    <p:sldId id="422" r:id="rId35"/>
    <p:sldId id="421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56" r:id="rId45"/>
    <p:sldId id="459" r:id="rId46"/>
    <p:sldId id="431" r:id="rId47"/>
    <p:sldId id="432" r:id="rId48"/>
    <p:sldId id="433" r:id="rId49"/>
    <p:sldId id="434" r:id="rId50"/>
    <p:sldId id="437" r:id="rId51"/>
    <p:sldId id="435" r:id="rId52"/>
    <p:sldId id="438" r:id="rId53"/>
    <p:sldId id="439" r:id="rId54"/>
    <p:sldId id="440" r:id="rId55"/>
    <p:sldId id="446" r:id="rId56"/>
    <p:sldId id="443" r:id="rId57"/>
    <p:sldId id="397" r:id="rId58"/>
    <p:sldId id="449" r:id="rId59"/>
    <p:sldId id="450" r:id="rId60"/>
    <p:sldId id="27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D00"/>
    <a:srgbClr val="FFFF00"/>
    <a:srgbClr val="33CC33"/>
    <a:srgbClr val="CCFF33"/>
    <a:srgbClr val="385723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7" autoAdjust="0"/>
    <p:restoredTop sz="83055" autoAdjust="0"/>
  </p:normalViewPr>
  <p:slideViewPr>
    <p:cSldViewPr>
      <p:cViewPr varScale="1">
        <p:scale>
          <a:sx n="67" d="100"/>
          <a:sy n="67" d="100"/>
        </p:scale>
        <p:origin x="2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526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VBA programming: Part 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https://support.microsoft.com/en-us/office/enable-or-disable-macros-in-office-files-12b036fd-d140-4e74-b45e-16fed1a7e5c6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53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55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49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66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4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4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29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7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Stress how 3.14</a:t>
            </a:r>
            <a:r>
              <a:rPr lang="en-CA" baseline="0" dirty="0" smtClean="0"/>
              <a:t> is substituted for PI</a:t>
            </a:r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4519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C4007-5A6B-4688-96E5-53FC09732AB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20D8-7C2A-4242-A6C0-751CD26538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 numbered items = 4 (includes bullets)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6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Font.Color = Works</a:t>
            </a:r>
            <a:r>
              <a:rPr lang="en-CA" baseline="0" dirty="0" smtClean="0"/>
              <a:t> but doesn’t show up under pull down and requires different named constants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6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2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reate-or-run-a-macro-c6b99036-905c-49a6-818a-dfb98b7c3c9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office/aa211953(v=office.11)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tamj@cpsc.ucalgary.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@ucalgary.c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VBA Programming: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r>
              <a:rPr lang="en-US" dirty="0"/>
              <a:t>How to win friends using functions and influence people using methods (not really but it sounds catchier than how to use pre-created functions and methods to do neat stuff)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600" y="56174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u="sng" dirty="0"/>
              <a:t>Online support: </a:t>
            </a:r>
            <a:r>
              <a:rPr lang="en-CA" u="sng" dirty="0">
                <a:hlinkClick r:id="rId3"/>
              </a:rPr>
              <a:t>https://support.office.com/en-US/article/create-or-run-a-macro-c6b99036-905c-49a6-818a-dfb98b7c3c9c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8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What Are The </a:t>
            </a:r>
            <a:r>
              <a:rPr lang="en-US" b="1" dirty="0" smtClean="0">
                <a:solidFill>
                  <a:srgbClr val="FF0000"/>
                </a:solidFill>
              </a:rPr>
              <a:t>Three Objects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3" t="50423" r="19471"/>
          <a:stretch/>
        </p:blipFill>
        <p:spPr bwMode="auto">
          <a:xfrm>
            <a:off x="304800" y="1524000"/>
            <a:ext cx="4279958" cy="42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544782"/>
            <a:ext cx="2971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Application: 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MS-Word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Active/current Document:</a:t>
            </a:r>
          </a:p>
          <a:p>
            <a:pPr marL="563563" lvl="1" indent="-106363">
              <a:buFont typeface="Arial" panose="020B0604020202020204" pitchFamily="34" charset="0"/>
              <a:buChar char="•"/>
              <a:tabLst>
                <a:tab pos="623888" algn="l"/>
              </a:tabLst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tam template</a:t>
            </a:r>
            <a:r>
              <a:rPr lang="en-US" sz="2000" dirty="0" smtClean="0">
                <a:latin typeface="+mn-lt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Selection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Foo!</a:t>
            </a:r>
            <a:r>
              <a:rPr lang="en-US" sz="2000" dirty="0" smtClean="0">
                <a:latin typeface="+mn-lt"/>
              </a:rPr>
              <a:t>”</a:t>
            </a:r>
            <a:endParaRPr lang="en-US" sz="2000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1620982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" y="1620982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66800" y="3962400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Using Pre-Built Capabilities/Properties Of Objects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/>
          <a:lstStyle/>
          <a:p>
            <a:pPr eaLnBrk="1" hangingPunct="1"/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800" i="1" dirty="0" smtClean="0">
                <a:latin typeface="Consolas" pitchFamily="49" charset="0"/>
                <a:cs typeface="Consolas" pitchFamily="49" charset="0"/>
              </a:rPr>
              <a:t>Object name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.&lt;</a:t>
            </a:r>
            <a:r>
              <a:rPr lang="en-US" sz="1800" b="1" i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method or attribute name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Sub ApplicationTest()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MsgBox (Application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.Windows.Count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End Sub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5086350"/>
            <a:ext cx="335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Application.Windows.Count</a:t>
            </a:r>
            <a:endParaRPr lang="en-US" b="1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50813" y="5456238"/>
            <a:ext cx="2862262" cy="1143000"/>
            <a:chOff x="151087" y="5455603"/>
            <a:chExt cx="2861441" cy="11429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212" y="5455603"/>
              <a:ext cx="990316" cy="6207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15" name="TextBox 6"/>
            <p:cNvSpPr txBox="1">
              <a:spLocks noChangeArrowheads="1"/>
            </p:cNvSpPr>
            <p:nvPr/>
          </p:nvSpPr>
          <p:spPr bwMode="auto">
            <a:xfrm>
              <a:off x="151087" y="6013808"/>
              <a:ext cx="2209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Object referred to: ‘Application’</a:t>
              </a:r>
            </a:p>
          </p:txBody>
        </p:sp>
      </p:grpSp>
      <p:grpSp>
        <p:nvGrpSpPr>
          <p:cNvPr id="76805" name="Group 7"/>
          <p:cNvGrpSpPr>
            <a:grpSpLocks/>
          </p:cNvGrpSpPr>
          <p:nvPr/>
        </p:nvGrpSpPr>
        <p:grpSpPr bwMode="auto">
          <a:xfrm>
            <a:off x="554038" y="2819400"/>
            <a:ext cx="7473950" cy="1766888"/>
            <a:chOff x="554420" y="2819400"/>
            <a:chExt cx="7472856" cy="1767052"/>
          </a:xfrm>
        </p:grpSpPr>
        <p:pic>
          <p:nvPicPr>
            <p:cNvPr id="768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74960" y="2819400"/>
              <a:ext cx="1152316" cy="114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3" name="Picture 3"/>
            <p:cNvPicPr>
              <a:picLocks noChangeAspect="1" noChangeArrowheads="1"/>
            </p:cNvPicPr>
            <p:nvPr/>
          </p:nvPicPr>
          <p:blipFill>
            <a:blip r:embed="rId4"/>
            <a:srcRect l="36816" t="-8621" r="10599" b="8621"/>
            <a:stretch>
              <a:fillRect/>
            </a:stretch>
          </p:blipFill>
          <p:spPr bwMode="auto">
            <a:xfrm>
              <a:off x="554420" y="4205452"/>
              <a:ext cx="7472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13075" y="5334000"/>
            <a:ext cx="4191000" cy="1341438"/>
            <a:chOff x="3012528" y="5334000"/>
            <a:chExt cx="4192313" cy="134152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290866" y="5334000"/>
              <a:ext cx="128627" cy="6794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12528" y="5875374"/>
              <a:ext cx="4192313" cy="80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Accessing the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Windows </a:t>
              </a:r>
              <a:r>
                <a:rPr lang="en-US" sz="1600" b="1" dirty="0">
                  <a:solidFill>
                    <a:srgbClr val="FF0000"/>
                  </a:solidFill>
                </a:rPr>
                <a:t>property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Word (the application)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Info about the windows currently opened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14988" y="4994275"/>
            <a:ext cx="3605212" cy="554038"/>
            <a:chOff x="5615152" y="4993938"/>
            <a:chExt cx="3605048" cy="553998"/>
          </a:xfrm>
        </p:grpSpPr>
        <p:sp>
          <p:nvSpPr>
            <p:cNvPr id="16" name="TextBox 15"/>
            <p:cNvSpPr txBox="1"/>
            <p:nvPr/>
          </p:nvSpPr>
          <p:spPr>
            <a:xfrm>
              <a:off x="6477125" y="4993938"/>
              <a:ext cx="2743075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Property of Window: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Number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 flipV="1">
              <a:off x="5615152" y="5254269"/>
              <a:ext cx="861973" cy="174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22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 bldLvl="3" autoUpdateAnimBg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Attributes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Methods/Functions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</a:t>
            </a:r>
          </a:p>
          <a:p>
            <a:pPr lvl="1" eaLnBrk="1" hangingPunct="1"/>
            <a:r>
              <a:rPr lang="en-US" b="1" dirty="0" smtClean="0">
                <a:solidFill>
                  <a:srgbClr val="0000FF"/>
                </a:solidFill>
              </a:rPr>
              <a:t>Property</a:t>
            </a:r>
            <a:r>
              <a:rPr lang="en-US" dirty="0" smtClean="0"/>
              <a:t>: information about an object</a:t>
            </a:r>
          </a:p>
          <a:p>
            <a:pPr lvl="1" eaLnBrk="1" hangingPunct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</a:t>
            </a:r>
            <a:r>
              <a:rPr lang="en-US" dirty="0" smtClean="0"/>
              <a:t>: capabilities of an object (possible actions)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838200" y="3505200"/>
            <a:ext cx="43148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52600" y="2654300"/>
            <a:ext cx="4572000" cy="1022350"/>
            <a:chOff x="1752600" y="2425303"/>
            <a:chExt cx="4572000" cy="1022062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752600" y="2742714"/>
              <a:ext cx="3124200" cy="70465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7" name="TextBox 5"/>
            <p:cNvSpPr txBox="1">
              <a:spLocks noChangeArrowheads="1"/>
            </p:cNvSpPr>
            <p:nvPr/>
          </p:nvSpPr>
          <p:spPr bwMode="auto">
            <a:xfrm>
              <a:off x="4876800" y="2425303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Property: current cell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0" y="3733800"/>
            <a:ext cx="3238500" cy="1690688"/>
            <a:chOff x="3810000" y="3505200"/>
            <a:chExt cx="3238500" cy="1690688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3810000" y="3505200"/>
              <a:ext cx="1790700" cy="1085850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5" name="TextBox 9"/>
            <p:cNvSpPr txBox="1">
              <a:spLocks noChangeArrowheads="1"/>
            </p:cNvSpPr>
            <p:nvPr/>
          </p:nvSpPr>
          <p:spPr bwMode="auto">
            <a:xfrm>
              <a:off x="5600700" y="4272607"/>
              <a:ext cx="1447800" cy="92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Using the ‘</a:t>
              </a:r>
              <a:r>
                <a:rPr lang="en-US" b="1" dirty="0">
                  <a:solidFill>
                    <a:srgbClr val="00B050"/>
                  </a:solidFill>
                  <a:latin typeface="Consolas" pitchFamily="49" charset="0"/>
                  <a:cs typeface="Consolas" pitchFamily="49" charset="0"/>
                </a:rPr>
                <a:t>average()</a:t>
              </a:r>
              <a:r>
                <a:rPr lang="en-US" b="1" dirty="0">
                  <a:solidFill>
                    <a:srgbClr val="00B050"/>
                  </a:solidFill>
                </a:rPr>
                <a:t>’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5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  <a:r>
              <a:rPr lang="en-CA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As mentioned this object is the VBA application running e.g. MS-Word</a:t>
            </a:r>
          </a:p>
          <a:p>
            <a:r>
              <a:rPr lang="en-US" sz="2000" b="1" dirty="0" smtClean="0"/>
              <a:t>Learning objective</a:t>
            </a:r>
            <a:r>
              <a:rPr lang="en-US" sz="2000" dirty="0" smtClean="0"/>
              <a:t>: accessing a part (attribute) of an object</a:t>
            </a:r>
            <a:endParaRPr lang="en-CA" sz="2000" dirty="0" smtClean="0"/>
          </a:p>
          <a:p>
            <a:pPr eaLnBrk="1" hangingPunct="1"/>
            <a:r>
              <a:rPr lang="en-US" sz="2000" b="1" dirty="0" smtClean="0"/>
              <a:t>Program illustrating an example usage</a:t>
            </a:r>
            <a:r>
              <a:rPr lang="en-US" sz="2000" dirty="0" smtClean="0"/>
              <a:t>: </a:t>
            </a:r>
            <a:r>
              <a:rPr lang="en-US" sz="2000" dirty="0">
                <a:latin typeface="Consolas" panose="020B0609020204030204" pitchFamily="49" charset="0"/>
              </a:rPr>
              <a:t>2</a:t>
            </a:r>
            <a:r>
              <a:rPr lang="en-US" sz="2000" dirty="0" smtClean="0">
                <a:latin typeface="Consolas" panose="020B0609020204030204" pitchFamily="49" charset="0"/>
              </a:rPr>
              <a:t>applicationObject.docm</a:t>
            </a:r>
            <a:endParaRPr lang="en-US" sz="2000" dirty="0">
              <a:latin typeface="Consolas" panose="020B0609020204030204" pitchFamily="49" charset="0"/>
            </a:endParaRP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Sub ApplicationTest()</a:t>
            </a: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   MsgBox (Application.Windows.Count)</a:t>
            </a: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End Sub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5086350"/>
            <a:ext cx="335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Application.Windows.Count</a:t>
            </a:r>
            <a:endParaRPr lang="en-US" b="1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0813" y="5456238"/>
            <a:ext cx="2862262" cy="1143000"/>
            <a:chOff x="151087" y="5455603"/>
            <a:chExt cx="2861441" cy="11429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212" y="5455603"/>
              <a:ext cx="990316" cy="6207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51087" y="6013808"/>
              <a:ext cx="2209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Object referred to: ‘Application’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54038" y="2819400"/>
            <a:ext cx="7473950" cy="1766888"/>
            <a:chOff x="554420" y="2819400"/>
            <a:chExt cx="7472856" cy="176705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74960" y="2819400"/>
              <a:ext cx="1152316" cy="114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 l="36816" t="-8621" r="10599" b="8621"/>
            <a:stretch>
              <a:fillRect/>
            </a:stretch>
          </p:blipFill>
          <p:spPr bwMode="auto">
            <a:xfrm>
              <a:off x="554420" y="4205452"/>
              <a:ext cx="7472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13075" y="5334000"/>
            <a:ext cx="4191000" cy="1341438"/>
            <a:chOff x="3012528" y="5334000"/>
            <a:chExt cx="4192313" cy="134152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290866" y="5334000"/>
              <a:ext cx="128627" cy="6794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12528" y="5875374"/>
              <a:ext cx="4192313" cy="80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Accessing the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Windows </a:t>
              </a:r>
              <a:r>
                <a:rPr lang="en-US" sz="1600" b="1" dirty="0">
                  <a:solidFill>
                    <a:srgbClr val="FF0000"/>
                  </a:solidFill>
                </a:rPr>
                <a:t>property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Word (the application)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Info about the windows currently opened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14988" y="4994275"/>
            <a:ext cx="3605212" cy="554038"/>
            <a:chOff x="5615152" y="4993938"/>
            <a:chExt cx="3605048" cy="553998"/>
          </a:xfrm>
        </p:grpSpPr>
        <p:sp>
          <p:nvSpPr>
            <p:cNvPr id="15" name="TextBox 14"/>
            <p:cNvSpPr txBox="1"/>
            <p:nvPr/>
          </p:nvSpPr>
          <p:spPr>
            <a:xfrm>
              <a:off x="6477125" y="4993938"/>
              <a:ext cx="2743075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Property of Window: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Number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 flipV="1">
              <a:off x="5615152" y="5254269"/>
              <a:ext cx="861973" cy="174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0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 panose="020B0609020204030204" pitchFamily="49" charset="0"/>
              </a:rPr>
              <a:t>Introduction To The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</a:t>
            </a:r>
            <a:r>
              <a:rPr lang="en-US" dirty="0" smtClean="0"/>
              <a:t>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recap: although you may have many documents open, the ‘active document’ is the document that you are currently working with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Because it may be easy to confuse documents it’s </a:t>
            </a:r>
            <a:r>
              <a:rPr lang="en-US" dirty="0"/>
              <a:t>b</a:t>
            </a:r>
            <a:r>
              <a:rPr lang="en-US" dirty="0" smtClean="0"/>
              <a:t>est to only have a single Word document open when writing a VBA program.</a:t>
            </a:r>
            <a:endParaRPr lang="en-US" dirty="0"/>
          </a:p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743200"/>
            <a:ext cx="5646306" cy="2819399"/>
            <a:chOff x="816980" y="2514600"/>
            <a:chExt cx="7528408" cy="37591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80" y="2514600"/>
              <a:ext cx="4625375" cy="375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462591" y="3244560"/>
              <a:ext cx="6882797" cy="2832291"/>
              <a:chOff x="1462591" y="3244560"/>
              <a:chExt cx="6882797" cy="283229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592788" y="3244560"/>
                <a:ext cx="1752600" cy="86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The active document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5104721" y="3632200"/>
                <a:ext cx="1488067" cy="10772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1462591" y="3739921"/>
                <a:ext cx="5130197" cy="23369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230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ttributes</a:t>
            </a:r>
            <a:r>
              <a:rPr lang="en-US" dirty="0" smtClean="0"/>
              <a:t>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dirty="0" smtClean="0">
                <a:cs typeface="Consolas" panose="020B0609020204030204" pitchFamily="49" charset="0"/>
              </a:rPr>
              <a:t> the application/program associated with the document (useful if a VBA macro is linking several applications):details on next slide</a:t>
            </a: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: the data (text) of the currently active document (needed if you want to perform a text search ‘Find’ in a VBA program):details later in these notes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: the (file) name of the current document (useful for determining the active document if multiple documents are currently open): </a:t>
            </a:r>
            <a:r>
              <a:rPr lang="en-US" dirty="0">
                <a:cs typeface="Consolas" panose="020B0609020204030204" pitchFamily="49" charset="0"/>
              </a:rPr>
              <a:t>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lang="en-US" dirty="0" smtClean="0"/>
              <a:t>: the  save location of the active document e.g. C:\Temp\ :</a:t>
            </a:r>
            <a:r>
              <a:rPr lang="en-US" dirty="0" smtClean="0">
                <a:cs typeface="Consolas" panose="020B0609020204030204" pitchFamily="49" charset="0"/>
              </a:rPr>
              <a:t>details </a:t>
            </a:r>
            <a:r>
              <a:rPr lang="en-US" dirty="0">
                <a:cs typeface="Consolas" panose="020B0609020204030204" pitchFamily="49" charset="0"/>
              </a:rPr>
              <a:t>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FullName</a:t>
            </a:r>
            <a:r>
              <a:rPr lang="en-US" dirty="0"/>
              <a:t>: the name </a:t>
            </a:r>
            <a:r>
              <a:rPr lang="en-US" dirty="0" smtClean="0"/>
              <a:t>and save location of the current </a:t>
            </a:r>
            <a:r>
              <a:rPr lang="en-US" dirty="0"/>
              <a:t>document </a:t>
            </a:r>
            <a:r>
              <a:rPr lang="en-US" dirty="0" smtClean="0"/>
              <a:t>:</a:t>
            </a:r>
            <a:r>
              <a:rPr lang="en-US" dirty="0" smtClean="0">
                <a:cs typeface="Consolas" panose="020B0609020204030204" pitchFamily="49" charset="0"/>
              </a:rPr>
              <a:t>details </a:t>
            </a:r>
            <a:r>
              <a:rPr lang="en-US" dirty="0">
                <a:cs typeface="Consolas" panose="020B0609020204030204" pitchFamily="49" charset="0"/>
              </a:rPr>
              <a:t>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HasPassword</a:t>
            </a:r>
            <a:r>
              <a:rPr lang="en-US" dirty="0" smtClean="0"/>
              <a:t>: true/false that document is password </a:t>
            </a:r>
            <a:r>
              <a:rPr lang="en-US" dirty="0"/>
              <a:t>protected: 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details 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SpellingChecked</a:t>
            </a:r>
            <a:r>
              <a:rPr lang="en-US" dirty="0" smtClean="0"/>
              <a:t>: </a:t>
            </a:r>
            <a:r>
              <a:rPr lang="en-US" dirty="0"/>
              <a:t>true/false </a:t>
            </a:r>
            <a:r>
              <a:rPr lang="en-US" dirty="0" smtClean="0"/>
              <a:t>document has been spell checked since document was last </a:t>
            </a:r>
            <a:r>
              <a:rPr lang="en-US" dirty="0"/>
              <a:t>edited: :</a:t>
            </a:r>
            <a:r>
              <a:rPr lang="en-US" dirty="0">
                <a:cs typeface="Consolas" panose="020B0609020204030204" pitchFamily="49" charset="0"/>
              </a:rPr>
              <a:t>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SpellingErrors.Count</a:t>
            </a:r>
            <a:r>
              <a:rPr lang="en-US" dirty="0" smtClean="0"/>
              <a:t>: the number of typographical errors</a:t>
            </a:r>
          </a:p>
          <a:p>
            <a:pPr marL="32544" indent="0">
              <a:buNone/>
            </a:pPr>
            <a:endParaRPr lang="en-US" dirty="0" smtClean="0"/>
          </a:p>
          <a:p>
            <a:pPr marL="32544" indent="0">
              <a:buNone/>
            </a:pPr>
            <a:r>
              <a:rPr lang="en-US" dirty="0" smtClean="0"/>
              <a:t>Note: Information for these attributes/properties can be viewed by passing the information as a parameter to a message box </a:t>
            </a:r>
          </a:p>
          <a:p>
            <a:pPr marL="32544" indent="0">
              <a:buNone/>
            </a:pPr>
            <a:r>
              <a:rPr lang="en-US" b="1" dirty="0" smtClean="0"/>
              <a:t>Format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(ActiveDocument.&lt;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Attribute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 </a:t>
            </a:r>
          </a:p>
          <a:p>
            <a:pPr marL="32544" indent="0">
              <a:buNone/>
            </a:pPr>
            <a:r>
              <a:rPr lang="en-US" b="1" dirty="0" smtClean="0">
                <a:latin typeface="+mj-lt"/>
                <a:cs typeface="Consolas" panose="020B0609020204030204" pitchFamily="49" charset="0"/>
              </a:rPr>
              <a:t>Example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MsgBox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ActiveDocument.SpellingErrors.Count)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544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CA" dirty="0" smtClean="0"/>
              <a:t>Example Of Accessing </a:t>
            </a:r>
            <a:r>
              <a:rPr lang="en-CA" b="1" dirty="0" smtClean="0">
                <a:solidFill>
                  <a:srgbClr val="0000FF"/>
                </a:solidFill>
              </a:rPr>
              <a:t>Attributes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en-US" sz="2000" b="1" dirty="0"/>
              <a:t>Learning objective</a:t>
            </a:r>
            <a:r>
              <a:rPr lang="en-US" sz="2000" dirty="0"/>
              <a:t>: accessing </a:t>
            </a:r>
            <a:r>
              <a:rPr lang="en-US" sz="2000" dirty="0" smtClean="0"/>
              <a:t>some common attributes of the </a:t>
            </a:r>
            <a:r>
              <a:rPr lang="en-US" sz="2000" dirty="0" smtClean="0">
                <a:latin typeface="Consolas" panose="020B0609020204030204" pitchFamily="49" charset="0"/>
              </a:rPr>
              <a:t>ActiveDocument</a:t>
            </a:r>
            <a:r>
              <a:rPr lang="en-US" sz="2000" dirty="0" smtClean="0"/>
              <a:t> object (e.g. accessing document name, path).</a:t>
            </a:r>
          </a:p>
          <a:p>
            <a:r>
              <a:rPr lang="en-US" sz="2000" b="1" dirty="0" smtClean="0"/>
              <a:t>Program </a:t>
            </a:r>
            <a:r>
              <a:rPr lang="en-US" sz="2000" b="1" dirty="0"/>
              <a:t>illustrating an example usage</a:t>
            </a:r>
            <a:r>
              <a:rPr lang="en-US" sz="2000" dirty="0"/>
              <a:t>: </a:t>
            </a:r>
            <a:r>
              <a:rPr lang="en-US" sz="2000" dirty="0">
                <a:latin typeface="Consolas" panose="020B0609020204030204" pitchFamily="49" charset="0"/>
              </a:rPr>
              <a:t>3</a:t>
            </a:r>
            <a:r>
              <a:rPr lang="en-US" sz="2000" dirty="0" smtClean="0">
                <a:latin typeface="Consolas" panose="020B0609020204030204" pitchFamily="49" charset="0"/>
              </a:rPr>
              <a:t>activeDocumentAttributes.docm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Sub activeDocumentAttributes()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Application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Name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Path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FullName</a:t>
            </a:r>
            <a:r>
              <a:rPr lang="en-US" sz="1800" dirty="0" smtClean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MsgBox </a:t>
            </a:r>
            <a:r>
              <a:rPr lang="en-US" sz="1800" dirty="0">
                <a:latin typeface="Consolas" panose="020B0609020204030204" pitchFamily="49" charset="0"/>
              </a:rPr>
              <a:t>("Spell checked? " &amp; </a:t>
            </a:r>
            <a:r>
              <a:rPr lang="en-US" sz="1800" dirty="0" smtClean="0">
                <a:latin typeface="Consolas" panose="020B0609020204030204" pitchFamily="49" charset="0"/>
              </a:rPr>
              <a:t>_ 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  ActiveDocument.</a:t>
            </a:r>
            <a:r>
              <a:rPr lang="en-US" sz="18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SpellingChecked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("Password protected? " &amp; </a:t>
            </a:r>
            <a:r>
              <a:rPr lang="en-US" sz="1800" dirty="0" smtClean="0">
                <a:latin typeface="Consolas" panose="020B0609020204030204" pitchFamily="49" charset="0"/>
              </a:rPr>
              <a:t>_  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  ActiveDocument.</a:t>
            </a:r>
            <a:r>
              <a:rPr lang="en-US" sz="18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HasPassword</a:t>
            </a:r>
            <a:r>
              <a:rPr lang="en-US" sz="1800" dirty="0" smtClean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MsgBox </a:t>
            </a:r>
            <a:r>
              <a:rPr lang="en-US" sz="1800" dirty="0">
                <a:latin typeface="Consolas" panose="020B0609020204030204" pitchFamily="49" charset="0"/>
              </a:rPr>
              <a:t>("# typos=" &amp; </a:t>
            </a:r>
            <a:r>
              <a:rPr lang="en-US" sz="1800" dirty="0" smtClean="0">
                <a:latin typeface="Consolas" panose="020B0609020204030204" pitchFamily="49" charset="0"/>
              </a:rPr>
              <a:t>ActiveDocument.</a:t>
            </a:r>
            <a:r>
              <a:rPr lang="en-US" sz="18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SpellingErrors.Count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5444" indent="-342900"/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Checkspelling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 smtClean="0"/>
              <a:t>: exactly as it sounds: next slide</a:t>
            </a:r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Close()</a:t>
            </a:r>
            <a:r>
              <a:rPr lang="en-US" sz="1800" dirty="0" smtClean="0"/>
              <a:t>: closes the active document (different options available)</a:t>
            </a:r>
          </a:p>
          <a:p>
            <a:pPr marL="375444" indent="-342900"/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CountNumberedItems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 smtClean="0"/>
              <a:t>: number of bulleted and numbered elements: next slide</a:t>
            </a:r>
          </a:p>
          <a:p>
            <a:pPr marL="375444" indent="-342900"/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DeleteAllComments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 smtClean="0"/>
              <a:t>: removes comments from the </a:t>
            </a:r>
            <a:r>
              <a:rPr lang="en-US" sz="1800" dirty="0"/>
              <a:t>current </a:t>
            </a:r>
            <a:r>
              <a:rPr lang="en-US" sz="1800" dirty="0" smtClean="0"/>
              <a:t>document: </a:t>
            </a:r>
            <a:r>
              <a:rPr lang="en-US" sz="1800" dirty="0"/>
              <a:t>next slide</a:t>
            </a:r>
            <a:endParaRPr lang="en-US" sz="1800" dirty="0" smtClean="0"/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Printout()</a:t>
            </a:r>
            <a:r>
              <a:rPr lang="en-US" sz="1800" dirty="0" smtClean="0"/>
              <a:t>: prints current active document on the default </a:t>
            </a:r>
            <a:r>
              <a:rPr lang="en-US" sz="1800" dirty="0"/>
              <a:t>printer : next slide</a:t>
            </a:r>
            <a:endParaRPr lang="en-US" sz="1800" dirty="0" smtClean="0"/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Save()</a:t>
            </a:r>
            <a:r>
              <a:rPr lang="en-US" sz="1800" dirty="0" smtClean="0"/>
              <a:t>: saves the current document under the same name: next slide</a:t>
            </a:r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SaveAs2()</a:t>
            </a:r>
            <a:r>
              <a:rPr lang="en-US" sz="1800" dirty="0" smtClean="0"/>
              <a:t>: saves the current document under a </a:t>
            </a:r>
            <a:r>
              <a:rPr lang="en-US" sz="1800" dirty="0"/>
              <a:t>different name: : next </a:t>
            </a:r>
            <a:r>
              <a:rPr lang="en-US" sz="1800" dirty="0" smtClean="0"/>
              <a:t>slide</a:t>
            </a:r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Select()</a:t>
            </a:r>
            <a:r>
              <a:rPr lang="en-US" sz="1800" dirty="0" smtClean="0"/>
              <a:t>: select all text in the active document</a:t>
            </a:r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SendMail()</a:t>
            </a:r>
            <a:r>
              <a:rPr lang="en-US" sz="1800" dirty="0" smtClean="0"/>
              <a:t>: sends an email using MS-Outlook, the currently active document becomes a file attachment</a:t>
            </a:r>
          </a:p>
          <a:p>
            <a:pPr marL="375444" indent="-342900"/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ComputeStatistics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(wdStatisticWords):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counts the number of words in a document.</a:t>
            </a:r>
            <a:endParaRPr lang="en-US" sz="1800" dirty="0"/>
          </a:p>
          <a:p>
            <a:pPr marL="375444" indent="-34290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30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944562"/>
          </a:xfrm>
        </p:spPr>
        <p:txBody>
          <a:bodyPr/>
          <a:lstStyle/>
          <a:p>
            <a:r>
              <a:rPr lang="en-CA" dirty="0" smtClean="0"/>
              <a:t>Example Of Using 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Learning objective</a:t>
            </a:r>
            <a:r>
              <a:rPr lang="en-US" dirty="0"/>
              <a:t>: accessing some common </a:t>
            </a:r>
            <a:r>
              <a:rPr lang="en-US" dirty="0" smtClean="0"/>
              <a:t>methods </a:t>
            </a:r>
            <a:r>
              <a:rPr lang="en-US" dirty="0"/>
              <a:t>of the </a:t>
            </a:r>
            <a:r>
              <a:rPr lang="en-US" dirty="0">
                <a:latin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smtClean="0"/>
              <a:t>Program </a:t>
            </a:r>
            <a:r>
              <a:rPr lang="en-US" b="1" dirty="0"/>
              <a:t>illustrating an example usage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4</a:t>
            </a:r>
            <a:r>
              <a:rPr lang="en-US" dirty="0" smtClean="0">
                <a:latin typeface="Consolas" panose="020B0609020204030204" pitchFamily="49" charset="0"/>
              </a:rPr>
              <a:t>activeDocumentMethods.docm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Sub activeDocumentAttributes()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CheckSpelling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CountNumberedItems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</a:rPr>
              <a:t>ActiveDocument.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DeleteAllComments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PrintOut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Save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SaveAs2 (</a:t>
            </a:r>
            <a:r>
              <a:rPr lang="en-US" sz="1800" dirty="0">
                <a:latin typeface="Consolas" panose="020B0609020204030204" pitchFamily="49" charset="0"/>
              </a:rPr>
              <a:t>"Copy</a:t>
            </a:r>
            <a:r>
              <a:rPr lang="en-US" sz="1800" dirty="0" smtClean="0">
                <a:latin typeface="Consolas" panose="020B0609020204030204" pitchFamily="49" charset="0"/>
              </a:rPr>
              <a:t>"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</a:rPr>
              <a:t>ActiveDocument.Range.ComputeStatistics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(wdStatisticWords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End Sub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r="7968"/>
          <a:stretch/>
        </p:blipFill>
        <p:spPr>
          <a:xfrm>
            <a:off x="6576176" y="2438400"/>
            <a:ext cx="2560897" cy="269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ActiveDocument.SendMail()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the default email program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active document </a:t>
            </a:r>
            <a:r>
              <a:rPr lang="en-US" dirty="0" smtClean="0"/>
              <a:t>automatically becomes </a:t>
            </a:r>
            <a:r>
              <a:rPr lang="en-US" dirty="0"/>
              <a:t>an </a:t>
            </a:r>
            <a:r>
              <a:rPr lang="en-US" dirty="0" smtClean="0"/>
              <a:t>attachment</a:t>
            </a:r>
            <a:endParaRPr lang="en-US" dirty="0"/>
          </a:p>
          <a:p>
            <a:r>
              <a:rPr lang="en-US" dirty="0" smtClean="0"/>
              <a:t>Subject line </a:t>
            </a:r>
            <a:r>
              <a:rPr lang="en-US" dirty="0"/>
              <a:t>= name of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(For anything more ‘fancy’ you should use VBA to create and access an MS-Outlook object)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913472"/>
            <a:ext cx="4114800" cy="23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3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Lookup Tables (For Constants)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Excel: Lookup tables are used to define values that do not typically change but are referred to in multiple parts of a spreadsheet.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8686"/>
            <a:ext cx="5715000" cy="3983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Active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action when closing a MS-Word document that has been modified (prompt)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VBA code to close a document in this fashion: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ActiveDocument.Close (wdPromptToSaveChanges)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6" y="2362200"/>
            <a:ext cx="3333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67200" y="4311134"/>
            <a:ext cx="2743200" cy="1071265"/>
            <a:chOff x="4267200" y="4191000"/>
            <a:chExt cx="2743200" cy="1071265"/>
          </a:xfrm>
        </p:grpSpPr>
        <p:sp>
          <p:nvSpPr>
            <p:cNvPr id="4" name="Right Brace 3"/>
            <p:cNvSpPr/>
            <p:nvPr/>
          </p:nvSpPr>
          <p:spPr>
            <a:xfrm rot="5400000">
              <a:off x="5372100" y="3086100"/>
              <a:ext cx="457200" cy="2667000"/>
            </a:xfrm>
            <a:prstGeom prst="rightBrac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4615934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One closing option: Allow the user to save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5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Reinforcing Example: Using </a:t>
            </a:r>
            <a:r>
              <a:rPr lang="en-US" b="1" dirty="0">
                <a:solidFill>
                  <a:srgbClr val="FF0000"/>
                </a:solidFill>
              </a:rPr>
              <a:t>Pre-Defined </a:t>
            </a:r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/>
              <a:t> </a:t>
            </a:r>
            <a:r>
              <a:rPr lang="en-US" dirty="0" smtClean="0"/>
              <a:t>(Closing Documents)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r>
              <a:rPr lang="en-US" b="1" dirty="0" smtClean="0"/>
              <a:t>Learning objectives</a:t>
            </a:r>
            <a:r>
              <a:rPr lang="en-US" dirty="0" smtClean="0"/>
              <a:t>: writing a VBA instruction to close the currently active Word document, reinforcing the value of named constants (in this case the constants have been predefined by Microsoft).</a:t>
            </a:r>
          </a:p>
          <a:p>
            <a:r>
              <a:rPr lang="en-US" b="1" dirty="0" smtClean="0"/>
              <a:t>Word document containing the macro</a:t>
            </a:r>
            <a:r>
              <a:rPr lang="en-US" dirty="0" smtClean="0"/>
              <a:t>:  “5c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losingActions.docm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ClosingActions()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ActiveDocument.Close (&lt;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Selected option for closing action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00200" y="4876800"/>
            <a:ext cx="4114800" cy="1733729"/>
            <a:chOff x="1752600" y="3048000"/>
            <a:chExt cx="4114800" cy="1733729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3581400"/>
              <a:ext cx="4114800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'Choose one action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wdPromptToSaveChanges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wdDoNotSaveChanges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wdSaveChanges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343400" y="3048000"/>
              <a:ext cx="1219200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14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 Document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name of a document a VBA program can be used to open that document in Word.</a:t>
            </a:r>
          </a:p>
          <a:p>
            <a:r>
              <a:rPr lang="en-US" b="1" dirty="0" smtClean="0"/>
              <a:t>Learning objective</a:t>
            </a:r>
            <a:r>
              <a:rPr lang="en-US" dirty="0" smtClean="0"/>
              <a:t>: opening a user specified Word document in the same folder that the currently active document resides.</a:t>
            </a:r>
          </a:p>
          <a:p>
            <a:pPr lvl="1"/>
            <a:r>
              <a:rPr lang="en-US" dirty="0" smtClean="0"/>
              <a:t>To avoid confusion make sure that the currently active document is the one containing this VBA program.</a:t>
            </a:r>
          </a:p>
          <a:p>
            <a:pPr lvl="1"/>
            <a:r>
              <a:rPr lang="en-US" dirty="0" smtClean="0"/>
              <a:t>Click on the window for this Word document prior to running this program.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990600" y="4306496"/>
            <a:ext cx="5257800" cy="2409990"/>
            <a:chOff x="2133600" y="3549134"/>
            <a:chExt cx="5257800" cy="24099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3733800"/>
              <a:ext cx="5257800" cy="2225324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 rot="12004846">
              <a:off x="6132112" y="3816106"/>
              <a:ext cx="533400" cy="304800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77041" y="3549134"/>
              <a:ext cx="725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Click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2584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 </a:t>
            </a:r>
            <a:r>
              <a:rPr lang="en-US" dirty="0" smtClean="0"/>
              <a:t>Document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 </a:t>
            </a:r>
            <a:r>
              <a:rPr lang="en-US" sz="2000" dirty="0" smtClean="0">
                <a:latin typeface="Consolas" panose="020B0609020204030204" pitchFamily="49" charset="0"/>
              </a:rPr>
              <a:t>6openingUserSpecifiedDocument</a:t>
            </a:r>
          </a:p>
          <a:p>
            <a:pPr marL="234950" lvl="1" indent="0">
              <a:buNone/>
            </a:pPr>
            <a:endParaRPr lang="en-CA" dirty="0"/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Sub </a:t>
            </a:r>
            <a:r>
              <a:rPr lang="en-CA" dirty="0" err="1">
                <a:latin typeface="Consolas" panose="020B0609020204030204" pitchFamily="49" charset="0"/>
              </a:rPr>
              <a:t>findHighLight</a:t>
            </a:r>
            <a:r>
              <a:rPr lang="en-CA" dirty="0">
                <a:latin typeface="Consolas" panose="020B0609020204030204" pitchFamily="49" charset="0"/>
              </a:rPr>
              <a:t>()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documentName As String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path As String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path = ActiveDocument.path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documentName = InputBox("Name of Word </a:t>
            </a:r>
            <a:r>
              <a:rPr lang="en-CA" dirty="0" smtClean="0">
                <a:latin typeface="Consolas" panose="020B0609020204030204" pitchFamily="49" charset="0"/>
              </a:rPr>
              <a:t>document: </a:t>
            </a:r>
            <a:r>
              <a:rPr lang="en-CA" dirty="0">
                <a:latin typeface="Consolas" panose="020B0609020204030204" pitchFamily="49" charset="0"/>
              </a:rPr>
              <a:t>")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Documents.Open (path &amp; "\" &amp; documentName &amp; ".docx")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29013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text:</a:t>
            </a:r>
          </a:p>
          <a:p>
            <a:pPr lvl="1"/>
            <a:r>
              <a:rPr lang="en-US" dirty="0"/>
              <a:t>Only format the currently selected text via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Selectio</a:t>
            </a:r>
            <a:r>
              <a:rPr lang="en-US" dirty="0"/>
              <a:t>n’ object).</a:t>
            </a:r>
          </a:p>
          <a:p>
            <a:r>
              <a:rPr lang="en-US" dirty="0" smtClean="0"/>
              <a:t>Entire document:</a:t>
            </a:r>
          </a:p>
          <a:p>
            <a:pPr lvl="1"/>
            <a:r>
              <a:rPr lang="en-US" dirty="0" smtClean="0"/>
              <a:t>You first need to specify the document or part of a document to be formatted</a:t>
            </a:r>
          </a:p>
          <a:p>
            <a:pPr lvl="1"/>
            <a:r>
              <a:rPr lang="en-US" dirty="0" smtClean="0"/>
              <a:t>One way is through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 object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Then choose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dirty="0"/>
              <a:t>’ method of that document.</a:t>
            </a:r>
          </a:p>
          <a:p>
            <a:pPr lvl="2"/>
            <a:r>
              <a:rPr lang="en-US" dirty="0"/>
              <a:t>Review: it’s a method and not a property because it applies an action: select = selecting the text of the entire document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8" t="47436" r="18596" b="37663"/>
          <a:stretch/>
        </p:blipFill>
        <p:spPr bwMode="auto">
          <a:xfrm>
            <a:off x="1066800" y="3733800"/>
            <a:ext cx="3429000" cy="1717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 To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CA" dirty="0" smtClean="0"/>
              <a:t>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the currently selected text in a document.</a:t>
            </a:r>
          </a:p>
          <a:p>
            <a:pPr lvl="1"/>
            <a:r>
              <a:rPr lang="en-CA" dirty="0" smtClean="0"/>
              <a:t>It may be empty (nothing selected)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3" t="50423" r="19471"/>
          <a:stretch/>
        </p:blipFill>
        <p:spPr bwMode="auto">
          <a:xfrm>
            <a:off x="762000" y="2431237"/>
            <a:ext cx="4279958" cy="42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4869637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</a:t>
            </a:r>
            <a:r>
              <a:rPr lang="en-US" b="1" dirty="0" smtClean="0">
                <a:solidFill>
                  <a:srgbClr val="0000FF"/>
                </a:solidFill>
              </a:rPr>
              <a:t>Attributes</a:t>
            </a:r>
            <a:r>
              <a:rPr lang="en-US" dirty="0" smtClean="0"/>
              <a:t>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Font.Name</a:t>
            </a:r>
            <a:r>
              <a:rPr lang="en-US" dirty="0" smtClean="0">
                <a:cs typeface="Consolas" panose="020B0609020204030204" pitchFamily="49" charset="0"/>
              </a:rPr>
              <a:t>: specifies the type (name) of font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Font.Size</a:t>
            </a:r>
            <a:r>
              <a:rPr lang="en-US" dirty="0" smtClean="0">
                <a:cs typeface="Consolas" panose="020B0609020204030204" pitchFamily="49" charset="0"/>
              </a:rPr>
              <a:t>: specifies the font size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Font.ColorIndex</a:t>
            </a:r>
            <a:r>
              <a:rPr lang="en-US" dirty="0" smtClean="0">
                <a:cs typeface="Consolas" panose="020B0609020204030204" pitchFamily="49" charset="0"/>
              </a:rPr>
              <a:t>: specifies the color of the font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Font.UnderLine</a:t>
            </a:r>
            <a:r>
              <a:rPr lang="en-US" dirty="0" smtClean="0">
                <a:cs typeface="Consolas" panose="020B0609020204030204" pitchFamily="49" charset="0"/>
              </a:rPr>
              <a:t>: specifies the type of underlining to be applied (or to remove underlining)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Font.Bold</a:t>
            </a:r>
            <a:r>
              <a:rPr lang="en-US" dirty="0">
                <a:solidFill>
                  <a:srgbClr val="0000FF"/>
                </a:solidFill>
                <a:cs typeface="Consolas" panose="020B0609020204030204" pitchFamily="49" charset="0"/>
              </a:rPr>
              <a:t>:</a:t>
            </a:r>
            <a:r>
              <a:rPr lang="en-US" b="1" dirty="0">
                <a:solidFill>
                  <a:srgbClr val="FF0000"/>
                </a:solidFill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allows bolding to change (toggle or set</a:t>
            </a:r>
            <a:r>
              <a:rPr lang="en-US" dirty="0" smtClean="0">
                <a:cs typeface="Consolas" panose="020B0609020204030204" pitchFamily="49" charset="0"/>
              </a:rPr>
              <a:t>)</a:t>
            </a:r>
          </a:p>
          <a:p>
            <a:pPr marL="231775" indent="-200025">
              <a:spcAft>
                <a:spcPts val="300"/>
              </a:spcAft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cs typeface="Consolas" panose="020B0609020204030204" pitchFamily="49" charset="0"/>
              </a:rPr>
              <a:t>Similar to how the Attributes/Properties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 affect only the currently active document these Attributes/Properties only take effect on the currently selected text (if there’s any).</a:t>
            </a: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Using The </a:t>
            </a:r>
            <a:r>
              <a:rPr lang="en-CA" b="1" dirty="0" smtClean="0">
                <a:solidFill>
                  <a:srgbClr val="0000FF"/>
                </a:solidFill>
              </a:rPr>
              <a:t>Selection Object Attributes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 </a:t>
            </a:r>
            <a:r>
              <a:rPr lang="en-US" dirty="0" smtClean="0"/>
              <a:t>changing the properties of fonts in Word</a:t>
            </a:r>
            <a:endParaRPr lang="en-CA" dirty="0" smtClean="0"/>
          </a:p>
          <a:p>
            <a:r>
              <a:rPr lang="en-CA" b="1" dirty="0" smtClean="0"/>
              <a:t>Name of the Word document containing the program</a:t>
            </a:r>
            <a:r>
              <a:rPr lang="en-CA" dirty="0" smtClean="0"/>
              <a:t>: </a:t>
            </a:r>
            <a:r>
              <a:rPr lang="en-CA" dirty="0">
                <a:latin typeface="Consolas" panose="020B0609020204030204" pitchFamily="49" charset="0"/>
              </a:rPr>
              <a:t>7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selectionAttributes.docm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CA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selectionObjectAttributes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Selection.Font.Underline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&lt;</a:t>
            </a:r>
            <a:r>
              <a:rPr lang="en-CA" sz="1800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 for underlining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wdUnderlineNone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wdUnderlineSingle</a:t>
            </a:r>
            <a:endParaRPr lang="en-CA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e.g.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wdUnderlineSingle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Font.Name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= "Wingdings"  'Must be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 quotes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Font.Size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= 36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Font.ColorIndex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wdBlue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Bolding options</a:t>
            </a:r>
            <a:endParaRPr lang="en-CA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</a:t>
            </a:r>
            <a:r>
              <a:rPr lang="en-CA" sz="18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.Font.Bold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wdToggle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On/off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Selection.</a:t>
            </a:r>
            <a:r>
              <a:rPr lang="en-CA" sz="18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Font.Bold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    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Turn on (false = off)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Seeing Color (And Under Line Options)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‘auto complete’ feature of VBA to view the options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/>
          <a:stretch/>
        </p:blipFill>
        <p:spPr>
          <a:xfrm>
            <a:off x="838200" y="1981200"/>
            <a:ext cx="6383065" cy="27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Methods Of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Object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ClearFormatting</a:t>
            </a:r>
            <a:r>
              <a:rPr lang="en-US" dirty="0" smtClean="0">
                <a:cs typeface="Consolas" panose="020B0609020204030204" pitchFamily="49" charset="0"/>
              </a:rPr>
              <a:t>: removes all formatting effects (e.g. bold, italics)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TypeText</a:t>
            </a:r>
            <a:r>
              <a:rPr lang="en-US" dirty="0">
                <a:cs typeface="Consolas" panose="020B0609020204030204" pitchFamily="49" charset="0"/>
              </a:rPr>
              <a:t>: </a:t>
            </a:r>
            <a:r>
              <a:rPr lang="en-US" dirty="0" smtClean="0">
                <a:cs typeface="Consolas" panose="020B0609020204030204" pitchFamily="49" charset="0"/>
              </a:rPr>
              <a:t>insert the text specified </a:t>
            </a:r>
            <a:r>
              <a:rPr lang="en-US" dirty="0">
                <a:cs typeface="Consolas" panose="020B0609020204030204" pitchFamily="49" charset="0"/>
              </a:rPr>
              <a:t>in the VBA </a:t>
            </a:r>
            <a:r>
              <a:rPr lang="en-US" dirty="0" smtClean="0">
                <a:cs typeface="Consolas" panose="020B0609020204030204" pitchFamily="49" charset="0"/>
              </a:rPr>
              <a:t>program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dirty="0">
                <a:cs typeface="Consolas" panose="020B0609020204030204" pitchFamily="49" charset="0"/>
              </a:rPr>
              <a:t>: deletes any selected </a:t>
            </a:r>
            <a:r>
              <a:rPr lang="en-US" dirty="0" smtClean="0">
                <a:cs typeface="Consolas" panose="020B0609020204030204" pitchFamily="49" charset="0"/>
              </a:rPr>
              <a:t>text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EndKey</a:t>
            </a:r>
            <a:r>
              <a:rPr lang="en-US" dirty="0">
                <a:cs typeface="Consolas" panose="020B0609020204030204" pitchFamily="49" charset="0"/>
              </a:rPr>
              <a:t>: move the cursor to </a:t>
            </a:r>
            <a:r>
              <a:rPr lang="en-US" dirty="0" smtClean="0">
                <a:cs typeface="Consolas" panose="020B0609020204030204" pitchFamily="49" charset="0"/>
              </a:rPr>
              <a:t>the end </a:t>
            </a:r>
            <a:r>
              <a:rPr lang="en-US" dirty="0">
                <a:cs typeface="Consolas" panose="020B0609020204030204" pitchFamily="49" charset="0"/>
              </a:rPr>
              <a:t>of the document (covered in a later and in a large example</a:t>
            </a:r>
            <a:r>
              <a:rPr lang="en-US" dirty="0" smtClean="0">
                <a:cs typeface="Consolas" panose="020B0609020204030204" pitchFamily="49" charset="0"/>
              </a:rPr>
              <a:t>)</a:t>
            </a:r>
            <a:endParaRPr lang="en-US" dirty="0">
              <a:cs typeface="Consolas" panose="020B0609020204030204" pitchFamily="49" charset="0"/>
            </a:endParaRP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HomeKey</a:t>
            </a:r>
            <a:r>
              <a:rPr lang="en-US" dirty="0" smtClean="0">
                <a:cs typeface="Consolas" panose="020B0609020204030204" pitchFamily="49" charset="0"/>
              </a:rPr>
              <a:t>: move the cursor to the start of the document (covered in a later and in a large example)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</a:t>
            </a:r>
            <a:r>
              <a:rPr lang="en-US" dirty="0" smtClean="0">
                <a:cs typeface="Consolas" panose="020B0609020204030204" pitchFamily="49" charset="0"/>
              </a:rPr>
              <a:t>: replace selection with text from the specified file (covered </a:t>
            </a:r>
            <a:r>
              <a:rPr lang="en-US" dirty="0">
                <a:cs typeface="Consolas" panose="020B0609020204030204" pitchFamily="49" charset="0"/>
              </a:rPr>
              <a:t>in a later </a:t>
            </a:r>
            <a:r>
              <a:rPr lang="en-US" dirty="0" smtClean="0">
                <a:cs typeface="Consolas" panose="020B0609020204030204" pitchFamily="49" charset="0"/>
              </a:rPr>
              <a:t>example)</a:t>
            </a:r>
          </a:p>
          <a:p>
            <a:pPr marL="231775" indent="-200025">
              <a:spcAft>
                <a:spcPts val="300"/>
              </a:spcAft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cs typeface="Consolas" panose="020B0609020204030204" pitchFamily="49" charset="0"/>
              </a:rPr>
              <a:t>Similar to how the method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 affect only the currently active document these Attributes/Properties only take effect on the currently selected text (if there’s any).</a:t>
            </a: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</a:rPr>
              <a:t>Named Constants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They are similar to variables: a memory location that’s been given a name.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Unlike variables constants </a:t>
            </a:r>
            <a:r>
              <a:rPr lang="en-US" altLang="en-US" i="1" dirty="0" smtClean="0"/>
              <a:t>cannot </a:t>
            </a:r>
            <a:r>
              <a:rPr lang="en-US" altLang="en-US" dirty="0" smtClean="0"/>
              <a:t>change.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VBA makes a  memory location </a:t>
            </a: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</a:rPr>
              <a:t>unchanging</a:t>
            </a:r>
            <a:r>
              <a:rPr lang="en-US" altLang="en-US" dirty="0" smtClean="0"/>
              <a:t> when the </a:t>
            </a: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dirty="0" smtClean="0"/>
              <a:t> keyword is used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The naming conventions for choosing variable names generally apply to constants but constants should be all UPPER CASE.  (You can separate multiple words with an underscore).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 smtClean="0"/>
              <a:t>This isn’t a usual Visual Basic convention but since it’s very common with most other languages, you will be required to follow it for this class.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Example Const </a:t>
            </a:r>
            <a:r>
              <a:rPr lang="en-CA" alt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PI</a:t>
            </a:r>
            <a:r>
              <a:rPr lang="en-CA" altLang="en-US" dirty="0" smtClean="0">
                <a:latin typeface="Arial" charset="0"/>
                <a:cs typeface="Arial" charset="0"/>
              </a:rPr>
              <a:t> = 3.14   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PI = Named constant</a:t>
            </a:r>
            <a:r>
              <a:rPr lang="en-CA" altLang="en-US" sz="2400" dirty="0" smtClean="0">
                <a:latin typeface="Arial" charset="0"/>
                <a:cs typeface="Arial" charset="0"/>
              </a:rPr>
              <a:t>, 3.14 = Unnamed constant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They are capitalized so the reader of the program can </a:t>
            </a:r>
            <a:r>
              <a:rPr lang="en-US" altLang="en-US" dirty="0" smtClean="0"/>
              <a:t>quickly </a:t>
            </a:r>
            <a:r>
              <a:rPr lang="en-CA" altLang="en-US" dirty="0" smtClean="0"/>
              <a:t>distinguish them from variables.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397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Using Simple 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Methods Of The 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 Object</a:t>
            </a:r>
            <a:endParaRPr lang="en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</a:t>
            </a:r>
            <a:r>
              <a:rPr lang="en-US" dirty="0" smtClean="0"/>
              <a:t> writing text into the active Word document.</a:t>
            </a:r>
            <a:endParaRPr lang="en-CA" dirty="0" smtClean="0"/>
          </a:p>
          <a:p>
            <a:r>
              <a:rPr lang="en-CA" b="1" dirty="0" smtClean="0"/>
              <a:t>Name of the Word document containing the program</a:t>
            </a:r>
            <a:r>
              <a:rPr lang="en-CA" dirty="0" smtClean="0"/>
              <a:t>: </a:t>
            </a:r>
            <a:r>
              <a:rPr lang="en-CA" dirty="0">
                <a:latin typeface="Consolas" panose="020B0609020204030204" pitchFamily="49" charset="0"/>
              </a:rPr>
              <a:t>8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selectionMethods.docm</a:t>
            </a:r>
          </a:p>
          <a:p>
            <a:r>
              <a:rPr lang="en-CA" dirty="0" smtClean="0">
                <a:cs typeface="Consolas" panose="020B0609020204030204" pitchFamily="49" charset="0"/>
              </a:rPr>
              <a:t>Try running it with and without some text selected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selectionObjectMethod()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ClearFormatting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TypeText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"My new replacement text"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Formatting Text (Entire Active Document):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Suppose you want to format a document in the following way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ntire document</a:t>
            </a:r>
          </a:p>
          <a:p>
            <a:pPr lvl="2"/>
            <a:r>
              <a:rPr lang="en-US" dirty="0"/>
              <a:t>Font = </a:t>
            </a:r>
            <a:r>
              <a:rPr lang="en-US" dirty="0" smtClean="0"/>
              <a:t>Calibri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Formatting: Entire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mentioned the entire document can be selected.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Now for the ‘selected text’ (in this case it’s the whole document) access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Font’</a:t>
            </a:r>
            <a:r>
              <a:rPr lang="en-US" dirty="0" smtClean="0"/>
              <a:t> property and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’ property of that font and give it the desired name.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sz="2000" b="1" dirty="0" smtClean="0"/>
              <a:t>Learning objective: </a:t>
            </a:r>
            <a:r>
              <a:rPr lang="en-US" sz="2000" dirty="0" smtClean="0"/>
              <a:t>on the previous page.</a:t>
            </a:r>
            <a:endParaRPr lang="en-US" sz="2000" b="1" dirty="0" smtClean="0"/>
          </a:p>
          <a:p>
            <a:pPr>
              <a:spcBef>
                <a:spcPts val="900"/>
              </a:spcBef>
            </a:pPr>
            <a:r>
              <a:rPr lang="en-US" sz="2000" b="1" dirty="0" smtClean="0"/>
              <a:t>Word document containing the macro</a:t>
            </a:r>
            <a:r>
              <a:rPr lang="en-US" sz="2000" dirty="0" smtClean="0"/>
              <a:t>: 9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formattingEntireDocument</a:t>
            </a:r>
            <a:r>
              <a:rPr lang="en-US" sz="2000" dirty="0" smtClean="0"/>
              <a:t>.docm</a:t>
            </a:r>
          </a:p>
          <a:p>
            <a:pPr marL="352425" lvl="2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Sub formattingEntireDocument()</a:t>
            </a:r>
          </a:p>
          <a:p>
            <a:pPr marL="352425" lvl="2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ActiveDocument.Select</a:t>
            </a:r>
          </a:p>
          <a:p>
            <a:pPr marL="352425" lvl="2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Selection.Font.Name =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Calibri"</a:t>
            </a:r>
          </a:p>
          <a:p>
            <a:pPr marL="352425" lvl="2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The previously covered ways of formatting selected text</a:t>
            </a:r>
          </a:p>
          <a:p>
            <a:pPr marL="352425" lvl="2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can then be run.</a:t>
            </a:r>
            <a:endParaRPr lang="en-US" sz="16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1584" y="1905000"/>
            <a:ext cx="3657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ActiveDocument.Select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801584" y="3505200"/>
            <a:ext cx="4218039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Selection.Font.Name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"Calibri"</a:t>
            </a:r>
            <a:endParaRPr lang="en-US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 uiExpand="1" animBg="1"/>
      <p:bldP spid="6" grpId="0" uiExpan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Text To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r>
              <a:rPr lang="en-CA" b="1" dirty="0" smtClean="0">
                <a:solidFill>
                  <a:srgbClr val="0000FF"/>
                </a:solidFill>
              </a:rPr>
              <a:t>Start</a:t>
            </a:r>
            <a:r>
              <a:rPr lang="en-CA" dirty="0" smtClean="0"/>
              <a:t>/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End</a:t>
            </a:r>
            <a:endParaRPr lang="en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 </a:t>
            </a:r>
            <a:r>
              <a:rPr lang="en-US" dirty="0" smtClean="0"/>
              <a:t>moving the selection (cursor) to the start or end of the currently active document.</a:t>
            </a:r>
            <a:endParaRPr lang="en-CA" dirty="0" smtClean="0"/>
          </a:p>
          <a:p>
            <a:r>
              <a:rPr lang="en-CA" b="1" dirty="0" smtClean="0"/>
              <a:t>Name </a:t>
            </a:r>
            <a:r>
              <a:rPr lang="en-CA" b="1" dirty="0"/>
              <a:t>of the Word document containing the program</a:t>
            </a:r>
            <a:r>
              <a:rPr lang="en-CA" dirty="0"/>
              <a:t>: </a:t>
            </a:r>
            <a:r>
              <a:rPr lang="en-CA" dirty="0" smtClean="0">
                <a:latin typeface="Consolas" panose="020B0609020204030204" pitchFamily="49" charset="0"/>
              </a:rPr>
              <a:t>10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selectionHomeEndKey.docm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HomeKey</a:t>
            </a:r>
            <a:r>
              <a:rPr lang="en-CA" sz="1800" dirty="0" smtClean="0"/>
              <a:t> docs</a:t>
            </a:r>
            <a:r>
              <a:rPr lang="en-CA" sz="1800" dirty="0"/>
              <a:t>: https://msdn.microsoft.com/en-us/library/office/ff192384.aspx</a:t>
            </a:r>
            <a:endParaRPr lang="en-CA" sz="1800" dirty="0" smtClean="0"/>
          </a:p>
          <a:p>
            <a:pPr lvl="1"/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EndKey</a:t>
            </a:r>
            <a:r>
              <a:rPr lang="en-CA" sz="1800" dirty="0" smtClean="0"/>
              <a:t> docs: https</a:t>
            </a:r>
            <a:r>
              <a:rPr lang="en-CA" sz="1800" dirty="0"/>
              <a:t>://</a:t>
            </a:r>
            <a:r>
              <a:rPr lang="en-CA" sz="1800" dirty="0" smtClean="0"/>
              <a:t>msdn.microsoft.com/en-us/library/office/ff195593.aspx</a:t>
            </a:r>
            <a:endParaRPr lang="en-CA" dirty="0" smtClean="0"/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selectionHomeEndKey()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SONG_TITLE = "You're not here"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SONG_LYRICIST = "Akira Yamaoka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Selection</a:t>
            </a:r>
            <a:r>
              <a:rPr lang="en-CA" sz="18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.HomeKey 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Selection.TypeText (SONG_TITLE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Selection</a:t>
            </a:r>
            <a:r>
              <a:rPr lang="en-CA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.EndKey 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Selection.TypeText 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SONG_LYRICIST &amp; vbCr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!")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139" y="3733800"/>
            <a:ext cx="1721438" cy="167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700" y="6477000"/>
            <a:ext cx="5670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vbCr</a:t>
            </a:r>
            <a:r>
              <a:rPr lang="en-CA" dirty="0" smtClean="0">
                <a:latin typeface="+mn-lt"/>
                <a:cs typeface="Consolas" panose="020B0609020204030204" pitchFamily="49" charset="0"/>
              </a:rPr>
              <a:t> (line break) = hitting enter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034" y="5114625"/>
            <a:ext cx="170654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Automatically </a:t>
            </a:r>
            <a:r>
              <a:rPr lang="en-CA" b="1" dirty="0" smtClean="0">
                <a:solidFill>
                  <a:srgbClr val="FF0000"/>
                </a:solidFill>
              </a:rPr>
              <a:t>Inserting Text </a:t>
            </a:r>
            <a:r>
              <a:rPr lang="en-CA" dirty="0" smtClean="0"/>
              <a:t>Into A Word Document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 </a:t>
            </a:r>
            <a:r>
              <a:rPr lang="en-US" dirty="0" smtClean="0"/>
              <a:t>inserting the text containing in different types of files (Word document, rich text file, plain text file) into the currently active Word document.</a:t>
            </a:r>
            <a:endParaRPr lang="en-CA" b="1" dirty="0" smtClean="0"/>
          </a:p>
          <a:p>
            <a:r>
              <a:rPr lang="en-CA" b="1" dirty="0" smtClean="0"/>
              <a:t>Name </a:t>
            </a:r>
            <a:r>
              <a:rPr lang="en-CA" b="1" dirty="0"/>
              <a:t>of the Word document containing the program</a:t>
            </a:r>
            <a:r>
              <a:rPr lang="en-CA" dirty="0"/>
              <a:t>: </a:t>
            </a:r>
            <a:r>
              <a:rPr lang="en-CA" dirty="0" smtClean="0">
                <a:latin typeface="Consolas" panose="020B0609020204030204" pitchFamily="49" charset="0"/>
              </a:rPr>
              <a:t>11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selectionInsertingText.docm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007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Inserting Text Into One Document From Other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"/>
          </a:xfrm>
        </p:spPr>
        <p:txBody>
          <a:bodyPr/>
          <a:lstStyle/>
          <a:p>
            <a:r>
              <a:rPr lang="en-CA" dirty="0" smtClean="0"/>
              <a:t>Example files (must all be in the same folder)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38200" y="25146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input1</a:t>
            </a:r>
          </a:p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759207" y="2145268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</a:rPr>
              <a:t>11input1.docx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5993" y="2502932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</a:t>
            </a:r>
            <a:r>
              <a:rPr lang="en-CA" dirty="0" smtClean="0"/>
              <a:t>input2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667000" y="2133600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</a:rPr>
              <a:t>11input2.rtf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8607" y="2502932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</a:t>
            </a:r>
            <a:r>
              <a:rPr lang="en-CA" dirty="0" smtClean="0"/>
              <a:t>input3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724400" y="2133600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</a:rPr>
              <a:t>11input3.txt</a:t>
            </a:r>
            <a:endParaRPr lang="en-CA" dirty="0">
              <a:latin typeface="Consolas" panose="020B0609020204030204" pitchFamily="49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0" y="3569732"/>
            <a:ext cx="4706207" cy="3288268"/>
            <a:chOff x="1524000" y="3569732"/>
            <a:chExt cx="4706207" cy="3288268"/>
          </a:xfrm>
        </p:grpSpPr>
        <p:grpSp>
          <p:nvGrpSpPr>
            <p:cNvPr id="13" name="Group 12"/>
            <p:cNvGrpSpPr/>
            <p:nvPr/>
          </p:nvGrpSpPr>
          <p:grpSpPr>
            <a:xfrm>
              <a:off x="2835797" y="4680466"/>
              <a:ext cx="3394410" cy="2177534"/>
              <a:chOff x="2835797" y="4680466"/>
              <a:chExt cx="3394410" cy="217753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926000" y="5603796"/>
                <a:ext cx="2344007" cy="12542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35797" y="4680466"/>
                <a:ext cx="33944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Word </a:t>
                </a:r>
                <a:r>
                  <a:rPr lang="en-CA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docm</a:t>
                </a:r>
                <a:r>
                  <a:rPr lang="en-CA" dirty="0" smtClean="0"/>
                  <a:t> document (VBA </a:t>
                </a:r>
                <a:r>
                  <a:rPr lang="en-CA" dirty="0"/>
                  <a:t>program: </a:t>
                </a:r>
                <a:r>
                  <a:rPr lang="en-CA" dirty="0" smtClean="0">
                    <a:latin typeface="Consolas" panose="020B0609020204030204" pitchFamily="49" charset="0"/>
                  </a:rPr>
                  <a:t>11selectionInsertingText</a:t>
                </a:r>
                <a:r>
                  <a:rPr lang="en-CA" dirty="0" smtClean="0"/>
                  <a:t>)</a:t>
                </a:r>
                <a:endParaRPr lang="en-CA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1524000" y="3581400"/>
              <a:ext cx="1447800" cy="111073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393693" y="3581400"/>
              <a:ext cx="38100" cy="111073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2"/>
            </p:cNvCxnSpPr>
            <p:nvPr/>
          </p:nvCxnSpPr>
          <p:spPr>
            <a:xfrm flipH="1">
              <a:off x="3872197" y="3569732"/>
              <a:ext cx="1672210" cy="1122402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381078" y="3864858"/>
            <a:ext cx="2743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Types of files used as input for the program in this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onsolas" panose="020B0609020204030204" pitchFamily="49" charset="0"/>
              </a:rPr>
              <a:t>11input1.docx </a:t>
            </a:r>
            <a:r>
              <a:rPr lang="en-US" sz="1600" dirty="0" smtClean="0"/>
              <a:t>= Word 2007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onsolas" panose="020B0609020204030204" pitchFamily="49" charset="0"/>
              </a:rPr>
              <a:t>11input2.rtf = Rich text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onsolas" panose="020B0609020204030204" pitchFamily="49" charset="0"/>
              </a:rPr>
              <a:t>11input3.txt – Text document (no formatting).</a:t>
            </a:r>
            <a:endParaRPr lang="en-CA" sz="1600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75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“Finding” Things In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‘find’ can also be performed by using the </a:t>
            </a:r>
            <a:r>
              <a:rPr lang="en-US" dirty="0" smtClean="0">
                <a:latin typeface="Consolas" panose="020B0609020204030204" pitchFamily="49" charset="0"/>
              </a:rPr>
              <a:t>Selection</a:t>
            </a:r>
            <a:r>
              <a:rPr lang="en-US" dirty="0" smtClean="0"/>
              <a:t> object but I prefer this approach. </a:t>
            </a:r>
          </a:p>
          <a:p>
            <a:r>
              <a:rPr lang="en-US" dirty="0" smtClean="0"/>
              <a:t>Find by using the </a:t>
            </a:r>
            <a:r>
              <a:rPr lang="en-US" dirty="0" smtClean="0">
                <a:latin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/>
              <a:t>’ is an object that is part of the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’ </a:t>
            </a:r>
            <a:r>
              <a:rPr lang="en-US" dirty="0"/>
              <a:t>object </a:t>
            </a:r>
            <a:r>
              <a:rPr lang="en-US" dirty="0" smtClean="0"/>
              <a:t>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943600"/>
            <a:ext cx="588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One source of information:</a:t>
            </a:r>
            <a:endParaRPr lang="en-US" sz="900" dirty="0">
              <a:hlinkClick r:id="rId3"/>
            </a:endParaRPr>
          </a:p>
          <a:p>
            <a:r>
              <a:rPr lang="en-US" sz="900" dirty="0">
                <a:hlinkClick r:id="rId3"/>
              </a:rPr>
              <a:t>http://msdn.microsoft.com/en-us/library/office/aa211953(v=office.11).aspx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900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944562"/>
          </a:xfrm>
        </p:spPr>
        <p:txBody>
          <a:bodyPr/>
          <a:lstStyle/>
          <a:p>
            <a:r>
              <a:rPr lang="en-US" dirty="0" smtClean="0"/>
              <a:t>Find: Single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743700" cy="3829050"/>
          </a:xfrm>
        </p:spPr>
        <p:txBody>
          <a:bodyPr/>
          <a:lstStyle/>
          <a:p>
            <a:r>
              <a:rPr lang="en-US" sz="2000" b="1" dirty="0" smtClean="0"/>
              <a:t>Learning objective: </a:t>
            </a:r>
            <a:r>
              <a:rPr lang="en-US" sz="2000" dirty="0" smtClean="0"/>
              <a:t>finding &amp; replacing an instance of text, splitting long instructions onto multiple lines.</a:t>
            </a:r>
          </a:p>
          <a:p>
            <a:r>
              <a:rPr lang="en-US" sz="2000" b="1" dirty="0" smtClean="0"/>
              <a:t>Word </a:t>
            </a:r>
            <a:r>
              <a:rPr lang="en-US" sz="2000" b="1" dirty="0"/>
              <a:t>document containing the macro</a:t>
            </a:r>
            <a:r>
              <a:rPr lang="en-US" sz="2000" dirty="0"/>
              <a:t>: </a:t>
            </a:r>
            <a:r>
              <a:rPr lang="en-US" sz="2000" dirty="0" smtClean="0">
                <a:latin typeface="Consolas" panose="020B0609020204030204" pitchFamily="49" charset="0"/>
              </a:rPr>
              <a:t>12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simpleFind.docm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sub simpleFind()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 _  </a:t>
            </a:r>
          </a:p>
          <a:p>
            <a:pPr marL="254794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FindText:="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tamj",ReplaceWith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:="tam"</a:t>
            </a:r>
          </a:p>
          <a:p>
            <a:pPr marL="254794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pPr marL="254794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 'The instruction can be broken into two lines without causing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 'An error by using an underscore as a connector</a:t>
            </a:r>
          </a:p>
          <a:p>
            <a:pPr marL="254794" lvl="1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 _  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FindText</a:t>
            </a: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:="tamj</a:t>
            </a: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ReplaceWith</a:t>
            </a: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:="tam"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2689"/>
            <a:ext cx="3200400" cy="184927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500" dirty="0">
                <a:solidFill>
                  <a:schemeClr val="tx1"/>
                </a:solidFill>
              </a:rPr>
              <a:t>Background for example: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My old email address (still works): </a:t>
            </a:r>
            <a:r>
              <a:rPr lang="en-US" sz="1500" dirty="0">
                <a:solidFill>
                  <a:schemeClr val="tx1"/>
                </a:solidFill>
                <a:hlinkClick r:id="rId3"/>
              </a:rPr>
              <a:t>tamj@cpsc.ucalgary.ca</a:t>
            </a:r>
            <a:endParaRPr lang="en-US" sz="15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My new email address: </a:t>
            </a:r>
            <a:r>
              <a:rPr lang="en-US" sz="1500" dirty="0">
                <a:solidFill>
                  <a:schemeClr val="tx1"/>
                </a:solidFill>
                <a:hlinkClick r:id="rId4"/>
              </a:rPr>
              <a:t>tam@ucalgary.ca</a:t>
            </a:r>
            <a:endParaRPr lang="en-US" sz="15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Incorrect variant:    </a:t>
            </a:r>
            <a:r>
              <a:rPr lang="en-US" sz="1500" b="1" dirty="0">
                <a:solidFill>
                  <a:srgbClr val="FF0000"/>
                </a:solidFill>
              </a:rPr>
              <a:t>tamj</a:t>
            </a:r>
            <a:r>
              <a:rPr lang="en-US" sz="1500" dirty="0">
                <a:solidFill>
                  <a:schemeClr val="tx1"/>
                </a:solidFill>
              </a:rPr>
              <a:t>@ucalgary.ca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Find And Replace: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Case Sensitive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43"/>
            <a:ext cx="8382000" cy="3830989"/>
          </a:xfrm>
        </p:spPr>
        <p:txBody>
          <a:bodyPr>
            <a:normAutofit/>
          </a:bodyPr>
          <a:lstStyle/>
          <a:p>
            <a:r>
              <a:rPr lang="en-US" b="1" dirty="0" smtClean="0"/>
              <a:t>Learning objective</a:t>
            </a:r>
            <a:r>
              <a:rPr lang="en-US" dirty="0" smtClean="0"/>
              <a:t>: a case sensitive find-replace.</a:t>
            </a:r>
          </a:p>
          <a:p>
            <a:r>
              <a:rPr lang="en-US" b="1" dirty="0" smtClean="0"/>
              <a:t>Word </a:t>
            </a:r>
            <a:r>
              <a:rPr lang="en-US" b="1" dirty="0"/>
              <a:t>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</a:rPr>
              <a:t>13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findReplaceAllCaseSensitive.docm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findReplaceAllCaseSensitive()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FindText:="tamj", _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ReplaceWith:="tam", Replace:=wdReplaceAll, _      </a:t>
            </a:r>
          </a:p>
          <a:p>
            <a:pPr marL="254794" lvl="1" indent="0">
              <a:buNone/>
            </a:pPr>
            <a:r>
              <a:rPr lang="en-US" sz="1900" b="1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MatchCase:=True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09800" y="4555866"/>
            <a:ext cx="1057275" cy="2176701"/>
            <a:chOff x="990600" y="3469957"/>
            <a:chExt cx="1409700" cy="29022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962400"/>
              <a:ext cx="1409700" cy="2409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3469957"/>
              <a:ext cx="1143000" cy="4924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Before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79548" y="4555866"/>
            <a:ext cx="1085850" cy="2176702"/>
            <a:chOff x="4800600" y="3431856"/>
            <a:chExt cx="1447800" cy="290226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447800" cy="23717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00600" y="3431856"/>
              <a:ext cx="1143000" cy="4924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19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944562"/>
          </a:xfrm>
        </p:spPr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98" y="1447800"/>
            <a:ext cx="8755002" cy="5562600"/>
          </a:xfrm>
        </p:spPr>
        <p:txBody>
          <a:bodyPr/>
          <a:lstStyle/>
          <a:p>
            <a:r>
              <a:rPr lang="en-US" sz="2000" dirty="0"/>
              <a:t>For ‘deep’ commands that require many levels of ‘dots’, the ‘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/>
              <a:t>’, ‘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/>
              <a:t>’ can be a useful abbreviation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173831" indent="-173831"/>
            <a:r>
              <a:rPr lang="en-US" sz="1800" b="1" dirty="0"/>
              <a:t>Example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254794" lvl="1" indent="0">
              <a:buNone/>
            </a:pPr>
            <a:r>
              <a:rPr lang="en-US" dirty="0"/>
              <a:t>Equivalent  to (if between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/>
              <a:t>’ and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dirty="0"/>
              <a:t>’:</a:t>
            </a:r>
          </a:p>
          <a:p>
            <a:pPr marL="254794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ActiveDocument.Content.Find.Text = "tamj"</a:t>
            </a:r>
            <a:endParaRPr lang="en-US" sz="1800" dirty="0"/>
          </a:p>
          <a:p>
            <a:r>
              <a:rPr lang="en-US" sz="1800" dirty="0"/>
              <a:t>Previous example, the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00" dirty="0"/>
              <a:t>’ employing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1800" dirty="0"/>
              <a:t>’,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1800" dirty="0"/>
              <a:t>’: </a:t>
            </a:r>
          </a:p>
          <a:p>
            <a:r>
              <a:rPr lang="en-US" sz="1800" dirty="0"/>
              <a:t>Also the search and replacement text are specified separately to shorten the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execute</a:t>
            </a:r>
            <a:r>
              <a:rPr lang="en-US" sz="1800" dirty="0"/>
              <a:t>’ (the “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ActiveDocument.Content.Find” listed once)</a:t>
            </a:r>
            <a:endParaRPr lang="en-US" sz="1800" dirty="0"/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.Replacement.Text = "tam"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.Execute MatchCase:=True,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</a:p>
          <a:p>
            <a:pPr marL="254794" lvl="1" indent="0">
              <a:buNone/>
            </a:pPr>
            <a:endParaRPr lang="en-US" dirty="0"/>
          </a:p>
          <a:p>
            <a:pPr marL="254794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048000" y="4648200"/>
            <a:ext cx="4796982" cy="1107996"/>
            <a:chOff x="2438401" y="3071148"/>
            <a:chExt cx="6395976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6776977" y="3071148"/>
              <a:ext cx="2057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‘Find text’ and ‘replacement text’ moved here to simplify the ‘</a:t>
              </a:r>
              <a:r>
                <a:rPr lang="en-US" b="1" dirty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.execute</a:t>
              </a:r>
              <a:r>
                <a:rPr lang="en-US" sz="1200" b="1" dirty="0">
                  <a:solidFill>
                    <a:srgbClr val="0000FF"/>
                  </a:solidFill>
                </a:rPr>
                <a:t>’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67201" y="3752115"/>
              <a:ext cx="2509776" cy="389692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438401" y="3752115"/>
              <a:ext cx="4338576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424362" y="46038"/>
            <a:ext cx="4744513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Complete original command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</a:rPr>
              <a:t>Declaring Named Constants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dirty="0" smtClean="0"/>
              <a:t>Learning objective:</a:t>
            </a:r>
            <a:r>
              <a:rPr lang="en-US" dirty="0" smtClean="0"/>
              <a:t> how to declare constant.</a:t>
            </a:r>
            <a:endParaRPr lang="en-CA" dirty="0" smtClean="0"/>
          </a:p>
          <a:p>
            <a:r>
              <a:rPr lang="en-CA" b="1" dirty="0" smtClean="0"/>
              <a:t>Format</a:t>
            </a:r>
            <a:r>
              <a:rPr lang="en-CA" dirty="0" smtClean="0"/>
              <a:t>:</a:t>
            </a:r>
          </a:p>
          <a:p>
            <a:pPr lvl="1">
              <a:buFont typeface="Arial" charset="0"/>
              <a:buNone/>
            </a:pPr>
            <a:r>
              <a:rPr lang="en-CA" b="1" dirty="0" err="1">
                <a:solidFill>
                  <a:srgbClr val="0000FF"/>
                </a:solidFill>
                <a:latin typeface="Consolas" pitchFamily="49" charset="0"/>
              </a:rPr>
              <a:t>c</a:t>
            </a:r>
            <a:r>
              <a:rPr lang="en-CA" b="1" dirty="0" err="1" smtClean="0">
                <a:solidFill>
                  <a:srgbClr val="0000FF"/>
                </a:solidFill>
                <a:latin typeface="Consolas" pitchFamily="49" charset="0"/>
              </a:rPr>
              <a:t>onst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 &lt;</a:t>
            </a:r>
            <a:r>
              <a:rPr lang="en-CA" b="1" i="1" dirty="0" smtClean="0">
                <a:solidFill>
                  <a:srgbClr val="0000FF"/>
                </a:solidFill>
                <a:latin typeface="Consolas" pitchFamily="49" charset="0"/>
              </a:rPr>
              <a:t>Name of constant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&gt; as &lt;Data type&gt; = &lt;</a:t>
            </a:r>
            <a:r>
              <a:rPr lang="en-CA" b="1" i="1" dirty="0" smtClean="0">
                <a:solidFill>
                  <a:srgbClr val="0000FF"/>
                </a:solidFill>
                <a:latin typeface="Consolas" pitchFamily="49" charset="0"/>
              </a:rPr>
              <a:t>Expression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&gt;</a:t>
            </a:r>
            <a:r>
              <a:rPr lang="en-CA" baseline="30000" dirty="0" smtClean="0">
                <a:latin typeface="Consolas" pitchFamily="49" charset="0"/>
              </a:rPr>
              <a:t>1</a:t>
            </a:r>
            <a:endParaRPr lang="en-CA" baseline="30000" dirty="0">
              <a:latin typeface="Consolas" pitchFamily="49" charset="0"/>
            </a:endParaRPr>
          </a:p>
          <a:p>
            <a:pPr marL="339725" lvl="1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JT: it’s preceded by the keyword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’ to indicate that it is a constant/unchanging.</a:t>
            </a:r>
            <a:endParaRPr lang="en-CA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 smtClean="0"/>
              <a:t>Example</a:t>
            </a:r>
            <a:r>
              <a:rPr lang="en-CA" dirty="0" smtClean="0"/>
              <a:t>: </a:t>
            </a:r>
          </a:p>
          <a:p>
            <a:pPr marL="228600" lvl="1" indent="0">
              <a:buNone/>
            </a:pPr>
            <a:r>
              <a:rPr lang="en-CA" b="1" dirty="0" err="1">
                <a:solidFill>
                  <a:srgbClr val="0000FF"/>
                </a:solidFill>
                <a:latin typeface="Consolas" pitchFamily="49" charset="0"/>
              </a:rPr>
              <a:t>c</a:t>
            </a:r>
            <a:r>
              <a:rPr lang="en-CA" b="1" dirty="0" err="1" smtClean="0">
                <a:solidFill>
                  <a:srgbClr val="0000FF"/>
                </a:solidFill>
                <a:latin typeface="Consolas" pitchFamily="49" charset="0"/>
              </a:rPr>
              <a:t>onst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 PI As Double = 3.14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0" y="6553200"/>
            <a:ext cx="769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/>
              <a:t>1 The expression can be any mathematical operation but can’t be the result of a function call</a:t>
            </a:r>
          </a:p>
        </p:txBody>
      </p:sp>
    </p:spTree>
    <p:extLst>
      <p:ext uri="{BB962C8B-B14F-4D97-AF65-F5344CB8AC3E}">
        <p14:creationId xmlns:p14="http://schemas.microsoft.com/office/powerpoint/2010/main" val="41542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3" autoUpdateAnimBg="0"/>
      <p:bldP spid="10035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limited to looking up text.</a:t>
            </a:r>
          </a:p>
          <a:p>
            <a:r>
              <a:rPr lang="en-US" dirty="0" smtClean="0"/>
              <a:t>Font effects e.g., bold, italic etc. can also be ‘found’ and changed.</a:t>
            </a:r>
          </a:p>
        </p:txBody>
      </p:sp>
    </p:spTree>
    <p:extLst>
      <p:ext uri="{BB962C8B-B14F-4D97-AF65-F5344CB8AC3E}">
        <p14:creationId xmlns:p14="http://schemas.microsoft.com/office/powerpoint/2010/main" val="42901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Bold Font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 </a:t>
            </a:r>
            <a:r>
              <a:rPr lang="en-US" dirty="0" smtClean="0"/>
              <a:t>find/replace font effects (e.g. bolding).</a:t>
            </a:r>
          </a:p>
          <a:p>
            <a:r>
              <a:rPr lang="en-US" b="1" dirty="0" smtClean="0"/>
              <a:t>Word </a:t>
            </a:r>
            <a:r>
              <a:rPr lang="en-US" b="1" dirty="0"/>
              <a:t>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14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findBold.docm</a:t>
            </a:r>
          </a:p>
          <a:p>
            <a:pPr marL="254794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'Removes all bold text</a:t>
            </a:r>
            <a:endParaRPr lang="en-US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findBold()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.Font.Bold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.Replacement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.Font.Bold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False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.Execute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54794" lvl="1" indent="0">
              <a:buNone/>
            </a:pPr>
            <a:endParaRPr lang="en-US" sz="135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Finding/Replacing Formatting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already have a set of pre-created formatting styles defined in MS-Word.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redefine the characteristic of a style if you wish.</a:t>
            </a:r>
          </a:p>
          <a:p>
            <a:r>
              <a:rPr lang="en-US" dirty="0" smtClean="0"/>
              <a:t>Assume for this example that you wish to retain all existing styles and not change their characteristics.</a:t>
            </a:r>
          </a:p>
          <a:p>
            <a:r>
              <a:rPr lang="en-US" dirty="0" smtClean="0"/>
              <a:t>But you want to replace all </a:t>
            </a:r>
            <a:r>
              <a:rPr lang="en-US" i="1" u="sng" dirty="0" smtClean="0"/>
              <a:t>instances of one style </a:t>
            </a:r>
            <a:r>
              <a:rPr lang="en-US" dirty="0" smtClean="0"/>
              <a:t>with another style e.g., all text that is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dirty="0" smtClean="0"/>
              <a:t>’ is to become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can be used to search (and replace) instances of a formatting style.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2571750"/>
            <a:ext cx="1464469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1" t="2748" r="18849" b="87154"/>
          <a:stretch/>
        </p:blipFill>
        <p:spPr bwMode="auto">
          <a:xfrm>
            <a:off x="1771651" y="2571751"/>
            <a:ext cx="1252960" cy="7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5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Finding/Replacing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Formatting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Styles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5153"/>
            <a:ext cx="7848600" cy="353627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Learning objective:</a:t>
            </a:r>
            <a:r>
              <a:rPr lang="en-US" dirty="0" smtClean="0"/>
              <a:t> finding &amp; replacing instances of a text style.</a:t>
            </a:r>
          </a:p>
          <a:p>
            <a:r>
              <a:rPr lang="en-US" b="1" dirty="0" smtClean="0"/>
              <a:t>Word </a:t>
            </a:r>
            <a:r>
              <a:rPr lang="en-US" b="1" dirty="0"/>
              <a:t>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200" dirty="0" smtClean="0">
                <a:latin typeface="Consolas" panose="020B0609020204030204" pitchFamily="49" charset="0"/>
              </a:rPr>
              <a:t>15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findReplaceStyle.docm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findReplaceStyle()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.Style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.Replacement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.Style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.Execute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67757" y="5082816"/>
            <a:ext cx="1414463" cy="1536226"/>
            <a:chOff x="533400" y="4800600"/>
            <a:chExt cx="1885950" cy="20483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191551"/>
              <a:ext cx="18859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5800" y="4800600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ctr"/>
            <a:lstStyle/>
            <a:p>
              <a:r>
                <a:rPr lang="en-US" b="1" dirty="0">
                  <a:solidFill>
                    <a:srgbClr val="0000FF"/>
                  </a:solidFill>
                </a:rPr>
                <a:t>BEFORE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53807" y="5003381"/>
            <a:ext cx="3400425" cy="2021358"/>
            <a:chOff x="4114800" y="4694688"/>
            <a:chExt cx="4533900" cy="26951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5086776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114800" y="4694688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ctr"/>
            <a:lstStyle/>
            <a:p>
              <a:r>
                <a:rPr lang="en-US" b="1" dirty="0">
                  <a:solidFill>
                    <a:srgbClr val="0000FF"/>
                  </a:solidFill>
                </a:rPr>
                <a:t>AFTER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638801" y="5191551"/>
              <a:ext cx="3009899" cy="2198281"/>
              <a:chOff x="5638801" y="5191551"/>
              <a:chExt cx="3009899" cy="219828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200900" y="5420062"/>
                <a:ext cx="14478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‘Normal’ style becomes ‘TamFont</a:t>
                </a:r>
                <a:r>
                  <a:rPr lang="en-US" dirty="0"/>
                  <a:t>’</a:t>
                </a:r>
              </a:p>
            </p:txBody>
          </p:sp>
          <p:cxnSp>
            <p:nvCxnSpPr>
              <p:cNvPr id="17" name="Straight Arrow Connector 16"/>
              <p:cNvCxnSpPr>
                <a:stCxn id="13" idx="1"/>
              </p:cNvCxnSpPr>
              <p:nvPr/>
            </p:nvCxnSpPr>
            <p:spPr>
              <a:xfrm flipH="1" flipV="1">
                <a:off x="5638801" y="5191551"/>
                <a:ext cx="1562099" cy="1213396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3" idx="1"/>
              </p:cNvCxnSpPr>
              <p:nvPr/>
            </p:nvCxnSpPr>
            <p:spPr>
              <a:xfrm flipH="1" flipV="1">
                <a:off x="5638801" y="6007716"/>
                <a:ext cx="1562099" cy="397231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1"/>
              </p:cNvCxnSpPr>
              <p:nvPr/>
            </p:nvCxnSpPr>
            <p:spPr>
              <a:xfrm flipH="1">
                <a:off x="5638801" y="6404947"/>
                <a:ext cx="1562099" cy="376853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107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Highlighting ‘Found’ 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Learning objective:</a:t>
            </a:r>
            <a:r>
              <a:rPr lang="en-US" dirty="0"/>
              <a:t> finding </a:t>
            </a:r>
            <a:r>
              <a:rPr lang="en-US" dirty="0" smtClean="0"/>
              <a:t>text and visually highlighting the text to make it stand out.</a:t>
            </a:r>
            <a:endParaRPr lang="en-US" dirty="0"/>
          </a:p>
          <a:p>
            <a:r>
              <a:rPr lang="en-US" b="1" dirty="0" smtClean="0"/>
              <a:t>Word </a:t>
            </a:r>
            <a:r>
              <a:rPr lang="en-US" b="1" dirty="0"/>
              <a:t>document containing the macro</a:t>
            </a:r>
            <a:r>
              <a:rPr lang="en-US" dirty="0"/>
              <a:t>: </a:t>
            </a:r>
            <a:r>
              <a:rPr lang="en-US" sz="2200" dirty="0" smtClean="0">
                <a:latin typeface="Consolas" panose="020B0609020204030204" pitchFamily="49" charset="0"/>
              </a:rPr>
              <a:t>16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findReplaceStyle.docm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Sub </a:t>
            </a:r>
            <a:r>
              <a:rPr lang="en-CA" sz="1800" dirty="0" err="1">
                <a:latin typeface="Consolas" panose="020B0609020204030204" pitchFamily="49" charset="0"/>
              </a:rPr>
              <a:t>findHighLight</a:t>
            </a:r>
            <a:r>
              <a:rPr lang="en-CA" sz="1800" dirty="0">
                <a:latin typeface="Consolas" panose="020B0609020204030204" pitchFamily="49" charset="0"/>
              </a:rPr>
              <a:t>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</a:t>
            </a:r>
            <a:r>
              <a:rPr lang="en-CA" sz="1800" dirty="0" err="1">
                <a:latin typeface="Consolas" panose="020B0609020204030204" pitchFamily="49" charset="0"/>
              </a:rPr>
              <a:t>searchWord</a:t>
            </a:r>
            <a:r>
              <a:rPr lang="en-CA" sz="1800" dirty="0">
                <a:latin typeface="Consolas" panose="020B0609020204030204" pitchFamily="49" charset="0"/>
              </a:rPr>
              <a:t>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</a:t>
            </a:r>
            <a:r>
              <a:rPr lang="en-CA" sz="1800" dirty="0" err="1">
                <a:latin typeface="Consolas" panose="020B0609020204030204" pitchFamily="49" charset="0"/>
              </a:rPr>
              <a:t>fontSize</a:t>
            </a:r>
            <a:r>
              <a:rPr lang="en-CA" sz="1800" dirty="0">
                <a:latin typeface="Consolas" panose="020B0609020204030204" pitchFamily="49" charset="0"/>
              </a:rPr>
              <a:t> As Long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</a:t>
            </a:r>
            <a:r>
              <a:rPr lang="en-CA" sz="1800" dirty="0" err="1">
                <a:latin typeface="Consolas" panose="020B0609020204030204" pitchFamily="49" charset="0"/>
              </a:rPr>
              <a:t>searchWord</a:t>
            </a:r>
            <a:r>
              <a:rPr lang="en-CA" sz="1800" dirty="0">
                <a:latin typeface="Consolas" panose="020B0609020204030204" pitchFamily="49" charset="0"/>
              </a:rPr>
              <a:t> = InputBox("Enter word to emphasize: 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514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‘Found’ </a:t>
            </a:r>
            <a:r>
              <a:rPr lang="en-US" dirty="0" smtClean="0"/>
              <a:t>Text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With ActiveDocument.Content.Find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.Text = </a:t>
            </a:r>
            <a:r>
              <a:rPr lang="en-CA" sz="1800" dirty="0" err="1">
                <a:latin typeface="Consolas" panose="020B0609020204030204" pitchFamily="49" charset="0"/>
              </a:rPr>
              <a:t>searchWord</a:t>
            </a:r>
            <a:endParaRPr lang="en-CA" sz="18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.Replacement.Font.Bold = True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</a:t>
            </a:r>
            <a:r>
              <a:rPr lang="en-CA" sz="1800" dirty="0" err="1">
                <a:latin typeface="Consolas" panose="020B0609020204030204" pitchFamily="49" charset="0"/>
              </a:rPr>
              <a:t>Replacement.Font.ColorIndex</a:t>
            </a:r>
            <a:r>
              <a:rPr lang="en-CA" sz="1800" dirty="0">
                <a:latin typeface="Consolas" panose="020B0609020204030204" pitchFamily="49" charset="0"/>
              </a:rPr>
              <a:t> = </a:t>
            </a:r>
            <a:r>
              <a:rPr lang="en-CA" sz="1800" dirty="0" err="1">
                <a:latin typeface="Consolas" panose="020B0609020204030204" pitchFamily="49" charset="0"/>
              </a:rPr>
              <a:t>wdBlue</a:t>
            </a:r>
            <a:endParaRPr lang="en-CA" sz="18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</a:t>
            </a:r>
            <a:r>
              <a:rPr lang="en-CA" sz="1800" dirty="0" err="1">
                <a:latin typeface="Consolas" panose="020B0609020204030204" pitchFamily="49" charset="0"/>
              </a:rPr>
              <a:t>fontSize</a:t>
            </a:r>
            <a:r>
              <a:rPr lang="en-CA" sz="1800" dirty="0">
                <a:latin typeface="Consolas" panose="020B0609020204030204" pitchFamily="49" charset="0"/>
              </a:rPr>
              <a:t> = </a:t>
            </a:r>
            <a:r>
              <a:rPr lang="en-CA" sz="1800" dirty="0" err="1">
                <a:latin typeface="Consolas" panose="020B0609020204030204" pitchFamily="49" charset="0"/>
              </a:rPr>
              <a:t>Selection.Font.Size</a:t>
            </a:r>
            <a:endParaRPr lang="en-CA" sz="18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</a:t>
            </a:r>
            <a:r>
              <a:rPr lang="en-CA" sz="1800" dirty="0" err="1">
                <a:latin typeface="Consolas" panose="020B0609020204030204" pitchFamily="49" charset="0"/>
              </a:rPr>
              <a:t>Replacement.Font.Size</a:t>
            </a:r>
            <a:r>
              <a:rPr lang="en-CA" sz="1800" dirty="0">
                <a:latin typeface="Consolas" panose="020B0609020204030204" pitchFamily="49" charset="0"/>
              </a:rPr>
              <a:t> = </a:t>
            </a:r>
            <a:r>
              <a:rPr lang="en-CA" sz="1800" dirty="0" err="1">
                <a:latin typeface="Consolas" panose="020B0609020204030204" pitchFamily="49" charset="0"/>
              </a:rPr>
              <a:t>fontSize</a:t>
            </a:r>
            <a:r>
              <a:rPr lang="en-CA" sz="1800" dirty="0">
                <a:latin typeface="Consolas" panose="020B0609020204030204" pitchFamily="49" charset="0"/>
              </a:rPr>
              <a:t> + 4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.Forward = True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.MatchCase = False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</a:t>
            </a:r>
            <a:r>
              <a:rPr lang="en-CA" sz="1800" dirty="0" err="1">
                <a:latin typeface="Consolas" panose="020B0609020204030204" pitchFamily="49" charset="0"/>
              </a:rPr>
              <a:t>MatchWholeWord</a:t>
            </a:r>
            <a:r>
              <a:rPr lang="en-CA" sz="1800" dirty="0">
                <a:latin typeface="Consolas" panose="020B0609020204030204" pitchFamily="49" charset="0"/>
              </a:rPr>
              <a:t> = True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.Execute Replace:=wdReplaceAll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End With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42654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that consists of other objects</a:t>
            </a:r>
          </a:p>
          <a:p>
            <a:pPr lvl="1"/>
            <a:r>
              <a:rPr lang="en-US" dirty="0" smtClean="0"/>
              <a:t>Real World example: a book consists of pages, a library consists of books</a:t>
            </a:r>
          </a:p>
          <a:p>
            <a:r>
              <a:rPr lang="en-US" dirty="0" smtClean="0"/>
              <a:t>Example: The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will allow access to the documents that have been opened in Word.</a:t>
            </a:r>
          </a:p>
          <a:p>
            <a:r>
              <a:rPr lang="en-US" dirty="0" smtClean="0"/>
              <a:t>Access to a collection rather than the individual objects may be time-saving shortcut.</a:t>
            </a:r>
          </a:p>
          <a:p>
            <a:pPr lvl="1"/>
            <a:r>
              <a:rPr lang="en-US" dirty="0" smtClean="0"/>
              <a:t>Instead of manually closing all open documents this can be done in one instruction:</a:t>
            </a:r>
          </a:p>
          <a:p>
            <a:pPr marL="254794" lvl="1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Documents.close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75444" indent="-342900"/>
            <a:r>
              <a:rPr lang="en-US" dirty="0" smtClean="0">
                <a:cs typeface="Consolas" panose="020B0609020204030204" pitchFamily="49" charset="0"/>
              </a:rPr>
              <a:t>You have actually seen an example using the Documents collection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open</a:t>
            </a:r>
            <a:r>
              <a:rPr lang="en-US" dirty="0" smtClean="0">
                <a:cs typeface="Consolas" panose="020B0609020204030204" pitchFamily="49" charset="0"/>
              </a:rPr>
              <a:t>’ method: </a:t>
            </a:r>
          </a:p>
          <a:p>
            <a:pPr marL="597694" lvl="1" indent="-342900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Documents.open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&lt;“Document name&gt;”)</a:t>
            </a:r>
          </a:p>
        </p:txBody>
      </p:sp>
    </p:spTree>
    <p:extLst>
      <p:ext uri="{BB962C8B-B14F-4D97-AF65-F5344CB8AC3E}">
        <p14:creationId xmlns:p14="http://schemas.microsoft.com/office/powerpoint/2010/main" val="22428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b="1" dirty="0" smtClean="0">
                <a:solidFill>
                  <a:srgbClr val="FF0000"/>
                </a:solidFill>
              </a:rPr>
              <a:t>Collections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Attributes/Properties of a document that return a collection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sz="2000" dirty="0" smtClean="0"/>
              <a:t>: </a:t>
            </a:r>
            <a:r>
              <a:rPr lang="en-US" sz="2000" dirty="0"/>
              <a:t>access to </a:t>
            </a:r>
            <a:r>
              <a:rPr lang="en-US" sz="2000" dirty="0" smtClean="0"/>
              <a:t>all the currently open documents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access to MS-Word shapes  in a document (rectangles, circles </a:t>
            </a:r>
            <a:r>
              <a:rPr lang="en-US" sz="2000" dirty="0" smtClean="0"/>
              <a:t>etc.): </a:t>
            </a:r>
            <a:r>
              <a:rPr lang="en-US" sz="2000" i="1" dirty="0" smtClean="0"/>
              <a:t>If there is time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dirty="0">
                <a:cs typeface="Consolas" panose="020B0609020204030204" pitchFamily="49" charset="0"/>
              </a:rPr>
              <a:t> access to images inserted into a Word </a:t>
            </a:r>
            <a:r>
              <a:rPr lang="en-US" sz="2000" dirty="0" smtClean="0">
                <a:cs typeface="Consolas" panose="020B0609020204030204" pitchFamily="49" charset="0"/>
              </a:rPr>
              <a:t>document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en-US" sz="2000" dirty="0"/>
              <a:t>: access to all tables in a document: </a:t>
            </a:r>
            <a:r>
              <a:rPr lang="en-US" sz="2000" i="1" dirty="0"/>
              <a:t>If there is </a:t>
            </a:r>
            <a:r>
              <a:rPr lang="en-US" sz="2000" i="1" dirty="0" smtClean="0"/>
              <a:t>time</a:t>
            </a:r>
            <a:endParaRPr lang="en-US" sz="2000" dirty="0" smtClean="0"/>
          </a:p>
          <a:p>
            <a:pPr marL="493713" lvl="2" indent="-147638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</a:t>
            </a:r>
            <a:r>
              <a:rPr lang="en-US" dirty="0"/>
              <a:t> –accesses all the tables in your </a:t>
            </a:r>
            <a:r>
              <a:rPr lang="en-US" dirty="0" smtClean="0"/>
              <a:t>document</a:t>
            </a:r>
          </a:p>
          <a:p>
            <a:pPr marL="493713" lvl="2" indent="-147638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fr-FR" sz="2000" dirty="0">
                <a:cs typeface="Consolas" panose="020B0609020204030204" pitchFamily="49" charset="0"/>
              </a:rPr>
              <a:t> –access to the first table in a document.</a:t>
            </a:r>
            <a:endParaRPr lang="en-US" sz="2000" dirty="0"/>
          </a:p>
          <a:p>
            <a:pPr marL="370285" lvl="2" indent="-285750"/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r>
              <a:rPr lang="en-US" sz="2000" dirty="0"/>
              <a:t>: briefly </a:t>
            </a:r>
            <a:r>
              <a:rPr lang="en-US" sz="2000" dirty="0" smtClean="0"/>
              <a:t>introduced at the start of this section of notes (as part of the </a:t>
            </a:r>
            <a:r>
              <a:rPr lang="en-US" sz="2000" dirty="0" smtClean="0">
                <a:latin typeface="Consolas" panose="020B0609020204030204" pitchFamily="49" charset="0"/>
              </a:rPr>
              <a:t>Applications</a:t>
            </a:r>
            <a:r>
              <a:rPr lang="en-US" sz="2000" dirty="0" smtClean="0"/>
              <a:t> object)</a:t>
            </a:r>
            <a:endParaRPr lang="en-US" sz="2000" dirty="0"/>
          </a:p>
          <a:p>
            <a:pPr marL="254794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9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For </a:t>
            </a:r>
            <a:r>
              <a:rPr lang="en-US" b="1" dirty="0" smtClean="0">
                <a:solidFill>
                  <a:srgbClr val="FF0000"/>
                </a:solidFill>
              </a:rPr>
              <a:t>Printing: Multiple Documents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all the documents currently open in MS-Word.</a:t>
            </a:r>
          </a:p>
          <a:p>
            <a:pPr lvl="1"/>
            <a:r>
              <a:rPr lang="en-US" dirty="0" smtClean="0"/>
              <a:t>Take care that you don’t run this macro if you have many documents open and/or they are very large!</a:t>
            </a:r>
          </a:p>
          <a:p>
            <a:pPr lvl="1"/>
            <a:r>
              <a:rPr lang="en-US" dirty="0" smtClean="0"/>
              <a:t>Also the program requires that you have at least 3 Word documents open when you run it.</a:t>
            </a:r>
          </a:p>
          <a:p>
            <a:pPr lvl="2"/>
            <a:r>
              <a:rPr lang="en-US" dirty="0" smtClean="0"/>
              <a:t>Otherwise it will crash.</a:t>
            </a:r>
          </a:p>
          <a:p>
            <a:pPr lvl="1"/>
            <a:r>
              <a:rPr lang="en-US" altLang="en-US" b="1" dirty="0" smtClean="0"/>
              <a:t>Learning objective: </a:t>
            </a:r>
            <a:r>
              <a:rPr lang="en-US" altLang="en-US" dirty="0" smtClean="0"/>
              <a:t>printing open documents (first three).</a:t>
            </a:r>
          </a:p>
          <a:p>
            <a:pPr lvl="1"/>
            <a:r>
              <a:rPr lang="en-US" altLang="en-US" b="1" dirty="0" smtClean="0"/>
              <a:t>Word document containing the macro example: “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17printThreeDocuments.docm”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PrintDocumentsCollection()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Documents.Item(1).PrintOut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Documents.Item(2).PrintOut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Documents.Item(3).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PrintOut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Shapes And Images (For Fun And Profit)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VBA specific)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dirty="0" smtClean="0"/>
              <a:t> (basic shapes that are drawn by Word)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dirty="0" smtClean="0"/>
              <a:t> (images that are created externally and inserted into Word)</a:t>
            </a:r>
          </a:p>
          <a:p>
            <a:r>
              <a:rPr lang="en-US" dirty="0" smtClean="0"/>
              <a:t>Both collections accessed via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</a:t>
            </a:r>
            <a:r>
              <a:rPr lang="en-US" dirty="0" smtClean="0"/>
              <a:t>: access to all the shapes in the currently active Word 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ActiveDocument.Shapes(&lt;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 smtClean="0">
                <a:cs typeface="Consolas" panose="020B0609020204030204" pitchFamily="49" charset="0"/>
              </a:rPr>
              <a:t> access to shape #</a:t>
            </a:r>
            <a:r>
              <a:rPr lang="en-US" i="1" dirty="0" smtClean="0">
                <a:cs typeface="Consolas" panose="020B0609020204030204" pitchFamily="49" charset="0"/>
              </a:rPr>
              <a:t>i</a:t>
            </a:r>
            <a:r>
              <a:rPr lang="en-US" dirty="0" smtClean="0">
                <a:cs typeface="Consolas" panose="020B0609020204030204" pitchFamily="49" charset="0"/>
              </a:rPr>
              <a:t> in the document</a:t>
            </a:r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 smtClean="0"/>
              <a:t>: </a:t>
            </a:r>
            <a:r>
              <a:rPr lang="en-US" dirty="0"/>
              <a:t>access to all the </a:t>
            </a:r>
            <a:r>
              <a:rPr lang="en-US" dirty="0" smtClean="0"/>
              <a:t>images </a:t>
            </a:r>
            <a:r>
              <a:rPr lang="en-US" dirty="0"/>
              <a:t>in the currently active Word </a:t>
            </a:r>
            <a:r>
              <a:rPr lang="en-US" dirty="0" smtClean="0"/>
              <a:t>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>
                <a:cs typeface="Consolas" panose="020B0609020204030204" pitchFamily="49" charset="0"/>
              </a:rPr>
              <a:t> access to </a:t>
            </a:r>
            <a:r>
              <a:rPr lang="en-US" dirty="0" smtClean="0">
                <a:cs typeface="Consolas" panose="020B0609020204030204" pitchFamily="49" charset="0"/>
              </a:rPr>
              <a:t>image </a:t>
            </a:r>
            <a:r>
              <a:rPr lang="en-US" dirty="0">
                <a:cs typeface="Consolas" panose="020B0609020204030204" pitchFamily="49" charset="0"/>
              </a:rPr>
              <a:t>#</a:t>
            </a:r>
            <a:r>
              <a:rPr lang="en-US" i="1" dirty="0">
                <a:cs typeface="Consolas" panose="020B0609020204030204" pitchFamily="49" charset="0"/>
              </a:rPr>
              <a:t>i</a:t>
            </a:r>
            <a:r>
              <a:rPr lang="en-US" dirty="0">
                <a:cs typeface="Consolas" panose="020B0609020204030204" pitchFamily="49" charset="0"/>
              </a:rPr>
              <a:t> in the document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43600" y="1938618"/>
            <a:ext cx="1066800" cy="271182"/>
            <a:chOff x="5943600" y="1938618"/>
            <a:chExt cx="1066800" cy="271182"/>
          </a:xfrm>
        </p:grpSpPr>
        <p:sp>
          <p:nvSpPr>
            <p:cNvPr id="4" name="Rectangle 3"/>
            <p:cNvSpPr/>
            <p:nvPr/>
          </p:nvSpPr>
          <p:spPr>
            <a:xfrm>
              <a:off x="5943600" y="1981200"/>
              <a:ext cx="304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400800" y="1938618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781800" y="1938618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dirty="0" smtClean="0"/>
              <a:t>Why Use </a:t>
            </a:r>
            <a:r>
              <a:rPr lang="en-CA" b="1" dirty="0" smtClean="0">
                <a:solidFill>
                  <a:srgbClr val="0000FF"/>
                </a:solidFill>
              </a:rPr>
              <a:t>Named Constants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They can make your programs easier to read and understand</a:t>
            </a:r>
          </a:p>
          <a:p>
            <a:pPr>
              <a:defRPr/>
            </a:pPr>
            <a:r>
              <a:rPr lang="en-CA" dirty="0" smtClean="0"/>
              <a:t>Example:</a:t>
            </a:r>
          </a:p>
          <a:p>
            <a:pPr lvl="1">
              <a:buFont typeface="Arial" charset="0"/>
              <a:buNone/>
              <a:defRPr/>
            </a:pPr>
            <a:r>
              <a:rPr lang="en-CA" dirty="0" smtClean="0">
                <a:latin typeface="Consolas" pitchFamily="49" charset="0"/>
              </a:rPr>
              <a:t>Income = 315 * 80</a:t>
            </a:r>
            <a:endParaRPr lang="en-CA" dirty="0" smtClean="0"/>
          </a:p>
          <a:p>
            <a:pPr marL="0" indent="0">
              <a:buFont typeface="Arial" charset="0"/>
              <a:buNone/>
              <a:defRPr/>
            </a:pPr>
            <a:r>
              <a:rPr lang="en-CA" dirty="0" smtClean="0"/>
              <a:t>                          Vs.</a:t>
            </a:r>
          </a:p>
          <a:p>
            <a:pPr lvl="1">
              <a:buFont typeface="Arial" charset="0"/>
              <a:buNone/>
              <a:defRPr/>
            </a:pPr>
            <a:r>
              <a:rPr lang="en-CA" dirty="0" smtClean="0">
                <a:latin typeface="Consolas" pitchFamily="49" charset="0"/>
              </a:rPr>
              <a:t>Income = 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WORKING_DAYS_PER_YEAR</a:t>
            </a:r>
            <a:r>
              <a:rPr lang="en-CA" dirty="0" smtClean="0">
                <a:latin typeface="Consolas" pitchFamily="49" charset="0"/>
              </a:rPr>
              <a:t> * 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DAILY_PAY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76600" y="23622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No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05600" y="30480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Yes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3" autoUpdateAnimBg="0"/>
      <p:bldP spid="2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Attributes/Properties InlineShapes &amp;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to Both: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Height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Width</a:t>
            </a:r>
          </a:p>
          <a:p>
            <a:pPr lvl="1"/>
            <a:r>
              <a:rPr lang="en-US" dirty="0" smtClean="0"/>
              <a:t>Example usage: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ActiveDocument.InlineShapes(1).Height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Count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Example usage: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ActiveDocument.Shapes.Count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800" dirty="0"/>
          </a:p>
          <a:p>
            <a:endParaRPr lang="en-US" dirty="0" smtClean="0"/>
          </a:p>
          <a:p>
            <a:r>
              <a:rPr lang="en-US" dirty="0" smtClean="0"/>
              <a:t>Shapes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.Fill.ForeColor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Example usage: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ActiveDocument.Shapes(6).Fill.ForeColor = vbRed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Accessing Shapes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 smtClean="0"/>
              <a:t>Learning objective:</a:t>
            </a:r>
            <a:r>
              <a:rPr lang="en-US" altLang="en-US" sz="2400" dirty="0" smtClean="0"/>
              <a:t> accessing and modifying the images (</a:t>
            </a:r>
            <a:r>
              <a:rPr lang="en-US" altLang="en-US" sz="2400" dirty="0" smtClean="0">
                <a:latin typeface="Consolas" panose="020B0609020204030204" pitchFamily="49" charset="0"/>
              </a:rPr>
              <a:t>InlineShapes</a:t>
            </a:r>
            <a:r>
              <a:rPr lang="en-US" altLang="en-US" sz="2400" dirty="0" smtClean="0"/>
              <a:t>) and simple geometric shapes built into Word (</a:t>
            </a:r>
            <a:r>
              <a:rPr lang="en-US" altLang="en-US" sz="2400" dirty="0" smtClean="0">
                <a:latin typeface="Consolas" panose="020B0609020204030204" pitchFamily="49" charset="0"/>
              </a:rPr>
              <a:t>Shapes</a:t>
            </a:r>
            <a:r>
              <a:rPr lang="en-US" altLang="en-US" sz="2400" dirty="0" smtClean="0"/>
              <a:t>).</a:t>
            </a:r>
            <a:endParaRPr lang="en-US" altLang="en-US" sz="2400" b="1" dirty="0" smtClean="0"/>
          </a:p>
          <a:p>
            <a:pPr marL="339725" lvl="1" indent="0">
              <a:buNone/>
            </a:pPr>
            <a:r>
              <a:rPr lang="en-US" altLang="en-US" sz="2400" b="1" dirty="0" smtClean="0"/>
              <a:t>Word </a:t>
            </a:r>
            <a:r>
              <a:rPr lang="en-US" altLang="en-US" sz="2400" b="1" dirty="0"/>
              <a:t>document containing the complete macro: </a:t>
            </a:r>
            <a:r>
              <a:rPr lang="en-US" altLang="en-US" sz="2400" b="1" dirty="0" smtClean="0"/>
              <a:t>“</a:t>
            </a:r>
            <a:r>
              <a:rPr lang="en-US" altLang="en-US" sz="2400" dirty="0" smtClean="0"/>
              <a:t>18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accessingImagesFigures.docm</a:t>
            </a:r>
            <a:r>
              <a:rPr lang="en-US" altLang="en-US" sz="2400" dirty="0">
                <a:latin typeface="Consolas" pitchFamily="49" charset="0"/>
                <a:cs typeface="Consolas" pitchFamily="49" charset="0"/>
              </a:rPr>
              <a:t>”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Sub accessImagesShapes()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numImages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numShapes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numImages = ActiveDocument.InlineShapes.Count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numShapes = ActiveDocument.Shapes.Count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("Images=" &amp; numImages)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("Simple shapes=" &amp; numShapes)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760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Accessing Shapes And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' Double the height of the first and third image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ActiveDocument.InlineShapes(1).Height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ActiveDocument.InlineShapes(1).Height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ActiveDocument.InlineShapes(3).Height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ActiveDocument.InlineShapes(3).Height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Modify the MS-Word 'Shapes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Second shape increases in size by a factor of 4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ActiveDocument.Shapes(2).Width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ActiveDocument.Shapes(2).Width * 4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Sixth shape colored red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ActiveDocument.Shapes(6).Fill.ForeColor = vbRed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Tables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tables in the currently active Word document can be made through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ActiveDocument.Tables:</a:t>
            </a:r>
            <a:r>
              <a:rPr lang="fr-FR" dirty="0" smtClean="0">
                <a:cs typeface="Consolas" panose="020B0609020204030204" pitchFamily="49" charset="0"/>
              </a:rPr>
              <a:t> accesses the ‘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fr-FR" dirty="0" smtClean="0">
                <a:cs typeface="Consolas" panose="020B0609020204030204" pitchFamily="49" charset="0"/>
              </a:rPr>
              <a:t>’ collection (all the tables in the document).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ActiveDocument.Tables(&lt;integer ‘i’&gt;):</a:t>
            </a:r>
            <a:r>
              <a:rPr lang="fr-FR" dirty="0" smtClean="0">
                <a:cs typeface="Consolas" panose="020B0609020204030204" pitchFamily="49" charset="0"/>
              </a:rPr>
              <a:t> accesses table </a:t>
            </a:r>
            <a:r>
              <a:rPr lang="fr-FR" i="1" dirty="0" smtClean="0">
                <a:cs typeface="Consolas" panose="020B0609020204030204" pitchFamily="49" charset="0"/>
              </a:rPr>
              <a:t># i</a:t>
            </a:r>
            <a:r>
              <a:rPr lang="fr-FR" dirty="0" smtClean="0">
                <a:cs typeface="Consolas" panose="020B0609020204030204" pitchFamily="49" charset="0"/>
              </a:rPr>
              <a:t> in the document</a:t>
            </a:r>
          </a:p>
          <a:p>
            <a:pPr marL="800100" lvl="2" indent="-342900"/>
            <a:r>
              <a:rPr lang="fr-FR" dirty="0" smtClean="0">
                <a:cs typeface="Consolas" panose="020B0609020204030204" pitchFamily="49" charset="0"/>
              </a:rPr>
              <a:t>i = 1 </a:t>
            </a:r>
            <a:r>
              <a:rPr lang="en-CA" dirty="0" smtClean="0">
                <a:cs typeface="Consolas" panose="020B0609020204030204" pitchFamily="49" charset="0"/>
              </a:rPr>
              <a:t>accesses</a:t>
            </a:r>
            <a:r>
              <a:rPr lang="fr-FR" dirty="0" smtClean="0">
                <a:cs typeface="Consolas" panose="020B0609020204030204" pitchFamily="49" charset="0"/>
              </a:rPr>
              <a:t> the first table</a:t>
            </a:r>
          </a:p>
          <a:p>
            <a:pPr marL="800100" lvl="2" indent="-342900"/>
            <a:r>
              <a:rPr lang="fr-FR" dirty="0">
                <a:cs typeface="Consolas" panose="020B0609020204030204" pitchFamily="49" charset="0"/>
              </a:rPr>
              <a:t>i = </a:t>
            </a:r>
            <a:r>
              <a:rPr lang="fr-FR" dirty="0" smtClean="0">
                <a:cs typeface="Consolas" panose="020B0609020204030204" pitchFamily="49" charset="0"/>
              </a:rPr>
              <a:t>2 </a:t>
            </a:r>
            <a:r>
              <a:rPr lang="en-CA" dirty="0">
                <a:cs typeface="Consolas" panose="020B0609020204030204" pitchFamily="49" charset="0"/>
              </a:rPr>
              <a:t>accesses</a:t>
            </a:r>
            <a:r>
              <a:rPr lang="fr-FR" dirty="0">
                <a:cs typeface="Consolas" panose="020B0609020204030204" pitchFamily="49" charset="0"/>
              </a:rPr>
              <a:t> the </a:t>
            </a:r>
            <a:r>
              <a:rPr lang="fr-FR" dirty="0" smtClean="0">
                <a:cs typeface="Consolas" panose="020B0609020204030204" pitchFamily="49" charset="0"/>
              </a:rPr>
              <a:t>second table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fr-FR" dirty="0" smtClean="0">
                <a:cs typeface="Consolas" panose="020B0609020204030204" pitchFamily="49" charset="0"/>
              </a:rPr>
              <a:t>: sorts the first table in the document (default is ascending </a:t>
            </a:r>
            <a:r>
              <a:rPr lang="en-CA" dirty="0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)</a:t>
            </a:r>
          </a:p>
          <a:p>
            <a:pPr marL="460375" indent="-342900"/>
            <a:r>
              <a:rPr lang="en-CA" dirty="0" smtClean="0">
                <a:cs typeface="Consolas" panose="020B0609020204030204" pitchFamily="49" charset="0"/>
              </a:rPr>
              <a:t>Some</a:t>
            </a:r>
            <a:r>
              <a:rPr lang="fr-FR" dirty="0" smtClean="0">
                <a:cs typeface="Consolas" panose="020B0609020204030204" pitchFamily="49" charset="0"/>
              </a:rPr>
              <a:t> attributes &amp; </a:t>
            </a:r>
            <a:r>
              <a:rPr lang="en-CA" dirty="0" smtClean="0">
                <a:cs typeface="Consolas" panose="020B0609020204030204" pitchFamily="49" charset="0"/>
              </a:rPr>
              <a:t>methods</a:t>
            </a:r>
            <a:r>
              <a:rPr lang="fr-FR" dirty="0" smtClean="0">
                <a:cs typeface="Consolas" panose="020B0609020204030204" pitchFamily="49" charset="0"/>
              </a:rPr>
              <a:t> of the 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r>
              <a:rPr lang="fr-FR" dirty="0" smtClean="0">
                <a:cs typeface="Consolas" panose="020B0609020204030204" pitchFamily="49" charset="0"/>
              </a:rPr>
              <a:t> collection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fr-FR" dirty="0" smtClean="0">
                <a:cs typeface="Consolas" panose="020B0609020204030204" pitchFamily="49" charset="0"/>
              </a:rPr>
              <a:t> (</a:t>
            </a:r>
            <a:r>
              <a:rPr lang="en-CA" dirty="0" smtClean="0">
                <a:cs typeface="Consolas" panose="020B0609020204030204" pitchFamily="49" charset="0"/>
              </a:rPr>
              <a:t>attribute</a:t>
            </a:r>
            <a:r>
              <a:rPr lang="fr-FR" dirty="0" smtClean="0">
                <a:cs typeface="Consolas" panose="020B0609020204030204" pitchFamily="49" charset="0"/>
              </a:rPr>
              <a:t>) : the </a:t>
            </a:r>
            <a:r>
              <a:rPr lang="en-CA" dirty="0" smtClean="0">
                <a:cs typeface="Consolas" panose="020B0609020204030204" pitchFamily="49" charset="0"/>
              </a:rPr>
              <a:t>current</a:t>
            </a:r>
            <a:r>
              <a:rPr lang="fr-FR" dirty="0" smtClean="0">
                <a:cs typeface="Consolas" panose="020B0609020204030204" pitchFamily="49" charset="0"/>
              </a:rPr>
              <a:t> </a:t>
            </a:r>
            <a:r>
              <a:rPr lang="en-CA" dirty="0" smtClean="0">
                <a:cs typeface="Consolas" panose="020B0609020204030204" pitchFamily="49" charset="0"/>
              </a:rPr>
              <a:t>number</a:t>
            </a:r>
            <a:r>
              <a:rPr lang="fr-FR" dirty="0" smtClean="0">
                <a:cs typeface="Consolas" panose="020B0609020204030204" pitchFamily="49" charset="0"/>
              </a:rPr>
              <a:t> of tables in the collection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 </a:t>
            </a:r>
            <a:r>
              <a:rPr lang="fr-FR" dirty="0" smtClean="0">
                <a:cs typeface="Consolas" panose="020B0609020204030204" pitchFamily="49" charset="0"/>
              </a:rPr>
              <a:t>(</a:t>
            </a:r>
            <a:r>
              <a:rPr lang="fr-FR" dirty="0" err="1" smtClean="0">
                <a:cs typeface="Consolas" panose="020B0609020204030204" pitchFamily="49" charset="0"/>
              </a:rPr>
              <a:t>method</a:t>
            </a:r>
            <a:r>
              <a:rPr lang="fr-FR" dirty="0" smtClean="0">
                <a:cs typeface="Consolas" panose="020B0609020204030204" pitchFamily="49" charset="0"/>
              </a:rPr>
              <a:t>) : </a:t>
            </a:r>
            <a:r>
              <a:rPr lang="fr-FR" dirty="0" err="1" smtClean="0">
                <a:cs typeface="Consolas" panose="020B0609020204030204" pitchFamily="49" charset="0"/>
              </a:rPr>
              <a:t>will</a:t>
            </a:r>
            <a:r>
              <a:rPr lang="fr-FR" dirty="0" smtClean="0">
                <a:cs typeface="Consolas" panose="020B0609020204030204" pitchFamily="49" charset="0"/>
              </a:rPr>
              <a:t> arrange the tables in </a:t>
            </a:r>
            <a:r>
              <a:rPr lang="fr-FR" dirty="0" err="1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 (default </a:t>
            </a:r>
            <a:r>
              <a:rPr lang="fr-FR" dirty="0" err="1" smtClean="0">
                <a:cs typeface="Consolas" panose="020B0609020204030204" pitchFamily="49" charset="0"/>
              </a:rPr>
              <a:t>is</a:t>
            </a:r>
            <a:r>
              <a:rPr lang="fr-FR" dirty="0">
                <a:cs typeface="Consolas" panose="020B0609020204030204" pitchFamily="49" charset="0"/>
              </a:rPr>
              <a:t> </a:t>
            </a:r>
            <a:r>
              <a:rPr lang="fr-FR" dirty="0" err="1" smtClean="0">
                <a:cs typeface="Consolas" panose="020B0609020204030204" pitchFamily="49" charset="0"/>
              </a:rPr>
              <a:t>ascending</a:t>
            </a:r>
            <a:r>
              <a:rPr lang="fr-FR" dirty="0" smtClean="0">
                <a:cs typeface="Consolas" panose="020B0609020204030204" pitchFamily="49" charset="0"/>
              </a:rPr>
              <a:t> </a:t>
            </a:r>
            <a:r>
              <a:rPr lang="fr-FR" dirty="0" err="1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)</a:t>
            </a:r>
          </a:p>
          <a:p>
            <a:pPr marL="460375" indent="-342900"/>
            <a:endParaRPr lang="fr-FR" dirty="0">
              <a:cs typeface="Consolas" panose="020B0609020204030204" pitchFamily="49" charset="0"/>
            </a:endParaRPr>
          </a:p>
          <a:p>
            <a:pPr marL="682625" lvl="1" indent="-342900"/>
            <a:endParaRPr lang="fr-FR" dirty="0" smtClean="0"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fr-FR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Example: Sorting Three </a:t>
            </a:r>
            <a:r>
              <a:rPr lang="en-US" dirty="0"/>
              <a:t>Tables (If There Is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Instructions needed for sorting 3 tables </a:t>
            </a: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1622" y="3013744"/>
            <a:ext cx="1731975" cy="3831556"/>
            <a:chOff x="677923" y="3013744"/>
            <a:chExt cx="1501632" cy="36592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2061" b="3093"/>
            <a:stretch/>
          </p:blipFill>
          <p:spPr>
            <a:xfrm>
              <a:off x="677923" y="3344030"/>
              <a:ext cx="1501632" cy="332891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8997" y="301374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86170" y="3030288"/>
            <a:ext cx="1457325" cy="3815012"/>
            <a:chOff x="4486170" y="3030288"/>
            <a:chExt cx="1457325" cy="3815012"/>
          </a:xfrm>
        </p:grpSpPr>
        <p:sp>
          <p:nvSpPr>
            <p:cNvPr id="9" name="TextBox 8"/>
            <p:cNvSpPr txBox="1"/>
            <p:nvPr/>
          </p:nvSpPr>
          <p:spPr>
            <a:xfrm>
              <a:off x="4572000" y="3030288"/>
              <a:ext cx="10668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6170" y="3321050"/>
              <a:ext cx="1457325" cy="3524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76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Example: </a:t>
            </a:r>
            <a:r>
              <a:rPr lang="en-US" dirty="0"/>
              <a:t>Table (If There Is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Learning objective:</a:t>
            </a:r>
            <a:r>
              <a:rPr lang="en-US" altLang="en-US" dirty="0" smtClean="0"/>
              <a:t> sorting tables using the </a:t>
            </a:r>
            <a:r>
              <a:rPr lang="en-US" altLang="en-US" dirty="0" smtClean="0">
                <a:latin typeface="Consolas" panose="020B0609020204030204" pitchFamily="49" charset="0"/>
              </a:rPr>
              <a:t>Tables</a:t>
            </a:r>
            <a:r>
              <a:rPr lang="en-US" altLang="en-US" dirty="0" smtClean="0"/>
              <a:t> collection.</a:t>
            </a:r>
          </a:p>
          <a:p>
            <a:r>
              <a:rPr lang="en-US" altLang="en-US" b="1" dirty="0" smtClean="0"/>
              <a:t>Word </a:t>
            </a:r>
            <a:r>
              <a:rPr lang="en-US" altLang="en-US" b="1" dirty="0"/>
              <a:t>document containing the complete macro: </a:t>
            </a:r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</a:rPr>
              <a:t>19sortingTables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.docm”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Dim </a:t>
            </a:r>
            <a:r>
              <a:rPr lang="en-US" sz="2000" dirty="0" err="1">
                <a:latin typeface="Consolas" panose="020B0609020204030204" pitchFamily="49" charset="0"/>
              </a:rPr>
              <a:t>numTables</a:t>
            </a:r>
            <a:r>
              <a:rPr lang="en-US" sz="2000" dirty="0">
                <a:latin typeface="Consolas" panose="020B0609020204030204" pitchFamily="49" charset="0"/>
              </a:rPr>
              <a:t> As Long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latin typeface="Consolas" panose="020B0609020204030204" pitchFamily="49" charset="0"/>
              </a:rPr>
              <a:t>numTables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= ActiveDocument.Tables.Count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MsgBox ("# tables to sort " &amp; </a:t>
            </a:r>
            <a:r>
              <a:rPr lang="en-US" sz="2000" dirty="0" err="1">
                <a:latin typeface="Consolas" panose="020B0609020204030204" pitchFamily="49" charset="0"/>
              </a:rPr>
              <a:t>numTables</a:t>
            </a:r>
            <a:r>
              <a:rPr lang="en-US" sz="2000" dirty="0" smtClean="0">
                <a:latin typeface="Consolas" panose="020B0609020204030204" pitchFamily="49" charset="0"/>
              </a:rPr>
              <a:t>)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MsgBox ("Sorting Table #1")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ActiveDocument.Tables(1).</a:t>
            </a:r>
            <a:r>
              <a:rPr lang="en-US" sz="2000" dirty="0" smtClean="0">
                <a:latin typeface="Consolas" panose="020B0609020204030204" pitchFamily="49" charset="0"/>
              </a:rPr>
              <a:t>Sort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MsgBox ("Sorting Table #2")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ActiveDocument.Tables(2).</a:t>
            </a:r>
            <a:r>
              <a:rPr lang="en-US" sz="2000" dirty="0" smtClean="0">
                <a:latin typeface="Consolas" panose="020B0609020204030204" pitchFamily="49" charset="0"/>
              </a:rPr>
              <a:t>Sort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MsgBox ("Sorting Table #3")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ActiveDocument.Tables(3).</a:t>
            </a:r>
            <a:r>
              <a:rPr lang="en-US" sz="2000" dirty="0" smtClean="0">
                <a:latin typeface="Consolas" panose="020B0609020204030204" pitchFamily="49" charset="0"/>
              </a:rPr>
              <a:t>Sort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Sorting </a:t>
            </a:r>
            <a:r>
              <a:rPr lang="en-US" dirty="0"/>
              <a:t>Tables (If There Is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000" b="1" dirty="0" smtClean="0"/>
              <a:t>Before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After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10428"/>
          <a:stretch/>
        </p:blipFill>
        <p:spPr bwMode="auto">
          <a:xfrm>
            <a:off x="621958" y="1524000"/>
            <a:ext cx="5372100" cy="20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6102"/>
          <a:stretch/>
        </p:blipFill>
        <p:spPr bwMode="auto">
          <a:xfrm>
            <a:off x="651859" y="4495800"/>
            <a:ext cx="5248275" cy="20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6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After This Section You Should Now </a:t>
            </a:r>
            <a:r>
              <a:rPr lang="en-CA" dirty="0" smtClean="0"/>
              <a:t>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copy and run the pre-created lecture examples</a:t>
            </a:r>
          </a:p>
          <a:p>
            <a:r>
              <a:rPr lang="en-US" dirty="0"/>
              <a:t>How the VB editor identifies programming errors  </a:t>
            </a:r>
          </a:p>
          <a:p>
            <a:r>
              <a:rPr lang="en-US" dirty="0" smtClean="0"/>
              <a:t>How </a:t>
            </a:r>
            <a:r>
              <a:rPr lang="en-US" dirty="0"/>
              <a:t>to create and execute simple VBA macros</a:t>
            </a:r>
          </a:p>
          <a:p>
            <a:pPr lvl="1"/>
            <a:r>
              <a:rPr lang="en-US" dirty="0"/>
              <a:t>You should know that macros can be automatically recorded but specifics will be covered in tutorial</a:t>
            </a:r>
          </a:p>
          <a:p>
            <a:pPr lvl="1"/>
            <a:r>
              <a:rPr lang="en-US" dirty="0"/>
              <a:t>Manually entering programs into the VB editor yourself</a:t>
            </a:r>
          </a:p>
          <a:p>
            <a:r>
              <a:rPr lang="en-US" dirty="0" smtClean="0"/>
              <a:t>How to create/use a Message Box “MsgBox”</a:t>
            </a:r>
          </a:p>
          <a:p>
            <a:r>
              <a:rPr lang="en-US" dirty="0"/>
              <a:t>How to use basic mathematical operators in VB expressions</a:t>
            </a:r>
          </a:p>
          <a:p>
            <a:r>
              <a:rPr lang="en-US" dirty="0"/>
              <a:t>How to create and use variables</a:t>
            </a:r>
          </a:p>
          <a:p>
            <a:r>
              <a:rPr lang="en-US" dirty="0"/>
              <a:t>Naming conventions for variables </a:t>
            </a:r>
          </a:p>
        </p:txBody>
      </p:sp>
    </p:spTree>
    <p:extLst>
      <p:ext uri="{BB962C8B-B14F-4D97-AF65-F5344CB8AC3E}">
        <p14:creationId xmlns:p14="http://schemas.microsoft.com/office/powerpoint/2010/main" val="42709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Objects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Properties/attributes vs. methods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Using common properties/attributes and methods of the following objects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</a:p>
          <a:p>
            <a:r>
              <a:rPr lang="en-US" dirty="0"/>
              <a:t>Collections</a:t>
            </a:r>
          </a:p>
          <a:p>
            <a:pPr lvl="1"/>
            <a:r>
              <a:rPr lang="en-US" dirty="0"/>
              <a:t>What are they</a:t>
            </a:r>
          </a:p>
          <a:p>
            <a:pPr lvl="1"/>
            <a:r>
              <a:rPr lang="en-US" dirty="0"/>
              <a:t>What is the advantage in using them</a:t>
            </a:r>
          </a:p>
          <a:p>
            <a:pPr lvl="1"/>
            <a:r>
              <a:rPr lang="en-US" dirty="0"/>
              <a:t>Common examples found in Word documents</a:t>
            </a: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92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common collections in VBA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dirty="0" smtClean="0"/>
              <a:t>Why Use </a:t>
            </a:r>
            <a:r>
              <a:rPr lang="en-CA" b="1" dirty="0" smtClean="0">
                <a:solidFill>
                  <a:srgbClr val="0000FF"/>
                </a:solidFill>
              </a:rPr>
              <a:t>Named Constants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077200" cy="1371600"/>
          </a:xfrm>
        </p:spPr>
        <p:txBody>
          <a:bodyPr/>
          <a:lstStyle/>
          <a:p>
            <a:pPr>
              <a:defRPr/>
            </a:pPr>
            <a:r>
              <a:rPr lang="en-CA" sz="2000" dirty="0" smtClean="0"/>
              <a:t>Updating the initial value for a named constant will update it throughout the program wherever the constant is referred to.</a:t>
            </a:r>
          </a:p>
          <a:p>
            <a:pPr>
              <a:defRPr/>
            </a:pPr>
            <a:r>
              <a:rPr lang="en-CA" sz="2000" b="1" dirty="0" smtClean="0"/>
              <a:t>Learning objective</a:t>
            </a:r>
            <a:r>
              <a:rPr lang="en-CA" sz="2000" dirty="0" smtClean="0"/>
              <a:t>: Shows you how/why use named constants</a:t>
            </a:r>
          </a:p>
          <a:p>
            <a:pPr>
              <a:defRPr/>
            </a:pPr>
            <a:r>
              <a:rPr lang="en-CA" sz="2000" b="1" dirty="0" smtClean="0"/>
              <a:t>Name of the Word document containing the program</a:t>
            </a:r>
            <a:r>
              <a:rPr lang="en-CA" sz="2000" dirty="0" smtClean="0"/>
              <a:t>: </a:t>
            </a:r>
            <a:r>
              <a:rPr lang="en-CA" sz="2000" dirty="0" smtClean="0">
                <a:latin typeface="Consolas" panose="020B0609020204030204" pitchFamily="49" charset="0"/>
              </a:rPr>
              <a:t>1Constants.docm</a:t>
            </a:r>
          </a:p>
          <a:p>
            <a:pPr marL="0" indent="0">
              <a:buNone/>
            </a:pPr>
            <a:r>
              <a:rPr lang="en-CA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 </a:t>
            </a:r>
            <a:r>
              <a:rPr lang="en-CA" sz="2000" dirty="0" smtClean="0">
                <a:latin typeface="Consolas" panose="020B0609020204030204" pitchFamily="49" charset="0"/>
              </a:rPr>
              <a:t>Const </a:t>
            </a:r>
            <a:r>
              <a:rPr lang="en-CA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TAX_RATE</a:t>
            </a:r>
            <a:r>
              <a:rPr lang="en-CA" sz="2000" dirty="0">
                <a:latin typeface="Consolas" panose="020B0609020204030204" pitchFamily="49" charset="0"/>
              </a:rPr>
              <a:t> As Double = 0.2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As Long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taxOwed</a:t>
            </a:r>
            <a:r>
              <a:rPr lang="en-CA" sz="2000" dirty="0">
                <a:latin typeface="Consolas" panose="020B0609020204030204" pitchFamily="49" charset="0"/>
              </a:rPr>
              <a:t> As Long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incomeAfterTax</a:t>
            </a:r>
            <a:r>
              <a:rPr lang="en-CA" sz="2000" dirty="0">
                <a:latin typeface="Consolas" panose="020B0609020204030204" pitchFamily="49" charset="0"/>
              </a:rPr>
              <a:t> As Long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= 100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</a:t>
            </a:r>
            <a:r>
              <a:rPr lang="en-CA" sz="2000" dirty="0" err="1">
                <a:latin typeface="Consolas" panose="020B0609020204030204" pitchFamily="49" charset="0"/>
              </a:rPr>
              <a:t>taxOwed</a:t>
            </a:r>
            <a:r>
              <a:rPr lang="en-CA" sz="2000" dirty="0">
                <a:latin typeface="Consolas" panose="020B0609020204030204" pitchFamily="49" charset="0"/>
              </a:rPr>
              <a:t> = 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* </a:t>
            </a:r>
            <a:r>
              <a:rPr lang="en-CA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TAX_RATE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</a:t>
            </a:r>
            <a:r>
              <a:rPr lang="en-CA" sz="2000" dirty="0" err="1">
                <a:latin typeface="Consolas" panose="020B0609020204030204" pitchFamily="49" charset="0"/>
              </a:rPr>
              <a:t>incomeAfterTax</a:t>
            </a:r>
            <a:r>
              <a:rPr lang="en-CA" sz="2000" dirty="0">
                <a:latin typeface="Consolas" panose="020B0609020204030204" pitchFamily="49" charset="0"/>
              </a:rPr>
              <a:t> = 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- </a:t>
            </a:r>
            <a:r>
              <a:rPr lang="en-CA" sz="2000" dirty="0" err="1">
                <a:latin typeface="Consolas" panose="020B0609020204030204" pitchFamily="49" charset="0"/>
              </a:rPr>
              <a:t>taxOwed</a:t>
            </a:r>
            <a:endParaRPr lang="en-CA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MsgBox (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&amp; " " &amp; </a:t>
            </a:r>
            <a:r>
              <a:rPr lang="en-CA" sz="2000" dirty="0" err="1">
                <a:latin typeface="Consolas" panose="020B0609020204030204" pitchFamily="49" charset="0"/>
              </a:rPr>
              <a:t>taxOwed</a:t>
            </a:r>
            <a:r>
              <a:rPr lang="en-CA" sz="2000" dirty="0">
                <a:latin typeface="Consolas" panose="020B0609020204030204" pitchFamily="49" charset="0"/>
              </a:rPr>
              <a:t> &amp; " " &amp; _ 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</a:t>
            </a:r>
            <a:r>
              <a:rPr lang="en-CA" sz="2000" dirty="0" err="1">
                <a:latin typeface="Consolas" panose="020B0609020204030204" pitchFamily="49" charset="0"/>
              </a:rPr>
              <a:t>incomeAfterTax</a:t>
            </a:r>
            <a:r>
              <a:rPr lang="en-CA" sz="2000" dirty="0">
                <a:latin typeface="Consolas" panose="020B0609020204030204" pitchFamily="49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latin typeface="Consolas" panose="020B0609020204030204" pitchFamily="49" charset="0"/>
              </a:rPr>
              <a:t>&amp; " " &amp; TAX_RATE)</a:t>
            </a:r>
            <a:endParaRPr lang="en-CA" sz="20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3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Images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“Unless otherwise indicated, all images were produced by James Tam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2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Person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5879" y="1722587"/>
            <a:ext cx="3581403" cy="4278163"/>
            <a:chOff x="25879" y="1722587"/>
            <a:chExt cx="3581403" cy="4278163"/>
          </a:xfrm>
        </p:grpSpPr>
        <p:sp>
          <p:nvSpPr>
            <p:cNvPr id="4" name="Oval 3"/>
            <p:cNvSpPr/>
            <p:nvPr/>
          </p:nvSpPr>
          <p:spPr>
            <a:xfrm>
              <a:off x="1397482" y="1905000"/>
              <a:ext cx="914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4"/>
            </p:cNvCxnSpPr>
            <p:nvPr/>
          </p:nvCxnSpPr>
          <p:spPr>
            <a:xfrm>
              <a:off x="1854682" y="2895600"/>
              <a:ext cx="0" cy="1219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854683" y="2162175"/>
              <a:ext cx="1523997" cy="9810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78283" y="3143250"/>
              <a:ext cx="1676399" cy="590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97482" y="4114800"/>
              <a:ext cx="457200" cy="1600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54682" y="3981450"/>
              <a:ext cx="571496" cy="18368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25986" y="5675462"/>
              <a:ext cx="685798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08290" y="5715000"/>
              <a:ext cx="685798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5879" y="3733800"/>
              <a:ext cx="304805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378680" y="1722587"/>
              <a:ext cx="0" cy="425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78680" y="1905000"/>
              <a:ext cx="228602" cy="257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3150082" y="1935237"/>
              <a:ext cx="228598" cy="212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442603" y="1448894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properties (information in VBA known as attributes):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Hair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…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2603" y="388423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actions (actions in VBA known as ‘methods’):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Drink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Excrete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VBA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5029200"/>
          </a:xfrm>
        </p:spPr>
        <p:txBody>
          <a:bodyPr/>
          <a:lstStyle/>
          <a:p>
            <a:pPr eaLnBrk="1" hangingPunct="1"/>
            <a:r>
              <a:rPr lang="en-US" dirty="0"/>
              <a:t>Similar to everyday objects </a:t>
            </a:r>
            <a:r>
              <a:rPr lang="en-US" dirty="0" smtClean="0"/>
              <a:t>VBA-Objects </a:t>
            </a:r>
            <a:r>
              <a:rPr lang="en-US" dirty="0"/>
              <a:t>have </a:t>
            </a:r>
            <a:r>
              <a:rPr lang="en-US" b="1" dirty="0" smtClean="0">
                <a:solidFill>
                  <a:srgbClr val="0000FF"/>
                </a:solidFill>
              </a:rPr>
              <a:t>attributes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actions</a:t>
            </a:r>
            <a:endParaRPr lang="en-US" b="1" dirty="0">
              <a:solidFill>
                <a:srgbClr val="00B050"/>
              </a:solidFill>
            </a:endParaRPr>
          </a:p>
          <a:p>
            <a:pPr lvl="1" eaLnBrk="1" hangingPunct="1"/>
            <a:r>
              <a:rPr lang="en-US" b="1" dirty="0" smtClean="0">
                <a:solidFill>
                  <a:srgbClr val="0000FF"/>
                </a:solidFill>
              </a:rPr>
              <a:t>Attributes</a:t>
            </a:r>
            <a:r>
              <a:rPr lang="en-US" dirty="0" smtClean="0"/>
              <a:t>: </a:t>
            </a:r>
            <a:r>
              <a:rPr lang="en-US" b="1" dirty="0"/>
              <a:t>information</a:t>
            </a:r>
            <a:r>
              <a:rPr lang="en-US" dirty="0"/>
              <a:t> that describe the </a:t>
            </a:r>
            <a:r>
              <a:rPr lang="en-US" dirty="0" smtClean="0"/>
              <a:t>object.</a:t>
            </a:r>
            <a:endParaRPr lang="en-US" dirty="0"/>
          </a:p>
          <a:p>
            <a:pPr lvl="2" eaLnBrk="1" hangingPunct="1"/>
            <a:r>
              <a:rPr lang="en-US" dirty="0"/>
              <a:t>E.g., the </a:t>
            </a:r>
            <a:r>
              <a:rPr lang="en-US" b="1" dirty="0">
                <a:solidFill>
                  <a:srgbClr val="0000FF"/>
                </a:solidFill>
              </a:rPr>
              <a:t>name</a:t>
            </a:r>
            <a:r>
              <a:rPr lang="en-US" dirty="0"/>
              <a:t> of a document, </a:t>
            </a:r>
            <a:r>
              <a:rPr lang="en-US" b="1" dirty="0">
                <a:solidFill>
                  <a:srgbClr val="0000FF"/>
                </a:solidFill>
              </a:rPr>
              <a:t>size</a:t>
            </a:r>
            <a:r>
              <a:rPr lang="en-US" dirty="0"/>
              <a:t> of the document, </a:t>
            </a:r>
            <a:r>
              <a:rPr lang="en-US" b="1" dirty="0">
                <a:solidFill>
                  <a:srgbClr val="0000FF"/>
                </a:solidFill>
              </a:rPr>
              <a:t>date </a:t>
            </a:r>
            <a:r>
              <a:rPr lang="en-US" b="1" dirty="0" smtClean="0">
                <a:solidFill>
                  <a:srgbClr val="0000FF"/>
                </a:solidFill>
              </a:rPr>
              <a:t>modified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number of words </a:t>
            </a:r>
            <a:r>
              <a:rPr lang="en-US" dirty="0"/>
              <a:t>etc.</a:t>
            </a:r>
          </a:p>
          <a:p>
            <a:pPr lvl="1" eaLnBrk="1" hangingPunct="1"/>
            <a:r>
              <a:rPr lang="en-US" b="1" dirty="0" smtClean="0">
                <a:solidFill>
                  <a:srgbClr val="00B050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b="1" dirty="0"/>
              <a:t>actions</a:t>
            </a:r>
            <a:r>
              <a:rPr lang="en-US" dirty="0"/>
              <a:t> that can be performed (sometimes referred to as </a:t>
            </a:r>
            <a:r>
              <a:rPr lang="en-US" dirty="0" smtClean="0"/>
              <a:t>‘</a:t>
            </a:r>
            <a:r>
              <a:rPr lang="en-US" dirty="0"/>
              <a:t>functions</a:t>
            </a:r>
            <a:r>
              <a:rPr lang="en-US" dirty="0" smtClean="0"/>
              <a:t>’ or ‘procedures’ or ‘subroutines’ depending upon the language).</a:t>
            </a:r>
            <a:endParaRPr lang="en-US" dirty="0"/>
          </a:p>
          <a:p>
            <a:pPr lvl="2" eaLnBrk="1" hangingPunct="1"/>
            <a:r>
              <a:rPr lang="en-US" dirty="0"/>
              <a:t>E.g., </a:t>
            </a:r>
            <a:r>
              <a:rPr lang="en-US" b="1" dirty="0">
                <a:solidFill>
                  <a:srgbClr val="00B050"/>
                </a:solidFill>
              </a:rPr>
              <a:t>save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print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spell check </a:t>
            </a:r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0"/>
            <a:ext cx="2768991" cy="20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</a:t>
            </a:r>
            <a:r>
              <a:rPr lang="en-US" b="1" dirty="0" smtClean="0">
                <a:solidFill>
                  <a:srgbClr val="FF0000"/>
                </a:solidFill>
              </a:rPr>
              <a:t>VBA Objects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Application</a:t>
            </a:r>
            <a:r>
              <a:rPr lang="en-US" dirty="0" smtClean="0"/>
              <a:t>: the MS-Office program running (for CPSC 203 it will always be MS-Word)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ActiveDocument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Selection</a:t>
            </a:r>
          </a:p>
          <a:p>
            <a:pPr eaLnBrk="1" hangingPunct="1"/>
            <a:r>
              <a:rPr lang="en-US" dirty="0" smtClean="0">
                <a:cs typeface="Consolas" pitchFamily="49" charset="0"/>
              </a:rPr>
              <a:t>When enter one of these keywords in the editor followed by the ‘dot’ you can see more information.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2865" t="21043" r="63606" b="52737"/>
          <a:stretch>
            <a:fillRect/>
          </a:stretch>
        </p:blipFill>
        <p:spPr bwMode="auto">
          <a:xfrm>
            <a:off x="769113" y="4029868"/>
            <a:ext cx="35814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38675" y="4260850"/>
            <a:ext cx="4419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Take advantage of the </a:t>
            </a:r>
            <a:r>
              <a:rPr lang="en-US" b="1" dirty="0" smtClean="0"/>
              <a:t>benefits of VBA:</a:t>
            </a:r>
            <a:endParaRPr lang="en-US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The list of properties and methods is </a:t>
            </a:r>
            <a:r>
              <a:rPr lang="en-US" dirty="0" smtClean="0"/>
              <a:t>a useful </a:t>
            </a:r>
            <a:r>
              <a:rPr lang="en-US" dirty="0"/>
              <a:t>reminder if you can’t remember the name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If you don’t see the pull down then this is clue that you entered the wrong name for the object</a:t>
            </a:r>
          </a:p>
        </p:txBody>
      </p:sp>
    </p:spTree>
    <p:extLst>
      <p:ext uri="{BB962C8B-B14F-4D97-AF65-F5344CB8AC3E}">
        <p14:creationId xmlns:p14="http://schemas.microsoft.com/office/powerpoint/2010/main" val="22361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50904</TotalTime>
  <Words>4124</Words>
  <Application>Microsoft Office PowerPoint</Application>
  <PresentationFormat>On-screen Show (4:3)</PresentationFormat>
  <Paragraphs>631</Paragraphs>
  <Slides>60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ＭＳ Ｐゴシック</vt:lpstr>
      <vt:lpstr>Arial</vt:lpstr>
      <vt:lpstr>Calibri</vt:lpstr>
      <vt:lpstr>Comic Sans MS</vt:lpstr>
      <vt:lpstr>Consolas</vt:lpstr>
      <vt:lpstr>Wingdings</vt:lpstr>
      <vt:lpstr>Office Theme</vt:lpstr>
      <vt:lpstr>VBA Programming: Part II</vt:lpstr>
      <vt:lpstr>Review: Lookup Tables (For Constants)</vt:lpstr>
      <vt:lpstr>Named Constants</vt:lpstr>
      <vt:lpstr>Declaring Named Constants</vt:lpstr>
      <vt:lpstr>Why Use Named Constants</vt:lpstr>
      <vt:lpstr>Why Use Named Constants</vt:lpstr>
      <vt:lpstr>Example: A Person</vt:lpstr>
      <vt:lpstr>VBA Object</vt:lpstr>
      <vt:lpstr>Common VBA Objects</vt:lpstr>
      <vt:lpstr>Example: What Are The Three Objects</vt:lpstr>
      <vt:lpstr>Using Pre-Built Capabilities/Properties Of Objects</vt:lpstr>
      <vt:lpstr>Attributes Vs. Methods/Functions</vt:lpstr>
      <vt:lpstr>The Application Object</vt:lpstr>
      <vt:lpstr>Introduction To The ActiveDocument Object</vt:lpstr>
      <vt:lpstr>Attributes Of The ActiveDocument Object</vt:lpstr>
      <vt:lpstr>Example Of Accessing Attributes</vt:lpstr>
      <vt:lpstr>Some Methods Of The ActiveDocument Object</vt:lpstr>
      <vt:lpstr>Example Of Using Methods</vt:lpstr>
      <vt:lpstr>ActiveDocument.SendMail()</vt:lpstr>
      <vt:lpstr>Closing The Active Document</vt:lpstr>
      <vt:lpstr>Reinforcing Example: Using Pre-Defined Constants (Closing Documents)</vt:lpstr>
      <vt:lpstr>Opening A Document</vt:lpstr>
      <vt:lpstr>Opening A Document (2)</vt:lpstr>
      <vt:lpstr>Formatting A Document</vt:lpstr>
      <vt:lpstr>Introduction To The Selection Object</vt:lpstr>
      <vt:lpstr>Basic Attributes Of The Selection Object</vt:lpstr>
      <vt:lpstr>Using The Selection Object Attributes</vt:lpstr>
      <vt:lpstr>Seeing Color (And Under Line Options)</vt:lpstr>
      <vt:lpstr>Some Methods Of The Selection Object</vt:lpstr>
      <vt:lpstr>Using Simple Methods Of The Selection Object</vt:lpstr>
      <vt:lpstr>Formatting Text (Entire Active Document): An Example</vt:lpstr>
      <vt:lpstr>Formatting: Entire Document</vt:lpstr>
      <vt:lpstr>Writing Text To Start/End</vt:lpstr>
      <vt:lpstr>Automatically Inserting Text Into A Word Document</vt:lpstr>
      <vt:lpstr>Inserting Text Into One Document From Other Documents</vt:lpstr>
      <vt:lpstr>“Finding” Things In A Document</vt:lpstr>
      <vt:lpstr>Find: Single Replacement</vt:lpstr>
      <vt:lpstr>More Complex Find And Replace: Case Sensitive</vt:lpstr>
      <vt:lpstr>With, End With</vt:lpstr>
      <vt:lpstr>Find And Replace</vt:lpstr>
      <vt:lpstr>Finding And Replacing Bold Font</vt:lpstr>
      <vt:lpstr>Finding/Replacing Formatting Styles</vt:lpstr>
      <vt:lpstr>Finding/Replacing Formatting Styles (2)</vt:lpstr>
      <vt:lpstr>Highlighting ‘Found’ Text</vt:lpstr>
      <vt:lpstr>Highlighting ‘Found’ Text (2)</vt:lpstr>
      <vt:lpstr>Collections</vt:lpstr>
      <vt:lpstr>Types Of Collections</vt:lpstr>
      <vt:lpstr>Documents Collection For Printing: Multiple Documents</vt:lpstr>
      <vt:lpstr>Accessing Shapes And Images (For Fun And Profit)</vt:lpstr>
      <vt:lpstr>Some Attributes/Properties InlineShapes &amp; Shapes</vt:lpstr>
      <vt:lpstr>Example: Accessing Shapes And Images</vt:lpstr>
      <vt:lpstr>Example: Accessing Shapes And Images</vt:lpstr>
      <vt:lpstr>Accessing Tables (If There Is Time)</vt:lpstr>
      <vt:lpstr>Simple Example: Sorting Three Tables (If There Is Time)</vt:lpstr>
      <vt:lpstr>Full Example: Table (If There Is Time)</vt:lpstr>
      <vt:lpstr>Result: Sorting Tables (If There Is Time)</vt:lpstr>
      <vt:lpstr>After This Section You Should Now Know</vt:lpstr>
      <vt:lpstr>After This Section You Should Now Know</vt:lpstr>
      <vt:lpstr>After This Section You Should Now Know (2)</vt:lpstr>
      <vt:lpstr>Images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VBA programming introduction II</dc:title>
  <dc:creator>James Tam</dc:creator>
  <cp:keywords>objects;attributes;methods;constants;slection object;active document object;collections</cp:keywords>
  <cp:lastModifiedBy>James Tam</cp:lastModifiedBy>
  <cp:revision>1236</cp:revision>
  <dcterms:created xsi:type="dcterms:W3CDTF">2014-05-13T22:22:53Z</dcterms:created>
  <dcterms:modified xsi:type="dcterms:W3CDTF">2020-10-23T02:11:07Z</dcterms:modified>
</cp:coreProperties>
</file>