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handoutMasterIdLst>
    <p:handoutMasterId r:id="rId41"/>
  </p:handoutMasterIdLst>
  <p:sldIdLst>
    <p:sldId id="256" r:id="rId2"/>
    <p:sldId id="601" r:id="rId3"/>
    <p:sldId id="600" r:id="rId4"/>
    <p:sldId id="604" r:id="rId5"/>
    <p:sldId id="605" r:id="rId6"/>
    <p:sldId id="606" r:id="rId7"/>
    <p:sldId id="607" r:id="rId8"/>
    <p:sldId id="611" r:id="rId9"/>
    <p:sldId id="612" r:id="rId10"/>
    <p:sldId id="613" r:id="rId11"/>
    <p:sldId id="608" r:id="rId12"/>
    <p:sldId id="609" r:id="rId13"/>
    <p:sldId id="610" r:id="rId14"/>
    <p:sldId id="614" r:id="rId15"/>
    <p:sldId id="615" r:id="rId16"/>
    <p:sldId id="602" r:id="rId17"/>
    <p:sldId id="591" r:id="rId18"/>
    <p:sldId id="592" r:id="rId19"/>
    <p:sldId id="598" r:id="rId20"/>
    <p:sldId id="599" r:id="rId21"/>
    <p:sldId id="597" r:id="rId22"/>
    <p:sldId id="616" r:id="rId23"/>
    <p:sldId id="596" r:id="rId24"/>
    <p:sldId id="594" r:id="rId25"/>
    <p:sldId id="595" r:id="rId26"/>
    <p:sldId id="617" r:id="rId27"/>
    <p:sldId id="618" r:id="rId28"/>
    <p:sldId id="620" r:id="rId29"/>
    <p:sldId id="621" r:id="rId30"/>
    <p:sldId id="622" r:id="rId31"/>
    <p:sldId id="603" r:id="rId32"/>
    <p:sldId id="623" r:id="rId33"/>
    <p:sldId id="624" r:id="rId34"/>
    <p:sldId id="625" r:id="rId35"/>
    <p:sldId id="626" r:id="rId36"/>
    <p:sldId id="627" r:id="rId37"/>
    <p:sldId id="559" r:id="rId38"/>
    <p:sldId id="275" r:id="rId3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ames Tam" initials="JT" lastIdx="5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00"/>
    <a:srgbClr val="33CC33"/>
    <a:srgbClr val="CCFF33"/>
    <a:srgbClr val="385723"/>
    <a:srgbClr val="CC99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57" autoAdjust="0"/>
    <p:restoredTop sz="82632" autoAdjust="0"/>
  </p:normalViewPr>
  <p:slideViewPr>
    <p:cSldViewPr>
      <p:cViewPr varScale="1">
        <p:scale>
          <a:sx n="86" d="100"/>
          <a:sy n="86" d="100"/>
        </p:scale>
        <p:origin x="45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1764" y="5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C8F5F55-D563-4ECD-A54E-CB0576638D2A}" type="datetimeFigureOut">
              <a:rPr lang="en-US"/>
              <a:pPr>
                <a:defRPr/>
              </a:pPr>
              <a:t>11/25/2020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VBA programming: Part III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CB07625-2B3F-429B-81FA-E1271FD8F1A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6728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3D3AB2D-9B2F-44A8-A39C-161117D20690}" type="datetimeFigureOut">
              <a:rPr lang="en-US"/>
              <a:pPr>
                <a:defRPr/>
              </a:pPr>
              <a:t>11/25/2020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B4E02C4-9896-428F-9970-3367E6A4601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0703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4E02C4-9896-428F-9970-3367E6A4601D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55649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en-US" dirty="0" smtClean="0">
              <a:ea typeface="ＭＳ Ｐゴシック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4E02C4-9896-428F-9970-3367E6A4601D}" type="slidenum">
              <a:rPr lang="en-US" smtClean="0"/>
              <a:pPr>
                <a:defRPr/>
              </a:pPr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4708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C2E759F-4072-4BFB-B27A-D6F21B6E9FD4}" type="datetimeFigureOut">
              <a:rPr lang="en-US"/>
              <a:pPr>
                <a:defRPr/>
              </a:pPr>
              <a:t>11/25/2020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Lecture notes for CPSC 203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E6DA8A3-4D99-442E-B427-E62712AFE5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53173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575B726-F111-4CCD-93ED-7A80565E52CB}" type="datetimeFigureOut">
              <a:rPr lang="en-US"/>
              <a:pPr>
                <a:defRPr/>
              </a:pPr>
              <a:t>11/25/2020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987EA2C-5101-4EFF-9EC5-E785960973D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819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4pPr>
              <a:defRPr u="sng"/>
            </a:lvl4pPr>
            <a:lvl5pPr marL="2057400" indent="-228600">
              <a:buFont typeface="Calibri" panose="020F0502020204030204" pitchFamily="34" charset="0"/>
              <a:buChar char="⁻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3854EE7-F009-4335-B6A3-EBA92AA66B12}" type="datetimeFigureOut">
              <a:rPr lang="en-US"/>
              <a:pPr>
                <a:defRPr/>
              </a:pPr>
              <a:t>11/25/2020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C8B70FF-9A41-4090-AA79-9B7A7E5CC8F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9192512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110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T Default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29200"/>
          </a:xfrm>
        </p:spPr>
        <p:txBody>
          <a:bodyPr/>
          <a:lstStyle>
            <a:lvl1pPr marL="234950" indent="-234950">
              <a:defRPr sz="2400"/>
            </a:lvl1pPr>
            <a:lvl2pPr marL="457200" indent="-222250">
              <a:defRPr sz="2000"/>
            </a:lvl2pPr>
            <a:lvl3pPr marL="574675" indent="-117475">
              <a:defRPr sz="1800"/>
            </a:lvl3pPr>
            <a:lvl4pPr marL="796925" indent="-104775">
              <a:defRPr sz="1600"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7175705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3200" b="1" cap="all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800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8FCCB139-380D-4534-91A4-ADF6145E05ED}" type="datetimeFigureOut">
              <a:rPr lang="en-US"/>
              <a:pPr>
                <a:defRPr/>
              </a:pPr>
              <a:t>11/25/2020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5C64F80-319D-403A-8D96-089B24B4C4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5722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886200" cy="4876800"/>
          </a:xfrm>
        </p:spPr>
        <p:txBody>
          <a:bodyPr/>
          <a:lstStyle>
            <a:lvl1pPr marL="234950" indent="-234950">
              <a:defRPr sz="2400"/>
            </a:lvl1pPr>
            <a:lvl2pPr marL="404813" indent="-169863">
              <a:defRPr sz="2000"/>
            </a:lvl2pPr>
            <a:lvl3pPr marL="574675" indent="-117475">
              <a:defRPr sz="1800"/>
            </a:lvl3pPr>
            <a:lvl4pPr marL="692150" indent="-117475">
              <a:defRPr sz="16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0"/>
          </p:nvPr>
        </p:nvSpPr>
        <p:spPr>
          <a:xfrm>
            <a:off x="4724400" y="1600200"/>
            <a:ext cx="3886200" cy="4876800"/>
          </a:xfrm>
        </p:spPr>
        <p:txBody>
          <a:bodyPr/>
          <a:lstStyle>
            <a:lvl1pPr marL="234950" indent="-234950">
              <a:defRPr sz="2400"/>
            </a:lvl1pPr>
            <a:lvl2pPr marL="404813" indent="-169863">
              <a:defRPr sz="2000"/>
            </a:lvl2pPr>
            <a:lvl3pPr marL="574675" indent="-117475">
              <a:defRPr sz="1800"/>
            </a:lvl3pPr>
            <a:lvl4pPr marL="692150" indent="-117475">
              <a:defRPr sz="16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304080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757CFE7-1502-4140-B567-DADD2AE6AB9A}" type="datetimeFigureOut">
              <a:rPr lang="en-US"/>
              <a:pPr>
                <a:defRPr/>
              </a:pPr>
              <a:t>11/25/2020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52AA62E8-8E50-45E3-829D-A7DD03C5D56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2561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0E8D219-40AC-4219-9BA5-E507B4BD3CC6}" type="datetimeFigureOut">
              <a:rPr lang="en-US"/>
              <a:pPr>
                <a:defRPr/>
              </a:pPr>
              <a:t>11/25/2020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4C60446-AB74-482B-94FF-0452AC1673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99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DEA38E2-7CEB-4353-825D-8594AB0D3952}" type="datetimeFigureOut">
              <a:rPr lang="en-US"/>
              <a:pPr>
                <a:defRPr/>
              </a:pPr>
              <a:t>11/25/2020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F6EC17F-EC8E-4E68-9CBB-1841F8F6D4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913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D061546-5421-4572-805D-18520E3AD78E}" type="datetimeFigureOut">
              <a:rPr lang="en-US"/>
              <a:pPr>
                <a:defRPr/>
              </a:pPr>
              <a:t>11/25/2020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D5179AA-C6E2-44EE-91AC-04B9430469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960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F4A17A0-B459-4E22-88A0-7D3A99A920A9}" type="datetimeFigureOut">
              <a:rPr lang="en-US"/>
              <a:pPr>
                <a:defRPr/>
              </a:pPr>
              <a:t>11/25/2020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6910DBF-A6D8-49A1-A62B-88D9F0E118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6475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28600"/>
            <a:ext cx="8229600" cy="94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524000"/>
            <a:ext cx="82296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37" r:id="rId2"/>
    <p:sldLayoutId id="2147483742" r:id="rId3"/>
    <p:sldLayoutId id="2147483738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40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>
        <p:tmplLst>
          <p:tmpl lvl="1">
            <p:tnLst>
              <p:par>
                <p:cTn presetID="1" presetClass="entr" presetSubtype="0" fill="hold" nodeType="clickEffect">
                  <p:stCondLst>
                    <p:cond delay="3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228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396875" indent="-16827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6827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974725" indent="-16986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microsoft.com/en-us/office/vba/api/Excel.shapes.addchart2" TargetMode="External"/><Relationship Id="rId2" Type="http://schemas.openxmlformats.org/officeDocument/2006/relationships/hyperlink" Target="https://docs.microsoft.com/en-us/office/vba/api/project.shapes.addchart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ocs.microsoft.com/en-us/office/vba/api/Excel.XlChartType" TargetMode="Externa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eitsc.com/blog/the-benefits-of-using-pivot-tables-to-manage-your-data/" TargetMode="External"/><Relationship Id="rId2" Type="http://schemas.openxmlformats.org/officeDocument/2006/relationships/hyperlink" Target="https://support.microsoft.com/en-us/office/create-a-pivottable-to-analyze-worksheet-data-a9a84538-bfe9-40a9-a8e9-f99134456576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VBA Programming &amp; Data Visualization: Part 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00450"/>
            <a:ext cx="6400800" cy="2876550"/>
          </a:xfrm>
        </p:spPr>
        <p:txBody>
          <a:bodyPr/>
          <a:lstStyle/>
          <a:p>
            <a:pPr marL="342900" indent="-342900" algn="l">
              <a:spcBef>
                <a:spcPts val="9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Excel VBA programming: Inserting charts into a spreadsheet &amp; sorting data</a:t>
            </a:r>
          </a:p>
          <a:p>
            <a:pPr marL="342900" indent="-342900" algn="l">
              <a:spcBef>
                <a:spcPts val="9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General programming concept, nesting: loops within loop</a:t>
            </a:r>
          </a:p>
          <a:p>
            <a:pPr marL="342900" indent="-342900" algn="l">
              <a:spcBef>
                <a:spcPts val="9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Visualizing information in Excel: Pivot tables </a:t>
            </a:r>
          </a:p>
        </p:txBody>
      </p:sp>
    </p:spTree>
    <p:extLst>
      <p:ext uri="{BB962C8B-B14F-4D97-AF65-F5344CB8AC3E}">
        <p14:creationId xmlns:p14="http://schemas.microsoft.com/office/powerpoint/2010/main" val="1488808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VBA Counting Rows Of </a:t>
            </a:r>
            <a:r>
              <a:rPr lang="en-US" dirty="0" smtClean="0"/>
              <a:t>Data (2)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currentRow = START_ROW</a:t>
            </a:r>
          </a:p>
          <a:p>
            <a:pPr marL="457200" lvl="2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count </a:t>
            </a:r>
            <a:r>
              <a:rPr lang="en-US" dirty="0">
                <a:latin typeface="Consolas" panose="020B0609020204030204" pitchFamily="49" charset="0"/>
              </a:rPr>
              <a:t>= 0</a:t>
            </a:r>
          </a:p>
          <a:p>
            <a:pPr marL="457200" lvl="2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rowData </a:t>
            </a:r>
            <a:r>
              <a:rPr lang="en-US" dirty="0">
                <a:latin typeface="Consolas" panose="020B0609020204030204" pitchFamily="49" charset="0"/>
              </a:rPr>
              <a:t>= Cells(currentRow, LETTER_GRADE_COLUMN)</a:t>
            </a:r>
          </a:p>
          <a:p>
            <a:pPr marL="457200" lvl="2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Do </a:t>
            </a:r>
            <a:r>
              <a:rPr lang="en-US" dirty="0">
                <a:latin typeface="Consolas" panose="020B0609020204030204" pitchFamily="49" charset="0"/>
              </a:rPr>
              <a:t>While (rowData &lt;&gt; EMPTY_ROW)</a:t>
            </a:r>
          </a:p>
          <a:p>
            <a:pPr marL="457200" lvl="2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    count </a:t>
            </a:r>
            <a:r>
              <a:rPr lang="en-US" dirty="0">
                <a:latin typeface="Consolas" panose="020B0609020204030204" pitchFamily="49" charset="0"/>
              </a:rPr>
              <a:t>= count + 1</a:t>
            </a:r>
          </a:p>
          <a:p>
            <a:pPr marL="457200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    </a:t>
            </a:r>
            <a:r>
              <a:rPr lang="en-US" dirty="0" smtClean="0">
                <a:latin typeface="Consolas" panose="020B0609020204030204" pitchFamily="49" charset="0"/>
              </a:rPr>
              <a:t>currentRow </a:t>
            </a:r>
            <a:r>
              <a:rPr lang="en-US" dirty="0">
                <a:latin typeface="Consolas" panose="020B0609020204030204" pitchFamily="49" charset="0"/>
              </a:rPr>
              <a:t>= currentRow + 1</a:t>
            </a:r>
          </a:p>
          <a:p>
            <a:pPr marL="457200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    </a:t>
            </a:r>
            <a:r>
              <a:rPr lang="en-US" dirty="0" smtClean="0">
                <a:latin typeface="Consolas" panose="020B0609020204030204" pitchFamily="49" charset="0"/>
              </a:rPr>
              <a:t>rowData </a:t>
            </a:r>
            <a:r>
              <a:rPr lang="en-US" dirty="0">
                <a:latin typeface="Consolas" panose="020B0609020204030204" pitchFamily="49" charset="0"/>
              </a:rPr>
              <a:t>= Cells(currentRow, LETTER_GRADE_COLUMN)</a:t>
            </a:r>
          </a:p>
          <a:p>
            <a:pPr marL="457200" lvl="2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 Loop</a:t>
            </a:r>
            <a:endParaRPr lang="en-US" dirty="0">
              <a:latin typeface="Consolas" panose="020B0609020204030204" pitchFamily="49" charset="0"/>
            </a:endParaRPr>
          </a:p>
          <a:p>
            <a:pPr marL="457200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</a:rPr>
              <a:t>MsgBox </a:t>
            </a:r>
            <a:r>
              <a:rPr lang="en-US" dirty="0">
                <a:latin typeface="Consolas" panose="020B0609020204030204" pitchFamily="49" charset="0"/>
              </a:rPr>
              <a:t>("Num. rows=" &amp; count)</a:t>
            </a:r>
          </a:p>
          <a:p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242898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Sorting Spreadsheets In Excel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Select the range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Set sort criteria</a:t>
            </a:r>
            <a:endParaRPr lang="en-C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1905000"/>
            <a:ext cx="4800600" cy="249119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4654" y="4972027"/>
            <a:ext cx="4114800" cy="1881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8287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VBA Sort Code Criteria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must first do this:</a:t>
            </a:r>
          </a:p>
          <a:p>
            <a:pPr lvl="1"/>
            <a:r>
              <a:rPr lang="en-US" dirty="0" smtClean="0"/>
              <a:t>(According to MS-docs) </a:t>
            </a:r>
            <a:r>
              <a:rPr lang="en-US" dirty="0"/>
              <a:t>Clears all the SortFields </a:t>
            </a:r>
            <a:r>
              <a:rPr lang="en-US" dirty="0" smtClean="0"/>
              <a:t>objects:</a:t>
            </a:r>
          </a:p>
          <a:p>
            <a:pPr lvl="2"/>
            <a:r>
              <a:rPr lang="en-CA" dirty="0">
                <a:latin typeface="Consolas" panose="020B0609020204030204" pitchFamily="49" charset="0"/>
              </a:rPr>
              <a:t>ActiveWorkbook.Worksheets(1).</a:t>
            </a:r>
            <a:r>
              <a:rPr lang="en-CA" dirty="0" smtClean="0">
                <a:latin typeface="Consolas" panose="020B0609020204030204" pitchFamily="49" charset="0"/>
              </a:rPr>
              <a:t>Sort.SortFields.Clear</a:t>
            </a:r>
          </a:p>
          <a:p>
            <a:r>
              <a:rPr lang="en-US" dirty="0" smtClean="0"/>
              <a:t>Specify the criteria used in the sort ‘key’:</a:t>
            </a:r>
            <a:endParaRPr lang="en-US" dirty="0"/>
          </a:p>
          <a:p>
            <a:pPr lvl="1"/>
            <a:r>
              <a:rPr lang="en-US" sz="1800" dirty="0" smtClean="0">
                <a:latin typeface="Consolas" panose="020B0609020204030204" pitchFamily="49" charset="0"/>
              </a:rPr>
              <a:t>ActiveWorkbook.Worksheets(1</a:t>
            </a:r>
            <a:r>
              <a:rPr lang="en-US" sz="1800" dirty="0">
                <a:latin typeface="Consolas" panose="020B0609020204030204" pitchFamily="49" charset="0"/>
              </a:rPr>
              <a:t>).Sort.SortFields.Add Key</a:t>
            </a:r>
            <a:r>
              <a:rPr lang="en-US" sz="1800" dirty="0" smtClean="0">
                <a:latin typeface="Consolas" panose="020B0609020204030204" pitchFamily="49" charset="0"/>
              </a:rPr>
              <a:t>:= Range</a:t>
            </a:r>
            <a:r>
              <a:rPr lang="en-US" sz="1800" dirty="0">
                <a:latin typeface="Consolas" panose="020B0609020204030204" pitchFamily="49" charset="0"/>
              </a:rPr>
              <a:t>("A1</a:t>
            </a:r>
            <a:r>
              <a:rPr lang="en-US" sz="1800" dirty="0" smtClean="0">
                <a:latin typeface="Consolas" panose="020B0609020204030204" pitchFamily="49" charset="0"/>
              </a:rPr>
              <a:t>")</a:t>
            </a:r>
          </a:p>
          <a:p>
            <a:r>
              <a:rPr lang="en-US" dirty="0"/>
              <a:t>Specify the </a:t>
            </a:r>
            <a:r>
              <a:rPr lang="en-US" dirty="0" smtClean="0"/>
              <a:t>sorting order (ascending “A-Z” or descending “Z-A”)</a:t>
            </a:r>
          </a:p>
          <a:p>
            <a:pPr lvl="1"/>
            <a:r>
              <a:rPr lang="en-US" sz="1800" dirty="0" smtClean="0">
                <a:latin typeface="Consolas" panose="020B0609020204030204" pitchFamily="49" charset="0"/>
              </a:rPr>
              <a:t>ActiveWorkbook.Worksheets(1</a:t>
            </a:r>
            <a:r>
              <a:rPr lang="en-US" sz="1800" dirty="0">
                <a:latin typeface="Consolas" panose="020B0609020204030204" pitchFamily="49" charset="0"/>
              </a:rPr>
              <a:t>).Sort.SortFields.Add </a:t>
            </a:r>
            <a:r>
              <a:rPr lang="en-US" sz="1800" dirty="0" smtClean="0">
                <a:latin typeface="Consolas" panose="020B0609020204030204" pitchFamily="49" charset="0"/>
              </a:rPr>
              <a:t>Order</a:t>
            </a:r>
            <a:r>
              <a:rPr lang="en-US" sz="1800" dirty="0">
                <a:latin typeface="Consolas" panose="020B0609020204030204" pitchFamily="49" charset="0"/>
              </a:rPr>
              <a:t>:=</a:t>
            </a:r>
            <a:r>
              <a:rPr lang="en-US" sz="1800" dirty="0" smtClean="0">
                <a:latin typeface="Consolas" panose="020B0609020204030204" pitchFamily="49" charset="0"/>
              </a:rPr>
              <a:t>xlAscending </a:t>
            </a:r>
            <a:r>
              <a:rPr lang="en-US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'x1Descending is the other option</a:t>
            </a:r>
            <a:endParaRPr lang="en-US" sz="1800" dirty="0" smtClean="0">
              <a:latin typeface="Consolas" panose="020B0609020204030204" pitchFamily="49" charset="0"/>
            </a:endParaRPr>
          </a:p>
          <a:p>
            <a:r>
              <a:rPr lang="en-US" dirty="0"/>
              <a:t>Specify the </a:t>
            </a:r>
            <a:r>
              <a:rPr lang="en-US" dirty="0" smtClean="0"/>
              <a:t>range of cells to be sorted</a:t>
            </a:r>
          </a:p>
          <a:p>
            <a:pPr lvl="1"/>
            <a:r>
              <a:rPr lang="en-US" sz="1800" dirty="0" smtClean="0">
                <a:latin typeface="Consolas" panose="020B0609020204030204" pitchFamily="49" charset="0"/>
              </a:rPr>
              <a:t>ActiveWorkbook.Worksheets(1</a:t>
            </a:r>
            <a:r>
              <a:rPr lang="en-US" sz="1800" dirty="0">
                <a:latin typeface="Consolas" panose="020B0609020204030204" pitchFamily="49" charset="0"/>
              </a:rPr>
              <a:t>).</a:t>
            </a:r>
            <a:r>
              <a:rPr lang="en-US" sz="1800" dirty="0" smtClean="0">
                <a:latin typeface="Consolas" panose="020B0609020204030204" pitchFamily="49" charset="0"/>
              </a:rPr>
              <a:t>Sort.SetRange </a:t>
            </a:r>
            <a:r>
              <a:rPr lang="en-US" sz="1800" dirty="0">
                <a:latin typeface="Consolas" panose="020B0609020204030204" pitchFamily="49" charset="0"/>
              </a:rPr>
              <a:t>Range("A1:F14</a:t>
            </a:r>
            <a:r>
              <a:rPr lang="en-US" sz="1800" dirty="0" smtClean="0">
                <a:latin typeface="Consolas" panose="020B0609020204030204" pitchFamily="49" charset="0"/>
              </a:rPr>
              <a:t>")</a:t>
            </a:r>
          </a:p>
          <a:p>
            <a:r>
              <a:rPr lang="en-US" dirty="0"/>
              <a:t>Specify </a:t>
            </a:r>
            <a:r>
              <a:rPr lang="en-US" dirty="0" smtClean="0"/>
              <a:t>if there is a header row</a:t>
            </a:r>
          </a:p>
          <a:p>
            <a:pPr lvl="1"/>
            <a:r>
              <a:rPr lang="en-US" dirty="0" smtClean="0">
                <a:latin typeface="Consolas" panose="020B0609020204030204" pitchFamily="49" charset="0"/>
              </a:rPr>
              <a:t>ActiveWorkbook.Worksheets(1</a:t>
            </a:r>
            <a:r>
              <a:rPr lang="en-US" dirty="0">
                <a:latin typeface="Consolas" panose="020B0609020204030204" pitchFamily="49" charset="0"/>
              </a:rPr>
              <a:t>).</a:t>
            </a:r>
            <a:r>
              <a:rPr lang="en-US" dirty="0" smtClean="0">
                <a:latin typeface="Consolas" panose="020B0609020204030204" pitchFamily="49" charset="0"/>
              </a:rPr>
              <a:t>Sort.Header </a:t>
            </a:r>
            <a:r>
              <a:rPr lang="en-US" dirty="0">
                <a:latin typeface="Consolas" panose="020B0609020204030204" pitchFamily="49" charset="0"/>
              </a:rPr>
              <a:t>= xlYes 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'x1No=range </a:t>
            </a: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</a:rPr>
              <a:t>has no header, x1yes=range has </a:t>
            </a:r>
            <a:r>
              <a:rPr lang="en-US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header</a:t>
            </a:r>
            <a:endParaRPr lang="en-CA" b="1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-76200" y="6576996"/>
            <a:ext cx="85344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1400" dirty="0"/>
              <a:t> </a:t>
            </a:r>
            <a:r>
              <a:rPr lang="en-CA" sz="1400" dirty="0" smtClean="0"/>
              <a:t>For </a:t>
            </a:r>
            <a:r>
              <a:rPr lang="en-CA" sz="1400" dirty="0"/>
              <a:t>more information: https://docs.microsoft.com/en-us/office/vba/api/excel.sort</a:t>
            </a:r>
          </a:p>
        </p:txBody>
      </p:sp>
    </p:spTree>
    <p:extLst>
      <p:ext uri="{BB962C8B-B14F-4D97-AF65-F5344CB8AC3E}">
        <p14:creationId xmlns:p14="http://schemas.microsoft.com/office/powerpoint/2010/main" val="3049066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VBA Example: Simple Sort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b="1" dirty="0"/>
              <a:t>Name of the spreadsheet that contains the VBA example</a:t>
            </a:r>
            <a:r>
              <a:rPr lang="en-CA" dirty="0"/>
              <a:t>: </a:t>
            </a:r>
            <a:r>
              <a:rPr lang="en-CA" sz="1800" dirty="0" smtClean="0">
                <a:latin typeface="Consolas" panose="020B0609020204030204" pitchFamily="49" charset="0"/>
              </a:rPr>
              <a:t>Excel8_simple_sort</a:t>
            </a:r>
          </a:p>
          <a:p>
            <a:pPr lvl="1"/>
            <a:r>
              <a:rPr lang="en-US" b="1" dirty="0" smtClean="0"/>
              <a:t>Learning </a:t>
            </a:r>
            <a:r>
              <a:rPr lang="en-US" b="1" dirty="0"/>
              <a:t>objective</a:t>
            </a:r>
            <a:r>
              <a:rPr lang="en-US" dirty="0" smtClean="0"/>
              <a:t>: sorting with a predetermined fixed range in the currently active worksheet. </a:t>
            </a:r>
          </a:p>
          <a:p>
            <a:pPr marL="457200" lvl="2" indent="0">
              <a:buNone/>
            </a:pPr>
            <a:endParaRPr lang="en-US" dirty="0" smtClean="0">
              <a:latin typeface="Consolas" panose="020B0609020204030204" pitchFamily="49" charset="0"/>
            </a:endParaRPr>
          </a:p>
          <a:p>
            <a:pPr marL="457200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 ActiveWorkbook.Worksheets(1).Sort.SortFields.Clear</a:t>
            </a:r>
          </a:p>
          <a:p>
            <a:pPr marL="457200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    ActiveWorkbook.Worksheets(1).Sort.SortFields.Add Key:= _</a:t>
            </a:r>
          </a:p>
          <a:p>
            <a:pPr marL="457200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        Range("A1"), Order:=xlAscending</a:t>
            </a:r>
          </a:p>
          <a:p>
            <a:pPr marL="457200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    With ActiveWorkbook.Worksheets(1).Sort</a:t>
            </a:r>
          </a:p>
          <a:p>
            <a:pPr marL="457200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        .SetRange Range("A1:F14")</a:t>
            </a:r>
          </a:p>
          <a:p>
            <a:pPr marL="457200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        .Header = xlYes </a:t>
            </a: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</a:rPr>
              <a:t>'Options: x1No, </a:t>
            </a:r>
            <a:r>
              <a:rPr lang="en-US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x1yes</a:t>
            </a:r>
            <a:endParaRPr lang="en-US" dirty="0" smtClean="0">
              <a:latin typeface="Consolas" panose="020B0609020204030204" pitchFamily="49" charset="0"/>
            </a:endParaRPr>
          </a:p>
          <a:p>
            <a:pPr marL="457200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	 </a:t>
            </a:r>
            <a:r>
              <a:rPr lang="en-US" dirty="0" smtClean="0">
                <a:latin typeface="Consolas" panose="020B0609020204030204" pitchFamily="49" charset="0"/>
              </a:rPr>
              <a:t>   .</a:t>
            </a:r>
            <a:r>
              <a:rPr lang="en-US" dirty="0">
                <a:latin typeface="Consolas" panose="020B0609020204030204" pitchFamily="49" charset="0"/>
              </a:rPr>
              <a:t>Apply</a:t>
            </a:r>
          </a:p>
          <a:p>
            <a:pPr marL="457200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    End With    </a:t>
            </a:r>
          </a:p>
          <a:p>
            <a:pPr marL="457200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    </a:t>
            </a:r>
            <a:endParaRPr lang="en-US" dirty="0" smtClean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246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VBA Example: </a:t>
            </a:r>
            <a:r>
              <a:rPr lang="en-US" dirty="0" smtClean="0"/>
              <a:t>More Advanced Sort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b="1" dirty="0"/>
              <a:t>Name of the spreadsheet that contains the VBA example</a:t>
            </a:r>
            <a:r>
              <a:rPr lang="en-CA" dirty="0"/>
              <a:t>: </a:t>
            </a:r>
            <a:r>
              <a:rPr lang="en-CA" sz="1800" dirty="0" smtClean="0">
                <a:latin typeface="Consolas" panose="020B0609020204030204" pitchFamily="49" charset="0"/>
              </a:rPr>
              <a:t>Excel9_advanced_sort</a:t>
            </a:r>
          </a:p>
          <a:p>
            <a:pPr lvl="1"/>
            <a:r>
              <a:rPr lang="en-US" b="1" dirty="0" smtClean="0"/>
              <a:t>Learning </a:t>
            </a:r>
            <a:r>
              <a:rPr lang="en-US" b="1" dirty="0"/>
              <a:t>objective</a:t>
            </a:r>
            <a:r>
              <a:rPr lang="en-US" dirty="0"/>
              <a:t>: sorting </a:t>
            </a:r>
            <a:r>
              <a:rPr lang="en-US" dirty="0" smtClean="0"/>
              <a:t>only rows that contain data, sorting the worksheet with the specified name.</a:t>
            </a:r>
          </a:p>
          <a:p>
            <a:pPr lvl="1"/>
            <a:endParaRPr lang="en-US" dirty="0"/>
          </a:p>
          <a:p>
            <a:pPr marL="457200" lvl="2" indent="0">
              <a:buNone/>
            </a:pP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</a:rPr>
              <a:t>'Count number of rows </a:t>
            </a:r>
            <a:r>
              <a:rPr lang="en-US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(i.e. contain data)</a:t>
            </a:r>
            <a:endParaRPr lang="en-US" b="1" dirty="0">
              <a:solidFill>
                <a:srgbClr val="FF0000"/>
              </a:solidFill>
              <a:latin typeface="Consolas" panose="020B0609020204030204" pitchFamily="49" charset="0"/>
            </a:endParaRPr>
          </a:p>
          <a:p>
            <a:pPr marL="457200" lvl="2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currentRow </a:t>
            </a:r>
            <a:r>
              <a:rPr lang="en-US" dirty="0">
                <a:latin typeface="Consolas" panose="020B0609020204030204" pitchFamily="49" charset="0"/>
              </a:rPr>
              <a:t>= START_ROW</a:t>
            </a:r>
          </a:p>
          <a:p>
            <a:pPr marL="457200" lvl="2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count </a:t>
            </a:r>
            <a:r>
              <a:rPr lang="en-US" dirty="0">
                <a:latin typeface="Consolas" panose="020B0609020204030204" pitchFamily="49" charset="0"/>
              </a:rPr>
              <a:t>= 0</a:t>
            </a:r>
          </a:p>
          <a:p>
            <a:pPr marL="457200" lvl="2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rowData </a:t>
            </a:r>
            <a:r>
              <a:rPr lang="en-US" dirty="0">
                <a:latin typeface="Consolas" panose="020B0609020204030204" pitchFamily="49" charset="0"/>
              </a:rPr>
              <a:t>= Cells(currentRow, 1)</a:t>
            </a:r>
          </a:p>
          <a:p>
            <a:pPr marL="457200" lvl="2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Do </a:t>
            </a:r>
            <a:r>
              <a:rPr lang="en-US" dirty="0">
                <a:latin typeface="Consolas" panose="020B0609020204030204" pitchFamily="49" charset="0"/>
              </a:rPr>
              <a:t>While (rowData &lt;&gt; EMPTY_ROW)</a:t>
            </a:r>
          </a:p>
          <a:p>
            <a:pPr marL="457200" lvl="2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</a:rPr>
              <a:t>count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= count + 1</a:t>
            </a:r>
          </a:p>
          <a:p>
            <a:pPr marL="457200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    </a:t>
            </a:r>
            <a:r>
              <a:rPr lang="en-US" dirty="0" smtClean="0">
                <a:latin typeface="Consolas" panose="020B0609020204030204" pitchFamily="49" charset="0"/>
              </a:rPr>
              <a:t>currentRow </a:t>
            </a:r>
            <a:r>
              <a:rPr lang="en-US" dirty="0">
                <a:latin typeface="Consolas" panose="020B0609020204030204" pitchFamily="49" charset="0"/>
              </a:rPr>
              <a:t>= currentRow + 1</a:t>
            </a:r>
          </a:p>
          <a:p>
            <a:pPr marL="457200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    </a:t>
            </a:r>
            <a:r>
              <a:rPr lang="en-US" dirty="0" smtClean="0">
                <a:latin typeface="Consolas" panose="020B0609020204030204" pitchFamily="49" charset="0"/>
              </a:rPr>
              <a:t>rowData </a:t>
            </a:r>
            <a:r>
              <a:rPr lang="en-US" dirty="0">
                <a:latin typeface="Consolas" panose="020B0609020204030204" pitchFamily="49" charset="0"/>
              </a:rPr>
              <a:t>= Cells(currentRow, 1)</a:t>
            </a:r>
          </a:p>
          <a:p>
            <a:pPr marL="457200" lvl="2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Loop</a:t>
            </a:r>
            <a:endParaRPr lang="en-US" dirty="0">
              <a:latin typeface="Consolas" panose="020B0609020204030204" pitchFamily="49" charset="0"/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02631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VBA Example: More Advanced Sort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2" indent="0">
              <a:buNone/>
            </a:pPr>
            <a:r>
              <a:rPr lang="en-CA" b="1" dirty="0">
                <a:solidFill>
                  <a:srgbClr val="FF0000"/>
                </a:solidFill>
                <a:latin typeface="Consolas" panose="020B0609020204030204" pitchFamily="49" charset="0"/>
              </a:rPr>
              <a:t> 'Sort only occupied cells worksheet called "Covid Stats"</a:t>
            </a:r>
          </a:p>
          <a:p>
            <a:pPr marL="457200" lvl="2" indent="0">
              <a:buNone/>
            </a:pPr>
            <a:r>
              <a:rPr lang="en-CA" dirty="0">
                <a:latin typeface="Consolas" panose="020B0609020204030204" pitchFamily="49" charset="0"/>
              </a:rPr>
              <a:t> </a:t>
            </a:r>
            <a:r>
              <a:rPr lang="en-CA" dirty="0" smtClean="0">
                <a:latin typeface="Consolas" panose="020B0609020204030204" pitchFamily="49" charset="0"/>
              </a:rPr>
              <a:t>ActiveWorkbook.Worksheets(1</a:t>
            </a:r>
            <a:r>
              <a:rPr lang="en-CA" dirty="0">
                <a:latin typeface="Consolas" panose="020B0609020204030204" pitchFamily="49" charset="0"/>
              </a:rPr>
              <a:t>).Sort.SortFields.Clear</a:t>
            </a:r>
          </a:p>
          <a:p>
            <a:pPr marL="457200" lvl="2" indent="0">
              <a:buNone/>
            </a:pPr>
            <a:r>
              <a:rPr lang="en-CA" dirty="0">
                <a:latin typeface="Consolas" panose="020B0609020204030204" pitchFamily="49" charset="0"/>
              </a:rPr>
              <a:t> </a:t>
            </a:r>
            <a:r>
              <a:rPr lang="en-CA" dirty="0" smtClean="0">
                <a:latin typeface="Consolas" panose="020B0609020204030204" pitchFamily="49" charset="0"/>
              </a:rPr>
              <a:t>ActiveWorkbook.Worksheets(1</a:t>
            </a:r>
            <a:r>
              <a:rPr lang="en-CA" dirty="0">
                <a:latin typeface="Consolas" panose="020B0609020204030204" pitchFamily="49" charset="0"/>
              </a:rPr>
              <a:t>).Sort.SortFields.Add Key:= _</a:t>
            </a:r>
          </a:p>
          <a:p>
            <a:pPr marL="457200" lvl="2" indent="0">
              <a:buNone/>
            </a:pPr>
            <a:r>
              <a:rPr lang="en-CA" dirty="0">
                <a:latin typeface="Consolas" panose="020B0609020204030204" pitchFamily="49" charset="0"/>
              </a:rPr>
              <a:t> </a:t>
            </a:r>
            <a:r>
              <a:rPr lang="en-CA" dirty="0" smtClean="0">
                <a:latin typeface="Consolas" panose="020B0609020204030204" pitchFamily="49" charset="0"/>
              </a:rPr>
              <a:t>  Range(SORT_CRITERIA</a:t>
            </a:r>
            <a:r>
              <a:rPr lang="en-CA" dirty="0">
                <a:latin typeface="Consolas" panose="020B0609020204030204" pitchFamily="49" charset="0"/>
              </a:rPr>
              <a:t>), Order:=xlAscending</a:t>
            </a:r>
          </a:p>
          <a:p>
            <a:pPr marL="457200" lvl="2" indent="0">
              <a:buNone/>
            </a:pPr>
            <a:r>
              <a:rPr lang="en-CA" dirty="0">
                <a:latin typeface="Consolas" panose="020B0609020204030204" pitchFamily="49" charset="0"/>
              </a:rPr>
              <a:t>   </a:t>
            </a:r>
            <a:r>
              <a:rPr lang="en-CA" dirty="0" smtClean="0">
                <a:latin typeface="Consolas" panose="020B0609020204030204" pitchFamily="49" charset="0"/>
              </a:rPr>
              <a:t>  With </a:t>
            </a:r>
            <a:r>
              <a:rPr lang="en-CA" dirty="0">
                <a:latin typeface="Consolas" panose="020B0609020204030204" pitchFamily="49" charset="0"/>
              </a:rPr>
              <a:t>ActiveWorkbook.Worksheets("</a:t>
            </a:r>
            <a:r>
              <a:rPr lang="en-CA" dirty="0">
                <a:solidFill>
                  <a:srgbClr val="0000FF"/>
                </a:solidFill>
                <a:latin typeface="Consolas" panose="020B0609020204030204" pitchFamily="49" charset="0"/>
              </a:rPr>
              <a:t>Covid Stats</a:t>
            </a:r>
            <a:r>
              <a:rPr lang="en-CA" dirty="0">
                <a:latin typeface="Consolas" panose="020B0609020204030204" pitchFamily="49" charset="0"/>
              </a:rPr>
              <a:t>").Sort</a:t>
            </a:r>
          </a:p>
          <a:p>
            <a:pPr marL="457200" lvl="2" indent="0">
              <a:buNone/>
            </a:pPr>
            <a:r>
              <a:rPr lang="en-CA" dirty="0">
                <a:latin typeface="Consolas" panose="020B0609020204030204" pitchFamily="49" charset="0"/>
              </a:rPr>
              <a:t>     </a:t>
            </a:r>
            <a:r>
              <a:rPr lang="en-CA" dirty="0" smtClean="0">
                <a:latin typeface="Consolas" panose="020B0609020204030204" pitchFamily="49" charset="0"/>
              </a:rPr>
              <a:t>    .</a:t>
            </a:r>
            <a:r>
              <a:rPr lang="en-CA" dirty="0">
                <a:latin typeface="Consolas" panose="020B0609020204030204" pitchFamily="49" charset="0"/>
              </a:rPr>
              <a:t>SetRange Range(START_RANGE &amp; ":" &amp; "D" &amp; </a:t>
            </a:r>
            <a:r>
              <a:rPr lang="en-CA" dirty="0">
                <a:solidFill>
                  <a:srgbClr val="FF0000"/>
                </a:solidFill>
                <a:latin typeface="Consolas" panose="020B0609020204030204" pitchFamily="49" charset="0"/>
              </a:rPr>
              <a:t>count</a:t>
            </a:r>
            <a:r>
              <a:rPr lang="en-CA" dirty="0">
                <a:latin typeface="Consolas" panose="020B0609020204030204" pitchFamily="49" charset="0"/>
              </a:rPr>
              <a:t>)</a:t>
            </a:r>
          </a:p>
          <a:p>
            <a:pPr marL="457200" lvl="2" indent="0">
              <a:buNone/>
            </a:pPr>
            <a:r>
              <a:rPr lang="en-CA" dirty="0">
                <a:latin typeface="Consolas" panose="020B0609020204030204" pitchFamily="49" charset="0"/>
              </a:rPr>
              <a:t>        </a:t>
            </a:r>
            <a:r>
              <a:rPr lang="en-CA" dirty="0" smtClean="0">
                <a:latin typeface="Consolas" panose="020B0609020204030204" pitchFamily="49" charset="0"/>
              </a:rPr>
              <a:t> .</a:t>
            </a:r>
            <a:r>
              <a:rPr lang="en-CA" dirty="0">
                <a:latin typeface="Consolas" panose="020B0609020204030204" pitchFamily="49" charset="0"/>
              </a:rPr>
              <a:t>Header = xlYes </a:t>
            </a:r>
            <a:endParaRPr lang="en-CA" dirty="0" smtClean="0">
              <a:latin typeface="Consolas" panose="020B0609020204030204" pitchFamily="49" charset="0"/>
            </a:endParaRPr>
          </a:p>
          <a:p>
            <a:pPr marL="457200" lvl="2" indent="0">
              <a:buNone/>
            </a:pPr>
            <a:r>
              <a:rPr lang="en-CA" dirty="0">
                <a:latin typeface="Consolas" panose="020B0609020204030204" pitchFamily="49" charset="0"/>
              </a:rPr>
              <a:t> </a:t>
            </a:r>
            <a:r>
              <a:rPr lang="en-CA" dirty="0" smtClean="0">
                <a:latin typeface="Consolas" panose="020B0609020204030204" pitchFamily="49" charset="0"/>
              </a:rPr>
              <a:t>        .</a:t>
            </a:r>
            <a:r>
              <a:rPr lang="en-CA" dirty="0">
                <a:latin typeface="Consolas" panose="020B0609020204030204" pitchFamily="49" charset="0"/>
              </a:rPr>
              <a:t>Apply</a:t>
            </a:r>
          </a:p>
          <a:p>
            <a:pPr marL="457200" lvl="2" indent="0">
              <a:buNone/>
            </a:pPr>
            <a:r>
              <a:rPr lang="en-CA" dirty="0">
                <a:latin typeface="Consolas" panose="020B0609020204030204" pitchFamily="49" charset="0"/>
              </a:rPr>
              <a:t>    End With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0" y="6211669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Sort only occupied rows</a:t>
            </a:r>
            <a:endParaRPr lang="en-CA" b="1" dirty="0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3886200" y="3429000"/>
            <a:ext cx="3581400" cy="28956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57200" y="5879236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Specify worksheet name</a:t>
            </a:r>
            <a:endParaRPr lang="en-CA" b="1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2095500" y="3058297"/>
            <a:ext cx="3581400" cy="28956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923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</a:t>
            </a:r>
            <a:r>
              <a:rPr lang="en-US" dirty="0" smtClean="0"/>
              <a:t>Programming Concept: Nested Loops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85259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Recognizing When </a:t>
            </a:r>
            <a:r>
              <a:rPr lang="en-US" b="1" dirty="0" smtClean="0">
                <a:solidFill>
                  <a:srgbClr val="0000FF"/>
                </a:solidFill>
              </a:rPr>
              <a:t>Nesting</a:t>
            </a:r>
            <a:r>
              <a:rPr lang="en-US" dirty="0" smtClean="0"/>
              <a:t> Is Needed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4788244" cy="5029200"/>
          </a:xfrm>
        </p:spPr>
        <p:txBody>
          <a:bodyPr/>
          <a:lstStyle/>
          <a:p>
            <a:r>
              <a:rPr lang="en-US" b="1" dirty="0" smtClean="0"/>
              <a:t>Review</a:t>
            </a:r>
            <a:r>
              <a:rPr lang="en-US" dirty="0" smtClean="0"/>
              <a:t>: A second question is asked only if a first question answers true:</a:t>
            </a:r>
          </a:p>
          <a:p>
            <a:pPr lvl="1"/>
            <a:r>
              <a:rPr lang="en-US" dirty="0" smtClean="0"/>
              <a:t>Example: If it’s true the applicant is a Canadian citizen, then ask for the person’s income (checking if eligible for social assistance).</a:t>
            </a:r>
          </a:p>
          <a:p>
            <a:pPr lvl="1"/>
            <a:r>
              <a:rPr lang="en-US" dirty="0" smtClean="0"/>
              <a:t>Type of nesting: an </a:t>
            </a:r>
            <a:r>
              <a:rPr lang="en-US" dirty="0" smtClean="0">
                <a:latin typeface="Consolas" panose="020B0609020204030204" pitchFamily="49" charset="0"/>
              </a:rPr>
              <a:t>IF</a:t>
            </a:r>
            <a:r>
              <a:rPr lang="en-US" dirty="0" smtClean="0"/>
              <a:t>-branch nested inside of another </a:t>
            </a:r>
            <a:r>
              <a:rPr lang="en-US" dirty="0">
                <a:latin typeface="Consolas" panose="020B0609020204030204" pitchFamily="49" charset="0"/>
              </a:rPr>
              <a:t>IF</a:t>
            </a:r>
            <a:r>
              <a:rPr lang="en-US" dirty="0"/>
              <a:t>-branch </a:t>
            </a:r>
            <a:endParaRPr lang="en-US" dirty="0" smtClean="0"/>
          </a:p>
          <a:p>
            <a:pPr marL="234950" lvl="1" indent="0">
              <a:buNone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If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(Boolean) then</a:t>
            </a:r>
          </a:p>
          <a:p>
            <a:pPr marL="293688" lvl="2" indent="0">
              <a:buNone/>
            </a:pP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 (Boolean) then</a:t>
            </a:r>
          </a:p>
          <a:p>
            <a:pPr marL="293688" lvl="2" indent="0">
              <a:buNone/>
            </a:pP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...</a:t>
            </a:r>
          </a:p>
          <a:p>
            <a:pPr marL="293688" lvl="2" indent="0">
              <a:buNone/>
            </a:pP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End If</a:t>
            </a:r>
          </a:p>
          <a:p>
            <a:pPr marL="293688" lvl="2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End if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iamond 3"/>
          <p:cNvSpPr/>
          <p:nvPr/>
        </p:nvSpPr>
        <p:spPr>
          <a:xfrm>
            <a:off x="5715000" y="1676400"/>
            <a:ext cx="1905000" cy="83820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Q: Citizen?</a:t>
            </a:r>
            <a:endParaRPr lang="en-US" dirty="0"/>
          </a:p>
        </p:txBody>
      </p:sp>
      <p:grpSp>
        <p:nvGrpSpPr>
          <p:cNvPr id="32" name="Group 31"/>
          <p:cNvGrpSpPr/>
          <p:nvPr/>
        </p:nvGrpSpPr>
        <p:grpSpPr>
          <a:xfrm>
            <a:off x="5562600" y="2514600"/>
            <a:ext cx="2209800" cy="1313935"/>
            <a:chOff x="5562600" y="2514600"/>
            <a:chExt cx="2209800" cy="1313935"/>
          </a:xfrm>
        </p:grpSpPr>
        <p:sp>
          <p:nvSpPr>
            <p:cNvPr id="5" name="Diamond 4"/>
            <p:cNvSpPr/>
            <p:nvPr/>
          </p:nvSpPr>
          <p:spPr>
            <a:xfrm>
              <a:off x="5562600" y="2990335"/>
              <a:ext cx="2209800" cy="838200"/>
            </a:xfrm>
            <a:prstGeom prst="diamond">
              <a:avLst/>
            </a:prstGeom>
            <a:solidFill>
              <a:srgbClr val="0000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Q: Low income?</a:t>
              </a:r>
              <a:endParaRPr lang="en-US" dirty="0"/>
            </a:p>
          </p:txBody>
        </p:sp>
        <p:cxnSp>
          <p:nvCxnSpPr>
            <p:cNvPr id="10" name="Straight Arrow Connector 9"/>
            <p:cNvCxnSpPr>
              <a:stCxn id="4" idx="2"/>
            </p:cNvCxnSpPr>
            <p:nvPr/>
          </p:nvCxnSpPr>
          <p:spPr>
            <a:xfrm>
              <a:off x="6667500" y="2514600"/>
              <a:ext cx="0" cy="47573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6655143" y="2621003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</a:t>
              </a:r>
              <a:endParaRPr lang="en-US" dirty="0"/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5715000" y="3828535"/>
            <a:ext cx="1905000" cy="1352035"/>
            <a:chOff x="5715000" y="3828535"/>
            <a:chExt cx="1905000" cy="1352035"/>
          </a:xfrm>
        </p:grpSpPr>
        <p:cxnSp>
          <p:nvCxnSpPr>
            <p:cNvPr id="14" name="Straight Arrow Connector 13"/>
            <p:cNvCxnSpPr/>
            <p:nvPr/>
          </p:nvCxnSpPr>
          <p:spPr>
            <a:xfrm>
              <a:off x="6667500" y="3828535"/>
              <a:ext cx="0" cy="47573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6655143" y="3934938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</a:t>
              </a:r>
              <a:endParaRPr lang="en-US" dirty="0"/>
            </a:p>
          </p:txBody>
        </p:sp>
        <p:sp>
          <p:nvSpPr>
            <p:cNvPr id="17" name="Oval 16"/>
            <p:cNvSpPr/>
            <p:nvPr/>
          </p:nvSpPr>
          <p:spPr>
            <a:xfrm>
              <a:off x="5715000" y="4342370"/>
              <a:ext cx="1905000" cy="838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May receive assistance</a:t>
              </a:r>
              <a:endParaRPr lang="en-US" dirty="0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7620000" y="1760319"/>
            <a:ext cx="838200" cy="1649116"/>
            <a:chOff x="7620000" y="1760319"/>
            <a:chExt cx="838200" cy="1649116"/>
          </a:xfrm>
        </p:grpSpPr>
        <p:cxnSp>
          <p:nvCxnSpPr>
            <p:cNvPr id="13" name="Straight Connector 12"/>
            <p:cNvCxnSpPr>
              <a:stCxn id="4" idx="3"/>
            </p:cNvCxnSpPr>
            <p:nvPr/>
          </p:nvCxnSpPr>
          <p:spPr>
            <a:xfrm>
              <a:off x="7620000" y="2095500"/>
              <a:ext cx="8382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7637505" y="1760319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F</a:t>
              </a:r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>
              <a:off x="8458200" y="2129651"/>
              <a:ext cx="0" cy="127978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Group 28"/>
          <p:cNvGrpSpPr/>
          <p:nvPr/>
        </p:nvGrpSpPr>
        <p:grpSpPr>
          <a:xfrm>
            <a:off x="7239000" y="3505200"/>
            <a:ext cx="1905000" cy="3230603"/>
            <a:chOff x="7239000" y="3505200"/>
            <a:chExt cx="1905000" cy="3230603"/>
          </a:xfrm>
        </p:grpSpPr>
        <p:cxnSp>
          <p:nvCxnSpPr>
            <p:cNvPr id="24" name="Straight Arrow Connector 23"/>
            <p:cNvCxnSpPr/>
            <p:nvPr/>
          </p:nvCxnSpPr>
          <p:spPr>
            <a:xfrm>
              <a:off x="8458200" y="3505200"/>
              <a:ext cx="0" cy="24384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Oval 26"/>
            <p:cNvSpPr/>
            <p:nvPr/>
          </p:nvSpPr>
          <p:spPr>
            <a:xfrm>
              <a:off x="7239000" y="5897603"/>
              <a:ext cx="1905000" cy="838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No assistance</a:t>
              </a:r>
              <a:endParaRPr lang="en-US" dirty="0"/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7734300" y="3075445"/>
            <a:ext cx="723900" cy="369332"/>
            <a:chOff x="7734300" y="3075445"/>
            <a:chExt cx="723900" cy="369332"/>
          </a:xfrm>
        </p:grpSpPr>
        <p:cxnSp>
          <p:nvCxnSpPr>
            <p:cNvPr id="31" name="Straight Arrow Connector 30"/>
            <p:cNvCxnSpPr>
              <a:stCxn id="5" idx="3"/>
            </p:cNvCxnSpPr>
            <p:nvPr/>
          </p:nvCxnSpPr>
          <p:spPr>
            <a:xfrm>
              <a:off x="7772400" y="3409435"/>
              <a:ext cx="68580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7734300" y="3075445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F</a:t>
              </a: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3632888" y="3010168"/>
            <a:ext cx="2260256" cy="2781032"/>
            <a:chOff x="3632888" y="3010168"/>
            <a:chExt cx="2260256" cy="2781032"/>
          </a:xfrm>
        </p:grpSpPr>
        <p:sp>
          <p:nvSpPr>
            <p:cNvPr id="36" name="Left Brace 35"/>
            <p:cNvSpPr/>
            <p:nvPr/>
          </p:nvSpPr>
          <p:spPr>
            <a:xfrm rot="10800000">
              <a:off x="3632888" y="4953000"/>
              <a:ext cx="317156" cy="838200"/>
            </a:xfrm>
            <a:prstGeom prst="leftBrace">
              <a:avLst>
                <a:gd name="adj1" fmla="val 55727"/>
                <a:gd name="adj2" fmla="val 50000"/>
              </a:avLst>
            </a:prstGeom>
            <a:ln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Left Brace 36"/>
            <p:cNvSpPr/>
            <p:nvPr/>
          </p:nvSpPr>
          <p:spPr>
            <a:xfrm>
              <a:off x="5239266" y="3010168"/>
              <a:ext cx="317156" cy="838200"/>
            </a:xfrm>
            <a:prstGeom prst="leftBrace">
              <a:avLst>
                <a:gd name="adj1" fmla="val 55727"/>
                <a:gd name="adj2" fmla="val 50000"/>
              </a:avLst>
            </a:prstGeom>
            <a:ln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39" name="Straight Arrow Connector 38"/>
            <p:cNvCxnSpPr/>
            <p:nvPr/>
          </p:nvCxnSpPr>
          <p:spPr>
            <a:xfrm flipH="1">
              <a:off x="3950044" y="4953000"/>
              <a:ext cx="393356" cy="419100"/>
            </a:xfrm>
            <a:prstGeom prst="straightConnector1">
              <a:avLst/>
            </a:prstGeom>
            <a:ln>
              <a:solidFill>
                <a:srgbClr val="0000F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>
              <a:endCxn id="37" idx="1"/>
            </p:cNvCxnSpPr>
            <p:nvPr/>
          </p:nvCxnSpPr>
          <p:spPr>
            <a:xfrm flipV="1">
              <a:off x="4689389" y="3429268"/>
              <a:ext cx="549877" cy="1142732"/>
            </a:xfrm>
            <a:prstGeom prst="straightConnector1">
              <a:avLst/>
            </a:prstGeom>
            <a:ln>
              <a:solidFill>
                <a:srgbClr val="0000F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TextBox 43"/>
            <p:cNvSpPr txBox="1"/>
            <p:nvPr/>
          </p:nvSpPr>
          <p:spPr>
            <a:xfrm>
              <a:off x="4178643" y="4400203"/>
              <a:ext cx="171450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0000FF"/>
                  </a:solidFill>
                </a:rPr>
                <a:t>Nested branch/IF</a:t>
              </a:r>
              <a:endParaRPr lang="en-US" b="1" dirty="0">
                <a:solidFill>
                  <a:srgbClr val="0000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75781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New: Recognizing When </a:t>
            </a:r>
            <a:r>
              <a:rPr lang="en-US" b="1" dirty="0" smtClean="0">
                <a:solidFill>
                  <a:srgbClr val="0000FF"/>
                </a:solidFill>
              </a:rPr>
              <a:t>Nested</a:t>
            </a:r>
            <a:r>
              <a:rPr lang="en-US" dirty="0" smtClean="0"/>
              <a:t> Repetition Is Needed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each step that a process repeats, repeat another process from start to end.</a:t>
            </a:r>
          </a:p>
          <a:p>
            <a:pPr lvl="1"/>
            <a:endParaRPr lang="en-US" dirty="0" smtClean="0"/>
          </a:p>
          <a:p>
            <a:pPr marL="293688" lvl="2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293688" lvl="2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iamond 3"/>
          <p:cNvSpPr/>
          <p:nvPr/>
        </p:nvSpPr>
        <p:spPr>
          <a:xfrm>
            <a:off x="1908559" y="2302291"/>
            <a:ext cx="2930894" cy="878523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Q: 1</a:t>
            </a:r>
            <a:r>
              <a:rPr lang="en-US" baseline="30000" dirty="0" smtClean="0"/>
              <a:t>st</a:t>
            </a:r>
            <a:r>
              <a:rPr lang="en-US" dirty="0" smtClean="0"/>
              <a:t> process not done?</a:t>
            </a:r>
            <a:endParaRPr lang="en-US" dirty="0"/>
          </a:p>
        </p:txBody>
      </p:sp>
      <p:sp>
        <p:nvSpPr>
          <p:cNvPr id="6" name="Diamond 5"/>
          <p:cNvSpPr/>
          <p:nvPr/>
        </p:nvSpPr>
        <p:spPr>
          <a:xfrm>
            <a:off x="1908559" y="3894454"/>
            <a:ext cx="2998342" cy="906141"/>
          </a:xfrm>
          <a:prstGeom prst="diamond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Q: 2</a:t>
            </a:r>
            <a:r>
              <a:rPr lang="en-US" baseline="30000" dirty="0" smtClean="0"/>
              <a:t>nd</a:t>
            </a:r>
            <a:r>
              <a:rPr lang="en-US" dirty="0" smtClean="0"/>
              <a:t> process not done?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424215" y="4765701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endParaRPr lang="en-US" dirty="0"/>
          </a:p>
        </p:txBody>
      </p:sp>
      <p:cxnSp>
        <p:nvCxnSpPr>
          <p:cNvPr id="10" name="Straight Arrow Connector 9"/>
          <p:cNvCxnSpPr>
            <a:stCxn id="4" idx="2"/>
          </p:cNvCxnSpPr>
          <p:nvPr/>
        </p:nvCxnSpPr>
        <p:spPr>
          <a:xfrm>
            <a:off x="3374006" y="3180814"/>
            <a:ext cx="0" cy="413266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420321" y="3224748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 flipH="1" flipV="1">
            <a:off x="685800" y="2741552"/>
            <a:ext cx="1229087" cy="786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685800" y="6498966"/>
            <a:ext cx="1735706" cy="1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2421506" y="6133180"/>
            <a:ext cx="1905000" cy="7380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Completed repetition</a:t>
            </a:r>
            <a:endParaRPr lang="en-US" dirty="0"/>
          </a:p>
        </p:txBody>
      </p:sp>
      <p:cxnSp>
        <p:nvCxnSpPr>
          <p:cNvPr id="21" name="Straight Arrow Connector 20"/>
          <p:cNvCxnSpPr>
            <a:stCxn id="6" idx="2"/>
          </p:cNvCxnSpPr>
          <p:nvPr/>
        </p:nvCxnSpPr>
        <p:spPr>
          <a:xfrm>
            <a:off x="3407730" y="4800595"/>
            <a:ext cx="8049" cy="334438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 flipH="1">
            <a:off x="1300343" y="2380082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535996" y="3617577"/>
            <a:ext cx="5020764" cy="2266116"/>
          </a:xfrm>
          <a:prstGeom prst="rect">
            <a:avLst/>
          </a:prstGeom>
          <a:noFill/>
          <a:ln w="254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b="1" dirty="0" smtClean="0">
                <a:solidFill>
                  <a:schemeClr val="tx1"/>
                </a:solidFill>
              </a:rPr>
              <a:t>Steps of 1</a:t>
            </a:r>
            <a:r>
              <a:rPr lang="en-US" b="1" baseline="30000" dirty="0" smtClean="0">
                <a:solidFill>
                  <a:schemeClr val="tx1"/>
                </a:solidFill>
              </a:rPr>
              <a:t>st</a:t>
            </a:r>
            <a:r>
              <a:rPr lang="en-US" b="1" dirty="0" smtClean="0">
                <a:solidFill>
                  <a:schemeClr val="tx1"/>
                </a:solidFill>
              </a:rPr>
              <a:t> process</a:t>
            </a:r>
            <a:endParaRPr lang="en-CA" b="1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1972520" y="5135033"/>
            <a:ext cx="2998342" cy="571703"/>
          </a:xfrm>
          <a:prstGeom prst="rect">
            <a:avLst/>
          </a:prstGeom>
          <a:noFill/>
          <a:ln w="254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Steps of 2nd process</a:t>
            </a:r>
            <a:endParaRPr lang="en-CA" b="1" dirty="0">
              <a:solidFill>
                <a:schemeClr val="tx1"/>
              </a:solidFill>
            </a:endParaRPr>
          </a:p>
        </p:txBody>
      </p:sp>
      <p:cxnSp>
        <p:nvCxnSpPr>
          <p:cNvPr id="38" name="Straight Connector 37"/>
          <p:cNvCxnSpPr/>
          <p:nvPr/>
        </p:nvCxnSpPr>
        <p:spPr>
          <a:xfrm>
            <a:off x="685800" y="2741552"/>
            <a:ext cx="0" cy="375741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 flipH="1">
            <a:off x="5256318" y="4040478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</a:t>
            </a:r>
          </a:p>
        </p:txBody>
      </p:sp>
      <p:cxnSp>
        <p:nvCxnSpPr>
          <p:cNvPr id="49" name="Straight Connector 48"/>
          <p:cNvCxnSpPr/>
          <p:nvPr/>
        </p:nvCxnSpPr>
        <p:spPr>
          <a:xfrm flipH="1">
            <a:off x="7029831" y="2741552"/>
            <a:ext cx="8905" cy="163061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H="1" flipV="1">
            <a:off x="4859842" y="4347524"/>
            <a:ext cx="2167044" cy="24639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endCxn id="4" idx="3"/>
          </p:cNvCxnSpPr>
          <p:nvPr/>
        </p:nvCxnSpPr>
        <p:spPr>
          <a:xfrm flipH="1" flipV="1">
            <a:off x="4839453" y="2741553"/>
            <a:ext cx="2215645" cy="14499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H="1">
            <a:off x="7711700" y="2531716"/>
            <a:ext cx="2764" cy="296871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H="1">
            <a:off x="4997600" y="5500427"/>
            <a:ext cx="2716864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flipH="1" flipV="1">
            <a:off x="4300896" y="2515604"/>
            <a:ext cx="3429790" cy="18875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flipH="1">
            <a:off x="1124211" y="2914089"/>
            <a:ext cx="18789" cy="250679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stCxn id="35" idx="1"/>
          </p:cNvCxnSpPr>
          <p:nvPr/>
        </p:nvCxnSpPr>
        <p:spPr>
          <a:xfrm flipH="1" flipV="1">
            <a:off x="1143000" y="5420884"/>
            <a:ext cx="829520" cy="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/>
          <p:nvPr/>
        </p:nvCxnSpPr>
        <p:spPr>
          <a:xfrm>
            <a:off x="1143000" y="2914089"/>
            <a:ext cx="1201117" cy="5087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5192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Example 1</a:t>
            </a:r>
            <a:r>
              <a:rPr lang="en-US" dirty="0"/>
              <a:t>: Washing D</a:t>
            </a:r>
            <a:r>
              <a:rPr lang="en-US" dirty="0" smtClean="0"/>
              <a:t>ishes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smtClean="0">
                <a:latin typeface="Comic Sans MS" panose="030F0702030302020204" pitchFamily="66" charset="0"/>
              </a:rPr>
              <a:t>While (there are dishes left unwashed)</a:t>
            </a:r>
          </a:p>
          <a:p>
            <a:pPr marL="0" indent="0">
              <a:buNone/>
            </a:pPr>
            <a:r>
              <a:rPr lang="en-US" sz="2000" dirty="0" smtClean="0">
                <a:latin typeface="Comic Sans MS" panose="030F0702030302020204" pitchFamily="66" charset="0"/>
              </a:rPr>
              <a:t>     Get a dirty dish</a:t>
            </a:r>
          </a:p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   Apply </a:t>
            </a:r>
            <a:r>
              <a:rPr lang="en-US" sz="2000" dirty="0">
                <a:latin typeface="Comic Sans MS" panose="030F0702030302020204" pitchFamily="66" charset="0"/>
              </a:rPr>
              <a:t>soap to dish</a:t>
            </a:r>
            <a:endParaRPr lang="en-US" sz="20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    while (dish is still dirty)</a:t>
            </a:r>
          </a:p>
          <a:p>
            <a:pPr marL="0" indent="0">
              <a:buNone/>
            </a:pPr>
            <a:r>
              <a:rPr lang="en-US" sz="2000" dirty="0" smtClean="0">
                <a:latin typeface="Comic Sans MS" panose="030F0702030302020204" pitchFamily="66" charset="0"/>
              </a:rPr>
              <a:t>         Rub dish with wet cleaning tool</a:t>
            </a:r>
          </a:p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        If (more soap needed)</a:t>
            </a:r>
          </a:p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             Apply soap to dish</a:t>
            </a:r>
          </a:p>
          <a:p>
            <a:pPr marL="0" indent="0">
              <a:buNone/>
            </a:pPr>
            <a:endParaRPr lang="en-CA" sz="2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8103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Excel VBA Programming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79301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</a:t>
            </a:r>
            <a:r>
              <a:rPr lang="en-US" b="1" dirty="0" smtClean="0"/>
              <a:t>2</a:t>
            </a:r>
            <a:r>
              <a:rPr lang="en-US" dirty="0" smtClean="0"/>
              <a:t>: Practicing A Martial Arts Set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6324600" cy="50292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>
                <a:latin typeface="Comic Sans MS" panose="030F0702030302020204" pitchFamily="66" charset="0"/>
              </a:rPr>
              <a:t>Assume </a:t>
            </a:r>
            <a:r>
              <a:rPr lang="en-US" sz="2000" dirty="0">
                <a:latin typeface="Comic Sans MS" panose="030F0702030302020204" pitchFamily="66" charset="0"/>
              </a:rPr>
              <a:t>guard position</a:t>
            </a:r>
            <a:endParaRPr lang="en-US" sz="20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Comic Sans MS" panose="030F0702030302020204" pitchFamily="66" charset="0"/>
              </a:rPr>
              <a:t>While (there is still a compass point with opponent)</a:t>
            </a:r>
            <a:endParaRPr lang="en-US" sz="20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     </a:t>
            </a:r>
            <a:r>
              <a:rPr lang="en-US" sz="2000" dirty="0" smtClean="0">
                <a:latin typeface="Comic Sans MS" panose="030F0702030302020204" pitchFamily="66" charset="0"/>
              </a:rPr>
              <a:t>Turn left to face opponent</a:t>
            </a:r>
            <a:endParaRPr lang="en-US" sz="20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Comic Sans MS" panose="030F0702030302020204" pitchFamily="66" charset="0"/>
              </a:rPr>
              <a:t>      while (opponent is still standing)</a:t>
            </a:r>
            <a:endParaRPr lang="en-US" sz="20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Comic Sans MS" panose="030F0702030302020204" pitchFamily="66" charset="0"/>
              </a:rPr>
              <a:t>          Throw right reverse punch</a:t>
            </a:r>
          </a:p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          Left rising block</a:t>
            </a:r>
          </a:p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          Throw right reverse punch</a:t>
            </a:r>
          </a:p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     Assume guard position</a:t>
            </a:r>
          </a:p>
          <a:p>
            <a:pPr marL="0" indent="0">
              <a:buNone/>
            </a:pPr>
            <a:endParaRPr lang="en-US" sz="20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Comic Sans MS" panose="030F0702030302020204" pitchFamily="66" charset="0"/>
              </a:rPr>
              <a:t>Assume the curtesy (bow and finish)</a:t>
            </a:r>
            <a:endParaRPr lang="en-CA" sz="2000" dirty="0">
              <a:latin typeface="Comic Sans MS" panose="030F0702030302020204" pitchFamily="66" charset="0"/>
            </a:endParaRPr>
          </a:p>
          <a:p>
            <a:endParaRPr lang="en-CA" sz="2000" dirty="0"/>
          </a:p>
        </p:txBody>
      </p:sp>
      <p:sp>
        <p:nvSpPr>
          <p:cNvPr id="4" name="Oval 3"/>
          <p:cNvSpPr/>
          <p:nvPr/>
        </p:nvSpPr>
        <p:spPr>
          <a:xfrm>
            <a:off x="5876927" y="5446733"/>
            <a:ext cx="15240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Sifu (master) Tam</a:t>
            </a:r>
            <a:endParaRPr lang="en-CA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4366496" y="5439948"/>
            <a:ext cx="811059" cy="492691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Bady</a:t>
            </a:r>
            <a:endParaRPr lang="en-CA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ight Arrow 7"/>
          <p:cNvSpPr/>
          <p:nvPr/>
        </p:nvSpPr>
        <p:spPr>
          <a:xfrm rot="10800000">
            <a:off x="5177556" y="5446733"/>
            <a:ext cx="685800" cy="457200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6283761" y="6366353"/>
            <a:ext cx="811059" cy="492691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Bady</a:t>
            </a:r>
            <a:endParaRPr lang="en-CA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ight Arrow 9"/>
          <p:cNvSpPr/>
          <p:nvPr/>
        </p:nvSpPr>
        <p:spPr>
          <a:xfrm rot="5400000">
            <a:off x="6492265" y="5939161"/>
            <a:ext cx="394048" cy="504173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6233397" y="4374715"/>
            <a:ext cx="811059" cy="492691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Bady</a:t>
            </a:r>
            <a:endParaRPr lang="en-CA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ight Arrow 12"/>
          <p:cNvSpPr/>
          <p:nvPr/>
        </p:nvSpPr>
        <p:spPr>
          <a:xfrm>
            <a:off x="7408623" y="5487443"/>
            <a:ext cx="685800" cy="457200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14" name="Right Arrow 13"/>
          <p:cNvSpPr/>
          <p:nvPr/>
        </p:nvSpPr>
        <p:spPr>
          <a:xfrm rot="16200000">
            <a:off x="6387882" y="4917771"/>
            <a:ext cx="557929" cy="457200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8102119" y="5446733"/>
            <a:ext cx="811059" cy="492691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Bady</a:t>
            </a:r>
            <a:endParaRPr lang="en-CA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1557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yahhh kai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yahhh kai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yahhh kai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yahhh kai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5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2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2" grpId="0" animBg="1"/>
      <p:bldP spid="12" grpId="2" animBg="1"/>
      <p:bldP spid="13" grpId="0" animBg="1"/>
      <p:bldP spid="13" grpId="1" animBg="1"/>
      <p:bldP spid="14" grpId="0" animBg="1"/>
      <p:bldP spid="14" grpId="1" animBg="1"/>
      <p:bldP spid="17" grpId="0" animBg="1"/>
      <p:bldP spid="17" grpId="1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Example 3</a:t>
            </a:r>
            <a:r>
              <a:rPr lang="en-US" dirty="0" smtClean="0"/>
              <a:t>: Counting Covid Alberta Cases</a:t>
            </a:r>
            <a:endParaRPr lang="en-CA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600200"/>
            <a:ext cx="8229600" cy="4100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2730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Example: Nested Branch Inside Loop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b="1" dirty="0"/>
              <a:t>Name of the spreadsheet that contains the VBA example</a:t>
            </a:r>
            <a:r>
              <a:rPr lang="en-CA" dirty="0"/>
              <a:t>: Excel10_counting_occurences</a:t>
            </a:r>
            <a:endParaRPr lang="en-CA" sz="1800" dirty="0">
              <a:latin typeface="Consolas" panose="020B0609020204030204" pitchFamily="49" charset="0"/>
            </a:endParaRPr>
          </a:p>
          <a:p>
            <a:pPr lvl="1"/>
            <a:r>
              <a:rPr lang="en-US" b="1" dirty="0"/>
              <a:t>Learning objective</a:t>
            </a:r>
            <a:r>
              <a:rPr lang="en-US" dirty="0"/>
              <a:t>: </a:t>
            </a:r>
            <a:r>
              <a:rPr lang="en-US" dirty="0" smtClean="0"/>
              <a:t>review of how to write a program that </a:t>
            </a:r>
            <a:r>
              <a:rPr lang="en-US" b="1" dirty="0" smtClean="0">
                <a:solidFill>
                  <a:srgbClr val="0000FF"/>
                </a:solidFill>
              </a:rPr>
              <a:t>checks a condition (IF-branch)</a:t>
            </a:r>
            <a:r>
              <a:rPr lang="en-US" dirty="0" smtClean="0"/>
              <a:t> each time that a 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process repeats </a:t>
            </a:r>
            <a:r>
              <a:rPr lang="en-US" dirty="0" smtClean="0"/>
              <a:t>(or runs for the first time) – which is a </a:t>
            </a:r>
            <a:r>
              <a:rPr lang="en-US" dirty="0" smtClean="0">
                <a:latin typeface="Consolas" panose="020B0609020204030204" pitchFamily="49" charset="0"/>
              </a:rPr>
              <a:t>WHILE</a:t>
            </a:r>
            <a:r>
              <a:rPr lang="en-US" dirty="0" smtClean="0"/>
              <a:t>-loop.   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257800" y="4397276"/>
            <a:ext cx="4267200" cy="2308324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>
            <a:spAutoFit/>
          </a:bodyPr>
          <a:lstStyle/>
          <a:p>
            <a:pPr marL="0" lvl="2"/>
            <a:r>
              <a:rPr lang="en-US" sz="1600" b="1" dirty="0" smtClean="0">
                <a:solidFill>
                  <a:schemeClr val="bg1"/>
                </a:solidFill>
              </a:rPr>
              <a:t>Const </a:t>
            </a:r>
            <a:r>
              <a:rPr lang="en-US" sz="1600" b="1" dirty="0">
                <a:solidFill>
                  <a:schemeClr val="bg1"/>
                </a:solidFill>
              </a:rPr>
              <a:t>START_ROW = </a:t>
            </a:r>
            <a:r>
              <a:rPr lang="en-US" sz="1600" b="1" dirty="0" smtClean="0">
                <a:solidFill>
                  <a:schemeClr val="bg1"/>
                </a:solidFill>
              </a:rPr>
              <a:t>3</a:t>
            </a:r>
          </a:p>
          <a:p>
            <a:pPr marL="0" lvl="2"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 </a:t>
            </a:r>
            <a:r>
              <a:rPr lang="en-US" sz="1600" b="1" dirty="0">
                <a:solidFill>
                  <a:schemeClr val="bg1"/>
                </a:solidFill>
              </a:rPr>
              <a:t>STATUS_COLUMN = 6</a:t>
            </a:r>
          </a:p>
          <a:p>
            <a:pPr marL="0" lvl="2"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 </a:t>
            </a:r>
            <a:r>
              <a:rPr lang="en-US" sz="1600" b="1" dirty="0">
                <a:solidFill>
                  <a:schemeClr val="bg1"/>
                </a:solidFill>
              </a:rPr>
              <a:t>EMPTY_ROW = </a:t>
            </a:r>
            <a:r>
              <a:rPr lang="en-US" sz="1600" b="1" dirty="0" smtClean="0">
                <a:solidFill>
                  <a:schemeClr val="bg1"/>
                </a:solidFill>
              </a:rPr>
              <a:t>"“</a:t>
            </a:r>
          </a:p>
          <a:p>
            <a:pPr marL="0" lvl="2"/>
            <a:r>
              <a:rPr lang="en-US" sz="1600" b="1" dirty="0" smtClean="0">
                <a:solidFill>
                  <a:schemeClr val="bg1"/>
                </a:solidFill>
              </a:rPr>
              <a:t>Const </a:t>
            </a:r>
            <a:r>
              <a:rPr lang="en-US" sz="1600" b="1" dirty="0">
                <a:solidFill>
                  <a:schemeClr val="bg1"/>
                </a:solidFill>
              </a:rPr>
              <a:t>STATUS_OF_INTEREST = "Recovered</a:t>
            </a:r>
            <a:r>
              <a:rPr lang="en-US" sz="1600" b="1" dirty="0" smtClean="0">
                <a:solidFill>
                  <a:schemeClr val="bg1"/>
                </a:solidFill>
              </a:rPr>
              <a:t>"</a:t>
            </a:r>
            <a:endParaRPr lang="en-US" sz="1600" b="1" dirty="0">
              <a:solidFill>
                <a:schemeClr val="bg1"/>
              </a:solidFill>
            </a:endParaRPr>
          </a:p>
          <a:p>
            <a:pPr marL="0" lvl="2"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Dim </a:t>
            </a:r>
            <a:r>
              <a:rPr lang="en-US" sz="1600" b="1" dirty="0">
                <a:solidFill>
                  <a:schemeClr val="bg1"/>
                </a:solidFill>
              </a:rPr>
              <a:t>count As Long</a:t>
            </a:r>
          </a:p>
          <a:p>
            <a:pPr marL="0" lvl="2"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Dim </a:t>
            </a:r>
            <a:r>
              <a:rPr lang="en-US" sz="1600" b="1" dirty="0">
                <a:solidFill>
                  <a:schemeClr val="bg1"/>
                </a:solidFill>
              </a:rPr>
              <a:t>currentRow As Long</a:t>
            </a:r>
          </a:p>
          <a:p>
            <a:pPr marL="0" lvl="2"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Dim </a:t>
            </a:r>
            <a:r>
              <a:rPr lang="en-US" sz="1600" b="1" dirty="0">
                <a:solidFill>
                  <a:schemeClr val="bg1"/>
                </a:solidFill>
              </a:rPr>
              <a:t>currentStatus As String</a:t>
            </a:r>
          </a:p>
          <a:p>
            <a:pPr marL="0" lvl="2"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 </a:t>
            </a:r>
            <a:r>
              <a:rPr lang="en-US" sz="1600" b="1" dirty="0">
                <a:solidFill>
                  <a:schemeClr val="bg1"/>
                </a:solidFill>
              </a:rPr>
              <a:t>OUTPUT_ROW As Long = 3</a:t>
            </a:r>
          </a:p>
          <a:p>
            <a:pPr marL="0" lvl="2"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 </a:t>
            </a:r>
            <a:r>
              <a:rPr lang="en-US" sz="1600" b="1" dirty="0">
                <a:solidFill>
                  <a:schemeClr val="bg1"/>
                </a:solidFill>
              </a:rPr>
              <a:t>OUTPUT_COLUMN As Long = 10</a:t>
            </a:r>
          </a:p>
        </p:txBody>
      </p:sp>
      <p:sp>
        <p:nvSpPr>
          <p:cNvPr id="5" name="Rectangle 4"/>
          <p:cNvSpPr/>
          <p:nvPr/>
        </p:nvSpPr>
        <p:spPr>
          <a:xfrm>
            <a:off x="-76200" y="3276600"/>
            <a:ext cx="69342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4138" lvl="2">
              <a:buNone/>
            </a:pPr>
            <a:r>
              <a:rPr lang="en-US" sz="1600" dirty="0">
                <a:latin typeface="Consolas" panose="020B0609020204030204" pitchFamily="49" charset="0"/>
              </a:rPr>
              <a:t> currentRow = START_ROW</a:t>
            </a:r>
          </a:p>
          <a:p>
            <a:pPr marL="84138" lvl="2">
              <a:buNone/>
            </a:pPr>
            <a:r>
              <a:rPr lang="en-US" sz="1600" dirty="0"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latin typeface="Consolas" panose="020B0609020204030204" pitchFamily="49" charset="0"/>
              </a:rPr>
              <a:t>currentStatus </a:t>
            </a:r>
            <a:r>
              <a:rPr lang="en-US" sz="1600" dirty="0">
                <a:latin typeface="Consolas" panose="020B0609020204030204" pitchFamily="49" charset="0"/>
              </a:rPr>
              <a:t>= Cells(currentRow, STATUS_COLUMN)</a:t>
            </a:r>
          </a:p>
          <a:p>
            <a:pPr marL="84138" lvl="2">
              <a:buNone/>
            </a:pPr>
            <a:r>
              <a:rPr lang="en-US" sz="1600" dirty="0">
                <a:latin typeface="Consolas" panose="020B0609020204030204" pitchFamily="49" charset="0"/>
              </a:rPr>
              <a:t> </a:t>
            </a:r>
            <a:r>
              <a:rPr lang="en-US" sz="1600" b="1" dirty="0" smtClean="0">
                <a:solidFill>
                  <a:schemeClr val="accent3">
                    <a:lumMod val="75000"/>
                  </a:schemeClr>
                </a:solidFill>
                <a:latin typeface="Consolas" panose="020B0609020204030204" pitchFamily="49" charset="0"/>
              </a:rPr>
              <a:t>Do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Consolas" panose="020B0609020204030204" pitchFamily="49" charset="0"/>
              </a:rPr>
              <a:t>While (currentStatus &lt;&gt; EMPTY_ROW)</a:t>
            </a:r>
          </a:p>
          <a:p>
            <a:pPr marL="84138" lvl="2">
              <a:buNone/>
            </a:pPr>
            <a:r>
              <a:rPr lang="en-US" sz="1600" dirty="0"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latin typeface="Consolas" panose="020B0609020204030204" pitchFamily="49" charset="0"/>
              </a:rPr>
              <a:t>    </a:t>
            </a:r>
            <a:r>
              <a:rPr lang="en-US" sz="1600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If </a:t>
            </a:r>
            <a:r>
              <a:rPr lang="en-US" sz="1600" b="1" dirty="0">
                <a:solidFill>
                  <a:srgbClr val="0000FF"/>
                </a:solidFill>
                <a:latin typeface="Consolas" panose="020B0609020204030204" pitchFamily="49" charset="0"/>
              </a:rPr>
              <a:t>(currentStatus = STATUS_OF_INTEREST) Then</a:t>
            </a:r>
          </a:p>
          <a:p>
            <a:pPr marL="84138" lvl="2">
              <a:buNone/>
            </a:pPr>
            <a:r>
              <a:rPr lang="en-US" sz="1600" dirty="0">
                <a:latin typeface="Consolas" panose="020B0609020204030204" pitchFamily="49" charset="0"/>
              </a:rPr>
              <a:t>     </a:t>
            </a:r>
            <a:r>
              <a:rPr lang="en-US" sz="1600" dirty="0" smtClean="0">
                <a:latin typeface="Consolas" panose="020B0609020204030204" pitchFamily="49" charset="0"/>
              </a:rPr>
              <a:t>    count </a:t>
            </a:r>
            <a:r>
              <a:rPr lang="en-US" sz="1600" dirty="0">
                <a:latin typeface="Consolas" panose="020B0609020204030204" pitchFamily="49" charset="0"/>
              </a:rPr>
              <a:t>= count + 1</a:t>
            </a:r>
          </a:p>
          <a:p>
            <a:pPr marL="84138" lvl="2">
              <a:buNone/>
            </a:pPr>
            <a:r>
              <a:rPr lang="en-US" sz="1600" dirty="0">
                <a:latin typeface="Consolas" panose="020B0609020204030204" pitchFamily="49" charset="0"/>
              </a:rPr>
              <a:t>     </a:t>
            </a:r>
            <a:r>
              <a:rPr lang="en-US" sz="1600" dirty="0" smtClean="0">
                <a:latin typeface="Consolas" panose="020B0609020204030204" pitchFamily="49" charset="0"/>
              </a:rPr>
              <a:t>End </a:t>
            </a:r>
            <a:r>
              <a:rPr lang="en-US" sz="1600" dirty="0">
                <a:latin typeface="Consolas" panose="020B0609020204030204" pitchFamily="49" charset="0"/>
              </a:rPr>
              <a:t>If</a:t>
            </a:r>
          </a:p>
          <a:p>
            <a:pPr marL="84138" lvl="2">
              <a:buNone/>
            </a:pPr>
            <a:r>
              <a:rPr lang="en-US" sz="1600" dirty="0">
                <a:latin typeface="Consolas" panose="020B0609020204030204" pitchFamily="49" charset="0"/>
              </a:rPr>
              <a:t>     </a:t>
            </a:r>
            <a:r>
              <a:rPr lang="en-US" sz="1600" dirty="0" smtClean="0">
                <a:latin typeface="Consolas" panose="020B0609020204030204" pitchFamily="49" charset="0"/>
              </a:rPr>
              <a:t>currentRow </a:t>
            </a:r>
            <a:r>
              <a:rPr lang="en-US" sz="1600" dirty="0">
                <a:latin typeface="Consolas" panose="020B0609020204030204" pitchFamily="49" charset="0"/>
              </a:rPr>
              <a:t>= currentRow + 1</a:t>
            </a:r>
          </a:p>
          <a:p>
            <a:pPr marL="84138" lvl="2">
              <a:buNone/>
            </a:pPr>
            <a:r>
              <a:rPr lang="en-US" sz="1600" dirty="0">
                <a:latin typeface="Consolas" panose="020B0609020204030204" pitchFamily="49" charset="0"/>
              </a:rPr>
              <a:t>     </a:t>
            </a:r>
            <a:r>
              <a:rPr lang="en-US" sz="1600" dirty="0" smtClean="0">
                <a:latin typeface="Consolas" panose="020B0609020204030204" pitchFamily="49" charset="0"/>
              </a:rPr>
              <a:t>currentStatus </a:t>
            </a:r>
            <a:r>
              <a:rPr lang="en-US" sz="1600" dirty="0">
                <a:latin typeface="Consolas" panose="020B0609020204030204" pitchFamily="49" charset="0"/>
              </a:rPr>
              <a:t>= </a:t>
            </a:r>
            <a:r>
              <a:rPr lang="en-US" sz="1600" dirty="0" smtClean="0">
                <a:latin typeface="Consolas" panose="020B0609020204030204" pitchFamily="49" charset="0"/>
              </a:rPr>
              <a:t>Cells(currentRow,</a:t>
            </a:r>
          </a:p>
          <a:p>
            <a:pPr marL="84138" lvl="2">
              <a:buNone/>
            </a:pPr>
            <a:r>
              <a:rPr lang="en-US" sz="1600" dirty="0"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latin typeface="Consolas" panose="020B0609020204030204" pitchFamily="49" charset="0"/>
              </a:rPr>
              <a:t>      STATUS_COLUMN</a:t>
            </a:r>
            <a:r>
              <a:rPr lang="en-US" sz="1600" dirty="0">
                <a:latin typeface="Consolas" panose="020B0609020204030204" pitchFamily="49" charset="0"/>
              </a:rPr>
              <a:t>)</a:t>
            </a:r>
          </a:p>
          <a:p>
            <a:pPr marL="84138" lvl="2">
              <a:buNone/>
            </a:pPr>
            <a:r>
              <a:rPr lang="en-US" sz="1600" dirty="0"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latin typeface="Consolas" panose="020B0609020204030204" pitchFamily="49" charset="0"/>
              </a:rPr>
              <a:t>Loop</a:t>
            </a:r>
            <a:endParaRPr lang="en-US" sz="1600" dirty="0">
              <a:latin typeface="Consolas" panose="020B0609020204030204" pitchFamily="49" charset="0"/>
            </a:endParaRPr>
          </a:p>
          <a:p>
            <a:pPr marL="84138" lvl="2">
              <a:buNone/>
            </a:pPr>
            <a:r>
              <a:rPr lang="en-US" sz="1600" dirty="0"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latin typeface="Consolas" panose="020B0609020204030204" pitchFamily="49" charset="0"/>
              </a:rPr>
              <a:t>Cells(OUTPUT_ROW</a:t>
            </a:r>
            <a:r>
              <a:rPr lang="en-US" sz="1600" dirty="0">
                <a:latin typeface="Consolas" panose="020B0609020204030204" pitchFamily="49" charset="0"/>
              </a:rPr>
              <a:t>, OUTPUT_COLUMN) = count</a:t>
            </a:r>
            <a:endParaRPr lang="en-CA" sz="16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901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Nested Loop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While </a:t>
            </a:r>
            <a:r>
              <a:rPr lang="en-US" dirty="0"/>
              <a:t>the user indicates that he/she wants to calculate another tax return (first, outer loop) prompt the user for income, while the income is invalid repeatedly prompt for income (second, nested inner loop</a:t>
            </a:r>
            <a:r>
              <a:rPr lang="en-US" dirty="0" smtClean="0"/>
              <a:t>).</a:t>
            </a:r>
          </a:p>
          <a:p>
            <a:endParaRPr lang="en-US" dirty="0"/>
          </a:p>
          <a:p>
            <a:pPr marL="234950" lvl="1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Do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while(another tax return)</a:t>
            </a:r>
          </a:p>
          <a:p>
            <a:pPr marL="234950" lvl="1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Do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while(income is negative)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176213" lvl="1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     ...</a:t>
            </a:r>
          </a:p>
          <a:p>
            <a:pPr marL="176213" lvl="1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	Loop</a:t>
            </a:r>
          </a:p>
          <a:p>
            <a:pPr marL="176213" lvl="1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Loop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25800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Nested Loop: Example Process In Pseudo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20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US" sz="20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US" sz="20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Comic Sans MS" panose="030F0702030302020204" pitchFamily="66" charset="0"/>
              </a:rPr>
              <a:t>Do While (user wants to calculate another return)</a:t>
            </a:r>
          </a:p>
          <a:p>
            <a:pPr marL="0" indent="0">
              <a:buNone/>
            </a:pPr>
            <a:endParaRPr lang="en-US" sz="20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   Do While (salary invalid)</a:t>
            </a:r>
          </a:p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       Get salary information</a:t>
            </a:r>
          </a:p>
          <a:p>
            <a:pPr marL="0" indent="0">
              <a:buNone/>
            </a:pPr>
            <a:endParaRPr lang="en-US" sz="20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bg1">
                    <a:lumMod val="65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solidFill>
                  <a:schemeClr val="bg1">
                    <a:lumMod val="65000"/>
                  </a:schemeClr>
                </a:solidFill>
                <a:latin typeface="Comic Sans MS" panose="030F0702030302020204" pitchFamily="66" charset="0"/>
              </a:rPr>
              <a:t>   Do While (investment income invalid)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bg1">
                    <a:lumMod val="65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solidFill>
                  <a:schemeClr val="bg1">
                    <a:lumMod val="65000"/>
                  </a:schemeClr>
                </a:solidFill>
                <a:latin typeface="Comic Sans MS" panose="030F0702030302020204" pitchFamily="66" charset="0"/>
              </a:rPr>
              <a:t>       Get investment income</a:t>
            </a:r>
          </a:p>
          <a:p>
            <a:pPr marL="0" indent="0">
              <a:buNone/>
            </a:pPr>
            <a:r>
              <a:rPr lang="en-US" sz="2000" dirty="0" smtClean="0">
                <a:latin typeface="Comic Sans MS" panose="030F0702030302020204" pitchFamily="66" charset="0"/>
              </a:rPr>
              <a:t>    …</a:t>
            </a:r>
            <a:endParaRPr lang="en-US" sz="2000" dirty="0">
              <a:latin typeface="Comic Sans MS" panose="030F0702030302020204" pitchFamily="66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6495236" y="1540701"/>
            <a:ext cx="2360666" cy="1002082"/>
            <a:chOff x="6495236" y="1540701"/>
            <a:chExt cx="2360666" cy="1002082"/>
          </a:xfrm>
        </p:grpSpPr>
        <p:cxnSp>
          <p:nvCxnSpPr>
            <p:cNvPr id="5" name="Straight Arrow Connector 4"/>
            <p:cNvCxnSpPr/>
            <p:nvPr/>
          </p:nvCxnSpPr>
          <p:spPr bwMode="auto">
            <a:xfrm flipH="1">
              <a:off x="6495236" y="2167003"/>
              <a:ext cx="807439" cy="321013"/>
            </a:xfrm>
            <a:prstGeom prst="straightConnector1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6" name="TextBox 5"/>
            <p:cNvSpPr txBox="1"/>
            <p:nvPr/>
          </p:nvSpPr>
          <p:spPr>
            <a:xfrm>
              <a:off x="7302675" y="1540701"/>
              <a:ext cx="1553227" cy="1002082"/>
            </a:xfrm>
            <a:prstGeom prst="rect">
              <a:avLst/>
            </a:prstGeom>
            <a:noFill/>
            <a:ln w="0">
              <a:noFill/>
            </a:ln>
          </p:spPr>
          <p:txBody>
            <a:bodyPr wrap="square" lIns="0" rtlCol="0">
              <a:noAutofit/>
            </a:bodyPr>
            <a:lstStyle/>
            <a:p>
              <a:r>
                <a:rPr lang="en-US" sz="1800" b="1" dirty="0" smtClean="0">
                  <a:solidFill>
                    <a:srgbClr val="FF0000"/>
                  </a:solidFill>
                </a:rPr>
                <a:t>Each time we have a tax return to calculate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6949440" y="3169085"/>
            <a:ext cx="2241709" cy="2041743"/>
            <a:chOff x="6949440" y="3169085"/>
            <a:chExt cx="2241709" cy="2041743"/>
          </a:xfrm>
        </p:grpSpPr>
        <p:sp>
          <p:nvSpPr>
            <p:cNvPr id="8" name="Right Brace 7"/>
            <p:cNvSpPr/>
            <p:nvPr/>
          </p:nvSpPr>
          <p:spPr bwMode="auto">
            <a:xfrm>
              <a:off x="6949440" y="3169085"/>
              <a:ext cx="688482" cy="2041743"/>
            </a:xfrm>
            <a:prstGeom prst="rightBrace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/>
            </a:ln>
            <a:effectLst/>
          </p:spPr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637922" y="3503841"/>
              <a:ext cx="1553227" cy="1002082"/>
            </a:xfrm>
            <a:prstGeom prst="rect">
              <a:avLst/>
            </a:prstGeom>
            <a:noFill/>
            <a:ln w="0">
              <a:noFill/>
            </a:ln>
          </p:spPr>
          <p:txBody>
            <a:bodyPr wrap="square" lIns="0" rtlCol="0">
              <a:noAutofit/>
            </a:bodyPr>
            <a:lstStyle/>
            <a:p>
              <a:r>
                <a:rPr lang="en-US" sz="1800" b="1" dirty="0" smtClean="0">
                  <a:solidFill>
                    <a:srgbClr val="FF0000"/>
                  </a:solidFill>
                </a:rPr>
                <a:t>Complete each of these steps from start to end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3740727" y="3002799"/>
            <a:ext cx="2817071" cy="1286567"/>
            <a:chOff x="3740727" y="3002799"/>
            <a:chExt cx="2817071" cy="1286567"/>
          </a:xfrm>
        </p:grpSpPr>
        <p:cxnSp>
          <p:nvCxnSpPr>
            <p:cNvPr id="10" name="Straight Arrow Connector 9"/>
            <p:cNvCxnSpPr/>
            <p:nvPr/>
          </p:nvCxnSpPr>
          <p:spPr bwMode="auto">
            <a:xfrm flipH="1" flipV="1">
              <a:off x="3740727" y="3374967"/>
              <a:ext cx="716634" cy="254135"/>
            </a:xfrm>
            <a:prstGeom prst="straightConnector1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11" name="TextBox 10"/>
            <p:cNvSpPr txBox="1"/>
            <p:nvPr/>
          </p:nvSpPr>
          <p:spPr>
            <a:xfrm>
              <a:off x="4457360" y="3002799"/>
              <a:ext cx="2100438" cy="1286567"/>
            </a:xfrm>
            <a:prstGeom prst="rect">
              <a:avLst/>
            </a:prstGeom>
            <a:noFill/>
            <a:ln w="0">
              <a:noFill/>
            </a:ln>
          </p:spPr>
          <p:txBody>
            <a:bodyPr wrap="square" lIns="0" rtlCol="0">
              <a:noAutofit/>
            </a:bodyPr>
            <a:lstStyle/>
            <a:p>
              <a:r>
                <a:rPr lang="en-US" sz="1800" b="1" dirty="0" smtClean="0">
                  <a:solidFill>
                    <a:srgbClr val="FF0000"/>
                  </a:solidFill>
                </a:rPr>
                <a:t>For each client as long as salary invalid repeatedly prompt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87953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Loop</a:t>
            </a:r>
            <a:r>
              <a:rPr lang="en-US" dirty="0" smtClean="0"/>
              <a:t> Nested Inside A 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Loop</a:t>
            </a:r>
            <a:endParaRPr lang="en-US" b="1" dirty="0">
              <a:solidFill>
                <a:schemeClr val="accent3">
                  <a:lumMod val="75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6743" y="1100138"/>
            <a:ext cx="8737600" cy="5368925"/>
          </a:xfrm>
        </p:spPr>
        <p:txBody>
          <a:bodyPr/>
          <a:lstStyle/>
          <a:p>
            <a:r>
              <a:rPr lang="en-CA" b="1" dirty="0"/>
              <a:t>Name of the spreadsheet that contains the VBA example </a:t>
            </a:r>
            <a:r>
              <a:rPr lang="en-US" dirty="0" smtClean="0"/>
              <a:t>: </a:t>
            </a:r>
            <a:r>
              <a:rPr lang="en-US" dirty="0" smtClean="0">
                <a:latin typeface="Consolas" panose="020B0609020204030204" pitchFamily="49" charset="0"/>
              </a:rPr>
              <a:t>Excel11_nested_loops_taxes</a:t>
            </a:r>
          </a:p>
          <a:p>
            <a:pPr lvl="1"/>
            <a:r>
              <a:rPr lang="en-US" b="1" dirty="0" smtClean="0">
                <a:cs typeface="Calibri" panose="020F0502020204030204" pitchFamily="34" charset="0"/>
              </a:rPr>
              <a:t>Learning objective</a:t>
            </a:r>
            <a:r>
              <a:rPr lang="en-US" dirty="0" smtClean="0">
                <a:cs typeface="Calibri" panose="020F0502020204030204" pitchFamily="34" charset="0"/>
              </a:rPr>
              <a:t>:</a:t>
            </a:r>
          </a:p>
          <a:p>
            <a:pPr lvl="2"/>
            <a:r>
              <a:rPr lang="en-US" dirty="0" smtClean="0">
                <a:cs typeface="Calibri" panose="020F0502020204030204" pitchFamily="34" charset="0"/>
              </a:rPr>
              <a:t>Summary: Each time a process repeats (</a:t>
            </a:r>
            <a:r>
              <a:rPr lang="en-US" b="1" dirty="0" smtClean="0">
                <a:solidFill>
                  <a:srgbClr val="0000FF"/>
                </a:solidFill>
                <a:cs typeface="Calibri" panose="020F0502020204030204" pitchFamily="34" charset="0"/>
              </a:rPr>
              <a:t>calculate a new tax return</a:t>
            </a:r>
            <a:r>
              <a:rPr lang="en-US" dirty="0" smtClean="0">
                <a:cs typeface="Calibri" panose="020F0502020204030204" pitchFamily="34" charset="0"/>
              </a:rPr>
              <a:t>) prompt for income so long 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  <a:cs typeface="Calibri" panose="020F0502020204030204" pitchFamily="34" charset="0"/>
              </a:rPr>
              <a:t>as income is less than zero</a:t>
            </a:r>
            <a:r>
              <a:rPr lang="en-US" dirty="0" smtClean="0">
                <a:cs typeface="Calibri" panose="020F0502020204030204" pitchFamily="34" charset="0"/>
              </a:rPr>
              <a:t>.</a:t>
            </a:r>
          </a:p>
          <a:p>
            <a:pPr lvl="1"/>
            <a:r>
              <a:rPr lang="en-US" dirty="0" smtClean="0">
                <a:cs typeface="Calibri" panose="020F0502020204030204" pitchFamily="34" charset="0"/>
              </a:rPr>
              <a:t>Program details:</a:t>
            </a:r>
          </a:p>
          <a:p>
            <a:pPr lvl="2"/>
            <a:r>
              <a:rPr lang="en-US" b="1" dirty="0" smtClean="0">
                <a:solidFill>
                  <a:srgbClr val="0000FF"/>
                </a:solidFill>
                <a:cs typeface="Calibri" panose="020F0502020204030204" pitchFamily="34" charset="0"/>
              </a:rPr>
              <a:t>Outer </a:t>
            </a:r>
            <a:r>
              <a:rPr lang="en-US" b="1" dirty="0">
                <a:solidFill>
                  <a:srgbClr val="0000FF"/>
                </a:solidFill>
                <a:cs typeface="Calibri" panose="020F0502020204030204" pitchFamily="34" charset="0"/>
              </a:rPr>
              <a:t>loop </a:t>
            </a:r>
            <a:r>
              <a:rPr lang="en-US" dirty="0">
                <a:cs typeface="Calibri" panose="020F0502020204030204" pitchFamily="34" charset="0"/>
              </a:rPr>
              <a:t>(first repeated process):</a:t>
            </a:r>
          </a:p>
          <a:p>
            <a:pPr lvl="3"/>
            <a:r>
              <a:rPr lang="en-US" dirty="0" smtClean="0">
                <a:cs typeface="Calibri" panose="020F0502020204030204" pitchFamily="34" charset="0"/>
              </a:rPr>
              <a:t>As </a:t>
            </a:r>
            <a:r>
              <a:rPr lang="en-US" dirty="0">
                <a:cs typeface="Calibri" panose="020F0502020204030204" pitchFamily="34" charset="0"/>
              </a:rPr>
              <a:t>long the user indicates there is another tax return to</a:t>
            </a:r>
          </a:p>
          <a:p>
            <a:pPr lvl="3"/>
            <a:r>
              <a:rPr lang="en-US" dirty="0" smtClean="0">
                <a:cs typeface="Calibri" panose="020F0502020204030204" pitchFamily="34" charset="0"/>
              </a:rPr>
              <a:t>calculate </a:t>
            </a:r>
            <a:r>
              <a:rPr lang="en-US" dirty="0">
                <a:cs typeface="Calibri" panose="020F0502020204030204" pitchFamily="34" charset="0"/>
              </a:rPr>
              <a:t>the program will go through all the steps needed.</a:t>
            </a:r>
          </a:p>
          <a:p>
            <a:pPr lvl="3"/>
            <a:r>
              <a:rPr lang="en-US" dirty="0" smtClean="0">
                <a:cs typeface="Calibri" panose="020F0502020204030204" pitchFamily="34" charset="0"/>
              </a:rPr>
              <a:t>to </a:t>
            </a:r>
            <a:r>
              <a:rPr lang="en-US" dirty="0">
                <a:cs typeface="Calibri" panose="020F0502020204030204" pitchFamily="34" charset="0"/>
              </a:rPr>
              <a:t>calculate taxes owed.</a:t>
            </a:r>
          </a:p>
          <a:p>
            <a:pPr lvl="2"/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  <a:cs typeface="Calibri" panose="020F0502020204030204" pitchFamily="34" charset="0"/>
              </a:rPr>
              <a:t>Inner 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  <a:cs typeface="Calibri" panose="020F0502020204030204" pitchFamily="34" charset="0"/>
              </a:rPr>
              <a:t>loop </a:t>
            </a:r>
            <a:r>
              <a:rPr lang="en-US" dirty="0">
                <a:cs typeface="Calibri" panose="020F0502020204030204" pitchFamily="34" charset="0"/>
              </a:rPr>
              <a:t>(second process repeated each time the outer </a:t>
            </a:r>
            <a:r>
              <a:rPr lang="en-US" dirty="0" smtClean="0">
                <a:cs typeface="Calibri" panose="020F0502020204030204" pitchFamily="34" charset="0"/>
              </a:rPr>
              <a:t>loop runs</a:t>
            </a:r>
            <a:r>
              <a:rPr lang="en-US" dirty="0">
                <a:cs typeface="Calibri" panose="020F0502020204030204" pitchFamily="34" charset="0"/>
              </a:rPr>
              <a:t>):</a:t>
            </a:r>
          </a:p>
          <a:p>
            <a:pPr lvl="3"/>
            <a:r>
              <a:rPr lang="en-US" dirty="0" smtClean="0">
                <a:cs typeface="Calibri" panose="020F0502020204030204" pitchFamily="34" charset="0"/>
              </a:rPr>
              <a:t> </a:t>
            </a:r>
            <a:r>
              <a:rPr lang="en-US" dirty="0">
                <a:cs typeface="Calibri" panose="020F0502020204030204" pitchFamily="34" charset="0"/>
              </a:rPr>
              <a:t>As long as the user enters a negative income the </a:t>
            </a:r>
            <a:r>
              <a:rPr lang="en-US" dirty="0" smtClean="0">
                <a:cs typeface="Calibri" panose="020F0502020204030204" pitchFamily="34" charset="0"/>
              </a:rPr>
              <a:t>program </a:t>
            </a:r>
            <a:r>
              <a:rPr lang="en-US" dirty="0">
                <a:cs typeface="Calibri" panose="020F0502020204030204" pitchFamily="34" charset="0"/>
              </a:rPr>
              <a:t>will keep prompting for an </a:t>
            </a:r>
            <a:r>
              <a:rPr lang="en-US" dirty="0" smtClean="0">
                <a:cs typeface="Calibri" panose="020F0502020204030204" pitchFamily="34" charset="0"/>
              </a:rPr>
              <a:t>income.</a:t>
            </a:r>
          </a:p>
          <a:p>
            <a:pPr lvl="3"/>
            <a:r>
              <a:rPr lang="en-US" dirty="0" smtClean="0">
                <a:cs typeface="Calibri" panose="020F0502020204030204" pitchFamily="34" charset="0"/>
              </a:rPr>
              <a:t>The </a:t>
            </a:r>
            <a:r>
              <a:rPr lang="en-US" dirty="0">
                <a:cs typeface="Calibri" panose="020F0502020204030204" pitchFamily="34" charset="0"/>
              </a:rPr>
              <a:t>prompt will </a:t>
            </a:r>
            <a:r>
              <a:rPr lang="en-US" dirty="0" smtClean="0">
                <a:cs typeface="Calibri" panose="020F0502020204030204" pitchFamily="34" charset="0"/>
              </a:rPr>
              <a:t>involve getting </a:t>
            </a:r>
            <a:r>
              <a:rPr lang="en-US" dirty="0">
                <a:cs typeface="Calibri" panose="020F0502020204030204" pitchFamily="34" charset="0"/>
              </a:rPr>
              <a:t>the user to enter a value and error checking </a:t>
            </a:r>
            <a:r>
              <a:rPr lang="en-US" dirty="0" smtClean="0">
                <a:cs typeface="Calibri" panose="020F0502020204030204" pitchFamily="34" charset="0"/>
              </a:rPr>
              <a:t>that value</a:t>
            </a:r>
            <a:r>
              <a:rPr lang="en-US" dirty="0">
                <a:cs typeface="Calibri" panose="020F0502020204030204" pitchFamily="34" charset="0"/>
              </a:rPr>
              <a:t>.</a:t>
            </a:r>
            <a:endParaRPr lang="en-US" dirty="0" smtClean="0">
              <a:cs typeface="Calibri" panose="020F0502020204030204" pitchFamily="34" charset="0"/>
            </a:endParaRPr>
          </a:p>
          <a:p>
            <a:endParaRPr lang="en-US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4037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Nested Loop Program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2" indent="0">
              <a:buNone/>
            </a:pPr>
            <a:r>
              <a:rPr lang="en-CA" dirty="0">
                <a:latin typeface="Consolas" panose="020B0609020204030204" pitchFamily="49" charset="0"/>
              </a:rPr>
              <a:t>Const MIN_INCOME As Long = 0</a:t>
            </a:r>
          </a:p>
          <a:p>
            <a:pPr marL="457200" lvl="2" indent="0">
              <a:buNone/>
            </a:pPr>
            <a:r>
              <a:rPr lang="en-CA" dirty="0" smtClean="0">
                <a:latin typeface="Consolas" panose="020B0609020204030204" pitchFamily="49" charset="0"/>
              </a:rPr>
              <a:t>Const </a:t>
            </a:r>
            <a:r>
              <a:rPr lang="en-CA" dirty="0">
                <a:latin typeface="Consolas" panose="020B0609020204030204" pitchFamily="49" charset="0"/>
              </a:rPr>
              <a:t>TAX_RATE As Double = 0.17</a:t>
            </a:r>
          </a:p>
          <a:p>
            <a:pPr marL="457200" lvl="2" indent="0">
              <a:buNone/>
            </a:pPr>
            <a:r>
              <a:rPr lang="en-CA" dirty="0" smtClean="0">
                <a:latin typeface="Consolas" panose="020B0609020204030204" pitchFamily="49" charset="0"/>
              </a:rPr>
              <a:t>Dim </a:t>
            </a:r>
            <a:r>
              <a:rPr lang="en-CA" dirty="0">
                <a:latin typeface="Consolas" panose="020B0609020204030204" pitchFamily="49" charset="0"/>
              </a:rPr>
              <a:t>runAgain As Long</a:t>
            </a:r>
          </a:p>
          <a:p>
            <a:pPr marL="457200" lvl="2" indent="0">
              <a:buNone/>
            </a:pPr>
            <a:r>
              <a:rPr lang="en-CA" dirty="0" smtClean="0">
                <a:latin typeface="Consolas" panose="020B0609020204030204" pitchFamily="49" charset="0"/>
              </a:rPr>
              <a:t>Dim </a:t>
            </a:r>
            <a:r>
              <a:rPr lang="en-CA" dirty="0">
                <a:latin typeface="Consolas" panose="020B0609020204030204" pitchFamily="49" charset="0"/>
              </a:rPr>
              <a:t>income As Double</a:t>
            </a:r>
          </a:p>
          <a:p>
            <a:pPr marL="457200" lvl="2" indent="0">
              <a:buNone/>
            </a:pPr>
            <a:r>
              <a:rPr lang="en-CA" dirty="0" smtClean="0">
                <a:latin typeface="Consolas" panose="020B0609020204030204" pitchFamily="49" charset="0"/>
              </a:rPr>
              <a:t>Dim </a:t>
            </a:r>
            <a:r>
              <a:rPr lang="en-CA" dirty="0">
                <a:latin typeface="Consolas" panose="020B0609020204030204" pitchFamily="49" charset="0"/>
              </a:rPr>
              <a:t>taxOwed As Double</a:t>
            </a:r>
          </a:p>
          <a:p>
            <a:pPr marL="457200" lvl="2" indent="0">
              <a:buNone/>
            </a:pPr>
            <a:r>
              <a:rPr lang="en-CA" dirty="0">
                <a:latin typeface="Consolas" panose="020B0609020204030204" pitchFamily="49" charset="0"/>
              </a:rPr>
              <a:t>    </a:t>
            </a:r>
          </a:p>
          <a:p>
            <a:pPr marL="457200" lvl="2" indent="0">
              <a:buNone/>
            </a:pPr>
            <a:r>
              <a:rPr lang="en-CA" dirty="0" smtClean="0">
                <a:latin typeface="Consolas" panose="020B0609020204030204" pitchFamily="49" charset="0"/>
              </a:rPr>
              <a:t>runAgain </a:t>
            </a:r>
            <a:r>
              <a:rPr lang="en-CA" dirty="0">
                <a:latin typeface="Consolas" panose="020B0609020204030204" pitchFamily="49" charset="0"/>
              </a:rPr>
              <a:t>= vbYes</a:t>
            </a:r>
          </a:p>
          <a:p>
            <a:pPr marL="457200" lvl="2" indent="0">
              <a:buNone/>
            </a:pPr>
            <a:r>
              <a:rPr lang="en-CA" dirty="0" smtClean="0">
                <a:latin typeface="Consolas" panose="020B0609020204030204" pitchFamily="49" charset="0"/>
              </a:rPr>
              <a:t>'vbYes </a:t>
            </a:r>
            <a:r>
              <a:rPr lang="en-CA" dirty="0">
                <a:latin typeface="Consolas" panose="020B0609020204030204" pitchFamily="49" charset="0"/>
              </a:rPr>
              <a:t>= 6, vbNo = </a:t>
            </a:r>
            <a:r>
              <a:rPr lang="en-CA" dirty="0" smtClean="0">
                <a:latin typeface="Consolas" panose="020B0609020204030204" pitchFamily="49" charset="0"/>
              </a:rPr>
              <a:t>7</a:t>
            </a:r>
            <a:endParaRPr lang="en-CA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178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First Nested Loop </a:t>
            </a:r>
            <a:r>
              <a:rPr lang="en-US" dirty="0" smtClean="0"/>
              <a:t>Program (2):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Loop Inside </a:t>
            </a:r>
            <a:r>
              <a:rPr lang="en-US" dirty="0" smtClean="0"/>
              <a:t>An </a:t>
            </a:r>
            <a:r>
              <a:rPr lang="en-US" dirty="0" smtClean="0">
                <a:solidFill>
                  <a:srgbClr val="0000FF"/>
                </a:solidFill>
              </a:rPr>
              <a:t>Outer Loop</a:t>
            </a:r>
            <a:endParaRPr lang="en-CA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7475" indent="0">
              <a:buNone/>
            </a:pPr>
            <a:r>
              <a:rPr lang="en-CA" sz="1600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Do </a:t>
            </a:r>
            <a:r>
              <a:rPr lang="en-CA" sz="1600" b="1" dirty="0">
                <a:solidFill>
                  <a:srgbClr val="0000FF"/>
                </a:solidFill>
                <a:latin typeface="Consolas" panose="020B0609020204030204" pitchFamily="49" charset="0"/>
              </a:rPr>
              <a:t>While (runAgain = vbYes)</a:t>
            </a:r>
            <a:r>
              <a:rPr lang="en-CA" sz="1600" dirty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endParaRPr lang="en-CA" sz="1600" dirty="0" smtClean="0">
              <a:solidFill>
                <a:srgbClr val="0000FF"/>
              </a:solidFill>
              <a:latin typeface="Consolas" panose="020B0609020204030204" pitchFamily="49" charset="0"/>
            </a:endParaRPr>
          </a:p>
          <a:p>
            <a:pPr marL="117475" indent="0">
              <a:buNone/>
            </a:pPr>
            <a:r>
              <a:rPr lang="en-CA" sz="1600" dirty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en-CA" sz="16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  </a:t>
            </a:r>
            <a:r>
              <a:rPr lang="en-CA" sz="1600" dirty="0" smtClean="0">
                <a:latin typeface="Consolas" panose="020B0609020204030204" pitchFamily="49" charset="0"/>
              </a:rPr>
              <a:t>income </a:t>
            </a:r>
            <a:r>
              <a:rPr lang="en-CA" sz="1600" dirty="0">
                <a:latin typeface="Consolas" panose="020B0609020204030204" pitchFamily="49" charset="0"/>
              </a:rPr>
              <a:t>= InputBox("Income $")</a:t>
            </a:r>
          </a:p>
          <a:p>
            <a:pPr marL="117475" indent="0">
              <a:buNone/>
            </a:pPr>
            <a:r>
              <a:rPr lang="en-CA" sz="1600" b="1" dirty="0">
                <a:solidFill>
                  <a:schemeClr val="accent3">
                    <a:lumMod val="75000"/>
                  </a:schemeClr>
                </a:solidFill>
                <a:latin typeface="Consolas" panose="020B0609020204030204" pitchFamily="49" charset="0"/>
              </a:rPr>
              <a:t>    </a:t>
            </a:r>
            <a:r>
              <a:rPr lang="en-CA" sz="1600" b="1" dirty="0" smtClean="0">
                <a:solidFill>
                  <a:schemeClr val="accent3">
                    <a:lumMod val="75000"/>
                  </a:schemeClr>
                </a:solidFill>
                <a:latin typeface="Consolas" panose="020B0609020204030204" pitchFamily="49" charset="0"/>
              </a:rPr>
              <a:t>Do </a:t>
            </a:r>
            <a:r>
              <a:rPr lang="en-CA" sz="1600" b="1" dirty="0">
                <a:solidFill>
                  <a:schemeClr val="accent3">
                    <a:lumMod val="75000"/>
                  </a:schemeClr>
                </a:solidFill>
                <a:latin typeface="Consolas" panose="020B0609020204030204" pitchFamily="49" charset="0"/>
              </a:rPr>
              <a:t>While (income &lt; MIN_INCOME)</a:t>
            </a:r>
          </a:p>
          <a:p>
            <a:pPr marL="117475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   </a:t>
            </a:r>
            <a:r>
              <a:rPr lang="en-CA" sz="1600" dirty="0" smtClean="0">
                <a:latin typeface="Consolas" panose="020B0609020204030204" pitchFamily="49" charset="0"/>
              </a:rPr>
              <a:t>    If </a:t>
            </a:r>
            <a:r>
              <a:rPr lang="en-CA" sz="1600" dirty="0">
                <a:latin typeface="Consolas" panose="020B0609020204030204" pitchFamily="49" charset="0"/>
              </a:rPr>
              <a:t>(income &lt; MIN_INCOME) Then</a:t>
            </a:r>
          </a:p>
          <a:p>
            <a:pPr marL="117475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       </a:t>
            </a:r>
            <a:r>
              <a:rPr lang="en-CA" sz="1600" dirty="0" smtClean="0">
                <a:latin typeface="Consolas" panose="020B0609020204030204" pitchFamily="49" charset="0"/>
              </a:rPr>
              <a:t>    MsgBox </a:t>
            </a:r>
            <a:r>
              <a:rPr lang="en-CA" sz="1600" dirty="0">
                <a:latin typeface="Consolas" panose="020B0609020204030204" pitchFamily="49" charset="0"/>
              </a:rPr>
              <a:t>("Income cannot be less than $" &amp; MIN_INCOME)</a:t>
            </a:r>
          </a:p>
          <a:p>
            <a:pPr marL="117475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       </a:t>
            </a:r>
            <a:r>
              <a:rPr lang="en-CA" sz="1600" dirty="0" smtClean="0">
                <a:latin typeface="Consolas" panose="020B0609020204030204" pitchFamily="49" charset="0"/>
              </a:rPr>
              <a:t>End </a:t>
            </a:r>
            <a:r>
              <a:rPr lang="en-CA" sz="1600" dirty="0">
                <a:latin typeface="Consolas" panose="020B0609020204030204" pitchFamily="49" charset="0"/>
              </a:rPr>
              <a:t>If</a:t>
            </a:r>
          </a:p>
          <a:p>
            <a:pPr marL="117475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       </a:t>
            </a:r>
            <a:r>
              <a:rPr lang="en-CA" sz="1600" dirty="0" smtClean="0">
                <a:latin typeface="Consolas" panose="020B0609020204030204" pitchFamily="49" charset="0"/>
              </a:rPr>
              <a:t>income </a:t>
            </a:r>
            <a:r>
              <a:rPr lang="en-CA" sz="1600" dirty="0">
                <a:latin typeface="Consolas" panose="020B0609020204030204" pitchFamily="49" charset="0"/>
              </a:rPr>
              <a:t>= InputBox("Income $")</a:t>
            </a:r>
          </a:p>
          <a:p>
            <a:pPr marL="117475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   </a:t>
            </a:r>
            <a:r>
              <a:rPr lang="en-CA" sz="1600" dirty="0" smtClean="0">
                <a:latin typeface="Consolas" panose="020B0609020204030204" pitchFamily="49" charset="0"/>
              </a:rPr>
              <a:t> Loop</a:t>
            </a:r>
            <a:endParaRPr lang="en-CA" sz="1600" dirty="0">
              <a:latin typeface="Consolas" panose="020B0609020204030204" pitchFamily="49" charset="0"/>
            </a:endParaRPr>
          </a:p>
          <a:p>
            <a:pPr marL="117475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    </a:t>
            </a:r>
            <a:r>
              <a:rPr lang="en-CA" sz="1600" dirty="0" smtClean="0">
                <a:latin typeface="Consolas" panose="020B0609020204030204" pitchFamily="49" charset="0"/>
              </a:rPr>
              <a:t>taxOwed </a:t>
            </a:r>
            <a:r>
              <a:rPr lang="en-CA" sz="1600" dirty="0">
                <a:latin typeface="Consolas" panose="020B0609020204030204" pitchFamily="49" charset="0"/>
              </a:rPr>
              <a:t>= income * TAX_RATE</a:t>
            </a:r>
          </a:p>
          <a:p>
            <a:pPr marL="117475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    </a:t>
            </a:r>
            <a:r>
              <a:rPr lang="en-CA" sz="1600" dirty="0" smtClean="0">
                <a:latin typeface="Consolas" panose="020B0609020204030204" pitchFamily="49" charset="0"/>
              </a:rPr>
              <a:t>MsgBox </a:t>
            </a:r>
            <a:r>
              <a:rPr lang="en-CA" sz="1600" dirty="0">
                <a:latin typeface="Consolas" panose="020B0609020204030204" pitchFamily="49" charset="0"/>
              </a:rPr>
              <a:t>("Taxes owed $" &amp; taxOwed)</a:t>
            </a:r>
          </a:p>
          <a:p>
            <a:pPr marL="117475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    </a:t>
            </a:r>
            <a:r>
              <a:rPr lang="en-CA" sz="1600" dirty="0" smtClean="0">
                <a:latin typeface="Consolas" panose="020B0609020204030204" pitchFamily="49" charset="0"/>
              </a:rPr>
              <a:t>runAgain </a:t>
            </a:r>
            <a:r>
              <a:rPr lang="en-CA" sz="1600" dirty="0">
                <a:latin typeface="Consolas" panose="020B0609020204030204" pitchFamily="49" charset="0"/>
              </a:rPr>
              <a:t>= MsgBox("Calculate another tax return?", vbYesNo)</a:t>
            </a:r>
          </a:p>
          <a:p>
            <a:pPr marL="117475" indent="0">
              <a:buNone/>
            </a:pPr>
            <a:r>
              <a:rPr lang="en-CA" sz="1600" dirty="0" smtClean="0">
                <a:latin typeface="Consolas" panose="020B0609020204030204" pitchFamily="49" charset="0"/>
              </a:rPr>
              <a:t>Loop</a:t>
            </a:r>
            <a:endParaRPr lang="en-CA" sz="1600" dirty="0">
              <a:latin typeface="Consolas" panose="020B0609020204030204" pitchFamily="49" charset="0"/>
            </a:endParaRPr>
          </a:p>
          <a:p>
            <a:endParaRPr lang="en-CA" sz="1600" dirty="0"/>
          </a:p>
        </p:txBody>
      </p:sp>
    </p:spTree>
    <p:extLst>
      <p:ext uri="{BB962C8B-B14F-4D97-AF65-F5344CB8AC3E}">
        <p14:creationId xmlns:p14="http://schemas.microsoft.com/office/powerpoint/2010/main" val="816901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Second Nesting Problem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Counting the number of students in each tutorial for each lecture.</a:t>
            </a:r>
            <a:endParaRPr lang="en-CA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2281881"/>
            <a:ext cx="4334138" cy="441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3475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Counting Students In Each Tutorial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6743" y="1100138"/>
            <a:ext cx="8737600" cy="5368925"/>
          </a:xfrm>
        </p:spPr>
        <p:txBody>
          <a:bodyPr/>
          <a:lstStyle/>
          <a:p>
            <a:r>
              <a:rPr lang="en-CA" b="1" dirty="0"/>
              <a:t>Name of the spreadsheet that contains the VBA example </a:t>
            </a:r>
            <a:r>
              <a:rPr lang="en-US" dirty="0" smtClean="0"/>
              <a:t>: </a:t>
            </a:r>
            <a:r>
              <a:rPr lang="en-US" dirty="0" smtClean="0">
                <a:latin typeface="Consolas" panose="020B0609020204030204" pitchFamily="49" charset="0"/>
              </a:rPr>
              <a:t>Excel12_nested_loops_counting_students</a:t>
            </a:r>
          </a:p>
          <a:p>
            <a:r>
              <a:rPr lang="en-US" b="1" dirty="0" smtClean="0">
                <a:cs typeface="Calibri" panose="020F0502020204030204" pitchFamily="34" charset="0"/>
              </a:rPr>
              <a:t>Learning objective</a:t>
            </a:r>
            <a:r>
              <a:rPr lang="en-US" dirty="0" smtClean="0">
                <a:cs typeface="Calibri" panose="020F0502020204030204" pitchFamily="34" charset="0"/>
              </a:rPr>
              <a:t>:</a:t>
            </a:r>
          </a:p>
          <a:p>
            <a:pPr lvl="2"/>
            <a:r>
              <a:rPr lang="en-US" dirty="0" smtClean="0">
                <a:cs typeface="Calibri" panose="020F0502020204030204" pitchFamily="34" charset="0"/>
              </a:rPr>
              <a:t>Summary: applying nested loops in the processing of data in a spreadsheet.</a:t>
            </a:r>
          </a:p>
          <a:p>
            <a:pPr lvl="2"/>
            <a:r>
              <a:rPr lang="en-US" b="1" dirty="0" smtClean="0">
                <a:solidFill>
                  <a:srgbClr val="0000FF"/>
                </a:solidFill>
                <a:cs typeface="Calibri" panose="020F0502020204030204" pitchFamily="34" charset="0"/>
              </a:rPr>
              <a:t>Repeated process (outer loop)</a:t>
            </a:r>
            <a:r>
              <a:rPr lang="en-US" dirty="0" smtClean="0">
                <a:cs typeface="Calibri" panose="020F0502020204030204" pitchFamily="34" charset="0"/>
              </a:rPr>
              <a:t>: while the end of the spreadsheet has not yet been reached process the row in the spreadsheet and move onto the next row.</a:t>
            </a:r>
          </a:p>
          <a:p>
            <a:pPr lvl="3"/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  <a:cs typeface="Calibri" panose="020F0502020204030204" pitchFamily="34" charset="0"/>
              </a:rPr>
              <a:t>Second repeated process (inner loop)</a:t>
            </a:r>
            <a:r>
              <a:rPr lang="en-US" dirty="0" smtClean="0">
                <a:cs typeface="Calibri" panose="020F0502020204030204" pitchFamily="34" charset="0"/>
              </a:rPr>
              <a:t>: each time that a new row in the spreadsheet has been reached:</a:t>
            </a:r>
          </a:p>
          <a:p>
            <a:pPr marL="901700" lvl="4" indent="-98425">
              <a:buFont typeface="Arial" panose="020B0604020202020204" pitchFamily="34" charset="0"/>
              <a:buChar char="•"/>
            </a:pPr>
            <a:r>
              <a:rPr lang="en-US" sz="1400" dirty="0" smtClean="0">
                <a:cs typeface="Calibri" panose="020F0502020204030204" pitchFamily="34" charset="0"/>
              </a:rPr>
              <a:t>Check if the end of the tutorial has been reached.</a:t>
            </a:r>
          </a:p>
          <a:p>
            <a:pPr marL="901700" lvl="4" indent="-98425">
              <a:buFont typeface="Arial" panose="020B0604020202020204" pitchFamily="34" charset="0"/>
              <a:buChar char="•"/>
            </a:pPr>
            <a:r>
              <a:rPr lang="en-US" sz="1400" dirty="0" smtClean="0">
                <a:cs typeface="Calibri" panose="020F0502020204030204" pitchFamily="34" charset="0"/>
              </a:rPr>
              <a:t>If not increase the student count for the tutorial</a:t>
            </a:r>
          </a:p>
          <a:p>
            <a:pPr marL="901700" lvl="4" indent="-98425">
              <a:buFont typeface="Arial" panose="020B0604020202020204" pitchFamily="34" charset="0"/>
              <a:buChar char="•"/>
            </a:pPr>
            <a:r>
              <a:rPr lang="en-US" sz="1400" dirty="0" smtClean="0">
                <a:cs typeface="Calibri" panose="020F0502020204030204" pitchFamily="34" charset="0"/>
              </a:rPr>
              <a:t>Move onto the next row</a:t>
            </a:r>
          </a:p>
          <a:p>
            <a:endParaRPr lang="en-US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0064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Inserting Charts Into A Spreadsheet</a:t>
            </a:r>
            <a:r>
              <a:rPr lang="en-US" baseline="30000" dirty="0" smtClean="0"/>
              <a:t>1</a:t>
            </a:r>
            <a:endParaRPr lang="en-CA" baseline="30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Step 1</a:t>
            </a:r>
            <a:r>
              <a:rPr lang="en-US" dirty="0" smtClean="0"/>
              <a:t>: A range of cells needs to be selected via the </a:t>
            </a:r>
            <a:r>
              <a:rPr lang="en-US" dirty="0" smtClean="0">
                <a:latin typeface="Consolas" panose="020B0609020204030204" pitchFamily="49" charset="0"/>
              </a:rPr>
              <a:t>Range</a:t>
            </a:r>
            <a:r>
              <a:rPr lang="en-US" dirty="0" smtClean="0"/>
              <a:t> object, examples:</a:t>
            </a:r>
          </a:p>
          <a:p>
            <a:pPr lvl="1"/>
            <a:r>
              <a:rPr lang="en-US" dirty="0" smtClean="0"/>
              <a:t>Adjacent columns:</a:t>
            </a:r>
          </a:p>
          <a:p>
            <a:pPr marL="457200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 Range("</a:t>
            </a:r>
            <a:r>
              <a:rPr lang="en-US" dirty="0" smtClean="0">
                <a:latin typeface="Consolas" panose="020B0609020204030204" pitchFamily="49" charset="0"/>
              </a:rPr>
              <a:t>C1:D13</a:t>
            </a:r>
            <a:r>
              <a:rPr lang="en-US" dirty="0">
                <a:latin typeface="Consolas" panose="020B0609020204030204" pitchFamily="49" charset="0"/>
              </a:rPr>
              <a:t>").Select</a:t>
            </a:r>
            <a:endParaRPr lang="en-US" dirty="0" smtClean="0">
              <a:latin typeface="Consolas" panose="020B0609020204030204" pitchFamily="49" charset="0"/>
            </a:endParaRPr>
          </a:p>
          <a:p>
            <a:pPr lvl="1"/>
            <a:r>
              <a:rPr lang="en-US" dirty="0" smtClean="0"/>
              <a:t>Non-adjacent columns</a:t>
            </a:r>
          </a:p>
          <a:p>
            <a:pPr marL="457200" lvl="2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Range</a:t>
            </a:r>
            <a:r>
              <a:rPr lang="en-US" dirty="0">
                <a:latin typeface="Consolas" panose="020B0609020204030204" pitchFamily="49" charset="0"/>
              </a:rPr>
              <a:t>("</a:t>
            </a:r>
            <a:r>
              <a:rPr lang="en-US" dirty="0" smtClean="0">
                <a:latin typeface="Consolas" panose="020B0609020204030204" pitchFamily="49" charset="0"/>
              </a:rPr>
              <a:t>C1:C13,E1:D13</a:t>
            </a:r>
            <a:r>
              <a:rPr lang="en-US" dirty="0">
                <a:latin typeface="Consolas" panose="020B0609020204030204" pitchFamily="49" charset="0"/>
              </a:rPr>
              <a:t>").</a:t>
            </a:r>
            <a:r>
              <a:rPr lang="en-US" dirty="0" smtClean="0">
                <a:latin typeface="Consolas" panose="020B0609020204030204" pitchFamily="49" charset="0"/>
              </a:rPr>
              <a:t>Select</a:t>
            </a:r>
          </a:p>
          <a:p>
            <a:r>
              <a:rPr lang="en-US" b="1" dirty="0" smtClean="0"/>
              <a:t>Step 2</a:t>
            </a:r>
            <a:r>
              <a:rPr lang="en-US" dirty="0" smtClean="0"/>
              <a:t>: the chart</a:t>
            </a:r>
            <a:r>
              <a:rPr lang="en-US" baseline="30000" dirty="0" smtClean="0"/>
              <a:t>2</a:t>
            </a:r>
            <a:r>
              <a:rPr lang="en-US" dirty="0" smtClean="0"/>
              <a:t> is added inside of container shape</a:t>
            </a:r>
          </a:p>
          <a:p>
            <a:pPr lvl="1"/>
            <a:r>
              <a:rPr lang="en-US" sz="1800" dirty="0">
                <a:latin typeface="Consolas" panose="020B0609020204030204" pitchFamily="49" charset="0"/>
              </a:rPr>
              <a:t> ActiveSheet.Shapes.AddChart2(201, xlLineMarkers).Select</a:t>
            </a:r>
            <a:endParaRPr lang="en-US" sz="1800" dirty="0" smtClean="0">
              <a:latin typeface="Consolas" panose="020B0609020204030204" pitchFamily="49" charset="0"/>
            </a:endParaRPr>
          </a:p>
          <a:p>
            <a:pPr lvl="1"/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183292" y="5593883"/>
            <a:ext cx="833502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1 Information links on adding a chart</a:t>
            </a:r>
            <a:endParaRPr lang="en-CA" sz="1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1200" dirty="0" smtClean="0">
                <a:hlinkClick r:id="rId2"/>
              </a:rPr>
              <a:t>https://docs.microsoft.com/en-us/office/vba/api/project.shapes.addchart</a:t>
            </a:r>
            <a:endParaRPr lang="en-CA" sz="1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1200" dirty="0" smtClean="0">
                <a:hlinkClick r:id="rId3"/>
              </a:rPr>
              <a:t>https://docs.microsoft.com/en-us/office/vba/api/Excel.shapes.addchart2</a:t>
            </a:r>
            <a:endParaRPr lang="en-CA" sz="1200" dirty="0" smtClean="0"/>
          </a:p>
        </p:txBody>
      </p:sp>
      <p:sp>
        <p:nvSpPr>
          <p:cNvPr id="5" name="Rectangle 4"/>
          <p:cNvSpPr/>
          <p:nvPr/>
        </p:nvSpPr>
        <p:spPr>
          <a:xfrm>
            <a:off x="152400" y="6240214"/>
            <a:ext cx="773738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2 Information specifying named constants for different chart types</a:t>
            </a:r>
            <a:endParaRPr lang="en-CA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1400" dirty="0">
                <a:hlinkClick r:id="rId4"/>
              </a:rPr>
              <a:t>https://docs.microsoft.com/en-us/office/vba/api/Excel.XlChartType</a:t>
            </a:r>
            <a:endParaRPr lang="en-CA" sz="1400" dirty="0"/>
          </a:p>
        </p:txBody>
      </p:sp>
    </p:spTree>
    <p:extLst>
      <p:ext uri="{BB962C8B-B14F-4D97-AF65-F5344CB8AC3E}">
        <p14:creationId xmlns:p14="http://schemas.microsoft.com/office/powerpoint/2010/main" val="3251397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  <p:bldP spid="5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Counting Students In Each Tutorial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tutorialCount = 0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</a:t>
            </a:r>
            <a:r>
              <a:rPr lang="en-CA" sz="1800" dirty="0" smtClean="0">
                <a:latin typeface="Consolas" panose="020B0609020204030204" pitchFamily="49" charset="0"/>
              </a:rPr>
              <a:t>currentRow </a:t>
            </a:r>
            <a:r>
              <a:rPr lang="en-CA" sz="1800" dirty="0">
                <a:latin typeface="Consolas" panose="020B0609020204030204" pitchFamily="49" charset="0"/>
              </a:rPr>
              <a:t>= 2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</a:t>
            </a:r>
            <a:r>
              <a:rPr lang="en-CA" sz="1800" dirty="0" smtClean="0">
                <a:latin typeface="Consolas" panose="020B0609020204030204" pitchFamily="49" charset="0"/>
              </a:rPr>
              <a:t>cellContents </a:t>
            </a:r>
            <a:r>
              <a:rPr lang="en-CA" sz="1800" dirty="0">
                <a:latin typeface="Consolas" panose="020B0609020204030204" pitchFamily="49" charset="0"/>
              </a:rPr>
              <a:t>= Cells(currentRow, TUTORIALS)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</a:t>
            </a:r>
            <a:r>
              <a:rPr lang="en-CA" sz="1800" dirty="0" smtClean="0">
                <a:latin typeface="Consolas" panose="020B0609020204030204" pitchFamily="49" charset="0"/>
              </a:rPr>
              <a:t>Do </a:t>
            </a:r>
            <a:r>
              <a:rPr lang="en-CA" sz="1800" dirty="0">
                <a:latin typeface="Consolas" panose="020B0609020204030204" pitchFamily="49" charset="0"/>
              </a:rPr>
              <a:t>While (cellContents &lt;&gt; EMPTY_ROW)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</a:t>
            </a:r>
            <a:r>
              <a:rPr lang="en-CA" sz="1800" dirty="0" smtClean="0">
                <a:latin typeface="Consolas" panose="020B0609020204030204" pitchFamily="49" charset="0"/>
              </a:rPr>
              <a:t>    startTutorial </a:t>
            </a:r>
            <a:r>
              <a:rPr lang="en-CA" sz="1800" dirty="0">
                <a:latin typeface="Consolas" panose="020B0609020204030204" pitchFamily="49" charset="0"/>
              </a:rPr>
              <a:t>= cellContents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</a:t>
            </a:r>
            <a:r>
              <a:rPr lang="en-CA" sz="1800" dirty="0" smtClean="0">
                <a:latin typeface="Consolas" panose="020B0609020204030204" pitchFamily="49" charset="0"/>
              </a:rPr>
              <a:t>currentTutorial </a:t>
            </a:r>
            <a:r>
              <a:rPr lang="en-CA" sz="1800" dirty="0">
                <a:latin typeface="Consolas" panose="020B0609020204030204" pitchFamily="49" charset="0"/>
              </a:rPr>
              <a:t>= startTutorial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</a:t>
            </a:r>
            <a:r>
              <a:rPr lang="en-CA" sz="1800" dirty="0" smtClean="0">
                <a:latin typeface="Consolas" panose="020B0609020204030204" pitchFamily="49" charset="0"/>
              </a:rPr>
              <a:t>tutorialCount </a:t>
            </a:r>
            <a:r>
              <a:rPr lang="en-CA" sz="1800" dirty="0">
                <a:latin typeface="Consolas" panose="020B0609020204030204" pitchFamily="49" charset="0"/>
              </a:rPr>
              <a:t>= 0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</a:t>
            </a:r>
            <a:r>
              <a:rPr lang="en-CA" sz="1800" dirty="0" smtClean="0">
                <a:latin typeface="Consolas" panose="020B0609020204030204" pitchFamily="49" charset="0"/>
              </a:rPr>
              <a:t>Do </a:t>
            </a:r>
            <a:r>
              <a:rPr lang="en-CA" sz="1800" dirty="0">
                <a:latin typeface="Consolas" panose="020B0609020204030204" pitchFamily="49" charset="0"/>
              </a:rPr>
              <a:t>While (currentTutorial = startTutorial)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</a:t>
            </a:r>
            <a:r>
              <a:rPr lang="en-CA" sz="1800" dirty="0" smtClean="0">
                <a:latin typeface="Consolas" panose="020B0609020204030204" pitchFamily="49" charset="0"/>
              </a:rPr>
              <a:t>    tutorialCount </a:t>
            </a:r>
            <a:r>
              <a:rPr lang="en-CA" sz="1800" dirty="0">
                <a:latin typeface="Consolas" panose="020B0609020204030204" pitchFamily="49" charset="0"/>
              </a:rPr>
              <a:t>= tutorialCount + 1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   </a:t>
            </a:r>
            <a:r>
              <a:rPr lang="en-CA" sz="1800" dirty="0" smtClean="0">
                <a:latin typeface="Consolas" panose="020B0609020204030204" pitchFamily="49" charset="0"/>
              </a:rPr>
              <a:t>currentRow </a:t>
            </a:r>
            <a:r>
              <a:rPr lang="en-CA" sz="1800" dirty="0">
                <a:latin typeface="Consolas" panose="020B0609020204030204" pitchFamily="49" charset="0"/>
              </a:rPr>
              <a:t>= currentRow + 1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   </a:t>
            </a:r>
            <a:r>
              <a:rPr lang="en-CA" sz="1800" dirty="0" smtClean="0">
                <a:latin typeface="Consolas" panose="020B0609020204030204" pitchFamily="49" charset="0"/>
              </a:rPr>
              <a:t>currentTutorial </a:t>
            </a:r>
            <a:r>
              <a:rPr lang="en-CA" sz="1800" dirty="0">
                <a:latin typeface="Consolas" panose="020B0609020204030204" pitchFamily="49" charset="0"/>
              </a:rPr>
              <a:t>= Cells(currentRow, TUTORIALS)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</a:t>
            </a:r>
            <a:r>
              <a:rPr lang="en-CA" sz="1800" dirty="0" smtClean="0">
                <a:latin typeface="Consolas" panose="020B0609020204030204" pitchFamily="49" charset="0"/>
              </a:rPr>
              <a:t>Loop</a:t>
            </a:r>
            <a:endParaRPr lang="en-CA" sz="18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</a:t>
            </a:r>
            <a:r>
              <a:rPr lang="en-CA" sz="1800" dirty="0" smtClean="0">
                <a:latin typeface="Consolas" panose="020B0609020204030204" pitchFamily="49" charset="0"/>
              </a:rPr>
              <a:t>MsgBox </a:t>
            </a:r>
            <a:r>
              <a:rPr lang="en-CA" sz="1800" dirty="0">
                <a:latin typeface="Consolas" panose="020B0609020204030204" pitchFamily="49" charset="0"/>
              </a:rPr>
              <a:t>("Tut: " &amp; startTutorial &amp; ", count=" </a:t>
            </a:r>
            <a:r>
              <a:rPr lang="en-CA" sz="1800" dirty="0" smtClean="0">
                <a:latin typeface="Consolas" panose="020B0609020204030204" pitchFamily="49" charset="0"/>
              </a:rPr>
              <a:t>&amp; _ 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</a:t>
            </a:r>
            <a:r>
              <a:rPr lang="en-CA" sz="1800" dirty="0" smtClean="0">
                <a:latin typeface="Consolas" panose="020B0609020204030204" pitchFamily="49" charset="0"/>
              </a:rPr>
              <a:t>             tutorialCount</a:t>
            </a:r>
            <a:r>
              <a:rPr lang="en-CA" sz="1800" dirty="0">
                <a:latin typeface="Consolas" panose="020B0609020204030204" pitchFamily="49" charset="0"/>
              </a:rPr>
              <a:t>)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</a:t>
            </a:r>
            <a:r>
              <a:rPr lang="en-CA" sz="1800" dirty="0" smtClean="0">
                <a:latin typeface="Consolas" panose="020B0609020204030204" pitchFamily="49" charset="0"/>
              </a:rPr>
              <a:t>cellContents </a:t>
            </a:r>
            <a:r>
              <a:rPr lang="en-CA" sz="1800" dirty="0">
                <a:latin typeface="Consolas" panose="020B0609020204030204" pitchFamily="49" charset="0"/>
              </a:rPr>
              <a:t>= currentTutorial</a:t>
            </a:r>
          </a:p>
          <a:p>
            <a:pPr marL="0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Loop</a:t>
            </a:r>
            <a:endParaRPr lang="en-CA" sz="1800" dirty="0">
              <a:latin typeface="Consolas" panose="020B06090202040302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953000" y="1828800"/>
            <a:ext cx="312906" cy="369332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wrap="none">
            <a:spAutoFit/>
          </a:bodyPr>
          <a:lstStyle/>
          <a:p>
            <a:r>
              <a:rPr lang="en-CA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CA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265906" y="2460729"/>
            <a:ext cx="348172" cy="369332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wrap="none">
            <a:spAutoFit/>
          </a:bodyPr>
          <a:lstStyle/>
          <a:p>
            <a:r>
              <a:rPr lang="en-CA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""</a:t>
            </a:r>
          </a:p>
        </p:txBody>
      </p:sp>
      <p:sp>
        <p:nvSpPr>
          <p:cNvPr id="6" name="Rectangle 5"/>
          <p:cNvSpPr/>
          <p:nvPr/>
        </p:nvSpPr>
        <p:spPr>
          <a:xfrm>
            <a:off x="6477000" y="4419600"/>
            <a:ext cx="312906" cy="369332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wrap="none">
            <a:spAutoFit/>
          </a:bodyPr>
          <a:lstStyle/>
          <a:p>
            <a:r>
              <a:rPr lang="en-CA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CA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9208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Visualizing </a:t>
            </a:r>
            <a:r>
              <a:rPr lang="en-US" dirty="0" smtClean="0"/>
              <a:t>Information In </a:t>
            </a:r>
            <a:r>
              <a:rPr lang="en-US" dirty="0"/>
              <a:t>Excel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465178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Pivot Tables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useful tool for visualizing information:</a:t>
            </a:r>
          </a:p>
          <a:p>
            <a:pPr lvl="1"/>
            <a:r>
              <a:rPr lang="en-US" dirty="0" smtClean="0"/>
              <a:t>Summarize data</a:t>
            </a:r>
          </a:p>
          <a:p>
            <a:pPr lvl="1"/>
            <a:r>
              <a:rPr lang="en-US" dirty="0" smtClean="0"/>
              <a:t>Filter criteria</a:t>
            </a:r>
          </a:p>
          <a:p>
            <a:pPr lvl="1"/>
            <a:r>
              <a:rPr lang="en-US" dirty="0" smtClean="0"/>
              <a:t>Create reports</a:t>
            </a:r>
          </a:p>
          <a:p>
            <a:pPr lvl="1"/>
            <a:r>
              <a:rPr lang="en-US" dirty="0" smtClean="0"/>
              <a:t>(And more!)</a:t>
            </a:r>
          </a:p>
          <a:p>
            <a:endParaRPr lang="en-US" dirty="0"/>
          </a:p>
          <a:p>
            <a:r>
              <a:rPr lang="en-US" dirty="0" smtClean="0"/>
              <a:t>References:</a:t>
            </a:r>
          </a:p>
          <a:p>
            <a:pPr marL="444500" lvl="2" indent="-173038"/>
            <a:r>
              <a:rPr lang="en-US" sz="2000" dirty="0">
                <a:hlinkClick r:id="rId2"/>
              </a:rPr>
              <a:t>https://</a:t>
            </a:r>
            <a:r>
              <a:rPr lang="en-US" sz="2000" dirty="0" smtClean="0">
                <a:hlinkClick r:id="rId2"/>
              </a:rPr>
              <a:t>support.microsoft.com/en-us/office/create-a-pivottable-to-analyze-worksheet-data-a9a84538-bfe9-40a9-a8e9-f99134456576</a:t>
            </a:r>
            <a:endParaRPr lang="en-CA" sz="2000" dirty="0"/>
          </a:p>
          <a:p>
            <a:pPr marL="444500" lvl="2" indent="-173038"/>
            <a:r>
              <a:rPr lang="en-US" sz="2000" u="sng" dirty="0">
                <a:hlinkClick r:id="rId3"/>
              </a:rPr>
              <a:t>https://eitsc.com/blog/the-benefits-of-using-pivot-tables-to-manage-your-data/</a:t>
            </a:r>
            <a:endParaRPr lang="en-CA" sz="2000" dirty="0"/>
          </a:p>
          <a:p>
            <a:pPr lvl="1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55836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Pivot Table Example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Example spreadsheet used</a:t>
            </a:r>
            <a:r>
              <a:rPr lang="en-US" dirty="0"/>
              <a:t>: </a:t>
            </a:r>
            <a:r>
              <a:rPr lang="en-US" dirty="0">
                <a:latin typeface="Consolas" panose="020B0609020204030204" pitchFamily="49" charset="0"/>
              </a:rPr>
              <a:t>Visualization_example</a:t>
            </a:r>
            <a:endParaRPr lang="en-CA" dirty="0">
              <a:latin typeface="Consolas" panose="020B0609020204030204" pitchFamily="49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981200"/>
            <a:ext cx="6324600" cy="4295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6700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Pivot Table Example: Summarizing Data</a:t>
            </a:r>
            <a:endParaRPr lang="en-CA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96000" y="4492438"/>
            <a:ext cx="3124200" cy="233055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" y="1123951"/>
            <a:ext cx="5413072" cy="3676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6140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Pivot Table Example: </a:t>
            </a:r>
            <a:r>
              <a:rPr lang="en-US" dirty="0" smtClean="0"/>
              <a:t>Charting Results</a:t>
            </a:r>
            <a:endParaRPr lang="en-CA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524000"/>
            <a:ext cx="8229600" cy="5182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4277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114800" cy="944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Pivot Table Example: Filtering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Faculty of kinesiology removed.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Only show averages for faculties that are 3.0 GPA or less.</a:t>
            </a:r>
            <a:endParaRPr lang="en-C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t="13875" b="13286"/>
          <a:stretch/>
        </p:blipFill>
        <p:spPr>
          <a:xfrm>
            <a:off x="790831" y="1981200"/>
            <a:ext cx="4470397" cy="2133600"/>
          </a:xfrm>
          <a:prstGeom prst="rect">
            <a:avLst/>
          </a:prstGeom>
        </p:spPr>
      </p:pic>
      <p:pic>
        <p:nvPicPr>
          <p:cNvPr id="5" name="Content Placeholder 3"/>
          <p:cNvPicPr>
            <a:picLocks noChangeAspect="1"/>
          </p:cNvPicPr>
          <p:nvPr/>
        </p:nvPicPr>
        <p:blipFill rotWithShape="1">
          <a:blip r:embed="rId3"/>
          <a:srcRect l="3704" t="24994" r="6481" b="16197"/>
          <a:stretch/>
        </p:blipFill>
        <p:spPr bwMode="auto">
          <a:xfrm>
            <a:off x="5181600" y="1"/>
            <a:ext cx="3781316" cy="1559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/>
          <a:srcRect t="13741" b="10880"/>
          <a:stretch/>
        </p:blipFill>
        <p:spPr>
          <a:xfrm>
            <a:off x="790831" y="4604951"/>
            <a:ext cx="4390769" cy="2146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987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After This Section You Should Now </a:t>
            </a:r>
            <a:r>
              <a:rPr lang="en-CA" dirty="0" smtClean="0"/>
              <a:t>Know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to write VBA instructions to insert a chart into a spreadsheet with hard coded or variable properties (title and range) for the chart</a:t>
            </a:r>
          </a:p>
          <a:p>
            <a:r>
              <a:rPr lang="en-US" dirty="0"/>
              <a:t>How to write the instructions to count the number of non-empty rows in a spreadsheet</a:t>
            </a:r>
          </a:p>
          <a:p>
            <a:r>
              <a:rPr lang="en-US" dirty="0"/>
              <a:t>How to write the VBA instructions sort the rows of spreadsheet </a:t>
            </a:r>
          </a:p>
          <a:p>
            <a:r>
              <a:rPr lang="en-US" dirty="0"/>
              <a:t>Nested loops</a:t>
            </a:r>
          </a:p>
          <a:p>
            <a:pPr lvl="1"/>
            <a:r>
              <a:rPr lang="en-US" dirty="0"/>
              <a:t>What is a nested loops</a:t>
            </a:r>
          </a:p>
          <a:p>
            <a:pPr lvl="1"/>
            <a:r>
              <a:rPr lang="en-US" dirty="0"/>
              <a:t>How to trace a nested loop</a:t>
            </a:r>
          </a:p>
          <a:p>
            <a:pPr lvl="1"/>
            <a:r>
              <a:rPr lang="en-US" dirty="0"/>
              <a:t>Scenarios when nested loops can be applied</a:t>
            </a:r>
          </a:p>
          <a:p>
            <a:r>
              <a:rPr lang="en-US" dirty="0"/>
              <a:t>Some of the benefits of using a pivot table, how to insert one into a spreadsheet and how to chart the data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84459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itchFamily="34" charset="-128"/>
              </a:rPr>
              <a:t>Images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itchFamily="34" charset="-128"/>
              </a:rPr>
              <a:t>“Unless otherwise indicated, all images were produced by James Tam</a:t>
            </a:r>
          </a:p>
          <a:p>
            <a:r>
              <a:rPr lang="en-US" altLang="en-US" dirty="0" smtClean="0">
                <a:ea typeface="ＭＳ Ｐゴシック" pitchFamily="34" charset="-128"/>
              </a:rPr>
              <a:t>Sound effects produced by James Tam</a:t>
            </a:r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117475" y="6665913"/>
            <a:ext cx="854075" cy="192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 dirty="0">
                <a:solidFill>
                  <a:srgbClr val="898989"/>
                </a:solidFill>
                <a:latin typeface="Arial" charset="0"/>
                <a:ea typeface="ＭＳ Ｐゴシック" pitchFamily="34" charset="-128"/>
              </a:rPr>
              <a:t>slide </a:t>
            </a:r>
            <a:fld id="{09EE15A5-A843-4A49-A306-A97B1D517AC4}" type="slidenum">
              <a:rPr lang="en-US" altLang="en-US" sz="900">
                <a:solidFill>
                  <a:srgbClr val="898989"/>
                </a:solidFill>
                <a:latin typeface="Arial" charset="0"/>
                <a:ea typeface="ＭＳ Ｐゴシック" pitchFamily="34" charset="-128"/>
              </a:rPr>
              <a:pPr eaLnBrk="1" hangingPunct="1">
                <a:spcBef>
                  <a:spcPct val="0"/>
                </a:spcBef>
                <a:buFontTx/>
                <a:buNone/>
              </a:pPr>
              <a:t>38</a:t>
            </a:fld>
            <a:endParaRPr lang="en-US" altLang="en-US" sz="900" dirty="0">
              <a:solidFill>
                <a:srgbClr val="898989"/>
              </a:solidFill>
              <a:latin typeface="Arial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29261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VBA Example</a:t>
            </a:r>
            <a:r>
              <a:rPr lang="en-US" dirty="0"/>
              <a:t>: </a:t>
            </a:r>
            <a:r>
              <a:rPr lang="en-US" dirty="0" smtClean="0"/>
              <a:t>Inserting Chart Clustered Line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b="1" dirty="0"/>
              <a:t>Name of the spreadsheet that contains the VBA example</a:t>
            </a:r>
            <a:r>
              <a:rPr lang="en-CA" dirty="0"/>
              <a:t>: </a:t>
            </a:r>
            <a:r>
              <a:rPr lang="en-CA" sz="2000" dirty="0" smtClean="0">
                <a:latin typeface="Consolas" panose="020B0609020204030204" pitchFamily="49" charset="0"/>
              </a:rPr>
              <a:t>Excel5_insert_chart_clustered_line</a:t>
            </a:r>
          </a:p>
          <a:p>
            <a:pPr lvl="1"/>
            <a:r>
              <a:rPr lang="en-US" b="1" dirty="0" smtClean="0"/>
              <a:t>Learning </a:t>
            </a:r>
            <a:r>
              <a:rPr lang="en-US" b="1" dirty="0"/>
              <a:t>objective</a:t>
            </a:r>
            <a:r>
              <a:rPr lang="en-US" dirty="0" smtClean="0"/>
              <a:t>: inserting this chart type with a hard coded (fixed) range.</a:t>
            </a:r>
          </a:p>
          <a:p>
            <a:pPr marL="352425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Sub insertChartClusteredLine()</a:t>
            </a:r>
          </a:p>
          <a:p>
            <a:pPr marL="352425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    Range("C1:C13,D1:D13").</a:t>
            </a:r>
            <a:r>
              <a:rPr lang="en-US" dirty="0" smtClean="0">
                <a:latin typeface="Consolas" panose="020B0609020204030204" pitchFamily="49" charset="0"/>
              </a:rPr>
              <a:t>Select</a:t>
            </a:r>
            <a:endParaRPr lang="en-US" dirty="0">
              <a:latin typeface="Consolas" panose="020B0609020204030204" pitchFamily="49" charset="0"/>
            </a:endParaRPr>
          </a:p>
          <a:p>
            <a:pPr marL="352425" lvl="2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    ActiveSheet.Shapes.AddChart2(201</a:t>
            </a:r>
            <a:r>
              <a:rPr lang="en-US" dirty="0">
                <a:latin typeface="Consolas" panose="020B0609020204030204" pitchFamily="49" charset="0"/>
              </a:rPr>
              <a:t>, xlLineMarkers).Select</a:t>
            </a:r>
          </a:p>
          <a:p>
            <a:pPr marL="352425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End Sub</a:t>
            </a:r>
          </a:p>
        </p:txBody>
      </p:sp>
    </p:spTree>
    <p:extLst>
      <p:ext uri="{BB962C8B-B14F-4D97-AF65-F5344CB8AC3E}">
        <p14:creationId xmlns:p14="http://schemas.microsoft.com/office/powerpoint/2010/main" val="256161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VBA Example: </a:t>
            </a:r>
            <a:r>
              <a:rPr lang="en-US" dirty="0" smtClean="0"/>
              <a:t>User Specified Values For Charts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Specifying variable range of data (entered by a user) to chart</a:t>
            </a:r>
          </a:p>
          <a:p>
            <a:pPr lvl="1"/>
            <a:r>
              <a:rPr lang="en-US" dirty="0" smtClean="0"/>
              <a:t>(Assumes the columns are side by side, modifications needed to chart non-continuous data).</a:t>
            </a:r>
          </a:p>
          <a:p>
            <a:pPr marL="457200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startRange = </a:t>
            </a:r>
            <a:r>
              <a:rPr lang="en-US" dirty="0" smtClean="0">
                <a:latin typeface="Consolas" panose="020B0609020204030204" pitchFamily="49" charset="0"/>
              </a:rPr>
              <a:t>InputBox(...)</a:t>
            </a:r>
          </a:p>
          <a:p>
            <a:pPr marL="457200" lvl="2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startRange </a:t>
            </a:r>
            <a:r>
              <a:rPr lang="en-US" dirty="0">
                <a:latin typeface="Consolas" panose="020B0609020204030204" pitchFamily="49" charset="0"/>
              </a:rPr>
              <a:t>= InputBox</a:t>
            </a:r>
            <a:r>
              <a:rPr lang="en-US" dirty="0" smtClean="0">
                <a:latin typeface="Consolas" panose="020B0609020204030204" pitchFamily="49" charset="0"/>
              </a:rPr>
              <a:t>(...)</a:t>
            </a:r>
            <a:endParaRPr lang="en-US" dirty="0">
              <a:latin typeface="Consolas" panose="020B0609020204030204" pitchFamily="49" charset="0"/>
            </a:endParaRPr>
          </a:p>
          <a:p>
            <a:pPr marL="457200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r</a:t>
            </a:r>
            <a:r>
              <a:rPr lang="en-US" dirty="0" smtClean="0">
                <a:latin typeface="Consolas" panose="020B0609020204030204" pitchFamily="49" charset="0"/>
              </a:rPr>
              <a:t>ange(startRange </a:t>
            </a:r>
            <a:r>
              <a:rPr lang="en-US" dirty="0">
                <a:latin typeface="Consolas" panose="020B0609020204030204" pitchFamily="49" charset="0"/>
              </a:rPr>
              <a:t>&amp; ":" &amp; endRange).Select</a:t>
            </a:r>
          </a:p>
          <a:p>
            <a:r>
              <a:rPr lang="en-US" dirty="0" smtClean="0"/>
              <a:t> Specifying chart title from a variable (entered by a user)</a:t>
            </a:r>
          </a:p>
          <a:p>
            <a:pPr lvl="1"/>
            <a:r>
              <a:rPr lang="en-US" dirty="0" smtClean="0"/>
              <a:t>(Assumes that a chart has just been added)</a:t>
            </a:r>
            <a:endParaRPr lang="en-CA" dirty="0" smtClean="0"/>
          </a:p>
          <a:p>
            <a:pPr marL="457200" lvl="2" indent="0">
              <a:buNone/>
            </a:pPr>
            <a:r>
              <a:rPr lang="en-CA" dirty="0">
                <a:latin typeface="Consolas" panose="020B0609020204030204" pitchFamily="49" charset="0"/>
              </a:rPr>
              <a:t>chartTitle = InputBox</a:t>
            </a:r>
            <a:r>
              <a:rPr lang="en-CA" dirty="0" smtClean="0">
                <a:latin typeface="Consolas" panose="020B0609020204030204" pitchFamily="49" charset="0"/>
              </a:rPr>
              <a:t>(...)</a:t>
            </a:r>
          </a:p>
          <a:p>
            <a:pPr marL="457200" lvl="2" indent="0">
              <a:buNone/>
            </a:pPr>
            <a:r>
              <a:rPr lang="en-CA" dirty="0" smtClean="0">
                <a:latin typeface="Consolas" panose="020B0609020204030204" pitchFamily="49" charset="0"/>
              </a:rPr>
              <a:t>ActiveChart.chartTitle.Select</a:t>
            </a:r>
            <a:endParaRPr lang="en-CA" dirty="0">
              <a:latin typeface="Consolas" panose="020B0609020204030204" pitchFamily="49" charset="0"/>
            </a:endParaRPr>
          </a:p>
          <a:p>
            <a:pPr marL="457200" lvl="2" indent="0">
              <a:buNone/>
            </a:pPr>
            <a:r>
              <a:rPr lang="en-CA" dirty="0" smtClean="0">
                <a:latin typeface="Consolas" panose="020B0609020204030204" pitchFamily="49" charset="0"/>
              </a:rPr>
              <a:t>ActiveChart.chartTitle.Text </a:t>
            </a:r>
            <a:r>
              <a:rPr lang="en-CA" dirty="0">
                <a:latin typeface="Consolas" panose="020B0609020204030204" pitchFamily="49" charset="0"/>
              </a:rPr>
              <a:t>= chartTitle</a:t>
            </a:r>
            <a:endParaRPr lang="en-CA" dirty="0" smtClean="0">
              <a:latin typeface="Consolas" panose="020B0609020204030204" pitchFamily="49" charset="0"/>
            </a:endParaRPr>
          </a:p>
          <a:p>
            <a:pPr marL="457200" lvl="2" indent="0">
              <a:buNone/>
            </a:pPr>
            <a:endParaRPr lang="en-CA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6779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VBA Example</a:t>
            </a:r>
            <a:r>
              <a:rPr lang="en-US" dirty="0"/>
              <a:t>: </a:t>
            </a:r>
            <a:r>
              <a:rPr lang="en-US" dirty="0" smtClean="0"/>
              <a:t>Inserting Variable Chart Data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b="1" dirty="0"/>
              <a:t>Name of the spreadsheet that contains the VBA example</a:t>
            </a:r>
            <a:r>
              <a:rPr lang="en-CA" dirty="0"/>
              <a:t>: </a:t>
            </a:r>
            <a:r>
              <a:rPr lang="en-CA" sz="1800" dirty="0" smtClean="0">
                <a:latin typeface="Consolas" panose="020B0609020204030204" pitchFamily="49" charset="0"/>
              </a:rPr>
              <a:t>Excel6_insert_chart_clustered_line_variable_range_and_title</a:t>
            </a:r>
            <a:endParaRPr lang="en-CA" sz="2000" dirty="0" smtClean="0">
              <a:latin typeface="Consolas" panose="020B0609020204030204" pitchFamily="49" charset="0"/>
            </a:endParaRPr>
          </a:p>
          <a:p>
            <a:pPr lvl="1"/>
            <a:r>
              <a:rPr lang="en-US" b="1" dirty="0" smtClean="0"/>
              <a:t>Learning </a:t>
            </a:r>
            <a:r>
              <a:rPr lang="en-US" b="1" dirty="0"/>
              <a:t>objective</a:t>
            </a:r>
            <a:r>
              <a:rPr lang="en-US" dirty="0" smtClean="0"/>
              <a:t>: inserting this chart type with a  user specified range and title.</a:t>
            </a:r>
          </a:p>
          <a:p>
            <a:pPr marL="457200" lvl="2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Dim </a:t>
            </a:r>
            <a:r>
              <a:rPr lang="en-US" dirty="0">
                <a:latin typeface="Consolas" panose="020B0609020204030204" pitchFamily="49" charset="0"/>
              </a:rPr>
              <a:t>startRange As String</a:t>
            </a:r>
          </a:p>
          <a:p>
            <a:pPr marL="457200" lvl="2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Dim </a:t>
            </a:r>
            <a:r>
              <a:rPr lang="en-US" dirty="0">
                <a:latin typeface="Consolas" panose="020B0609020204030204" pitchFamily="49" charset="0"/>
              </a:rPr>
              <a:t>endRange As String</a:t>
            </a:r>
          </a:p>
          <a:p>
            <a:pPr marL="457200" lvl="2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Dim </a:t>
            </a:r>
            <a:r>
              <a:rPr lang="en-US" dirty="0">
                <a:latin typeface="Consolas" panose="020B0609020204030204" pitchFamily="49" charset="0"/>
              </a:rPr>
              <a:t>chartTitle As </a:t>
            </a:r>
            <a:r>
              <a:rPr lang="en-US" dirty="0" smtClean="0">
                <a:latin typeface="Consolas" panose="020B0609020204030204" pitchFamily="49" charset="0"/>
              </a:rPr>
              <a:t>String</a:t>
            </a:r>
          </a:p>
          <a:p>
            <a:pPr marL="457200" lvl="2" indent="0">
              <a:buNone/>
            </a:pPr>
            <a:endParaRPr lang="en-US" dirty="0">
              <a:latin typeface="Consolas" panose="020B0609020204030204" pitchFamily="49" charset="0"/>
            </a:endParaRPr>
          </a:p>
          <a:p>
            <a:pPr marL="457200" lvl="2" indent="0">
              <a:buNone/>
            </a:pP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</a:rPr>
              <a:t>'Specifying </a:t>
            </a:r>
            <a:r>
              <a:rPr lang="en-US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the user selected range</a:t>
            </a:r>
            <a:endParaRPr lang="en-US" b="1" dirty="0">
              <a:solidFill>
                <a:srgbClr val="FF0000"/>
              </a:solidFill>
              <a:latin typeface="Consolas" panose="020B0609020204030204" pitchFamily="49" charset="0"/>
            </a:endParaRPr>
          </a:p>
          <a:p>
            <a:pPr marL="457200" lvl="2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startRange </a:t>
            </a: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</a:rPr>
              <a:t>= InputBox(</a:t>
            </a:r>
            <a:r>
              <a:rPr lang="en-US" dirty="0">
                <a:latin typeface="Consolas" panose="020B0609020204030204" pitchFamily="49" charset="0"/>
              </a:rPr>
              <a:t>"Start cell of data to </a:t>
            </a:r>
            <a:r>
              <a:rPr lang="en-US" dirty="0" smtClean="0">
                <a:latin typeface="Consolas" panose="020B0609020204030204" pitchFamily="49" charset="0"/>
              </a:rPr>
              <a:t>chart: </a:t>
            </a:r>
            <a:r>
              <a:rPr lang="en-US" dirty="0">
                <a:latin typeface="Consolas" panose="020B0609020204030204" pitchFamily="49" charset="0"/>
              </a:rPr>
              <a:t>"</a:t>
            </a: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</a:rPr>
              <a:t>)</a:t>
            </a:r>
          </a:p>
          <a:p>
            <a:pPr marL="457200" lvl="2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endRange </a:t>
            </a: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</a:rPr>
              <a:t>= InputBox(</a:t>
            </a:r>
            <a:r>
              <a:rPr lang="en-US" dirty="0">
                <a:latin typeface="Consolas" panose="020B0609020204030204" pitchFamily="49" charset="0"/>
              </a:rPr>
              <a:t>"End cell of data to </a:t>
            </a:r>
            <a:r>
              <a:rPr lang="en-US" dirty="0" smtClean="0">
                <a:latin typeface="Consolas" panose="020B0609020204030204" pitchFamily="49" charset="0"/>
              </a:rPr>
              <a:t>chart: "</a:t>
            </a:r>
            <a:r>
              <a:rPr lang="en-US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)</a:t>
            </a:r>
            <a:endParaRPr lang="en-US" b="1" dirty="0">
              <a:solidFill>
                <a:srgbClr val="FF0000"/>
              </a:solidFill>
              <a:latin typeface="Consolas" panose="020B0609020204030204" pitchFamily="49" charset="0"/>
            </a:endParaRPr>
          </a:p>
          <a:p>
            <a:pPr marL="457200" lvl="2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Range(</a:t>
            </a:r>
            <a:r>
              <a:rPr lang="en-US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startRange</a:t>
            </a:r>
            <a:r>
              <a:rPr lang="en-US" dirty="0" smtClean="0">
                <a:latin typeface="Consolas" panose="020B0609020204030204" pitchFamily="49" charset="0"/>
              </a:rPr>
              <a:t> </a:t>
            </a:r>
            <a:r>
              <a:rPr lang="en-US" dirty="0">
                <a:latin typeface="Consolas" panose="020B0609020204030204" pitchFamily="49" charset="0"/>
              </a:rPr>
              <a:t>&amp; ":" &amp; </a:t>
            </a: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</a:rPr>
              <a:t>endRange</a:t>
            </a:r>
            <a:r>
              <a:rPr lang="en-US" dirty="0">
                <a:latin typeface="Consolas" panose="020B0609020204030204" pitchFamily="49" charset="0"/>
              </a:rPr>
              <a:t>).Select</a:t>
            </a:r>
          </a:p>
          <a:p>
            <a:pPr marL="457200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    </a:t>
            </a:r>
          </a:p>
          <a:p>
            <a:pPr marL="457200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    </a:t>
            </a:r>
            <a:endParaRPr lang="en-US" dirty="0" smtClean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6765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VBA Example: Inserting Variable Chart </a:t>
            </a:r>
            <a:r>
              <a:rPr lang="en-US" dirty="0" smtClean="0"/>
              <a:t>Data (2)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2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ActiveSheet.Shapes.AddChart2(201</a:t>
            </a:r>
            <a:r>
              <a:rPr lang="en-US" dirty="0">
                <a:latin typeface="Consolas" panose="020B0609020204030204" pitchFamily="49" charset="0"/>
              </a:rPr>
              <a:t>, xlLineMarkers).Select</a:t>
            </a:r>
          </a:p>
          <a:p>
            <a:pPr marL="457200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    </a:t>
            </a:r>
            <a:endParaRPr lang="en-US" dirty="0" smtClean="0">
              <a:latin typeface="Consolas" panose="020B0609020204030204" pitchFamily="49" charset="0"/>
            </a:endParaRPr>
          </a:p>
          <a:p>
            <a:pPr marL="457200" lvl="2" indent="0">
              <a:buNone/>
            </a:pP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</a:rPr>
              <a:t>'Setting the </a:t>
            </a:r>
            <a:r>
              <a:rPr lang="en-US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user specified title</a:t>
            </a:r>
            <a:endParaRPr lang="en-US" dirty="0">
              <a:latin typeface="Consolas" panose="020B0609020204030204" pitchFamily="49" charset="0"/>
            </a:endParaRPr>
          </a:p>
          <a:p>
            <a:pPr marL="457200" lvl="2" indent="0">
              <a:buNone/>
            </a:pP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</a:rPr>
              <a:t>chartTitle = InputBox(</a:t>
            </a:r>
            <a:r>
              <a:rPr lang="en-US" dirty="0">
                <a:latin typeface="Consolas" panose="020B0609020204030204" pitchFamily="49" charset="0"/>
              </a:rPr>
              <a:t>"Title for the chart: </a:t>
            </a:r>
            <a:r>
              <a:rPr lang="en-US" dirty="0" smtClean="0">
                <a:latin typeface="Consolas" panose="020B0609020204030204" pitchFamily="49" charset="0"/>
              </a:rPr>
              <a:t>"</a:t>
            </a:r>
            <a:r>
              <a:rPr lang="en-US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)</a:t>
            </a:r>
          </a:p>
          <a:p>
            <a:pPr marL="457200" lvl="2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ActiveChart.chartTitle.Select</a:t>
            </a:r>
            <a:endParaRPr lang="en-US" dirty="0">
              <a:latin typeface="Consolas" panose="020B0609020204030204" pitchFamily="49" charset="0"/>
            </a:endParaRPr>
          </a:p>
          <a:p>
            <a:pPr marL="457200" lvl="2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ActiveChart.chartTitle.Text </a:t>
            </a: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</a:rPr>
              <a:t>= chartTitle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14073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Counting Number Of Rows Of Data</a:t>
            </a:r>
            <a:endParaRPr lang="en-CA" dirty="0"/>
          </a:p>
        </p:txBody>
      </p:sp>
      <p:sp>
        <p:nvSpPr>
          <p:cNvPr id="6" name="TextBox 5"/>
          <p:cNvSpPr txBox="1"/>
          <p:nvPr/>
        </p:nvSpPr>
        <p:spPr>
          <a:xfrm>
            <a:off x="7239000" y="1696988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Start count</a:t>
            </a:r>
            <a:endParaRPr lang="en-CA" b="1" dirty="0">
              <a:solidFill>
                <a:srgbClr val="0000FF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7239000" y="2002356"/>
            <a:ext cx="1905000" cy="338554"/>
            <a:chOff x="7239000" y="2002356"/>
            <a:chExt cx="1905000" cy="338554"/>
          </a:xfrm>
        </p:grpSpPr>
        <p:sp>
          <p:nvSpPr>
            <p:cNvPr id="5" name="Down Arrow 4"/>
            <p:cNvSpPr/>
            <p:nvPr/>
          </p:nvSpPr>
          <p:spPr>
            <a:xfrm rot="5400000">
              <a:off x="7429500" y="1906712"/>
              <a:ext cx="228600" cy="609600"/>
            </a:xfrm>
            <a:prstGeom prst="downArrow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>
                <a:solidFill>
                  <a:srgbClr val="FF0000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7813589" y="2002356"/>
              <a:ext cx="133041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rgbClr val="0000FF"/>
                  </a:solidFill>
                  <a:latin typeface="Consolas" panose="020B0609020204030204" pitchFamily="49" charset="0"/>
                </a:rPr>
                <a:t>Count + 1</a:t>
              </a:r>
              <a:endParaRPr lang="en-CA" sz="1600" dirty="0">
                <a:solidFill>
                  <a:srgbClr val="0000FF"/>
                </a:solidFill>
                <a:latin typeface="Consolas" panose="020B0609020204030204" pitchFamily="49" charset="0"/>
              </a:endParaRPr>
            </a:p>
          </p:txBody>
        </p:sp>
      </p:grp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r="1458"/>
          <a:stretch/>
        </p:blipFill>
        <p:spPr>
          <a:xfrm>
            <a:off x="418293" y="1219200"/>
            <a:ext cx="6820707" cy="541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6984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VBA Counting Rows Of Data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b="1" dirty="0"/>
              <a:t>Name of the spreadsheet that contains the VBA example</a:t>
            </a:r>
            <a:r>
              <a:rPr lang="en-CA" dirty="0"/>
              <a:t>: </a:t>
            </a:r>
            <a:r>
              <a:rPr lang="en-CA" sz="1800" dirty="0" smtClean="0">
                <a:latin typeface="Consolas" panose="020B0609020204030204" pitchFamily="49" charset="0"/>
              </a:rPr>
              <a:t>Excel7_counting_rows</a:t>
            </a:r>
          </a:p>
          <a:p>
            <a:pPr lvl="1"/>
            <a:r>
              <a:rPr lang="en-US" b="1" dirty="0" smtClean="0"/>
              <a:t>Learning </a:t>
            </a:r>
            <a:r>
              <a:rPr lang="en-US" b="1" dirty="0"/>
              <a:t>objective</a:t>
            </a:r>
            <a:r>
              <a:rPr lang="en-US" dirty="0"/>
              <a:t>: </a:t>
            </a:r>
            <a:r>
              <a:rPr lang="en-US" dirty="0" smtClean="0"/>
              <a:t>determining the number rows of data (data = non-empty) in a spreadsheet.</a:t>
            </a:r>
          </a:p>
          <a:p>
            <a:pPr lvl="1"/>
            <a:endParaRPr lang="en-US" dirty="0"/>
          </a:p>
          <a:p>
            <a:pPr marL="457200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 Const LETTER_GRADE_COLUMN</a:t>
            </a:r>
            <a:r>
              <a:rPr lang="en-US" dirty="0" smtClean="0">
                <a:latin typeface="Consolas" panose="020B0609020204030204" pitchFamily="49" charset="0"/>
              </a:rPr>
              <a:t> </a:t>
            </a:r>
            <a:r>
              <a:rPr lang="en-US" dirty="0">
                <a:latin typeface="Consolas" panose="020B0609020204030204" pitchFamily="49" charset="0"/>
              </a:rPr>
              <a:t>As Long = 3</a:t>
            </a:r>
          </a:p>
          <a:p>
            <a:pPr marL="457200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</a:rPr>
              <a:t>Const </a:t>
            </a:r>
            <a:r>
              <a:rPr lang="en-US" dirty="0">
                <a:latin typeface="Consolas" panose="020B0609020204030204" pitchFamily="49" charset="0"/>
              </a:rPr>
              <a:t>START_ROW As Long = 1</a:t>
            </a:r>
          </a:p>
          <a:p>
            <a:pPr marL="457200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</a:rPr>
              <a:t>Const </a:t>
            </a:r>
            <a:r>
              <a:rPr lang="en-US" dirty="0">
                <a:latin typeface="Consolas" panose="020B0609020204030204" pitchFamily="49" charset="0"/>
              </a:rPr>
              <a:t>EMPTY_ROW As String = ""</a:t>
            </a:r>
          </a:p>
          <a:p>
            <a:pPr marL="457200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</a:rPr>
              <a:t>Dim </a:t>
            </a:r>
            <a:r>
              <a:rPr lang="en-US" dirty="0">
                <a:latin typeface="Consolas" panose="020B0609020204030204" pitchFamily="49" charset="0"/>
              </a:rPr>
              <a:t>rowData As String</a:t>
            </a:r>
          </a:p>
          <a:p>
            <a:pPr marL="457200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</a:rPr>
              <a:t>Dim </a:t>
            </a:r>
            <a:r>
              <a:rPr lang="en-US" dirty="0">
                <a:latin typeface="Consolas" panose="020B0609020204030204" pitchFamily="49" charset="0"/>
              </a:rPr>
              <a:t>currentRow As Long</a:t>
            </a:r>
          </a:p>
          <a:p>
            <a:pPr marL="457200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</a:rPr>
              <a:t>Dim </a:t>
            </a:r>
            <a:r>
              <a:rPr lang="en-US" dirty="0">
                <a:latin typeface="Consolas" panose="020B0609020204030204" pitchFamily="49" charset="0"/>
              </a:rPr>
              <a:t>count As Long</a:t>
            </a:r>
          </a:p>
          <a:p>
            <a:pPr marL="457200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   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71186" y="3810000"/>
            <a:ext cx="3848100" cy="277177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096026" y="2743200"/>
            <a:ext cx="25907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</a:rPr>
              <a:t>LETTER_GRADE_COLUMN</a:t>
            </a:r>
            <a:endParaRPr lang="en-CA" b="1" dirty="0">
              <a:solidFill>
                <a:srgbClr val="0000FF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7195236" y="2971800"/>
            <a:ext cx="577164" cy="990600"/>
          </a:xfrm>
          <a:prstGeom prst="straightConnector1">
            <a:avLst/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3657600" y="6477000"/>
            <a:ext cx="13244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</a:rPr>
              <a:t>EMPTY_ROW</a:t>
            </a:r>
            <a:endParaRPr lang="en-CA" b="1" dirty="0">
              <a:solidFill>
                <a:srgbClr val="0000FF"/>
              </a:solidFill>
            </a:endParaRPr>
          </a:p>
        </p:txBody>
      </p:sp>
      <p:cxnSp>
        <p:nvCxnSpPr>
          <p:cNvPr id="10" name="Straight Arrow Connector 9"/>
          <p:cNvCxnSpPr>
            <a:stCxn id="8" idx="3"/>
          </p:cNvCxnSpPr>
          <p:nvPr/>
        </p:nvCxnSpPr>
        <p:spPr>
          <a:xfrm>
            <a:off x="4982002" y="6661666"/>
            <a:ext cx="504398" cy="43934"/>
          </a:xfrm>
          <a:prstGeom prst="straightConnector1">
            <a:avLst/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894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12700">
          <a:solidFill>
            <a:schemeClr val="tx1"/>
          </a:solidFill>
        </a:ln>
      </a:spPr>
      <a:bodyPr rtlCol="0" anchor="ctr"/>
      <a:lstStyle>
        <a:defPPr algn="ctr">
          <a:defRPr>
            <a:solidFill>
              <a:srgbClr val="FF0000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rgbClr val="FF0000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64203</TotalTime>
  <Words>2112</Words>
  <Application>Microsoft Office PowerPoint</Application>
  <PresentationFormat>On-screen Show (4:3)</PresentationFormat>
  <Paragraphs>350</Paragraphs>
  <Slides>38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4" baseType="lpstr">
      <vt:lpstr>ＭＳ Ｐゴシック</vt:lpstr>
      <vt:lpstr>Arial</vt:lpstr>
      <vt:lpstr>Calibri</vt:lpstr>
      <vt:lpstr>Comic Sans MS</vt:lpstr>
      <vt:lpstr>Consolas</vt:lpstr>
      <vt:lpstr>Office Theme</vt:lpstr>
      <vt:lpstr>VBA Programming &amp; Data Visualization: Part 2</vt:lpstr>
      <vt:lpstr>Excel VBA Programming</vt:lpstr>
      <vt:lpstr>Inserting Charts Into A Spreadsheet1</vt:lpstr>
      <vt:lpstr>VBA Example: Inserting Chart Clustered Line</vt:lpstr>
      <vt:lpstr>VBA Example: User Specified Values For Charts</vt:lpstr>
      <vt:lpstr>VBA Example: Inserting Variable Chart Data</vt:lpstr>
      <vt:lpstr>VBA Example: Inserting Variable Chart Data (2)</vt:lpstr>
      <vt:lpstr>Counting Number Of Rows Of Data</vt:lpstr>
      <vt:lpstr>VBA Counting Rows Of Data</vt:lpstr>
      <vt:lpstr>VBA Counting Rows Of Data (2)</vt:lpstr>
      <vt:lpstr>Sorting Spreadsheets In Excel</vt:lpstr>
      <vt:lpstr>VBA Sort Code Criteria</vt:lpstr>
      <vt:lpstr>VBA Example: Simple Sort</vt:lpstr>
      <vt:lpstr>VBA Example: More Advanced Sort</vt:lpstr>
      <vt:lpstr>VBA Example: More Advanced Sort</vt:lpstr>
      <vt:lpstr>General Programming Concept: Nested Loops</vt:lpstr>
      <vt:lpstr>Recognizing When Nesting Is Needed</vt:lpstr>
      <vt:lpstr>New: Recognizing When Nested Repetition Is Needed</vt:lpstr>
      <vt:lpstr>Example 1: Washing Dishes</vt:lpstr>
      <vt:lpstr>Example 2: Practicing A Martial Arts Set</vt:lpstr>
      <vt:lpstr>Example 3: Counting Covid Alberta Cases</vt:lpstr>
      <vt:lpstr>Review Example: Nested Branch Inside Loop</vt:lpstr>
      <vt:lpstr>Example Nested Loop</vt:lpstr>
      <vt:lpstr>Nested Loop: Example Process In Pseudo Code</vt:lpstr>
      <vt:lpstr>Loop Nested Inside A Loop</vt:lpstr>
      <vt:lpstr>First Nested Loop Program</vt:lpstr>
      <vt:lpstr>First Nested Loop Program (2): Loop Inside An Outer Loop</vt:lpstr>
      <vt:lpstr>Second Nesting Problem</vt:lpstr>
      <vt:lpstr>Counting Students In Each Tutorial</vt:lpstr>
      <vt:lpstr>Counting Students In Each Tutorial</vt:lpstr>
      <vt:lpstr>Visualizing Information In Excel</vt:lpstr>
      <vt:lpstr>Pivot Tables</vt:lpstr>
      <vt:lpstr>Basic Pivot Table Example</vt:lpstr>
      <vt:lpstr>Pivot Table Example: Summarizing Data</vt:lpstr>
      <vt:lpstr>Pivot Table Example: Charting Results</vt:lpstr>
      <vt:lpstr>Pivot Table Example: Filtering</vt:lpstr>
      <vt:lpstr>After This Section You Should Now Know</vt:lpstr>
      <vt:lpstr>Images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VBA Extras</dc:title>
  <dc:creator>James Tam</dc:creator>
  <cp:keywords>branching;looping;dir function</cp:keywords>
  <cp:lastModifiedBy>James Tam</cp:lastModifiedBy>
  <cp:revision>1536</cp:revision>
  <dcterms:created xsi:type="dcterms:W3CDTF">2014-05-13T22:22:53Z</dcterms:created>
  <dcterms:modified xsi:type="dcterms:W3CDTF">2020-11-25T23:11:08Z</dcterms:modified>
</cp:coreProperties>
</file>