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601" r:id="rId3"/>
    <p:sldId id="600" r:id="rId4"/>
    <p:sldId id="604" r:id="rId5"/>
    <p:sldId id="605" r:id="rId6"/>
    <p:sldId id="606" r:id="rId7"/>
    <p:sldId id="607" r:id="rId8"/>
    <p:sldId id="611" r:id="rId9"/>
    <p:sldId id="612" r:id="rId10"/>
    <p:sldId id="613" r:id="rId11"/>
    <p:sldId id="608" r:id="rId12"/>
    <p:sldId id="609" r:id="rId13"/>
    <p:sldId id="610" r:id="rId14"/>
    <p:sldId id="614" r:id="rId15"/>
    <p:sldId id="615" r:id="rId16"/>
    <p:sldId id="602" r:id="rId17"/>
    <p:sldId id="591" r:id="rId18"/>
    <p:sldId id="592" r:id="rId19"/>
    <p:sldId id="598" r:id="rId20"/>
    <p:sldId id="599" r:id="rId21"/>
    <p:sldId id="597" r:id="rId22"/>
    <p:sldId id="616" r:id="rId23"/>
    <p:sldId id="596" r:id="rId24"/>
    <p:sldId id="594" r:id="rId25"/>
    <p:sldId id="595" r:id="rId26"/>
    <p:sldId id="617" r:id="rId27"/>
    <p:sldId id="618" r:id="rId28"/>
    <p:sldId id="620" r:id="rId29"/>
    <p:sldId id="621" r:id="rId30"/>
    <p:sldId id="622" r:id="rId31"/>
    <p:sldId id="603" r:id="rId32"/>
    <p:sldId id="623" r:id="rId33"/>
    <p:sldId id="624" r:id="rId34"/>
    <p:sldId id="625" r:id="rId35"/>
    <p:sldId id="626" r:id="rId36"/>
    <p:sldId id="627" r:id="rId37"/>
    <p:sldId id="559" r:id="rId38"/>
    <p:sldId id="27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3CC33"/>
    <a:srgbClr val="CCFF33"/>
    <a:srgbClr val="385723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7" autoAdjust="0"/>
    <p:restoredTop sz="82632" autoAdjust="0"/>
  </p:normalViewPr>
  <p:slideViewPr>
    <p:cSldViewPr>
      <p:cViewPr varScale="1">
        <p:scale>
          <a:sx n="86" d="100"/>
          <a:sy n="86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7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programming: Part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6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4pPr>
              <a:defRPr u="sng"/>
            </a:lvl4pPr>
            <a:lvl5pPr marL="2057400" indent="-228600">
              <a:buFont typeface="Calibri" panose="020F0502020204030204" pitchFamily="34" charset="0"/>
              <a:buChar char="⁻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office/vba/api/Excel.shapes.addchart2" TargetMode="External"/><Relationship Id="rId2" Type="http://schemas.openxmlformats.org/officeDocument/2006/relationships/hyperlink" Target="https://docs.microsoft.com/en-us/office/vba/api/project.shapes.add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icrosoft.com/en-us/office/vba/api/Excel.XlChartType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itsc.com/blog/the-benefits-of-using-pivot-tables-to-manage-your-data/" TargetMode="External"/><Relationship Id="rId2" Type="http://schemas.openxmlformats.org/officeDocument/2006/relationships/hyperlink" Target="https://support.microsoft.com/en-us/office/create-a-pivottable-to-analyze-worksheet-data-a9a84538-bfe9-40a9-a8e9-f99134456576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 Programming &amp; Data Visualization: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876550"/>
          </a:xfrm>
        </p:spPr>
        <p:txBody>
          <a:bodyPr/>
          <a:lstStyle/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Excel VBA programming: Inserting charts into a spreadsheet &amp; sorting data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General programming concept, nesting: loops within loop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Visualizing information in Excel: Pivot tables </a:t>
            </a:r>
          </a:p>
        </p:txBody>
      </p:sp>
    </p:spTree>
    <p:extLst>
      <p:ext uri="{BB962C8B-B14F-4D97-AF65-F5344CB8AC3E}">
        <p14:creationId xmlns:p14="http://schemas.microsoft.com/office/powerpoint/2010/main" val="14888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Counting Rows Of </a:t>
            </a:r>
            <a:r>
              <a:rPr lang="en-US" dirty="0" smtClean="0"/>
              <a:t>Data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currentRow = START_ROW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count </a:t>
            </a:r>
            <a:r>
              <a:rPr lang="en-US" dirty="0">
                <a:latin typeface="Consolas" panose="020B0609020204030204" pitchFamily="49" charset="0"/>
              </a:rPr>
              <a:t>= 0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LETTER_GRADE_COLUMN)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Do </a:t>
            </a:r>
            <a:r>
              <a:rPr lang="en-US" dirty="0">
                <a:latin typeface="Consolas" panose="020B0609020204030204" pitchFamily="49" charset="0"/>
              </a:rPr>
              <a:t>While (rowData &lt;&gt; EMPTY_ROW)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count </a:t>
            </a:r>
            <a:r>
              <a:rPr lang="en-US" dirty="0">
                <a:latin typeface="Consolas" panose="020B0609020204030204" pitchFamily="49" charset="0"/>
              </a:rPr>
              <a:t>= count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currentRow </a:t>
            </a:r>
            <a:r>
              <a:rPr lang="en-US" dirty="0">
                <a:latin typeface="Consolas" panose="020B0609020204030204" pitchFamily="49" charset="0"/>
              </a:rPr>
              <a:t>= currentRow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LETTER_GRADE_COLUMN)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Loop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MsgBox </a:t>
            </a:r>
            <a:r>
              <a:rPr lang="en-US" dirty="0">
                <a:latin typeface="Consolas" panose="020B0609020204030204" pitchFamily="49" charset="0"/>
              </a:rPr>
              <a:t>("Num. rows=" &amp; count)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28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Spreadsheets In Excel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range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Set sort criteria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4800600" cy="24911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54" y="4972027"/>
            <a:ext cx="4114800" cy="188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8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Sort Code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first do this:</a:t>
            </a:r>
          </a:p>
          <a:p>
            <a:pPr lvl="1"/>
            <a:r>
              <a:rPr lang="en-US" dirty="0" smtClean="0"/>
              <a:t>(According to MS-docs) </a:t>
            </a:r>
            <a:r>
              <a:rPr lang="en-US" dirty="0"/>
              <a:t>Clears all the SortFields </a:t>
            </a:r>
            <a:r>
              <a:rPr lang="en-US" dirty="0" smtClean="0"/>
              <a:t>objects:</a:t>
            </a:r>
          </a:p>
          <a:p>
            <a:pPr lvl="2"/>
            <a:r>
              <a:rPr lang="en-CA" dirty="0">
                <a:latin typeface="Consolas" panose="020B0609020204030204" pitchFamily="49" charset="0"/>
              </a:rPr>
              <a:t>ActiveWorkbook.Worksheets(1).</a:t>
            </a:r>
            <a:r>
              <a:rPr lang="en-CA" dirty="0" smtClean="0">
                <a:latin typeface="Consolas" panose="020B0609020204030204" pitchFamily="49" charset="0"/>
              </a:rPr>
              <a:t>Sort.SortFields.Clear</a:t>
            </a:r>
          </a:p>
          <a:p>
            <a:r>
              <a:rPr lang="en-US" dirty="0" smtClean="0"/>
              <a:t>Specify the criteria used in the sort ‘key’:</a:t>
            </a:r>
            <a:endParaRPr lang="en-US" dirty="0"/>
          </a:p>
          <a:p>
            <a:pPr lvl="1"/>
            <a:r>
              <a:rPr lang="en-US" sz="1800" dirty="0" smtClean="0">
                <a:latin typeface="Consolas" panose="020B0609020204030204" pitchFamily="49" charset="0"/>
              </a:rPr>
              <a:t>ActiveWorkbook.Worksheets(1</a:t>
            </a:r>
            <a:r>
              <a:rPr lang="en-US" sz="1800" dirty="0">
                <a:latin typeface="Consolas" panose="020B0609020204030204" pitchFamily="49" charset="0"/>
              </a:rPr>
              <a:t>).Sort.SortFields.Add Key</a:t>
            </a:r>
            <a:r>
              <a:rPr lang="en-US" sz="1800" dirty="0" smtClean="0">
                <a:latin typeface="Consolas" panose="020B0609020204030204" pitchFamily="49" charset="0"/>
              </a:rPr>
              <a:t>:= Range</a:t>
            </a:r>
            <a:r>
              <a:rPr lang="en-US" sz="1800" dirty="0">
                <a:latin typeface="Consolas" panose="020B0609020204030204" pitchFamily="49" charset="0"/>
              </a:rPr>
              <a:t>("A1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</a:p>
          <a:p>
            <a:r>
              <a:rPr lang="en-US" dirty="0"/>
              <a:t>Specify the </a:t>
            </a:r>
            <a:r>
              <a:rPr lang="en-US" dirty="0" smtClean="0"/>
              <a:t>sorting order (ascending “A-Z” or descending “Z-A”)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</a:rPr>
              <a:t>ActiveWorkbook.Worksheets(1</a:t>
            </a:r>
            <a:r>
              <a:rPr lang="en-US" sz="1800" dirty="0">
                <a:latin typeface="Consolas" panose="020B0609020204030204" pitchFamily="49" charset="0"/>
              </a:rPr>
              <a:t>).Sort.SortFields.Add </a:t>
            </a:r>
            <a:r>
              <a:rPr lang="en-US" sz="1800" dirty="0" smtClean="0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:=</a:t>
            </a:r>
            <a:r>
              <a:rPr lang="en-US" sz="1800" dirty="0" smtClean="0">
                <a:latin typeface="Consolas" panose="020B0609020204030204" pitchFamily="49" charset="0"/>
              </a:rPr>
              <a:t>xlAscending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'x1Descending is the other option</a:t>
            </a:r>
            <a:endParaRPr lang="en-US" sz="1800" dirty="0" smtClean="0">
              <a:latin typeface="Consolas" panose="020B0609020204030204" pitchFamily="49" charset="0"/>
            </a:endParaRPr>
          </a:p>
          <a:p>
            <a:r>
              <a:rPr lang="en-US" dirty="0"/>
              <a:t>Specify the </a:t>
            </a:r>
            <a:r>
              <a:rPr lang="en-US" dirty="0" smtClean="0"/>
              <a:t>range of cells to be sorted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</a:rPr>
              <a:t>ActiveWorkbook.Worksheets(1</a:t>
            </a:r>
            <a:r>
              <a:rPr lang="en-US" sz="1800" dirty="0">
                <a:latin typeface="Consolas" panose="020B0609020204030204" pitchFamily="49" charset="0"/>
              </a:rPr>
              <a:t>).</a:t>
            </a:r>
            <a:r>
              <a:rPr lang="en-US" sz="1800" dirty="0" smtClean="0">
                <a:latin typeface="Consolas" panose="020B0609020204030204" pitchFamily="49" charset="0"/>
              </a:rPr>
              <a:t>Sort.SetRange </a:t>
            </a:r>
            <a:r>
              <a:rPr lang="en-US" sz="1800" dirty="0">
                <a:latin typeface="Consolas" panose="020B0609020204030204" pitchFamily="49" charset="0"/>
              </a:rPr>
              <a:t>Range("A1:F14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</a:p>
          <a:p>
            <a:r>
              <a:rPr lang="en-US" dirty="0"/>
              <a:t>Specify </a:t>
            </a:r>
            <a:r>
              <a:rPr lang="en-US" dirty="0" smtClean="0"/>
              <a:t>if there is a header row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ActiveWorkbook.Worksheets(1</a:t>
            </a:r>
            <a:r>
              <a:rPr lang="en-US" dirty="0">
                <a:latin typeface="Consolas" panose="020B0609020204030204" pitchFamily="49" charset="0"/>
              </a:rPr>
              <a:t>).</a:t>
            </a:r>
            <a:r>
              <a:rPr lang="en-US" dirty="0" smtClean="0">
                <a:latin typeface="Consolas" panose="020B0609020204030204" pitchFamily="49" charset="0"/>
              </a:rPr>
              <a:t>Sort.Header </a:t>
            </a:r>
            <a:r>
              <a:rPr lang="en-US" dirty="0">
                <a:latin typeface="Consolas" panose="020B0609020204030204" pitchFamily="49" charset="0"/>
              </a:rPr>
              <a:t>= xlYes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'x1No=range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has no header, x1yes=range has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header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6576996"/>
            <a:ext cx="853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/>
              <a:t> </a:t>
            </a:r>
            <a:r>
              <a:rPr lang="en-CA" sz="1400" dirty="0" smtClean="0"/>
              <a:t>For </a:t>
            </a:r>
            <a:r>
              <a:rPr lang="en-CA" sz="1400" dirty="0"/>
              <a:t>more information: https://docs.microsoft.com/en-us/office/vba/api/excel.sort</a:t>
            </a:r>
          </a:p>
        </p:txBody>
      </p:sp>
    </p:spTree>
    <p:extLst>
      <p:ext uri="{BB962C8B-B14F-4D97-AF65-F5344CB8AC3E}">
        <p14:creationId xmlns:p14="http://schemas.microsoft.com/office/powerpoint/2010/main" val="30490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Example: Simple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Excel8_simple_sort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 smtClean="0"/>
              <a:t>: sorting with a predetermined fixed range in the currently active worksheet. </a:t>
            </a:r>
          </a:p>
          <a:p>
            <a:pPr marL="45720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ActiveWorkbook.Worksheets(1).Sort.SortFields.Clear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ActiveWorkbook.Worksheets(1).Sort.SortFields.Add Key:= _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Range("A1"), Order:=xlAscending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With ActiveWorkbook.Worksheets(1).Sort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.SetRange Range("A1:F14")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.Header = xlYes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'Options: x1No,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x1yes</a:t>
            </a: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	 </a:t>
            </a:r>
            <a:r>
              <a:rPr lang="en-US" dirty="0" smtClean="0">
                <a:latin typeface="Consolas" panose="020B0609020204030204" pitchFamily="49" charset="0"/>
              </a:rPr>
              <a:t>   .</a:t>
            </a:r>
            <a:r>
              <a:rPr lang="en-US" dirty="0">
                <a:latin typeface="Consolas" panose="020B0609020204030204" pitchFamily="49" charset="0"/>
              </a:rPr>
              <a:t>Apply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End With    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</a:t>
            </a:r>
            <a:r>
              <a:rPr lang="en-US" dirty="0" smtClean="0"/>
              <a:t>More Advanced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Excel9_advanced_sort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sorting </a:t>
            </a:r>
            <a:r>
              <a:rPr lang="en-US" dirty="0" smtClean="0"/>
              <a:t>only rows that contain data, sorting the worksheet with the specified name.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'Count number of rows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(i.e. contain data)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currentRow </a:t>
            </a:r>
            <a:r>
              <a:rPr lang="en-US" dirty="0">
                <a:latin typeface="Consolas" panose="020B0609020204030204" pitchFamily="49" charset="0"/>
              </a:rPr>
              <a:t>= START_ROW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count </a:t>
            </a:r>
            <a:r>
              <a:rPr lang="en-US" dirty="0">
                <a:latin typeface="Consolas" panose="020B0609020204030204" pitchFamily="49" charset="0"/>
              </a:rPr>
              <a:t>= 0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1)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Do </a:t>
            </a:r>
            <a:r>
              <a:rPr lang="en-US" dirty="0">
                <a:latin typeface="Consolas" panose="020B0609020204030204" pitchFamily="49" charset="0"/>
              </a:rPr>
              <a:t>While (rowData &lt;&gt; EMPTY_ROW)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count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 count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currentRow </a:t>
            </a:r>
            <a:r>
              <a:rPr lang="en-US" dirty="0">
                <a:latin typeface="Consolas" panose="020B0609020204030204" pitchFamily="49" charset="0"/>
              </a:rPr>
              <a:t>= currentRow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1)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Loop</a:t>
            </a:r>
            <a:endParaRPr lang="en-US" dirty="0">
              <a:latin typeface="Consolas" panose="020B06090202040302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26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More Advanced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 'Sort only occupied cells worksheet called "Covid Stats"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ActiveWorkbook.Worksheets(1</a:t>
            </a:r>
            <a:r>
              <a:rPr lang="en-CA" dirty="0">
                <a:latin typeface="Consolas" panose="020B0609020204030204" pitchFamily="49" charset="0"/>
              </a:rPr>
              <a:t>).Sort.SortFields.Clear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ActiveWorkbook.Worksheets(1</a:t>
            </a:r>
            <a:r>
              <a:rPr lang="en-CA" dirty="0">
                <a:latin typeface="Consolas" panose="020B0609020204030204" pitchFamily="49" charset="0"/>
              </a:rPr>
              <a:t>).Sort.SortFields.Add Key:= _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Range(SORT_CRITERIA</a:t>
            </a:r>
            <a:r>
              <a:rPr lang="en-CA" dirty="0">
                <a:latin typeface="Consolas" panose="020B0609020204030204" pitchFamily="49" charset="0"/>
              </a:rPr>
              <a:t>), Order:=xlAscending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</a:t>
            </a:r>
            <a:r>
              <a:rPr lang="en-CA" dirty="0" smtClean="0">
                <a:latin typeface="Consolas" panose="020B0609020204030204" pitchFamily="49" charset="0"/>
              </a:rPr>
              <a:t>  With </a:t>
            </a:r>
            <a:r>
              <a:rPr lang="en-CA" dirty="0">
                <a:latin typeface="Consolas" panose="020B0609020204030204" pitchFamily="49" charset="0"/>
              </a:rPr>
              <a:t>ActiveWorkbook.Worksheets("</a:t>
            </a:r>
            <a:r>
              <a:rPr lang="en-CA" dirty="0">
                <a:solidFill>
                  <a:srgbClr val="0000FF"/>
                </a:solidFill>
                <a:latin typeface="Consolas" panose="020B0609020204030204" pitchFamily="49" charset="0"/>
              </a:rPr>
              <a:t>Covid Stats</a:t>
            </a:r>
            <a:r>
              <a:rPr lang="en-CA" dirty="0">
                <a:latin typeface="Consolas" panose="020B0609020204030204" pitchFamily="49" charset="0"/>
              </a:rPr>
              <a:t>").Sort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 </a:t>
            </a:r>
            <a:r>
              <a:rPr lang="en-CA" dirty="0" smtClean="0">
                <a:latin typeface="Consolas" panose="020B0609020204030204" pitchFamily="49" charset="0"/>
              </a:rPr>
              <a:t>    .</a:t>
            </a:r>
            <a:r>
              <a:rPr lang="en-CA" dirty="0">
                <a:latin typeface="Consolas" panose="020B0609020204030204" pitchFamily="49" charset="0"/>
              </a:rPr>
              <a:t>SetRange Range(START_RANGE &amp; ":" &amp; "D" &amp; </a:t>
            </a:r>
            <a:r>
              <a:rPr lang="en-CA" dirty="0">
                <a:solidFill>
                  <a:srgbClr val="FF0000"/>
                </a:solidFill>
                <a:latin typeface="Consolas" panose="020B0609020204030204" pitchFamily="49" charset="0"/>
              </a:rPr>
              <a:t>count</a:t>
            </a:r>
            <a:r>
              <a:rPr lang="en-CA" dirty="0">
                <a:latin typeface="Consolas" panose="020B0609020204030204" pitchFamily="49" charset="0"/>
              </a:rPr>
              <a:t>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smtClean="0">
                <a:latin typeface="Consolas" panose="020B0609020204030204" pitchFamily="49" charset="0"/>
              </a:rPr>
              <a:t> .</a:t>
            </a:r>
            <a:r>
              <a:rPr lang="en-CA" dirty="0">
                <a:latin typeface="Consolas" panose="020B0609020204030204" pitchFamily="49" charset="0"/>
              </a:rPr>
              <a:t>Header = xlYes </a:t>
            </a:r>
            <a:endParaRPr lang="en-CA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 .</a:t>
            </a:r>
            <a:r>
              <a:rPr lang="en-CA" dirty="0">
                <a:latin typeface="Consolas" panose="020B0609020204030204" pitchFamily="49" charset="0"/>
              </a:rPr>
              <a:t>Apply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End With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62116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Sort only occupied rows</a:t>
            </a:r>
            <a:endParaRPr lang="en-CA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86200" y="3429000"/>
            <a:ext cx="3581400" cy="2895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58792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Specify worksheet name</a:t>
            </a:r>
            <a:endParaRPr lang="en-CA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95500" y="3058297"/>
            <a:ext cx="3581400" cy="2895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Programming Concept: Nested Loops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5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</a:t>
            </a:r>
            <a:r>
              <a:rPr lang="en-US" b="1" dirty="0" smtClean="0">
                <a:solidFill>
                  <a:srgbClr val="0000FF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788244" cy="5029200"/>
          </a:xfrm>
        </p:spPr>
        <p:txBody>
          <a:bodyPr/>
          <a:lstStyle/>
          <a:p>
            <a:r>
              <a:rPr lang="en-US" b="1" dirty="0" smtClean="0"/>
              <a:t>Review</a:t>
            </a:r>
            <a:r>
              <a:rPr lang="en-US" dirty="0" smtClean="0"/>
              <a:t>: A second question is asked only if a first question answers true:</a:t>
            </a:r>
          </a:p>
          <a:p>
            <a:pPr lvl="1"/>
            <a:r>
              <a:rPr lang="en-US" dirty="0" smtClean="0"/>
              <a:t>Example: If it’s true the applicant is a Canadian citizen, then ask for the person’s income (checking if eligible for social assistance).</a:t>
            </a:r>
          </a:p>
          <a:p>
            <a:pPr lvl="1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another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</a:t>
            </a:r>
            <a:endParaRPr lang="en-US" dirty="0" smtClean="0"/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5715000" y="1676400"/>
            <a:ext cx="1905000" cy="838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Citizen?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62600" y="2514600"/>
            <a:ext cx="2209800" cy="1313935"/>
            <a:chOff x="5562600" y="2514600"/>
            <a:chExt cx="2209800" cy="1313935"/>
          </a:xfrm>
        </p:grpSpPr>
        <p:sp>
          <p:nvSpPr>
            <p:cNvPr id="5" name="Diamond 4"/>
            <p:cNvSpPr/>
            <p:nvPr/>
          </p:nvSpPr>
          <p:spPr>
            <a:xfrm>
              <a:off x="5562600" y="2990335"/>
              <a:ext cx="2209800" cy="838200"/>
            </a:xfrm>
            <a:prstGeom prst="diamon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Q: Low income?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6667500" y="2514600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55143" y="262100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15000" y="3828535"/>
            <a:ext cx="1905000" cy="1352035"/>
            <a:chOff x="5715000" y="3828535"/>
            <a:chExt cx="1905000" cy="13520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667500" y="3828535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655143" y="393493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15000" y="4342370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May receive assistance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0" y="1760319"/>
            <a:ext cx="838200" cy="1649116"/>
            <a:chOff x="7620000" y="1760319"/>
            <a:chExt cx="838200" cy="1649116"/>
          </a:xfrm>
        </p:grpSpPr>
        <p:cxnSp>
          <p:nvCxnSpPr>
            <p:cNvPr id="13" name="Straight Connector 12"/>
            <p:cNvCxnSpPr>
              <a:stCxn id="4" idx="3"/>
            </p:cNvCxnSpPr>
            <p:nvPr/>
          </p:nvCxnSpPr>
          <p:spPr>
            <a:xfrm>
              <a:off x="7620000" y="20955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637505" y="176031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8458200" y="2129651"/>
              <a:ext cx="0" cy="1279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239000" y="3505200"/>
            <a:ext cx="1905000" cy="3230603"/>
            <a:chOff x="7239000" y="3505200"/>
            <a:chExt cx="1905000" cy="3230603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8458200" y="3505200"/>
              <a:ext cx="0" cy="2438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7239000" y="5897603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 assistance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734300" y="3075445"/>
            <a:ext cx="723900" cy="369332"/>
            <a:chOff x="7734300" y="3075445"/>
            <a:chExt cx="723900" cy="369332"/>
          </a:xfrm>
        </p:grpSpPr>
        <p:cxnSp>
          <p:nvCxnSpPr>
            <p:cNvPr id="31" name="Straight Arrow Connector 30"/>
            <p:cNvCxnSpPr>
              <a:stCxn id="5" idx="3"/>
            </p:cNvCxnSpPr>
            <p:nvPr/>
          </p:nvCxnSpPr>
          <p:spPr>
            <a:xfrm>
              <a:off x="7772400" y="3409435"/>
              <a:ext cx="685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34300" y="307544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32888" y="3010168"/>
            <a:ext cx="2260256" cy="2781032"/>
            <a:chOff x="3632888" y="3010168"/>
            <a:chExt cx="2260256" cy="2781032"/>
          </a:xfrm>
        </p:grpSpPr>
        <p:sp>
          <p:nvSpPr>
            <p:cNvPr id="36" name="Left Brace 35"/>
            <p:cNvSpPr/>
            <p:nvPr/>
          </p:nvSpPr>
          <p:spPr>
            <a:xfrm rot="10800000">
              <a:off x="3632888" y="4953000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5239266" y="3010168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950044" y="4953000"/>
              <a:ext cx="393356" cy="4191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7" idx="1"/>
            </p:cNvCxnSpPr>
            <p:nvPr/>
          </p:nvCxnSpPr>
          <p:spPr>
            <a:xfrm flipV="1">
              <a:off x="4689389" y="3429268"/>
              <a:ext cx="549877" cy="1142732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178643" y="4400203"/>
              <a:ext cx="1714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Nested branch/IF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7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New: Recognizing When </a:t>
            </a:r>
            <a:r>
              <a:rPr lang="en-US" b="1" dirty="0" smtClean="0">
                <a:solidFill>
                  <a:srgbClr val="0000FF"/>
                </a:solidFill>
              </a:rPr>
              <a:t>Nested</a:t>
            </a:r>
            <a:r>
              <a:rPr lang="en-US" dirty="0" smtClean="0"/>
              <a:t> Repetition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step that a process repeats, repeat another process from start to end.</a:t>
            </a:r>
          </a:p>
          <a:p>
            <a:pPr lvl="1"/>
            <a:endParaRPr lang="en-US" dirty="0" smtClean="0"/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1908559" y="2302291"/>
            <a:ext cx="2930894" cy="8785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1</a:t>
            </a:r>
            <a:r>
              <a:rPr lang="en-US" baseline="30000" dirty="0" smtClean="0"/>
              <a:t>st</a:t>
            </a:r>
            <a:r>
              <a:rPr lang="en-US" dirty="0" smtClean="0"/>
              <a:t> process not done?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908559" y="3894454"/>
            <a:ext cx="2998342" cy="906141"/>
          </a:xfrm>
          <a:prstGeom prst="diamond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2</a:t>
            </a:r>
            <a:r>
              <a:rPr lang="en-US" baseline="30000" dirty="0" smtClean="0"/>
              <a:t>nd</a:t>
            </a:r>
            <a:r>
              <a:rPr lang="en-US" dirty="0" smtClean="0"/>
              <a:t> process not done?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4215" y="47657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3374006" y="3180814"/>
            <a:ext cx="0" cy="4132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0321" y="322474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685800" y="2741552"/>
            <a:ext cx="1229087" cy="78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5800" y="6498966"/>
            <a:ext cx="1735706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421506" y="6133180"/>
            <a:ext cx="1905000" cy="738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Completed repetition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6" idx="2"/>
          </p:cNvCxnSpPr>
          <p:nvPr/>
        </p:nvCxnSpPr>
        <p:spPr>
          <a:xfrm>
            <a:off x="3407730" y="4800595"/>
            <a:ext cx="8049" cy="3344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1300343" y="23800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35996" y="3617577"/>
            <a:ext cx="5020764" cy="2266116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 smtClean="0">
                <a:solidFill>
                  <a:schemeClr val="tx1"/>
                </a:solidFill>
              </a:rPr>
              <a:t>Steps of 1</a:t>
            </a:r>
            <a:r>
              <a:rPr lang="en-US" b="1" baseline="30000" dirty="0" smtClean="0">
                <a:solidFill>
                  <a:schemeClr val="tx1"/>
                </a:solidFill>
              </a:rPr>
              <a:t>st</a:t>
            </a:r>
            <a:r>
              <a:rPr lang="en-US" b="1" dirty="0" smtClean="0">
                <a:solidFill>
                  <a:schemeClr val="tx1"/>
                </a:solidFill>
              </a:rPr>
              <a:t> process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72520" y="5135033"/>
            <a:ext cx="2998342" cy="571703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Steps of 2nd process</a:t>
            </a:r>
            <a:endParaRPr lang="en-CA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85800" y="2741552"/>
            <a:ext cx="0" cy="37574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flipH="1">
            <a:off x="5256318" y="40404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7029831" y="2741552"/>
            <a:ext cx="8905" cy="16306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4859842" y="4347524"/>
            <a:ext cx="2167044" cy="246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" idx="3"/>
          </p:cNvCxnSpPr>
          <p:nvPr/>
        </p:nvCxnSpPr>
        <p:spPr>
          <a:xfrm flipH="1" flipV="1">
            <a:off x="4839453" y="2741553"/>
            <a:ext cx="2215645" cy="144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7711700" y="2531716"/>
            <a:ext cx="2764" cy="29687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97600" y="5500427"/>
            <a:ext cx="27168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4300896" y="2515604"/>
            <a:ext cx="3429790" cy="188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124211" y="2914089"/>
            <a:ext cx="18789" cy="25067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5" idx="1"/>
          </p:cNvCxnSpPr>
          <p:nvPr/>
        </p:nvCxnSpPr>
        <p:spPr>
          <a:xfrm flipH="1" flipV="1">
            <a:off x="1143000" y="5420884"/>
            <a:ext cx="829520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143000" y="2914089"/>
            <a:ext cx="1201117" cy="50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1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  <a:r>
              <a:rPr lang="en-US" dirty="0"/>
              <a:t>: Washing D</a:t>
            </a:r>
            <a:r>
              <a:rPr lang="en-US" dirty="0" smtClean="0"/>
              <a:t>ishes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are dishes left unwashed)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Get a dirty dish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Apply </a:t>
            </a:r>
            <a:r>
              <a:rPr lang="en-US" sz="2000" dirty="0">
                <a:latin typeface="Comic Sans MS" panose="030F0702030302020204" pitchFamily="66" charset="0"/>
              </a:rPr>
              <a:t>soap to dish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while (dish is still dirty)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 Rub dish with wet cleaning tool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If (more soap needed)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   Apply soap to dish</a:t>
            </a:r>
          </a:p>
          <a:p>
            <a:pPr marL="0" indent="0">
              <a:buNone/>
            </a:pPr>
            <a:endParaRPr lang="en-C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VBA Programming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93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  <a:r>
              <a:rPr lang="en-US" b="1" dirty="0" smtClean="0"/>
              <a:t>2</a:t>
            </a:r>
            <a:r>
              <a:rPr lang="en-US" dirty="0" smtClean="0"/>
              <a:t>: Practicing A Martial Arts Set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324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Assume </a:t>
            </a:r>
            <a:r>
              <a:rPr lang="en-US" sz="2000" dirty="0">
                <a:latin typeface="Comic Sans MS" panose="030F0702030302020204" pitchFamily="66" charset="0"/>
              </a:rPr>
              <a:t>guard position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is still a compass point with opponent)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    </a:t>
            </a:r>
            <a:r>
              <a:rPr lang="en-US" sz="2000" dirty="0" smtClean="0">
                <a:latin typeface="Comic Sans MS" panose="030F0702030302020204" pitchFamily="66" charset="0"/>
              </a:rPr>
              <a:t>Turn left to face opponent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while (opponent is still standing)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  Throw right reverse punch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Left rising block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Throw right reverse punch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Assume guard position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Assume the curtesy (bow and finish)</a:t>
            </a:r>
            <a:endParaRPr lang="en-CA" sz="2000" dirty="0">
              <a:latin typeface="Comic Sans MS" panose="030F0702030302020204" pitchFamily="66" charset="0"/>
            </a:endParaRPr>
          </a:p>
          <a:p>
            <a:endParaRPr lang="en-CA" sz="2000" dirty="0"/>
          </a:p>
        </p:txBody>
      </p:sp>
      <p:sp>
        <p:nvSpPr>
          <p:cNvPr id="4" name="Oval 3"/>
          <p:cNvSpPr/>
          <p:nvPr/>
        </p:nvSpPr>
        <p:spPr>
          <a:xfrm>
            <a:off x="5876927" y="5446733"/>
            <a:ext cx="15240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Sifu (master) Tam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366496" y="5439948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5177556" y="5446733"/>
            <a:ext cx="685800" cy="45720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283761" y="6366353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6492265" y="5939161"/>
            <a:ext cx="394048" cy="5041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33397" y="4374715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408623" y="5487443"/>
            <a:ext cx="685800" cy="45720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6200000">
            <a:off x="6387882" y="4917771"/>
            <a:ext cx="557929" cy="45720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02119" y="5446733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2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r>
              <a:rPr lang="en-US" dirty="0" smtClean="0"/>
              <a:t>: Counting Covid Alberta Cases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10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Example: Nested Branch Inside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Excel10_counting_occurences</a:t>
            </a:r>
            <a:endParaRPr lang="en-CA" sz="1800" dirty="0">
              <a:latin typeface="Consolas" panose="020B0609020204030204" pitchFamily="49" charset="0"/>
            </a:endParaRPr>
          </a:p>
          <a:p>
            <a:pPr lvl="1"/>
            <a:r>
              <a:rPr lang="en-US" b="1" dirty="0"/>
              <a:t>Learning objective</a:t>
            </a:r>
            <a:r>
              <a:rPr lang="en-US" dirty="0"/>
              <a:t>: </a:t>
            </a:r>
            <a:r>
              <a:rPr lang="en-US" dirty="0" smtClean="0"/>
              <a:t>review of how to write a program that </a:t>
            </a:r>
            <a:r>
              <a:rPr lang="en-US" b="1" dirty="0" smtClean="0">
                <a:solidFill>
                  <a:srgbClr val="0000FF"/>
                </a:solidFill>
              </a:rPr>
              <a:t>checks a condition (IF-branch)</a:t>
            </a:r>
            <a:r>
              <a:rPr lang="en-US" dirty="0" smtClean="0"/>
              <a:t> each time that a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process repeats </a:t>
            </a:r>
            <a:r>
              <a:rPr lang="en-US" dirty="0" smtClean="0"/>
              <a:t>(or runs for the first time) – which is a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-loop.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4397276"/>
            <a:ext cx="4267200" cy="230832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lvl="2"/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START_ROW = </a:t>
            </a:r>
            <a:r>
              <a:rPr lang="en-US" sz="1600" b="1" dirty="0" smtClean="0">
                <a:solidFill>
                  <a:schemeClr val="bg1"/>
                </a:solidFill>
              </a:rPr>
              <a:t>3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STATUS_COLUMN = 6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EMPTY_ROW = </a:t>
            </a:r>
            <a:r>
              <a:rPr lang="en-US" sz="1600" b="1" dirty="0" smtClean="0">
                <a:solidFill>
                  <a:schemeClr val="bg1"/>
                </a:solidFill>
              </a:rPr>
              <a:t>"“</a:t>
            </a:r>
          </a:p>
          <a:p>
            <a:pPr marL="0" lvl="2"/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STATUS_OF_INTEREST = "Recovered</a:t>
            </a:r>
            <a:r>
              <a:rPr lang="en-US" sz="1600" b="1" dirty="0" smtClean="0">
                <a:solidFill>
                  <a:schemeClr val="bg1"/>
                </a:solidFill>
              </a:rPr>
              <a:t>"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Dim </a:t>
            </a:r>
            <a:r>
              <a:rPr lang="en-US" sz="1600" b="1" dirty="0">
                <a:solidFill>
                  <a:schemeClr val="bg1"/>
                </a:solidFill>
              </a:rPr>
              <a:t>count As Long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Dim </a:t>
            </a:r>
            <a:r>
              <a:rPr lang="en-US" sz="1600" b="1" dirty="0">
                <a:solidFill>
                  <a:schemeClr val="bg1"/>
                </a:solidFill>
              </a:rPr>
              <a:t>currentRow As Long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Dim </a:t>
            </a:r>
            <a:r>
              <a:rPr lang="en-US" sz="1600" b="1" dirty="0">
                <a:solidFill>
                  <a:schemeClr val="bg1"/>
                </a:solidFill>
              </a:rPr>
              <a:t>currentStatus As String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OUTPUT_ROW As Long = 3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OUTPUT_COLUMN As Long =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-76200" y="3276600"/>
            <a:ext cx="6934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currentRow = START_ROW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currentStatus </a:t>
            </a:r>
            <a:r>
              <a:rPr lang="en-US" sz="1600" dirty="0">
                <a:latin typeface="Consolas" panose="020B0609020204030204" pitchFamily="49" charset="0"/>
              </a:rPr>
              <a:t>= Cells(currentRow, STATUS_COLUMN)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Do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While (currentStatus &lt;&gt; EMPTY_ROW)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(currentStatus = STATUS_OF_INTEREST) Then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    count </a:t>
            </a:r>
            <a:r>
              <a:rPr lang="en-US" sz="1600" dirty="0">
                <a:latin typeface="Consolas" panose="020B0609020204030204" pitchFamily="49" charset="0"/>
              </a:rPr>
              <a:t>= count + 1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End </a:t>
            </a:r>
            <a:r>
              <a:rPr lang="en-US" sz="1600" dirty="0">
                <a:latin typeface="Consolas" panose="020B0609020204030204" pitchFamily="49" charset="0"/>
              </a:rPr>
              <a:t>If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currentRow </a:t>
            </a:r>
            <a:r>
              <a:rPr lang="en-US" sz="1600" dirty="0">
                <a:latin typeface="Consolas" panose="020B0609020204030204" pitchFamily="49" charset="0"/>
              </a:rPr>
              <a:t>= currentRow + 1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currentStatus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</a:rPr>
              <a:t>Cells(currentRow,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STATUS_COLUMN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Loop</a:t>
            </a:r>
            <a:endParaRPr lang="en-US" sz="1600" dirty="0">
              <a:latin typeface="Consolas" panose="020B0609020204030204" pitchFamily="49" charset="0"/>
            </a:endParaRP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Cells(OUTPUT_ROW</a:t>
            </a:r>
            <a:r>
              <a:rPr lang="en-US" sz="1600" dirty="0">
                <a:latin typeface="Consolas" panose="020B0609020204030204" pitchFamily="49" charset="0"/>
              </a:rPr>
              <a:t>, OUTPUT_COLUMN) = count</a:t>
            </a: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Nested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/>
              <a:t>the user indicates that he/she wants to calculate another tax return (first, outer loop) prompt the user for income, while the income is invalid repeatedly prompt for income (second, nested inner loop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while(another tax return)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while(income is negative)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...</a:t>
            </a:r>
          </a:p>
          <a:p>
            <a:pPr marL="176213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Loop</a:t>
            </a:r>
          </a:p>
          <a:p>
            <a:pPr marL="176213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Loop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8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Loop: Example Process 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Do While (user wants to calculate another return)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Do While (salary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salary information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  Do While (investment income invalid)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      Get investment income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95236" y="1540701"/>
            <a:ext cx="2360666" cy="1002082"/>
            <a:chOff x="6495236" y="1540701"/>
            <a:chExt cx="2360666" cy="1002082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6495236" y="2167003"/>
              <a:ext cx="807439" cy="32101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302675" y="154070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Each time we have a tax return to calculate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49440" y="3169085"/>
            <a:ext cx="2241709" cy="2041743"/>
            <a:chOff x="6949440" y="3169085"/>
            <a:chExt cx="2241709" cy="2041743"/>
          </a:xfrm>
        </p:grpSpPr>
        <p:sp>
          <p:nvSpPr>
            <p:cNvPr id="8" name="Right Brace 7"/>
            <p:cNvSpPr/>
            <p:nvPr/>
          </p:nvSpPr>
          <p:spPr bwMode="auto">
            <a:xfrm>
              <a:off x="6949440" y="3169085"/>
              <a:ext cx="688482" cy="2041743"/>
            </a:xfrm>
            <a:prstGeom prst="righ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37922" y="350384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Complete each of these steps from start to end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0727" y="3002799"/>
            <a:ext cx="2817071" cy="1286567"/>
            <a:chOff x="3740727" y="3002799"/>
            <a:chExt cx="2817071" cy="128656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740727" y="3374967"/>
              <a:ext cx="716634" cy="25413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457360" y="3002799"/>
              <a:ext cx="2100438" cy="128656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For each client as long as salary invalid repeatedly prompt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9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Loop</a:t>
            </a:r>
            <a:r>
              <a:rPr lang="en-US" dirty="0" smtClean="0"/>
              <a:t> Nested Inside A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Loop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CA" b="1" dirty="0"/>
              <a:t>Name of the spreadsheet that contains the VBA example 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Excel11_nested_loops_taxes</a:t>
            </a:r>
          </a:p>
          <a:p>
            <a:pPr lvl="1"/>
            <a:r>
              <a:rPr lang="en-US" b="1" dirty="0" smtClean="0">
                <a:cs typeface="Calibri" panose="020F0502020204030204" pitchFamily="34" charset="0"/>
              </a:rPr>
              <a:t>Learning objective</a:t>
            </a:r>
            <a:r>
              <a:rPr lang="en-US" dirty="0" smtClean="0">
                <a:cs typeface="Calibri" panose="020F0502020204030204" pitchFamily="34" charset="0"/>
              </a:rPr>
              <a:t>:</a:t>
            </a:r>
          </a:p>
          <a:p>
            <a:pPr lvl="2"/>
            <a:r>
              <a:rPr lang="en-US" dirty="0" smtClean="0">
                <a:cs typeface="Calibri" panose="020F0502020204030204" pitchFamily="34" charset="0"/>
              </a:rPr>
              <a:t>Summary: Each time a process repeats (</a:t>
            </a:r>
            <a:r>
              <a:rPr lang="en-US" b="1" dirty="0" smtClean="0">
                <a:solidFill>
                  <a:srgbClr val="0000FF"/>
                </a:solidFill>
                <a:cs typeface="Calibri" panose="020F0502020204030204" pitchFamily="34" charset="0"/>
              </a:rPr>
              <a:t>calculate a new tax return</a:t>
            </a:r>
            <a:r>
              <a:rPr lang="en-US" dirty="0" smtClean="0">
                <a:cs typeface="Calibri" panose="020F0502020204030204" pitchFamily="34" charset="0"/>
              </a:rPr>
              <a:t>) prompt for income so long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as income is less than zero</a:t>
            </a:r>
            <a:r>
              <a:rPr lang="en-US" dirty="0" smtClean="0"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dirty="0" smtClean="0">
                <a:cs typeface="Calibri" panose="020F0502020204030204" pitchFamily="34" charset="0"/>
              </a:rPr>
              <a:t>Program details: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cs typeface="Calibri" panose="020F0502020204030204" pitchFamily="34" charset="0"/>
              </a:rPr>
              <a:t>Outer </a:t>
            </a:r>
            <a:r>
              <a:rPr lang="en-US" b="1" dirty="0">
                <a:solidFill>
                  <a:srgbClr val="0000FF"/>
                </a:solidFill>
                <a:cs typeface="Calibri" panose="020F0502020204030204" pitchFamily="34" charset="0"/>
              </a:rPr>
              <a:t>loop </a:t>
            </a:r>
            <a:r>
              <a:rPr lang="en-US" dirty="0">
                <a:cs typeface="Calibri" panose="020F0502020204030204" pitchFamily="34" charset="0"/>
              </a:rPr>
              <a:t>(first repeated process):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As </a:t>
            </a:r>
            <a:r>
              <a:rPr lang="en-US" dirty="0">
                <a:cs typeface="Calibri" panose="020F0502020204030204" pitchFamily="34" charset="0"/>
              </a:rPr>
              <a:t>long the user indicates there is another tax return to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calculate </a:t>
            </a:r>
            <a:r>
              <a:rPr lang="en-US" dirty="0">
                <a:cs typeface="Calibri" panose="020F0502020204030204" pitchFamily="34" charset="0"/>
              </a:rPr>
              <a:t>the program will go through all the steps needed.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to </a:t>
            </a:r>
            <a:r>
              <a:rPr lang="en-US" dirty="0">
                <a:cs typeface="Calibri" panose="020F0502020204030204" pitchFamily="34" charset="0"/>
              </a:rPr>
              <a:t>calculate taxes owed.</a:t>
            </a:r>
          </a:p>
          <a:p>
            <a:pPr lvl="2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Inner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loop </a:t>
            </a:r>
            <a:r>
              <a:rPr lang="en-US" dirty="0">
                <a:cs typeface="Calibri" panose="020F0502020204030204" pitchFamily="34" charset="0"/>
              </a:rPr>
              <a:t>(second process repeated each time the outer </a:t>
            </a:r>
            <a:r>
              <a:rPr lang="en-US" dirty="0" smtClean="0">
                <a:cs typeface="Calibri" panose="020F0502020204030204" pitchFamily="34" charset="0"/>
              </a:rPr>
              <a:t>loop runs</a:t>
            </a:r>
            <a:r>
              <a:rPr lang="en-US" dirty="0">
                <a:cs typeface="Calibri" panose="020F0502020204030204" pitchFamily="34" charset="0"/>
              </a:rPr>
              <a:t>):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As long as the user enters a negative income the </a:t>
            </a:r>
            <a:r>
              <a:rPr lang="en-US" dirty="0" smtClean="0">
                <a:cs typeface="Calibri" panose="020F0502020204030204" pitchFamily="34" charset="0"/>
              </a:rPr>
              <a:t>program </a:t>
            </a:r>
            <a:r>
              <a:rPr lang="en-US" dirty="0">
                <a:cs typeface="Calibri" panose="020F0502020204030204" pitchFamily="34" charset="0"/>
              </a:rPr>
              <a:t>will keep prompting for an </a:t>
            </a:r>
            <a:r>
              <a:rPr lang="en-US" dirty="0" smtClean="0">
                <a:cs typeface="Calibri" panose="020F0502020204030204" pitchFamily="34" charset="0"/>
              </a:rPr>
              <a:t>income.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The </a:t>
            </a:r>
            <a:r>
              <a:rPr lang="en-US" dirty="0">
                <a:cs typeface="Calibri" panose="020F0502020204030204" pitchFamily="34" charset="0"/>
              </a:rPr>
              <a:t>prompt will </a:t>
            </a:r>
            <a:r>
              <a:rPr lang="en-US" dirty="0" smtClean="0">
                <a:cs typeface="Calibri" panose="020F0502020204030204" pitchFamily="34" charset="0"/>
              </a:rPr>
              <a:t>involve getting </a:t>
            </a:r>
            <a:r>
              <a:rPr lang="en-US" dirty="0">
                <a:cs typeface="Calibri" panose="020F0502020204030204" pitchFamily="34" charset="0"/>
              </a:rPr>
              <a:t>the user to enter a value and error checking </a:t>
            </a:r>
            <a:r>
              <a:rPr lang="en-US" dirty="0" smtClean="0">
                <a:cs typeface="Calibri" panose="020F0502020204030204" pitchFamily="34" charset="0"/>
              </a:rPr>
              <a:t>that value</a:t>
            </a:r>
            <a:r>
              <a:rPr lang="en-US" dirty="0">
                <a:cs typeface="Calibri" panose="020F0502020204030204" pitchFamily="34" charset="0"/>
              </a:rPr>
              <a:t>.</a:t>
            </a:r>
            <a:endParaRPr lang="en-US" dirty="0" smtClean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Nested Loop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Const MIN_INCOME As Long = 0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Const </a:t>
            </a:r>
            <a:r>
              <a:rPr lang="en-CA" dirty="0">
                <a:latin typeface="Consolas" panose="020B0609020204030204" pitchFamily="49" charset="0"/>
              </a:rPr>
              <a:t>TAX_RATE As Double = 0.17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Dim </a:t>
            </a:r>
            <a:r>
              <a:rPr lang="en-CA" dirty="0">
                <a:latin typeface="Consolas" panose="020B0609020204030204" pitchFamily="49" charset="0"/>
              </a:rPr>
              <a:t>runAgain As Long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Dim </a:t>
            </a:r>
            <a:r>
              <a:rPr lang="en-CA" dirty="0">
                <a:latin typeface="Consolas" panose="020B0609020204030204" pitchFamily="49" charset="0"/>
              </a:rPr>
              <a:t>income As Double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Dim </a:t>
            </a:r>
            <a:r>
              <a:rPr lang="en-CA" dirty="0">
                <a:latin typeface="Consolas" panose="020B0609020204030204" pitchFamily="49" charset="0"/>
              </a:rPr>
              <a:t>taxOwed As Double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runAgain </a:t>
            </a:r>
            <a:r>
              <a:rPr lang="en-CA" dirty="0">
                <a:latin typeface="Consolas" panose="020B0609020204030204" pitchFamily="49" charset="0"/>
              </a:rPr>
              <a:t>= vbYes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'vbYes </a:t>
            </a:r>
            <a:r>
              <a:rPr lang="en-CA" dirty="0">
                <a:latin typeface="Consolas" panose="020B0609020204030204" pitchFamily="49" charset="0"/>
              </a:rPr>
              <a:t>= 6, vbNo = </a:t>
            </a:r>
            <a:r>
              <a:rPr lang="en-CA" dirty="0" smtClean="0">
                <a:latin typeface="Consolas" panose="020B0609020204030204" pitchFamily="49" charset="0"/>
              </a:rPr>
              <a:t>7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Nested Loop </a:t>
            </a:r>
            <a:r>
              <a:rPr lang="en-US" dirty="0" smtClean="0"/>
              <a:t>Program (2):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Loop Inside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Outer Loop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None/>
            </a:pPr>
            <a:r>
              <a:rPr lang="en-CA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 </a:t>
            </a:r>
            <a:r>
              <a:rPr lang="en-CA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While (runAgain = vbYes)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endParaRPr lang="en-CA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117475" indent="0">
              <a:buNone/>
            </a:pP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CA" sz="1600" dirty="0" smtClean="0">
                <a:latin typeface="Consolas" panose="020B0609020204030204" pitchFamily="49" charset="0"/>
              </a:rPr>
              <a:t>income </a:t>
            </a:r>
            <a:r>
              <a:rPr lang="en-CA" sz="1600" dirty="0">
                <a:latin typeface="Consolas" panose="020B0609020204030204" pitchFamily="49" charset="0"/>
              </a:rPr>
              <a:t>= InputBox("Income $")</a:t>
            </a:r>
          </a:p>
          <a:p>
            <a:pPr marL="117475" indent="0">
              <a:buNone/>
            </a:pPr>
            <a:r>
              <a:rPr lang="en-CA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6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Do </a:t>
            </a:r>
            <a:r>
              <a:rPr lang="en-CA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While (income &lt; MIN_INCOME)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    If </a:t>
            </a:r>
            <a:r>
              <a:rPr lang="en-CA" sz="1600" dirty="0">
                <a:latin typeface="Consolas" panose="020B0609020204030204" pitchFamily="49" charset="0"/>
              </a:rPr>
              <a:t>(income &lt; MIN_INCOME) Then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smtClean="0">
                <a:latin typeface="Consolas" panose="020B0609020204030204" pitchFamily="49" charset="0"/>
              </a:rPr>
              <a:t>    MsgBox </a:t>
            </a:r>
            <a:r>
              <a:rPr lang="en-CA" sz="1600" dirty="0">
                <a:latin typeface="Consolas" panose="020B0609020204030204" pitchFamily="49" charset="0"/>
              </a:rPr>
              <a:t>("Income cannot be less than $" &amp; MIN_INCOME)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smtClean="0">
                <a:latin typeface="Consolas" panose="020B0609020204030204" pitchFamily="49" charset="0"/>
              </a:rPr>
              <a:t>End </a:t>
            </a:r>
            <a:r>
              <a:rPr lang="en-CA" sz="1600" dirty="0">
                <a:latin typeface="Consolas" panose="020B0609020204030204" pitchFamily="49" charset="0"/>
              </a:rPr>
              <a:t>If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smtClean="0">
                <a:latin typeface="Consolas" panose="020B0609020204030204" pitchFamily="49" charset="0"/>
              </a:rPr>
              <a:t>income </a:t>
            </a:r>
            <a:r>
              <a:rPr lang="en-CA" sz="1600" dirty="0">
                <a:latin typeface="Consolas" panose="020B0609020204030204" pitchFamily="49" charset="0"/>
              </a:rPr>
              <a:t>= InputBox("Income $")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 Loop</a:t>
            </a:r>
            <a:endParaRPr lang="en-CA" sz="1600" dirty="0">
              <a:latin typeface="Consolas" panose="020B0609020204030204" pitchFamily="49" charset="0"/>
            </a:endParaRP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</a:t>
            </a:r>
            <a:r>
              <a:rPr lang="en-CA" sz="1600" dirty="0" smtClean="0">
                <a:latin typeface="Consolas" panose="020B0609020204030204" pitchFamily="49" charset="0"/>
              </a:rPr>
              <a:t>taxOwed </a:t>
            </a:r>
            <a:r>
              <a:rPr lang="en-CA" sz="1600" dirty="0">
                <a:latin typeface="Consolas" panose="020B0609020204030204" pitchFamily="49" charset="0"/>
              </a:rPr>
              <a:t>= income * TAX_RATE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</a:t>
            </a:r>
            <a:r>
              <a:rPr lang="en-CA" sz="1600" dirty="0" smtClean="0">
                <a:latin typeface="Consolas" panose="020B0609020204030204" pitchFamily="49" charset="0"/>
              </a:rPr>
              <a:t>MsgBox </a:t>
            </a:r>
            <a:r>
              <a:rPr lang="en-CA" sz="1600" dirty="0">
                <a:latin typeface="Consolas" panose="020B0609020204030204" pitchFamily="49" charset="0"/>
              </a:rPr>
              <a:t>("Taxes owed $" &amp; taxOwed)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</a:t>
            </a:r>
            <a:r>
              <a:rPr lang="en-CA" sz="1600" dirty="0" smtClean="0">
                <a:latin typeface="Consolas" panose="020B0609020204030204" pitchFamily="49" charset="0"/>
              </a:rPr>
              <a:t>runAgain </a:t>
            </a:r>
            <a:r>
              <a:rPr lang="en-CA" sz="1600" dirty="0">
                <a:latin typeface="Consolas" panose="020B0609020204030204" pitchFamily="49" charset="0"/>
              </a:rPr>
              <a:t>= MsgBox("Calculate another tax return?", vbYesNo)</a:t>
            </a:r>
          </a:p>
          <a:p>
            <a:pPr marL="117475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Loop</a:t>
            </a:r>
            <a:endParaRPr lang="en-CA" sz="1600" dirty="0">
              <a:latin typeface="Consolas" panose="020B0609020204030204" pitchFamily="49" charset="0"/>
            </a:endParaRPr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8169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Nesting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the number of students in each tutorial for each lecture.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1881"/>
            <a:ext cx="433413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Counting Students In Each Tutorial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CA" b="1" dirty="0"/>
              <a:t>Name of the spreadsheet that contains the VBA example 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Excel12_nested_loops_counting_students</a:t>
            </a:r>
          </a:p>
          <a:p>
            <a:r>
              <a:rPr lang="en-US" b="1" dirty="0" smtClean="0">
                <a:cs typeface="Calibri" panose="020F0502020204030204" pitchFamily="34" charset="0"/>
              </a:rPr>
              <a:t>Learning objective</a:t>
            </a:r>
            <a:r>
              <a:rPr lang="en-US" dirty="0" smtClean="0">
                <a:cs typeface="Calibri" panose="020F0502020204030204" pitchFamily="34" charset="0"/>
              </a:rPr>
              <a:t>:</a:t>
            </a:r>
          </a:p>
          <a:p>
            <a:pPr lvl="2"/>
            <a:r>
              <a:rPr lang="en-US" dirty="0" smtClean="0">
                <a:cs typeface="Calibri" panose="020F0502020204030204" pitchFamily="34" charset="0"/>
              </a:rPr>
              <a:t>Summary: applying nested loops in the processing of data in a spreadsheet.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cs typeface="Calibri" panose="020F0502020204030204" pitchFamily="34" charset="0"/>
              </a:rPr>
              <a:t>Repeated process (outer loop)</a:t>
            </a:r>
            <a:r>
              <a:rPr lang="en-US" dirty="0" smtClean="0">
                <a:cs typeface="Calibri" panose="020F0502020204030204" pitchFamily="34" charset="0"/>
              </a:rPr>
              <a:t>: while the end of the spreadsheet has not yet been reached process the row in the spreadsheet and move onto the next row.</a:t>
            </a:r>
          </a:p>
          <a:p>
            <a:pPr lvl="3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Second repeated process (inner loop)</a:t>
            </a:r>
            <a:r>
              <a:rPr lang="en-US" dirty="0" smtClean="0">
                <a:cs typeface="Calibri" panose="020F0502020204030204" pitchFamily="34" charset="0"/>
              </a:rPr>
              <a:t>: each time that a new row in the spreadsheet has been reached:</a:t>
            </a:r>
          </a:p>
          <a:p>
            <a:pPr marL="901700" lvl="4" indent="-98425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Calibri" panose="020F0502020204030204" pitchFamily="34" charset="0"/>
              </a:rPr>
              <a:t>Check if the end of the tutorial has been reached.</a:t>
            </a:r>
          </a:p>
          <a:p>
            <a:pPr marL="901700" lvl="4" indent="-98425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Calibri" panose="020F0502020204030204" pitchFamily="34" charset="0"/>
              </a:rPr>
              <a:t>If not increase the student count for the tutorial</a:t>
            </a:r>
          </a:p>
          <a:p>
            <a:pPr marL="901700" lvl="4" indent="-98425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Calibri" panose="020F0502020204030204" pitchFamily="34" charset="0"/>
              </a:rPr>
              <a:t>Move onto the next row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Charts Into A Spreadsheet</a:t>
            </a:r>
            <a:r>
              <a:rPr lang="en-US" baseline="30000" dirty="0" smtClean="0"/>
              <a:t>1</a:t>
            </a:r>
            <a:endParaRPr lang="en-CA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1</a:t>
            </a:r>
            <a:r>
              <a:rPr lang="en-US" dirty="0" smtClean="0"/>
              <a:t>: A range of cells needs to be selected via the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 object, examples:</a:t>
            </a:r>
          </a:p>
          <a:p>
            <a:pPr lvl="1"/>
            <a:r>
              <a:rPr lang="en-US" dirty="0" smtClean="0"/>
              <a:t>Adjacent columns: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Range("</a:t>
            </a:r>
            <a:r>
              <a:rPr lang="en-US" dirty="0" smtClean="0">
                <a:latin typeface="Consolas" panose="020B0609020204030204" pitchFamily="49" charset="0"/>
              </a:rPr>
              <a:t>C1:D13</a:t>
            </a:r>
            <a:r>
              <a:rPr lang="en-US" dirty="0">
                <a:latin typeface="Consolas" panose="020B0609020204030204" pitchFamily="49" charset="0"/>
              </a:rPr>
              <a:t>").Select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Non-adjacent columns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smtClean="0">
                <a:latin typeface="Consolas" panose="020B0609020204030204" pitchFamily="49" charset="0"/>
              </a:rPr>
              <a:t>C1:C13,E1:D13</a:t>
            </a:r>
            <a:r>
              <a:rPr lang="en-US" dirty="0">
                <a:latin typeface="Consolas" panose="020B0609020204030204" pitchFamily="49" charset="0"/>
              </a:rPr>
              <a:t>").</a:t>
            </a:r>
            <a:r>
              <a:rPr lang="en-US" dirty="0" smtClean="0">
                <a:latin typeface="Consolas" panose="020B0609020204030204" pitchFamily="49" charset="0"/>
              </a:rPr>
              <a:t>Select</a:t>
            </a:r>
          </a:p>
          <a:p>
            <a:r>
              <a:rPr lang="en-US" b="1" dirty="0" smtClean="0"/>
              <a:t>Step 2</a:t>
            </a:r>
            <a:r>
              <a:rPr lang="en-US" dirty="0" smtClean="0"/>
              <a:t>: the chart</a:t>
            </a:r>
            <a:r>
              <a:rPr lang="en-US" baseline="30000" dirty="0" smtClean="0"/>
              <a:t>2</a:t>
            </a:r>
            <a:r>
              <a:rPr lang="en-US" dirty="0" smtClean="0"/>
              <a:t> is added inside of container shape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 ActiveSheet.Shapes.AddChart2(201, xlLineMarkers).Select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3292" y="5593883"/>
            <a:ext cx="8335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 Information links on adding a chart</a:t>
            </a:r>
            <a:endParaRPr lang="en-CA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hlinkClick r:id="rId2"/>
              </a:rPr>
              <a:t>https://docs.microsoft.com/en-us/office/vba/api/project.shapes.addchart</a:t>
            </a:r>
            <a:endParaRPr lang="en-CA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hlinkClick r:id="rId3"/>
              </a:rPr>
              <a:t>https://docs.microsoft.com/en-us/office/vba/api/Excel.shapes.addchart2</a:t>
            </a:r>
            <a:endParaRPr lang="en-CA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6240214"/>
            <a:ext cx="7737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 Information specifying named constants for different chart types</a:t>
            </a:r>
            <a:endParaRPr lang="en-C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hlinkClick r:id="rId4"/>
              </a:rPr>
              <a:t>https://docs.microsoft.com/en-us/office/vba/api/Excel.XlChartType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25139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Students In Each Tutorial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tutorialCount = 0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currentRow </a:t>
            </a:r>
            <a:r>
              <a:rPr lang="en-CA" sz="1800" dirty="0">
                <a:latin typeface="Consolas" panose="020B0609020204030204" pitchFamily="49" charset="0"/>
              </a:rPr>
              <a:t>= 2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cellContents </a:t>
            </a:r>
            <a:r>
              <a:rPr lang="en-CA" sz="1800" dirty="0">
                <a:latin typeface="Consolas" panose="020B0609020204030204" pitchFamily="49" charset="0"/>
              </a:rPr>
              <a:t>= Cells(currentRow, TUTORIALS)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Do </a:t>
            </a:r>
            <a:r>
              <a:rPr lang="en-CA" sz="1800" dirty="0">
                <a:latin typeface="Consolas" panose="020B0609020204030204" pitchFamily="49" charset="0"/>
              </a:rPr>
              <a:t>While (cellContents &lt;&gt; EMPTY_ROW)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startTutorial </a:t>
            </a:r>
            <a:r>
              <a:rPr lang="en-CA" sz="1800" dirty="0">
                <a:latin typeface="Consolas" panose="020B0609020204030204" pitchFamily="49" charset="0"/>
              </a:rPr>
              <a:t>= cellContents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currentTutorial </a:t>
            </a:r>
            <a:r>
              <a:rPr lang="en-CA" sz="1800" dirty="0">
                <a:latin typeface="Consolas" panose="020B0609020204030204" pitchFamily="49" charset="0"/>
              </a:rPr>
              <a:t>= startTutorial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tutorialCount </a:t>
            </a:r>
            <a:r>
              <a:rPr lang="en-CA" sz="1800" dirty="0">
                <a:latin typeface="Consolas" panose="020B0609020204030204" pitchFamily="49" charset="0"/>
              </a:rPr>
              <a:t>= 0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Do </a:t>
            </a:r>
            <a:r>
              <a:rPr lang="en-CA" sz="1800" dirty="0">
                <a:latin typeface="Consolas" panose="020B0609020204030204" pitchFamily="49" charset="0"/>
              </a:rPr>
              <a:t>While (currentTutorial = startTutorial)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    tutorialCount </a:t>
            </a:r>
            <a:r>
              <a:rPr lang="en-CA" sz="1800" dirty="0">
                <a:latin typeface="Consolas" panose="020B0609020204030204" pitchFamily="49" charset="0"/>
              </a:rPr>
              <a:t>= tutorialCount + 1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smtClean="0">
                <a:latin typeface="Consolas" panose="020B0609020204030204" pitchFamily="49" charset="0"/>
              </a:rPr>
              <a:t>currentRow </a:t>
            </a:r>
            <a:r>
              <a:rPr lang="en-CA" sz="1800" dirty="0">
                <a:latin typeface="Consolas" panose="020B0609020204030204" pitchFamily="49" charset="0"/>
              </a:rPr>
              <a:t>= currentRow + 1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smtClean="0">
                <a:latin typeface="Consolas" panose="020B0609020204030204" pitchFamily="49" charset="0"/>
              </a:rPr>
              <a:t>currentTutorial </a:t>
            </a:r>
            <a:r>
              <a:rPr lang="en-CA" sz="1800" dirty="0">
                <a:latin typeface="Consolas" panose="020B0609020204030204" pitchFamily="49" charset="0"/>
              </a:rPr>
              <a:t>= Cells(currentRow, TUTORIALS)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MsgBox </a:t>
            </a:r>
            <a:r>
              <a:rPr lang="en-CA" sz="1800" dirty="0">
                <a:latin typeface="Consolas" panose="020B0609020204030204" pitchFamily="49" charset="0"/>
              </a:rPr>
              <a:t>("Tut: " &amp; startTutorial &amp; ", count=" </a:t>
            </a:r>
            <a:r>
              <a:rPr lang="en-CA" sz="1800" dirty="0" smtClean="0">
                <a:latin typeface="Consolas" panose="020B0609020204030204" pitchFamily="49" charset="0"/>
              </a:rPr>
              <a:t>&amp; _ 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tutorialCount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cellContents </a:t>
            </a:r>
            <a:r>
              <a:rPr lang="en-CA" sz="1800" dirty="0">
                <a:latin typeface="Consolas" panose="020B0609020204030204" pitchFamily="49" charset="0"/>
              </a:rPr>
              <a:t>= currentTutorial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Loop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1828800"/>
            <a:ext cx="31290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5906" y="2460729"/>
            <a:ext cx="34817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C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""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7000" y="4419600"/>
            <a:ext cx="31290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</a:t>
            </a:r>
            <a:r>
              <a:rPr lang="en-US" dirty="0" smtClean="0"/>
              <a:t>Information In </a:t>
            </a:r>
            <a:r>
              <a:rPr lang="en-US" dirty="0"/>
              <a:t>Excel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51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useful tool for visualizing information:</a:t>
            </a:r>
          </a:p>
          <a:p>
            <a:pPr lvl="1"/>
            <a:r>
              <a:rPr lang="en-US" dirty="0" smtClean="0"/>
              <a:t>Summarize data</a:t>
            </a:r>
          </a:p>
          <a:p>
            <a:pPr lvl="1"/>
            <a:r>
              <a:rPr lang="en-US" dirty="0" smtClean="0"/>
              <a:t>Filter criteria</a:t>
            </a:r>
          </a:p>
          <a:p>
            <a:pPr lvl="1"/>
            <a:r>
              <a:rPr lang="en-US" dirty="0" smtClean="0"/>
              <a:t>Create reports</a:t>
            </a:r>
          </a:p>
          <a:p>
            <a:pPr lvl="1"/>
            <a:r>
              <a:rPr lang="en-US" dirty="0" smtClean="0"/>
              <a:t>(And more!)</a:t>
            </a:r>
          </a:p>
          <a:p>
            <a:endParaRPr lang="en-US" dirty="0"/>
          </a:p>
          <a:p>
            <a:r>
              <a:rPr lang="en-US" dirty="0" smtClean="0"/>
              <a:t>References:</a:t>
            </a:r>
          </a:p>
          <a:p>
            <a:pPr marL="444500" lvl="2" indent="-173038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support.microsoft.com/en-us/office/create-a-pivottable-to-analyze-worksheet-data-a9a84538-bfe9-40a9-a8e9-f99134456576</a:t>
            </a:r>
            <a:endParaRPr lang="en-CA" sz="2000" dirty="0"/>
          </a:p>
          <a:p>
            <a:pPr marL="444500" lvl="2" indent="-173038"/>
            <a:r>
              <a:rPr lang="en-US" sz="2000" u="sng" dirty="0">
                <a:hlinkClick r:id="rId3"/>
              </a:rPr>
              <a:t>https://eitsc.com/blog/the-benefits-of-using-pivot-tables-to-manage-your-data/</a:t>
            </a:r>
            <a:endParaRPr lang="en-CA" sz="2000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58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Pivot Table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spreadsheet used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Visualization_example</a:t>
            </a:r>
            <a:endParaRPr lang="en-CA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63246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 Example: Summarizing Data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4492438"/>
            <a:ext cx="3124200" cy="2330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123951"/>
            <a:ext cx="5413072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Table Example: </a:t>
            </a:r>
            <a:r>
              <a:rPr lang="en-US" dirty="0" smtClean="0"/>
              <a:t>Charting Results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518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Pivot Table Example: Filtering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of kinesiology removed.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Only show averages for faculties that are 3.0 GPA or less.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875" b="13286"/>
          <a:stretch/>
        </p:blipFill>
        <p:spPr>
          <a:xfrm>
            <a:off x="790831" y="1981200"/>
            <a:ext cx="4470397" cy="21336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l="3704" t="24994" r="6481" b="16197"/>
          <a:stretch/>
        </p:blipFill>
        <p:spPr bwMode="auto">
          <a:xfrm>
            <a:off x="5181600" y="1"/>
            <a:ext cx="3781316" cy="155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3741" b="10880"/>
          <a:stretch/>
        </p:blipFill>
        <p:spPr>
          <a:xfrm>
            <a:off x="790831" y="4604951"/>
            <a:ext cx="4390769" cy="214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write VBA instructions to insert a chart into a spreadsheet with hard coded or variable properties (title and range) for the chart</a:t>
            </a:r>
          </a:p>
          <a:p>
            <a:r>
              <a:rPr lang="en-US" dirty="0"/>
              <a:t>How to write the instructions to count the number of non-empty rows in a spreadsheet</a:t>
            </a:r>
          </a:p>
          <a:p>
            <a:r>
              <a:rPr lang="en-US" dirty="0"/>
              <a:t>How to write the VBA instructions sort the rows of spreadsheet </a:t>
            </a:r>
          </a:p>
          <a:p>
            <a:r>
              <a:rPr lang="en-US" dirty="0"/>
              <a:t>Nested loops</a:t>
            </a:r>
          </a:p>
          <a:p>
            <a:pPr lvl="1"/>
            <a:r>
              <a:rPr lang="en-US" dirty="0"/>
              <a:t>What is a nested loops</a:t>
            </a:r>
          </a:p>
          <a:p>
            <a:pPr lvl="1"/>
            <a:r>
              <a:rPr lang="en-US" dirty="0"/>
              <a:t>How to trace a nested loop</a:t>
            </a:r>
          </a:p>
          <a:p>
            <a:pPr lvl="1"/>
            <a:r>
              <a:rPr lang="en-US" dirty="0"/>
              <a:t>Scenarios when nested loops can be applied</a:t>
            </a:r>
          </a:p>
          <a:p>
            <a:r>
              <a:rPr lang="en-US" dirty="0"/>
              <a:t>Some of the benefits of using a pivot table, how to insert one into a spreadsheet and how to chart the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Images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were produced by James Tam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Sound effects produced by James Tam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t>slide </a:t>
            </a:r>
            <a:fld id="{09EE15A5-A843-4A49-A306-A97B1D517AC4}" type="slidenum">
              <a:rPr lang="en-US" altLang="en-US" sz="90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900" dirty="0">
              <a:solidFill>
                <a:srgbClr val="898989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Example</a:t>
            </a:r>
            <a:r>
              <a:rPr lang="en-US" dirty="0"/>
              <a:t>: </a:t>
            </a:r>
            <a:r>
              <a:rPr lang="en-US" dirty="0" smtClean="0"/>
              <a:t>Inserting Chart Clustered 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Excel5_insert_chart_clustered_line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 smtClean="0"/>
              <a:t>: inserting this chart type with a hard coded (fixed) range.</a:t>
            </a:r>
          </a:p>
          <a:p>
            <a:pPr marL="35242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Sub insertChartClusteredLine()</a:t>
            </a:r>
          </a:p>
          <a:p>
            <a:pPr marL="35242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Range("C1:C13,D1:D13").</a:t>
            </a:r>
            <a:r>
              <a:rPr lang="en-US" dirty="0" smtClean="0">
                <a:latin typeface="Consolas" panose="020B0609020204030204" pitchFamily="49" charset="0"/>
              </a:rPr>
              <a:t>Select</a:t>
            </a:r>
            <a:endParaRPr lang="en-US" dirty="0">
              <a:latin typeface="Consolas" panose="020B0609020204030204" pitchFamily="49" charset="0"/>
            </a:endParaRPr>
          </a:p>
          <a:p>
            <a:pPr marL="352425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ActiveSheet.Shapes.AddChart2(201</a:t>
            </a:r>
            <a:r>
              <a:rPr lang="en-US" dirty="0">
                <a:latin typeface="Consolas" panose="020B0609020204030204" pitchFamily="49" charset="0"/>
              </a:rPr>
              <a:t>, xlLineMarkers).Select</a:t>
            </a:r>
          </a:p>
          <a:p>
            <a:pPr marL="35242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5616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</a:t>
            </a:r>
            <a:r>
              <a:rPr lang="en-US" dirty="0" smtClean="0"/>
              <a:t>User Specified Values For Charts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Specifying variable range of data (entered by a user) to chart</a:t>
            </a:r>
          </a:p>
          <a:p>
            <a:pPr lvl="1"/>
            <a:r>
              <a:rPr lang="en-US" dirty="0" smtClean="0"/>
              <a:t>(Assumes the columns are side by side, modifications needed to chart non-continuous data).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startRange = </a:t>
            </a:r>
            <a:r>
              <a:rPr lang="en-US" dirty="0" smtClean="0">
                <a:latin typeface="Consolas" panose="020B0609020204030204" pitchFamily="49" charset="0"/>
              </a:rPr>
              <a:t>InputBox(...)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startRange </a:t>
            </a:r>
            <a:r>
              <a:rPr lang="en-US" dirty="0">
                <a:latin typeface="Consolas" panose="020B0609020204030204" pitchFamily="49" charset="0"/>
              </a:rPr>
              <a:t>= InputBox</a:t>
            </a:r>
            <a:r>
              <a:rPr lang="en-US" dirty="0" smtClean="0">
                <a:latin typeface="Consolas" panose="020B0609020204030204" pitchFamily="49" charset="0"/>
              </a:rPr>
              <a:t>(...)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Consolas" panose="020B0609020204030204" pitchFamily="49" charset="0"/>
              </a:rPr>
              <a:t>ange(startRange </a:t>
            </a:r>
            <a:r>
              <a:rPr lang="en-US" dirty="0">
                <a:latin typeface="Consolas" panose="020B0609020204030204" pitchFamily="49" charset="0"/>
              </a:rPr>
              <a:t>&amp; ":" &amp; endRange).Select</a:t>
            </a:r>
          </a:p>
          <a:p>
            <a:r>
              <a:rPr lang="en-US" dirty="0" smtClean="0"/>
              <a:t> Specifying chart title from a variable (entered by a user)</a:t>
            </a:r>
          </a:p>
          <a:p>
            <a:pPr lvl="1"/>
            <a:r>
              <a:rPr lang="en-US" dirty="0" smtClean="0"/>
              <a:t>(Assumes that a chart has just been added)</a:t>
            </a:r>
            <a:endParaRPr lang="en-CA" dirty="0" smtClean="0"/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chartTitle = InputBox</a:t>
            </a:r>
            <a:r>
              <a:rPr lang="en-CA" dirty="0" smtClean="0">
                <a:latin typeface="Consolas" panose="020B0609020204030204" pitchFamily="49" charset="0"/>
              </a:rPr>
              <a:t>(...)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ActiveChart.chartTitle.Select</a:t>
            </a:r>
            <a:endParaRPr lang="en-CA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ActiveChart.chartTitle.Text </a:t>
            </a:r>
            <a:r>
              <a:rPr lang="en-CA" dirty="0">
                <a:latin typeface="Consolas" panose="020B0609020204030204" pitchFamily="49" charset="0"/>
              </a:rPr>
              <a:t>= chartTitle</a:t>
            </a:r>
            <a:endParaRPr lang="en-CA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Example</a:t>
            </a:r>
            <a:r>
              <a:rPr lang="en-US" dirty="0"/>
              <a:t>: </a:t>
            </a:r>
            <a:r>
              <a:rPr lang="en-US" dirty="0" smtClean="0"/>
              <a:t>Inserting Variable Chart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Excel6_insert_chart_clustered_line_variable_range_and_title</a:t>
            </a:r>
            <a:endParaRPr lang="en-CA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 smtClean="0"/>
              <a:t>: inserting this chart type with a  user specified range and title.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startRange As String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endRange As String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chartTitle As </a:t>
            </a:r>
            <a:r>
              <a:rPr lang="en-US" dirty="0" smtClean="0">
                <a:latin typeface="Consolas" panose="020B0609020204030204" pitchFamily="49" charset="0"/>
              </a:rPr>
              <a:t>String</a:t>
            </a:r>
          </a:p>
          <a:p>
            <a:pPr marL="457200" lvl="2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'Specifying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the user selected range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startRange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= InputBox(</a:t>
            </a:r>
            <a:r>
              <a:rPr lang="en-US" dirty="0">
                <a:latin typeface="Consolas" panose="020B0609020204030204" pitchFamily="49" charset="0"/>
              </a:rPr>
              <a:t>"Start cell of data to </a:t>
            </a:r>
            <a:r>
              <a:rPr lang="en-US" dirty="0" smtClean="0">
                <a:latin typeface="Consolas" panose="020B0609020204030204" pitchFamily="49" charset="0"/>
              </a:rPr>
              <a:t>chart: 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endRange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= InputBox(</a:t>
            </a:r>
            <a:r>
              <a:rPr lang="en-US" dirty="0">
                <a:latin typeface="Consolas" panose="020B0609020204030204" pitchFamily="49" charset="0"/>
              </a:rPr>
              <a:t>"End cell of data to </a:t>
            </a:r>
            <a:r>
              <a:rPr lang="en-US" dirty="0" smtClean="0">
                <a:latin typeface="Consolas" panose="020B0609020204030204" pitchFamily="49" charset="0"/>
              </a:rPr>
              <a:t>chart: "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startRange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&amp; ":" &amp;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endRange</a:t>
            </a:r>
            <a:r>
              <a:rPr lang="en-US" dirty="0">
                <a:latin typeface="Consolas" panose="020B0609020204030204" pitchFamily="49" charset="0"/>
              </a:rPr>
              <a:t>).Select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Inserting Variable Chart </a:t>
            </a:r>
            <a:r>
              <a:rPr lang="en-US" dirty="0" smtClean="0"/>
              <a:t>Data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ActiveSheet.Shapes.AddChart2(201</a:t>
            </a:r>
            <a:r>
              <a:rPr lang="en-US" dirty="0">
                <a:latin typeface="Consolas" panose="020B0609020204030204" pitchFamily="49" charset="0"/>
              </a:rPr>
              <a:t>, xlLineMarkers).Select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'Setting the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user specified title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chartTitle = InputBox(</a:t>
            </a:r>
            <a:r>
              <a:rPr lang="en-US" dirty="0">
                <a:latin typeface="Consolas" panose="020B0609020204030204" pitchFamily="49" charset="0"/>
              </a:rPr>
              <a:t>"Title for the chart: </a:t>
            </a:r>
            <a:r>
              <a:rPr lang="en-US" dirty="0" smtClean="0">
                <a:latin typeface="Consolas" panose="020B0609020204030204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ActiveChart.chartTitle.Select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ActiveChart.chartTitle.Text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= chartTitle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40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Number Of Rows Of Data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6969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Start count</a:t>
            </a:r>
            <a:endParaRPr lang="en-CA" b="1" dirty="0">
              <a:solidFill>
                <a:srgbClr val="0000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39000" y="2002356"/>
            <a:ext cx="1905000" cy="338554"/>
            <a:chOff x="7239000" y="2002356"/>
            <a:chExt cx="1905000" cy="338554"/>
          </a:xfrm>
        </p:grpSpPr>
        <p:sp>
          <p:nvSpPr>
            <p:cNvPr id="5" name="Down Arrow 4"/>
            <p:cNvSpPr/>
            <p:nvPr/>
          </p:nvSpPr>
          <p:spPr>
            <a:xfrm rot="5400000">
              <a:off x="7429500" y="1906712"/>
              <a:ext cx="228600" cy="609600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13589" y="2002356"/>
              <a:ext cx="1330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Count + 1</a:t>
              </a:r>
              <a:endParaRPr lang="en-CA" sz="1600" dirty="0">
                <a:solidFill>
                  <a:srgbClr val="0000FF"/>
                </a:solidFill>
                <a:latin typeface="Consolas" panose="020B0609020204030204" pitchFamily="49" charset="0"/>
              </a:endParaRPr>
            </a:p>
          </p:txBody>
        </p:sp>
      </p:grp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458"/>
          <a:stretch/>
        </p:blipFill>
        <p:spPr>
          <a:xfrm>
            <a:off x="418293" y="1219200"/>
            <a:ext cx="682070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Counting Rows Of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Excel7_counting_rows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determining the number rows of data (data = non-empty) in a spreadsheet.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Const LETTER_GRADE_COLUMN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As Long = 3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</a:t>
            </a:r>
            <a:r>
              <a:rPr lang="en-US" dirty="0">
                <a:latin typeface="Consolas" panose="020B0609020204030204" pitchFamily="49" charset="0"/>
              </a:rPr>
              <a:t>START_ROW As Long =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</a:t>
            </a:r>
            <a:r>
              <a:rPr lang="en-US" dirty="0">
                <a:latin typeface="Consolas" panose="020B0609020204030204" pitchFamily="49" charset="0"/>
              </a:rPr>
              <a:t>EMPTY_ROW As String = ""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rowData As String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currentRow As Long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count As Long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186" y="3810000"/>
            <a:ext cx="3848100" cy="2771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26" y="2743200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LETTER_GRADE_COLUMN</a:t>
            </a:r>
            <a:endParaRPr lang="en-CA" b="1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95236" y="2971800"/>
            <a:ext cx="577164" cy="9906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6477000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EMPTY_ROW</a:t>
            </a:r>
            <a:endParaRPr lang="en-CA" b="1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4982002" y="6661666"/>
            <a:ext cx="504398" cy="4393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64203</TotalTime>
  <Words>2112</Words>
  <Application>Microsoft Office PowerPoint</Application>
  <PresentationFormat>On-screen Show (4:3)</PresentationFormat>
  <Paragraphs>350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ＭＳ Ｐゴシック</vt:lpstr>
      <vt:lpstr>Arial</vt:lpstr>
      <vt:lpstr>Calibri</vt:lpstr>
      <vt:lpstr>Comic Sans MS</vt:lpstr>
      <vt:lpstr>Consolas</vt:lpstr>
      <vt:lpstr>Office Theme</vt:lpstr>
      <vt:lpstr>VBA Programming &amp; Data Visualization: Part 2</vt:lpstr>
      <vt:lpstr>Excel VBA Programming</vt:lpstr>
      <vt:lpstr>Inserting Charts Into A Spreadsheet1</vt:lpstr>
      <vt:lpstr>VBA Example: Inserting Chart Clustered Line</vt:lpstr>
      <vt:lpstr>VBA Example: User Specified Values For Charts</vt:lpstr>
      <vt:lpstr>VBA Example: Inserting Variable Chart Data</vt:lpstr>
      <vt:lpstr>VBA Example: Inserting Variable Chart Data (2)</vt:lpstr>
      <vt:lpstr>Counting Number Of Rows Of Data</vt:lpstr>
      <vt:lpstr>VBA Counting Rows Of Data</vt:lpstr>
      <vt:lpstr>VBA Counting Rows Of Data (2)</vt:lpstr>
      <vt:lpstr>Sorting Spreadsheets In Excel</vt:lpstr>
      <vt:lpstr>VBA Sort Code Criteria</vt:lpstr>
      <vt:lpstr>VBA Example: Simple Sort</vt:lpstr>
      <vt:lpstr>VBA Example: More Advanced Sort</vt:lpstr>
      <vt:lpstr>VBA Example: More Advanced Sort</vt:lpstr>
      <vt:lpstr>General Programming Concept: Nested Loops</vt:lpstr>
      <vt:lpstr>Recognizing When Nesting Is Needed</vt:lpstr>
      <vt:lpstr>New: Recognizing When Nested Repetition Is Needed</vt:lpstr>
      <vt:lpstr>Example 1: Washing Dishes</vt:lpstr>
      <vt:lpstr>Example 2: Practicing A Martial Arts Set</vt:lpstr>
      <vt:lpstr>Example 3: Counting Covid Alberta Cases</vt:lpstr>
      <vt:lpstr>Review Example: Nested Branch Inside Loop</vt:lpstr>
      <vt:lpstr>Example Nested Loop</vt:lpstr>
      <vt:lpstr>Nested Loop: Example Process In Pseudo Code</vt:lpstr>
      <vt:lpstr>Loop Nested Inside A Loop</vt:lpstr>
      <vt:lpstr>First Nested Loop Program</vt:lpstr>
      <vt:lpstr>First Nested Loop Program (2): Loop Inside An Outer Loop</vt:lpstr>
      <vt:lpstr>Second Nesting Problem</vt:lpstr>
      <vt:lpstr>Counting Students In Each Tutorial</vt:lpstr>
      <vt:lpstr>Counting Students In Each Tutorial</vt:lpstr>
      <vt:lpstr>Visualizing Information In Excel</vt:lpstr>
      <vt:lpstr>Pivot Tables</vt:lpstr>
      <vt:lpstr>Basic Pivot Table Example</vt:lpstr>
      <vt:lpstr>Pivot Table Example: Summarizing Data</vt:lpstr>
      <vt:lpstr>Pivot Table Example: Charting Results</vt:lpstr>
      <vt:lpstr>Pivot Table Example: Filtering</vt:lpstr>
      <vt:lpstr>After This Section You Should Now Know</vt:lpstr>
      <vt:lpstr>Images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Extras</dc:title>
  <dc:creator>James Tam</dc:creator>
  <cp:keywords>branching;looping;dir function</cp:keywords>
  <cp:lastModifiedBy>James Tam</cp:lastModifiedBy>
  <cp:revision>1536</cp:revision>
  <dcterms:created xsi:type="dcterms:W3CDTF">2014-05-13T22:22:53Z</dcterms:created>
  <dcterms:modified xsi:type="dcterms:W3CDTF">2020-11-25T23:11:08Z</dcterms:modified>
</cp:coreProperties>
</file>