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278" r:id="rId3"/>
    <p:sldId id="281" r:id="rId4"/>
    <p:sldId id="288" r:id="rId5"/>
    <p:sldId id="283" r:id="rId6"/>
    <p:sldId id="284" r:id="rId7"/>
    <p:sldId id="285" r:id="rId8"/>
    <p:sldId id="417" r:id="rId9"/>
    <p:sldId id="286" r:id="rId10"/>
    <p:sldId id="287" r:id="rId11"/>
    <p:sldId id="291" r:id="rId12"/>
    <p:sldId id="292" r:id="rId13"/>
    <p:sldId id="293" r:id="rId14"/>
    <p:sldId id="294" r:id="rId15"/>
    <p:sldId id="295" r:id="rId16"/>
    <p:sldId id="296" r:id="rId17"/>
    <p:sldId id="297" r:id="rId18"/>
    <p:sldId id="299" r:id="rId19"/>
    <p:sldId id="337" r:id="rId20"/>
    <p:sldId id="338" r:id="rId21"/>
    <p:sldId id="340" r:id="rId22"/>
    <p:sldId id="302" r:id="rId23"/>
    <p:sldId id="310" r:id="rId24"/>
    <p:sldId id="311" r:id="rId25"/>
    <p:sldId id="414" r:id="rId26"/>
    <p:sldId id="405" r:id="rId27"/>
    <p:sldId id="406" r:id="rId28"/>
    <p:sldId id="313" r:id="rId29"/>
    <p:sldId id="314" r:id="rId30"/>
    <p:sldId id="312" r:id="rId31"/>
    <p:sldId id="315" r:id="rId32"/>
    <p:sldId id="316" r:id="rId33"/>
    <p:sldId id="416" r:id="rId34"/>
    <p:sldId id="415" r:id="rId35"/>
    <p:sldId id="407" r:id="rId36"/>
    <p:sldId id="321" r:id="rId37"/>
    <p:sldId id="328" r:id="rId38"/>
    <p:sldId id="323" r:id="rId39"/>
    <p:sldId id="324" r:id="rId40"/>
    <p:sldId id="325" r:id="rId41"/>
    <p:sldId id="326" r:id="rId42"/>
    <p:sldId id="327" r:id="rId43"/>
    <p:sldId id="335" r:id="rId44"/>
    <p:sldId id="408" r:id="rId45"/>
    <p:sldId id="409" r:id="rId46"/>
    <p:sldId id="411" r:id="rId47"/>
    <p:sldId id="410" r:id="rId48"/>
    <p:sldId id="329" r:id="rId49"/>
    <p:sldId id="330" r:id="rId50"/>
    <p:sldId id="331" r:id="rId51"/>
    <p:sldId id="332" r:id="rId52"/>
    <p:sldId id="333" r:id="rId53"/>
    <p:sldId id="334" r:id="rId54"/>
    <p:sldId id="341" r:id="rId55"/>
    <p:sldId id="342" r:id="rId56"/>
    <p:sldId id="343" r:id="rId57"/>
    <p:sldId id="344" r:id="rId58"/>
    <p:sldId id="345" r:id="rId59"/>
    <p:sldId id="412" r:id="rId60"/>
    <p:sldId id="347" r:id="rId61"/>
    <p:sldId id="413" r:id="rId62"/>
    <p:sldId id="352" r:id="rId63"/>
    <p:sldId id="349" r:id="rId64"/>
    <p:sldId id="350" r:id="rId65"/>
    <p:sldId id="351" r:id="rId66"/>
    <p:sldId id="398" r:id="rId67"/>
    <p:sldId id="399" r:id="rId68"/>
    <p:sldId id="400" r:id="rId69"/>
    <p:sldId id="401" r:id="rId70"/>
    <p:sldId id="346" r:id="rId71"/>
    <p:sldId id="360" r:id="rId72"/>
    <p:sldId id="354" r:id="rId73"/>
    <p:sldId id="353" r:id="rId74"/>
    <p:sldId id="355" r:id="rId75"/>
    <p:sldId id="358" r:id="rId76"/>
    <p:sldId id="356" r:id="rId77"/>
    <p:sldId id="357" r:id="rId78"/>
    <p:sldId id="359" r:id="rId79"/>
    <p:sldId id="361" r:id="rId80"/>
    <p:sldId id="362" r:id="rId81"/>
    <p:sldId id="363" r:id="rId82"/>
    <p:sldId id="364" r:id="rId83"/>
    <p:sldId id="365" r:id="rId84"/>
    <p:sldId id="402" r:id="rId85"/>
    <p:sldId id="403" r:id="rId86"/>
    <p:sldId id="418" r:id="rId87"/>
    <p:sldId id="419" r:id="rId88"/>
    <p:sldId id="369" r:id="rId89"/>
    <p:sldId id="367" r:id="rId90"/>
    <p:sldId id="368" r:id="rId91"/>
    <p:sldId id="420" r:id="rId92"/>
    <p:sldId id="421" r:id="rId93"/>
    <p:sldId id="422" r:id="rId94"/>
    <p:sldId id="423" r:id="rId95"/>
    <p:sldId id="424" r:id="rId96"/>
    <p:sldId id="425" r:id="rId97"/>
    <p:sldId id="426" r:id="rId98"/>
    <p:sldId id="427" r:id="rId99"/>
    <p:sldId id="428" r:id="rId100"/>
    <p:sldId id="429" r:id="rId101"/>
    <p:sldId id="392" r:id="rId102"/>
    <p:sldId id="393" r:id="rId103"/>
    <p:sldId id="394" r:id="rId104"/>
    <p:sldId id="395" r:id="rId105"/>
    <p:sldId id="396" r:id="rId106"/>
    <p:sldId id="275"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366FF"/>
    <a:srgbClr val="0066FF"/>
    <a:srgbClr val="3333FF"/>
    <a:srgbClr val="FFC832"/>
    <a:srgbClr val="7EC234"/>
    <a:srgbClr val="F77A6D"/>
    <a:srgbClr val="77933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4" autoAdjust="0"/>
    <p:restoredTop sz="96182" autoAdjust="0"/>
  </p:normalViewPr>
  <p:slideViewPr>
    <p:cSldViewPr>
      <p:cViewPr varScale="1">
        <p:scale>
          <a:sx n="101" d="100"/>
          <a:sy n="101" d="100"/>
        </p:scale>
        <p:origin x="30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15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tamj\Desktop\L02%20overall.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tamj\Desktop\L02%20overall.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tamj\Desktop\useful%20slides\L02%20overall.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a:t>Grade distribution</a:t>
            </a:r>
          </a:p>
        </c:rich>
      </c:tx>
      <c:layout/>
      <c:overlay val="0"/>
    </c:title>
    <c:autoTitleDeleted val="0"/>
    <c:plotArea>
      <c:layout/>
      <c:pieChart>
        <c:varyColors val="1"/>
        <c:ser>
          <c:idx val="0"/>
          <c:order val="0"/>
          <c:tx>
            <c:strRef>
              <c:f>Sheet1!$D$202</c:f>
              <c:strCache>
                <c:ptCount val="1"/>
                <c:pt idx="0">
                  <c:v>Proportion of class</c:v>
                </c:pt>
              </c:strCache>
            </c:strRef>
          </c:tx>
          <c:cat>
            <c:strRef>
              <c:f>Sheet1!$B$203:$B$207</c:f>
              <c:strCache>
                <c:ptCount val="5"/>
                <c:pt idx="0">
                  <c:v>F</c:v>
                </c:pt>
                <c:pt idx="1">
                  <c:v>D</c:v>
                </c:pt>
                <c:pt idx="2">
                  <c:v>C</c:v>
                </c:pt>
                <c:pt idx="3">
                  <c:v>B</c:v>
                </c:pt>
                <c:pt idx="4">
                  <c:v>A</c:v>
                </c:pt>
              </c:strCache>
            </c:strRef>
          </c:cat>
          <c:val>
            <c:numRef>
              <c:f>Sheet1!$D$203:$D$207</c:f>
              <c:numCache>
                <c:formatCode>0.00%</c:formatCode>
                <c:ptCount val="5"/>
                <c:pt idx="0">
                  <c:v>0.19879518072289218</c:v>
                </c:pt>
                <c:pt idx="1">
                  <c:v>7.2289156626506021E-2</c:v>
                </c:pt>
                <c:pt idx="2">
                  <c:v>0.26506024096385594</c:v>
                </c:pt>
                <c:pt idx="3">
                  <c:v>0.34337349397590461</c:v>
                </c:pt>
                <c:pt idx="4">
                  <c:v>0.12048192771084337</c:v>
                </c:pt>
              </c:numCache>
            </c:numRef>
          </c:val>
          <c:extLst xmlns:c16r2="http://schemas.microsoft.com/office/drawing/2015/06/chart">
            <c:ext xmlns:c16="http://schemas.microsoft.com/office/drawing/2014/chart" uri="{C3380CC4-5D6E-409C-BE32-E72D297353CC}">
              <c16:uniqueId val="{00000000-4465-4080-8496-C86E6218A6EB}"/>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manualLayout>
          <c:xMode val="edge"/>
          <c:yMode val="edge"/>
          <c:x val="0.83295975503062114"/>
          <c:y val="0.36240850102070687"/>
          <c:w val="0.14481802274715674"/>
          <c:h val="0.46951188393117532"/>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smtClean="0"/>
              <a:t># </a:t>
            </a:r>
            <a:r>
              <a:rPr lang="en-CA" dirty="0"/>
              <a:t>of student</a:t>
            </a:r>
            <a:r>
              <a:rPr lang="en-CA" baseline="0" dirty="0"/>
              <a:t>s receiving each grade</a:t>
            </a:r>
            <a:endParaRPr lang="en-CA" dirty="0"/>
          </a:p>
        </c:rich>
      </c:tx>
      <c:layout/>
      <c:overlay val="0"/>
    </c:title>
    <c:autoTitleDeleted val="0"/>
    <c:plotArea>
      <c:layout/>
      <c:pieChart>
        <c:varyColors val="1"/>
        <c:ser>
          <c:idx val="0"/>
          <c:order val="0"/>
          <c:tx>
            <c:strRef>
              <c:f>Sheet1!$C$202</c:f>
              <c:strCache>
                <c:ptCount val="1"/>
                <c:pt idx="0">
                  <c:v>No</c:v>
                </c:pt>
              </c:strCache>
            </c:strRef>
          </c:tx>
          <c:cat>
            <c:strRef>
              <c:f>Sheet1!$B$203:$B$207</c:f>
              <c:strCache>
                <c:ptCount val="5"/>
                <c:pt idx="0">
                  <c:v>F</c:v>
                </c:pt>
                <c:pt idx="1">
                  <c:v>D</c:v>
                </c:pt>
                <c:pt idx="2">
                  <c:v>C</c:v>
                </c:pt>
                <c:pt idx="3">
                  <c:v>B</c:v>
                </c:pt>
                <c:pt idx="4">
                  <c:v>A</c:v>
                </c:pt>
              </c:strCache>
            </c:strRef>
          </c:cat>
          <c:val>
            <c:numRef>
              <c:f>Sheet1!$C$203:$C$207</c:f>
              <c:numCache>
                <c:formatCode>General</c:formatCode>
                <c:ptCount val="5"/>
                <c:pt idx="0">
                  <c:v>33</c:v>
                </c:pt>
                <c:pt idx="1">
                  <c:v>12</c:v>
                </c:pt>
                <c:pt idx="2">
                  <c:v>44</c:v>
                </c:pt>
                <c:pt idx="3">
                  <c:v>57</c:v>
                </c:pt>
                <c:pt idx="4">
                  <c:v>20</c:v>
                </c:pt>
              </c:numCache>
            </c:numRef>
          </c:val>
          <c:extLst xmlns:c16r2="http://schemas.microsoft.com/office/drawing/2015/06/chart">
            <c:ext xmlns:c16="http://schemas.microsoft.com/office/drawing/2014/chart" uri="{C3380CC4-5D6E-409C-BE32-E72D297353CC}">
              <c16:uniqueId val="{00000000-A32F-4A7D-A57C-7B5B72330592}"/>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59951881014892E-2"/>
          <c:y val="7.4593759791475103E-2"/>
          <c:w val="0.61231714785651759"/>
          <c:h val="0.79810311200663253"/>
        </c:manualLayout>
      </c:layout>
      <c:lineChart>
        <c:grouping val="standard"/>
        <c:varyColors val="0"/>
        <c:ser>
          <c:idx val="0"/>
          <c:order val="0"/>
          <c:tx>
            <c:strRef>
              <c:f>Sheet1!$B$198</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Sheet1!$B$199:$B$211</c:f>
              <c:numCache>
                <c:formatCode>General</c:formatCode>
                <c:ptCount val="13"/>
                <c:pt idx="0">
                  <c:v>6</c:v>
                </c:pt>
                <c:pt idx="1">
                  <c:v>0</c:v>
                </c:pt>
                <c:pt idx="2">
                  <c:v>1</c:v>
                </c:pt>
                <c:pt idx="3">
                  <c:v>6</c:v>
                </c:pt>
                <c:pt idx="4">
                  <c:v>11</c:v>
                </c:pt>
                <c:pt idx="5">
                  <c:v>13</c:v>
                </c:pt>
                <c:pt idx="6">
                  <c:v>36</c:v>
                </c:pt>
                <c:pt idx="7">
                  <c:v>35</c:v>
                </c:pt>
                <c:pt idx="8">
                  <c:v>27</c:v>
                </c:pt>
                <c:pt idx="9">
                  <c:v>13</c:v>
                </c:pt>
                <c:pt idx="10">
                  <c:v>4</c:v>
                </c:pt>
                <c:pt idx="11">
                  <c:v>1</c:v>
                </c:pt>
                <c:pt idx="12">
                  <c:v>17</c:v>
                </c:pt>
              </c:numCache>
            </c:numRef>
          </c:val>
          <c:smooth val="0"/>
          <c:extLst xmlns:c16r2="http://schemas.microsoft.com/office/drawing/2015/06/chart">
            <c:ext xmlns:c16="http://schemas.microsoft.com/office/drawing/2014/chart" uri="{C3380CC4-5D6E-409C-BE32-E72D297353CC}">
              <c16:uniqueId val="{00000000-BA9D-4EE9-856F-CCF6D16825C4}"/>
            </c:ext>
          </c:extLst>
        </c:ser>
        <c:ser>
          <c:idx val="1"/>
          <c:order val="1"/>
          <c:tx>
            <c:strRef>
              <c:f>Sheet1!$B$180</c:f>
              <c:strCache>
                <c:ptCount val="1"/>
                <c:pt idx="0">
                  <c:v>Letter</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Sheet1!$B$181:$B$193</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xmlns:c16r2="http://schemas.microsoft.com/office/drawing/2015/06/chart">
            <c:ext xmlns:c16="http://schemas.microsoft.com/office/drawing/2014/chart" uri="{C3380CC4-5D6E-409C-BE32-E72D297353CC}">
              <c16:uniqueId val="{00000001-BA9D-4EE9-856F-CCF6D16825C4}"/>
            </c:ext>
          </c:extLst>
        </c:ser>
        <c:ser>
          <c:idx val="2"/>
          <c:order val="2"/>
          <c:tx>
            <c:strRef>
              <c:f>Sheet1!$C$180</c:f>
              <c:strCache>
                <c:ptCount val="1"/>
                <c:pt idx="0">
                  <c:v>No. occurances</c:v>
                </c:pt>
              </c:strCache>
            </c:strRef>
          </c:tx>
          <c:marker>
            <c:symbol val="none"/>
          </c:marker>
          <c:cat>
            <c:strRef>
              <c:f>Sheet1!$A$199:$A$211</c:f>
              <c:strCache>
                <c:ptCount val="13"/>
                <c:pt idx="0">
                  <c:v>F</c:v>
                </c:pt>
                <c:pt idx="1">
                  <c:v>D</c:v>
                </c:pt>
                <c:pt idx="2">
                  <c:v>D+</c:v>
                </c:pt>
                <c:pt idx="3">
                  <c:v>C-</c:v>
                </c:pt>
                <c:pt idx="4">
                  <c:v>C</c:v>
                </c:pt>
                <c:pt idx="5">
                  <c:v>C+</c:v>
                </c:pt>
                <c:pt idx="6">
                  <c:v>B-</c:v>
                </c:pt>
                <c:pt idx="7">
                  <c:v>B</c:v>
                </c:pt>
                <c:pt idx="8">
                  <c:v>B+</c:v>
                </c:pt>
                <c:pt idx="9">
                  <c:v>A-</c:v>
                </c:pt>
                <c:pt idx="10">
                  <c:v>A</c:v>
                </c:pt>
                <c:pt idx="11">
                  <c:v>A+</c:v>
                </c:pt>
                <c:pt idx="12">
                  <c:v>W</c:v>
                </c:pt>
              </c:strCache>
            </c:strRef>
          </c:cat>
          <c:val>
            <c:numRef>
              <c:f>Sheet1!$C$181:$C$193</c:f>
              <c:numCache>
                <c:formatCode>General</c:formatCode>
                <c:ptCount val="13"/>
                <c:pt idx="0">
                  <c:v>3</c:v>
                </c:pt>
                <c:pt idx="1">
                  <c:v>2</c:v>
                </c:pt>
                <c:pt idx="2">
                  <c:v>4</c:v>
                </c:pt>
                <c:pt idx="3">
                  <c:v>4</c:v>
                </c:pt>
                <c:pt idx="4">
                  <c:v>8</c:v>
                </c:pt>
                <c:pt idx="5">
                  <c:v>16</c:v>
                </c:pt>
                <c:pt idx="6">
                  <c:v>33</c:v>
                </c:pt>
                <c:pt idx="7">
                  <c:v>25</c:v>
                </c:pt>
                <c:pt idx="8">
                  <c:v>33</c:v>
                </c:pt>
                <c:pt idx="9">
                  <c:v>16</c:v>
                </c:pt>
                <c:pt idx="10">
                  <c:v>5</c:v>
                </c:pt>
                <c:pt idx="11">
                  <c:v>1</c:v>
                </c:pt>
                <c:pt idx="12">
                  <c:v>23</c:v>
                </c:pt>
              </c:numCache>
            </c:numRef>
          </c:val>
          <c:smooth val="0"/>
          <c:extLst xmlns:c16r2="http://schemas.microsoft.com/office/drawing/2015/06/chart">
            <c:ext xmlns:c16="http://schemas.microsoft.com/office/drawing/2014/chart" uri="{C3380CC4-5D6E-409C-BE32-E72D297353CC}">
              <c16:uniqueId val="{00000002-BA9D-4EE9-856F-CCF6D16825C4}"/>
            </c:ext>
          </c:extLst>
        </c:ser>
        <c:dLbls>
          <c:showLegendKey val="0"/>
          <c:showVal val="0"/>
          <c:showCatName val="0"/>
          <c:showSerName val="0"/>
          <c:showPercent val="0"/>
          <c:showBubbleSize val="0"/>
        </c:dLbls>
        <c:smooth val="0"/>
        <c:axId val="578633912"/>
        <c:axId val="578634304"/>
      </c:lineChart>
      <c:catAx>
        <c:axId val="578633912"/>
        <c:scaling>
          <c:orientation val="minMax"/>
        </c:scaling>
        <c:delete val="0"/>
        <c:axPos val="b"/>
        <c:numFmt formatCode="General" sourceLinked="0"/>
        <c:majorTickMark val="out"/>
        <c:minorTickMark val="none"/>
        <c:tickLblPos val="nextTo"/>
        <c:crossAx val="578634304"/>
        <c:crosses val="autoZero"/>
        <c:auto val="1"/>
        <c:lblAlgn val="ctr"/>
        <c:lblOffset val="100"/>
        <c:noMultiLvlLbl val="0"/>
      </c:catAx>
      <c:valAx>
        <c:axId val="578634304"/>
        <c:scaling>
          <c:orientation val="minMax"/>
        </c:scaling>
        <c:delete val="0"/>
        <c:axPos val="l"/>
        <c:majorGridlines/>
        <c:numFmt formatCode="General" sourceLinked="1"/>
        <c:majorTickMark val="out"/>
        <c:minorTickMark val="none"/>
        <c:tickLblPos val="nextTo"/>
        <c:crossAx val="578633912"/>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9/18/2020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Excel spreadsheets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9/18/2020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3859817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160296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415510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311737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6459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18</a:t>
            </a:fld>
            <a:endParaRPr lang="en-US" dirty="0"/>
          </a:p>
        </p:txBody>
      </p:sp>
    </p:spTree>
    <p:extLst>
      <p:ext uri="{BB962C8B-B14F-4D97-AF65-F5344CB8AC3E}">
        <p14:creationId xmlns:p14="http://schemas.microsoft.com/office/powerpoint/2010/main" val="426877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73547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320610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822883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149901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353470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2922898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2810526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196134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3518876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125250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154788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3736622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344868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3480164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2687704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120652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3765907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2217360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301552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3844727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765933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443141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3204130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3807286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460103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1782824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124364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2983198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62</a:t>
            </a:fld>
            <a:endParaRPr lang="en-US" dirty="0"/>
          </a:p>
        </p:txBody>
      </p:sp>
    </p:spTree>
    <p:extLst>
      <p:ext uri="{BB962C8B-B14F-4D97-AF65-F5344CB8AC3E}">
        <p14:creationId xmlns:p14="http://schemas.microsoft.com/office/powerpoint/2010/main" val="3656396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297600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1187644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3792084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2294603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3893249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1408773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2867147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372681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996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3689619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21474271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4200513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1886144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2760051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4176303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90</a:t>
            </a:fld>
            <a:endParaRPr lang="en-US" dirty="0"/>
          </a:p>
        </p:txBody>
      </p:sp>
    </p:spTree>
    <p:extLst>
      <p:ext uri="{BB962C8B-B14F-4D97-AF65-F5344CB8AC3E}">
        <p14:creationId xmlns:p14="http://schemas.microsoft.com/office/powerpoint/2010/main" val="2013580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101</a:t>
            </a:fld>
            <a:endParaRPr lang="en-US" dirty="0"/>
          </a:p>
        </p:txBody>
      </p:sp>
    </p:spTree>
    <p:extLst>
      <p:ext uri="{BB962C8B-B14F-4D97-AF65-F5344CB8AC3E}">
        <p14:creationId xmlns:p14="http://schemas.microsoft.com/office/powerpoint/2010/main" val="3930103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102</a:t>
            </a:fld>
            <a:endParaRPr lang="en-US" dirty="0"/>
          </a:p>
        </p:txBody>
      </p:sp>
    </p:spTree>
    <p:extLst>
      <p:ext uri="{BB962C8B-B14F-4D97-AF65-F5344CB8AC3E}">
        <p14:creationId xmlns:p14="http://schemas.microsoft.com/office/powerpoint/2010/main" val="37585443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itchFamily="34" charset="-128"/>
              </a:rPr>
              <a:t>http://office.microsoft.com/en-ca/images/nature-CM079001922.aspx</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106</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336018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256881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332146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321470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9/18/2020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9/18/2020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9/18/2020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9/18/2020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9/18/2020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9/18/2020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9/18/2020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9/18/2020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9/18/2020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office.com/en-us/article/excel-specifications-and-limits-1672b34d-7043-467e-8e27-269d656771c3"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support.office.com/en-us/article/project-values-in-a-series-5311f5cf-149e-4d06-81dd-5aaad87e5400"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office.com/en-US/article/COUNT-function-A59CD7FC-B623-4D93-87A4-D23BF411294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hyperlink" Target="https://support.office.com/en-US/article/COUNTA-function-7DC98875-D5C1-46F1-9A82-53F3219E2509"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hyperlink" Target="https://support.office.com/en-US/article/COUNTBLANK-function-6A92D772-675C-4BEE-B346-24AF6BD3AC2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support.office.com/en-US/article/VLOOKUP-function-0BBC8083-26FE-4963-8AB8-93A18AD188A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upport.office.com/en-US/article/COUNTIF-function-E0DE10C6-F885-4E71-ABB4-1F464816DF34"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support.office.com/en-US/article/IF-function-69aed7c9-4e8a-4755-a9bc-aa8bbff73be2?CorrelationId=6aeb3056-a94b-47ac-af6e-90dff250a029"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9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3.xml"/><Relationship Id="rId4" Type="http://schemas.openxmlformats.org/officeDocument/2006/relationships/image" Target="../media/image91.emf"/></Relationships>
</file>

<file path=ppt/slides/_rels/slide9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Spreadsheets</a:t>
            </a:r>
            <a:endParaRPr lang="en-US" dirty="0"/>
          </a:p>
        </p:txBody>
      </p:sp>
      <p:sp>
        <p:nvSpPr>
          <p:cNvPr id="3" name="Subtitle 2"/>
          <p:cNvSpPr>
            <a:spLocks noGrp="1"/>
          </p:cNvSpPr>
          <p:nvPr>
            <p:ph type="subTitle" idx="1"/>
          </p:nvPr>
        </p:nvSpPr>
        <p:spPr/>
        <p:txBody>
          <a:bodyPr/>
          <a:lstStyle/>
          <a:p>
            <a:pPr algn="l">
              <a:spcBef>
                <a:spcPct val="50000"/>
              </a:spcBef>
            </a:pPr>
            <a:r>
              <a:rPr lang="en-US" altLang="en-US" dirty="0">
                <a:solidFill>
                  <a:schemeClr val="tx1"/>
                </a:solidFill>
              </a:rPr>
              <a:t>You will learn about some important features </a:t>
            </a:r>
            <a:r>
              <a:rPr lang="en-US" altLang="en-US" dirty="0" smtClean="0">
                <a:solidFill>
                  <a:schemeClr val="tx1"/>
                </a:solidFill>
              </a:rPr>
              <a:t>of Excel.</a:t>
            </a:r>
            <a:endParaRPr lang="en-US" altLang="en-US" dirty="0">
              <a:solidFill>
                <a:schemeClr val="tx1"/>
              </a:solidFill>
            </a:endParaRPr>
          </a:p>
          <a:p>
            <a:pPr marL="177800" lvl="1" algn="l">
              <a:spcBef>
                <a:spcPct val="50000"/>
              </a:spcBef>
            </a:pPr>
            <a:r>
              <a:rPr lang="en-US" altLang="en-US" dirty="0">
                <a:solidFill>
                  <a:schemeClr val="tx1"/>
                </a:solidFill>
              </a:rPr>
              <a:t>Online MS-Office information source: </a:t>
            </a:r>
            <a:r>
              <a:rPr lang="en-US" altLang="en-US" dirty="0">
                <a:solidFill>
                  <a:schemeClr val="tx1"/>
                </a:solidFill>
                <a:hlinkClick r:id="rId3"/>
              </a:rPr>
              <a:t>https://support.office.com/</a:t>
            </a:r>
            <a:endParaRPr lang="en-US" altLang="en-US" dirty="0">
              <a:solidFill>
                <a:schemeClr val="tx1"/>
              </a:solidFill>
            </a:endParaRPr>
          </a:p>
        </p:txBody>
      </p:sp>
    </p:spTree>
    <p:extLst>
      <p:ext uri="{BB962C8B-B14F-4D97-AF65-F5344CB8AC3E}">
        <p14:creationId xmlns:p14="http://schemas.microsoft.com/office/powerpoint/2010/main" val="148880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endParaRPr lang="en-CA" dirty="0" smtClean="0"/>
          </a:p>
          <a:p>
            <a:endParaRPr lang="en-CA" dirty="0"/>
          </a:p>
          <a:p>
            <a:endParaRPr lang="en-CA" dirty="0" smtClean="0"/>
          </a:p>
          <a:p>
            <a:endParaRPr lang="en-CA" dirty="0" smtClean="0"/>
          </a:p>
          <a:p>
            <a:endParaRPr lang="en-CA" dirty="0"/>
          </a:p>
          <a:p>
            <a:pPr marL="0" indent="0">
              <a:buNone/>
            </a:pPr>
            <a:endParaRPr lang="en-CA" dirty="0" smtClean="0"/>
          </a:p>
          <a:p>
            <a:r>
              <a:rPr lang="en-US" dirty="0" smtClean="0">
                <a:cs typeface="Consolas" panose="020B0609020204030204" pitchFamily="49" charset="0"/>
              </a:rPr>
              <a:t>Operations on a higher level are evaluated first</a:t>
            </a:r>
            <a:endParaRPr lang="en-CA" dirty="0" smtClean="0">
              <a:cs typeface="Consolas" panose="020B0609020204030204" pitchFamily="49" charset="0"/>
            </a:endParaRPr>
          </a:p>
          <a:p>
            <a:pPr marL="234950" lvl="1" indent="0">
              <a:buNone/>
            </a:pPr>
            <a:r>
              <a:rPr lang="en-CA" dirty="0" smtClean="0">
                <a:latin typeface="Consolas" panose="020B0609020204030204" pitchFamily="49" charset="0"/>
                <a:cs typeface="Consolas" panose="020B0609020204030204" pitchFamily="49" charset="0"/>
              </a:rPr>
              <a:t>8 </a:t>
            </a:r>
            <a:r>
              <a:rPr lang="en-CA" dirty="0">
                <a:latin typeface="Consolas" panose="020B0609020204030204" pitchFamily="49" charset="0"/>
                <a:cs typeface="Consolas" panose="020B0609020204030204" pitchFamily="49" charset="0"/>
              </a:rPr>
              <a:t>/ 2 ^ </a:t>
            </a:r>
            <a:r>
              <a:rPr lang="en-CA" dirty="0" smtClean="0">
                <a:latin typeface="Consolas" panose="020B0609020204030204" pitchFamily="49" charset="0"/>
                <a:cs typeface="Consolas" panose="020B0609020204030204" pitchFamily="49" charset="0"/>
              </a:rPr>
              <a:t>3</a:t>
            </a:r>
            <a:r>
              <a:rPr lang="en-CA" dirty="0">
                <a:latin typeface="Consolas" panose="020B0609020204030204" pitchFamily="49" charset="0"/>
                <a:cs typeface="Consolas" panose="020B0609020204030204" pitchFamily="49" charset="0"/>
              </a:rPr>
              <a:t>	 </a:t>
            </a:r>
            <a:r>
              <a:rPr lang="en-CA" dirty="0">
                <a:cs typeface="Consolas" panose="020B0609020204030204" pitchFamily="49" charset="0"/>
              </a:rPr>
              <a:t>Equals</a:t>
            </a:r>
            <a:r>
              <a:rPr lang="en-CA" dirty="0">
                <a:latin typeface="Consolas" panose="020B0609020204030204" pitchFamily="49" charset="0"/>
                <a:cs typeface="Consolas" panose="020B0609020204030204" pitchFamily="49" charset="0"/>
              </a:rPr>
              <a:t> 8 / 8</a:t>
            </a:r>
            <a:r>
              <a:rPr lang="en-CA" dirty="0" smtClean="0">
                <a:latin typeface="Consolas" panose="020B0609020204030204" pitchFamily="49" charset="0"/>
                <a:cs typeface="Consolas" panose="020B0609020204030204" pitchFamily="49" charset="0"/>
              </a:rPr>
              <a:t> or 1</a:t>
            </a:r>
            <a:endParaRPr lang="en-CA" dirty="0" smtClean="0"/>
          </a:p>
          <a:p>
            <a:r>
              <a:rPr lang="en-CA" dirty="0" smtClean="0"/>
              <a:t>When a sequence of operators from same level (e.g. addition, subtraction) are encountered in a cell the expression is evaluated from in order in which they appear (left to right).</a:t>
            </a:r>
          </a:p>
          <a:p>
            <a:pPr marL="234950" lvl="1" indent="0">
              <a:buNone/>
            </a:pPr>
            <a:r>
              <a:rPr lang="en-CA" dirty="0" smtClean="0">
                <a:latin typeface="Consolas" panose="020B0609020204030204" pitchFamily="49" charset="0"/>
                <a:cs typeface="Consolas" panose="020B0609020204030204" pitchFamily="49" charset="0"/>
              </a:rPr>
              <a:t>2 + 2 - 1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Equals</a:t>
            </a:r>
            <a:r>
              <a:rPr lang="en-CA" dirty="0" smtClean="0">
                <a:latin typeface="Consolas" panose="020B0609020204030204" pitchFamily="49" charset="0"/>
                <a:cs typeface="Consolas" panose="020B0609020204030204" pitchFamily="49" charset="0"/>
              </a:rPr>
              <a:t> 4 – 1 or 3 </a:t>
            </a:r>
            <a:endParaRPr lang="en-CA" dirty="0">
              <a:latin typeface="Consolas" panose="020B0609020204030204" pitchFamily="49" charset="0"/>
              <a:cs typeface="Consolas" panose="020B0609020204030204" pitchFamily="49" charset="0"/>
            </a:endParaRPr>
          </a:p>
          <a:p>
            <a:pPr marL="234950" lvl="1" indent="0">
              <a:buNone/>
            </a:pPr>
            <a:endParaRPr lang="en-CA" dirty="0">
              <a:cs typeface="Consolas" panose="020B0609020204030204" pitchFamily="49" charset="0"/>
            </a:endParaRPr>
          </a:p>
        </p:txBody>
      </p:sp>
      <p:sp>
        <p:nvSpPr>
          <p:cNvPr id="2" name="Title 1"/>
          <p:cNvSpPr>
            <a:spLocks noGrp="1"/>
          </p:cNvSpPr>
          <p:nvPr>
            <p:ph type="title"/>
          </p:nvPr>
        </p:nvSpPr>
        <p:spPr/>
        <p:txBody>
          <a:bodyPr/>
          <a:lstStyle/>
          <a:p>
            <a:r>
              <a:rPr lang="en-CA" dirty="0"/>
              <a:t>Order Of Operation</a:t>
            </a:r>
          </a:p>
        </p:txBody>
      </p:sp>
      <p:graphicFrame>
        <p:nvGraphicFramePr>
          <p:cNvPr id="4" name="Table 3"/>
          <p:cNvGraphicFramePr>
            <a:graphicFrameLocks noGrp="1"/>
          </p:cNvGraphicFramePr>
          <p:nvPr>
            <p:extLst>
              <p:ext uri="{D42A27DB-BD31-4B8C-83A1-F6EECF244321}">
                <p14:modId xmlns:p14="http://schemas.microsoft.com/office/powerpoint/2010/main" val="2648584153"/>
              </p:ext>
            </p:extLst>
          </p:nvPr>
        </p:nvGraphicFramePr>
        <p:xfrm>
          <a:off x="457200" y="1524000"/>
          <a:ext cx="6096000" cy="266192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r>
                        <a:rPr lang="en-CA" dirty="0" smtClean="0"/>
                        <a:t>Level</a:t>
                      </a:r>
                      <a:endParaRPr lang="en-CA" dirty="0"/>
                    </a:p>
                  </a:txBody>
                  <a:tcPr/>
                </a:tc>
                <a:tc>
                  <a:txBody>
                    <a:bodyPr/>
                    <a:lstStyle/>
                    <a:p>
                      <a:r>
                        <a:rPr lang="en-CA" dirty="0" smtClean="0"/>
                        <a:t>Operation</a:t>
                      </a:r>
                      <a:endParaRPr lang="en-CA" dirty="0"/>
                    </a:p>
                  </a:txBody>
                  <a:tcPr/>
                </a:tc>
                <a:tc>
                  <a:txBody>
                    <a:bodyPr/>
                    <a:lstStyle/>
                    <a:p>
                      <a:r>
                        <a:rPr lang="en-CA" dirty="0" smtClean="0"/>
                        <a:t>Symbol</a:t>
                      </a:r>
                      <a:endParaRPr lang="en-CA" dirty="0"/>
                    </a:p>
                  </a:txBody>
                  <a:tcPr/>
                </a:tc>
                <a:extLst>
                  <a:ext uri="{0D108BD9-81ED-4DB2-BD59-A6C34878D82A}">
                    <a16:rowId xmlns="" xmlns:a16="http://schemas.microsoft.com/office/drawing/2014/main" val="10000"/>
                  </a:ext>
                </a:extLst>
              </a:tr>
              <a:tr h="370840">
                <a:tc>
                  <a:txBody>
                    <a:bodyPr/>
                    <a:lstStyle/>
                    <a:p>
                      <a:r>
                        <a:rPr lang="en-CA" dirty="0" smtClean="0"/>
                        <a:t>1</a:t>
                      </a:r>
                      <a:endParaRPr lang="en-CA" dirty="0"/>
                    </a:p>
                  </a:txBody>
                  <a:tcPr/>
                </a:tc>
                <a:tc>
                  <a:txBody>
                    <a:bodyPr/>
                    <a:lstStyle/>
                    <a:p>
                      <a:r>
                        <a:rPr lang="en-CA" b="1" u="sng" dirty="0" smtClean="0"/>
                        <a:t>B</a:t>
                      </a:r>
                      <a:r>
                        <a:rPr lang="en-CA" dirty="0" smtClean="0"/>
                        <a:t>rackets (inner before outer)</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1"/>
                  </a:ext>
                </a:extLst>
              </a:tr>
              <a:tr h="370840">
                <a:tc>
                  <a:txBody>
                    <a:bodyPr/>
                    <a:lstStyle/>
                    <a:p>
                      <a:r>
                        <a:rPr lang="en-CA" dirty="0" smtClean="0"/>
                        <a:t>2</a:t>
                      </a:r>
                      <a:endParaRPr lang="en-CA" dirty="0"/>
                    </a:p>
                  </a:txBody>
                  <a:tcPr/>
                </a:tc>
                <a:tc>
                  <a:txBody>
                    <a:bodyPr/>
                    <a:lstStyle/>
                    <a:p>
                      <a:r>
                        <a:rPr lang="en-CA" b="1" u="sng" dirty="0" smtClean="0"/>
                        <a:t>E</a:t>
                      </a:r>
                      <a:r>
                        <a:rPr lang="en-CA" dirty="0" smtClean="0"/>
                        <a:t>xponent</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2"/>
                  </a:ext>
                </a:extLst>
              </a:tr>
              <a:tr h="370840">
                <a:tc>
                  <a:txBody>
                    <a:bodyPr/>
                    <a:lstStyle/>
                    <a:p>
                      <a:r>
                        <a:rPr lang="en-CA" dirty="0" smtClean="0"/>
                        <a:t>3</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smtClean="0"/>
                        <a:t>D</a:t>
                      </a:r>
                      <a:r>
                        <a:rPr lang="en-CA" dirty="0" smtClean="0"/>
                        <a:t>ivision,</a:t>
                      </a:r>
                    </a:p>
                    <a:p>
                      <a:r>
                        <a:rPr lang="en-CA" b="1" u="sng" dirty="0" smtClean="0"/>
                        <a:t>M</a:t>
                      </a:r>
                      <a:r>
                        <a:rPr lang="en-CA" dirty="0" smtClean="0"/>
                        <a:t>ultiplication, </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3"/>
                  </a:ext>
                </a:extLst>
              </a:tr>
              <a:tr h="370840">
                <a:tc>
                  <a:txBody>
                    <a:bodyPr/>
                    <a:lstStyle/>
                    <a:p>
                      <a:r>
                        <a:rPr lang="en-CA" dirty="0" smtClean="0"/>
                        <a:t>4</a:t>
                      </a:r>
                      <a:endParaRPr lang="en-CA" dirty="0"/>
                    </a:p>
                  </a:txBody>
                  <a:tcPr/>
                </a:tc>
                <a:tc>
                  <a:txBody>
                    <a:bodyPr/>
                    <a:lstStyle/>
                    <a:p>
                      <a:r>
                        <a:rPr lang="en-CA" b="1" u="sng" dirty="0" smtClean="0"/>
                        <a:t>A</a:t>
                      </a:r>
                      <a:r>
                        <a:rPr lang="en-CA" dirty="0" smtClean="0"/>
                        <a:t>ddition, </a:t>
                      </a:r>
                      <a:r>
                        <a:rPr lang="en-CA" b="1" u="sng" dirty="0" smtClean="0"/>
                        <a:t>S</a:t>
                      </a:r>
                      <a:r>
                        <a:rPr lang="en-CA" dirty="0" smtClean="0"/>
                        <a:t>ubtraction</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r>
                        <a:rPr lang="en-CA" baseline="0"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539272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Rules Of Thumb For Graphs</a:t>
            </a:r>
            <a:endParaRPr lang="en-CA" altLang="en-US" dirty="0" smtClean="0"/>
          </a:p>
        </p:txBody>
      </p:sp>
      <p:sp>
        <p:nvSpPr>
          <p:cNvPr id="3" name="Content Placeholder 2"/>
          <p:cNvSpPr>
            <a:spLocks noGrp="1"/>
          </p:cNvSpPr>
          <p:nvPr>
            <p:ph idx="1"/>
          </p:nvPr>
        </p:nvSpPr>
        <p:spPr/>
        <p:txBody>
          <a:bodyPr/>
          <a:lstStyle/>
          <a:p>
            <a:pPr marL="457200" lvl="2" indent="-457200">
              <a:buFont typeface="+mj-lt"/>
              <a:buAutoNum type="arabicPeriod"/>
            </a:pPr>
            <a:r>
              <a:rPr lang="en-US" altLang="en-US" sz="2400" dirty="0" smtClean="0"/>
              <a:t>What type of graph to use:</a:t>
            </a:r>
          </a:p>
          <a:p>
            <a:pPr marL="679450" lvl="3" indent="-457200">
              <a:buFont typeface="+mj-lt"/>
              <a:buAutoNum type="alphaLcParenR"/>
            </a:pPr>
            <a:r>
              <a:rPr lang="en-US" altLang="en-US" sz="2200" dirty="0" smtClean="0"/>
              <a:t>Bar graphs are used to plot non-continuous data e.g., </a:t>
            </a:r>
            <a:r>
              <a:rPr lang="en-CA" altLang="en-US" sz="2200" dirty="0" smtClean="0"/>
              <a:t>the number of patients that go to different hospitals.</a:t>
            </a:r>
            <a:endParaRPr lang="en-CA" altLang="en-US" dirty="0" smtClean="0"/>
          </a:p>
          <a:p>
            <a:pPr marL="679450" lvl="3" indent="-457200">
              <a:buFont typeface="+mj-lt"/>
              <a:buAutoNum type="alphaLcParenR"/>
            </a:pPr>
            <a:r>
              <a:rPr lang="en-CA" altLang="en-US" sz="2200" dirty="0" smtClean="0"/>
              <a:t>Line graphs are used to plot continuous data e.g., mortality trends over time.</a:t>
            </a:r>
            <a:endParaRPr lang="en-CA" altLang="en-US" sz="2200" dirty="0"/>
          </a:p>
          <a:p>
            <a:pPr marL="457200" lvl="2" indent="-457200">
              <a:buFont typeface="+mj-lt"/>
              <a:buAutoNum type="arabicPeriod"/>
            </a:pPr>
            <a:r>
              <a:rPr lang="en-CA" altLang="en-US" sz="2400" dirty="0" smtClean="0"/>
              <a:t>JT: Avoid or minimize the use 3D graphics! Keep things simple.</a:t>
            </a:r>
          </a:p>
          <a:p>
            <a:pPr marL="457200" lvl="2" indent="-457200">
              <a:lnSpc>
                <a:spcPct val="100000"/>
              </a:lnSpc>
              <a:spcBef>
                <a:spcPct val="30000"/>
              </a:spcBef>
              <a:buSzTx/>
              <a:buFontTx/>
              <a:buNone/>
            </a:pPr>
            <a:endParaRPr lang="en-CA" altLang="en-US" sz="2400" dirty="0" smtClean="0"/>
          </a:p>
        </p:txBody>
      </p:sp>
    </p:spTree>
    <p:extLst>
      <p:ext uri="{BB962C8B-B14F-4D97-AF65-F5344CB8AC3E}">
        <p14:creationId xmlns:p14="http://schemas.microsoft.com/office/powerpoint/2010/main" val="209207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normAutofit/>
          </a:bodyPr>
          <a:lstStyle/>
          <a:p>
            <a:r>
              <a:rPr lang="en-US" dirty="0"/>
              <a:t>The benefit of electronic over paper </a:t>
            </a:r>
            <a:r>
              <a:rPr lang="en-US" dirty="0" smtClean="0"/>
              <a:t>spreadsheets</a:t>
            </a:r>
            <a:endParaRPr lang="en-US" dirty="0"/>
          </a:p>
          <a:p>
            <a:r>
              <a:rPr lang="en-US" dirty="0"/>
              <a:t>Spreadsheets 101: The basic layout and components of a spreadsheet</a:t>
            </a:r>
          </a:p>
          <a:p>
            <a:r>
              <a:rPr lang="en-US" dirty="0" smtClean="0"/>
              <a:t>Entering </a:t>
            </a:r>
            <a:r>
              <a:rPr lang="en-US" dirty="0"/>
              <a:t>data: manually and via </a:t>
            </a:r>
            <a:r>
              <a:rPr lang="en-US" dirty="0" smtClean="0"/>
              <a:t>autofill</a:t>
            </a:r>
          </a:p>
          <a:p>
            <a:r>
              <a:rPr lang="en-US" dirty="0" smtClean="0"/>
              <a:t>Raw data vs. labels vs. formulas</a:t>
            </a:r>
          </a:p>
          <a:p>
            <a:pPr lvl="1"/>
            <a:r>
              <a:rPr lang="en-US" dirty="0" smtClean="0"/>
              <a:t>How formulas are distinguished from text</a:t>
            </a:r>
          </a:p>
          <a:p>
            <a:pPr lvl="1"/>
            <a:r>
              <a:rPr lang="en-US" dirty="0" smtClean="0"/>
              <a:t>Entering formulas that refer to other cells</a:t>
            </a:r>
          </a:p>
          <a:p>
            <a:r>
              <a:rPr lang="en-US" dirty="0" smtClean="0"/>
              <a:t>Common mathematical operators and the order of operation</a:t>
            </a:r>
          </a:p>
          <a:p>
            <a:r>
              <a:rPr lang="en-US" dirty="0"/>
              <a:t>The three rules of thumb for designing spreadsheets</a:t>
            </a:r>
          </a:p>
          <a:p>
            <a:pPr marL="601266" lvl="1" indent="-258366">
              <a:buFont typeface="+mj-lt"/>
              <a:buAutoNum type="arabicPeriod"/>
            </a:pPr>
            <a:r>
              <a:rPr lang="en-US" dirty="0"/>
              <a:t>Don’t make something data if it can be derived</a:t>
            </a:r>
          </a:p>
          <a:p>
            <a:pPr marL="601266" lvl="1" indent="-258366">
              <a:buFont typeface="+mj-lt"/>
              <a:buAutoNum type="arabicPeriod"/>
            </a:pPr>
            <a:r>
              <a:rPr lang="en-US" dirty="0"/>
              <a:t>Label everything so it can be understood</a:t>
            </a:r>
          </a:p>
          <a:p>
            <a:pPr marL="601266" lvl="1" indent="-258366">
              <a:buFont typeface="+mj-lt"/>
              <a:buAutoNum type="arabicPeriod"/>
            </a:pPr>
            <a:r>
              <a:rPr lang="en-US" dirty="0"/>
              <a:t>Don’t duplicate data</a:t>
            </a:r>
          </a:p>
          <a:p>
            <a:endParaRPr lang="en-US" dirty="0" smtClean="0"/>
          </a:p>
          <a:p>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33276558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US" dirty="0"/>
          </a:p>
        </p:txBody>
      </p:sp>
      <p:sp>
        <p:nvSpPr>
          <p:cNvPr id="3" name="Content Placeholder 2"/>
          <p:cNvSpPr>
            <a:spLocks noGrp="1"/>
          </p:cNvSpPr>
          <p:nvPr>
            <p:ph idx="1"/>
          </p:nvPr>
        </p:nvSpPr>
        <p:spPr/>
        <p:txBody>
          <a:bodyPr>
            <a:normAutofit/>
          </a:bodyPr>
          <a:lstStyle/>
          <a:p>
            <a:r>
              <a:rPr lang="en-US" dirty="0" smtClean="0"/>
              <a:t>Lookup tables</a:t>
            </a:r>
          </a:p>
          <a:p>
            <a:pPr lvl="1"/>
            <a:r>
              <a:rPr lang="en-US" dirty="0" smtClean="0"/>
              <a:t>How to create and use a lookup table</a:t>
            </a:r>
          </a:p>
          <a:p>
            <a:pPr lvl="1"/>
            <a:r>
              <a:rPr lang="en-US" dirty="0" smtClean="0"/>
              <a:t>Includes lookup tables with constant values and lookup tables to be used in conjunction with lookup function</a:t>
            </a:r>
          </a:p>
          <a:p>
            <a:r>
              <a:rPr lang="en-US" dirty="0"/>
              <a:t>When to use absolute vs. relative cell references in formulas</a:t>
            </a:r>
          </a:p>
          <a:p>
            <a:pPr lvl="1"/>
            <a:r>
              <a:rPr lang="en-US" dirty="0"/>
              <a:t>How do formulas using absolute vs. cell references change when copied elsewhere</a:t>
            </a:r>
          </a:p>
          <a:p>
            <a:r>
              <a:rPr lang="en-US" dirty="0"/>
              <a:t>Ways of changing views when the data is too large for the display</a:t>
            </a:r>
          </a:p>
          <a:p>
            <a:pPr lvl="1"/>
            <a:r>
              <a:rPr lang="en-US" dirty="0"/>
              <a:t>Freezing panes</a:t>
            </a:r>
          </a:p>
          <a:p>
            <a:pPr lvl="1"/>
            <a:r>
              <a:rPr lang="en-US" dirty="0"/>
              <a:t>Merging cells</a:t>
            </a:r>
          </a:p>
          <a:p>
            <a:pPr lvl="1"/>
            <a:endParaRPr lang="en-US" dirty="0" smtClean="0"/>
          </a:p>
        </p:txBody>
      </p:sp>
    </p:spTree>
    <p:extLst>
      <p:ext uri="{BB962C8B-B14F-4D97-AF65-F5344CB8AC3E}">
        <p14:creationId xmlns:p14="http://schemas.microsoft.com/office/powerpoint/2010/main" val="29660738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After This Section You Should Now Know (3)</a:t>
            </a:r>
            <a:endParaRPr lang="en-US" sz="3000" dirty="0"/>
          </a:p>
        </p:txBody>
      </p:sp>
      <p:sp>
        <p:nvSpPr>
          <p:cNvPr id="3" name="Content Placeholder 2"/>
          <p:cNvSpPr>
            <a:spLocks noGrp="1"/>
          </p:cNvSpPr>
          <p:nvPr>
            <p:ph idx="1"/>
          </p:nvPr>
        </p:nvSpPr>
        <p:spPr/>
        <p:txBody>
          <a:bodyPr>
            <a:normAutofit/>
          </a:bodyPr>
          <a:lstStyle/>
          <a:p>
            <a:r>
              <a:rPr lang="en-US" dirty="0" smtClean="0"/>
              <a:t>Different </a:t>
            </a:r>
            <a:r>
              <a:rPr lang="en-US" dirty="0"/>
              <a:t>forms of copy paste: </a:t>
            </a:r>
          </a:p>
          <a:p>
            <a:pPr lvl="1"/>
            <a:r>
              <a:rPr lang="en-US" dirty="0"/>
              <a:t>Paste</a:t>
            </a:r>
          </a:p>
          <a:p>
            <a:pPr lvl="1"/>
            <a:r>
              <a:rPr lang="en-US" dirty="0"/>
              <a:t>Paste values</a:t>
            </a:r>
          </a:p>
          <a:p>
            <a:pPr lvl="1"/>
            <a:r>
              <a:rPr lang="en-US" dirty="0"/>
              <a:t>Paste </a:t>
            </a:r>
            <a:r>
              <a:rPr lang="en-US" dirty="0" smtClean="0"/>
              <a:t>link</a:t>
            </a:r>
          </a:p>
          <a:p>
            <a:r>
              <a:rPr lang="en-US" dirty="0"/>
              <a:t>What is a worksheet</a:t>
            </a:r>
          </a:p>
          <a:p>
            <a:pPr lvl="1"/>
            <a:r>
              <a:rPr lang="en-US" dirty="0"/>
              <a:t>When to use multiple spreadsheets vs. multiple worksheets</a:t>
            </a:r>
          </a:p>
          <a:p>
            <a:pPr lvl="1"/>
            <a:r>
              <a:rPr lang="en-US" dirty="0"/>
              <a:t>How to reference data in other spreadsheets or worksheets (cross references)</a:t>
            </a:r>
          </a:p>
          <a:p>
            <a:r>
              <a:rPr lang="en-US" dirty="0"/>
              <a:t>How to prevent errors using data validation</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8580472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After This Section You Should Now Know (4)</a:t>
            </a:r>
            <a:endParaRPr lang="en-US" sz="3000" dirty="0"/>
          </a:p>
        </p:txBody>
      </p:sp>
      <p:sp>
        <p:nvSpPr>
          <p:cNvPr id="3" name="Content Placeholder 2"/>
          <p:cNvSpPr>
            <a:spLocks noGrp="1"/>
          </p:cNvSpPr>
          <p:nvPr>
            <p:ph idx="1"/>
          </p:nvPr>
        </p:nvSpPr>
        <p:spPr/>
        <p:txBody>
          <a:bodyPr/>
          <a:lstStyle/>
          <a:p>
            <a:r>
              <a:rPr lang="en-US" dirty="0"/>
              <a:t>How to use basic statistical formulas: </a:t>
            </a:r>
            <a:r>
              <a:rPr lang="en-US" dirty="0">
                <a:latin typeface="Consolas" panose="020B0609020204030204" pitchFamily="49" charset="0"/>
                <a:cs typeface="Consolas" panose="020B0609020204030204" pitchFamily="49" charset="0"/>
              </a:rPr>
              <a:t>sum()</a:t>
            </a:r>
            <a:r>
              <a:rPr lang="en-US" dirty="0"/>
              <a:t>, </a:t>
            </a:r>
            <a:r>
              <a:rPr lang="en-US" dirty="0">
                <a:latin typeface="Consolas" panose="020B0609020204030204" pitchFamily="49" charset="0"/>
                <a:cs typeface="Consolas" panose="020B0609020204030204" pitchFamily="49" charset="0"/>
              </a:rPr>
              <a:t>average()</a:t>
            </a:r>
            <a:r>
              <a:rPr lang="en-US" dirty="0"/>
              <a:t>, </a:t>
            </a:r>
            <a:r>
              <a:rPr lang="en-US" dirty="0">
                <a:latin typeface="Consolas" panose="020B0609020204030204" pitchFamily="49" charset="0"/>
                <a:cs typeface="Consolas" panose="020B0609020204030204" pitchFamily="49" charset="0"/>
              </a:rPr>
              <a:t>min()</a:t>
            </a:r>
            <a:r>
              <a:rPr lang="en-US" dirty="0"/>
              <a:t>, </a:t>
            </a:r>
            <a:r>
              <a:rPr lang="en-US" dirty="0">
                <a:latin typeface="Consolas" panose="020B0609020204030204" pitchFamily="49" charset="0"/>
                <a:cs typeface="Consolas" panose="020B0609020204030204" pitchFamily="49" charset="0"/>
              </a:rPr>
              <a:t>max()</a:t>
            </a:r>
          </a:p>
          <a:p>
            <a:r>
              <a:rPr lang="en-US" dirty="0"/>
              <a:t>How to use counting functions: </a:t>
            </a:r>
            <a:r>
              <a:rPr lang="en-US" dirty="0">
                <a:latin typeface="Consolas" panose="020B0609020204030204" pitchFamily="49" charset="0"/>
                <a:cs typeface="Consolas" panose="020B0609020204030204" pitchFamily="49" charset="0"/>
              </a:rPr>
              <a:t>count()</a:t>
            </a:r>
            <a:r>
              <a:rPr lang="en-US" dirty="0"/>
              <a:t>, </a:t>
            </a:r>
            <a:r>
              <a:rPr lang="en-US" dirty="0" err="1">
                <a:latin typeface="Consolas" panose="020B0609020204030204" pitchFamily="49" charset="0"/>
                <a:cs typeface="Consolas" panose="020B0609020204030204" pitchFamily="49" charset="0"/>
              </a:rPr>
              <a:t>counta</a:t>
            </a:r>
            <a:r>
              <a:rPr lang="en-US" dirty="0">
                <a:latin typeface="Consolas" panose="020B0609020204030204" pitchFamily="49" charset="0"/>
                <a:cs typeface="Consolas" panose="020B0609020204030204" pitchFamily="49" charset="0"/>
              </a:rPr>
              <a:t>()</a:t>
            </a:r>
            <a:r>
              <a:rPr lang="en-US" dirty="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countblank</a:t>
            </a:r>
            <a:r>
              <a:rPr lang="en-US" dirty="0">
                <a:latin typeface="Consolas" panose="020B0609020204030204" pitchFamily="49" charset="0"/>
                <a:cs typeface="Consolas" panose="020B0609020204030204" pitchFamily="49" charset="0"/>
              </a:rPr>
              <a:t>()</a:t>
            </a:r>
            <a:r>
              <a:rPr lang="en-US" dirty="0">
                <a:cs typeface="Consolas" panose="020B0609020204030204" pitchFamily="49" charset="0"/>
              </a:rPr>
              <a:t>,</a:t>
            </a:r>
            <a:r>
              <a:rPr lang="en-US" dirty="0" err="1">
                <a:latin typeface="Consolas" panose="020B0609020204030204" pitchFamily="49" charset="0"/>
                <a:cs typeface="Consolas" panose="020B0609020204030204" pitchFamily="49" charset="0"/>
              </a:rPr>
              <a:t>countif</a:t>
            </a:r>
            <a:r>
              <a:rPr lang="en-US" dirty="0">
                <a:latin typeface="Consolas" panose="020B0609020204030204" pitchFamily="49" charset="0"/>
                <a:cs typeface="Consolas" panose="020B0609020204030204" pitchFamily="49" charset="0"/>
              </a:rPr>
              <a:t>()</a:t>
            </a:r>
          </a:p>
          <a:p>
            <a:r>
              <a:rPr lang="en-US" dirty="0">
                <a:cs typeface="Consolas" panose="020B0609020204030204" pitchFamily="49" charset="0"/>
              </a:rPr>
              <a:t>A lookup function: </a:t>
            </a:r>
            <a:r>
              <a:rPr lang="en-US" dirty="0" err="1">
                <a:latin typeface="Consolas" panose="020B0609020204030204" pitchFamily="49" charset="0"/>
                <a:cs typeface="Consolas" panose="020B0609020204030204" pitchFamily="49" charset="0"/>
              </a:rPr>
              <a:t>vlookup</a:t>
            </a:r>
            <a:r>
              <a:rPr lang="en-US" dirty="0">
                <a:latin typeface="Consolas" panose="020B0609020204030204" pitchFamily="49" charset="0"/>
                <a:cs typeface="Consolas" panose="020B0609020204030204" pitchFamily="49" charset="0"/>
              </a:rPr>
              <a:t>()</a:t>
            </a:r>
            <a:endParaRPr lang="en-US" dirty="0">
              <a:cs typeface="Consolas" panose="020B0609020204030204" pitchFamily="49" charset="0"/>
            </a:endParaRPr>
          </a:p>
          <a:p>
            <a:r>
              <a:rPr lang="en-US" dirty="0">
                <a:cs typeface="Consolas" panose="020B0609020204030204" pitchFamily="49" charset="0"/>
              </a:rPr>
              <a:t>A conditional counting function: </a:t>
            </a:r>
            <a:r>
              <a:rPr lang="en-US" dirty="0" err="1">
                <a:latin typeface="Consolas" panose="020B0609020204030204" pitchFamily="49" charset="0"/>
                <a:cs typeface="Consolas" panose="020B0609020204030204" pitchFamily="49" charset="0"/>
              </a:rPr>
              <a:t>countif</a:t>
            </a:r>
            <a:r>
              <a:rPr lang="en-US" dirty="0">
                <a:latin typeface="Consolas" panose="020B0609020204030204" pitchFamily="49" charset="0"/>
                <a:cs typeface="Consolas" panose="020B0609020204030204" pitchFamily="49" charset="0"/>
              </a:rPr>
              <a:t>()</a:t>
            </a:r>
          </a:p>
          <a:p>
            <a:r>
              <a:rPr lang="en-US" dirty="0"/>
              <a:t> The ‘</a:t>
            </a:r>
            <a:r>
              <a:rPr lang="en-US" dirty="0">
                <a:latin typeface="Consolas" panose="020B0609020204030204" pitchFamily="49" charset="0"/>
                <a:cs typeface="Consolas" panose="020B0609020204030204" pitchFamily="49" charset="0"/>
              </a:rPr>
              <a:t>if-else’</a:t>
            </a:r>
            <a:r>
              <a:rPr lang="en-US" dirty="0">
                <a:cs typeface="Consolas" panose="020B0609020204030204" pitchFamily="49" charset="0"/>
              </a:rPr>
              <a:t> function</a:t>
            </a:r>
          </a:p>
          <a:p>
            <a:r>
              <a:rPr lang="en-US" dirty="0">
                <a:cs typeface="Consolas" panose="020B0609020204030204" pitchFamily="49" charset="0"/>
              </a:rPr>
              <a:t>Logic functions: </a:t>
            </a:r>
            <a:r>
              <a:rPr lang="en-US" dirty="0">
                <a:latin typeface="Consolas" panose="020B0609020204030204" pitchFamily="49" charset="0"/>
                <a:cs typeface="Consolas" panose="020B0609020204030204" pitchFamily="49" charset="0"/>
              </a:rPr>
              <a:t>and</a:t>
            </a:r>
            <a:r>
              <a:rPr lang="en-US" dirty="0">
                <a:cs typeface="Consolas" panose="020B0609020204030204" pitchFamily="49" charset="0"/>
              </a:rPr>
              <a:t>, </a:t>
            </a:r>
            <a:r>
              <a:rPr lang="en-US" dirty="0">
                <a:latin typeface="Consolas" panose="020B0609020204030204" pitchFamily="49" charset="0"/>
                <a:cs typeface="Consolas" panose="020B0609020204030204" pitchFamily="49" charset="0"/>
              </a:rPr>
              <a:t>or</a:t>
            </a:r>
            <a:endParaRPr lang="en-US" dirty="0">
              <a:cs typeface="Consolas" panose="020B0609020204030204" pitchFamily="49" charset="0"/>
            </a:endParaRPr>
          </a:p>
          <a:p>
            <a:r>
              <a:rPr lang="en-US" dirty="0">
                <a:cs typeface="Consolas" panose="020B0609020204030204" pitchFamily="49" charset="0"/>
              </a:rPr>
              <a:t>Using the output of one function become the input of another function, example: </a:t>
            </a:r>
            <a:r>
              <a:rPr lang="en-US" dirty="0">
                <a:latin typeface="Consolas" panose="020B0609020204030204" pitchFamily="49" charset="0"/>
                <a:cs typeface="Consolas" panose="020B0609020204030204" pitchFamily="49" charset="0"/>
              </a:rPr>
              <a:t>and</a:t>
            </a:r>
            <a:r>
              <a:rPr lang="en-US" dirty="0">
                <a:cs typeface="Consolas" panose="020B0609020204030204" pitchFamily="49" charset="0"/>
              </a:rPr>
              <a:t>, </a:t>
            </a:r>
            <a:r>
              <a:rPr lang="en-US" dirty="0">
                <a:latin typeface="Consolas" panose="020B0609020204030204" pitchFamily="49" charset="0"/>
                <a:cs typeface="Consolas" panose="020B0609020204030204" pitchFamily="49" charset="0"/>
              </a:rPr>
              <a:t>or</a:t>
            </a:r>
            <a:r>
              <a:rPr lang="en-US" dirty="0">
                <a:cs typeface="Consolas" panose="020B0609020204030204" pitchFamily="49" charset="0"/>
              </a:rPr>
              <a:t> in conjunction with </a:t>
            </a:r>
            <a:r>
              <a:rPr lang="en-US" dirty="0" smtClean="0">
                <a:latin typeface="Consolas" panose="020B0609020204030204" pitchFamily="49" charset="0"/>
                <a:cs typeface="Consolas" panose="020B0609020204030204" pitchFamily="49" charset="0"/>
              </a:rPr>
              <a:t>if-else</a:t>
            </a:r>
          </a:p>
          <a:p>
            <a:r>
              <a:rPr lang="en-US" dirty="0"/>
              <a:t>How to use basic statistical formulas: </a:t>
            </a:r>
            <a:r>
              <a:rPr lang="en-US" dirty="0">
                <a:latin typeface="Consolas" panose="020B0609020204030204" pitchFamily="49" charset="0"/>
              </a:rPr>
              <a:t>SUM</a:t>
            </a:r>
            <a:r>
              <a:rPr lang="en-US" dirty="0">
                <a:latin typeface="Consolas" panose="020B0609020204030204" pitchFamily="49" charset="0"/>
                <a:cs typeface="Consolas" panose="020B0609020204030204" pitchFamily="49" charset="0"/>
              </a:rPr>
              <a:t>()</a:t>
            </a:r>
            <a:r>
              <a:rPr lang="en-US" dirty="0"/>
              <a:t>, AVERAGE</a:t>
            </a:r>
            <a:r>
              <a:rPr lang="en-US" dirty="0">
                <a:latin typeface="Consolas" panose="020B0609020204030204" pitchFamily="49" charset="0"/>
                <a:cs typeface="Consolas" panose="020B0609020204030204" pitchFamily="49" charset="0"/>
              </a:rPr>
              <a:t>()</a:t>
            </a:r>
            <a:r>
              <a:rPr lang="en-US" dirty="0"/>
              <a:t>, </a:t>
            </a:r>
            <a:r>
              <a:rPr lang="en-US" dirty="0">
                <a:latin typeface="Consolas" panose="020B0609020204030204" pitchFamily="49" charset="0"/>
              </a:rPr>
              <a:t>MIN</a:t>
            </a:r>
            <a:r>
              <a:rPr lang="en-US" dirty="0">
                <a:latin typeface="Consolas" panose="020B0609020204030204" pitchFamily="49" charset="0"/>
                <a:cs typeface="Consolas" panose="020B0609020204030204" pitchFamily="49" charset="0"/>
              </a:rPr>
              <a:t>()</a:t>
            </a:r>
            <a:r>
              <a:rPr lang="en-US" dirty="0"/>
              <a:t>, </a:t>
            </a:r>
            <a:r>
              <a:rPr lang="en-US" dirty="0">
                <a:latin typeface="Consolas" panose="020B0609020204030204" pitchFamily="49" charset="0"/>
              </a:rPr>
              <a:t>MAX</a:t>
            </a:r>
            <a:r>
              <a:rPr lang="en-US" dirty="0">
                <a:latin typeface="Consolas" panose="020B0609020204030204" pitchFamily="49" charset="0"/>
                <a:cs typeface="Consolas" panose="020B0609020204030204" pitchFamily="49" charset="0"/>
              </a:rPr>
              <a:t>()</a:t>
            </a:r>
          </a:p>
          <a:p>
            <a:endParaRPr lang="en-US" dirty="0" smtClean="0">
              <a:latin typeface="Consolas" panose="020B0609020204030204" pitchFamily="49" charset="0"/>
              <a:cs typeface="Consolas" panose="020B0609020204030204" pitchFamily="49" charset="0"/>
            </a:endParaRPr>
          </a:p>
          <a:p>
            <a:endParaRPr lang="en-US" dirty="0">
              <a:cs typeface="Consolas" panose="020B0609020204030204" pitchFamily="49"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273678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After This Section You Should Now Know (5)</a:t>
            </a:r>
            <a:endParaRPr lang="en-US" sz="3000" dirty="0"/>
          </a:p>
        </p:txBody>
      </p:sp>
      <p:sp>
        <p:nvSpPr>
          <p:cNvPr id="3" name="Content Placeholder 2"/>
          <p:cNvSpPr>
            <a:spLocks noGrp="1"/>
          </p:cNvSpPr>
          <p:nvPr>
            <p:ph idx="1"/>
          </p:nvPr>
        </p:nvSpPr>
        <p:spPr/>
        <p:txBody>
          <a:bodyPr/>
          <a:lstStyle/>
          <a:p>
            <a:r>
              <a:rPr lang="en-US" dirty="0" smtClean="0"/>
              <a:t>How to use counting functions: </a:t>
            </a:r>
            <a:r>
              <a:rPr lang="en-US" dirty="0" smtClean="0">
                <a:latin typeface="Consolas" panose="020B0609020204030204" pitchFamily="49" charset="0"/>
              </a:rPr>
              <a:t>COUNT</a:t>
            </a:r>
            <a:r>
              <a:rPr lang="en-US" dirty="0" smtClean="0">
                <a:latin typeface="Consolas" panose="020B0609020204030204" pitchFamily="49" charset="0"/>
                <a:cs typeface="Consolas" panose="020B0609020204030204" pitchFamily="49" charset="0"/>
              </a:rPr>
              <a:t>()</a:t>
            </a:r>
            <a:r>
              <a:rPr lang="en-US" dirty="0" smtClean="0"/>
              <a:t>, </a:t>
            </a:r>
            <a:r>
              <a:rPr lang="en-US" dirty="0" smtClean="0">
                <a:latin typeface="Consolas" panose="020B0609020204030204" pitchFamily="49" charset="0"/>
              </a:rPr>
              <a:t>COUNTA</a:t>
            </a:r>
            <a:r>
              <a:rPr lang="en-US" dirty="0" smtClean="0">
                <a:latin typeface="Consolas" panose="020B0609020204030204" pitchFamily="49" charset="0"/>
                <a:cs typeface="Consolas" panose="020B0609020204030204" pitchFamily="49" charset="0"/>
              </a:rPr>
              <a:t>()</a:t>
            </a:r>
            <a:r>
              <a:rPr lang="en-US" dirty="0" smtClean="0">
                <a:cs typeface="Consolas" panose="020B0609020204030204" pitchFamily="49" charset="0"/>
              </a:rPr>
              <a:t>,</a:t>
            </a:r>
            <a:r>
              <a:rPr lang="en-US" dirty="0" smtClean="0">
                <a:latin typeface="Consolas" panose="020B0609020204030204" pitchFamily="49" charset="0"/>
                <a:cs typeface="Consolas" panose="020B0609020204030204" pitchFamily="49" charset="0"/>
              </a:rPr>
              <a:t> COUNTBLANK()</a:t>
            </a:r>
          </a:p>
          <a:p>
            <a:r>
              <a:rPr lang="en-US" dirty="0" smtClean="0">
                <a:cs typeface="Consolas" panose="020B0609020204030204" pitchFamily="49" charset="0"/>
              </a:rPr>
              <a:t>A lookup function: </a:t>
            </a:r>
            <a:r>
              <a:rPr lang="en-US" dirty="0" smtClean="0">
                <a:latin typeface="Consolas" panose="020B0609020204030204" pitchFamily="49" charset="0"/>
                <a:cs typeface="Consolas" panose="020B0609020204030204" pitchFamily="49" charset="0"/>
              </a:rPr>
              <a:t>VLOOKUP()</a:t>
            </a:r>
            <a:endParaRPr lang="en-US" dirty="0" smtClean="0">
              <a:cs typeface="Consolas" panose="020B0609020204030204" pitchFamily="49" charset="0"/>
            </a:endParaRPr>
          </a:p>
          <a:p>
            <a:r>
              <a:rPr lang="en-US" dirty="0" smtClean="0">
                <a:cs typeface="Consolas" panose="020B0609020204030204" pitchFamily="49" charset="0"/>
              </a:rPr>
              <a:t>A conditional counting function: </a:t>
            </a:r>
            <a:r>
              <a:rPr lang="en-US" dirty="0" smtClean="0">
                <a:latin typeface="Consolas" panose="020B0609020204030204" pitchFamily="49" charset="0"/>
                <a:cs typeface="Consolas" panose="020B0609020204030204" pitchFamily="49" charset="0"/>
              </a:rPr>
              <a:t>COUNTIF()</a:t>
            </a:r>
          </a:p>
          <a:p>
            <a:r>
              <a:rPr lang="en-US" dirty="0" smtClean="0"/>
              <a:t> The ‘</a:t>
            </a:r>
            <a:r>
              <a:rPr lang="en-US" dirty="0" smtClean="0">
                <a:latin typeface="Consolas" panose="020B0609020204030204" pitchFamily="49" charset="0"/>
              </a:rPr>
              <a:t>IF</a:t>
            </a:r>
            <a:r>
              <a:rPr lang="en-US" dirty="0" smtClean="0">
                <a:latin typeface="Consolas" panose="020B0609020204030204" pitchFamily="49" charset="0"/>
                <a:cs typeface="Consolas" panose="020B0609020204030204" pitchFamily="49" charset="0"/>
              </a:rPr>
              <a:t>-ELSE’</a:t>
            </a:r>
            <a:r>
              <a:rPr lang="en-US" dirty="0" smtClean="0">
                <a:cs typeface="Consolas" panose="020B0609020204030204" pitchFamily="49" charset="0"/>
              </a:rPr>
              <a:t> function</a:t>
            </a:r>
          </a:p>
          <a:p>
            <a:r>
              <a:rPr lang="en-US" dirty="0" smtClean="0">
                <a:cs typeface="Consolas" panose="020B0609020204030204" pitchFamily="49" charset="0"/>
              </a:rPr>
              <a:t>Logic functions: </a:t>
            </a:r>
            <a:r>
              <a:rPr lang="en-US" dirty="0" smtClean="0">
                <a:latin typeface="Consolas" panose="020B0609020204030204" pitchFamily="49" charset="0"/>
                <a:cs typeface="Consolas" panose="020B0609020204030204" pitchFamily="49" charset="0"/>
              </a:rPr>
              <a:t>AND</a:t>
            </a:r>
            <a:r>
              <a:rPr lang="en-US" dirty="0" smtClean="0">
                <a:cs typeface="Consolas" panose="020B0609020204030204" pitchFamily="49" charset="0"/>
              </a:rPr>
              <a:t>, </a:t>
            </a:r>
            <a:r>
              <a:rPr lang="en-US" dirty="0" smtClean="0">
                <a:latin typeface="Consolas" panose="020B0609020204030204" pitchFamily="49" charset="0"/>
                <a:cs typeface="Consolas" panose="020B0609020204030204" pitchFamily="49" charset="0"/>
              </a:rPr>
              <a:t>OR</a:t>
            </a:r>
            <a:endParaRPr lang="en-US" dirty="0" smtClean="0">
              <a:cs typeface="Consolas" panose="020B0609020204030204" pitchFamily="49" charset="0"/>
            </a:endParaRPr>
          </a:p>
          <a:p>
            <a:r>
              <a:rPr lang="en-US" dirty="0" smtClean="0">
                <a:cs typeface="Consolas" panose="020B0609020204030204" pitchFamily="49" charset="0"/>
              </a:rPr>
              <a:t>Using the output of one function become the input of another function, example: </a:t>
            </a:r>
            <a:r>
              <a:rPr lang="en-US" dirty="0" smtClean="0">
                <a:latin typeface="Consolas" panose="020B0609020204030204" pitchFamily="49" charset="0"/>
                <a:cs typeface="Consolas" panose="020B0609020204030204" pitchFamily="49" charset="0"/>
              </a:rPr>
              <a:t>and</a:t>
            </a:r>
            <a:r>
              <a:rPr lang="en-US" dirty="0" smtClean="0">
                <a:cs typeface="Consolas" panose="020B0609020204030204" pitchFamily="49" charset="0"/>
              </a:rPr>
              <a:t>, </a:t>
            </a:r>
            <a:r>
              <a:rPr lang="en-US" dirty="0" smtClean="0">
                <a:latin typeface="Consolas" panose="020B0609020204030204" pitchFamily="49" charset="0"/>
                <a:cs typeface="Consolas" panose="020B0609020204030204" pitchFamily="49" charset="0"/>
              </a:rPr>
              <a:t>or</a:t>
            </a:r>
            <a:r>
              <a:rPr lang="en-US" dirty="0" smtClean="0">
                <a:cs typeface="Consolas" panose="020B0609020204030204" pitchFamily="49" charset="0"/>
              </a:rPr>
              <a:t> in conjunction with </a:t>
            </a:r>
            <a:r>
              <a:rPr lang="en-US" dirty="0" smtClean="0">
                <a:latin typeface="Consolas" panose="020B0609020204030204" pitchFamily="49" charset="0"/>
                <a:cs typeface="Consolas" panose="020B0609020204030204" pitchFamily="49" charset="0"/>
              </a:rPr>
              <a:t>IF-ELSE</a:t>
            </a:r>
          </a:p>
          <a:p>
            <a:r>
              <a:rPr lang="en-US" dirty="0"/>
              <a:t>How to apply conditional formatting to a spreadsheet</a:t>
            </a:r>
          </a:p>
          <a:p>
            <a:r>
              <a:rPr lang="en-US" dirty="0" smtClean="0"/>
              <a:t>When </a:t>
            </a:r>
            <a:r>
              <a:rPr lang="en-US" dirty="0"/>
              <a:t>to use pie charts vs. bar graphs vs. line graphs</a:t>
            </a:r>
          </a:p>
          <a:p>
            <a:r>
              <a:rPr lang="en-US" dirty="0"/>
              <a:t>How to use graphs in Excel</a:t>
            </a:r>
          </a:p>
          <a:p>
            <a:endParaRPr lang="en-US" dirty="0" smtClean="0">
              <a:cs typeface="Consolas" panose="020B0609020204030204" pitchFamily="49" charset="0"/>
            </a:endParaRPr>
          </a:p>
          <a:p>
            <a:endParaRPr lang="en-US" dirty="0" smtClean="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p>
        </p:txBody>
      </p:sp>
    </p:spTree>
    <p:extLst>
      <p:ext uri="{BB962C8B-B14F-4D97-AF65-F5344CB8AC3E}">
        <p14:creationId xmlns:p14="http://schemas.microsoft.com/office/powerpoint/2010/main" val="29383367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106</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Designing Spreadsheets: Rules Of </a:t>
            </a:r>
            <a:r>
              <a:rPr lang="en-CA" dirty="0"/>
              <a:t>T</a:t>
            </a:r>
            <a:r>
              <a:rPr lang="en-CA" dirty="0" smtClean="0"/>
              <a:t>humb</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Do not directly enter values as data that can be derived from other values (this is a numerical calculation example)</a:t>
            </a:r>
          </a:p>
          <a:p>
            <a:pPr lvl="1"/>
            <a:r>
              <a:rPr lang="en-CA" dirty="0" smtClean="0"/>
              <a:t>Example</a:t>
            </a:r>
          </a:p>
          <a:p>
            <a:pPr lvl="2"/>
            <a:r>
              <a:rPr lang="en-CA" dirty="0" smtClean="0"/>
              <a:t>Assignment grade (assume one assignment worth 40%) = </a:t>
            </a:r>
            <a:r>
              <a:rPr lang="en-CA" dirty="0" smtClean="0">
                <a:latin typeface="Consolas" panose="020B0609020204030204" pitchFamily="49" charset="0"/>
                <a:cs typeface="Consolas" panose="020B0609020204030204" pitchFamily="49" charset="0"/>
              </a:rPr>
              <a:t>4.2</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worth 60%)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Calculate 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directly enter </a:t>
            </a:r>
            <a:r>
              <a:rPr lang="en-CA" dirty="0" smtClean="0">
                <a:latin typeface="Consolas" panose="020B0609020204030204" pitchFamily="49" charset="0"/>
                <a:cs typeface="Consolas" panose="020B0609020204030204" pitchFamily="49" charset="0"/>
              </a:rPr>
              <a:t>3.66</a:t>
            </a:r>
            <a:r>
              <a:rPr lang="en-CA" dirty="0" smtClean="0"/>
              <a:t>?</a:t>
            </a:r>
          </a:p>
          <a:p>
            <a:pPr lvl="2"/>
            <a:endParaRPr lang="en-CA" dirty="0"/>
          </a:p>
        </p:txBody>
      </p:sp>
      <p:grpSp>
        <p:nvGrpSpPr>
          <p:cNvPr id="5" name="Group 4"/>
          <p:cNvGrpSpPr/>
          <p:nvPr/>
        </p:nvGrpSpPr>
        <p:grpSpPr>
          <a:xfrm>
            <a:off x="1354853" y="3997036"/>
            <a:ext cx="2666999" cy="1317318"/>
            <a:chOff x="1066800" y="2590800"/>
            <a:chExt cx="2666999" cy="1317318"/>
          </a:xfrm>
        </p:grpSpPr>
        <p:sp>
          <p:nvSpPr>
            <p:cNvPr id="6" name="Rectangle 5"/>
            <p:cNvSpPr/>
            <p:nvPr/>
          </p:nvSpPr>
          <p:spPr>
            <a:xfrm>
              <a:off x="2133600" y="2590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4.2</a:t>
              </a:r>
              <a:endParaRPr lang="en-CA" dirty="0"/>
            </a:p>
          </p:txBody>
        </p:sp>
        <p:sp>
          <p:nvSpPr>
            <p:cNvPr id="7" name="Rectangle 6"/>
            <p:cNvSpPr/>
            <p:nvPr/>
          </p:nvSpPr>
          <p:spPr>
            <a:xfrm>
              <a:off x="3166402" y="2600178"/>
              <a:ext cx="56739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3.3</a:t>
              </a:r>
              <a:endParaRPr lang="en-CA" dirty="0"/>
            </a:p>
          </p:txBody>
        </p:sp>
        <p:cxnSp>
          <p:nvCxnSpPr>
            <p:cNvPr id="8" name="Straight Connector 7"/>
            <p:cNvCxnSpPr>
              <a:endCxn id="6" idx="2"/>
            </p:cNvCxnSpPr>
            <p:nvPr/>
          </p:nvCxnSpPr>
          <p:spPr>
            <a:xfrm flipV="1">
              <a:off x="1066800" y="2895600"/>
              <a:ext cx="1333500" cy="990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2"/>
            </p:cNvCxnSpPr>
            <p:nvPr/>
          </p:nvCxnSpPr>
          <p:spPr>
            <a:xfrm flipV="1">
              <a:off x="2499653" y="2895600"/>
              <a:ext cx="950448" cy="1012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1852" y="4015792"/>
            <a:ext cx="3132835" cy="1352844"/>
            <a:chOff x="3733799" y="2609556"/>
            <a:chExt cx="3132835" cy="1352844"/>
          </a:xfrm>
        </p:grpSpPr>
        <p:sp>
          <p:nvSpPr>
            <p:cNvPr id="11" name="Rectangle 10"/>
            <p:cNvSpPr/>
            <p:nvPr/>
          </p:nvSpPr>
          <p:spPr>
            <a:xfrm>
              <a:off x="4580634" y="2609556"/>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=(A2*0.4)+(</a:t>
              </a:r>
              <a:r>
                <a:rPr lang="en-CA" dirty="0" smtClean="0"/>
                <a:t>B2*0.6)</a:t>
              </a:r>
              <a:endParaRPr lang="en-CA" dirty="0"/>
            </a:p>
          </p:txBody>
        </p:sp>
        <p:cxnSp>
          <p:nvCxnSpPr>
            <p:cNvPr id="12" name="Straight Connector 11"/>
            <p:cNvCxnSpPr>
              <a:endCxn id="11" idx="2"/>
            </p:cNvCxnSpPr>
            <p:nvPr/>
          </p:nvCxnSpPr>
          <p:spPr>
            <a:xfrm flipV="1">
              <a:off x="3733799" y="2914356"/>
              <a:ext cx="1989835" cy="1048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9615" y="4435085"/>
            <a:ext cx="3896427" cy="1155158"/>
            <a:chOff x="1029615" y="4435085"/>
            <a:chExt cx="3896427" cy="1155158"/>
          </a:xfrm>
        </p:grpSpPr>
        <p:pic>
          <p:nvPicPr>
            <p:cNvPr id="4" name="Picture 3"/>
            <p:cNvPicPr>
              <a:picLocks noChangeAspect="1"/>
            </p:cNvPicPr>
            <p:nvPr/>
          </p:nvPicPr>
          <p:blipFill>
            <a:blip r:embed="rId3"/>
            <a:stretch>
              <a:fillRect/>
            </a:stretch>
          </p:blipFill>
          <p:spPr>
            <a:xfrm>
              <a:off x="1047725" y="4809193"/>
              <a:ext cx="3878317" cy="781050"/>
            </a:xfrm>
            <a:prstGeom prst="rect">
              <a:avLst/>
            </a:prstGeom>
          </p:spPr>
        </p:pic>
        <p:sp>
          <p:nvSpPr>
            <p:cNvPr id="13" name="Rectangle 12"/>
            <p:cNvSpPr/>
            <p:nvPr/>
          </p:nvSpPr>
          <p:spPr>
            <a:xfrm>
              <a:off x="1029615" y="4435085"/>
              <a:ext cx="466794" cy="400110"/>
            </a:xfrm>
            <a:prstGeom prst="rect">
              <a:avLst/>
            </a:prstGeom>
          </p:spPr>
          <p:txBody>
            <a:bodyPr wrap="none">
              <a:spAutoFit/>
            </a:bodyPr>
            <a:lstStyle/>
            <a:p>
              <a:r>
                <a:rPr lang="en-CA" sz="2000" b="1" dirty="0">
                  <a:latin typeface="Consolas" panose="020B0609020204030204" pitchFamily="49" charset="0"/>
                  <a:cs typeface="Consolas" panose="020B0609020204030204" pitchFamily="49" charset="0"/>
                </a:rPr>
                <a:t>A2</a:t>
              </a:r>
              <a:endParaRPr lang="en-CA" sz="2000" b="1" dirty="0"/>
            </a:p>
          </p:txBody>
        </p:sp>
        <p:sp>
          <p:nvSpPr>
            <p:cNvPr id="14" name="Rectangle 13"/>
            <p:cNvSpPr/>
            <p:nvPr/>
          </p:nvSpPr>
          <p:spPr>
            <a:xfrm>
              <a:off x="2586141" y="4435085"/>
              <a:ext cx="466794" cy="400110"/>
            </a:xfrm>
            <a:prstGeom prst="rect">
              <a:avLst/>
            </a:prstGeom>
          </p:spPr>
          <p:txBody>
            <a:bodyPr wrap="none">
              <a:spAutoFit/>
            </a:bodyPr>
            <a:lstStyle/>
            <a:p>
              <a:r>
                <a:rPr lang="en-CA" sz="2000" b="1" dirty="0" smtClean="0">
                  <a:latin typeface="Consolas" panose="020B0609020204030204" pitchFamily="49" charset="0"/>
                  <a:cs typeface="Consolas" panose="020B0609020204030204" pitchFamily="49" charset="0"/>
                </a:rPr>
                <a:t>B2</a:t>
              </a:r>
              <a:endParaRPr lang="en-CA" sz="2000" b="1" dirty="0"/>
            </a:p>
          </p:txBody>
        </p:sp>
      </p:grpSp>
    </p:spTree>
    <p:extLst>
      <p:ext uri="{BB962C8B-B14F-4D97-AF65-F5344CB8AC3E}">
        <p14:creationId xmlns:p14="http://schemas.microsoft.com/office/powerpoint/2010/main" val="32881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004710" y="2438400"/>
            <a:ext cx="3995865" cy="4494195"/>
          </a:xfrm>
          <a:prstGeom prst="rect">
            <a:avLst/>
          </a:prstGeom>
        </p:spPr>
      </p:pic>
      <p:sp>
        <p:nvSpPr>
          <p:cNvPr id="2" name="Title 1"/>
          <p:cNvSpPr>
            <a:spLocks noGrp="1"/>
          </p:cNvSpPr>
          <p:nvPr>
            <p:ph type="title"/>
          </p:nvPr>
        </p:nvSpPr>
        <p:spPr/>
        <p:txBody>
          <a:bodyPr/>
          <a:lstStyle/>
          <a:p>
            <a:r>
              <a:rPr lang="en-CA" dirty="0"/>
              <a:t>Designing Spreadsheets: Rules Of Thumb (2)</a:t>
            </a:r>
            <a:endParaRPr lang="en-US" dirty="0"/>
          </a:p>
        </p:txBody>
      </p:sp>
      <p:sp>
        <p:nvSpPr>
          <p:cNvPr id="3" name="Content Placeholder 2"/>
          <p:cNvSpPr>
            <a:spLocks noGrp="1"/>
          </p:cNvSpPr>
          <p:nvPr>
            <p:ph idx="1"/>
          </p:nvPr>
        </p:nvSpPr>
        <p:spPr>
          <a:xfrm>
            <a:off x="323300" y="1190600"/>
            <a:ext cx="8229600" cy="5029200"/>
          </a:xfrm>
        </p:spPr>
        <p:txBody>
          <a:bodyPr/>
          <a:lstStyle/>
          <a:p>
            <a:pPr marL="457200" indent="-457200">
              <a:buFont typeface="+mj-lt"/>
              <a:buAutoNum type="arabicPeriod"/>
            </a:pPr>
            <a:r>
              <a:rPr lang="en-CA" dirty="0"/>
              <a:t>Do not directly enter values as data that can be derived from other values </a:t>
            </a:r>
            <a:r>
              <a:rPr lang="en-CA" dirty="0" smtClean="0"/>
              <a:t>(the ‘</a:t>
            </a:r>
            <a:r>
              <a:rPr lang="en-CA" dirty="0" smtClean="0">
                <a:latin typeface="Consolas" panose="020B0609020204030204" pitchFamily="49" charset="0"/>
              </a:rPr>
              <a:t>&amp;</a:t>
            </a:r>
            <a:r>
              <a:rPr lang="en-CA" dirty="0" smtClean="0"/>
              <a:t>’ operator connects text)</a:t>
            </a:r>
          </a:p>
          <a:p>
            <a:pPr marL="568325" indent="-111125"/>
            <a:r>
              <a:rPr lang="en-CA" sz="2000" b="1" dirty="0" smtClean="0">
                <a:latin typeface="Consolas" panose="020B0609020204030204" pitchFamily="49" charset="0"/>
                <a:cs typeface="Consolas" panose="020B0609020204030204" pitchFamily="49" charset="0"/>
              </a:rPr>
              <a:t>Example: </a:t>
            </a:r>
            <a:r>
              <a:rPr lang="en-CA" sz="2000" dirty="0" smtClean="0">
                <a:latin typeface="Consolas" panose="020B0609020204030204" pitchFamily="49" charset="0"/>
                <a:cs typeface="Consolas" panose="020B0609020204030204" pitchFamily="49" charset="0"/>
              </a:rPr>
              <a:t>3_generating_honorifics</a:t>
            </a:r>
            <a:endParaRPr lang="en-US" dirty="0"/>
          </a:p>
        </p:txBody>
      </p:sp>
      <p:grpSp>
        <p:nvGrpSpPr>
          <p:cNvPr id="7" name="Group 6"/>
          <p:cNvGrpSpPr/>
          <p:nvPr/>
        </p:nvGrpSpPr>
        <p:grpSpPr>
          <a:xfrm>
            <a:off x="176890" y="3619663"/>
            <a:ext cx="2846261" cy="2442566"/>
            <a:chOff x="253508" y="3796544"/>
            <a:chExt cx="2846261" cy="2442566"/>
          </a:xfrm>
        </p:grpSpPr>
        <p:sp>
          <p:nvSpPr>
            <p:cNvPr id="5" name="Rectangle 4"/>
            <p:cNvSpPr/>
            <p:nvPr/>
          </p:nvSpPr>
          <p:spPr>
            <a:xfrm>
              <a:off x="253508" y="3796544"/>
              <a:ext cx="1957587" cy="369332"/>
            </a:xfrm>
            <a:prstGeom prst="rect">
              <a:avLst/>
            </a:prstGeom>
            <a:solidFill>
              <a:schemeClr val="accent1"/>
            </a:solidFill>
          </p:spPr>
          <p:txBody>
            <a:bodyPr wrap="none">
              <a:spAutoFit/>
            </a:bodyPr>
            <a:lstStyle/>
            <a:p>
              <a:r>
                <a:rPr lang="en-US" b="1" dirty="0">
                  <a:solidFill>
                    <a:schemeClr val="bg1"/>
                  </a:solidFill>
                  <a:latin typeface="Consolas" panose="020B0609020204030204" pitchFamily="49" charset="0"/>
                </a:rPr>
                <a:t>=A2 &amp; " " &amp; </a:t>
              </a:r>
              <a:r>
                <a:rPr lang="en-US" b="1" dirty="0" smtClean="0">
                  <a:solidFill>
                    <a:schemeClr val="bg1"/>
                  </a:solidFill>
                  <a:latin typeface="Consolas" panose="020B0609020204030204" pitchFamily="49" charset="0"/>
                </a:rPr>
                <a:t>C2</a:t>
              </a:r>
              <a:endParaRPr lang="en-US" b="1" dirty="0">
                <a:solidFill>
                  <a:schemeClr val="bg1"/>
                </a:solidFill>
                <a:latin typeface="Consolas" panose="020B0609020204030204" pitchFamily="49" charset="0"/>
              </a:endParaRPr>
            </a:p>
          </p:txBody>
        </p:sp>
        <p:sp>
          <p:nvSpPr>
            <p:cNvPr id="6" name="Rectangle 5"/>
            <p:cNvSpPr/>
            <p:nvPr/>
          </p:nvSpPr>
          <p:spPr>
            <a:xfrm>
              <a:off x="381477" y="5544362"/>
              <a:ext cx="1957587" cy="369332"/>
            </a:xfrm>
            <a:prstGeom prst="rect">
              <a:avLst/>
            </a:prstGeom>
            <a:solidFill>
              <a:schemeClr val="accent1"/>
            </a:solidFill>
          </p:spPr>
          <p:txBody>
            <a:bodyPr wrap="none">
              <a:spAutoFit/>
            </a:bodyPr>
            <a:lstStyle/>
            <a:p>
              <a:r>
                <a:rPr lang="en-US" b="1" dirty="0">
                  <a:solidFill>
                    <a:schemeClr val="bg1"/>
                  </a:solidFill>
                  <a:latin typeface="Consolas" panose="020B0609020204030204" pitchFamily="49" charset="0"/>
                </a:rPr>
                <a:t>=A2 &amp; " " </a:t>
              </a:r>
              <a:r>
                <a:rPr lang="en-US" b="1" dirty="0" smtClean="0">
                  <a:solidFill>
                    <a:schemeClr val="bg1"/>
                  </a:solidFill>
                  <a:latin typeface="Consolas" panose="020B0609020204030204" pitchFamily="49" charset="0"/>
                </a:rPr>
                <a:t>&amp; B2</a:t>
              </a:r>
              <a:endParaRPr lang="en-US" b="1" dirty="0">
                <a:solidFill>
                  <a:schemeClr val="bg1"/>
                </a:solidFill>
                <a:latin typeface="Consolas" panose="020B0609020204030204" pitchFamily="49" charset="0"/>
              </a:endParaRPr>
            </a:p>
          </p:txBody>
        </p:sp>
        <p:cxnSp>
          <p:nvCxnSpPr>
            <p:cNvPr id="8" name="Straight Connector 7"/>
            <p:cNvCxnSpPr/>
            <p:nvPr/>
          </p:nvCxnSpPr>
          <p:spPr>
            <a:xfrm>
              <a:off x="1451496" y="4165876"/>
              <a:ext cx="1596562" cy="49017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11154" y="5913694"/>
              <a:ext cx="1788615" cy="32541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0808" y="6202290"/>
            <a:ext cx="2648140" cy="646331"/>
          </a:xfrm>
          <a:prstGeom prst="rect">
            <a:avLst/>
          </a:prstGeom>
          <a:noFill/>
        </p:spPr>
        <p:txBody>
          <a:bodyPr wrap="square" rtlCol="0">
            <a:spAutoFit/>
          </a:bodyPr>
          <a:lstStyle/>
          <a:p>
            <a:r>
              <a:rPr lang="en-CA" dirty="0" smtClean="0"/>
              <a:t>In Excel the ampersand ‘</a:t>
            </a:r>
            <a:r>
              <a:rPr lang="en-CA" dirty="0" smtClean="0">
                <a:latin typeface="Consolas" panose="020B0609020204030204" pitchFamily="49" charset="0"/>
              </a:rPr>
              <a:t>&amp;</a:t>
            </a:r>
            <a:r>
              <a:rPr lang="en-CA" dirty="0" smtClean="0"/>
              <a:t>’ connects text strings</a:t>
            </a:r>
            <a:endParaRPr lang="en-CA" dirty="0"/>
          </a:p>
        </p:txBody>
      </p:sp>
      <p:grpSp>
        <p:nvGrpSpPr>
          <p:cNvPr id="16" name="Group 15"/>
          <p:cNvGrpSpPr/>
          <p:nvPr/>
        </p:nvGrpSpPr>
        <p:grpSpPr>
          <a:xfrm>
            <a:off x="7013227" y="2743200"/>
            <a:ext cx="1759933" cy="1028863"/>
            <a:chOff x="7162800" y="2590800"/>
            <a:chExt cx="1759933" cy="1028863"/>
          </a:xfrm>
        </p:grpSpPr>
        <p:sp>
          <p:nvSpPr>
            <p:cNvPr id="12" name="Right Brace 11"/>
            <p:cNvSpPr/>
            <p:nvPr/>
          </p:nvSpPr>
          <p:spPr>
            <a:xfrm>
              <a:off x="7162800" y="2590800"/>
              <a:ext cx="304800" cy="102886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p:cNvSpPr txBox="1"/>
            <p:nvPr/>
          </p:nvSpPr>
          <p:spPr>
            <a:xfrm>
              <a:off x="7434797" y="2643566"/>
              <a:ext cx="1487936" cy="923330"/>
            </a:xfrm>
            <a:prstGeom prst="rect">
              <a:avLst/>
            </a:prstGeom>
            <a:noFill/>
          </p:spPr>
          <p:txBody>
            <a:bodyPr wrap="square" rtlCol="0">
              <a:spAutoFit/>
            </a:bodyPr>
            <a:lstStyle/>
            <a:p>
              <a:r>
                <a:rPr lang="en-CA" b="1" dirty="0" smtClean="0">
                  <a:solidFill>
                    <a:srgbClr val="FF0000"/>
                  </a:solidFill>
                  <a:latin typeface="Arial" panose="020B0604020202020204" pitchFamily="34" charset="0"/>
                  <a:cs typeface="Arial" panose="020B0604020202020204" pitchFamily="34" charset="0"/>
                </a:rPr>
                <a:t>Manually entered data</a:t>
              </a:r>
              <a:endParaRPr lang="en-CA" b="1" dirty="0">
                <a:solidFill>
                  <a:srgbClr val="FF0000"/>
                </a:solidFill>
                <a:latin typeface="Arial" panose="020B0604020202020204" pitchFamily="34" charset="0"/>
                <a:cs typeface="Arial" panose="020B0604020202020204" pitchFamily="34" charset="0"/>
              </a:endParaRPr>
            </a:p>
          </p:txBody>
        </p:sp>
      </p:grpSp>
      <p:grpSp>
        <p:nvGrpSpPr>
          <p:cNvPr id="17" name="Group 16"/>
          <p:cNvGrpSpPr/>
          <p:nvPr/>
        </p:nvGrpSpPr>
        <p:grpSpPr>
          <a:xfrm>
            <a:off x="7115254" y="4740776"/>
            <a:ext cx="1774733" cy="1477328"/>
            <a:chOff x="7115254" y="4740776"/>
            <a:chExt cx="1774733" cy="1477328"/>
          </a:xfrm>
        </p:grpSpPr>
        <p:sp>
          <p:nvSpPr>
            <p:cNvPr id="14" name="Right Brace 13"/>
            <p:cNvSpPr/>
            <p:nvPr/>
          </p:nvSpPr>
          <p:spPr>
            <a:xfrm>
              <a:off x="7115254" y="4991263"/>
              <a:ext cx="304800" cy="102886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7402051" y="4740776"/>
              <a:ext cx="1487936" cy="1477328"/>
            </a:xfrm>
            <a:prstGeom prst="rect">
              <a:avLst/>
            </a:prstGeom>
            <a:noFill/>
          </p:spPr>
          <p:txBody>
            <a:bodyPr wrap="square" rtlCol="0">
              <a:spAutoFit/>
            </a:bodyPr>
            <a:lstStyle/>
            <a:p>
              <a:r>
                <a:rPr lang="en-CA" b="1" dirty="0" smtClean="0">
                  <a:solidFill>
                    <a:srgbClr val="FF0000"/>
                  </a:solidFill>
                  <a:latin typeface="Arial" panose="020B0604020202020204" pitchFamily="34" charset="0"/>
                  <a:cs typeface="Arial" panose="020B0604020202020204" pitchFamily="34" charset="0"/>
                </a:rPr>
                <a:t>Generated (and updated) according to the data</a:t>
              </a:r>
              <a:endParaRPr lang="en-CA"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64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(3)</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2"/>
            </a:pPr>
            <a:r>
              <a:rPr lang="en-CA" b="1" dirty="0" smtClean="0">
                <a:solidFill>
                  <a:schemeClr val="accent3">
                    <a:lumMod val="75000"/>
                  </a:schemeClr>
                </a:solidFill>
              </a:rPr>
              <a:t>Label information </a:t>
            </a:r>
            <a:r>
              <a:rPr lang="en-CA" dirty="0" smtClean="0"/>
              <a:t>so it can be clearly understood</a:t>
            </a:r>
            <a:endParaRPr lang="en-CA" dirty="0"/>
          </a:p>
        </p:txBody>
      </p:sp>
      <p:pic>
        <p:nvPicPr>
          <p:cNvPr id="4" name="Picture 3"/>
          <p:cNvPicPr>
            <a:picLocks noChangeAspect="1"/>
          </p:cNvPicPr>
          <p:nvPr/>
        </p:nvPicPr>
        <p:blipFill>
          <a:blip r:embed="rId3"/>
          <a:stretch>
            <a:fillRect/>
          </a:stretch>
        </p:blipFill>
        <p:spPr>
          <a:xfrm>
            <a:off x="990600" y="2057400"/>
            <a:ext cx="3878317" cy="781050"/>
          </a:xfrm>
          <a:prstGeom prst="rect">
            <a:avLst/>
          </a:prstGeom>
        </p:spPr>
      </p:pic>
      <p:sp>
        <p:nvSpPr>
          <p:cNvPr id="6" name="Freeform 5"/>
          <p:cNvSpPr/>
          <p:nvPr/>
        </p:nvSpPr>
        <p:spPr>
          <a:xfrm>
            <a:off x="868981" y="1914569"/>
            <a:ext cx="1325579" cy="678024"/>
          </a:xfrm>
          <a:custGeom>
            <a:avLst/>
            <a:gdLst>
              <a:gd name="connsiteX0" fmla="*/ 152995 w 1325579"/>
              <a:gd name="connsiteY0" fmla="*/ 97111 h 678024"/>
              <a:gd name="connsiteX1" fmla="*/ 217541 w 1325579"/>
              <a:gd name="connsiteY1" fmla="*/ 75596 h 678024"/>
              <a:gd name="connsiteX2" fmla="*/ 249814 w 1325579"/>
              <a:gd name="connsiteY2" fmla="*/ 54080 h 678024"/>
              <a:gd name="connsiteX3" fmla="*/ 314360 w 1325579"/>
              <a:gd name="connsiteY3" fmla="*/ 32565 h 678024"/>
              <a:gd name="connsiteX4" fmla="*/ 346633 w 1325579"/>
              <a:gd name="connsiteY4" fmla="*/ 21807 h 678024"/>
              <a:gd name="connsiteX5" fmla="*/ 723151 w 1325579"/>
              <a:gd name="connsiteY5" fmla="*/ 32565 h 678024"/>
              <a:gd name="connsiteX6" fmla="*/ 787697 w 1325579"/>
              <a:gd name="connsiteY6" fmla="*/ 54080 h 678024"/>
              <a:gd name="connsiteX7" fmla="*/ 852243 w 1325579"/>
              <a:gd name="connsiteY7" fmla="*/ 64838 h 678024"/>
              <a:gd name="connsiteX8" fmla="*/ 1035123 w 1325579"/>
              <a:gd name="connsiteY8" fmla="*/ 86353 h 678024"/>
              <a:gd name="connsiteX9" fmla="*/ 1067395 w 1325579"/>
              <a:gd name="connsiteY9" fmla="*/ 97111 h 678024"/>
              <a:gd name="connsiteX10" fmla="*/ 1153457 w 1325579"/>
              <a:gd name="connsiteY10" fmla="*/ 118626 h 678024"/>
              <a:gd name="connsiteX11" fmla="*/ 1207245 w 1325579"/>
              <a:gd name="connsiteY11" fmla="*/ 161657 h 678024"/>
              <a:gd name="connsiteX12" fmla="*/ 1271791 w 1325579"/>
              <a:gd name="connsiteY12" fmla="*/ 193930 h 678024"/>
              <a:gd name="connsiteX13" fmla="*/ 1293306 w 1325579"/>
              <a:gd name="connsiteY13" fmla="*/ 226203 h 678024"/>
              <a:gd name="connsiteX14" fmla="*/ 1314821 w 1325579"/>
              <a:gd name="connsiteY14" fmla="*/ 290749 h 678024"/>
              <a:gd name="connsiteX15" fmla="*/ 1325579 w 1325579"/>
              <a:gd name="connsiteY15" fmla="*/ 409083 h 678024"/>
              <a:gd name="connsiteX16" fmla="*/ 1314821 w 1325579"/>
              <a:gd name="connsiteY16" fmla="*/ 452113 h 678024"/>
              <a:gd name="connsiteX17" fmla="*/ 1293306 w 1325579"/>
              <a:gd name="connsiteY17" fmla="*/ 516659 h 678024"/>
              <a:gd name="connsiteX18" fmla="*/ 1218003 w 1325579"/>
              <a:gd name="connsiteY18" fmla="*/ 581205 h 678024"/>
              <a:gd name="connsiteX19" fmla="*/ 1196487 w 1325579"/>
              <a:gd name="connsiteY19" fmla="*/ 602720 h 678024"/>
              <a:gd name="connsiteX20" fmla="*/ 1067395 w 1325579"/>
              <a:gd name="connsiteY20" fmla="*/ 634993 h 678024"/>
              <a:gd name="connsiteX21" fmla="*/ 1035123 w 1325579"/>
              <a:gd name="connsiteY21" fmla="*/ 645751 h 678024"/>
              <a:gd name="connsiteX22" fmla="*/ 927546 w 1325579"/>
              <a:gd name="connsiteY22" fmla="*/ 667266 h 678024"/>
              <a:gd name="connsiteX23" fmla="*/ 895273 w 1325579"/>
              <a:gd name="connsiteY23" fmla="*/ 678024 h 678024"/>
              <a:gd name="connsiteX24" fmla="*/ 260572 w 1325579"/>
              <a:gd name="connsiteY24" fmla="*/ 667266 h 678024"/>
              <a:gd name="connsiteX25" fmla="*/ 196026 w 1325579"/>
              <a:gd name="connsiteY25" fmla="*/ 656509 h 678024"/>
              <a:gd name="connsiteX26" fmla="*/ 163753 w 1325579"/>
              <a:gd name="connsiteY26" fmla="*/ 645751 h 678024"/>
              <a:gd name="connsiteX27" fmla="*/ 88450 w 1325579"/>
              <a:gd name="connsiteY27" fmla="*/ 624236 h 678024"/>
              <a:gd name="connsiteX28" fmla="*/ 56177 w 1325579"/>
              <a:gd name="connsiteY28" fmla="*/ 570447 h 678024"/>
              <a:gd name="connsiteX29" fmla="*/ 23904 w 1325579"/>
              <a:gd name="connsiteY29" fmla="*/ 516659 h 678024"/>
              <a:gd name="connsiteX30" fmla="*/ 13146 w 1325579"/>
              <a:gd name="connsiteY30" fmla="*/ 333779 h 678024"/>
              <a:gd name="connsiteX31" fmla="*/ 23904 w 1325579"/>
              <a:gd name="connsiteY31" fmla="*/ 301506 h 678024"/>
              <a:gd name="connsiteX32" fmla="*/ 56177 w 1325579"/>
              <a:gd name="connsiteY32" fmla="*/ 279991 h 678024"/>
              <a:gd name="connsiteX33" fmla="*/ 109965 w 1325579"/>
              <a:gd name="connsiteY33" fmla="*/ 236960 h 678024"/>
              <a:gd name="connsiteX34" fmla="*/ 163753 w 1325579"/>
              <a:gd name="connsiteY34" fmla="*/ 193930 h 678024"/>
              <a:gd name="connsiteX35" fmla="*/ 196026 w 1325579"/>
              <a:gd name="connsiteY35" fmla="*/ 172415 h 678024"/>
              <a:gd name="connsiteX36" fmla="*/ 260572 w 1325579"/>
              <a:gd name="connsiteY36" fmla="*/ 150899 h 678024"/>
              <a:gd name="connsiteX37" fmla="*/ 325118 w 1325579"/>
              <a:gd name="connsiteY37" fmla="*/ 118626 h 678024"/>
              <a:gd name="connsiteX38" fmla="*/ 357391 w 1325579"/>
              <a:gd name="connsiteY38" fmla="*/ 97111 h 678024"/>
              <a:gd name="connsiteX39" fmla="*/ 389664 w 1325579"/>
              <a:gd name="connsiteY39" fmla="*/ 86353 h 678024"/>
              <a:gd name="connsiteX40" fmla="*/ 421937 w 1325579"/>
              <a:gd name="connsiteY40" fmla="*/ 64838 h 678024"/>
              <a:gd name="connsiteX41" fmla="*/ 464967 w 1325579"/>
              <a:gd name="connsiteY41" fmla="*/ 54080 h 678024"/>
              <a:gd name="connsiteX42" fmla="*/ 529513 w 1325579"/>
              <a:gd name="connsiteY42" fmla="*/ 32565 h 678024"/>
              <a:gd name="connsiteX43" fmla="*/ 561786 w 1325579"/>
              <a:gd name="connsiteY43" fmla="*/ 21807 h 678024"/>
              <a:gd name="connsiteX44" fmla="*/ 658605 w 1325579"/>
              <a:gd name="connsiteY44" fmla="*/ 11050 h 678024"/>
              <a:gd name="connsiteX45" fmla="*/ 798454 w 1325579"/>
              <a:gd name="connsiteY45" fmla="*/ 11050 h 678024"/>
              <a:gd name="connsiteX46" fmla="*/ 949061 w 1325579"/>
              <a:gd name="connsiteY46" fmla="*/ 11050 h 67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25579" h="678024">
                <a:moveTo>
                  <a:pt x="152995" y="97111"/>
                </a:moveTo>
                <a:cubicBezTo>
                  <a:pt x="174510" y="89939"/>
                  <a:pt x="196817" y="84807"/>
                  <a:pt x="217541" y="75596"/>
                </a:cubicBezTo>
                <a:cubicBezTo>
                  <a:pt x="229356" y="70345"/>
                  <a:pt x="237999" y="59331"/>
                  <a:pt x="249814" y="54080"/>
                </a:cubicBezTo>
                <a:cubicBezTo>
                  <a:pt x="270538" y="44869"/>
                  <a:pt x="292845" y="39737"/>
                  <a:pt x="314360" y="32565"/>
                </a:cubicBezTo>
                <a:lnTo>
                  <a:pt x="346633" y="21807"/>
                </a:lnTo>
                <a:cubicBezTo>
                  <a:pt x="472139" y="25393"/>
                  <a:pt x="597929" y="23402"/>
                  <a:pt x="723151" y="32565"/>
                </a:cubicBezTo>
                <a:cubicBezTo>
                  <a:pt x="745770" y="34220"/>
                  <a:pt x="765326" y="50351"/>
                  <a:pt x="787697" y="54080"/>
                </a:cubicBezTo>
                <a:cubicBezTo>
                  <a:pt x="809212" y="57666"/>
                  <a:pt x="830580" y="62289"/>
                  <a:pt x="852243" y="64838"/>
                </a:cubicBezTo>
                <a:cubicBezTo>
                  <a:pt x="1068718" y="90307"/>
                  <a:pt x="889424" y="62071"/>
                  <a:pt x="1035123" y="86353"/>
                </a:cubicBezTo>
                <a:cubicBezTo>
                  <a:pt x="1045880" y="89939"/>
                  <a:pt x="1056394" y="94361"/>
                  <a:pt x="1067395" y="97111"/>
                </a:cubicBezTo>
                <a:lnTo>
                  <a:pt x="1153457" y="118626"/>
                </a:lnTo>
                <a:cubicBezTo>
                  <a:pt x="1173470" y="138640"/>
                  <a:pt x="1180101" y="148085"/>
                  <a:pt x="1207245" y="161657"/>
                </a:cubicBezTo>
                <a:cubicBezTo>
                  <a:pt x="1296322" y="206196"/>
                  <a:pt x="1179301" y="132271"/>
                  <a:pt x="1271791" y="193930"/>
                </a:cubicBezTo>
                <a:cubicBezTo>
                  <a:pt x="1278963" y="204688"/>
                  <a:pt x="1288055" y="214388"/>
                  <a:pt x="1293306" y="226203"/>
                </a:cubicBezTo>
                <a:cubicBezTo>
                  <a:pt x="1302517" y="246927"/>
                  <a:pt x="1314821" y="290749"/>
                  <a:pt x="1314821" y="290749"/>
                </a:cubicBezTo>
                <a:cubicBezTo>
                  <a:pt x="1318407" y="330194"/>
                  <a:pt x="1325579" y="369476"/>
                  <a:pt x="1325579" y="409083"/>
                </a:cubicBezTo>
                <a:cubicBezTo>
                  <a:pt x="1325579" y="423868"/>
                  <a:pt x="1319069" y="437952"/>
                  <a:pt x="1314821" y="452113"/>
                </a:cubicBezTo>
                <a:cubicBezTo>
                  <a:pt x="1308304" y="473836"/>
                  <a:pt x="1309343" y="500622"/>
                  <a:pt x="1293306" y="516659"/>
                </a:cubicBezTo>
                <a:cubicBezTo>
                  <a:pt x="1189731" y="620234"/>
                  <a:pt x="1299914" y="515677"/>
                  <a:pt x="1218003" y="581205"/>
                </a:cubicBezTo>
                <a:cubicBezTo>
                  <a:pt x="1210083" y="587541"/>
                  <a:pt x="1205559" y="598184"/>
                  <a:pt x="1196487" y="602720"/>
                </a:cubicBezTo>
                <a:cubicBezTo>
                  <a:pt x="1153864" y="624032"/>
                  <a:pt x="1113326" y="627338"/>
                  <a:pt x="1067395" y="634993"/>
                </a:cubicBezTo>
                <a:cubicBezTo>
                  <a:pt x="1056638" y="638579"/>
                  <a:pt x="1046172" y="643201"/>
                  <a:pt x="1035123" y="645751"/>
                </a:cubicBezTo>
                <a:cubicBezTo>
                  <a:pt x="999490" y="653974"/>
                  <a:pt x="962238" y="655702"/>
                  <a:pt x="927546" y="667266"/>
                </a:cubicBezTo>
                <a:lnTo>
                  <a:pt x="895273" y="678024"/>
                </a:lnTo>
                <a:lnTo>
                  <a:pt x="260572" y="667266"/>
                </a:lnTo>
                <a:cubicBezTo>
                  <a:pt x="238770" y="666595"/>
                  <a:pt x="217319" y="661241"/>
                  <a:pt x="196026" y="656509"/>
                </a:cubicBezTo>
                <a:cubicBezTo>
                  <a:pt x="184956" y="654049"/>
                  <a:pt x="174656" y="648866"/>
                  <a:pt x="163753" y="645751"/>
                </a:cubicBezTo>
                <a:cubicBezTo>
                  <a:pt x="69172" y="618727"/>
                  <a:pt x="165850" y="650034"/>
                  <a:pt x="88450" y="624236"/>
                </a:cubicBezTo>
                <a:cubicBezTo>
                  <a:pt x="57976" y="532815"/>
                  <a:pt x="100476" y="644279"/>
                  <a:pt x="56177" y="570447"/>
                </a:cubicBezTo>
                <a:cubicBezTo>
                  <a:pt x="14282" y="500622"/>
                  <a:pt x="78419" y="571176"/>
                  <a:pt x="23904" y="516659"/>
                </a:cubicBezTo>
                <a:cubicBezTo>
                  <a:pt x="-7203" y="423341"/>
                  <a:pt x="-4790" y="459326"/>
                  <a:pt x="13146" y="333779"/>
                </a:cubicBezTo>
                <a:cubicBezTo>
                  <a:pt x="14750" y="322553"/>
                  <a:pt x="16820" y="310361"/>
                  <a:pt x="23904" y="301506"/>
                </a:cubicBezTo>
                <a:cubicBezTo>
                  <a:pt x="31981" y="291410"/>
                  <a:pt x="45419" y="287163"/>
                  <a:pt x="56177" y="279991"/>
                </a:cubicBezTo>
                <a:cubicBezTo>
                  <a:pt x="117836" y="187501"/>
                  <a:pt x="35735" y="296345"/>
                  <a:pt x="109965" y="236960"/>
                </a:cubicBezTo>
                <a:cubicBezTo>
                  <a:pt x="179475" y="181351"/>
                  <a:pt x="82636" y="220967"/>
                  <a:pt x="163753" y="193930"/>
                </a:cubicBezTo>
                <a:cubicBezTo>
                  <a:pt x="174511" y="186758"/>
                  <a:pt x="184211" y="177666"/>
                  <a:pt x="196026" y="172415"/>
                </a:cubicBezTo>
                <a:cubicBezTo>
                  <a:pt x="216751" y="163204"/>
                  <a:pt x="241702" y="163479"/>
                  <a:pt x="260572" y="150899"/>
                </a:cubicBezTo>
                <a:cubicBezTo>
                  <a:pt x="353062" y="89240"/>
                  <a:pt x="236041" y="163165"/>
                  <a:pt x="325118" y="118626"/>
                </a:cubicBezTo>
                <a:cubicBezTo>
                  <a:pt x="336682" y="112844"/>
                  <a:pt x="345827" y="102893"/>
                  <a:pt x="357391" y="97111"/>
                </a:cubicBezTo>
                <a:cubicBezTo>
                  <a:pt x="367533" y="92040"/>
                  <a:pt x="379522" y="91424"/>
                  <a:pt x="389664" y="86353"/>
                </a:cubicBezTo>
                <a:cubicBezTo>
                  <a:pt x="401228" y="80571"/>
                  <a:pt x="410053" y="69931"/>
                  <a:pt x="421937" y="64838"/>
                </a:cubicBezTo>
                <a:cubicBezTo>
                  <a:pt x="435526" y="59014"/>
                  <a:pt x="450806" y="58328"/>
                  <a:pt x="464967" y="54080"/>
                </a:cubicBezTo>
                <a:cubicBezTo>
                  <a:pt x="486690" y="47563"/>
                  <a:pt x="507998" y="39737"/>
                  <a:pt x="529513" y="32565"/>
                </a:cubicBezTo>
                <a:cubicBezTo>
                  <a:pt x="540271" y="28979"/>
                  <a:pt x="550516" y="23059"/>
                  <a:pt x="561786" y="21807"/>
                </a:cubicBezTo>
                <a:lnTo>
                  <a:pt x="658605" y="11050"/>
                </a:lnTo>
                <a:cubicBezTo>
                  <a:pt x="744838" y="-10509"/>
                  <a:pt x="661242" y="5084"/>
                  <a:pt x="798454" y="11050"/>
                </a:cubicBezTo>
                <a:cubicBezTo>
                  <a:pt x="848609" y="13231"/>
                  <a:pt x="898859" y="11050"/>
                  <a:pt x="949061" y="11050"/>
                </a:cubicBezTo>
              </a:path>
            </a:pathLst>
          </a:custGeom>
          <a:noFill/>
          <a:ln w="38100">
            <a:solidFill>
              <a:srgbClr val="7793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425700" y="1981200"/>
            <a:ext cx="1215457" cy="571500"/>
          </a:xfrm>
          <a:custGeom>
            <a:avLst/>
            <a:gdLst>
              <a:gd name="connsiteX0" fmla="*/ 215900 w 1295937"/>
              <a:gd name="connsiteY0" fmla="*/ 0 h 571500"/>
              <a:gd name="connsiteX1" fmla="*/ 457200 w 1295937"/>
              <a:gd name="connsiteY1" fmla="*/ 38100 h 571500"/>
              <a:gd name="connsiteX2" fmla="*/ 520700 w 1295937"/>
              <a:gd name="connsiteY2" fmla="*/ 50800 h 571500"/>
              <a:gd name="connsiteX3" fmla="*/ 660400 w 1295937"/>
              <a:gd name="connsiteY3" fmla="*/ 63500 h 571500"/>
              <a:gd name="connsiteX4" fmla="*/ 711200 w 1295937"/>
              <a:gd name="connsiteY4" fmla="*/ 76200 h 571500"/>
              <a:gd name="connsiteX5" fmla="*/ 800100 w 1295937"/>
              <a:gd name="connsiteY5" fmla="*/ 88900 h 571500"/>
              <a:gd name="connsiteX6" fmla="*/ 876300 w 1295937"/>
              <a:gd name="connsiteY6" fmla="*/ 114300 h 571500"/>
              <a:gd name="connsiteX7" fmla="*/ 952500 w 1295937"/>
              <a:gd name="connsiteY7" fmla="*/ 139700 h 571500"/>
              <a:gd name="connsiteX8" fmla="*/ 990600 w 1295937"/>
              <a:gd name="connsiteY8" fmla="*/ 152400 h 571500"/>
              <a:gd name="connsiteX9" fmla="*/ 1028700 w 1295937"/>
              <a:gd name="connsiteY9" fmla="*/ 165100 h 571500"/>
              <a:gd name="connsiteX10" fmla="*/ 1104900 w 1295937"/>
              <a:gd name="connsiteY10" fmla="*/ 215900 h 571500"/>
              <a:gd name="connsiteX11" fmla="*/ 1143000 w 1295937"/>
              <a:gd name="connsiteY11" fmla="*/ 228600 h 571500"/>
              <a:gd name="connsiteX12" fmla="*/ 1257300 w 1295937"/>
              <a:gd name="connsiteY12" fmla="*/ 317500 h 571500"/>
              <a:gd name="connsiteX13" fmla="*/ 1270000 w 1295937"/>
              <a:gd name="connsiteY13" fmla="*/ 355600 h 571500"/>
              <a:gd name="connsiteX14" fmla="*/ 1295400 w 1295937"/>
              <a:gd name="connsiteY14" fmla="*/ 393700 h 571500"/>
              <a:gd name="connsiteX15" fmla="*/ 1282700 w 1295937"/>
              <a:gd name="connsiteY15" fmla="*/ 457200 h 571500"/>
              <a:gd name="connsiteX16" fmla="*/ 1219200 w 1295937"/>
              <a:gd name="connsiteY16" fmla="*/ 520700 h 571500"/>
              <a:gd name="connsiteX17" fmla="*/ 1168400 w 1295937"/>
              <a:gd name="connsiteY17" fmla="*/ 533400 h 571500"/>
              <a:gd name="connsiteX18" fmla="*/ 990600 w 1295937"/>
              <a:gd name="connsiteY18" fmla="*/ 571500 h 571500"/>
              <a:gd name="connsiteX19" fmla="*/ 444500 w 1295937"/>
              <a:gd name="connsiteY19" fmla="*/ 558800 h 571500"/>
              <a:gd name="connsiteX20" fmla="*/ 203200 w 1295937"/>
              <a:gd name="connsiteY20" fmla="*/ 533400 h 571500"/>
              <a:gd name="connsiteX21" fmla="*/ 152400 w 1295937"/>
              <a:gd name="connsiteY21" fmla="*/ 520700 h 571500"/>
              <a:gd name="connsiteX22" fmla="*/ 76200 w 1295937"/>
              <a:gd name="connsiteY22" fmla="*/ 495300 h 571500"/>
              <a:gd name="connsiteX23" fmla="*/ 63500 w 1295937"/>
              <a:gd name="connsiteY23" fmla="*/ 457200 h 571500"/>
              <a:gd name="connsiteX24" fmla="*/ 25400 w 1295937"/>
              <a:gd name="connsiteY24" fmla="*/ 431800 h 571500"/>
              <a:gd name="connsiteX25" fmla="*/ 0 w 1295937"/>
              <a:gd name="connsiteY25" fmla="*/ 355600 h 571500"/>
              <a:gd name="connsiteX26" fmla="*/ 12700 w 1295937"/>
              <a:gd name="connsiteY26" fmla="*/ 228600 h 571500"/>
              <a:gd name="connsiteX27" fmla="*/ 76200 w 1295937"/>
              <a:gd name="connsiteY27" fmla="*/ 177800 h 571500"/>
              <a:gd name="connsiteX28" fmla="*/ 127000 w 1295937"/>
              <a:gd name="connsiteY28" fmla="*/ 152400 h 571500"/>
              <a:gd name="connsiteX29" fmla="*/ 279400 w 1295937"/>
              <a:gd name="connsiteY29" fmla="*/ 127000 h 571500"/>
              <a:gd name="connsiteX30" fmla="*/ 317500 w 1295937"/>
              <a:gd name="connsiteY30" fmla="*/ 114300 h 571500"/>
              <a:gd name="connsiteX31" fmla="*/ 368300 w 1295937"/>
              <a:gd name="connsiteY31" fmla="*/ 101600 h 571500"/>
              <a:gd name="connsiteX32" fmla="*/ 419100 w 1295937"/>
              <a:gd name="connsiteY32" fmla="*/ 76200 h 571500"/>
              <a:gd name="connsiteX33" fmla="*/ 469900 w 1295937"/>
              <a:gd name="connsiteY33" fmla="*/ 63500 h 571500"/>
              <a:gd name="connsiteX34" fmla="*/ 508000 w 1295937"/>
              <a:gd name="connsiteY34" fmla="*/ 50800 h 571500"/>
              <a:gd name="connsiteX35" fmla="*/ 673100 w 1295937"/>
              <a:gd name="connsiteY35" fmla="*/ 25400 h 571500"/>
              <a:gd name="connsiteX36" fmla="*/ 838200 w 1295937"/>
              <a:gd name="connsiteY36" fmla="*/ 127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5937" h="571500">
                <a:moveTo>
                  <a:pt x="215900" y="0"/>
                </a:moveTo>
                <a:cubicBezTo>
                  <a:pt x="398386" y="45621"/>
                  <a:pt x="235153" y="10344"/>
                  <a:pt x="457200" y="38100"/>
                </a:cubicBezTo>
                <a:cubicBezTo>
                  <a:pt x="478619" y="40777"/>
                  <a:pt x="499281" y="48123"/>
                  <a:pt x="520700" y="50800"/>
                </a:cubicBezTo>
                <a:cubicBezTo>
                  <a:pt x="567098" y="56600"/>
                  <a:pt x="613833" y="59267"/>
                  <a:pt x="660400" y="63500"/>
                </a:cubicBezTo>
                <a:cubicBezTo>
                  <a:pt x="677333" y="67733"/>
                  <a:pt x="694027" y="73078"/>
                  <a:pt x="711200" y="76200"/>
                </a:cubicBezTo>
                <a:cubicBezTo>
                  <a:pt x="740651" y="81555"/>
                  <a:pt x="770932" y="82169"/>
                  <a:pt x="800100" y="88900"/>
                </a:cubicBezTo>
                <a:cubicBezTo>
                  <a:pt x="826188" y="94920"/>
                  <a:pt x="850900" y="105833"/>
                  <a:pt x="876300" y="114300"/>
                </a:cubicBezTo>
                <a:lnTo>
                  <a:pt x="952500" y="139700"/>
                </a:lnTo>
                <a:lnTo>
                  <a:pt x="990600" y="152400"/>
                </a:lnTo>
                <a:cubicBezTo>
                  <a:pt x="1003300" y="156633"/>
                  <a:pt x="1017561" y="157674"/>
                  <a:pt x="1028700" y="165100"/>
                </a:cubicBezTo>
                <a:cubicBezTo>
                  <a:pt x="1054100" y="182033"/>
                  <a:pt x="1075940" y="206247"/>
                  <a:pt x="1104900" y="215900"/>
                </a:cubicBezTo>
                <a:cubicBezTo>
                  <a:pt x="1117600" y="220133"/>
                  <a:pt x="1131298" y="222099"/>
                  <a:pt x="1143000" y="228600"/>
                </a:cubicBezTo>
                <a:cubicBezTo>
                  <a:pt x="1211358" y="266577"/>
                  <a:pt x="1211020" y="271220"/>
                  <a:pt x="1257300" y="317500"/>
                </a:cubicBezTo>
                <a:cubicBezTo>
                  <a:pt x="1261533" y="330200"/>
                  <a:pt x="1264013" y="343626"/>
                  <a:pt x="1270000" y="355600"/>
                </a:cubicBezTo>
                <a:cubicBezTo>
                  <a:pt x="1276826" y="369252"/>
                  <a:pt x="1293507" y="378554"/>
                  <a:pt x="1295400" y="393700"/>
                </a:cubicBezTo>
                <a:cubicBezTo>
                  <a:pt x="1298077" y="415119"/>
                  <a:pt x="1290279" y="436989"/>
                  <a:pt x="1282700" y="457200"/>
                </a:cubicBezTo>
                <a:cubicBezTo>
                  <a:pt x="1271891" y="486023"/>
                  <a:pt x="1246942" y="508811"/>
                  <a:pt x="1219200" y="520700"/>
                </a:cubicBezTo>
                <a:cubicBezTo>
                  <a:pt x="1203157" y="527576"/>
                  <a:pt x="1185118" y="528384"/>
                  <a:pt x="1168400" y="533400"/>
                </a:cubicBezTo>
                <a:cubicBezTo>
                  <a:pt x="1039140" y="572178"/>
                  <a:pt x="1145131" y="552184"/>
                  <a:pt x="990600" y="571500"/>
                </a:cubicBezTo>
                <a:lnTo>
                  <a:pt x="444500" y="558800"/>
                </a:lnTo>
                <a:cubicBezTo>
                  <a:pt x="323680" y="554561"/>
                  <a:pt x="296442" y="554120"/>
                  <a:pt x="203200" y="533400"/>
                </a:cubicBezTo>
                <a:cubicBezTo>
                  <a:pt x="186161" y="529614"/>
                  <a:pt x="169118" y="525716"/>
                  <a:pt x="152400" y="520700"/>
                </a:cubicBezTo>
                <a:cubicBezTo>
                  <a:pt x="126755" y="513007"/>
                  <a:pt x="76200" y="495300"/>
                  <a:pt x="76200" y="495300"/>
                </a:cubicBezTo>
                <a:cubicBezTo>
                  <a:pt x="71967" y="482600"/>
                  <a:pt x="71863" y="467653"/>
                  <a:pt x="63500" y="457200"/>
                </a:cubicBezTo>
                <a:cubicBezTo>
                  <a:pt x="53965" y="445281"/>
                  <a:pt x="33490" y="444743"/>
                  <a:pt x="25400" y="431800"/>
                </a:cubicBezTo>
                <a:cubicBezTo>
                  <a:pt x="11210" y="409096"/>
                  <a:pt x="0" y="355600"/>
                  <a:pt x="0" y="355600"/>
                </a:cubicBezTo>
                <a:cubicBezTo>
                  <a:pt x="4233" y="313267"/>
                  <a:pt x="3133" y="270055"/>
                  <a:pt x="12700" y="228600"/>
                </a:cubicBezTo>
                <a:cubicBezTo>
                  <a:pt x="23169" y="183233"/>
                  <a:pt x="43228" y="191931"/>
                  <a:pt x="76200" y="177800"/>
                </a:cubicBezTo>
                <a:cubicBezTo>
                  <a:pt x="93601" y="170342"/>
                  <a:pt x="109273" y="159047"/>
                  <a:pt x="127000" y="152400"/>
                </a:cubicBezTo>
                <a:cubicBezTo>
                  <a:pt x="168956" y="136667"/>
                  <a:pt x="242520" y="131610"/>
                  <a:pt x="279400" y="127000"/>
                </a:cubicBezTo>
                <a:cubicBezTo>
                  <a:pt x="292100" y="122767"/>
                  <a:pt x="304628" y="117978"/>
                  <a:pt x="317500" y="114300"/>
                </a:cubicBezTo>
                <a:cubicBezTo>
                  <a:pt x="334283" y="109505"/>
                  <a:pt x="351957" y="107729"/>
                  <a:pt x="368300" y="101600"/>
                </a:cubicBezTo>
                <a:cubicBezTo>
                  <a:pt x="386027" y="94953"/>
                  <a:pt x="401373" y="82847"/>
                  <a:pt x="419100" y="76200"/>
                </a:cubicBezTo>
                <a:cubicBezTo>
                  <a:pt x="435443" y="70071"/>
                  <a:pt x="453117" y="68295"/>
                  <a:pt x="469900" y="63500"/>
                </a:cubicBezTo>
                <a:cubicBezTo>
                  <a:pt x="482772" y="59822"/>
                  <a:pt x="494932" y="53704"/>
                  <a:pt x="508000" y="50800"/>
                </a:cubicBezTo>
                <a:cubicBezTo>
                  <a:pt x="539718" y="43752"/>
                  <a:pt x="644742" y="29451"/>
                  <a:pt x="673100" y="25400"/>
                </a:cubicBezTo>
                <a:cubicBezTo>
                  <a:pt x="751361" y="-687"/>
                  <a:pt x="697813" y="12700"/>
                  <a:pt x="838200" y="12700"/>
                </a:cubicBezTo>
              </a:path>
            </a:pathLst>
          </a:custGeom>
          <a:noFill/>
          <a:ln w="38100">
            <a:solidFill>
              <a:srgbClr val="7793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3677099" y="1967968"/>
            <a:ext cx="1155876" cy="597964"/>
          </a:xfrm>
          <a:custGeom>
            <a:avLst/>
            <a:gdLst>
              <a:gd name="connsiteX0" fmla="*/ 139700 w 1155876"/>
              <a:gd name="connsiteY0" fmla="*/ 51864 h 597964"/>
              <a:gd name="connsiteX1" fmla="*/ 508000 w 1155876"/>
              <a:gd name="connsiteY1" fmla="*/ 77264 h 597964"/>
              <a:gd name="connsiteX2" fmla="*/ 800100 w 1155876"/>
              <a:gd name="connsiteY2" fmla="*/ 102664 h 597964"/>
              <a:gd name="connsiteX3" fmla="*/ 1028700 w 1155876"/>
              <a:gd name="connsiteY3" fmla="*/ 153464 h 597964"/>
              <a:gd name="connsiteX4" fmla="*/ 1066800 w 1155876"/>
              <a:gd name="connsiteY4" fmla="*/ 166164 h 597964"/>
              <a:gd name="connsiteX5" fmla="*/ 1104900 w 1155876"/>
              <a:gd name="connsiteY5" fmla="*/ 191564 h 597964"/>
              <a:gd name="connsiteX6" fmla="*/ 1155700 w 1155876"/>
              <a:gd name="connsiteY6" fmla="*/ 267764 h 597964"/>
              <a:gd name="connsiteX7" fmla="*/ 1143000 w 1155876"/>
              <a:gd name="connsiteY7" fmla="*/ 394764 h 597964"/>
              <a:gd name="connsiteX8" fmla="*/ 1130300 w 1155876"/>
              <a:gd name="connsiteY8" fmla="*/ 432864 h 597964"/>
              <a:gd name="connsiteX9" fmla="*/ 1054100 w 1155876"/>
              <a:gd name="connsiteY9" fmla="*/ 483664 h 597964"/>
              <a:gd name="connsiteX10" fmla="*/ 977900 w 1155876"/>
              <a:gd name="connsiteY10" fmla="*/ 521764 h 597964"/>
              <a:gd name="connsiteX11" fmla="*/ 889000 w 1155876"/>
              <a:gd name="connsiteY11" fmla="*/ 559864 h 597964"/>
              <a:gd name="connsiteX12" fmla="*/ 762000 w 1155876"/>
              <a:gd name="connsiteY12" fmla="*/ 585264 h 597964"/>
              <a:gd name="connsiteX13" fmla="*/ 723900 w 1155876"/>
              <a:gd name="connsiteY13" fmla="*/ 597964 h 597964"/>
              <a:gd name="connsiteX14" fmla="*/ 342900 w 1155876"/>
              <a:gd name="connsiteY14" fmla="*/ 585264 h 597964"/>
              <a:gd name="connsiteX15" fmla="*/ 279400 w 1155876"/>
              <a:gd name="connsiteY15" fmla="*/ 572564 h 597964"/>
              <a:gd name="connsiteX16" fmla="*/ 203200 w 1155876"/>
              <a:gd name="connsiteY16" fmla="*/ 559864 h 597964"/>
              <a:gd name="connsiteX17" fmla="*/ 127000 w 1155876"/>
              <a:gd name="connsiteY17" fmla="*/ 534464 h 597964"/>
              <a:gd name="connsiteX18" fmla="*/ 76200 w 1155876"/>
              <a:gd name="connsiteY18" fmla="*/ 521764 h 597964"/>
              <a:gd name="connsiteX19" fmla="*/ 25400 w 1155876"/>
              <a:gd name="connsiteY19" fmla="*/ 445564 h 597964"/>
              <a:gd name="connsiteX20" fmla="*/ 0 w 1155876"/>
              <a:gd name="connsiteY20" fmla="*/ 369364 h 597964"/>
              <a:gd name="connsiteX21" fmla="*/ 12700 w 1155876"/>
              <a:gd name="connsiteY21" fmla="*/ 267764 h 597964"/>
              <a:gd name="connsiteX22" fmla="*/ 25400 w 1155876"/>
              <a:gd name="connsiteY22" fmla="*/ 229664 h 597964"/>
              <a:gd name="connsiteX23" fmla="*/ 177800 w 1155876"/>
              <a:gd name="connsiteY23" fmla="*/ 153464 h 597964"/>
              <a:gd name="connsiteX24" fmla="*/ 254000 w 1155876"/>
              <a:gd name="connsiteY24" fmla="*/ 128064 h 597964"/>
              <a:gd name="connsiteX25" fmla="*/ 292100 w 1155876"/>
              <a:gd name="connsiteY25" fmla="*/ 115364 h 597964"/>
              <a:gd name="connsiteX26" fmla="*/ 342900 w 1155876"/>
              <a:gd name="connsiteY26" fmla="*/ 89964 h 597964"/>
              <a:gd name="connsiteX27" fmla="*/ 393700 w 1155876"/>
              <a:gd name="connsiteY27" fmla="*/ 77264 h 597964"/>
              <a:gd name="connsiteX28" fmla="*/ 469900 w 1155876"/>
              <a:gd name="connsiteY28" fmla="*/ 51864 h 597964"/>
              <a:gd name="connsiteX29" fmla="*/ 508000 w 1155876"/>
              <a:gd name="connsiteY29" fmla="*/ 39164 h 597964"/>
              <a:gd name="connsiteX30" fmla="*/ 584200 w 1155876"/>
              <a:gd name="connsiteY30" fmla="*/ 1064 h 597964"/>
              <a:gd name="connsiteX31" fmla="*/ 635000 w 1155876"/>
              <a:gd name="connsiteY31" fmla="*/ 1064 h 59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5876" h="597964">
                <a:moveTo>
                  <a:pt x="139700" y="51864"/>
                </a:moveTo>
                <a:cubicBezTo>
                  <a:pt x="256734" y="58748"/>
                  <a:pt x="389650" y="64806"/>
                  <a:pt x="508000" y="77264"/>
                </a:cubicBezTo>
                <a:cubicBezTo>
                  <a:pt x="801300" y="108138"/>
                  <a:pt x="255933" y="68654"/>
                  <a:pt x="800100" y="102664"/>
                </a:cubicBezTo>
                <a:cubicBezTo>
                  <a:pt x="978910" y="132466"/>
                  <a:pt x="903642" y="111778"/>
                  <a:pt x="1028700" y="153464"/>
                </a:cubicBezTo>
                <a:cubicBezTo>
                  <a:pt x="1041400" y="157697"/>
                  <a:pt x="1055661" y="158738"/>
                  <a:pt x="1066800" y="166164"/>
                </a:cubicBezTo>
                <a:lnTo>
                  <a:pt x="1104900" y="191564"/>
                </a:lnTo>
                <a:cubicBezTo>
                  <a:pt x="1121833" y="216964"/>
                  <a:pt x="1158738" y="237388"/>
                  <a:pt x="1155700" y="267764"/>
                </a:cubicBezTo>
                <a:cubicBezTo>
                  <a:pt x="1151467" y="310097"/>
                  <a:pt x="1149469" y="352714"/>
                  <a:pt x="1143000" y="394764"/>
                </a:cubicBezTo>
                <a:cubicBezTo>
                  <a:pt x="1140964" y="407995"/>
                  <a:pt x="1139766" y="423398"/>
                  <a:pt x="1130300" y="432864"/>
                </a:cubicBezTo>
                <a:cubicBezTo>
                  <a:pt x="1108714" y="454450"/>
                  <a:pt x="1079500" y="466731"/>
                  <a:pt x="1054100" y="483664"/>
                </a:cubicBezTo>
                <a:cubicBezTo>
                  <a:pt x="980881" y="532477"/>
                  <a:pt x="1051512" y="490216"/>
                  <a:pt x="977900" y="521764"/>
                </a:cubicBezTo>
                <a:cubicBezTo>
                  <a:pt x="910167" y="550793"/>
                  <a:pt x="948568" y="542845"/>
                  <a:pt x="889000" y="559864"/>
                </a:cubicBezTo>
                <a:cubicBezTo>
                  <a:pt x="800439" y="585167"/>
                  <a:pt x="874270" y="560315"/>
                  <a:pt x="762000" y="585264"/>
                </a:cubicBezTo>
                <a:cubicBezTo>
                  <a:pt x="748932" y="588168"/>
                  <a:pt x="736600" y="593731"/>
                  <a:pt x="723900" y="597964"/>
                </a:cubicBezTo>
                <a:cubicBezTo>
                  <a:pt x="596900" y="593731"/>
                  <a:pt x="469764" y="592513"/>
                  <a:pt x="342900" y="585264"/>
                </a:cubicBezTo>
                <a:cubicBezTo>
                  <a:pt x="321349" y="584033"/>
                  <a:pt x="300638" y="576425"/>
                  <a:pt x="279400" y="572564"/>
                </a:cubicBezTo>
                <a:cubicBezTo>
                  <a:pt x="254065" y="567958"/>
                  <a:pt x="228182" y="566109"/>
                  <a:pt x="203200" y="559864"/>
                </a:cubicBezTo>
                <a:cubicBezTo>
                  <a:pt x="177225" y="553370"/>
                  <a:pt x="152975" y="540958"/>
                  <a:pt x="127000" y="534464"/>
                </a:cubicBezTo>
                <a:lnTo>
                  <a:pt x="76200" y="521764"/>
                </a:lnTo>
                <a:cubicBezTo>
                  <a:pt x="59267" y="496364"/>
                  <a:pt x="35053" y="474524"/>
                  <a:pt x="25400" y="445564"/>
                </a:cubicBezTo>
                <a:lnTo>
                  <a:pt x="0" y="369364"/>
                </a:lnTo>
                <a:cubicBezTo>
                  <a:pt x="4233" y="335497"/>
                  <a:pt x="6595" y="301344"/>
                  <a:pt x="12700" y="267764"/>
                </a:cubicBezTo>
                <a:cubicBezTo>
                  <a:pt x="15095" y="254593"/>
                  <a:pt x="15934" y="239130"/>
                  <a:pt x="25400" y="229664"/>
                </a:cubicBezTo>
                <a:cubicBezTo>
                  <a:pt x="74639" y="180425"/>
                  <a:pt x="115825" y="174122"/>
                  <a:pt x="177800" y="153464"/>
                </a:cubicBezTo>
                <a:lnTo>
                  <a:pt x="254000" y="128064"/>
                </a:lnTo>
                <a:cubicBezTo>
                  <a:pt x="266700" y="123831"/>
                  <a:pt x="280126" y="121351"/>
                  <a:pt x="292100" y="115364"/>
                </a:cubicBezTo>
                <a:cubicBezTo>
                  <a:pt x="309033" y="106897"/>
                  <a:pt x="325173" y="96611"/>
                  <a:pt x="342900" y="89964"/>
                </a:cubicBezTo>
                <a:cubicBezTo>
                  <a:pt x="359243" y="83835"/>
                  <a:pt x="376982" y="82280"/>
                  <a:pt x="393700" y="77264"/>
                </a:cubicBezTo>
                <a:cubicBezTo>
                  <a:pt x="419345" y="69571"/>
                  <a:pt x="444500" y="60331"/>
                  <a:pt x="469900" y="51864"/>
                </a:cubicBezTo>
                <a:cubicBezTo>
                  <a:pt x="482600" y="47631"/>
                  <a:pt x="496861" y="46590"/>
                  <a:pt x="508000" y="39164"/>
                </a:cubicBezTo>
                <a:cubicBezTo>
                  <a:pt x="535438" y="20872"/>
                  <a:pt x="550740" y="5844"/>
                  <a:pt x="584200" y="1064"/>
                </a:cubicBezTo>
                <a:cubicBezTo>
                  <a:pt x="600963" y="-1331"/>
                  <a:pt x="618067" y="1064"/>
                  <a:pt x="635000" y="1064"/>
                </a:cubicBezTo>
              </a:path>
            </a:pathLst>
          </a:custGeom>
          <a:noFill/>
          <a:ln w="38100">
            <a:solidFill>
              <a:srgbClr val="7793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11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(4)</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CA" dirty="0"/>
              <a:t>Never enter the same information more than </a:t>
            </a:r>
            <a:r>
              <a:rPr lang="en-CA" dirty="0" smtClean="0"/>
              <a:t>once</a:t>
            </a:r>
          </a:p>
          <a:p>
            <a:pPr marL="222250" lvl="1" indent="0">
              <a:buNone/>
            </a:pPr>
            <a:r>
              <a:rPr lang="en-US" b="1" dirty="0"/>
              <a:t>Example spreadsheet</a:t>
            </a:r>
            <a:r>
              <a:rPr lang="en-CA" dirty="0"/>
              <a:t>: </a:t>
            </a:r>
            <a:r>
              <a:rPr lang="en-CA" dirty="0" smtClean="0">
                <a:latin typeface="Consolas" panose="020B0609020204030204" pitchFamily="49" charset="0"/>
              </a:rPr>
              <a:t> 4</a:t>
            </a:r>
            <a:r>
              <a:rPr lang="en-CA" dirty="0" smtClean="0">
                <a:latin typeface="Consolas" panose="020B0609020204030204" pitchFamily="49" charset="0"/>
                <a:cs typeface="Consolas" panose="020B0609020204030204" pitchFamily="49" charset="0"/>
              </a:rPr>
              <a:t>grades_formulas</a:t>
            </a:r>
            <a:endParaRPr lang="en-CA" dirty="0">
              <a:latin typeface="Consolas" panose="020B0609020204030204" pitchFamily="49" charset="0"/>
            </a:endParaRPr>
          </a:p>
          <a:p>
            <a:pPr lvl="2"/>
            <a:r>
              <a:rPr lang="en-CA" dirty="0" smtClean="0"/>
              <a:t>Advantages: reduces size and complexity of the sheet, making changes can be easier.</a:t>
            </a:r>
          </a:p>
          <a:p>
            <a:pPr lvl="2"/>
            <a:r>
              <a:rPr lang="en-CA" dirty="0" smtClean="0"/>
              <a:t>Seems </a:t>
            </a:r>
            <a:r>
              <a:rPr lang="en-CA" dirty="0"/>
              <a:t>obvious? Not always</a:t>
            </a:r>
          </a:p>
          <a:p>
            <a:pPr lvl="2"/>
            <a:r>
              <a:rPr lang="en-CA" dirty="0"/>
              <a:t>Example: What if the previous spreadsheet were used to calculate the grades for a class full of students?</a:t>
            </a:r>
          </a:p>
          <a:p>
            <a:pPr lvl="2"/>
            <a:r>
              <a:rPr lang="en-CA" dirty="0"/>
              <a:t>Some would create the sheet this way</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2"/>
            <a:endParaRPr lang="en-CA" dirty="0"/>
          </a:p>
          <a:p>
            <a:endParaRPr lang="en-CA" dirty="0"/>
          </a:p>
        </p:txBody>
      </p:sp>
      <p:pic>
        <p:nvPicPr>
          <p:cNvPr id="4" name="Picture 3"/>
          <p:cNvPicPr>
            <a:picLocks noChangeAspect="1"/>
          </p:cNvPicPr>
          <p:nvPr/>
        </p:nvPicPr>
        <p:blipFill>
          <a:blip r:embed="rId3"/>
          <a:stretch>
            <a:fillRect/>
          </a:stretch>
        </p:blipFill>
        <p:spPr>
          <a:xfrm>
            <a:off x="746772" y="4535680"/>
            <a:ext cx="4640810" cy="1598238"/>
          </a:xfrm>
          <a:prstGeom prst="rect">
            <a:avLst/>
          </a:prstGeom>
        </p:spPr>
      </p:pic>
      <p:grpSp>
        <p:nvGrpSpPr>
          <p:cNvPr id="26" name="Group 25"/>
          <p:cNvGrpSpPr/>
          <p:nvPr/>
        </p:nvGrpSpPr>
        <p:grpSpPr>
          <a:xfrm>
            <a:off x="4953000" y="3962400"/>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3000" y="4550933"/>
            <a:ext cx="3436390" cy="963587"/>
            <a:chOff x="4892028" y="3977653"/>
            <a:chExt cx="3436390" cy="963587"/>
          </a:xfrm>
        </p:grpSpPr>
        <p:sp>
          <p:nvSpPr>
            <p:cNvPr id="8" name="Rectangle 7"/>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8"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3390" y="50573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21939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a:t>
            </a:r>
            <a:r>
              <a:rPr lang="en-CA" dirty="0" smtClean="0"/>
              <a:t>(5)</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Issues</a:t>
            </a:r>
            <a:r>
              <a:rPr lang="en-CA" dirty="0"/>
              <a:t>:</a:t>
            </a:r>
          </a:p>
          <a:p>
            <a:pPr lvl="2"/>
            <a:r>
              <a:rPr lang="en-CA" dirty="0" smtClean="0"/>
              <a:t>Making </a:t>
            </a:r>
            <a:r>
              <a:rPr lang="en-CA" dirty="0"/>
              <a:t>changes: What if the value of each component (40% assignments, 60% exams) changed</a:t>
            </a:r>
            <a:r>
              <a:rPr lang="en-CA" dirty="0" smtClean="0"/>
              <a:t>?</a:t>
            </a:r>
          </a:p>
          <a:p>
            <a:pPr lvl="3"/>
            <a:r>
              <a:rPr lang="en-CA" dirty="0" smtClean="0"/>
              <a:t>Retyping/modifying all formulas is inefficient (at least a copy-paste is needed)</a:t>
            </a:r>
          </a:p>
          <a:p>
            <a:pPr lvl="2"/>
            <a:r>
              <a:rPr lang="en-CA" dirty="0"/>
              <a:t>Clarity: What does the 0.4 &amp; 0.6 refer to (sometimes </a:t>
            </a:r>
            <a:r>
              <a:rPr lang="en-CA" dirty="0" smtClean="0"/>
              <a:t>it’s not </a:t>
            </a:r>
            <a:r>
              <a:rPr lang="en-CA" dirty="0"/>
              <a:t>so obvious</a:t>
            </a:r>
            <a:r>
              <a:rPr lang="en-CA" dirty="0" smtClean="0"/>
              <a:t>)? It violates the “label information” rule of thumb.</a:t>
            </a:r>
            <a:endParaRPr lang="en-CA" dirty="0"/>
          </a:p>
          <a:p>
            <a:pPr lvl="3"/>
            <a:endParaRPr lang="en-CA" dirty="0"/>
          </a:p>
          <a:p>
            <a:pPr lvl="2"/>
            <a:endParaRPr lang="en-CA" dirty="0"/>
          </a:p>
          <a:p>
            <a:endParaRPr lang="en-CA" dirty="0"/>
          </a:p>
        </p:txBody>
      </p:sp>
      <p:pic>
        <p:nvPicPr>
          <p:cNvPr id="4" name="Picture 3"/>
          <p:cNvPicPr>
            <a:picLocks noChangeAspect="1"/>
          </p:cNvPicPr>
          <p:nvPr/>
        </p:nvPicPr>
        <p:blipFill>
          <a:blip r:embed="rId3"/>
          <a:stretch>
            <a:fillRect/>
          </a:stretch>
        </p:blipFill>
        <p:spPr>
          <a:xfrm>
            <a:off x="762000" y="1814892"/>
            <a:ext cx="4640810" cy="1598238"/>
          </a:xfrm>
          <a:prstGeom prst="rect">
            <a:avLst/>
          </a:prstGeom>
        </p:spPr>
      </p:pic>
      <p:grpSp>
        <p:nvGrpSpPr>
          <p:cNvPr id="5" name="Group 4"/>
          <p:cNvGrpSpPr/>
          <p:nvPr/>
        </p:nvGrpSpPr>
        <p:grpSpPr>
          <a:xfrm>
            <a:off x="4968228" y="1241612"/>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68228" y="1830145"/>
            <a:ext cx="3436390" cy="963587"/>
            <a:chOff x="4892028" y="3977653"/>
            <a:chExt cx="3436390" cy="963587"/>
          </a:xfrm>
        </p:grpSpPr>
        <p:sp>
          <p:nvSpPr>
            <p:cNvPr id="9" name="Rectangle 8"/>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9"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8618" y="2336532"/>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24780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90600" y="4400550"/>
            <a:ext cx="6498492" cy="1740274"/>
          </a:xfrm>
          <a:prstGeom prst="rect">
            <a:avLst/>
          </a:prstGeom>
        </p:spPr>
      </p:pic>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US" b="1" dirty="0"/>
              <a:t>Example spreadsheet</a:t>
            </a:r>
            <a:r>
              <a:rPr lang="en-CA" dirty="0"/>
              <a:t>: </a:t>
            </a:r>
            <a:r>
              <a:rPr lang="en-CA" dirty="0">
                <a:latin typeface="Consolas" panose="020B0609020204030204" pitchFamily="49" charset="0"/>
              </a:rPr>
              <a:t>5_grades_lookup</a:t>
            </a:r>
            <a:endParaRPr lang="en-CA" dirty="0" smtClean="0">
              <a:latin typeface="Consolas" panose="020B0609020204030204" pitchFamily="49" charset="0"/>
            </a:endParaRPr>
          </a:p>
          <a:p>
            <a:r>
              <a:rPr lang="en-CA" dirty="0" smtClean="0"/>
              <a:t>As the name implies it contains information that needs to be referred to (“</a:t>
            </a:r>
            <a:r>
              <a:rPr lang="en-CA" b="1" dirty="0" smtClean="0">
                <a:solidFill>
                  <a:srgbClr val="385723"/>
                </a:solidFill>
              </a:rPr>
              <a:t>looked up</a:t>
            </a:r>
            <a:r>
              <a:rPr lang="en-CA" dirty="0" smtClean="0"/>
              <a:t>”) in a part of the spreadsheet.</a:t>
            </a:r>
          </a:p>
          <a:p>
            <a:r>
              <a:rPr lang="en-CA" dirty="0" smtClean="0"/>
              <a:t>Can be used to address some of the issues related to the previous example:</a:t>
            </a:r>
          </a:p>
          <a:p>
            <a:pPr lvl="1"/>
            <a:r>
              <a:rPr lang="en-CA" dirty="0" smtClean="0"/>
              <a:t>Clarity</a:t>
            </a:r>
          </a:p>
          <a:p>
            <a:pPr lvl="1"/>
            <a:r>
              <a:rPr lang="en-CA" dirty="0" smtClean="0"/>
              <a:t>Entering the same data multiple times</a:t>
            </a:r>
            <a:endParaRPr lang="en-CA" dirty="0"/>
          </a:p>
        </p:txBody>
      </p:sp>
      <p:grpSp>
        <p:nvGrpSpPr>
          <p:cNvPr id="9" name="Group 8"/>
          <p:cNvGrpSpPr/>
          <p:nvPr/>
        </p:nvGrpSpPr>
        <p:grpSpPr>
          <a:xfrm>
            <a:off x="4898293" y="3546662"/>
            <a:ext cx="3124199" cy="1707776"/>
            <a:chOff x="5486400" y="3626224"/>
            <a:chExt cx="3124199" cy="1707776"/>
          </a:xfrm>
        </p:grpSpPr>
        <p:sp>
          <p:nvSpPr>
            <p:cNvPr id="5" name="Rectangle 4"/>
            <p:cNvSpPr/>
            <p:nvPr/>
          </p:nvSpPr>
          <p:spPr>
            <a:xfrm>
              <a:off x="5791200" y="3626224"/>
              <a:ext cx="2819399" cy="3361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a:t>
              </a:r>
              <a:r>
                <a:rPr lang="en-CA" dirty="0" smtClean="0"/>
                <a:t>*</a:t>
              </a:r>
              <a:r>
                <a:rPr lang="en-CA" b="1" dirty="0" smtClean="0">
                  <a:solidFill>
                    <a:srgbClr val="385723"/>
                  </a:solidFill>
                </a:rPr>
                <a:t>$G$2</a:t>
              </a:r>
              <a:r>
                <a:rPr lang="en-CA" dirty="0"/>
                <a:t>)+(C2</a:t>
              </a:r>
              <a:r>
                <a:rPr lang="en-CA" dirty="0" smtClean="0"/>
                <a:t>*</a:t>
              </a:r>
              <a:r>
                <a:rPr lang="en-CA" b="1" dirty="0" smtClean="0">
                  <a:solidFill>
                    <a:srgbClr val="385723"/>
                  </a:solidFill>
                </a:rPr>
                <a:t>$G$3</a:t>
              </a:r>
              <a:r>
                <a:rPr lang="en-CA" dirty="0"/>
                <a:t>)</a:t>
              </a:r>
            </a:p>
          </p:txBody>
        </p:sp>
        <p:cxnSp>
          <p:nvCxnSpPr>
            <p:cNvPr id="7" name="Straight Connector 6"/>
            <p:cNvCxnSpPr>
              <a:endCxn id="5"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33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85723"/>
                </a:solidFill>
              </a:rPr>
              <a:t>Quick Hint #1: When To Use the </a:t>
            </a:r>
            <a:r>
              <a:rPr lang="en-US" b="1" dirty="0" smtClean="0">
                <a:solidFill>
                  <a:srgbClr val="385723"/>
                </a:solidFill>
                <a:latin typeface="Consolas" panose="020B0609020204030204" pitchFamily="49" charset="0"/>
              </a:rPr>
              <a:t>$</a:t>
            </a:r>
            <a:r>
              <a:rPr lang="en-US" b="1" dirty="0">
                <a:solidFill>
                  <a:srgbClr val="385723"/>
                </a:solidFill>
              </a:rPr>
              <a:t> Sign </a:t>
            </a:r>
            <a:r>
              <a:rPr lang="en-US" b="1" dirty="0" smtClean="0">
                <a:solidFill>
                  <a:srgbClr val="385723"/>
                </a:solidFill>
              </a:rPr>
              <a:t>(Absolute </a:t>
            </a:r>
            <a:r>
              <a:rPr lang="en-US" b="1" dirty="0">
                <a:solidFill>
                  <a:srgbClr val="385723"/>
                </a:solidFill>
              </a:rPr>
              <a:t>Cell Reference)</a:t>
            </a:r>
          </a:p>
        </p:txBody>
      </p:sp>
      <p:sp>
        <p:nvSpPr>
          <p:cNvPr id="3" name="Content Placeholder 2"/>
          <p:cNvSpPr>
            <a:spLocks noGrp="1"/>
          </p:cNvSpPr>
          <p:nvPr>
            <p:ph idx="1"/>
          </p:nvPr>
        </p:nvSpPr>
        <p:spPr/>
        <p:txBody>
          <a:bodyPr/>
          <a:lstStyle/>
          <a:p>
            <a:r>
              <a:rPr lang="en-US" sz="2000" dirty="0" smtClean="0"/>
              <a:t>If a formula always </a:t>
            </a:r>
            <a:r>
              <a:rPr lang="en-US" sz="2000" b="1" dirty="0" smtClean="0">
                <a:solidFill>
                  <a:srgbClr val="385723"/>
                </a:solidFill>
              </a:rPr>
              <a:t>refers to the same location </a:t>
            </a:r>
            <a:r>
              <a:rPr lang="en-US" sz="2000" dirty="0" smtClean="0"/>
              <a:t>in the spreadsheet (e.g. lookup table or lookup cell)</a:t>
            </a:r>
          </a:p>
          <a:p>
            <a:endParaRPr lang="en-US" dirty="0"/>
          </a:p>
          <a:p>
            <a:endParaRPr lang="en-US" dirty="0" smtClean="0"/>
          </a:p>
          <a:p>
            <a:endParaRPr lang="en-US" dirty="0"/>
          </a:p>
          <a:p>
            <a:pPr marL="0" indent="0">
              <a:buNone/>
            </a:pPr>
            <a:endParaRPr lang="en-US" dirty="0" smtClean="0"/>
          </a:p>
          <a:p>
            <a:pPr marL="0" indent="0">
              <a:buNone/>
            </a:pPr>
            <a:endParaRPr lang="en-US" dirty="0" smtClean="0"/>
          </a:p>
          <a:p>
            <a:r>
              <a:rPr lang="en-US" sz="2000" dirty="0" smtClean="0"/>
              <a:t>Always precede references to cells being looked up with a dollar sign</a:t>
            </a:r>
          </a:p>
          <a:p>
            <a:pPr lvl="1"/>
            <a:r>
              <a:rPr lang="en-US" sz="1800" dirty="0" smtClean="0"/>
              <a:t>Values in G2 and G3 are needed in calculations for </a:t>
            </a:r>
            <a:r>
              <a:rPr lang="en-US" sz="1800" i="1" dirty="0" smtClean="0"/>
              <a:t>all</a:t>
            </a:r>
            <a:r>
              <a:rPr lang="en-US" sz="1800" dirty="0" smtClean="0"/>
              <a:t> students so the row and column are preceded by a dollar sign: (</a:t>
            </a:r>
            <a:r>
              <a:rPr lang="en-US" sz="1800" dirty="0"/>
              <a:t>B2</a:t>
            </a:r>
            <a:r>
              <a:rPr lang="en-US" sz="1800" dirty="0" smtClean="0"/>
              <a:t>*</a:t>
            </a:r>
            <a:r>
              <a:rPr lang="en-US" sz="1800" b="1" dirty="0" smtClean="0">
                <a:solidFill>
                  <a:srgbClr val="385723"/>
                </a:solidFill>
              </a:rPr>
              <a:t>$G$2</a:t>
            </a:r>
            <a:r>
              <a:rPr lang="en-US" sz="1800" dirty="0" smtClean="0"/>
              <a:t>)*(C2*</a:t>
            </a:r>
            <a:r>
              <a:rPr lang="en-US" sz="1800" b="1" dirty="0" smtClean="0">
                <a:solidFill>
                  <a:srgbClr val="385723"/>
                </a:solidFill>
              </a:rPr>
              <a:t>$G$3</a:t>
            </a:r>
            <a:r>
              <a:rPr lang="en-US" sz="1800" dirty="0" smtClean="0"/>
              <a:t>)</a:t>
            </a:r>
          </a:p>
          <a:p>
            <a:pPr lvl="1"/>
            <a:r>
              <a:rPr lang="en-US" sz="1800" dirty="0" smtClean="0"/>
              <a:t>The dollar signs ensure that when the formula is copy-pasted, other student’s term grade points always refers to grade weightings specified in the lookup table defined in Cell </a:t>
            </a:r>
            <a:r>
              <a:rPr lang="en-US" sz="1800" dirty="0" smtClean="0">
                <a:latin typeface="Consolas" panose="020B0609020204030204" pitchFamily="49" charset="0"/>
              </a:rPr>
              <a:t>G2</a:t>
            </a:r>
            <a:r>
              <a:rPr lang="en-US" sz="1800" dirty="0" smtClean="0"/>
              <a:t> and Cell </a:t>
            </a:r>
            <a:r>
              <a:rPr lang="en-US" sz="1800" dirty="0" smtClean="0">
                <a:latin typeface="Consolas" panose="020B0609020204030204" pitchFamily="49" charset="0"/>
              </a:rPr>
              <a:t>G3</a:t>
            </a:r>
            <a:r>
              <a:rPr lang="en-US" sz="1800" dirty="0" smtClean="0"/>
              <a:t>.</a:t>
            </a:r>
            <a:endParaRPr lang="en-US" sz="1800" dirty="0"/>
          </a:p>
        </p:txBody>
      </p:sp>
      <p:grpSp>
        <p:nvGrpSpPr>
          <p:cNvPr id="17" name="Group 16"/>
          <p:cNvGrpSpPr/>
          <p:nvPr/>
        </p:nvGrpSpPr>
        <p:grpSpPr>
          <a:xfrm>
            <a:off x="731904" y="2324439"/>
            <a:ext cx="3800578" cy="1737034"/>
            <a:chOff x="731904" y="2324439"/>
            <a:chExt cx="3800578" cy="1737034"/>
          </a:xfrm>
        </p:grpSpPr>
        <p:pic>
          <p:nvPicPr>
            <p:cNvPr id="11" name="Picture 10"/>
            <p:cNvPicPr>
              <a:picLocks noChangeAspect="1"/>
            </p:cNvPicPr>
            <p:nvPr/>
          </p:nvPicPr>
          <p:blipFill>
            <a:blip r:embed="rId2"/>
            <a:stretch>
              <a:fillRect/>
            </a:stretch>
          </p:blipFill>
          <p:spPr>
            <a:xfrm>
              <a:off x="731904" y="2994673"/>
              <a:ext cx="2857500" cy="1066800"/>
            </a:xfrm>
            <a:prstGeom prst="rect">
              <a:avLst/>
            </a:prstGeom>
          </p:spPr>
        </p:pic>
        <p:grpSp>
          <p:nvGrpSpPr>
            <p:cNvPr id="12" name="Group 11"/>
            <p:cNvGrpSpPr/>
            <p:nvPr/>
          </p:nvGrpSpPr>
          <p:grpSpPr>
            <a:xfrm>
              <a:off x="1325073" y="2324439"/>
              <a:ext cx="3207409" cy="1409361"/>
              <a:chOff x="1913180" y="2404001"/>
              <a:chExt cx="3207409" cy="1409361"/>
            </a:xfrm>
          </p:grpSpPr>
          <p:sp>
            <p:nvSpPr>
              <p:cNvPr id="13" name="Rectangle 12"/>
              <p:cNvSpPr/>
              <p:nvPr/>
            </p:nvSpPr>
            <p:spPr>
              <a:xfrm>
                <a:off x="2301190" y="2404001"/>
                <a:ext cx="2819399" cy="3361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a:t>
                </a:r>
                <a:r>
                  <a:rPr lang="en-CA" dirty="0" smtClean="0"/>
                  <a:t>*</a:t>
                </a:r>
                <a:r>
                  <a:rPr lang="en-CA" b="1" dirty="0" smtClean="0">
                    <a:solidFill>
                      <a:srgbClr val="385723"/>
                    </a:solidFill>
                  </a:rPr>
                  <a:t>$G$2</a:t>
                </a:r>
                <a:r>
                  <a:rPr lang="en-CA" dirty="0"/>
                  <a:t>)+(C2</a:t>
                </a:r>
                <a:r>
                  <a:rPr lang="en-CA" dirty="0" smtClean="0"/>
                  <a:t>*</a:t>
                </a:r>
                <a:r>
                  <a:rPr lang="en-CA" b="1" dirty="0" smtClean="0">
                    <a:solidFill>
                      <a:srgbClr val="385723"/>
                    </a:solidFill>
                  </a:rPr>
                  <a:t>$G$3</a:t>
                </a:r>
                <a:r>
                  <a:rPr lang="en-CA" dirty="0"/>
                  <a:t>)</a:t>
                </a:r>
              </a:p>
            </p:txBody>
          </p:sp>
          <p:cxnSp>
            <p:nvCxnSpPr>
              <p:cNvPr id="14" name="Straight Connector 13"/>
              <p:cNvCxnSpPr>
                <a:endCxn id="13" idx="2"/>
              </p:cNvCxnSpPr>
              <p:nvPr/>
            </p:nvCxnSpPr>
            <p:spPr>
              <a:xfrm flipV="1">
                <a:off x="1913180" y="2740177"/>
                <a:ext cx="1797710" cy="10731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4895092" y="2275364"/>
            <a:ext cx="4248908" cy="1960068"/>
            <a:chOff x="4895092" y="2275364"/>
            <a:chExt cx="4248908" cy="1960068"/>
          </a:xfrm>
        </p:grpSpPr>
        <p:sp>
          <p:nvSpPr>
            <p:cNvPr id="7" name="TextBox 6"/>
            <p:cNvSpPr txBox="1"/>
            <p:nvPr/>
          </p:nvSpPr>
          <p:spPr>
            <a:xfrm>
              <a:off x="4920492" y="2275364"/>
              <a:ext cx="4223508" cy="923330"/>
            </a:xfrm>
            <a:prstGeom prst="rect">
              <a:avLst/>
            </a:prstGeom>
            <a:noFill/>
          </p:spPr>
          <p:txBody>
            <a:bodyPr wrap="square" lIns="0" rtlCol="0">
              <a:spAutoFit/>
            </a:bodyPr>
            <a:lstStyle/>
            <a:p>
              <a:r>
                <a:rPr lang="en-CA" dirty="0" smtClean="0">
                  <a:latin typeface="Arial" panose="020B0604020202020204" pitchFamily="34" charset="0"/>
                  <a:cs typeface="Arial" panose="020B0604020202020204" pitchFamily="34" charset="0"/>
                </a:rPr>
                <a:t>Changing the lookup table values automatically changes all </a:t>
              </a:r>
              <a:r>
                <a:rPr lang="en-CA" b="1" dirty="0" smtClean="0">
                  <a:solidFill>
                    <a:srgbClr val="FF0000"/>
                  </a:solidFill>
                  <a:latin typeface="Arial" panose="020B0604020202020204" pitchFamily="34" charset="0"/>
                  <a:cs typeface="Arial" panose="020B0604020202020204" pitchFamily="34" charset="0"/>
                </a:rPr>
                <a:t>cells</a:t>
              </a:r>
              <a:r>
                <a:rPr lang="en-CA" dirty="0" smtClean="0">
                  <a:latin typeface="Arial" panose="020B0604020202020204" pitchFamily="34" charset="0"/>
                  <a:cs typeface="Arial" panose="020B0604020202020204" pitchFamily="34" charset="0"/>
                </a:rPr>
                <a:t> that refer to the table (i.e. term GPAs update)</a:t>
              </a:r>
              <a:endParaRPr lang="en-CA"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4895092" y="3197207"/>
              <a:ext cx="2790825" cy="1038225"/>
            </a:xfrm>
            <a:prstGeom prst="rect">
              <a:avLst/>
            </a:prstGeom>
          </p:spPr>
        </p:pic>
      </p:grpSp>
      <p:sp>
        <p:nvSpPr>
          <p:cNvPr id="9" name="Oval 8"/>
          <p:cNvSpPr/>
          <p:nvPr/>
        </p:nvSpPr>
        <p:spPr>
          <a:xfrm>
            <a:off x="4933192" y="3758277"/>
            <a:ext cx="838200" cy="49658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7071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10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10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385723"/>
                </a:solidFill>
              </a:rPr>
              <a:t>Quick Hint </a:t>
            </a:r>
            <a:r>
              <a:rPr lang="en-US" b="1" dirty="0" smtClean="0">
                <a:solidFill>
                  <a:srgbClr val="385723"/>
                </a:solidFill>
              </a:rPr>
              <a:t>#2: </a:t>
            </a:r>
            <a:r>
              <a:rPr lang="en-US" b="1" dirty="0">
                <a:solidFill>
                  <a:srgbClr val="385723"/>
                </a:solidFill>
              </a:rPr>
              <a:t>When </a:t>
            </a:r>
            <a:r>
              <a:rPr lang="en-US" b="1" dirty="0" smtClean="0">
                <a:solidFill>
                  <a:srgbClr val="385723"/>
                </a:solidFill>
              </a:rPr>
              <a:t>NOT To </a:t>
            </a:r>
            <a:r>
              <a:rPr lang="en-US" b="1" dirty="0">
                <a:solidFill>
                  <a:srgbClr val="385723"/>
                </a:solidFill>
              </a:rPr>
              <a:t>Use the </a:t>
            </a:r>
            <a:r>
              <a:rPr lang="en-US" b="1" dirty="0">
                <a:solidFill>
                  <a:srgbClr val="385723"/>
                </a:solidFill>
                <a:latin typeface="Consolas" panose="020B0609020204030204" pitchFamily="49" charset="0"/>
              </a:rPr>
              <a:t>$</a:t>
            </a:r>
            <a:r>
              <a:rPr lang="en-US" b="1" dirty="0">
                <a:solidFill>
                  <a:srgbClr val="385723"/>
                </a:solidFill>
              </a:rPr>
              <a:t> </a:t>
            </a:r>
            <a:r>
              <a:rPr lang="en-US" b="1" dirty="0" smtClean="0">
                <a:solidFill>
                  <a:srgbClr val="385723"/>
                </a:solidFill>
              </a:rPr>
              <a:t>Sign (Relative Cell Reference)</a:t>
            </a:r>
            <a:endParaRPr lang="en-US" dirty="0">
              <a:solidFill>
                <a:srgbClr val="385723"/>
              </a:solidFill>
            </a:endParaRPr>
          </a:p>
        </p:txBody>
      </p:sp>
      <p:sp>
        <p:nvSpPr>
          <p:cNvPr id="3" name="Content Placeholder 2"/>
          <p:cNvSpPr>
            <a:spLocks noGrp="1"/>
          </p:cNvSpPr>
          <p:nvPr>
            <p:ph idx="1"/>
          </p:nvPr>
        </p:nvSpPr>
        <p:spPr/>
        <p:txBody>
          <a:bodyPr/>
          <a:lstStyle/>
          <a:p>
            <a:r>
              <a:rPr lang="en-US" dirty="0"/>
              <a:t>If a </a:t>
            </a:r>
            <a:r>
              <a:rPr lang="en-US" dirty="0" smtClean="0"/>
              <a:t>formula will refer to </a:t>
            </a:r>
            <a:r>
              <a:rPr lang="en-US" b="1" i="1" dirty="0" smtClean="0">
                <a:solidFill>
                  <a:srgbClr val="FFC832"/>
                </a:solidFill>
              </a:rPr>
              <a:t>differen</a:t>
            </a:r>
            <a:r>
              <a:rPr lang="en-US" i="1" dirty="0" smtClean="0">
                <a:solidFill>
                  <a:srgbClr val="FFC832"/>
                </a:solidFill>
              </a:rPr>
              <a:t>t</a:t>
            </a:r>
            <a:r>
              <a:rPr lang="en-US" dirty="0" smtClean="0"/>
              <a:t> cells if it is copy-pasted (or moved) to another part of the spreadsheet.</a:t>
            </a:r>
          </a:p>
          <a:p>
            <a:pPr lvl="1"/>
            <a:r>
              <a:rPr lang="en-US" dirty="0" smtClean="0"/>
              <a:t>E.g. assignment and exam GPA used to calculate term grade.</a:t>
            </a:r>
            <a:endParaRPr lang="en-US" dirty="0"/>
          </a:p>
        </p:txBody>
      </p:sp>
      <p:pic>
        <p:nvPicPr>
          <p:cNvPr id="4" name="Picture 3"/>
          <p:cNvPicPr>
            <a:picLocks noChangeAspect="1"/>
          </p:cNvPicPr>
          <p:nvPr/>
        </p:nvPicPr>
        <p:blipFill>
          <a:blip r:embed="rId3"/>
          <a:stretch>
            <a:fillRect/>
          </a:stretch>
        </p:blipFill>
        <p:spPr>
          <a:xfrm>
            <a:off x="990600" y="3648075"/>
            <a:ext cx="5562600" cy="1390650"/>
          </a:xfrm>
          <a:prstGeom prst="rect">
            <a:avLst/>
          </a:prstGeom>
        </p:spPr>
      </p:pic>
      <p:grpSp>
        <p:nvGrpSpPr>
          <p:cNvPr id="12" name="Group 11"/>
          <p:cNvGrpSpPr/>
          <p:nvPr/>
        </p:nvGrpSpPr>
        <p:grpSpPr>
          <a:xfrm>
            <a:off x="3429001" y="2685538"/>
            <a:ext cx="4533898" cy="1789874"/>
            <a:chOff x="3429001" y="2685538"/>
            <a:chExt cx="4533898" cy="1789874"/>
          </a:xfrm>
        </p:grpSpPr>
        <p:sp>
          <p:nvSpPr>
            <p:cNvPr id="5" name="Rectangle 4"/>
            <p:cNvSpPr/>
            <p:nvPr/>
          </p:nvSpPr>
          <p:spPr>
            <a:xfrm>
              <a:off x="5143500" y="2691436"/>
              <a:ext cx="2819399" cy="3361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a:t>
              </a:r>
              <a:r>
                <a:rPr lang="en-CA" b="1" dirty="0">
                  <a:solidFill>
                    <a:srgbClr val="385723"/>
                  </a:solidFill>
                </a:rPr>
                <a:t>B2</a:t>
              </a:r>
              <a:r>
                <a:rPr lang="en-CA" dirty="0" smtClean="0">
                  <a:solidFill>
                    <a:schemeClr val="bg1"/>
                  </a:solidFill>
                </a:rPr>
                <a:t>*</a:t>
              </a:r>
              <a:r>
                <a:rPr lang="en-CA" b="1" dirty="0" smtClean="0">
                  <a:solidFill>
                    <a:schemeClr val="bg1"/>
                  </a:solidFill>
                </a:rPr>
                <a:t>$G$2</a:t>
              </a:r>
              <a:r>
                <a:rPr lang="en-CA" dirty="0">
                  <a:solidFill>
                    <a:schemeClr val="bg1"/>
                  </a:solidFill>
                </a:rPr>
                <a:t>)+(</a:t>
              </a:r>
              <a:r>
                <a:rPr lang="en-CA" b="1" dirty="0">
                  <a:solidFill>
                    <a:srgbClr val="385723"/>
                  </a:solidFill>
                </a:rPr>
                <a:t>C2</a:t>
              </a:r>
              <a:r>
                <a:rPr lang="en-CA" dirty="0" smtClean="0">
                  <a:solidFill>
                    <a:schemeClr val="bg1"/>
                  </a:solidFill>
                </a:rPr>
                <a:t>*</a:t>
              </a:r>
              <a:r>
                <a:rPr lang="en-CA" b="1" dirty="0" smtClean="0">
                  <a:solidFill>
                    <a:schemeClr val="bg1"/>
                  </a:solidFill>
                </a:rPr>
                <a:t>$G$3</a:t>
              </a:r>
              <a:r>
                <a:rPr lang="en-CA" dirty="0">
                  <a:solidFill>
                    <a:schemeClr val="bg1"/>
                  </a:solidFill>
                </a:rPr>
                <a:t>)</a:t>
              </a:r>
            </a:p>
          </p:txBody>
        </p:sp>
        <p:cxnSp>
          <p:nvCxnSpPr>
            <p:cNvPr id="6" name="Straight Connector 5"/>
            <p:cNvCxnSpPr/>
            <p:nvPr/>
          </p:nvCxnSpPr>
          <p:spPr>
            <a:xfrm flipV="1">
              <a:off x="4267200" y="3027612"/>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1" y="2685538"/>
              <a:ext cx="1752600" cy="369332"/>
            </a:xfrm>
            <a:prstGeom prst="rect">
              <a:avLst/>
            </a:prstGeom>
            <a:noFill/>
          </p:spPr>
          <p:txBody>
            <a:bodyPr wrap="square" rtlCol="0">
              <a:spAutoFit/>
            </a:bodyPr>
            <a:lstStyle/>
            <a:p>
              <a:r>
                <a:rPr lang="en-US" dirty="0" smtClean="0"/>
                <a:t>Original formula</a:t>
              </a:r>
              <a:endParaRPr lang="en-US" dirty="0"/>
            </a:p>
          </p:txBody>
        </p:sp>
      </p:grpSp>
      <p:grpSp>
        <p:nvGrpSpPr>
          <p:cNvPr id="13" name="Group 12"/>
          <p:cNvGrpSpPr/>
          <p:nvPr/>
        </p:nvGrpSpPr>
        <p:grpSpPr>
          <a:xfrm>
            <a:off x="3848102" y="4591228"/>
            <a:ext cx="4533898" cy="2117404"/>
            <a:chOff x="3848102" y="4591228"/>
            <a:chExt cx="4533898" cy="2117404"/>
          </a:xfrm>
        </p:grpSpPr>
        <p:sp>
          <p:nvSpPr>
            <p:cNvPr id="8" name="Rectangle 7"/>
            <p:cNvSpPr/>
            <p:nvPr/>
          </p:nvSpPr>
          <p:spPr>
            <a:xfrm>
              <a:off x="5562601" y="5791200"/>
              <a:ext cx="2819399" cy="3361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a:t>
              </a:r>
              <a:r>
                <a:rPr lang="en-CA" b="1" dirty="0" smtClean="0">
                  <a:solidFill>
                    <a:srgbClr val="385723"/>
                  </a:solidFill>
                </a:rPr>
                <a:t>B</a:t>
              </a:r>
              <a:r>
                <a:rPr lang="en-CA" b="1" dirty="0">
                  <a:solidFill>
                    <a:srgbClr val="FFC832"/>
                  </a:solidFill>
                </a:rPr>
                <a:t>3</a:t>
              </a:r>
              <a:r>
                <a:rPr lang="en-CA" dirty="0" smtClean="0">
                  <a:solidFill>
                    <a:schemeClr val="bg1"/>
                  </a:solidFill>
                </a:rPr>
                <a:t>*</a:t>
              </a:r>
              <a:r>
                <a:rPr lang="en-CA" b="1" dirty="0" smtClean="0">
                  <a:solidFill>
                    <a:schemeClr val="bg1"/>
                  </a:solidFill>
                </a:rPr>
                <a:t>$G$2</a:t>
              </a:r>
              <a:r>
                <a:rPr lang="en-CA" dirty="0">
                  <a:solidFill>
                    <a:schemeClr val="bg1"/>
                  </a:solidFill>
                </a:rPr>
                <a:t>)+(</a:t>
              </a:r>
              <a:r>
                <a:rPr lang="en-CA" b="1" dirty="0" smtClean="0">
                  <a:solidFill>
                    <a:srgbClr val="385723"/>
                  </a:solidFill>
                </a:rPr>
                <a:t>C</a:t>
              </a:r>
              <a:r>
                <a:rPr lang="en-CA" b="1" dirty="0" smtClean="0">
                  <a:solidFill>
                    <a:srgbClr val="FFC832"/>
                  </a:solidFill>
                </a:rPr>
                <a:t>3</a:t>
              </a:r>
              <a:r>
                <a:rPr lang="en-CA" dirty="0" smtClean="0">
                  <a:solidFill>
                    <a:schemeClr val="bg1"/>
                  </a:solidFill>
                </a:rPr>
                <a:t>*</a:t>
              </a:r>
              <a:r>
                <a:rPr lang="en-CA" b="1" dirty="0" smtClean="0">
                  <a:solidFill>
                    <a:schemeClr val="bg1"/>
                  </a:solidFill>
                </a:rPr>
                <a:t>$G$3</a:t>
              </a:r>
              <a:r>
                <a:rPr lang="en-CA" dirty="0">
                  <a:solidFill>
                    <a:schemeClr val="bg1"/>
                  </a:solidFill>
                </a:rPr>
                <a:t>)</a:t>
              </a:r>
            </a:p>
          </p:txBody>
        </p:sp>
        <p:sp>
          <p:nvSpPr>
            <p:cNvPr id="9" name="TextBox 8"/>
            <p:cNvSpPr txBox="1"/>
            <p:nvPr/>
          </p:nvSpPr>
          <p:spPr>
            <a:xfrm>
              <a:off x="3848102" y="5785302"/>
              <a:ext cx="1752600" cy="923330"/>
            </a:xfrm>
            <a:prstGeom prst="rect">
              <a:avLst/>
            </a:prstGeom>
            <a:noFill/>
          </p:spPr>
          <p:txBody>
            <a:bodyPr wrap="square" rtlCol="0">
              <a:spAutoFit/>
            </a:bodyPr>
            <a:lstStyle/>
            <a:p>
              <a:r>
                <a:rPr lang="en-US" dirty="0" smtClean="0"/>
                <a:t>Formula copied down 1 row (</a:t>
              </a:r>
              <a:r>
                <a:rPr lang="en-US" b="1" dirty="0" smtClean="0">
                  <a:solidFill>
                    <a:srgbClr val="33CC33"/>
                  </a:solidFill>
                </a:rPr>
                <a:t>row +1</a:t>
              </a:r>
              <a:r>
                <a:rPr lang="en-US" dirty="0" smtClean="0"/>
                <a:t>)</a:t>
              </a:r>
              <a:endParaRPr lang="en-US" dirty="0"/>
            </a:p>
          </p:txBody>
        </p:sp>
        <p:cxnSp>
          <p:nvCxnSpPr>
            <p:cNvPr id="10" name="Straight Connector 9"/>
            <p:cNvCxnSpPr/>
            <p:nvPr/>
          </p:nvCxnSpPr>
          <p:spPr>
            <a:xfrm>
              <a:off x="4238978" y="4591228"/>
              <a:ext cx="1171222" cy="12776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8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39559" cy="944562"/>
          </a:xfrm>
        </p:spPr>
        <p:txBody>
          <a:bodyPr>
            <a:normAutofit fontScale="90000"/>
          </a:bodyPr>
          <a:lstStyle/>
          <a:p>
            <a:r>
              <a:rPr lang="en-US" dirty="0"/>
              <a:t>Relative Cell Reference: No $ Sign</a:t>
            </a:r>
          </a:p>
        </p:txBody>
      </p:sp>
      <p:sp>
        <p:nvSpPr>
          <p:cNvPr id="3" name="Content Placeholder 2"/>
          <p:cNvSpPr>
            <a:spLocks noGrp="1"/>
          </p:cNvSpPr>
          <p:nvPr>
            <p:ph idx="1"/>
          </p:nvPr>
        </p:nvSpPr>
        <p:spPr/>
        <p:txBody>
          <a:bodyPr/>
          <a:lstStyle/>
          <a:p>
            <a:r>
              <a:rPr lang="en-US" dirty="0"/>
              <a:t>General rule:</a:t>
            </a:r>
          </a:p>
          <a:p>
            <a:pPr lvl="1"/>
            <a:r>
              <a:rPr lang="en-US" dirty="0"/>
              <a:t>If the formula is moved/copied </a:t>
            </a:r>
            <a:r>
              <a:rPr lang="en-US" dirty="0" smtClean="0"/>
              <a:t>‘</a:t>
            </a:r>
            <a:r>
              <a:rPr lang="en-US" b="1" dirty="0" smtClean="0"/>
              <a:t>down</a:t>
            </a:r>
            <a:r>
              <a:rPr lang="en-US" dirty="0" smtClean="0"/>
              <a:t>’ </a:t>
            </a:r>
            <a:r>
              <a:rPr lang="en-US" dirty="0"/>
              <a:t>by ‘</a:t>
            </a:r>
            <a:r>
              <a:rPr lang="en-US" dirty="0">
                <a:latin typeface="Consolas" panose="020B0609020204030204" pitchFamily="49" charset="0"/>
              </a:rPr>
              <a:t>a</a:t>
            </a:r>
            <a:r>
              <a:rPr lang="en-US" dirty="0"/>
              <a:t>’ rows then the relative </a:t>
            </a:r>
            <a:r>
              <a:rPr lang="en-US" dirty="0" smtClean="0"/>
              <a:t>row references </a:t>
            </a:r>
            <a:r>
              <a:rPr lang="en-US" b="1" dirty="0"/>
              <a:t>increases</a:t>
            </a:r>
            <a:r>
              <a:rPr lang="en-US" dirty="0"/>
              <a:t> by ‘</a:t>
            </a:r>
            <a:r>
              <a:rPr lang="en-US" dirty="0">
                <a:latin typeface="Consolas" panose="020B0609020204030204" pitchFamily="49" charset="0"/>
              </a:rPr>
              <a:t>a</a:t>
            </a:r>
            <a:r>
              <a:rPr lang="en-US" dirty="0"/>
              <a:t>’ </a:t>
            </a:r>
            <a:r>
              <a:rPr lang="en-US" dirty="0" smtClean="0"/>
              <a:t>amount.</a:t>
            </a:r>
            <a:endParaRPr lang="en-US" dirty="0"/>
          </a:p>
          <a:p>
            <a:pPr lvl="2"/>
            <a:r>
              <a:rPr lang="en-US" dirty="0" smtClean="0"/>
              <a:t>Previous example: formula is copied down by 1 row so the cell references increased by 1: </a:t>
            </a:r>
            <a:r>
              <a:rPr lang="en-US" dirty="0"/>
              <a:t>from </a:t>
            </a:r>
            <a:r>
              <a:rPr lang="en-US" dirty="0">
                <a:latin typeface="Consolas" panose="020B0609020204030204" pitchFamily="49" charset="0"/>
              </a:rPr>
              <a:t>B2</a:t>
            </a:r>
            <a:r>
              <a:rPr lang="en-US" dirty="0"/>
              <a:t> to </a:t>
            </a:r>
            <a:r>
              <a:rPr lang="en-US" dirty="0">
                <a:latin typeface="Consolas" panose="020B0609020204030204" pitchFamily="49" charset="0"/>
              </a:rPr>
              <a:t>B3</a:t>
            </a:r>
            <a:r>
              <a:rPr lang="en-US" dirty="0"/>
              <a:t> (+1) for the assignment component and from </a:t>
            </a:r>
            <a:r>
              <a:rPr lang="en-US" dirty="0">
                <a:latin typeface="Consolas" panose="020B0609020204030204" pitchFamily="49" charset="0"/>
              </a:rPr>
              <a:t>C2</a:t>
            </a:r>
            <a:r>
              <a:rPr lang="en-US" dirty="0"/>
              <a:t> to </a:t>
            </a:r>
            <a:r>
              <a:rPr lang="en-US" dirty="0">
                <a:latin typeface="Consolas" panose="020B0609020204030204" pitchFamily="49" charset="0"/>
              </a:rPr>
              <a:t>C3</a:t>
            </a:r>
            <a:r>
              <a:rPr lang="en-US" dirty="0"/>
              <a:t> (+1) for the exam </a:t>
            </a:r>
            <a:r>
              <a:rPr lang="en-US" dirty="0" smtClean="0"/>
              <a:t>component.</a:t>
            </a:r>
          </a:p>
          <a:p>
            <a:pPr lvl="2"/>
            <a:r>
              <a:rPr lang="en-US" dirty="0" smtClean="0"/>
              <a:t>Thus the formula changed:</a:t>
            </a:r>
          </a:p>
          <a:p>
            <a:pPr lvl="3"/>
            <a:r>
              <a:rPr lang="en-US" dirty="0"/>
              <a:t>From: =(</a:t>
            </a:r>
            <a:r>
              <a:rPr lang="en-US" b="1" dirty="0"/>
              <a:t>B2</a:t>
            </a:r>
            <a:r>
              <a:rPr lang="en-US" dirty="0"/>
              <a:t>*$G$2)+(</a:t>
            </a:r>
            <a:r>
              <a:rPr lang="en-US" b="1" dirty="0"/>
              <a:t>C2</a:t>
            </a:r>
            <a:r>
              <a:rPr lang="en-US" dirty="0"/>
              <a:t>*$G$3</a:t>
            </a:r>
            <a:r>
              <a:rPr lang="en-US" dirty="0" smtClean="0"/>
              <a:t>)</a:t>
            </a:r>
          </a:p>
          <a:p>
            <a:pPr lvl="3"/>
            <a:r>
              <a:rPr lang="en-US" dirty="0" smtClean="0"/>
              <a:t>To</a:t>
            </a:r>
            <a:r>
              <a:rPr lang="en-US" dirty="0"/>
              <a:t>: =(</a:t>
            </a:r>
            <a:r>
              <a:rPr lang="en-US" b="1" dirty="0"/>
              <a:t>B3</a:t>
            </a:r>
            <a:r>
              <a:rPr lang="en-US" dirty="0"/>
              <a:t>*$G$2)+(</a:t>
            </a:r>
            <a:r>
              <a:rPr lang="en-US" b="1" dirty="0"/>
              <a:t>C3</a:t>
            </a:r>
            <a:r>
              <a:rPr lang="en-US" dirty="0"/>
              <a:t>*$G$3</a:t>
            </a:r>
            <a:r>
              <a:rPr lang="en-US" dirty="0" smtClean="0"/>
              <a:t>)</a:t>
            </a:r>
          </a:p>
          <a:p>
            <a:pPr lvl="1"/>
            <a:r>
              <a:rPr lang="en-US" dirty="0" smtClean="0"/>
              <a:t>If the formula is moved/copied ‘</a:t>
            </a:r>
            <a:r>
              <a:rPr lang="en-US" b="1" dirty="0" smtClean="0"/>
              <a:t>up</a:t>
            </a:r>
            <a:r>
              <a:rPr lang="en-US" dirty="0" smtClean="0"/>
              <a:t>’ by ‘</a:t>
            </a:r>
            <a:r>
              <a:rPr lang="en-US" dirty="0" smtClean="0">
                <a:latin typeface="Consolas" panose="020B0609020204030204" pitchFamily="49" charset="0"/>
              </a:rPr>
              <a:t>a</a:t>
            </a:r>
            <a:r>
              <a:rPr lang="en-US" dirty="0" smtClean="0"/>
              <a:t>’ rows then the relative row references </a:t>
            </a:r>
            <a:r>
              <a:rPr lang="en-US" b="1" dirty="0" smtClean="0"/>
              <a:t>decreases</a:t>
            </a:r>
            <a:r>
              <a:rPr lang="en-US" dirty="0" smtClean="0"/>
              <a:t> by ‘</a:t>
            </a:r>
            <a:r>
              <a:rPr lang="en-US" dirty="0" smtClean="0">
                <a:latin typeface="Consolas" panose="020B0609020204030204" pitchFamily="49" charset="0"/>
              </a:rPr>
              <a:t>a</a:t>
            </a:r>
            <a:r>
              <a:rPr lang="en-US" dirty="0" smtClean="0"/>
              <a:t>’ amount.</a:t>
            </a:r>
          </a:p>
          <a:p>
            <a:pPr lvl="1"/>
            <a:r>
              <a:rPr lang="en-US" dirty="0"/>
              <a:t>If the formula is moved/copied </a:t>
            </a:r>
            <a:r>
              <a:rPr lang="en-US" dirty="0" smtClean="0"/>
              <a:t>‘</a:t>
            </a:r>
            <a:r>
              <a:rPr lang="en-US" b="1" dirty="0" smtClean="0"/>
              <a:t>left</a:t>
            </a:r>
            <a:r>
              <a:rPr lang="en-US" dirty="0" smtClean="0"/>
              <a:t>’ </a:t>
            </a:r>
            <a:r>
              <a:rPr lang="en-US" dirty="0"/>
              <a:t>by </a:t>
            </a:r>
            <a:r>
              <a:rPr lang="en-US" dirty="0" smtClean="0"/>
              <a:t>‘</a:t>
            </a:r>
            <a:r>
              <a:rPr lang="en-US" dirty="0" smtClean="0">
                <a:latin typeface="Consolas" panose="020B0609020204030204" pitchFamily="49" charset="0"/>
              </a:rPr>
              <a:t>c</a:t>
            </a:r>
            <a:r>
              <a:rPr lang="en-US" dirty="0" smtClean="0"/>
              <a:t>’ </a:t>
            </a:r>
            <a:r>
              <a:rPr lang="en-US" dirty="0"/>
              <a:t>rows then the relative cell references </a:t>
            </a:r>
            <a:r>
              <a:rPr lang="en-US" b="1" dirty="0" smtClean="0"/>
              <a:t>decreases</a:t>
            </a:r>
            <a:r>
              <a:rPr lang="en-US" dirty="0" smtClean="0"/>
              <a:t> </a:t>
            </a:r>
            <a:r>
              <a:rPr lang="en-US" dirty="0"/>
              <a:t>by </a:t>
            </a:r>
            <a:r>
              <a:rPr lang="en-US" dirty="0" smtClean="0"/>
              <a:t>‘</a:t>
            </a:r>
            <a:r>
              <a:rPr lang="en-US" dirty="0" smtClean="0">
                <a:latin typeface="Consolas" panose="020B0609020204030204" pitchFamily="49" charset="0"/>
              </a:rPr>
              <a:t>c</a:t>
            </a:r>
            <a:r>
              <a:rPr lang="en-US" dirty="0" smtClean="0"/>
              <a:t>’ </a:t>
            </a:r>
            <a:r>
              <a:rPr lang="en-US" dirty="0"/>
              <a:t>amount</a:t>
            </a:r>
            <a:r>
              <a:rPr lang="en-US" dirty="0" smtClean="0"/>
              <a:t>.</a:t>
            </a:r>
          </a:p>
          <a:p>
            <a:pPr lvl="1"/>
            <a:r>
              <a:rPr lang="en-US" dirty="0"/>
              <a:t>If the formula is moved/copied </a:t>
            </a:r>
            <a:r>
              <a:rPr lang="en-US" dirty="0" smtClean="0"/>
              <a:t>‘</a:t>
            </a:r>
            <a:r>
              <a:rPr lang="en-US" b="1" dirty="0" smtClean="0"/>
              <a:t>right</a:t>
            </a:r>
            <a:r>
              <a:rPr lang="en-US" dirty="0" smtClean="0"/>
              <a:t>’ </a:t>
            </a:r>
            <a:r>
              <a:rPr lang="en-US" dirty="0"/>
              <a:t>by </a:t>
            </a:r>
            <a:r>
              <a:rPr lang="en-US" dirty="0" smtClean="0"/>
              <a:t>‘</a:t>
            </a:r>
            <a:r>
              <a:rPr lang="en-US" dirty="0" smtClean="0">
                <a:latin typeface="Consolas" panose="020B0609020204030204" pitchFamily="49" charset="0"/>
              </a:rPr>
              <a:t>d</a:t>
            </a:r>
            <a:r>
              <a:rPr lang="en-US" dirty="0" smtClean="0"/>
              <a:t>’ </a:t>
            </a:r>
            <a:r>
              <a:rPr lang="en-US" dirty="0"/>
              <a:t>rows then the relative cell references </a:t>
            </a:r>
            <a:r>
              <a:rPr lang="en-US" b="1" dirty="0" smtClean="0"/>
              <a:t>increases</a:t>
            </a:r>
            <a:r>
              <a:rPr lang="en-US" dirty="0" smtClean="0"/>
              <a:t> </a:t>
            </a:r>
            <a:r>
              <a:rPr lang="en-US" dirty="0"/>
              <a:t>by </a:t>
            </a:r>
            <a:r>
              <a:rPr lang="en-US" dirty="0" smtClean="0"/>
              <a:t>‘</a:t>
            </a:r>
            <a:r>
              <a:rPr lang="en-US" dirty="0" smtClean="0">
                <a:latin typeface="Consolas" panose="020B0609020204030204" pitchFamily="49" charset="0"/>
              </a:rPr>
              <a:t>d</a:t>
            </a:r>
            <a:r>
              <a:rPr lang="en-US" dirty="0" smtClean="0"/>
              <a:t>’ </a:t>
            </a:r>
            <a:r>
              <a:rPr lang="en-US" dirty="0"/>
              <a:t>amount</a:t>
            </a:r>
            <a:r>
              <a:rPr lang="en-US" dirty="0" smtClean="0"/>
              <a:t>.</a:t>
            </a:r>
            <a:endParaRPr lang="en-US" dirty="0"/>
          </a:p>
          <a:p>
            <a:pPr lvl="1"/>
            <a:endParaRPr lang="en-US" dirty="0"/>
          </a:p>
          <a:p>
            <a:pPr lvl="1"/>
            <a:endParaRPr lang="en-US" dirty="0" smtClean="0"/>
          </a:p>
          <a:p>
            <a:pPr lvl="1"/>
            <a:endParaRPr lang="en-US" dirty="0"/>
          </a:p>
          <a:p>
            <a:endParaRPr lang="en-US" dirty="0"/>
          </a:p>
        </p:txBody>
      </p:sp>
      <p:pic>
        <p:nvPicPr>
          <p:cNvPr id="6" name="Picture 5"/>
          <p:cNvPicPr>
            <a:picLocks noChangeAspect="1"/>
          </p:cNvPicPr>
          <p:nvPr/>
        </p:nvPicPr>
        <p:blipFill>
          <a:blip r:embed="rId2"/>
          <a:stretch>
            <a:fillRect/>
          </a:stretch>
        </p:blipFill>
        <p:spPr>
          <a:xfrm>
            <a:off x="5399381" y="381000"/>
            <a:ext cx="3750204" cy="1447800"/>
          </a:xfrm>
          <a:prstGeom prst="rect">
            <a:avLst/>
          </a:prstGeom>
        </p:spPr>
      </p:pic>
    </p:spTree>
    <p:extLst>
      <p:ext uri="{BB962C8B-B14F-4D97-AF65-F5344CB8AC3E}">
        <p14:creationId xmlns:p14="http://schemas.microsoft.com/office/powerpoint/2010/main" val="19018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a:t>
            </a:r>
            <a:r>
              <a:rPr lang="en-US" b="1" dirty="0" smtClean="0">
                <a:solidFill>
                  <a:srgbClr val="FF0000"/>
                </a:solidFill>
              </a:rPr>
              <a:t>Creating A New Blank SpreadSheet </a:t>
            </a:r>
            <a:r>
              <a:rPr lang="en-US" dirty="0" smtClean="0"/>
              <a:t>(Excel: “Workbook”)</a:t>
            </a:r>
            <a:endParaRPr lang="en-US" dirty="0"/>
          </a:p>
        </p:txBody>
      </p:sp>
      <p:sp>
        <p:nvSpPr>
          <p:cNvPr id="3" name="Content Placeholder 2"/>
          <p:cNvSpPr>
            <a:spLocks noGrp="1"/>
          </p:cNvSpPr>
          <p:nvPr>
            <p:ph idx="1"/>
          </p:nvPr>
        </p:nvSpPr>
        <p:spPr/>
        <p:txBody>
          <a:bodyPr/>
          <a:lstStyle/>
          <a:p>
            <a:r>
              <a:rPr lang="en-US" dirty="0" smtClean="0">
                <a:cs typeface="Consolas" panose="020B0609020204030204" pitchFamily="49" charset="0"/>
              </a:rPr>
              <a:t>Once Excel has started, select the option for creating a new sheet:</a:t>
            </a:r>
          </a:p>
          <a:p>
            <a:pPr lvl="1"/>
            <a:endParaRPr lang="en-US" dirty="0">
              <a:cs typeface="Consolas" panose="020B0609020204030204" pitchFamily="49" charset="0"/>
            </a:endParaRPr>
          </a:p>
        </p:txBody>
      </p:sp>
      <p:pic>
        <p:nvPicPr>
          <p:cNvPr id="4" name="Picture 3"/>
          <p:cNvPicPr>
            <a:picLocks noChangeAspect="1"/>
          </p:cNvPicPr>
          <p:nvPr/>
        </p:nvPicPr>
        <p:blipFill rotWithShape="1">
          <a:blip r:embed="rId3"/>
          <a:srcRect b="46706"/>
          <a:stretch/>
        </p:blipFill>
        <p:spPr>
          <a:xfrm>
            <a:off x="609599" y="2188814"/>
            <a:ext cx="5715000" cy="3166172"/>
          </a:xfrm>
          <a:prstGeom prst="rect">
            <a:avLst/>
          </a:prstGeom>
        </p:spPr>
      </p:pic>
      <p:grpSp>
        <p:nvGrpSpPr>
          <p:cNvPr id="9" name="Group 8"/>
          <p:cNvGrpSpPr/>
          <p:nvPr/>
        </p:nvGrpSpPr>
        <p:grpSpPr>
          <a:xfrm>
            <a:off x="457200" y="2667000"/>
            <a:ext cx="2057400" cy="1655414"/>
            <a:chOff x="609600" y="3771900"/>
            <a:chExt cx="2057400" cy="1655414"/>
          </a:xfrm>
        </p:grpSpPr>
        <p:grpSp>
          <p:nvGrpSpPr>
            <p:cNvPr id="7" name="Group 6"/>
            <p:cNvGrpSpPr/>
            <p:nvPr/>
          </p:nvGrpSpPr>
          <p:grpSpPr>
            <a:xfrm>
              <a:off x="609600" y="4360514"/>
              <a:ext cx="1984022" cy="1066800"/>
              <a:chOff x="821266" y="4114800"/>
              <a:chExt cx="1984022" cy="1066800"/>
            </a:xfrm>
          </p:grpSpPr>
          <p:sp>
            <p:nvSpPr>
              <p:cNvPr id="5" name="Right Brace 4"/>
              <p:cNvSpPr/>
              <p:nvPr/>
            </p:nvSpPr>
            <p:spPr>
              <a:xfrm>
                <a:off x="2500488"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rot="10800000">
                <a:off x="821266"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 name="TextBox 7"/>
            <p:cNvSpPr txBox="1"/>
            <p:nvPr/>
          </p:nvSpPr>
          <p:spPr>
            <a:xfrm>
              <a:off x="914399" y="3771900"/>
              <a:ext cx="1752601" cy="7620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Select this for  CPSC 203</a:t>
              </a:r>
            </a:p>
          </p:txBody>
        </p:sp>
      </p:grpSp>
    </p:spTree>
    <p:extLst>
      <p:ext uri="{BB962C8B-B14F-4D97-AF65-F5344CB8AC3E}">
        <p14:creationId xmlns:p14="http://schemas.microsoft.com/office/powerpoint/2010/main" val="12464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Cell Reference</a:t>
            </a:r>
            <a:r>
              <a:rPr lang="en-US" dirty="0" smtClean="0"/>
              <a:t>: Errors</a:t>
            </a:r>
            <a:endParaRPr lang="en-US" dirty="0"/>
          </a:p>
        </p:txBody>
      </p:sp>
      <p:sp>
        <p:nvSpPr>
          <p:cNvPr id="3" name="Content Placeholder 2"/>
          <p:cNvSpPr>
            <a:spLocks noGrp="1"/>
          </p:cNvSpPr>
          <p:nvPr>
            <p:ph idx="1"/>
          </p:nvPr>
        </p:nvSpPr>
        <p:spPr/>
        <p:txBody>
          <a:bodyPr/>
          <a:lstStyle/>
          <a:p>
            <a:r>
              <a:rPr lang="en-US" dirty="0"/>
              <a:t>If a relative cell reference produces a row or column reference outside the valid range (e.g. below ‘A’ or ‘1’) an error message will </a:t>
            </a:r>
            <a:r>
              <a:rPr lang="en-US" dirty="0" smtClean="0"/>
              <a:t>appear.</a:t>
            </a:r>
          </a:p>
          <a:p>
            <a:r>
              <a:rPr lang="en-US" dirty="0" smtClean="0"/>
              <a:t>Example: copy the relative cell reference from </a:t>
            </a:r>
            <a:r>
              <a:rPr lang="en-US" dirty="0" smtClean="0">
                <a:latin typeface="Consolas" panose="020B0609020204030204" pitchFamily="49" charset="0"/>
              </a:rPr>
              <a:t>D3</a:t>
            </a:r>
            <a:r>
              <a:rPr lang="en-US" dirty="0" smtClean="0"/>
              <a:t> to </a:t>
            </a:r>
            <a:r>
              <a:rPr lang="en-US" dirty="0" smtClean="0">
                <a:latin typeface="Consolas" panose="020B0609020204030204" pitchFamily="49" charset="0"/>
              </a:rPr>
              <a:t>D1</a:t>
            </a:r>
            <a:r>
              <a:rPr lang="en-US" dirty="0" smtClean="0"/>
              <a:t>.</a:t>
            </a:r>
          </a:p>
          <a:p>
            <a:endParaRPr lang="en-US" dirty="0"/>
          </a:p>
          <a:p>
            <a:endParaRPr lang="en-US" dirty="0" smtClean="0"/>
          </a:p>
          <a:p>
            <a:endParaRPr lang="en-US" dirty="0"/>
          </a:p>
          <a:p>
            <a:pPr lvl="1"/>
            <a:r>
              <a:rPr lang="en-US" dirty="0" smtClean="0"/>
              <a:t>The new formula would refer to Cell </a:t>
            </a:r>
            <a:r>
              <a:rPr lang="en-US" dirty="0" smtClean="0">
                <a:latin typeface="Consolas" panose="020B0609020204030204" pitchFamily="49" charset="0"/>
              </a:rPr>
              <a:t>=B1 </a:t>
            </a:r>
            <a:r>
              <a:rPr lang="en-US" dirty="0" smtClean="0"/>
              <a:t>minus two rows (not possible).</a:t>
            </a:r>
          </a:p>
          <a:p>
            <a:r>
              <a:rPr lang="en-US" dirty="0" smtClean="0"/>
              <a:t>Maximum number of cells in an Excel spreadsheet</a:t>
            </a:r>
            <a:r>
              <a:rPr lang="en-US" baseline="30000" dirty="0" smtClean="0"/>
              <a:t>1</a:t>
            </a:r>
          </a:p>
          <a:p>
            <a:pPr lvl="1"/>
            <a:r>
              <a:rPr lang="en-CA" dirty="0"/>
              <a:t>1,048,576 rows by 16,384 </a:t>
            </a:r>
            <a:r>
              <a:rPr lang="en-CA" dirty="0" smtClean="0"/>
              <a:t>columns</a:t>
            </a:r>
          </a:p>
          <a:p>
            <a:pPr lvl="1"/>
            <a:r>
              <a:rPr lang="en-CA" dirty="0" smtClean="0"/>
              <a:t>(This information is included for your own reference rather than something you should know as a requirement for the exam).</a:t>
            </a:r>
            <a:endParaRPr lang="en-US" dirty="0"/>
          </a:p>
          <a:p>
            <a:endParaRPr lang="en-US" dirty="0"/>
          </a:p>
        </p:txBody>
      </p:sp>
      <p:pic>
        <p:nvPicPr>
          <p:cNvPr id="5" name="Picture 4"/>
          <p:cNvPicPr>
            <a:picLocks noChangeAspect="1"/>
          </p:cNvPicPr>
          <p:nvPr/>
        </p:nvPicPr>
        <p:blipFill>
          <a:blip r:embed="rId2"/>
          <a:stretch>
            <a:fillRect/>
          </a:stretch>
        </p:blipFill>
        <p:spPr>
          <a:xfrm>
            <a:off x="838200" y="3124200"/>
            <a:ext cx="2895600" cy="1295400"/>
          </a:xfrm>
          <a:prstGeom prst="rect">
            <a:avLst/>
          </a:prstGeom>
        </p:spPr>
      </p:pic>
      <p:sp>
        <p:nvSpPr>
          <p:cNvPr id="6" name="Rectangle 5"/>
          <p:cNvSpPr/>
          <p:nvPr/>
        </p:nvSpPr>
        <p:spPr>
          <a:xfrm>
            <a:off x="0" y="6567100"/>
            <a:ext cx="7924800" cy="276999"/>
          </a:xfrm>
          <a:prstGeom prst="rect">
            <a:avLst/>
          </a:prstGeom>
        </p:spPr>
        <p:txBody>
          <a:bodyPr wrap="square">
            <a:spAutoFit/>
          </a:bodyPr>
          <a:lstStyle/>
          <a:p>
            <a:pPr marL="0" lvl="1"/>
            <a:r>
              <a:rPr lang="en-US" sz="1200" dirty="0" smtClean="0"/>
              <a:t>1 Source</a:t>
            </a:r>
            <a:r>
              <a:rPr lang="en-US" sz="1200" dirty="0"/>
              <a:t>: </a:t>
            </a:r>
            <a:r>
              <a:rPr lang="en-US" sz="1200" dirty="0">
                <a:hlinkClick r:id="rId3"/>
              </a:rPr>
              <a:t>https://support.office.com/en-us/article/excel-specifications-and-limits-1672b34d-7043-467e-8e27-269d656771c3</a:t>
            </a:r>
            <a:endParaRPr lang="en-US" sz="1200" dirty="0"/>
          </a:p>
        </p:txBody>
      </p:sp>
    </p:spTree>
    <p:extLst>
      <p:ext uri="{BB962C8B-B14F-4D97-AF65-F5344CB8AC3E}">
        <p14:creationId xmlns:p14="http://schemas.microsoft.com/office/powerpoint/2010/main" val="36150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References: Example Exam Question</a:t>
            </a:r>
            <a:endParaRPr lang="en-US" dirty="0"/>
          </a:p>
        </p:txBody>
      </p:sp>
      <p:sp>
        <p:nvSpPr>
          <p:cNvPr id="3" name="Content Placeholder 2"/>
          <p:cNvSpPr>
            <a:spLocks noGrp="1"/>
          </p:cNvSpPr>
          <p:nvPr>
            <p:ph idx="1"/>
          </p:nvPr>
        </p:nvSpPr>
        <p:spPr/>
        <p:txBody>
          <a:bodyPr/>
          <a:lstStyle/>
          <a:p>
            <a:r>
              <a:rPr lang="en-US" dirty="0" smtClean="0"/>
              <a:t>What’s the result of copying the expression from </a:t>
            </a:r>
            <a:r>
              <a:rPr lang="en-US" dirty="0" smtClean="0">
                <a:latin typeface="Consolas" panose="020B0609020204030204" pitchFamily="49" charset="0"/>
              </a:rPr>
              <a:t>F3</a:t>
            </a:r>
            <a:r>
              <a:rPr lang="en-US" dirty="0" smtClean="0"/>
              <a:t> to </a:t>
            </a:r>
            <a:r>
              <a:rPr lang="en-US" dirty="0" smtClean="0">
                <a:latin typeface="Consolas" panose="020B0609020204030204" pitchFamily="49" charset="0"/>
              </a:rPr>
              <a:t>G4</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Note: </a:t>
            </a:r>
            <a:r>
              <a:rPr lang="en-US" b="1" dirty="0" smtClean="0"/>
              <a:t>References to empty cells </a:t>
            </a:r>
            <a:r>
              <a:rPr lang="en-US" dirty="0" smtClean="0"/>
              <a:t>(e.g. </a:t>
            </a:r>
            <a:r>
              <a:rPr lang="en-US" dirty="0" smtClean="0">
                <a:latin typeface="Consolas" panose="020B0609020204030204" pitchFamily="49" charset="0"/>
              </a:rPr>
              <a:t>B1</a:t>
            </a:r>
            <a:r>
              <a:rPr lang="en-US" dirty="0" smtClean="0"/>
              <a:t>) that are </a:t>
            </a:r>
            <a:r>
              <a:rPr lang="en-US" b="1" dirty="0" smtClean="0"/>
              <a:t>used in a mathematical expression return 0</a:t>
            </a:r>
            <a:r>
              <a:rPr lang="en-US" dirty="0" smtClean="0"/>
              <a:t>.</a:t>
            </a:r>
          </a:p>
          <a:p>
            <a:pPr lvl="1"/>
            <a:r>
              <a:rPr lang="en-US" dirty="0" smtClean="0"/>
              <a:t>Example</a:t>
            </a:r>
            <a:r>
              <a:rPr lang="en-US" dirty="0" smtClean="0">
                <a:latin typeface="Consolas" panose="020B0609020204030204" pitchFamily="49" charset="0"/>
              </a:rPr>
              <a:t> B1 + C1 = 0</a:t>
            </a:r>
            <a:endParaRPr lang="en-US" dirty="0">
              <a:latin typeface="Consolas" panose="020B0609020204030204" pitchFamily="49" charset="0"/>
            </a:endParaRPr>
          </a:p>
        </p:txBody>
      </p:sp>
      <p:pic>
        <p:nvPicPr>
          <p:cNvPr id="5" name="Picture 4"/>
          <p:cNvPicPr>
            <a:picLocks noChangeAspect="1"/>
          </p:cNvPicPr>
          <p:nvPr/>
        </p:nvPicPr>
        <p:blipFill>
          <a:blip r:embed="rId3"/>
          <a:stretch>
            <a:fillRect/>
          </a:stretch>
        </p:blipFill>
        <p:spPr>
          <a:xfrm>
            <a:off x="914400" y="1981200"/>
            <a:ext cx="4156504" cy="1752600"/>
          </a:xfrm>
          <a:prstGeom prst="rect">
            <a:avLst/>
          </a:prstGeom>
        </p:spPr>
      </p:pic>
    </p:spTree>
    <p:extLst>
      <p:ext uri="{BB962C8B-B14F-4D97-AF65-F5344CB8AC3E}">
        <p14:creationId xmlns:p14="http://schemas.microsoft.com/office/powerpoint/2010/main" val="246638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Too Big For Your View</a:t>
            </a:r>
            <a:endParaRPr lang="en-US" dirty="0"/>
          </a:p>
        </p:txBody>
      </p:sp>
      <p:sp>
        <p:nvSpPr>
          <p:cNvPr id="3" name="Content Placeholder 2"/>
          <p:cNvSpPr>
            <a:spLocks noGrp="1"/>
          </p:cNvSpPr>
          <p:nvPr>
            <p:ph idx="1"/>
          </p:nvPr>
        </p:nvSpPr>
        <p:spPr/>
        <p:txBody>
          <a:bodyPr/>
          <a:lstStyle/>
          <a:p>
            <a:r>
              <a:rPr lang="en-US" dirty="0" smtClean="0"/>
              <a:t>Covered in this section of lectures notes</a:t>
            </a:r>
          </a:p>
          <a:p>
            <a:pPr lvl="1"/>
            <a:r>
              <a:rPr lang="en-US" dirty="0" smtClean="0"/>
              <a:t>Freezing panes</a:t>
            </a:r>
          </a:p>
          <a:p>
            <a:pPr lvl="1"/>
            <a:r>
              <a:rPr lang="en-US" dirty="0" smtClean="0"/>
              <a:t>Simple merging of cells (merging cells on a single row).</a:t>
            </a:r>
            <a:endParaRPr lang="en-US" dirty="0"/>
          </a:p>
          <a:p>
            <a:endParaRPr lang="en-US" dirty="0" smtClean="0"/>
          </a:p>
          <a:p>
            <a:r>
              <a:rPr lang="en-US" dirty="0" smtClean="0"/>
              <a:t>Covered in the introductory tutorial notes</a:t>
            </a:r>
          </a:p>
          <a:p>
            <a:pPr lvl="1"/>
            <a:r>
              <a:rPr lang="en-US" dirty="0" smtClean="0"/>
              <a:t>Resizing rows or columns</a:t>
            </a:r>
          </a:p>
          <a:p>
            <a:pPr lvl="1"/>
            <a:r>
              <a:rPr lang="en-US" dirty="0"/>
              <a:t>Wrap the </a:t>
            </a:r>
            <a:r>
              <a:rPr lang="en-US" dirty="0" smtClean="0"/>
              <a:t>data</a:t>
            </a:r>
            <a:endParaRPr lang="en-US" dirty="0"/>
          </a:p>
          <a:p>
            <a:pPr lvl="1"/>
            <a:r>
              <a:rPr lang="en-US" dirty="0" smtClean="0"/>
              <a:t>Merge data (merging multiple rows as well as multiple columns)</a:t>
            </a:r>
          </a:p>
          <a:p>
            <a:endParaRPr lang="en-US" dirty="0"/>
          </a:p>
        </p:txBody>
      </p:sp>
    </p:spTree>
    <p:extLst>
      <p:ext uri="{BB962C8B-B14F-4D97-AF65-F5344CB8AC3E}">
        <p14:creationId xmlns:p14="http://schemas.microsoft.com/office/powerpoint/2010/main" val="1315338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How/Why</a:t>
            </a:r>
            <a:endParaRPr lang="en-US" dirty="0"/>
          </a:p>
        </p:txBody>
      </p:sp>
      <p:sp>
        <p:nvSpPr>
          <p:cNvPr id="3" name="Content Placeholder 2"/>
          <p:cNvSpPr>
            <a:spLocks noGrp="1"/>
          </p:cNvSpPr>
          <p:nvPr>
            <p:ph idx="1"/>
          </p:nvPr>
        </p:nvSpPr>
        <p:spPr/>
        <p:txBody>
          <a:bodyPr/>
          <a:lstStyle/>
          <a:p>
            <a:r>
              <a:rPr lang="en-US" dirty="0" smtClean="0"/>
              <a:t>Often used to lock the view so labels always stay onscreen regardless of which part of the sheet you are viewing.</a:t>
            </a:r>
          </a:p>
          <a:p>
            <a:r>
              <a:rPr lang="en-US" dirty="0" smtClean="0"/>
              <a:t>Obviously this is useful for cases that contain column (or row) headings.</a:t>
            </a:r>
          </a:p>
          <a:p>
            <a:r>
              <a:rPr lang="en-US" dirty="0" smtClean="0"/>
              <a:t>Running the Freeze Panes feature: </a:t>
            </a:r>
            <a:r>
              <a:rPr lang="en-US" dirty="0" smtClean="0">
                <a:latin typeface="Consolas" panose="020B0609020204030204" pitchFamily="49" charset="0"/>
              </a:rPr>
              <a:t>View -&gt; Window: Freeze Panes</a:t>
            </a:r>
            <a:endParaRPr lang="en-US" dirty="0">
              <a:latin typeface="Consolas" panose="020B0609020204030204" pitchFamily="49"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6655642" cy="19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814704" y="5172600"/>
            <a:ext cx="352792"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73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Freezing Panes</a:t>
            </a:r>
            <a:r>
              <a:rPr lang="en-US" dirty="0" smtClean="0"/>
              <a:t>: Effect On Example Spreadsheet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6229350" cy="316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r="10660" b="38093"/>
          <a:stretch/>
        </p:blipFill>
        <p:spPr bwMode="auto">
          <a:xfrm>
            <a:off x="2172530" y="4184072"/>
            <a:ext cx="7011551" cy="24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057400" y="4535094"/>
            <a:ext cx="7239000" cy="494106"/>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0284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Freeze Panes: Procedure</a:t>
            </a:r>
            <a:endParaRPr lang="en-CA" dirty="0"/>
          </a:p>
        </p:txBody>
      </p:sp>
      <p:sp>
        <p:nvSpPr>
          <p:cNvPr id="3" name="Content Placeholder 2"/>
          <p:cNvSpPr>
            <a:spLocks noGrp="1"/>
          </p:cNvSpPr>
          <p:nvPr>
            <p:ph idx="1"/>
          </p:nvPr>
        </p:nvSpPr>
        <p:spPr/>
        <p:txBody>
          <a:bodyPr/>
          <a:lstStyle/>
          <a:p>
            <a:r>
              <a:rPr lang="en-CA" dirty="0" smtClean="0"/>
              <a:t>Move to the row below the row to be ‘frozen’.</a:t>
            </a:r>
          </a:p>
          <a:p>
            <a:r>
              <a:rPr lang="en-CA" dirty="0" smtClean="0"/>
              <a:t>In the previous example with student grades it would be Row </a:t>
            </a:r>
            <a:r>
              <a:rPr lang="en-CA" dirty="0" smtClean="0">
                <a:latin typeface="Consolas" panose="020B0609020204030204" pitchFamily="49" charset="0"/>
              </a:rPr>
              <a:t>3</a:t>
            </a:r>
            <a:r>
              <a:rPr lang="en-CA" dirty="0" smtClean="0"/>
              <a:t>.</a:t>
            </a:r>
          </a:p>
          <a:p>
            <a:r>
              <a:rPr lang="en-CA" dirty="0" smtClean="0"/>
              <a:t>Select: </a:t>
            </a:r>
          </a:p>
          <a:p>
            <a:pPr lvl="1"/>
            <a:r>
              <a:rPr lang="en-CA" dirty="0" smtClean="0">
                <a:latin typeface="Consolas" panose="020B0609020204030204" pitchFamily="49" charset="0"/>
              </a:rPr>
              <a:t>View -&gt; Window : Freeze Panes</a:t>
            </a:r>
            <a:r>
              <a:rPr lang="en-CA" dirty="0" smtClean="0"/>
              <a:t> and then select the “</a:t>
            </a:r>
            <a:r>
              <a:rPr lang="en-CA" dirty="0" smtClean="0">
                <a:latin typeface="Consolas" panose="020B0609020204030204" pitchFamily="49" charset="0"/>
              </a:rPr>
              <a:t>Freeze Pane</a:t>
            </a:r>
            <a:r>
              <a:rPr lang="en-CA" dirty="0" smtClean="0"/>
              <a:t>” option among the options.</a:t>
            </a:r>
            <a:endParaRPr lang="en-CA" dirty="0"/>
          </a:p>
        </p:txBody>
      </p:sp>
    </p:spTree>
    <p:extLst>
      <p:ext uri="{BB962C8B-B14F-4D97-AF65-F5344CB8AC3E}">
        <p14:creationId xmlns:p14="http://schemas.microsoft.com/office/powerpoint/2010/main" val="3197496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Merging The Columns Along A Single Row</a:t>
            </a:r>
            <a:endParaRPr lang="en-CA" dirty="0"/>
          </a:p>
        </p:txBody>
      </p:sp>
      <p:sp>
        <p:nvSpPr>
          <p:cNvPr id="3" name="Content Placeholder 2"/>
          <p:cNvSpPr>
            <a:spLocks noGrp="1"/>
          </p:cNvSpPr>
          <p:nvPr>
            <p:ph idx="1"/>
          </p:nvPr>
        </p:nvSpPr>
        <p:spPr/>
        <p:txBody>
          <a:bodyPr/>
          <a:lstStyle/>
          <a:p>
            <a:r>
              <a:rPr lang="en-CA" dirty="0" smtClean="0"/>
              <a:t>Combines the columns into one wider column.</a:t>
            </a:r>
          </a:p>
          <a:p>
            <a:r>
              <a:rPr lang="en-CA" dirty="0" smtClean="0"/>
              <a:t>Before the merge</a:t>
            </a:r>
          </a:p>
          <a:p>
            <a:endParaRPr lang="en-CA" dirty="0"/>
          </a:p>
          <a:p>
            <a:endParaRPr lang="en-CA" dirty="0" smtClean="0"/>
          </a:p>
          <a:p>
            <a:r>
              <a:rPr lang="en-CA" dirty="0" smtClean="0"/>
              <a:t>(Merging Row </a:t>
            </a:r>
            <a:r>
              <a:rPr lang="en-CA" dirty="0" smtClean="0">
                <a:latin typeface="Consolas" panose="020B0609020204030204" pitchFamily="49" charset="0"/>
              </a:rPr>
              <a:t>1</a:t>
            </a:r>
            <a:r>
              <a:rPr lang="en-CA" dirty="0" smtClean="0"/>
              <a:t>: Col </a:t>
            </a:r>
            <a:r>
              <a:rPr lang="en-CA" dirty="0" smtClean="0">
                <a:latin typeface="Consolas" panose="020B0609020204030204" pitchFamily="49" charset="0"/>
              </a:rPr>
              <a:t>A</a:t>
            </a:r>
            <a:r>
              <a:rPr lang="en-CA" dirty="0" smtClean="0"/>
              <a:t> – </a:t>
            </a:r>
            <a:r>
              <a:rPr lang="en-CA" dirty="0" smtClean="0">
                <a:latin typeface="Consolas" panose="020B0609020204030204" pitchFamily="49" charset="0"/>
              </a:rPr>
              <a:t>E</a:t>
            </a:r>
            <a:r>
              <a:rPr lang="en-CA" dirty="0" smtClean="0"/>
              <a:t>)</a:t>
            </a:r>
          </a:p>
          <a:p>
            <a:r>
              <a:rPr lang="en-CA" dirty="0" smtClean="0"/>
              <a:t>After “</a:t>
            </a:r>
            <a:r>
              <a:rPr lang="en-CA" dirty="0" smtClean="0">
                <a:latin typeface="Consolas" panose="020B0609020204030204" pitchFamily="49" charset="0"/>
              </a:rPr>
              <a:t>Merge &amp; Center</a:t>
            </a:r>
            <a:r>
              <a:rPr lang="en-CA" dirty="0" smtClean="0"/>
              <a:t>” (merge and </a:t>
            </a:r>
            <a:r>
              <a:rPr lang="en-CA" b="1" dirty="0" smtClean="0"/>
              <a:t>center align</a:t>
            </a:r>
            <a:r>
              <a:rPr lang="en-CA" dirty="0" smtClean="0"/>
              <a:t>)</a:t>
            </a:r>
          </a:p>
          <a:p>
            <a:endParaRPr lang="en-CA" dirty="0" smtClean="0"/>
          </a:p>
          <a:p>
            <a:pPr marL="0" indent="0">
              <a:buNone/>
            </a:pPr>
            <a:endParaRPr lang="en-CA" dirty="0"/>
          </a:p>
          <a:p>
            <a:r>
              <a:rPr lang="en-CA" dirty="0" smtClean="0"/>
              <a:t>After the </a:t>
            </a:r>
            <a:r>
              <a:rPr lang="en-CA" dirty="0" smtClean="0">
                <a:latin typeface="Consolas" panose="020B0609020204030204" pitchFamily="49" charset="0"/>
              </a:rPr>
              <a:t>Merge Across</a:t>
            </a:r>
            <a:r>
              <a:rPr lang="en-CA" dirty="0" smtClean="0"/>
              <a:t>, </a:t>
            </a:r>
            <a:r>
              <a:rPr lang="en-CA" dirty="0" smtClean="0">
                <a:latin typeface="Consolas" panose="020B0609020204030204" pitchFamily="49" charset="0"/>
              </a:rPr>
              <a:t>Merge Cells</a:t>
            </a:r>
            <a:r>
              <a:rPr lang="en-CA" dirty="0" smtClean="0"/>
              <a:t> </a:t>
            </a:r>
            <a:r>
              <a:rPr lang="en-CA" dirty="0"/>
              <a:t>(merge and </a:t>
            </a:r>
            <a:r>
              <a:rPr lang="en-CA" dirty="0" smtClean="0"/>
              <a:t>retain </a:t>
            </a:r>
            <a:r>
              <a:rPr lang="en-CA" b="1" dirty="0" smtClean="0"/>
              <a:t>previous  alignment settings</a:t>
            </a:r>
            <a:r>
              <a:rPr lang="en-CA" dirty="0" smtClean="0"/>
              <a:t>)</a:t>
            </a:r>
            <a:endParaRPr lang="en-CA" dirty="0"/>
          </a:p>
          <a:p>
            <a:endParaRPr lang="en-CA" dirty="0"/>
          </a:p>
        </p:txBody>
      </p:sp>
      <p:pic>
        <p:nvPicPr>
          <p:cNvPr id="8" name="Picture 7"/>
          <p:cNvPicPr>
            <a:picLocks noChangeAspect="1"/>
          </p:cNvPicPr>
          <p:nvPr/>
        </p:nvPicPr>
        <p:blipFill>
          <a:blip r:embed="rId2"/>
          <a:stretch>
            <a:fillRect/>
          </a:stretch>
        </p:blipFill>
        <p:spPr>
          <a:xfrm>
            <a:off x="793749" y="2302515"/>
            <a:ext cx="5320323" cy="823705"/>
          </a:xfrm>
          <a:prstGeom prst="rect">
            <a:avLst/>
          </a:prstGeom>
        </p:spPr>
      </p:pic>
      <p:pic>
        <p:nvPicPr>
          <p:cNvPr id="9" name="Picture 8"/>
          <p:cNvPicPr>
            <a:picLocks noChangeAspect="1"/>
          </p:cNvPicPr>
          <p:nvPr/>
        </p:nvPicPr>
        <p:blipFill>
          <a:blip r:embed="rId3"/>
          <a:stretch>
            <a:fillRect/>
          </a:stretch>
        </p:blipFill>
        <p:spPr>
          <a:xfrm>
            <a:off x="774700" y="4114800"/>
            <a:ext cx="4254500" cy="773546"/>
          </a:xfrm>
          <a:prstGeom prst="rect">
            <a:avLst/>
          </a:prstGeom>
        </p:spPr>
      </p:pic>
      <p:pic>
        <p:nvPicPr>
          <p:cNvPr id="10" name="Picture 9"/>
          <p:cNvPicPr>
            <a:picLocks noChangeAspect="1"/>
          </p:cNvPicPr>
          <p:nvPr/>
        </p:nvPicPr>
        <p:blipFill>
          <a:blip r:embed="rId4"/>
          <a:stretch>
            <a:fillRect/>
          </a:stretch>
        </p:blipFill>
        <p:spPr>
          <a:xfrm>
            <a:off x="749300" y="5793220"/>
            <a:ext cx="4965700" cy="796028"/>
          </a:xfrm>
          <a:prstGeom prst="rect">
            <a:avLst/>
          </a:prstGeom>
        </p:spPr>
      </p:pic>
    </p:spTree>
    <p:extLst>
      <p:ext uri="{BB962C8B-B14F-4D97-AF65-F5344CB8AC3E}">
        <p14:creationId xmlns:p14="http://schemas.microsoft.com/office/powerpoint/2010/main" val="1535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Merge Columns (Each Containing Data)</a:t>
            </a:r>
            <a:endParaRPr lang="en-CA" dirty="0"/>
          </a:p>
        </p:txBody>
      </p:sp>
      <p:sp>
        <p:nvSpPr>
          <p:cNvPr id="3" name="Content Placeholder 2"/>
          <p:cNvSpPr>
            <a:spLocks noGrp="1"/>
          </p:cNvSpPr>
          <p:nvPr>
            <p:ph idx="1"/>
          </p:nvPr>
        </p:nvSpPr>
        <p:spPr/>
        <p:txBody>
          <a:bodyPr/>
          <a:lstStyle/>
          <a:p>
            <a:r>
              <a:rPr lang="en-CA" dirty="0" smtClean="0"/>
              <a:t>Only the </a:t>
            </a:r>
            <a:r>
              <a:rPr lang="en-CA" b="1" dirty="0" smtClean="0"/>
              <a:t>data in the </a:t>
            </a:r>
            <a:r>
              <a:rPr lang="en-CA" b="1" dirty="0" smtClean="0">
                <a:solidFill>
                  <a:srgbClr val="0000FF"/>
                </a:solidFill>
              </a:rPr>
              <a:t>top left-most cell </a:t>
            </a:r>
            <a:r>
              <a:rPr lang="en-CA" b="1" dirty="0" smtClean="0"/>
              <a:t>of the merged range is retained</a:t>
            </a:r>
            <a:r>
              <a:rPr lang="en-CA" dirty="0" smtClean="0"/>
              <a:t>.</a:t>
            </a:r>
          </a:p>
          <a:p>
            <a:endParaRPr lang="en-CA" dirty="0" smtClean="0"/>
          </a:p>
          <a:p>
            <a:pPr marL="0" indent="0">
              <a:buNone/>
            </a:pPr>
            <a:endParaRPr lang="en-CA" dirty="0" smtClean="0"/>
          </a:p>
          <a:p>
            <a:r>
              <a:rPr lang="en-CA" dirty="0" smtClean="0"/>
              <a:t>Before the merge.</a:t>
            </a:r>
          </a:p>
          <a:p>
            <a:pPr marL="0" indent="0">
              <a:buNone/>
            </a:pPr>
            <a:endParaRPr lang="en-CA" dirty="0" smtClean="0"/>
          </a:p>
          <a:p>
            <a:pPr marL="0" indent="0">
              <a:buNone/>
            </a:pPr>
            <a:endParaRPr lang="en-CA" dirty="0" smtClean="0"/>
          </a:p>
          <a:p>
            <a:r>
              <a:rPr lang="en-CA" dirty="0" smtClean="0"/>
              <a:t>After the merge: Merge and center (“L01” is lost)</a:t>
            </a:r>
          </a:p>
          <a:p>
            <a:endParaRPr lang="en-CA" dirty="0" smtClean="0"/>
          </a:p>
          <a:p>
            <a:endParaRPr lang="en-CA" dirty="0"/>
          </a:p>
          <a:p>
            <a:r>
              <a:rPr lang="en-CA" dirty="0" smtClean="0"/>
              <a:t>After the merge: Merge across, Merge cells (data “L01</a:t>
            </a:r>
            <a:r>
              <a:rPr lang="en-CA" dirty="0"/>
              <a:t>” is lost)</a:t>
            </a:r>
          </a:p>
          <a:p>
            <a:endParaRPr lang="en-CA" dirty="0" smtClean="0"/>
          </a:p>
          <a:p>
            <a:endParaRPr lang="en-CA" dirty="0"/>
          </a:p>
        </p:txBody>
      </p:sp>
      <p:pic>
        <p:nvPicPr>
          <p:cNvPr id="4" name="Picture 3"/>
          <p:cNvPicPr>
            <a:picLocks noChangeAspect="1"/>
          </p:cNvPicPr>
          <p:nvPr/>
        </p:nvPicPr>
        <p:blipFill>
          <a:blip r:embed="rId2"/>
          <a:stretch>
            <a:fillRect/>
          </a:stretch>
        </p:blipFill>
        <p:spPr>
          <a:xfrm>
            <a:off x="832969" y="3698420"/>
            <a:ext cx="3354758" cy="574766"/>
          </a:xfrm>
          <a:prstGeom prst="rect">
            <a:avLst/>
          </a:prstGeom>
        </p:spPr>
      </p:pic>
      <p:pic>
        <p:nvPicPr>
          <p:cNvPr id="5" name="Picture 4"/>
          <p:cNvPicPr>
            <a:picLocks noChangeAspect="1"/>
          </p:cNvPicPr>
          <p:nvPr/>
        </p:nvPicPr>
        <p:blipFill rotWithShape="1">
          <a:blip r:embed="rId3"/>
          <a:srcRect b="31579"/>
          <a:stretch/>
        </p:blipFill>
        <p:spPr>
          <a:xfrm>
            <a:off x="762826" y="2257423"/>
            <a:ext cx="3810002" cy="884465"/>
          </a:xfrm>
          <a:prstGeom prst="rect">
            <a:avLst/>
          </a:prstGeom>
        </p:spPr>
      </p:pic>
      <p:pic>
        <p:nvPicPr>
          <p:cNvPr id="6" name="Picture 5"/>
          <p:cNvPicPr>
            <a:picLocks noChangeAspect="1"/>
          </p:cNvPicPr>
          <p:nvPr/>
        </p:nvPicPr>
        <p:blipFill>
          <a:blip r:embed="rId4"/>
          <a:stretch>
            <a:fillRect/>
          </a:stretch>
        </p:blipFill>
        <p:spPr>
          <a:xfrm>
            <a:off x="788226" y="4864600"/>
            <a:ext cx="3887893" cy="609600"/>
          </a:xfrm>
          <a:prstGeom prst="rect">
            <a:avLst/>
          </a:prstGeom>
        </p:spPr>
      </p:pic>
      <p:pic>
        <p:nvPicPr>
          <p:cNvPr id="7" name="Picture 6"/>
          <p:cNvPicPr>
            <a:picLocks noChangeAspect="1"/>
          </p:cNvPicPr>
          <p:nvPr/>
        </p:nvPicPr>
        <p:blipFill>
          <a:blip r:embed="rId5"/>
          <a:stretch>
            <a:fillRect/>
          </a:stretch>
        </p:blipFill>
        <p:spPr>
          <a:xfrm>
            <a:off x="758574" y="6216900"/>
            <a:ext cx="3435740" cy="520200"/>
          </a:xfrm>
          <a:prstGeom prst="rect">
            <a:avLst/>
          </a:prstGeom>
        </p:spPr>
      </p:pic>
      <p:sp>
        <p:nvSpPr>
          <p:cNvPr id="8" name="Freeform 7"/>
          <p:cNvSpPr/>
          <p:nvPr/>
        </p:nvSpPr>
        <p:spPr>
          <a:xfrm>
            <a:off x="2540000" y="2616200"/>
            <a:ext cx="813230" cy="254785"/>
          </a:xfrm>
          <a:custGeom>
            <a:avLst/>
            <a:gdLst>
              <a:gd name="connsiteX0" fmla="*/ 101600 w 813230"/>
              <a:gd name="connsiteY0" fmla="*/ 241300 h 254785"/>
              <a:gd name="connsiteX1" fmla="*/ 596900 w 813230"/>
              <a:gd name="connsiteY1" fmla="*/ 254000 h 254785"/>
              <a:gd name="connsiteX2" fmla="*/ 673100 w 813230"/>
              <a:gd name="connsiteY2" fmla="*/ 228600 h 254785"/>
              <a:gd name="connsiteX3" fmla="*/ 711200 w 813230"/>
              <a:gd name="connsiteY3" fmla="*/ 215900 h 254785"/>
              <a:gd name="connsiteX4" fmla="*/ 749300 w 813230"/>
              <a:gd name="connsiteY4" fmla="*/ 203200 h 254785"/>
              <a:gd name="connsiteX5" fmla="*/ 787400 w 813230"/>
              <a:gd name="connsiteY5" fmla="*/ 177800 h 254785"/>
              <a:gd name="connsiteX6" fmla="*/ 812800 w 813230"/>
              <a:gd name="connsiteY6" fmla="*/ 139700 h 254785"/>
              <a:gd name="connsiteX7" fmla="*/ 800100 w 813230"/>
              <a:gd name="connsiteY7" fmla="*/ 101600 h 254785"/>
              <a:gd name="connsiteX8" fmla="*/ 685800 w 813230"/>
              <a:gd name="connsiteY8" fmla="*/ 50800 h 254785"/>
              <a:gd name="connsiteX9" fmla="*/ 609600 w 813230"/>
              <a:gd name="connsiteY9" fmla="*/ 25400 h 254785"/>
              <a:gd name="connsiteX10" fmla="*/ 571500 w 813230"/>
              <a:gd name="connsiteY10" fmla="*/ 12700 h 254785"/>
              <a:gd name="connsiteX11" fmla="*/ 444500 w 813230"/>
              <a:gd name="connsiteY11" fmla="*/ 0 h 254785"/>
              <a:gd name="connsiteX12" fmla="*/ 165100 w 813230"/>
              <a:gd name="connsiteY12" fmla="*/ 12700 h 254785"/>
              <a:gd name="connsiteX13" fmla="*/ 88900 w 813230"/>
              <a:gd name="connsiteY13" fmla="*/ 38100 h 254785"/>
              <a:gd name="connsiteX14" fmla="*/ 0 w 813230"/>
              <a:gd name="connsiteY14" fmla="*/ 152400 h 254785"/>
              <a:gd name="connsiteX15" fmla="*/ 38100 w 813230"/>
              <a:gd name="connsiteY15" fmla="*/ 177800 h 254785"/>
              <a:gd name="connsiteX16" fmla="*/ 63500 w 813230"/>
              <a:gd name="connsiteY16" fmla="*/ 215900 h 254785"/>
              <a:gd name="connsiteX17" fmla="*/ 101600 w 813230"/>
              <a:gd name="connsiteY17" fmla="*/ 241300 h 25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3230" h="254785">
                <a:moveTo>
                  <a:pt x="101600" y="241300"/>
                </a:moveTo>
                <a:cubicBezTo>
                  <a:pt x="190500" y="247650"/>
                  <a:pt x="431786" y="257669"/>
                  <a:pt x="596900" y="254000"/>
                </a:cubicBezTo>
                <a:cubicBezTo>
                  <a:pt x="623667" y="253405"/>
                  <a:pt x="647700" y="237067"/>
                  <a:pt x="673100" y="228600"/>
                </a:cubicBezTo>
                <a:lnTo>
                  <a:pt x="711200" y="215900"/>
                </a:lnTo>
                <a:cubicBezTo>
                  <a:pt x="723900" y="211667"/>
                  <a:pt x="738161" y="210626"/>
                  <a:pt x="749300" y="203200"/>
                </a:cubicBezTo>
                <a:lnTo>
                  <a:pt x="787400" y="177800"/>
                </a:lnTo>
                <a:cubicBezTo>
                  <a:pt x="795867" y="165100"/>
                  <a:pt x="810291" y="154756"/>
                  <a:pt x="812800" y="139700"/>
                </a:cubicBezTo>
                <a:cubicBezTo>
                  <a:pt x="815001" y="126495"/>
                  <a:pt x="808463" y="112053"/>
                  <a:pt x="800100" y="101600"/>
                </a:cubicBezTo>
                <a:cubicBezTo>
                  <a:pt x="778145" y="74156"/>
                  <a:pt x="709084" y="58561"/>
                  <a:pt x="685800" y="50800"/>
                </a:cubicBezTo>
                <a:lnTo>
                  <a:pt x="609600" y="25400"/>
                </a:lnTo>
                <a:cubicBezTo>
                  <a:pt x="596900" y="21167"/>
                  <a:pt x="584821" y="14032"/>
                  <a:pt x="571500" y="12700"/>
                </a:cubicBezTo>
                <a:lnTo>
                  <a:pt x="444500" y="0"/>
                </a:lnTo>
                <a:cubicBezTo>
                  <a:pt x="351367" y="4233"/>
                  <a:pt x="257799" y="2768"/>
                  <a:pt x="165100" y="12700"/>
                </a:cubicBezTo>
                <a:cubicBezTo>
                  <a:pt x="138478" y="15552"/>
                  <a:pt x="88900" y="38100"/>
                  <a:pt x="88900" y="38100"/>
                </a:cubicBezTo>
                <a:cubicBezTo>
                  <a:pt x="3234" y="123766"/>
                  <a:pt x="24059" y="80222"/>
                  <a:pt x="0" y="152400"/>
                </a:cubicBezTo>
                <a:cubicBezTo>
                  <a:pt x="12700" y="160867"/>
                  <a:pt x="27307" y="167007"/>
                  <a:pt x="38100" y="177800"/>
                </a:cubicBezTo>
                <a:cubicBezTo>
                  <a:pt x="48893" y="188593"/>
                  <a:pt x="51581" y="206365"/>
                  <a:pt x="63500" y="215900"/>
                </a:cubicBezTo>
                <a:cubicBezTo>
                  <a:pt x="82722" y="231277"/>
                  <a:pt x="12700" y="234950"/>
                  <a:pt x="101600" y="241300"/>
                </a:cubicBezTo>
                <a:close/>
              </a:path>
            </a:pathLst>
          </a:cu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228151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Copy-Paste: Explanation</a:t>
            </a:r>
            <a:endParaRPr lang="en-US" dirty="0"/>
          </a:p>
        </p:txBody>
      </p:sp>
      <p:sp>
        <p:nvSpPr>
          <p:cNvPr id="3" name="Content Placeholder 2"/>
          <p:cNvSpPr>
            <a:spLocks noGrp="1"/>
          </p:cNvSpPr>
          <p:nvPr>
            <p:ph idx="1"/>
          </p:nvPr>
        </p:nvSpPr>
        <p:spPr>
          <a:noFill/>
        </p:spPr>
        <p:txBody>
          <a:bodyPr/>
          <a:lstStyle/>
          <a:p>
            <a:r>
              <a:rPr lang="en-US" dirty="0" smtClean="0"/>
              <a:t>A single cell or a range of cells can be copied (or cut) and pasted.</a:t>
            </a:r>
          </a:p>
          <a:p>
            <a:r>
              <a:rPr lang="en-US" dirty="0" smtClean="0"/>
              <a:t>There are a number of options for how the originating cell or cell is pasted into the new location.</a:t>
            </a:r>
          </a:p>
          <a:p>
            <a:r>
              <a:rPr lang="en-US" dirty="0" smtClean="0"/>
              <a:t>We will cover a few of the options for this class</a:t>
            </a:r>
          </a:p>
          <a:p>
            <a:pPr lvl="1"/>
            <a:r>
              <a:rPr lang="en-US" dirty="0" smtClean="0"/>
              <a:t>“</a:t>
            </a:r>
            <a:r>
              <a:rPr lang="en-US" b="1" dirty="0" smtClean="0"/>
              <a:t>Paste</a:t>
            </a:r>
            <a:r>
              <a:rPr lang="en-US" dirty="0" smtClean="0"/>
              <a:t>”: copies the formula (which may be modified if the cell references are relative)</a:t>
            </a:r>
          </a:p>
          <a:p>
            <a:pPr lvl="2"/>
            <a:r>
              <a:rPr lang="en-US" dirty="0" smtClean="0"/>
              <a:t>May update final values if the data changes (relative references used).</a:t>
            </a:r>
          </a:p>
          <a:p>
            <a:pPr lvl="1"/>
            <a:r>
              <a:rPr lang="en-US" dirty="0" smtClean="0"/>
              <a:t> “</a:t>
            </a:r>
            <a:r>
              <a:rPr lang="en-US" b="1" dirty="0" smtClean="0"/>
              <a:t>Paste values</a:t>
            </a:r>
            <a:r>
              <a:rPr lang="en-US" dirty="0" smtClean="0"/>
              <a:t>”: includes only data or the final result of a formula. </a:t>
            </a:r>
          </a:p>
          <a:p>
            <a:pPr lvl="2"/>
            <a:r>
              <a:rPr lang="en-US" dirty="0" smtClean="0"/>
              <a:t>If the formula changes then the pasted data won’t be updated.</a:t>
            </a:r>
          </a:p>
          <a:p>
            <a:pPr lvl="1"/>
            <a:r>
              <a:rPr lang="en-US" dirty="0" smtClean="0"/>
              <a:t> “</a:t>
            </a:r>
            <a:r>
              <a:rPr lang="en-US" b="1" dirty="0" smtClean="0"/>
              <a:t>Paste link</a:t>
            </a:r>
            <a:r>
              <a:rPr lang="en-US" dirty="0" smtClean="0"/>
              <a:t>”(always updates to the current value in the source cell)</a:t>
            </a:r>
          </a:p>
        </p:txBody>
      </p:sp>
    </p:spTree>
    <p:extLst>
      <p:ext uri="{BB962C8B-B14F-4D97-AF65-F5344CB8AC3E}">
        <p14:creationId xmlns:p14="http://schemas.microsoft.com/office/powerpoint/2010/main" val="943669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194302" y="3386137"/>
            <a:ext cx="4305300" cy="1152525"/>
          </a:xfrm>
          <a:prstGeom prst="rect">
            <a:avLst/>
          </a:prstGeom>
        </p:spPr>
      </p:pic>
      <p:sp>
        <p:nvSpPr>
          <p:cNvPr id="2" name="Title 1"/>
          <p:cNvSpPr>
            <a:spLocks noGrp="1"/>
          </p:cNvSpPr>
          <p:nvPr>
            <p:ph type="title"/>
          </p:nvPr>
        </p:nvSpPr>
        <p:spPr/>
        <p:txBody>
          <a:bodyPr/>
          <a:lstStyle/>
          <a:p>
            <a:r>
              <a:rPr lang="en-US" dirty="0" smtClean="0"/>
              <a:t>Copy-Paste: Example</a:t>
            </a:r>
            <a:endParaRPr lang="en-US" dirty="0"/>
          </a:p>
        </p:txBody>
      </p:sp>
      <p:sp>
        <p:nvSpPr>
          <p:cNvPr id="3" name="Content Placeholder 2"/>
          <p:cNvSpPr>
            <a:spLocks noGrp="1"/>
          </p:cNvSpPr>
          <p:nvPr>
            <p:ph idx="1"/>
          </p:nvPr>
        </p:nvSpPr>
        <p:spPr/>
        <p:txBody>
          <a:bodyPr/>
          <a:lstStyle/>
          <a:p>
            <a:r>
              <a:rPr lang="en-US" b="1" dirty="0"/>
              <a:t>Example </a:t>
            </a:r>
            <a:r>
              <a:rPr lang="en-US" b="1" dirty="0" smtClean="0"/>
              <a:t>spreadsheet: </a:t>
            </a:r>
            <a:r>
              <a:rPr lang="en-US" dirty="0"/>
              <a:t>6</a:t>
            </a:r>
            <a:r>
              <a:rPr lang="en-US" dirty="0" smtClean="0"/>
              <a:t>_copy_paste</a:t>
            </a:r>
            <a:endParaRPr lang="en-US" dirty="0"/>
          </a:p>
          <a:p>
            <a:pPr lvl="1"/>
            <a:r>
              <a:rPr lang="en-US" dirty="0"/>
              <a:t>Copy paste from </a:t>
            </a:r>
            <a:r>
              <a:rPr lang="en-US" dirty="0">
                <a:latin typeface="Consolas" panose="020B0609020204030204" pitchFamily="49" charset="0"/>
              </a:rPr>
              <a:t>A3</a:t>
            </a:r>
            <a:r>
              <a:rPr lang="en-US" dirty="0"/>
              <a:t> into </a:t>
            </a:r>
            <a:r>
              <a:rPr lang="en-US" dirty="0">
                <a:latin typeface="Consolas" panose="020B0609020204030204" pitchFamily="49" charset="0"/>
              </a:rPr>
              <a:t>C3</a:t>
            </a:r>
            <a:r>
              <a:rPr lang="en-US" dirty="0"/>
              <a:t>  (paste current </a:t>
            </a:r>
            <a:r>
              <a:rPr lang="en-US" dirty="0" smtClean="0"/>
              <a:t>formula), </a:t>
            </a:r>
            <a:r>
              <a:rPr lang="en-US" dirty="0" smtClean="0">
                <a:latin typeface="Consolas" panose="020B0609020204030204" pitchFamily="49" charset="0"/>
              </a:rPr>
              <a:t>D3</a:t>
            </a:r>
            <a:r>
              <a:rPr lang="en-US" dirty="0" smtClean="0"/>
              <a:t> </a:t>
            </a:r>
            <a:r>
              <a:rPr lang="en-US" dirty="0"/>
              <a:t>(paste current data</a:t>
            </a:r>
            <a:r>
              <a:rPr lang="en-US" dirty="0" smtClean="0"/>
              <a:t>), </a:t>
            </a:r>
            <a:r>
              <a:rPr lang="en-US" dirty="0">
                <a:latin typeface="Consolas" panose="020B0609020204030204" pitchFamily="49" charset="0"/>
              </a:rPr>
              <a:t>D3</a:t>
            </a:r>
            <a:r>
              <a:rPr lang="en-US" dirty="0"/>
              <a:t> (</a:t>
            </a:r>
            <a:r>
              <a:rPr lang="en-US" dirty="0" smtClean="0"/>
              <a:t>paste link)</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Changes in </a:t>
            </a:r>
            <a:r>
              <a:rPr lang="en-US" b="1" dirty="0" smtClean="0">
                <a:solidFill>
                  <a:srgbClr val="0000FF"/>
                </a:solidFill>
              </a:rPr>
              <a:t>data</a:t>
            </a:r>
            <a:r>
              <a:rPr lang="en-US" dirty="0" smtClean="0"/>
              <a:t> </a:t>
            </a:r>
            <a:r>
              <a:rPr lang="en-US" dirty="0"/>
              <a:t>in the source cell: </a:t>
            </a:r>
            <a:r>
              <a:rPr lang="en-US" dirty="0" smtClean="0"/>
              <a:t>if the values in </a:t>
            </a:r>
            <a:r>
              <a:rPr lang="en-US" dirty="0" smtClean="0">
                <a:latin typeface="Consolas" panose="020B0609020204030204" pitchFamily="49" charset="0"/>
              </a:rPr>
              <a:t>A5</a:t>
            </a:r>
            <a:r>
              <a:rPr lang="en-US" dirty="0" smtClean="0"/>
              <a:t> &amp; </a:t>
            </a:r>
            <a:r>
              <a:rPr lang="en-US" dirty="0" smtClean="0">
                <a:latin typeface="Consolas" panose="020B0609020204030204" pitchFamily="49" charset="0"/>
              </a:rPr>
              <a:t>B5</a:t>
            </a:r>
            <a:r>
              <a:rPr lang="en-US" dirty="0" smtClean="0"/>
              <a:t> change to </a:t>
            </a:r>
            <a:r>
              <a:rPr lang="en-US" b="1" dirty="0" smtClean="0">
                <a:solidFill>
                  <a:srgbClr val="0000FF"/>
                </a:solidFill>
                <a:latin typeface="Consolas" panose="020B0609020204030204" pitchFamily="49" charset="0"/>
              </a:rPr>
              <a:t>9</a:t>
            </a:r>
            <a:r>
              <a:rPr lang="en-US" dirty="0" smtClean="0"/>
              <a:t> and </a:t>
            </a:r>
            <a:r>
              <a:rPr lang="en-US" b="1" dirty="0" smtClean="0">
                <a:solidFill>
                  <a:srgbClr val="0000FF"/>
                </a:solidFill>
                <a:latin typeface="Consolas" panose="020B0609020204030204" pitchFamily="49" charset="0"/>
              </a:rPr>
              <a:t>6</a:t>
            </a:r>
            <a:r>
              <a:rPr lang="en-US" dirty="0" smtClean="0"/>
              <a:t> respectively what will the values be in </a:t>
            </a:r>
            <a:r>
              <a:rPr lang="en-US" dirty="0" smtClean="0">
                <a:latin typeface="Consolas" panose="020B0609020204030204" pitchFamily="49" charset="0"/>
              </a:rPr>
              <a:t>C3</a:t>
            </a:r>
            <a:r>
              <a:rPr lang="en-US" dirty="0" smtClean="0"/>
              <a:t>, </a:t>
            </a:r>
            <a:r>
              <a:rPr lang="en-US" dirty="0" smtClean="0">
                <a:latin typeface="Consolas" panose="020B0609020204030204" pitchFamily="49" charset="0"/>
              </a:rPr>
              <a:t>D3</a:t>
            </a:r>
            <a:r>
              <a:rPr lang="en-US" dirty="0" smtClean="0"/>
              <a:t>, </a:t>
            </a:r>
            <a:r>
              <a:rPr lang="en-US" dirty="0" smtClean="0">
                <a:latin typeface="Consolas" panose="020B0609020204030204" pitchFamily="49" charset="0"/>
              </a:rPr>
              <a:t>E3</a:t>
            </a:r>
            <a:r>
              <a:rPr lang="en-US" dirty="0" smtClean="0"/>
              <a:t> and why.</a:t>
            </a:r>
            <a:endParaRPr lang="en-US" dirty="0"/>
          </a:p>
          <a:p>
            <a:pPr lvl="1"/>
            <a:r>
              <a:rPr lang="en-US" dirty="0" smtClean="0"/>
              <a:t>Changes in the </a:t>
            </a:r>
            <a:r>
              <a:rPr lang="en-US" b="1" dirty="0" smtClean="0">
                <a:solidFill>
                  <a:srgbClr val="0000FF"/>
                </a:solidFill>
              </a:rPr>
              <a:t>formula</a:t>
            </a:r>
            <a:r>
              <a:rPr lang="en-US" dirty="0" smtClean="0"/>
              <a:t> in the source cell: Contents of </a:t>
            </a:r>
            <a:r>
              <a:rPr lang="en-US" dirty="0" smtClean="0">
                <a:latin typeface="Consolas" panose="020B0609020204030204" pitchFamily="49" charset="0"/>
              </a:rPr>
              <a:t>A3</a:t>
            </a:r>
            <a:r>
              <a:rPr lang="en-US" dirty="0" smtClean="0"/>
              <a:t> was changed to  </a:t>
            </a:r>
            <a:r>
              <a:rPr lang="en-US" dirty="0" smtClean="0">
                <a:latin typeface="Consolas" panose="020B0609020204030204" pitchFamily="49" charset="0"/>
              </a:rPr>
              <a:t>=</a:t>
            </a:r>
            <a:r>
              <a:rPr lang="en-US" b="1" dirty="0" smtClean="0">
                <a:solidFill>
                  <a:srgbClr val="0000FF"/>
                </a:solidFill>
                <a:latin typeface="Consolas" panose="020B0609020204030204" pitchFamily="49" charset="0"/>
              </a:rPr>
              <a:t>9*3</a:t>
            </a:r>
            <a:endParaRPr lang="en-US" b="1" dirty="0">
              <a:solidFill>
                <a:srgbClr val="0000FF"/>
              </a:solidFill>
              <a:latin typeface="Consolas" panose="020B0609020204030204" pitchFamily="49" charset="0"/>
            </a:endParaRPr>
          </a:p>
          <a:p>
            <a:endParaRPr lang="en-US" dirty="0"/>
          </a:p>
        </p:txBody>
      </p:sp>
      <p:grpSp>
        <p:nvGrpSpPr>
          <p:cNvPr id="4" name="Group 3"/>
          <p:cNvGrpSpPr/>
          <p:nvPr/>
        </p:nvGrpSpPr>
        <p:grpSpPr>
          <a:xfrm>
            <a:off x="457200" y="3233737"/>
            <a:ext cx="2089508" cy="772163"/>
            <a:chOff x="491286" y="5857237"/>
            <a:chExt cx="2089508" cy="772163"/>
          </a:xfrm>
        </p:grpSpPr>
        <p:sp>
          <p:nvSpPr>
            <p:cNvPr id="5" name="Rectangle 4"/>
            <p:cNvSpPr/>
            <p:nvPr/>
          </p:nvSpPr>
          <p:spPr>
            <a:xfrm>
              <a:off x="491286" y="5857237"/>
              <a:ext cx="1447800" cy="327061"/>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onsolas" panose="020B0609020204030204" pitchFamily="49" charset="0"/>
                </a:rPr>
                <a:t>=$A$5*$B$5</a:t>
              </a:r>
            </a:p>
          </p:txBody>
        </p:sp>
        <p:cxnSp>
          <p:nvCxnSpPr>
            <p:cNvPr id="6" name="Straight Connector 5"/>
            <p:cNvCxnSpPr>
              <a:endCxn id="5" idx="2"/>
            </p:cNvCxnSpPr>
            <p:nvPr/>
          </p:nvCxnSpPr>
          <p:spPr>
            <a:xfrm flipH="1" flipV="1">
              <a:off x="1215186" y="6184298"/>
              <a:ext cx="1365608" cy="44510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958442" y="2865600"/>
            <a:ext cx="1461157" cy="1097310"/>
            <a:chOff x="2722848" y="5476218"/>
            <a:chExt cx="1461157" cy="1097310"/>
          </a:xfrm>
          <a:solidFill>
            <a:schemeClr val="accent1">
              <a:lumMod val="60000"/>
              <a:lumOff val="40000"/>
            </a:schemeClr>
          </a:solidFill>
        </p:grpSpPr>
        <p:sp>
          <p:nvSpPr>
            <p:cNvPr id="8" name="Rectangle 7"/>
            <p:cNvSpPr/>
            <p:nvPr/>
          </p:nvSpPr>
          <p:spPr>
            <a:xfrm>
              <a:off x="2722848" y="5476218"/>
              <a:ext cx="1461157" cy="327061"/>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onsolas" panose="020B0609020204030204" pitchFamily="49" charset="0"/>
                </a:rPr>
                <a:t>=$A$5*$B$5</a:t>
              </a:r>
            </a:p>
          </p:txBody>
        </p:sp>
        <p:cxnSp>
          <p:nvCxnSpPr>
            <p:cNvPr id="9" name="Straight Connector 8"/>
            <p:cNvCxnSpPr/>
            <p:nvPr/>
          </p:nvCxnSpPr>
          <p:spPr>
            <a:xfrm flipH="1" flipV="1">
              <a:off x="3124200" y="5857237"/>
              <a:ext cx="801583" cy="716291"/>
            </a:xfrm>
            <a:prstGeom prst="line">
              <a:avLst/>
            </a:prstGeom>
            <a:grpFill/>
            <a:ln>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949489" y="2737439"/>
            <a:ext cx="762000" cy="1157878"/>
            <a:chOff x="4252022" y="5446694"/>
            <a:chExt cx="762000" cy="1157878"/>
          </a:xfrm>
          <a:solidFill>
            <a:schemeClr val="tx2">
              <a:lumMod val="75000"/>
            </a:schemeClr>
          </a:solidFill>
        </p:grpSpPr>
        <p:sp>
          <p:nvSpPr>
            <p:cNvPr id="11" name="Rectangle 10"/>
            <p:cNvSpPr/>
            <p:nvPr/>
          </p:nvSpPr>
          <p:spPr>
            <a:xfrm>
              <a:off x="4252022" y="5446694"/>
              <a:ext cx="762000" cy="32706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Consolas" panose="020B0609020204030204" pitchFamily="49" charset="0"/>
                </a:rPr>
                <a:t>56</a:t>
              </a:r>
              <a:endParaRPr lang="en-US" dirty="0">
                <a:solidFill>
                  <a:srgbClr val="FFFFFF"/>
                </a:solidFill>
                <a:latin typeface="Consolas" panose="020B0609020204030204" pitchFamily="49" charset="0"/>
              </a:endParaRPr>
            </a:p>
          </p:txBody>
        </p:sp>
        <p:cxnSp>
          <p:nvCxnSpPr>
            <p:cNvPr id="12" name="Straight Connector 11"/>
            <p:cNvCxnSpPr/>
            <p:nvPr/>
          </p:nvCxnSpPr>
          <p:spPr>
            <a:xfrm flipV="1">
              <a:off x="4563153" y="5719806"/>
              <a:ext cx="21021" cy="884766"/>
            </a:xfrm>
            <a:prstGeom prst="line">
              <a:avLst/>
            </a:prstGeom>
            <a:grpFill/>
            <a:ln>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913711" y="2794399"/>
            <a:ext cx="1463936" cy="1165883"/>
            <a:chOff x="5913711" y="2794399"/>
            <a:chExt cx="1463936" cy="1165883"/>
          </a:xfrm>
          <a:solidFill>
            <a:schemeClr val="accent1">
              <a:lumMod val="60000"/>
              <a:lumOff val="40000"/>
            </a:schemeClr>
          </a:solidFill>
        </p:grpSpPr>
        <p:sp>
          <p:nvSpPr>
            <p:cNvPr id="13" name="Rectangle 12"/>
            <p:cNvSpPr/>
            <p:nvPr/>
          </p:nvSpPr>
          <p:spPr>
            <a:xfrm>
              <a:off x="6499867" y="2794399"/>
              <a:ext cx="877780" cy="327061"/>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onsolas" panose="020B0609020204030204" pitchFamily="49" charset="0"/>
                </a:rPr>
                <a:t>=$A$3</a:t>
              </a:r>
            </a:p>
          </p:txBody>
        </p:sp>
        <p:cxnSp>
          <p:nvCxnSpPr>
            <p:cNvPr id="14" name="Straight Connector 13"/>
            <p:cNvCxnSpPr/>
            <p:nvPr/>
          </p:nvCxnSpPr>
          <p:spPr>
            <a:xfrm flipV="1">
              <a:off x="5913711" y="3134161"/>
              <a:ext cx="967156" cy="826121"/>
            </a:xfrm>
            <a:prstGeom prst="line">
              <a:avLst/>
            </a:prstGeom>
            <a:grpFill/>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35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957387" y="3276600"/>
            <a:ext cx="5229225" cy="2676525"/>
          </a:xfrm>
          <a:prstGeom prst="rect">
            <a:avLst/>
          </a:prstGeom>
        </p:spPr>
      </p:pic>
      <p:sp>
        <p:nvSpPr>
          <p:cNvPr id="2" name="Title 1"/>
          <p:cNvSpPr>
            <a:spLocks noGrp="1"/>
          </p:cNvSpPr>
          <p:nvPr>
            <p:ph type="title"/>
          </p:nvPr>
        </p:nvSpPr>
        <p:spPr/>
        <p:txBody>
          <a:bodyPr/>
          <a:lstStyle/>
          <a:p>
            <a:r>
              <a:rPr lang="en-CA" dirty="0" smtClean="0"/>
              <a:t>Spreadsheets 101 (Basics)</a:t>
            </a:r>
            <a:endParaRPr lang="en-CA" dirty="0"/>
          </a:p>
        </p:txBody>
      </p:sp>
      <p:cxnSp>
        <p:nvCxnSpPr>
          <p:cNvPr id="6" name="Straight Connector 5"/>
          <p:cNvCxnSpPr/>
          <p:nvPr/>
        </p:nvCxnSpPr>
        <p:spPr>
          <a:xfrm flipV="1">
            <a:off x="1295400" y="3808228"/>
            <a:ext cx="738187" cy="9144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399" y="4722628"/>
            <a:ext cx="738188"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399" y="4722628"/>
            <a:ext cx="738188" cy="101441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417827"/>
            <a:ext cx="1066800" cy="646331"/>
          </a:xfrm>
          <a:prstGeom prst="rect">
            <a:avLst/>
          </a:prstGeom>
          <a:noFill/>
        </p:spPr>
        <p:txBody>
          <a:bodyPr wrap="square" rtlCol="0">
            <a:spAutoFit/>
          </a:bodyPr>
          <a:lstStyle/>
          <a:p>
            <a:r>
              <a:rPr lang="en-CA" b="1" dirty="0" smtClean="0">
                <a:solidFill>
                  <a:srgbClr val="FF0000"/>
                </a:solidFill>
              </a:rPr>
              <a:t>Row numbers</a:t>
            </a:r>
            <a:endParaRPr lang="en-CA" b="1" dirty="0">
              <a:solidFill>
                <a:srgbClr val="FF0000"/>
              </a:solidFill>
            </a:endParaRPr>
          </a:p>
        </p:txBody>
      </p:sp>
      <p:cxnSp>
        <p:nvCxnSpPr>
          <p:cNvPr id="14" name="Straight Connector 13"/>
          <p:cNvCxnSpPr>
            <a:stCxn id="17" idx="2"/>
          </p:cNvCxnSpPr>
          <p:nvPr/>
        </p:nvCxnSpPr>
        <p:spPr>
          <a:xfrm flipH="1">
            <a:off x="2635067" y="2134426"/>
            <a:ext cx="2089333" cy="147756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2138601"/>
            <a:ext cx="196666" cy="147338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4426"/>
            <a:ext cx="2089333" cy="149869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1488095"/>
            <a:ext cx="1066800" cy="646331"/>
          </a:xfrm>
          <a:prstGeom prst="rect">
            <a:avLst/>
          </a:prstGeom>
          <a:noFill/>
        </p:spPr>
        <p:txBody>
          <a:bodyPr wrap="square" rtlCol="0">
            <a:spAutoFit/>
          </a:bodyPr>
          <a:lstStyle/>
          <a:p>
            <a:r>
              <a:rPr lang="en-CA" b="1" dirty="0" smtClean="0">
                <a:solidFill>
                  <a:srgbClr val="FF0000"/>
                </a:solidFill>
              </a:rPr>
              <a:t>Column headings</a:t>
            </a:r>
            <a:endParaRPr lang="en-CA" b="1" dirty="0">
              <a:solidFill>
                <a:srgbClr val="FF0000"/>
              </a:solidFill>
            </a:endParaRPr>
          </a:p>
        </p:txBody>
      </p:sp>
      <p:sp>
        <p:nvSpPr>
          <p:cNvPr id="22" name="TextBox 21"/>
          <p:cNvSpPr txBox="1"/>
          <p:nvPr/>
        </p:nvSpPr>
        <p:spPr>
          <a:xfrm>
            <a:off x="269235" y="1758784"/>
            <a:ext cx="1587866" cy="646331"/>
          </a:xfrm>
          <a:prstGeom prst="rect">
            <a:avLst/>
          </a:prstGeom>
          <a:noFill/>
        </p:spPr>
        <p:txBody>
          <a:bodyPr wrap="square" rtlCol="0">
            <a:spAutoFit/>
          </a:bodyPr>
          <a:lstStyle/>
          <a:p>
            <a:r>
              <a:rPr lang="en-CA" b="1" dirty="0" smtClean="0">
                <a:solidFill>
                  <a:srgbClr val="FF0000"/>
                </a:solidFill>
              </a:rPr>
              <a:t>Coordinates of current cell</a:t>
            </a:r>
            <a:endParaRPr lang="en-CA" b="1" dirty="0">
              <a:solidFill>
                <a:srgbClr val="FF0000"/>
              </a:solidFill>
            </a:endParaRPr>
          </a:p>
        </p:txBody>
      </p:sp>
      <p:cxnSp>
        <p:nvCxnSpPr>
          <p:cNvPr id="26" name="Straight Connector 25"/>
          <p:cNvCxnSpPr/>
          <p:nvPr/>
        </p:nvCxnSpPr>
        <p:spPr>
          <a:xfrm>
            <a:off x="932379" y="2311008"/>
            <a:ext cx="1101208" cy="1092408"/>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95587" y="6143538"/>
            <a:ext cx="1395413" cy="646331"/>
          </a:xfrm>
          <a:prstGeom prst="rect">
            <a:avLst/>
          </a:prstGeom>
          <a:noFill/>
        </p:spPr>
        <p:txBody>
          <a:bodyPr wrap="square" rtlCol="0">
            <a:spAutoFit/>
          </a:bodyPr>
          <a:lstStyle/>
          <a:p>
            <a:r>
              <a:rPr lang="en-CA" b="1" dirty="0" smtClean="0">
                <a:solidFill>
                  <a:srgbClr val="FF0000"/>
                </a:solidFill>
              </a:rPr>
              <a:t>Contents of current cell</a:t>
            </a:r>
            <a:endParaRPr lang="en-CA" b="1" dirty="0">
              <a:solidFill>
                <a:srgbClr val="FF0000"/>
              </a:solidFill>
            </a:endParaRPr>
          </a:p>
        </p:txBody>
      </p:sp>
      <p:cxnSp>
        <p:nvCxnSpPr>
          <p:cNvPr id="33" name="Straight Connector 32"/>
          <p:cNvCxnSpPr/>
          <p:nvPr/>
        </p:nvCxnSpPr>
        <p:spPr>
          <a:xfrm flipV="1">
            <a:off x="3437120" y="3464350"/>
            <a:ext cx="1132774" cy="278405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1387" y="5256974"/>
            <a:ext cx="1395413" cy="369332"/>
          </a:xfrm>
          <a:prstGeom prst="rect">
            <a:avLst/>
          </a:prstGeom>
          <a:noFill/>
        </p:spPr>
        <p:txBody>
          <a:bodyPr wrap="square" rtlCol="0">
            <a:spAutoFit/>
          </a:bodyPr>
          <a:lstStyle/>
          <a:p>
            <a:r>
              <a:rPr lang="en-CA" b="1" dirty="0">
                <a:solidFill>
                  <a:srgbClr val="FF0000"/>
                </a:solidFill>
              </a:rPr>
              <a:t>C</a:t>
            </a:r>
            <a:r>
              <a:rPr lang="en-CA" b="1" dirty="0" smtClean="0">
                <a:solidFill>
                  <a:srgbClr val="FF0000"/>
                </a:solidFill>
              </a:rPr>
              <a:t>urrent cell</a:t>
            </a:r>
            <a:endParaRPr lang="en-CA" b="1" dirty="0">
              <a:solidFill>
                <a:srgbClr val="FF0000"/>
              </a:solidFill>
            </a:endParaRPr>
          </a:p>
        </p:txBody>
      </p:sp>
      <p:cxnSp>
        <p:nvCxnSpPr>
          <p:cNvPr id="45" name="Straight Connector 44"/>
          <p:cNvCxnSpPr/>
          <p:nvPr/>
        </p:nvCxnSpPr>
        <p:spPr>
          <a:xfrm flipH="1" flipV="1">
            <a:off x="6549431" y="4733068"/>
            <a:ext cx="1295955" cy="634159"/>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56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Copy-Paste</a:t>
            </a:r>
            <a:endParaRPr lang="en-US" dirty="0"/>
          </a:p>
        </p:txBody>
      </p:sp>
      <p:sp>
        <p:nvSpPr>
          <p:cNvPr id="3" name="Content Placeholder 2"/>
          <p:cNvSpPr>
            <a:spLocks noGrp="1"/>
          </p:cNvSpPr>
          <p:nvPr>
            <p:ph idx="1"/>
          </p:nvPr>
        </p:nvSpPr>
        <p:spPr/>
        <p:txBody>
          <a:bodyPr/>
          <a:lstStyle/>
          <a:p>
            <a:r>
              <a:rPr lang="en-US" dirty="0" smtClean="0"/>
              <a:t>For your information: Multiple cells (an entire row, column or even a range of cells e.g. </a:t>
            </a:r>
            <a:r>
              <a:rPr lang="en-US" dirty="0" smtClean="0">
                <a:latin typeface="Consolas" panose="020B0609020204030204" pitchFamily="49" charset="0"/>
              </a:rPr>
              <a:t>A1</a:t>
            </a:r>
            <a:r>
              <a:rPr lang="en-US" dirty="0" smtClean="0"/>
              <a:t>:</a:t>
            </a:r>
            <a:r>
              <a:rPr lang="en-US" dirty="0" smtClean="0">
                <a:latin typeface="Consolas" panose="020B0609020204030204" pitchFamily="49" charset="0"/>
              </a:rPr>
              <a:t>C10</a:t>
            </a:r>
            <a:r>
              <a:rPr lang="en-US" dirty="0" smtClean="0"/>
              <a:t> can by copied-pasted)</a:t>
            </a:r>
            <a:endParaRPr lang="en-US" dirty="0"/>
          </a:p>
        </p:txBody>
      </p:sp>
    </p:spTree>
    <p:extLst>
      <p:ext uri="{BB962C8B-B14F-4D97-AF65-F5344CB8AC3E}">
        <p14:creationId xmlns:p14="http://schemas.microsoft.com/office/powerpoint/2010/main" val="1822124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a:t>
            </a:r>
            <a:endParaRPr lang="en-CA" dirty="0"/>
          </a:p>
        </p:txBody>
      </p:sp>
      <p:sp>
        <p:nvSpPr>
          <p:cNvPr id="3" name="Content Placeholder 2"/>
          <p:cNvSpPr>
            <a:spLocks noGrp="1"/>
          </p:cNvSpPr>
          <p:nvPr>
            <p:ph idx="1"/>
          </p:nvPr>
        </p:nvSpPr>
        <p:spPr/>
        <p:txBody>
          <a:bodyPr/>
          <a:lstStyle/>
          <a:p>
            <a:r>
              <a:rPr lang="en-CA" dirty="0" smtClean="0"/>
              <a:t>Allows for a sequence (constant or addition by a constant amount) to be extended</a:t>
            </a:r>
          </a:p>
          <a:p>
            <a:pPr lvl="1"/>
            <a:r>
              <a:rPr lang="en-CA" dirty="0" smtClean="0"/>
              <a:t>E.g., The sequence “1, 2, 3” (can be extended to include “…4, 5, 6”)</a:t>
            </a:r>
          </a:p>
          <a:p>
            <a:r>
              <a:rPr lang="en-CA" dirty="0" smtClean="0"/>
              <a:t>Steps:</a:t>
            </a:r>
          </a:p>
          <a:p>
            <a:pPr marL="566738" lvl="1" indent="-331788">
              <a:buFont typeface="+mj-lt"/>
              <a:buAutoNum type="arabicPeriod"/>
            </a:pPr>
            <a:r>
              <a:rPr lang="en-CA" dirty="0" smtClean="0"/>
              <a:t>Highlight the cells containing the sequence to extend (selecting one cell just repeats the contents of that one cell).</a:t>
            </a:r>
          </a:p>
          <a:p>
            <a:pPr marL="566738" lvl="1" indent="-331788">
              <a:buFont typeface="+mj-lt"/>
              <a:buAutoNum type="arabicPeriod"/>
            </a:pPr>
            <a:endParaRPr lang="en-CA" dirty="0"/>
          </a:p>
          <a:p>
            <a:pPr marL="566738" lvl="1" indent="-331788">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Move the mouse pointer to the ‘handle’ at the bottom right</a:t>
            </a:r>
          </a:p>
          <a:p>
            <a:endParaRPr lang="en-CA" dirty="0"/>
          </a:p>
        </p:txBody>
      </p:sp>
      <p:pic>
        <p:nvPicPr>
          <p:cNvPr id="5" name="Picture 4"/>
          <p:cNvPicPr>
            <a:picLocks noChangeAspect="1"/>
          </p:cNvPicPr>
          <p:nvPr/>
        </p:nvPicPr>
        <p:blipFill>
          <a:blip r:embed="rId3"/>
          <a:stretch>
            <a:fillRect/>
          </a:stretch>
        </p:blipFill>
        <p:spPr>
          <a:xfrm>
            <a:off x="1142998" y="3810000"/>
            <a:ext cx="1143002" cy="1000127"/>
          </a:xfrm>
          <a:prstGeom prst="rect">
            <a:avLst/>
          </a:prstGeom>
        </p:spPr>
      </p:pic>
      <p:pic>
        <p:nvPicPr>
          <p:cNvPr id="6" name="Picture 5"/>
          <p:cNvPicPr>
            <a:picLocks noChangeAspect="1"/>
          </p:cNvPicPr>
          <p:nvPr/>
        </p:nvPicPr>
        <p:blipFill>
          <a:blip r:embed="rId3"/>
          <a:stretch>
            <a:fillRect/>
          </a:stretch>
        </p:blipFill>
        <p:spPr>
          <a:xfrm>
            <a:off x="1118181" y="5324018"/>
            <a:ext cx="1396418" cy="1221866"/>
          </a:xfrm>
          <a:prstGeom prst="rect">
            <a:avLst/>
          </a:prstGeom>
        </p:spPr>
      </p:pic>
      <p:sp>
        <p:nvSpPr>
          <p:cNvPr id="7" name="Down Arrow 6"/>
          <p:cNvSpPr/>
          <p:nvPr/>
        </p:nvSpPr>
        <p:spPr>
          <a:xfrm rot="8239031">
            <a:off x="2399050" y="620548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52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Autofill (2)</a:t>
            </a:r>
          </a:p>
        </p:txBody>
      </p:sp>
      <p:sp>
        <p:nvSpPr>
          <p:cNvPr id="3" name="Content Placeholder 2"/>
          <p:cNvSpPr>
            <a:spLocks noGrp="1"/>
          </p:cNvSpPr>
          <p:nvPr>
            <p:ph idx="1"/>
          </p:nvPr>
        </p:nvSpPr>
        <p:spPr/>
        <p:txBody>
          <a:bodyPr/>
          <a:lstStyle/>
          <a:p>
            <a:pPr lvl="2" indent="-457200">
              <a:buFont typeface="+mj-lt"/>
              <a:buAutoNum type="arabicPeriod" startAt="3"/>
            </a:pPr>
            <a:r>
              <a:rPr lang="en-CA" sz="2000" dirty="0" smtClean="0"/>
              <a:t>Drag the mouse as far down as you wish the sequence to be extended to.</a:t>
            </a:r>
            <a:endParaRPr lang="en-CA" sz="2000" dirty="0"/>
          </a:p>
          <a:p>
            <a:endParaRPr lang="en-CA" dirty="0"/>
          </a:p>
        </p:txBody>
      </p:sp>
      <p:grpSp>
        <p:nvGrpSpPr>
          <p:cNvPr id="6" name="Group 5"/>
          <p:cNvGrpSpPr/>
          <p:nvPr/>
        </p:nvGrpSpPr>
        <p:grpSpPr>
          <a:xfrm>
            <a:off x="1143000" y="2286000"/>
            <a:ext cx="1906251" cy="2859871"/>
            <a:chOff x="1143000" y="1981200"/>
            <a:chExt cx="1906251" cy="2859871"/>
          </a:xfrm>
        </p:grpSpPr>
        <p:pic>
          <p:nvPicPr>
            <p:cNvPr id="4" name="Picture 3"/>
            <p:cNvPicPr>
              <a:picLocks noChangeAspect="1"/>
            </p:cNvPicPr>
            <p:nvPr/>
          </p:nvPicPr>
          <p:blipFill>
            <a:blip r:embed="rId3"/>
            <a:stretch>
              <a:fillRect/>
            </a:stretch>
          </p:blipFill>
          <p:spPr>
            <a:xfrm>
              <a:off x="1143000" y="1981200"/>
              <a:ext cx="1752600" cy="2525128"/>
            </a:xfrm>
            <a:prstGeom prst="rect">
              <a:avLst/>
            </a:prstGeom>
          </p:spPr>
        </p:pic>
        <p:sp useBgFill="1">
          <p:nvSpPr>
            <p:cNvPr id="5" name="Down Arrow 4"/>
            <p:cNvSpPr/>
            <p:nvPr/>
          </p:nvSpPr>
          <p:spPr>
            <a:xfrm rot="8239031">
              <a:off x="2741951" y="4387493"/>
              <a:ext cx="307300" cy="45357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75323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(3)</a:t>
            </a:r>
            <a:endParaRPr lang="en-CA" dirty="0"/>
          </a:p>
        </p:txBody>
      </p:sp>
      <p:sp>
        <p:nvSpPr>
          <p:cNvPr id="3" name="Content Placeholder 2"/>
          <p:cNvSpPr>
            <a:spLocks noGrp="1"/>
          </p:cNvSpPr>
          <p:nvPr>
            <p:ph idx="1"/>
          </p:nvPr>
        </p:nvSpPr>
        <p:spPr/>
        <p:txBody>
          <a:bodyPr/>
          <a:lstStyle/>
          <a:p>
            <a:r>
              <a:rPr lang="en-CA" dirty="0" smtClean="0"/>
              <a:t>It’s best to only extend a sequence that only employs addition (</a:t>
            </a:r>
            <a:r>
              <a:rPr lang="en-CA" dirty="0"/>
              <a:t>e.g. +1, +3, -1, -</a:t>
            </a:r>
            <a:r>
              <a:rPr lang="en-CA" dirty="0" smtClean="0"/>
              <a:t>10) or a constant sequence using autofill handles.</a:t>
            </a:r>
          </a:p>
          <a:p>
            <a:endParaRPr lang="en-CA" dirty="0"/>
          </a:p>
          <a:p>
            <a:endParaRPr lang="en-CA" dirty="0" smtClean="0"/>
          </a:p>
          <a:p>
            <a:pPr marL="0" indent="0">
              <a:buNone/>
            </a:pPr>
            <a:endParaRPr lang="en-CA" dirty="0"/>
          </a:p>
          <a:p>
            <a:endParaRPr lang="en-CA" dirty="0" smtClean="0"/>
          </a:p>
          <a:p>
            <a:endParaRPr lang="en-CA" dirty="0" smtClean="0"/>
          </a:p>
          <a:p>
            <a:r>
              <a:rPr lang="en-CA" dirty="0" smtClean="0"/>
              <a:t>To extrapolate other sequences (e.g. multiplication) don’t use autofill:</a:t>
            </a:r>
          </a:p>
          <a:p>
            <a:pPr lvl="1"/>
            <a:r>
              <a:rPr lang="en-CA" dirty="0">
                <a:hlinkClick r:id="rId2"/>
              </a:rPr>
              <a:t>https://</a:t>
            </a:r>
            <a:r>
              <a:rPr lang="en-CA" dirty="0" smtClean="0">
                <a:hlinkClick r:id="rId2"/>
              </a:rPr>
              <a:t>support.office.com/en-us/article/project-values-in-a-series-5311f5cf-149e-4d06-81dd-5aaad87e5400</a:t>
            </a:r>
            <a:endParaRPr lang="en-CA" dirty="0" smtClean="0"/>
          </a:p>
          <a:p>
            <a:pPr lvl="1"/>
            <a:endParaRPr lang="en-CA" dirty="0"/>
          </a:p>
          <a:p>
            <a:endParaRPr lang="en-CA" dirty="0" smtClean="0"/>
          </a:p>
          <a:p>
            <a:endParaRPr lang="en-CA" dirty="0"/>
          </a:p>
        </p:txBody>
      </p:sp>
      <p:grpSp>
        <p:nvGrpSpPr>
          <p:cNvPr id="22" name="Group 21"/>
          <p:cNvGrpSpPr/>
          <p:nvPr/>
        </p:nvGrpSpPr>
        <p:grpSpPr>
          <a:xfrm>
            <a:off x="762000" y="2590800"/>
            <a:ext cx="2013794" cy="1598389"/>
            <a:chOff x="762000" y="2590800"/>
            <a:chExt cx="2013794" cy="1598389"/>
          </a:xfrm>
        </p:grpSpPr>
        <p:grpSp>
          <p:nvGrpSpPr>
            <p:cNvPr id="19" name="Group 18"/>
            <p:cNvGrpSpPr/>
            <p:nvPr/>
          </p:nvGrpSpPr>
          <p:grpSpPr>
            <a:xfrm>
              <a:off x="762000" y="2590800"/>
              <a:ext cx="1752600" cy="1243101"/>
              <a:chOff x="762000" y="2590800"/>
              <a:chExt cx="1752600" cy="1243101"/>
            </a:xfrm>
          </p:grpSpPr>
          <p:grpSp>
            <p:nvGrpSpPr>
              <p:cNvPr id="15" name="Group 14"/>
              <p:cNvGrpSpPr/>
              <p:nvPr/>
            </p:nvGrpSpPr>
            <p:grpSpPr>
              <a:xfrm>
                <a:off x="762000" y="2590800"/>
                <a:ext cx="1752600" cy="1219201"/>
                <a:chOff x="762000" y="2590800"/>
                <a:chExt cx="1752600" cy="1219201"/>
              </a:xfrm>
            </p:grpSpPr>
            <p:pic>
              <p:nvPicPr>
                <p:cNvPr id="12" name="Picture 11"/>
                <p:cNvPicPr>
                  <a:picLocks noChangeAspect="1"/>
                </p:cNvPicPr>
                <p:nvPr/>
              </p:nvPicPr>
              <p:blipFill>
                <a:blip r:embed="rId3"/>
                <a:stretch>
                  <a:fillRect/>
                </a:stretch>
              </p:blipFill>
              <p:spPr>
                <a:xfrm>
                  <a:off x="762000" y="2590800"/>
                  <a:ext cx="695325" cy="866775"/>
                </a:xfrm>
                <a:prstGeom prst="rect">
                  <a:avLst/>
                </a:prstGeom>
              </p:spPr>
            </p:pic>
            <p:pic>
              <p:nvPicPr>
                <p:cNvPr id="13" name="Picture 12"/>
                <p:cNvPicPr>
                  <a:picLocks noChangeAspect="1"/>
                </p:cNvPicPr>
                <p:nvPr/>
              </p:nvPicPr>
              <p:blipFill rotWithShape="1">
                <a:blip r:embed="rId4"/>
                <a:srcRect r="1648" b="48595"/>
                <a:stretch/>
              </p:blipFill>
              <p:spPr>
                <a:xfrm>
                  <a:off x="1821370" y="2590801"/>
                  <a:ext cx="693230" cy="1219200"/>
                </a:xfrm>
                <a:prstGeom prst="rect">
                  <a:avLst/>
                </a:prstGeom>
              </p:spPr>
            </p:pic>
          </p:grpSp>
          <p:sp>
            <p:nvSpPr>
              <p:cNvPr id="17" name="Down Arrow 16"/>
              <p:cNvSpPr/>
              <p:nvPr/>
            </p:nvSpPr>
            <p:spPr>
              <a:xfrm rot="8239031">
                <a:off x="1404537" y="338032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Down Arrow 19"/>
            <p:cNvSpPr/>
            <p:nvPr/>
          </p:nvSpPr>
          <p:spPr>
            <a:xfrm rot="8239031">
              <a:off x="2468494" y="3735611"/>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p:cNvGrpSpPr/>
          <p:nvPr/>
        </p:nvGrpSpPr>
        <p:grpSpPr>
          <a:xfrm>
            <a:off x="4953000" y="2590800"/>
            <a:ext cx="2094323" cy="1633639"/>
            <a:chOff x="4953000" y="2590800"/>
            <a:chExt cx="2094323" cy="1633639"/>
          </a:xfrm>
        </p:grpSpPr>
        <p:grpSp>
          <p:nvGrpSpPr>
            <p:cNvPr id="16" name="Group 15"/>
            <p:cNvGrpSpPr/>
            <p:nvPr/>
          </p:nvGrpSpPr>
          <p:grpSpPr>
            <a:xfrm>
              <a:off x="4953000" y="2590800"/>
              <a:ext cx="1867090" cy="1295400"/>
              <a:chOff x="4953000" y="2590800"/>
              <a:chExt cx="1867090" cy="1295400"/>
            </a:xfrm>
          </p:grpSpPr>
          <p:pic>
            <p:nvPicPr>
              <p:cNvPr id="10" name="Picture 9"/>
              <p:cNvPicPr>
                <a:picLocks noChangeAspect="1"/>
              </p:cNvPicPr>
              <p:nvPr/>
            </p:nvPicPr>
            <p:blipFill>
              <a:blip r:embed="rId5"/>
              <a:stretch>
                <a:fillRect/>
              </a:stretch>
            </p:blipFill>
            <p:spPr>
              <a:xfrm>
                <a:off x="4953000" y="2609088"/>
                <a:ext cx="714375" cy="885825"/>
              </a:xfrm>
              <a:prstGeom prst="rect">
                <a:avLst/>
              </a:prstGeom>
            </p:spPr>
          </p:pic>
          <p:pic>
            <p:nvPicPr>
              <p:cNvPr id="11" name="Picture 10"/>
              <p:cNvPicPr>
                <a:picLocks noChangeAspect="1"/>
              </p:cNvPicPr>
              <p:nvPr/>
            </p:nvPicPr>
            <p:blipFill rotWithShape="1">
              <a:blip r:embed="rId6"/>
              <a:srcRect b="46667"/>
              <a:stretch/>
            </p:blipFill>
            <p:spPr>
              <a:xfrm>
                <a:off x="6067615" y="2590800"/>
                <a:ext cx="752475" cy="1295400"/>
              </a:xfrm>
              <a:prstGeom prst="rect">
                <a:avLst/>
              </a:prstGeom>
            </p:spPr>
          </p:pic>
        </p:grpSp>
        <p:sp>
          <p:nvSpPr>
            <p:cNvPr id="18" name="Down Arrow 17"/>
            <p:cNvSpPr/>
            <p:nvPr/>
          </p:nvSpPr>
          <p:spPr>
            <a:xfrm rot="8239031">
              <a:off x="5639836" y="3380321"/>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Down Arrow 20"/>
            <p:cNvSpPr/>
            <p:nvPr/>
          </p:nvSpPr>
          <p:spPr>
            <a:xfrm rot="8239031">
              <a:off x="6740023" y="3770861"/>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3421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Practice</a:t>
            </a:r>
            <a:endParaRPr lang="en-CA" dirty="0"/>
          </a:p>
        </p:txBody>
      </p:sp>
      <p:sp>
        <p:nvSpPr>
          <p:cNvPr id="3" name="Content Placeholder 2"/>
          <p:cNvSpPr>
            <a:spLocks noGrp="1"/>
          </p:cNvSpPr>
          <p:nvPr>
            <p:ph idx="1"/>
          </p:nvPr>
        </p:nvSpPr>
        <p:spPr/>
        <p:txBody>
          <a:bodyPr/>
          <a:lstStyle/>
          <a:p>
            <a:r>
              <a:rPr lang="en-CA" dirty="0" smtClean="0">
                <a:cs typeface="Arial" panose="020B0604020202020204" pitchFamily="34" charset="0"/>
              </a:rPr>
              <a:t>What would </a:t>
            </a:r>
            <a:r>
              <a:rPr lang="en-CA" dirty="0">
                <a:cs typeface="Arial" panose="020B0604020202020204" pitchFamily="34" charset="0"/>
              </a:rPr>
              <a:t>be the autofill result of the following.</a:t>
            </a:r>
          </a:p>
          <a:p>
            <a:endParaRPr lang="en-CA" dirty="0"/>
          </a:p>
        </p:txBody>
      </p:sp>
      <p:grpSp>
        <p:nvGrpSpPr>
          <p:cNvPr id="4" name="Group 3"/>
          <p:cNvGrpSpPr/>
          <p:nvPr/>
        </p:nvGrpSpPr>
        <p:grpSpPr>
          <a:xfrm>
            <a:off x="685800" y="1981200"/>
            <a:ext cx="5676900" cy="2089791"/>
            <a:chOff x="4291914" y="3887901"/>
            <a:chExt cx="5676900" cy="2089791"/>
          </a:xfrm>
        </p:grpSpPr>
        <p:sp>
          <p:nvSpPr>
            <p:cNvPr id="6" name="TextBox 5"/>
            <p:cNvSpPr txBox="1"/>
            <p:nvPr/>
          </p:nvSpPr>
          <p:spPr>
            <a:xfrm>
              <a:off x="4291914" y="3917208"/>
              <a:ext cx="813486" cy="3429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E.g.1</a:t>
              </a:r>
            </a:p>
          </p:txBody>
        </p:sp>
        <p:sp>
          <p:nvSpPr>
            <p:cNvPr id="7" name="TextBox 6"/>
            <p:cNvSpPr txBox="1"/>
            <p:nvPr/>
          </p:nvSpPr>
          <p:spPr>
            <a:xfrm>
              <a:off x="8063814" y="3887901"/>
              <a:ext cx="838200" cy="3429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E.g. 2</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414" y="4316985"/>
              <a:ext cx="1798476" cy="139000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828" y="4296913"/>
              <a:ext cx="1817986" cy="1680779"/>
            </a:xfrm>
            <a:prstGeom prst="rect">
              <a:avLst/>
            </a:prstGeom>
          </p:spPr>
        </p:pic>
      </p:grpSp>
    </p:spTree>
    <p:extLst>
      <p:ext uri="{BB962C8B-B14F-4D97-AF65-F5344CB8AC3E}">
        <p14:creationId xmlns:p14="http://schemas.microsoft.com/office/powerpoint/2010/main" val="1638082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Terminology</a:t>
            </a:r>
            <a:endParaRPr lang="en-CA" dirty="0"/>
          </a:p>
        </p:txBody>
      </p:sp>
      <p:sp>
        <p:nvSpPr>
          <p:cNvPr id="3" name="Content Placeholder 2"/>
          <p:cNvSpPr>
            <a:spLocks noGrp="1"/>
          </p:cNvSpPr>
          <p:nvPr>
            <p:ph idx="1"/>
          </p:nvPr>
        </p:nvSpPr>
        <p:spPr/>
        <p:txBody>
          <a:bodyPr/>
          <a:lstStyle/>
          <a:p>
            <a:r>
              <a:rPr lang="en-CA" dirty="0" smtClean="0"/>
              <a:t>Spreadsheet (referred to as a “workbook” by Microsoft)</a:t>
            </a:r>
          </a:p>
          <a:p>
            <a:pPr lvl="1"/>
            <a:r>
              <a:rPr lang="en-CA" dirty="0" smtClean="0"/>
              <a:t>A Microsoft </a:t>
            </a:r>
            <a:r>
              <a:rPr lang="en-CA" b="1" dirty="0" smtClean="0">
                <a:solidFill>
                  <a:srgbClr val="FF0000"/>
                </a:solidFill>
              </a:rPr>
              <a:t>Excel file</a:t>
            </a:r>
          </a:p>
          <a:p>
            <a:pPr lvl="1"/>
            <a:endParaRPr lang="en-CA" dirty="0"/>
          </a:p>
          <a:p>
            <a:pPr lvl="1"/>
            <a:endParaRPr lang="en-CA" dirty="0" smtClean="0"/>
          </a:p>
          <a:p>
            <a:pPr lvl="1"/>
            <a:endParaRPr lang="en-CA" dirty="0"/>
          </a:p>
          <a:p>
            <a:pPr marL="234950" lvl="1" indent="0">
              <a:buNone/>
            </a:pPr>
            <a:endParaRPr lang="en-CA" dirty="0" smtClean="0"/>
          </a:p>
          <a:p>
            <a:r>
              <a:rPr lang="en-CA" b="1" dirty="0" smtClean="0">
                <a:solidFill>
                  <a:srgbClr val="0000FF"/>
                </a:solidFill>
              </a:rPr>
              <a:t>Worksheet</a:t>
            </a:r>
          </a:p>
          <a:p>
            <a:pPr lvl="1"/>
            <a:r>
              <a:rPr lang="en-CA" dirty="0" smtClean="0"/>
              <a:t>A part of a spreadsheet</a:t>
            </a:r>
          </a:p>
          <a:p>
            <a:pPr lvl="2"/>
            <a:endParaRPr lang="en-CA" dirty="0"/>
          </a:p>
          <a:p>
            <a:endParaRPr lang="en-CA" dirty="0"/>
          </a:p>
        </p:txBody>
      </p:sp>
      <p:pic>
        <p:nvPicPr>
          <p:cNvPr id="4" name="Picture 3"/>
          <p:cNvPicPr>
            <a:picLocks noChangeAspect="1"/>
          </p:cNvPicPr>
          <p:nvPr/>
        </p:nvPicPr>
        <p:blipFill>
          <a:blip r:embed="rId3"/>
          <a:stretch>
            <a:fillRect/>
          </a:stretch>
        </p:blipFill>
        <p:spPr>
          <a:xfrm>
            <a:off x="890587" y="2286000"/>
            <a:ext cx="1828800" cy="1224057"/>
          </a:xfrm>
          <a:prstGeom prst="rect">
            <a:avLst/>
          </a:prstGeom>
        </p:spPr>
      </p:pic>
      <p:sp>
        <p:nvSpPr>
          <p:cNvPr id="5" name="Freeform 4"/>
          <p:cNvSpPr/>
          <p:nvPr/>
        </p:nvSpPr>
        <p:spPr>
          <a:xfrm>
            <a:off x="959442" y="2334126"/>
            <a:ext cx="870203" cy="1082842"/>
          </a:xfrm>
          <a:custGeom>
            <a:avLst/>
            <a:gdLst>
              <a:gd name="connsiteX0" fmla="*/ 809449 w 870203"/>
              <a:gd name="connsiteY0" fmla="*/ 132348 h 1082842"/>
              <a:gd name="connsiteX1" fmla="*/ 761323 w 870203"/>
              <a:gd name="connsiteY1" fmla="*/ 72190 h 1082842"/>
              <a:gd name="connsiteX2" fmla="*/ 725228 w 870203"/>
              <a:gd name="connsiteY2" fmla="*/ 60158 h 1082842"/>
              <a:gd name="connsiteX3" fmla="*/ 689133 w 870203"/>
              <a:gd name="connsiteY3" fmla="*/ 36095 h 1082842"/>
              <a:gd name="connsiteX4" fmla="*/ 628976 w 870203"/>
              <a:gd name="connsiteY4" fmla="*/ 24063 h 1082842"/>
              <a:gd name="connsiteX5" fmla="*/ 496628 w 870203"/>
              <a:gd name="connsiteY5" fmla="*/ 0 h 1082842"/>
              <a:gd name="connsiteX6" fmla="*/ 123649 w 870203"/>
              <a:gd name="connsiteY6" fmla="*/ 12032 h 1082842"/>
              <a:gd name="connsiteX7" fmla="*/ 87555 w 870203"/>
              <a:gd name="connsiteY7" fmla="*/ 24063 h 1082842"/>
              <a:gd name="connsiteX8" fmla="*/ 63491 w 870203"/>
              <a:gd name="connsiteY8" fmla="*/ 60158 h 1082842"/>
              <a:gd name="connsiteX9" fmla="*/ 27397 w 870203"/>
              <a:gd name="connsiteY9" fmla="*/ 180474 h 1082842"/>
              <a:gd name="connsiteX10" fmla="*/ 15365 w 870203"/>
              <a:gd name="connsiteY10" fmla="*/ 252663 h 1082842"/>
              <a:gd name="connsiteX11" fmla="*/ 15365 w 870203"/>
              <a:gd name="connsiteY11" fmla="*/ 733927 h 1082842"/>
              <a:gd name="connsiteX12" fmla="*/ 39428 w 870203"/>
              <a:gd name="connsiteY12" fmla="*/ 806116 h 1082842"/>
              <a:gd name="connsiteX13" fmla="*/ 87555 w 870203"/>
              <a:gd name="connsiteY13" fmla="*/ 878306 h 1082842"/>
              <a:gd name="connsiteX14" fmla="*/ 99586 w 870203"/>
              <a:gd name="connsiteY14" fmla="*/ 914400 h 1082842"/>
              <a:gd name="connsiteX15" fmla="*/ 123649 w 870203"/>
              <a:gd name="connsiteY15" fmla="*/ 950495 h 1082842"/>
              <a:gd name="connsiteX16" fmla="*/ 195839 w 870203"/>
              <a:gd name="connsiteY16" fmla="*/ 1010653 h 1082842"/>
              <a:gd name="connsiteX17" fmla="*/ 231933 w 870203"/>
              <a:gd name="connsiteY17" fmla="*/ 1022685 h 1082842"/>
              <a:gd name="connsiteX18" fmla="*/ 268028 w 870203"/>
              <a:gd name="connsiteY18" fmla="*/ 1046748 h 1082842"/>
              <a:gd name="connsiteX19" fmla="*/ 352249 w 870203"/>
              <a:gd name="connsiteY19" fmla="*/ 1058779 h 1082842"/>
              <a:gd name="connsiteX20" fmla="*/ 400376 w 870203"/>
              <a:gd name="connsiteY20" fmla="*/ 1070811 h 1082842"/>
              <a:gd name="connsiteX21" fmla="*/ 460533 w 870203"/>
              <a:gd name="connsiteY21" fmla="*/ 1082842 h 1082842"/>
              <a:gd name="connsiteX22" fmla="*/ 701165 w 870203"/>
              <a:gd name="connsiteY22" fmla="*/ 1058779 h 1082842"/>
              <a:gd name="connsiteX23" fmla="*/ 737260 w 870203"/>
              <a:gd name="connsiteY23" fmla="*/ 1034716 h 1082842"/>
              <a:gd name="connsiteX24" fmla="*/ 785386 w 870203"/>
              <a:gd name="connsiteY24" fmla="*/ 962527 h 1082842"/>
              <a:gd name="connsiteX25" fmla="*/ 809449 w 870203"/>
              <a:gd name="connsiteY25" fmla="*/ 890337 h 1082842"/>
              <a:gd name="connsiteX26" fmla="*/ 821481 w 870203"/>
              <a:gd name="connsiteY26" fmla="*/ 854242 h 1082842"/>
              <a:gd name="connsiteX27" fmla="*/ 845544 w 870203"/>
              <a:gd name="connsiteY27" fmla="*/ 757990 h 1082842"/>
              <a:gd name="connsiteX28" fmla="*/ 857576 w 870203"/>
              <a:gd name="connsiteY28" fmla="*/ 409074 h 1082842"/>
              <a:gd name="connsiteX29" fmla="*/ 869607 w 870203"/>
              <a:gd name="connsiteY29" fmla="*/ 360948 h 1082842"/>
              <a:gd name="connsiteX30" fmla="*/ 833512 w 870203"/>
              <a:gd name="connsiteY30" fmla="*/ 192506 h 1082842"/>
              <a:gd name="connsiteX31" fmla="*/ 809449 w 870203"/>
              <a:gd name="connsiteY31" fmla="*/ 132348 h 108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70203" h="1082842">
                <a:moveTo>
                  <a:pt x="809449" y="132348"/>
                </a:moveTo>
                <a:cubicBezTo>
                  <a:pt x="797418" y="112295"/>
                  <a:pt x="780821" y="88902"/>
                  <a:pt x="761323" y="72190"/>
                </a:cubicBezTo>
                <a:cubicBezTo>
                  <a:pt x="751694" y="63936"/>
                  <a:pt x="736572" y="65830"/>
                  <a:pt x="725228" y="60158"/>
                </a:cubicBezTo>
                <a:cubicBezTo>
                  <a:pt x="712294" y="53691"/>
                  <a:pt x="702672" y="41172"/>
                  <a:pt x="689133" y="36095"/>
                </a:cubicBezTo>
                <a:cubicBezTo>
                  <a:pt x="669986" y="28915"/>
                  <a:pt x="649096" y="27721"/>
                  <a:pt x="628976" y="24063"/>
                </a:cubicBezTo>
                <a:cubicBezTo>
                  <a:pt x="459634" y="-6726"/>
                  <a:pt x="645238" y="29723"/>
                  <a:pt x="496628" y="0"/>
                </a:cubicBezTo>
                <a:cubicBezTo>
                  <a:pt x="372302" y="4011"/>
                  <a:pt x="247825" y="4728"/>
                  <a:pt x="123649" y="12032"/>
                </a:cubicBezTo>
                <a:cubicBezTo>
                  <a:pt x="110989" y="12777"/>
                  <a:pt x="97458" y="16141"/>
                  <a:pt x="87555" y="24063"/>
                </a:cubicBezTo>
                <a:cubicBezTo>
                  <a:pt x="76263" y="33096"/>
                  <a:pt x="71512" y="48126"/>
                  <a:pt x="63491" y="60158"/>
                </a:cubicBezTo>
                <a:cubicBezTo>
                  <a:pt x="48143" y="106204"/>
                  <a:pt x="36490" y="135011"/>
                  <a:pt x="27397" y="180474"/>
                </a:cubicBezTo>
                <a:cubicBezTo>
                  <a:pt x="22613" y="204395"/>
                  <a:pt x="19376" y="228600"/>
                  <a:pt x="15365" y="252663"/>
                </a:cubicBezTo>
                <a:cubicBezTo>
                  <a:pt x="-1776" y="458350"/>
                  <a:pt x="-8216" y="466678"/>
                  <a:pt x="15365" y="733927"/>
                </a:cubicBezTo>
                <a:cubicBezTo>
                  <a:pt x="17594" y="759193"/>
                  <a:pt x="31407" y="782053"/>
                  <a:pt x="39428" y="806116"/>
                </a:cubicBezTo>
                <a:cubicBezTo>
                  <a:pt x="56840" y="858353"/>
                  <a:pt x="42493" y="833244"/>
                  <a:pt x="87555" y="878306"/>
                </a:cubicBezTo>
                <a:cubicBezTo>
                  <a:pt x="91565" y="890337"/>
                  <a:pt x="93914" y="903057"/>
                  <a:pt x="99586" y="914400"/>
                </a:cubicBezTo>
                <a:cubicBezTo>
                  <a:pt x="106053" y="927334"/>
                  <a:pt x="114392" y="939386"/>
                  <a:pt x="123649" y="950495"/>
                </a:cubicBezTo>
                <a:cubicBezTo>
                  <a:pt x="142656" y="973304"/>
                  <a:pt x="168797" y="997132"/>
                  <a:pt x="195839" y="1010653"/>
                </a:cubicBezTo>
                <a:cubicBezTo>
                  <a:pt x="207182" y="1016325"/>
                  <a:pt x="220590" y="1017013"/>
                  <a:pt x="231933" y="1022685"/>
                </a:cubicBezTo>
                <a:cubicBezTo>
                  <a:pt x="244867" y="1029152"/>
                  <a:pt x="254178" y="1042593"/>
                  <a:pt x="268028" y="1046748"/>
                </a:cubicBezTo>
                <a:cubicBezTo>
                  <a:pt x="295191" y="1054897"/>
                  <a:pt x="324348" y="1053706"/>
                  <a:pt x="352249" y="1058779"/>
                </a:cubicBezTo>
                <a:cubicBezTo>
                  <a:pt x="368518" y="1061737"/>
                  <a:pt x="384234" y="1067224"/>
                  <a:pt x="400376" y="1070811"/>
                </a:cubicBezTo>
                <a:cubicBezTo>
                  <a:pt x="420338" y="1075247"/>
                  <a:pt x="440481" y="1078832"/>
                  <a:pt x="460533" y="1082842"/>
                </a:cubicBezTo>
                <a:cubicBezTo>
                  <a:pt x="461827" y="1082756"/>
                  <a:pt x="649582" y="1078123"/>
                  <a:pt x="701165" y="1058779"/>
                </a:cubicBezTo>
                <a:cubicBezTo>
                  <a:pt x="714705" y="1053702"/>
                  <a:pt x="725228" y="1042737"/>
                  <a:pt x="737260" y="1034716"/>
                </a:cubicBezTo>
                <a:cubicBezTo>
                  <a:pt x="753302" y="1010653"/>
                  <a:pt x="776241" y="989963"/>
                  <a:pt x="785386" y="962527"/>
                </a:cubicBezTo>
                <a:lnTo>
                  <a:pt x="809449" y="890337"/>
                </a:lnTo>
                <a:cubicBezTo>
                  <a:pt x="813460" y="878305"/>
                  <a:pt x="818994" y="866678"/>
                  <a:pt x="821481" y="854242"/>
                </a:cubicBezTo>
                <a:cubicBezTo>
                  <a:pt x="835999" y="781649"/>
                  <a:pt x="827045" y="813485"/>
                  <a:pt x="845544" y="757990"/>
                </a:cubicBezTo>
                <a:cubicBezTo>
                  <a:pt x="849555" y="641685"/>
                  <a:pt x="850536" y="525235"/>
                  <a:pt x="857576" y="409074"/>
                </a:cubicBezTo>
                <a:cubicBezTo>
                  <a:pt x="858576" y="392569"/>
                  <a:pt x="869607" y="377484"/>
                  <a:pt x="869607" y="360948"/>
                </a:cubicBezTo>
                <a:cubicBezTo>
                  <a:pt x="869607" y="234208"/>
                  <a:pt x="877794" y="258926"/>
                  <a:pt x="833512" y="192506"/>
                </a:cubicBezTo>
                <a:cubicBezTo>
                  <a:pt x="820508" y="140488"/>
                  <a:pt x="821480" y="152401"/>
                  <a:pt x="809449" y="132348"/>
                </a:cubicBezTo>
                <a:close/>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pic>
        <p:nvPicPr>
          <p:cNvPr id="6" name="Picture 5"/>
          <p:cNvPicPr>
            <a:picLocks noChangeAspect="1"/>
          </p:cNvPicPr>
          <p:nvPr/>
        </p:nvPicPr>
        <p:blipFill>
          <a:blip r:embed="rId4"/>
          <a:stretch>
            <a:fillRect/>
          </a:stretch>
        </p:blipFill>
        <p:spPr>
          <a:xfrm>
            <a:off x="934042" y="4648200"/>
            <a:ext cx="4067175" cy="971550"/>
          </a:xfrm>
          <a:prstGeom prst="rect">
            <a:avLst/>
          </a:prstGeom>
        </p:spPr>
      </p:pic>
      <p:grpSp>
        <p:nvGrpSpPr>
          <p:cNvPr id="10" name="Group 9"/>
          <p:cNvGrpSpPr/>
          <p:nvPr/>
        </p:nvGrpSpPr>
        <p:grpSpPr>
          <a:xfrm>
            <a:off x="1829645" y="5458861"/>
            <a:ext cx="717385" cy="160889"/>
            <a:chOff x="1798060" y="5257800"/>
            <a:chExt cx="717385" cy="160889"/>
          </a:xfrm>
        </p:grpSpPr>
        <p:cxnSp>
          <p:nvCxnSpPr>
            <p:cNvPr id="8" name="Straight Arrow Connector 7"/>
            <p:cNvCxnSpPr/>
            <p:nvPr/>
          </p:nvCxnSpPr>
          <p:spPr>
            <a:xfrm flipV="1">
              <a:off x="1798060" y="5257800"/>
              <a:ext cx="229445" cy="152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5266289"/>
              <a:ext cx="229445" cy="152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43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153400" cy="504697"/>
          </a:xfrm>
        </p:spPr>
        <p:txBody>
          <a:bodyPr/>
          <a:lstStyle/>
          <a:p>
            <a:r>
              <a:rPr lang="en-US" altLang="en-US" sz="2000" dirty="0"/>
              <a:t>Each </a:t>
            </a:r>
            <a:r>
              <a:rPr lang="en-US" altLang="en-US" sz="2000" b="1" i="1" dirty="0" smtClean="0">
                <a:solidFill>
                  <a:srgbClr val="FF0000"/>
                </a:solidFill>
              </a:rPr>
              <a:t>spreadsheet</a:t>
            </a:r>
            <a:r>
              <a:rPr lang="en-US" altLang="en-US" sz="2000" dirty="0" smtClean="0"/>
              <a:t> </a:t>
            </a:r>
            <a:r>
              <a:rPr lang="en-US" altLang="en-US" sz="2000" dirty="0"/>
              <a:t>can consist of multiple </a:t>
            </a:r>
            <a:r>
              <a:rPr lang="en-US" altLang="en-US" sz="2000" b="1" i="1" dirty="0">
                <a:solidFill>
                  <a:srgbClr val="0000FF"/>
                </a:solidFill>
              </a:rPr>
              <a:t>worksheets</a:t>
            </a:r>
            <a:r>
              <a:rPr lang="en-US" altLang="en-US" sz="2000" i="1" dirty="0" smtClean="0"/>
              <a:t>.</a:t>
            </a:r>
          </a:p>
          <a:p>
            <a:pPr marL="0" indent="0">
              <a:buNone/>
            </a:pPr>
            <a:endParaRPr lang="en-US" altLang="en-US" sz="2000" i="1" dirty="0" smtClean="0"/>
          </a:p>
          <a:p>
            <a:endParaRPr lang="en-US" altLang="en-US" sz="2000" i="1" dirty="0"/>
          </a:p>
          <a:p>
            <a:endParaRPr lang="en-US" altLang="en-US" sz="2000" i="1" dirty="0" smtClean="0"/>
          </a:p>
          <a:p>
            <a:endParaRPr lang="en-US" altLang="en-US" sz="2000" i="1" dirty="0"/>
          </a:p>
          <a:p>
            <a:endParaRPr lang="en-US" altLang="en-US" sz="2000" i="1" dirty="0" smtClean="0"/>
          </a:p>
          <a:p>
            <a:endParaRPr lang="en-US" altLang="en-US" sz="2000" i="1" dirty="0"/>
          </a:p>
          <a:p>
            <a:pPr lvl="1"/>
            <a:endParaRPr lang="en-CA" dirty="0" smtClean="0"/>
          </a:p>
          <a:p>
            <a:pPr lvl="1"/>
            <a:endParaRPr lang="en-CA" dirty="0" smtClean="0"/>
          </a:p>
          <a:p>
            <a:pPr lvl="1"/>
            <a:endParaRPr lang="en-CA" sz="1800" dirty="0" smtClean="0"/>
          </a:p>
          <a:p>
            <a:pPr marL="234950" lvl="1" indent="0">
              <a:buNone/>
            </a:pPr>
            <a:endParaRPr lang="en-CA" sz="1800" dirty="0"/>
          </a:p>
          <a:p>
            <a:pPr lvl="1"/>
            <a:r>
              <a:rPr lang="en-CA" sz="1800" dirty="0" smtClean="0"/>
              <a:t>Example:</a:t>
            </a:r>
          </a:p>
          <a:p>
            <a:pPr lvl="2"/>
            <a:r>
              <a:rPr lang="en-CA" sz="1400" dirty="0" smtClean="0"/>
              <a:t>Spreadsheet</a:t>
            </a:r>
            <a:r>
              <a:rPr lang="en-CA" sz="1400" dirty="0"/>
              <a:t>: all my CPSC 203 grades for the </a:t>
            </a:r>
            <a:r>
              <a:rPr lang="en-CA" sz="1400" b="1" dirty="0" smtClean="0">
                <a:solidFill>
                  <a:srgbClr val="0000FF"/>
                </a:solidFill>
              </a:rPr>
              <a:t>CPSC 203 fall </a:t>
            </a:r>
            <a:r>
              <a:rPr lang="en-CA" sz="1400" b="1" dirty="0">
                <a:solidFill>
                  <a:srgbClr val="0000FF"/>
                </a:solidFill>
              </a:rPr>
              <a:t>2008 term</a:t>
            </a:r>
            <a:r>
              <a:rPr lang="en-CA" sz="1400" dirty="0"/>
              <a:t>.</a:t>
            </a:r>
          </a:p>
          <a:p>
            <a:pPr lvl="2"/>
            <a:r>
              <a:rPr lang="en-CA" sz="1600" dirty="0"/>
              <a:t>Worksheets for each of the </a:t>
            </a:r>
            <a:r>
              <a:rPr lang="en-CA" sz="1600" b="1" dirty="0">
                <a:solidFill>
                  <a:srgbClr val="FF0000"/>
                </a:solidFill>
              </a:rPr>
              <a:t>two lectures </a:t>
            </a:r>
            <a:r>
              <a:rPr lang="en-CA" sz="1600" dirty="0"/>
              <a:t>taught by this instructor that term.</a:t>
            </a:r>
          </a:p>
          <a:p>
            <a:endParaRPr lang="en-US" altLang="en-US" sz="2000" dirty="0"/>
          </a:p>
          <a:p>
            <a:endParaRPr lang="en-US"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41" y="1834213"/>
            <a:ext cx="5292160" cy="185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Worksheets</a:t>
            </a:r>
            <a:endParaRPr lang="en-US" dirty="0"/>
          </a:p>
        </p:txBody>
      </p:sp>
      <p:grpSp>
        <p:nvGrpSpPr>
          <p:cNvPr id="11" name="Group 10"/>
          <p:cNvGrpSpPr/>
          <p:nvPr/>
        </p:nvGrpSpPr>
        <p:grpSpPr>
          <a:xfrm>
            <a:off x="1252792" y="3485014"/>
            <a:ext cx="1440818" cy="667770"/>
            <a:chOff x="1399249" y="4305301"/>
            <a:chExt cx="1850465" cy="667770"/>
          </a:xfrm>
        </p:grpSpPr>
        <p:sp>
          <p:nvSpPr>
            <p:cNvPr id="5" name="Right Brace 7"/>
            <p:cNvSpPr>
              <a:spLocks/>
            </p:cNvSpPr>
            <p:nvPr/>
          </p:nvSpPr>
          <p:spPr bwMode="auto">
            <a:xfrm rot="5400000">
              <a:off x="2056694" y="3795525"/>
              <a:ext cx="355471" cy="1375024"/>
            </a:xfrm>
            <a:prstGeom prst="rightBrace">
              <a:avLst>
                <a:gd name="adj1" fmla="val 8334"/>
                <a:gd name="adj2" fmla="val 50000"/>
              </a:avLst>
            </a:prstGeom>
            <a:noFill/>
            <a:ln w="38100" algn="ctr">
              <a:solidFill>
                <a:srgbClr val="0000FF"/>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0000FF"/>
                </a:solidFill>
              </a:endParaRPr>
            </a:p>
          </p:txBody>
        </p:sp>
        <p:sp>
          <p:nvSpPr>
            <p:cNvPr id="6" name="TextBox 8"/>
            <p:cNvSpPr txBox="1">
              <a:spLocks noChangeArrowheads="1"/>
            </p:cNvSpPr>
            <p:nvPr/>
          </p:nvSpPr>
          <p:spPr bwMode="auto">
            <a:xfrm>
              <a:off x="1399249" y="4603183"/>
              <a:ext cx="185046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0000FF"/>
                  </a:solidFill>
                </a:rPr>
                <a:t>Worksheet</a:t>
              </a:r>
              <a:endParaRPr lang="en-CA" altLang="en-US" sz="1800" b="1" dirty="0">
                <a:solidFill>
                  <a:srgbClr val="0000FF"/>
                </a:solidFill>
              </a:endParaRPr>
            </a:p>
          </p:txBody>
        </p:sp>
      </p:grpSp>
      <p:grpSp>
        <p:nvGrpSpPr>
          <p:cNvPr id="12" name="Group 11"/>
          <p:cNvGrpSpPr/>
          <p:nvPr/>
        </p:nvGrpSpPr>
        <p:grpSpPr>
          <a:xfrm>
            <a:off x="803841" y="4511246"/>
            <a:ext cx="5215958" cy="786071"/>
            <a:chOff x="844520" y="5264990"/>
            <a:chExt cx="7308875" cy="786071"/>
          </a:xfrm>
        </p:grpSpPr>
        <p:sp>
          <p:nvSpPr>
            <p:cNvPr id="4" name="Right Brace 5"/>
            <p:cNvSpPr>
              <a:spLocks/>
            </p:cNvSpPr>
            <p:nvPr/>
          </p:nvSpPr>
          <p:spPr bwMode="auto">
            <a:xfrm rot="5400000">
              <a:off x="4290588" y="1818922"/>
              <a:ext cx="416740" cy="7308875"/>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8" name="TextBox 6"/>
            <p:cNvSpPr txBox="1">
              <a:spLocks noChangeArrowheads="1"/>
            </p:cNvSpPr>
            <p:nvPr/>
          </p:nvSpPr>
          <p:spPr bwMode="auto">
            <a:xfrm>
              <a:off x="3376598" y="5681729"/>
              <a:ext cx="2244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Spreadsheet</a:t>
              </a:r>
              <a:endParaRPr lang="en-CA" altLang="en-US" sz="1800" b="1" dirty="0">
                <a:solidFill>
                  <a:srgbClr val="FF0000"/>
                </a:solidFill>
              </a:endParaRPr>
            </a:p>
          </p:txBody>
        </p:sp>
      </p:grpSp>
      <p:grpSp>
        <p:nvGrpSpPr>
          <p:cNvPr id="15" name="Group 14"/>
          <p:cNvGrpSpPr/>
          <p:nvPr/>
        </p:nvGrpSpPr>
        <p:grpSpPr>
          <a:xfrm>
            <a:off x="2693610" y="3426790"/>
            <a:ext cx="3516691" cy="971072"/>
            <a:chOff x="3352802" y="4191003"/>
            <a:chExt cx="3516691" cy="971072"/>
          </a:xfrm>
        </p:grpSpPr>
        <p:sp>
          <p:nvSpPr>
            <p:cNvPr id="9" name="TextBox 8"/>
            <p:cNvSpPr txBox="1"/>
            <p:nvPr/>
          </p:nvSpPr>
          <p:spPr>
            <a:xfrm>
              <a:off x="4354893" y="4511438"/>
              <a:ext cx="2514600" cy="650637"/>
            </a:xfrm>
            <a:prstGeom prst="rect">
              <a:avLst/>
            </a:prstGeom>
            <a:noFill/>
          </p:spPr>
          <p:txBody>
            <a:bodyPr wrap="square" rtlCol="0">
              <a:noAutofit/>
            </a:bodyPr>
            <a:lstStyle/>
            <a:p>
              <a:r>
                <a:rPr lang="en-US" b="1" dirty="0" smtClean="0">
                  <a:solidFill>
                    <a:srgbClr val="0000FF"/>
                  </a:solidFill>
                  <a:latin typeface="Arial" panose="020B0604020202020204" pitchFamily="34" charset="0"/>
                  <a:cs typeface="Arial" panose="020B0604020202020204" pitchFamily="34" charset="0"/>
                </a:rPr>
                <a:t>Create new worksheet</a:t>
              </a:r>
            </a:p>
          </p:txBody>
        </p:sp>
        <p:cxnSp>
          <p:nvCxnSpPr>
            <p:cNvPr id="13" name="Straight Arrow Connector 12"/>
            <p:cNvCxnSpPr/>
            <p:nvPr/>
          </p:nvCxnSpPr>
          <p:spPr>
            <a:xfrm flipH="1" flipV="1">
              <a:off x="3352802" y="4191003"/>
              <a:ext cx="1040190" cy="45918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8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10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1" presetClass="entr" presetSubtype="0" fill="hold" grpId="1" nodeType="withEffect">
                                  <p:stCondLst>
                                    <p:cond delay="10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par>
                                <p:cTn id="30" presetID="1" presetClass="entr" presetSubtype="0" fill="hold" grpId="1" nodeType="withEffect">
                                  <p:stCondLst>
                                    <p:cond delay="100"/>
                                  </p:stCondLst>
                                  <p:childTnLst>
                                    <p:set>
                                      <p:cBhvr>
                                        <p:cTn id="31"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To Use Multiple Worksheets</a:t>
            </a:r>
            <a:endParaRPr lang="en-US" dirty="0"/>
          </a:p>
        </p:txBody>
      </p:sp>
      <p:sp>
        <p:nvSpPr>
          <p:cNvPr id="3" name="Content Placeholder 2"/>
          <p:cNvSpPr>
            <a:spLocks noGrp="1"/>
          </p:cNvSpPr>
          <p:nvPr>
            <p:ph idx="1"/>
          </p:nvPr>
        </p:nvSpPr>
        <p:spPr/>
        <p:txBody>
          <a:bodyPr/>
          <a:lstStyle/>
          <a:p>
            <a:r>
              <a:rPr lang="en-US" altLang="en-US" dirty="0"/>
              <a:t>Rules of thumb:</a:t>
            </a:r>
          </a:p>
          <a:p>
            <a:pPr lvl="1"/>
            <a:r>
              <a:rPr lang="en-US" altLang="en-US" dirty="0"/>
              <a:t>When there are multiple sheets of related information, each group of information can be stored in it’s own worksheet (self contained)</a:t>
            </a:r>
          </a:p>
          <a:p>
            <a:endParaRPr lang="en-US" dirty="0"/>
          </a:p>
        </p:txBody>
      </p:sp>
      <p:sp>
        <p:nvSpPr>
          <p:cNvPr id="17" name="Content Placeholder 2"/>
          <p:cNvSpPr txBox="1">
            <a:spLocks/>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457200" indent="-2222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574675" indent="-117475"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796925" indent="-104775"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ltLang="en-US" b="1"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Font typeface="Arial" charset="0"/>
              <a:buNone/>
            </a:pPr>
            <a:endParaRPr lang="en-US" altLang="en-US" dirty="0" smtClean="0"/>
          </a:p>
          <a:p>
            <a:pPr lvl="1"/>
            <a:endParaRPr lang="en-US" altLang="en-US" dirty="0" smtClean="0"/>
          </a:p>
          <a:p>
            <a:pPr lvl="1">
              <a:buFont typeface="Times New Roman" pitchFamily="18" charset="0"/>
              <a:buNone/>
            </a:pPr>
            <a:endParaRPr lang="en-US" altLang="en-US" dirty="0" smtClean="0"/>
          </a:p>
          <a:p>
            <a:endParaRPr lang="en-US" dirty="0"/>
          </a:p>
        </p:txBody>
      </p:sp>
      <p:grpSp>
        <p:nvGrpSpPr>
          <p:cNvPr id="18" name="Group 17"/>
          <p:cNvGrpSpPr/>
          <p:nvPr/>
        </p:nvGrpSpPr>
        <p:grpSpPr>
          <a:xfrm>
            <a:off x="228600" y="2626784"/>
            <a:ext cx="8686800" cy="1438826"/>
            <a:chOff x="228600" y="2626784"/>
            <a:chExt cx="8686800" cy="1438826"/>
          </a:xfrm>
        </p:grpSpPr>
        <p:sp>
          <p:nvSpPr>
            <p:cNvPr id="19" name="TextBox 3"/>
            <p:cNvSpPr txBox="1">
              <a:spLocks noChangeArrowheads="1"/>
            </p:cNvSpPr>
            <p:nvPr/>
          </p:nvSpPr>
          <p:spPr bwMode="auto">
            <a:xfrm>
              <a:off x="2286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01</a:t>
              </a:r>
            </a:p>
            <a:p>
              <a:r>
                <a:rPr lang="en-US" altLang="en-US" sz="1800" dirty="0"/>
                <a:t>(worksheet)</a:t>
              </a:r>
              <a:endParaRPr lang="en-CA" altLang="en-US" sz="1800" dirty="0"/>
            </a:p>
          </p:txBody>
        </p:sp>
        <p:sp>
          <p:nvSpPr>
            <p:cNvPr id="20" name="TextBox 19"/>
            <p:cNvSpPr txBox="1">
              <a:spLocks noChangeArrowheads="1"/>
            </p:cNvSpPr>
            <p:nvPr/>
          </p:nvSpPr>
          <p:spPr bwMode="auto">
            <a:xfrm>
              <a:off x="3468445"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02</a:t>
              </a:r>
            </a:p>
            <a:p>
              <a:r>
                <a:rPr lang="en-US" altLang="en-US" sz="1800" dirty="0"/>
                <a:t>(worksheet)</a:t>
              </a:r>
              <a:endParaRPr lang="en-CA" altLang="en-US" sz="1800" dirty="0"/>
            </a:p>
          </p:txBody>
        </p:sp>
        <p:sp>
          <p:nvSpPr>
            <p:cNvPr id="21" name="TextBox 20"/>
            <p:cNvSpPr txBox="1">
              <a:spLocks noChangeArrowheads="1"/>
            </p:cNvSpPr>
            <p:nvPr/>
          </p:nvSpPr>
          <p:spPr bwMode="auto">
            <a:xfrm>
              <a:off x="65532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03</a:t>
              </a:r>
            </a:p>
            <a:p>
              <a:r>
                <a:rPr lang="en-US" altLang="en-US" sz="1800" dirty="0"/>
                <a:t>(worksheet)</a:t>
              </a:r>
              <a:endParaRPr lang="en-CA" altLang="en-US" sz="1800" dirty="0"/>
            </a:p>
          </p:txBody>
        </p:sp>
        <p:sp>
          <p:nvSpPr>
            <p:cNvPr id="22" name="Right Brace 21"/>
            <p:cNvSpPr>
              <a:spLocks/>
            </p:cNvSpPr>
            <p:nvPr/>
          </p:nvSpPr>
          <p:spPr bwMode="auto">
            <a:xfrm rot="5400000">
              <a:off x="4076697" y="238071"/>
              <a:ext cx="470053" cy="6616551"/>
            </a:xfrm>
            <a:prstGeom prst="rightBrace">
              <a:avLst>
                <a:gd name="adj1" fmla="val 832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23" name="TextBox 22"/>
            <p:cNvSpPr txBox="1">
              <a:spLocks noChangeArrowheads="1"/>
            </p:cNvSpPr>
            <p:nvPr/>
          </p:nvSpPr>
          <p:spPr bwMode="auto">
            <a:xfrm>
              <a:off x="2159073" y="3696158"/>
              <a:ext cx="4305300"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Grades for all </a:t>
              </a:r>
              <a:r>
                <a:rPr lang="en-US" altLang="en-US" sz="1800" b="1" dirty="0" smtClean="0">
                  <a:solidFill>
                    <a:srgbClr val="FF0000"/>
                  </a:solidFill>
                </a:rPr>
                <a:t>sections(spreadsheet)</a:t>
              </a:r>
              <a:endParaRPr lang="en-CA" altLang="en-US" sz="1800" b="1" dirty="0">
                <a:solidFill>
                  <a:srgbClr val="FF0000"/>
                </a:solidFill>
              </a:endParaRPr>
            </a:p>
          </p:txBody>
        </p:sp>
      </p:grpSp>
      <p:grpSp>
        <p:nvGrpSpPr>
          <p:cNvPr id="24" name="Group 23"/>
          <p:cNvGrpSpPr/>
          <p:nvPr/>
        </p:nvGrpSpPr>
        <p:grpSpPr>
          <a:xfrm>
            <a:off x="266699" y="4401937"/>
            <a:ext cx="8675595" cy="1553373"/>
            <a:chOff x="266699" y="4401937"/>
            <a:chExt cx="8675595" cy="1553373"/>
          </a:xfrm>
        </p:grpSpPr>
        <p:sp>
          <p:nvSpPr>
            <p:cNvPr id="25" name="TextBox 9"/>
            <p:cNvSpPr txBox="1">
              <a:spLocks noChangeArrowheads="1"/>
            </p:cNvSpPr>
            <p:nvPr/>
          </p:nvSpPr>
          <p:spPr bwMode="auto">
            <a:xfrm>
              <a:off x="266699" y="440193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dad (worksheet)</a:t>
              </a:r>
              <a:endParaRPr lang="en-CA" altLang="en-US" sz="1800" dirty="0"/>
            </a:p>
          </p:txBody>
        </p:sp>
        <p:sp>
          <p:nvSpPr>
            <p:cNvPr id="26" name="TextBox 10"/>
            <p:cNvSpPr txBox="1">
              <a:spLocks noChangeArrowheads="1"/>
            </p:cNvSpPr>
            <p:nvPr/>
          </p:nvSpPr>
          <p:spPr bwMode="auto">
            <a:xfrm>
              <a:off x="3543299" y="441801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mom</a:t>
              </a:r>
            </a:p>
            <a:p>
              <a:r>
                <a:rPr lang="en-US" altLang="en-US" sz="1800" dirty="0"/>
                <a:t>(worksheet)</a:t>
              </a:r>
              <a:endParaRPr lang="en-CA" altLang="en-US" sz="1800" dirty="0"/>
            </a:p>
          </p:txBody>
        </p:sp>
        <p:sp>
          <p:nvSpPr>
            <p:cNvPr id="27" name="TextBox 11"/>
            <p:cNvSpPr txBox="1">
              <a:spLocks noChangeArrowheads="1"/>
            </p:cNvSpPr>
            <p:nvPr/>
          </p:nvSpPr>
          <p:spPr bwMode="auto">
            <a:xfrm>
              <a:off x="6351493" y="4420076"/>
              <a:ext cx="25908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sunny-boy</a:t>
              </a:r>
            </a:p>
            <a:p>
              <a:r>
                <a:rPr lang="en-US" altLang="en-US" sz="1800" dirty="0"/>
                <a:t>(worksheet)</a:t>
              </a:r>
              <a:endParaRPr lang="en-CA" altLang="en-US" sz="1800" dirty="0"/>
            </a:p>
          </p:txBody>
        </p:sp>
        <p:sp>
          <p:nvSpPr>
            <p:cNvPr id="28" name="Right Brace 12"/>
            <p:cNvSpPr>
              <a:spLocks/>
            </p:cNvSpPr>
            <p:nvPr/>
          </p:nvSpPr>
          <p:spPr bwMode="auto">
            <a:xfrm rot="5400000">
              <a:off x="4317400" y="2167639"/>
              <a:ext cx="509197" cy="6324601"/>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29" name="TextBox 13"/>
            <p:cNvSpPr txBox="1">
              <a:spLocks noChangeArrowheads="1"/>
            </p:cNvSpPr>
            <p:nvPr/>
          </p:nvSpPr>
          <p:spPr bwMode="auto">
            <a:xfrm>
              <a:off x="2909645" y="5585859"/>
              <a:ext cx="3479800"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Family budget (</a:t>
              </a:r>
              <a:r>
                <a:rPr lang="en-US" altLang="en-US" sz="1800" b="1" dirty="0" smtClean="0">
                  <a:solidFill>
                    <a:srgbClr val="FF0000"/>
                  </a:solidFill>
                </a:rPr>
                <a:t>spreadsheet)</a:t>
              </a:r>
              <a:endParaRPr lang="en-CA" altLang="en-US" sz="1800" b="1" dirty="0">
                <a:solidFill>
                  <a:srgbClr val="FF0000"/>
                </a:solidFill>
              </a:endParaRPr>
            </a:p>
          </p:txBody>
        </p:sp>
      </p:grpSp>
    </p:spTree>
    <p:extLst>
      <p:ext uri="{BB962C8B-B14F-4D97-AF65-F5344CB8AC3E}">
        <p14:creationId xmlns:p14="http://schemas.microsoft.com/office/powerpoint/2010/main" val="61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Not To Use Multiple Worksheets </a:t>
            </a:r>
            <a:endParaRPr lang="en-US" dirty="0"/>
          </a:p>
        </p:txBody>
      </p:sp>
      <p:sp>
        <p:nvSpPr>
          <p:cNvPr id="3" name="Content Placeholder 2"/>
          <p:cNvSpPr>
            <a:spLocks noGrp="1"/>
          </p:cNvSpPr>
          <p:nvPr>
            <p:ph idx="1"/>
          </p:nvPr>
        </p:nvSpPr>
        <p:spPr/>
        <p:txBody>
          <a:bodyPr/>
          <a:lstStyle/>
          <a:p>
            <a:r>
              <a:rPr lang="en-US" altLang="en-US" dirty="0"/>
              <a:t>If the information consists of groups of unrelated information then the information about each group should be stored in a separate spreadsheet/workbook rather than implementing it a spreadsheet with multiple worksheets.</a:t>
            </a:r>
            <a:endParaRPr lang="en-CA" altLang="en-US" dirty="0"/>
          </a:p>
          <a:p>
            <a:endParaRPr lang="en-US" dirty="0"/>
          </a:p>
        </p:txBody>
      </p:sp>
      <p:grpSp>
        <p:nvGrpSpPr>
          <p:cNvPr id="4" name="Group 7"/>
          <p:cNvGrpSpPr>
            <a:grpSpLocks/>
          </p:cNvGrpSpPr>
          <p:nvPr/>
        </p:nvGrpSpPr>
        <p:grpSpPr bwMode="auto">
          <a:xfrm>
            <a:off x="763270" y="3133085"/>
            <a:ext cx="7302500" cy="1492250"/>
            <a:chOff x="647700" y="2888938"/>
            <a:chExt cx="7302500" cy="1492562"/>
          </a:xfrm>
        </p:grpSpPr>
        <p:sp>
          <p:nvSpPr>
            <p:cNvPr id="5" name="TextBox 4"/>
            <p:cNvSpPr txBox="1">
              <a:spLocks noChangeArrowheads="1"/>
            </p:cNvSpPr>
            <p:nvPr/>
          </p:nvSpPr>
          <p:spPr bwMode="auto">
            <a:xfrm>
              <a:off x="647700" y="2919418"/>
              <a:ext cx="1765300" cy="1080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mom (spreadsheet)</a:t>
              </a:r>
              <a:endParaRPr lang="en-CA" altLang="en-US" sz="1800" dirty="0"/>
            </a:p>
          </p:txBody>
        </p:sp>
        <p:sp>
          <p:nvSpPr>
            <p:cNvPr id="6" name="TextBox 5"/>
            <p:cNvSpPr txBox="1">
              <a:spLocks noChangeArrowheads="1"/>
            </p:cNvSpPr>
            <p:nvPr/>
          </p:nvSpPr>
          <p:spPr bwMode="auto">
            <a:xfrm>
              <a:off x="3335020" y="2906713"/>
              <a:ext cx="177800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Expenses for the family business (spreadsheet)</a:t>
              </a:r>
              <a:endParaRPr lang="en-CA" altLang="en-US" sz="1800" dirty="0"/>
            </a:p>
          </p:txBody>
        </p:sp>
        <p:sp>
          <p:nvSpPr>
            <p:cNvPr id="7" name="TextBox 6"/>
            <p:cNvSpPr txBox="1">
              <a:spLocks noChangeArrowheads="1"/>
            </p:cNvSpPr>
            <p:nvPr/>
          </p:nvSpPr>
          <p:spPr bwMode="auto">
            <a:xfrm>
              <a:off x="6096000" y="2888938"/>
              <a:ext cx="1854200" cy="1462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Daily calorie intake for dad (spreadsheet)</a:t>
              </a:r>
              <a:endParaRPr lang="en-CA" altLang="en-US" sz="1800" dirty="0"/>
            </a:p>
          </p:txBody>
        </p:sp>
      </p:grpSp>
    </p:spTree>
    <p:extLst>
      <p:ext uri="{BB962C8B-B14F-4D97-AF65-F5344CB8AC3E}">
        <p14:creationId xmlns:p14="http://schemas.microsoft.com/office/powerpoint/2010/main" val="36306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3389" y="3583781"/>
            <a:ext cx="3067050" cy="1114425"/>
          </a:xfrm>
          <a:prstGeom prst="rect">
            <a:avLst/>
          </a:prstGeom>
        </p:spPr>
      </p:pic>
      <p:sp>
        <p:nvSpPr>
          <p:cNvPr id="2" name="Title 1"/>
          <p:cNvSpPr>
            <a:spLocks noGrp="1"/>
          </p:cNvSpPr>
          <p:nvPr>
            <p:ph type="title"/>
          </p:nvPr>
        </p:nvSpPr>
        <p:spPr/>
        <p:txBody>
          <a:bodyPr/>
          <a:lstStyle/>
          <a:p>
            <a:r>
              <a:rPr lang="en-US" dirty="0" smtClean="0"/>
              <a:t>Referring To Other Worksheets</a:t>
            </a:r>
            <a:endParaRPr lang="en-US" dirty="0"/>
          </a:p>
        </p:txBody>
      </p:sp>
      <p:sp>
        <p:nvSpPr>
          <p:cNvPr id="3" name="Content Placeholder 2"/>
          <p:cNvSpPr>
            <a:spLocks noGrp="1"/>
          </p:cNvSpPr>
          <p:nvPr>
            <p:ph idx="1"/>
          </p:nvPr>
        </p:nvSpPr>
        <p:spPr/>
        <p:txBody>
          <a:bodyPr/>
          <a:lstStyle/>
          <a:p>
            <a:r>
              <a:rPr lang="en-US" dirty="0" smtClean="0"/>
              <a:t>One worksheet can refer to information stored in another worksheet.</a:t>
            </a:r>
          </a:p>
          <a:p>
            <a:r>
              <a:rPr lang="en-US" b="1" dirty="0" smtClean="0"/>
              <a:t>Example spreadsheet:</a:t>
            </a:r>
          </a:p>
          <a:p>
            <a:pPr lvl="1"/>
            <a:r>
              <a:rPr lang="en-US" dirty="0" smtClean="0">
                <a:latin typeface="Consolas" panose="020B0609020204030204" pitchFamily="49" charset="0"/>
                <a:cs typeface="Consolas" panose="020B0609020204030204" pitchFamily="49" charset="0"/>
              </a:rPr>
              <a:t>7_multiple_worksheet_example</a:t>
            </a:r>
            <a:r>
              <a:rPr lang="en-US" dirty="0" smtClean="0"/>
              <a:t> </a:t>
            </a:r>
          </a:p>
          <a:p>
            <a:endParaRPr lang="en-US" dirty="0"/>
          </a:p>
        </p:txBody>
      </p:sp>
      <p:grpSp>
        <p:nvGrpSpPr>
          <p:cNvPr id="17" name="Group 16"/>
          <p:cNvGrpSpPr/>
          <p:nvPr/>
        </p:nvGrpSpPr>
        <p:grpSpPr>
          <a:xfrm>
            <a:off x="2692743" y="3110317"/>
            <a:ext cx="6072569" cy="985840"/>
            <a:chOff x="2692743" y="3110317"/>
            <a:chExt cx="6072569" cy="985840"/>
          </a:xfrm>
        </p:grpSpPr>
        <p:pic>
          <p:nvPicPr>
            <p:cNvPr id="8" name="Picture 7"/>
            <p:cNvPicPr>
              <a:picLocks noChangeAspect="1"/>
            </p:cNvPicPr>
            <p:nvPr/>
          </p:nvPicPr>
          <p:blipFill>
            <a:blip r:embed="rId4"/>
            <a:stretch>
              <a:fillRect/>
            </a:stretch>
          </p:blipFill>
          <p:spPr>
            <a:xfrm>
              <a:off x="4800600" y="3110317"/>
              <a:ext cx="3964712" cy="623483"/>
            </a:xfrm>
            <a:prstGeom prst="rect">
              <a:avLst/>
            </a:prstGeom>
            <a:ln>
              <a:solidFill>
                <a:schemeClr val="tx1"/>
              </a:solidFill>
            </a:ln>
          </p:spPr>
        </p:pic>
        <p:cxnSp>
          <p:nvCxnSpPr>
            <p:cNvPr id="9" name="Straight Connector 8"/>
            <p:cNvCxnSpPr/>
            <p:nvPr/>
          </p:nvCxnSpPr>
          <p:spPr>
            <a:xfrm flipV="1">
              <a:off x="2692743" y="3202781"/>
              <a:ext cx="2184057" cy="893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2743" y="3583781"/>
              <a:ext cx="2184057"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2743" y="3583781"/>
              <a:ext cx="6072569"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70173" y="4528750"/>
            <a:ext cx="4211852" cy="1643449"/>
          </a:xfrm>
          <a:prstGeom prst="rect">
            <a:avLst/>
          </a:prstGeom>
          <a:noFill/>
        </p:spPr>
        <p:txBody>
          <a:bodyPr wrap="square" rtlCol="0">
            <a:noAutofit/>
          </a:bodyPr>
          <a:lstStyle/>
          <a:p>
            <a:r>
              <a:rPr lang="en-US" b="1" dirty="0" smtClean="0"/>
              <a:t>JT’s tip:</a:t>
            </a:r>
          </a:p>
          <a:p>
            <a:pPr marL="119063" indent="-119063">
              <a:buFont typeface="Arial" panose="020B0604020202020204" pitchFamily="34" charset="0"/>
              <a:buChar char="•"/>
            </a:pPr>
            <a:r>
              <a:rPr lang="en-US" dirty="0" smtClean="0"/>
              <a:t>For more complex examples you might want to take extra “in-class” notes.</a:t>
            </a:r>
          </a:p>
          <a:p>
            <a:pPr marL="119063" indent="-119063">
              <a:buFont typeface="Arial" panose="020B0604020202020204" pitchFamily="34" charset="0"/>
              <a:buChar char="•"/>
            </a:pPr>
            <a:r>
              <a:rPr lang="en-US" dirty="0" smtClean="0"/>
              <a:t>(It could be hard to understand the concepts at a level sufficient for the exam or remember notation/symbols if you just look at the slides).</a:t>
            </a:r>
          </a:p>
        </p:txBody>
      </p:sp>
      <p:pic>
        <p:nvPicPr>
          <p:cNvPr id="19" name="Picture 18"/>
          <p:cNvPicPr>
            <a:picLocks noChangeAspect="1"/>
          </p:cNvPicPr>
          <p:nvPr/>
        </p:nvPicPr>
        <p:blipFill>
          <a:blip r:embed="rId5"/>
          <a:stretch>
            <a:fillRect/>
          </a:stretch>
        </p:blipFill>
        <p:spPr>
          <a:xfrm>
            <a:off x="853389" y="5171670"/>
            <a:ext cx="3019425" cy="1257300"/>
          </a:xfrm>
          <a:prstGeom prst="rect">
            <a:avLst/>
          </a:prstGeom>
        </p:spPr>
      </p:pic>
    </p:spTree>
    <p:extLst>
      <p:ext uri="{BB962C8B-B14F-4D97-AF65-F5344CB8AC3E}">
        <p14:creationId xmlns:p14="http://schemas.microsoft.com/office/powerpoint/2010/main" val="357860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lstStyle/>
          <a:p>
            <a:r>
              <a:rPr lang="en-US" dirty="0" smtClean="0"/>
              <a:t>Click on cell to enter the data (in the example: selected cell </a:t>
            </a:r>
            <a:r>
              <a:rPr lang="en-US" dirty="0" smtClean="0">
                <a:latin typeface="Consolas" panose="020B0609020204030204" pitchFamily="49" charset="0"/>
              </a:rPr>
              <a:t>A1</a:t>
            </a:r>
            <a:r>
              <a:rPr lang="en-US" dirty="0" smtClean="0"/>
              <a:t>)</a:t>
            </a:r>
          </a:p>
          <a:p>
            <a:endParaRPr lang="en-US" dirty="0"/>
          </a:p>
          <a:p>
            <a:endParaRPr lang="en-US" dirty="0" smtClean="0"/>
          </a:p>
          <a:p>
            <a:endParaRPr lang="en-US" dirty="0"/>
          </a:p>
          <a:p>
            <a:endParaRPr lang="en-US" dirty="0" smtClean="0"/>
          </a:p>
          <a:p>
            <a:r>
              <a:rPr lang="en-US" dirty="0" smtClean="0"/>
              <a:t>Type in cell contents (data entered in the example: ‘Student’)</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8964"/>
            <a:ext cx="2809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2971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0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Between Spreadsheets</a:t>
            </a:r>
            <a:endParaRPr lang="en-US" dirty="0"/>
          </a:p>
        </p:txBody>
      </p:sp>
      <p:sp>
        <p:nvSpPr>
          <p:cNvPr id="3" name="Content Placeholder 2"/>
          <p:cNvSpPr>
            <a:spLocks noGrp="1"/>
          </p:cNvSpPr>
          <p:nvPr>
            <p:ph idx="1"/>
          </p:nvPr>
        </p:nvSpPr>
        <p:spPr/>
        <p:txBody>
          <a:bodyPr/>
          <a:lstStyle/>
          <a:p>
            <a:r>
              <a:rPr lang="en-US" dirty="0" smtClean="0"/>
              <a:t>In a fashion similar to using multiple worksheets, one spreadsheet can </a:t>
            </a:r>
            <a:r>
              <a:rPr lang="en-US" dirty="0"/>
              <a:t>refer to information stored in another </a:t>
            </a:r>
            <a:r>
              <a:rPr lang="en-US" dirty="0" smtClean="0"/>
              <a:t>spreadsheet</a:t>
            </a:r>
            <a:r>
              <a:rPr lang="en-US" dirty="0"/>
              <a:t>.</a:t>
            </a:r>
          </a:p>
          <a:p>
            <a:r>
              <a:rPr lang="en-US" b="1" dirty="0"/>
              <a:t>E</a:t>
            </a:r>
            <a:r>
              <a:rPr lang="en-US" b="1" dirty="0" smtClean="0"/>
              <a:t>xample spreadsheets:</a:t>
            </a:r>
            <a:endParaRPr lang="en-US" b="1" dirty="0"/>
          </a:p>
          <a:p>
            <a:pPr lvl="1"/>
            <a:r>
              <a:rPr lang="en-US" dirty="0">
                <a:latin typeface="Consolas" panose="020B0609020204030204" pitchFamily="49" charset="0"/>
                <a:cs typeface="Consolas" panose="020B0609020204030204" pitchFamily="49" charset="0"/>
              </a:rPr>
              <a:t>8</a:t>
            </a:r>
            <a:r>
              <a:rPr lang="en-US" dirty="0" smtClean="0">
                <a:latin typeface="Consolas" panose="020B0609020204030204" pitchFamily="49" charset="0"/>
                <a:cs typeface="Consolas" panose="020B0609020204030204" pitchFamily="49" charset="0"/>
              </a:rPr>
              <a:t>A_multiple_spreadsheet_example</a:t>
            </a:r>
            <a:r>
              <a:rPr lang="en-US" dirty="0" smtClean="0"/>
              <a:t> </a:t>
            </a:r>
          </a:p>
          <a:p>
            <a:pPr lvl="1"/>
            <a:r>
              <a:rPr lang="en-US" dirty="0">
                <a:latin typeface="Consolas" panose="020B0609020204030204" pitchFamily="49" charset="0"/>
                <a:cs typeface="Consolas" panose="020B0609020204030204" pitchFamily="49" charset="0"/>
              </a:rPr>
              <a:t>8</a:t>
            </a:r>
            <a:r>
              <a:rPr lang="en-US" dirty="0" smtClean="0">
                <a:latin typeface="Consolas" panose="020B0609020204030204" pitchFamily="49" charset="0"/>
                <a:cs typeface="Consolas" panose="020B0609020204030204" pitchFamily="49" charset="0"/>
              </a:rPr>
              <a:t>B_multiple_spreadsheet_example</a:t>
            </a:r>
            <a:r>
              <a:rPr lang="en-US" dirty="0" smtClean="0"/>
              <a:t> </a:t>
            </a:r>
            <a:endParaRPr lang="en-US" dirty="0"/>
          </a:p>
          <a:p>
            <a:pPr lvl="1"/>
            <a:endParaRPr lang="en-US" dirty="0"/>
          </a:p>
          <a:p>
            <a:endParaRPr lang="en-US" dirty="0"/>
          </a:p>
        </p:txBody>
      </p:sp>
    </p:spTree>
    <p:extLst>
      <p:ext uri="{BB962C8B-B14F-4D97-AF65-F5344CB8AC3E}">
        <p14:creationId xmlns:p14="http://schemas.microsoft.com/office/powerpoint/2010/main" val="894105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1544" y="15542"/>
            <a:ext cx="3874655" cy="3159689"/>
          </a:xfrm>
          <a:prstGeom prst="rect">
            <a:avLst/>
          </a:prstGeom>
        </p:spPr>
      </p:pic>
      <p:grpSp>
        <p:nvGrpSpPr>
          <p:cNvPr id="16" name="Group 15"/>
          <p:cNvGrpSpPr/>
          <p:nvPr/>
        </p:nvGrpSpPr>
        <p:grpSpPr>
          <a:xfrm>
            <a:off x="228600" y="2895600"/>
            <a:ext cx="6938319" cy="2609910"/>
            <a:chOff x="-4120" y="2438400"/>
            <a:chExt cx="6938319" cy="2609910"/>
          </a:xfrm>
        </p:grpSpPr>
        <p:sp>
          <p:nvSpPr>
            <p:cNvPr id="6" name="Rectangle 5"/>
            <p:cNvSpPr/>
            <p:nvPr/>
          </p:nvSpPr>
          <p:spPr>
            <a:xfrm>
              <a:off x="-4120" y="4648200"/>
              <a:ext cx="6938319" cy="400110"/>
            </a:xfrm>
            <a:prstGeom prst="rect">
              <a:avLst/>
            </a:prstGeom>
            <a:solidFill>
              <a:schemeClr val="accent1">
                <a:lumMod val="75000"/>
              </a:schemeClr>
            </a:solidFill>
          </p:spPr>
          <p:txBody>
            <a:bodyPr wrap="square">
              <a:spAutoFit/>
            </a:bodyPr>
            <a:lstStyle/>
            <a:p>
              <a:r>
                <a:rPr lang="en-US" sz="2000" b="1" dirty="0">
                  <a:solidFill>
                    <a:schemeClr val="bg1"/>
                  </a:solidFill>
                </a:rPr>
                <a:t>=A2*'[8B_multiple_spreadsheet_example.xlsx]AB rates'!$A$2</a:t>
              </a:r>
            </a:p>
          </p:txBody>
        </p:sp>
        <p:cxnSp>
          <p:nvCxnSpPr>
            <p:cNvPr id="8" name="Straight Connector 7"/>
            <p:cNvCxnSpPr/>
            <p:nvPr/>
          </p:nvCxnSpPr>
          <p:spPr>
            <a:xfrm flipH="1">
              <a:off x="0" y="2438400"/>
              <a:ext cx="13716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438400"/>
              <a:ext cx="4495799"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33588" y="2438400"/>
              <a:ext cx="1090612"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46317" y="3203706"/>
            <a:ext cx="579005"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8</a:t>
            </a:r>
            <a:r>
              <a:rPr lang="en-US" sz="2400" b="1" dirty="0" smtClean="0">
                <a:latin typeface="Arial" panose="020B0604020202020204" pitchFamily="34" charset="0"/>
                <a:cs typeface="Arial" panose="020B0604020202020204" pitchFamily="34" charset="0"/>
              </a:rPr>
              <a:t>A</a:t>
            </a:r>
            <a:endParaRPr lang="en-US" sz="2400" b="1" dirty="0">
              <a:latin typeface="Arial" panose="020B0604020202020204" pitchFamily="34" charset="0"/>
              <a:cs typeface="Arial" panose="020B0604020202020204" pitchFamily="34" charset="0"/>
            </a:endParaRPr>
          </a:p>
        </p:txBody>
      </p:sp>
      <p:sp>
        <p:nvSpPr>
          <p:cNvPr id="15" name="Rectangle 14"/>
          <p:cNvSpPr/>
          <p:nvPr/>
        </p:nvSpPr>
        <p:spPr>
          <a:xfrm>
            <a:off x="4905164" y="3203706"/>
            <a:ext cx="579005"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8</a:t>
            </a:r>
            <a:r>
              <a:rPr lang="en-US" sz="2400" b="1" dirty="0" smtClean="0">
                <a:latin typeface="Arial" panose="020B0604020202020204" pitchFamily="34" charset="0"/>
                <a:cs typeface="Arial" panose="020B0604020202020204" pitchFamily="34" charset="0"/>
              </a:rPr>
              <a:t>B</a:t>
            </a:r>
            <a:endParaRPr lang="en-US" sz="2400" b="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4919019" y="-1"/>
            <a:ext cx="3723072" cy="3175232"/>
          </a:xfrm>
          <a:prstGeom prst="rect">
            <a:avLst/>
          </a:prstGeom>
        </p:spPr>
      </p:pic>
    </p:spTree>
    <p:extLst>
      <p:ext uri="{BB962C8B-B14F-4D97-AF65-F5344CB8AC3E}">
        <p14:creationId xmlns:p14="http://schemas.microsoft.com/office/powerpoint/2010/main" val="19042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normAutofit/>
          </a:bodyPr>
          <a:lstStyle/>
          <a:p>
            <a:r>
              <a:rPr lang="en-US" dirty="0" smtClean="0"/>
              <a:t>Why Use Cross References?</a:t>
            </a:r>
            <a:endParaRPr lang="en-US" dirty="0"/>
          </a:p>
        </p:txBody>
      </p:sp>
      <p:sp>
        <p:nvSpPr>
          <p:cNvPr id="3" name="Content Placeholder 2"/>
          <p:cNvSpPr>
            <a:spLocks noGrp="1"/>
          </p:cNvSpPr>
          <p:nvPr>
            <p:ph idx="1"/>
          </p:nvPr>
        </p:nvSpPr>
        <p:spPr>
          <a:xfrm>
            <a:off x="457200" y="1447800"/>
            <a:ext cx="6172200" cy="5029200"/>
          </a:xfrm>
        </p:spPr>
        <p:txBody>
          <a:bodyPr/>
          <a:lstStyle/>
          <a:p>
            <a:r>
              <a:rPr lang="en-US" dirty="0"/>
              <a:t>C</a:t>
            </a:r>
            <a:r>
              <a:rPr lang="en-US" dirty="0" smtClean="0"/>
              <a:t>ross references:</a:t>
            </a:r>
          </a:p>
          <a:p>
            <a:pPr lvl="1"/>
            <a:r>
              <a:rPr lang="en-US" dirty="0"/>
              <a:t>a</a:t>
            </a:r>
            <a:r>
              <a:rPr lang="en-US" dirty="0" smtClean="0"/>
              <a:t> worksheet refers to another worksheet,</a:t>
            </a:r>
          </a:p>
          <a:p>
            <a:pPr lvl="1"/>
            <a:r>
              <a:rPr lang="en-US" dirty="0" smtClean="0"/>
              <a:t>a spreadsheet refers to another spreadsheet,</a:t>
            </a:r>
          </a:p>
          <a:p>
            <a:r>
              <a:rPr lang="en-US" dirty="0" smtClean="0"/>
              <a:t>…may be used when:</a:t>
            </a:r>
          </a:p>
          <a:p>
            <a:pPr lvl="1"/>
            <a:r>
              <a:rPr lang="en-US" dirty="0" smtClean="0"/>
              <a:t>the second worksheet or spreadsheet contains data that needs to be “looked up” (e.g., a lookup table)</a:t>
            </a:r>
          </a:p>
          <a:p>
            <a:r>
              <a:rPr lang="en-US" dirty="0" smtClean="0"/>
              <a:t>Some examples where cross reference lookups may be needed:</a:t>
            </a:r>
          </a:p>
          <a:p>
            <a:pPr lvl="1"/>
            <a:r>
              <a:rPr lang="en-US" dirty="0" smtClean="0"/>
              <a:t>Grade cutoffs</a:t>
            </a:r>
          </a:p>
          <a:p>
            <a:pPr lvl="1"/>
            <a:r>
              <a:rPr lang="en-US" dirty="0" smtClean="0"/>
              <a:t>Tax brackets</a:t>
            </a:r>
          </a:p>
          <a:p>
            <a:pPr lvl="1"/>
            <a:r>
              <a:rPr lang="en-US" dirty="0" smtClean="0"/>
              <a:t>Product numbers (lookup a product number to get more information about the product)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6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a:t>
            </a:r>
            <a:endParaRPr lang="en-US" dirty="0"/>
          </a:p>
        </p:txBody>
      </p:sp>
      <p:sp>
        <p:nvSpPr>
          <p:cNvPr id="3" name="Content Placeholder 2"/>
          <p:cNvSpPr>
            <a:spLocks noGrp="1"/>
          </p:cNvSpPr>
          <p:nvPr>
            <p:ph idx="1"/>
          </p:nvPr>
        </p:nvSpPr>
        <p:spPr/>
        <p:txBody>
          <a:bodyPr/>
          <a:lstStyle/>
          <a:p>
            <a:r>
              <a:rPr lang="en-US" dirty="0" smtClean="0"/>
              <a:t>Ensures that the data falls within a valid range (e.g. Age must be 0 – 116) or that a specific type of data is entered (e.g. whole number only).</a:t>
            </a:r>
          </a:p>
          <a:p>
            <a:r>
              <a:rPr lang="en-US" dirty="0" smtClean="0"/>
              <a:t>Invoking:</a:t>
            </a:r>
          </a:p>
          <a:p>
            <a:pPr lvl="1"/>
            <a:r>
              <a:rPr lang="en-US" dirty="0" smtClean="0">
                <a:latin typeface="Consolas" panose="020B0609020204030204" pitchFamily="49" charset="0"/>
              </a:rPr>
              <a:t>Data-&gt;Data Tools: Data Validation</a:t>
            </a:r>
          </a:p>
          <a:p>
            <a:r>
              <a:rPr lang="en-US" b="1" dirty="0"/>
              <a:t>Example </a:t>
            </a:r>
            <a:r>
              <a:rPr lang="en-US" b="1" dirty="0" smtClean="0"/>
              <a:t>spreadsheet: </a:t>
            </a:r>
            <a:r>
              <a:rPr lang="en-US" dirty="0">
                <a:latin typeface="Consolas" panose="020B0609020204030204" pitchFamily="49" charset="0"/>
              </a:rPr>
              <a:t>9</a:t>
            </a:r>
            <a:r>
              <a:rPr lang="en-US" dirty="0" smtClean="0">
                <a:latin typeface="Consolas" panose="020B0609020204030204" pitchFamily="49" charset="0"/>
                <a:cs typeface="Consolas" panose="020B0609020204030204" pitchFamily="49" charset="0"/>
              </a:rPr>
              <a:t>_data_validation</a:t>
            </a:r>
          </a:p>
          <a:p>
            <a:pPr lvl="1"/>
            <a:r>
              <a:rPr lang="en-US" dirty="0" smtClean="0"/>
              <a:t>Name: no restrictions e.g. “</a:t>
            </a:r>
            <a:r>
              <a:rPr lang="en-US" dirty="0" smtClean="0">
                <a:latin typeface="Consolas" panose="020B0609020204030204" pitchFamily="49" charset="0"/>
              </a:rPr>
              <a:t>James Tam</a:t>
            </a:r>
            <a:r>
              <a:rPr lang="en-US" dirty="0" smtClean="0"/>
              <a:t>”, “</a:t>
            </a:r>
            <a:r>
              <a:rPr lang="en-US" dirty="0" smtClean="0">
                <a:latin typeface="Consolas" panose="020B0609020204030204" pitchFamily="49" charset="0"/>
              </a:rPr>
              <a:t>James Tam  2</a:t>
            </a:r>
            <a:r>
              <a:rPr lang="en-US" dirty="0" smtClean="0"/>
              <a:t>”, “</a:t>
            </a:r>
            <a:r>
              <a:rPr lang="en-US" dirty="0" smtClean="0">
                <a:latin typeface="Consolas" panose="020B0609020204030204" pitchFamily="49" charset="0"/>
              </a:rPr>
              <a:t>James Goldstein-Chan</a:t>
            </a:r>
            <a:r>
              <a:rPr lang="en-US" dirty="0" smtClean="0"/>
              <a:t>” “</a:t>
            </a:r>
            <a:r>
              <a:rPr lang="en-US" dirty="0" smtClean="0">
                <a:latin typeface="Consolas" panose="020B0609020204030204" pitchFamily="49" charset="0"/>
              </a:rPr>
              <a:t>James.org</a:t>
            </a:r>
            <a:r>
              <a:rPr lang="en-US" dirty="0" smtClean="0"/>
              <a:t>”</a:t>
            </a:r>
          </a:p>
          <a:p>
            <a:pPr lvl="1"/>
            <a:r>
              <a:rPr lang="en-US" dirty="0" smtClean="0"/>
              <a:t>Age: number years (whole number) from 1 – 116</a:t>
            </a:r>
          </a:p>
          <a:p>
            <a:pPr lvl="1"/>
            <a:r>
              <a:rPr lang="en-US" dirty="0" smtClean="0"/>
              <a:t>Income: can include any value from $0.00 - $1,000,000.00 (cents can be entered)</a:t>
            </a:r>
            <a:endParaRPr lang="en-US" dirty="0"/>
          </a:p>
          <a:p>
            <a:pPr lvl="1"/>
            <a:r>
              <a:rPr lang="en-US" dirty="0" smtClean="0"/>
              <a:t>Make sure you include good error messages when setting up data validation rules..</a:t>
            </a:r>
          </a:p>
          <a:p>
            <a:pPr lvl="2"/>
            <a:r>
              <a:rPr lang="en-US" dirty="0" smtClean="0"/>
              <a:t>Tell the user what range of values and/or the type of values that can be entered.</a:t>
            </a:r>
            <a:endParaRPr lang="en-US" dirty="0"/>
          </a:p>
          <a:p>
            <a:endParaRPr lang="en-US" dirty="0" smtClean="0">
              <a:latin typeface="Consolas" panose="020B0609020204030204" pitchFamily="49" charset="0"/>
            </a:endParaRPr>
          </a:p>
          <a:p>
            <a:endParaRPr lang="en-US" dirty="0"/>
          </a:p>
        </p:txBody>
      </p:sp>
    </p:spTree>
    <p:extLst>
      <p:ext uri="{BB962C8B-B14F-4D97-AF65-F5344CB8AC3E}">
        <p14:creationId xmlns:p14="http://schemas.microsoft.com/office/powerpoint/2010/main" val="3371785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Validation Example: Name</a:t>
            </a:r>
            <a:endParaRPr lang="en-CA" dirty="0"/>
          </a:p>
        </p:txBody>
      </p:sp>
      <p:sp>
        <p:nvSpPr>
          <p:cNvPr id="3" name="Content Placeholder 2"/>
          <p:cNvSpPr>
            <a:spLocks noGrp="1"/>
          </p:cNvSpPr>
          <p:nvPr>
            <p:ph idx="1"/>
          </p:nvPr>
        </p:nvSpPr>
        <p:spPr/>
        <p:txBody>
          <a:bodyPr/>
          <a:lstStyle/>
          <a:p>
            <a:r>
              <a:rPr lang="en-CA" dirty="0" smtClean="0">
                <a:solidFill>
                  <a:srgbClr val="0000FF"/>
                </a:solidFill>
              </a:rPr>
              <a:t>No restrictions </a:t>
            </a:r>
            <a:r>
              <a:rPr lang="en-CA" dirty="0" smtClean="0"/>
              <a:t>on input (this is the default in Excel)</a:t>
            </a:r>
            <a:endParaRPr lang="en-CA" dirty="0"/>
          </a:p>
        </p:txBody>
      </p:sp>
      <p:grpSp>
        <p:nvGrpSpPr>
          <p:cNvPr id="7" name="Group 6"/>
          <p:cNvGrpSpPr/>
          <p:nvPr/>
        </p:nvGrpSpPr>
        <p:grpSpPr>
          <a:xfrm>
            <a:off x="806958" y="1981200"/>
            <a:ext cx="3752850" cy="3038475"/>
            <a:chOff x="806958" y="1981200"/>
            <a:chExt cx="3752850" cy="3038475"/>
          </a:xfrm>
        </p:grpSpPr>
        <p:pic>
          <p:nvPicPr>
            <p:cNvPr id="4" name="Picture 3"/>
            <p:cNvPicPr>
              <a:picLocks noChangeAspect="1"/>
            </p:cNvPicPr>
            <p:nvPr/>
          </p:nvPicPr>
          <p:blipFill>
            <a:blip r:embed="rId2"/>
            <a:stretch>
              <a:fillRect/>
            </a:stretch>
          </p:blipFill>
          <p:spPr>
            <a:xfrm>
              <a:off x="806958" y="1981200"/>
              <a:ext cx="3752850" cy="3038475"/>
            </a:xfrm>
            <a:prstGeom prst="rect">
              <a:avLst/>
            </a:prstGeom>
          </p:spPr>
        </p:pic>
        <p:sp>
          <p:nvSpPr>
            <p:cNvPr id="6" name="Down Arrow 5"/>
            <p:cNvSpPr/>
            <p:nvPr/>
          </p:nvSpPr>
          <p:spPr>
            <a:xfrm rot="5400000">
              <a:off x="2708630" y="2857500"/>
              <a:ext cx="381000" cy="457200"/>
            </a:xfrm>
            <a:prstGeom prst="downArrow">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grpSp>
    </p:spTree>
    <p:extLst>
      <p:ext uri="{BB962C8B-B14F-4D97-AF65-F5344CB8AC3E}">
        <p14:creationId xmlns:p14="http://schemas.microsoft.com/office/powerpoint/2010/main" val="15237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Validation Example: Age</a:t>
            </a:r>
            <a:endParaRPr lang="en-CA" dirty="0"/>
          </a:p>
        </p:txBody>
      </p:sp>
      <p:sp>
        <p:nvSpPr>
          <p:cNvPr id="3" name="Content Placeholder 2"/>
          <p:cNvSpPr>
            <a:spLocks noGrp="1"/>
          </p:cNvSpPr>
          <p:nvPr>
            <p:ph idx="1"/>
          </p:nvPr>
        </p:nvSpPr>
        <p:spPr>
          <a:xfrm>
            <a:off x="457200" y="1447800"/>
            <a:ext cx="3657600" cy="5029200"/>
          </a:xfrm>
        </p:spPr>
        <p:txBody>
          <a:bodyPr/>
          <a:lstStyle/>
          <a:p>
            <a:r>
              <a:rPr lang="en-CA" dirty="0" smtClean="0"/>
              <a:t>Age must be </a:t>
            </a:r>
            <a:r>
              <a:rPr lang="en-US" dirty="0" smtClean="0"/>
              <a:t>a whole </a:t>
            </a:r>
            <a:r>
              <a:rPr lang="en-US" dirty="0"/>
              <a:t>number </a:t>
            </a:r>
            <a:r>
              <a:rPr lang="en-US" dirty="0" smtClean="0"/>
              <a:t>from </a:t>
            </a:r>
            <a:r>
              <a:rPr lang="en-US" dirty="0"/>
              <a:t>1 – </a:t>
            </a:r>
            <a:r>
              <a:rPr lang="en-US" dirty="0" smtClean="0"/>
              <a:t>116.</a:t>
            </a:r>
          </a:p>
          <a:p>
            <a:r>
              <a:rPr lang="en-US" dirty="0" smtClean="0"/>
              <a:t>Tools to </a:t>
            </a:r>
            <a:r>
              <a:rPr lang="en-US" b="1" dirty="0" smtClean="0">
                <a:solidFill>
                  <a:srgbClr val="0000FF"/>
                </a:solidFill>
              </a:rPr>
              <a:t>prevent errors</a:t>
            </a:r>
            <a:r>
              <a:rPr lang="en-US" dirty="0" smtClean="0"/>
              <a:t> in input</a:t>
            </a:r>
            <a:endParaRPr lang="en-US" dirty="0"/>
          </a:p>
          <a:p>
            <a:pPr lvl="1"/>
            <a:r>
              <a:rPr lang="en-US" b="1" dirty="0" smtClean="0">
                <a:solidFill>
                  <a:srgbClr val="0066FF"/>
                </a:solidFill>
              </a:rPr>
              <a:t>Restricting the input</a:t>
            </a:r>
          </a:p>
          <a:p>
            <a:pPr lvl="1"/>
            <a:endParaRPr lang="en-US" dirty="0" smtClean="0"/>
          </a:p>
          <a:p>
            <a:pPr lvl="1"/>
            <a:endParaRPr lang="en-US" dirty="0" smtClean="0"/>
          </a:p>
          <a:p>
            <a:pPr marL="234950" lvl="1" indent="0">
              <a:buNone/>
            </a:pPr>
            <a:endParaRPr lang="en-US" dirty="0" smtClean="0"/>
          </a:p>
          <a:p>
            <a:pPr marL="234950" lvl="1" indent="0">
              <a:buNone/>
            </a:pPr>
            <a:endParaRPr lang="en-US" dirty="0"/>
          </a:p>
          <a:p>
            <a:pPr lvl="1"/>
            <a:r>
              <a:rPr lang="en-US" b="1" dirty="0" smtClean="0">
                <a:solidFill>
                  <a:srgbClr val="3366FF"/>
                </a:solidFill>
              </a:rPr>
              <a:t>Tooltip</a:t>
            </a:r>
            <a:r>
              <a:rPr lang="en-US" dirty="0" smtClean="0"/>
              <a:t> help before data entry</a:t>
            </a:r>
          </a:p>
          <a:p>
            <a:endParaRPr lang="en-US" dirty="0"/>
          </a:p>
        </p:txBody>
      </p:sp>
      <p:pic>
        <p:nvPicPr>
          <p:cNvPr id="5" name="Picture 4"/>
          <p:cNvPicPr>
            <a:picLocks noChangeAspect="1"/>
          </p:cNvPicPr>
          <p:nvPr/>
        </p:nvPicPr>
        <p:blipFill>
          <a:blip r:embed="rId2"/>
          <a:stretch>
            <a:fillRect/>
          </a:stretch>
        </p:blipFill>
        <p:spPr>
          <a:xfrm>
            <a:off x="3962400" y="3164475"/>
            <a:ext cx="2043382" cy="1654413"/>
          </a:xfrm>
          <a:prstGeom prst="rect">
            <a:avLst/>
          </a:prstGeom>
        </p:spPr>
      </p:pic>
      <p:grpSp>
        <p:nvGrpSpPr>
          <p:cNvPr id="13" name="Group 12"/>
          <p:cNvGrpSpPr/>
          <p:nvPr/>
        </p:nvGrpSpPr>
        <p:grpSpPr>
          <a:xfrm>
            <a:off x="6238960" y="5029200"/>
            <a:ext cx="2695575" cy="838200"/>
            <a:chOff x="6238960" y="5029200"/>
            <a:chExt cx="2695575" cy="838200"/>
          </a:xfrm>
        </p:grpSpPr>
        <p:pic>
          <p:nvPicPr>
            <p:cNvPr id="8" name="Picture 7"/>
            <p:cNvPicPr>
              <a:picLocks noChangeAspect="1"/>
            </p:cNvPicPr>
            <p:nvPr/>
          </p:nvPicPr>
          <p:blipFill>
            <a:blip r:embed="rId3"/>
            <a:stretch>
              <a:fillRect/>
            </a:stretch>
          </p:blipFill>
          <p:spPr>
            <a:xfrm>
              <a:off x="6238960" y="5029200"/>
              <a:ext cx="2695575" cy="742950"/>
            </a:xfrm>
            <a:prstGeom prst="rect">
              <a:avLst/>
            </a:prstGeom>
          </p:spPr>
        </p:pic>
        <p:sp>
          <p:nvSpPr>
            <p:cNvPr id="4" name="Rectangle 3"/>
            <p:cNvSpPr/>
            <p:nvPr/>
          </p:nvSpPr>
          <p:spPr>
            <a:xfrm>
              <a:off x="7162799" y="5278582"/>
              <a:ext cx="1771735" cy="588818"/>
            </a:xfrm>
            <a:prstGeom prst="rect">
              <a:avLst/>
            </a:prstGeom>
            <a:noFill/>
            <a:ln w="38100">
              <a:solidFill>
                <a:srgbClr val="33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grpSp>
      <p:grpSp>
        <p:nvGrpSpPr>
          <p:cNvPr id="10" name="Group 9"/>
          <p:cNvGrpSpPr/>
          <p:nvPr/>
        </p:nvGrpSpPr>
        <p:grpSpPr>
          <a:xfrm>
            <a:off x="3604234" y="3733800"/>
            <a:ext cx="2720366" cy="685800"/>
            <a:chOff x="3604234" y="3733800"/>
            <a:chExt cx="2720366" cy="685800"/>
          </a:xfrm>
        </p:grpSpPr>
        <p:sp>
          <p:nvSpPr>
            <p:cNvPr id="7" name="Right Brace 6"/>
            <p:cNvSpPr/>
            <p:nvPr/>
          </p:nvSpPr>
          <p:spPr>
            <a:xfrm>
              <a:off x="5999686" y="3733800"/>
              <a:ext cx="324914" cy="685800"/>
            </a:xfrm>
            <a:prstGeom prst="rightBrace">
              <a:avLst/>
            </a:prstGeom>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rot="10800000">
              <a:off x="3604234" y="3733800"/>
              <a:ext cx="324914" cy="685800"/>
            </a:xfrm>
            <a:prstGeom prst="rightBrace">
              <a:avLst/>
            </a:prstGeom>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 name="Group 11"/>
          <p:cNvGrpSpPr/>
          <p:nvPr/>
        </p:nvGrpSpPr>
        <p:grpSpPr>
          <a:xfrm>
            <a:off x="3929148" y="5029200"/>
            <a:ext cx="2070538" cy="1676400"/>
            <a:chOff x="3929148" y="5029200"/>
            <a:chExt cx="2070538" cy="1676400"/>
          </a:xfrm>
        </p:grpSpPr>
        <p:pic>
          <p:nvPicPr>
            <p:cNvPr id="6" name="Picture 5"/>
            <p:cNvPicPr>
              <a:picLocks noChangeAspect="1"/>
            </p:cNvPicPr>
            <p:nvPr/>
          </p:nvPicPr>
          <p:blipFill>
            <a:blip r:embed="rId4"/>
            <a:stretch>
              <a:fillRect/>
            </a:stretch>
          </p:blipFill>
          <p:spPr>
            <a:xfrm>
              <a:off x="3929148" y="5029200"/>
              <a:ext cx="2070538" cy="1676400"/>
            </a:xfrm>
            <a:prstGeom prst="rect">
              <a:avLst/>
            </a:prstGeom>
          </p:spPr>
        </p:pic>
        <p:sp>
          <p:nvSpPr>
            <p:cNvPr id="11" name="Rectangle 10"/>
            <p:cNvSpPr/>
            <p:nvPr/>
          </p:nvSpPr>
          <p:spPr>
            <a:xfrm>
              <a:off x="4005305" y="5772149"/>
              <a:ext cx="1994381" cy="763413"/>
            </a:xfrm>
            <a:prstGeom prst="rect">
              <a:avLst/>
            </a:prstGeom>
            <a:noFill/>
            <a:ln w="38100">
              <a:solidFill>
                <a:srgbClr val="33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grpSp>
    </p:spTree>
    <p:extLst>
      <p:ext uri="{BB962C8B-B14F-4D97-AF65-F5344CB8AC3E}">
        <p14:creationId xmlns:p14="http://schemas.microsoft.com/office/powerpoint/2010/main" val="23799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Validation Example: Age</a:t>
            </a:r>
          </a:p>
        </p:txBody>
      </p:sp>
      <p:sp>
        <p:nvSpPr>
          <p:cNvPr id="3" name="Content Placeholder 2"/>
          <p:cNvSpPr>
            <a:spLocks noGrp="1"/>
          </p:cNvSpPr>
          <p:nvPr>
            <p:ph idx="1"/>
          </p:nvPr>
        </p:nvSpPr>
        <p:spPr>
          <a:xfrm>
            <a:off x="457200" y="1447800"/>
            <a:ext cx="4038600" cy="5029200"/>
          </a:xfrm>
        </p:spPr>
        <p:txBody>
          <a:bodyPr/>
          <a:lstStyle/>
          <a:p>
            <a:r>
              <a:rPr lang="en-US" dirty="0" smtClean="0"/>
              <a:t>A tool to react </a:t>
            </a:r>
            <a:r>
              <a:rPr lang="en-US" b="1" dirty="0" smtClean="0"/>
              <a:t>after</a:t>
            </a:r>
            <a:r>
              <a:rPr lang="en-US" dirty="0" smtClean="0"/>
              <a:t> bad data has been entered.</a:t>
            </a:r>
          </a:p>
          <a:p>
            <a:pPr lvl="1"/>
            <a:r>
              <a:rPr lang="en-US" b="1" dirty="0" smtClean="0">
                <a:solidFill>
                  <a:srgbClr val="0000FF"/>
                </a:solidFill>
              </a:rPr>
              <a:t>Popup </a:t>
            </a:r>
            <a:r>
              <a:rPr lang="en-US" b="1" dirty="0">
                <a:solidFill>
                  <a:srgbClr val="0000FF"/>
                </a:solidFill>
              </a:rPr>
              <a:t>error message </a:t>
            </a:r>
            <a:r>
              <a:rPr lang="en-US" dirty="0" smtClean="0"/>
              <a:t>appears after the input restrictions have not been met</a:t>
            </a:r>
            <a:r>
              <a:rPr lang="en-US" dirty="0"/>
              <a:t>.</a:t>
            </a:r>
            <a:endParaRPr lang="en-CA" dirty="0"/>
          </a:p>
          <a:p>
            <a:endParaRPr lang="en-CA" dirty="0"/>
          </a:p>
        </p:txBody>
      </p:sp>
      <p:pic>
        <p:nvPicPr>
          <p:cNvPr id="5" name="Picture 4"/>
          <p:cNvPicPr>
            <a:picLocks noChangeAspect="1"/>
          </p:cNvPicPr>
          <p:nvPr/>
        </p:nvPicPr>
        <p:blipFill>
          <a:blip r:embed="rId2"/>
          <a:stretch>
            <a:fillRect/>
          </a:stretch>
        </p:blipFill>
        <p:spPr>
          <a:xfrm>
            <a:off x="4780788" y="1596115"/>
            <a:ext cx="2743200" cy="2221017"/>
          </a:xfrm>
          <a:prstGeom prst="rect">
            <a:avLst/>
          </a:prstGeom>
        </p:spPr>
      </p:pic>
      <p:pic>
        <p:nvPicPr>
          <p:cNvPr id="6" name="Picture 5"/>
          <p:cNvPicPr>
            <a:picLocks noChangeAspect="1"/>
          </p:cNvPicPr>
          <p:nvPr/>
        </p:nvPicPr>
        <p:blipFill>
          <a:blip r:embed="rId3"/>
          <a:stretch>
            <a:fillRect/>
          </a:stretch>
        </p:blipFill>
        <p:spPr>
          <a:xfrm>
            <a:off x="4780788" y="4194047"/>
            <a:ext cx="4381500" cy="1304925"/>
          </a:xfrm>
          <a:prstGeom prst="rect">
            <a:avLst/>
          </a:prstGeom>
        </p:spPr>
      </p:pic>
      <p:sp>
        <p:nvSpPr>
          <p:cNvPr id="4" name="Rectangle 3"/>
          <p:cNvSpPr/>
          <p:nvPr/>
        </p:nvSpPr>
        <p:spPr>
          <a:xfrm>
            <a:off x="5334000" y="4343400"/>
            <a:ext cx="3828288" cy="1295400"/>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7" name="Rectangle 6"/>
          <p:cNvSpPr/>
          <p:nvPr/>
        </p:nvSpPr>
        <p:spPr>
          <a:xfrm>
            <a:off x="6019800" y="2681223"/>
            <a:ext cx="1371600" cy="747777"/>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7234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Validation Example: Income</a:t>
            </a:r>
            <a:endParaRPr lang="en-CA" dirty="0"/>
          </a:p>
        </p:txBody>
      </p:sp>
      <p:sp>
        <p:nvSpPr>
          <p:cNvPr id="3" name="Content Placeholder 2"/>
          <p:cNvSpPr>
            <a:spLocks noGrp="1"/>
          </p:cNvSpPr>
          <p:nvPr>
            <p:ph idx="1"/>
          </p:nvPr>
        </p:nvSpPr>
        <p:spPr/>
        <p:txBody>
          <a:bodyPr/>
          <a:lstStyle/>
          <a:p>
            <a:r>
              <a:rPr lang="en-US" dirty="0" smtClean="0"/>
              <a:t>Income allow for </a:t>
            </a:r>
            <a:r>
              <a:rPr lang="en-US" dirty="0"/>
              <a:t>any value from $0.00 - $1,000,000.00 </a:t>
            </a:r>
            <a:r>
              <a:rPr lang="en-US" dirty="0" smtClean="0"/>
              <a:t>(cents may be entered – this is a clue that the input should not be restricted only to whole numbers).</a:t>
            </a:r>
            <a:endParaRPr lang="en-CA" dirty="0"/>
          </a:p>
        </p:txBody>
      </p:sp>
    </p:spTree>
    <p:extLst>
      <p:ext uri="{BB962C8B-B14F-4D97-AF65-F5344CB8AC3E}">
        <p14:creationId xmlns:p14="http://schemas.microsoft.com/office/powerpoint/2010/main" val="2522626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Excel Formulas</a:t>
            </a:r>
            <a:endParaRPr lang="en-US" dirty="0"/>
          </a:p>
        </p:txBody>
      </p:sp>
      <p:pic>
        <p:nvPicPr>
          <p:cNvPr id="4" name="Picture 3"/>
          <p:cNvPicPr>
            <a:picLocks noChangeAspect="1"/>
          </p:cNvPicPr>
          <p:nvPr/>
        </p:nvPicPr>
        <p:blipFill rotWithShape="1">
          <a:blip r:embed="rId3"/>
          <a:srcRect l="-476" t="-762" r="68095" b="86286"/>
          <a:stretch/>
        </p:blipFill>
        <p:spPr>
          <a:xfrm>
            <a:off x="685800" y="1447800"/>
            <a:ext cx="5181600" cy="1447800"/>
          </a:xfrm>
          <a:prstGeom prst="rect">
            <a:avLst/>
          </a:prstGeom>
        </p:spPr>
      </p:pic>
      <p:pic>
        <p:nvPicPr>
          <p:cNvPr id="5" name="Content Placeholder 4"/>
          <p:cNvPicPr>
            <a:picLocks noGrp="1" noChangeAspect="1"/>
          </p:cNvPicPr>
          <p:nvPr>
            <p:ph idx="1"/>
          </p:nvPr>
        </p:nvPicPr>
        <p:blipFill rotWithShape="1">
          <a:blip r:embed="rId4"/>
          <a:srcRect l="7127" t="4545" r="83902" b="62121"/>
          <a:stretch/>
        </p:blipFill>
        <p:spPr>
          <a:xfrm>
            <a:off x="1905000" y="3102429"/>
            <a:ext cx="1524000" cy="3539067"/>
          </a:xfrm>
          <a:prstGeom prst="rect">
            <a:avLst/>
          </a:prstGeom>
        </p:spPr>
      </p:pic>
    </p:spTree>
    <p:extLst>
      <p:ext uri="{BB962C8B-B14F-4D97-AF65-F5344CB8AC3E}">
        <p14:creationId xmlns:p14="http://schemas.microsoft.com/office/powerpoint/2010/main" val="3505724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Function Is Right For Your Situation?</a:t>
            </a:r>
            <a:endParaRPr lang="en-CA" dirty="0"/>
          </a:p>
        </p:txBody>
      </p:sp>
      <p:sp>
        <p:nvSpPr>
          <p:cNvPr id="3" name="Content Placeholder 2"/>
          <p:cNvSpPr>
            <a:spLocks noGrp="1"/>
          </p:cNvSpPr>
          <p:nvPr>
            <p:ph idx="1"/>
          </p:nvPr>
        </p:nvSpPr>
        <p:spPr/>
        <p:txBody>
          <a:bodyPr/>
          <a:lstStyle/>
          <a:p>
            <a:r>
              <a:rPr lang="en-CA" dirty="0" smtClean="0"/>
              <a:t>Excel provides reminders.</a:t>
            </a:r>
          </a:p>
          <a:p>
            <a:r>
              <a:rPr lang="en-CA" dirty="0" smtClean="0"/>
              <a:t>Built in functions are grouped into the ‘formulas’ tab on the ribbon</a:t>
            </a:r>
          </a:p>
          <a:p>
            <a:pPr marL="0" indent="0">
              <a:buNone/>
            </a:pPr>
            <a:endParaRPr lang="en-CA" dirty="0" smtClean="0"/>
          </a:p>
          <a:p>
            <a:endParaRPr lang="en-CA" dirty="0" smtClean="0"/>
          </a:p>
          <a:p>
            <a:endParaRPr lang="en-CA" dirty="0"/>
          </a:p>
          <a:p>
            <a:r>
              <a:rPr lang="en-CA" dirty="0" smtClean="0"/>
              <a:t>Also Excel provides “</a:t>
            </a:r>
            <a:r>
              <a:rPr lang="en-CA" dirty="0" smtClean="0">
                <a:solidFill>
                  <a:srgbClr val="FF0000"/>
                </a:solidFill>
              </a:rPr>
              <a:t>name completion</a:t>
            </a:r>
            <a:r>
              <a:rPr lang="en-CA" dirty="0" smtClean="0"/>
              <a:t>” and “</a:t>
            </a:r>
            <a:r>
              <a:rPr lang="en-CA" dirty="0" smtClean="0">
                <a:solidFill>
                  <a:srgbClr val="0000FF"/>
                </a:solidFill>
              </a:rPr>
              <a:t>tool tips</a:t>
            </a:r>
            <a:r>
              <a:rPr lang="en-CA" dirty="0" smtClean="0"/>
              <a:t>”</a:t>
            </a:r>
            <a:endParaRPr lang="en-CA" dirty="0"/>
          </a:p>
        </p:txBody>
      </p:sp>
      <p:pic>
        <p:nvPicPr>
          <p:cNvPr id="4" name="Picture 3"/>
          <p:cNvPicPr>
            <a:picLocks noChangeAspect="1"/>
          </p:cNvPicPr>
          <p:nvPr/>
        </p:nvPicPr>
        <p:blipFill>
          <a:blip r:embed="rId3"/>
          <a:stretch>
            <a:fillRect/>
          </a:stretch>
        </p:blipFill>
        <p:spPr>
          <a:xfrm>
            <a:off x="777314" y="2651572"/>
            <a:ext cx="4312785" cy="1310828"/>
          </a:xfrm>
          <a:prstGeom prst="rect">
            <a:avLst/>
          </a:prstGeom>
        </p:spPr>
      </p:pic>
      <p:pic>
        <p:nvPicPr>
          <p:cNvPr id="5" name="Picture 4"/>
          <p:cNvPicPr>
            <a:picLocks noChangeAspect="1"/>
          </p:cNvPicPr>
          <p:nvPr/>
        </p:nvPicPr>
        <p:blipFill rotWithShape="1">
          <a:blip r:embed="rId4"/>
          <a:srcRect l="624" t="17969" r="30938" b="57031"/>
          <a:stretch/>
        </p:blipFill>
        <p:spPr>
          <a:xfrm>
            <a:off x="742678" y="4495800"/>
            <a:ext cx="7561659" cy="2209800"/>
          </a:xfrm>
          <a:prstGeom prst="rect">
            <a:avLst/>
          </a:prstGeom>
        </p:spPr>
      </p:pic>
      <p:sp>
        <p:nvSpPr>
          <p:cNvPr id="6" name="Rectangle 5"/>
          <p:cNvSpPr/>
          <p:nvPr/>
        </p:nvSpPr>
        <p:spPr>
          <a:xfrm>
            <a:off x="3581400" y="5715000"/>
            <a:ext cx="1143000" cy="9906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7" name="Rectangle 6"/>
          <p:cNvSpPr/>
          <p:nvPr/>
        </p:nvSpPr>
        <p:spPr>
          <a:xfrm>
            <a:off x="4710544" y="5715000"/>
            <a:ext cx="3747655" cy="533400"/>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7226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Cell: Types</a:t>
            </a:r>
            <a:endParaRPr lang="en-US" dirty="0"/>
          </a:p>
        </p:txBody>
      </p:sp>
      <p:sp>
        <p:nvSpPr>
          <p:cNvPr id="3" name="Content Placeholder 2"/>
          <p:cNvSpPr>
            <a:spLocks noGrp="1"/>
          </p:cNvSpPr>
          <p:nvPr>
            <p:ph idx="1"/>
          </p:nvPr>
        </p:nvSpPr>
        <p:spPr>
          <a:xfrm>
            <a:off x="457200" y="1219200"/>
            <a:ext cx="8229600" cy="5029200"/>
          </a:xfrm>
        </p:spPr>
        <p:txBody>
          <a:bodyPr/>
          <a:lstStyle/>
          <a:p>
            <a:r>
              <a:rPr lang="en-US" b="1" dirty="0" smtClean="0">
                <a:solidFill>
                  <a:srgbClr val="FF0000"/>
                </a:solidFill>
              </a:rPr>
              <a:t>Raw data</a:t>
            </a:r>
            <a:r>
              <a:rPr lang="en-US" dirty="0" smtClean="0"/>
              <a:t>: also referred to as ‘constants’</a:t>
            </a:r>
          </a:p>
          <a:p>
            <a:endParaRPr lang="en-US" dirty="0" smtClean="0"/>
          </a:p>
          <a:p>
            <a:endParaRPr lang="en-US" dirty="0"/>
          </a:p>
          <a:p>
            <a:endParaRPr lang="en-US" dirty="0" smtClean="0"/>
          </a:p>
          <a:p>
            <a:r>
              <a:rPr lang="en-US" b="1" dirty="0" smtClean="0">
                <a:solidFill>
                  <a:srgbClr val="0000FF"/>
                </a:solidFill>
              </a:rPr>
              <a:t>Labels</a:t>
            </a:r>
            <a:r>
              <a:rPr lang="en-US" dirty="0" smtClean="0"/>
              <a:t>: describe the contents of another cell</a:t>
            </a:r>
          </a:p>
          <a:p>
            <a:endParaRPr lang="en-US" dirty="0"/>
          </a:p>
          <a:p>
            <a:endParaRPr lang="en-US" dirty="0" smtClean="0"/>
          </a:p>
          <a:p>
            <a:endParaRPr lang="en-US" dirty="0" smtClean="0"/>
          </a:p>
          <a:p>
            <a:r>
              <a:rPr lang="en-US" b="1" dirty="0" smtClean="0">
                <a:solidFill>
                  <a:schemeClr val="accent3">
                    <a:lumMod val="75000"/>
                  </a:schemeClr>
                </a:solidFill>
              </a:rPr>
              <a:t>Formula</a:t>
            </a:r>
            <a:r>
              <a:rPr lang="en-US" dirty="0" smtClean="0"/>
              <a:t>: values derived from the raw data (e.g., calculations: </a:t>
            </a:r>
            <a:r>
              <a:rPr lang="en-US" dirty="0" smtClean="0">
                <a:latin typeface="Consolas" panose="020B0609020204030204" pitchFamily="49" charset="0"/>
              </a:rPr>
              <a:t>=2+2</a:t>
            </a:r>
            <a:r>
              <a:rPr lang="en-US" dirty="0" smtClean="0"/>
              <a:t>, lookup values: </a:t>
            </a:r>
            <a:r>
              <a:rPr lang="en-US" dirty="0" smtClean="0">
                <a:latin typeface="Consolas" panose="020B0609020204030204" pitchFamily="49" charset="0"/>
              </a:rPr>
              <a:t>=D2*2</a:t>
            </a:r>
            <a:r>
              <a:rPr lang="en-US" dirty="0" smtClean="0"/>
              <a:t>, functions: </a:t>
            </a:r>
            <a:r>
              <a:rPr lang="en-US" dirty="0" smtClean="0">
                <a:latin typeface="Consolas" panose="020B0609020204030204" pitchFamily="49" charset="0"/>
              </a:rPr>
              <a:t>=sum(B2,B9)</a:t>
            </a:r>
            <a:r>
              <a:rPr lang="en-US" dirty="0" smtClean="0"/>
              <a:t>)</a:t>
            </a:r>
            <a:endParaRPr lang="en-US" dirty="0"/>
          </a:p>
        </p:txBody>
      </p:sp>
      <p:grpSp>
        <p:nvGrpSpPr>
          <p:cNvPr id="10" name="Group 9"/>
          <p:cNvGrpSpPr/>
          <p:nvPr/>
        </p:nvGrpSpPr>
        <p:grpSpPr>
          <a:xfrm>
            <a:off x="762000" y="1676400"/>
            <a:ext cx="3222396" cy="1066800"/>
            <a:chOff x="762000" y="1676400"/>
            <a:chExt cx="3222396" cy="10668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2239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419349"/>
              <a:ext cx="457200" cy="2190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p:cNvGrpSpPr/>
          <p:nvPr/>
        </p:nvGrpSpPr>
        <p:grpSpPr>
          <a:xfrm>
            <a:off x="762000" y="3581400"/>
            <a:ext cx="3267075" cy="847725"/>
            <a:chOff x="762000" y="3581400"/>
            <a:chExt cx="3267075" cy="847725"/>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52600" y="4005262"/>
              <a:ext cx="1143000" cy="261938"/>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grpSp>
        <p:nvGrpSpPr>
          <p:cNvPr id="12" name="Group 11"/>
          <p:cNvGrpSpPr/>
          <p:nvPr/>
        </p:nvGrpSpPr>
        <p:grpSpPr>
          <a:xfrm>
            <a:off x="762000" y="5562600"/>
            <a:ext cx="3181350" cy="914400"/>
            <a:chOff x="762000" y="5562600"/>
            <a:chExt cx="3181350" cy="914400"/>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67000" y="6202362"/>
              <a:ext cx="838200" cy="274638"/>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spTree>
    <p:extLst>
      <p:ext uri="{BB962C8B-B14F-4D97-AF65-F5344CB8AC3E}">
        <p14:creationId xmlns:p14="http://schemas.microsoft.com/office/powerpoint/2010/main" val="29870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Input Format For Excel Functions</a:t>
            </a:r>
            <a:endParaRPr lang="en-CA" dirty="0"/>
          </a:p>
        </p:txBody>
      </p:sp>
      <p:sp>
        <p:nvSpPr>
          <p:cNvPr id="3" name="Content Placeholder 2"/>
          <p:cNvSpPr>
            <a:spLocks noGrp="1"/>
          </p:cNvSpPr>
          <p:nvPr>
            <p:ph idx="1"/>
          </p:nvPr>
        </p:nvSpPr>
        <p:spPr>
          <a:xfrm>
            <a:off x="457200" y="1447800"/>
            <a:ext cx="8229600" cy="5410200"/>
          </a:xfrm>
        </p:spPr>
        <p:txBody>
          <a:bodyPr/>
          <a:lstStyle/>
          <a:p>
            <a:r>
              <a:rPr lang="en-CA" dirty="0" smtClean="0"/>
              <a:t>Required input is typically a </a:t>
            </a:r>
            <a:r>
              <a:rPr lang="en-CA" b="1" dirty="0" smtClean="0">
                <a:solidFill>
                  <a:srgbClr val="FF0000"/>
                </a:solidFill>
              </a:rPr>
              <a:t>range of cells</a:t>
            </a:r>
          </a:p>
          <a:p>
            <a:pPr lvl="1"/>
            <a:r>
              <a:rPr lang="en-CA" b="1" dirty="0" smtClean="0"/>
              <a:t>Format</a:t>
            </a:r>
            <a:r>
              <a:rPr lang="en-CA" dirty="0" smtClean="0"/>
              <a:t>:</a:t>
            </a:r>
            <a:br>
              <a:rPr lang="en-CA" dirty="0" smtClean="0"/>
            </a:br>
            <a:r>
              <a:rPr lang="en-CA" dirty="0" smtClean="0">
                <a:latin typeface="Consolas" panose="020B0609020204030204" pitchFamily="49" charset="0"/>
              </a:rPr>
              <a:t>=FUNCTION(</a:t>
            </a:r>
            <a:r>
              <a:rPr lang="en-CA" b="1" dirty="0" smtClean="0">
                <a:solidFill>
                  <a:srgbClr val="FF0000"/>
                </a:solidFill>
                <a:latin typeface="Consolas" panose="020B0609020204030204" pitchFamily="49" charset="0"/>
              </a:rPr>
              <a:t>&lt;</a:t>
            </a:r>
            <a:r>
              <a:rPr lang="en-CA" b="1" i="1" dirty="0" smtClean="0">
                <a:solidFill>
                  <a:srgbClr val="FF0000"/>
                </a:solidFill>
                <a:latin typeface="Consolas" panose="020B0609020204030204" pitchFamily="49" charset="0"/>
              </a:rPr>
              <a:t>start cell</a:t>
            </a:r>
            <a:r>
              <a:rPr lang="en-CA" b="1" dirty="0" smtClean="0">
                <a:solidFill>
                  <a:srgbClr val="FF0000"/>
                </a:solidFill>
                <a:latin typeface="Consolas" panose="020B0609020204030204" pitchFamily="49" charset="0"/>
              </a:rPr>
              <a:t>&gt; : &lt;</a:t>
            </a:r>
            <a:r>
              <a:rPr lang="en-CA" b="1" i="1" dirty="0" smtClean="0">
                <a:solidFill>
                  <a:srgbClr val="FF0000"/>
                </a:solidFill>
                <a:latin typeface="Consolas" panose="020B0609020204030204" pitchFamily="49" charset="0"/>
              </a:rPr>
              <a:t>end cell</a:t>
            </a:r>
            <a:r>
              <a:rPr lang="en-CA" b="1" dirty="0" smtClean="0">
                <a:solidFill>
                  <a:srgbClr val="FF0000"/>
                </a:solidFill>
                <a:latin typeface="Consolas" panose="020B0609020204030204" pitchFamily="49" charset="0"/>
              </a:rPr>
              <a:t>&gt;)</a:t>
            </a:r>
          </a:p>
          <a:p>
            <a:pPr lvl="1"/>
            <a:r>
              <a:rPr lang="en-CA" b="1" dirty="0" smtClean="0"/>
              <a:t>Example</a:t>
            </a:r>
            <a:r>
              <a:rPr lang="en-CA" dirty="0" smtClean="0"/>
              <a:t>:</a:t>
            </a:r>
          </a:p>
          <a:p>
            <a:pPr marL="234950" lvl="1" indent="215900">
              <a:buNone/>
            </a:pPr>
            <a:r>
              <a:rPr lang="en-CA" dirty="0" smtClean="0">
                <a:latin typeface="Consolas" panose="020B0609020204030204" pitchFamily="49" charset="0"/>
              </a:rPr>
              <a:t>=AVERAGE(</a:t>
            </a:r>
            <a:r>
              <a:rPr lang="en-CA" b="1" dirty="0" smtClean="0">
                <a:solidFill>
                  <a:srgbClr val="FF0000"/>
                </a:solidFill>
                <a:latin typeface="Consolas" panose="020B0609020204030204" pitchFamily="49" charset="0"/>
              </a:rPr>
              <a:t>A1:A3</a:t>
            </a:r>
            <a:r>
              <a:rPr lang="en-CA" dirty="0" smtClean="0">
                <a:latin typeface="Consolas" panose="020B0609020204030204" pitchFamily="49" charset="0"/>
              </a:rPr>
              <a:t>)</a:t>
            </a:r>
          </a:p>
          <a:p>
            <a:r>
              <a:rPr lang="en-CA" dirty="0" smtClean="0"/>
              <a:t>Alternatively input may be </a:t>
            </a:r>
            <a:r>
              <a:rPr lang="en-CA" b="1" dirty="0" smtClean="0">
                <a:solidFill>
                  <a:schemeClr val="accent3">
                    <a:lumMod val="75000"/>
                  </a:schemeClr>
                </a:solidFill>
              </a:rPr>
              <a:t>fixed inputs </a:t>
            </a:r>
            <a:r>
              <a:rPr lang="en-CA" dirty="0" smtClean="0"/>
              <a:t>(type data directly into the brackets)</a:t>
            </a:r>
          </a:p>
          <a:p>
            <a:pPr marL="234950" lvl="1" indent="0">
              <a:buNone/>
            </a:pPr>
            <a:r>
              <a:rPr lang="en-CA" dirty="0" smtClean="0">
                <a:latin typeface="Consolas" panose="020B0609020204030204" pitchFamily="49" charset="0"/>
              </a:rPr>
              <a:t>=AVERAGE(</a:t>
            </a:r>
            <a:r>
              <a:rPr lang="en-CA" b="1" dirty="0" smtClean="0">
                <a:solidFill>
                  <a:schemeClr val="accent3">
                    <a:lumMod val="75000"/>
                  </a:schemeClr>
                </a:solidFill>
                <a:latin typeface="Consolas" panose="020B0609020204030204" pitchFamily="49" charset="0"/>
              </a:rPr>
              <a:t>20,30,10</a:t>
            </a:r>
            <a:r>
              <a:rPr lang="en-CA" dirty="0" smtClean="0">
                <a:latin typeface="Consolas" panose="020B0609020204030204" pitchFamily="49" charset="0"/>
              </a:rPr>
              <a:t>)</a:t>
            </a:r>
          </a:p>
          <a:p>
            <a:pPr marL="265113" indent="-252413"/>
            <a:r>
              <a:rPr lang="en-CA" b="1" dirty="0" smtClean="0">
                <a:solidFill>
                  <a:srgbClr val="0000FF"/>
                </a:solidFill>
              </a:rPr>
              <a:t>Optional function inputs (“arguments”)</a:t>
            </a:r>
          </a:p>
          <a:p>
            <a:pPr marL="234950" lvl="1" indent="0">
              <a:buNone/>
            </a:pPr>
            <a:r>
              <a:rPr lang="en-CA" dirty="0" smtClean="0">
                <a:latin typeface="Consolas" panose="020B0609020204030204" pitchFamily="49" charset="0"/>
              </a:rPr>
              <a:t>Distinguished by the use of square brackets [</a:t>
            </a:r>
            <a:r>
              <a:rPr lang="en-CA" b="1" dirty="0" smtClean="0">
                <a:solidFill>
                  <a:srgbClr val="0000FF"/>
                </a:solidFill>
                <a:latin typeface="Consolas" panose="020B0609020204030204" pitchFamily="49" charset="0"/>
              </a:rPr>
              <a:t>optional argument</a:t>
            </a:r>
            <a:r>
              <a:rPr lang="en-CA" dirty="0" smtClean="0">
                <a:latin typeface="Consolas" panose="020B0609020204030204" pitchFamily="49" charset="0"/>
              </a:rPr>
              <a:t>]</a:t>
            </a:r>
            <a:endParaRPr lang="en-CA" dirty="0">
              <a:latin typeface="Consolas" panose="020B0609020204030204" pitchFamily="49" charset="0"/>
            </a:endParaRPr>
          </a:p>
          <a:p>
            <a:pPr marL="234950" lvl="1"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a:t>
            </a:r>
            <a:r>
              <a:rPr lang="en-CA" i="1" dirty="0">
                <a:latin typeface="Consolas" panose="020B0609020204030204" pitchFamily="49" charset="0"/>
                <a:cs typeface="Consolas" panose="020B0609020204030204" pitchFamily="49" charset="0"/>
              </a:rPr>
              <a:t>&lt;condition to check</a:t>
            </a:r>
            <a:r>
              <a:rPr lang="en-CA" dirty="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&lt;</a:t>
            </a:r>
            <a:r>
              <a:rPr lang="en-CA" i="1" dirty="0">
                <a:latin typeface="Consolas" panose="020B0609020204030204" pitchFamily="49" charset="0"/>
                <a:cs typeface="Consolas" panose="020B0609020204030204" pitchFamily="49" charset="0"/>
              </a:rPr>
              <a:t>return value: condition true</a:t>
            </a:r>
            <a:r>
              <a:rPr lang="en-CA" dirty="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b="1" dirty="0">
                <a:solidFill>
                  <a:srgbClr val="0000FF"/>
                </a:solidFill>
                <a:latin typeface="Consolas" panose="020B0609020204030204" pitchFamily="49" charset="0"/>
                <a:cs typeface="Consolas" panose="020B0609020204030204" pitchFamily="49" charset="0"/>
              </a:rPr>
              <a:t>[&lt;</a:t>
            </a:r>
            <a:r>
              <a:rPr lang="en-CA" b="1" i="1" dirty="0">
                <a:solidFill>
                  <a:srgbClr val="0000FF"/>
                </a:solidFill>
                <a:latin typeface="Consolas" panose="020B0609020204030204" pitchFamily="49" charset="0"/>
                <a:cs typeface="Consolas" panose="020B0609020204030204" pitchFamily="49" charset="0"/>
              </a:rPr>
              <a:t>return value: condition false</a:t>
            </a:r>
            <a:r>
              <a:rPr lang="en-CA" b="1" dirty="0">
                <a:solidFill>
                  <a:srgbClr val="0000FF"/>
                </a:solidFill>
                <a:latin typeface="Consolas" panose="020B0609020204030204" pitchFamily="49" charset="0"/>
                <a:cs typeface="Consolas" panose="020B0609020204030204" pitchFamily="49" charset="0"/>
              </a:rPr>
              <a:t>&gt;]</a:t>
            </a:r>
            <a:r>
              <a:rPr lang="en-CA" dirty="0">
                <a:latin typeface="Consolas" panose="020B0609020204030204" pitchFamily="49" charset="0"/>
                <a:cs typeface="Consolas" panose="020B0609020204030204" pitchFamily="49" charset="0"/>
              </a:rPr>
              <a:t>)</a:t>
            </a:r>
          </a:p>
          <a:p>
            <a:pPr lvl="1"/>
            <a:endParaRPr lang="en-CA" dirty="0"/>
          </a:p>
        </p:txBody>
      </p:sp>
      <p:grpSp>
        <p:nvGrpSpPr>
          <p:cNvPr id="9" name="Group 8"/>
          <p:cNvGrpSpPr/>
          <p:nvPr/>
        </p:nvGrpSpPr>
        <p:grpSpPr>
          <a:xfrm>
            <a:off x="3200400" y="3200400"/>
            <a:ext cx="5410200" cy="1524000"/>
            <a:chOff x="3200400" y="3200400"/>
            <a:chExt cx="5410200" cy="1524000"/>
          </a:xfrm>
        </p:grpSpPr>
        <p:sp>
          <p:nvSpPr>
            <p:cNvPr id="4" name="TextBox 3"/>
            <p:cNvSpPr txBox="1"/>
            <p:nvPr/>
          </p:nvSpPr>
          <p:spPr>
            <a:xfrm>
              <a:off x="6705600" y="3771900"/>
              <a:ext cx="1905000" cy="9525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For the exam you can see either form</a:t>
              </a:r>
            </a:p>
          </p:txBody>
        </p:sp>
        <p:cxnSp>
          <p:nvCxnSpPr>
            <p:cNvPr id="6" name="Straight Arrow Connector 5"/>
            <p:cNvCxnSpPr/>
            <p:nvPr/>
          </p:nvCxnSpPr>
          <p:spPr>
            <a:xfrm flipH="1" flipV="1">
              <a:off x="3200400" y="3200400"/>
              <a:ext cx="3505200" cy="9906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76600" y="4191000"/>
              <a:ext cx="3352800" cy="152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99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Statistics</a:t>
            </a:r>
            <a:endParaRPr lang="en-US" dirty="0"/>
          </a:p>
        </p:txBody>
      </p:sp>
      <p:sp>
        <p:nvSpPr>
          <p:cNvPr id="3" name="Content Placeholder 2"/>
          <p:cNvSpPr>
            <a:spLocks noGrp="1"/>
          </p:cNvSpPr>
          <p:nvPr>
            <p:ph idx="1"/>
          </p:nvPr>
        </p:nvSpPr>
        <p:spPr/>
        <p:txBody>
          <a:bodyPr/>
          <a:lstStyle/>
          <a:p>
            <a:r>
              <a:rPr lang="en-US" b="1" dirty="0"/>
              <a:t>E</a:t>
            </a:r>
            <a:r>
              <a:rPr lang="en-US" b="1" dirty="0" smtClean="0"/>
              <a:t>xample </a:t>
            </a:r>
            <a:r>
              <a:rPr lang="en-US" b="1" dirty="0"/>
              <a:t>spreadsheet:</a:t>
            </a:r>
          </a:p>
          <a:p>
            <a:pPr lvl="1"/>
            <a:r>
              <a:rPr lang="en-US" dirty="0" smtClean="0">
                <a:latin typeface="Consolas" panose="020B0609020204030204" pitchFamily="49" charset="0"/>
                <a:cs typeface="Consolas" panose="020B0609020204030204" pitchFamily="49" charset="0"/>
              </a:rPr>
              <a:t>10_basic_statistics</a:t>
            </a:r>
            <a:r>
              <a:rPr lang="en-US" dirty="0" smtClean="0"/>
              <a:t>  </a:t>
            </a:r>
            <a:endParaRPr lang="en-US" dirty="0"/>
          </a:p>
          <a:p>
            <a:endParaRPr lang="en-US" dirty="0" smtClean="0"/>
          </a:p>
          <a:p>
            <a:r>
              <a:rPr lang="en-US" dirty="0" smtClean="0"/>
              <a:t>Example formulas: </a:t>
            </a:r>
            <a:r>
              <a:rPr lang="en-US" dirty="0" smtClean="0">
                <a:latin typeface="Consolas" panose="020B0609020204030204" pitchFamily="49" charset="0"/>
              </a:rPr>
              <a:t>SUM</a:t>
            </a:r>
            <a:r>
              <a:rPr lang="en-US" dirty="0" smtClean="0">
                <a:latin typeface="Consolas" panose="020B0609020204030204" pitchFamily="49" charset="0"/>
                <a:cs typeface="Consolas" panose="020B0609020204030204" pitchFamily="49" charset="0"/>
              </a:rPr>
              <a:t>()</a:t>
            </a:r>
            <a:r>
              <a:rPr lang="en-US" dirty="0" smtClean="0">
                <a:latin typeface="Consolas" panose="020B0609020204030204" pitchFamily="49" charset="0"/>
              </a:rPr>
              <a:t>, AVERAGE</a:t>
            </a:r>
            <a:r>
              <a:rPr lang="en-US" dirty="0" smtClean="0">
                <a:latin typeface="Consolas" panose="020B0609020204030204" pitchFamily="49" charset="0"/>
                <a:cs typeface="Consolas" panose="020B0609020204030204" pitchFamily="49" charset="0"/>
              </a:rPr>
              <a:t>()</a:t>
            </a:r>
            <a:r>
              <a:rPr lang="en-US" dirty="0" smtClean="0">
                <a:latin typeface="Consolas" panose="020B0609020204030204" pitchFamily="49" charset="0"/>
              </a:rPr>
              <a:t>, MIN</a:t>
            </a:r>
            <a:r>
              <a:rPr lang="en-US" dirty="0" smtClean="0">
                <a:latin typeface="Consolas" panose="020B0609020204030204" pitchFamily="49" charset="0"/>
                <a:cs typeface="Consolas" panose="020B0609020204030204" pitchFamily="49" charset="0"/>
              </a:rPr>
              <a:t>()</a:t>
            </a:r>
            <a:r>
              <a:rPr lang="en-US" dirty="0" smtClean="0">
                <a:latin typeface="Consolas" panose="020B0609020204030204" pitchFamily="49" charset="0"/>
              </a:rPr>
              <a:t>, MAX</a:t>
            </a:r>
            <a:r>
              <a:rPr lang="en-US" dirty="0" smtClean="0">
                <a:latin typeface="Consolas" panose="020B0609020204030204" pitchFamily="49" charset="0"/>
                <a:cs typeface="Consolas" panose="020B0609020204030204" pitchFamily="49" charset="0"/>
              </a:rPr>
              <a:t>()</a:t>
            </a:r>
          </a:p>
          <a:p>
            <a:r>
              <a:rPr lang="en-US" dirty="0" smtClean="0"/>
              <a:t>General usage:</a:t>
            </a:r>
          </a:p>
          <a:p>
            <a:pPr lvl="1"/>
            <a:r>
              <a:rPr lang="en-US" dirty="0" smtClean="0"/>
              <a:t>Each formula requires as input a sequence of numbers</a:t>
            </a:r>
          </a:p>
          <a:p>
            <a:pPr lvl="1"/>
            <a:r>
              <a:rPr lang="en-US" dirty="0" smtClean="0"/>
              <a:t>E.g., formula(1,2,3):</a:t>
            </a:r>
          </a:p>
          <a:p>
            <a:pPr lvl="2"/>
            <a:r>
              <a:rPr lang="en-US" dirty="0" smtClean="0">
                <a:latin typeface="Consolas" panose="020B0609020204030204" pitchFamily="49" charset="0"/>
              </a:rPr>
              <a:t>Sum = 6</a:t>
            </a:r>
            <a:r>
              <a:rPr lang="en-US" dirty="0" smtClean="0"/>
              <a:t>		,	</a:t>
            </a:r>
            <a:r>
              <a:rPr lang="en-US" dirty="0" smtClean="0">
                <a:latin typeface="Consolas" panose="020B0609020204030204" pitchFamily="49" charset="0"/>
              </a:rPr>
              <a:t>=SUM(1,2,3)</a:t>
            </a:r>
          </a:p>
          <a:p>
            <a:pPr lvl="2"/>
            <a:r>
              <a:rPr lang="en-US" dirty="0" smtClean="0">
                <a:latin typeface="Consolas" panose="020B0609020204030204" pitchFamily="49" charset="0"/>
              </a:rPr>
              <a:t>Average = 2</a:t>
            </a:r>
            <a:r>
              <a:rPr lang="en-US" dirty="0" smtClean="0"/>
              <a:t>	,	</a:t>
            </a:r>
            <a:r>
              <a:rPr lang="en-US" dirty="0" smtClean="0">
                <a:latin typeface="Consolas" panose="020B0609020204030204" pitchFamily="49" charset="0"/>
              </a:rPr>
              <a:t>=AVERAGE(1,2,3)</a:t>
            </a:r>
          </a:p>
          <a:p>
            <a:pPr lvl="2"/>
            <a:r>
              <a:rPr lang="en-US" dirty="0" smtClean="0">
                <a:latin typeface="Consolas" panose="020B0609020204030204" pitchFamily="49" charset="0"/>
              </a:rPr>
              <a:t>Min = 1		</a:t>
            </a:r>
            <a:r>
              <a:rPr lang="en-US" dirty="0" smtClean="0"/>
              <a:t>,	</a:t>
            </a:r>
            <a:r>
              <a:rPr lang="en-US" dirty="0" smtClean="0">
                <a:latin typeface="Consolas" panose="020B0609020204030204" pitchFamily="49" charset="0"/>
              </a:rPr>
              <a:t>=MIN(1,2,3)</a:t>
            </a:r>
          </a:p>
          <a:p>
            <a:pPr lvl="2"/>
            <a:r>
              <a:rPr lang="en-US" dirty="0" smtClean="0">
                <a:latin typeface="Consolas" panose="020B0609020204030204" pitchFamily="49" charset="0"/>
              </a:rPr>
              <a:t>Max = 3		</a:t>
            </a:r>
            <a:r>
              <a:rPr lang="en-US" dirty="0" smtClean="0"/>
              <a:t>,	</a:t>
            </a:r>
            <a:r>
              <a:rPr lang="en-US" dirty="0" smtClean="0">
                <a:latin typeface="Consolas" panose="020B0609020204030204" pitchFamily="49" charset="0"/>
              </a:rPr>
              <a:t>=MAX(1,2,3)</a:t>
            </a:r>
          </a:p>
          <a:p>
            <a:endParaRPr lang="en-US" dirty="0"/>
          </a:p>
        </p:txBody>
      </p:sp>
    </p:spTree>
    <p:extLst>
      <p:ext uri="{BB962C8B-B14F-4D97-AF65-F5344CB8AC3E}">
        <p14:creationId xmlns:p14="http://schemas.microsoft.com/office/powerpoint/2010/main" val="391341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(2)</a:t>
            </a:r>
            <a:endParaRPr lang="en-US" dirty="0"/>
          </a:p>
        </p:txBody>
      </p:sp>
      <p:sp>
        <p:nvSpPr>
          <p:cNvPr id="3" name="Content Placeholder 2"/>
          <p:cNvSpPr>
            <a:spLocks noGrp="1"/>
          </p:cNvSpPr>
          <p:nvPr>
            <p:ph idx="1"/>
          </p:nvPr>
        </p:nvSpPr>
        <p:spPr/>
        <p:txBody>
          <a:bodyPr/>
          <a:lstStyle/>
          <a:p>
            <a:r>
              <a:rPr lang="en-US" dirty="0" smtClean="0"/>
              <a:t>Referring to </a:t>
            </a:r>
            <a:r>
              <a:rPr lang="en-US" dirty="0"/>
              <a:t>a range of </a:t>
            </a:r>
            <a:r>
              <a:rPr lang="en-US" dirty="0" smtClean="0"/>
              <a:t>cells</a:t>
            </a: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endParaRPr lang="en-US" dirty="0"/>
          </a:p>
        </p:txBody>
      </p:sp>
      <p:sp>
        <p:nvSpPr>
          <p:cNvPr id="6" name="Rectangle 5"/>
          <p:cNvSpPr/>
          <p:nvPr/>
        </p:nvSpPr>
        <p:spPr>
          <a:xfrm>
            <a:off x="4338918" y="4800600"/>
            <a:ext cx="2084225" cy="1200329"/>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=SUM(C3:C7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=AVERAGE(C3:C7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=MAX(C3:C7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=MIN(C3:C7)</a:t>
            </a:r>
          </a:p>
        </p:txBody>
      </p:sp>
      <p:pic>
        <p:nvPicPr>
          <p:cNvPr id="4" name="Picture 3"/>
          <p:cNvPicPr>
            <a:picLocks noChangeAspect="1"/>
          </p:cNvPicPr>
          <p:nvPr/>
        </p:nvPicPr>
        <p:blipFill>
          <a:blip r:embed="rId3"/>
          <a:stretch>
            <a:fillRect/>
          </a:stretch>
        </p:blipFill>
        <p:spPr>
          <a:xfrm>
            <a:off x="762000" y="2015987"/>
            <a:ext cx="3581400" cy="3892826"/>
          </a:xfrm>
          <a:prstGeom prst="rect">
            <a:avLst/>
          </a:prstGeom>
        </p:spPr>
      </p:pic>
    </p:spTree>
    <p:extLst>
      <p:ext uri="{BB962C8B-B14F-4D97-AF65-F5344CB8AC3E}">
        <p14:creationId xmlns:p14="http://schemas.microsoft.com/office/powerpoint/2010/main" val="22309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9516" y="1944131"/>
            <a:ext cx="8058683" cy="3024493"/>
          </a:xfrm>
          <a:prstGeom prst="rect">
            <a:avLst/>
          </a:prstGeom>
        </p:spPr>
      </p:pic>
      <p:sp>
        <p:nvSpPr>
          <p:cNvPr id="2" name="Title 1"/>
          <p:cNvSpPr>
            <a:spLocks noGrp="1"/>
          </p:cNvSpPr>
          <p:nvPr>
            <p:ph type="title"/>
          </p:nvPr>
        </p:nvSpPr>
        <p:spPr/>
        <p:txBody>
          <a:bodyPr/>
          <a:lstStyle/>
          <a:p>
            <a:r>
              <a:rPr lang="en-US" dirty="0"/>
              <a:t>Basic </a:t>
            </a:r>
            <a:r>
              <a:rPr lang="en-US" dirty="0" smtClean="0"/>
              <a:t>Statistics (3)</a:t>
            </a:r>
            <a:endParaRPr lang="en-US" dirty="0"/>
          </a:p>
        </p:txBody>
      </p:sp>
      <p:sp>
        <p:nvSpPr>
          <p:cNvPr id="3" name="Content Placeholder 2"/>
          <p:cNvSpPr>
            <a:spLocks noGrp="1"/>
          </p:cNvSpPr>
          <p:nvPr>
            <p:ph idx="1"/>
          </p:nvPr>
        </p:nvSpPr>
        <p:spPr/>
        <p:txBody>
          <a:bodyPr/>
          <a:lstStyle/>
          <a:p>
            <a:r>
              <a:rPr lang="en-US" dirty="0" smtClean="0"/>
              <a:t>FYI: Ranges can span multiple rows and columns</a:t>
            </a:r>
            <a:endParaRPr lang="en-US" dirty="0"/>
          </a:p>
        </p:txBody>
      </p:sp>
      <p:grpSp>
        <p:nvGrpSpPr>
          <p:cNvPr id="17" name="Group 16"/>
          <p:cNvGrpSpPr/>
          <p:nvPr/>
        </p:nvGrpSpPr>
        <p:grpSpPr>
          <a:xfrm>
            <a:off x="4267200" y="4343400"/>
            <a:ext cx="4190999" cy="1893332"/>
            <a:chOff x="3962400" y="3962400"/>
            <a:chExt cx="4190999" cy="1893332"/>
          </a:xfrm>
        </p:grpSpPr>
        <p:sp>
          <p:nvSpPr>
            <p:cNvPr id="5" name="Rectangle 4"/>
            <p:cNvSpPr/>
            <p:nvPr/>
          </p:nvSpPr>
          <p:spPr>
            <a:xfrm>
              <a:off x="3962400" y="5486400"/>
              <a:ext cx="1577676" cy="369332"/>
            </a:xfrm>
            <a:prstGeom prst="rect">
              <a:avLst/>
            </a:prstGeom>
            <a:solidFill>
              <a:srgbClr val="FFFFCC"/>
            </a:solidFill>
            <a:ln>
              <a:solidFill>
                <a:schemeClr val="tx1"/>
              </a:solidFill>
            </a:ln>
          </p:spPr>
          <p:txBody>
            <a:bodyPr wrap="none">
              <a:spAutoFit/>
            </a:bodyPr>
            <a:lstStyle/>
            <a:p>
              <a:r>
                <a:rPr lang="en-US" b="1" dirty="0">
                  <a:latin typeface="Consolas" panose="020B0609020204030204" pitchFamily="49" charset="0"/>
                </a:rPr>
                <a:t>=SUM(C3:E7)</a:t>
              </a:r>
            </a:p>
          </p:txBody>
        </p:sp>
        <p:cxnSp>
          <p:nvCxnSpPr>
            <p:cNvPr id="7" name="Straight Connector 6"/>
            <p:cNvCxnSpPr/>
            <p:nvPr/>
          </p:nvCxnSpPr>
          <p:spPr>
            <a:xfrm flipH="1">
              <a:off x="4124057" y="3962400"/>
              <a:ext cx="3114945"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57800" y="3962400"/>
              <a:ext cx="2895599"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60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lstStyle/>
          <a:p>
            <a:r>
              <a:rPr lang="en-US" dirty="0" smtClean="0"/>
              <a:t>All of these functions tally up the number of cells that do or do not contain a certain type of data e.g., numbers, blank cells…</a:t>
            </a:r>
          </a:p>
          <a:p>
            <a:r>
              <a:rPr lang="en-US" dirty="0" smtClean="0"/>
              <a:t>General usage:</a:t>
            </a:r>
          </a:p>
          <a:p>
            <a:pPr marL="234950" lvl="1" indent="0">
              <a:buNone/>
            </a:pPr>
            <a:r>
              <a:rPr lang="en-US" sz="1800" dirty="0" smtClean="0">
                <a:latin typeface="Consolas" panose="020B0609020204030204" pitchFamily="49" charset="0"/>
                <a:cs typeface="Consolas" panose="020B0609020204030204" pitchFamily="49" charset="0"/>
              </a:rPr>
              <a:t>FUNCTION(&lt;</a:t>
            </a:r>
            <a:r>
              <a:rPr lang="en-US" sz="1800" i="1" dirty="0" smtClean="0">
                <a:latin typeface="Consolas" panose="020B0609020204030204" pitchFamily="49" charset="0"/>
                <a:cs typeface="Consolas" panose="020B0609020204030204" pitchFamily="49" charset="0"/>
              </a:rPr>
              <a:t>start cell range</a:t>
            </a:r>
            <a:r>
              <a:rPr lang="en-US" sz="1800" dirty="0" smtClean="0">
                <a:latin typeface="Consolas" panose="020B0609020204030204" pitchFamily="49" charset="0"/>
                <a:cs typeface="Consolas" panose="020B0609020204030204" pitchFamily="49" charset="0"/>
              </a:rPr>
              <a:t>&gt; : &lt;</a:t>
            </a:r>
            <a:r>
              <a:rPr lang="en-US" sz="1800" i="1" dirty="0" smtClean="0">
                <a:latin typeface="Consolas" panose="020B0609020204030204" pitchFamily="49" charset="0"/>
                <a:cs typeface="Consolas" panose="020B0609020204030204" pitchFamily="49" charset="0"/>
              </a:rPr>
              <a:t>end cell range</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smtClean="0">
              <a:latin typeface="Consolas" panose="020B0609020204030204" pitchFamily="49" charset="0"/>
              <a:cs typeface="Consolas" panose="020B0609020204030204" pitchFamily="49" charset="0"/>
            </a:endParaRPr>
          </a:p>
          <a:p>
            <a:pPr lvl="1"/>
            <a:r>
              <a:rPr lang="en-US" dirty="0">
                <a:cs typeface="Consolas" panose="020B0609020204030204" pitchFamily="49" charset="0"/>
              </a:rPr>
              <a:t>An array (list) of </a:t>
            </a:r>
            <a:r>
              <a:rPr lang="en-US" dirty="0" smtClean="0">
                <a:cs typeface="Consolas" panose="020B0609020204030204" pitchFamily="49" charset="0"/>
              </a:rPr>
              <a:t>inputs </a:t>
            </a:r>
            <a:r>
              <a:rPr lang="en-US" dirty="0">
                <a:cs typeface="Consolas" panose="020B0609020204030204" pitchFamily="49" charset="0"/>
              </a:rPr>
              <a:t>can be the function argument but this is </a:t>
            </a:r>
            <a:r>
              <a:rPr lang="en-US" dirty="0" smtClean="0">
                <a:cs typeface="Consolas" panose="020B0609020204030204" pitchFamily="49" charset="0"/>
              </a:rPr>
              <a:t>rare except for illustration or examination purposes </a:t>
            </a:r>
            <a:r>
              <a:rPr lang="en-US" dirty="0">
                <a:cs typeface="Consolas" panose="020B0609020204030204" pitchFamily="49" charset="0"/>
              </a:rPr>
              <a:t>e.g., </a:t>
            </a:r>
            <a:r>
              <a:rPr lang="en-US" sz="1800" dirty="0">
                <a:latin typeface="Consolas" panose="020B0609020204030204" pitchFamily="49" charset="0"/>
                <a:cs typeface="Consolas" panose="020B0609020204030204" pitchFamily="49" charset="0"/>
              </a:rPr>
              <a:t>=COUNT(1,"A",2</a:t>
            </a: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247472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t>
            </a:r>
            <a:r>
              <a:rPr lang="en-US" dirty="0" smtClean="0"/>
              <a:t>Functions: </a:t>
            </a:r>
            <a:r>
              <a:rPr lang="en-US" dirty="0" smtClean="0">
                <a:latin typeface="Consolas" panose="020B0609020204030204" pitchFamily="49" charset="0"/>
                <a:cs typeface="Consolas" panose="020B0609020204030204" pitchFamily="49" charset="0"/>
              </a:rPr>
              <a:t>COUNT()</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cs typeface="Consolas" panose="020B0609020204030204" pitchFamily="49" charset="0"/>
              </a:rPr>
              <a:t>Counts the number of cells within the specified range that contain a numeric value.</a:t>
            </a:r>
          </a:p>
          <a:p>
            <a:r>
              <a:rPr lang="en-US" sz="1800" dirty="0" smtClean="0">
                <a:hlinkClick r:id="rId3"/>
              </a:rPr>
              <a:t>https</a:t>
            </a:r>
            <a:r>
              <a:rPr lang="en-US" sz="1800" dirty="0">
                <a:hlinkClick r:id="rId3"/>
              </a:rPr>
              <a:t>://</a:t>
            </a:r>
            <a:r>
              <a:rPr lang="en-US" sz="1800" dirty="0" smtClean="0">
                <a:hlinkClick r:id="rId3"/>
              </a:rPr>
              <a:t>support.office.com/en-US/article/COUNT-function-A59CD7FC-B623-4D93-87A4-D23BF411294C</a:t>
            </a:r>
            <a:endParaRPr lang="en-US" sz="1800" dirty="0" smtClean="0"/>
          </a:p>
          <a:p>
            <a:pPr lvl="1"/>
            <a:endParaRPr lang="en-US" sz="1400" dirty="0" smtClean="0"/>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p:txBody>
      </p:sp>
      <p:grpSp>
        <p:nvGrpSpPr>
          <p:cNvPr id="6" name="Group 5"/>
          <p:cNvGrpSpPr/>
          <p:nvPr/>
        </p:nvGrpSpPr>
        <p:grpSpPr>
          <a:xfrm>
            <a:off x="684007" y="2971800"/>
            <a:ext cx="5657850" cy="2514600"/>
            <a:chOff x="990600" y="2743200"/>
            <a:chExt cx="5657850" cy="2514600"/>
          </a:xfrm>
        </p:grpSpPr>
        <p:pic>
          <p:nvPicPr>
            <p:cNvPr id="4" name="Picture 3"/>
            <p:cNvPicPr>
              <a:picLocks noChangeAspect="1"/>
            </p:cNvPicPr>
            <p:nvPr/>
          </p:nvPicPr>
          <p:blipFill>
            <a:blip r:embed="rId4"/>
            <a:stretch>
              <a:fillRect/>
            </a:stretch>
          </p:blipFill>
          <p:spPr>
            <a:xfrm>
              <a:off x="990600" y="2743200"/>
              <a:ext cx="5657850" cy="2514600"/>
            </a:xfrm>
            <a:prstGeom prst="rect">
              <a:avLst/>
            </a:prstGeom>
          </p:spPr>
        </p:pic>
        <p:sp>
          <p:nvSpPr>
            <p:cNvPr id="5" name="Rectangle 4"/>
            <p:cNvSpPr/>
            <p:nvPr/>
          </p:nvSpPr>
          <p:spPr>
            <a:xfrm>
              <a:off x="3962400" y="484049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onsolas" panose="020B0609020204030204" pitchFamily="49" charset="0"/>
                </a:rPr>
                <a:t>=COUNT(C13:C16</a:t>
              </a:r>
              <a:r>
                <a:rPr lang="en-US" dirty="0">
                  <a:latin typeface="Consolas" panose="020B0609020204030204" pitchFamily="49" charset="0"/>
                </a:rPr>
                <a:t>)</a:t>
              </a:r>
            </a:p>
          </p:txBody>
        </p:sp>
      </p:grpSp>
      <p:sp>
        <p:nvSpPr>
          <p:cNvPr id="7" name="TextBox 6"/>
          <p:cNvSpPr txBox="1"/>
          <p:nvPr/>
        </p:nvSpPr>
        <p:spPr>
          <a:xfrm>
            <a:off x="685800" y="6059177"/>
            <a:ext cx="2479964" cy="369332"/>
          </a:xfrm>
          <a:prstGeom prst="rect">
            <a:avLst/>
          </a:prstGeom>
          <a:noFill/>
        </p:spPr>
        <p:txBody>
          <a:bodyPr wrap="square" lIns="0" rtlCol="0">
            <a:spAutoFit/>
          </a:bodyPr>
          <a:lstStyle/>
          <a:p>
            <a:r>
              <a:rPr lang="en-CA" dirty="0" smtClean="0"/>
              <a:t>Q: What is the result?</a:t>
            </a:r>
            <a:endParaRPr lang="en-CA" dirty="0"/>
          </a:p>
        </p:txBody>
      </p:sp>
    </p:spTree>
    <p:extLst>
      <p:ext uri="{BB962C8B-B14F-4D97-AF65-F5344CB8AC3E}">
        <p14:creationId xmlns:p14="http://schemas.microsoft.com/office/powerpoint/2010/main" val="29295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COUNTA()</a:t>
            </a:r>
            <a:endParaRPr lang="en-US" dirty="0"/>
          </a:p>
        </p:txBody>
      </p:sp>
      <p:sp>
        <p:nvSpPr>
          <p:cNvPr id="3" name="Content Placeholder 2"/>
          <p:cNvSpPr>
            <a:spLocks noGrp="1"/>
          </p:cNvSpPr>
          <p:nvPr>
            <p:ph idx="1"/>
          </p:nvPr>
        </p:nvSpPr>
        <p:spPr/>
        <p:txBody>
          <a:bodyPr/>
          <a:lstStyle/>
          <a:p>
            <a:r>
              <a:rPr lang="en-CA" dirty="0" smtClean="0"/>
              <a:t>Counts </a:t>
            </a:r>
            <a:r>
              <a:rPr lang="en-CA" dirty="0"/>
              <a:t>the number of cells within the specified range that </a:t>
            </a:r>
            <a:r>
              <a:rPr lang="en-CA" i="1" dirty="0"/>
              <a:t>aren’t empty</a:t>
            </a:r>
            <a:endParaRPr lang="en-CA" i="1" dirty="0">
              <a:hlinkClick r:id="rId3"/>
            </a:endParaRPr>
          </a:p>
          <a:p>
            <a:r>
              <a:rPr lang="en-CA" sz="1800" dirty="0">
                <a:hlinkClick r:id="rId3"/>
              </a:rPr>
              <a:t>https://support.office.com/en-US/article/COUNTA-function-7DC98875-D5C1-46F1-9A82-53F3219E2509</a:t>
            </a:r>
            <a:endParaRPr lang="en-CA" sz="1800" dirty="0"/>
          </a:p>
          <a:p>
            <a:pPr lvl="1"/>
            <a:endParaRPr lang="en-CA" sz="1400" dirty="0"/>
          </a:p>
          <a:p>
            <a:endParaRPr lang="en-US" dirty="0"/>
          </a:p>
        </p:txBody>
      </p:sp>
      <p:grpSp>
        <p:nvGrpSpPr>
          <p:cNvPr id="8" name="Group 7"/>
          <p:cNvGrpSpPr/>
          <p:nvPr/>
        </p:nvGrpSpPr>
        <p:grpSpPr>
          <a:xfrm>
            <a:off x="762000" y="2971800"/>
            <a:ext cx="4648200" cy="2855323"/>
            <a:chOff x="762000" y="2717539"/>
            <a:chExt cx="4648200" cy="2855323"/>
          </a:xfrm>
        </p:grpSpPr>
        <p:pic>
          <p:nvPicPr>
            <p:cNvPr id="7" name="Picture 6"/>
            <p:cNvPicPr>
              <a:picLocks noChangeAspect="1"/>
            </p:cNvPicPr>
            <p:nvPr/>
          </p:nvPicPr>
          <p:blipFill>
            <a:blip r:embed="rId4"/>
            <a:stretch>
              <a:fillRect/>
            </a:stretch>
          </p:blipFill>
          <p:spPr>
            <a:xfrm>
              <a:off x="762000" y="2717539"/>
              <a:ext cx="4648200" cy="2855323"/>
            </a:xfrm>
            <a:prstGeom prst="rect">
              <a:avLst/>
            </a:prstGeom>
          </p:spPr>
        </p:pic>
        <p:sp>
          <p:nvSpPr>
            <p:cNvPr id="6" name="Rectangle 5"/>
            <p:cNvSpPr/>
            <p:nvPr/>
          </p:nvSpPr>
          <p:spPr>
            <a:xfrm>
              <a:off x="3276600" y="50292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smtClean="0"/>
                <a:t>COUNTA(C13:C16</a:t>
              </a:r>
              <a:r>
                <a:rPr lang="en-US" dirty="0"/>
                <a:t>)</a:t>
              </a:r>
            </a:p>
          </p:txBody>
        </p:sp>
      </p:grpSp>
      <p:sp>
        <p:nvSpPr>
          <p:cNvPr id="9" name="TextBox 8"/>
          <p:cNvSpPr txBox="1"/>
          <p:nvPr/>
        </p:nvSpPr>
        <p:spPr>
          <a:xfrm>
            <a:off x="685800" y="6059177"/>
            <a:ext cx="2479964" cy="369332"/>
          </a:xfrm>
          <a:prstGeom prst="rect">
            <a:avLst/>
          </a:prstGeom>
          <a:noFill/>
        </p:spPr>
        <p:txBody>
          <a:bodyPr wrap="square" lIns="0" rtlCol="0">
            <a:spAutoFit/>
          </a:bodyPr>
          <a:lstStyle/>
          <a:p>
            <a:r>
              <a:rPr lang="en-CA" dirty="0" smtClean="0"/>
              <a:t>Q: What</a:t>
            </a:r>
            <a:r>
              <a:rPr lang="en-CA" dirty="0"/>
              <a:t> </a:t>
            </a:r>
            <a:r>
              <a:rPr lang="en-CA" dirty="0" smtClean="0"/>
              <a:t>is the result?</a:t>
            </a:r>
            <a:endParaRPr lang="en-CA" dirty="0"/>
          </a:p>
        </p:txBody>
      </p:sp>
    </p:spTree>
    <p:extLst>
      <p:ext uri="{BB962C8B-B14F-4D97-AF65-F5344CB8AC3E}">
        <p14:creationId xmlns:p14="http://schemas.microsoft.com/office/powerpoint/2010/main" val="29187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COUNTBLANK()</a:t>
            </a:r>
            <a:endParaRPr lang="en-US" dirty="0"/>
          </a:p>
        </p:txBody>
      </p:sp>
      <p:sp>
        <p:nvSpPr>
          <p:cNvPr id="3" name="Content Placeholder 2"/>
          <p:cNvSpPr>
            <a:spLocks noGrp="1"/>
          </p:cNvSpPr>
          <p:nvPr>
            <p:ph idx="1"/>
          </p:nvPr>
        </p:nvSpPr>
        <p:spPr>
          <a:xfrm>
            <a:off x="457200" y="1447800"/>
            <a:ext cx="8627590" cy="5029200"/>
          </a:xfrm>
        </p:spPr>
        <p:txBody>
          <a:bodyPr/>
          <a:lstStyle/>
          <a:p>
            <a:r>
              <a:rPr lang="en-CA" dirty="0" smtClean="0"/>
              <a:t>Counts </a:t>
            </a:r>
            <a:r>
              <a:rPr lang="en-CA" dirty="0"/>
              <a:t>the number of empty cells within the specified range</a:t>
            </a:r>
          </a:p>
          <a:p>
            <a:r>
              <a:rPr lang="en-CA" sz="1800" dirty="0">
                <a:hlinkClick r:id="rId3"/>
              </a:rPr>
              <a:t>https://support.office.com/en-US/article/COUNTBLANK-function-6A92D772-675C-4BEE-B346-24AF6BD3AC22</a:t>
            </a:r>
            <a:endParaRPr lang="en-CA" sz="1800" dirty="0"/>
          </a:p>
          <a:p>
            <a:pPr lvl="1"/>
            <a:endParaRPr lang="en-US" dirty="0"/>
          </a:p>
          <a:p>
            <a:endParaRPr lang="en-US" dirty="0"/>
          </a:p>
          <a:p>
            <a:endParaRPr lang="en-US" dirty="0"/>
          </a:p>
          <a:p>
            <a:endParaRPr lang="en-US" dirty="0"/>
          </a:p>
        </p:txBody>
      </p:sp>
      <p:grpSp>
        <p:nvGrpSpPr>
          <p:cNvPr id="8" name="Group 7"/>
          <p:cNvGrpSpPr/>
          <p:nvPr/>
        </p:nvGrpSpPr>
        <p:grpSpPr>
          <a:xfrm>
            <a:off x="762000" y="2590800"/>
            <a:ext cx="5272416" cy="2871788"/>
            <a:chOff x="914400" y="2857500"/>
            <a:chExt cx="5272416" cy="2871788"/>
          </a:xfrm>
        </p:grpSpPr>
        <p:pic>
          <p:nvPicPr>
            <p:cNvPr id="4" name="Picture 3"/>
            <p:cNvPicPr>
              <a:picLocks noChangeAspect="1"/>
            </p:cNvPicPr>
            <p:nvPr/>
          </p:nvPicPr>
          <p:blipFill rotWithShape="1">
            <a:blip r:embed="rId4"/>
            <a:srcRect t="3239" b="2833"/>
            <a:stretch/>
          </p:blipFill>
          <p:spPr>
            <a:xfrm>
              <a:off x="914400" y="2857500"/>
              <a:ext cx="5272416" cy="2209800"/>
            </a:xfrm>
            <a:prstGeom prst="rect">
              <a:avLst/>
            </a:prstGeom>
          </p:spPr>
        </p:pic>
        <p:pic>
          <p:nvPicPr>
            <p:cNvPr id="5" name="Picture 4"/>
            <p:cNvPicPr>
              <a:picLocks noChangeAspect="1"/>
            </p:cNvPicPr>
            <p:nvPr/>
          </p:nvPicPr>
          <p:blipFill>
            <a:blip r:embed="rId5"/>
            <a:stretch>
              <a:fillRect/>
            </a:stretch>
          </p:blipFill>
          <p:spPr>
            <a:xfrm>
              <a:off x="926053" y="5181600"/>
              <a:ext cx="5093747" cy="547688"/>
            </a:xfrm>
            <a:prstGeom prst="rect">
              <a:avLst/>
            </a:prstGeom>
          </p:spPr>
        </p:pic>
        <p:sp>
          <p:nvSpPr>
            <p:cNvPr id="7" name="Rectangle 6"/>
            <p:cNvSpPr/>
            <p:nvPr/>
          </p:nvSpPr>
          <p:spPr>
            <a:xfrm>
              <a:off x="3732007" y="5314670"/>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=COUNTBLANK(C13:C16)</a:t>
              </a:r>
            </a:p>
          </p:txBody>
        </p:sp>
      </p:grpSp>
    </p:spTree>
    <p:extLst>
      <p:ext uri="{BB962C8B-B14F-4D97-AF65-F5344CB8AC3E}">
        <p14:creationId xmlns:p14="http://schemas.microsoft.com/office/powerpoint/2010/main" val="16610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0423" y="1934834"/>
            <a:ext cx="7316777" cy="3968421"/>
          </a:xfrm>
          <a:prstGeom prst="rect">
            <a:avLst/>
          </a:prstGeom>
        </p:spPr>
      </p:pic>
      <p:sp>
        <p:nvSpPr>
          <p:cNvPr id="2" name="Title 1"/>
          <p:cNvSpPr>
            <a:spLocks noGrp="1"/>
          </p:cNvSpPr>
          <p:nvPr>
            <p:ph type="title"/>
          </p:nvPr>
        </p:nvSpPr>
        <p:spPr/>
        <p:txBody>
          <a:bodyPr/>
          <a:lstStyle/>
          <a:p>
            <a:r>
              <a:rPr lang="en-US" dirty="0"/>
              <a:t>Counting Functions</a:t>
            </a:r>
            <a:r>
              <a:rPr lang="en-US" dirty="0" smtClean="0"/>
              <a:t>: Spreadsheet Example</a:t>
            </a:r>
            <a:endParaRPr lang="en-US" dirty="0"/>
          </a:p>
        </p:txBody>
      </p:sp>
      <p:sp>
        <p:nvSpPr>
          <p:cNvPr id="3" name="Content Placeholder 2"/>
          <p:cNvSpPr>
            <a:spLocks noGrp="1"/>
          </p:cNvSpPr>
          <p:nvPr>
            <p:ph idx="1"/>
          </p:nvPr>
        </p:nvSpPr>
        <p:spPr>
          <a:xfrm>
            <a:off x="457200" y="1447800"/>
            <a:ext cx="8229600" cy="762000"/>
          </a:xfrm>
        </p:spPr>
        <p:txBody>
          <a:bodyPr/>
          <a:lstStyle/>
          <a:p>
            <a:r>
              <a:rPr lang="en-US" b="1" dirty="0"/>
              <a:t>Example </a:t>
            </a:r>
            <a:r>
              <a:rPr lang="en-US" b="1" dirty="0" smtClean="0"/>
              <a:t>spreadsheet: </a:t>
            </a:r>
            <a:r>
              <a:rPr lang="en-US" dirty="0" smtClean="0">
                <a:latin typeface="Consolas" panose="020B0609020204030204" pitchFamily="49" charset="0"/>
              </a:rPr>
              <a:t>11</a:t>
            </a:r>
            <a:r>
              <a:rPr lang="en-US" dirty="0" smtClean="0">
                <a:latin typeface="Consolas" panose="020B0609020204030204" pitchFamily="49" charset="0"/>
                <a:cs typeface="Consolas" panose="020B0609020204030204" pitchFamily="49" charset="0"/>
              </a:rPr>
              <a:t>_counting_functions</a:t>
            </a:r>
          </a:p>
          <a:p>
            <a:endParaRPr lang="en-US" sz="1800" dirty="0">
              <a:latin typeface="Consolas" panose="020B0609020204030204" pitchFamily="49" charset="0"/>
              <a:cs typeface="Consolas" panose="020B0609020204030204" pitchFamily="49" charset="0"/>
            </a:endParaRPr>
          </a:p>
          <a:p>
            <a:endParaRPr lang="en-US" sz="1800" dirty="0" smtClean="0">
              <a:latin typeface="Consolas" panose="020B0609020204030204" pitchFamily="49" charset="0"/>
              <a:cs typeface="Consolas" panose="020B0609020204030204" pitchFamily="49" charset="0"/>
            </a:endParaRPr>
          </a:p>
          <a:p>
            <a:endParaRPr lang="en-US" sz="1800" dirty="0">
              <a:latin typeface="Consolas" panose="020B0609020204030204" pitchFamily="49" charset="0"/>
              <a:cs typeface="Consolas" panose="020B0609020204030204" pitchFamily="49" charset="0"/>
            </a:endParaRPr>
          </a:p>
          <a:p>
            <a:endParaRPr lang="en-US" sz="1800" dirty="0" smtClean="0">
              <a:latin typeface="Consolas" panose="020B0609020204030204" pitchFamily="49" charset="0"/>
              <a:cs typeface="Consolas" panose="020B0609020204030204" pitchFamily="49" charset="0"/>
            </a:endParaRPr>
          </a:p>
          <a:p>
            <a:endParaRPr lang="en-US" sz="1800" dirty="0">
              <a:latin typeface="Consolas" panose="020B0609020204030204" pitchFamily="49" charset="0"/>
              <a:cs typeface="Consolas" panose="020B0609020204030204" pitchFamily="49" charset="0"/>
            </a:endParaRPr>
          </a:p>
          <a:p>
            <a:endParaRPr lang="en-US" sz="1800" dirty="0" smtClean="0">
              <a:latin typeface="Consolas" panose="020B0609020204030204" pitchFamily="49" charset="0"/>
              <a:cs typeface="Consolas" panose="020B0609020204030204" pitchFamily="49" charset="0"/>
            </a:endParaRPr>
          </a:p>
          <a:p>
            <a:endParaRPr lang="en-US" sz="1800" dirty="0">
              <a:latin typeface="Consolas" panose="020B0609020204030204" pitchFamily="49" charset="0"/>
              <a:cs typeface="Consolas" panose="020B0609020204030204" pitchFamily="49" charset="0"/>
            </a:endParaRPr>
          </a:p>
          <a:p>
            <a:endParaRPr lang="en-US" sz="1800" dirty="0" smtClean="0">
              <a:latin typeface="Consolas" panose="020B0609020204030204" pitchFamily="49" charset="0"/>
              <a:cs typeface="Consolas" panose="020B0609020204030204" pitchFamily="49" charset="0"/>
            </a:endParaRPr>
          </a:p>
          <a:p>
            <a:endParaRPr lang="en-US" sz="1800" dirty="0">
              <a:latin typeface="Consolas" panose="020B0609020204030204" pitchFamily="49" charset="0"/>
              <a:cs typeface="Consolas" panose="020B0609020204030204" pitchFamily="49" charset="0"/>
            </a:endParaRPr>
          </a:p>
          <a:p>
            <a:endParaRPr lang="en-US" sz="1800" dirty="0" smtClean="0">
              <a:latin typeface="Consolas" panose="020B0609020204030204" pitchFamily="49" charset="0"/>
              <a:cs typeface="Consolas" panose="020B0609020204030204" pitchFamily="49" charset="0"/>
            </a:endParaRPr>
          </a:p>
          <a:p>
            <a:endParaRPr lang="en-US" sz="1800" dirty="0">
              <a:latin typeface="Consolas" panose="020B0609020204030204" pitchFamily="49" charset="0"/>
              <a:cs typeface="Consolas" panose="020B0609020204030204" pitchFamily="49" charset="0"/>
            </a:endParaRPr>
          </a:p>
          <a:p>
            <a:endParaRPr lang="en-US" sz="1800" dirty="0" smtClean="0">
              <a:latin typeface="Consolas" panose="020B0609020204030204" pitchFamily="49" charset="0"/>
              <a:cs typeface="Consolas" panose="020B0609020204030204" pitchFamily="49" charset="0"/>
            </a:endParaRPr>
          </a:p>
          <a:p>
            <a:endParaRPr lang="en-US" sz="1800" dirty="0">
              <a:latin typeface="Consolas" panose="020B0609020204030204" pitchFamily="49" charset="0"/>
              <a:cs typeface="Consolas" panose="020B0609020204030204" pitchFamily="49" charset="0"/>
            </a:endParaRPr>
          </a:p>
          <a:p>
            <a:pPr lvl="1"/>
            <a:r>
              <a:rPr lang="en-US" sz="1800" dirty="0" smtClean="0">
                <a:latin typeface="Consolas" panose="020B0609020204030204" pitchFamily="49" charset="0"/>
                <a:cs typeface="Consolas" panose="020B0609020204030204" pitchFamily="49" charset="0"/>
              </a:rPr>
              <a:t>COUNT()</a:t>
            </a:r>
            <a:r>
              <a:rPr lang="en-US" sz="1800" dirty="0" smtClean="0">
                <a:cs typeface="Consolas" panose="020B0609020204030204" pitchFamily="49" charset="0"/>
              </a:rPr>
              <a:t>: Also used in Row </a:t>
            </a:r>
            <a:r>
              <a:rPr lang="en-US" sz="1800" dirty="0" smtClean="0">
                <a:latin typeface="Consolas" panose="020B0609020204030204" pitchFamily="49" charset="0"/>
                <a:cs typeface="Consolas" panose="020B0609020204030204" pitchFamily="49" charset="0"/>
              </a:rPr>
              <a:t>10</a:t>
            </a:r>
          </a:p>
          <a:p>
            <a:pPr lvl="1"/>
            <a:r>
              <a:rPr lang="en-US" sz="1800" dirty="0" smtClean="0">
                <a:latin typeface="Consolas" panose="020B0609020204030204" pitchFamily="49" charset="0"/>
                <a:cs typeface="Consolas" panose="020B0609020204030204" pitchFamily="49" charset="0"/>
              </a:rPr>
              <a:t>COUNTBLANK()</a:t>
            </a:r>
            <a:r>
              <a:rPr lang="en-US" sz="1800" dirty="0" smtClean="0">
                <a:cs typeface="Consolas" panose="020B0609020204030204" pitchFamily="49" charset="0"/>
              </a:rPr>
              <a:t>: Also used in Row </a:t>
            </a:r>
            <a:r>
              <a:rPr lang="en-US" sz="1800" dirty="0" smtClean="0">
                <a:latin typeface="Consolas" panose="020B0609020204030204" pitchFamily="49" charset="0"/>
                <a:cs typeface="Consolas" panose="020B0609020204030204" pitchFamily="49" charset="0"/>
              </a:rPr>
              <a:t>11</a:t>
            </a:r>
            <a:endParaRPr lang="en-US" sz="1800" dirty="0">
              <a:latin typeface="Consolas" panose="020B0609020204030204" pitchFamily="49" charset="0"/>
              <a:cs typeface="Consolas" panose="020B0609020204030204" pitchFamily="49" charset="0"/>
            </a:endParaRPr>
          </a:p>
          <a:p>
            <a:endParaRPr lang="en-US" dirty="0"/>
          </a:p>
        </p:txBody>
      </p:sp>
      <p:grpSp>
        <p:nvGrpSpPr>
          <p:cNvPr id="15" name="Group 14"/>
          <p:cNvGrpSpPr/>
          <p:nvPr/>
        </p:nvGrpSpPr>
        <p:grpSpPr>
          <a:xfrm>
            <a:off x="4303089" y="5181600"/>
            <a:ext cx="2874974" cy="369332"/>
            <a:chOff x="3505200" y="5602513"/>
            <a:chExt cx="2874974" cy="369332"/>
          </a:xfrm>
        </p:grpSpPr>
        <p:sp>
          <p:nvSpPr>
            <p:cNvPr id="6" name="Rectangle 5"/>
            <p:cNvSpPr/>
            <p:nvPr/>
          </p:nvSpPr>
          <p:spPr>
            <a:xfrm>
              <a:off x="4724400" y="5602513"/>
              <a:ext cx="1655774" cy="369332"/>
            </a:xfrm>
            <a:prstGeom prst="rect">
              <a:avLst/>
            </a:prstGeom>
            <a:solidFill>
              <a:schemeClr val="tx2">
                <a:lumMod val="60000"/>
                <a:lumOff val="40000"/>
              </a:schemeClr>
            </a:solidFill>
          </p:spPr>
          <p:txBody>
            <a:bodyPr wrap="none">
              <a:spAutoFit/>
            </a:bodyPr>
            <a:lstStyle/>
            <a:p>
              <a:r>
                <a:rPr lang="en-US" b="1" dirty="0" smtClean="0">
                  <a:solidFill>
                    <a:schemeClr val="bg1"/>
                  </a:solidFill>
                </a:rPr>
                <a:t>=COUNT(C3:E7)</a:t>
              </a:r>
              <a:endParaRPr lang="en-US" b="1" dirty="0">
                <a:solidFill>
                  <a:schemeClr val="bg1"/>
                </a:solidFill>
              </a:endParaRPr>
            </a:p>
          </p:txBody>
        </p:sp>
        <p:cxnSp>
          <p:nvCxnSpPr>
            <p:cNvPr id="10" name="Straight Connector 9"/>
            <p:cNvCxnSpPr>
              <a:endCxn id="6" idx="1"/>
            </p:cNvCxnSpPr>
            <p:nvPr/>
          </p:nvCxnSpPr>
          <p:spPr>
            <a:xfrm flipV="1">
              <a:off x="3505200" y="5787179"/>
              <a:ext cx="1219200" cy="184666"/>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303089" y="5638036"/>
            <a:ext cx="4686934" cy="369332"/>
            <a:chOff x="3476625" y="6060190"/>
            <a:chExt cx="4686934" cy="369332"/>
          </a:xfrm>
        </p:grpSpPr>
        <p:sp>
          <p:nvSpPr>
            <p:cNvPr id="7" name="Rectangle 6"/>
            <p:cNvSpPr/>
            <p:nvPr/>
          </p:nvSpPr>
          <p:spPr>
            <a:xfrm>
              <a:off x="5848566" y="6060190"/>
              <a:ext cx="2314993" cy="369332"/>
            </a:xfrm>
            <a:prstGeom prst="rect">
              <a:avLst/>
            </a:prstGeom>
            <a:solidFill>
              <a:schemeClr val="tx2">
                <a:lumMod val="60000"/>
                <a:lumOff val="40000"/>
              </a:schemeClr>
            </a:solidFill>
          </p:spPr>
          <p:txBody>
            <a:bodyPr wrap="none">
              <a:spAutoFit/>
            </a:bodyPr>
            <a:lstStyle/>
            <a:p>
              <a:r>
                <a:rPr lang="en-US" b="1" dirty="0">
                  <a:solidFill>
                    <a:schemeClr val="bg1"/>
                  </a:solidFill>
                </a:rPr>
                <a:t>=COUNTBLANK(C3:E7)</a:t>
              </a:r>
            </a:p>
          </p:txBody>
        </p:sp>
        <p:cxnSp>
          <p:nvCxnSpPr>
            <p:cNvPr id="11" name="Straight Connector 10"/>
            <p:cNvCxnSpPr>
              <a:endCxn id="7" idx="1"/>
            </p:cNvCxnSpPr>
            <p:nvPr/>
          </p:nvCxnSpPr>
          <p:spPr>
            <a:xfrm>
              <a:off x="3476625" y="6179192"/>
              <a:ext cx="2371941" cy="65664"/>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3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100"/>
                                  </p:stCondLst>
                                  <p:childTnLst>
                                    <p:set>
                                      <p:cBhvr>
                                        <p:cTn id="25"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
                                  </p:stCondLst>
                                  <p:childTnLst>
                                    <p:set>
                                      <p:cBhvr>
                                        <p:cTn id="29"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6800" y="2732830"/>
            <a:ext cx="6677025" cy="2571750"/>
          </a:xfrm>
          <a:prstGeom prst="rect">
            <a:avLst/>
          </a:prstGeom>
        </p:spPr>
      </p:pic>
      <p:sp>
        <p:nvSpPr>
          <p:cNvPr id="2" name="Title 1"/>
          <p:cNvSpPr>
            <a:spLocks noGrp="1"/>
          </p:cNvSpPr>
          <p:nvPr>
            <p:ph type="title"/>
          </p:nvPr>
        </p:nvSpPr>
        <p:spPr/>
        <p:txBody>
          <a:bodyPr/>
          <a:lstStyle/>
          <a:p>
            <a:r>
              <a:rPr lang="en-US" dirty="0"/>
              <a:t>Counting Functions: Spreadsheet </a:t>
            </a:r>
            <a:r>
              <a:rPr lang="en-US" dirty="0" smtClean="0"/>
              <a:t>Example (2)</a:t>
            </a:r>
            <a:endParaRPr lang="en-CA" dirty="0"/>
          </a:p>
        </p:txBody>
      </p:sp>
      <p:sp>
        <p:nvSpPr>
          <p:cNvPr id="3" name="Content Placeholder 2"/>
          <p:cNvSpPr>
            <a:spLocks noGrp="1"/>
          </p:cNvSpPr>
          <p:nvPr>
            <p:ph idx="1"/>
          </p:nvPr>
        </p:nvSpPr>
        <p:spPr/>
        <p:txBody>
          <a:bodyPr/>
          <a:lstStyle/>
          <a:p>
            <a:pPr lvl="1"/>
            <a:r>
              <a:rPr lang="en-CA" dirty="0" smtClean="0">
                <a:latin typeface="Consolas" panose="020B0609020204030204" pitchFamily="49" charset="0"/>
              </a:rPr>
              <a:t>COUNTA()</a:t>
            </a:r>
            <a:r>
              <a:rPr lang="en-CA" dirty="0" smtClean="0"/>
              <a:t>: Number of  cases where the employee name has been entered into the system.</a:t>
            </a:r>
          </a:p>
          <a:p>
            <a:pPr lvl="2"/>
            <a:r>
              <a:rPr lang="en-CA" dirty="0" smtClean="0"/>
              <a:t>That is, blank cells can be either for unstaffed positions or cases where the name of the staff member has not yet been entered.</a:t>
            </a:r>
            <a:endParaRPr lang="en-CA" dirty="0"/>
          </a:p>
        </p:txBody>
      </p:sp>
      <p:grpSp>
        <p:nvGrpSpPr>
          <p:cNvPr id="5" name="Group 4"/>
          <p:cNvGrpSpPr/>
          <p:nvPr/>
        </p:nvGrpSpPr>
        <p:grpSpPr>
          <a:xfrm>
            <a:off x="3352800" y="5155168"/>
            <a:ext cx="2969259" cy="1321832"/>
            <a:chOff x="3571087" y="4650013"/>
            <a:chExt cx="2969259" cy="1321832"/>
          </a:xfrm>
        </p:grpSpPr>
        <p:sp>
          <p:nvSpPr>
            <p:cNvPr id="6" name="Rectangle 5"/>
            <p:cNvSpPr/>
            <p:nvPr/>
          </p:nvSpPr>
          <p:spPr>
            <a:xfrm>
              <a:off x="4724400" y="5602513"/>
              <a:ext cx="1815946" cy="369332"/>
            </a:xfrm>
            <a:prstGeom prst="rect">
              <a:avLst/>
            </a:prstGeom>
            <a:solidFill>
              <a:schemeClr val="tx2">
                <a:lumMod val="75000"/>
              </a:schemeClr>
            </a:solidFill>
          </p:spPr>
          <p:txBody>
            <a:bodyPr wrap="none">
              <a:spAutoFit/>
            </a:bodyPr>
            <a:lstStyle/>
            <a:p>
              <a:r>
                <a:rPr lang="en-US" b="1" dirty="0" smtClean="0">
                  <a:solidFill>
                    <a:schemeClr val="bg1"/>
                  </a:solidFill>
                </a:rPr>
                <a:t>=COUNTA(B3:B7)</a:t>
              </a:r>
              <a:endParaRPr lang="en-US" b="1" dirty="0">
                <a:solidFill>
                  <a:schemeClr val="bg1"/>
                </a:solidFill>
              </a:endParaRPr>
            </a:p>
          </p:txBody>
        </p:sp>
        <p:cxnSp>
          <p:nvCxnSpPr>
            <p:cNvPr id="7" name="Straight Connector 6"/>
            <p:cNvCxnSpPr>
              <a:endCxn id="6" idx="1"/>
            </p:cNvCxnSpPr>
            <p:nvPr/>
          </p:nvCxnSpPr>
          <p:spPr>
            <a:xfrm>
              <a:off x="3571087" y="4650013"/>
              <a:ext cx="1153313" cy="1137166"/>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Distinguishing Formulas From Text</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t>In Excel all formulas must be preceded by the ‘</a:t>
            </a:r>
            <a:r>
              <a:rPr lang="en-US" b="1" dirty="0" smtClean="0">
                <a:solidFill>
                  <a:srgbClr val="FF0000"/>
                </a:solidFill>
                <a:latin typeface="Consolas" panose="020B0609020204030204" pitchFamily="49" charset="0"/>
                <a:cs typeface="Consolas" panose="020B0609020204030204" pitchFamily="49" charset="0"/>
              </a:rPr>
              <a:t>=</a:t>
            </a:r>
            <a:r>
              <a:rPr lang="en-US" dirty="0" smtClean="0"/>
              <a:t>‘ symbol (“assignment operator”) to distinguish it from text.</a:t>
            </a:r>
          </a:p>
          <a:p>
            <a:r>
              <a:rPr lang="en-US" b="1" dirty="0" smtClean="0"/>
              <a:t>Example spreadsheet: </a:t>
            </a:r>
            <a:r>
              <a:rPr lang="en-US" dirty="0" smtClean="0">
                <a:latin typeface="Consolas" panose="020B0609020204030204" pitchFamily="49" charset="0"/>
              </a:rPr>
              <a:t>1_formulas</a:t>
            </a:r>
            <a:endParaRPr lang="en-US" dirty="0" smtClean="0"/>
          </a:p>
          <a:p>
            <a:pPr lvl="1"/>
            <a:r>
              <a:rPr lang="en-US" dirty="0" smtClean="0"/>
              <a:t>Label</a:t>
            </a:r>
          </a:p>
          <a:p>
            <a:pPr marL="234950" lvl="1" indent="0">
              <a:buNone/>
            </a:pPr>
            <a:r>
              <a:rPr lang="en-US" dirty="0" smtClean="0">
                <a:latin typeface="Consolas" panose="020B0609020204030204" pitchFamily="49" charset="0"/>
                <a:cs typeface="Consolas" panose="020B0609020204030204" pitchFamily="49" charset="0"/>
              </a:rPr>
              <a:t> 2 + 2</a:t>
            </a:r>
            <a:endParaRPr lang="en-US" dirty="0">
              <a:latin typeface="Consolas" panose="020B0609020204030204" pitchFamily="49" charset="0"/>
              <a:cs typeface="Consolas" panose="020B0609020204030204" pitchFamily="49" charset="0"/>
            </a:endParaRPr>
          </a:p>
          <a:p>
            <a:pPr lvl="1"/>
            <a:endParaRPr lang="en-US" dirty="0" smtClean="0"/>
          </a:p>
          <a:p>
            <a:pPr lvl="1"/>
            <a:endParaRPr lang="en-US" dirty="0" smtClean="0"/>
          </a:p>
          <a:p>
            <a:pPr lvl="1"/>
            <a:r>
              <a:rPr lang="en-US" b="1" dirty="0" smtClean="0">
                <a:solidFill>
                  <a:srgbClr val="00B050"/>
                </a:solidFill>
              </a:rPr>
              <a:t>Formula</a:t>
            </a:r>
          </a:p>
          <a:p>
            <a:pPr marL="234950" lvl="1" indent="0">
              <a:buNone/>
            </a:pPr>
            <a:r>
              <a:rPr lang="en-US" dirty="0" smtClean="0">
                <a:solidFill>
                  <a:srgbClr val="00B050"/>
                </a:solidFill>
                <a:latin typeface="Consolas" panose="020B0609020204030204" pitchFamily="49" charset="0"/>
                <a:cs typeface="Consolas" panose="020B0609020204030204" pitchFamily="49" charset="0"/>
              </a:rPr>
              <a:t> = 2 + 2</a:t>
            </a:r>
          </a:p>
          <a:p>
            <a:pPr marL="234950" lvl="1" indent="0">
              <a:buNone/>
            </a:pPr>
            <a:endParaRPr lang="en-US" dirty="0">
              <a:solidFill>
                <a:srgbClr val="FF0000"/>
              </a:solidFill>
              <a:latin typeface="Consolas" panose="020B0609020204030204" pitchFamily="49" charset="0"/>
              <a:cs typeface="Consolas" panose="020B0609020204030204" pitchFamily="49" charset="0"/>
            </a:endParaRPr>
          </a:p>
          <a:p>
            <a:pPr marL="234950" lvl="1" indent="0">
              <a:buNone/>
            </a:pPr>
            <a:endParaRPr lang="en-US" dirty="0" smtClean="0">
              <a:latin typeface="Arial" panose="020B0604020202020204" pitchFamily="34" charset="0"/>
              <a:cs typeface="Arial" panose="020B0604020202020204" pitchFamily="34" charset="0"/>
            </a:endParaRPr>
          </a:p>
          <a:p>
            <a:pPr marL="234950" lvl="1" indent="0">
              <a:buNone/>
            </a:pPr>
            <a:r>
              <a:rPr lang="en-US" dirty="0" smtClean="0">
                <a:latin typeface="Arial" panose="020B0604020202020204" pitchFamily="34" charset="0"/>
                <a:cs typeface="Arial" panose="020B0604020202020204" pitchFamily="34" charset="0"/>
              </a:rPr>
              <a:t>For the sake of brevity, you can assume that all formulas in this section will be preceded by the assignment operator </a:t>
            </a:r>
            <a:r>
              <a:rPr lang="en-US" dirty="0">
                <a:latin typeface="Arial" panose="020B0604020202020204" pitchFamily="34" charset="0"/>
                <a:cs typeface="Arial" panose="020B0604020202020204" pitchFamily="34" charset="0"/>
              </a:rPr>
              <a:t>‘</a:t>
            </a:r>
            <a:r>
              <a:rPr lang="en-US" b="1" dirty="0">
                <a:solidFill>
                  <a:schemeClr val="accent3">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08" y="2743200"/>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020" y="4248149"/>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48200" y="4248149"/>
            <a:ext cx="512033" cy="247651"/>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88531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Functions</a:t>
            </a:r>
            <a:endParaRPr lang="en-US" dirty="0"/>
          </a:p>
        </p:txBody>
      </p:sp>
      <p:sp>
        <p:nvSpPr>
          <p:cNvPr id="3" name="Content Placeholder 2"/>
          <p:cNvSpPr>
            <a:spLocks noGrp="1"/>
          </p:cNvSpPr>
          <p:nvPr>
            <p:ph idx="1"/>
          </p:nvPr>
        </p:nvSpPr>
        <p:spPr/>
        <p:txBody>
          <a:bodyPr/>
          <a:lstStyle/>
          <a:p>
            <a:r>
              <a:rPr lang="en-US" dirty="0" smtClean="0"/>
              <a:t>One common use of a lookup function is to determine which category that some numeric value resides.</a:t>
            </a:r>
          </a:p>
          <a:p>
            <a:r>
              <a:rPr lang="en-US" dirty="0" smtClean="0"/>
              <a:t>Membership in a category is often determined by ranges:</a:t>
            </a:r>
          </a:p>
          <a:p>
            <a:pPr lvl="1"/>
            <a:r>
              <a:rPr lang="en-US" dirty="0" smtClean="0"/>
              <a:t>Mapping raw scores to a letter grade.</a:t>
            </a:r>
          </a:p>
          <a:p>
            <a:pPr lvl="1"/>
            <a:r>
              <a:rPr lang="en-US" dirty="0" smtClean="0"/>
              <a:t>Determining your ‘tax bracket’.</a:t>
            </a:r>
          </a:p>
          <a:p>
            <a:pPr lvl="1"/>
            <a:r>
              <a:rPr lang="en-US" dirty="0" smtClean="0"/>
              <a:t>Evaluating your “FICO” credit score.</a:t>
            </a:r>
          </a:p>
        </p:txBody>
      </p:sp>
    </p:spTree>
    <p:extLst>
      <p:ext uri="{BB962C8B-B14F-4D97-AF65-F5344CB8AC3E}">
        <p14:creationId xmlns:p14="http://schemas.microsoft.com/office/powerpoint/2010/main" val="1704608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US" sz="2000" dirty="0"/>
              <a:t>Lookup functions require a ‘lookup table’ that specifies the ranges</a:t>
            </a:r>
            <a:r>
              <a:rPr lang="en-US" sz="2000" dirty="0" smtClean="0"/>
              <a:t>.</a:t>
            </a:r>
          </a:p>
          <a:p>
            <a:pPr lvl="1"/>
            <a:r>
              <a:rPr lang="en-US" sz="1800" dirty="0" smtClean="0"/>
              <a:t>Example: for your given grade in a course, a lookup table specifies the various cutoffs for the different letter grades.</a:t>
            </a:r>
          </a:p>
          <a:p>
            <a:pPr lvl="1"/>
            <a:r>
              <a:rPr lang="en-US" sz="1800" dirty="0" smtClean="0"/>
              <a:t>Similar to a lookup table containing constants but these examples are for a range of values (there are strict requirements in the format) rather than a single value.</a:t>
            </a:r>
            <a:endParaRPr lang="en-US" sz="1800" dirty="0"/>
          </a:p>
          <a:p>
            <a:r>
              <a:rPr lang="en-US" sz="2000" b="1" dirty="0" smtClean="0"/>
              <a:t>Important format requirements </a:t>
            </a:r>
            <a:r>
              <a:rPr lang="en-US" sz="2000" dirty="0" smtClean="0"/>
              <a:t>for the </a:t>
            </a:r>
            <a:r>
              <a:rPr lang="en-US" sz="2000" b="1" dirty="0" smtClean="0">
                <a:solidFill>
                  <a:srgbClr val="FF0000"/>
                </a:solidFill>
              </a:rPr>
              <a:t>first column </a:t>
            </a:r>
            <a:r>
              <a:rPr lang="en-US" sz="2000" dirty="0" smtClean="0"/>
              <a:t>of the lookup table examples covered this term:</a:t>
            </a:r>
          </a:p>
          <a:p>
            <a:pPr lvl="1"/>
            <a:r>
              <a:rPr lang="en-US" sz="1800" dirty="0"/>
              <a:t>t</a:t>
            </a:r>
            <a:r>
              <a:rPr lang="en-US" sz="1800" dirty="0" smtClean="0"/>
              <a:t>able values must </a:t>
            </a:r>
            <a:r>
              <a:rPr lang="en-US" sz="1800" dirty="0"/>
              <a:t>be in </a:t>
            </a:r>
            <a:r>
              <a:rPr lang="en-US" sz="1800" b="1" dirty="0">
                <a:solidFill>
                  <a:srgbClr val="FF0000"/>
                </a:solidFill>
              </a:rPr>
              <a:t>ascending </a:t>
            </a:r>
            <a:r>
              <a:rPr lang="en-US" sz="1800" b="1" dirty="0" smtClean="0">
                <a:solidFill>
                  <a:srgbClr val="FF0000"/>
                </a:solidFill>
              </a:rPr>
              <a:t>order</a:t>
            </a:r>
            <a:r>
              <a:rPr lang="en-US" sz="1800" dirty="0" smtClean="0"/>
              <a:t>,</a:t>
            </a:r>
          </a:p>
          <a:p>
            <a:pPr lvl="1"/>
            <a:r>
              <a:rPr lang="en-US" sz="1800" dirty="0" smtClean="0"/>
              <a:t>column values can </a:t>
            </a:r>
            <a:r>
              <a:rPr lang="en-US" sz="1800" dirty="0"/>
              <a:t>only be </a:t>
            </a:r>
            <a:r>
              <a:rPr lang="en-US" sz="1800" b="1" dirty="0">
                <a:solidFill>
                  <a:srgbClr val="FF0000"/>
                </a:solidFill>
              </a:rPr>
              <a:t>numeric</a:t>
            </a:r>
            <a:r>
              <a:rPr lang="en-US" sz="1800" dirty="0"/>
              <a:t>.</a:t>
            </a:r>
          </a:p>
          <a:p>
            <a:r>
              <a:rPr lang="en-US" sz="2000" dirty="0"/>
              <a:t>In the example the data in cells </a:t>
            </a:r>
            <a:r>
              <a:rPr lang="en-US" sz="2000" b="1" dirty="0">
                <a:solidFill>
                  <a:srgbClr val="FF0000"/>
                </a:solidFill>
                <a:latin typeface="Consolas" panose="020B0609020204030204" pitchFamily="49" charset="0"/>
                <a:cs typeface="Arial" panose="020B0604020202020204" pitchFamily="34" charset="0"/>
              </a:rPr>
              <a:t>D11</a:t>
            </a:r>
            <a:r>
              <a:rPr lang="en-US" sz="2000" b="1" dirty="0">
                <a:solidFill>
                  <a:srgbClr val="FF0000"/>
                </a:solidFill>
              </a:rPr>
              <a:t> – </a:t>
            </a:r>
            <a:r>
              <a:rPr lang="en-US" sz="2000" b="1" dirty="0">
                <a:solidFill>
                  <a:srgbClr val="FF0000"/>
                </a:solidFill>
                <a:latin typeface="Consolas" panose="020B0609020204030204" pitchFamily="49" charset="0"/>
              </a:rPr>
              <a:t>D15</a:t>
            </a:r>
            <a:r>
              <a:rPr lang="en-US" sz="2000" dirty="0">
                <a:solidFill>
                  <a:srgbClr val="FF0000"/>
                </a:solidFill>
              </a:rPr>
              <a:t> </a:t>
            </a:r>
            <a:r>
              <a:rPr lang="en-US" sz="2000" dirty="0"/>
              <a:t>follow these requirements.</a:t>
            </a:r>
          </a:p>
          <a:p>
            <a:endParaRPr lang="en-CA" sz="2000" dirty="0"/>
          </a:p>
        </p:txBody>
      </p:sp>
      <p:pic>
        <p:nvPicPr>
          <p:cNvPr id="4" name="Picture 3"/>
          <p:cNvPicPr>
            <a:picLocks noChangeAspect="1"/>
          </p:cNvPicPr>
          <p:nvPr/>
        </p:nvPicPr>
        <p:blipFill>
          <a:blip r:embed="rId2"/>
          <a:stretch>
            <a:fillRect/>
          </a:stretch>
        </p:blipFill>
        <p:spPr>
          <a:xfrm>
            <a:off x="762000" y="4764206"/>
            <a:ext cx="2519836" cy="1447800"/>
          </a:xfrm>
          <a:prstGeom prst="rect">
            <a:avLst/>
          </a:prstGeom>
        </p:spPr>
      </p:pic>
      <p:sp>
        <p:nvSpPr>
          <p:cNvPr id="5" name="Oval 4"/>
          <p:cNvSpPr/>
          <p:nvPr/>
        </p:nvSpPr>
        <p:spPr>
          <a:xfrm>
            <a:off x="914400" y="5145206"/>
            <a:ext cx="609600" cy="1066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825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Specifying Conditions</a:t>
            </a:r>
            <a:endParaRPr lang="en-CA" dirty="0"/>
          </a:p>
        </p:txBody>
      </p:sp>
      <p:sp>
        <p:nvSpPr>
          <p:cNvPr id="4" name="Diamond 3"/>
          <p:cNvSpPr/>
          <p:nvPr/>
        </p:nvSpPr>
        <p:spPr>
          <a:xfrm>
            <a:off x="236441" y="1286731"/>
            <a:ext cx="3352800" cy="79837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income&gt;=0 and &lt;10? </a:t>
            </a:r>
            <a:endParaRPr lang="en-US" dirty="0">
              <a:solidFill>
                <a:schemeClr val="tx1"/>
              </a:solidFill>
              <a:latin typeface="Comic Sans MS" panose="030F0702030302020204" pitchFamily="66" charset="0"/>
            </a:endParaRPr>
          </a:p>
        </p:txBody>
      </p:sp>
      <p:sp>
        <p:nvSpPr>
          <p:cNvPr id="6" name="Rectangle 5"/>
          <p:cNvSpPr/>
          <p:nvPr/>
        </p:nvSpPr>
        <p:spPr>
          <a:xfrm>
            <a:off x="4378619" y="1427503"/>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“Terrible”</a:t>
            </a:r>
            <a:endParaRPr lang="en-US" sz="1600" dirty="0">
              <a:solidFill>
                <a:schemeClr val="tx1"/>
              </a:solidFill>
              <a:latin typeface="Comic Sans MS" panose="030F0702030302020204" pitchFamily="66" charset="0"/>
            </a:endParaRPr>
          </a:p>
        </p:txBody>
      </p:sp>
      <p:cxnSp>
        <p:nvCxnSpPr>
          <p:cNvPr id="7" name="Straight Arrow Connector 6"/>
          <p:cNvCxnSpPr>
            <a:stCxn id="4" idx="3"/>
            <a:endCxn id="6" idx="1"/>
          </p:cNvCxnSpPr>
          <p:nvPr/>
        </p:nvCxnSpPr>
        <p:spPr>
          <a:xfrm>
            <a:off x="3589241" y="1685919"/>
            <a:ext cx="789378" cy="1102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72920" y="1427503"/>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11" name="Straight Arrow Connector 10"/>
          <p:cNvCxnSpPr>
            <a:stCxn id="4" idx="2"/>
          </p:cNvCxnSpPr>
          <p:nvPr/>
        </p:nvCxnSpPr>
        <p:spPr>
          <a:xfrm>
            <a:off x="1912841" y="2085107"/>
            <a:ext cx="2772" cy="379405"/>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51620" y="2096695"/>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25" name="Diamond 24"/>
          <p:cNvSpPr/>
          <p:nvPr/>
        </p:nvSpPr>
        <p:spPr>
          <a:xfrm>
            <a:off x="342871" y="2459196"/>
            <a:ext cx="3196521" cy="766925"/>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income</a:t>
            </a:r>
            <a:r>
              <a:rPr lang="en-US" dirty="0" smtClean="0">
                <a:solidFill>
                  <a:schemeClr val="tx1"/>
                </a:solidFill>
                <a:latin typeface="Comic Sans MS" panose="030F0702030302020204" pitchFamily="66" charset="0"/>
              </a:rPr>
              <a:t>&gt;=10 and &lt;25?</a:t>
            </a:r>
            <a:endParaRPr lang="en-US" dirty="0">
              <a:solidFill>
                <a:schemeClr val="tx1"/>
              </a:solidFill>
              <a:latin typeface="Comic Sans MS" panose="030F0702030302020204" pitchFamily="66" charset="0"/>
            </a:endParaRPr>
          </a:p>
        </p:txBody>
      </p:sp>
      <p:sp>
        <p:nvSpPr>
          <p:cNvPr id="26" name="Rectangle 25"/>
          <p:cNvSpPr/>
          <p:nvPr/>
        </p:nvSpPr>
        <p:spPr>
          <a:xfrm>
            <a:off x="4352959" y="2575912"/>
            <a:ext cx="135193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a:t>
            </a:r>
            <a:r>
              <a:rPr lang="en-CA" sz="1600" dirty="0" smtClean="0">
                <a:solidFill>
                  <a:schemeClr val="tx1"/>
                </a:solidFill>
                <a:latin typeface="Comic Sans MS" panose="030F0702030302020204" pitchFamily="66" charset="0"/>
              </a:rPr>
              <a:t>Poor</a:t>
            </a:r>
            <a:r>
              <a:rPr lang="en-US" sz="1600" dirty="0" smtClean="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p:txBody>
      </p:sp>
      <p:cxnSp>
        <p:nvCxnSpPr>
          <p:cNvPr id="27" name="Straight Arrow Connector 26"/>
          <p:cNvCxnSpPr>
            <a:stCxn id="25" idx="3"/>
            <a:endCxn id="26" idx="1"/>
          </p:cNvCxnSpPr>
          <p:nvPr/>
        </p:nvCxnSpPr>
        <p:spPr>
          <a:xfrm>
            <a:off x="3539392" y="2842659"/>
            <a:ext cx="813567" cy="26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52180" y="2584426"/>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29" name="Straight Arrow Connector 28"/>
          <p:cNvCxnSpPr/>
          <p:nvPr/>
        </p:nvCxnSpPr>
        <p:spPr>
          <a:xfrm flipH="1">
            <a:off x="1931811" y="3243151"/>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28856" y="3241402"/>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31" name="Diamond 30"/>
          <p:cNvSpPr/>
          <p:nvPr/>
        </p:nvSpPr>
        <p:spPr>
          <a:xfrm>
            <a:off x="441607" y="3531195"/>
            <a:ext cx="2979030" cy="71119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income&gt;=25 and &lt;50? </a:t>
            </a:r>
            <a:endParaRPr lang="en-US" sz="1600" dirty="0">
              <a:solidFill>
                <a:schemeClr val="tx1"/>
              </a:solidFill>
              <a:latin typeface="Comic Sans MS" panose="030F0702030302020204" pitchFamily="66" charset="0"/>
            </a:endParaRPr>
          </a:p>
        </p:txBody>
      </p:sp>
      <p:sp>
        <p:nvSpPr>
          <p:cNvPr id="32" name="Rectangle 31"/>
          <p:cNvSpPr/>
          <p:nvPr/>
        </p:nvSpPr>
        <p:spPr>
          <a:xfrm>
            <a:off x="4349392" y="3617358"/>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“Adequate”</a:t>
            </a:r>
            <a:endParaRPr lang="en-US" sz="1600" dirty="0">
              <a:solidFill>
                <a:schemeClr val="tx1"/>
              </a:solidFill>
              <a:latin typeface="Comic Sans MS" panose="030F0702030302020204" pitchFamily="66" charset="0"/>
            </a:endParaRPr>
          </a:p>
        </p:txBody>
      </p:sp>
      <p:cxnSp>
        <p:nvCxnSpPr>
          <p:cNvPr id="33" name="Straight Arrow Connector 32"/>
          <p:cNvCxnSpPr>
            <a:stCxn id="31" idx="3"/>
            <a:endCxn id="32" idx="1"/>
          </p:cNvCxnSpPr>
          <p:nvPr/>
        </p:nvCxnSpPr>
        <p:spPr>
          <a:xfrm>
            <a:off x="3420637" y="3886794"/>
            <a:ext cx="928755" cy="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37130" y="3595050"/>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35" name="Straight Arrow Connector 34"/>
          <p:cNvCxnSpPr/>
          <p:nvPr/>
        </p:nvCxnSpPr>
        <p:spPr>
          <a:xfrm flipH="1">
            <a:off x="1931050" y="4270796"/>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28856" y="4289437"/>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7" name="Diamond 36"/>
          <p:cNvSpPr/>
          <p:nvPr/>
        </p:nvSpPr>
        <p:spPr>
          <a:xfrm>
            <a:off x="423326" y="4624084"/>
            <a:ext cx="2979030" cy="665933"/>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a:t>
            </a:r>
            <a:r>
              <a:rPr lang="en-US" sz="1600" dirty="0" smtClean="0">
                <a:solidFill>
                  <a:schemeClr val="tx1"/>
                </a:solidFill>
                <a:latin typeface="Comic Sans MS" panose="030F0702030302020204" pitchFamily="66" charset="0"/>
              </a:rPr>
              <a:t>&gt;=50 and &lt;100? </a:t>
            </a:r>
            <a:endParaRPr lang="en-US" sz="1600" dirty="0">
              <a:solidFill>
                <a:schemeClr val="tx1"/>
              </a:solidFill>
              <a:latin typeface="Comic Sans MS" panose="030F0702030302020204" pitchFamily="66" charset="0"/>
            </a:endParaRPr>
          </a:p>
        </p:txBody>
      </p:sp>
      <p:sp>
        <p:nvSpPr>
          <p:cNvPr id="38" name="Rectangle 37"/>
          <p:cNvSpPr/>
          <p:nvPr/>
        </p:nvSpPr>
        <p:spPr>
          <a:xfrm>
            <a:off x="4349392" y="4672241"/>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“Excellent”</a:t>
            </a:r>
            <a:endParaRPr lang="en-US" sz="1600" dirty="0">
              <a:solidFill>
                <a:schemeClr val="tx1"/>
              </a:solidFill>
              <a:latin typeface="Comic Sans MS" panose="030F0702030302020204" pitchFamily="66" charset="0"/>
            </a:endParaRPr>
          </a:p>
        </p:txBody>
      </p:sp>
      <p:cxnSp>
        <p:nvCxnSpPr>
          <p:cNvPr id="39" name="Straight Arrow Connector 38"/>
          <p:cNvCxnSpPr>
            <a:stCxn id="37" idx="3"/>
            <a:endCxn id="38" idx="1"/>
          </p:cNvCxnSpPr>
          <p:nvPr/>
        </p:nvCxnSpPr>
        <p:spPr>
          <a:xfrm flipV="1">
            <a:off x="3402356" y="4941677"/>
            <a:ext cx="947036" cy="1537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89241" y="4658802"/>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41" name="Straight Arrow Connector 40"/>
          <p:cNvCxnSpPr/>
          <p:nvPr/>
        </p:nvCxnSpPr>
        <p:spPr>
          <a:xfrm flipH="1">
            <a:off x="1928856" y="5305300"/>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51620" y="5286110"/>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46" name="Diamond 45"/>
          <p:cNvSpPr/>
          <p:nvPr/>
        </p:nvSpPr>
        <p:spPr>
          <a:xfrm>
            <a:off x="439341" y="5655640"/>
            <a:ext cx="2979030" cy="78560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a:t>
            </a:r>
            <a:r>
              <a:rPr lang="en-US" sz="1600" dirty="0" smtClean="0">
                <a:solidFill>
                  <a:schemeClr val="tx1"/>
                </a:solidFill>
                <a:latin typeface="Comic Sans MS" panose="030F0702030302020204" pitchFamily="66" charset="0"/>
              </a:rPr>
              <a:t>&gt;=100? </a:t>
            </a:r>
            <a:endParaRPr lang="en-US" sz="1600" dirty="0">
              <a:solidFill>
                <a:schemeClr val="tx1"/>
              </a:solidFill>
              <a:latin typeface="Comic Sans MS" panose="030F0702030302020204" pitchFamily="66" charset="0"/>
            </a:endParaRPr>
          </a:p>
        </p:txBody>
      </p:sp>
      <p:sp>
        <p:nvSpPr>
          <p:cNvPr id="50" name="Rectangle 49"/>
          <p:cNvSpPr/>
          <p:nvPr/>
        </p:nvSpPr>
        <p:spPr>
          <a:xfrm>
            <a:off x="4349392" y="5779007"/>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“Terrific”</a:t>
            </a:r>
            <a:endParaRPr lang="en-US" sz="1600" dirty="0">
              <a:solidFill>
                <a:schemeClr val="tx1"/>
              </a:solidFill>
              <a:latin typeface="Comic Sans MS" panose="030F0702030302020204" pitchFamily="66" charset="0"/>
            </a:endParaRPr>
          </a:p>
        </p:txBody>
      </p:sp>
      <p:cxnSp>
        <p:nvCxnSpPr>
          <p:cNvPr id="51" name="Straight Arrow Connector 50"/>
          <p:cNvCxnSpPr>
            <a:stCxn id="46" idx="3"/>
            <a:endCxn id="50" idx="1"/>
          </p:cNvCxnSpPr>
          <p:nvPr/>
        </p:nvCxnSpPr>
        <p:spPr>
          <a:xfrm>
            <a:off x="3418371" y="6048443"/>
            <a:ext cx="931021" cy="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600351" y="5742498"/>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pic>
        <p:nvPicPr>
          <p:cNvPr id="64" name="Picture 63"/>
          <p:cNvPicPr>
            <a:picLocks noChangeAspect="1"/>
          </p:cNvPicPr>
          <p:nvPr/>
        </p:nvPicPr>
        <p:blipFill>
          <a:blip r:embed="rId3"/>
          <a:stretch>
            <a:fillRect/>
          </a:stretch>
        </p:blipFill>
        <p:spPr>
          <a:xfrm>
            <a:off x="6311230" y="1257409"/>
            <a:ext cx="2476500" cy="1857375"/>
          </a:xfrm>
          <a:prstGeom prst="rect">
            <a:avLst/>
          </a:prstGeom>
        </p:spPr>
      </p:pic>
      <p:sp>
        <p:nvSpPr>
          <p:cNvPr id="3" name="Rectangle 2"/>
          <p:cNvSpPr/>
          <p:nvPr/>
        </p:nvSpPr>
        <p:spPr>
          <a:xfrm>
            <a:off x="6311230" y="3595050"/>
            <a:ext cx="2223170" cy="1362001"/>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According to the values in this table: a numeric value&lt;0 is an error condition</a:t>
            </a:r>
            <a:endParaRPr lang="en-US" b="1" dirty="0">
              <a:solidFill>
                <a:schemeClr val="bg1"/>
              </a:solidFill>
            </a:endParaRPr>
          </a:p>
        </p:txBody>
      </p:sp>
    </p:spTree>
    <p:extLst>
      <p:ext uri="{BB962C8B-B14F-4D97-AF65-F5344CB8AC3E}">
        <p14:creationId xmlns:p14="http://schemas.microsoft.com/office/powerpoint/2010/main" val="42411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randombar(horizontal)">
                                      <p:cBhvr>
                                        <p:cTn id="83" dur="500"/>
                                        <p:tgtEl>
                                          <p:spTgt spid="64"/>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randombar(horizontal)">
                                      <p:cBhvr>
                                        <p:cTn id="8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2" grpId="0"/>
      <p:bldP spid="25" grpId="0" animBg="1"/>
      <p:bldP spid="26" grpId="0" animBg="1"/>
      <p:bldP spid="28" grpId="0"/>
      <p:bldP spid="30" grpId="0"/>
      <p:bldP spid="31" grpId="0" animBg="1"/>
      <p:bldP spid="32" grpId="0" animBg="1"/>
      <p:bldP spid="34" grpId="0"/>
      <p:bldP spid="36" grpId="0"/>
      <p:bldP spid="37" grpId="0" animBg="1"/>
      <p:bldP spid="38" grpId="0" animBg="1"/>
      <p:bldP spid="40" grpId="0"/>
      <p:bldP spid="42" grpId="0"/>
      <p:bldP spid="46" grpId="0" animBg="1"/>
      <p:bldP spid="50" grpId="0" animBg="1"/>
      <p:bldP spid="5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Official link for help</a:t>
            </a:r>
          </a:p>
          <a:p>
            <a:r>
              <a:rPr lang="en-CA" sz="1200" b="1" dirty="0" smtClean="0">
                <a:hlinkClick r:id="rId3"/>
              </a:rPr>
              <a:t>https://support.office.com/en-US/article/VLOOKUP-function-0BBC8083-26FE-4963-8AB8-93A18AD188A1</a:t>
            </a:r>
            <a:endParaRPr lang="en-CA" sz="1200" b="1" dirty="0" smtClean="0"/>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VLOOKUP</a:t>
            </a:r>
            <a:r>
              <a:rPr lang="en-CA" sz="1800" dirty="0">
                <a:latin typeface="Consolas" panose="020B0609020204030204" pitchFamily="49" charset="0"/>
                <a:cs typeface="Consolas" panose="020B0609020204030204" pitchFamily="49" charset="0"/>
              </a:rPr>
              <a:t>(&lt;</a:t>
            </a:r>
            <a:r>
              <a:rPr lang="en-CA" sz="1800" b="1" i="1" dirty="0">
                <a:solidFill>
                  <a:srgbClr val="FF0000"/>
                </a:solidFill>
                <a:latin typeface="Consolas" panose="020B0609020204030204" pitchFamily="49" charset="0"/>
                <a:cs typeface="Consolas" panose="020B0609020204030204" pitchFamily="49" charset="0"/>
              </a:rPr>
              <a:t>Lookup </a:t>
            </a:r>
            <a:r>
              <a:rPr lang="en-CA" sz="1800" b="1" i="1" dirty="0" smtClean="0">
                <a:solidFill>
                  <a:srgbClr val="FF0000"/>
                </a:solidFill>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a:t>
            </a:r>
            <a:endParaRPr lang="en-CA" sz="1800" dirty="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&lt;</a:t>
            </a:r>
            <a:r>
              <a:rPr lang="en-CA" sz="1800" b="1" i="1" dirty="0">
                <a:solidFill>
                  <a:schemeClr val="accent3">
                    <a:lumMod val="75000"/>
                  </a:schemeClr>
                </a:solidFill>
                <a:latin typeface="Consolas" panose="020B0609020204030204" pitchFamily="49" charset="0"/>
                <a:cs typeface="Consolas" panose="020B0609020204030204" pitchFamily="49" charset="0"/>
              </a:rPr>
              <a:t>Lookup table  Start : </a:t>
            </a:r>
            <a:r>
              <a:rPr lang="en-CA" sz="1800" b="1" i="1" dirty="0" smtClean="0">
                <a:solidFill>
                  <a:schemeClr val="accent3">
                    <a:lumMod val="75000"/>
                  </a:schemeClr>
                </a:solidFill>
                <a:latin typeface="Consolas" panose="020B0609020204030204" pitchFamily="49" charset="0"/>
                <a:cs typeface="Consolas" panose="020B0609020204030204" pitchFamily="49" charset="0"/>
              </a:rPr>
              <a:t>End</a:t>
            </a:r>
            <a:r>
              <a:rPr lang="en-CA" sz="1800" i="1" dirty="0" smtClean="0">
                <a:latin typeface="Consolas" panose="020B0609020204030204" pitchFamily="49" charset="0"/>
                <a:cs typeface="Consolas" panose="020B0609020204030204" pitchFamily="49" charset="0"/>
              </a:rPr>
              <a:t>&gt;,  </a:t>
            </a:r>
            <a:endParaRPr lang="en-CA" sz="1800" i="1" dirty="0">
              <a:latin typeface="Consolas" panose="020B0609020204030204" pitchFamily="49" charset="0"/>
              <a:cs typeface="Consolas" panose="020B0609020204030204" pitchFamily="49" charset="0"/>
            </a:endParaRPr>
          </a:p>
          <a:p>
            <a:pPr marL="234950" lvl="1" indent="0">
              <a:buNone/>
            </a:pPr>
            <a:r>
              <a:rPr lang="en-CA" sz="1800" i="1"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      &lt;</a:t>
            </a:r>
            <a:r>
              <a:rPr lang="en-CA" sz="1800" b="1" i="1" dirty="0" smtClean="0">
                <a:solidFill>
                  <a:srgbClr val="0000FF"/>
                </a:solidFill>
                <a:latin typeface="Consolas" panose="020B0609020204030204" pitchFamily="49" charset="0"/>
                <a:cs typeface="Consolas" panose="020B0609020204030204" pitchFamily="49" charset="0"/>
              </a:rPr>
              <a:t>Lookup table Column specifying the return value</a:t>
            </a:r>
            <a:r>
              <a:rPr lang="en-CA" sz="1800" dirty="0" smtClean="0">
                <a:latin typeface="Consolas" panose="020B0609020204030204" pitchFamily="49" charset="0"/>
                <a:cs typeface="Consolas" panose="020B0609020204030204" pitchFamily="49" charset="0"/>
              </a:rPr>
              <a:t>&gt;)</a:t>
            </a:r>
            <a:endParaRPr lang="en-CA" dirty="0"/>
          </a:p>
          <a:p>
            <a:r>
              <a:rPr lang="en-CA" b="1" dirty="0" smtClean="0"/>
              <a:t>Example</a:t>
            </a:r>
            <a:r>
              <a:rPr lang="en-CA" dirty="0" smtClean="0"/>
              <a:t>:</a:t>
            </a:r>
          </a:p>
          <a:p>
            <a:pPr marL="234950" lvl="1" indent="0">
              <a:buNone/>
            </a:pPr>
            <a:r>
              <a:rPr lang="en-CA" sz="1800" dirty="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VLOOKUP(</a:t>
            </a:r>
            <a:r>
              <a:rPr lang="en-CA" sz="1800" b="1" dirty="0" smtClean="0">
                <a:solidFill>
                  <a:srgbClr val="FF0000"/>
                </a:solidFill>
                <a:latin typeface="Consolas" panose="020B0609020204030204" pitchFamily="49" charset="0"/>
                <a:cs typeface="Consolas" panose="020B0609020204030204" pitchFamily="49" charset="0"/>
              </a:rPr>
              <a:t>B2</a:t>
            </a:r>
            <a:r>
              <a:rPr lang="en-CA" sz="1800" dirty="0" smtClean="0">
                <a:latin typeface="Consolas" panose="020B0609020204030204" pitchFamily="49" charset="0"/>
                <a:cs typeface="Consolas" panose="020B0609020204030204" pitchFamily="49" charset="0"/>
              </a:rPr>
              <a:t>,		      </a:t>
            </a:r>
            <a:r>
              <a:rPr lang="en-CA" sz="1800" b="1" dirty="0" smtClean="0">
                <a:solidFill>
                  <a:schemeClr val="accent3">
                    <a:lumMod val="75000"/>
                  </a:schemeClr>
                </a:solidFill>
                <a:latin typeface="Consolas" panose="020B0609020204030204" pitchFamily="49" charset="0"/>
                <a:cs typeface="Consolas" panose="020B0609020204030204" pitchFamily="49" charset="0"/>
              </a:rPr>
              <a:t>D11:E15</a:t>
            </a:r>
            <a:r>
              <a:rPr lang="en-CA" sz="1800" dirty="0" smtClean="0">
                <a:latin typeface="Consolas" panose="020B0609020204030204" pitchFamily="49" charset="0"/>
                <a:cs typeface="Consolas" panose="020B0609020204030204" pitchFamily="49" charset="0"/>
              </a:rPr>
              <a:t>,	               </a:t>
            </a:r>
            <a:r>
              <a:rPr lang="en-CA" sz="1800" b="1" dirty="0" smtClean="0">
                <a:solidFill>
                  <a:srgbClr val="0000FF"/>
                </a:solidFill>
                <a:latin typeface="Consolas" panose="020B0609020204030204" pitchFamily="49" charset="0"/>
                <a:cs typeface="Consolas" panose="020B0609020204030204" pitchFamily="49" charset="0"/>
              </a:rPr>
              <a:t>2</a:t>
            </a:r>
            <a:r>
              <a:rPr lang="en-CA" sz="1800" dirty="0">
                <a:latin typeface="Consolas" panose="020B0609020204030204" pitchFamily="49" charset="0"/>
                <a:cs typeface="Consolas" panose="020B0609020204030204" pitchFamily="49" charset="0"/>
              </a:rPr>
              <a:t>)</a:t>
            </a:r>
          </a:p>
        </p:txBody>
      </p:sp>
      <p:grpSp>
        <p:nvGrpSpPr>
          <p:cNvPr id="10" name="Group 9"/>
          <p:cNvGrpSpPr/>
          <p:nvPr/>
        </p:nvGrpSpPr>
        <p:grpSpPr>
          <a:xfrm>
            <a:off x="984461" y="4725528"/>
            <a:ext cx="2514600" cy="887361"/>
            <a:chOff x="989824" y="5486400"/>
            <a:chExt cx="2514600" cy="887361"/>
          </a:xfrm>
        </p:grpSpPr>
        <p:sp>
          <p:nvSpPr>
            <p:cNvPr id="4" name="Right Brace 3"/>
            <p:cNvSpPr/>
            <p:nvPr/>
          </p:nvSpPr>
          <p:spPr>
            <a:xfrm rot="5400000">
              <a:off x="1951355" y="5381625"/>
              <a:ext cx="171450" cy="381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TextBox 4"/>
            <p:cNvSpPr txBox="1"/>
            <p:nvPr/>
          </p:nvSpPr>
          <p:spPr>
            <a:xfrm>
              <a:off x="989824" y="5573661"/>
              <a:ext cx="2514600" cy="800100"/>
            </a:xfrm>
            <a:prstGeom prst="rect">
              <a:avLst/>
            </a:prstGeom>
            <a:noFill/>
          </p:spPr>
          <p:txBody>
            <a:bodyPr wrap="square" rtlCol="0">
              <a:noAutofit/>
            </a:bodyPr>
            <a:lstStyle/>
            <a:p>
              <a:r>
                <a:rPr lang="en-CA" b="1" dirty="0" smtClean="0"/>
                <a:t>Cell: </a:t>
              </a:r>
            </a:p>
            <a:p>
              <a:r>
                <a:rPr lang="en-CA" b="1" dirty="0" smtClean="0"/>
                <a:t>Contains value to find in table e.g., a grade point</a:t>
              </a:r>
            </a:p>
          </p:txBody>
        </p:sp>
      </p:grpSp>
      <p:grpSp>
        <p:nvGrpSpPr>
          <p:cNvPr id="11" name="Group 10"/>
          <p:cNvGrpSpPr/>
          <p:nvPr/>
        </p:nvGrpSpPr>
        <p:grpSpPr>
          <a:xfrm>
            <a:off x="3829792" y="4744578"/>
            <a:ext cx="1772920" cy="874455"/>
            <a:chOff x="3835155" y="5505450"/>
            <a:chExt cx="1772920" cy="874455"/>
          </a:xfrm>
        </p:grpSpPr>
        <p:sp>
          <p:nvSpPr>
            <p:cNvPr id="6" name="Right Brace 5"/>
            <p:cNvSpPr/>
            <p:nvPr/>
          </p:nvSpPr>
          <p:spPr>
            <a:xfrm rot="5400000">
              <a:off x="4452762" y="5176664"/>
              <a:ext cx="171452" cy="82902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 name="TextBox 6"/>
            <p:cNvSpPr txBox="1"/>
            <p:nvPr/>
          </p:nvSpPr>
          <p:spPr>
            <a:xfrm>
              <a:off x="3835155" y="5598856"/>
              <a:ext cx="1772920" cy="781049"/>
            </a:xfrm>
            <a:prstGeom prst="rect">
              <a:avLst/>
            </a:prstGeom>
            <a:noFill/>
          </p:spPr>
          <p:txBody>
            <a:bodyPr wrap="square" rtlCol="0">
              <a:noAutofit/>
            </a:bodyPr>
            <a:lstStyle/>
            <a:p>
              <a:r>
                <a:rPr lang="en-CA" b="1" dirty="0" smtClean="0"/>
                <a:t>Lookup table:</a:t>
              </a:r>
            </a:p>
            <a:p>
              <a:r>
                <a:rPr lang="en-CA" b="1" dirty="0" smtClean="0"/>
                <a:t>Start : End </a:t>
              </a:r>
            </a:p>
            <a:p>
              <a:r>
                <a:rPr lang="en-CA" b="1" dirty="0" smtClean="0"/>
                <a:t>cell coordinates</a:t>
              </a:r>
            </a:p>
          </p:txBody>
        </p:sp>
      </p:grpSp>
      <p:grpSp>
        <p:nvGrpSpPr>
          <p:cNvPr id="12" name="Group 11"/>
          <p:cNvGrpSpPr/>
          <p:nvPr/>
        </p:nvGrpSpPr>
        <p:grpSpPr>
          <a:xfrm>
            <a:off x="6553200" y="4648200"/>
            <a:ext cx="2946893" cy="958338"/>
            <a:chOff x="6150074" y="5419723"/>
            <a:chExt cx="2946893" cy="958338"/>
          </a:xfrm>
        </p:grpSpPr>
        <p:sp>
          <p:nvSpPr>
            <p:cNvPr id="8" name="Right Brace 7"/>
            <p:cNvSpPr/>
            <p:nvPr/>
          </p:nvSpPr>
          <p:spPr>
            <a:xfrm rot="5400000">
              <a:off x="6763669" y="5090937"/>
              <a:ext cx="171452" cy="82902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TextBox 8"/>
            <p:cNvSpPr txBox="1"/>
            <p:nvPr/>
          </p:nvSpPr>
          <p:spPr>
            <a:xfrm>
              <a:off x="6150074" y="5511284"/>
              <a:ext cx="2946893" cy="866777"/>
            </a:xfrm>
            <a:prstGeom prst="rect">
              <a:avLst/>
            </a:prstGeom>
            <a:noFill/>
          </p:spPr>
          <p:txBody>
            <a:bodyPr wrap="square" rtlCol="0">
              <a:noAutofit/>
            </a:bodyPr>
            <a:lstStyle/>
            <a:p>
              <a:r>
                <a:rPr lang="en-CA" b="1" dirty="0" smtClean="0"/>
                <a:t>Lookup table:</a:t>
              </a:r>
            </a:p>
            <a:p>
              <a:r>
                <a:rPr lang="en-CA" b="1" dirty="0" smtClean="0"/>
                <a:t>Column value to return, for this example:</a:t>
              </a:r>
            </a:p>
            <a:p>
              <a:r>
                <a:rPr lang="en-CA" b="1" dirty="0" smtClean="0"/>
                <a:t>(1 = first col. = ‘</a:t>
              </a:r>
              <a:r>
                <a:rPr lang="en-CA" b="1" dirty="0" smtClean="0">
                  <a:latin typeface="Consolas" panose="020B0609020204030204" pitchFamily="49" charset="0"/>
                  <a:cs typeface="Consolas" panose="020B0609020204030204" pitchFamily="49" charset="0"/>
                </a:rPr>
                <a:t>D</a:t>
              </a:r>
              <a:r>
                <a:rPr lang="en-CA" b="1" dirty="0" smtClean="0"/>
                <a:t>’, </a:t>
              </a:r>
            </a:p>
            <a:p>
              <a:r>
                <a:rPr lang="en-CA" b="1" dirty="0" smtClean="0"/>
                <a:t> 2 = second col. = ‘</a:t>
              </a:r>
              <a:r>
                <a:rPr lang="en-CA" b="1" dirty="0" smtClean="0">
                  <a:latin typeface="Consolas" panose="020B0609020204030204" pitchFamily="49" charset="0"/>
                  <a:cs typeface="Consolas" panose="020B0609020204030204" pitchFamily="49" charset="0"/>
                </a:rPr>
                <a:t>E</a:t>
              </a:r>
              <a:r>
                <a:rPr lang="en-CA" b="1" dirty="0" smtClean="0"/>
                <a:t>’)</a:t>
              </a:r>
            </a:p>
          </p:txBody>
        </p:sp>
      </p:grpSp>
    </p:spTree>
    <p:extLst>
      <p:ext uri="{BB962C8B-B14F-4D97-AF65-F5344CB8AC3E}">
        <p14:creationId xmlns:p14="http://schemas.microsoft.com/office/powerpoint/2010/main" val="322990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rPr>
              <a:t>VLOOKUP</a:t>
            </a:r>
            <a:r>
              <a:rPr lang="en-US" dirty="0" smtClean="0"/>
              <a:t>: Investments</a:t>
            </a:r>
            <a:endParaRPr lang="en-US" dirty="0"/>
          </a:p>
        </p:txBody>
      </p:sp>
      <p:sp>
        <p:nvSpPr>
          <p:cNvPr id="3" name="Content Placeholder 2"/>
          <p:cNvSpPr>
            <a:spLocks noGrp="1"/>
          </p:cNvSpPr>
          <p:nvPr>
            <p:ph idx="1"/>
          </p:nvPr>
        </p:nvSpPr>
        <p:spPr/>
        <p:txBody>
          <a:bodyPr/>
          <a:lstStyle/>
          <a:p>
            <a:r>
              <a:rPr lang="en-US" b="1" dirty="0"/>
              <a:t>Example spreadsheet: </a:t>
            </a:r>
            <a:r>
              <a:rPr lang="en-US" dirty="0" smtClean="0">
                <a:latin typeface="Consolas" panose="020B0609020204030204" pitchFamily="49" charset="0"/>
              </a:rPr>
              <a:t>12</a:t>
            </a:r>
            <a:r>
              <a:rPr lang="en-US" dirty="0" smtClean="0">
                <a:latin typeface="Consolas" panose="020B0609020204030204" pitchFamily="49" charset="0"/>
                <a:cs typeface="Consolas" panose="020B0609020204030204" pitchFamily="49" charset="0"/>
              </a:rPr>
              <a:t>_vlookup</a:t>
            </a:r>
            <a:endParaRPr lang="en-US" sz="1800" dirty="0">
              <a:latin typeface="Consolas" panose="020B0609020204030204" pitchFamily="49" charset="0"/>
              <a:cs typeface="Consolas" panose="020B0609020204030204" pitchFamily="49" charset="0"/>
            </a:endParaRPr>
          </a:p>
          <a:p>
            <a:endParaRPr lang="en-US" dirty="0"/>
          </a:p>
        </p:txBody>
      </p:sp>
      <p:sp>
        <p:nvSpPr>
          <p:cNvPr id="5" name="Rectangle 4"/>
          <p:cNvSpPr/>
          <p:nvPr/>
        </p:nvSpPr>
        <p:spPr>
          <a:xfrm>
            <a:off x="4948707" y="2023496"/>
            <a:ext cx="33693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VLOOKUP(B2,D11:E15,2</a:t>
            </a:r>
            <a:r>
              <a:rPr lang="en-CA" sz="2000" dirty="0">
                <a:latin typeface="Consolas" panose="020B0609020204030204" pitchFamily="49" charset="0"/>
                <a:cs typeface="Consolas" panose="020B0609020204030204" pitchFamily="49" charset="0"/>
              </a:rPr>
              <a:t>)</a:t>
            </a:r>
          </a:p>
        </p:txBody>
      </p:sp>
      <p:grpSp>
        <p:nvGrpSpPr>
          <p:cNvPr id="8" name="Group 7"/>
          <p:cNvGrpSpPr/>
          <p:nvPr/>
        </p:nvGrpSpPr>
        <p:grpSpPr>
          <a:xfrm>
            <a:off x="1561438" y="4190938"/>
            <a:ext cx="2891772" cy="551172"/>
            <a:chOff x="1517928" y="3925318"/>
            <a:chExt cx="2891772" cy="551172"/>
          </a:xfrm>
        </p:grpSpPr>
        <p:sp>
          <p:nvSpPr>
            <p:cNvPr id="9" name="TextBox 8"/>
            <p:cNvSpPr txBox="1"/>
            <p:nvPr/>
          </p:nvSpPr>
          <p:spPr>
            <a:xfrm>
              <a:off x="1517928" y="3943090"/>
              <a:ext cx="1486162" cy="5334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 </a:t>
              </a:r>
              <a:r>
                <a:rPr lang="en-US" sz="2000" b="1" dirty="0" smtClean="0">
                  <a:latin typeface="Consolas" panose="020B0609020204030204" pitchFamily="49" charset="0"/>
                  <a:cs typeface="Arial" panose="020B0604020202020204" pitchFamily="34" charset="0"/>
                </a:rPr>
                <a:t>D</a:t>
              </a:r>
              <a:r>
                <a:rPr lang="en-US" b="1" dirty="0" smtClean="0">
                  <a:latin typeface="Arial" panose="020B0604020202020204" pitchFamily="34" charset="0"/>
                  <a:cs typeface="Arial" panose="020B0604020202020204" pitchFamily="34" charset="0"/>
                </a:rPr>
                <a:t> (1</a:t>
              </a:r>
              <a:r>
                <a:rPr lang="en-US" b="1" baseline="30000" dirty="0" smtClean="0">
                  <a:latin typeface="Arial" panose="020B0604020202020204" pitchFamily="34" charset="0"/>
                  <a:cs typeface="Arial" panose="020B0604020202020204" pitchFamily="34" charset="0"/>
                </a:rPr>
                <a:t>st</a:t>
              </a:r>
              <a:r>
                <a:rPr lang="en-US" b="1" dirty="0" smtClean="0">
                  <a:latin typeface="Arial" panose="020B0604020202020204" pitchFamily="34" charset="0"/>
                  <a:cs typeface="Arial" panose="020B0604020202020204" pitchFamily="34" charset="0"/>
                </a:rPr>
                <a:t>)</a:t>
              </a:r>
            </a:p>
          </p:txBody>
        </p:sp>
        <p:sp>
          <p:nvSpPr>
            <p:cNvPr id="10" name="TextBox 9"/>
            <p:cNvSpPr txBox="1"/>
            <p:nvPr/>
          </p:nvSpPr>
          <p:spPr>
            <a:xfrm>
              <a:off x="3004090" y="3925318"/>
              <a:ext cx="1405610" cy="5334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 </a:t>
              </a:r>
              <a:r>
                <a:rPr lang="en-US" sz="2000" b="1" dirty="0" smtClean="0">
                  <a:latin typeface="Consolas" panose="020B0609020204030204" pitchFamily="49" charset="0"/>
                  <a:cs typeface="Arial" panose="020B0604020202020204" pitchFamily="34" charset="0"/>
                </a:rPr>
                <a:t>E</a:t>
              </a:r>
              <a:r>
                <a:rPr lang="en-US" b="1" dirty="0" smtClean="0">
                  <a:latin typeface="Arial" panose="020B0604020202020204" pitchFamily="34" charset="0"/>
                  <a:cs typeface="Arial" panose="020B0604020202020204" pitchFamily="34" charset="0"/>
                </a:rPr>
                <a:t> (2</a:t>
              </a:r>
              <a:r>
                <a:rPr lang="en-US" b="1" baseline="30000" dirty="0" smtClean="0">
                  <a:latin typeface="Arial" panose="020B0604020202020204" pitchFamily="34" charset="0"/>
                  <a:cs typeface="Arial" panose="020B0604020202020204" pitchFamily="34" charset="0"/>
                </a:rPr>
                <a:t>nd</a:t>
              </a:r>
              <a:r>
                <a:rPr lang="en-US" b="1" dirty="0" smtClean="0">
                  <a:latin typeface="Arial" panose="020B0604020202020204" pitchFamily="34" charset="0"/>
                  <a:cs typeface="Arial" panose="020B0604020202020204" pitchFamily="34" charset="0"/>
                </a:rPr>
                <a:t>)</a:t>
              </a:r>
            </a:p>
          </p:txBody>
        </p:sp>
      </p:grpSp>
      <p:graphicFrame>
        <p:nvGraphicFramePr>
          <p:cNvPr id="11" name="Table 10"/>
          <p:cNvGraphicFramePr>
            <a:graphicFrameLocks noGrp="1"/>
          </p:cNvGraphicFramePr>
          <p:nvPr>
            <p:extLst>
              <p:ext uri="{D42A27DB-BD31-4B8C-83A1-F6EECF244321}">
                <p14:modId xmlns:p14="http://schemas.microsoft.com/office/powerpoint/2010/main" val="322115105"/>
              </p:ext>
            </p:extLst>
          </p:nvPr>
        </p:nvGraphicFramePr>
        <p:xfrm>
          <a:off x="1561962" y="4576239"/>
          <a:ext cx="2971800" cy="219456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1485900">
                  <a:extLst>
                    <a:ext uri="{9D8B030D-6E8A-4147-A177-3AD203B41FA5}">
                      <a16:colId xmlns="" xmlns:a16="http://schemas.microsoft.com/office/drawing/2014/main" val="20001"/>
                    </a:ext>
                  </a:extLst>
                </a:gridCol>
              </a:tblGrid>
              <a:tr h="283029">
                <a:tc>
                  <a:txBody>
                    <a:bodyPr/>
                    <a:lstStyle/>
                    <a:p>
                      <a:r>
                        <a:rPr lang="en-CA" dirty="0" smtClean="0"/>
                        <a:t>Min</a:t>
                      </a:r>
                      <a:r>
                        <a:rPr lang="en-CA" baseline="0" dirty="0" smtClean="0"/>
                        <a:t> income</a:t>
                      </a:r>
                      <a:endParaRPr lang="en-CA" dirty="0"/>
                    </a:p>
                  </a:txBody>
                  <a:tcPr/>
                </a:tc>
                <a:tc>
                  <a:txBody>
                    <a:bodyPr/>
                    <a:lstStyle/>
                    <a:p>
                      <a:r>
                        <a:rPr lang="en-CA" dirty="0" smtClean="0"/>
                        <a:t>Comment</a:t>
                      </a:r>
                      <a:endParaRPr lang="en-CA" dirty="0"/>
                    </a:p>
                  </a:txBody>
                  <a:tcPr/>
                </a:tc>
                <a:extLst>
                  <a:ext uri="{0D108BD9-81ED-4DB2-BD59-A6C34878D82A}">
                    <a16:rowId xmlns="" xmlns:a16="http://schemas.microsoft.com/office/drawing/2014/main" val="10000"/>
                  </a:ext>
                </a:extLst>
              </a:tr>
              <a:tr h="283029">
                <a:tc>
                  <a:txBody>
                    <a:bodyPr/>
                    <a:lstStyle/>
                    <a:p>
                      <a:r>
                        <a:rPr lang="en-CA" dirty="0" smtClean="0"/>
                        <a:t>0</a:t>
                      </a:r>
                      <a:endParaRPr lang="en-CA" dirty="0"/>
                    </a:p>
                  </a:txBody>
                  <a:tcPr/>
                </a:tc>
                <a:tc>
                  <a:txBody>
                    <a:bodyPr/>
                    <a:lstStyle/>
                    <a:p>
                      <a:r>
                        <a:rPr lang="en-CA" dirty="0" smtClean="0"/>
                        <a:t>Terrible</a:t>
                      </a:r>
                      <a:endParaRPr lang="en-CA" dirty="0"/>
                    </a:p>
                  </a:txBody>
                  <a:tcPr/>
                </a:tc>
                <a:extLst>
                  <a:ext uri="{0D108BD9-81ED-4DB2-BD59-A6C34878D82A}">
                    <a16:rowId xmlns="" xmlns:a16="http://schemas.microsoft.com/office/drawing/2014/main" val="10001"/>
                  </a:ext>
                </a:extLst>
              </a:tr>
              <a:tr h="283029">
                <a:tc>
                  <a:txBody>
                    <a:bodyPr/>
                    <a:lstStyle/>
                    <a:p>
                      <a:r>
                        <a:rPr lang="en-CA" dirty="0" smtClean="0"/>
                        <a:t>10</a:t>
                      </a:r>
                      <a:endParaRPr lang="en-CA" dirty="0"/>
                    </a:p>
                  </a:txBody>
                  <a:tcPr/>
                </a:tc>
                <a:tc>
                  <a:txBody>
                    <a:bodyPr/>
                    <a:lstStyle/>
                    <a:p>
                      <a:r>
                        <a:rPr lang="en-CA" dirty="0" smtClean="0"/>
                        <a:t>Poor</a:t>
                      </a:r>
                      <a:endParaRPr lang="en-CA" dirty="0"/>
                    </a:p>
                  </a:txBody>
                  <a:tcPr/>
                </a:tc>
                <a:extLst>
                  <a:ext uri="{0D108BD9-81ED-4DB2-BD59-A6C34878D82A}">
                    <a16:rowId xmlns="" xmlns:a16="http://schemas.microsoft.com/office/drawing/2014/main" val="10002"/>
                  </a:ext>
                </a:extLst>
              </a:tr>
              <a:tr h="283029">
                <a:tc>
                  <a:txBody>
                    <a:bodyPr/>
                    <a:lstStyle/>
                    <a:p>
                      <a:r>
                        <a:rPr lang="en-CA" dirty="0" smtClean="0"/>
                        <a:t>25</a:t>
                      </a:r>
                      <a:endParaRPr lang="en-CA" dirty="0"/>
                    </a:p>
                  </a:txBody>
                  <a:tcPr/>
                </a:tc>
                <a:tc>
                  <a:txBody>
                    <a:bodyPr/>
                    <a:lstStyle/>
                    <a:p>
                      <a:r>
                        <a:rPr lang="en-CA" dirty="0" smtClean="0"/>
                        <a:t>Adequate</a:t>
                      </a:r>
                      <a:endParaRPr lang="en-CA" dirty="0"/>
                    </a:p>
                  </a:txBody>
                  <a:tcPr/>
                </a:tc>
                <a:extLst>
                  <a:ext uri="{0D108BD9-81ED-4DB2-BD59-A6C34878D82A}">
                    <a16:rowId xmlns="" xmlns:a16="http://schemas.microsoft.com/office/drawing/2014/main" val="10003"/>
                  </a:ext>
                </a:extLst>
              </a:tr>
              <a:tr h="283029">
                <a:tc>
                  <a:txBody>
                    <a:bodyPr/>
                    <a:lstStyle/>
                    <a:p>
                      <a:r>
                        <a:rPr lang="en-CA" dirty="0" smtClean="0"/>
                        <a:t>50</a:t>
                      </a:r>
                      <a:endParaRPr lang="en-CA" dirty="0"/>
                    </a:p>
                  </a:txBody>
                  <a:tcPr/>
                </a:tc>
                <a:tc>
                  <a:txBody>
                    <a:bodyPr/>
                    <a:lstStyle/>
                    <a:p>
                      <a:r>
                        <a:rPr lang="en-CA" dirty="0" smtClean="0"/>
                        <a:t>Excellent</a:t>
                      </a:r>
                      <a:endParaRPr lang="en-CA" dirty="0"/>
                    </a:p>
                  </a:txBody>
                  <a:tcPr/>
                </a:tc>
                <a:extLst>
                  <a:ext uri="{0D108BD9-81ED-4DB2-BD59-A6C34878D82A}">
                    <a16:rowId xmlns="" xmlns:a16="http://schemas.microsoft.com/office/drawing/2014/main" val="10004"/>
                  </a:ext>
                </a:extLst>
              </a:tr>
              <a:tr h="283029">
                <a:tc>
                  <a:txBody>
                    <a:bodyPr/>
                    <a:lstStyle/>
                    <a:p>
                      <a:r>
                        <a:rPr lang="en-CA" dirty="0" smtClean="0"/>
                        <a:t>100</a:t>
                      </a:r>
                      <a:endParaRPr lang="en-CA" dirty="0"/>
                    </a:p>
                  </a:txBody>
                  <a:tcPr/>
                </a:tc>
                <a:tc>
                  <a:txBody>
                    <a:bodyPr/>
                    <a:lstStyle/>
                    <a:p>
                      <a:r>
                        <a:rPr lang="en-CA" dirty="0" smtClean="0"/>
                        <a:t>Terrific</a:t>
                      </a:r>
                      <a:endParaRPr lang="en-CA" dirty="0"/>
                    </a:p>
                  </a:txBody>
                  <a:tcPr/>
                </a:tc>
                <a:extLst>
                  <a:ext uri="{0D108BD9-81ED-4DB2-BD59-A6C34878D82A}">
                    <a16:rowId xmlns="" xmlns:a16="http://schemas.microsoft.com/office/drawing/2014/main" val="10005"/>
                  </a:ext>
                </a:extLst>
              </a:tr>
            </a:tbl>
          </a:graphicData>
        </a:graphic>
      </p:graphicFrame>
      <p:sp>
        <p:nvSpPr>
          <p:cNvPr id="12" name="TextBox 11"/>
          <p:cNvSpPr txBox="1"/>
          <p:nvPr/>
        </p:nvSpPr>
        <p:spPr>
          <a:xfrm>
            <a:off x="1052636" y="4907981"/>
            <a:ext cx="762000" cy="1828800"/>
          </a:xfrm>
          <a:prstGeom prst="rect">
            <a:avLst/>
          </a:prstGeom>
          <a:noFill/>
        </p:spPr>
        <p:txBody>
          <a:bodyPr wrap="square" rtlCol="0">
            <a:noAutofit/>
          </a:bodyPr>
          <a:lstStyle/>
          <a:p>
            <a:pPr>
              <a:lnSpc>
                <a:spcPts val="2800"/>
              </a:lnSpc>
            </a:pPr>
            <a:r>
              <a:rPr lang="en-US" b="1" dirty="0" smtClean="0">
                <a:latin typeface="Arial" panose="020B0604020202020204" pitchFamily="34" charset="0"/>
                <a:cs typeface="Arial" panose="020B0604020202020204" pitchFamily="34" charset="0"/>
              </a:rPr>
              <a:t>11</a:t>
            </a:r>
          </a:p>
          <a:p>
            <a:pPr>
              <a:lnSpc>
                <a:spcPts val="2800"/>
              </a:lnSpc>
            </a:pPr>
            <a:r>
              <a:rPr lang="en-US" b="1" dirty="0" smtClean="0">
                <a:latin typeface="Arial" panose="020B0604020202020204" pitchFamily="34" charset="0"/>
                <a:cs typeface="Arial" panose="020B0604020202020204" pitchFamily="34" charset="0"/>
              </a:rPr>
              <a:t>12</a:t>
            </a:r>
          </a:p>
          <a:p>
            <a:pPr>
              <a:lnSpc>
                <a:spcPts val="2800"/>
              </a:lnSpc>
            </a:pPr>
            <a:r>
              <a:rPr lang="en-US" b="1" dirty="0" smtClean="0">
                <a:latin typeface="Arial" panose="020B0604020202020204" pitchFamily="34" charset="0"/>
                <a:cs typeface="Arial" panose="020B0604020202020204" pitchFamily="34" charset="0"/>
              </a:rPr>
              <a:t>13</a:t>
            </a:r>
          </a:p>
          <a:p>
            <a:pPr>
              <a:lnSpc>
                <a:spcPts val="2800"/>
              </a:lnSpc>
            </a:pPr>
            <a:r>
              <a:rPr lang="en-US" b="1" dirty="0" smtClean="0">
                <a:latin typeface="Arial" panose="020B0604020202020204" pitchFamily="34" charset="0"/>
                <a:cs typeface="Arial" panose="020B0604020202020204" pitchFamily="34" charset="0"/>
              </a:rPr>
              <a:t>14</a:t>
            </a:r>
          </a:p>
          <a:p>
            <a:pPr>
              <a:lnSpc>
                <a:spcPts val="28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1096701" y="2198563"/>
            <a:ext cx="3462162" cy="1738033"/>
          </a:xfrm>
          <a:prstGeom prst="rect">
            <a:avLst/>
          </a:prstGeom>
        </p:spPr>
      </p:pic>
      <p:cxnSp>
        <p:nvCxnSpPr>
          <p:cNvPr id="4" name="Straight Connector 3"/>
          <p:cNvCxnSpPr>
            <a:endCxn id="5" idx="2"/>
          </p:cNvCxnSpPr>
          <p:nvPr/>
        </p:nvCxnSpPr>
        <p:spPr>
          <a:xfrm flipV="1">
            <a:off x="4152772" y="2480696"/>
            <a:ext cx="2480598" cy="78947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VLOOKUP</a:t>
            </a:r>
            <a:r>
              <a:rPr lang="en-CA" dirty="0"/>
              <a:t>: </a:t>
            </a:r>
            <a:r>
              <a:rPr lang="en-CA" b="1" dirty="0">
                <a:solidFill>
                  <a:schemeClr val="accent3">
                    <a:lumMod val="75000"/>
                  </a:schemeClr>
                </a:solidFill>
              </a:rPr>
              <a:t>Multi-Column</a:t>
            </a:r>
            <a:r>
              <a:rPr lang="en-CA" dirty="0"/>
              <a:t> </a:t>
            </a:r>
            <a:r>
              <a:rPr lang="en-CA" dirty="0" smtClean="0"/>
              <a:t>(3+) Lookup </a:t>
            </a:r>
            <a:r>
              <a:rPr lang="en-CA" dirty="0"/>
              <a:t>Table</a:t>
            </a:r>
          </a:p>
        </p:txBody>
      </p:sp>
      <p:sp>
        <p:nvSpPr>
          <p:cNvPr id="3" name="Content Placeholder 2"/>
          <p:cNvSpPr>
            <a:spLocks noGrp="1"/>
          </p:cNvSpPr>
          <p:nvPr>
            <p:ph idx="1"/>
          </p:nvPr>
        </p:nvSpPr>
        <p:spPr>
          <a:xfrm>
            <a:off x="457200" y="1447800"/>
            <a:ext cx="8229600" cy="990600"/>
          </a:xfrm>
        </p:spPr>
        <p:txBody>
          <a:bodyPr/>
          <a:lstStyle/>
          <a:p>
            <a:r>
              <a:rPr lang="en-CA" b="1" dirty="0"/>
              <a:t>Name of example spreadsheet</a:t>
            </a:r>
            <a:r>
              <a:rPr lang="en-CA" dirty="0"/>
              <a:t>: </a:t>
            </a:r>
            <a:r>
              <a:rPr lang="en-CA" dirty="0" smtClean="0">
                <a:latin typeface="Consolas" panose="020B0609020204030204" pitchFamily="49" charset="0"/>
                <a:cs typeface="Consolas" panose="020B0609020204030204" pitchFamily="49" charset="0"/>
              </a:rPr>
              <a:t>13_vlookup_multiple_columns</a:t>
            </a:r>
            <a:endParaRPr lang="en-CA" dirty="0"/>
          </a:p>
        </p:txBody>
      </p:sp>
      <p:grpSp>
        <p:nvGrpSpPr>
          <p:cNvPr id="19" name="Group 18"/>
          <p:cNvGrpSpPr/>
          <p:nvPr/>
        </p:nvGrpSpPr>
        <p:grpSpPr>
          <a:xfrm>
            <a:off x="797859" y="2434389"/>
            <a:ext cx="4681829" cy="2047052"/>
            <a:chOff x="770669" y="2520109"/>
            <a:chExt cx="4681829" cy="2047052"/>
          </a:xfrm>
        </p:grpSpPr>
        <p:pic>
          <p:nvPicPr>
            <p:cNvPr id="17" name="Picture 16"/>
            <p:cNvPicPr>
              <a:picLocks noChangeAspect="1"/>
            </p:cNvPicPr>
            <p:nvPr/>
          </p:nvPicPr>
          <p:blipFill>
            <a:blip r:embed="rId3"/>
            <a:stretch>
              <a:fillRect/>
            </a:stretch>
          </p:blipFill>
          <p:spPr>
            <a:xfrm>
              <a:off x="990600" y="2939620"/>
              <a:ext cx="4461898" cy="1627541"/>
            </a:xfrm>
            <a:prstGeom prst="rect">
              <a:avLst/>
            </a:prstGeom>
          </p:spPr>
        </p:pic>
        <p:sp>
          <p:nvSpPr>
            <p:cNvPr id="7" name="TextBox 6"/>
            <p:cNvSpPr txBox="1"/>
            <p:nvPr/>
          </p:nvSpPr>
          <p:spPr>
            <a:xfrm>
              <a:off x="770669" y="2520109"/>
              <a:ext cx="2057400" cy="375251"/>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grpSp>
      <p:sp>
        <p:nvSpPr>
          <p:cNvPr id="8" name="Oval 7"/>
          <p:cNvSpPr/>
          <p:nvPr/>
        </p:nvSpPr>
        <p:spPr>
          <a:xfrm>
            <a:off x="5274626" y="2962280"/>
            <a:ext cx="205062" cy="228600"/>
          </a:xfrm>
          <a:prstGeom prst="ellipse">
            <a:avLst/>
          </a:prstGeom>
          <a:noFill/>
          <a:ln w="3810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8" name="Rectangle 17"/>
          <p:cNvSpPr/>
          <p:nvPr/>
        </p:nvSpPr>
        <p:spPr>
          <a:xfrm>
            <a:off x="2858776" y="4261370"/>
            <a:ext cx="1368594" cy="212467"/>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smtClean="0">
                <a:solidFill>
                  <a:schemeClr val="bg1"/>
                </a:solidFill>
              </a:rPr>
              <a:t>Excellent</a:t>
            </a:r>
            <a:endParaRPr lang="en-CA" sz="1600" b="1" dirty="0">
              <a:solidFill>
                <a:schemeClr val="bg1"/>
              </a:solidFill>
            </a:endParaRPr>
          </a:p>
        </p:txBody>
      </p:sp>
      <p:grpSp>
        <p:nvGrpSpPr>
          <p:cNvPr id="12" name="Group 11"/>
          <p:cNvGrpSpPr/>
          <p:nvPr/>
        </p:nvGrpSpPr>
        <p:grpSpPr>
          <a:xfrm>
            <a:off x="797859" y="4915038"/>
            <a:ext cx="3400203" cy="1925875"/>
            <a:chOff x="797859" y="4915038"/>
            <a:chExt cx="3400203" cy="1925875"/>
          </a:xfrm>
        </p:grpSpPr>
        <p:sp>
          <p:nvSpPr>
            <p:cNvPr id="5" name="TextBox 4"/>
            <p:cNvSpPr txBox="1"/>
            <p:nvPr/>
          </p:nvSpPr>
          <p:spPr>
            <a:xfrm>
              <a:off x="797859" y="4915038"/>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sp>
          <p:nvSpPr>
            <p:cNvPr id="4" name="TextBox 3"/>
            <p:cNvSpPr txBox="1"/>
            <p:nvPr/>
          </p:nvSpPr>
          <p:spPr>
            <a:xfrm>
              <a:off x="1113569" y="5260215"/>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1</a:t>
              </a:r>
            </a:p>
          </p:txBody>
        </p:sp>
        <p:sp>
          <p:nvSpPr>
            <p:cNvPr id="14" name="TextBox 13"/>
            <p:cNvSpPr txBox="1"/>
            <p:nvPr/>
          </p:nvSpPr>
          <p:spPr>
            <a:xfrm>
              <a:off x="2083305" y="5260215"/>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2</a:t>
              </a:r>
            </a:p>
          </p:txBody>
        </p:sp>
        <p:sp>
          <p:nvSpPr>
            <p:cNvPr id="15" name="TextBox 14"/>
            <p:cNvSpPr txBox="1"/>
            <p:nvPr/>
          </p:nvSpPr>
          <p:spPr>
            <a:xfrm>
              <a:off x="3053041" y="5260215"/>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3</a:t>
              </a:r>
            </a:p>
          </p:txBody>
        </p:sp>
        <p:pic>
          <p:nvPicPr>
            <p:cNvPr id="9" name="Picture 8"/>
            <p:cNvPicPr>
              <a:picLocks noChangeAspect="1"/>
            </p:cNvPicPr>
            <p:nvPr/>
          </p:nvPicPr>
          <p:blipFill>
            <a:blip r:embed="rId4"/>
            <a:stretch>
              <a:fillRect/>
            </a:stretch>
          </p:blipFill>
          <p:spPr>
            <a:xfrm>
              <a:off x="990600" y="5598021"/>
              <a:ext cx="3207462" cy="1242892"/>
            </a:xfrm>
            <a:prstGeom prst="rect">
              <a:avLst/>
            </a:prstGeom>
          </p:spPr>
        </p:pic>
      </p:grpSp>
    </p:spTree>
    <p:extLst>
      <p:ext uri="{BB962C8B-B14F-4D97-AF65-F5344CB8AC3E}">
        <p14:creationId xmlns:p14="http://schemas.microsoft.com/office/powerpoint/2010/main" val="42119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Counting Function</a:t>
            </a:r>
            <a:endParaRPr lang="en-US" dirty="0"/>
          </a:p>
        </p:txBody>
      </p:sp>
      <p:sp>
        <p:nvSpPr>
          <p:cNvPr id="3" name="Content Placeholder 2"/>
          <p:cNvSpPr>
            <a:spLocks noGrp="1"/>
          </p:cNvSpPr>
          <p:nvPr>
            <p:ph idx="1"/>
          </p:nvPr>
        </p:nvSpPr>
        <p:spPr/>
        <p:txBody>
          <a:bodyPr/>
          <a:lstStyle/>
          <a:p>
            <a:r>
              <a:rPr lang="en-US" dirty="0" smtClean="0"/>
              <a:t>Increases a tally count if one or conditions have been met</a:t>
            </a:r>
          </a:p>
          <a:p>
            <a:r>
              <a:rPr lang="en-US" dirty="0" smtClean="0">
                <a:latin typeface="Consolas" panose="020B0609020204030204" pitchFamily="49" charset="0"/>
                <a:cs typeface="Consolas" panose="020B0609020204030204" pitchFamily="49" charset="0"/>
              </a:rPr>
              <a:t>COUNTIF()</a:t>
            </a:r>
            <a:endParaRPr lang="en-US" dirty="0" smtClean="0"/>
          </a:p>
        </p:txBody>
      </p:sp>
    </p:spTree>
    <p:extLst>
      <p:ext uri="{BB962C8B-B14F-4D97-AF65-F5344CB8AC3E}">
        <p14:creationId xmlns:p14="http://schemas.microsoft.com/office/powerpoint/2010/main" val="2066960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Conditional Counting Function: </a:t>
            </a:r>
            <a:r>
              <a:rPr lang="en-US" dirty="0" smtClean="0">
                <a:latin typeface="Consolas" panose="020B0609020204030204" pitchFamily="49" charset="0"/>
                <a:cs typeface="Consolas" panose="020B0609020204030204" pitchFamily="49" charset="0"/>
              </a:rPr>
              <a:t>COUNTIF()</a:t>
            </a:r>
            <a:endParaRPr lang="en-US" dirty="0"/>
          </a:p>
        </p:txBody>
      </p:sp>
      <p:sp>
        <p:nvSpPr>
          <p:cNvPr id="3" name="Content Placeholder 2"/>
          <p:cNvSpPr>
            <a:spLocks noGrp="1"/>
          </p:cNvSpPr>
          <p:nvPr>
            <p:ph idx="1"/>
          </p:nvPr>
        </p:nvSpPr>
        <p:spPr/>
        <p:txBody>
          <a:bodyPr/>
          <a:lstStyle/>
          <a:p>
            <a:r>
              <a:rPr lang="en-CA" dirty="0" smtClean="0"/>
              <a:t>Counts the number of cells that meets a particular requirement</a:t>
            </a:r>
          </a:p>
          <a:p>
            <a:pPr lvl="1"/>
            <a:r>
              <a:rPr lang="en-CA" dirty="0" smtClean="0"/>
              <a:t>How many employees of a multi-national corporation are Canadian?</a:t>
            </a:r>
          </a:p>
          <a:p>
            <a:pPr lvl="1"/>
            <a:r>
              <a:rPr lang="en-CA" dirty="0" smtClean="0"/>
              <a:t>How many students in a class were awarded an “A+” grade?</a:t>
            </a:r>
          </a:p>
          <a:p>
            <a:pPr lvl="1"/>
            <a:r>
              <a:rPr lang="en-CA" dirty="0" smtClean="0"/>
              <a:t>Example below: Count the number of cells within the range that contain a positive numeric value.</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marL="234950" lvl="1" indent="0">
              <a:buNone/>
            </a:pPr>
            <a:endParaRPr lang="en-CA" dirty="0" smtClean="0"/>
          </a:p>
          <a:p>
            <a:pPr lvl="1"/>
            <a:r>
              <a:rPr lang="en-CA" sz="1400" dirty="0">
                <a:hlinkClick r:id="rId3"/>
              </a:rPr>
              <a:t>https://</a:t>
            </a:r>
            <a:r>
              <a:rPr lang="en-CA" sz="1400" dirty="0" smtClean="0">
                <a:hlinkClick r:id="rId3"/>
              </a:rPr>
              <a:t>support.office.com/en-US/article/COUNTIF-function-E0DE10C6-F885-4E71-ABB4-1F464816DF34</a:t>
            </a:r>
            <a:endParaRPr lang="en-CA" sz="1400" dirty="0" smtClean="0"/>
          </a:p>
          <a:p>
            <a:pPr lvl="1"/>
            <a:endParaRPr lang="en-CA" sz="1400" dirty="0"/>
          </a:p>
          <a:p>
            <a:pPr lvl="1"/>
            <a:endParaRPr lang="en-CA" dirty="0"/>
          </a:p>
          <a:p>
            <a:endParaRPr lang="en-US" dirty="0"/>
          </a:p>
        </p:txBody>
      </p:sp>
      <p:grpSp>
        <p:nvGrpSpPr>
          <p:cNvPr id="9" name="Group 8"/>
          <p:cNvGrpSpPr/>
          <p:nvPr/>
        </p:nvGrpSpPr>
        <p:grpSpPr>
          <a:xfrm>
            <a:off x="990600" y="3659826"/>
            <a:ext cx="4267200" cy="2813364"/>
            <a:chOff x="990600" y="2667000"/>
            <a:chExt cx="3810000" cy="3956364"/>
          </a:xfrm>
        </p:grpSpPr>
        <p:pic>
          <p:nvPicPr>
            <p:cNvPr id="8" name="Picture 7"/>
            <p:cNvPicPr>
              <a:picLocks noChangeAspect="1"/>
            </p:cNvPicPr>
            <p:nvPr/>
          </p:nvPicPr>
          <p:blipFill>
            <a:blip r:embed="rId4"/>
            <a:stretch>
              <a:fillRect/>
            </a:stretch>
          </p:blipFill>
          <p:spPr>
            <a:xfrm>
              <a:off x="990600" y="2667000"/>
              <a:ext cx="3810000" cy="3956364"/>
            </a:xfrm>
            <a:prstGeom prst="rect">
              <a:avLst/>
            </a:prstGeom>
          </p:spPr>
        </p:pic>
        <p:sp>
          <p:nvSpPr>
            <p:cNvPr id="5" name="Rectangle 4"/>
            <p:cNvSpPr/>
            <p:nvPr/>
          </p:nvSpPr>
          <p:spPr>
            <a:xfrm>
              <a:off x="2079171" y="5664298"/>
              <a:ext cx="2381250" cy="733700"/>
            </a:xfrm>
            <a:prstGeom prst="rect">
              <a:avLst/>
            </a:prstGeom>
            <a:solidFill>
              <a:schemeClr val="accent1">
                <a:lumMod val="75000"/>
              </a:schemeClr>
            </a:solidFill>
          </p:spPr>
          <p:txBody>
            <a:bodyPr wrap="square" anchor="ctr" anchorCtr="0">
              <a:noAutofit/>
            </a:bodyPr>
            <a:lstStyle/>
            <a:p>
              <a:r>
                <a:rPr lang="en-US" b="1" dirty="0">
                  <a:solidFill>
                    <a:schemeClr val="bg1"/>
                  </a:solidFill>
                </a:rPr>
                <a:t>=COUNTIF(A1:A3,"&gt;0")</a:t>
              </a:r>
            </a:p>
          </p:txBody>
        </p:sp>
      </p:grpSp>
    </p:spTree>
    <p:extLst>
      <p:ext uri="{BB962C8B-B14F-4D97-AF65-F5344CB8AC3E}">
        <p14:creationId xmlns:p14="http://schemas.microsoft.com/office/powerpoint/2010/main" val="27996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Conditional Counting </a:t>
            </a:r>
            <a:r>
              <a:rPr lang="en-US" dirty="0" smtClean="0"/>
              <a:t>Function: </a:t>
            </a:r>
            <a:r>
              <a:rPr lang="en-US" dirty="0" smtClean="0">
                <a:latin typeface="Consolas" panose="020B0609020204030204" pitchFamily="49" charset="0"/>
                <a:cs typeface="Consolas" panose="020B0609020204030204" pitchFamily="49" charset="0"/>
              </a:rPr>
              <a:t>COUNTIF()</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CA" sz="1400" dirty="0"/>
          </a:p>
          <a:p>
            <a:pPr lvl="1"/>
            <a:endParaRPr lang="en-CA" dirty="0"/>
          </a:p>
          <a:p>
            <a:endParaRPr lang="en-US" dirty="0"/>
          </a:p>
        </p:txBody>
      </p:sp>
      <p:grpSp>
        <p:nvGrpSpPr>
          <p:cNvPr id="10" name="Group 9"/>
          <p:cNvGrpSpPr/>
          <p:nvPr/>
        </p:nvGrpSpPr>
        <p:grpSpPr>
          <a:xfrm>
            <a:off x="762000" y="1295400"/>
            <a:ext cx="5791200" cy="4114800"/>
            <a:chOff x="801880" y="1676401"/>
            <a:chExt cx="5181600" cy="4114800"/>
          </a:xfrm>
        </p:grpSpPr>
        <p:pic>
          <p:nvPicPr>
            <p:cNvPr id="4" name="Picture 3"/>
            <p:cNvPicPr>
              <a:picLocks noChangeAspect="1"/>
            </p:cNvPicPr>
            <p:nvPr/>
          </p:nvPicPr>
          <p:blipFill>
            <a:blip r:embed="rId3"/>
            <a:stretch>
              <a:fillRect/>
            </a:stretch>
          </p:blipFill>
          <p:spPr>
            <a:xfrm>
              <a:off x="801880" y="1676401"/>
              <a:ext cx="5181600" cy="4114800"/>
            </a:xfrm>
            <a:prstGeom prst="rect">
              <a:avLst/>
            </a:prstGeom>
          </p:spPr>
        </p:pic>
        <p:sp>
          <p:nvSpPr>
            <p:cNvPr id="9" name="Rectangle 8"/>
            <p:cNvSpPr/>
            <p:nvPr/>
          </p:nvSpPr>
          <p:spPr>
            <a:xfrm>
              <a:off x="2249680" y="4953001"/>
              <a:ext cx="3188369" cy="461665"/>
            </a:xfrm>
            <a:prstGeom prst="rect">
              <a:avLst/>
            </a:prstGeom>
            <a:solidFill>
              <a:schemeClr val="accent1">
                <a:lumMod val="75000"/>
              </a:schemeClr>
            </a:solidFill>
          </p:spPr>
          <p:txBody>
            <a:bodyPr wrap="square">
              <a:spAutoFit/>
            </a:bodyPr>
            <a:lstStyle/>
            <a:p>
              <a:r>
                <a:rPr lang="en-US" sz="2400" b="1" dirty="0">
                  <a:solidFill>
                    <a:schemeClr val="bg1"/>
                  </a:solidFill>
                  <a:latin typeface="Consolas" panose="020B0609020204030204" pitchFamily="49" charset="0"/>
                </a:rPr>
                <a:t>=</a:t>
              </a:r>
              <a:r>
                <a:rPr lang="en-US" sz="2400" b="1" dirty="0" smtClean="0">
                  <a:solidFill>
                    <a:schemeClr val="bg1"/>
                  </a:solidFill>
                  <a:latin typeface="Consolas" panose="020B0609020204030204" pitchFamily="49" charset="0"/>
                </a:rPr>
                <a:t>COUNTIF(A1:A3,"B")</a:t>
              </a:r>
              <a:endParaRPr lang="en-US" sz="2400" b="1" dirty="0">
                <a:solidFill>
                  <a:schemeClr val="bg1"/>
                </a:solidFill>
                <a:latin typeface="Consolas" panose="020B0609020204030204" pitchFamily="49" charset="0"/>
              </a:endParaRPr>
            </a:p>
          </p:txBody>
        </p:sp>
      </p:grpSp>
    </p:spTree>
    <p:extLst>
      <p:ext uri="{BB962C8B-B14F-4D97-AF65-F5344CB8AC3E}">
        <p14:creationId xmlns:p14="http://schemas.microsoft.com/office/powerpoint/2010/main" val="3322018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rPr>
              <a:t>COUNTIF()</a:t>
            </a:r>
            <a:r>
              <a:rPr lang="en-US" dirty="0" smtClean="0"/>
              <a:t>: Full Example</a:t>
            </a:r>
            <a:endParaRPr lang="en-US" dirty="0"/>
          </a:p>
        </p:txBody>
      </p:sp>
      <p:sp>
        <p:nvSpPr>
          <p:cNvPr id="3" name="Content Placeholder 2"/>
          <p:cNvSpPr>
            <a:spLocks noGrp="1"/>
          </p:cNvSpPr>
          <p:nvPr>
            <p:ph idx="1"/>
          </p:nvPr>
        </p:nvSpPr>
        <p:spPr/>
        <p:txBody>
          <a:bodyPr/>
          <a:lstStyle/>
          <a:p>
            <a:r>
              <a:rPr lang="en-CA" b="1" dirty="0"/>
              <a:t>Example spreadsheet:</a:t>
            </a:r>
            <a:r>
              <a:rPr lang="en-CA" dirty="0"/>
              <a:t> </a:t>
            </a:r>
            <a:r>
              <a:rPr lang="en-CA" dirty="0" smtClean="0">
                <a:latin typeface="Consolas" panose="020B0609020204030204" pitchFamily="49" charset="0"/>
              </a:rPr>
              <a:t>14_countif</a:t>
            </a:r>
          </a:p>
          <a:p>
            <a:r>
              <a:rPr lang="en-CA" dirty="0" smtClean="0">
                <a:cs typeface="Consolas" panose="020B0609020204030204" pitchFamily="49" charset="0"/>
              </a:rPr>
              <a:t>Conditions tallied</a:t>
            </a:r>
          </a:p>
          <a:p>
            <a:pPr lvl="1"/>
            <a:r>
              <a:rPr lang="en-CA" dirty="0" smtClean="0">
                <a:cs typeface="Consolas" panose="020B0609020204030204" pitchFamily="49" charset="0"/>
              </a:rPr>
              <a:t>Which employees met quota? (If the cell contains “</a:t>
            </a:r>
            <a:r>
              <a:rPr lang="en-CA" dirty="0" smtClean="0">
                <a:latin typeface="Consolas" panose="020B0609020204030204" pitchFamily="49" charset="0"/>
                <a:cs typeface="Consolas" panose="020B0609020204030204" pitchFamily="49" charset="0"/>
              </a:rPr>
              <a:t>Yes</a:t>
            </a:r>
            <a:r>
              <a:rPr lang="en-CA" dirty="0" smtClean="0">
                <a:cs typeface="Consolas" panose="020B0609020204030204" pitchFamily="49" charset="0"/>
              </a:rPr>
              <a:t>”)</a:t>
            </a:r>
          </a:p>
          <a:p>
            <a:pPr lvl="1"/>
            <a:r>
              <a:rPr lang="en-CA" dirty="0" smtClean="0">
                <a:cs typeface="Consolas" panose="020B0609020204030204" pitchFamily="49" charset="0"/>
              </a:rPr>
              <a:t>Which employees had sales that were deemed as high (above $100,000)</a:t>
            </a:r>
          </a:p>
          <a:p>
            <a:pPr lvl="1"/>
            <a:endParaRPr lang="en-CA" dirty="0">
              <a:cs typeface="Consolas" panose="020B0609020204030204" pitchFamily="49" charset="0"/>
            </a:endParaRPr>
          </a:p>
          <a:p>
            <a:endParaRPr lang="en-US" dirty="0"/>
          </a:p>
        </p:txBody>
      </p:sp>
      <p:pic>
        <p:nvPicPr>
          <p:cNvPr id="4" name="Picture 3"/>
          <p:cNvPicPr>
            <a:picLocks noChangeAspect="1"/>
          </p:cNvPicPr>
          <p:nvPr/>
        </p:nvPicPr>
        <p:blipFill>
          <a:blip r:embed="rId2"/>
          <a:stretch>
            <a:fillRect/>
          </a:stretch>
        </p:blipFill>
        <p:spPr>
          <a:xfrm>
            <a:off x="990600" y="3200400"/>
            <a:ext cx="3657600" cy="1790700"/>
          </a:xfrm>
          <a:prstGeom prst="rect">
            <a:avLst/>
          </a:prstGeom>
        </p:spPr>
      </p:pic>
      <p:pic>
        <p:nvPicPr>
          <p:cNvPr id="5" name="Picture 4"/>
          <p:cNvPicPr>
            <a:picLocks noChangeAspect="1"/>
          </p:cNvPicPr>
          <p:nvPr/>
        </p:nvPicPr>
        <p:blipFill>
          <a:blip r:embed="rId3"/>
          <a:stretch>
            <a:fillRect/>
          </a:stretch>
        </p:blipFill>
        <p:spPr>
          <a:xfrm>
            <a:off x="990600" y="5467350"/>
            <a:ext cx="3668770" cy="1105236"/>
          </a:xfrm>
          <a:prstGeom prst="rect">
            <a:avLst/>
          </a:prstGeom>
        </p:spPr>
      </p:pic>
      <p:grpSp>
        <p:nvGrpSpPr>
          <p:cNvPr id="12" name="Group 11"/>
          <p:cNvGrpSpPr/>
          <p:nvPr/>
        </p:nvGrpSpPr>
        <p:grpSpPr>
          <a:xfrm>
            <a:off x="3352800" y="5098018"/>
            <a:ext cx="4876800" cy="921950"/>
            <a:chOff x="3048000" y="4964668"/>
            <a:chExt cx="4876800" cy="921950"/>
          </a:xfrm>
        </p:grpSpPr>
        <p:sp>
          <p:nvSpPr>
            <p:cNvPr id="6" name="TextBox 5"/>
            <p:cNvSpPr txBox="1"/>
            <p:nvPr/>
          </p:nvSpPr>
          <p:spPr>
            <a:xfrm>
              <a:off x="4876800" y="4964668"/>
              <a:ext cx="3048000" cy="369332"/>
            </a:xfrm>
            <a:prstGeom prst="rect">
              <a:avLst/>
            </a:prstGeom>
            <a:solidFill>
              <a:schemeClr val="tx2"/>
            </a:solidFill>
          </p:spPr>
          <p:txBody>
            <a:bodyPr wrap="square" rtlCol="0">
              <a:spAutoFit/>
            </a:bodyPr>
            <a:lstStyle/>
            <a:p>
              <a:r>
                <a:rPr lang="en-US" b="1" dirty="0" smtClean="0">
                  <a:solidFill>
                    <a:schemeClr val="bg1"/>
                  </a:solidFill>
                  <a:latin typeface="Consolas" panose="020B0609020204030204" pitchFamily="49" charset="0"/>
                </a:rPr>
                <a:t>=COUNTIF(B2:B7,"YES")</a:t>
              </a:r>
              <a:endParaRPr lang="en-US" b="1" dirty="0">
                <a:solidFill>
                  <a:schemeClr val="bg1"/>
                </a:solidFill>
                <a:latin typeface="Consolas" panose="020B0609020204030204" pitchFamily="49" charset="0"/>
              </a:endParaRPr>
            </a:p>
          </p:txBody>
        </p:sp>
        <p:cxnSp>
          <p:nvCxnSpPr>
            <p:cNvPr id="9" name="Straight Connector 8"/>
            <p:cNvCxnSpPr>
              <a:endCxn id="6" idx="1"/>
            </p:cNvCxnSpPr>
            <p:nvPr/>
          </p:nvCxnSpPr>
          <p:spPr>
            <a:xfrm flipV="1">
              <a:off x="3048000" y="5149334"/>
              <a:ext cx="1828800" cy="737284"/>
            </a:xfrm>
            <a:prstGeom prst="line">
              <a:avLst/>
            </a:prstGeom>
            <a:ln w="412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276600" y="5750635"/>
            <a:ext cx="5331797" cy="632716"/>
            <a:chOff x="2971800" y="5617285"/>
            <a:chExt cx="5331797" cy="632716"/>
          </a:xfrm>
        </p:grpSpPr>
        <p:sp>
          <p:nvSpPr>
            <p:cNvPr id="7" name="Rectangle 6"/>
            <p:cNvSpPr/>
            <p:nvPr/>
          </p:nvSpPr>
          <p:spPr>
            <a:xfrm>
              <a:off x="4953000" y="5617285"/>
              <a:ext cx="3350597" cy="369332"/>
            </a:xfrm>
            <a:prstGeom prst="rect">
              <a:avLst/>
            </a:prstGeom>
            <a:solidFill>
              <a:schemeClr val="tx2"/>
            </a:solidFill>
          </p:spPr>
          <p:txBody>
            <a:bodyPr wrap="none">
              <a:spAutoFit/>
            </a:bodyPr>
            <a:lstStyle/>
            <a:p>
              <a:r>
                <a:rPr lang="en-US" b="1" dirty="0">
                  <a:solidFill>
                    <a:schemeClr val="bg1"/>
                  </a:solidFill>
                  <a:latin typeface="Consolas" panose="020B0609020204030204" pitchFamily="49" charset="0"/>
                </a:rPr>
                <a:t>=COUNTIF(C3:C8,"&gt;100000")</a:t>
              </a:r>
            </a:p>
          </p:txBody>
        </p:sp>
        <p:cxnSp>
          <p:nvCxnSpPr>
            <p:cNvPr id="11" name="Straight Connector 10"/>
            <p:cNvCxnSpPr>
              <a:endCxn id="7" idx="1"/>
            </p:cNvCxnSpPr>
            <p:nvPr/>
          </p:nvCxnSpPr>
          <p:spPr>
            <a:xfrm flipV="1">
              <a:off x="2971800" y="5801951"/>
              <a:ext cx="1981200" cy="44805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6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Entering A Formula That Refers To Another Cell Or Cells</a:t>
            </a:r>
            <a:endParaRPr lang="en-CA" sz="2800" dirty="0"/>
          </a:p>
        </p:txBody>
      </p:sp>
      <p:sp>
        <p:nvSpPr>
          <p:cNvPr id="3" name="Content Placeholder 2"/>
          <p:cNvSpPr>
            <a:spLocks noGrp="1"/>
          </p:cNvSpPr>
          <p:nvPr>
            <p:ph idx="1"/>
          </p:nvPr>
        </p:nvSpPr>
        <p:spPr/>
        <p:txBody>
          <a:bodyPr/>
          <a:lstStyle/>
          <a:p>
            <a:r>
              <a:rPr lang="en-CA" b="1" dirty="0" smtClean="0"/>
              <a:t>Approach 1</a:t>
            </a:r>
            <a:r>
              <a:rPr lang="en-CA" dirty="0" smtClean="0"/>
              <a:t>: type it all in all </a:t>
            </a:r>
          </a:p>
          <a:p>
            <a:pPr lvl="1"/>
            <a:r>
              <a:rPr lang="en-CA" dirty="0" smtClean="0"/>
              <a:t>Click on a cell where you want to enter the formula e.g. click on </a:t>
            </a:r>
            <a:r>
              <a:rPr lang="en-CA" dirty="0" smtClean="0">
                <a:latin typeface="Consolas" panose="020B0609020204030204" pitchFamily="49" charset="0"/>
              </a:rPr>
              <a:t>C2</a:t>
            </a:r>
          </a:p>
          <a:p>
            <a:pPr lvl="1"/>
            <a:r>
              <a:rPr lang="en-CA" dirty="0" smtClean="0"/>
              <a:t>Type in the formula manually e.g. type </a:t>
            </a:r>
            <a:r>
              <a:rPr lang="en-CA" dirty="0" smtClean="0">
                <a:latin typeface="Consolas" panose="020B0609020204030204" pitchFamily="49" charset="0"/>
              </a:rPr>
              <a:t>=A2*B2</a:t>
            </a:r>
          </a:p>
          <a:p>
            <a:endParaRPr lang="en-CA" dirty="0" smtClean="0"/>
          </a:p>
          <a:p>
            <a:pPr marL="0" indent="0">
              <a:buNone/>
            </a:pPr>
            <a:endParaRPr lang="en-CA" dirty="0"/>
          </a:p>
          <a:p>
            <a:r>
              <a:rPr lang="en-CA" b="1" dirty="0" smtClean="0"/>
              <a:t>Approach 2</a:t>
            </a:r>
            <a:r>
              <a:rPr lang="en-CA" dirty="0" smtClean="0"/>
              <a:t>: type and click</a:t>
            </a:r>
          </a:p>
          <a:p>
            <a:pPr lvl="1"/>
            <a:r>
              <a:rPr lang="en-CA" dirty="0"/>
              <a:t>Click on a cell where you want to enter the </a:t>
            </a:r>
            <a:r>
              <a:rPr lang="en-CA" dirty="0" smtClean="0"/>
              <a:t>formula e.g. click on </a:t>
            </a:r>
            <a:r>
              <a:rPr lang="en-CA" dirty="0" smtClean="0">
                <a:latin typeface="Consolas" panose="020B0609020204030204" pitchFamily="49" charset="0"/>
              </a:rPr>
              <a:t>C2</a:t>
            </a:r>
          </a:p>
          <a:p>
            <a:pPr lvl="1"/>
            <a:r>
              <a:rPr lang="en-CA" dirty="0" smtClean="0"/>
              <a:t>When you get to the part of the formula that refers to another cell then just click on the cell (being referred to) rather than typing in the cell address e.g. click on </a:t>
            </a:r>
            <a:r>
              <a:rPr lang="en-CA" dirty="0" smtClean="0">
                <a:latin typeface="Consolas" panose="020B0609020204030204" pitchFamily="49" charset="0"/>
              </a:rPr>
              <a:t>A2</a:t>
            </a:r>
            <a:r>
              <a:rPr lang="en-CA" dirty="0" smtClean="0"/>
              <a:t> after typing the ‘</a:t>
            </a:r>
            <a:r>
              <a:rPr lang="en-CA" dirty="0" smtClean="0">
                <a:latin typeface="Consolas" panose="020B0609020204030204" pitchFamily="49" charset="0"/>
              </a:rPr>
              <a:t>=</a:t>
            </a:r>
            <a:r>
              <a:rPr lang="en-CA" dirty="0" smtClean="0"/>
              <a:t>‘ in </a:t>
            </a:r>
            <a:r>
              <a:rPr lang="en-CA" dirty="0" smtClean="0">
                <a:latin typeface="Consolas" panose="020B0609020204030204" pitchFamily="49" charset="0"/>
              </a:rPr>
              <a:t>C2</a:t>
            </a:r>
            <a:endParaRPr lang="en-CA" dirty="0">
              <a:latin typeface="Consolas" panose="020B0609020204030204" pitchFamily="49" charset="0"/>
            </a:endParaRPr>
          </a:p>
          <a:p>
            <a:endParaRPr lang="en-CA" dirty="0"/>
          </a:p>
        </p:txBody>
      </p:sp>
      <p:pic>
        <p:nvPicPr>
          <p:cNvPr id="4" name="Picture 3"/>
          <p:cNvPicPr>
            <a:picLocks noChangeAspect="1"/>
          </p:cNvPicPr>
          <p:nvPr/>
        </p:nvPicPr>
        <p:blipFill>
          <a:blip r:embed="rId2"/>
          <a:stretch>
            <a:fillRect/>
          </a:stretch>
        </p:blipFill>
        <p:spPr>
          <a:xfrm>
            <a:off x="990600" y="2667000"/>
            <a:ext cx="2362200" cy="738188"/>
          </a:xfrm>
          <a:prstGeom prst="rect">
            <a:avLst/>
          </a:prstGeom>
        </p:spPr>
      </p:pic>
      <p:pic>
        <p:nvPicPr>
          <p:cNvPr id="8" name="Picture 7"/>
          <p:cNvPicPr>
            <a:picLocks noChangeAspect="1"/>
          </p:cNvPicPr>
          <p:nvPr/>
        </p:nvPicPr>
        <p:blipFill>
          <a:blip r:embed="rId3"/>
          <a:stretch>
            <a:fillRect/>
          </a:stretch>
        </p:blipFill>
        <p:spPr>
          <a:xfrm>
            <a:off x="990600" y="5562600"/>
            <a:ext cx="2105025" cy="733425"/>
          </a:xfrm>
          <a:prstGeom prst="rect">
            <a:avLst/>
          </a:prstGeom>
        </p:spPr>
      </p:pic>
      <p:grpSp>
        <p:nvGrpSpPr>
          <p:cNvPr id="17" name="Group 16"/>
          <p:cNvGrpSpPr/>
          <p:nvPr/>
        </p:nvGrpSpPr>
        <p:grpSpPr>
          <a:xfrm>
            <a:off x="992329" y="5410201"/>
            <a:ext cx="4114983" cy="1504770"/>
            <a:chOff x="992329" y="5410201"/>
            <a:chExt cx="4114983" cy="1504770"/>
          </a:xfrm>
        </p:grpSpPr>
        <p:grpSp>
          <p:nvGrpSpPr>
            <p:cNvPr id="16" name="Group 15"/>
            <p:cNvGrpSpPr/>
            <p:nvPr/>
          </p:nvGrpSpPr>
          <p:grpSpPr>
            <a:xfrm>
              <a:off x="992329" y="5410201"/>
              <a:ext cx="4114983" cy="1504770"/>
              <a:chOff x="992329" y="5410201"/>
              <a:chExt cx="4114983" cy="1504770"/>
            </a:xfrm>
          </p:grpSpPr>
          <p:sp>
            <p:nvSpPr>
              <p:cNvPr id="13" name="TextBox 12"/>
              <p:cNvSpPr txBox="1"/>
              <p:nvPr/>
            </p:nvSpPr>
            <p:spPr>
              <a:xfrm>
                <a:off x="2829560" y="6268640"/>
                <a:ext cx="2277752" cy="646331"/>
              </a:xfrm>
              <a:prstGeom prst="rect">
                <a:avLst/>
              </a:prstGeom>
              <a:noFill/>
            </p:spPr>
            <p:txBody>
              <a:bodyPr wrap="square" rtlCol="0">
                <a:spAutoFit/>
              </a:bodyPr>
              <a:lstStyle/>
              <a:p>
                <a:pPr marL="234950" indent="-234950"/>
                <a:r>
                  <a:rPr lang="en-CA" dirty="0" smtClean="0"/>
                  <a:t>2)  Reference to Cell </a:t>
                </a:r>
                <a:r>
                  <a:rPr lang="en-CA" dirty="0" smtClean="0">
                    <a:latin typeface="Consolas" panose="020B0609020204030204" pitchFamily="49" charset="0"/>
                  </a:rPr>
                  <a:t>A2</a:t>
                </a:r>
                <a:r>
                  <a:rPr lang="en-CA" dirty="0" smtClean="0"/>
                  <a:t> appears here</a:t>
                </a:r>
                <a:endParaRPr lang="en-CA"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29" y="5410201"/>
                <a:ext cx="2532479" cy="885824"/>
              </a:xfrm>
              <a:prstGeom prst="rect">
                <a:avLst/>
              </a:prstGeom>
            </p:spPr>
          </p:pic>
        </p:grpSp>
        <p:cxnSp>
          <p:nvCxnSpPr>
            <p:cNvPr id="14" name="Straight Connector 13"/>
            <p:cNvCxnSpPr/>
            <p:nvPr/>
          </p:nvCxnSpPr>
          <p:spPr>
            <a:xfrm>
              <a:off x="2476500" y="6196011"/>
              <a:ext cx="365760" cy="29578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342777" y="6159585"/>
            <a:ext cx="1133723" cy="808311"/>
            <a:chOff x="1342777" y="6159585"/>
            <a:chExt cx="1133723" cy="808311"/>
          </a:xfrm>
        </p:grpSpPr>
        <p:sp>
          <p:nvSpPr>
            <p:cNvPr id="10" name="Down Arrow 9"/>
            <p:cNvSpPr/>
            <p:nvPr/>
          </p:nvSpPr>
          <p:spPr>
            <a:xfrm rot="8345882">
              <a:off x="1342777" y="6159585"/>
              <a:ext cx="331692" cy="368635"/>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1513290" y="6383121"/>
              <a:ext cx="963210" cy="584775"/>
            </a:xfrm>
            <a:prstGeom prst="rect">
              <a:avLst/>
            </a:prstGeom>
            <a:noFill/>
          </p:spPr>
          <p:txBody>
            <a:bodyPr wrap="square" rtlCol="0">
              <a:spAutoFit/>
            </a:bodyPr>
            <a:lstStyle/>
            <a:p>
              <a:pPr marL="234950" indent="-234950"/>
              <a:r>
                <a:rPr lang="en-CA" sz="1600" dirty="0" smtClean="0"/>
                <a:t>1) Click here</a:t>
              </a:r>
              <a:endParaRPr lang="en-CA" sz="1600" dirty="0"/>
            </a:p>
          </p:txBody>
        </p:sp>
      </p:grpSp>
    </p:spTree>
    <p:extLst>
      <p:ext uri="{BB962C8B-B14F-4D97-AF65-F5344CB8AC3E}">
        <p14:creationId xmlns:p14="http://schemas.microsoft.com/office/powerpoint/2010/main" val="369690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From </a:t>
            </a:r>
            <a:r>
              <a:rPr lang="en-US" dirty="0" smtClean="0"/>
              <a:t>Word Mail Merge Filters</a:t>
            </a:r>
            <a:endParaRPr lang="en-US" dirty="0"/>
          </a:p>
        </p:txBody>
      </p:sp>
      <p:sp>
        <p:nvSpPr>
          <p:cNvPr id="3" name="Content Placeholder 2"/>
          <p:cNvSpPr>
            <a:spLocks noGrp="1"/>
          </p:cNvSpPr>
          <p:nvPr>
            <p:ph idx="1"/>
          </p:nvPr>
        </p:nvSpPr>
        <p:spPr/>
        <p:txBody>
          <a:bodyPr/>
          <a:lstStyle/>
          <a:p>
            <a:r>
              <a:rPr lang="en-US" dirty="0" smtClean="0"/>
              <a:t>Example Mail merge filters covered previously</a:t>
            </a:r>
          </a:p>
          <a:p>
            <a:pPr lvl="1"/>
            <a:r>
              <a:rPr lang="en-US" dirty="0" smtClean="0"/>
              <a:t>Filter rule </a:t>
            </a:r>
            <a:r>
              <a:rPr lang="en-US" dirty="0"/>
              <a:t>based on age:</a:t>
            </a:r>
          </a:p>
          <a:p>
            <a:pPr lvl="2"/>
            <a:r>
              <a:rPr lang="en-US" dirty="0"/>
              <a:t>65 and over:  “You get a seniors discount.”</a:t>
            </a:r>
          </a:p>
          <a:p>
            <a:pPr lvl="2"/>
            <a:r>
              <a:rPr lang="en-US" dirty="0"/>
              <a:t>Under 65: “No seniors discount.”  </a:t>
            </a:r>
          </a:p>
          <a:p>
            <a:r>
              <a:rPr lang="en-US" dirty="0" smtClean="0"/>
              <a:t>The </a:t>
            </a:r>
            <a:r>
              <a:rPr lang="en-US" dirty="0" smtClean="0">
                <a:latin typeface="Consolas" panose="020B0609020204030204" pitchFamily="49" charset="0"/>
              </a:rPr>
              <a:t>If</a:t>
            </a:r>
            <a:r>
              <a:rPr lang="en-US" dirty="0" smtClean="0"/>
              <a:t>-</a:t>
            </a:r>
            <a:r>
              <a:rPr lang="en-US" dirty="0" smtClean="0">
                <a:latin typeface="Consolas" panose="020B0609020204030204" pitchFamily="49" charset="0"/>
              </a:rPr>
              <a:t>Then</a:t>
            </a:r>
            <a:r>
              <a:rPr lang="en-US" dirty="0" smtClean="0"/>
              <a:t>-</a:t>
            </a:r>
            <a:r>
              <a:rPr lang="en-US" dirty="0" smtClean="0">
                <a:latin typeface="Consolas" panose="020B0609020204030204" pitchFamily="49" charset="0"/>
              </a:rPr>
              <a:t>Else</a:t>
            </a:r>
            <a:r>
              <a:rPr lang="en-US" dirty="0" smtClean="0"/>
              <a:t> filter checks if a condition has been met e.g. a field in the spreadsheet data source was equal to some value.</a:t>
            </a:r>
          </a:p>
          <a:p>
            <a:pPr lvl="1"/>
            <a:r>
              <a:rPr lang="en-US" dirty="0" smtClean="0"/>
              <a:t>If the condition has been met (</a:t>
            </a:r>
            <a:r>
              <a:rPr lang="en-US" b="1" dirty="0" smtClean="0">
                <a:solidFill>
                  <a:srgbClr val="FF0000"/>
                </a:solidFill>
              </a:rPr>
              <a:t>condition = true</a:t>
            </a:r>
            <a:r>
              <a:rPr lang="en-US" dirty="0" smtClean="0"/>
              <a:t>) then display a message.</a:t>
            </a:r>
          </a:p>
          <a:p>
            <a:pPr lvl="1"/>
            <a:r>
              <a:rPr lang="en-US" dirty="0" smtClean="0"/>
              <a:t>If the condition has not been met (</a:t>
            </a:r>
            <a:r>
              <a:rPr lang="en-US" b="1" dirty="0" smtClean="0">
                <a:solidFill>
                  <a:srgbClr val="0000FF"/>
                </a:solidFill>
              </a:rPr>
              <a:t>condition = false</a:t>
            </a:r>
            <a:r>
              <a:rPr lang="en-US" dirty="0" smtClean="0"/>
              <a:t>) then display another message.</a:t>
            </a:r>
            <a:endParaRPr lang="en-US" dirty="0"/>
          </a:p>
        </p:txBody>
      </p:sp>
      <p:pic>
        <p:nvPicPr>
          <p:cNvPr id="5" name="Picture 4"/>
          <p:cNvPicPr>
            <a:picLocks noChangeAspect="1"/>
          </p:cNvPicPr>
          <p:nvPr/>
        </p:nvPicPr>
        <p:blipFill rotWithShape="1">
          <a:blip r:embed="rId2"/>
          <a:srcRect b="26429"/>
          <a:stretch/>
        </p:blipFill>
        <p:spPr>
          <a:xfrm>
            <a:off x="990600" y="5086630"/>
            <a:ext cx="4459616" cy="1771369"/>
          </a:xfrm>
          <a:prstGeom prst="rect">
            <a:avLst/>
          </a:prstGeom>
        </p:spPr>
      </p:pic>
      <p:sp>
        <p:nvSpPr>
          <p:cNvPr id="4" name="Oval 3"/>
          <p:cNvSpPr/>
          <p:nvPr/>
        </p:nvSpPr>
        <p:spPr>
          <a:xfrm>
            <a:off x="990600" y="5995525"/>
            <a:ext cx="1371600" cy="2528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6" name="Oval 5"/>
          <p:cNvSpPr/>
          <p:nvPr/>
        </p:nvSpPr>
        <p:spPr>
          <a:xfrm>
            <a:off x="990600" y="6678727"/>
            <a:ext cx="1371600" cy="179272"/>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8507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Terminology</a:t>
            </a:r>
            <a:endParaRPr lang="en-US" dirty="0"/>
          </a:p>
        </p:txBody>
      </p:sp>
      <p:sp>
        <p:nvSpPr>
          <p:cNvPr id="3" name="Content Placeholder 2"/>
          <p:cNvSpPr>
            <a:spLocks noGrp="1"/>
          </p:cNvSpPr>
          <p:nvPr>
            <p:ph idx="1"/>
          </p:nvPr>
        </p:nvSpPr>
        <p:spPr/>
        <p:txBody>
          <a:bodyPr/>
          <a:lstStyle/>
          <a:p>
            <a:r>
              <a:rPr lang="en-US" b="1" dirty="0" smtClean="0"/>
              <a:t>A Boolean expression </a:t>
            </a:r>
            <a:r>
              <a:rPr lang="en-US" dirty="0" smtClean="0"/>
              <a:t>takes a condition (a comparison such as degree being equal to ‘B.Sc.’’) as input and returns a Boolean value.</a:t>
            </a:r>
          </a:p>
          <a:p>
            <a:pPr lvl="1"/>
            <a:r>
              <a:rPr lang="en-US" dirty="0" smtClean="0"/>
              <a:t>The conditions must be specified to yield either a Boolean result.</a:t>
            </a:r>
          </a:p>
          <a:p>
            <a:r>
              <a:rPr lang="en-US" b="1" dirty="0" smtClean="0"/>
              <a:t>Boolean / Boolean value</a:t>
            </a:r>
            <a:r>
              <a:rPr lang="en-US" dirty="0" smtClean="0"/>
              <a:t>: must be either true or false</a:t>
            </a:r>
          </a:p>
          <a:p>
            <a:pPr lvl="1"/>
            <a:endParaRPr lang="en-US" dirty="0"/>
          </a:p>
          <a:p>
            <a:pPr lvl="1"/>
            <a:endParaRPr lang="en-US" dirty="0" smtClean="0"/>
          </a:p>
          <a:p>
            <a:pPr marL="234950" lvl="1" indent="0">
              <a:buNone/>
            </a:pPr>
            <a:endParaRPr lang="en-US" dirty="0"/>
          </a:p>
          <a:p>
            <a:pPr marL="234950" lvl="1" indent="0">
              <a:buNone/>
            </a:pPr>
            <a:endParaRPr lang="en-US" dirty="0" smtClean="0"/>
          </a:p>
          <a:p>
            <a:pPr lvl="1"/>
            <a:endParaRPr lang="en-US" dirty="0" smtClean="0"/>
          </a:p>
          <a:p>
            <a:pPr lvl="1"/>
            <a:r>
              <a:rPr lang="en-US" dirty="0" smtClean="0"/>
              <a:t>Examples of statements that must be true or false: </a:t>
            </a:r>
          </a:p>
          <a:p>
            <a:pPr lvl="2"/>
            <a:r>
              <a:rPr lang="en-US" dirty="0" smtClean="0"/>
              <a:t>A job applicant has been awarded a B.A. degree.</a:t>
            </a:r>
          </a:p>
          <a:p>
            <a:pPr lvl="2"/>
            <a:r>
              <a:rPr lang="en-US" dirty="0" smtClean="0"/>
              <a:t>The customer is a senior citizen.</a:t>
            </a:r>
            <a:endParaRPr lang="en-US" dirty="0"/>
          </a:p>
          <a:p>
            <a:pPr lvl="2"/>
            <a:r>
              <a:rPr lang="en-US" dirty="0" smtClean="0"/>
              <a:t>It is below freezing [freezing point of water] today.</a:t>
            </a:r>
          </a:p>
          <a:p>
            <a:pPr marL="457200" lvl="2" indent="0">
              <a:buNone/>
            </a:pPr>
            <a:endParaRPr lang="en-US" dirty="0"/>
          </a:p>
        </p:txBody>
      </p:sp>
      <p:grpSp>
        <p:nvGrpSpPr>
          <p:cNvPr id="6" name="Group 5"/>
          <p:cNvGrpSpPr/>
          <p:nvPr/>
        </p:nvGrpSpPr>
        <p:grpSpPr>
          <a:xfrm>
            <a:off x="762000" y="3429000"/>
            <a:ext cx="5429600" cy="1633214"/>
            <a:chOff x="914400" y="3352800"/>
            <a:chExt cx="5429600" cy="1633214"/>
          </a:xfrm>
        </p:grpSpPr>
        <p:pic>
          <p:nvPicPr>
            <p:cNvPr id="4" name="Picture 3"/>
            <p:cNvPicPr>
              <a:picLocks noChangeAspect="1"/>
            </p:cNvPicPr>
            <p:nvPr/>
          </p:nvPicPr>
          <p:blipFill rotWithShape="1">
            <a:blip r:embed="rId2"/>
            <a:srcRect b="63090"/>
            <a:stretch/>
          </p:blipFill>
          <p:spPr>
            <a:xfrm>
              <a:off x="990600" y="3352800"/>
              <a:ext cx="5353400" cy="1066800"/>
            </a:xfrm>
            <a:prstGeom prst="rect">
              <a:avLst/>
            </a:prstGeom>
          </p:spPr>
        </p:pic>
        <p:sp>
          <p:nvSpPr>
            <p:cNvPr id="5" name="TextBox 4"/>
            <p:cNvSpPr txBox="1"/>
            <p:nvPr/>
          </p:nvSpPr>
          <p:spPr>
            <a:xfrm>
              <a:off x="914400" y="4339683"/>
              <a:ext cx="4572000" cy="646331"/>
            </a:xfrm>
            <a:prstGeom prst="rect">
              <a:avLst/>
            </a:prstGeom>
            <a:noFill/>
          </p:spPr>
          <p:txBody>
            <a:bodyPr wrap="square" rtlCol="0">
              <a:spAutoFit/>
            </a:bodyPr>
            <a:lstStyle/>
            <a:p>
              <a:r>
                <a:rPr lang="en-US" dirty="0" smtClean="0"/>
                <a:t>The result of this comparison is Boolean (the condition can only be met or not met).</a:t>
              </a:r>
              <a:endParaRPr lang="en-US" dirty="0"/>
            </a:p>
          </p:txBody>
        </p:sp>
      </p:grpSp>
    </p:spTree>
    <p:extLst>
      <p:ext uri="{BB962C8B-B14F-4D97-AF65-F5344CB8AC3E}">
        <p14:creationId xmlns:p14="http://schemas.microsoft.com/office/powerpoint/2010/main" val="13292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a:t>
            </a:r>
            <a:r>
              <a:rPr lang="en-CA" dirty="0" smtClean="0">
                <a:latin typeface="Consolas" panose="020B0609020204030204" pitchFamily="49" charset="0"/>
                <a:cs typeface="Consolas" panose="020B0609020204030204" pitchFamily="49" charset="0"/>
              </a:rPr>
              <a:t>IF-ELSE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382000" cy="5029200"/>
          </a:xfrm>
        </p:spPr>
        <p:txBody>
          <a:bodyPr/>
          <a:lstStyle/>
          <a:p>
            <a:r>
              <a:rPr lang="en-CA" b="1" dirty="0" smtClean="0"/>
              <a:t>Format</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=if (</a:t>
            </a:r>
            <a:r>
              <a:rPr lang="en-CA" i="1" dirty="0" smtClean="0">
                <a:latin typeface="Consolas" panose="020B0609020204030204" pitchFamily="49" charset="0"/>
                <a:cs typeface="Consolas" panose="020B0609020204030204" pitchFamily="49" charset="0"/>
              </a:rPr>
              <a:t>&lt;</a:t>
            </a:r>
            <a:r>
              <a:rPr lang="en-CA" b="1" i="1" dirty="0" smtClean="0">
                <a:solidFill>
                  <a:srgbClr val="FF0000"/>
                </a:solidFill>
                <a:latin typeface="Consolas" panose="020B0609020204030204" pitchFamily="49" charset="0"/>
                <a:cs typeface="Consolas" panose="020B0609020204030204" pitchFamily="49" charset="0"/>
              </a:rPr>
              <a:t>Boolean expression</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b="1" i="1" dirty="0" smtClean="0">
                <a:solidFill>
                  <a:schemeClr val="accent3">
                    <a:lumMod val="50000"/>
                  </a:schemeClr>
                </a:solidFill>
                <a:latin typeface="Consolas" panose="020B0609020204030204" pitchFamily="49" charset="0"/>
                <a:cs typeface="Consolas" panose="020B0609020204030204" pitchFamily="49" charset="0"/>
              </a:rPr>
              <a:t>Boolean return value: condition true</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solidFill>
                  <a:srgbClr val="0000FF"/>
                </a:solidFill>
                <a:latin typeface="Consolas" panose="020B0609020204030204" pitchFamily="49" charset="0"/>
                <a:cs typeface="Consolas" panose="020B0609020204030204" pitchFamily="49" charset="0"/>
              </a:rPr>
              <a:t>Boolean return value: condition false</a:t>
            </a:r>
            <a:r>
              <a:rPr lang="en-CA" dirty="0" smtClean="0">
                <a:latin typeface="Consolas" panose="020B0609020204030204" pitchFamily="49" charset="0"/>
                <a:cs typeface="Consolas" panose="020B0609020204030204" pitchFamily="49" charset="0"/>
              </a:rPr>
              <a:t>&gt;])</a:t>
            </a:r>
          </a:p>
          <a:p>
            <a:pPr lvl="1"/>
            <a:r>
              <a:rPr lang="en-CA" dirty="0" smtClean="0"/>
              <a:t>Reminder: square brackets [] is the notation used by Microsoft for optional arguments</a:t>
            </a:r>
            <a:endParaRPr lang="en-CA" dirty="0"/>
          </a:p>
          <a:p>
            <a:r>
              <a:rPr lang="en-CA" b="1" dirty="0" smtClean="0"/>
              <a:t>Example</a:t>
            </a:r>
            <a:r>
              <a:rPr lang="en-CA" dirty="0" smtClean="0"/>
              <a:t>:</a:t>
            </a:r>
          </a:p>
          <a:p>
            <a:pPr marL="234950" lvl="1" indent="0">
              <a:buNone/>
            </a:pP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 (</a:t>
            </a:r>
            <a:r>
              <a:rPr lang="en-CA" b="1" dirty="0" smtClean="0">
                <a:solidFill>
                  <a:srgbClr val="FF0000"/>
                </a:solidFill>
                <a:latin typeface="Consolas" panose="020B0609020204030204" pitchFamily="49" charset="0"/>
                <a:cs typeface="Consolas" panose="020B0609020204030204" pitchFamily="49" charset="0"/>
              </a:rPr>
              <a:t>B2</a:t>
            </a:r>
            <a:r>
              <a:rPr lang="en-CA" b="1" dirty="0">
                <a:solidFill>
                  <a:srgbClr val="FF0000"/>
                </a:solidFill>
                <a:latin typeface="Consolas" panose="020B0609020204030204" pitchFamily="49" charset="0"/>
                <a:cs typeface="Consolas" panose="020B0609020204030204" pitchFamily="49" charset="0"/>
              </a:rPr>
              <a:t>&gt;=100</a:t>
            </a:r>
            <a:r>
              <a:rPr lang="en-CA" dirty="0" smtClean="0">
                <a:latin typeface="Consolas" panose="020B0609020204030204" pitchFamily="49" charset="0"/>
                <a:cs typeface="Consolas" panose="020B0609020204030204" pitchFamily="49" charset="0"/>
              </a:rPr>
              <a:t>,</a:t>
            </a:r>
            <a:r>
              <a:rPr lang="en-CA" b="1" dirty="0" smtClean="0">
                <a:solidFill>
                  <a:schemeClr val="accent3">
                    <a:lumMod val="50000"/>
                  </a:schemeClr>
                </a:solidFill>
                <a:latin typeface="Consolas" panose="020B0609020204030204" pitchFamily="49" charset="0"/>
                <a:cs typeface="Consolas" panose="020B0609020204030204" pitchFamily="49" charset="0"/>
              </a:rPr>
              <a:t>"GO!"</a:t>
            </a:r>
            <a:r>
              <a:rPr lang="en-CA" dirty="0" smtClean="0">
                <a:latin typeface="Consolas" panose="020B0609020204030204" pitchFamily="49" charset="0"/>
                <a:cs typeface="Consolas" panose="020B0609020204030204" pitchFamily="49" charset="0"/>
              </a:rPr>
              <a:t>,</a:t>
            </a:r>
            <a:r>
              <a:rPr lang="en-CA" b="1" dirty="0" smtClean="0">
                <a:solidFill>
                  <a:srgbClr val="0000FF"/>
                </a:solidFill>
                <a:latin typeface="Consolas" panose="020B0609020204030204" pitchFamily="49" charset="0"/>
                <a:cs typeface="Consolas" panose="020B0609020204030204" pitchFamily="49" charset="0"/>
              </a:rPr>
              <a:t>"Don’t</a:t>
            </a:r>
            <a:r>
              <a:rPr lang="en-CA" b="1" dirty="0">
                <a:solidFill>
                  <a:srgbClr val="0000FF"/>
                </a:solidFill>
                <a:latin typeface="Consolas" panose="020B0609020204030204" pitchFamily="49" charset="0"/>
                <a:cs typeface="Consolas" panose="020B0609020204030204" pitchFamily="49" charset="0"/>
              </a:rPr>
              <a:t>’ waste your $"</a:t>
            </a:r>
            <a:r>
              <a:rPr lang="en-CA" dirty="0">
                <a:latin typeface="Consolas" panose="020B0609020204030204" pitchFamily="49" charset="0"/>
                <a:cs typeface="Consolas" panose="020B0609020204030204" pitchFamily="49" charset="0"/>
              </a:rPr>
              <a:t>)</a:t>
            </a:r>
          </a:p>
          <a:p>
            <a:pPr marL="234950" lvl="1" indent="0">
              <a:buNone/>
            </a:pPr>
            <a:endParaRPr lang="en-CA" dirty="0" smtClean="0"/>
          </a:p>
          <a:p>
            <a:r>
              <a:rPr lang="en-CA" dirty="0" smtClean="0"/>
              <a:t>Official help link</a:t>
            </a:r>
            <a:endParaRPr lang="en-CA" dirty="0" smtClean="0">
              <a:hlinkClick r:id="rId3"/>
            </a:endParaRPr>
          </a:p>
          <a:p>
            <a:r>
              <a:rPr lang="en-CA" sz="1000" dirty="0" smtClean="0">
                <a:hlinkClick r:id="rId3"/>
              </a:rPr>
              <a:t>https</a:t>
            </a:r>
            <a:r>
              <a:rPr lang="en-CA" sz="1000" dirty="0">
                <a:hlinkClick r:id="rId3"/>
              </a:rPr>
              <a:t>://</a:t>
            </a:r>
            <a:r>
              <a:rPr lang="en-CA" sz="1000" dirty="0" smtClean="0">
                <a:hlinkClick r:id="rId3"/>
              </a:rPr>
              <a:t>support.office.com/en-US/article/IF-function-69aed7c9-4e8a-4755-a9bc-aa8bbff73be2?CorrelationId=6aeb3056-a94b-47ac-af6e-90dff250a029</a:t>
            </a:r>
            <a:endParaRPr lang="en-CA" sz="1000" dirty="0" smtClean="0"/>
          </a:p>
          <a:p>
            <a:endParaRPr lang="en-CA" sz="1000" dirty="0"/>
          </a:p>
        </p:txBody>
      </p:sp>
    </p:spTree>
    <p:extLst>
      <p:ext uri="{BB962C8B-B14F-4D97-AF65-F5344CB8AC3E}">
        <p14:creationId xmlns:p14="http://schemas.microsoft.com/office/powerpoint/2010/main" val="28094325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3378" y="4593167"/>
            <a:ext cx="3942002" cy="1846254"/>
          </a:xfrm>
          <a:prstGeom prst="rect">
            <a:avLst/>
          </a:prstGeom>
        </p:spPr>
      </p:pic>
      <p:sp>
        <p:nvSpPr>
          <p:cNvPr id="2" name="Title 1"/>
          <p:cNvSpPr>
            <a:spLocks noGrp="1"/>
          </p:cNvSpPr>
          <p:nvPr>
            <p:ph type="title"/>
          </p:nvPr>
        </p:nvSpPr>
        <p:spPr/>
        <p:txBody>
          <a:bodyPr/>
          <a:lstStyle/>
          <a:p>
            <a:r>
              <a:rPr lang="en-CA" dirty="0" smtClean="0"/>
              <a:t>Excel </a:t>
            </a:r>
            <a:r>
              <a:rPr lang="en-CA" dirty="0" smtClean="0">
                <a:latin typeface="Consolas" panose="020B0609020204030204" pitchFamily="49" charset="0"/>
              </a:rPr>
              <a:t>IF</a:t>
            </a:r>
            <a:r>
              <a:rPr lang="en-CA" dirty="0" smtClean="0"/>
              <a:t>-Function: Investing Example</a:t>
            </a:r>
            <a:endParaRPr lang="en-CA" dirty="0"/>
          </a:p>
        </p:txBody>
      </p:sp>
      <p:sp>
        <p:nvSpPr>
          <p:cNvPr id="3" name="Content Placeholder 2"/>
          <p:cNvSpPr>
            <a:spLocks noGrp="1"/>
          </p:cNvSpPr>
          <p:nvPr>
            <p:ph idx="1"/>
          </p:nvPr>
        </p:nvSpPr>
        <p:spPr/>
        <p:txBody>
          <a:bodyPr/>
          <a:lstStyle/>
          <a:p>
            <a:r>
              <a:rPr lang="en-CA" dirty="0" smtClean="0"/>
              <a:t>In column ‘</a:t>
            </a:r>
            <a:r>
              <a:rPr lang="en-CA" dirty="0" smtClean="0">
                <a:latin typeface="Consolas" panose="020B0609020204030204" pitchFamily="49" charset="0"/>
              </a:rPr>
              <a:t>C</a:t>
            </a:r>
            <a:r>
              <a:rPr lang="en-CA" dirty="0" smtClean="0"/>
              <a:t>’ the sheet will display “</a:t>
            </a:r>
            <a:r>
              <a:rPr lang="en-CA" dirty="0" smtClean="0">
                <a:latin typeface="Consolas" panose="020B0609020204030204" pitchFamily="49" charset="0"/>
              </a:rPr>
              <a:t>GO!</a:t>
            </a:r>
            <a:r>
              <a:rPr lang="en-CA" dirty="0" smtClean="0"/>
              <a:t>” if net income is 100 (millions of $)  or greater “</a:t>
            </a:r>
            <a:r>
              <a:rPr lang="en-CA" dirty="0" smtClean="0">
                <a:latin typeface="Consolas" panose="020B0609020204030204" pitchFamily="49" charset="0"/>
              </a:rPr>
              <a:t>Don’t waste your $</a:t>
            </a:r>
            <a:r>
              <a:rPr lang="en-CA" dirty="0" smtClean="0"/>
              <a:t>” otherwise.</a:t>
            </a:r>
          </a:p>
          <a:p>
            <a:pPr lvl="1"/>
            <a:r>
              <a:rPr lang="en-CA" sz="2400" b="1" dirty="0" smtClean="0"/>
              <a:t>Example spreadsheet:</a:t>
            </a:r>
            <a:r>
              <a:rPr lang="en-CA" sz="2400" dirty="0" smtClean="0"/>
              <a:t> 15</a:t>
            </a:r>
            <a:r>
              <a:rPr lang="en-CA" sz="2400" dirty="0" smtClean="0">
                <a:latin typeface="Consolas" panose="020B0609020204030204" pitchFamily="49" charset="0"/>
                <a:cs typeface="Consolas" panose="020B0609020204030204" pitchFamily="49" charset="0"/>
              </a:rPr>
              <a:t>_if_invest_or_not</a:t>
            </a:r>
            <a:endParaRPr lang="en-CA" sz="2400" dirty="0">
              <a:latin typeface="Consolas" panose="020B0609020204030204" pitchFamily="49" charset="0"/>
              <a:cs typeface="Consolas" panose="020B0609020204030204" pitchFamily="49" charset="0"/>
            </a:endParaRPr>
          </a:p>
        </p:txBody>
      </p:sp>
      <p:sp>
        <p:nvSpPr>
          <p:cNvPr id="5" name="Rectangle 4"/>
          <p:cNvSpPr/>
          <p:nvPr/>
        </p:nvSpPr>
        <p:spPr>
          <a:xfrm>
            <a:off x="2286000" y="3502610"/>
            <a:ext cx="6400800" cy="6096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nsolas" panose="020B0609020204030204" pitchFamily="49" charset="0"/>
                <a:cs typeface="Consolas" panose="020B0609020204030204" pitchFamily="49" charset="0"/>
              </a:rPr>
              <a:t>=IF   (B2&gt;=100, "GO!", "Don’t’ waste your $")</a:t>
            </a:r>
          </a:p>
        </p:txBody>
      </p:sp>
      <p:cxnSp>
        <p:nvCxnSpPr>
          <p:cNvPr id="7" name="Straight Connector 6"/>
          <p:cNvCxnSpPr/>
          <p:nvPr/>
        </p:nvCxnSpPr>
        <p:spPr>
          <a:xfrm flipH="1" flipV="1">
            <a:off x="2667000" y="4104391"/>
            <a:ext cx="922010" cy="15258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01790" y="3032367"/>
            <a:ext cx="2284491" cy="650186"/>
            <a:chOff x="3153530" y="3324350"/>
            <a:chExt cx="2284491" cy="650186"/>
          </a:xfrm>
        </p:grpSpPr>
        <p:sp>
          <p:nvSpPr>
            <p:cNvPr id="8" name="Right Brace 7"/>
            <p:cNvSpPr/>
            <p:nvPr/>
          </p:nvSpPr>
          <p:spPr>
            <a:xfrm rot="16200000">
              <a:off x="3902639" y="3581400"/>
              <a:ext cx="329073" cy="457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1" name="TextBox 10"/>
            <p:cNvSpPr txBox="1"/>
            <p:nvPr/>
          </p:nvSpPr>
          <p:spPr>
            <a:xfrm>
              <a:off x="3153530" y="3324350"/>
              <a:ext cx="2284491" cy="533400"/>
            </a:xfrm>
            <a:prstGeom prst="rect">
              <a:avLst/>
            </a:prstGeom>
            <a:noFill/>
          </p:spPr>
          <p:txBody>
            <a:bodyPr wrap="square" rtlCol="0">
              <a:noAutofit/>
            </a:bodyPr>
            <a:lstStyle/>
            <a:p>
              <a:r>
                <a:rPr lang="en-CA" b="1" dirty="0" smtClean="0">
                  <a:solidFill>
                    <a:srgbClr val="FF0000"/>
                  </a:solidFill>
                </a:rPr>
                <a:t>Boolean expression</a:t>
              </a:r>
            </a:p>
          </p:txBody>
        </p:sp>
      </p:grpSp>
      <p:grpSp>
        <p:nvGrpSpPr>
          <p:cNvPr id="16" name="Group 15"/>
          <p:cNvGrpSpPr/>
          <p:nvPr/>
        </p:nvGrpSpPr>
        <p:grpSpPr>
          <a:xfrm>
            <a:off x="3491177" y="3943988"/>
            <a:ext cx="2307633" cy="540352"/>
            <a:chOff x="4669766" y="4153385"/>
            <a:chExt cx="2307633" cy="540352"/>
          </a:xfrm>
        </p:grpSpPr>
        <p:sp>
          <p:nvSpPr>
            <p:cNvPr id="9" name="Right Brace 8"/>
            <p:cNvSpPr/>
            <p:nvPr/>
          </p:nvSpPr>
          <p:spPr>
            <a:xfrm rot="5400000">
              <a:off x="6071412" y="3980993"/>
              <a:ext cx="257199" cy="601984"/>
            </a:xfrm>
            <a:prstGeom prst="rightBrac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chemeClr val="accent3">
                    <a:lumMod val="50000"/>
                  </a:schemeClr>
                </a:solidFill>
              </a:endParaRPr>
            </a:p>
          </p:txBody>
        </p:sp>
        <p:sp>
          <p:nvSpPr>
            <p:cNvPr id="12" name="TextBox 11"/>
            <p:cNvSpPr txBox="1"/>
            <p:nvPr/>
          </p:nvSpPr>
          <p:spPr>
            <a:xfrm>
              <a:off x="4669766" y="4341116"/>
              <a:ext cx="2307633" cy="352621"/>
            </a:xfrm>
            <a:prstGeom prst="rect">
              <a:avLst/>
            </a:prstGeom>
            <a:noFill/>
          </p:spPr>
          <p:txBody>
            <a:bodyPr wrap="square" rtlCol="0">
              <a:noAutofit/>
            </a:bodyPr>
            <a:lstStyle/>
            <a:p>
              <a:r>
                <a:rPr lang="en-CA" b="1" dirty="0" smtClean="0">
                  <a:solidFill>
                    <a:schemeClr val="accent3">
                      <a:lumMod val="50000"/>
                    </a:schemeClr>
                  </a:solidFill>
                </a:rPr>
                <a:t>Return: condition true</a:t>
              </a:r>
            </a:p>
          </p:txBody>
        </p:sp>
      </p:grpSp>
      <p:grpSp>
        <p:nvGrpSpPr>
          <p:cNvPr id="6" name="Group 5"/>
          <p:cNvGrpSpPr/>
          <p:nvPr/>
        </p:nvGrpSpPr>
        <p:grpSpPr>
          <a:xfrm>
            <a:off x="5962744" y="3962400"/>
            <a:ext cx="2567920" cy="713935"/>
            <a:chOff x="6101710" y="4741562"/>
            <a:chExt cx="2567920" cy="713935"/>
          </a:xfrm>
        </p:grpSpPr>
        <p:sp>
          <p:nvSpPr>
            <p:cNvPr id="10" name="Right Brace 9"/>
            <p:cNvSpPr/>
            <p:nvPr/>
          </p:nvSpPr>
          <p:spPr>
            <a:xfrm rot="5400000">
              <a:off x="6945580" y="3897692"/>
              <a:ext cx="167757" cy="1855497"/>
            </a:xfrm>
            <a:prstGeom prst="righ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6592801" y="4922097"/>
              <a:ext cx="2076829" cy="533400"/>
            </a:xfrm>
            <a:prstGeom prst="rect">
              <a:avLst/>
            </a:prstGeom>
            <a:noFill/>
          </p:spPr>
          <p:txBody>
            <a:bodyPr wrap="square" rtlCol="0">
              <a:noAutofit/>
            </a:bodyPr>
            <a:lstStyle/>
            <a:p>
              <a:r>
                <a:rPr lang="en-CA" b="1" dirty="0" smtClean="0">
                  <a:solidFill>
                    <a:srgbClr val="0000FF"/>
                  </a:solidFill>
                </a:rPr>
                <a:t>Return: condition false - “else case”</a:t>
              </a:r>
            </a:p>
          </p:txBody>
        </p:sp>
      </p:grpSp>
    </p:spTree>
    <p:extLst>
      <p:ext uri="{BB962C8B-B14F-4D97-AF65-F5344CB8AC3E}">
        <p14:creationId xmlns:p14="http://schemas.microsoft.com/office/powerpoint/2010/main" val="29415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3">
                    <a:lumMod val="75000"/>
                  </a:schemeClr>
                </a:solidFill>
              </a:rPr>
              <a:t>Comparators</a:t>
            </a:r>
            <a:endParaRPr lang="en-CA" b="1" dirty="0">
              <a:solidFill>
                <a:schemeClr val="accent3">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43024684"/>
              </p:ext>
            </p:extLst>
          </p:nvPr>
        </p:nvGraphicFramePr>
        <p:xfrm>
          <a:off x="1143000" y="1524000"/>
          <a:ext cx="7086600" cy="3580988"/>
        </p:xfrm>
        <a:graphic>
          <a:graphicData uri="http://schemas.openxmlformats.org/drawingml/2006/table">
            <a:tbl>
              <a:tblPr firstRow="1" bandRow="1">
                <a:tableStyleId>{5C22544A-7EE6-4342-B048-85BDC9FD1C3A}</a:tableStyleId>
              </a:tblPr>
              <a:tblGrid>
                <a:gridCol w="2066925">
                  <a:extLst>
                    <a:ext uri="{9D8B030D-6E8A-4147-A177-3AD203B41FA5}">
                      <a16:colId xmlns="" xmlns:a16="http://schemas.microsoft.com/office/drawing/2014/main" val="20000"/>
                    </a:ext>
                  </a:extLst>
                </a:gridCol>
                <a:gridCol w="1971675">
                  <a:extLst>
                    <a:ext uri="{9D8B030D-6E8A-4147-A177-3AD203B41FA5}">
                      <a16:colId xmlns="" xmlns:a16="http://schemas.microsoft.com/office/drawing/2014/main" val="20001"/>
                    </a:ext>
                  </a:extLst>
                </a:gridCol>
                <a:gridCol w="3048000">
                  <a:extLst>
                    <a:ext uri="{9D8B030D-6E8A-4147-A177-3AD203B41FA5}">
                      <a16:colId xmlns="" xmlns:a16="http://schemas.microsoft.com/office/drawing/2014/main" val="20002"/>
                    </a:ext>
                  </a:extLst>
                </a:gridCol>
              </a:tblGrid>
              <a:tr h="788429">
                <a:tc>
                  <a:txBody>
                    <a:bodyPr/>
                    <a:lstStyle/>
                    <a:p>
                      <a:r>
                        <a:rPr lang="en-CA" dirty="0" smtClean="0"/>
                        <a:t>Mathematical</a:t>
                      </a:r>
                      <a:r>
                        <a:rPr lang="en-CA" baseline="0" dirty="0" smtClean="0"/>
                        <a:t> </a:t>
                      </a:r>
                      <a:r>
                        <a:rPr lang="en-CA" dirty="0" smtClean="0"/>
                        <a:t>representation</a:t>
                      </a:r>
                      <a:endParaRPr lang="en-CA" dirty="0"/>
                    </a:p>
                  </a:txBody>
                  <a:tcPr/>
                </a:tc>
                <a:tc>
                  <a:txBody>
                    <a:bodyPr/>
                    <a:lstStyle/>
                    <a:p>
                      <a:r>
                        <a:rPr lang="en-CA" dirty="0" smtClean="0"/>
                        <a:t>Excel representation</a:t>
                      </a:r>
                      <a:endParaRPr lang="en-CA" dirty="0"/>
                    </a:p>
                  </a:txBody>
                  <a:tcPr/>
                </a:tc>
                <a:tc>
                  <a:txBody>
                    <a:bodyPr/>
                    <a:lstStyle/>
                    <a:p>
                      <a:r>
                        <a:rPr lang="en-CA" dirty="0" smtClean="0"/>
                        <a:t>Meaning</a:t>
                      </a:r>
                      <a:endParaRPr lang="en-CA" dirty="0"/>
                    </a:p>
                  </a:txBody>
                  <a:tcPr/>
                </a:tc>
                <a:extLst>
                  <a:ext uri="{0D108BD9-81ED-4DB2-BD59-A6C34878D82A}">
                    <a16:rowId xmlns="" xmlns:a16="http://schemas.microsoft.com/office/drawing/2014/main" val="10000"/>
                  </a:ext>
                </a:extLst>
              </a:tr>
              <a:tr h="456788">
                <a:tc>
                  <a:txBody>
                    <a:bodyPr/>
                    <a:lstStyle/>
                    <a:p>
                      <a:r>
                        <a:rPr lang="en-CA" b="1" dirty="0" smtClean="0">
                          <a:solidFill>
                            <a:schemeClr val="accent3">
                              <a:lumMod val="75000"/>
                            </a:schemeClr>
                          </a:solidFill>
                        </a:rPr>
                        <a:t>&lt;</a:t>
                      </a:r>
                      <a:endParaRPr lang="en-CA" b="1" dirty="0">
                        <a:solidFill>
                          <a:schemeClr val="accent3">
                            <a:lumMod val="75000"/>
                          </a:schemeClr>
                        </a:solidFill>
                      </a:endParaRPr>
                    </a:p>
                  </a:txBody>
                  <a:tcPr/>
                </a:tc>
                <a:tc>
                  <a:txBody>
                    <a:bodyPr/>
                    <a:lstStyle/>
                    <a:p>
                      <a:r>
                        <a:rPr lang="en-CA" b="1" dirty="0" smtClean="0">
                          <a:solidFill>
                            <a:schemeClr val="accent3">
                              <a:lumMod val="75000"/>
                            </a:schemeClr>
                          </a:solidFill>
                        </a:rPr>
                        <a:t>&lt;</a:t>
                      </a:r>
                      <a:endParaRPr lang="en-CA" b="1" dirty="0">
                        <a:solidFill>
                          <a:schemeClr val="accent3">
                            <a:lumMod val="75000"/>
                          </a:schemeClr>
                        </a:solidFill>
                      </a:endParaRPr>
                    </a:p>
                  </a:txBody>
                  <a:tcPr/>
                </a:tc>
                <a:tc>
                  <a:txBody>
                    <a:bodyPr/>
                    <a:lstStyle/>
                    <a:p>
                      <a:r>
                        <a:rPr lang="en-CA" dirty="0" smtClean="0"/>
                        <a:t>Less than</a:t>
                      </a:r>
                      <a:endParaRPr lang="en-CA" dirty="0"/>
                    </a:p>
                  </a:txBody>
                  <a:tcPr/>
                </a:tc>
                <a:extLst>
                  <a:ext uri="{0D108BD9-81ED-4DB2-BD59-A6C34878D82A}">
                    <a16:rowId xmlns="" xmlns:a16="http://schemas.microsoft.com/office/drawing/2014/main" val="10001"/>
                  </a:ext>
                </a:extLst>
              </a:tr>
              <a:tr h="456788">
                <a:tc>
                  <a:txBody>
                    <a:bodyPr/>
                    <a:lstStyle/>
                    <a:p>
                      <a:r>
                        <a:rPr lang="en-CA" b="1" dirty="0" smtClean="0">
                          <a:solidFill>
                            <a:schemeClr val="accent3">
                              <a:lumMod val="75000"/>
                            </a:schemeClr>
                          </a:solidFill>
                        </a:rPr>
                        <a:t>&gt;</a:t>
                      </a:r>
                      <a:endParaRPr lang="en-CA" b="1" dirty="0">
                        <a:solidFill>
                          <a:schemeClr val="accent3">
                            <a:lumMod val="75000"/>
                          </a:schemeClr>
                        </a:solidFill>
                      </a:endParaRPr>
                    </a:p>
                  </a:txBody>
                  <a:tcPr/>
                </a:tc>
                <a:tc>
                  <a:txBody>
                    <a:bodyPr/>
                    <a:lstStyle/>
                    <a:p>
                      <a:r>
                        <a:rPr lang="en-CA" b="1" dirty="0" smtClean="0">
                          <a:solidFill>
                            <a:schemeClr val="accent3">
                              <a:lumMod val="75000"/>
                            </a:schemeClr>
                          </a:solidFill>
                        </a:rPr>
                        <a:t>&gt;</a:t>
                      </a:r>
                      <a:endParaRPr lang="en-CA" b="1" dirty="0">
                        <a:solidFill>
                          <a:schemeClr val="accent3">
                            <a:lumMod val="75000"/>
                          </a:schemeClr>
                        </a:solidFill>
                      </a:endParaRPr>
                    </a:p>
                  </a:txBody>
                  <a:tcPr/>
                </a:tc>
                <a:tc>
                  <a:txBody>
                    <a:bodyPr/>
                    <a:lstStyle/>
                    <a:p>
                      <a:r>
                        <a:rPr lang="en-CA" dirty="0" smtClean="0"/>
                        <a:t>Greater than</a:t>
                      </a:r>
                      <a:endParaRPr lang="en-CA" dirty="0"/>
                    </a:p>
                  </a:txBody>
                  <a:tcPr/>
                </a:tc>
                <a:extLst>
                  <a:ext uri="{0D108BD9-81ED-4DB2-BD59-A6C34878D82A}">
                    <a16:rowId xmlns="" xmlns:a16="http://schemas.microsoft.com/office/drawing/2014/main" val="10002"/>
                  </a:ext>
                </a:extLst>
              </a:tr>
              <a:tr h="456788">
                <a:tc>
                  <a:txBody>
                    <a:bodyPr/>
                    <a:lstStyle/>
                    <a:p>
                      <a:r>
                        <a:rPr lang="en-CA" b="1" dirty="0" smtClean="0">
                          <a:solidFill>
                            <a:schemeClr val="accent3">
                              <a:lumMod val="75000"/>
                            </a:schemeClr>
                          </a:solidFill>
                        </a:rPr>
                        <a:t>=</a:t>
                      </a:r>
                      <a:endParaRPr lang="en-CA" b="1" dirty="0">
                        <a:solidFill>
                          <a:schemeClr val="accent3">
                            <a:lumMod val="75000"/>
                          </a:schemeClr>
                        </a:solidFill>
                      </a:endParaRPr>
                    </a:p>
                  </a:txBody>
                  <a:tcPr/>
                </a:tc>
                <a:tc>
                  <a:txBody>
                    <a:bodyPr/>
                    <a:lstStyle/>
                    <a:p>
                      <a:r>
                        <a:rPr lang="en-CA" b="1" dirty="0" smtClean="0">
                          <a:solidFill>
                            <a:schemeClr val="accent3">
                              <a:lumMod val="75000"/>
                            </a:schemeClr>
                          </a:solidFill>
                        </a:rPr>
                        <a:t>=</a:t>
                      </a:r>
                      <a:endParaRPr lang="en-CA" b="1" dirty="0">
                        <a:solidFill>
                          <a:schemeClr val="accent3">
                            <a:lumMod val="75000"/>
                          </a:schemeClr>
                        </a:solidFill>
                      </a:endParaRPr>
                    </a:p>
                  </a:txBody>
                  <a:tcPr/>
                </a:tc>
                <a:tc>
                  <a:txBody>
                    <a:bodyPr/>
                    <a:lstStyle/>
                    <a:p>
                      <a:r>
                        <a:rPr lang="en-CA" dirty="0" smtClean="0"/>
                        <a:t>Equal to</a:t>
                      </a:r>
                      <a:endParaRPr lang="en-CA" dirty="0"/>
                    </a:p>
                  </a:txBody>
                  <a:tcPr/>
                </a:tc>
                <a:extLst>
                  <a:ext uri="{0D108BD9-81ED-4DB2-BD59-A6C34878D82A}">
                    <a16:rowId xmlns="" xmlns:a16="http://schemas.microsoft.com/office/drawing/2014/main" val="10003"/>
                  </a:ext>
                </a:extLst>
              </a:tr>
              <a:tr h="456788">
                <a:tc>
                  <a:txBody>
                    <a:bodyPr/>
                    <a:lstStyle/>
                    <a:p>
                      <a:r>
                        <a:rPr lang="en-CA" altLang="en-US" sz="1800" b="1" dirty="0" smtClean="0">
                          <a:solidFill>
                            <a:schemeClr val="accent3">
                              <a:lumMod val="75000"/>
                            </a:schemeClr>
                          </a:solidFill>
                          <a:latin typeface="Arial" charset="0"/>
                          <a:cs typeface="Times New Roman" pitchFamily="18" charset="0"/>
                        </a:rPr>
                        <a:t>≤ </a:t>
                      </a:r>
                      <a:endParaRPr lang="en-CA" b="1" dirty="0">
                        <a:solidFill>
                          <a:schemeClr val="accent3">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solidFill>
                            <a:schemeClr val="accent3">
                              <a:lumMod val="75000"/>
                            </a:schemeClr>
                          </a:solidFill>
                        </a:rPr>
                        <a:t>&lt;=</a:t>
                      </a:r>
                    </a:p>
                  </a:txBody>
                  <a:tcPr/>
                </a:tc>
                <a:tc>
                  <a:txBody>
                    <a:bodyPr/>
                    <a:lstStyle/>
                    <a:p>
                      <a:r>
                        <a:rPr lang="en-CA" dirty="0" smtClean="0"/>
                        <a:t>Less than, equal to</a:t>
                      </a:r>
                      <a:endParaRPr lang="en-CA" dirty="0"/>
                    </a:p>
                  </a:txBody>
                  <a:tcPr/>
                </a:tc>
                <a:extLst>
                  <a:ext uri="{0D108BD9-81ED-4DB2-BD59-A6C34878D82A}">
                    <a16:rowId xmlns="" xmlns:a16="http://schemas.microsoft.com/office/drawing/2014/main" val="10004"/>
                  </a:ext>
                </a:extLst>
              </a:tr>
              <a:tr h="508619">
                <a:tc>
                  <a:txBody>
                    <a:bodyPr/>
                    <a:lstStyle/>
                    <a:p>
                      <a:r>
                        <a:rPr lang="en-CA" altLang="en-US" sz="1800" b="1" dirty="0" smtClean="0">
                          <a:solidFill>
                            <a:schemeClr val="accent3">
                              <a:lumMod val="75000"/>
                            </a:schemeClr>
                          </a:solidFill>
                          <a:latin typeface="Arial" charset="0"/>
                          <a:cs typeface="Times New Roman" pitchFamily="18" charset="0"/>
                        </a:rPr>
                        <a:t>≥ </a:t>
                      </a:r>
                      <a:endParaRPr lang="en-CA" b="1" dirty="0">
                        <a:solidFill>
                          <a:schemeClr val="accent3">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solidFill>
                            <a:schemeClr val="accent3">
                              <a:lumMod val="75000"/>
                            </a:schemeClr>
                          </a:solidFill>
                        </a:rPr>
                        <a:t>&gt;=</a:t>
                      </a:r>
                    </a:p>
                  </a:txBody>
                  <a:tcPr/>
                </a:tc>
                <a:tc>
                  <a:txBody>
                    <a:bodyPr/>
                    <a:lstStyle/>
                    <a:p>
                      <a:r>
                        <a:rPr lang="en-CA" dirty="0" smtClean="0"/>
                        <a:t>Greater than, equal to</a:t>
                      </a:r>
                      <a:endParaRPr lang="en-CA" dirty="0"/>
                    </a:p>
                  </a:txBody>
                  <a:tcPr/>
                </a:tc>
                <a:extLst>
                  <a:ext uri="{0D108BD9-81ED-4DB2-BD59-A6C34878D82A}">
                    <a16:rowId xmlns="" xmlns:a16="http://schemas.microsoft.com/office/drawing/2014/main" val="10005"/>
                  </a:ext>
                </a:extLst>
              </a:tr>
              <a:tr h="456788">
                <a:tc>
                  <a:txBody>
                    <a:bodyPr/>
                    <a:lstStyle/>
                    <a:p>
                      <a:r>
                        <a:rPr lang="en-CA" altLang="en-US" sz="1800" b="1" dirty="0" smtClean="0">
                          <a:solidFill>
                            <a:schemeClr val="accent3">
                              <a:lumMod val="75000"/>
                            </a:schemeClr>
                          </a:solidFill>
                          <a:latin typeface="Arial" charset="0"/>
                          <a:cs typeface="Times New Roman" pitchFamily="18" charset="0"/>
                        </a:rPr>
                        <a:t>≠ </a:t>
                      </a:r>
                      <a:endParaRPr lang="en-CA" b="1" dirty="0">
                        <a:solidFill>
                          <a:schemeClr val="accent3">
                            <a:lumMod val="75000"/>
                          </a:schemeClr>
                        </a:solidFill>
                      </a:endParaRPr>
                    </a:p>
                  </a:txBody>
                  <a:tcPr/>
                </a:tc>
                <a:tc>
                  <a:txBody>
                    <a:bodyPr/>
                    <a:lstStyle/>
                    <a:p>
                      <a:r>
                        <a:rPr lang="en-CA" b="1" dirty="0" smtClean="0">
                          <a:solidFill>
                            <a:schemeClr val="accent3">
                              <a:lumMod val="75000"/>
                            </a:schemeClr>
                          </a:solidFill>
                        </a:rPr>
                        <a:t>&lt;&gt;</a:t>
                      </a:r>
                      <a:endParaRPr lang="en-CA" b="1" dirty="0">
                        <a:solidFill>
                          <a:schemeClr val="accent3">
                            <a:lumMod val="75000"/>
                          </a:schemeClr>
                        </a:solidFill>
                      </a:endParaRPr>
                    </a:p>
                  </a:txBody>
                  <a:tcPr/>
                </a:tc>
                <a:tc>
                  <a:txBody>
                    <a:bodyPr/>
                    <a:lstStyle/>
                    <a:p>
                      <a:r>
                        <a:rPr lang="en-CA" dirty="0" smtClean="0"/>
                        <a:t>Not equal to</a:t>
                      </a:r>
                      <a:endParaRPr lang="en-CA"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9267079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b="1" dirty="0" smtClean="0">
                <a:solidFill>
                  <a:schemeClr val="accent3">
                    <a:lumMod val="75000"/>
                  </a:schemeClr>
                </a:solidFill>
              </a:rPr>
              <a:t>Return Values</a:t>
            </a:r>
            <a:endParaRPr lang="en-US" b="1" dirty="0">
              <a:solidFill>
                <a:schemeClr val="accent3">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3875710"/>
              </p:ext>
            </p:extLst>
          </p:nvPr>
        </p:nvGraphicFramePr>
        <p:xfrm>
          <a:off x="762000" y="1524000"/>
          <a:ext cx="7772400" cy="2615581"/>
        </p:xfrm>
        <a:graphic>
          <a:graphicData uri="http://schemas.openxmlformats.org/drawingml/2006/table">
            <a:tbl>
              <a:tblPr firstRow="1" bandRow="1">
                <a:tableStyleId>{5C22544A-7EE6-4342-B048-85BDC9FD1C3A}</a:tableStyleId>
              </a:tblPr>
              <a:tblGrid>
                <a:gridCol w="2266950">
                  <a:extLst>
                    <a:ext uri="{9D8B030D-6E8A-4147-A177-3AD203B41FA5}">
                      <a16:colId xmlns="" xmlns:a16="http://schemas.microsoft.com/office/drawing/2014/main" val="2985749185"/>
                    </a:ext>
                  </a:extLst>
                </a:gridCol>
                <a:gridCol w="1695450">
                  <a:extLst>
                    <a:ext uri="{9D8B030D-6E8A-4147-A177-3AD203B41FA5}">
                      <a16:colId xmlns="" xmlns:a16="http://schemas.microsoft.com/office/drawing/2014/main" val="2279295926"/>
                    </a:ext>
                  </a:extLst>
                </a:gridCol>
                <a:gridCol w="3810000">
                  <a:extLst>
                    <a:ext uri="{9D8B030D-6E8A-4147-A177-3AD203B41FA5}">
                      <a16:colId xmlns="" xmlns:a16="http://schemas.microsoft.com/office/drawing/2014/main" val="121293545"/>
                    </a:ext>
                  </a:extLst>
                </a:gridCol>
              </a:tblGrid>
              <a:tr h="788429">
                <a:tc>
                  <a:txBody>
                    <a:bodyPr/>
                    <a:lstStyle/>
                    <a:p>
                      <a:r>
                        <a:rPr lang="en-CA" dirty="0" smtClean="0"/>
                        <a:t>Type</a:t>
                      </a:r>
                      <a:r>
                        <a:rPr lang="en-CA" baseline="0" dirty="0" smtClean="0"/>
                        <a:t> of return value</a:t>
                      </a:r>
                      <a:endParaRPr lang="en-CA" dirty="0"/>
                    </a:p>
                  </a:txBody>
                  <a:tcPr/>
                </a:tc>
                <a:tc>
                  <a:txBody>
                    <a:bodyPr/>
                    <a:lstStyle/>
                    <a:p>
                      <a:r>
                        <a:rPr lang="en-CA" dirty="0" smtClean="0"/>
                        <a:t>Example return value</a:t>
                      </a:r>
                      <a:endParaRPr lang="en-CA" dirty="0"/>
                    </a:p>
                  </a:txBody>
                  <a:tcPr/>
                </a:tc>
                <a:tc>
                  <a:txBody>
                    <a:bodyPr/>
                    <a:lstStyle/>
                    <a:p>
                      <a:r>
                        <a:rPr lang="en-CA" dirty="0" smtClean="0"/>
                        <a:t>Example</a:t>
                      </a:r>
                      <a:r>
                        <a:rPr lang="en-CA" baseline="0" dirty="0" smtClean="0"/>
                        <a:t> use</a:t>
                      </a:r>
                      <a:endParaRPr lang="en-CA" dirty="0"/>
                    </a:p>
                  </a:txBody>
                  <a:tcPr/>
                </a:tc>
                <a:extLst>
                  <a:ext uri="{0D108BD9-81ED-4DB2-BD59-A6C34878D82A}">
                    <a16:rowId xmlns="" xmlns:a16="http://schemas.microsoft.com/office/drawing/2014/main" val="2347819563"/>
                  </a:ext>
                </a:extLst>
              </a:tr>
              <a:tr h="456788">
                <a:tc>
                  <a:txBody>
                    <a:bodyPr/>
                    <a:lstStyle/>
                    <a:p>
                      <a:r>
                        <a:rPr lang="en-CA" dirty="0" smtClean="0"/>
                        <a:t>Text</a:t>
                      </a:r>
                      <a:endParaRPr lang="en-CA" dirty="0"/>
                    </a:p>
                  </a:txBody>
                  <a:tcPr/>
                </a:tc>
                <a:tc>
                  <a:txBody>
                    <a:bodyPr/>
                    <a:lstStyle/>
                    <a:p>
                      <a:r>
                        <a:rPr lang="en-CA" dirty="0" smtClean="0"/>
                        <a:t>“</a:t>
                      </a:r>
                      <a:r>
                        <a:rPr lang="en-CA" b="1" i="1" dirty="0" smtClean="0">
                          <a:solidFill>
                            <a:schemeClr val="accent3">
                              <a:lumMod val="75000"/>
                            </a:schemeClr>
                          </a:solidFill>
                        </a:rPr>
                        <a:t>GO</a:t>
                      </a:r>
                      <a:r>
                        <a:rPr lang="en-CA" dirty="0" smtClean="0"/>
                        <a:t>”</a:t>
                      </a:r>
                      <a:endParaRPr lang="en-CA" dirty="0"/>
                    </a:p>
                  </a:txBody>
                  <a:tcPr/>
                </a:tc>
                <a:tc>
                  <a:txBody>
                    <a:bodyPr/>
                    <a:lstStyle/>
                    <a:p>
                      <a:r>
                        <a:rPr lang="en-CA" dirty="0" smtClean="0">
                          <a:latin typeface="Consolas" panose="020B0609020204030204" pitchFamily="49" charset="0"/>
                          <a:cs typeface="Consolas" panose="020B0609020204030204" pitchFamily="49" charset="0"/>
                        </a:rPr>
                        <a:t>=IF (B2&gt;=100,"</a:t>
                      </a:r>
                      <a:r>
                        <a:rPr lang="en-CA" b="1" dirty="0" smtClean="0">
                          <a:solidFill>
                            <a:schemeClr val="accent3">
                              <a:lumMod val="75000"/>
                            </a:schemeClr>
                          </a:solidFill>
                          <a:latin typeface="Consolas" panose="020B0609020204030204" pitchFamily="49" charset="0"/>
                          <a:cs typeface="Consolas" panose="020B0609020204030204" pitchFamily="49" charset="0"/>
                        </a:rPr>
                        <a:t>GO!</a:t>
                      </a:r>
                      <a:r>
                        <a:rPr lang="en-CA" dirty="0" smtClean="0">
                          <a:latin typeface="Consolas" panose="020B0609020204030204" pitchFamily="49" charset="0"/>
                          <a:cs typeface="Consolas" panose="020B0609020204030204" pitchFamily="49" charset="0"/>
                        </a:rPr>
                        <a:t>", "</a:t>
                      </a:r>
                      <a:r>
                        <a:rPr lang="en-CA" b="1" dirty="0" smtClean="0">
                          <a:solidFill>
                            <a:schemeClr val="accent3">
                              <a:lumMod val="75000"/>
                            </a:schemeClr>
                          </a:solidFill>
                          <a:latin typeface="Consolas" panose="020B0609020204030204" pitchFamily="49" charset="0"/>
                          <a:cs typeface="Consolas" panose="020B0609020204030204" pitchFamily="49" charset="0"/>
                        </a:rPr>
                        <a:t>No go</a:t>
                      </a:r>
                      <a:r>
                        <a:rPr lang="en-CA" dirty="0" smtClean="0">
                          <a:latin typeface="Consolas" panose="020B0609020204030204" pitchFamily="49" charset="0"/>
                          <a:cs typeface="Consolas" panose="020B0609020204030204" pitchFamily="49" charset="0"/>
                        </a:rPr>
                        <a:t>")</a:t>
                      </a:r>
                      <a:endParaRPr lang="en-CA" dirty="0"/>
                    </a:p>
                  </a:txBody>
                  <a:tcPr/>
                </a:tc>
                <a:extLst>
                  <a:ext uri="{0D108BD9-81ED-4DB2-BD59-A6C34878D82A}">
                    <a16:rowId xmlns="" xmlns:a16="http://schemas.microsoft.com/office/drawing/2014/main" val="1671132779"/>
                  </a:ext>
                </a:extLst>
              </a:tr>
              <a:tr h="456788">
                <a:tc>
                  <a:txBody>
                    <a:bodyPr/>
                    <a:lstStyle/>
                    <a:p>
                      <a:r>
                        <a:rPr lang="en-CA" dirty="0" smtClean="0"/>
                        <a:t>Numeric</a:t>
                      </a:r>
                      <a:endParaRPr lang="en-CA" dirty="0"/>
                    </a:p>
                  </a:txBody>
                  <a:tcPr/>
                </a:tc>
                <a:tc>
                  <a:txBody>
                    <a:bodyPr/>
                    <a:lstStyle/>
                    <a:p>
                      <a:r>
                        <a:rPr lang="en-CA" b="1" dirty="0" smtClean="0">
                          <a:solidFill>
                            <a:schemeClr val="accent3">
                              <a:lumMod val="75000"/>
                            </a:schemeClr>
                          </a:solidFill>
                        </a:rPr>
                        <a:t>4</a:t>
                      </a:r>
                      <a:r>
                        <a:rPr lang="en-CA" dirty="0" smtClean="0"/>
                        <a:t>,</a:t>
                      </a:r>
                      <a:r>
                        <a:rPr lang="en-CA" baseline="0" dirty="0" smtClean="0"/>
                        <a:t> </a:t>
                      </a:r>
                      <a:r>
                        <a:rPr lang="en-CA" b="1" baseline="0" dirty="0" smtClean="0">
                          <a:solidFill>
                            <a:schemeClr val="accent3">
                              <a:lumMod val="75000"/>
                            </a:schemeClr>
                          </a:solidFill>
                        </a:rPr>
                        <a:t>4.0</a:t>
                      </a:r>
                      <a:endParaRPr lang="en-CA" b="1" dirty="0">
                        <a:solidFill>
                          <a:schemeClr val="accent3">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=IF (C3="A+",</a:t>
                      </a:r>
                      <a:r>
                        <a:rPr lang="en-CA" b="1" dirty="0" smtClean="0">
                          <a:solidFill>
                            <a:schemeClr val="accent3">
                              <a:lumMod val="75000"/>
                            </a:schemeClr>
                          </a:solidFill>
                          <a:latin typeface="Consolas" panose="020B0609020204030204" pitchFamily="49" charset="0"/>
                          <a:cs typeface="Consolas" panose="020B0609020204030204" pitchFamily="49" charset="0"/>
                        </a:rPr>
                        <a:t>4.3</a:t>
                      </a:r>
                      <a:r>
                        <a:rPr lang="en-CA" b="0" dirty="0" smtClean="0">
                          <a:solidFill>
                            <a:schemeClr val="tx1"/>
                          </a:solidFill>
                          <a:latin typeface="Consolas" panose="020B0609020204030204" pitchFamily="49" charset="0"/>
                          <a:cs typeface="Consolas" panose="020B0609020204030204" pitchFamily="49" charset="0"/>
                        </a:rPr>
                        <a:t>,</a:t>
                      </a:r>
                      <a:r>
                        <a:rPr lang="en-CA" b="1" dirty="0" smtClean="0">
                          <a:solidFill>
                            <a:schemeClr val="accent3">
                              <a:lumMod val="75000"/>
                            </a:schemeClr>
                          </a:solidFill>
                          <a:latin typeface="Consolas" panose="020B0609020204030204" pitchFamily="49" charset="0"/>
                          <a:cs typeface="Consolas" panose="020B0609020204030204" pitchFamily="49" charset="0"/>
                        </a:rPr>
                        <a:t> -1</a:t>
                      </a:r>
                      <a:r>
                        <a:rPr lang="en-CA" dirty="0" smtClean="0">
                          <a:latin typeface="Consolas" panose="020B0609020204030204" pitchFamily="49" charset="0"/>
                          <a:cs typeface="Consolas" panose="020B0609020204030204" pitchFamily="49" charset="0"/>
                        </a:rPr>
                        <a:t>)</a:t>
                      </a:r>
                      <a:endParaRPr lang="en-CA" dirty="0" smtClean="0"/>
                    </a:p>
                  </a:txBody>
                  <a:tcPr/>
                </a:tc>
                <a:extLst>
                  <a:ext uri="{0D108BD9-81ED-4DB2-BD59-A6C34878D82A}">
                    <a16:rowId xmlns="" xmlns:a16="http://schemas.microsoft.com/office/drawing/2014/main" val="2389029064"/>
                  </a:ext>
                </a:extLst>
              </a:tr>
              <a:tr h="456788">
                <a:tc>
                  <a:txBody>
                    <a:bodyPr/>
                    <a:lstStyle/>
                    <a:p>
                      <a:r>
                        <a:rPr lang="en-CA" dirty="0" smtClean="0"/>
                        <a:t>Cell</a:t>
                      </a:r>
                      <a:r>
                        <a:rPr lang="en-CA" baseline="0" dirty="0" smtClean="0"/>
                        <a:t> reference</a:t>
                      </a:r>
                      <a:endParaRPr lang="en-CA" dirty="0"/>
                    </a:p>
                  </a:txBody>
                  <a:tcPr/>
                </a:tc>
                <a:tc>
                  <a:txBody>
                    <a:bodyPr/>
                    <a:lstStyle/>
                    <a:p>
                      <a:r>
                        <a:rPr lang="en-CA" b="1" dirty="0" smtClean="0">
                          <a:solidFill>
                            <a:schemeClr val="accent3">
                              <a:lumMod val="75000"/>
                            </a:schemeClr>
                          </a:solidFill>
                        </a:rPr>
                        <a:t>A2</a:t>
                      </a:r>
                      <a:r>
                        <a:rPr lang="en-CA" dirty="0" smtClean="0"/>
                        <a:t>,</a:t>
                      </a:r>
                      <a:r>
                        <a:rPr lang="en-CA" baseline="0" dirty="0" smtClean="0"/>
                        <a:t> </a:t>
                      </a:r>
                      <a:r>
                        <a:rPr lang="en-CA" b="1" baseline="0" dirty="0" smtClean="0">
                          <a:solidFill>
                            <a:schemeClr val="accent3">
                              <a:lumMod val="75000"/>
                            </a:schemeClr>
                          </a:solidFill>
                        </a:rPr>
                        <a:t>A3</a:t>
                      </a:r>
                      <a:endParaRPr lang="en-CA" b="1" dirty="0">
                        <a:solidFill>
                          <a:schemeClr val="accent3">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rPr>
                        <a:t>=IF(A1&gt;0,</a:t>
                      </a:r>
                      <a:r>
                        <a:rPr lang="en-CA" b="1" dirty="0" smtClean="0">
                          <a:solidFill>
                            <a:schemeClr val="accent3">
                              <a:lumMod val="75000"/>
                            </a:schemeClr>
                          </a:solidFill>
                          <a:latin typeface="Consolas" panose="020B0609020204030204" pitchFamily="49" charset="0"/>
                        </a:rPr>
                        <a:t>A2</a:t>
                      </a:r>
                      <a:r>
                        <a:rPr lang="en-CA" dirty="0" smtClean="0">
                          <a:latin typeface="Consolas" panose="020B0609020204030204" pitchFamily="49" charset="0"/>
                        </a:rPr>
                        <a:t>,</a:t>
                      </a:r>
                      <a:r>
                        <a:rPr lang="en-CA" b="1" dirty="0" smtClean="0">
                          <a:solidFill>
                            <a:schemeClr val="accent3">
                              <a:lumMod val="75000"/>
                            </a:schemeClr>
                          </a:solidFill>
                          <a:latin typeface="Consolas" panose="020B0609020204030204" pitchFamily="49" charset="0"/>
                        </a:rPr>
                        <a:t>A3</a:t>
                      </a:r>
                      <a:r>
                        <a:rPr lang="en-CA" dirty="0" smtClean="0">
                          <a:latin typeface="Consolas" panose="020B0609020204030204" pitchFamily="49" charset="0"/>
                        </a:rPr>
                        <a:t>)</a:t>
                      </a:r>
                    </a:p>
                  </a:txBody>
                  <a:tcPr/>
                </a:tc>
                <a:extLst>
                  <a:ext uri="{0D108BD9-81ED-4DB2-BD59-A6C34878D82A}">
                    <a16:rowId xmlns="" xmlns:a16="http://schemas.microsoft.com/office/drawing/2014/main" val="2198174781"/>
                  </a:ext>
                </a:extLst>
              </a:tr>
              <a:tr h="456788">
                <a:tc>
                  <a:txBody>
                    <a:bodyPr/>
                    <a:lstStyle/>
                    <a:p>
                      <a:r>
                        <a:rPr lang="en-CA" dirty="0" smtClean="0"/>
                        <a:t>Boolean</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solidFill>
                            <a:schemeClr val="accent3">
                              <a:lumMod val="75000"/>
                            </a:schemeClr>
                          </a:solidFill>
                        </a:rPr>
                        <a:t>True</a:t>
                      </a:r>
                      <a:r>
                        <a:rPr lang="en-CA" dirty="0" smtClean="0"/>
                        <a:t>,</a:t>
                      </a:r>
                      <a:r>
                        <a:rPr lang="en-CA" baseline="0" dirty="0" smtClean="0"/>
                        <a:t> </a:t>
                      </a:r>
                      <a:r>
                        <a:rPr lang="en-CA" b="1" baseline="0" dirty="0" smtClean="0">
                          <a:solidFill>
                            <a:schemeClr val="accent3">
                              <a:lumMod val="75000"/>
                            </a:schemeClr>
                          </a:solidFill>
                        </a:rPr>
                        <a:t>False</a:t>
                      </a:r>
                      <a:endParaRPr lang="en-CA" b="1" dirty="0" smtClean="0">
                        <a:solidFill>
                          <a:schemeClr val="accent3">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mtClean="0">
                          <a:latin typeface="Consolas" panose="020B0609020204030204" pitchFamily="49" charset="0"/>
                        </a:rPr>
                        <a:t>=IF(1&gt;2,</a:t>
                      </a:r>
                      <a:r>
                        <a:rPr lang="en-CA" b="1" smtClean="0">
                          <a:solidFill>
                            <a:schemeClr val="accent3">
                              <a:lumMod val="75000"/>
                            </a:schemeClr>
                          </a:solidFill>
                          <a:latin typeface="Consolas" panose="020B0609020204030204" pitchFamily="49" charset="0"/>
                        </a:rPr>
                        <a:t>True</a:t>
                      </a:r>
                      <a:r>
                        <a:rPr lang="en-CA" smtClean="0">
                          <a:latin typeface="Consolas" panose="020B0609020204030204" pitchFamily="49" charset="0"/>
                        </a:rPr>
                        <a:t>,</a:t>
                      </a:r>
                      <a:r>
                        <a:rPr lang="en-CA" b="1" smtClean="0">
                          <a:solidFill>
                            <a:schemeClr val="accent3">
                              <a:lumMod val="75000"/>
                            </a:schemeClr>
                          </a:solidFill>
                          <a:latin typeface="Consolas" panose="020B0609020204030204" pitchFamily="49" charset="0"/>
                        </a:rPr>
                        <a:t>False</a:t>
                      </a:r>
                      <a:r>
                        <a:rPr lang="en-CA" smtClean="0">
                          <a:latin typeface="Consolas" panose="020B0609020204030204" pitchFamily="49" charset="0"/>
                        </a:rPr>
                        <a:t>)</a:t>
                      </a:r>
                    </a:p>
                  </a:txBody>
                  <a:tcPr/>
                </a:tc>
                <a:extLst>
                  <a:ext uri="{0D108BD9-81ED-4DB2-BD59-A6C34878D82A}">
                    <a16:rowId xmlns="" xmlns:a16="http://schemas.microsoft.com/office/drawing/2014/main" val="3901879010"/>
                  </a:ext>
                </a:extLst>
              </a:tr>
            </a:tbl>
          </a:graphicData>
        </a:graphic>
      </p:graphicFrame>
      <p:sp>
        <p:nvSpPr>
          <p:cNvPr id="4" name="Rectangle 3"/>
          <p:cNvSpPr/>
          <p:nvPr/>
        </p:nvSpPr>
        <p:spPr>
          <a:xfrm>
            <a:off x="-1524000" y="5105400"/>
            <a:ext cx="4572000" cy="369332"/>
          </a:xfrm>
          <a:prstGeom prst="rect">
            <a:avLst/>
          </a:prstGeom>
        </p:spPr>
        <p:txBody>
          <a:bodyPr>
            <a:spAutoFit/>
          </a:bodyPr>
          <a:lstStyle/>
          <a:p>
            <a:r>
              <a:rPr lang="en-CA" dirty="0" smtClean="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1655284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4191000"/>
            <a:ext cx="3760536" cy="1556084"/>
          </a:xfrm>
          <a:prstGeom prst="rect">
            <a:avLst/>
          </a:prstGeom>
        </p:spPr>
      </p:pic>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IF</a:t>
            </a:r>
            <a:r>
              <a:rPr lang="en-CA" dirty="0" smtClean="0"/>
              <a:t>: Specifying Only The True Case (Poor Approach)</a:t>
            </a:r>
            <a:endParaRPr lang="en-CA" dirty="0"/>
          </a:p>
        </p:txBody>
      </p:sp>
      <p:sp>
        <p:nvSpPr>
          <p:cNvPr id="3" name="Content Placeholder 2"/>
          <p:cNvSpPr>
            <a:spLocks noGrp="1"/>
          </p:cNvSpPr>
          <p:nvPr>
            <p:ph idx="1"/>
          </p:nvPr>
        </p:nvSpPr>
        <p:spPr/>
        <p:txBody>
          <a:bodyPr/>
          <a:lstStyle/>
          <a:p>
            <a:r>
              <a:rPr lang="en-CA" b="1" dirty="0"/>
              <a:t>Example spreadsheet:</a:t>
            </a:r>
            <a:r>
              <a:rPr lang="en-CA" dirty="0"/>
              <a:t> </a:t>
            </a:r>
            <a:r>
              <a:rPr lang="en-CA" dirty="0" smtClean="0"/>
              <a:t>16_if_else_invest_or_not_NO_FALSE_return</a:t>
            </a:r>
          </a:p>
          <a:p>
            <a:r>
              <a:rPr lang="en-CA" dirty="0" smtClean="0"/>
              <a:t>If only a return value for the true case has been specified:</a:t>
            </a:r>
          </a:p>
          <a:p>
            <a:pPr lvl="1"/>
            <a:r>
              <a:rPr lang="en-CA" dirty="0"/>
              <a:t>W</a:t>
            </a:r>
            <a:r>
              <a:rPr lang="en-CA" dirty="0" smtClean="0"/>
              <a:t>hen the condition has not been met (False result from the Boolean expression)…literally the text “</a:t>
            </a:r>
            <a:r>
              <a:rPr lang="en-CA" dirty="0" smtClean="0">
                <a:latin typeface="Consolas" panose="020B0609020204030204" pitchFamily="49" charset="0"/>
              </a:rPr>
              <a:t>FALSE</a:t>
            </a:r>
            <a:r>
              <a:rPr lang="en-CA" dirty="0" smtClean="0"/>
              <a:t>” will be displayed.</a:t>
            </a:r>
          </a:p>
          <a:p>
            <a:pPr marL="0" indent="0">
              <a:buNone/>
            </a:pPr>
            <a:endParaRPr lang="en-CA" dirty="0"/>
          </a:p>
        </p:txBody>
      </p:sp>
      <p:sp>
        <p:nvSpPr>
          <p:cNvPr id="5" name="Rectangle 4"/>
          <p:cNvSpPr/>
          <p:nvPr/>
        </p:nvSpPr>
        <p:spPr>
          <a:xfrm>
            <a:off x="4709025" y="382279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atin typeface="Consolas" panose="020B0609020204030204" pitchFamily="49" charset="0"/>
                <a:cs typeface="Consolas" panose="020B0609020204030204" pitchFamily="49" charset="0"/>
              </a:rPr>
              <a:t>=IF(B4&gt;=100,"GO!")</a:t>
            </a:r>
            <a:endParaRPr lang="en-CA" dirty="0">
              <a:latin typeface="Consolas" panose="020B0609020204030204" pitchFamily="49" charset="0"/>
              <a:cs typeface="Consolas" panose="020B0609020204030204" pitchFamily="49" charset="0"/>
            </a:endParaRPr>
          </a:p>
        </p:txBody>
      </p:sp>
      <p:cxnSp>
        <p:nvCxnSpPr>
          <p:cNvPr id="6" name="Straight Connector 5"/>
          <p:cNvCxnSpPr/>
          <p:nvPr/>
        </p:nvCxnSpPr>
        <p:spPr>
          <a:xfrm flipV="1">
            <a:off x="3310689" y="4368222"/>
            <a:ext cx="2349500" cy="9778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5800" y="3886200"/>
            <a:ext cx="3987157" cy="1685423"/>
          </a:xfrm>
          <a:prstGeom prst="rect">
            <a:avLst/>
          </a:prstGeom>
        </p:spPr>
      </p:pic>
      <p:sp>
        <p:nvSpPr>
          <p:cNvPr id="3" name="Content Placeholder 2"/>
          <p:cNvSpPr>
            <a:spLocks noGrp="1"/>
          </p:cNvSpPr>
          <p:nvPr>
            <p:ph idx="1"/>
          </p:nvPr>
        </p:nvSpPr>
        <p:spPr>
          <a:xfrm>
            <a:off x="457200" y="1447800"/>
            <a:ext cx="8229600" cy="2438400"/>
          </a:xfrm>
        </p:spPr>
        <p:txBody>
          <a:bodyPr/>
          <a:lstStyle/>
          <a:p>
            <a:r>
              <a:rPr lang="en-CA" b="1" dirty="0"/>
              <a:t>Example spreadsheet:</a:t>
            </a:r>
            <a:r>
              <a:rPr lang="en-CA" dirty="0"/>
              <a:t> </a:t>
            </a:r>
            <a:r>
              <a:rPr lang="en-CA" dirty="0" smtClean="0"/>
              <a:t>17_if_else_invest_or_not_ammended</a:t>
            </a:r>
          </a:p>
          <a:p>
            <a:r>
              <a:rPr lang="en-CA" dirty="0" smtClean="0"/>
              <a:t>Consequently: </a:t>
            </a:r>
          </a:p>
          <a:p>
            <a:pPr lvl="1"/>
            <a:r>
              <a:rPr lang="en-CA" dirty="0" smtClean="0"/>
              <a:t>When a message is desired only when the ‘if condition case’ is true then something, even an </a:t>
            </a:r>
            <a:r>
              <a:rPr lang="en-CA" b="1" dirty="0" smtClean="0">
                <a:solidFill>
                  <a:schemeClr val="accent3">
                    <a:lumMod val="75000"/>
                  </a:schemeClr>
                </a:solidFill>
              </a:rPr>
              <a:t>empty message</a:t>
            </a:r>
            <a:r>
              <a:rPr lang="en-CA" dirty="0" smtClean="0"/>
              <a:t>, should be specified for the ‘else return case’ (false that the condition has been met).</a:t>
            </a:r>
          </a:p>
        </p:txBody>
      </p:sp>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IF</a:t>
            </a:r>
            <a:r>
              <a:rPr lang="en-CA" dirty="0" smtClean="0"/>
              <a:t>: </a:t>
            </a:r>
            <a:r>
              <a:rPr lang="en-CA" dirty="0"/>
              <a:t>Specifying Only The True </a:t>
            </a:r>
            <a:r>
              <a:rPr lang="en-CA" dirty="0" smtClean="0"/>
              <a:t>Case (</a:t>
            </a:r>
            <a:r>
              <a:rPr lang="en-CA" b="1" dirty="0" smtClean="0">
                <a:solidFill>
                  <a:schemeClr val="accent3">
                    <a:lumMod val="75000"/>
                  </a:schemeClr>
                </a:solidFill>
              </a:rPr>
              <a:t>Better Approach</a:t>
            </a:r>
            <a:r>
              <a:rPr lang="en-CA" dirty="0" smtClean="0"/>
              <a:t>)</a:t>
            </a:r>
            <a:endParaRPr lang="en-CA" dirty="0"/>
          </a:p>
        </p:txBody>
      </p:sp>
      <p:sp>
        <p:nvSpPr>
          <p:cNvPr id="5" name="Rectangle 4"/>
          <p:cNvSpPr/>
          <p:nvPr/>
        </p:nvSpPr>
        <p:spPr>
          <a:xfrm>
            <a:off x="5257800" y="4029577"/>
            <a:ext cx="3048000" cy="533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nsolas" panose="020B0609020204030204" pitchFamily="49" charset="0"/>
                <a:cs typeface="Consolas" panose="020B0609020204030204" pitchFamily="49" charset="0"/>
              </a:rPr>
              <a:t>=</a:t>
            </a:r>
            <a:r>
              <a:rPr lang="en-CA" dirty="0" smtClean="0">
                <a:solidFill>
                  <a:schemeClr val="tx1"/>
                </a:solidFill>
                <a:latin typeface="Consolas" panose="020B0609020204030204" pitchFamily="49" charset="0"/>
                <a:cs typeface="Consolas" panose="020B0609020204030204" pitchFamily="49" charset="0"/>
              </a:rPr>
              <a:t>IF(B4&gt;=</a:t>
            </a:r>
            <a:r>
              <a:rPr lang="en-CA" dirty="0">
                <a:solidFill>
                  <a:schemeClr val="tx1"/>
                </a:solidFill>
                <a:latin typeface="Consolas" panose="020B0609020204030204" pitchFamily="49" charset="0"/>
                <a:cs typeface="Consolas" panose="020B0609020204030204" pitchFamily="49" charset="0"/>
              </a:rPr>
              <a:t>100</a:t>
            </a:r>
            <a:r>
              <a:rPr lang="en-CA" dirty="0" smtClean="0">
                <a:solidFill>
                  <a:schemeClr val="tx1"/>
                </a:solidFill>
                <a:latin typeface="Consolas" panose="020B0609020204030204" pitchFamily="49" charset="0"/>
                <a:cs typeface="Consolas" panose="020B0609020204030204" pitchFamily="49" charset="0"/>
              </a:rPr>
              <a:t>,"</a:t>
            </a:r>
            <a:r>
              <a:rPr lang="en-CA" dirty="0">
                <a:solidFill>
                  <a:schemeClr val="tx1"/>
                </a:solidFill>
                <a:latin typeface="Consolas" panose="020B0609020204030204" pitchFamily="49" charset="0"/>
                <a:cs typeface="Consolas" panose="020B0609020204030204" pitchFamily="49" charset="0"/>
              </a:rPr>
              <a:t>GO</a:t>
            </a:r>
            <a:r>
              <a:rPr lang="en-CA" dirty="0" smtClean="0">
                <a:solidFill>
                  <a:schemeClr val="tx1"/>
                </a:solidFill>
                <a:latin typeface="Consolas" panose="020B0609020204030204" pitchFamily="49" charset="0"/>
                <a:cs typeface="Consolas" panose="020B0609020204030204" pitchFamily="49" charset="0"/>
              </a:rPr>
              <a:t>!",</a:t>
            </a:r>
            <a:r>
              <a:rPr lang="en-CA" dirty="0" smtClean="0">
                <a:solidFill>
                  <a:schemeClr val="accent3">
                    <a:lumMod val="75000"/>
                  </a:schemeClr>
                </a:solidFill>
                <a:latin typeface="Consolas" panose="020B0609020204030204" pitchFamily="49" charset="0"/>
                <a:cs typeface="Consolas" panose="020B0609020204030204" pitchFamily="49" charset="0"/>
              </a:rPr>
              <a:t>""</a:t>
            </a:r>
            <a:r>
              <a:rPr lang="en-CA" dirty="0" smtClean="0">
                <a:solidFill>
                  <a:schemeClr val="tx1"/>
                </a:solidFill>
                <a:latin typeface="Consolas" panose="020B0609020204030204" pitchFamily="49" charset="0"/>
                <a:cs typeface="Consolas" panose="020B0609020204030204" pitchFamily="49" charset="0"/>
              </a:rPr>
              <a:t>)</a:t>
            </a:r>
            <a:endParaRPr lang="en-CA" dirty="0">
              <a:solidFill>
                <a:schemeClr val="tx1"/>
              </a:solidFill>
              <a:latin typeface="Consolas" panose="020B0609020204030204" pitchFamily="49" charset="0"/>
              <a:cs typeface="Consolas" panose="020B0609020204030204" pitchFamily="49" charset="0"/>
            </a:endParaRPr>
          </a:p>
        </p:txBody>
      </p:sp>
      <p:cxnSp>
        <p:nvCxnSpPr>
          <p:cNvPr id="6" name="Straight Connector 5"/>
          <p:cNvCxnSpPr/>
          <p:nvPr/>
        </p:nvCxnSpPr>
        <p:spPr>
          <a:xfrm flipV="1">
            <a:off x="3657600" y="4572000"/>
            <a:ext cx="2541109" cy="609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Logic</a:t>
            </a:r>
            <a:r>
              <a:rPr lang="en-US" dirty="0" smtClean="0"/>
              <a:t>: What You Learned</a:t>
            </a:r>
            <a:endParaRPr lang="en-US" dirty="0"/>
          </a:p>
        </p:txBody>
      </p:sp>
      <p:sp>
        <p:nvSpPr>
          <p:cNvPr id="3" name="Content Placeholder 2"/>
          <p:cNvSpPr>
            <a:spLocks noGrp="1"/>
          </p:cNvSpPr>
          <p:nvPr>
            <p:ph idx="1"/>
          </p:nvPr>
        </p:nvSpPr>
        <p:spPr/>
        <p:txBody>
          <a:bodyPr/>
          <a:lstStyle/>
          <a:p>
            <a:r>
              <a:rPr lang="en-US" dirty="0" smtClean="0"/>
              <a:t>You were informally taught the </a:t>
            </a:r>
            <a:r>
              <a:rPr lang="en-US" b="1" dirty="0" smtClean="0">
                <a:solidFill>
                  <a:schemeClr val="accent3">
                    <a:lumMod val="75000"/>
                  </a:schemeClr>
                </a:solidFill>
              </a:rPr>
              <a:t>AND</a:t>
            </a:r>
            <a:r>
              <a:rPr lang="en-US" dirty="0" smtClean="0"/>
              <a:t> as well as the </a:t>
            </a:r>
            <a:r>
              <a:rPr lang="en-US" b="1" dirty="0" smtClean="0">
                <a:solidFill>
                  <a:schemeClr val="accent3">
                    <a:lumMod val="75000"/>
                  </a:schemeClr>
                </a:solidFill>
              </a:rPr>
              <a:t>OR</a:t>
            </a:r>
            <a:r>
              <a:rPr lang="en-US" dirty="0" smtClean="0"/>
              <a:t> logical operations in the section covering Internet searches.</a:t>
            </a:r>
          </a:p>
          <a:p>
            <a:r>
              <a:rPr lang="en-US" dirty="0" smtClean="0"/>
              <a:t>Example: </a:t>
            </a:r>
          </a:p>
          <a:p>
            <a:pPr lvl="1"/>
            <a:r>
              <a:rPr lang="en-US" dirty="0" smtClean="0">
                <a:latin typeface="Consolas" panose="020B0609020204030204" pitchFamily="49" charset="0"/>
              </a:rPr>
              <a:t>“James Tam” Calgary</a:t>
            </a:r>
            <a:r>
              <a:rPr lang="en-US" dirty="0" smtClean="0"/>
              <a:t>			Logical</a:t>
            </a:r>
            <a:r>
              <a:rPr lang="en-US" b="1" dirty="0" smtClean="0">
                <a:solidFill>
                  <a:srgbClr val="FF0000"/>
                </a:solidFill>
              </a:rPr>
              <a:t> </a:t>
            </a:r>
            <a:r>
              <a:rPr lang="en-US" b="1" dirty="0" smtClean="0">
                <a:solidFill>
                  <a:schemeClr val="accent3">
                    <a:lumMod val="75000"/>
                  </a:schemeClr>
                </a:solidFill>
              </a:rPr>
              <a:t>AND</a:t>
            </a:r>
            <a:r>
              <a:rPr lang="en-US" b="1" dirty="0" smtClean="0">
                <a:solidFill>
                  <a:srgbClr val="FF0000"/>
                </a:solidFill>
              </a:rPr>
              <a:t> </a:t>
            </a:r>
            <a:r>
              <a:rPr lang="en-US" dirty="0" smtClean="0"/>
              <a:t>(default)</a:t>
            </a:r>
          </a:p>
          <a:p>
            <a:pPr lvl="1"/>
            <a:r>
              <a:rPr lang="en-US" dirty="0" smtClean="0"/>
              <a:t>Vs.</a:t>
            </a:r>
          </a:p>
          <a:p>
            <a:pPr lvl="1"/>
            <a:r>
              <a:rPr lang="en-US" dirty="0" smtClean="0">
                <a:latin typeface="Consolas" panose="020B0609020204030204" pitchFamily="49" charset="0"/>
              </a:rPr>
              <a:t>“James Tam” </a:t>
            </a:r>
            <a:r>
              <a:rPr lang="en-US" b="1" dirty="0" smtClean="0">
                <a:solidFill>
                  <a:schemeClr val="accent3">
                    <a:lumMod val="75000"/>
                  </a:schemeClr>
                </a:solidFill>
                <a:latin typeface="Consolas" panose="020B0609020204030204" pitchFamily="49" charset="0"/>
              </a:rPr>
              <a:t>OR</a:t>
            </a:r>
            <a:r>
              <a:rPr lang="en-US" dirty="0" smtClean="0">
                <a:latin typeface="Consolas" panose="020B0609020204030204" pitchFamily="49" charset="0"/>
              </a:rPr>
              <a:t> Calgary</a:t>
            </a:r>
            <a:r>
              <a:rPr lang="en-US" dirty="0" smtClean="0"/>
              <a:t>		                Logical </a:t>
            </a:r>
            <a:r>
              <a:rPr lang="en-US" b="1" dirty="0" smtClean="0">
                <a:solidFill>
                  <a:schemeClr val="accent3">
                    <a:lumMod val="75000"/>
                  </a:schemeClr>
                </a:solidFill>
              </a:rPr>
              <a:t>OR</a:t>
            </a:r>
          </a:p>
          <a:p>
            <a:r>
              <a:rPr lang="en-US" dirty="0" smtClean="0"/>
              <a:t>More formally: AND, OR are logical operators</a:t>
            </a:r>
          </a:p>
          <a:p>
            <a:r>
              <a:rPr lang="en-US" dirty="0" smtClean="0"/>
              <a:t>Mathematical operators take numbers as input and return a number</a:t>
            </a:r>
          </a:p>
          <a:p>
            <a:r>
              <a:rPr lang="en-US" b="1" dirty="0" smtClean="0"/>
              <a:t>New term: Logical operators </a:t>
            </a:r>
            <a:r>
              <a:rPr lang="en-US" dirty="0" smtClean="0"/>
              <a:t>take a Boolean as input and return a Boolean value.</a:t>
            </a:r>
          </a:p>
          <a:p>
            <a:pPr lvl="1"/>
            <a:r>
              <a:rPr lang="en-US" dirty="0" smtClean="0"/>
              <a:t>Logical operators can connect compound (2+) Boolean expressions.</a:t>
            </a:r>
          </a:p>
          <a:p>
            <a:pPr lvl="1"/>
            <a:r>
              <a:rPr lang="en-US" dirty="0" smtClean="0"/>
              <a:t>(Boolean expression) Logical operator (Boolean expression) etc.</a:t>
            </a:r>
          </a:p>
          <a:p>
            <a:endParaRPr lang="en-US" dirty="0"/>
          </a:p>
        </p:txBody>
      </p:sp>
    </p:spTree>
    <p:extLst>
      <p:ext uri="{BB962C8B-B14F-4D97-AF65-F5344CB8AC3E}">
        <p14:creationId xmlns:p14="http://schemas.microsoft.com/office/powerpoint/2010/main" val="36077303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AND: All Restrictions</a:t>
            </a:r>
            <a:endParaRPr lang="en-US" dirty="0"/>
          </a:p>
        </p:txBody>
      </p:sp>
      <p:sp>
        <p:nvSpPr>
          <p:cNvPr id="3" name="Content Placeholder 2"/>
          <p:cNvSpPr>
            <a:spLocks noGrp="1"/>
          </p:cNvSpPr>
          <p:nvPr>
            <p:ph idx="1"/>
          </p:nvPr>
        </p:nvSpPr>
        <p:spPr/>
        <p:txBody>
          <a:bodyPr/>
          <a:lstStyle/>
          <a:p>
            <a:r>
              <a:rPr lang="en-US" dirty="0" smtClean="0"/>
              <a:t>Used when </a:t>
            </a:r>
            <a:r>
              <a:rPr lang="en-US" b="1" dirty="0" smtClean="0"/>
              <a:t>all conditions </a:t>
            </a:r>
            <a:r>
              <a:rPr lang="en-US" dirty="0" smtClean="0"/>
              <a:t>/ Boolean expressions (BE) must be true</a:t>
            </a:r>
          </a:p>
          <a:p>
            <a:r>
              <a:rPr lang="en-US" dirty="0" smtClean="0"/>
              <a:t>Example: </a:t>
            </a:r>
          </a:p>
          <a:p>
            <a:pPr lvl="1"/>
            <a:r>
              <a:rPr lang="en-US" dirty="0" smtClean="0"/>
              <a:t>Prerequisites for CPSC 233: Introductory programming course as well as discrete math (“as well as” = AND in this case).</a:t>
            </a:r>
            <a:endParaRPr lang="en-US" dirty="0"/>
          </a:p>
          <a:p>
            <a:pPr lvl="1"/>
            <a:r>
              <a:rPr lang="en-US" sz="1800" dirty="0" smtClean="0">
                <a:latin typeface="Consolas" panose="020B0609020204030204" pitchFamily="49" charset="0"/>
              </a:rPr>
              <a:t>Intro programming grade &gt;= C-  AND  </a:t>
            </a:r>
            <a:r>
              <a:rPr lang="en-US" sz="1800" dirty="0">
                <a:latin typeface="Consolas" panose="020B0609020204030204" pitchFamily="49" charset="0"/>
              </a:rPr>
              <a:t>M</a:t>
            </a:r>
            <a:r>
              <a:rPr lang="en-US" sz="1800" dirty="0" smtClean="0">
                <a:latin typeface="Consolas" panose="020B0609020204030204" pitchFamily="49" charset="0"/>
              </a:rPr>
              <a:t>ath grade &gt;= C-</a:t>
            </a:r>
          </a:p>
          <a:p>
            <a:pPr lvl="1"/>
            <a:endParaRPr lang="en-US" sz="1800" dirty="0">
              <a:latin typeface="Consolas" panose="020B0609020204030204" pitchFamily="49" charset="0"/>
            </a:endParaRPr>
          </a:p>
          <a:p>
            <a:pPr lvl="1"/>
            <a:endParaRPr lang="en-US" sz="1800" dirty="0" smtClean="0">
              <a:latin typeface="Consolas" panose="020B0609020204030204" pitchFamily="49" charset="0"/>
            </a:endParaRPr>
          </a:p>
          <a:p>
            <a:pPr lvl="1"/>
            <a:endParaRPr lang="en-US" sz="1800" dirty="0">
              <a:latin typeface="Consolas" panose="020B0609020204030204" pitchFamily="49" charset="0"/>
            </a:endParaRPr>
          </a:p>
          <a:p>
            <a:pPr lvl="1"/>
            <a:r>
              <a:rPr lang="en-US" sz="1800" dirty="0" smtClean="0"/>
              <a:t>If either course grade is not satisfactory it’s false that the requirement is met. </a:t>
            </a:r>
          </a:p>
          <a:p>
            <a:pPr lvl="2"/>
            <a:r>
              <a:rPr lang="en-US" sz="1600" dirty="0" smtClean="0"/>
              <a:t>With Logical-</a:t>
            </a:r>
            <a:r>
              <a:rPr lang="en-US" sz="1600" b="1" dirty="0" smtClean="0"/>
              <a:t>AND</a:t>
            </a:r>
            <a:r>
              <a:rPr lang="en-US" sz="1600" dirty="0" smtClean="0"/>
              <a:t> if </a:t>
            </a:r>
            <a:r>
              <a:rPr lang="en-US" sz="1600" i="1" dirty="0" smtClean="0"/>
              <a:t>any</a:t>
            </a:r>
            <a:r>
              <a:rPr lang="en-US" sz="1600" dirty="0" smtClean="0"/>
              <a:t> </a:t>
            </a:r>
            <a:r>
              <a:rPr lang="en-US" sz="1600" b="1" dirty="0" smtClean="0"/>
              <a:t>Boolean Expression is false</a:t>
            </a:r>
            <a:r>
              <a:rPr lang="en-US" sz="1600" dirty="0" smtClean="0"/>
              <a:t> then the </a:t>
            </a:r>
            <a:r>
              <a:rPr lang="en-US" sz="1600" b="1" dirty="0" smtClean="0"/>
              <a:t>entire compound condition is made false</a:t>
            </a:r>
            <a:r>
              <a:rPr lang="en-US" sz="1600" dirty="0" smtClean="0"/>
              <a:t>.</a:t>
            </a:r>
          </a:p>
          <a:p>
            <a:pPr lvl="1"/>
            <a:r>
              <a:rPr lang="en-US" sz="1800" dirty="0" smtClean="0"/>
              <a:t>Only if all course grades satisfactory will it be true that the pre-requisites have been met.</a:t>
            </a:r>
          </a:p>
          <a:p>
            <a:pPr lvl="2"/>
            <a:r>
              <a:rPr lang="en-US" sz="1600" dirty="0"/>
              <a:t>With Logical-</a:t>
            </a:r>
            <a:r>
              <a:rPr lang="en-US" sz="1600" b="1" dirty="0"/>
              <a:t>AND</a:t>
            </a:r>
            <a:r>
              <a:rPr lang="en-US" sz="1600" dirty="0"/>
              <a:t> </a:t>
            </a:r>
            <a:r>
              <a:rPr lang="en-US" sz="1600" dirty="0" smtClean="0"/>
              <a:t>only if </a:t>
            </a:r>
            <a:r>
              <a:rPr lang="en-US" sz="1600" i="1" dirty="0" smtClean="0"/>
              <a:t>all</a:t>
            </a:r>
            <a:r>
              <a:rPr lang="en-US" sz="1600" dirty="0" smtClean="0"/>
              <a:t> </a:t>
            </a:r>
            <a:r>
              <a:rPr lang="en-US" sz="1600" b="1" dirty="0" smtClean="0"/>
              <a:t>conditions are true </a:t>
            </a:r>
            <a:r>
              <a:rPr lang="en-US" sz="1600" dirty="0" smtClean="0"/>
              <a:t>will </a:t>
            </a:r>
            <a:r>
              <a:rPr lang="en-US" sz="1600" dirty="0"/>
              <a:t>the entire </a:t>
            </a:r>
            <a:r>
              <a:rPr lang="en-US" sz="1600" b="1" dirty="0"/>
              <a:t>compound condition </a:t>
            </a:r>
            <a:r>
              <a:rPr lang="en-US" sz="1600" b="1" dirty="0" smtClean="0"/>
              <a:t>be true.</a:t>
            </a:r>
            <a:endParaRPr lang="en-US" sz="1600" b="1" dirty="0"/>
          </a:p>
        </p:txBody>
      </p:sp>
      <p:grpSp>
        <p:nvGrpSpPr>
          <p:cNvPr id="4" name="Group 4"/>
          <p:cNvGrpSpPr>
            <a:grpSpLocks/>
          </p:cNvGrpSpPr>
          <p:nvPr/>
        </p:nvGrpSpPr>
        <p:grpSpPr bwMode="auto">
          <a:xfrm>
            <a:off x="1066800" y="3657600"/>
            <a:ext cx="6405563" cy="989013"/>
            <a:chOff x="-500" y="1564"/>
            <a:chExt cx="4035" cy="623"/>
          </a:xfrm>
        </p:grpSpPr>
        <p:grpSp>
          <p:nvGrpSpPr>
            <p:cNvPr id="5" name="Group 5"/>
            <p:cNvGrpSpPr>
              <a:grpSpLocks/>
            </p:cNvGrpSpPr>
            <p:nvPr/>
          </p:nvGrpSpPr>
          <p:grpSpPr bwMode="auto">
            <a:xfrm>
              <a:off x="-500" y="1564"/>
              <a:ext cx="2088" cy="623"/>
              <a:chOff x="-500" y="1564"/>
              <a:chExt cx="2088" cy="623"/>
            </a:xfrm>
          </p:grpSpPr>
          <p:sp>
            <p:nvSpPr>
              <p:cNvPr id="9" name="AutoShape 6"/>
              <p:cNvSpPr>
                <a:spLocks/>
              </p:cNvSpPr>
              <p:nvPr/>
            </p:nvSpPr>
            <p:spPr bwMode="auto">
              <a:xfrm rot="5400000">
                <a:off x="436" y="628"/>
                <a:ext cx="216" cy="2088"/>
              </a:xfrm>
              <a:prstGeom prst="rightBrace">
                <a:avLst>
                  <a:gd name="adj1" fmla="val 37963"/>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10" name="Text Box 7"/>
              <p:cNvSpPr txBox="1">
                <a:spLocks noChangeArrowheads="1"/>
              </p:cNvSpPr>
              <p:nvPr/>
            </p:nvSpPr>
            <p:spPr bwMode="auto">
              <a:xfrm>
                <a:off x="178" y="1780"/>
                <a:ext cx="100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latin typeface="Arial" panose="020B0604020202020204" pitchFamily="34" charset="0"/>
                  </a:rPr>
                  <a:t>Condition 1</a:t>
                </a:r>
                <a:r>
                  <a:rPr lang="en-US" altLang="en-US" sz="1800" b="1" dirty="0" smtClean="0">
                    <a:latin typeface="Arial" panose="020B0604020202020204" pitchFamily="34" charset="0"/>
                  </a:rPr>
                  <a:t> / BE 1</a:t>
                </a:r>
                <a:endParaRPr lang="en-US" altLang="en-US" sz="1800" b="1" dirty="0">
                  <a:latin typeface="Arial" panose="020B0604020202020204" pitchFamily="34" charset="0"/>
                </a:endParaRPr>
              </a:p>
            </p:txBody>
          </p:sp>
        </p:grpSp>
        <p:grpSp>
          <p:nvGrpSpPr>
            <p:cNvPr id="6" name="Group 8"/>
            <p:cNvGrpSpPr>
              <a:grpSpLocks/>
            </p:cNvGrpSpPr>
            <p:nvPr/>
          </p:nvGrpSpPr>
          <p:grpSpPr bwMode="auto">
            <a:xfrm>
              <a:off x="2287" y="1580"/>
              <a:ext cx="1248" cy="587"/>
              <a:chOff x="2287" y="1580"/>
              <a:chExt cx="1248" cy="587"/>
            </a:xfrm>
          </p:grpSpPr>
          <p:sp>
            <p:nvSpPr>
              <p:cNvPr id="7" name="AutoShape 9"/>
              <p:cNvSpPr>
                <a:spLocks/>
              </p:cNvSpPr>
              <p:nvPr/>
            </p:nvSpPr>
            <p:spPr bwMode="auto">
              <a:xfrm rot="5400000">
                <a:off x="2803" y="1064"/>
                <a:ext cx="216" cy="1248"/>
              </a:xfrm>
              <a:prstGeom prst="rightBrace">
                <a:avLst>
                  <a:gd name="adj1" fmla="val 4814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8" name="Text Box 10"/>
              <p:cNvSpPr txBox="1">
                <a:spLocks noChangeArrowheads="1"/>
              </p:cNvSpPr>
              <p:nvPr/>
            </p:nvSpPr>
            <p:spPr bwMode="auto">
              <a:xfrm>
                <a:off x="2467" y="1760"/>
                <a:ext cx="9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latin typeface="Arial" panose="020B0604020202020204" pitchFamily="34" charset="0"/>
                  </a:rPr>
                  <a:t>Condition </a:t>
                </a:r>
                <a:r>
                  <a:rPr lang="en-US" altLang="en-US" sz="1800" b="1" dirty="0" smtClean="0">
                    <a:latin typeface="Arial" panose="020B0604020202020204" pitchFamily="34" charset="0"/>
                  </a:rPr>
                  <a:t>II / BE 2</a:t>
                </a:r>
                <a:endParaRPr lang="en-US" altLang="en-US" sz="1800" b="1" dirty="0">
                  <a:latin typeface="Arial" panose="020B0604020202020204" pitchFamily="34" charset="0"/>
                </a:endParaRPr>
              </a:p>
            </p:txBody>
          </p:sp>
        </p:grpSp>
      </p:grpSp>
    </p:spTree>
    <p:extLst>
      <p:ext uri="{BB962C8B-B14F-4D97-AF65-F5344CB8AC3E}">
        <p14:creationId xmlns:p14="http://schemas.microsoft.com/office/powerpoint/2010/main" val="41714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a:t>
            </a:r>
            <a:r>
              <a:rPr lang="en-CA" dirty="0" smtClean="0"/>
              <a:t>Cells</a:t>
            </a:r>
            <a:endParaRPr lang="en-CA" dirty="0"/>
          </a:p>
        </p:txBody>
      </p:sp>
      <p:sp>
        <p:nvSpPr>
          <p:cNvPr id="3" name="Content Placeholder 2"/>
          <p:cNvSpPr>
            <a:spLocks noGrp="1"/>
          </p:cNvSpPr>
          <p:nvPr>
            <p:ph idx="1"/>
          </p:nvPr>
        </p:nvSpPr>
        <p:spPr/>
        <p:txBody>
          <a:bodyPr/>
          <a:lstStyle/>
          <a:p>
            <a:r>
              <a:rPr lang="en-CA" dirty="0"/>
              <a:t>For other information for the other tabs (right clicking on a cell to ‘format cells’)</a:t>
            </a:r>
          </a:p>
          <a:p>
            <a:pPr lvl="1"/>
            <a:r>
              <a:rPr lang="en-CA" dirty="0"/>
              <a:t>Similar to the basic features of Word these features will be assumed prior knowledge or knowledge that students can pick up on their own.</a:t>
            </a:r>
          </a:p>
          <a:p>
            <a:pPr lvl="1"/>
            <a:r>
              <a:rPr lang="en-CA" dirty="0"/>
              <a:t>These features won’t be covered in lecture nor will they be covered in tutorial.</a:t>
            </a:r>
          </a:p>
          <a:p>
            <a:pPr lvl="1"/>
            <a:r>
              <a:rPr lang="en-CA" dirty="0"/>
              <a:t>For more information please refer to the tutorial notes: “</a:t>
            </a:r>
            <a:r>
              <a:rPr lang="en-CA" dirty="0" err="1">
                <a:latin typeface="Consolas" panose="020B0609020204030204" pitchFamily="49" charset="0"/>
              </a:rPr>
              <a:t>excel_basic_features</a:t>
            </a:r>
            <a:r>
              <a:rPr lang="en-CA" dirty="0"/>
              <a:t>”.</a:t>
            </a:r>
          </a:p>
          <a:p>
            <a:pPr lvl="1"/>
            <a:endParaRPr lang="en-CA" dirty="0"/>
          </a:p>
        </p:txBody>
      </p:sp>
    </p:spTree>
    <p:extLst>
      <p:ext uri="{BB962C8B-B14F-4D97-AF65-F5344CB8AC3E}">
        <p14:creationId xmlns:p14="http://schemas.microsoft.com/office/powerpoint/2010/main" val="16117126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AND: </a:t>
            </a:r>
            <a:r>
              <a:rPr lang="en-US" dirty="0" smtClean="0"/>
              <a:t>Many </a:t>
            </a:r>
            <a:r>
              <a:rPr lang="en-US" dirty="0"/>
              <a:t>Conditions</a:t>
            </a:r>
          </a:p>
        </p:txBody>
      </p:sp>
      <p:sp>
        <p:nvSpPr>
          <p:cNvPr id="3" name="Content Placeholder 2"/>
          <p:cNvSpPr>
            <a:spLocks noGrp="1"/>
          </p:cNvSpPr>
          <p:nvPr>
            <p:ph idx="1"/>
          </p:nvPr>
        </p:nvSpPr>
        <p:spPr/>
        <p:txBody>
          <a:bodyPr/>
          <a:lstStyle/>
          <a:p>
            <a:r>
              <a:rPr lang="en-US" dirty="0" smtClean="0"/>
              <a:t>To evaluate the result just extend the general rule:</a:t>
            </a:r>
          </a:p>
          <a:p>
            <a:pPr lvl="1"/>
            <a:r>
              <a:rPr lang="en-US" dirty="0" smtClean="0"/>
              <a:t>Multiple AND-expressions </a:t>
            </a:r>
            <a:r>
              <a:rPr lang="en-US" b="1" dirty="0" smtClean="0"/>
              <a:t>must all be true </a:t>
            </a:r>
            <a:r>
              <a:rPr lang="en-US" dirty="0" smtClean="0"/>
              <a:t>for the overall </a:t>
            </a:r>
            <a:r>
              <a:rPr lang="en-US" b="1" dirty="0" smtClean="0"/>
              <a:t>result</a:t>
            </a:r>
            <a:r>
              <a:rPr lang="en-US" dirty="0" smtClean="0"/>
              <a:t> to be </a:t>
            </a:r>
            <a:r>
              <a:rPr lang="en-US" b="1" dirty="0" smtClean="0"/>
              <a:t>true</a:t>
            </a:r>
            <a:r>
              <a:rPr lang="en-US" dirty="0" smtClean="0"/>
              <a:t>.</a:t>
            </a:r>
          </a:p>
          <a:p>
            <a:pPr lvl="1"/>
            <a:r>
              <a:rPr lang="en-US" dirty="0" smtClean="0"/>
              <a:t>If </a:t>
            </a:r>
            <a:r>
              <a:rPr lang="en-US" b="1" dirty="0" smtClean="0"/>
              <a:t>at least one </a:t>
            </a:r>
            <a:r>
              <a:rPr lang="en-US" dirty="0" smtClean="0"/>
              <a:t>expression is </a:t>
            </a:r>
            <a:r>
              <a:rPr lang="en-US" b="1" dirty="0" smtClean="0"/>
              <a:t>false</a:t>
            </a:r>
            <a:r>
              <a:rPr lang="en-US" dirty="0" smtClean="0"/>
              <a:t> then the overall </a:t>
            </a:r>
            <a:r>
              <a:rPr lang="en-US" b="1" dirty="0" smtClean="0"/>
              <a:t>result</a:t>
            </a:r>
            <a:r>
              <a:rPr lang="en-US" dirty="0" smtClean="0"/>
              <a:t> is </a:t>
            </a:r>
            <a:r>
              <a:rPr lang="en-US" b="1" dirty="0" smtClean="0"/>
              <a:t>false</a:t>
            </a:r>
            <a:r>
              <a:rPr lang="en-US" dirty="0" smtClean="0"/>
              <a:t>.</a:t>
            </a:r>
            <a:endParaRPr lang="en-US" dirty="0"/>
          </a:p>
          <a:p>
            <a:r>
              <a:rPr lang="en-US" dirty="0" smtClean="0"/>
              <a:t>Example: </a:t>
            </a:r>
          </a:p>
          <a:p>
            <a:pPr lvl="1"/>
            <a:r>
              <a:rPr lang="en-US" dirty="0" smtClean="0"/>
              <a:t>Internet search: </a:t>
            </a:r>
            <a:r>
              <a:rPr lang="en-US" dirty="0" smtClean="0">
                <a:latin typeface="Consolas" panose="020B0609020204030204" pitchFamily="49" charset="0"/>
              </a:rPr>
              <a:t>“</a:t>
            </a:r>
            <a:r>
              <a:rPr lang="en-US" b="1" dirty="0" smtClean="0">
                <a:latin typeface="Consolas" panose="020B0609020204030204" pitchFamily="49" charset="0"/>
              </a:rPr>
              <a:t>James Tam</a:t>
            </a:r>
            <a:r>
              <a:rPr lang="en-US" dirty="0" smtClean="0">
                <a:latin typeface="Consolas" panose="020B0609020204030204" pitchFamily="49" charset="0"/>
              </a:rPr>
              <a:t>” </a:t>
            </a:r>
            <a:r>
              <a:rPr lang="en-US" b="1" dirty="0" smtClean="0">
                <a:latin typeface="Consolas" panose="020B0609020204030204" pitchFamily="49" charset="0"/>
              </a:rPr>
              <a:t>CPSC</a:t>
            </a:r>
            <a:r>
              <a:rPr lang="en-US" dirty="0" smtClean="0">
                <a:latin typeface="Consolas" panose="020B0609020204030204" pitchFamily="49" charset="0"/>
              </a:rPr>
              <a:t> </a:t>
            </a:r>
            <a:r>
              <a:rPr lang="en-US" b="1" dirty="0" smtClean="0">
                <a:latin typeface="Consolas" panose="020B0609020204030204" pitchFamily="49" charset="0"/>
              </a:rPr>
              <a:t>Calgary</a:t>
            </a:r>
            <a:r>
              <a:rPr lang="en-US" dirty="0" smtClean="0"/>
              <a:t> </a:t>
            </a:r>
          </a:p>
          <a:p>
            <a:pPr lvl="2"/>
            <a:r>
              <a:rPr lang="en-US" dirty="0"/>
              <a:t>B</a:t>
            </a:r>
            <a:r>
              <a:rPr lang="en-US" dirty="0" smtClean="0"/>
              <a:t>efore a webpage appears as a search result, all three conditions must be met (the three text phrases must appear in that page).</a:t>
            </a:r>
          </a:p>
          <a:p>
            <a:pPr lvl="3"/>
            <a:r>
              <a:rPr lang="en-US" dirty="0" smtClean="0"/>
              <a:t>The more search phrases that you include, the more narrow will be your results (fewer).</a:t>
            </a:r>
          </a:p>
          <a:p>
            <a:pPr lvl="1"/>
            <a:r>
              <a:rPr lang="en-US" dirty="0" smtClean="0"/>
              <a:t>A course with 3 or more prerequisites.</a:t>
            </a:r>
          </a:p>
          <a:p>
            <a:pPr lvl="1"/>
            <a:r>
              <a:rPr lang="en-US" dirty="0" smtClean="0"/>
              <a:t>Job applicants must meet 3 or more requirements e.g. Applicant must be an adult, awarded a university undergraduate degree (or a superior degree), overall grade point from that degree must be at least 3.0.</a:t>
            </a:r>
            <a:endParaRPr lang="en-US" dirty="0"/>
          </a:p>
        </p:txBody>
      </p:sp>
    </p:spTree>
    <p:extLst>
      <p:ext uri="{BB962C8B-B14F-4D97-AF65-F5344CB8AC3E}">
        <p14:creationId xmlns:p14="http://schemas.microsoft.com/office/powerpoint/2010/main" val="1785299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OR: At least One Restriction</a:t>
            </a:r>
            <a:endParaRPr lang="en-US" dirty="0"/>
          </a:p>
        </p:txBody>
      </p:sp>
      <p:sp>
        <p:nvSpPr>
          <p:cNvPr id="3" name="Content Placeholder 2"/>
          <p:cNvSpPr>
            <a:spLocks noGrp="1"/>
          </p:cNvSpPr>
          <p:nvPr>
            <p:ph idx="1"/>
          </p:nvPr>
        </p:nvSpPr>
        <p:spPr/>
        <p:txBody>
          <a:bodyPr/>
          <a:lstStyle/>
          <a:p>
            <a:r>
              <a:rPr lang="en-US" dirty="0" smtClean="0"/>
              <a:t>Used when </a:t>
            </a:r>
            <a:r>
              <a:rPr lang="en-US" b="1" dirty="0" smtClean="0"/>
              <a:t>at least one</a:t>
            </a:r>
            <a:r>
              <a:rPr lang="en-US" dirty="0" smtClean="0"/>
              <a:t> condition </a:t>
            </a:r>
            <a:r>
              <a:rPr lang="en-US" dirty="0"/>
              <a:t>/ Boolean </a:t>
            </a:r>
            <a:r>
              <a:rPr lang="en-US" dirty="0" smtClean="0"/>
              <a:t>expression </a:t>
            </a:r>
            <a:r>
              <a:rPr lang="en-US" dirty="0"/>
              <a:t>(BE) must </a:t>
            </a:r>
            <a:r>
              <a:rPr lang="en-US" dirty="0" smtClean="0"/>
              <a:t>be met (true).</a:t>
            </a:r>
          </a:p>
          <a:p>
            <a:r>
              <a:rPr lang="en-US" dirty="0" smtClean="0"/>
              <a:t>Example: </a:t>
            </a:r>
          </a:p>
          <a:p>
            <a:pPr lvl="1"/>
            <a:r>
              <a:rPr lang="en-US" dirty="0" smtClean="0"/>
              <a:t>Prerequisites for CPSC 233: One of CPSC 217 or 231</a:t>
            </a:r>
          </a:p>
          <a:p>
            <a:pPr lvl="1"/>
            <a:r>
              <a:rPr lang="en-US" sz="1800" dirty="0" smtClean="0">
                <a:latin typeface="Consolas" panose="020B0609020204030204" pitchFamily="49" charset="0"/>
              </a:rPr>
              <a:t>CPSC 231 GPA &gt;= C-  OR CPSC 217 GPA &gt;= A-</a:t>
            </a:r>
          </a:p>
          <a:p>
            <a:pPr lvl="1"/>
            <a:endParaRPr lang="en-US" sz="1800" dirty="0">
              <a:latin typeface="Consolas" panose="020B0609020204030204" pitchFamily="49" charset="0"/>
            </a:endParaRPr>
          </a:p>
          <a:p>
            <a:pPr lvl="1"/>
            <a:endParaRPr lang="en-US" sz="1800" dirty="0" smtClean="0">
              <a:latin typeface="Consolas" panose="020B0609020204030204" pitchFamily="49" charset="0"/>
            </a:endParaRPr>
          </a:p>
          <a:p>
            <a:pPr lvl="1"/>
            <a:endParaRPr lang="en-US" sz="1800" dirty="0">
              <a:latin typeface="Consolas" panose="020B0609020204030204" pitchFamily="49" charset="0"/>
            </a:endParaRPr>
          </a:p>
          <a:p>
            <a:pPr lvl="1"/>
            <a:r>
              <a:rPr lang="en-US" sz="1800" dirty="0" smtClean="0"/>
              <a:t>If at least one of: CPSC 217, 231 was completed satisfactorily, then the intro programming requirement was met.</a:t>
            </a:r>
          </a:p>
          <a:p>
            <a:pPr lvl="2"/>
            <a:r>
              <a:rPr lang="en-US" sz="1600" dirty="0" smtClean="0"/>
              <a:t>With Logical-OR </a:t>
            </a:r>
            <a:r>
              <a:rPr lang="en-US" sz="1600" dirty="0"/>
              <a:t>if </a:t>
            </a:r>
            <a:r>
              <a:rPr lang="en-US" sz="1600" i="1" dirty="0"/>
              <a:t>any</a:t>
            </a:r>
            <a:r>
              <a:rPr lang="en-US" sz="1600" dirty="0"/>
              <a:t> condition / Boolean Expression is </a:t>
            </a:r>
            <a:r>
              <a:rPr lang="en-US" sz="1600" dirty="0" smtClean="0"/>
              <a:t>true then </a:t>
            </a:r>
            <a:r>
              <a:rPr lang="en-US" sz="1600" dirty="0"/>
              <a:t>the </a:t>
            </a:r>
            <a:r>
              <a:rPr lang="en-US" sz="1600" b="1" dirty="0"/>
              <a:t>entire compound condition is made </a:t>
            </a:r>
            <a:r>
              <a:rPr lang="en-US" sz="1600" b="1" dirty="0" smtClean="0"/>
              <a:t>true</a:t>
            </a:r>
            <a:r>
              <a:rPr lang="en-US" sz="1600" dirty="0" smtClean="0"/>
              <a:t>.</a:t>
            </a:r>
            <a:endParaRPr lang="en-US" sz="1600" b="1" dirty="0" smtClean="0"/>
          </a:p>
          <a:p>
            <a:pPr lvl="1"/>
            <a:r>
              <a:rPr lang="en-US" sz="1800" dirty="0" smtClean="0"/>
              <a:t>Only if no courses were completed satisfactorily then the programming requirement has not been met.</a:t>
            </a:r>
          </a:p>
          <a:p>
            <a:pPr lvl="2"/>
            <a:r>
              <a:rPr lang="en-US" sz="1600" dirty="0"/>
              <a:t>With Logical-OR </a:t>
            </a:r>
            <a:r>
              <a:rPr lang="en-US" sz="1600" dirty="0" smtClean="0"/>
              <a:t>only if </a:t>
            </a:r>
            <a:r>
              <a:rPr lang="en-US" sz="1600" i="1" dirty="0" smtClean="0"/>
              <a:t>all</a:t>
            </a:r>
            <a:r>
              <a:rPr lang="en-US" sz="1600" dirty="0" smtClean="0"/>
              <a:t> conditions are false will the </a:t>
            </a:r>
            <a:r>
              <a:rPr lang="en-US" sz="1600" b="1" dirty="0" smtClean="0"/>
              <a:t>entire </a:t>
            </a:r>
            <a:r>
              <a:rPr lang="en-US" sz="1600" b="1" dirty="0"/>
              <a:t>compound condition </a:t>
            </a:r>
            <a:r>
              <a:rPr lang="en-US" sz="1600" b="1" dirty="0" smtClean="0"/>
              <a:t>be false</a:t>
            </a:r>
            <a:r>
              <a:rPr lang="en-US" sz="1600" dirty="0" smtClean="0"/>
              <a:t>.</a:t>
            </a:r>
            <a:endParaRPr lang="en-US" sz="1600" b="1" dirty="0"/>
          </a:p>
          <a:p>
            <a:pPr lvl="2"/>
            <a:endParaRPr lang="en-US" sz="1600" dirty="0" smtClean="0"/>
          </a:p>
        </p:txBody>
      </p:sp>
      <p:grpSp>
        <p:nvGrpSpPr>
          <p:cNvPr id="4" name="Group 4"/>
          <p:cNvGrpSpPr>
            <a:grpSpLocks/>
          </p:cNvGrpSpPr>
          <p:nvPr/>
        </p:nvGrpSpPr>
        <p:grpSpPr bwMode="auto">
          <a:xfrm>
            <a:off x="1066800" y="3352800"/>
            <a:ext cx="4876801" cy="957263"/>
            <a:chOff x="508" y="1564"/>
            <a:chExt cx="3072" cy="603"/>
          </a:xfrm>
        </p:grpSpPr>
        <p:grpSp>
          <p:nvGrpSpPr>
            <p:cNvPr id="5" name="Group 5"/>
            <p:cNvGrpSpPr>
              <a:grpSpLocks/>
            </p:cNvGrpSpPr>
            <p:nvPr/>
          </p:nvGrpSpPr>
          <p:grpSpPr bwMode="auto">
            <a:xfrm>
              <a:off x="508" y="1564"/>
              <a:ext cx="1344" cy="603"/>
              <a:chOff x="508" y="1564"/>
              <a:chExt cx="1344" cy="603"/>
            </a:xfrm>
          </p:grpSpPr>
          <p:sp>
            <p:nvSpPr>
              <p:cNvPr id="9" name="AutoShape 6"/>
              <p:cNvSpPr>
                <a:spLocks/>
              </p:cNvSpPr>
              <p:nvPr/>
            </p:nvSpPr>
            <p:spPr bwMode="auto">
              <a:xfrm rot="5400000">
                <a:off x="1072" y="1000"/>
                <a:ext cx="216" cy="1344"/>
              </a:xfrm>
              <a:prstGeom prst="rightBrace">
                <a:avLst>
                  <a:gd name="adj1" fmla="val 37963"/>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10" name="Text Box 7"/>
              <p:cNvSpPr txBox="1">
                <a:spLocks noChangeArrowheads="1"/>
              </p:cNvSpPr>
              <p:nvPr/>
            </p:nvSpPr>
            <p:spPr bwMode="auto">
              <a:xfrm>
                <a:off x="682" y="1760"/>
                <a:ext cx="95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latin typeface="Arial" panose="020B0604020202020204" pitchFamily="34" charset="0"/>
                  </a:rPr>
                  <a:t>Condition </a:t>
                </a:r>
                <a:r>
                  <a:rPr lang="en-US" altLang="en-US" sz="1800" b="1" dirty="0" smtClean="0">
                    <a:latin typeface="Arial" panose="020B0604020202020204" pitchFamily="34" charset="0"/>
                  </a:rPr>
                  <a:t>1 / BE 1</a:t>
                </a:r>
                <a:endParaRPr lang="en-US" altLang="en-US" sz="1800" b="1" dirty="0">
                  <a:latin typeface="Arial" panose="020B0604020202020204" pitchFamily="34" charset="0"/>
                </a:endParaRPr>
              </a:p>
            </p:txBody>
          </p:sp>
        </p:grpSp>
        <p:grpSp>
          <p:nvGrpSpPr>
            <p:cNvPr id="6" name="Group 8"/>
            <p:cNvGrpSpPr>
              <a:grpSpLocks/>
            </p:cNvGrpSpPr>
            <p:nvPr/>
          </p:nvGrpSpPr>
          <p:grpSpPr bwMode="auto">
            <a:xfrm>
              <a:off x="2332" y="1564"/>
              <a:ext cx="1248" cy="587"/>
              <a:chOff x="2332" y="1564"/>
              <a:chExt cx="1248" cy="587"/>
            </a:xfrm>
          </p:grpSpPr>
          <p:sp>
            <p:nvSpPr>
              <p:cNvPr id="7" name="AutoShape 9"/>
              <p:cNvSpPr>
                <a:spLocks/>
              </p:cNvSpPr>
              <p:nvPr/>
            </p:nvSpPr>
            <p:spPr bwMode="auto">
              <a:xfrm rot="5400000">
                <a:off x="2848" y="1048"/>
                <a:ext cx="216" cy="1248"/>
              </a:xfrm>
              <a:prstGeom prst="rightBrace">
                <a:avLst>
                  <a:gd name="adj1" fmla="val 4814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8" name="Text Box 10"/>
              <p:cNvSpPr txBox="1">
                <a:spLocks noChangeArrowheads="1"/>
              </p:cNvSpPr>
              <p:nvPr/>
            </p:nvSpPr>
            <p:spPr bwMode="auto">
              <a:xfrm>
                <a:off x="2512" y="1744"/>
                <a:ext cx="10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latin typeface="Arial" panose="020B0604020202020204" pitchFamily="34" charset="0"/>
                  </a:rPr>
                  <a:t>Condition </a:t>
                </a:r>
                <a:r>
                  <a:rPr lang="en-US" altLang="en-US" sz="1800" b="1" dirty="0" smtClean="0">
                    <a:latin typeface="Arial" panose="020B0604020202020204" pitchFamily="34" charset="0"/>
                  </a:rPr>
                  <a:t>2 / BE 2</a:t>
                </a:r>
                <a:endParaRPr lang="en-US" altLang="en-US" sz="1800" b="1" dirty="0">
                  <a:latin typeface="Arial" panose="020B0604020202020204" pitchFamily="34" charset="0"/>
                </a:endParaRPr>
              </a:p>
            </p:txBody>
          </p:sp>
        </p:grpSp>
      </p:grpSp>
    </p:spTree>
    <p:extLst>
      <p:ext uri="{BB962C8B-B14F-4D97-AF65-F5344CB8AC3E}">
        <p14:creationId xmlns:p14="http://schemas.microsoft.com/office/powerpoint/2010/main" val="23046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OR: Many Conditions</a:t>
            </a:r>
            <a:endParaRPr lang="en-US" dirty="0"/>
          </a:p>
        </p:txBody>
      </p:sp>
      <p:sp>
        <p:nvSpPr>
          <p:cNvPr id="3" name="Content Placeholder 2"/>
          <p:cNvSpPr>
            <a:spLocks noGrp="1"/>
          </p:cNvSpPr>
          <p:nvPr>
            <p:ph idx="1"/>
          </p:nvPr>
        </p:nvSpPr>
        <p:spPr/>
        <p:txBody>
          <a:bodyPr/>
          <a:lstStyle/>
          <a:p>
            <a:r>
              <a:rPr lang="en-US" dirty="0" smtClean="0"/>
              <a:t>As was the case with Logical-AND to </a:t>
            </a:r>
            <a:r>
              <a:rPr lang="en-US" dirty="0"/>
              <a:t>evaluate the result just extend the general rule:</a:t>
            </a:r>
          </a:p>
          <a:p>
            <a:pPr lvl="1"/>
            <a:r>
              <a:rPr lang="en-US" dirty="0"/>
              <a:t>If </a:t>
            </a:r>
            <a:r>
              <a:rPr lang="en-US" b="1" dirty="0"/>
              <a:t>at least one </a:t>
            </a:r>
            <a:r>
              <a:rPr lang="en-US" dirty="0"/>
              <a:t>expression is </a:t>
            </a:r>
            <a:r>
              <a:rPr lang="en-US" dirty="0" smtClean="0"/>
              <a:t>true </a:t>
            </a:r>
            <a:r>
              <a:rPr lang="en-US" dirty="0"/>
              <a:t>then the overall </a:t>
            </a:r>
            <a:r>
              <a:rPr lang="en-US" b="1" dirty="0"/>
              <a:t>result </a:t>
            </a:r>
            <a:r>
              <a:rPr lang="en-US" dirty="0"/>
              <a:t>is </a:t>
            </a:r>
            <a:r>
              <a:rPr lang="en-US" b="1" dirty="0" smtClean="0"/>
              <a:t>true</a:t>
            </a:r>
            <a:r>
              <a:rPr lang="en-US" dirty="0" smtClean="0"/>
              <a:t>.</a:t>
            </a:r>
          </a:p>
          <a:p>
            <a:pPr lvl="1"/>
            <a:r>
              <a:rPr lang="en-US" dirty="0" smtClean="0"/>
              <a:t>Multiple </a:t>
            </a:r>
            <a:r>
              <a:rPr lang="en-US" dirty="0" smtClean="0">
                <a:latin typeface="Consolas" panose="020B0609020204030204" pitchFamily="49" charset="0"/>
              </a:rPr>
              <a:t>OR</a:t>
            </a:r>
            <a:r>
              <a:rPr lang="en-US" dirty="0" smtClean="0"/>
              <a:t>-expressions </a:t>
            </a:r>
            <a:r>
              <a:rPr lang="en-US" b="1" dirty="0"/>
              <a:t>must</a:t>
            </a:r>
            <a:r>
              <a:rPr lang="en-US" dirty="0"/>
              <a:t> </a:t>
            </a:r>
            <a:r>
              <a:rPr lang="en-US" b="1" dirty="0"/>
              <a:t>all be </a:t>
            </a:r>
            <a:r>
              <a:rPr lang="en-US" b="1" dirty="0" smtClean="0"/>
              <a:t>false </a:t>
            </a:r>
            <a:r>
              <a:rPr lang="en-US" dirty="0"/>
              <a:t>for the overall </a:t>
            </a:r>
            <a:r>
              <a:rPr lang="en-US" b="1" dirty="0"/>
              <a:t>result</a:t>
            </a:r>
            <a:r>
              <a:rPr lang="en-US" dirty="0"/>
              <a:t> to be </a:t>
            </a:r>
            <a:r>
              <a:rPr lang="en-US" b="1" dirty="0" smtClean="0"/>
              <a:t>false</a:t>
            </a:r>
            <a:r>
              <a:rPr lang="en-US" dirty="0" smtClean="0"/>
              <a:t>.</a:t>
            </a:r>
            <a:endParaRPr lang="en-US" dirty="0"/>
          </a:p>
          <a:p>
            <a:r>
              <a:rPr lang="en-US" dirty="0" smtClean="0"/>
              <a:t>Example: </a:t>
            </a:r>
          </a:p>
          <a:p>
            <a:pPr lvl="1"/>
            <a:r>
              <a:rPr lang="en-US" dirty="0" smtClean="0"/>
              <a:t>Internet search: </a:t>
            </a:r>
            <a:r>
              <a:rPr lang="en-US" altLang="en-US" dirty="0"/>
              <a:t>“Wayne Gretzky” </a:t>
            </a:r>
            <a:r>
              <a:rPr lang="en-US" altLang="en-US" b="1" dirty="0"/>
              <a:t>OR</a:t>
            </a:r>
            <a:r>
              <a:rPr lang="en-US" altLang="en-US" dirty="0"/>
              <a:t> “The Great One” </a:t>
            </a:r>
            <a:r>
              <a:rPr lang="en-US" altLang="en-US" b="1" dirty="0"/>
              <a:t>OR</a:t>
            </a:r>
            <a:r>
              <a:rPr lang="en-US" altLang="en-US" dirty="0"/>
              <a:t> “Number 99” </a:t>
            </a:r>
            <a:r>
              <a:rPr lang="en-US" altLang="en-US" b="1" dirty="0"/>
              <a:t>OR</a:t>
            </a:r>
            <a:r>
              <a:rPr lang="en-US" altLang="en-US" dirty="0"/>
              <a:t> “Number ninety nine</a:t>
            </a:r>
            <a:r>
              <a:rPr lang="en-US" altLang="en-US" dirty="0" smtClean="0"/>
              <a:t>”</a:t>
            </a:r>
          </a:p>
          <a:p>
            <a:pPr lvl="2"/>
            <a:r>
              <a:rPr lang="en-US" altLang="en-US" dirty="0" smtClean="0"/>
              <a:t>A website that includes at least one of the text phrases will be shown as a search result.</a:t>
            </a:r>
          </a:p>
          <a:p>
            <a:pPr lvl="3"/>
            <a:r>
              <a:rPr lang="en-US" altLang="en-US" dirty="0" smtClean="0"/>
              <a:t>Increasing the number of OR-expressions will broaden (increase) the number of search results.</a:t>
            </a:r>
            <a:endParaRPr lang="en-US" altLang="en-US" dirty="0"/>
          </a:p>
          <a:p>
            <a:pPr lvl="1"/>
            <a:r>
              <a:rPr lang="en-US" dirty="0" smtClean="0"/>
              <a:t>A course with a choice of prerequisites.</a:t>
            </a:r>
          </a:p>
          <a:p>
            <a:pPr lvl="1"/>
            <a:r>
              <a:rPr lang="en-US" dirty="0" smtClean="0"/>
              <a:t>Job applicants can be awarded one of a number of degrees e.g. B.A., B.Comm, B.Sc. etc.</a:t>
            </a:r>
            <a:endParaRPr lang="en-US" dirty="0"/>
          </a:p>
        </p:txBody>
      </p:sp>
    </p:spTree>
    <p:extLst>
      <p:ext uri="{BB962C8B-B14F-4D97-AF65-F5344CB8AC3E}">
        <p14:creationId xmlns:p14="http://schemas.microsoft.com/office/powerpoint/2010/main" val="7264365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Logical Expressions</a:t>
            </a:r>
            <a:endParaRPr lang="en-US" dirty="0"/>
          </a:p>
        </p:txBody>
      </p:sp>
      <p:sp>
        <p:nvSpPr>
          <p:cNvPr id="3" name="Content Placeholder 2"/>
          <p:cNvSpPr>
            <a:spLocks noGrp="1"/>
          </p:cNvSpPr>
          <p:nvPr>
            <p:ph idx="1"/>
          </p:nvPr>
        </p:nvSpPr>
        <p:spPr/>
        <p:txBody>
          <a:bodyPr/>
          <a:lstStyle/>
          <a:p>
            <a:r>
              <a:rPr lang="en-US" dirty="0" smtClean="0"/>
              <a:t>AND, OR conditions can be combined in actual usage.</a:t>
            </a:r>
          </a:p>
          <a:p>
            <a:r>
              <a:rPr lang="en-US" dirty="0"/>
              <a:t>Example: </a:t>
            </a:r>
          </a:p>
          <a:p>
            <a:pPr lvl="1"/>
            <a:r>
              <a:rPr lang="en-US" dirty="0"/>
              <a:t>Internet search: </a:t>
            </a:r>
            <a:r>
              <a:rPr lang="en-US" altLang="en-US" dirty="0"/>
              <a:t>“Wayne Gretzky” </a:t>
            </a:r>
            <a:r>
              <a:rPr lang="en-US" altLang="en-US" b="1" dirty="0"/>
              <a:t>OR</a:t>
            </a:r>
            <a:r>
              <a:rPr lang="en-US" altLang="en-US" dirty="0"/>
              <a:t> “The Great One” </a:t>
            </a:r>
            <a:r>
              <a:rPr lang="en-US" altLang="en-US" b="1" dirty="0"/>
              <a:t>OR</a:t>
            </a:r>
            <a:r>
              <a:rPr lang="en-US" altLang="en-US" dirty="0"/>
              <a:t> “Number 99” </a:t>
            </a:r>
            <a:r>
              <a:rPr lang="en-US" altLang="en-US" b="1" dirty="0"/>
              <a:t>OR</a:t>
            </a:r>
            <a:r>
              <a:rPr lang="en-US" altLang="en-US" dirty="0"/>
              <a:t> “Number ninety nine</a:t>
            </a:r>
            <a:r>
              <a:rPr lang="en-US" altLang="en-US" dirty="0" smtClean="0"/>
              <a:t>” </a:t>
            </a:r>
            <a:r>
              <a:rPr lang="en-US" altLang="en-US" b="1" dirty="0" smtClean="0"/>
              <a:t>AND</a:t>
            </a:r>
            <a:r>
              <a:rPr lang="en-US" altLang="en-US" dirty="0" smtClean="0"/>
              <a:t> “Edmonton Oilers”</a:t>
            </a:r>
          </a:p>
          <a:p>
            <a:pPr lvl="2"/>
            <a:r>
              <a:rPr lang="en-US" altLang="en-US" dirty="0" smtClean="0"/>
              <a:t>A website will show as a search result if it contains at least one of the three ‘names’ as well as containing the text “Edmonton Oilers”.</a:t>
            </a:r>
          </a:p>
          <a:p>
            <a:pPr lvl="1"/>
            <a:r>
              <a:rPr lang="en-US" altLang="en-US" dirty="0" smtClean="0"/>
              <a:t>Course prerequisites: CPSC 233 requires one of: CPSC 217, 231 as well as Math 271</a:t>
            </a:r>
          </a:p>
          <a:p>
            <a:pPr lvl="2"/>
            <a:r>
              <a:rPr lang="en-US" altLang="en-US" dirty="0" smtClean="0"/>
              <a:t>In actual usage logical operators may be implicit so you should be able to interpret plain English descriptions in an assignment or during an examination.</a:t>
            </a:r>
          </a:p>
          <a:p>
            <a:pPr lvl="2"/>
            <a:r>
              <a:rPr lang="en-US" altLang="en-US" dirty="0" smtClean="0"/>
              <a:t>CPSC 217 OR CPSC 231 AND MATH 271</a:t>
            </a:r>
          </a:p>
          <a:p>
            <a:pPr lvl="2"/>
            <a:r>
              <a:rPr lang="en-US" altLang="en-US" dirty="0" smtClean="0"/>
              <a:t>With logic and software ‘AND’ is a higher order precedence than OR so the above is not evaluated left-right, the above is the same as:</a:t>
            </a:r>
          </a:p>
          <a:p>
            <a:pPr lvl="3"/>
            <a:r>
              <a:rPr lang="en-US" altLang="en-US" dirty="0"/>
              <a:t>CPSC 217 OR </a:t>
            </a:r>
            <a:r>
              <a:rPr lang="en-US" altLang="en-US" dirty="0" smtClean="0"/>
              <a:t>(CPSC </a:t>
            </a:r>
            <a:r>
              <a:rPr lang="en-US" altLang="en-US" dirty="0"/>
              <a:t>231 AND MATH </a:t>
            </a:r>
            <a:r>
              <a:rPr lang="en-US" altLang="en-US" dirty="0" smtClean="0"/>
              <a:t>271)</a:t>
            </a:r>
          </a:p>
          <a:p>
            <a:pPr lvl="2"/>
            <a:r>
              <a:rPr lang="en-US" altLang="en-US" dirty="0" smtClean="0"/>
              <a:t>(CPSC </a:t>
            </a:r>
            <a:r>
              <a:rPr lang="en-US" altLang="en-US" dirty="0"/>
              <a:t>217 OR CPSC </a:t>
            </a:r>
            <a:r>
              <a:rPr lang="en-US" altLang="en-US" dirty="0" smtClean="0"/>
              <a:t>231) </a:t>
            </a:r>
            <a:r>
              <a:rPr lang="en-US" altLang="en-US" dirty="0"/>
              <a:t>AND MATH </a:t>
            </a:r>
            <a:r>
              <a:rPr lang="en-US" altLang="en-US" dirty="0" smtClean="0"/>
              <a:t>271     (To avoid confusion bracket 						expressions to make things explicit).</a:t>
            </a:r>
            <a:br>
              <a:rPr lang="en-US" altLang="en-US" dirty="0" smtClean="0"/>
            </a:br>
            <a:endParaRPr lang="en-US" altLang="en-US" dirty="0"/>
          </a:p>
          <a:p>
            <a:endParaRPr lang="en-US" dirty="0"/>
          </a:p>
        </p:txBody>
      </p:sp>
    </p:spTree>
    <p:extLst>
      <p:ext uri="{BB962C8B-B14F-4D97-AF65-F5344CB8AC3E}">
        <p14:creationId xmlns:p14="http://schemas.microsoft.com/office/powerpoint/2010/main" val="29471833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Functions In Excel</a:t>
            </a:r>
            <a:endParaRPr lang="en-CA" dirty="0"/>
          </a:p>
        </p:txBody>
      </p:sp>
      <p:sp>
        <p:nvSpPr>
          <p:cNvPr id="3" name="Content Placeholder 2"/>
          <p:cNvSpPr>
            <a:spLocks noGrp="1"/>
          </p:cNvSpPr>
          <p:nvPr>
            <p:ph idx="1"/>
          </p:nvPr>
        </p:nvSpPr>
        <p:spPr>
          <a:noFill/>
        </p:spPr>
        <p:txBody>
          <a:bodyPr/>
          <a:lstStyle/>
          <a:p>
            <a:r>
              <a:rPr lang="en-CA" dirty="0" smtClean="0"/>
              <a:t>The basic logical operations: </a:t>
            </a:r>
            <a:r>
              <a:rPr lang="en-CA" dirty="0" smtClean="0">
                <a:latin typeface="Consolas" panose="020B0609020204030204" pitchFamily="49" charset="0"/>
                <a:cs typeface="Consolas" panose="020B0609020204030204" pitchFamily="49" charset="0"/>
              </a:rPr>
              <a:t>AND</a:t>
            </a:r>
            <a:r>
              <a:rPr lang="en-CA" dirty="0" smtClean="0"/>
              <a:t>, </a:t>
            </a:r>
            <a:r>
              <a:rPr lang="en-CA" dirty="0" smtClean="0">
                <a:latin typeface="Consolas" panose="020B0609020204030204" pitchFamily="49" charset="0"/>
                <a:cs typeface="Consolas" panose="020B0609020204030204" pitchFamily="49" charset="0"/>
              </a:rPr>
              <a:t>OR</a:t>
            </a:r>
            <a:r>
              <a:rPr lang="en-CA" dirty="0" smtClean="0"/>
              <a:t> can be invoked as functions in Excel</a:t>
            </a:r>
          </a:p>
          <a:p>
            <a:pPr lvl="1"/>
            <a:r>
              <a:rPr lang="en-CA" dirty="0" smtClean="0"/>
              <a:t>Similar to evaluating logical expressions on paper, all Excel logical function inputs can only be a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value.</a:t>
            </a:r>
          </a:p>
          <a:p>
            <a:pPr lvl="1"/>
            <a:r>
              <a:rPr lang="en-CA" dirty="0" smtClean="0"/>
              <a:t>Function inputs can be: </a:t>
            </a:r>
          </a:p>
          <a:p>
            <a:pPr lvl="2"/>
            <a:r>
              <a:rPr lang="en-CA" dirty="0" smtClean="0"/>
              <a:t>Boolean </a:t>
            </a:r>
            <a:r>
              <a:rPr lang="en-CA" b="1" dirty="0" smtClean="0">
                <a:solidFill>
                  <a:srgbClr val="FF0000"/>
                </a:solidFill>
              </a:rPr>
              <a:t>constant</a:t>
            </a:r>
            <a:r>
              <a:rPr lang="en-CA" dirty="0" smtClean="0"/>
              <a:t> e.g. </a:t>
            </a:r>
            <a:r>
              <a:rPr lang="en-CA" dirty="0" smtClean="0">
                <a:latin typeface="Consolas" panose="020B0609020204030204" pitchFamily="49" charset="0"/>
              </a:rPr>
              <a:t>AND(</a:t>
            </a:r>
            <a:r>
              <a:rPr lang="en-CA" b="1" dirty="0" err="1" smtClean="0">
                <a:solidFill>
                  <a:srgbClr val="FF0000"/>
                </a:solidFill>
                <a:latin typeface="Consolas" panose="020B0609020204030204" pitchFamily="49" charset="0"/>
              </a:rPr>
              <a:t>True</a:t>
            </a:r>
            <a:r>
              <a:rPr lang="en-CA" dirty="0" err="1" smtClean="0">
                <a:latin typeface="Consolas" panose="020B0609020204030204" pitchFamily="49" charset="0"/>
              </a:rPr>
              <a:t>,</a:t>
            </a:r>
            <a:r>
              <a:rPr lang="en-CA" b="1" dirty="0" err="1" smtClean="0">
                <a:solidFill>
                  <a:srgbClr val="FF0000"/>
                </a:solidFill>
                <a:latin typeface="Consolas" panose="020B0609020204030204" pitchFamily="49" charset="0"/>
              </a:rPr>
              <a:t>False</a:t>
            </a:r>
            <a:r>
              <a:rPr lang="en-CA" dirty="0" err="1" smtClean="0">
                <a:latin typeface="Consolas" panose="020B0609020204030204" pitchFamily="49" charset="0"/>
              </a:rPr>
              <a:t>,</a:t>
            </a:r>
            <a:r>
              <a:rPr lang="en-CA" b="1" dirty="0" err="1" smtClean="0">
                <a:solidFill>
                  <a:srgbClr val="FF0000"/>
                </a:solidFill>
                <a:latin typeface="Consolas" panose="020B0609020204030204" pitchFamily="49" charset="0"/>
              </a:rPr>
              <a:t>False</a:t>
            </a:r>
            <a:r>
              <a:rPr lang="en-CA" dirty="0" smtClean="0">
                <a:latin typeface="Consolas" panose="020B0609020204030204" pitchFamily="49" charset="0"/>
              </a:rPr>
              <a:t>)</a:t>
            </a:r>
          </a:p>
          <a:p>
            <a:pPr lvl="2"/>
            <a:r>
              <a:rPr lang="en-CA" dirty="0" smtClean="0"/>
              <a:t>Boolean </a:t>
            </a:r>
            <a:r>
              <a:rPr lang="en-CA" b="1" dirty="0" smtClean="0">
                <a:solidFill>
                  <a:schemeClr val="accent3">
                    <a:lumMod val="75000"/>
                  </a:schemeClr>
                </a:solidFill>
              </a:rPr>
              <a:t>expression</a:t>
            </a:r>
            <a:r>
              <a:rPr lang="en-CA" dirty="0" smtClean="0"/>
              <a:t> e.g. </a:t>
            </a:r>
            <a:r>
              <a:rPr lang="en-CA" dirty="0" smtClean="0">
                <a:latin typeface="Consolas" panose="020B0609020204030204" pitchFamily="49" charset="0"/>
              </a:rPr>
              <a:t>OR(</a:t>
            </a:r>
            <a:r>
              <a:rPr lang="en-CA" b="1" dirty="0" smtClean="0">
                <a:solidFill>
                  <a:schemeClr val="accent3">
                    <a:lumMod val="75000"/>
                  </a:schemeClr>
                </a:solidFill>
                <a:latin typeface="Consolas" panose="020B0609020204030204" pitchFamily="49" charset="0"/>
              </a:rPr>
              <a:t>A1&gt;0</a:t>
            </a:r>
            <a:r>
              <a:rPr lang="en-CA" dirty="0" smtClean="0">
                <a:latin typeface="Consolas" panose="020B0609020204030204" pitchFamily="49" charset="0"/>
              </a:rPr>
              <a:t>,</a:t>
            </a:r>
            <a:r>
              <a:rPr lang="en-CA" b="1" dirty="0" smtClean="0">
                <a:solidFill>
                  <a:schemeClr val="accent3">
                    <a:lumMod val="75000"/>
                  </a:schemeClr>
                </a:solidFill>
                <a:latin typeface="Consolas" panose="020B0609020204030204" pitchFamily="49" charset="0"/>
              </a:rPr>
              <a:t>A2&gt;0</a:t>
            </a:r>
            <a:r>
              <a:rPr lang="en-CA" dirty="0" smtClean="0">
                <a:latin typeface="Consolas" panose="020B0609020204030204" pitchFamily="49" charset="0"/>
              </a:rPr>
              <a:t>,</a:t>
            </a:r>
            <a:r>
              <a:rPr lang="en-CA" b="1" dirty="0" smtClean="0">
                <a:solidFill>
                  <a:schemeClr val="accent3">
                    <a:lumMod val="75000"/>
                  </a:schemeClr>
                </a:solidFill>
                <a:latin typeface="Consolas" panose="020B0609020204030204" pitchFamily="49" charset="0"/>
              </a:rPr>
              <a:t>3&gt;2</a:t>
            </a:r>
            <a:r>
              <a:rPr lang="en-CA" dirty="0" smtClean="0">
                <a:latin typeface="Consolas" panose="020B0609020204030204" pitchFamily="49" charset="0"/>
              </a:rPr>
              <a:t>)</a:t>
            </a:r>
          </a:p>
          <a:p>
            <a:pPr lvl="2"/>
            <a:r>
              <a:rPr lang="en-CA" dirty="0" smtClean="0"/>
              <a:t>A </a:t>
            </a:r>
            <a:r>
              <a:rPr lang="en-CA" b="1" dirty="0" smtClean="0">
                <a:solidFill>
                  <a:srgbClr val="0000FF"/>
                </a:solidFill>
              </a:rPr>
              <a:t>cell</a:t>
            </a:r>
            <a:r>
              <a:rPr lang="en-CA" dirty="0" smtClean="0"/>
              <a:t> that contains a Boolean value e.g. </a:t>
            </a:r>
            <a:r>
              <a:rPr lang="en-CA" dirty="0">
                <a:latin typeface="Consolas" panose="020B0609020204030204" pitchFamily="49" charset="0"/>
              </a:rPr>
              <a:t>AND(</a:t>
            </a:r>
            <a:r>
              <a:rPr lang="en-CA" b="1" dirty="0">
                <a:solidFill>
                  <a:srgbClr val="0000FF"/>
                </a:solidFill>
                <a:latin typeface="Consolas" panose="020B0609020204030204" pitchFamily="49" charset="0"/>
              </a:rPr>
              <a:t>A1</a:t>
            </a:r>
            <a:r>
              <a:rPr lang="en-CA" dirty="0">
                <a:latin typeface="Consolas" panose="020B0609020204030204" pitchFamily="49" charset="0"/>
              </a:rPr>
              <a:t>,</a:t>
            </a:r>
            <a:r>
              <a:rPr lang="en-CA" b="1" dirty="0">
                <a:solidFill>
                  <a:srgbClr val="0000FF"/>
                </a:solidFill>
                <a:latin typeface="Consolas" panose="020B0609020204030204" pitchFamily="49" charset="0"/>
              </a:rPr>
              <a:t>A2</a:t>
            </a:r>
            <a:r>
              <a:rPr lang="en-CA" dirty="0">
                <a:latin typeface="Consolas" panose="020B0609020204030204" pitchFamily="49" charset="0"/>
              </a:rPr>
              <a:t>),</a:t>
            </a:r>
            <a:r>
              <a:rPr lang="en-CA" dirty="0"/>
              <a:t> </a:t>
            </a:r>
            <a:r>
              <a:rPr lang="en-CA" dirty="0" smtClean="0">
                <a:latin typeface="Consolas" panose="020B0609020204030204" pitchFamily="49" charset="0"/>
              </a:rPr>
              <a:t>OR(</a:t>
            </a:r>
            <a:r>
              <a:rPr lang="en-CA" b="1" dirty="0" smtClean="0">
                <a:solidFill>
                  <a:srgbClr val="0000FF"/>
                </a:solidFill>
                <a:latin typeface="Consolas" panose="020B0609020204030204" pitchFamily="49" charset="0"/>
              </a:rPr>
              <a:t>B1</a:t>
            </a:r>
            <a:r>
              <a:rPr lang="en-CA" dirty="0" smtClean="0">
                <a:latin typeface="Consolas" panose="020B0609020204030204" pitchFamily="49" charset="0"/>
              </a:rPr>
              <a:t>,</a:t>
            </a:r>
            <a:r>
              <a:rPr lang="en-CA" b="1" dirty="0" smtClean="0">
                <a:solidFill>
                  <a:srgbClr val="0000FF"/>
                </a:solidFill>
                <a:latin typeface="Consolas" panose="020B0609020204030204" pitchFamily="49" charset="0"/>
              </a:rPr>
              <a:t>Z2</a:t>
            </a:r>
            <a:r>
              <a:rPr lang="en-CA" dirty="0">
                <a:latin typeface="Consolas" panose="020B0609020204030204" pitchFamily="49" charset="0"/>
              </a:rPr>
              <a:t>)</a:t>
            </a:r>
            <a:endParaRPr lang="en-CA" dirty="0" smtClean="0">
              <a:latin typeface="Consolas" panose="020B0609020204030204" pitchFamily="49" charset="0"/>
            </a:endParaRPr>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OR</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True or False</a:t>
            </a:r>
            <a:r>
              <a:rPr lang="en-CA" sz="1800" dirty="0">
                <a:latin typeface="Consolas" panose="020B0609020204030204" pitchFamily="49" charset="0"/>
                <a:cs typeface="Consolas" panose="020B0609020204030204" pitchFamily="49" charset="0"/>
              </a:rPr>
              <a:t>&gt;,&lt;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endParaRPr lang="en-CA" sz="1800" dirty="0" smtClean="0">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20896139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Inputs: Logic Functions</a:t>
            </a:r>
            <a:endParaRPr lang="en-CA" dirty="0"/>
          </a:p>
        </p:txBody>
      </p:sp>
      <p:sp>
        <p:nvSpPr>
          <p:cNvPr id="3" name="Content Placeholder 2"/>
          <p:cNvSpPr>
            <a:spLocks noGrp="1"/>
          </p:cNvSpPr>
          <p:nvPr>
            <p:ph idx="1"/>
          </p:nvPr>
        </p:nvSpPr>
        <p:spPr/>
        <p:txBody>
          <a:bodyPr/>
          <a:lstStyle/>
          <a:p>
            <a:r>
              <a:rPr lang="en-CA" b="1" dirty="0" smtClean="0"/>
              <a:t>Examples</a:t>
            </a:r>
            <a:r>
              <a:rPr lang="en-CA" dirty="0" smtClean="0"/>
              <a:t> </a:t>
            </a:r>
            <a:r>
              <a:rPr lang="en-CA" dirty="0"/>
              <a:t>(spreadsheet name: </a:t>
            </a:r>
            <a:r>
              <a:rPr lang="en-CA" dirty="0" smtClean="0"/>
              <a:t>18_logic</a:t>
            </a:r>
            <a:r>
              <a:rPr lang="en-CA" dirty="0"/>
              <a:t>)</a:t>
            </a:r>
          </a:p>
          <a:p>
            <a:pPr marL="234950" lvl="1" indent="0">
              <a:buNone/>
            </a:pPr>
            <a:r>
              <a:rPr lang="en-CA" dirty="0">
                <a:latin typeface="Consolas" panose="020B0609020204030204" pitchFamily="49" charset="0"/>
                <a:cs typeface="Consolas" panose="020B0609020204030204" pitchFamily="49" charset="0"/>
              </a:rPr>
              <a:t>AND(C1&gt;=45,D1="John Smith")   </a:t>
            </a:r>
            <a:endParaRPr lang="en-CA" b="1" dirty="0">
              <a:solidFill>
                <a:srgbClr val="FF0000"/>
              </a:solidFill>
              <a:latin typeface="Consolas" panose="020B0609020204030204" pitchFamily="49" charset="0"/>
              <a:cs typeface="Consolas" panose="020B0609020204030204" pitchFamily="49" charset="0"/>
            </a:endParaRPr>
          </a:p>
          <a:p>
            <a:pPr marL="234950" lvl="1" indent="0">
              <a:buNone/>
            </a:pPr>
            <a:r>
              <a:rPr lang="en-CA" dirty="0">
                <a:latin typeface="Consolas" panose="020B0609020204030204" pitchFamily="49" charset="0"/>
                <a:cs typeface="Consolas" panose="020B0609020204030204" pitchFamily="49" charset="0"/>
              </a:rPr>
              <a:t>OR(C1&gt;=0,D2&gt;=0)               </a:t>
            </a:r>
            <a:endParaRPr lang="en-CA" b="1" dirty="0">
              <a:solidFill>
                <a:srgbClr val="FF0000"/>
              </a:solidFill>
              <a:latin typeface="Consolas" panose="020B0609020204030204" pitchFamily="49" charset="0"/>
              <a:cs typeface="Consolas" panose="020B0609020204030204" pitchFamily="49" charset="0"/>
            </a:endParaRPr>
          </a:p>
          <a:p>
            <a:endParaRPr lang="en-CA" dirty="0">
              <a:cs typeface="Consolas" panose="020B0609020204030204" pitchFamily="49" charset="0"/>
            </a:endParaRPr>
          </a:p>
          <a:p>
            <a:endParaRPr lang="en-CA" dirty="0"/>
          </a:p>
        </p:txBody>
      </p:sp>
    </p:spTree>
    <p:extLst>
      <p:ext uri="{BB962C8B-B14F-4D97-AF65-F5344CB8AC3E}">
        <p14:creationId xmlns:p14="http://schemas.microsoft.com/office/powerpoint/2010/main" val="19750605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Terminology: </a:t>
            </a:r>
            <a:r>
              <a:rPr lang="en-US" b="1" dirty="0" smtClean="0">
                <a:solidFill>
                  <a:srgbClr val="0000FF"/>
                </a:solidFill>
              </a:rPr>
              <a:t>Nested Calculation</a:t>
            </a:r>
            <a:endParaRPr lang="en-CA" b="1" dirty="0">
              <a:solidFill>
                <a:srgbClr val="0000FF"/>
              </a:solidFill>
            </a:endParaRPr>
          </a:p>
        </p:txBody>
      </p:sp>
      <p:sp>
        <p:nvSpPr>
          <p:cNvPr id="3" name="Content Placeholder 2"/>
          <p:cNvSpPr>
            <a:spLocks noGrp="1"/>
          </p:cNvSpPr>
          <p:nvPr>
            <p:ph idx="1"/>
          </p:nvPr>
        </p:nvSpPr>
        <p:spPr/>
        <p:txBody>
          <a:bodyPr/>
          <a:lstStyle/>
          <a:p>
            <a:r>
              <a:rPr lang="en-US" dirty="0" smtClean="0"/>
              <a:t>Nested calculation: one calculation is nested within another second calculation when the </a:t>
            </a:r>
            <a:r>
              <a:rPr lang="en-US" b="1" dirty="0" smtClean="0"/>
              <a:t>result of the first calculation is used to determine the result of the second calculation</a:t>
            </a:r>
            <a:r>
              <a:rPr lang="en-US" dirty="0" smtClean="0"/>
              <a:t>.</a:t>
            </a:r>
          </a:p>
          <a:p>
            <a:r>
              <a:rPr lang="en-US" dirty="0" smtClean="0"/>
              <a:t>Simple example:</a:t>
            </a:r>
          </a:p>
          <a:p>
            <a:pPr lvl="1"/>
            <a:r>
              <a:rPr lang="en-US" sz="1800" dirty="0" smtClean="0">
                <a:latin typeface="Comic Sans MS" panose="030F0702030302020204" pitchFamily="66" charset="0"/>
              </a:rPr>
              <a:t>Calories expended = (</a:t>
            </a:r>
            <a:r>
              <a:rPr lang="en-US" sz="1800" b="1" dirty="0" smtClean="0">
                <a:solidFill>
                  <a:srgbClr val="0000FF"/>
                </a:solidFill>
                <a:latin typeface="Comic Sans MS" panose="030F0702030302020204" pitchFamily="66" charset="0"/>
              </a:rPr>
              <a:t>height + 7</a:t>
            </a:r>
            <a:r>
              <a:rPr lang="en-US" sz="1800" dirty="0" smtClean="0">
                <a:latin typeface="Comic Sans MS" panose="030F0702030302020204" pitchFamily="66" charset="0"/>
              </a:rPr>
              <a:t>) * 100</a:t>
            </a:r>
          </a:p>
          <a:p>
            <a:r>
              <a:rPr lang="en-US" dirty="0" smtClean="0"/>
              <a:t>More complex example:</a:t>
            </a:r>
          </a:p>
          <a:p>
            <a:pPr lvl="1"/>
            <a:r>
              <a:rPr lang="en-US" dirty="0" smtClean="0"/>
              <a:t>First calculation: determine the total cost of salaries and other expenditures for each Canadian province.</a:t>
            </a:r>
          </a:p>
          <a:p>
            <a:pPr lvl="1"/>
            <a:r>
              <a:rPr lang="en-US" dirty="0" smtClean="0"/>
              <a:t>Second calculation: determine total for all sources of revenue for each province.</a:t>
            </a:r>
          </a:p>
          <a:p>
            <a:pPr lvl="1"/>
            <a:r>
              <a:rPr lang="en-US" dirty="0" smtClean="0"/>
              <a:t>Third calculation: calculate the surplus (of deficit) for each province</a:t>
            </a:r>
          </a:p>
          <a:p>
            <a:pPr marL="352425" lvl="2" indent="0">
              <a:buNone/>
            </a:pPr>
            <a:r>
              <a:rPr lang="en-US" sz="1600" dirty="0" smtClean="0">
                <a:latin typeface="Consolas" panose="020B0609020204030204" pitchFamily="49" charset="0"/>
              </a:rPr>
              <a:t>= (</a:t>
            </a:r>
            <a:r>
              <a:rPr lang="en-US" sz="1600" b="1" dirty="0" smtClean="0">
                <a:solidFill>
                  <a:srgbClr val="0000FF"/>
                </a:solidFill>
                <a:latin typeface="Consolas" panose="020B0609020204030204" pitchFamily="49" charset="0"/>
              </a:rPr>
              <a:t>sum all provincial revenues</a:t>
            </a:r>
            <a:r>
              <a:rPr lang="en-US" sz="1600" dirty="0" smtClean="0">
                <a:latin typeface="Consolas" panose="020B0609020204030204" pitchFamily="49" charset="0"/>
              </a:rPr>
              <a:t>) – (</a:t>
            </a:r>
            <a:r>
              <a:rPr lang="en-US" sz="1600" b="1" dirty="0" smtClean="0">
                <a:solidFill>
                  <a:srgbClr val="0000FF"/>
                </a:solidFill>
                <a:latin typeface="Consolas" panose="020B0609020204030204" pitchFamily="49" charset="0"/>
              </a:rPr>
              <a:t>total provincial expenditures</a:t>
            </a:r>
            <a:r>
              <a:rPr lang="en-US" sz="1600" dirty="0" smtClean="0">
                <a:latin typeface="Consolas" panose="020B0609020204030204" pitchFamily="49" charset="0"/>
              </a:rPr>
              <a:t>)</a:t>
            </a:r>
          </a:p>
          <a:p>
            <a:pPr lvl="1"/>
            <a:r>
              <a:rPr lang="en-US" dirty="0" smtClean="0"/>
              <a:t>The calculations for revenues and expenditures are nested within (part of) the calculation for the surplus (or deficit)</a:t>
            </a:r>
            <a:endParaRPr lang="en-CA" dirty="0"/>
          </a:p>
        </p:txBody>
      </p:sp>
    </p:spTree>
    <p:extLst>
      <p:ext uri="{BB962C8B-B14F-4D97-AF65-F5344CB8AC3E}">
        <p14:creationId xmlns:p14="http://schemas.microsoft.com/office/powerpoint/2010/main" val="22084159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Nested Functions</a:t>
            </a:r>
            <a:endParaRPr lang="en-CA" b="1" dirty="0">
              <a:solidFill>
                <a:srgbClr val="0000FF"/>
              </a:solidFill>
            </a:endParaRPr>
          </a:p>
        </p:txBody>
      </p:sp>
      <p:sp>
        <p:nvSpPr>
          <p:cNvPr id="3" name="Content Placeholder 2"/>
          <p:cNvSpPr>
            <a:spLocks noGrp="1"/>
          </p:cNvSpPr>
          <p:nvPr>
            <p:ph idx="1"/>
          </p:nvPr>
        </p:nvSpPr>
        <p:spPr/>
        <p:txBody>
          <a:bodyPr/>
          <a:lstStyle/>
          <a:p>
            <a:r>
              <a:rPr lang="en-US" dirty="0" smtClean="0"/>
              <a:t>The return </a:t>
            </a:r>
            <a:r>
              <a:rPr lang="en-US" b="1" dirty="0" smtClean="0"/>
              <a:t>result of one function is used as an argument for another function</a:t>
            </a:r>
            <a:r>
              <a:rPr lang="en-US" dirty="0" smtClean="0"/>
              <a:t>.</a:t>
            </a:r>
          </a:p>
          <a:p>
            <a:r>
              <a:rPr lang="en-US" dirty="0" smtClean="0"/>
              <a:t>Example:</a:t>
            </a:r>
          </a:p>
          <a:p>
            <a:pPr lvl="1"/>
            <a:r>
              <a:rPr lang="en-US" dirty="0" smtClean="0"/>
              <a:t>Find the maximum grade for each lecture section.</a:t>
            </a:r>
          </a:p>
          <a:p>
            <a:pPr lvl="1"/>
            <a:r>
              <a:rPr lang="en-US" dirty="0" smtClean="0"/>
              <a:t>Example:</a:t>
            </a:r>
          </a:p>
          <a:p>
            <a:pPr lvl="2"/>
            <a:r>
              <a:rPr lang="en-US" dirty="0" smtClean="0"/>
              <a:t>Lecture 01: </a:t>
            </a:r>
            <a:r>
              <a:rPr lang="en-US" dirty="0" smtClean="0">
                <a:latin typeface="Consolas" panose="020B0609020204030204" pitchFamily="49" charset="0"/>
              </a:rPr>
              <a:t>=MAX(A2:A101)</a:t>
            </a:r>
          </a:p>
          <a:p>
            <a:pPr lvl="2"/>
            <a:r>
              <a:rPr lang="en-US" dirty="0"/>
              <a:t>Lecture </a:t>
            </a:r>
            <a:r>
              <a:rPr lang="en-US" dirty="0" smtClean="0"/>
              <a:t>02: </a:t>
            </a:r>
            <a:r>
              <a:rPr lang="en-US" dirty="0">
                <a:latin typeface="Consolas" panose="020B0609020204030204" pitchFamily="49" charset="0"/>
              </a:rPr>
              <a:t>=</a:t>
            </a:r>
            <a:r>
              <a:rPr lang="en-US" dirty="0" smtClean="0">
                <a:latin typeface="Consolas" panose="020B0609020204030204" pitchFamily="49" charset="0"/>
              </a:rPr>
              <a:t>MAX(B2:B101</a:t>
            </a:r>
            <a:r>
              <a:rPr lang="en-US" dirty="0">
                <a:latin typeface="Consolas" panose="020B0609020204030204" pitchFamily="49" charset="0"/>
              </a:rPr>
              <a:t>)</a:t>
            </a:r>
          </a:p>
          <a:p>
            <a:pPr lvl="1"/>
            <a:r>
              <a:rPr lang="en-US" dirty="0" smtClean="0"/>
              <a:t>Calculate the average of the lecture maximums</a:t>
            </a:r>
          </a:p>
          <a:p>
            <a:pPr lvl="2"/>
            <a:r>
              <a:rPr lang="en-US" dirty="0" smtClean="0"/>
              <a:t>Average of the maximum scores: = AVERAGE(</a:t>
            </a:r>
            <a:r>
              <a:rPr lang="en-US" b="1" dirty="0" smtClean="0">
                <a:solidFill>
                  <a:srgbClr val="0000FF"/>
                </a:solidFill>
                <a:latin typeface="Consolas" panose="020B0609020204030204" pitchFamily="49" charset="0"/>
              </a:rPr>
              <a:t>MAX(A2:A101)</a:t>
            </a:r>
            <a:r>
              <a:rPr lang="en-US" dirty="0" smtClean="0">
                <a:latin typeface="Consolas" panose="020B0609020204030204" pitchFamily="49" charset="0"/>
              </a:rPr>
              <a:t>,</a:t>
            </a:r>
            <a:r>
              <a:rPr lang="en-US" dirty="0">
                <a:latin typeface="Consolas" panose="020B0609020204030204" pitchFamily="49" charset="0"/>
              </a:rPr>
              <a:t> </a:t>
            </a:r>
            <a:r>
              <a:rPr lang="en-US" b="1" dirty="0">
                <a:solidFill>
                  <a:srgbClr val="0000FF"/>
                </a:solidFill>
                <a:latin typeface="Consolas" panose="020B0609020204030204" pitchFamily="49" charset="0"/>
              </a:rPr>
              <a:t>MAX(B2:B101</a:t>
            </a:r>
            <a:r>
              <a:rPr lang="en-US" b="1" dirty="0" smtClean="0">
                <a:solidFill>
                  <a:srgbClr val="0000FF"/>
                </a:solidFill>
                <a:latin typeface="Consolas" panose="020B0609020204030204" pitchFamily="49" charset="0"/>
              </a:rPr>
              <a:t>)</a:t>
            </a:r>
            <a:r>
              <a:rPr lang="en-US" dirty="0" smtClean="0">
                <a:latin typeface="Consolas" panose="020B0609020204030204" pitchFamily="49" charset="0"/>
              </a:rPr>
              <a:t>)</a:t>
            </a:r>
            <a:endParaRPr lang="en-US" dirty="0">
              <a:latin typeface="Consolas" panose="020B0609020204030204" pitchFamily="49" charset="0"/>
            </a:endParaRPr>
          </a:p>
          <a:p>
            <a:pPr lvl="2"/>
            <a:endParaRPr lang="en-US" dirty="0">
              <a:latin typeface="Consolas" panose="020B0609020204030204" pitchFamily="49" charset="0"/>
            </a:endParaRPr>
          </a:p>
          <a:p>
            <a:pPr lvl="2"/>
            <a:endParaRPr lang="en-CA" dirty="0"/>
          </a:p>
        </p:txBody>
      </p:sp>
      <p:sp>
        <p:nvSpPr>
          <p:cNvPr id="4" name="Rectangle 3"/>
          <p:cNvSpPr/>
          <p:nvPr/>
        </p:nvSpPr>
        <p:spPr>
          <a:xfrm>
            <a:off x="1704313" y="5163312"/>
            <a:ext cx="1830950" cy="369332"/>
          </a:xfrm>
          <a:prstGeom prst="rect">
            <a:avLst/>
          </a:prstGeom>
        </p:spPr>
        <p:txBody>
          <a:bodyPr wrap="none">
            <a:spAutoFit/>
          </a:bodyPr>
          <a:lstStyle/>
          <a:p>
            <a:r>
              <a:rPr lang="en-US" b="1" dirty="0">
                <a:solidFill>
                  <a:srgbClr val="0000FF"/>
                </a:solidFill>
                <a:latin typeface="Consolas" panose="020B0609020204030204" pitchFamily="49" charset="0"/>
              </a:rPr>
              <a:t>=</a:t>
            </a:r>
            <a:r>
              <a:rPr lang="en-US" b="1" dirty="0" smtClean="0">
                <a:solidFill>
                  <a:srgbClr val="0000FF"/>
                </a:solidFill>
                <a:latin typeface="Consolas" panose="020B0609020204030204" pitchFamily="49" charset="0"/>
              </a:rPr>
              <a:t>MAX(A2:A101)</a:t>
            </a:r>
            <a:endParaRPr lang="en-CA" b="1" dirty="0">
              <a:solidFill>
                <a:srgbClr val="0000FF"/>
              </a:solidFill>
            </a:endParaRPr>
          </a:p>
        </p:txBody>
      </p:sp>
      <p:sp>
        <p:nvSpPr>
          <p:cNvPr id="5" name="Rectangle 4"/>
          <p:cNvSpPr/>
          <p:nvPr/>
        </p:nvSpPr>
        <p:spPr>
          <a:xfrm>
            <a:off x="4343400" y="5163312"/>
            <a:ext cx="1704313" cy="369332"/>
          </a:xfrm>
          <a:prstGeom prst="rect">
            <a:avLst/>
          </a:prstGeom>
        </p:spPr>
        <p:txBody>
          <a:bodyPr wrap="none">
            <a:spAutoFit/>
          </a:bodyPr>
          <a:lstStyle/>
          <a:p>
            <a:r>
              <a:rPr lang="en-US" b="1" dirty="0" smtClean="0">
                <a:solidFill>
                  <a:srgbClr val="0000FF"/>
                </a:solidFill>
                <a:latin typeface="Consolas" panose="020B0609020204030204" pitchFamily="49" charset="0"/>
              </a:rPr>
              <a:t>MAX(B2:B101)</a:t>
            </a:r>
            <a:endParaRPr lang="en-CA" b="1" dirty="0">
              <a:solidFill>
                <a:srgbClr val="0000FF"/>
              </a:solidFill>
            </a:endParaRPr>
          </a:p>
        </p:txBody>
      </p:sp>
      <p:sp>
        <p:nvSpPr>
          <p:cNvPr id="6" name="Rectangle 5"/>
          <p:cNvSpPr/>
          <p:nvPr/>
        </p:nvSpPr>
        <p:spPr>
          <a:xfrm>
            <a:off x="1686025" y="6219551"/>
            <a:ext cx="2717411" cy="369332"/>
          </a:xfrm>
          <a:prstGeom prst="rect">
            <a:avLst/>
          </a:prstGeom>
        </p:spPr>
        <p:txBody>
          <a:bodyPr wrap="none">
            <a:spAutoFit/>
          </a:bodyPr>
          <a:lstStyle/>
          <a:p>
            <a:r>
              <a:rPr lang="en-US" dirty="0" smtClean="0">
                <a:latin typeface="Consolas" panose="020B0609020204030204" pitchFamily="49" charset="0"/>
              </a:rPr>
              <a:t>=AVERAGE(</a:t>
            </a:r>
            <a:r>
              <a:rPr lang="en-US" dirty="0">
                <a:latin typeface="Consolas" panose="020B0609020204030204" pitchFamily="49" charset="0"/>
              </a:rPr>
              <a:t> </a:t>
            </a:r>
            <a:r>
              <a:rPr lang="en-US" dirty="0" smtClean="0">
                <a:latin typeface="Consolas" panose="020B0609020204030204" pitchFamily="49" charset="0"/>
              </a:rPr>
              <a:t>   ,     )</a:t>
            </a:r>
            <a:endParaRPr lang="en-CA" dirty="0">
              <a:latin typeface="Consolas" panose="020B0609020204030204" pitchFamily="49" charset="0"/>
            </a:endParaRPr>
          </a:p>
        </p:txBody>
      </p:sp>
      <p:cxnSp>
        <p:nvCxnSpPr>
          <p:cNvPr id="8" name="Straight Arrow Connector 7"/>
          <p:cNvCxnSpPr/>
          <p:nvPr/>
        </p:nvCxnSpPr>
        <p:spPr>
          <a:xfrm>
            <a:off x="2284711" y="5480120"/>
            <a:ext cx="901273" cy="886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44314" y="5480120"/>
            <a:ext cx="1079004" cy="906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4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Using One Function’s Return Value As Input For Another Function (Nesting Functions: Logic, IF)</a:t>
            </a:r>
            <a:endParaRPr lang="en-CA" dirty="0"/>
          </a:p>
        </p:txBody>
      </p:sp>
      <p:sp>
        <p:nvSpPr>
          <p:cNvPr id="3" name="Content Placeholder 2"/>
          <p:cNvSpPr>
            <a:spLocks noGrp="1"/>
          </p:cNvSpPr>
          <p:nvPr>
            <p:ph idx="1"/>
          </p:nvPr>
        </p:nvSpPr>
        <p:spPr>
          <a:xfrm>
            <a:off x="141295" y="1524000"/>
            <a:ext cx="5486400" cy="5029200"/>
          </a:xfrm>
        </p:spPr>
        <p:txBody>
          <a:bodyPr/>
          <a:lstStyle/>
          <a:p>
            <a:r>
              <a:rPr lang="en-CA" dirty="0" smtClean="0"/>
              <a:t>Breaking down the process into parts</a:t>
            </a:r>
          </a:p>
          <a:p>
            <a:pPr marL="692150" lvl="1" indent="-457200">
              <a:buFont typeface="+mj-lt"/>
              <a:buAutoNum type="arabicPeriod"/>
            </a:pPr>
            <a:r>
              <a:rPr lang="en-CA" b="1" dirty="0" smtClean="0">
                <a:solidFill>
                  <a:srgbClr val="FF0000"/>
                </a:solidFill>
              </a:rPr>
              <a:t>Call a function </a:t>
            </a:r>
            <a:r>
              <a:rPr lang="en-CA" dirty="0" smtClean="0"/>
              <a:t>and that function </a:t>
            </a:r>
            <a:r>
              <a:rPr lang="en-CA" b="1" dirty="0" smtClean="0">
                <a:solidFill>
                  <a:srgbClr val="0000FF"/>
                </a:solidFill>
              </a:rPr>
              <a:t>returns</a:t>
            </a:r>
            <a:r>
              <a:rPr lang="en-CA" dirty="0" smtClean="0"/>
              <a:t> a value e.g. </a:t>
            </a:r>
            <a:r>
              <a:rPr lang="en-CA" dirty="0" smtClean="0">
                <a:latin typeface="Consolas" panose="020B0609020204030204" pitchFamily="49" charset="0"/>
              </a:rPr>
              <a:t>B4</a:t>
            </a:r>
            <a:r>
              <a:rPr lang="en-CA" dirty="0" smtClean="0"/>
              <a:t> = 3.7, </a:t>
            </a:r>
            <a:r>
              <a:rPr lang="en-CA" dirty="0" smtClean="0">
                <a:latin typeface="Consolas" panose="020B0609020204030204" pitchFamily="49" charset="0"/>
              </a:rPr>
              <a:t>C4</a:t>
            </a:r>
            <a:r>
              <a:rPr lang="en-CA" dirty="0" smtClean="0"/>
              <a:t> = 4</a:t>
            </a:r>
          </a:p>
          <a:p>
            <a:pPr marL="692150" lvl="1" indent="-457200">
              <a:buFont typeface="+mj-lt"/>
              <a:buAutoNum type="arabicPeriod"/>
            </a:pPr>
            <a:endParaRPr lang="en-CA" dirty="0"/>
          </a:p>
          <a:p>
            <a:pPr marL="692150" lvl="1" indent="-457200">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Use the return value of the first function as part/all of the </a:t>
            </a:r>
            <a:r>
              <a:rPr lang="en-CA" b="1" dirty="0" smtClean="0">
                <a:solidFill>
                  <a:srgbClr val="FF0000"/>
                </a:solidFill>
              </a:rPr>
              <a:t>input</a:t>
            </a:r>
            <a:r>
              <a:rPr lang="en-CA" dirty="0" smtClean="0"/>
              <a:t> of a second function</a:t>
            </a:r>
          </a:p>
          <a:p>
            <a:pPr marL="809625" lvl="2" indent="-120650">
              <a:buFont typeface="Arial" panose="020B0604020202020204" pitchFamily="34" charset="0"/>
              <a:buChar char="•"/>
            </a:pPr>
            <a:r>
              <a:rPr lang="en-CA" dirty="0" smtClean="0"/>
              <a:t>The first function is </a:t>
            </a:r>
            <a:r>
              <a:rPr lang="en-CA" i="1" dirty="0" smtClean="0"/>
              <a:t>nested</a:t>
            </a:r>
            <a:r>
              <a:rPr lang="en-CA" dirty="0" smtClean="0"/>
              <a:t> within the second function.</a:t>
            </a:r>
            <a:endParaRPr lang="en-CA" dirty="0"/>
          </a:p>
        </p:txBody>
      </p:sp>
      <p:grpSp>
        <p:nvGrpSpPr>
          <p:cNvPr id="12" name="Group 11"/>
          <p:cNvGrpSpPr/>
          <p:nvPr/>
        </p:nvGrpSpPr>
        <p:grpSpPr>
          <a:xfrm>
            <a:off x="5943600" y="2438400"/>
            <a:ext cx="2881313" cy="1045509"/>
            <a:chOff x="6061191" y="2257425"/>
            <a:chExt cx="2881313" cy="1045509"/>
          </a:xfrm>
        </p:grpSpPr>
        <p:sp>
          <p:nvSpPr>
            <p:cNvPr id="4" name="TextBox 3"/>
            <p:cNvSpPr txBox="1"/>
            <p:nvPr/>
          </p:nvSpPr>
          <p:spPr>
            <a:xfrm>
              <a:off x="6061191" y="2257425"/>
              <a:ext cx="2881313" cy="457200"/>
            </a:xfrm>
            <a:prstGeom prst="rect">
              <a:avLst/>
            </a:prstGeom>
            <a:noFill/>
          </p:spPr>
          <p:txBody>
            <a:bodyPr wrap="square" rtlCol="0">
              <a:noAutofit/>
            </a:bodyPr>
            <a:lstStyle/>
            <a:p>
              <a:r>
                <a:rPr lang="en-CA" sz="2000" b="1" dirty="0">
                  <a:solidFill>
                    <a:srgbClr val="FF0000"/>
                  </a:solidFill>
                  <a:latin typeface="Consolas" panose="020B0609020204030204" pitchFamily="49" charset="0"/>
                  <a:cs typeface="Consolas" panose="020B0609020204030204" pitchFamily="49" charset="0"/>
                </a:rPr>
                <a:t>AND(B4&gt;=3.7,C4&gt;=5)</a:t>
              </a:r>
              <a:endParaRPr lang="en-CA" sz="2000" b="1" dirty="0" smtClean="0">
                <a:solidFill>
                  <a:srgbClr val="FF0000"/>
                </a:solidFill>
                <a:latin typeface="Consolas" panose="020B0609020204030204" pitchFamily="49" charset="0"/>
                <a:cs typeface="Arial" panose="020B0604020202020204" pitchFamily="34" charset="0"/>
              </a:endParaRPr>
            </a:p>
          </p:txBody>
        </p:sp>
        <p:cxnSp>
          <p:nvCxnSpPr>
            <p:cNvPr id="6" name="Straight Arrow Connector 5"/>
            <p:cNvCxnSpPr/>
            <p:nvPr/>
          </p:nvCxnSpPr>
          <p:spPr>
            <a:xfrm>
              <a:off x="7119128" y="2552700"/>
              <a:ext cx="424672" cy="4191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7519" y="2883834"/>
              <a:ext cx="1762654" cy="419100"/>
            </a:xfrm>
            <a:prstGeom prst="rect">
              <a:avLst/>
            </a:prstGeom>
            <a:noFill/>
          </p:spPr>
          <p:txBody>
            <a:bodyPr wrap="square" rtlCol="0">
              <a:noAutofit/>
            </a:bodyPr>
            <a:lstStyle/>
            <a:p>
              <a:r>
                <a:rPr lang="en-CA" dirty="0" smtClean="0">
                  <a:latin typeface="Arial" panose="020B0604020202020204" pitchFamily="34" charset="0"/>
                  <a:cs typeface="Arial" panose="020B0604020202020204" pitchFamily="34" charset="0"/>
                </a:rPr>
                <a:t>Returns </a:t>
              </a:r>
              <a:r>
                <a:rPr lang="en-CA" b="1" dirty="0" smtClean="0">
                  <a:solidFill>
                    <a:srgbClr val="0000FF"/>
                  </a:solidFill>
                  <a:latin typeface="Arial" panose="020B0604020202020204" pitchFamily="34" charset="0"/>
                  <a:cs typeface="Arial" panose="020B0604020202020204" pitchFamily="34" charset="0"/>
                </a:rPr>
                <a:t>False</a:t>
              </a:r>
            </a:p>
          </p:txBody>
        </p:sp>
      </p:grpSp>
      <p:grpSp>
        <p:nvGrpSpPr>
          <p:cNvPr id="17" name="Group 16"/>
          <p:cNvGrpSpPr/>
          <p:nvPr/>
        </p:nvGrpSpPr>
        <p:grpSpPr>
          <a:xfrm>
            <a:off x="5687896" y="3476625"/>
            <a:ext cx="2695576" cy="1114425"/>
            <a:chOff x="5463116" y="3438525"/>
            <a:chExt cx="2695576" cy="1114425"/>
          </a:xfrm>
        </p:grpSpPr>
        <p:sp>
          <p:nvSpPr>
            <p:cNvPr id="13" name="TextBox 12"/>
            <p:cNvSpPr txBox="1"/>
            <p:nvPr/>
          </p:nvSpPr>
          <p:spPr>
            <a:xfrm>
              <a:off x="5463116" y="4095750"/>
              <a:ext cx="2695576" cy="457200"/>
            </a:xfrm>
            <a:prstGeom prst="rect">
              <a:avLst/>
            </a:prstGeom>
            <a:noFill/>
          </p:spPr>
          <p:txBody>
            <a:bodyPr wrap="square" rtlCol="0">
              <a:noAutofit/>
            </a:bodyPr>
            <a:lstStyle/>
            <a:p>
              <a:r>
                <a:rPr lang="en-CA" sz="2000" dirty="0" smtClean="0">
                  <a:latin typeface="Consolas" panose="020B0609020204030204" pitchFamily="49" charset="0"/>
                  <a:cs typeface="Arial" panose="020B0604020202020204" pitchFamily="34" charset="0"/>
                </a:rPr>
                <a:t>=</a:t>
              </a:r>
              <a:r>
                <a:rPr lang="en-CA" sz="2000" b="1" dirty="0" smtClean="0">
                  <a:solidFill>
                    <a:srgbClr val="FF0000"/>
                  </a:solidFill>
                  <a:latin typeface="Consolas" panose="020B0609020204030204" pitchFamily="49" charset="0"/>
                  <a:cs typeface="Arial" panose="020B0604020202020204" pitchFamily="34" charset="0"/>
                </a:rPr>
                <a:t>IF</a:t>
              </a:r>
              <a:r>
                <a:rPr lang="en-CA" sz="2000" b="1" dirty="0">
                  <a:solidFill>
                    <a:srgbClr val="FF0000"/>
                  </a:solidFill>
                  <a:latin typeface="Consolas" panose="020B0609020204030204" pitchFamily="49" charset="0"/>
                  <a:cs typeface="Arial" panose="020B0604020202020204" pitchFamily="34" charset="0"/>
                </a:rPr>
                <a:t>(  , "H</a:t>
              </a:r>
              <a:r>
                <a:rPr lang="en-CA" sz="2000" b="1" dirty="0" smtClean="0">
                  <a:solidFill>
                    <a:srgbClr val="FF0000"/>
                  </a:solidFill>
                  <a:latin typeface="Consolas" panose="020B0609020204030204" pitchFamily="49" charset="0"/>
                  <a:cs typeface="Arial" panose="020B0604020202020204" pitchFamily="34" charset="0"/>
                </a:rPr>
                <a:t>","")</a:t>
              </a:r>
            </a:p>
          </p:txBody>
        </p:sp>
        <p:cxnSp>
          <p:nvCxnSpPr>
            <p:cNvPr id="15" name="Straight Arrow Connector 14"/>
            <p:cNvCxnSpPr/>
            <p:nvPr/>
          </p:nvCxnSpPr>
          <p:spPr>
            <a:xfrm flipH="1">
              <a:off x="6360178" y="3438525"/>
              <a:ext cx="841251" cy="8143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872981" y="4819650"/>
            <a:ext cx="4038600" cy="954107"/>
          </a:xfrm>
          <a:prstGeom prst="rect">
            <a:avLst/>
          </a:prstGeom>
          <a:solidFill>
            <a:srgbClr val="0070C0"/>
          </a:solidFill>
          <a:ln>
            <a:solidFill>
              <a:srgbClr val="FF0000"/>
            </a:solidFill>
          </a:ln>
        </p:spPr>
        <p:txBody>
          <a:bodyPr wrap="square">
            <a:spAutoFit/>
          </a:bodyPr>
          <a:lstStyle/>
          <a:p>
            <a:r>
              <a:rPr lang="en-CA" sz="2000" b="1" dirty="0" smtClean="0">
                <a:solidFill>
                  <a:schemeClr val="bg1"/>
                </a:solidFill>
                <a:latin typeface="+mn-lt"/>
                <a:cs typeface="Arial" panose="020B0604020202020204" pitchFamily="34" charset="0"/>
              </a:rPr>
              <a:t>Actual formulation of the function</a:t>
            </a:r>
          </a:p>
          <a:p>
            <a:r>
              <a:rPr lang="en-CA" dirty="0" smtClean="0">
                <a:solidFill>
                  <a:schemeClr val="bg1"/>
                </a:solidFill>
                <a:latin typeface="Consolas" panose="020B0609020204030204" pitchFamily="49" charset="0"/>
                <a:cs typeface="Consolas" panose="020B0609020204030204" pitchFamily="49" charset="0"/>
              </a:rPr>
              <a:t>IF(AND(B4&gt;=3.7,C4&gt;=5),</a:t>
            </a:r>
            <a:r>
              <a:rPr lang="en-CA" dirty="0">
                <a:solidFill>
                  <a:schemeClr val="bg1"/>
                </a:solidFill>
                <a:latin typeface="Consolas" panose="020B0609020204030204" pitchFamily="49" charset="0"/>
                <a:cs typeface="Arial" panose="020B0604020202020204" pitchFamily="34" charset="0"/>
              </a:rPr>
              <a:t> "H","")</a:t>
            </a:r>
          </a:p>
          <a:p>
            <a:endParaRPr lang="en-CA"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587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And </a:t>
            </a:r>
            <a:r>
              <a:rPr lang="en-CA" dirty="0" smtClean="0">
                <a:latin typeface="Consolas" panose="020B0609020204030204" pitchFamily="49" charset="0"/>
                <a:cs typeface="Consolas" panose="020B0609020204030204" pitchFamily="49" charset="0"/>
              </a:rPr>
              <a:t>IF</a:t>
            </a:r>
            <a:r>
              <a:rPr lang="en-CA" dirty="0" smtClean="0"/>
              <a:t>’s: Example</a:t>
            </a:r>
            <a:endParaRPr lang="en-CA" dirty="0"/>
          </a:p>
        </p:txBody>
      </p:sp>
      <p:sp>
        <p:nvSpPr>
          <p:cNvPr id="3" name="Content Placeholder 2"/>
          <p:cNvSpPr>
            <a:spLocks noGrp="1"/>
          </p:cNvSpPr>
          <p:nvPr>
            <p:ph idx="1"/>
          </p:nvPr>
        </p:nvSpPr>
        <p:spPr/>
        <p:txBody>
          <a:bodyPr/>
          <a:lstStyle/>
          <a:p>
            <a:r>
              <a:rPr lang="en-CA" dirty="0" smtClean="0"/>
              <a:t>Being on the Dean’s list requires: a grade point of 3.7 or higher and a full load 5 or more courses.</a:t>
            </a:r>
          </a:p>
          <a:p>
            <a:r>
              <a:rPr lang="en-CA" dirty="0" smtClean="0"/>
              <a:t>AND Excel example: Dean’s list</a:t>
            </a:r>
          </a:p>
          <a:p>
            <a:pPr lvl="1"/>
            <a:r>
              <a:rPr lang="en-CA" dirty="0" smtClean="0"/>
              <a:t>Signify when a student has made the Dean’s list requirements with an “D”, blank cell otherwise.</a:t>
            </a:r>
          </a:p>
          <a:p>
            <a:pPr lvl="1"/>
            <a:endParaRPr lang="en-CA" dirty="0"/>
          </a:p>
          <a:p>
            <a:endParaRPr lang="en-CA" dirty="0" smtClean="0"/>
          </a:p>
          <a:p>
            <a:endParaRPr lang="en-CA" dirty="0"/>
          </a:p>
          <a:p>
            <a:endParaRPr lang="en-CA" dirty="0" smtClean="0"/>
          </a:p>
          <a:p>
            <a:endParaRPr lang="en-CA" b="1" dirty="0" smtClean="0"/>
          </a:p>
          <a:p>
            <a:endParaRPr lang="en-CA" b="1" dirty="0" smtClean="0"/>
          </a:p>
          <a:p>
            <a:r>
              <a:rPr lang="en-CA" b="1" dirty="0"/>
              <a:t>Example spreadsheet:</a:t>
            </a:r>
            <a:r>
              <a:rPr lang="en-CA" dirty="0"/>
              <a:t> </a:t>
            </a:r>
            <a:r>
              <a:rPr lang="en-CA" dirty="0" smtClean="0">
                <a:latin typeface="Consolas" panose="020B0609020204030204" pitchFamily="49" charset="0"/>
              </a:rPr>
              <a:t>19</a:t>
            </a:r>
            <a:r>
              <a:rPr lang="en-CA" dirty="0" smtClean="0">
                <a:latin typeface="Consolas" panose="020B0609020204030204" pitchFamily="49" charset="0"/>
                <a:cs typeface="Consolas" panose="020B0609020204030204" pitchFamily="49" charset="0"/>
              </a:rPr>
              <a:t>_if_with_logic</a:t>
            </a:r>
            <a:endParaRPr lang="en-CA" dirty="0">
              <a:latin typeface="Consolas" panose="020B0609020204030204" pitchFamily="49" charset="0"/>
              <a:cs typeface="Consolas" panose="020B0609020204030204" pitchFamily="49" charset="0"/>
            </a:endParaRPr>
          </a:p>
        </p:txBody>
      </p:sp>
      <p:sp>
        <p:nvSpPr>
          <p:cNvPr id="6" name="Rectangle 5"/>
          <p:cNvSpPr/>
          <p:nvPr/>
        </p:nvSpPr>
        <p:spPr>
          <a:xfrm>
            <a:off x="4419600" y="37338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IF(AND(B4&gt;=3.7,C4&gt;=</a:t>
            </a:r>
            <a:r>
              <a:rPr lang="en-CA" sz="2000" dirty="0">
                <a:latin typeface="Consolas" panose="020B0609020204030204" pitchFamily="49" charset="0"/>
                <a:cs typeface="Consolas" panose="020B0609020204030204" pitchFamily="49" charset="0"/>
              </a:rPr>
              <a:t>5</a:t>
            </a:r>
            <a:r>
              <a:rPr lang="en-CA" sz="2000" dirty="0" smtClean="0">
                <a:latin typeface="Consolas" panose="020B0609020204030204" pitchFamily="49" charset="0"/>
                <a:cs typeface="Consolas" panose="020B0609020204030204" pitchFamily="49" charset="0"/>
              </a:rPr>
              <a:t>),"</a:t>
            </a:r>
            <a:r>
              <a:rPr lang="en-CA" sz="2000" dirty="0">
                <a:latin typeface="Consolas" panose="020B0609020204030204" pitchFamily="49" charset="0"/>
                <a:cs typeface="Consolas" panose="020B0609020204030204" pitchFamily="49" charset="0"/>
              </a:rPr>
              <a:t>D</a:t>
            </a:r>
            <a:r>
              <a:rPr lang="en-CA" sz="2000" dirty="0" smtClean="0">
                <a:latin typeface="Consolas" panose="020B0609020204030204" pitchFamily="49" charset="0"/>
                <a:cs typeface="Consolas" panose="020B0609020204030204" pitchFamily="49" charset="0"/>
              </a:rPr>
              <a:t>","")</a:t>
            </a:r>
            <a:endParaRPr lang="en-CA" sz="2000" dirty="0">
              <a:latin typeface="Consolas" panose="020B0609020204030204" pitchFamily="49" charset="0"/>
              <a:cs typeface="Consolas" panose="020B0609020204030204" pitchFamily="49" charset="0"/>
            </a:endParaRPr>
          </a:p>
        </p:txBody>
      </p:sp>
      <p:cxnSp>
        <p:nvCxnSpPr>
          <p:cNvPr id="5" name="Straight Connector 4"/>
          <p:cNvCxnSpPr/>
          <p:nvPr/>
        </p:nvCxnSpPr>
        <p:spPr>
          <a:xfrm flipV="1">
            <a:off x="3505200" y="4214290"/>
            <a:ext cx="3200400" cy="125479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682180" y="4442890"/>
            <a:ext cx="2428875" cy="1209675"/>
          </a:xfrm>
          <a:prstGeom prst="rect">
            <a:avLst/>
          </a:prstGeom>
        </p:spPr>
      </p:pic>
      <p:pic>
        <p:nvPicPr>
          <p:cNvPr id="9" name="Picture 8"/>
          <p:cNvPicPr>
            <a:picLocks noChangeAspect="1"/>
          </p:cNvPicPr>
          <p:nvPr/>
        </p:nvPicPr>
        <p:blipFill>
          <a:blip r:embed="rId4"/>
          <a:stretch>
            <a:fillRect/>
          </a:stretch>
        </p:blipFill>
        <p:spPr>
          <a:xfrm>
            <a:off x="3194081" y="4442890"/>
            <a:ext cx="809415" cy="1209675"/>
          </a:xfrm>
          <a:prstGeom prst="rect">
            <a:avLst/>
          </a:prstGeom>
        </p:spPr>
      </p:pic>
    </p:spTree>
    <p:extLst>
      <p:ext uri="{BB962C8B-B14F-4D97-AF65-F5344CB8AC3E}">
        <p14:creationId xmlns:p14="http://schemas.microsoft.com/office/powerpoint/2010/main" val="10334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Mathematical </a:t>
            </a:r>
            <a:r>
              <a:rPr lang="en-US" b="1" dirty="0">
                <a:solidFill>
                  <a:srgbClr val="00B050"/>
                </a:solidFill>
              </a:rPr>
              <a:t>Operators</a:t>
            </a:r>
            <a:endParaRPr lang="en-CA" dirty="0">
              <a:solidFill>
                <a:srgbClr val="00B050"/>
              </a:solidFill>
            </a:endParaRPr>
          </a:p>
        </p:txBody>
      </p:sp>
      <p:sp>
        <p:nvSpPr>
          <p:cNvPr id="3" name="Content Placeholder 2"/>
          <p:cNvSpPr>
            <a:spLocks noGrp="1"/>
          </p:cNvSpPr>
          <p:nvPr>
            <p:ph idx="1"/>
          </p:nvPr>
        </p:nvSpPr>
        <p:spPr/>
        <p:txBody>
          <a:bodyPr/>
          <a:lstStyle/>
          <a:p>
            <a:r>
              <a:rPr lang="en-US" b="1" dirty="0"/>
              <a:t>Example spreadsheet: </a:t>
            </a:r>
            <a:r>
              <a:rPr lang="en-US" dirty="0" smtClean="0">
                <a:latin typeface="Consolas" panose="020B0609020204030204" pitchFamily="49" charset="0"/>
              </a:rPr>
              <a:t>2_operators</a:t>
            </a:r>
            <a:endParaRPr lang="en-US" dirty="0"/>
          </a:p>
          <a:p>
            <a:endParaRPr lang="en-CA" dirty="0"/>
          </a:p>
        </p:txBody>
      </p:sp>
      <p:graphicFrame>
        <p:nvGraphicFramePr>
          <p:cNvPr id="4" name="Content Placeholder 3"/>
          <p:cNvGraphicFramePr>
            <a:graphicFrameLocks/>
          </p:cNvGraphicFramePr>
          <p:nvPr>
            <p:extLst>
              <p:ext uri="{D42A27DB-BD31-4B8C-83A1-F6EECF244321}">
                <p14:modId xmlns:p14="http://schemas.microsoft.com/office/powerpoint/2010/main" val="3152580504"/>
              </p:ext>
            </p:extLst>
          </p:nvPr>
        </p:nvGraphicFramePr>
        <p:xfrm>
          <a:off x="762000" y="1981200"/>
          <a:ext cx="8153400" cy="3078480"/>
        </p:xfrm>
        <a:graphic>
          <a:graphicData uri="http://schemas.openxmlformats.org/drawingml/2006/table">
            <a:tbl>
              <a:tblPr firstRow="1" bandRow="1">
                <a:tableStyleId>{5C22544A-7EE6-4342-B048-85BDC9FD1C3A}</a:tableStyleId>
              </a:tblPr>
              <a:tblGrid>
                <a:gridCol w="2717800">
                  <a:extLst>
                    <a:ext uri="{9D8B030D-6E8A-4147-A177-3AD203B41FA5}">
                      <a16:colId xmlns="" xmlns:a16="http://schemas.microsoft.com/office/drawing/2014/main" val="20000"/>
                    </a:ext>
                  </a:extLst>
                </a:gridCol>
                <a:gridCol w="2717800">
                  <a:extLst>
                    <a:ext uri="{9D8B030D-6E8A-4147-A177-3AD203B41FA5}">
                      <a16:colId xmlns="" xmlns:a16="http://schemas.microsoft.com/office/drawing/2014/main" val="20001"/>
                    </a:ext>
                  </a:extLst>
                </a:gridCol>
                <a:gridCol w="2717800">
                  <a:extLst>
                    <a:ext uri="{9D8B030D-6E8A-4147-A177-3AD203B41FA5}">
                      <a16:colId xmlns="" xmlns:a16="http://schemas.microsoft.com/office/drawing/2014/main" val="20002"/>
                    </a:ext>
                  </a:extLst>
                </a:gridCol>
              </a:tblGrid>
              <a:tr h="664849">
                <a:tc>
                  <a:txBody>
                    <a:bodyPr/>
                    <a:lstStyle/>
                    <a:p>
                      <a:r>
                        <a:rPr lang="en-US" sz="2000" dirty="0" smtClean="0"/>
                        <a:t>Mathematical operation</a:t>
                      </a:r>
                      <a:endParaRPr lang="en-US" sz="2000" dirty="0"/>
                    </a:p>
                  </a:txBody>
                  <a:tcPr/>
                </a:tc>
                <a:tc>
                  <a:txBody>
                    <a:bodyPr/>
                    <a:lstStyle/>
                    <a:p>
                      <a:r>
                        <a:rPr lang="en-US" sz="2000" dirty="0" smtClean="0"/>
                        <a:t>Excel operator</a:t>
                      </a:r>
                      <a:endParaRPr lang="en-US" sz="2000" dirty="0"/>
                    </a:p>
                  </a:txBody>
                  <a:tcPr/>
                </a:tc>
                <a:tc>
                  <a:txBody>
                    <a:bodyPr/>
                    <a:lstStyle/>
                    <a:p>
                      <a:r>
                        <a:rPr lang="en-US" sz="2000" dirty="0" smtClean="0"/>
                        <a:t>Example</a:t>
                      </a:r>
                      <a:endParaRPr lang="en-US" sz="2000" dirty="0"/>
                    </a:p>
                  </a:txBody>
                  <a:tcPr/>
                </a:tc>
                <a:extLst>
                  <a:ext uri="{0D108BD9-81ED-4DB2-BD59-A6C34878D82A}">
                    <a16:rowId xmlns="" xmlns:a16="http://schemas.microsoft.com/office/drawing/2014/main" val="10000"/>
                  </a:ext>
                </a:extLst>
              </a:tr>
              <a:tr h="385190">
                <a:tc>
                  <a:txBody>
                    <a:bodyPr/>
                    <a:lstStyle/>
                    <a:p>
                      <a:r>
                        <a:rPr lang="en-US" sz="2000" dirty="0" smtClean="0"/>
                        <a:t>Assignment</a:t>
                      </a:r>
                      <a:endParaRPr lang="en-US" sz="2000" dirty="0"/>
                    </a:p>
                  </a:txBody>
                  <a:tcPr/>
                </a:tc>
                <a:tc>
                  <a:txBody>
                    <a:bodyPr/>
                    <a:lstStyle/>
                    <a:p>
                      <a:r>
                        <a:rPr lang="en-US" sz="2000" b="1" dirty="0" smtClean="0">
                          <a:solidFill>
                            <a:srgbClr val="00B050"/>
                          </a:solidFill>
                          <a:latin typeface="Consolas" panose="020B0609020204030204" pitchFamily="49" charset="0"/>
                          <a:cs typeface="Consolas" panose="020B0609020204030204" pitchFamily="49" charset="0"/>
                        </a:rPr>
                        <a:t>=</a:t>
                      </a:r>
                      <a:endParaRPr lang="en-US" sz="2000" b="1" dirty="0">
                        <a:solidFill>
                          <a:srgbClr val="00B050"/>
                        </a:solidFill>
                        <a:latin typeface="Consolas" panose="020B0609020204030204" pitchFamily="49" charset="0"/>
                        <a:cs typeface="Consolas" panose="020B0609020204030204" pitchFamily="49" charset="0"/>
                      </a:endParaRPr>
                    </a:p>
                  </a:txBody>
                  <a:tcPr/>
                </a:tc>
                <a:tc>
                  <a:txBody>
                    <a:bodyPr/>
                    <a:lstStyle/>
                    <a:p>
                      <a:r>
                        <a:rPr lang="en-US" sz="2000" b="1" dirty="0" smtClean="0">
                          <a:solidFill>
                            <a:srgbClr val="00B050"/>
                          </a:solidFill>
                        </a:rPr>
                        <a:t>=</a:t>
                      </a:r>
                      <a:r>
                        <a:rPr lang="en-US" sz="2000" b="1" dirty="0" smtClean="0">
                          <a:solidFill>
                            <a:srgbClr val="FF0000"/>
                          </a:solidFill>
                        </a:rPr>
                        <a:t> </a:t>
                      </a:r>
                      <a:r>
                        <a:rPr lang="en-US" sz="2000" b="0" dirty="0" smtClean="0">
                          <a:solidFill>
                            <a:schemeClr val="dk1"/>
                          </a:solidFill>
                        </a:rPr>
                        <a:t>888</a:t>
                      </a:r>
                      <a:endParaRPr lang="en-US" sz="2000" dirty="0"/>
                    </a:p>
                  </a:txBody>
                  <a:tcPr/>
                </a:tc>
                <a:extLst>
                  <a:ext uri="{0D108BD9-81ED-4DB2-BD59-A6C34878D82A}">
                    <a16:rowId xmlns="" xmlns:a16="http://schemas.microsoft.com/office/drawing/2014/main" val="10001"/>
                  </a:ext>
                </a:extLst>
              </a:tr>
              <a:tr h="385190">
                <a:tc>
                  <a:txBody>
                    <a:bodyPr/>
                    <a:lstStyle/>
                    <a:p>
                      <a:r>
                        <a:rPr lang="en-US" sz="2000" dirty="0" smtClean="0"/>
                        <a:t>Addition</a:t>
                      </a:r>
                      <a:endParaRPr lang="en-US" sz="2000" dirty="0"/>
                    </a:p>
                  </a:txBody>
                  <a:tcPr/>
                </a:tc>
                <a:tc>
                  <a:txBody>
                    <a:bodyPr/>
                    <a:lstStyle/>
                    <a:p>
                      <a:r>
                        <a:rPr lang="en-US" sz="2000" b="1" dirty="0" smtClean="0">
                          <a:solidFill>
                            <a:srgbClr val="00B050"/>
                          </a:solidFill>
                          <a:latin typeface="Consolas" panose="020B0609020204030204" pitchFamily="49" charset="0"/>
                          <a:cs typeface="Consolas" panose="020B0609020204030204" pitchFamily="49" charset="0"/>
                        </a:rPr>
                        <a:t>+</a:t>
                      </a:r>
                      <a:endParaRPr lang="en-US" sz="2000" b="1" dirty="0">
                        <a:solidFill>
                          <a:srgbClr val="00B050"/>
                        </a:solidFill>
                        <a:latin typeface="Consolas" panose="020B0609020204030204" pitchFamily="49" charset="0"/>
                        <a:cs typeface="Consolas" panose="020B0609020204030204" pitchFamily="49" charset="0"/>
                      </a:endParaRPr>
                    </a:p>
                  </a:txBody>
                  <a:tcPr/>
                </a:tc>
                <a:tc>
                  <a:txBody>
                    <a:bodyPr/>
                    <a:lstStyle/>
                    <a:p>
                      <a:r>
                        <a:rPr lang="en-US" sz="2000" dirty="0" smtClean="0"/>
                        <a:t>= 2 </a:t>
                      </a:r>
                      <a:r>
                        <a:rPr lang="en-US" sz="2000" b="1" dirty="0" smtClean="0">
                          <a:solidFill>
                            <a:srgbClr val="00B050"/>
                          </a:solidFill>
                        </a:rPr>
                        <a:t>+</a:t>
                      </a:r>
                      <a:r>
                        <a:rPr lang="en-US" sz="2000" b="1" dirty="0" smtClean="0">
                          <a:solidFill>
                            <a:srgbClr val="FF0000"/>
                          </a:solidFill>
                        </a:rPr>
                        <a:t> </a:t>
                      </a:r>
                      <a:r>
                        <a:rPr lang="en-US" sz="2000" dirty="0" smtClean="0"/>
                        <a:t>2</a:t>
                      </a:r>
                      <a:endParaRPr lang="en-US" sz="2000" dirty="0"/>
                    </a:p>
                  </a:txBody>
                  <a:tcPr/>
                </a:tc>
                <a:extLst>
                  <a:ext uri="{0D108BD9-81ED-4DB2-BD59-A6C34878D82A}">
                    <a16:rowId xmlns="" xmlns:a16="http://schemas.microsoft.com/office/drawing/2014/main" val="10002"/>
                  </a:ext>
                </a:extLst>
              </a:tr>
              <a:tr h="385190">
                <a:tc>
                  <a:txBody>
                    <a:bodyPr/>
                    <a:lstStyle/>
                    <a:p>
                      <a:r>
                        <a:rPr lang="en-US" sz="2000" dirty="0" smtClean="0"/>
                        <a:t>Subtraction</a:t>
                      </a:r>
                      <a:endParaRPr lang="en-US" sz="2000" dirty="0"/>
                    </a:p>
                  </a:txBody>
                  <a:tcPr/>
                </a:tc>
                <a:tc>
                  <a:txBody>
                    <a:bodyPr/>
                    <a:lstStyle/>
                    <a:p>
                      <a:r>
                        <a:rPr lang="en-US" sz="2000" b="1" dirty="0" smtClean="0">
                          <a:solidFill>
                            <a:srgbClr val="00B050"/>
                          </a:solidFill>
                          <a:latin typeface="Consolas" panose="020B0609020204030204" pitchFamily="49" charset="0"/>
                          <a:cs typeface="Consolas" panose="020B0609020204030204" pitchFamily="49" charset="0"/>
                        </a:rPr>
                        <a:t>-</a:t>
                      </a:r>
                      <a:endParaRPr lang="en-US" sz="2000" b="1" dirty="0">
                        <a:solidFill>
                          <a:srgbClr val="00B050"/>
                        </a:solidFill>
                        <a:latin typeface="Consolas" panose="020B0609020204030204" pitchFamily="49" charset="0"/>
                        <a:cs typeface="Consolas" panose="020B0609020204030204" pitchFamily="49" charset="0"/>
                      </a:endParaRPr>
                    </a:p>
                  </a:txBody>
                  <a:tcPr/>
                </a:tc>
                <a:tc>
                  <a:txBody>
                    <a:bodyPr/>
                    <a:lstStyle/>
                    <a:p>
                      <a:r>
                        <a:rPr lang="en-US" sz="2000" dirty="0" smtClean="0"/>
                        <a:t>= 7 </a:t>
                      </a:r>
                      <a:r>
                        <a:rPr lang="en-US" sz="2000" b="1" dirty="0" smtClean="0">
                          <a:solidFill>
                            <a:srgbClr val="00B050"/>
                          </a:solidFill>
                        </a:rPr>
                        <a:t>–</a:t>
                      </a:r>
                      <a:r>
                        <a:rPr lang="en-US" sz="2000" b="1" dirty="0" smtClean="0">
                          <a:solidFill>
                            <a:srgbClr val="FF0000"/>
                          </a:solidFill>
                        </a:rPr>
                        <a:t> </a:t>
                      </a:r>
                      <a:r>
                        <a:rPr lang="en-US" sz="2000" dirty="0" smtClean="0"/>
                        <a:t>2</a:t>
                      </a:r>
                      <a:endParaRPr lang="en-US" sz="2000" dirty="0"/>
                    </a:p>
                  </a:txBody>
                  <a:tcPr/>
                </a:tc>
                <a:extLst>
                  <a:ext uri="{0D108BD9-81ED-4DB2-BD59-A6C34878D82A}">
                    <a16:rowId xmlns="" xmlns:a16="http://schemas.microsoft.com/office/drawing/2014/main" val="10003"/>
                  </a:ext>
                </a:extLst>
              </a:tr>
              <a:tr h="385190">
                <a:tc>
                  <a:txBody>
                    <a:bodyPr/>
                    <a:lstStyle/>
                    <a:p>
                      <a:r>
                        <a:rPr lang="en-US" sz="2000" dirty="0" smtClean="0"/>
                        <a:t>Multiplication</a:t>
                      </a:r>
                      <a:endParaRPr lang="en-US" sz="2000" dirty="0"/>
                    </a:p>
                  </a:txBody>
                  <a:tcPr/>
                </a:tc>
                <a:tc>
                  <a:txBody>
                    <a:bodyPr/>
                    <a:lstStyle/>
                    <a:p>
                      <a:r>
                        <a:rPr lang="en-US" sz="2000" b="1" dirty="0" smtClean="0">
                          <a:solidFill>
                            <a:srgbClr val="00B050"/>
                          </a:solidFill>
                          <a:latin typeface="Consolas" panose="020B0609020204030204" pitchFamily="49" charset="0"/>
                          <a:cs typeface="Consolas" panose="020B0609020204030204" pitchFamily="49" charset="0"/>
                        </a:rPr>
                        <a:t>*</a:t>
                      </a:r>
                      <a:endParaRPr lang="en-US" sz="2000" b="1" dirty="0">
                        <a:solidFill>
                          <a:srgbClr val="00B05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00B050"/>
                          </a:solidFill>
                        </a:rPr>
                        <a:t>*</a:t>
                      </a:r>
                      <a:r>
                        <a:rPr lang="en-US" sz="2000" dirty="0" smtClean="0"/>
                        <a:t> 3</a:t>
                      </a:r>
                      <a:endParaRPr lang="en-US" sz="2000" dirty="0"/>
                    </a:p>
                  </a:txBody>
                  <a:tcPr/>
                </a:tc>
                <a:extLst>
                  <a:ext uri="{0D108BD9-81ED-4DB2-BD59-A6C34878D82A}">
                    <a16:rowId xmlns="" xmlns:a16="http://schemas.microsoft.com/office/drawing/2014/main" val="10004"/>
                  </a:ext>
                </a:extLst>
              </a:tr>
              <a:tr h="385190">
                <a:tc>
                  <a:txBody>
                    <a:bodyPr/>
                    <a:lstStyle/>
                    <a:p>
                      <a:r>
                        <a:rPr lang="en-US" sz="2000" dirty="0" smtClean="0"/>
                        <a:t>Division</a:t>
                      </a:r>
                      <a:endParaRPr lang="en-US" sz="2000" dirty="0"/>
                    </a:p>
                  </a:txBody>
                  <a:tcPr/>
                </a:tc>
                <a:tc>
                  <a:txBody>
                    <a:bodyPr/>
                    <a:lstStyle/>
                    <a:p>
                      <a:r>
                        <a:rPr lang="en-US" sz="2000" b="1" dirty="0" smtClean="0">
                          <a:solidFill>
                            <a:srgbClr val="00B050"/>
                          </a:solidFill>
                          <a:latin typeface="Consolas" panose="020B0609020204030204" pitchFamily="49" charset="0"/>
                          <a:cs typeface="Consolas" panose="020B0609020204030204" pitchFamily="49" charset="0"/>
                        </a:rPr>
                        <a:t>/</a:t>
                      </a:r>
                      <a:endParaRPr lang="en-US" sz="2000" b="1" dirty="0">
                        <a:solidFill>
                          <a:srgbClr val="00B05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00B050"/>
                          </a:solidFill>
                        </a:rPr>
                        <a:t>/</a:t>
                      </a:r>
                      <a:r>
                        <a:rPr lang="en-US" sz="2000" dirty="0" smtClean="0"/>
                        <a:t> 4</a:t>
                      </a:r>
                      <a:endParaRPr lang="en-US" sz="2000" dirty="0"/>
                    </a:p>
                  </a:txBody>
                  <a:tcPr/>
                </a:tc>
                <a:extLst>
                  <a:ext uri="{0D108BD9-81ED-4DB2-BD59-A6C34878D82A}">
                    <a16:rowId xmlns="" xmlns:a16="http://schemas.microsoft.com/office/drawing/2014/main" val="10005"/>
                  </a:ext>
                </a:extLst>
              </a:tr>
              <a:tr h="385190">
                <a:tc>
                  <a:txBody>
                    <a:bodyPr/>
                    <a:lstStyle/>
                    <a:p>
                      <a:r>
                        <a:rPr lang="en-US" sz="2000" dirty="0" smtClean="0"/>
                        <a:t>Exponent</a:t>
                      </a:r>
                      <a:endParaRPr lang="en-US" sz="2000" dirty="0"/>
                    </a:p>
                  </a:txBody>
                  <a:tcPr/>
                </a:tc>
                <a:tc>
                  <a:txBody>
                    <a:bodyPr/>
                    <a:lstStyle/>
                    <a:p>
                      <a:r>
                        <a:rPr lang="en-US" sz="2000" b="1" dirty="0" smtClean="0">
                          <a:solidFill>
                            <a:srgbClr val="00B050"/>
                          </a:solidFill>
                          <a:latin typeface="Consolas" panose="020B0609020204030204" pitchFamily="49" charset="0"/>
                          <a:cs typeface="Consolas" panose="020B0609020204030204" pitchFamily="49" charset="0"/>
                        </a:rPr>
                        <a:t>^</a:t>
                      </a:r>
                      <a:endParaRPr lang="en-US" sz="2000" b="1" dirty="0">
                        <a:solidFill>
                          <a:srgbClr val="00B05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3 </a:t>
                      </a:r>
                      <a:r>
                        <a:rPr lang="en-US" sz="2000" b="1" dirty="0" smtClean="0">
                          <a:solidFill>
                            <a:srgbClr val="00B050"/>
                          </a:solidFill>
                        </a:rPr>
                        <a:t>^</a:t>
                      </a:r>
                      <a:r>
                        <a:rPr lang="en-US" sz="2000" dirty="0" smtClean="0"/>
                        <a:t> 2</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132171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And </a:t>
            </a:r>
            <a:r>
              <a:rPr lang="en-CA" dirty="0">
                <a:latin typeface="Consolas" panose="020B0609020204030204" pitchFamily="49" charset="0"/>
                <a:cs typeface="Consolas" panose="020B0609020204030204" pitchFamily="49" charset="0"/>
              </a:rPr>
              <a:t>IF</a:t>
            </a:r>
            <a:r>
              <a:rPr lang="en-CA" dirty="0"/>
              <a:t>’s: </a:t>
            </a:r>
            <a:r>
              <a:rPr lang="en-CA" dirty="0" smtClean="0"/>
              <a:t>Example (2)</a:t>
            </a:r>
            <a:endParaRPr lang="en-CA" dirty="0"/>
          </a:p>
        </p:txBody>
      </p:sp>
      <p:sp>
        <p:nvSpPr>
          <p:cNvPr id="3" name="Content Placeholder 2"/>
          <p:cNvSpPr>
            <a:spLocks noGrp="1"/>
          </p:cNvSpPr>
          <p:nvPr>
            <p:ph idx="1"/>
          </p:nvPr>
        </p:nvSpPr>
        <p:spPr/>
        <p:txBody>
          <a:bodyPr/>
          <a:lstStyle/>
          <a:p>
            <a:r>
              <a:rPr lang="en-CA" dirty="0" smtClean="0"/>
              <a:t>OR </a:t>
            </a:r>
            <a:r>
              <a:rPr lang="en-CA" dirty="0"/>
              <a:t>Example: </a:t>
            </a:r>
            <a:r>
              <a:rPr lang="en-CA" dirty="0" smtClean="0"/>
              <a:t>Hired if at least one requirement has been met:</a:t>
            </a:r>
          </a:p>
          <a:p>
            <a:pPr lvl="1"/>
            <a:r>
              <a:rPr lang="en-CA" dirty="0" smtClean="0"/>
              <a:t>work experience of 5+ years, </a:t>
            </a:r>
          </a:p>
          <a:p>
            <a:pPr lvl="1"/>
            <a:r>
              <a:rPr lang="en-CA" dirty="0" smtClean="0"/>
              <a:t>grade 3.7 or higher</a:t>
            </a:r>
          </a:p>
          <a:p>
            <a:pPr lvl="1"/>
            <a:r>
              <a:rPr lang="en-CA" dirty="0" smtClean="0"/>
              <a:t>(Same spreadsheet as previous example)</a:t>
            </a:r>
            <a:endParaRPr lang="en-CA" dirty="0"/>
          </a:p>
          <a:p>
            <a:endParaRPr lang="en-CA" dirty="0"/>
          </a:p>
        </p:txBody>
      </p:sp>
      <p:sp>
        <p:nvSpPr>
          <p:cNvPr id="8" name="Rectangle 7"/>
          <p:cNvSpPr/>
          <p:nvPr/>
        </p:nvSpPr>
        <p:spPr>
          <a:xfrm>
            <a:off x="2740649" y="4234935"/>
            <a:ext cx="5786094" cy="369332"/>
          </a:xfrm>
          <a:prstGeom prst="rect">
            <a:avLst/>
          </a:prstGeom>
          <a:solidFill>
            <a:schemeClr val="accent1"/>
          </a:solidFill>
        </p:spPr>
        <p:txBody>
          <a:bodyPr wrap="square">
            <a:spAutoFit/>
          </a:bodyPr>
          <a:lstStyle/>
          <a:p>
            <a:r>
              <a:rPr lang="en-CA" b="1" dirty="0">
                <a:solidFill>
                  <a:schemeClr val="bg1"/>
                </a:solidFill>
              </a:rPr>
              <a:t>=IF(OR(E12&gt;=5,G16</a:t>
            </a:r>
            <a:r>
              <a:rPr lang="en-CA" b="1" dirty="0" smtClean="0">
                <a:solidFill>
                  <a:schemeClr val="bg1"/>
                </a:solidFill>
              </a:rPr>
              <a:t>&gt;=3.7</a:t>
            </a:r>
            <a:r>
              <a:rPr lang="en-CA" b="1" dirty="0">
                <a:solidFill>
                  <a:schemeClr val="bg1"/>
                </a:solidFill>
              </a:rPr>
              <a:t>),"1+ requirement met","")</a:t>
            </a:r>
          </a:p>
        </p:txBody>
      </p:sp>
      <p:grpSp>
        <p:nvGrpSpPr>
          <p:cNvPr id="11" name="Group 10"/>
          <p:cNvGrpSpPr/>
          <p:nvPr/>
        </p:nvGrpSpPr>
        <p:grpSpPr>
          <a:xfrm>
            <a:off x="685800" y="3124200"/>
            <a:ext cx="1488458" cy="1233263"/>
            <a:chOff x="688351" y="2666999"/>
            <a:chExt cx="1488458" cy="1233263"/>
          </a:xfrm>
        </p:grpSpPr>
        <p:pic>
          <p:nvPicPr>
            <p:cNvPr id="4" name="Picture 3"/>
            <p:cNvPicPr>
              <a:picLocks noChangeAspect="1"/>
            </p:cNvPicPr>
            <p:nvPr/>
          </p:nvPicPr>
          <p:blipFill rotWithShape="1">
            <a:blip r:embed="rId3"/>
            <a:srcRect l="77306" t="19158"/>
            <a:stretch/>
          </p:blipFill>
          <p:spPr>
            <a:xfrm>
              <a:off x="800098" y="2971799"/>
              <a:ext cx="1376711" cy="928463"/>
            </a:xfrm>
            <a:prstGeom prst="rect">
              <a:avLst/>
            </a:prstGeom>
          </p:spPr>
        </p:pic>
        <p:sp>
          <p:nvSpPr>
            <p:cNvPr id="9" name="TextBox 8"/>
            <p:cNvSpPr txBox="1"/>
            <p:nvPr/>
          </p:nvSpPr>
          <p:spPr>
            <a:xfrm>
              <a:off x="688351" y="2666999"/>
              <a:ext cx="609600"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E12</a:t>
              </a:r>
            </a:p>
          </p:txBody>
        </p:sp>
      </p:grpSp>
      <p:grpSp>
        <p:nvGrpSpPr>
          <p:cNvPr id="12" name="Group 11"/>
          <p:cNvGrpSpPr/>
          <p:nvPr/>
        </p:nvGrpSpPr>
        <p:grpSpPr>
          <a:xfrm>
            <a:off x="685799" y="4586063"/>
            <a:ext cx="1756717" cy="1043937"/>
            <a:chOff x="688350" y="4128862"/>
            <a:chExt cx="1756717" cy="1043937"/>
          </a:xfrm>
        </p:grpSpPr>
        <p:pic>
          <p:nvPicPr>
            <p:cNvPr id="6" name="Picture 5"/>
            <p:cNvPicPr>
              <a:picLocks noChangeAspect="1"/>
            </p:cNvPicPr>
            <p:nvPr/>
          </p:nvPicPr>
          <p:blipFill>
            <a:blip r:embed="rId4"/>
            <a:stretch>
              <a:fillRect/>
            </a:stretch>
          </p:blipFill>
          <p:spPr>
            <a:xfrm>
              <a:off x="800098" y="4425086"/>
              <a:ext cx="1644969" cy="747713"/>
            </a:xfrm>
            <a:prstGeom prst="rect">
              <a:avLst/>
            </a:prstGeom>
          </p:spPr>
        </p:pic>
        <p:sp>
          <p:nvSpPr>
            <p:cNvPr id="10" name="TextBox 9"/>
            <p:cNvSpPr txBox="1"/>
            <p:nvPr/>
          </p:nvSpPr>
          <p:spPr>
            <a:xfrm>
              <a:off x="688350" y="4128862"/>
              <a:ext cx="759449"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G16</a:t>
              </a:r>
            </a:p>
          </p:txBody>
        </p:sp>
      </p:grpSp>
    </p:spTree>
    <p:extLst>
      <p:ext uri="{BB962C8B-B14F-4D97-AF65-F5344CB8AC3E}">
        <p14:creationId xmlns:p14="http://schemas.microsoft.com/office/powerpoint/2010/main" val="20799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Formatting</a:t>
            </a:r>
            <a:endParaRPr lang="en-US" dirty="0"/>
          </a:p>
        </p:txBody>
      </p:sp>
      <p:sp>
        <p:nvSpPr>
          <p:cNvPr id="3" name="Content Placeholder 2"/>
          <p:cNvSpPr>
            <a:spLocks noGrp="1"/>
          </p:cNvSpPr>
          <p:nvPr>
            <p:ph idx="1"/>
          </p:nvPr>
        </p:nvSpPr>
        <p:spPr/>
        <p:txBody>
          <a:bodyPr/>
          <a:lstStyle/>
          <a:p>
            <a:r>
              <a:rPr lang="en-CA" b="1" dirty="0"/>
              <a:t>Example spreadsheet:</a:t>
            </a:r>
            <a:r>
              <a:rPr lang="en-CA" dirty="0"/>
              <a:t> </a:t>
            </a:r>
            <a:r>
              <a:rPr lang="en-CA" dirty="0" smtClean="0">
                <a:latin typeface="Consolas" panose="020B0609020204030204" pitchFamily="49" charset="0"/>
              </a:rPr>
              <a:t>21_conditional_formatting</a:t>
            </a:r>
          </a:p>
          <a:p>
            <a:r>
              <a:rPr lang="en-CA" dirty="0" smtClean="0"/>
              <a:t>It can be used to visually highlight data which has met a certain condition.</a:t>
            </a:r>
            <a:endParaRPr lang="en-US" dirty="0"/>
          </a:p>
        </p:txBody>
      </p:sp>
      <p:pic>
        <p:nvPicPr>
          <p:cNvPr id="4" name="Picture 3"/>
          <p:cNvPicPr>
            <a:picLocks noChangeAspect="1"/>
          </p:cNvPicPr>
          <p:nvPr/>
        </p:nvPicPr>
        <p:blipFill>
          <a:blip r:embed="rId2"/>
          <a:stretch>
            <a:fillRect/>
          </a:stretch>
        </p:blipFill>
        <p:spPr>
          <a:xfrm>
            <a:off x="762000" y="2819400"/>
            <a:ext cx="3429000" cy="2589835"/>
          </a:xfrm>
          <a:prstGeom prst="rect">
            <a:avLst/>
          </a:prstGeom>
        </p:spPr>
      </p:pic>
    </p:spTree>
    <p:extLst>
      <p:ext uri="{BB962C8B-B14F-4D97-AF65-F5344CB8AC3E}">
        <p14:creationId xmlns:p14="http://schemas.microsoft.com/office/powerpoint/2010/main" val="39843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Conditional Formatting</a:t>
            </a:r>
            <a:endParaRPr lang="en-US" dirty="0"/>
          </a:p>
        </p:txBody>
      </p:sp>
      <p:sp>
        <p:nvSpPr>
          <p:cNvPr id="3" name="Content Placeholder 2"/>
          <p:cNvSpPr>
            <a:spLocks noGrp="1"/>
          </p:cNvSpPr>
          <p:nvPr>
            <p:ph idx="1"/>
          </p:nvPr>
        </p:nvSpPr>
        <p:spPr/>
        <p:txBody>
          <a:bodyPr/>
          <a:lstStyle/>
          <a:p>
            <a:r>
              <a:rPr lang="en-US" sz="2000" dirty="0" smtClean="0"/>
              <a:t>Home Tab-&gt; (Styles group: Conditional formatting)</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lvl="1"/>
            <a:r>
              <a:rPr lang="en-US" sz="1800" dirty="0" smtClean="0"/>
              <a:t>With the previous example select: </a:t>
            </a:r>
          </a:p>
          <a:p>
            <a:pPr lvl="2"/>
            <a:r>
              <a:rPr lang="en-US" dirty="0" smtClean="0"/>
              <a:t>“</a:t>
            </a:r>
            <a:r>
              <a:rPr lang="en-US" dirty="0" smtClean="0">
                <a:latin typeface="Consolas" panose="020B0609020204030204" pitchFamily="49" charset="0"/>
              </a:rPr>
              <a:t>Greater Than</a:t>
            </a:r>
            <a:r>
              <a:rPr lang="en-US" dirty="0" smtClean="0"/>
              <a:t>”</a:t>
            </a:r>
          </a:p>
          <a:p>
            <a:pPr lvl="2"/>
            <a:r>
              <a:rPr lang="en-US" dirty="0" smtClean="0"/>
              <a:t>Enter 99999.99 with “Light Red Fill with Dark Red Text”</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1200"/>
            <a:ext cx="3048000" cy="3003259"/>
          </a:xfrm>
          <a:prstGeom prst="rect">
            <a:avLst/>
          </a:prstGeom>
        </p:spPr>
      </p:pic>
      <p:grpSp>
        <p:nvGrpSpPr>
          <p:cNvPr id="7" name="Group 6"/>
          <p:cNvGrpSpPr/>
          <p:nvPr/>
        </p:nvGrpSpPr>
        <p:grpSpPr>
          <a:xfrm>
            <a:off x="2311998" y="2101230"/>
            <a:ext cx="4520004" cy="3087445"/>
            <a:chOff x="2499504" y="2590800"/>
            <a:chExt cx="4520004" cy="3087445"/>
          </a:xfrm>
        </p:grpSpPr>
        <p:sp>
          <p:nvSpPr>
            <p:cNvPr id="5" name="Freeform 4"/>
            <p:cNvSpPr/>
            <p:nvPr/>
          </p:nvSpPr>
          <p:spPr>
            <a:xfrm>
              <a:off x="2499504" y="2590800"/>
              <a:ext cx="1624404" cy="3087445"/>
            </a:xfrm>
            <a:custGeom>
              <a:avLst/>
              <a:gdLst>
                <a:gd name="connsiteX0" fmla="*/ 494851 w 1624404"/>
                <a:gd name="connsiteY0" fmla="*/ 0 h 3087445"/>
                <a:gd name="connsiteX1" fmla="*/ 828338 w 1624404"/>
                <a:gd name="connsiteY1" fmla="*/ 21515 h 3087445"/>
                <a:gd name="connsiteX2" fmla="*/ 871369 w 1624404"/>
                <a:gd name="connsiteY2" fmla="*/ 32273 h 3087445"/>
                <a:gd name="connsiteX3" fmla="*/ 935915 w 1624404"/>
                <a:gd name="connsiteY3" fmla="*/ 43031 h 3087445"/>
                <a:gd name="connsiteX4" fmla="*/ 1011218 w 1624404"/>
                <a:gd name="connsiteY4" fmla="*/ 64546 h 3087445"/>
                <a:gd name="connsiteX5" fmla="*/ 1086522 w 1624404"/>
                <a:gd name="connsiteY5" fmla="*/ 96819 h 3087445"/>
                <a:gd name="connsiteX6" fmla="*/ 1140310 w 1624404"/>
                <a:gd name="connsiteY6" fmla="*/ 118334 h 3087445"/>
                <a:gd name="connsiteX7" fmla="*/ 1183341 w 1624404"/>
                <a:gd name="connsiteY7" fmla="*/ 129092 h 3087445"/>
                <a:gd name="connsiteX8" fmla="*/ 1269402 w 1624404"/>
                <a:gd name="connsiteY8" fmla="*/ 172122 h 3087445"/>
                <a:gd name="connsiteX9" fmla="*/ 1344706 w 1624404"/>
                <a:gd name="connsiteY9" fmla="*/ 247426 h 3087445"/>
                <a:gd name="connsiteX10" fmla="*/ 1420009 w 1624404"/>
                <a:gd name="connsiteY10" fmla="*/ 311972 h 3087445"/>
                <a:gd name="connsiteX11" fmla="*/ 1452282 w 1624404"/>
                <a:gd name="connsiteY11" fmla="*/ 333487 h 3087445"/>
                <a:gd name="connsiteX12" fmla="*/ 1516828 w 1624404"/>
                <a:gd name="connsiteY12" fmla="*/ 376518 h 3087445"/>
                <a:gd name="connsiteX13" fmla="*/ 1538343 w 1624404"/>
                <a:gd name="connsiteY13" fmla="*/ 408791 h 3087445"/>
                <a:gd name="connsiteX14" fmla="*/ 1549101 w 1624404"/>
                <a:gd name="connsiteY14" fmla="*/ 451821 h 3087445"/>
                <a:gd name="connsiteX15" fmla="*/ 1570616 w 1624404"/>
                <a:gd name="connsiteY15" fmla="*/ 494852 h 3087445"/>
                <a:gd name="connsiteX16" fmla="*/ 1581374 w 1624404"/>
                <a:gd name="connsiteY16" fmla="*/ 623944 h 3087445"/>
                <a:gd name="connsiteX17" fmla="*/ 1602889 w 1624404"/>
                <a:gd name="connsiteY17" fmla="*/ 688489 h 3087445"/>
                <a:gd name="connsiteX18" fmla="*/ 1613647 w 1624404"/>
                <a:gd name="connsiteY18" fmla="*/ 806824 h 3087445"/>
                <a:gd name="connsiteX19" fmla="*/ 1624404 w 1624404"/>
                <a:gd name="connsiteY19" fmla="*/ 839096 h 3087445"/>
                <a:gd name="connsiteX20" fmla="*/ 1613647 w 1624404"/>
                <a:gd name="connsiteY20" fmla="*/ 978946 h 3087445"/>
                <a:gd name="connsiteX21" fmla="*/ 1592131 w 1624404"/>
                <a:gd name="connsiteY21" fmla="*/ 1065007 h 3087445"/>
                <a:gd name="connsiteX22" fmla="*/ 1581374 w 1624404"/>
                <a:gd name="connsiteY22" fmla="*/ 1775012 h 3087445"/>
                <a:gd name="connsiteX23" fmla="*/ 1570616 w 1624404"/>
                <a:gd name="connsiteY23" fmla="*/ 1893346 h 3087445"/>
                <a:gd name="connsiteX24" fmla="*/ 1549101 w 1624404"/>
                <a:gd name="connsiteY24" fmla="*/ 2398955 h 3087445"/>
                <a:gd name="connsiteX25" fmla="*/ 1527586 w 1624404"/>
                <a:gd name="connsiteY25" fmla="*/ 2592593 h 3087445"/>
                <a:gd name="connsiteX26" fmla="*/ 1506070 w 1624404"/>
                <a:gd name="connsiteY26" fmla="*/ 2657139 h 3087445"/>
                <a:gd name="connsiteX27" fmla="*/ 1484555 w 1624404"/>
                <a:gd name="connsiteY27" fmla="*/ 2743200 h 3087445"/>
                <a:gd name="connsiteX28" fmla="*/ 1473797 w 1624404"/>
                <a:gd name="connsiteY28" fmla="*/ 2775473 h 3087445"/>
                <a:gd name="connsiteX29" fmla="*/ 1452282 w 1624404"/>
                <a:gd name="connsiteY29" fmla="*/ 2807746 h 3087445"/>
                <a:gd name="connsiteX30" fmla="*/ 1430767 w 1624404"/>
                <a:gd name="connsiteY30" fmla="*/ 2915322 h 3087445"/>
                <a:gd name="connsiteX31" fmla="*/ 1420009 w 1624404"/>
                <a:gd name="connsiteY31" fmla="*/ 3044414 h 3087445"/>
                <a:gd name="connsiteX32" fmla="*/ 1387736 w 1624404"/>
                <a:gd name="connsiteY32" fmla="*/ 3065929 h 3087445"/>
                <a:gd name="connsiteX33" fmla="*/ 1054249 w 1624404"/>
                <a:gd name="connsiteY33" fmla="*/ 3076687 h 3087445"/>
                <a:gd name="connsiteX34" fmla="*/ 1021976 w 1624404"/>
                <a:gd name="connsiteY34" fmla="*/ 3087445 h 3087445"/>
                <a:gd name="connsiteX35" fmla="*/ 903642 w 1624404"/>
                <a:gd name="connsiteY35" fmla="*/ 3065929 h 3087445"/>
                <a:gd name="connsiteX36" fmla="*/ 763793 w 1624404"/>
                <a:gd name="connsiteY36" fmla="*/ 3055172 h 3087445"/>
                <a:gd name="connsiteX37" fmla="*/ 720762 w 1624404"/>
                <a:gd name="connsiteY37" fmla="*/ 3033656 h 3087445"/>
                <a:gd name="connsiteX38" fmla="*/ 580913 w 1624404"/>
                <a:gd name="connsiteY38" fmla="*/ 3022899 h 3087445"/>
                <a:gd name="connsiteX39" fmla="*/ 505609 w 1624404"/>
                <a:gd name="connsiteY39" fmla="*/ 3012141 h 3087445"/>
                <a:gd name="connsiteX40" fmla="*/ 441063 w 1624404"/>
                <a:gd name="connsiteY40" fmla="*/ 2990626 h 3087445"/>
                <a:gd name="connsiteX41" fmla="*/ 344244 w 1624404"/>
                <a:gd name="connsiteY41" fmla="*/ 2969111 h 3087445"/>
                <a:gd name="connsiteX42" fmla="*/ 301214 w 1624404"/>
                <a:gd name="connsiteY42" fmla="*/ 2958353 h 3087445"/>
                <a:gd name="connsiteX43" fmla="*/ 247426 w 1624404"/>
                <a:gd name="connsiteY43" fmla="*/ 2947595 h 3087445"/>
                <a:gd name="connsiteX44" fmla="*/ 172122 w 1624404"/>
                <a:gd name="connsiteY44" fmla="*/ 2861534 h 3087445"/>
                <a:gd name="connsiteX45" fmla="*/ 107576 w 1624404"/>
                <a:gd name="connsiteY45" fmla="*/ 2753958 h 3087445"/>
                <a:gd name="connsiteX46" fmla="*/ 86061 w 1624404"/>
                <a:gd name="connsiteY46" fmla="*/ 2700169 h 3087445"/>
                <a:gd name="connsiteX47" fmla="*/ 75303 w 1624404"/>
                <a:gd name="connsiteY47" fmla="*/ 2657139 h 3087445"/>
                <a:gd name="connsiteX48" fmla="*/ 53788 w 1624404"/>
                <a:gd name="connsiteY48" fmla="*/ 2624866 h 3087445"/>
                <a:gd name="connsiteX49" fmla="*/ 43030 w 1624404"/>
                <a:gd name="connsiteY49" fmla="*/ 2528047 h 3087445"/>
                <a:gd name="connsiteX50" fmla="*/ 32273 w 1624404"/>
                <a:gd name="connsiteY50" fmla="*/ 2485016 h 3087445"/>
                <a:gd name="connsiteX51" fmla="*/ 10757 w 1624404"/>
                <a:gd name="connsiteY51" fmla="*/ 2151529 h 3087445"/>
                <a:gd name="connsiteX52" fmla="*/ 0 w 1624404"/>
                <a:gd name="connsiteY52" fmla="*/ 2054711 h 3087445"/>
                <a:gd name="connsiteX53" fmla="*/ 10757 w 1624404"/>
                <a:gd name="connsiteY53" fmla="*/ 1667435 h 3087445"/>
                <a:gd name="connsiteX54" fmla="*/ 32273 w 1624404"/>
                <a:gd name="connsiteY54" fmla="*/ 1592132 h 3087445"/>
                <a:gd name="connsiteX55" fmla="*/ 43030 w 1624404"/>
                <a:gd name="connsiteY55" fmla="*/ 1538344 h 3087445"/>
                <a:gd name="connsiteX56" fmla="*/ 53788 w 1624404"/>
                <a:gd name="connsiteY56" fmla="*/ 914400 h 3087445"/>
                <a:gd name="connsiteX57" fmla="*/ 64546 w 1624404"/>
                <a:gd name="connsiteY57" fmla="*/ 882127 h 3087445"/>
                <a:gd name="connsiteX58" fmla="*/ 75303 w 1624404"/>
                <a:gd name="connsiteY58" fmla="*/ 731520 h 3087445"/>
                <a:gd name="connsiteX59" fmla="*/ 96818 w 1624404"/>
                <a:gd name="connsiteY59" fmla="*/ 645459 h 3087445"/>
                <a:gd name="connsiteX60" fmla="*/ 96818 w 1624404"/>
                <a:gd name="connsiteY60" fmla="*/ 441064 h 3087445"/>
                <a:gd name="connsiteX61" fmla="*/ 118334 w 1624404"/>
                <a:gd name="connsiteY61" fmla="*/ 419548 h 3087445"/>
                <a:gd name="connsiteX62" fmla="*/ 129091 w 1624404"/>
                <a:gd name="connsiteY62" fmla="*/ 376518 h 3087445"/>
                <a:gd name="connsiteX63" fmla="*/ 150607 w 1624404"/>
                <a:gd name="connsiteY63" fmla="*/ 355002 h 3087445"/>
                <a:gd name="connsiteX64" fmla="*/ 193637 w 1624404"/>
                <a:gd name="connsiteY64" fmla="*/ 290456 h 3087445"/>
                <a:gd name="connsiteX65" fmla="*/ 204395 w 1624404"/>
                <a:gd name="connsiteY65" fmla="*/ 258184 h 3087445"/>
                <a:gd name="connsiteX66" fmla="*/ 215153 w 1624404"/>
                <a:gd name="connsiteY66" fmla="*/ 215153 h 3087445"/>
                <a:gd name="connsiteX67" fmla="*/ 279698 w 1624404"/>
                <a:gd name="connsiteY67" fmla="*/ 172122 h 3087445"/>
                <a:gd name="connsiteX68" fmla="*/ 311971 w 1624404"/>
                <a:gd name="connsiteY68" fmla="*/ 150607 h 3087445"/>
                <a:gd name="connsiteX69" fmla="*/ 387275 w 1624404"/>
                <a:gd name="connsiteY69" fmla="*/ 129092 h 3087445"/>
                <a:gd name="connsiteX70" fmla="*/ 505609 w 1624404"/>
                <a:gd name="connsiteY70" fmla="*/ 107576 h 3087445"/>
                <a:gd name="connsiteX71" fmla="*/ 1043491 w 1624404"/>
                <a:gd name="connsiteY71" fmla="*/ 75304 h 3087445"/>
                <a:gd name="connsiteX72" fmla="*/ 1301675 w 1624404"/>
                <a:gd name="connsiteY72" fmla="*/ 64546 h 3087445"/>
                <a:gd name="connsiteX73" fmla="*/ 1387736 w 1624404"/>
                <a:gd name="connsiteY73" fmla="*/ 43031 h 3087445"/>
                <a:gd name="connsiteX74" fmla="*/ 1430767 w 1624404"/>
                <a:gd name="connsiteY74" fmla="*/ 21515 h 30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4404" h="3087445">
                  <a:moveTo>
                    <a:pt x="494851" y="0"/>
                  </a:moveTo>
                  <a:cubicBezTo>
                    <a:pt x="606013" y="7172"/>
                    <a:pt x="717352" y="12002"/>
                    <a:pt x="828338" y="21515"/>
                  </a:cubicBezTo>
                  <a:cubicBezTo>
                    <a:pt x="843069" y="22778"/>
                    <a:pt x="856871" y="29373"/>
                    <a:pt x="871369" y="32273"/>
                  </a:cubicBezTo>
                  <a:cubicBezTo>
                    <a:pt x="892758" y="36551"/>
                    <a:pt x="914526" y="38753"/>
                    <a:pt x="935915" y="43031"/>
                  </a:cubicBezTo>
                  <a:cubicBezTo>
                    <a:pt x="969694" y="49787"/>
                    <a:pt x="980452" y="54290"/>
                    <a:pt x="1011218" y="64546"/>
                  </a:cubicBezTo>
                  <a:cubicBezTo>
                    <a:pt x="1050714" y="104040"/>
                    <a:pt x="1013684" y="74967"/>
                    <a:pt x="1086522" y="96819"/>
                  </a:cubicBezTo>
                  <a:cubicBezTo>
                    <a:pt x="1105018" y="102368"/>
                    <a:pt x="1121990" y="112227"/>
                    <a:pt x="1140310" y="118334"/>
                  </a:cubicBezTo>
                  <a:cubicBezTo>
                    <a:pt x="1154336" y="123009"/>
                    <a:pt x="1169693" y="123405"/>
                    <a:pt x="1183341" y="129092"/>
                  </a:cubicBezTo>
                  <a:cubicBezTo>
                    <a:pt x="1212947" y="141428"/>
                    <a:pt x="1269402" y="172122"/>
                    <a:pt x="1269402" y="172122"/>
                  </a:cubicBezTo>
                  <a:cubicBezTo>
                    <a:pt x="1288337" y="228926"/>
                    <a:pt x="1270725" y="198105"/>
                    <a:pt x="1344706" y="247426"/>
                  </a:cubicBezTo>
                  <a:cubicBezTo>
                    <a:pt x="1418797" y="296820"/>
                    <a:pt x="1328704" y="233711"/>
                    <a:pt x="1420009" y="311972"/>
                  </a:cubicBezTo>
                  <a:cubicBezTo>
                    <a:pt x="1429825" y="320386"/>
                    <a:pt x="1442350" y="325210"/>
                    <a:pt x="1452282" y="333487"/>
                  </a:cubicBezTo>
                  <a:cubicBezTo>
                    <a:pt x="1506005" y="378256"/>
                    <a:pt x="1460111" y="357612"/>
                    <a:pt x="1516828" y="376518"/>
                  </a:cubicBezTo>
                  <a:cubicBezTo>
                    <a:pt x="1524000" y="387276"/>
                    <a:pt x="1533250" y="396907"/>
                    <a:pt x="1538343" y="408791"/>
                  </a:cubicBezTo>
                  <a:cubicBezTo>
                    <a:pt x="1544167" y="422380"/>
                    <a:pt x="1543910" y="437978"/>
                    <a:pt x="1549101" y="451821"/>
                  </a:cubicBezTo>
                  <a:cubicBezTo>
                    <a:pt x="1554732" y="466837"/>
                    <a:pt x="1563444" y="480508"/>
                    <a:pt x="1570616" y="494852"/>
                  </a:cubicBezTo>
                  <a:cubicBezTo>
                    <a:pt x="1574202" y="537883"/>
                    <a:pt x="1574275" y="581352"/>
                    <a:pt x="1581374" y="623944"/>
                  </a:cubicBezTo>
                  <a:cubicBezTo>
                    <a:pt x="1585102" y="646314"/>
                    <a:pt x="1602889" y="688489"/>
                    <a:pt x="1602889" y="688489"/>
                  </a:cubicBezTo>
                  <a:cubicBezTo>
                    <a:pt x="1606475" y="727934"/>
                    <a:pt x="1608046" y="767614"/>
                    <a:pt x="1613647" y="806824"/>
                  </a:cubicBezTo>
                  <a:cubicBezTo>
                    <a:pt x="1615251" y="818049"/>
                    <a:pt x="1624404" y="827757"/>
                    <a:pt x="1624404" y="839096"/>
                  </a:cubicBezTo>
                  <a:cubicBezTo>
                    <a:pt x="1624404" y="885850"/>
                    <a:pt x="1620259" y="932662"/>
                    <a:pt x="1613647" y="978946"/>
                  </a:cubicBezTo>
                  <a:cubicBezTo>
                    <a:pt x="1609465" y="1008219"/>
                    <a:pt x="1592131" y="1065007"/>
                    <a:pt x="1592131" y="1065007"/>
                  </a:cubicBezTo>
                  <a:cubicBezTo>
                    <a:pt x="1588545" y="1301675"/>
                    <a:pt x="1587520" y="1538396"/>
                    <a:pt x="1581374" y="1775012"/>
                  </a:cubicBezTo>
                  <a:cubicBezTo>
                    <a:pt x="1580346" y="1814606"/>
                    <a:pt x="1572110" y="1853767"/>
                    <a:pt x="1570616" y="1893346"/>
                  </a:cubicBezTo>
                  <a:cubicBezTo>
                    <a:pt x="1551353" y="2403797"/>
                    <a:pt x="1590381" y="2192545"/>
                    <a:pt x="1549101" y="2398955"/>
                  </a:cubicBezTo>
                  <a:cubicBezTo>
                    <a:pt x="1544221" y="2462390"/>
                    <a:pt x="1544665" y="2529972"/>
                    <a:pt x="1527586" y="2592593"/>
                  </a:cubicBezTo>
                  <a:cubicBezTo>
                    <a:pt x="1521619" y="2614473"/>
                    <a:pt x="1511570" y="2635137"/>
                    <a:pt x="1506070" y="2657139"/>
                  </a:cubicBezTo>
                  <a:cubicBezTo>
                    <a:pt x="1498898" y="2685826"/>
                    <a:pt x="1493906" y="2715148"/>
                    <a:pt x="1484555" y="2743200"/>
                  </a:cubicBezTo>
                  <a:cubicBezTo>
                    <a:pt x="1480969" y="2753958"/>
                    <a:pt x="1478868" y="2765331"/>
                    <a:pt x="1473797" y="2775473"/>
                  </a:cubicBezTo>
                  <a:cubicBezTo>
                    <a:pt x="1468015" y="2787037"/>
                    <a:pt x="1459454" y="2796988"/>
                    <a:pt x="1452282" y="2807746"/>
                  </a:cubicBezTo>
                  <a:cubicBezTo>
                    <a:pt x="1441596" y="2850488"/>
                    <a:pt x="1436043" y="2867836"/>
                    <a:pt x="1430767" y="2915322"/>
                  </a:cubicBezTo>
                  <a:cubicBezTo>
                    <a:pt x="1425999" y="2958238"/>
                    <a:pt x="1431872" y="3002896"/>
                    <a:pt x="1420009" y="3044414"/>
                  </a:cubicBezTo>
                  <a:cubicBezTo>
                    <a:pt x="1416457" y="3056846"/>
                    <a:pt x="1400615" y="3064793"/>
                    <a:pt x="1387736" y="3065929"/>
                  </a:cubicBezTo>
                  <a:cubicBezTo>
                    <a:pt x="1276946" y="3075705"/>
                    <a:pt x="1165411" y="3073101"/>
                    <a:pt x="1054249" y="3076687"/>
                  </a:cubicBezTo>
                  <a:cubicBezTo>
                    <a:pt x="1043491" y="3080273"/>
                    <a:pt x="1033316" y="3087445"/>
                    <a:pt x="1021976" y="3087445"/>
                  </a:cubicBezTo>
                  <a:cubicBezTo>
                    <a:pt x="991520" y="3087445"/>
                    <a:pt x="935123" y="3069427"/>
                    <a:pt x="903642" y="3065929"/>
                  </a:cubicBezTo>
                  <a:cubicBezTo>
                    <a:pt x="857174" y="3060766"/>
                    <a:pt x="810409" y="3058758"/>
                    <a:pt x="763793" y="3055172"/>
                  </a:cubicBezTo>
                  <a:cubicBezTo>
                    <a:pt x="749449" y="3048000"/>
                    <a:pt x="736555" y="3036443"/>
                    <a:pt x="720762" y="3033656"/>
                  </a:cubicBezTo>
                  <a:cubicBezTo>
                    <a:pt x="674719" y="3025531"/>
                    <a:pt x="627435" y="3027551"/>
                    <a:pt x="580913" y="3022899"/>
                  </a:cubicBezTo>
                  <a:cubicBezTo>
                    <a:pt x="555683" y="3020376"/>
                    <a:pt x="530710" y="3015727"/>
                    <a:pt x="505609" y="3012141"/>
                  </a:cubicBezTo>
                  <a:cubicBezTo>
                    <a:pt x="484094" y="3004969"/>
                    <a:pt x="463202" y="2995546"/>
                    <a:pt x="441063" y="2990626"/>
                  </a:cubicBezTo>
                  <a:lnTo>
                    <a:pt x="344244" y="2969111"/>
                  </a:lnTo>
                  <a:cubicBezTo>
                    <a:pt x="329838" y="2965786"/>
                    <a:pt x="315647" y="2961560"/>
                    <a:pt x="301214" y="2958353"/>
                  </a:cubicBezTo>
                  <a:cubicBezTo>
                    <a:pt x="283365" y="2954386"/>
                    <a:pt x="265355" y="2951181"/>
                    <a:pt x="247426" y="2947595"/>
                  </a:cubicBezTo>
                  <a:cubicBezTo>
                    <a:pt x="226361" y="2926530"/>
                    <a:pt x="186355" y="2893558"/>
                    <a:pt x="172122" y="2861534"/>
                  </a:cubicBezTo>
                  <a:cubicBezTo>
                    <a:pt x="127435" y="2760987"/>
                    <a:pt x="181632" y="2828012"/>
                    <a:pt x="107576" y="2753958"/>
                  </a:cubicBezTo>
                  <a:cubicBezTo>
                    <a:pt x="100404" y="2736028"/>
                    <a:pt x="92168" y="2718489"/>
                    <a:pt x="86061" y="2700169"/>
                  </a:cubicBezTo>
                  <a:cubicBezTo>
                    <a:pt x="81386" y="2686143"/>
                    <a:pt x="81127" y="2670728"/>
                    <a:pt x="75303" y="2657139"/>
                  </a:cubicBezTo>
                  <a:cubicBezTo>
                    <a:pt x="70210" y="2645255"/>
                    <a:pt x="60960" y="2635624"/>
                    <a:pt x="53788" y="2624866"/>
                  </a:cubicBezTo>
                  <a:cubicBezTo>
                    <a:pt x="50202" y="2592593"/>
                    <a:pt x="47967" y="2560141"/>
                    <a:pt x="43030" y="2528047"/>
                  </a:cubicBezTo>
                  <a:cubicBezTo>
                    <a:pt x="40782" y="2513434"/>
                    <a:pt x="33536" y="2499747"/>
                    <a:pt x="32273" y="2485016"/>
                  </a:cubicBezTo>
                  <a:cubicBezTo>
                    <a:pt x="22760" y="2374030"/>
                    <a:pt x="19088" y="2262610"/>
                    <a:pt x="10757" y="2151529"/>
                  </a:cubicBezTo>
                  <a:cubicBezTo>
                    <a:pt x="8328" y="2119149"/>
                    <a:pt x="3586" y="2086984"/>
                    <a:pt x="0" y="2054711"/>
                  </a:cubicBezTo>
                  <a:cubicBezTo>
                    <a:pt x="3586" y="1925619"/>
                    <a:pt x="4308" y="1796416"/>
                    <a:pt x="10757" y="1667435"/>
                  </a:cubicBezTo>
                  <a:cubicBezTo>
                    <a:pt x="12015" y="1642282"/>
                    <a:pt x="26236" y="1616282"/>
                    <a:pt x="32273" y="1592132"/>
                  </a:cubicBezTo>
                  <a:cubicBezTo>
                    <a:pt x="36708" y="1574394"/>
                    <a:pt x="39444" y="1556273"/>
                    <a:pt x="43030" y="1538344"/>
                  </a:cubicBezTo>
                  <a:cubicBezTo>
                    <a:pt x="46616" y="1330363"/>
                    <a:pt x="46971" y="1122301"/>
                    <a:pt x="53788" y="914400"/>
                  </a:cubicBezTo>
                  <a:cubicBezTo>
                    <a:pt x="54160" y="903066"/>
                    <a:pt x="63221" y="893389"/>
                    <a:pt x="64546" y="882127"/>
                  </a:cubicBezTo>
                  <a:cubicBezTo>
                    <a:pt x="70427" y="832141"/>
                    <a:pt x="70034" y="781574"/>
                    <a:pt x="75303" y="731520"/>
                  </a:cubicBezTo>
                  <a:cubicBezTo>
                    <a:pt x="79297" y="693579"/>
                    <a:pt x="85854" y="678355"/>
                    <a:pt x="96818" y="645459"/>
                  </a:cubicBezTo>
                  <a:cubicBezTo>
                    <a:pt x="89213" y="569404"/>
                    <a:pt x="76330" y="516185"/>
                    <a:pt x="96818" y="441064"/>
                  </a:cubicBezTo>
                  <a:cubicBezTo>
                    <a:pt x="99487" y="431279"/>
                    <a:pt x="111162" y="426720"/>
                    <a:pt x="118334" y="419548"/>
                  </a:cubicBezTo>
                  <a:cubicBezTo>
                    <a:pt x="121920" y="405205"/>
                    <a:pt x="122479" y="389742"/>
                    <a:pt x="129091" y="376518"/>
                  </a:cubicBezTo>
                  <a:cubicBezTo>
                    <a:pt x="133627" y="367446"/>
                    <a:pt x="144521" y="363116"/>
                    <a:pt x="150607" y="355002"/>
                  </a:cubicBezTo>
                  <a:cubicBezTo>
                    <a:pt x="166122" y="334315"/>
                    <a:pt x="185459" y="314987"/>
                    <a:pt x="193637" y="290456"/>
                  </a:cubicBezTo>
                  <a:cubicBezTo>
                    <a:pt x="197223" y="279699"/>
                    <a:pt x="201280" y="269087"/>
                    <a:pt x="204395" y="258184"/>
                  </a:cubicBezTo>
                  <a:cubicBezTo>
                    <a:pt x="208457" y="243968"/>
                    <a:pt x="207818" y="227990"/>
                    <a:pt x="215153" y="215153"/>
                  </a:cubicBezTo>
                  <a:cubicBezTo>
                    <a:pt x="239624" y="172329"/>
                    <a:pt x="244785" y="189579"/>
                    <a:pt x="279698" y="172122"/>
                  </a:cubicBezTo>
                  <a:cubicBezTo>
                    <a:pt x="291262" y="166340"/>
                    <a:pt x="300407" y="156389"/>
                    <a:pt x="311971" y="150607"/>
                  </a:cubicBezTo>
                  <a:cubicBezTo>
                    <a:pt x="329172" y="142007"/>
                    <a:pt x="371183" y="133690"/>
                    <a:pt x="387275" y="129092"/>
                  </a:cubicBezTo>
                  <a:cubicBezTo>
                    <a:pt x="464670" y="106979"/>
                    <a:pt x="363181" y="125380"/>
                    <a:pt x="505609" y="107576"/>
                  </a:cubicBezTo>
                  <a:cubicBezTo>
                    <a:pt x="721444" y="35632"/>
                    <a:pt x="536571" y="90213"/>
                    <a:pt x="1043491" y="75304"/>
                  </a:cubicBezTo>
                  <a:cubicBezTo>
                    <a:pt x="1129590" y="72772"/>
                    <a:pt x="1215614" y="68132"/>
                    <a:pt x="1301675" y="64546"/>
                  </a:cubicBezTo>
                  <a:cubicBezTo>
                    <a:pt x="1330362" y="57374"/>
                    <a:pt x="1366827" y="63941"/>
                    <a:pt x="1387736" y="43031"/>
                  </a:cubicBezTo>
                  <a:cubicBezTo>
                    <a:pt x="1414322" y="16444"/>
                    <a:pt x="1399108" y="21515"/>
                    <a:pt x="1430767" y="21515"/>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23908" y="2819400"/>
              <a:ext cx="2895600" cy="1200329"/>
            </a:xfrm>
            <a:prstGeom prst="rect">
              <a:avLst/>
            </a:prstGeom>
            <a:noFill/>
          </p:spPr>
          <p:txBody>
            <a:bodyPr wrap="square" rtlCol="0">
              <a:spAutoFit/>
            </a:bodyPr>
            <a:lstStyle/>
            <a:p>
              <a:r>
                <a:rPr lang="en-US" dirty="0" smtClean="0"/>
                <a:t>If you don’t know much about visual design then keep it simple, stick to the basics!</a:t>
              </a:r>
              <a:endParaRPr lang="en-US" dirty="0"/>
            </a:p>
          </p:txBody>
        </p:sp>
      </p:grpSp>
    </p:spTree>
    <p:extLst>
      <p:ext uri="{BB962C8B-B14F-4D97-AF65-F5344CB8AC3E}">
        <p14:creationId xmlns:p14="http://schemas.microsoft.com/office/powerpoint/2010/main" val="56453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Ways Of Graphically Representing Information</a:t>
            </a:r>
            <a:endParaRPr lang="en-CA" altLang="en-US" dirty="0" smtClean="0"/>
          </a:p>
        </p:txBody>
      </p:sp>
      <p:sp>
        <p:nvSpPr>
          <p:cNvPr id="46083" name="Content Placeholder 2"/>
          <p:cNvSpPr>
            <a:spLocks noGrp="1"/>
          </p:cNvSpPr>
          <p:nvPr>
            <p:ph idx="1"/>
          </p:nvPr>
        </p:nvSpPr>
        <p:spPr/>
        <p:txBody>
          <a:bodyPr/>
          <a:lstStyle/>
          <a:p>
            <a:r>
              <a:rPr lang="en-US" altLang="en-US" dirty="0" smtClean="0"/>
              <a:t>Pie chart</a:t>
            </a:r>
          </a:p>
          <a:p>
            <a:endParaRPr lang="en-US" altLang="en-US" dirty="0" smtClean="0"/>
          </a:p>
          <a:p>
            <a:endParaRPr lang="en-US" altLang="en-US" dirty="0" smtClean="0"/>
          </a:p>
          <a:p>
            <a:endParaRPr lang="en-US" altLang="en-US" dirty="0" smtClean="0"/>
          </a:p>
          <a:p>
            <a:r>
              <a:rPr lang="en-US" altLang="en-US" dirty="0" smtClean="0"/>
              <a:t>Bar graph</a:t>
            </a:r>
          </a:p>
          <a:p>
            <a:pPr lvl="1"/>
            <a:r>
              <a:rPr lang="en-US" altLang="en-US" dirty="0" smtClean="0"/>
              <a:t>Excel: Column (vertical), </a:t>
            </a:r>
          </a:p>
          <a:p>
            <a:pPr marL="234950" lvl="1" indent="0">
              <a:buNone/>
            </a:pPr>
            <a:r>
              <a:rPr lang="en-US" altLang="en-US" dirty="0"/>
              <a:t> </a:t>
            </a:r>
            <a:r>
              <a:rPr lang="en-US" altLang="en-US" dirty="0" smtClean="0"/>
              <a:t>   bar (horizontal)</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Line graph</a:t>
            </a:r>
            <a:endParaRPr lang="en-CA" altLang="en-US" dirty="0" smtClean="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30750" y="3016250"/>
            <a:ext cx="1872313" cy="23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8899" r="62783" b="27752"/>
          <a:stretch/>
        </p:blipFill>
        <p:spPr>
          <a:xfrm>
            <a:off x="3703221" y="1530350"/>
            <a:ext cx="1554579" cy="13679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908" y="5533054"/>
            <a:ext cx="3298222" cy="1365622"/>
          </a:xfrm>
          <a:prstGeom prst="rect">
            <a:avLst/>
          </a:prstGeom>
        </p:spPr>
      </p:pic>
    </p:spTree>
    <p:extLst>
      <p:ext uri="{BB962C8B-B14F-4D97-AF65-F5344CB8AC3E}">
        <p14:creationId xmlns:p14="http://schemas.microsoft.com/office/powerpoint/2010/main" val="21689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Pie Charts</a:t>
            </a:r>
            <a:endParaRPr lang="en-CA" altLang="en-US" dirty="0" smtClean="0"/>
          </a:p>
        </p:txBody>
      </p:sp>
      <p:sp>
        <p:nvSpPr>
          <p:cNvPr id="3" name="Content Placeholder 2"/>
          <p:cNvSpPr>
            <a:spLocks noGrp="1"/>
          </p:cNvSpPr>
          <p:nvPr>
            <p:ph idx="1"/>
          </p:nvPr>
        </p:nvSpPr>
        <p:spPr/>
        <p:txBody>
          <a:bodyPr/>
          <a:lstStyle/>
          <a:p>
            <a:r>
              <a:rPr lang="en-CA" altLang="en-US" dirty="0" smtClean="0"/>
              <a:t>Good for showing proportions, how much of the whole does each item contribute.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a:p>
            <a:r>
              <a:rPr lang="en-CA" altLang="en-US" dirty="0" smtClean="0"/>
              <a:t>It’s poor for showing exact numeric values.</a:t>
            </a:r>
          </a:p>
        </p:txBody>
      </p:sp>
      <p:graphicFrame>
        <p:nvGraphicFramePr>
          <p:cNvPr id="4" name="Chart 3"/>
          <p:cNvGraphicFramePr/>
          <p:nvPr>
            <p:extLst/>
          </p:nvPr>
        </p:nvGraphicFramePr>
        <p:xfrm>
          <a:off x="76200" y="2286000"/>
          <a:ext cx="3632200" cy="2070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201855" y="4826000"/>
          <a:ext cx="3543300" cy="187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593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3"/>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altLang="en-US" dirty="0" smtClean="0"/>
              <a:t>Bar And Line Graphs</a:t>
            </a:r>
            <a:endParaRPr lang="en-CA" altLang="en-US" dirty="0" smtClean="0"/>
          </a:p>
        </p:txBody>
      </p:sp>
      <p:sp>
        <p:nvSpPr>
          <p:cNvPr id="3" name="Content Placeholder 2"/>
          <p:cNvSpPr>
            <a:spLocks noGrp="1"/>
          </p:cNvSpPr>
          <p:nvPr>
            <p:ph idx="1"/>
          </p:nvPr>
        </p:nvSpPr>
        <p:spPr/>
        <p:txBody>
          <a:bodyPr/>
          <a:lstStyle/>
          <a:p>
            <a:pPr marL="111125" lvl="1" indent="-111125">
              <a:spcBef>
                <a:spcPct val="30000"/>
              </a:spcBef>
              <a:buSzTx/>
              <a:buFontTx/>
              <a:buChar char="•"/>
            </a:pPr>
            <a:r>
              <a:rPr lang="en-CA" altLang="en-US" sz="2400" dirty="0" smtClean="0"/>
              <a:t>For showing trends</a:t>
            </a:r>
          </a:p>
          <a:p>
            <a:pPr marL="111125" lvl="1" indent="-111125">
              <a:spcBef>
                <a:spcPct val="30000"/>
              </a:spcBef>
              <a:buSzTx/>
              <a:buFontTx/>
              <a:buChar char="•"/>
            </a:pPr>
            <a:endParaRPr lang="en-US" altLang="en-US" sz="2400" dirty="0" smtClean="0"/>
          </a:p>
          <a:p>
            <a:pPr marL="111125" lvl="1" indent="-111125">
              <a:spcBef>
                <a:spcPct val="30000"/>
              </a:spcBef>
              <a:buSzTx/>
              <a:buFontTx/>
              <a:buChar char="•"/>
            </a:pPr>
            <a:endParaRPr lang="en-US" altLang="en-US" sz="2400" dirty="0" smtClean="0"/>
          </a:p>
          <a:p>
            <a:pPr marL="111125" lvl="1" indent="-111125">
              <a:spcBef>
                <a:spcPct val="30000"/>
              </a:spcBef>
              <a:buSzTx/>
              <a:buFontTx/>
              <a:buChar char="•"/>
            </a:pPr>
            <a:endParaRPr lang="en-US" altLang="en-US" sz="2400" dirty="0" smtClean="0"/>
          </a:p>
          <a:p>
            <a:pPr marL="111125" lvl="1" indent="-111125">
              <a:spcBef>
                <a:spcPct val="30000"/>
              </a:spcBef>
              <a:buSzTx/>
              <a:buFont typeface="Times New Roman" panose="02020603050405020304" pitchFamily="18" charset="0"/>
              <a:buNone/>
            </a:pPr>
            <a:endParaRPr lang="en-CA" altLang="en-US" sz="2400" dirty="0" smtClean="0"/>
          </a:p>
          <a:p>
            <a:pPr marL="111125" lvl="1" indent="-111125">
              <a:spcBef>
                <a:spcPct val="30000"/>
              </a:spcBef>
              <a:buSzTx/>
              <a:buFontTx/>
              <a:buChar char="•"/>
            </a:pPr>
            <a:r>
              <a:rPr lang="en-CA" altLang="en-US" sz="2400" dirty="0" smtClean="0"/>
              <a:t>Comparing functions</a:t>
            </a:r>
          </a:p>
          <a:p>
            <a:endParaRPr lang="en-CA" altLang="en-US" dirty="0" smtClean="0"/>
          </a:p>
        </p:txBody>
      </p:sp>
      <p:graphicFrame>
        <p:nvGraphicFramePr>
          <p:cNvPr id="81922" name="Object 2"/>
          <p:cNvGraphicFramePr>
            <a:graphicFrameLocks noChangeAspect="1"/>
          </p:cNvGraphicFramePr>
          <p:nvPr>
            <p:extLst/>
          </p:nvPr>
        </p:nvGraphicFramePr>
        <p:xfrm>
          <a:off x="695661" y="1923440"/>
          <a:ext cx="3363912" cy="1773237"/>
        </p:xfrm>
        <a:graphic>
          <a:graphicData uri="http://schemas.openxmlformats.org/presentationml/2006/ole">
            <mc:AlternateContent xmlns:mc="http://schemas.openxmlformats.org/markup-compatibility/2006">
              <mc:Choice xmlns:v="urn:schemas-microsoft-com:vml" Requires="v">
                <p:oleObj spid="_x0000_s1028" name="Chart" r:id="rId3" imgW="5219624" imgH="2752801" progId="Excel.Sheet.8">
                  <p:embed/>
                </p:oleObj>
              </mc:Choice>
              <mc:Fallback>
                <p:oleObj name="Chart" r:id="rId3" imgW="5219624" imgH="275280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61" y="1923440"/>
                        <a:ext cx="3363912"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hart 4"/>
          <p:cNvGraphicFramePr/>
          <p:nvPr>
            <p:extLst/>
          </p:nvPr>
        </p:nvGraphicFramePr>
        <p:xfrm>
          <a:off x="609600" y="4194730"/>
          <a:ext cx="4800600" cy="27677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6445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p" bldLvl="3"/>
      <p:bldOleChart spid="81922" grpId="0" 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Graphs Using Excel: Specifying Data</a:t>
            </a:r>
            <a:endParaRPr lang="en-US" dirty="0"/>
          </a:p>
        </p:txBody>
      </p:sp>
      <p:sp>
        <p:nvSpPr>
          <p:cNvPr id="3" name="Content Placeholder 2"/>
          <p:cNvSpPr>
            <a:spLocks noGrp="1"/>
          </p:cNvSpPr>
          <p:nvPr>
            <p:ph idx="1"/>
          </p:nvPr>
        </p:nvSpPr>
        <p:spPr/>
        <p:txBody>
          <a:bodyPr/>
          <a:lstStyle/>
          <a:p>
            <a:r>
              <a:rPr lang="en-US" dirty="0" smtClean="0"/>
              <a:t>Select the range of cells</a:t>
            </a:r>
            <a:endParaRPr lang="en-US" dirty="0"/>
          </a:p>
        </p:txBody>
      </p:sp>
      <p:pic>
        <p:nvPicPr>
          <p:cNvPr id="4" name="Picture 3"/>
          <p:cNvPicPr>
            <a:picLocks noChangeAspect="1"/>
          </p:cNvPicPr>
          <p:nvPr/>
        </p:nvPicPr>
        <p:blipFill>
          <a:blip r:embed="rId2"/>
          <a:stretch>
            <a:fillRect/>
          </a:stretch>
        </p:blipFill>
        <p:spPr>
          <a:xfrm>
            <a:off x="762000" y="1905000"/>
            <a:ext cx="5410199" cy="3890628"/>
          </a:xfrm>
          <a:prstGeom prst="rect">
            <a:avLst/>
          </a:prstGeom>
        </p:spPr>
      </p:pic>
    </p:spTree>
    <p:extLst>
      <p:ext uri="{BB962C8B-B14F-4D97-AF65-F5344CB8AC3E}">
        <p14:creationId xmlns:p14="http://schemas.microsoft.com/office/powerpoint/2010/main" val="91983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Graphs Using Excel: </a:t>
            </a:r>
            <a:r>
              <a:rPr lang="en-US" dirty="0" smtClean="0"/>
              <a:t>Inserting Graph</a:t>
            </a:r>
            <a:endParaRPr lang="en-US" dirty="0"/>
          </a:p>
        </p:txBody>
      </p:sp>
      <p:sp>
        <p:nvSpPr>
          <p:cNvPr id="3" name="Content Placeholder 2"/>
          <p:cNvSpPr>
            <a:spLocks noGrp="1"/>
          </p:cNvSpPr>
          <p:nvPr>
            <p:ph idx="1"/>
          </p:nvPr>
        </p:nvSpPr>
        <p:spPr/>
        <p:txBody>
          <a:bodyPr/>
          <a:lstStyle/>
          <a:p>
            <a:r>
              <a:rPr lang="en-US" dirty="0" smtClean="0"/>
              <a:t>Insert-&gt; (Charts Group: Type of graph e.g. 2D Column)</a:t>
            </a:r>
            <a:endParaRPr lang="en-US"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2000" y="1981200"/>
            <a:ext cx="5791200" cy="498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584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Graphs Using Excel</a:t>
            </a:r>
            <a:r>
              <a:rPr lang="en-US" dirty="0" smtClean="0"/>
              <a:t>: Choosing Specific Data</a:t>
            </a:r>
            <a:endParaRPr lang="en-US" dirty="0"/>
          </a:p>
        </p:txBody>
      </p:sp>
      <p:sp>
        <p:nvSpPr>
          <p:cNvPr id="3" name="Content Placeholder 2"/>
          <p:cNvSpPr>
            <a:spLocks noGrp="1"/>
          </p:cNvSpPr>
          <p:nvPr>
            <p:ph idx="1"/>
          </p:nvPr>
        </p:nvSpPr>
        <p:spPr/>
        <p:txBody>
          <a:bodyPr/>
          <a:lstStyle/>
          <a:p>
            <a:r>
              <a:rPr lang="en-US" dirty="0" smtClean="0"/>
              <a:t>To select non-adjacent columns select the first column, press and don’t release control and then select the next column.</a:t>
            </a:r>
            <a:endParaRPr lang="en-US" dirty="0"/>
          </a:p>
        </p:txBody>
      </p:sp>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25255" r="41438" b="37970"/>
          <a:stretch/>
        </p:blipFill>
        <p:spPr bwMode="auto">
          <a:xfrm>
            <a:off x="846756" y="2345166"/>
            <a:ext cx="4167395" cy="230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42136" t="57789" b="3685"/>
          <a:stretch/>
        </p:blipFill>
        <p:spPr bwMode="auto">
          <a:xfrm>
            <a:off x="3657600" y="4297479"/>
            <a:ext cx="4267737" cy="250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8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The Graph Title (And Other Parts)</a:t>
            </a:r>
            <a:endParaRPr lang="en-US" dirty="0"/>
          </a:p>
        </p:txBody>
      </p:sp>
      <p:pic>
        <p:nvPicPr>
          <p:cNvPr id="4" name="Content Placeholder 3"/>
          <p:cNvPicPr>
            <a:picLocks noGrp="1" noChangeAspect="1"/>
          </p:cNvPicPr>
          <p:nvPr>
            <p:ph idx="1"/>
          </p:nvPr>
        </p:nvPicPr>
        <p:blipFill>
          <a:blip r:embed="rId2"/>
          <a:stretch>
            <a:fillRect/>
          </a:stretch>
        </p:blipFill>
        <p:spPr>
          <a:xfrm>
            <a:off x="990600" y="1371600"/>
            <a:ext cx="7696200" cy="4850670"/>
          </a:xfrm>
          <a:prstGeom prst="rect">
            <a:avLst/>
          </a:prstGeom>
        </p:spPr>
      </p:pic>
    </p:spTree>
    <p:extLst>
      <p:ext uri="{BB962C8B-B14F-4D97-AF65-F5344CB8AC3E}">
        <p14:creationId xmlns:p14="http://schemas.microsoft.com/office/powerpoint/2010/main" val="356543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72967</TotalTime>
  <Words>6322</Words>
  <Application>Microsoft Office PowerPoint</Application>
  <PresentationFormat>On-screen Show (4:3)</PresentationFormat>
  <Paragraphs>1037</Paragraphs>
  <Slides>106</Slides>
  <Notes>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4" baseType="lpstr">
      <vt:lpstr>MS PGothic</vt:lpstr>
      <vt:lpstr>Arial</vt:lpstr>
      <vt:lpstr>Calibri</vt:lpstr>
      <vt:lpstr>Comic Sans MS</vt:lpstr>
      <vt:lpstr>Consolas</vt:lpstr>
      <vt:lpstr>Times New Roman</vt:lpstr>
      <vt:lpstr>Office Theme</vt:lpstr>
      <vt:lpstr>Chart</vt:lpstr>
      <vt:lpstr>Spreadsheets</vt:lpstr>
      <vt:lpstr>Getting Started: Creating A New Blank SpreadSheet (Excel: “Workbook”)</vt:lpstr>
      <vt:lpstr>Spreadsheets 101 (Basics)</vt:lpstr>
      <vt:lpstr>Entering Data</vt:lpstr>
      <vt:lpstr>Contents Of A Cell: Types</vt:lpstr>
      <vt:lpstr>Distinguishing Formulas From Text</vt:lpstr>
      <vt:lpstr>Entering A Formula That Refers To Another Cell Or Cells</vt:lpstr>
      <vt:lpstr>Formatting Cells</vt:lpstr>
      <vt:lpstr>Basic Mathematical Operators</vt:lpstr>
      <vt:lpstr>Order Of Operation</vt:lpstr>
      <vt:lpstr>Designing Spreadsheets: Rules Of Thumb</vt:lpstr>
      <vt:lpstr>Designing Spreadsheets: Rules Of Thumb (2)</vt:lpstr>
      <vt:lpstr>Designing Spreadsheets: Rules Of Thumb (3)</vt:lpstr>
      <vt:lpstr>Designing Spreadsheets: Rules Of Thumb (4)</vt:lpstr>
      <vt:lpstr>Designing Spreadsheets: Rules Of Thumb (5)</vt:lpstr>
      <vt:lpstr>Lookup Tables</vt:lpstr>
      <vt:lpstr>Quick Hint #1: When To Use the $ Sign (Absolute Cell Reference)</vt:lpstr>
      <vt:lpstr>Quick Hint #2: When NOT To Use the $ Sign (Relative Cell Reference)</vt:lpstr>
      <vt:lpstr>Relative Cell Reference: No $ Sign</vt:lpstr>
      <vt:lpstr>Relative Cell Reference: Errors</vt:lpstr>
      <vt:lpstr>Cell References: Example Exam Question</vt:lpstr>
      <vt:lpstr>Data Too Big For Your View</vt:lpstr>
      <vt:lpstr>“Freezing” Panes: How/Why</vt:lpstr>
      <vt:lpstr>Freezing Panes: Effect On Example Spreadsheet</vt:lpstr>
      <vt:lpstr>Freeze Panes: Procedure</vt:lpstr>
      <vt:lpstr>Merging The Columns Along A Single Row</vt:lpstr>
      <vt:lpstr>Merge Columns (Each Containing Data)</vt:lpstr>
      <vt:lpstr>Copy-Paste: Explanation</vt:lpstr>
      <vt:lpstr>Copy-Paste: Example</vt:lpstr>
      <vt:lpstr>Copy-Paste</vt:lpstr>
      <vt:lpstr>Autofill</vt:lpstr>
      <vt:lpstr>Autofill (2)</vt:lpstr>
      <vt:lpstr>Autofill (3)</vt:lpstr>
      <vt:lpstr>Autofill: Practice</vt:lpstr>
      <vt:lpstr>Terminology</vt:lpstr>
      <vt:lpstr>Worksheets</vt:lpstr>
      <vt:lpstr>When To Use Multiple Worksheets</vt:lpstr>
      <vt:lpstr>When Not To Use Multiple Worksheets </vt:lpstr>
      <vt:lpstr>Referring To Other Worksheets</vt:lpstr>
      <vt:lpstr>References Between Spreadsheets</vt:lpstr>
      <vt:lpstr>PowerPoint Presentation</vt:lpstr>
      <vt:lpstr>Why Use Cross References?</vt:lpstr>
      <vt:lpstr>Data Validation</vt:lpstr>
      <vt:lpstr>Data Validation Example: Name</vt:lpstr>
      <vt:lpstr>Data Validation Example: Age</vt:lpstr>
      <vt:lpstr>Data Validation Example: Age</vt:lpstr>
      <vt:lpstr>Data Validation Example: Income</vt:lpstr>
      <vt:lpstr>Pre-Created Excel Formulas</vt:lpstr>
      <vt:lpstr>What Function Is Right For Your Situation?</vt:lpstr>
      <vt:lpstr>Input Format For Excel Functions</vt:lpstr>
      <vt:lpstr>Basic Statistics</vt:lpstr>
      <vt:lpstr>Basic Statistics (2)</vt:lpstr>
      <vt:lpstr>Basic Statistics (3)</vt:lpstr>
      <vt:lpstr>Counting Functions</vt:lpstr>
      <vt:lpstr>Counting Functions: COUNT()</vt:lpstr>
      <vt:lpstr>Counting Functions: COUNTA()</vt:lpstr>
      <vt:lpstr>Counting Functions: COUNTBLANK()</vt:lpstr>
      <vt:lpstr>Counting Functions: Spreadsheet Example</vt:lpstr>
      <vt:lpstr>Counting Functions: Spreadsheet Example (2)</vt:lpstr>
      <vt:lpstr>Lookup Functions</vt:lpstr>
      <vt:lpstr>Lookup Tables</vt:lpstr>
      <vt:lpstr>Example: Specifying Conditions</vt:lpstr>
      <vt:lpstr>VLOOKUP</vt:lpstr>
      <vt:lpstr>VLOOKUP: Investments</vt:lpstr>
      <vt:lpstr>VLOOKUP: Multi-Column (3+) Lookup Table</vt:lpstr>
      <vt:lpstr>Conditional Counting Function</vt:lpstr>
      <vt:lpstr>Conditional Counting Function: COUNTIF()</vt:lpstr>
      <vt:lpstr>Conditional Counting Function: COUNTIF(), 2</vt:lpstr>
      <vt:lpstr>COUNTIF(): Full Example</vt:lpstr>
      <vt:lpstr>Recall: From Word Mail Merge Filters</vt:lpstr>
      <vt:lpstr>New Terminology</vt:lpstr>
      <vt:lpstr>Format: IF-ELSE</vt:lpstr>
      <vt:lpstr>Excel IF-Function: Investing Example</vt:lpstr>
      <vt:lpstr>Comparators</vt:lpstr>
      <vt:lpstr>Example Return Values</vt:lpstr>
      <vt:lpstr>IF: Specifying Only The True Case (Poor Approach)</vt:lpstr>
      <vt:lpstr>IF: Specifying Only The True Case (Better Approach)</vt:lpstr>
      <vt:lpstr>Logic: What You Learned</vt:lpstr>
      <vt:lpstr>Logical AND: All Restrictions</vt:lpstr>
      <vt:lpstr>Logical AND: Many Conditions</vt:lpstr>
      <vt:lpstr>Logical OR: At least One Restriction</vt:lpstr>
      <vt:lpstr>Logical OR: Many Conditions</vt:lpstr>
      <vt:lpstr>Mixed Logical Expressions</vt:lpstr>
      <vt:lpstr>Logical Functions In Excel</vt:lpstr>
      <vt:lpstr>Types Of Inputs: Logic Functions</vt:lpstr>
      <vt:lpstr>New Terminology: Nested Calculation</vt:lpstr>
      <vt:lpstr>Nested Functions</vt:lpstr>
      <vt:lpstr>Using One Function’s Return Value As Input For Another Function (Nesting Functions: Logic, IF)</vt:lpstr>
      <vt:lpstr>Logic And IF’s: Example</vt:lpstr>
      <vt:lpstr>Logic And IF’s: Example (2)</vt:lpstr>
      <vt:lpstr>Conditional Formatting</vt:lpstr>
      <vt:lpstr>Setting Conditional Formatting</vt:lpstr>
      <vt:lpstr>Ways Of Graphically Representing Information</vt:lpstr>
      <vt:lpstr>Pie Charts</vt:lpstr>
      <vt:lpstr>Bar And Line Graphs</vt:lpstr>
      <vt:lpstr>Creating Graphs Using Excel: Specifying Data</vt:lpstr>
      <vt:lpstr>Creating Graphs Using Excel: Inserting Graph</vt:lpstr>
      <vt:lpstr>Creating Graphs Using Excel: Choosing Specific Data</vt:lpstr>
      <vt:lpstr>Editing The Graph Title (And Other Parts)</vt:lpstr>
      <vt:lpstr>Rules Of Thumb For Graphs</vt:lpstr>
      <vt:lpstr>After This Section You Should Now Know</vt:lpstr>
      <vt:lpstr>After This Section You Should Now Know (2)</vt:lpstr>
      <vt:lpstr>After This Section You Should Now Know (3)</vt:lpstr>
      <vt:lpstr>After This Section You Should Now Know (4)</vt:lpstr>
      <vt:lpstr>After This Section You Should Now Know (5)</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and spreadsheets</dc:title>
  <dc:creator>James Tam</dc:creator>
  <cp:keywords>calculations;what-if analysis;Excel;spreadsheets</cp:keywords>
  <cp:lastModifiedBy>James Tam</cp:lastModifiedBy>
  <cp:revision>1400</cp:revision>
  <dcterms:created xsi:type="dcterms:W3CDTF">2014-05-13T22:22:53Z</dcterms:created>
  <dcterms:modified xsi:type="dcterms:W3CDTF">2020-09-18T19:14:49Z</dcterms:modified>
</cp:coreProperties>
</file>