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2"/>
  </p:notesMasterIdLst>
  <p:handoutMasterIdLst>
    <p:handoutMasterId r:id="rId33"/>
  </p:handoutMasterIdLst>
  <p:sldIdLst>
    <p:sldId id="345" r:id="rId2"/>
    <p:sldId id="346" r:id="rId3"/>
    <p:sldId id="384" r:id="rId4"/>
    <p:sldId id="385" r:id="rId5"/>
    <p:sldId id="381" r:id="rId6"/>
    <p:sldId id="348" r:id="rId7"/>
    <p:sldId id="383" r:id="rId8"/>
    <p:sldId id="354" r:id="rId9"/>
    <p:sldId id="359" r:id="rId10"/>
    <p:sldId id="376" r:id="rId11"/>
    <p:sldId id="382" r:id="rId12"/>
    <p:sldId id="377" r:id="rId13"/>
    <p:sldId id="378" r:id="rId14"/>
    <p:sldId id="364" r:id="rId15"/>
    <p:sldId id="367" r:id="rId16"/>
    <p:sldId id="368" r:id="rId17"/>
    <p:sldId id="369" r:id="rId18"/>
    <p:sldId id="370" r:id="rId19"/>
    <p:sldId id="380" r:id="rId20"/>
    <p:sldId id="371" r:id="rId21"/>
    <p:sldId id="372" r:id="rId22"/>
    <p:sldId id="373" r:id="rId23"/>
    <p:sldId id="347" r:id="rId24"/>
    <p:sldId id="349" r:id="rId25"/>
    <p:sldId id="350" r:id="rId26"/>
    <p:sldId id="355" r:id="rId27"/>
    <p:sldId id="356" r:id="rId28"/>
    <p:sldId id="357" r:id="rId29"/>
    <p:sldId id="365" r:id="rId30"/>
    <p:sldId id="358" r:id="rId31"/>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Calibri" pitchFamily="34" charset="0"/>
        <a:ea typeface="+mn-ea"/>
        <a:cs typeface="Arial" charset="0"/>
      </a:defRPr>
    </a:lvl1pPr>
    <a:lvl2pPr marL="457200" algn="l" rtl="0" fontAlgn="base">
      <a:spcBef>
        <a:spcPct val="0"/>
      </a:spcBef>
      <a:spcAft>
        <a:spcPct val="0"/>
      </a:spcAft>
      <a:defRPr kern="1200">
        <a:solidFill>
          <a:schemeClr val="tx1"/>
        </a:solidFill>
        <a:latin typeface="Calibri" pitchFamily="34" charset="0"/>
        <a:ea typeface="+mn-ea"/>
        <a:cs typeface="Arial" charset="0"/>
      </a:defRPr>
    </a:lvl2pPr>
    <a:lvl3pPr marL="914400" algn="l" rtl="0" fontAlgn="base">
      <a:spcBef>
        <a:spcPct val="0"/>
      </a:spcBef>
      <a:spcAft>
        <a:spcPct val="0"/>
      </a:spcAft>
      <a:defRPr kern="1200">
        <a:solidFill>
          <a:schemeClr val="tx1"/>
        </a:solidFill>
        <a:latin typeface="Calibri" pitchFamily="34" charset="0"/>
        <a:ea typeface="+mn-ea"/>
        <a:cs typeface="Arial" charset="0"/>
      </a:defRPr>
    </a:lvl3pPr>
    <a:lvl4pPr marL="1371600" algn="l" rtl="0" fontAlgn="base">
      <a:spcBef>
        <a:spcPct val="0"/>
      </a:spcBef>
      <a:spcAft>
        <a:spcPct val="0"/>
      </a:spcAft>
      <a:defRPr kern="1200">
        <a:solidFill>
          <a:schemeClr val="tx1"/>
        </a:solidFill>
        <a:latin typeface="Calibri" pitchFamily="34" charset="0"/>
        <a:ea typeface="+mn-ea"/>
        <a:cs typeface="Arial" charset="0"/>
      </a:defRPr>
    </a:lvl4pPr>
    <a:lvl5pPr marL="1828800" algn="l" rtl="0" fontAlgn="base">
      <a:spcBef>
        <a:spcPct val="0"/>
      </a:spcBef>
      <a:spcAft>
        <a:spcPct val="0"/>
      </a:spcAft>
      <a:defRPr kern="1200">
        <a:solidFill>
          <a:schemeClr val="tx1"/>
        </a:solidFill>
        <a:latin typeface="Calibri" pitchFamily="34" charset="0"/>
        <a:ea typeface="+mn-ea"/>
        <a:cs typeface="Arial" charset="0"/>
      </a:defRPr>
    </a:lvl5pPr>
    <a:lvl6pPr marL="2286000" algn="l" defTabSz="914400" rtl="0" eaLnBrk="1" latinLnBrk="0" hangingPunct="1">
      <a:defRPr kern="1200">
        <a:solidFill>
          <a:schemeClr val="tx1"/>
        </a:solidFill>
        <a:latin typeface="Calibri" pitchFamily="34" charset="0"/>
        <a:ea typeface="+mn-ea"/>
        <a:cs typeface="Arial" charset="0"/>
      </a:defRPr>
    </a:lvl6pPr>
    <a:lvl7pPr marL="2743200" algn="l" defTabSz="914400" rtl="0" eaLnBrk="1" latinLnBrk="0" hangingPunct="1">
      <a:defRPr kern="1200">
        <a:solidFill>
          <a:schemeClr val="tx1"/>
        </a:solidFill>
        <a:latin typeface="Calibri" pitchFamily="34" charset="0"/>
        <a:ea typeface="+mn-ea"/>
        <a:cs typeface="Arial" charset="0"/>
      </a:defRPr>
    </a:lvl7pPr>
    <a:lvl8pPr marL="3200400" algn="l" defTabSz="914400" rtl="0" eaLnBrk="1" latinLnBrk="0" hangingPunct="1">
      <a:defRPr kern="1200">
        <a:solidFill>
          <a:schemeClr val="tx1"/>
        </a:solidFill>
        <a:latin typeface="Calibri" pitchFamily="34" charset="0"/>
        <a:ea typeface="+mn-ea"/>
        <a:cs typeface="Arial" charset="0"/>
      </a:defRPr>
    </a:lvl8pPr>
    <a:lvl9pPr marL="3657600" algn="l" defTabSz="914400" rtl="0" eaLnBrk="1" latinLnBrk="0" hangingPunct="1">
      <a:defRPr kern="1200">
        <a:solidFill>
          <a:schemeClr val="tx1"/>
        </a:solidFill>
        <a:latin typeface="Calibri" pitchFamily="34"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James Tam" initials="JT" lastIdx="10"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009900"/>
    <a:srgbClr val="0000FF"/>
    <a:srgbClr val="FFFFCC"/>
    <a:srgbClr val="FFFFFF"/>
    <a:srgbClr val="009B00"/>
    <a:srgbClr val="008200"/>
    <a:srgbClr val="01FF0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811" autoAdjust="0"/>
    <p:restoredTop sz="95494" autoAdjust="0"/>
  </p:normalViewPr>
  <p:slideViewPr>
    <p:cSldViewPr>
      <p:cViewPr>
        <p:scale>
          <a:sx n="89" d="100"/>
          <a:sy n="89" d="100"/>
        </p:scale>
        <p:origin x="240" y="522"/>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notesViewPr>
    <p:cSldViewPr>
      <p:cViewPr varScale="1">
        <p:scale>
          <a:sx n="68" d="100"/>
          <a:sy n="68" d="100"/>
        </p:scale>
        <p:origin x="2028" y="7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commentAuthors" Target="commen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handoutMaster" Target="handoutMasters/handoutMaster1.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dirty="0"/>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1C8F5F55-D563-4ECD-A54E-CB0576638D2A}" type="datetimeFigureOut">
              <a:rPr lang="en-US"/>
              <a:pPr>
                <a:defRPr/>
              </a:pPr>
              <a:t>8/17/2020</a:t>
            </a:fld>
            <a:endParaRPr lang="en-US" dirty="0"/>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r>
              <a:rPr lang="en-US" dirty="0" smtClean="0"/>
              <a:t>Word processing and MS-Word</a:t>
            </a:r>
            <a:endParaRPr lang="en-US" dirty="0"/>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BCB07625-2B3F-429B-81FA-E1271FD8F1A2}" type="slidenum">
              <a:rPr lang="en-US"/>
              <a:pPr>
                <a:defRPr/>
              </a:pPr>
              <a:t>‹#›</a:t>
            </a:fld>
            <a:endParaRPr lang="en-US" dirty="0"/>
          </a:p>
        </p:txBody>
      </p:sp>
    </p:spTree>
    <p:extLst>
      <p:ext uri="{BB962C8B-B14F-4D97-AF65-F5344CB8AC3E}">
        <p14:creationId xmlns:p14="http://schemas.microsoft.com/office/powerpoint/2010/main" val="341167289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F3D3AB2D-9B2F-44A8-A39C-161117D20690}" type="datetimeFigureOut">
              <a:rPr lang="en-US"/>
              <a:pPr>
                <a:defRPr/>
              </a:pPr>
              <a:t>8/17/2020</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dirty="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9B4E02C4-9896-428F-9970-3367E6A4601D}" type="slidenum">
              <a:rPr lang="en-US"/>
              <a:pPr>
                <a:defRPr/>
              </a:pPr>
              <a:t>‹#›</a:t>
            </a:fld>
            <a:endParaRPr lang="en-US" dirty="0"/>
          </a:p>
        </p:txBody>
      </p:sp>
    </p:spTree>
    <p:extLst>
      <p:ext uri="{BB962C8B-B14F-4D97-AF65-F5344CB8AC3E}">
        <p14:creationId xmlns:p14="http://schemas.microsoft.com/office/powerpoint/2010/main" val="142907031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5"/>
          <p:cNvSpPr>
            <a:spLocks noGrp="1" noChangeArrowheads="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defTabSz="933450">
              <a:defRPr>
                <a:solidFill>
                  <a:schemeClr val="tx1"/>
                </a:solidFill>
                <a:latin typeface="Calibri" pitchFamily="34" charset="0"/>
              </a:defRPr>
            </a:lvl1pPr>
            <a:lvl2pPr marL="728663" indent="-279400" defTabSz="933450">
              <a:defRPr>
                <a:solidFill>
                  <a:schemeClr val="tx1"/>
                </a:solidFill>
                <a:latin typeface="Calibri" pitchFamily="34" charset="0"/>
              </a:defRPr>
            </a:lvl2pPr>
            <a:lvl3pPr marL="1120775" indent="-223838" defTabSz="933450">
              <a:defRPr>
                <a:solidFill>
                  <a:schemeClr val="tx1"/>
                </a:solidFill>
                <a:latin typeface="Calibri" pitchFamily="34" charset="0"/>
              </a:defRPr>
            </a:lvl3pPr>
            <a:lvl4pPr marL="1570038" indent="-223838" defTabSz="933450">
              <a:defRPr>
                <a:solidFill>
                  <a:schemeClr val="tx1"/>
                </a:solidFill>
                <a:latin typeface="Calibri" pitchFamily="34" charset="0"/>
              </a:defRPr>
            </a:lvl4pPr>
            <a:lvl5pPr marL="2017713" indent="-223838" defTabSz="933450">
              <a:defRPr>
                <a:solidFill>
                  <a:schemeClr val="tx1"/>
                </a:solidFill>
                <a:latin typeface="Calibri" pitchFamily="34" charset="0"/>
              </a:defRPr>
            </a:lvl5pPr>
            <a:lvl6pPr marL="2474913" indent="-223838" defTabSz="933450" fontAlgn="base">
              <a:spcBef>
                <a:spcPct val="0"/>
              </a:spcBef>
              <a:spcAft>
                <a:spcPct val="0"/>
              </a:spcAft>
              <a:defRPr>
                <a:solidFill>
                  <a:schemeClr val="tx1"/>
                </a:solidFill>
                <a:latin typeface="Calibri" pitchFamily="34" charset="0"/>
              </a:defRPr>
            </a:lvl6pPr>
            <a:lvl7pPr marL="2932113" indent="-223838" defTabSz="933450" fontAlgn="base">
              <a:spcBef>
                <a:spcPct val="0"/>
              </a:spcBef>
              <a:spcAft>
                <a:spcPct val="0"/>
              </a:spcAft>
              <a:defRPr>
                <a:solidFill>
                  <a:schemeClr val="tx1"/>
                </a:solidFill>
                <a:latin typeface="Calibri" pitchFamily="34" charset="0"/>
              </a:defRPr>
            </a:lvl7pPr>
            <a:lvl8pPr marL="3389313" indent="-223838" defTabSz="933450" fontAlgn="base">
              <a:spcBef>
                <a:spcPct val="0"/>
              </a:spcBef>
              <a:spcAft>
                <a:spcPct val="0"/>
              </a:spcAft>
              <a:defRPr>
                <a:solidFill>
                  <a:schemeClr val="tx1"/>
                </a:solidFill>
                <a:latin typeface="Calibri" pitchFamily="34" charset="0"/>
              </a:defRPr>
            </a:lvl8pPr>
            <a:lvl9pPr marL="3846513" indent="-223838" defTabSz="933450" fontAlgn="base">
              <a:spcBef>
                <a:spcPct val="0"/>
              </a:spcBef>
              <a:spcAft>
                <a:spcPct val="0"/>
              </a:spcAft>
              <a:defRPr>
                <a:solidFill>
                  <a:schemeClr val="tx1"/>
                </a:solidFill>
                <a:latin typeface="Calibri" pitchFamily="34" charset="0"/>
              </a:defRPr>
            </a:lvl9pPr>
          </a:lstStyle>
          <a:p>
            <a:pPr eaLnBrk="0" fontAlgn="base" hangingPunct="0">
              <a:spcBef>
                <a:spcPct val="0"/>
              </a:spcBef>
              <a:spcAft>
                <a:spcPct val="0"/>
              </a:spcAft>
              <a:defRPr/>
            </a:pPr>
            <a:fld id="{77E37D52-F5CD-471A-AA53-546D93A7C3D2}" type="slidenum">
              <a:rPr lang="en-US" altLang="en-US" sz="1000" smtClean="0">
                <a:latin typeface="Times New Roman" pitchFamily="18" charset="0"/>
              </a:rPr>
              <a:pPr eaLnBrk="0" fontAlgn="base" hangingPunct="0">
                <a:spcBef>
                  <a:spcPct val="0"/>
                </a:spcBef>
                <a:spcAft>
                  <a:spcPct val="0"/>
                </a:spcAft>
                <a:defRPr/>
              </a:pPr>
              <a:t>6</a:t>
            </a:fld>
            <a:endParaRPr lang="en-US" altLang="en-US" sz="1000" dirty="0" smtClean="0">
              <a:latin typeface="Times New Roman" pitchFamily="18" charset="0"/>
            </a:endParaRPr>
          </a:p>
        </p:txBody>
      </p:sp>
      <p:sp>
        <p:nvSpPr>
          <p:cNvPr id="35843"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5844"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smtClean="0"/>
          </a:p>
        </p:txBody>
      </p:sp>
    </p:spTree>
    <p:extLst>
      <p:ext uri="{BB962C8B-B14F-4D97-AF65-F5344CB8AC3E}">
        <p14:creationId xmlns:p14="http://schemas.microsoft.com/office/powerpoint/2010/main" val="382332086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p:cNvSpPr>
            <a:spLocks noGrp="1" noRot="1" noChangeAspect="1" noTextEdit="1"/>
          </p:cNvSpPr>
          <p:nvPr>
            <p:ph type="sldImg"/>
          </p:nvPr>
        </p:nvSpPr>
        <p:spPr>
          <a:ln/>
        </p:spPr>
      </p:sp>
      <p:sp>
        <p:nvSpPr>
          <p:cNvPr id="2560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171450" indent="-171450">
              <a:buFontTx/>
              <a:buChar char="•"/>
            </a:pPr>
            <a:r>
              <a:rPr lang="en-CA" altLang="en-US" dirty="0" smtClean="0">
                <a:latin typeface="Arial" panose="020B0604020202020204" pitchFamily="34" charset="0"/>
              </a:rPr>
              <a:t>I tend to focus on the proportion of the term grade that a particular component contributes</a:t>
            </a:r>
          </a:p>
          <a:p>
            <a:pPr marL="171450" indent="-171450">
              <a:buFontTx/>
              <a:buChar char="•"/>
            </a:pPr>
            <a:r>
              <a:rPr lang="en-CA" altLang="en-US" dirty="0" smtClean="0">
                <a:latin typeface="Arial" panose="020B0604020202020204" pitchFamily="34" charset="0"/>
              </a:rPr>
              <a:t>Because grade points are used, sometimes they are confused if percentages instead of proportions are used</a:t>
            </a:r>
          </a:p>
        </p:txBody>
      </p:sp>
      <p:sp>
        <p:nvSpPr>
          <p:cNvPr id="2560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2500">
              <a:lnSpc>
                <a:spcPct val="90000"/>
              </a:lnSpc>
              <a:spcBef>
                <a:spcPct val="40000"/>
              </a:spcBef>
              <a:defRPr sz="1200">
                <a:solidFill>
                  <a:schemeClr val="tx1"/>
                </a:solidFill>
                <a:latin typeface="Arial" panose="020B0604020202020204" pitchFamily="34" charset="0"/>
              </a:defRPr>
            </a:lvl1pPr>
            <a:lvl2pPr marL="742950" indent="-285750" defTabSz="952500">
              <a:lnSpc>
                <a:spcPct val="90000"/>
              </a:lnSpc>
              <a:spcBef>
                <a:spcPct val="40000"/>
              </a:spcBef>
              <a:defRPr sz="1200">
                <a:solidFill>
                  <a:schemeClr val="tx1"/>
                </a:solidFill>
                <a:latin typeface="Arial" panose="020B0604020202020204" pitchFamily="34" charset="0"/>
              </a:defRPr>
            </a:lvl2pPr>
            <a:lvl3pPr marL="1143000" indent="-228600" defTabSz="952500">
              <a:lnSpc>
                <a:spcPct val="90000"/>
              </a:lnSpc>
              <a:spcBef>
                <a:spcPct val="40000"/>
              </a:spcBef>
              <a:defRPr sz="1200">
                <a:solidFill>
                  <a:schemeClr val="tx1"/>
                </a:solidFill>
                <a:latin typeface="Arial" panose="020B0604020202020204" pitchFamily="34" charset="0"/>
              </a:defRPr>
            </a:lvl3pPr>
            <a:lvl4pPr marL="1600200" indent="-228600" defTabSz="952500">
              <a:lnSpc>
                <a:spcPct val="90000"/>
              </a:lnSpc>
              <a:spcBef>
                <a:spcPct val="40000"/>
              </a:spcBef>
              <a:defRPr sz="1200">
                <a:solidFill>
                  <a:schemeClr val="tx1"/>
                </a:solidFill>
                <a:latin typeface="Arial" panose="020B0604020202020204" pitchFamily="34" charset="0"/>
              </a:defRPr>
            </a:lvl4pPr>
            <a:lvl5pPr marL="2057400" indent="-228600" defTabSz="952500">
              <a:lnSpc>
                <a:spcPct val="90000"/>
              </a:lnSpc>
              <a:spcBef>
                <a:spcPct val="40000"/>
              </a:spcBef>
              <a:defRPr sz="1200">
                <a:solidFill>
                  <a:schemeClr val="tx1"/>
                </a:solidFill>
                <a:latin typeface="Arial" panose="020B0604020202020204" pitchFamily="34" charset="0"/>
              </a:defRPr>
            </a:lvl5pPr>
            <a:lvl6pPr marL="2514600" indent="-228600" defTabSz="952500" eaLnBrk="0" fontAlgn="base" hangingPunct="0">
              <a:lnSpc>
                <a:spcPct val="90000"/>
              </a:lnSpc>
              <a:spcBef>
                <a:spcPct val="40000"/>
              </a:spcBef>
              <a:spcAft>
                <a:spcPct val="0"/>
              </a:spcAft>
              <a:defRPr sz="1200">
                <a:solidFill>
                  <a:schemeClr val="tx1"/>
                </a:solidFill>
                <a:latin typeface="Arial" panose="020B0604020202020204" pitchFamily="34" charset="0"/>
              </a:defRPr>
            </a:lvl6pPr>
            <a:lvl7pPr marL="2971800" indent="-228600" defTabSz="952500" eaLnBrk="0" fontAlgn="base" hangingPunct="0">
              <a:lnSpc>
                <a:spcPct val="90000"/>
              </a:lnSpc>
              <a:spcBef>
                <a:spcPct val="40000"/>
              </a:spcBef>
              <a:spcAft>
                <a:spcPct val="0"/>
              </a:spcAft>
              <a:defRPr sz="1200">
                <a:solidFill>
                  <a:schemeClr val="tx1"/>
                </a:solidFill>
                <a:latin typeface="Arial" panose="020B0604020202020204" pitchFamily="34" charset="0"/>
              </a:defRPr>
            </a:lvl7pPr>
            <a:lvl8pPr marL="3429000" indent="-228600" defTabSz="952500" eaLnBrk="0" fontAlgn="base" hangingPunct="0">
              <a:lnSpc>
                <a:spcPct val="90000"/>
              </a:lnSpc>
              <a:spcBef>
                <a:spcPct val="40000"/>
              </a:spcBef>
              <a:spcAft>
                <a:spcPct val="0"/>
              </a:spcAft>
              <a:defRPr sz="1200">
                <a:solidFill>
                  <a:schemeClr val="tx1"/>
                </a:solidFill>
                <a:latin typeface="Arial" panose="020B0604020202020204" pitchFamily="34" charset="0"/>
              </a:defRPr>
            </a:lvl8pPr>
            <a:lvl9pPr marL="3886200" indent="-228600" defTabSz="952500" eaLnBrk="0" fontAlgn="base" hangingPunct="0">
              <a:lnSpc>
                <a:spcPct val="90000"/>
              </a:lnSpc>
              <a:spcBef>
                <a:spcPct val="40000"/>
              </a:spcBef>
              <a:spcAft>
                <a:spcPct val="0"/>
              </a:spcAft>
              <a:defRPr sz="1200">
                <a:solidFill>
                  <a:schemeClr val="tx1"/>
                </a:solidFill>
                <a:latin typeface="Arial" panose="020B0604020202020204" pitchFamily="34" charset="0"/>
              </a:defRPr>
            </a:lvl9pPr>
          </a:lstStyle>
          <a:p>
            <a:pPr>
              <a:lnSpc>
                <a:spcPct val="100000"/>
              </a:lnSpc>
              <a:spcBef>
                <a:spcPct val="0"/>
              </a:spcBef>
            </a:pPr>
            <a:fld id="{2E6225BB-670E-4E34-A171-4D066F1B2766}" type="slidenum">
              <a:rPr lang="en-US" altLang="en-US" sz="1000" smtClean="0">
                <a:latin typeface="Times New Roman" panose="02020603050405020304" pitchFamily="18" charset="0"/>
              </a:rPr>
              <a:pPr>
                <a:lnSpc>
                  <a:spcPct val="100000"/>
                </a:lnSpc>
                <a:spcBef>
                  <a:spcPct val="0"/>
                </a:spcBef>
              </a:pPr>
              <a:t>9</a:t>
            </a:fld>
            <a:endParaRPr lang="en-US" altLang="en-US" sz="1000" dirty="0" smtClean="0">
              <a:latin typeface="Times New Roman" panose="02020603050405020304" pitchFamily="18" charset="0"/>
            </a:endParaRPr>
          </a:p>
        </p:txBody>
      </p:sp>
    </p:spTree>
    <p:extLst>
      <p:ext uri="{BB962C8B-B14F-4D97-AF65-F5344CB8AC3E}">
        <p14:creationId xmlns:p14="http://schemas.microsoft.com/office/powerpoint/2010/main" val="162179777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p:cNvSpPr>
            <a:spLocks noGrp="1" noRot="1" noChangeAspect="1" noTextEdit="1"/>
          </p:cNvSpPr>
          <p:nvPr>
            <p:ph type="sldImg"/>
          </p:nvPr>
        </p:nvSpPr>
        <p:spPr>
          <a:ln/>
        </p:spPr>
      </p:sp>
      <p:sp>
        <p:nvSpPr>
          <p:cNvPr id="2355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CA" altLang="en-US" dirty="0" smtClean="0">
              <a:latin typeface="Arial" panose="020B0604020202020204" pitchFamily="34" charset="0"/>
            </a:endParaRPr>
          </a:p>
        </p:txBody>
      </p:sp>
      <p:sp>
        <p:nvSpPr>
          <p:cNvPr id="2355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2500">
              <a:lnSpc>
                <a:spcPct val="90000"/>
              </a:lnSpc>
              <a:spcBef>
                <a:spcPct val="40000"/>
              </a:spcBef>
              <a:defRPr sz="1200">
                <a:solidFill>
                  <a:schemeClr val="tx1"/>
                </a:solidFill>
                <a:latin typeface="Arial" panose="020B0604020202020204" pitchFamily="34" charset="0"/>
              </a:defRPr>
            </a:lvl1pPr>
            <a:lvl2pPr marL="742950" indent="-285750" defTabSz="952500">
              <a:lnSpc>
                <a:spcPct val="90000"/>
              </a:lnSpc>
              <a:spcBef>
                <a:spcPct val="40000"/>
              </a:spcBef>
              <a:defRPr sz="1200">
                <a:solidFill>
                  <a:schemeClr val="tx1"/>
                </a:solidFill>
                <a:latin typeface="Arial" panose="020B0604020202020204" pitchFamily="34" charset="0"/>
              </a:defRPr>
            </a:lvl2pPr>
            <a:lvl3pPr marL="1143000" indent="-228600" defTabSz="952500">
              <a:lnSpc>
                <a:spcPct val="90000"/>
              </a:lnSpc>
              <a:spcBef>
                <a:spcPct val="40000"/>
              </a:spcBef>
              <a:defRPr sz="1200">
                <a:solidFill>
                  <a:schemeClr val="tx1"/>
                </a:solidFill>
                <a:latin typeface="Arial" panose="020B0604020202020204" pitchFamily="34" charset="0"/>
              </a:defRPr>
            </a:lvl3pPr>
            <a:lvl4pPr marL="1600200" indent="-228600" defTabSz="952500">
              <a:lnSpc>
                <a:spcPct val="90000"/>
              </a:lnSpc>
              <a:spcBef>
                <a:spcPct val="40000"/>
              </a:spcBef>
              <a:defRPr sz="1200">
                <a:solidFill>
                  <a:schemeClr val="tx1"/>
                </a:solidFill>
                <a:latin typeface="Arial" panose="020B0604020202020204" pitchFamily="34" charset="0"/>
              </a:defRPr>
            </a:lvl4pPr>
            <a:lvl5pPr marL="2057400" indent="-228600" defTabSz="952500">
              <a:lnSpc>
                <a:spcPct val="90000"/>
              </a:lnSpc>
              <a:spcBef>
                <a:spcPct val="40000"/>
              </a:spcBef>
              <a:defRPr sz="1200">
                <a:solidFill>
                  <a:schemeClr val="tx1"/>
                </a:solidFill>
                <a:latin typeface="Arial" panose="020B0604020202020204" pitchFamily="34" charset="0"/>
              </a:defRPr>
            </a:lvl5pPr>
            <a:lvl6pPr marL="2514600" indent="-228600" defTabSz="952500" eaLnBrk="0" fontAlgn="base" hangingPunct="0">
              <a:lnSpc>
                <a:spcPct val="90000"/>
              </a:lnSpc>
              <a:spcBef>
                <a:spcPct val="40000"/>
              </a:spcBef>
              <a:spcAft>
                <a:spcPct val="0"/>
              </a:spcAft>
              <a:defRPr sz="1200">
                <a:solidFill>
                  <a:schemeClr val="tx1"/>
                </a:solidFill>
                <a:latin typeface="Arial" panose="020B0604020202020204" pitchFamily="34" charset="0"/>
              </a:defRPr>
            </a:lvl6pPr>
            <a:lvl7pPr marL="2971800" indent="-228600" defTabSz="952500" eaLnBrk="0" fontAlgn="base" hangingPunct="0">
              <a:lnSpc>
                <a:spcPct val="90000"/>
              </a:lnSpc>
              <a:spcBef>
                <a:spcPct val="40000"/>
              </a:spcBef>
              <a:spcAft>
                <a:spcPct val="0"/>
              </a:spcAft>
              <a:defRPr sz="1200">
                <a:solidFill>
                  <a:schemeClr val="tx1"/>
                </a:solidFill>
                <a:latin typeface="Arial" panose="020B0604020202020204" pitchFamily="34" charset="0"/>
              </a:defRPr>
            </a:lvl7pPr>
            <a:lvl8pPr marL="3429000" indent="-228600" defTabSz="952500" eaLnBrk="0" fontAlgn="base" hangingPunct="0">
              <a:lnSpc>
                <a:spcPct val="90000"/>
              </a:lnSpc>
              <a:spcBef>
                <a:spcPct val="40000"/>
              </a:spcBef>
              <a:spcAft>
                <a:spcPct val="0"/>
              </a:spcAft>
              <a:defRPr sz="1200">
                <a:solidFill>
                  <a:schemeClr val="tx1"/>
                </a:solidFill>
                <a:latin typeface="Arial" panose="020B0604020202020204" pitchFamily="34" charset="0"/>
              </a:defRPr>
            </a:lvl8pPr>
            <a:lvl9pPr marL="3886200" indent="-228600" defTabSz="952500" eaLnBrk="0" fontAlgn="base" hangingPunct="0">
              <a:lnSpc>
                <a:spcPct val="90000"/>
              </a:lnSpc>
              <a:spcBef>
                <a:spcPct val="40000"/>
              </a:spcBef>
              <a:spcAft>
                <a:spcPct val="0"/>
              </a:spcAft>
              <a:defRPr sz="1200">
                <a:solidFill>
                  <a:schemeClr val="tx1"/>
                </a:solidFill>
                <a:latin typeface="Arial" panose="020B0604020202020204" pitchFamily="34" charset="0"/>
              </a:defRPr>
            </a:lvl9pPr>
          </a:lstStyle>
          <a:p>
            <a:pPr>
              <a:lnSpc>
                <a:spcPct val="100000"/>
              </a:lnSpc>
              <a:spcBef>
                <a:spcPct val="0"/>
              </a:spcBef>
            </a:pPr>
            <a:fld id="{F0A980DF-4B9A-460F-8F4F-3D4079154653}" type="slidenum">
              <a:rPr lang="en-US" altLang="en-US" sz="1000" smtClean="0">
                <a:latin typeface="Times New Roman" panose="02020603050405020304" pitchFamily="18" charset="0"/>
              </a:rPr>
              <a:pPr>
                <a:lnSpc>
                  <a:spcPct val="100000"/>
                </a:lnSpc>
                <a:spcBef>
                  <a:spcPct val="0"/>
                </a:spcBef>
              </a:pPr>
              <a:t>27</a:t>
            </a:fld>
            <a:endParaRPr lang="en-US" altLang="en-US" sz="1000" dirty="0" smtClean="0">
              <a:latin typeface="Times New Roman" panose="02020603050405020304" pitchFamily="18" charset="0"/>
            </a:endParaRPr>
          </a:p>
        </p:txBody>
      </p:sp>
    </p:spTree>
    <p:extLst>
      <p:ext uri="{BB962C8B-B14F-4D97-AF65-F5344CB8AC3E}">
        <p14:creationId xmlns:p14="http://schemas.microsoft.com/office/powerpoint/2010/main" val="152818344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https://support.office.com/en-us/article/Check-a-document-for-compatibility-C5AA52E0-15C8-4DA7-9942-379552795D90</a:t>
            </a:r>
            <a:endParaRPr lang="en-US" dirty="0"/>
          </a:p>
        </p:txBody>
      </p:sp>
      <p:sp>
        <p:nvSpPr>
          <p:cNvPr id="4" name="Slide Number Placeholder 3"/>
          <p:cNvSpPr>
            <a:spLocks noGrp="1"/>
          </p:cNvSpPr>
          <p:nvPr>
            <p:ph type="sldNum" sz="quarter" idx="10"/>
          </p:nvPr>
        </p:nvSpPr>
        <p:spPr/>
        <p:txBody>
          <a:bodyPr/>
          <a:lstStyle/>
          <a:p>
            <a:pPr>
              <a:defRPr/>
            </a:pPr>
            <a:fld id="{9B4E02C4-9896-428F-9970-3367E6A4601D}" type="slidenum">
              <a:rPr lang="en-US" smtClean="0"/>
              <a:pPr>
                <a:defRPr/>
              </a:pPr>
              <a:t>29</a:t>
            </a:fld>
            <a:endParaRPr lang="en-US" dirty="0"/>
          </a:p>
        </p:txBody>
      </p:sp>
    </p:spTree>
    <p:extLst>
      <p:ext uri="{BB962C8B-B14F-4D97-AF65-F5344CB8AC3E}">
        <p14:creationId xmlns:p14="http://schemas.microsoft.com/office/powerpoint/2010/main" val="134543419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CC2E759F-4072-4BFB-B27A-D6F21B6E9FD4}" type="datetimeFigureOut">
              <a:rPr lang="en-US"/>
              <a:pPr>
                <a:defRPr/>
              </a:pPr>
              <a:t>8/17/2020</a:t>
            </a:fld>
            <a:endParaRPr lang="en-US" dirty="0"/>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cs typeface="+mn-cs"/>
              </a:defRPr>
            </a:lvl1pPr>
          </a:lstStyle>
          <a:p>
            <a:pPr>
              <a:defRPr/>
            </a:pPr>
            <a:r>
              <a:rPr lang="en-US" dirty="0"/>
              <a:t>Lecture notes for CPSC 203</a:t>
            </a:r>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6E6DA8A3-4D99-442E-B427-E62712AFE535}" type="slidenum">
              <a:rPr lang="en-US"/>
              <a:pPr>
                <a:defRPr/>
              </a:pPr>
              <a:t>‹#›</a:t>
            </a:fld>
            <a:endParaRPr lang="en-US" dirty="0"/>
          </a:p>
        </p:txBody>
      </p:sp>
    </p:spTree>
    <p:extLst>
      <p:ext uri="{BB962C8B-B14F-4D97-AF65-F5344CB8AC3E}">
        <p14:creationId xmlns:p14="http://schemas.microsoft.com/office/powerpoint/2010/main" val="17453173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4575B726-F111-4CCD-93ED-7A80565E52CB}" type="datetimeFigureOut">
              <a:rPr lang="en-US"/>
              <a:pPr>
                <a:defRPr/>
              </a:pPr>
              <a:t>8/17/2020</a:t>
            </a:fld>
            <a:endParaRPr lang="en-US" dirty="0"/>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cs typeface="+mn-cs"/>
              </a:defRPr>
            </a:lvl1pPr>
          </a:lstStyle>
          <a:p>
            <a:pPr>
              <a:defRPr/>
            </a:pPr>
            <a:endParaRPr lang="en-US" dirty="0"/>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F987EA2C-5101-4EFF-9EC5-E785960973D7}" type="slidenum">
              <a:rPr lang="en-US"/>
              <a:pPr>
                <a:defRPr/>
              </a:pPr>
              <a:t>‹#›</a:t>
            </a:fld>
            <a:endParaRPr lang="en-US" dirty="0"/>
          </a:p>
        </p:txBody>
      </p:sp>
    </p:spTree>
    <p:extLst>
      <p:ext uri="{BB962C8B-B14F-4D97-AF65-F5344CB8AC3E}">
        <p14:creationId xmlns:p14="http://schemas.microsoft.com/office/powerpoint/2010/main" val="34418193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A3854EE7-F009-4335-B6A3-EBA92AA66B12}" type="datetimeFigureOut">
              <a:rPr lang="en-US"/>
              <a:pPr>
                <a:defRPr/>
              </a:pPr>
              <a:t>8/17/2020</a:t>
            </a:fld>
            <a:endParaRPr lang="en-US" dirty="0"/>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cs typeface="+mn-cs"/>
              </a:defRPr>
            </a:lvl1pPr>
          </a:lstStyle>
          <a:p>
            <a:pPr>
              <a:defRPr/>
            </a:pPr>
            <a:endParaRPr lang="en-US" dirty="0"/>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EC8B70FF-9A41-4090-AA79-9B7A7E5CC8FD}" type="slidenum">
              <a:rPr lang="en-US"/>
              <a:pPr>
                <a:defRPr/>
              </a:pPr>
              <a:t>‹#›</a:t>
            </a:fld>
            <a:endParaRPr lang="en-US" dirty="0"/>
          </a:p>
        </p:txBody>
      </p:sp>
    </p:spTree>
    <p:extLst>
      <p:ext uri="{BB962C8B-B14F-4D97-AF65-F5344CB8AC3E}">
        <p14:creationId xmlns:p14="http://schemas.microsoft.com/office/powerpoint/2010/main" val="361919251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12871109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JT Default content slid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normAutofit/>
          </a:bodyPr>
          <a:lstStyle>
            <a:lvl1pPr>
              <a:defRPr sz="3200"/>
            </a:lvl1pPr>
          </a:lstStyle>
          <a:p>
            <a:r>
              <a:rPr lang="en-US" dirty="0" smtClean="0"/>
              <a:t>Click to edit Master title style</a:t>
            </a:r>
            <a:endParaRPr lang="en-US" dirty="0"/>
          </a:p>
        </p:txBody>
      </p:sp>
      <p:sp>
        <p:nvSpPr>
          <p:cNvPr id="3" name="Content Placeholder 2"/>
          <p:cNvSpPr>
            <a:spLocks noGrp="1"/>
          </p:cNvSpPr>
          <p:nvPr>
            <p:ph idx="1"/>
          </p:nvPr>
        </p:nvSpPr>
        <p:spPr>
          <a:xfrm>
            <a:off x="457200" y="1447800"/>
            <a:ext cx="8229600" cy="5029200"/>
          </a:xfrm>
        </p:spPr>
        <p:txBody>
          <a:bodyPr/>
          <a:lstStyle>
            <a:lvl1pPr marL="234950" indent="-234950">
              <a:defRPr sz="2400"/>
            </a:lvl1pPr>
            <a:lvl2pPr marL="457200" indent="-222250">
              <a:defRPr sz="2000"/>
            </a:lvl2pPr>
            <a:lvl3pPr marL="574675" indent="-117475">
              <a:defRPr sz="1800"/>
            </a:lvl3pPr>
            <a:lvl4pPr marL="796925" indent="-104775">
              <a:defRPr sz="1600"/>
            </a:lvl4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p:txBody>
      </p:sp>
    </p:spTree>
    <p:extLst>
      <p:ext uri="{BB962C8B-B14F-4D97-AF65-F5344CB8AC3E}">
        <p14:creationId xmlns:p14="http://schemas.microsoft.com/office/powerpoint/2010/main" val="27175705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8FCCB139-380D-4534-91A4-ADF6145E05ED}" type="datetimeFigureOut">
              <a:rPr lang="en-US"/>
              <a:pPr>
                <a:defRPr/>
              </a:pPr>
              <a:t>8/17/2020</a:t>
            </a:fld>
            <a:endParaRPr lang="en-US" dirty="0"/>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cs typeface="+mn-cs"/>
              </a:defRPr>
            </a:lvl1pPr>
          </a:lstStyle>
          <a:p>
            <a:pPr>
              <a:defRPr/>
            </a:pPr>
            <a:endParaRPr lang="en-US" dirty="0"/>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95C64F80-319D-403A-8D96-089B24B4C470}" type="slidenum">
              <a:rPr lang="en-US"/>
              <a:pPr>
                <a:defRPr/>
              </a:pPr>
              <a:t>‹#›</a:t>
            </a:fld>
            <a:endParaRPr lang="en-US" dirty="0"/>
          </a:p>
        </p:txBody>
      </p:sp>
    </p:spTree>
    <p:extLst>
      <p:ext uri="{BB962C8B-B14F-4D97-AF65-F5344CB8AC3E}">
        <p14:creationId xmlns:p14="http://schemas.microsoft.com/office/powerpoint/2010/main" val="7257223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143000"/>
          </a:xfrm>
        </p:spPr>
        <p:txBody>
          <a:bodyPr/>
          <a:lstStyle>
            <a:lvl1pPr>
              <a:defRPr sz="3200"/>
            </a:lvl1pPr>
          </a:lstStyle>
          <a:p>
            <a:r>
              <a:rPr lang="en-US" dirty="0" smtClean="0"/>
              <a:t>Click to edit Master title style</a:t>
            </a:r>
            <a:endParaRPr lang="en-US" dirty="0"/>
          </a:p>
        </p:txBody>
      </p:sp>
      <p:sp>
        <p:nvSpPr>
          <p:cNvPr id="3" name="Content Placeholder 2"/>
          <p:cNvSpPr>
            <a:spLocks noGrp="1"/>
          </p:cNvSpPr>
          <p:nvPr>
            <p:ph sz="half" idx="1"/>
          </p:nvPr>
        </p:nvSpPr>
        <p:spPr>
          <a:xfrm>
            <a:off x="457200" y="1600200"/>
            <a:ext cx="3886200" cy="4876800"/>
          </a:xfrm>
        </p:spPr>
        <p:txBody>
          <a:bodyPr/>
          <a:lstStyle>
            <a:lvl1pPr marL="234950" indent="-234950">
              <a:defRPr sz="2400"/>
            </a:lvl1pPr>
            <a:lvl2pPr marL="404813" indent="-169863">
              <a:defRPr sz="2000"/>
            </a:lvl2pPr>
            <a:lvl3pPr marL="574675" indent="-117475">
              <a:defRPr sz="1800"/>
            </a:lvl3pPr>
            <a:lvl4pPr marL="692150" indent="-117475">
              <a:defRPr sz="16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p:txBody>
      </p:sp>
      <p:sp>
        <p:nvSpPr>
          <p:cNvPr id="8" name="Content Placeholder 2"/>
          <p:cNvSpPr>
            <a:spLocks noGrp="1"/>
          </p:cNvSpPr>
          <p:nvPr>
            <p:ph sz="half" idx="10"/>
          </p:nvPr>
        </p:nvSpPr>
        <p:spPr>
          <a:xfrm>
            <a:off x="4724400" y="1600200"/>
            <a:ext cx="3886200" cy="4876800"/>
          </a:xfrm>
        </p:spPr>
        <p:txBody>
          <a:bodyPr/>
          <a:lstStyle>
            <a:lvl1pPr marL="234950" indent="-234950">
              <a:defRPr sz="2400"/>
            </a:lvl1pPr>
            <a:lvl2pPr marL="404813" indent="-169863">
              <a:defRPr sz="2000"/>
            </a:lvl2pPr>
            <a:lvl3pPr marL="574675" indent="-117475">
              <a:defRPr sz="1800"/>
            </a:lvl3pPr>
            <a:lvl4pPr marL="692150" indent="-117475">
              <a:defRPr sz="16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p:txBody>
      </p:sp>
    </p:spTree>
    <p:extLst>
      <p:ext uri="{BB962C8B-B14F-4D97-AF65-F5344CB8AC3E}">
        <p14:creationId xmlns:p14="http://schemas.microsoft.com/office/powerpoint/2010/main" val="23040807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4757CFE7-1502-4140-B567-DADD2AE6AB9A}" type="datetimeFigureOut">
              <a:rPr lang="en-US"/>
              <a:pPr>
                <a:defRPr/>
              </a:pPr>
              <a:t>8/17/2020</a:t>
            </a:fld>
            <a:endParaRPr lang="en-US" dirty="0"/>
          </a:p>
        </p:txBody>
      </p:sp>
      <p:sp>
        <p:nvSpPr>
          <p:cNvPr id="8" name="Footer Placeholder 7"/>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cs typeface="+mn-cs"/>
              </a:defRPr>
            </a:lvl1pPr>
          </a:lstStyle>
          <a:p>
            <a:pPr>
              <a:defRPr/>
            </a:pPr>
            <a:endParaRPr lang="en-US" dirty="0"/>
          </a:p>
        </p:txBody>
      </p:sp>
      <p:sp>
        <p:nvSpPr>
          <p:cNvPr id="9" name="Slide Number Placeholder 8"/>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52AA62E8-8E50-45E3-829D-A7DD03C5D566}" type="slidenum">
              <a:rPr lang="en-US"/>
              <a:pPr>
                <a:defRPr/>
              </a:pPr>
              <a:t>‹#›</a:t>
            </a:fld>
            <a:endParaRPr lang="en-US" dirty="0"/>
          </a:p>
        </p:txBody>
      </p:sp>
    </p:spTree>
    <p:extLst>
      <p:ext uri="{BB962C8B-B14F-4D97-AF65-F5344CB8AC3E}">
        <p14:creationId xmlns:p14="http://schemas.microsoft.com/office/powerpoint/2010/main" val="19025617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B0E8D219-40AC-4219-9BA5-E507B4BD3CC6}" type="datetimeFigureOut">
              <a:rPr lang="en-US"/>
              <a:pPr>
                <a:defRPr/>
              </a:pPr>
              <a:t>8/17/2020</a:t>
            </a:fld>
            <a:endParaRPr lang="en-US" dirty="0"/>
          </a:p>
        </p:txBody>
      </p:sp>
      <p:sp>
        <p:nvSpPr>
          <p:cNvPr id="4" name="Footer Placeholder 3"/>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cs typeface="+mn-cs"/>
              </a:defRPr>
            </a:lvl1pPr>
          </a:lstStyle>
          <a:p>
            <a:pPr>
              <a:defRPr/>
            </a:pPr>
            <a:endParaRPr lang="en-US" dirty="0"/>
          </a:p>
        </p:txBody>
      </p:sp>
      <p:sp>
        <p:nvSpPr>
          <p:cNvPr id="5" name="Slide Number Placeholder 4"/>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D4C60446-AB74-482B-94FF-0452AC1673C5}" type="slidenum">
              <a:rPr lang="en-US"/>
              <a:pPr>
                <a:defRPr/>
              </a:pPr>
              <a:t>‹#›</a:t>
            </a:fld>
            <a:endParaRPr lang="en-US" dirty="0"/>
          </a:p>
        </p:txBody>
      </p:sp>
    </p:spTree>
    <p:extLst>
      <p:ext uri="{BB962C8B-B14F-4D97-AF65-F5344CB8AC3E}">
        <p14:creationId xmlns:p14="http://schemas.microsoft.com/office/powerpoint/2010/main" val="1028995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ADEA38E2-7CEB-4353-825D-8594AB0D3952}" type="datetimeFigureOut">
              <a:rPr lang="en-US"/>
              <a:pPr>
                <a:defRPr/>
              </a:pPr>
              <a:t>8/17/2020</a:t>
            </a:fld>
            <a:endParaRPr lang="en-US" dirty="0"/>
          </a:p>
        </p:txBody>
      </p:sp>
      <p:sp>
        <p:nvSpPr>
          <p:cNvPr id="3" name="Footer Placeholder 2"/>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cs typeface="+mn-cs"/>
              </a:defRPr>
            </a:lvl1pPr>
          </a:lstStyle>
          <a:p>
            <a:pPr>
              <a:defRPr/>
            </a:pPr>
            <a:endParaRPr lang="en-US" dirty="0"/>
          </a:p>
        </p:txBody>
      </p:sp>
      <p:sp>
        <p:nvSpPr>
          <p:cNvPr id="4" name="Slide Number Placeholder 3"/>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FF6EC17F-EC8E-4E68-9CBB-1841F8F6D456}" type="slidenum">
              <a:rPr lang="en-US"/>
              <a:pPr>
                <a:defRPr/>
              </a:pPr>
              <a:t>‹#›</a:t>
            </a:fld>
            <a:endParaRPr lang="en-US" dirty="0"/>
          </a:p>
        </p:txBody>
      </p:sp>
    </p:spTree>
    <p:extLst>
      <p:ext uri="{BB962C8B-B14F-4D97-AF65-F5344CB8AC3E}">
        <p14:creationId xmlns:p14="http://schemas.microsoft.com/office/powerpoint/2010/main" val="14079134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4D061546-5421-4572-805D-18520E3AD78E}" type="datetimeFigureOut">
              <a:rPr lang="en-US"/>
              <a:pPr>
                <a:defRPr/>
              </a:pPr>
              <a:t>8/17/2020</a:t>
            </a:fld>
            <a:endParaRPr lang="en-US" dirty="0"/>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cs typeface="+mn-cs"/>
              </a:defRPr>
            </a:lvl1pPr>
          </a:lstStyle>
          <a:p>
            <a:pPr>
              <a:defRPr/>
            </a:pPr>
            <a:endParaRPr lang="en-US" dirty="0"/>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BD5179AA-C6E2-44EE-91AC-04B943046916}" type="slidenum">
              <a:rPr lang="en-US"/>
              <a:pPr>
                <a:defRPr/>
              </a:pPr>
              <a:t>‹#›</a:t>
            </a:fld>
            <a:endParaRPr lang="en-US" dirty="0"/>
          </a:p>
        </p:txBody>
      </p:sp>
    </p:spTree>
    <p:extLst>
      <p:ext uri="{BB962C8B-B14F-4D97-AF65-F5344CB8AC3E}">
        <p14:creationId xmlns:p14="http://schemas.microsoft.com/office/powerpoint/2010/main" val="15529602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9F4A17A0-B459-4E22-88A0-7D3A99A920A9}" type="datetimeFigureOut">
              <a:rPr lang="en-US"/>
              <a:pPr>
                <a:defRPr/>
              </a:pPr>
              <a:t>8/17/2020</a:t>
            </a:fld>
            <a:endParaRPr lang="en-US" dirty="0"/>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cs typeface="+mn-cs"/>
              </a:defRPr>
            </a:lvl1pPr>
          </a:lstStyle>
          <a:p>
            <a:pPr>
              <a:defRPr/>
            </a:pPr>
            <a:endParaRPr lang="en-US" dirty="0"/>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B6910DBF-A6D8-49A1-A62B-88D9F0E11816}" type="slidenum">
              <a:rPr lang="en-US"/>
              <a:pPr>
                <a:defRPr/>
              </a:pPr>
              <a:t>‹#›</a:t>
            </a:fld>
            <a:endParaRPr lang="en-US" dirty="0"/>
          </a:p>
        </p:txBody>
      </p:sp>
    </p:spTree>
    <p:extLst>
      <p:ext uri="{BB962C8B-B14F-4D97-AF65-F5344CB8AC3E}">
        <p14:creationId xmlns:p14="http://schemas.microsoft.com/office/powerpoint/2010/main" val="28246475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28600"/>
            <a:ext cx="8229600" cy="944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3" name="Text Placeholder 2"/>
          <p:cNvSpPr>
            <a:spLocks noGrp="1"/>
          </p:cNvSpPr>
          <p:nvPr>
            <p:ph type="body" idx="1"/>
          </p:nvPr>
        </p:nvSpPr>
        <p:spPr bwMode="auto">
          <a:xfrm>
            <a:off x="457200" y="1524000"/>
            <a:ext cx="8229600" cy="502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p:txBody>
      </p:sp>
    </p:spTree>
  </p:cSld>
  <p:clrMap bg1="lt1" tx1="dk1" bg2="lt2" tx2="dk2" accent1="accent1" accent2="accent2" accent3="accent3" accent4="accent4" accent5="accent5" accent6="accent6" hlink="hlink" folHlink="folHlink"/>
  <p:sldLayoutIdLst>
    <p:sldLayoutId id="2147483741" r:id="rId1"/>
    <p:sldLayoutId id="2147483737" r:id="rId2"/>
    <p:sldLayoutId id="2147483742" r:id="rId3"/>
    <p:sldLayoutId id="2147483738" r:id="rId4"/>
    <p:sldLayoutId id="2147483743" r:id="rId5"/>
    <p:sldLayoutId id="2147483744" r:id="rId6"/>
    <p:sldLayoutId id="2147483745" r:id="rId7"/>
    <p:sldLayoutId id="2147483746" r:id="rId8"/>
    <p:sldLayoutId id="2147483747" r:id="rId9"/>
    <p:sldLayoutId id="2147483748" r:id="rId10"/>
    <p:sldLayoutId id="2147483749" r:id="rId11"/>
    <p:sldLayoutId id="2147483740" r:id="rId12"/>
  </p:sldLayoutIdLs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3">
        <p:tmplLst>
          <p:tmpl lvl="1">
            <p:tnLst>
              <p:par>
                <p:cTn presetID="1" presetClass="entr" presetSubtype="0" fill="hold" nodeType="clickEffect">
                  <p:stCondLst>
                    <p:cond delay="0"/>
                  </p:stCondLst>
                  <p:childTnLst>
                    <p:set>
                      <p:cBhvr>
                        <p:cTn dur="1" fill="hold">
                          <p:stCondLst>
                            <p:cond delay="0"/>
                          </p:stCondLst>
                        </p:cTn>
                        <p:tgtEl>
                          <p:spTgt spid="3"/>
                        </p:tgtEl>
                        <p:attrNameLst>
                          <p:attrName>style.visibility</p:attrName>
                        </p:attrNameLst>
                      </p:cBhvr>
                      <p:to>
                        <p:strVal val="visible"/>
                      </p:to>
                    </p:set>
                  </p:childTnLst>
                </p:cTn>
              </p:par>
            </p:tnLst>
          </p:tmpl>
          <p:tmpl lvl="2">
            <p:tnLst>
              <p:par>
                <p:cTn presetID="1" presetClass="entr" presetSubtype="0" fill="hold" nodeType="clickEffect">
                  <p:stCondLst>
                    <p:cond delay="0"/>
                  </p:stCondLst>
                  <p:childTnLst>
                    <p:set>
                      <p:cBhvr>
                        <p:cTn dur="1" fill="hold">
                          <p:stCondLst>
                            <p:cond delay="0"/>
                          </p:stCondLst>
                        </p:cTn>
                        <p:tgtEl>
                          <p:spTgt spid="3"/>
                        </p:tgtEl>
                        <p:attrNameLst>
                          <p:attrName>style.visibility</p:attrName>
                        </p:attrNameLst>
                      </p:cBhvr>
                      <p:to>
                        <p:strVal val="visible"/>
                      </p:to>
                    </p:set>
                  </p:childTnLst>
                </p:cTn>
              </p:par>
            </p:tnLst>
          </p:tmpl>
          <p:tmpl lvl="3">
            <p:tnLst>
              <p:par>
                <p:cTn presetID="1" presetClass="entr" presetSubtype="0" fill="hold" nodeType="clickEffect">
                  <p:stCondLst>
                    <p:cond delay="0"/>
                  </p:stCondLst>
                  <p:childTnLst>
                    <p:set>
                      <p:cBhvr>
                        <p:cTn dur="1" fill="hold">
                          <p:stCondLst>
                            <p:cond delay="0"/>
                          </p:stCondLst>
                        </p:cTn>
                        <p:tgtEl>
                          <p:spTgt spid="3"/>
                        </p:tgtEl>
                        <p:attrNameLst>
                          <p:attrName>style.visibility</p:attrName>
                        </p:attrNameLst>
                      </p:cBhvr>
                      <p:to>
                        <p:strVal val="visible"/>
                      </p:to>
                    </p:set>
                  </p:childTnLst>
                </p:cTn>
              </p:par>
            </p:tnLst>
          </p:tmpl>
          <p:tmpl lvl="4">
            <p:tnLst>
              <p:par>
                <p:cTn presetID="1" presetClass="entr" presetSubtype="0" fill="hold" nodeType="withEffect">
                  <p:stCondLst>
                    <p:cond delay="0"/>
                  </p:stCondLst>
                  <p:childTnLst>
                    <p:set>
                      <p:cBhvr>
                        <p:cTn dur="1" fill="hold">
                          <p:stCondLst>
                            <p:cond delay="0"/>
                          </p:stCondLst>
                        </p:cTn>
                        <p:tgtEl>
                          <p:spTgt spid="3"/>
                        </p:tgtEl>
                        <p:attrNameLst>
                          <p:attrName>style.visibility</p:attrName>
                        </p:attrNameLst>
                      </p:cBhvr>
                      <p:to>
                        <p:strVal val="visible"/>
                      </p:to>
                    </p:set>
                  </p:childTnLst>
                </p:cTn>
              </p:par>
            </p:tnLst>
          </p:tmpl>
          <p:tmpl lvl="5">
            <p:tnLst>
              <p:par>
                <p:cTn presetID="1" presetClass="entr" presetSubtype="0" fill="hold" nodeType="withEffect">
                  <p:stCondLst>
                    <p:cond delay="0"/>
                  </p:stCondLst>
                  <p:childTnLst>
                    <p:set>
                      <p:cBhvr>
                        <p:cTn dur="1" fill="hold">
                          <p:stCondLst>
                            <p:cond delay="0"/>
                          </p:stCondLst>
                        </p:cTn>
                        <p:tgtEl>
                          <p:spTgt spid="3"/>
                        </p:tgtEl>
                        <p:attrNameLst>
                          <p:attrName>style.visibility</p:attrName>
                        </p:attrNameLst>
                      </p:cBhvr>
                      <p:to>
                        <p:strVal val="visible"/>
                      </p:to>
                    </p:set>
                  </p:childTnLst>
                </p:cTn>
              </p:par>
            </p:tnLst>
          </p:tmpl>
        </p:tmplLst>
      </p:bldP>
    </p:bldLst>
  </p:timing>
  <p:txStyles>
    <p:titleStyle>
      <a:lvl1pPr algn="ctr" rtl="0" eaLnBrk="0" fontAlgn="base" hangingPunct="0">
        <a:spcBef>
          <a:spcPct val="0"/>
        </a:spcBef>
        <a:spcAft>
          <a:spcPct val="0"/>
        </a:spcAft>
        <a:defRPr sz="3200" kern="1200">
          <a:solidFill>
            <a:schemeClr val="tx1"/>
          </a:solidFill>
          <a:latin typeface="+mj-lt"/>
          <a:ea typeface="+mj-ea"/>
          <a:cs typeface="+mj-cs"/>
        </a:defRPr>
      </a:lvl1pPr>
      <a:lvl2pPr algn="ctr" rtl="0" eaLnBrk="0" fontAlgn="base" hangingPunct="0">
        <a:spcBef>
          <a:spcPct val="0"/>
        </a:spcBef>
        <a:spcAft>
          <a:spcPct val="0"/>
        </a:spcAft>
        <a:defRPr sz="3200">
          <a:solidFill>
            <a:schemeClr val="tx1"/>
          </a:solidFill>
          <a:latin typeface="Calibri" pitchFamily="34" charset="0"/>
        </a:defRPr>
      </a:lvl2pPr>
      <a:lvl3pPr algn="ctr" rtl="0" eaLnBrk="0" fontAlgn="base" hangingPunct="0">
        <a:spcBef>
          <a:spcPct val="0"/>
        </a:spcBef>
        <a:spcAft>
          <a:spcPct val="0"/>
        </a:spcAft>
        <a:defRPr sz="3200">
          <a:solidFill>
            <a:schemeClr val="tx1"/>
          </a:solidFill>
          <a:latin typeface="Calibri" pitchFamily="34" charset="0"/>
        </a:defRPr>
      </a:lvl3pPr>
      <a:lvl4pPr algn="ctr" rtl="0" eaLnBrk="0" fontAlgn="base" hangingPunct="0">
        <a:spcBef>
          <a:spcPct val="0"/>
        </a:spcBef>
        <a:spcAft>
          <a:spcPct val="0"/>
        </a:spcAft>
        <a:defRPr sz="3200">
          <a:solidFill>
            <a:schemeClr val="tx1"/>
          </a:solidFill>
          <a:latin typeface="Calibri" pitchFamily="34" charset="0"/>
        </a:defRPr>
      </a:lvl4pPr>
      <a:lvl5pPr algn="ctr" rtl="0" eaLnBrk="0" fontAlgn="base" hangingPunct="0">
        <a:spcBef>
          <a:spcPct val="0"/>
        </a:spcBef>
        <a:spcAft>
          <a:spcPct val="0"/>
        </a:spcAft>
        <a:defRPr sz="3200">
          <a:solidFill>
            <a:schemeClr val="tx1"/>
          </a:solidFill>
          <a:latin typeface="Calibri" pitchFamily="34" charset="0"/>
        </a:defRPr>
      </a:lvl5pPr>
      <a:lvl6pPr marL="457200" algn="ctr" rtl="0" fontAlgn="base">
        <a:spcBef>
          <a:spcPct val="0"/>
        </a:spcBef>
        <a:spcAft>
          <a:spcPct val="0"/>
        </a:spcAft>
        <a:defRPr sz="3200">
          <a:solidFill>
            <a:schemeClr val="tx1"/>
          </a:solidFill>
          <a:latin typeface="Calibri" pitchFamily="34" charset="0"/>
        </a:defRPr>
      </a:lvl6pPr>
      <a:lvl7pPr marL="914400" algn="ctr" rtl="0" fontAlgn="base">
        <a:spcBef>
          <a:spcPct val="0"/>
        </a:spcBef>
        <a:spcAft>
          <a:spcPct val="0"/>
        </a:spcAft>
        <a:defRPr sz="3200">
          <a:solidFill>
            <a:schemeClr val="tx1"/>
          </a:solidFill>
          <a:latin typeface="Calibri" pitchFamily="34" charset="0"/>
        </a:defRPr>
      </a:lvl7pPr>
      <a:lvl8pPr marL="1371600" algn="ctr" rtl="0" fontAlgn="base">
        <a:spcBef>
          <a:spcPct val="0"/>
        </a:spcBef>
        <a:spcAft>
          <a:spcPct val="0"/>
        </a:spcAft>
        <a:defRPr sz="3200">
          <a:solidFill>
            <a:schemeClr val="tx1"/>
          </a:solidFill>
          <a:latin typeface="Calibri" pitchFamily="34" charset="0"/>
        </a:defRPr>
      </a:lvl8pPr>
      <a:lvl9pPr marL="1828800" algn="ctr" rtl="0" fontAlgn="base">
        <a:spcBef>
          <a:spcPct val="0"/>
        </a:spcBef>
        <a:spcAft>
          <a:spcPct val="0"/>
        </a:spcAft>
        <a:defRPr sz="3200">
          <a:solidFill>
            <a:schemeClr val="tx1"/>
          </a:solidFill>
          <a:latin typeface="Calibri" pitchFamily="34" charset="0"/>
        </a:defRPr>
      </a:lvl9pPr>
    </p:titleStyle>
    <p:bodyStyle>
      <a:lvl1pPr marL="2286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1pPr>
      <a:lvl2pPr marL="396875" indent="-168275"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2pPr>
      <a:lvl3pPr marL="685800" indent="-168275" algn="l" rtl="0" eaLnBrk="0" fontAlgn="base" hangingPunct="0">
        <a:spcBef>
          <a:spcPct val="20000"/>
        </a:spcBef>
        <a:spcAft>
          <a:spcPct val="0"/>
        </a:spcAft>
        <a:buFont typeface="Arial" charset="0"/>
        <a:buChar char="•"/>
        <a:defRPr kern="1200">
          <a:solidFill>
            <a:schemeClr val="tx1"/>
          </a:solidFill>
          <a:latin typeface="+mn-lt"/>
          <a:ea typeface="+mn-ea"/>
          <a:cs typeface="+mn-cs"/>
        </a:defRPr>
      </a:lvl3pPr>
      <a:lvl4pPr marL="974725" indent="-169863" algn="l" rtl="0" eaLnBrk="0" fontAlgn="base" hangingPunct="0">
        <a:spcBef>
          <a:spcPct val="20000"/>
        </a:spcBef>
        <a:spcAft>
          <a:spcPct val="0"/>
        </a:spcAft>
        <a:buFont typeface="Arial" charset="0"/>
        <a:buChar char="–"/>
        <a:defRPr sz="16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s://pages.cpsc.ucalgary.ca/~tamj/2020/203F/index.html"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s://live-ucalgary.ucalgary.ca/sites/default/files/teams/1/university-of-calgary-statutory-declaration-coursework-and-examinations.pdf"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mailto:tam@ucalgary.ca"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hyperlink" Target="http://pages.cpsc.ucalgary.ca/~tamj/2020/203F/grade_calculator.xlsx"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5.wmf"/><Relationship Id="rId2" Type="http://schemas.openxmlformats.org/officeDocument/2006/relationships/image" Target="../media/image4.wmf"/><Relationship Id="rId1" Type="http://schemas.openxmlformats.org/officeDocument/2006/relationships/slideLayout" Target="../slideLayouts/slideLayout2.xml"/><Relationship Id="rId4" Type="http://schemas.openxmlformats.org/officeDocument/2006/relationships/image" Target="../media/image6.wmf"/></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8.wmf"/><Relationship Id="rId2" Type="http://schemas.openxmlformats.org/officeDocument/2006/relationships/image" Target="../media/image7.jpeg"/><Relationship Id="rId1" Type="http://schemas.openxmlformats.org/officeDocument/2006/relationships/slideLayout" Target="../slideLayouts/slideLayout2.xml"/><Relationship Id="rId4" Type="http://schemas.openxmlformats.org/officeDocument/2006/relationships/image" Target="../media/image9.wmf"/></Relationships>
</file>

<file path=ppt/slides/_rels/slide27.xml.rels><?xml version="1.0" encoding="UTF-8" standalone="yes"?>
<Relationships xmlns="http://schemas.openxmlformats.org/package/2006/relationships"><Relationship Id="rId8" Type="http://schemas.openxmlformats.org/officeDocument/2006/relationships/image" Target="../media/image15.wmf"/><Relationship Id="rId3" Type="http://schemas.openxmlformats.org/officeDocument/2006/relationships/image" Target="../media/image10.png"/><Relationship Id="rId7" Type="http://schemas.openxmlformats.org/officeDocument/2006/relationships/image" Target="../media/image14.gif"/><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image" Target="../media/image13.wmf"/><Relationship Id="rId5" Type="http://schemas.openxmlformats.org/officeDocument/2006/relationships/image" Target="../media/image12.png"/><Relationship Id="rId4" Type="http://schemas.openxmlformats.org/officeDocument/2006/relationships/image" Target="../media/image11.gif"/></Relationships>
</file>

<file path=ppt/slides/_rels/slide28.xml.rels><?xml version="1.0" encoding="UTF-8" standalone="yes"?>
<Relationships xmlns="http://schemas.openxmlformats.org/package/2006/relationships"><Relationship Id="rId3" Type="http://schemas.openxmlformats.org/officeDocument/2006/relationships/image" Target="../media/image17.jpeg"/><Relationship Id="rId2" Type="http://schemas.openxmlformats.org/officeDocument/2006/relationships/image" Target="../media/image16.jpe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hyperlink" Target="https://pages.cpsc.ucalgary.ca/~tamj/2020/203F/running_office_remotely.pdf"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pages.cpsc.ucalgary.ca/~tamj/2020/203F/#Tutorial_information"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pages.cpsc.ucalgary.ca/~tamj/2020/203W/CT_map.png"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ucalgary.service-now.com/it"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bg>
      <p:bgPr>
        <a:solidFill>
          <a:schemeClr val="accent6">
            <a:lumMod val="40000"/>
            <a:lumOff val="60000"/>
          </a:schemeClr>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CPSC 203</a:t>
            </a:r>
            <a:endParaRPr lang="en-US" dirty="0"/>
          </a:p>
        </p:txBody>
      </p:sp>
      <p:sp>
        <p:nvSpPr>
          <p:cNvPr id="3" name="Subtitle 2"/>
          <p:cNvSpPr>
            <a:spLocks noGrp="1"/>
          </p:cNvSpPr>
          <p:nvPr>
            <p:ph type="subTitle" idx="1"/>
          </p:nvPr>
        </p:nvSpPr>
        <p:spPr/>
        <p:txBody>
          <a:bodyPr/>
          <a:lstStyle/>
          <a:p>
            <a:r>
              <a:rPr lang="en-US" dirty="0" smtClean="0"/>
              <a:t>Administrative information and introduction to the course</a:t>
            </a:r>
            <a:endParaRPr lang="en-US" dirty="0"/>
          </a:p>
        </p:txBody>
      </p:sp>
      <p:sp>
        <p:nvSpPr>
          <p:cNvPr id="4" name="Rectangle 3"/>
          <p:cNvSpPr/>
          <p:nvPr/>
        </p:nvSpPr>
        <p:spPr>
          <a:xfrm>
            <a:off x="381000" y="6248400"/>
            <a:ext cx="7102650" cy="461665"/>
          </a:xfrm>
          <a:prstGeom prst="rect">
            <a:avLst/>
          </a:prstGeom>
        </p:spPr>
        <p:txBody>
          <a:bodyPr wrap="none">
            <a:spAutoFit/>
          </a:bodyPr>
          <a:lstStyle/>
          <a:p>
            <a:r>
              <a:rPr lang="en-US" sz="1200" dirty="0" smtClean="0"/>
              <a:t>These notes can be found on the course website</a:t>
            </a:r>
            <a:r>
              <a:rPr lang="en-US" sz="1200" dirty="0"/>
              <a:t>: </a:t>
            </a:r>
            <a:r>
              <a:rPr lang="en-US" sz="1200" dirty="0">
                <a:hlinkClick r:id="rId2"/>
              </a:rPr>
              <a:t>https://pages.cpsc.ucalgary.ca/~</a:t>
            </a:r>
            <a:r>
              <a:rPr lang="en-US" sz="1200" dirty="0" smtClean="0">
                <a:hlinkClick r:id="rId2"/>
              </a:rPr>
              <a:t>tamj/2020/203F/index.html</a:t>
            </a:r>
            <a:endParaRPr lang="en-US" sz="1200" dirty="0" smtClean="0"/>
          </a:p>
          <a:p>
            <a:r>
              <a:rPr lang="en-US" sz="1200" dirty="0" smtClean="0"/>
              <a:t>(There is a link to the website in D2L).</a:t>
            </a:r>
            <a:endParaRPr lang="en-US" sz="1200" dirty="0"/>
          </a:p>
        </p:txBody>
      </p:sp>
    </p:spTree>
    <p:extLst>
      <p:ext uri="{BB962C8B-B14F-4D97-AF65-F5344CB8AC3E}">
        <p14:creationId xmlns:p14="http://schemas.microsoft.com/office/powerpoint/2010/main" val="16591804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Assignments: Late Submissions</a:t>
            </a:r>
            <a:endParaRPr lang="en-US" dirty="0"/>
          </a:p>
        </p:txBody>
      </p:sp>
      <p:sp>
        <p:nvSpPr>
          <p:cNvPr id="3" name="Content Placeholder 2"/>
          <p:cNvSpPr>
            <a:spLocks noGrp="1"/>
          </p:cNvSpPr>
          <p:nvPr>
            <p:ph idx="1"/>
          </p:nvPr>
        </p:nvSpPr>
        <p:spPr/>
        <p:txBody>
          <a:bodyPr/>
          <a:lstStyle/>
          <a:p>
            <a:r>
              <a:rPr lang="en-US" dirty="0" smtClean="0"/>
              <a:t>Extensions require: 1) a reasonable cause (e.g. illness, death in the family)  2) documentation (e.g. a sworn declaration signed by a commissioner of oaths)</a:t>
            </a:r>
          </a:p>
          <a:p>
            <a:pPr lvl="1"/>
            <a:r>
              <a:rPr lang="en-US" u="sng" dirty="0">
                <a:hlinkClick r:id="rId2"/>
              </a:rPr>
              <a:t>https://live-ucalgary.ucalgary.ca/sites/default/files/teams/1/university-of-calgary-statutory-declaration-coursework-and-examinations.pdf</a:t>
            </a:r>
            <a:endParaRPr lang="en-US" dirty="0" smtClean="0"/>
          </a:p>
          <a:p>
            <a:r>
              <a:rPr lang="en-CA" dirty="0"/>
              <a:t>Cases where extensions will NOT be granted include situations that are typical of student life: having multiple due dates, work commitments etc</a:t>
            </a:r>
            <a:r>
              <a:rPr lang="en-CA" dirty="0" smtClean="0"/>
              <a:t>. Forgetting to hand in or submitting  an invalid file for part or all of your assignment is not a valid reason for an extension.</a:t>
            </a:r>
            <a:endParaRPr lang="en-US" dirty="0"/>
          </a:p>
        </p:txBody>
      </p:sp>
    </p:spTree>
    <p:extLst>
      <p:ext uri="{BB962C8B-B14F-4D97-AF65-F5344CB8AC3E}">
        <p14:creationId xmlns:p14="http://schemas.microsoft.com/office/powerpoint/2010/main" val="250412023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Assignments: Late </a:t>
            </a:r>
            <a:r>
              <a:rPr lang="en-US" dirty="0" smtClean="0"/>
              <a:t>Submissions (2)</a:t>
            </a:r>
            <a:endParaRPr lang="en-US" dirty="0"/>
          </a:p>
        </p:txBody>
      </p:sp>
      <p:sp>
        <p:nvSpPr>
          <p:cNvPr id="3" name="Content Placeholder 2"/>
          <p:cNvSpPr>
            <a:spLocks noGrp="1"/>
          </p:cNvSpPr>
          <p:nvPr>
            <p:ph idx="1"/>
          </p:nvPr>
        </p:nvSpPr>
        <p:spPr/>
        <p:txBody>
          <a:bodyPr/>
          <a:lstStyle/>
          <a:p>
            <a:r>
              <a:rPr lang="en-CA" dirty="0" smtClean="0"/>
              <a:t>Late </a:t>
            </a:r>
            <a:r>
              <a:rPr lang="en-CA" dirty="0"/>
              <a:t>assignment submissions without an extension will have the following penalties applied.</a:t>
            </a:r>
            <a:endParaRPr lang="en-US" dirty="0"/>
          </a:p>
          <a:p>
            <a:endParaRPr lang="en-US" b="1" dirty="0"/>
          </a:p>
        </p:txBody>
      </p:sp>
      <p:graphicFrame>
        <p:nvGraphicFramePr>
          <p:cNvPr id="4" name="Table 3"/>
          <p:cNvGraphicFramePr>
            <a:graphicFrameLocks noGrp="1"/>
          </p:cNvGraphicFramePr>
          <p:nvPr>
            <p:extLst>
              <p:ext uri="{D42A27DB-BD31-4B8C-83A1-F6EECF244321}">
                <p14:modId xmlns:p14="http://schemas.microsoft.com/office/powerpoint/2010/main" val="3187313300"/>
              </p:ext>
            </p:extLst>
          </p:nvPr>
        </p:nvGraphicFramePr>
        <p:xfrm>
          <a:off x="838200" y="2438400"/>
          <a:ext cx="7467600" cy="1447800"/>
        </p:xfrm>
        <a:graphic>
          <a:graphicData uri="http://schemas.openxmlformats.org/drawingml/2006/table">
            <a:tbl>
              <a:tblPr firstRow="1" bandRow="1">
                <a:tableStyleId>{5C22544A-7EE6-4342-B048-85BDC9FD1C3A}</a:tableStyleId>
              </a:tblPr>
              <a:tblGrid>
                <a:gridCol w="1724593">
                  <a:extLst>
                    <a:ext uri="{9D8B030D-6E8A-4147-A177-3AD203B41FA5}">
                      <a16:colId xmlns="" xmlns:a16="http://schemas.microsoft.com/office/drawing/2014/main" val="3349786284"/>
                    </a:ext>
                  </a:extLst>
                </a:gridCol>
                <a:gridCol w="1341350">
                  <a:extLst>
                    <a:ext uri="{9D8B030D-6E8A-4147-A177-3AD203B41FA5}">
                      <a16:colId xmlns="" xmlns:a16="http://schemas.microsoft.com/office/drawing/2014/main" val="2786466245"/>
                    </a:ext>
                  </a:extLst>
                </a:gridCol>
                <a:gridCol w="1532972">
                  <a:extLst>
                    <a:ext uri="{9D8B030D-6E8A-4147-A177-3AD203B41FA5}">
                      <a16:colId xmlns="" xmlns:a16="http://schemas.microsoft.com/office/drawing/2014/main" val="3712776281"/>
                    </a:ext>
                  </a:extLst>
                </a:gridCol>
                <a:gridCol w="1524517">
                  <a:extLst>
                    <a:ext uri="{9D8B030D-6E8A-4147-A177-3AD203B41FA5}">
                      <a16:colId xmlns="" xmlns:a16="http://schemas.microsoft.com/office/drawing/2014/main" val="2953067702"/>
                    </a:ext>
                  </a:extLst>
                </a:gridCol>
                <a:gridCol w="1344168">
                  <a:extLst>
                    <a:ext uri="{9D8B030D-6E8A-4147-A177-3AD203B41FA5}">
                      <a16:colId xmlns="" xmlns:a16="http://schemas.microsoft.com/office/drawing/2014/main" val="3904490243"/>
                    </a:ext>
                  </a:extLst>
                </a:gridCol>
              </a:tblGrid>
              <a:tr h="851647">
                <a:tc>
                  <a:txBody>
                    <a:bodyPr/>
                    <a:lstStyle/>
                    <a:p>
                      <a:r>
                        <a:rPr lang="en-US" sz="1800" b="1" kern="1200" dirty="0" smtClean="0">
                          <a:solidFill>
                            <a:schemeClr val="lt1"/>
                          </a:solidFill>
                          <a:latin typeface="+mn-lt"/>
                          <a:ea typeface="+mn-ea"/>
                          <a:cs typeface="+mn-cs"/>
                        </a:rPr>
                        <a:t>Submission received:</a:t>
                      </a:r>
                      <a:endParaRPr lang="en-US" dirty="0"/>
                    </a:p>
                  </a:txBody>
                  <a:tcPr/>
                </a:tc>
                <a:tc>
                  <a:txBody>
                    <a:bodyPr/>
                    <a:lstStyle/>
                    <a:p>
                      <a:r>
                        <a:rPr lang="en-CA" sz="1800" b="1" kern="1200" dirty="0" smtClean="0">
                          <a:solidFill>
                            <a:schemeClr val="lt1"/>
                          </a:solidFill>
                          <a:effectLst/>
                          <a:latin typeface="+mn-lt"/>
                          <a:ea typeface="+mn-ea"/>
                          <a:cs typeface="+mn-cs"/>
                        </a:rPr>
                        <a:t>On time</a:t>
                      </a:r>
                      <a:endParaRPr lang="en-US" dirty="0"/>
                    </a:p>
                  </a:txBody>
                  <a:tcPr/>
                </a:tc>
                <a:tc>
                  <a:txBody>
                    <a:bodyPr/>
                    <a:lstStyle/>
                    <a:p>
                      <a:r>
                        <a:rPr lang="en-CA" sz="1800" b="1" kern="1200" dirty="0" smtClean="0">
                          <a:solidFill>
                            <a:schemeClr val="lt1"/>
                          </a:solidFill>
                          <a:effectLst/>
                          <a:latin typeface="+mn-lt"/>
                          <a:ea typeface="+mn-ea"/>
                          <a:cs typeface="+mn-cs"/>
                        </a:rPr>
                        <a:t>Hours late : &gt;0 and &lt;=24</a:t>
                      </a:r>
                      <a:endParaRPr lang="en-US" dirty="0"/>
                    </a:p>
                  </a:txBody>
                  <a:tcPr/>
                </a:tc>
                <a:tc>
                  <a:txBody>
                    <a:bodyPr/>
                    <a:lstStyle/>
                    <a:p>
                      <a:r>
                        <a:rPr lang="en-CA" sz="1800" b="1" kern="1200" dirty="0" smtClean="0">
                          <a:solidFill>
                            <a:schemeClr val="lt1"/>
                          </a:solidFill>
                          <a:latin typeface="+mn-lt"/>
                          <a:ea typeface="+mn-ea"/>
                          <a:cs typeface="+mn-cs"/>
                        </a:rPr>
                        <a:t>Hours late: </a:t>
                      </a:r>
                      <a:r>
                        <a:rPr lang="en-CA" sz="1800" b="1" kern="1200" dirty="0" smtClean="0">
                          <a:solidFill>
                            <a:schemeClr val="lt1"/>
                          </a:solidFill>
                          <a:effectLst/>
                          <a:latin typeface="+mn-lt"/>
                          <a:ea typeface="+mn-ea"/>
                          <a:cs typeface="+mn-cs"/>
                        </a:rPr>
                        <a:t>&gt;24 and &lt;=48</a:t>
                      </a:r>
                      <a:endParaRPr lang="en-US" dirty="0"/>
                    </a:p>
                  </a:txBody>
                  <a:tcPr/>
                </a:tc>
                <a:tc>
                  <a:txBody>
                    <a:bodyPr/>
                    <a:lstStyle/>
                    <a:p>
                      <a:r>
                        <a:rPr lang="en-CA" sz="1800" b="1" kern="1200" dirty="0" smtClean="0">
                          <a:solidFill>
                            <a:schemeClr val="lt1"/>
                          </a:solidFill>
                          <a:latin typeface="+mn-lt"/>
                          <a:ea typeface="+mn-ea"/>
                          <a:cs typeface="+mn-cs"/>
                        </a:rPr>
                        <a:t>Hours late: </a:t>
                      </a:r>
                      <a:r>
                        <a:rPr lang="en-CA" sz="1800" b="1" kern="1200" dirty="0" smtClean="0">
                          <a:solidFill>
                            <a:schemeClr val="lt1"/>
                          </a:solidFill>
                          <a:effectLst/>
                          <a:latin typeface="+mn-lt"/>
                          <a:ea typeface="+mn-ea"/>
                          <a:cs typeface="+mn-cs"/>
                        </a:rPr>
                        <a:t>&gt;</a:t>
                      </a:r>
                      <a:r>
                        <a:rPr lang="en-CA" sz="1800" b="1" kern="1200" dirty="0" smtClean="0">
                          <a:solidFill>
                            <a:schemeClr val="lt1"/>
                          </a:solidFill>
                          <a:effectLst/>
                          <a:latin typeface="+mn-lt"/>
                          <a:ea typeface="+mn-ea"/>
                          <a:cs typeface="+mn-cs"/>
                        </a:rPr>
                        <a:t>48</a:t>
                      </a:r>
                      <a:endParaRPr lang="en-US" dirty="0"/>
                    </a:p>
                  </a:txBody>
                  <a:tcPr/>
                </a:tc>
                <a:extLst>
                  <a:ext uri="{0D108BD9-81ED-4DB2-BD59-A6C34878D82A}">
                    <a16:rowId xmlns="" xmlns:a16="http://schemas.microsoft.com/office/drawing/2014/main" val="2790060694"/>
                  </a:ext>
                </a:extLst>
              </a:tr>
              <a:tr h="596153">
                <a:tc>
                  <a:txBody>
                    <a:bodyPr/>
                    <a:lstStyle/>
                    <a:p>
                      <a:r>
                        <a:rPr lang="en-US" dirty="0" smtClean="0"/>
                        <a:t>Penalty:</a:t>
                      </a:r>
                      <a:endParaRPr lang="en-US" dirty="0"/>
                    </a:p>
                  </a:txBody>
                  <a:tcPr/>
                </a:tc>
                <a:tc>
                  <a:txBody>
                    <a:bodyPr/>
                    <a:lstStyle/>
                    <a:p>
                      <a:r>
                        <a:rPr lang="en-US" dirty="0" smtClean="0"/>
                        <a:t>None</a:t>
                      </a:r>
                      <a:endParaRPr lang="en-US" dirty="0"/>
                    </a:p>
                  </a:txBody>
                  <a:tcPr/>
                </a:tc>
                <a:tc>
                  <a:txBody>
                    <a:bodyPr/>
                    <a:lstStyle/>
                    <a:p>
                      <a:r>
                        <a:rPr lang="en-US" dirty="0" smtClean="0"/>
                        <a:t>-</a:t>
                      </a:r>
                      <a:r>
                        <a:rPr lang="en-US" dirty="0" smtClean="0"/>
                        <a:t>1.5 </a:t>
                      </a:r>
                      <a:r>
                        <a:rPr lang="en-US" dirty="0" smtClean="0"/>
                        <a:t>GPA</a:t>
                      </a:r>
                      <a:endParaRPr lang="en-US" dirty="0"/>
                    </a:p>
                  </a:txBody>
                  <a:tcPr/>
                </a:tc>
                <a:tc>
                  <a:txBody>
                    <a:bodyPr/>
                    <a:lstStyle/>
                    <a:p>
                      <a:r>
                        <a:rPr lang="en-US" dirty="0" smtClean="0"/>
                        <a:t>-3</a:t>
                      </a:r>
                      <a:r>
                        <a:rPr lang="en-US" baseline="0" dirty="0" smtClean="0"/>
                        <a:t> </a:t>
                      </a:r>
                      <a:r>
                        <a:rPr lang="en-US" baseline="0" dirty="0" smtClean="0"/>
                        <a:t>GPA</a:t>
                      </a:r>
                      <a:endParaRPr lang="en-US"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No credit</a:t>
                      </a:r>
                    </a:p>
                  </a:txBody>
                  <a:tcPr/>
                </a:tc>
                <a:extLst>
                  <a:ext uri="{0D108BD9-81ED-4DB2-BD59-A6C34878D82A}">
                    <a16:rowId xmlns="" xmlns:a16="http://schemas.microsoft.com/office/drawing/2014/main" val="3084123432"/>
                  </a:ext>
                </a:extLst>
              </a:tr>
            </a:tbl>
          </a:graphicData>
        </a:graphic>
      </p:graphicFrame>
    </p:spTree>
    <p:extLst>
      <p:ext uri="{BB962C8B-B14F-4D97-AF65-F5344CB8AC3E}">
        <p14:creationId xmlns:p14="http://schemas.microsoft.com/office/powerpoint/2010/main" val="16135561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FF0000"/>
                </a:solidFill>
              </a:rPr>
              <a:t>No Group Allowed </a:t>
            </a:r>
            <a:r>
              <a:rPr lang="en-US" dirty="0" smtClean="0"/>
              <a:t>For Assignments</a:t>
            </a:r>
            <a:endParaRPr lang="en-US" dirty="0"/>
          </a:p>
        </p:txBody>
      </p:sp>
      <p:sp>
        <p:nvSpPr>
          <p:cNvPr id="3" name="Content Placeholder 2"/>
          <p:cNvSpPr>
            <a:spLocks noGrp="1"/>
          </p:cNvSpPr>
          <p:nvPr>
            <p:ph idx="1"/>
          </p:nvPr>
        </p:nvSpPr>
        <p:spPr/>
        <p:txBody>
          <a:bodyPr/>
          <a:lstStyle/>
          <a:p>
            <a:r>
              <a:rPr lang="en-US" altLang="en-US" dirty="0"/>
              <a:t>Assignments </a:t>
            </a:r>
            <a:r>
              <a:rPr lang="en-US" altLang="en-US" dirty="0" smtClean="0"/>
              <a:t>and exercises must </a:t>
            </a:r>
            <a:r>
              <a:rPr lang="en-US" altLang="en-US" dirty="0"/>
              <a:t>be individually completed and individually </a:t>
            </a:r>
            <a:r>
              <a:rPr lang="en-US" altLang="en-US" dirty="0" smtClean="0"/>
              <a:t>submitted using the D2L Dropbox.</a:t>
            </a:r>
            <a:endParaRPr lang="en-US" altLang="en-US" dirty="0"/>
          </a:p>
          <a:p>
            <a:pPr lvl="1"/>
            <a:r>
              <a:rPr lang="en-US" altLang="en-US" dirty="0"/>
              <a:t>There is no group work allowed for this class.</a:t>
            </a:r>
          </a:p>
          <a:p>
            <a:pPr lvl="1"/>
            <a:r>
              <a:rPr lang="en-US" altLang="en-US" dirty="0"/>
              <a:t>Students </a:t>
            </a:r>
            <a:r>
              <a:rPr lang="en-US" altLang="en-US" b="1" dirty="0"/>
              <a:t>should not </a:t>
            </a:r>
            <a:r>
              <a:rPr lang="en-US" altLang="en-US" dirty="0"/>
              <a:t>see the assignment solutions produced by other students</a:t>
            </a:r>
            <a:r>
              <a:rPr lang="en-US" altLang="en-US" dirty="0" smtClean="0"/>
              <a:t>.</a:t>
            </a:r>
          </a:p>
          <a:p>
            <a:pPr lvl="1"/>
            <a:r>
              <a:rPr lang="en-US" altLang="en-US" dirty="0" smtClean="0"/>
              <a:t>Violating these rules may result in an academic misconduct investigation being conducted by the office of the dean.</a:t>
            </a:r>
            <a:endParaRPr lang="en-US" altLang="en-US" dirty="0" smtClean="0"/>
          </a:p>
          <a:p>
            <a:pPr lvl="1"/>
            <a:endParaRPr lang="en-US" altLang="en-US" dirty="0"/>
          </a:p>
          <a:p>
            <a:endParaRPr lang="en-US" dirty="0"/>
          </a:p>
        </p:txBody>
      </p:sp>
    </p:spTree>
    <p:extLst>
      <p:ext uri="{BB962C8B-B14F-4D97-AF65-F5344CB8AC3E}">
        <p14:creationId xmlns:p14="http://schemas.microsoft.com/office/powerpoint/2010/main" val="209350512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50838"/>
            <a:ext cx="8229600" cy="944562"/>
          </a:xfrm>
        </p:spPr>
        <p:txBody>
          <a:bodyPr>
            <a:normAutofit fontScale="90000"/>
          </a:bodyPr>
          <a:lstStyle/>
          <a:p>
            <a:r>
              <a:rPr lang="en-US" dirty="0" smtClean="0"/>
              <a:t>Submitting Assignments: Preparing For The Worst</a:t>
            </a:r>
            <a:endParaRPr lang="en-US" dirty="0"/>
          </a:p>
        </p:txBody>
      </p:sp>
      <p:sp>
        <p:nvSpPr>
          <p:cNvPr id="3" name="Content Placeholder 2"/>
          <p:cNvSpPr>
            <a:spLocks noGrp="1"/>
          </p:cNvSpPr>
          <p:nvPr>
            <p:ph idx="1"/>
          </p:nvPr>
        </p:nvSpPr>
        <p:spPr/>
        <p:txBody>
          <a:bodyPr/>
          <a:lstStyle/>
          <a:p>
            <a:r>
              <a:rPr lang="en-US" altLang="en-US" dirty="0" smtClean="0"/>
              <a:t>Submitting assignments</a:t>
            </a:r>
          </a:p>
          <a:p>
            <a:pPr lvl="1"/>
            <a:r>
              <a:rPr lang="en-US" altLang="en-US" dirty="0" smtClean="0"/>
              <a:t>Do </a:t>
            </a:r>
            <a:r>
              <a:rPr lang="en-US" altLang="en-US" dirty="0" smtClean="0"/>
              <a:t>it </a:t>
            </a:r>
            <a:r>
              <a:rPr lang="en-US" altLang="en-US" dirty="0"/>
              <a:t>early! (Get familiar with the system)</a:t>
            </a:r>
          </a:p>
          <a:p>
            <a:pPr lvl="1"/>
            <a:r>
              <a:rPr lang="en-US" altLang="en-US" dirty="0" smtClean="0"/>
              <a:t>Do it often</a:t>
            </a:r>
            <a:r>
              <a:rPr lang="en-US" altLang="en-US" dirty="0"/>
              <a:t>! (If somehow real disaster strikes and you lose everything at least you will have a partially completed version that </a:t>
            </a:r>
            <a:r>
              <a:rPr lang="en-US" altLang="en-US" dirty="0" smtClean="0"/>
              <a:t>the </a:t>
            </a:r>
            <a:r>
              <a:rPr lang="en-US" altLang="en-US" dirty="0"/>
              <a:t>TA can mark).</a:t>
            </a:r>
          </a:p>
          <a:p>
            <a:r>
              <a:rPr lang="en-US" altLang="en-US" b="1" dirty="0"/>
              <a:t>Check your D2L Dropbox submission</a:t>
            </a:r>
            <a:r>
              <a:rPr lang="en-US" altLang="en-US" dirty="0"/>
              <a:t>.</a:t>
            </a:r>
          </a:p>
          <a:p>
            <a:pPr lvl="1"/>
            <a:r>
              <a:rPr lang="en-US" altLang="en-US" dirty="0"/>
              <a:t>Don’t assume that everything was submitted OK.</a:t>
            </a:r>
          </a:p>
          <a:p>
            <a:pPr lvl="1"/>
            <a:r>
              <a:rPr lang="en-US" altLang="en-US" dirty="0"/>
              <a:t>Don’t just check file names but at least </a:t>
            </a:r>
            <a:r>
              <a:rPr lang="en-US" altLang="en-US" dirty="0" smtClean="0"/>
              <a:t>skim the actual contents </a:t>
            </a:r>
            <a:r>
              <a:rPr lang="en-US" altLang="en-US" dirty="0"/>
              <a:t>(not only to check that the </a:t>
            </a:r>
            <a:r>
              <a:rPr lang="en-US" altLang="en-US" dirty="0" smtClean="0"/>
              <a:t>file didn’t become corrupt during the upload </a:t>
            </a:r>
            <a:r>
              <a:rPr lang="en-US" altLang="en-US" dirty="0"/>
              <a:t>but also that you submitted the correct </a:t>
            </a:r>
            <a:r>
              <a:rPr lang="en-US" altLang="en-US" dirty="0" smtClean="0"/>
              <a:t>version, the latter </a:t>
            </a:r>
            <a:r>
              <a:rPr lang="en-US" altLang="en-US" dirty="0" smtClean="0"/>
              <a:t>is a good idea when </a:t>
            </a:r>
            <a:r>
              <a:rPr lang="en-US" altLang="en-US" dirty="0" smtClean="0"/>
              <a:t>you make multiple backup copies</a:t>
            </a:r>
            <a:r>
              <a:rPr lang="en-US" altLang="en-US" dirty="0" smtClean="0"/>
              <a:t>)….important part of A0.</a:t>
            </a:r>
          </a:p>
          <a:p>
            <a:pPr lvl="1"/>
            <a:r>
              <a:rPr lang="en-US" altLang="en-US" dirty="0" smtClean="0"/>
              <a:t>It </a:t>
            </a:r>
            <a:r>
              <a:rPr lang="en-US" altLang="en-US" dirty="0"/>
              <a:t>is each student’s responsibility to make sure that the correct file was submitted on time into D2L.</a:t>
            </a:r>
          </a:p>
          <a:p>
            <a:pPr lvl="1"/>
            <a:r>
              <a:rPr lang="en-US" altLang="en-US" dirty="0"/>
              <a:t>Alternate submission mechanisms e.g., email, uploads to cloud-based systems such as Google drive, time-stamps, TA memories </a:t>
            </a:r>
            <a:r>
              <a:rPr lang="en-US" altLang="en-US" b="1" dirty="0"/>
              <a:t>cannot be used </a:t>
            </a:r>
            <a:r>
              <a:rPr lang="en-US" altLang="en-US" dirty="0"/>
              <a:t>as alternatives if you have not properly submitted into D2L.</a:t>
            </a:r>
          </a:p>
          <a:p>
            <a:pPr lvl="1"/>
            <a:endParaRPr lang="en-US" altLang="en-US" dirty="0"/>
          </a:p>
        </p:txBody>
      </p:sp>
    </p:spTree>
    <p:extLst>
      <p:ext uri="{BB962C8B-B14F-4D97-AF65-F5344CB8AC3E}">
        <p14:creationId xmlns:p14="http://schemas.microsoft.com/office/powerpoint/2010/main" val="384143725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altLang="en-US" dirty="0"/>
              <a:t>Evaluation Components: </a:t>
            </a:r>
            <a:r>
              <a:rPr lang="en-US" altLang="en-US" dirty="0" smtClean="0"/>
              <a:t>Examinations</a:t>
            </a:r>
            <a:endParaRPr lang="en-US" dirty="0"/>
          </a:p>
        </p:txBody>
      </p:sp>
      <p:sp>
        <p:nvSpPr>
          <p:cNvPr id="3" name="Content Placeholder 2"/>
          <p:cNvSpPr>
            <a:spLocks noGrp="1"/>
          </p:cNvSpPr>
          <p:nvPr>
            <p:ph idx="1"/>
          </p:nvPr>
        </p:nvSpPr>
        <p:spPr/>
        <p:txBody>
          <a:bodyPr/>
          <a:lstStyle/>
          <a:p>
            <a:r>
              <a:rPr lang="en-US" altLang="en-US" dirty="0" smtClean="0"/>
              <a:t>Two examinations </a:t>
            </a:r>
            <a:r>
              <a:rPr lang="en-US" altLang="en-US" dirty="0"/>
              <a:t>(</a:t>
            </a:r>
            <a:r>
              <a:rPr lang="en-US" altLang="en-US" i="1" dirty="0"/>
              <a:t>Proportion of term grade: </a:t>
            </a:r>
            <a:r>
              <a:rPr lang="en-US" altLang="en-US" b="1" i="1" dirty="0" smtClean="0"/>
              <a:t>68/100</a:t>
            </a:r>
            <a:r>
              <a:rPr lang="en-US" altLang="en-US" dirty="0"/>
              <a:t>)</a:t>
            </a:r>
          </a:p>
          <a:p>
            <a:pPr lvl="1"/>
            <a:r>
              <a:rPr lang="en-US" altLang="en-US" dirty="0" smtClean="0"/>
              <a:t>They are ‘paper’ exams written in a lecture room.</a:t>
            </a:r>
          </a:p>
          <a:p>
            <a:pPr lvl="2"/>
            <a:r>
              <a:rPr lang="en-US" altLang="en-US" dirty="0" smtClean="0"/>
              <a:t> “Exam type” questions will be provided during the semester in lecture.</a:t>
            </a:r>
          </a:p>
          <a:p>
            <a:pPr lvl="1"/>
            <a:r>
              <a:rPr lang="en-US" altLang="en-US" dirty="0" smtClean="0"/>
              <a:t>Two examinations: </a:t>
            </a:r>
          </a:p>
          <a:p>
            <a:pPr lvl="2"/>
            <a:r>
              <a:rPr lang="en-CA" b="1" dirty="0" smtClean="0"/>
              <a:t>Midterm</a:t>
            </a:r>
            <a:r>
              <a:rPr lang="en-CA" dirty="0" smtClean="0"/>
              <a:t>: (</a:t>
            </a:r>
            <a:r>
              <a:rPr lang="en-CA" b="1" dirty="0" smtClean="0">
                <a:solidFill>
                  <a:srgbClr val="FF0000"/>
                </a:solidFill>
              </a:rPr>
              <a:t>Friday March 6</a:t>
            </a:r>
            <a:r>
              <a:rPr lang="en-CA" dirty="0" smtClean="0"/>
              <a:t>), </a:t>
            </a:r>
            <a:r>
              <a:rPr lang="en-CA" b="1" dirty="0" smtClean="0"/>
              <a:t>28/100</a:t>
            </a:r>
            <a:r>
              <a:rPr lang="en-CA" dirty="0" smtClean="0"/>
              <a:t> marks </a:t>
            </a:r>
            <a:r>
              <a:rPr lang="en-US" dirty="0" smtClean="0"/>
              <a:t>ENG60 </a:t>
            </a:r>
            <a:r>
              <a:rPr lang="en-US" dirty="0"/>
              <a:t>5:30 PM - 6:45 PM</a:t>
            </a:r>
            <a:endParaRPr lang="en-CA" dirty="0"/>
          </a:p>
          <a:p>
            <a:pPr lvl="2"/>
            <a:r>
              <a:rPr lang="en-CA" altLang="en-US" b="1" dirty="0" smtClean="0"/>
              <a:t>Final </a:t>
            </a:r>
            <a:r>
              <a:rPr lang="en-CA" altLang="en-US" b="1" dirty="0"/>
              <a:t>exam</a:t>
            </a:r>
            <a:r>
              <a:rPr lang="en-CA" altLang="en-US" dirty="0"/>
              <a:t>: </a:t>
            </a:r>
            <a:r>
              <a:rPr lang="en-CA" altLang="en-US" b="1" dirty="0">
                <a:solidFill>
                  <a:srgbClr val="FF0000"/>
                </a:solidFill>
              </a:rPr>
              <a:t>will be scheduled by the Registrar </a:t>
            </a:r>
            <a:r>
              <a:rPr lang="en-CA" altLang="en-US" dirty="0"/>
              <a:t>(login to the “My </a:t>
            </a:r>
            <a:r>
              <a:rPr lang="en-CA" altLang="en-US" dirty="0" smtClean="0"/>
              <a:t>Ucalgary</a:t>
            </a:r>
            <a:r>
              <a:rPr lang="en-CA" altLang="en-US" dirty="0"/>
              <a:t>” portal for </a:t>
            </a:r>
            <a:r>
              <a:rPr lang="en-CA" altLang="en-US" dirty="0" smtClean="0"/>
              <a:t>details), </a:t>
            </a:r>
            <a:r>
              <a:rPr lang="en-CA" altLang="en-US" b="1" dirty="0" smtClean="0"/>
              <a:t>40/100</a:t>
            </a:r>
            <a:r>
              <a:rPr lang="en-CA" altLang="en-US" dirty="0" smtClean="0"/>
              <a:t> marks</a:t>
            </a:r>
          </a:p>
          <a:p>
            <a:pPr lvl="1"/>
            <a:r>
              <a:rPr lang="en-CA" altLang="en-US" dirty="0" smtClean="0"/>
              <a:t>Somewhat similar to assignments, if miss an exam with a good reason and appropriate documentation then you can have the weight for one examination shifted to the other exams.</a:t>
            </a:r>
            <a:endParaRPr lang="en-US" altLang="en-US" dirty="0"/>
          </a:p>
          <a:p>
            <a:endParaRPr lang="en-US" dirty="0"/>
          </a:p>
        </p:txBody>
      </p:sp>
      <p:grpSp>
        <p:nvGrpSpPr>
          <p:cNvPr id="9" name="Group 8"/>
          <p:cNvGrpSpPr/>
          <p:nvPr/>
        </p:nvGrpSpPr>
        <p:grpSpPr>
          <a:xfrm>
            <a:off x="-152400" y="887730"/>
            <a:ext cx="8534400" cy="5741670"/>
            <a:chOff x="-152400" y="887730"/>
            <a:chExt cx="8534400" cy="5741670"/>
          </a:xfrm>
        </p:grpSpPr>
        <p:cxnSp>
          <p:nvCxnSpPr>
            <p:cNvPr id="5" name="Straight Connector 4"/>
            <p:cNvCxnSpPr/>
            <p:nvPr/>
          </p:nvCxnSpPr>
          <p:spPr>
            <a:xfrm flipV="1">
              <a:off x="457200" y="990600"/>
              <a:ext cx="7239000" cy="56388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a:off x="152400" y="1066800"/>
              <a:ext cx="8229600" cy="51816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8" name="Rectangle 7"/>
            <p:cNvSpPr/>
            <p:nvPr/>
          </p:nvSpPr>
          <p:spPr>
            <a:xfrm>
              <a:off x="-152400" y="887730"/>
              <a:ext cx="2514600" cy="685800"/>
            </a:xfrm>
            <a:prstGeom prst="rect">
              <a:avLst/>
            </a:prstGeom>
            <a:solidFill>
              <a:srgbClr val="FFFFCC"/>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rgbClr val="FF0000"/>
                  </a:solidFill>
                </a:rPr>
                <a:t>No exams for remote lectures</a:t>
              </a:r>
              <a:endParaRPr lang="en-CA" dirty="0">
                <a:solidFill>
                  <a:srgbClr val="FF0000"/>
                </a:solidFill>
              </a:endParaRPr>
            </a:p>
          </p:txBody>
        </p:sp>
      </p:grpSp>
    </p:spTree>
    <p:extLst>
      <p:ext uri="{BB962C8B-B14F-4D97-AF65-F5344CB8AC3E}">
        <p14:creationId xmlns:p14="http://schemas.microsoft.com/office/powerpoint/2010/main" val="5732988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randombar(horizontal)">
                                      <p:cBhvr>
                                        <p:cTn id="7"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Grades For Each Component</a:t>
            </a:r>
            <a:endParaRPr lang="en-CA" dirty="0"/>
          </a:p>
        </p:txBody>
      </p:sp>
      <p:sp>
        <p:nvSpPr>
          <p:cNvPr id="3" name="Content Placeholder 2"/>
          <p:cNvSpPr>
            <a:spLocks noGrp="1"/>
          </p:cNvSpPr>
          <p:nvPr>
            <p:ph idx="1"/>
          </p:nvPr>
        </p:nvSpPr>
        <p:spPr/>
        <p:txBody>
          <a:bodyPr/>
          <a:lstStyle/>
          <a:p>
            <a:r>
              <a:rPr lang="en-CA" dirty="0" smtClean="0"/>
              <a:t>The official grading mechanism for this (and most) universities is a letter grade/grade point e.g. A/4.0, A-/3.7 etc.</a:t>
            </a:r>
          </a:p>
          <a:p>
            <a:r>
              <a:rPr lang="en-CA" dirty="0" smtClean="0"/>
              <a:t>Term grades must be stated as a letter grade.</a:t>
            </a:r>
          </a:p>
          <a:p>
            <a:r>
              <a:rPr lang="en-CA" dirty="0" smtClean="0"/>
              <a:t>Component grades (assignment, exam etc.) can either be a letter grade or a raw score (e.g. percentage)</a:t>
            </a:r>
          </a:p>
          <a:p>
            <a:r>
              <a:rPr lang="en-CA" dirty="0" smtClean="0"/>
              <a:t>For this class </a:t>
            </a:r>
            <a:r>
              <a:rPr lang="en-US" altLang="en-US" dirty="0"/>
              <a:t>each major component will be awarded a grade point (and not a percentage) </a:t>
            </a:r>
            <a:r>
              <a:rPr lang="en-US" altLang="en-US" dirty="0" smtClean="0"/>
              <a:t>and this is </a:t>
            </a:r>
            <a:r>
              <a:rPr lang="en-US" altLang="en-US" dirty="0"/>
              <a:t>the value used to determine the term grade</a:t>
            </a:r>
            <a:r>
              <a:rPr lang="en-US" altLang="en-US" dirty="0" smtClean="0"/>
              <a:t>.</a:t>
            </a:r>
          </a:p>
          <a:p>
            <a:pPr lvl="1"/>
            <a:r>
              <a:rPr lang="en-US" altLang="en-US" dirty="0" smtClean="0"/>
              <a:t>Each assignment component: </a:t>
            </a:r>
            <a:r>
              <a:rPr lang="en-US" altLang="en-US" dirty="0" smtClean="0"/>
              <a:t>A1, A2, </a:t>
            </a:r>
            <a:r>
              <a:rPr lang="en-US" altLang="en-US" dirty="0" smtClean="0"/>
              <a:t>A3 etc.</a:t>
            </a:r>
            <a:endParaRPr lang="en-US" altLang="en-US" dirty="0" smtClean="0"/>
          </a:p>
          <a:p>
            <a:pPr lvl="1"/>
            <a:r>
              <a:rPr lang="en-US" altLang="en-US" dirty="0" smtClean="0"/>
              <a:t>Each workbook exercise.</a:t>
            </a:r>
            <a:endParaRPr lang="en-US" altLang="en-US" dirty="0"/>
          </a:p>
          <a:p>
            <a:pPr lvl="1"/>
            <a:r>
              <a:rPr lang="en-US" altLang="en-US" dirty="0" smtClean="0"/>
              <a:t>Paper examination components: midterm, final exam</a:t>
            </a:r>
          </a:p>
        </p:txBody>
      </p:sp>
      <p:grpSp>
        <p:nvGrpSpPr>
          <p:cNvPr id="8" name="Group 7"/>
          <p:cNvGrpSpPr/>
          <p:nvPr/>
        </p:nvGrpSpPr>
        <p:grpSpPr>
          <a:xfrm>
            <a:off x="838200" y="5410200"/>
            <a:ext cx="5410200" cy="457200"/>
            <a:chOff x="838200" y="5410200"/>
            <a:chExt cx="5410200" cy="457200"/>
          </a:xfrm>
        </p:grpSpPr>
        <p:cxnSp>
          <p:nvCxnSpPr>
            <p:cNvPr id="5" name="Straight Connector 4"/>
            <p:cNvCxnSpPr/>
            <p:nvPr/>
          </p:nvCxnSpPr>
          <p:spPr>
            <a:xfrm flipV="1">
              <a:off x="838200" y="5410200"/>
              <a:ext cx="5334000" cy="4572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p:nvCxnSpPr>
          <p:spPr>
            <a:xfrm>
              <a:off x="838200" y="5516432"/>
              <a:ext cx="5410200" cy="350968"/>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15967210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randombar(horizontal)">
                                      <p:cBhvr>
                                        <p:cTn id="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CA" dirty="0" smtClean="0"/>
              <a:t>Mapping Raw Scores To Grade Points: Assignments</a:t>
            </a:r>
            <a:endParaRPr lang="en-CA" dirty="0"/>
          </a:p>
        </p:txBody>
      </p:sp>
      <p:sp>
        <p:nvSpPr>
          <p:cNvPr id="3" name="Content Placeholder 2"/>
          <p:cNvSpPr>
            <a:spLocks noGrp="1"/>
          </p:cNvSpPr>
          <p:nvPr>
            <p:ph idx="1"/>
          </p:nvPr>
        </p:nvSpPr>
        <p:spPr/>
        <p:txBody>
          <a:bodyPr/>
          <a:lstStyle/>
          <a:p>
            <a:r>
              <a:rPr lang="en-CA" dirty="0" smtClean="0"/>
              <a:t>Assignment marking </a:t>
            </a:r>
            <a:r>
              <a:rPr lang="en-CA" dirty="0" smtClean="0"/>
              <a:t>keys will specify grade points only</a:t>
            </a:r>
          </a:p>
          <a:p>
            <a:pPr lvl="1"/>
            <a:r>
              <a:rPr lang="en-CA" dirty="0" smtClean="0"/>
              <a:t>Example (purely for illustration purposes): </a:t>
            </a:r>
            <a:endParaRPr lang="en-CA" dirty="0" smtClean="0"/>
          </a:p>
          <a:p>
            <a:pPr lvl="2"/>
            <a:r>
              <a:rPr lang="en-CA" dirty="0" smtClean="0"/>
              <a:t>spreadsheet </a:t>
            </a:r>
            <a:r>
              <a:rPr lang="en-CA" dirty="0" smtClean="0"/>
              <a:t>computes average sales = </a:t>
            </a:r>
            <a:r>
              <a:rPr lang="en-CA" b="1" dirty="0" smtClean="0"/>
              <a:t>0.3 grade points</a:t>
            </a:r>
            <a:r>
              <a:rPr lang="en-CA" dirty="0" smtClean="0"/>
              <a:t>, </a:t>
            </a:r>
            <a:endParaRPr lang="en-CA" dirty="0" smtClean="0"/>
          </a:p>
          <a:p>
            <a:pPr lvl="2"/>
            <a:r>
              <a:rPr lang="en-CA" dirty="0" smtClean="0"/>
              <a:t>spreadsheet </a:t>
            </a:r>
            <a:r>
              <a:rPr lang="en-CA" dirty="0" smtClean="0"/>
              <a:t>graphs results = </a:t>
            </a:r>
            <a:r>
              <a:rPr lang="en-CA" b="1" dirty="0" smtClean="0"/>
              <a:t>0.1 grade points</a:t>
            </a:r>
            <a:r>
              <a:rPr lang="en-CA" dirty="0"/>
              <a:t> </a:t>
            </a:r>
            <a:r>
              <a:rPr lang="en-CA" dirty="0" smtClean="0"/>
              <a:t>etc., </a:t>
            </a:r>
            <a:endParaRPr lang="en-CA" dirty="0"/>
          </a:p>
          <a:p>
            <a:pPr lvl="2"/>
            <a:r>
              <a:rPr lang="en-CA" dirty="0" smtClean="0"/>
              <a:t>a </a:t>
            </a:r>
            <a:r>
              <a:rPr lang="en-CA" dirty="0" smtClean="0"/>
              <a:t>macro allows the user to re-run calculations with different data = </a:t>
            </a:r>
            <a:r>
              <a:rPr lang="en-CA" b="1" dirty="0" smtClean="0"/>
              <a:t>1.0 grade points</a:t>
            </a:r>
            <a:r>
              <a:rPr lang="en-CA" dirty="0" smtClean="0"/>
              <a:t>.</a:t>
            </a:r>
          </a:p>
          <a:p>
            <a:pPr lvl="1"/>
            <a:r>
              <a:rPr lang="en-CA" dirty="0" smtClean="0"/>
              <a:t>Sum the grade points for each feature in order to yield the grade point awarded for the assignment e.g., 0.3 + 0.1 + 1.0 = 1.4 GPA earned if only the above features were implemented.</a:t>
            </a:r>
          </a:p>
        </p:txBody>
      </p:sp>
    </p:spTree>
    <p:extLst>
      <p:ext uri="{BB962C8B-B14F-4D97-AF65-F5344CB8AC3E}">
        <p14:creationId xmlns:p14="http://schemas.microsoft.com/office/powerpoint/2010/main" val="422260125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CA" dirty="0"/>
              <a:t>Mapping Raw Scores To Grade Points: </a:t>
            </a:r>
            <a:r>
              <a:rPr lang="en-CA" dirty="0" smtClean="0"/>
              <a:t>Exams</a:t>
            </a:r>
            <a:endParaRPr lang="en-CA" dirty="0"/>
          </a:p>
        </p:txBody>
      </p:sp>
      <p:sp>
        <p:nvSpPr>
          <p:cNvPr id="3" name="Content Placeholder 2"/>
          <p:cNvSpPr>
            <a:spLocks noGrp="1"/>
          </p:cNvSpPr>
          <p:nvPr>
            <p:ph idx="1"/>
          </p:nvPr>
        </p:nvSpPr>
        <p:spPr>
          <a:xfrm>
            <a:off x="457200" y="1447800"/>
            <a:ext cx="8229600" cy="5029200"/>
          </a:xfrm>
        </p:spPr>
        <p:txBody>
          <a:bodyPr/>
          <a:lstStyle/>
          <a:p>
            <a:r>
              <a:rPr lang="en-CA" dirty="0"/>
              <a:t>For examinations the mapping between a raw score and a grade point occurs one way (raw score </a:t>
            </a:r>
            <a:r>
              <a:rPr lang="en-CA" dirty="0" smtClean="0"/>
              <a:t>mapped to </a:t>
            </a:r>
            <a:r>
              <a:rPr lang="en-CA" dirty="0"/>
              <a:t>grade point)</a:t>
            </a:r>
          </a:p>
          <a:p>
            <a:pPr lvl="1"/>
            <a:r>
              <a:rPr lang="en-CA" dirty="0"/>
              <a:t>Example (purely for illustration purposes) 65 – 69% = C/2.0, 70 – 74% = C+/2.3</a:t>
            </a:r>
          </a:p>
          <a:p>
            <a:pPr lvl="1"/>
            <a:r>
              <a:rPr lang="en-CA" dirty="0"/>
              <a:t>But grade points don’t correlate back to percentages </a:t>
            </a:r>
          </a:p>
          <a:p>
            <a:pPr lvl="2"/>
            <a:r>
              <a:rPr lang="en-CA" dirty="0"/>
              <a:t>e.g. I was awarded a 66% on midterm and then I see this is a 2.0 GPA (out of 4.0)</a:t>
            </a:r>
          </a:p>
          <a:p>
            <a:pPr lvl="2"/>
            <a:r>
              <a:rPr lang="en-CA" dirty="0"/>
              <a:t>Does this mean that my percentage ‘went’ from a 66% to a 50%!!!???</a:t>
            </a:r>
          </a:p>
          <a:p>
            <a:pPr lvl="2"/>
            <a:r>
              <a:rPr lang="en-CA" dirty="0"/>
              <a:t>No. </a:t>
            </a:r>
            <a:endParaRPr lang="en-CA" dirty="0" smtClean="0"/>
          </a:p>
          <a:p>
            <a:pPr lvl="3"/>
            <a:r>
              <a:rPr lang="en-CA" dirty="0" smtClean="0"/>
              <a:t>A C/2.0 does not mean that 50% was awarded as a course grade.</a:t>
            </a:r>
            <a:endParaRPr lang="en-CA" dirty="0"/>
          </a:p>
          <a:p>
            <a:pPr lvl="3"/>
            <a:r>
              <a:rPr lang="en-CA" dirty="0"/>
              <a:t>To put this in perspective a passing grade point in this university is a 1.0/D in a course. If a grade point mapped back to a percentage this would mean that anyone getting a 25% or higher would pass any course here</a:t>
            </a:r>
            <a:r>
              <a:rPr lang="en-CA" dirty="0" smtClean="0"/>
              <a:t>.</a:t>
            </a:r>
          </a:p>
          <a:p>
            <a:pPr lvl="1" eaLnBrk="1" fontAlgn="auto" hangingPunct="1">
              <a:spcAft>
                <a:spcPts val="0"/>
              </a:spcAft>
              <a:buFont typeface="Arial" panose="020B0604020202020204" pitchFamily="34" charset="0"/>
              <a:buChar char="•"/>
              <a:defRPr/>
            </a:pPr>
            <a:r>
              <a:rPr lang="en-US" altLang="en-US" dirty="0"/>
              <a:t>The mapping of the midterm to grade point will be posted sometime after the midterm grades have been released.</a:t>
            </a:r>
          </a:p>
          <a:p>
            <a:pPr lvl="1" eaLnBrk="1" fontAlgn="auto" hangingPunct="1">
              <a:spcAft>
                <a:spcPts val="0"/>
              </a:spcAft>
              <a:buFont typeface="Arial" panose="020B0604020202020204" pitchFamily="34" charset="0"/>
              <a:buChar char="•"/>
              <a:defRPr/>
            </a:pPr>
            <a:r>
              <a:rPr lang="en-US" altLang="en-US" dirty="0"/>
              <a:t>The mapping of the final exam to grade point will be posted sometime after the final exam grades have been released.</a:t>
            </a:r>
          </a:p>
          <a:p>
            <a:pPr lvl="3"/>
            <a:endParaRPr lang="en-CA" dirty="0"/>
          </a:p>
          <a:p>
            <a:pPr lvl="1"/>
            <a:endParaRPr lang="en-CA" dirty="0"/>
          </a:p>
          <a:p>
            <a:endParaRPr lang="en-CA" dirty="0"/>
          </a:p>
          <a:p>
            <a:endParaRPr lang="en-CA" dirty="0"/>
          </a:p>
        </p:txBody>
      </p:sp>
      <p:grpSp>
        <p:nvGrpSpPr>
          <p:cNvPr id="4" name="Group 3"/>
          <p:cNvGrpSpPr/>
          <p:nvPr/>
        </p:nvGrpSpPr>
        <p:grpSpPr>
          <a:xfrm>
            <a:off x="-152400" y="887730"/>
            <a:ext cx="8534400" cy="5741670"/>
            <a:chOff x="-152400" y="887730"/>
            <a:chExt cx="8534400" cy="5741670"/>
          </a:xfrm>
        </p:grpSpPr>
        <p:cxnSp>
          <p:nvCxnSpPr>
            <p:cNvPr id="5" name="Straight Connector 4"/>
            <p:cNvCxnSpPr/>
            <p:nvPr/>
          </p:nvCxnSpPr>
          <p:spPr>
            <a:xfrm flipV="1">
              <a:off x="457200" y="990600"/>
              <a:ext cx="7239000" cy="56388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p:nvCxnSpPr>
          <p:spPr>
            <a:xfrm>
              <a:off x="152400" y="1066800"/>
              <a:ext cx="8229600" cy="51816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7" name="Rectangle 6"/>
            <p:cNvSpPr/>
            <p:nvPr/>
          </p:nvSpPr>
          <p:spPr>
            <a:xfrm>
              <a:off x="-152400" y="887730"/>
              <a:ext cx="2514600" cy="685800"/>
            </a:xfrm>
            <a:prstGeom prst="rect">
              <a:avLst/>
            </a:prstGeom>
            <a:solidFill>
              <a:srgbClr val="FFFFCC"/>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rgbClr val="FF0000"/>
                  </a:solidFill>
                </a:rPr>
                <a:t>No exams for remote lectures</a:t>
              </a:r>
              <a:endParaRPr lang="en-CA" dirty="0">
                <a:solidFill>
                  <a:srgbClr val="FF0000"/>
                </a:solidFill>
              </a:endParaRPr>
            </a:p>
          </p:txBody>
        </p:sp>
      </p:grpSp>
    </p:spTree>
    <p:extLst>
      <p:ext uri="{BB962C8B-B14F-4D97-AF65-F5344CB8AC3E}">
        <p14:creationId xmlns:p14="http://schemas.microsoft.com/office/powerpoint/2010/main" val="998061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randombar(horizont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2530" name="Title 1"/>
          <p:cNvSpPr>
            <a:spLocks noGrp="1"/>
          </p:cNvSpPr>
          <p:nvPr>
            <p:ph type="title"/>
          </p:nvPr>
        </p:nvSpPr>
        <p:spPr/>
        <p:txBody>
          <a:bodyPr/>
          <a:lstStyle/>
          <a:p>
            <a:r>
              <a:rPr lang="en-US" altLang="en-US" dirty="0" smtClean="0"/>
              <a:t>Estimating Your Overall Term Grade Point</a:t>
            </a:r>
          </a:p>
        </p:txBody>
      </p:sp>
      <p:sp>
        <p:nvSpPr>
          <p:cNvPr id="3" name="Content Placeholder 2"/>
          <p:cNvSpPr>
            <a:spLocks noGrp="1"/>
          </p:cNvSpPr>
          <p:nvPr>
            <p:ph idx="1"/>
          </p:nvPr>
        </p:nvSpPr>
        <p:spPr>
          <a:xfrm>
            <a:off x="762000" y="1256211"/>
            <a:ext cx="8229600" cy="5029200"/>
          </a:xfrm>
        </p:spPr>
        <p:txBody>
          <a:bodyPr/>
          <a:lstStyle/>
          <a:p>
            <a:pPr>
              <a:defRPr/>
            </a:pPr>
            <a:r>
              <a:rPr lang="en-US" sz="2000" dirty="0" smtClean="0"/>
              <a:t>To determine your weighted term grade point simply </a:t>
            </a:r>
            <a:r>
              <a:rPr lang="en-US" sz="2000" i="1" dirty="0" smtClean="0"/>
              <a:t>multiply each grade point</a:t>
            </a:r>
            <a:r>
              <a:rPr lang="en-US" sz="2000" dirty="0" smtClean="0"/>
              <a:t> by the weight of each component = weighted component grade</a:t>
            </a:r>
          </a:p>
          <a:p>
            <a:pPr>
              <a:defRPr/>
            </a:pPr>
            <a:r>
              <a:rPr lang="en-US" sz="2000" dirty="0"/>
              <a:t>Sum the weighted grade points to determine the term grade</a:t>
            </a:r>
            <a:r>
              <a:rPr lang="en-US" sz="2000" dirty="0" smtClean="0"/>
              <a:t>.</a:t>
            </a:r>
          </a:p>
          <a:p>
            <a:pPr lvl="1">
              <a:defRPr/>
            </a:pPr>
            <a:r>
              <a:rPr lang="en-US" sz="1800" b="1" dirty="0" smtClean="0">
                <a:solidFill>
                  <a:srgbClr val="FF0000"/>
                </a:solidFill>
              </a:rPr>
              <a:t>Percentages won’t be used to determine the term grade/letter grade</a:t>
            </a:r>
          </a:p>
          <a:p>
            <a:pPr lvl="1">
              <a:defRPr/>
            </a:pPr>
            <a:r>
              <a:rPr lang="en-US" sz="1800" dirty="0" smtClean="0"/>
              <a:t>So don’t </a:t>
            </a:r>
            <a:r>
              <a:rPr lang="en-US" sz="1800" dirty="0" smtClean="0"/>
              <a:t>ask me: “What percent do I need to pass this class?”</a:t>
            </a:r>
          </a:p>
          <a:p>
            <a:pPr lvl="1">
              <a:defRPr/>
            </a:pPr>
            <a:r>
              <a:rPr lang="en-US" sz="1800" dirty="0" smtClean="0"/>
              <a:t>The official passing letter/grade point for this university is a ‘D’ or 1.0.</a:t>
            </a:r>
          </a:p>
        </p:txBody>
      </p:sp>
    </p:spTree>
    <p:extLst>
      <p:ext uri="{BB962C8B-B14F-4D97-AF65-F5344CB8AC3E}">
        <p14:creationId xmlns:p14="http://schemas.microsoft.com/office/powerpoint/2010/main" val="26848623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bldLvl="3"/>
    </p:bldLst>
  </p:timing>
</p:sld>
</file>

<file path=ppt/slides/slide1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2530" name="Title 1"/>
          <p:cNvSpPr>
            <a:spLocks noGrp="1"/>
          </p:cNvSpPr>
          <p:nvPr>
            <p:ph type="title"/>
          </p:nvPr>
        </p:nvSpPr>
        <p:spPr/>
        <p:txBody>
          <a:bodyPr/>
          <a:lstStyle/>
          <a:p>
            <a:r>
              <a:rPr lang="en-US" altLang="en-US" dirty="0" smtClean="0"/>
              <a:t>Estimating Your Overall Term Grade Point</a:t>
            </a:r>
          </a:p>
        </p:txBody>
      </p:sp>
      <p:sp>
        <p:nvSpPr>
          <p:cNvPr id="3" name="Content Placeholder 2"/>
          <p:cNvSpPr>
            <a:spLocks noGrp="1"/>
          </p:cNvSpPr>
          <p:nvPr>
            <p:ph idx="1"/>
          </p:nvPr>
        </p:nvSpPr>
        <p:spPr>
          <a:xfrm>
            <a:off x="762000" y="1256211"/>
            <a:ext cx="8229600" cy="5029200"/>
          </a:xfrm>
        </p:spPr>
        <p:txBody>
          <a:bodyPr/>
          <a:lstStyle/>
          <a:p>
            <a:pPr>
              <a:defRPr/>
            </a:pPr>
            <a:r>
              <a:rPr lang="en-US" sz="2000" dirty="0" smtClean="0"/>
              <a:t>Simple and short example (not exactly the same as this term but it should be enough to give you an idea of how to do the specific calculations required this semester):</a:t>
            </a:r>
          </a:p>
          <a:p>
            <a:pPr lvl="2">
              <a:defRPr/>
            </a:pPr>
            <a:r>
              <a:rPr lang="en-US" dirty="0" smtClean="0">
                <a:latin typeface="Consolas" panose="020B0609020204030204" pitchFamily="49" charset="0"/>
                <a:cs typeface="Consolas" panose="020B0609020204030204" pitchFamily="49" charset="0"/>
              </a:rPr>
              <a:t>Assignments: weight = </a:t>
            </a:r>
            <a:r>
              <a:rPr lang="en-US" b="1" dirty="0" smtClean="0">
                <a:solidFill>
                  <a:srgbClr val="0000FF"/>
                </a:solidFill>
                <a:latin typeface="Consolas" panose="020B0609020204030204" pitchFamily="49" charset="0"/>
                <a:cs typeface="Consolas" panose="020B0609020204030204" pitchFamily="49" charset="0"/>
              </a:rPr>
              <a:t>30</a:t>
            </a:r>
            <a:r>
              <a:rPr lang="en-US" dirty="0" smtClean="0">
                <a:solidFill>
                  <a:srgbClr val="0000FF"/>
                </a:solidFill>
                <a:latin typeface="Consolas" panose="020B0609020204030204" pitchFamily="49" charset="0"/>
                <a:cs typeface="Consolas" panose="020B0609020204030204" pitchFamily="49" charset="0"/>
              </a:rPr>
              <a:t>%</a:t>
            </a:r>
            <a:r>
              <a:rPr lang="en-US" dirty="0" smtClean="0">
                <a:latin typeface="Consolas" panose="020B0609020204030204" pitchFamily="49" charset="0"/>
                <a:cs typeface="Consolas" panose="020B0609020204030204" pitchFamily="49" charset="0"/>
              </a:rPr>
              <a:t>, example score = A/</a:t>
            </a:r>
            <a:r>
              <a:rPr lang="en-US" b="1" dirty="0" smtClean="0">
                <a:solidFill>
                  <a:srgbClr val="009900"/>
                </a:solidFill>
                <a:latin typeface="Consolas" panose="020B0609020204030204" pitchFamily="49" charset="0"/>
                <a:cs typeface="Consolas" panose="020B0609020204030204" pitchFamily="49" charset="0"/>
              </a:rPr>
              <a:t>4.0</a:t>
            </a:r>
          </a:p>
          <a:p>
            <a:pPr lvl="2">
              <a:defRPr/>
            </a:pPr>
            <a:r>
              <a:rPr lang="en-US" dirty="0" smtClean="0">
                <a:latin typeface="Consolas" panose="020B0609020204030204" pitchFamily="49" charset="0"/>
                <a:cs typeface="Consolas" panose="020B0609020204030204" pitchFamily="49" charset="0"/>
              </a:rPr>
              <a:t>Midterm: weight = </a:t>
            </a:r>
            <a:r>
              <a:rPr lang="en-US" b="1" dirty="0" smtClean="0">
                <a:solidFill>
                  <a:srgbClr val="0000FF"/>
                </a:solidFill>
                <a:latin typeface="Consolas" panose="020B0609020204030204" pitchFamily="49" charset="0"/>
                <a:cs typeface="Consolas" panose="020B0609020204030204" pitchFamily="49" charset="0"/>
              </a:rPr>
              <a:t>30%</a:t>
            </a:r>
            <a:r>
              <a:rPr lang="en-US" dirty="0" smtClean="0">
                <a:latin typeface="Consolas" panose="020B0609020204030204" pitchFamily="49" charset="0"/>
                <a:cs typeface="Consolas" panose="020B0609020204030204" pitchFamily="49" charset="0"/>
              </a:rPr>
              <a:t>, example score = B+/</a:t>
            </a:r>
            <a:r>
              <a:rPr lang="en-US" b="1" dirty="0" smtClean="0">
                <a:solidFill>
                  <a:srgbClr val="009900"/>
                </a:solidFill>
                <a:latin typeface="Consolas" panose="020B0609020204030204" pitchFamily="49" charset="0"/>
                <a:cs typeface="Consolas" panose="020B0609020204030204" pitchFamily="49" charset="0"/>
              </a:rPr>
              <a:t>3.3</a:t>
            </a:r>
          </a:p>
          <a:p>
            <a:pPr lvl="2">
              <a:defRPr/>
            </a:pPr>
            <a:r>
              <a:rPr lang="en-US" dirty="0" smtClean="0">
                <a:latin typeface="Consolas" panose="020B0609020204030204" pitchFamily="49" charset="0"/>
                <a:cs typeface="Consolas" panose="020B0609020204030204" pitchFamily="49" charset="0"/>
              </a:rPr>
              <a:t>Final: weight = </a:t>
            </a:r>
            <a:r>
              <a:rPr lang="en-US" b="1" dirty="0" smtClean="0">
                <a:solidFill>
                  <a:srgbClr val="0000FF"/>
                </a:solidFill>
                <a:latin typeface="Consolas" panose="020B0609020204030204" pitchFamily="49" charset="0"/>
                <a:cs typeface="Consolas" panose="020B0609020204030204" pitchFamily="49" charset="0"/>
              </a:rPr>
              <a:t>40%</a:t>
            </a:r>
            <a:r>
              <a:rPr lang="en-US" dirty="0" smtClean="0">
                <a:latin typeface="Consolas" panose="020B0609020204030204" pitchFamily="49" charset="0"/>
                <a:cs typeface="Consolas" panose="020B0609020204030204" pitchFamily="49" charset="0"/>
              </a:rPr>
              <a:t>, example score = C-/</a:t>
            </a:r>
            <a:r>
              <a:rPr lang="en-US" b="1" dirty="0" smtClean="0">
                <a:solidFill>
                  <a:srgbClr val="009900"/>
                </a:solidFill>
                <a:latin typeface="Consolas" panose="020B0609020204030204" pitchFamily="49" charset="0"/>
                <a:cs typeface="Consolas" panose="020B0609020204030204" pitchFamily="49" charset="0"/>
              </a:rPr>
              <a:t>1.7</a:t>
            </a:r>
          </a:p>
          <a:p>
            <a:pPr marL="447675" lvl="2" indent="0">
              <a:buFont typeface="Times New Roman" pitchFamily="18" charset="0"/>
              <a:buNone/>
              <a:defRPr/>
            </a:pPr>
            <a:r>
              <a:rPr lang="en-US" dirty="0" smtClean="0">
                <a:latin typeface="Consolas" panose="020B0609020204030204" pitchFamily="49" charset="0"/>
                <a:cs typeface="Consolas" panose="020B0609020204030204" pitchFamily="49" charset="0"/>
              </a:rPr>
              <a:t>Weighted assignments: </a:t>
            </a:r>
            <a:r>
              <a:rPr lang="en-US" b="1" dirty="0" smtClean="0">
                <a:solidFill>
                  <a:srgbClr val="0000FF"/>
                </a:solidFill>
                <a:latin typeface="Consolas" panose="020B0609020204030204" pitchFamily="49" charset="0"/>
                <a:cs typeface="Consolas" panose="020B0609020204030204" pitchFamily="49" charset="0"/>
              </a:rPr>
              <a:t>0.3</a:t>
            </a:r>
            <a:r>
              <a:rPr lang="en-US" dirty="0" smtClean="0">
                <a:latin typeface="Consolas" panose="020B0609020204030204" pitchFamily="49" charset="0"/>
                <a:cs typeface="Consolas" panose="020B0609020204030204" pitchFamily="49" charset="0"/>
              </a:rPr>
              <a:t> * </a:t>
            </a:r>
            <a:r>
              <a:rPr lang="en-US" b="1" dirty="0" smtClean="0">
                <a:solidFill>
                  <a:srgbClr val="009900"/>
                </a:solidFill>
                <a:latin typeface="Consolas" panose="020B0609020204030204" pitchFamily="49" charset="0"/>
                <a:cs typeface="Consolas" panose="020B0609020204030204" pitchFamily="49" charset="0"/>
              </a:rPr>
              <a:t>4.0</a:t>
            </a:r>
            <a:r>
              <a:rPr lang="en-US" dirty="0" smtClean="0">
                <a:latin typeface="Consolas" panose="020B0609020204030204" pitchFamily="49" charset="0"/>
                <a:cs typeface="Consolas" panose="020B0609020204030204" pitchFamily="49" charset="0"/>
              </a:rPr>
              <a:t> = 1.2</a:t>
            </a:r>
          </a:p>
          <a:p>
            <a:pPr marL="447675" lvl="2" indent="0">
              <a:buFont typeface="Times New Roman" pitchFamily="18" charset="0"/>
              <a:buNone/>
              <a:defRPr/>
            </a:pPr>
            <a:r>
              <a:rPr lang="en-US" dirty="0" smtClean="0">
                <a:latin typeface="Consolas" panose="020B0609020204030204" pitchFamily="49" charset="0"/>
                <a:cs typeface="Consolas" panose="020B0609020204030204" pitchFamily="49" charset="0"/>
              </a:rPr>
              <a:t>Weighted midterm: </a:t>
            </a:r>
            <a:r>
              <a:rPr lang="en-US" b="1" dirty="0" smtClean="0">
                <a:solidFill>
                  <a:srgbClr val="0000FF"/>
                </a:solidFill>
                <a:latin typeface="Consolas" panose="020B0609020204030204" pitchFamily="49" charset="0"/>
                <a:cs typeface="Consolas" panose="020B0609020204030204" pitchFamily="49" charset="0"/>
              </a:rPr>
              <a:t>0.3</a:t>
            </a:r>
            <a:r>
              <a:rPr lang="en-US" dirty="0" smtClean="0">
                <a:latin typeface="Consolas" panose="020B0609020204030204" pitchFamily="49" charset="0"/>
                <a:cs typeface="Consolas" panose="020B0609020204030204" pitchFamily="49" charset="0"/>
              </a:rPr>
              <a:t> * </a:t>
            </a:r>
            <a:r>
              <a:rPr lang="en-US" b="1" dirty="0" smtClean="0">
                <a:solidFill>
                  <a:srgbClr val="009900"/>
                </a:solidFill>
                <a:latin typeface="Consolas" panose="020B0609020204030204" pitchFamily="49" charset="0"/>
                <a:cs typeface="Consolas" panose="020B0609020204030204" pitchFamily="49" charset="0"/>
              </a:rPr>
              <a:t>3.3</a:t>
            </a:r>
            <a:r>
              <a:rPr lang="en-US" dirty="0" smtClean="0">
                <a:latin typeface="Consolas" panose="020B0609020204030204" pitchFamily="49" charset="0"/>
                <a:cs typeface="Consolas" panose="020B0609020204030204" pitchFamily="49" charset="0"/>
              </a:rPr>
              <a:t> = 0.99</a:t>
            </a:r>
          </a:p>
          <a:p>
            <a:pPr marL="447675" lvl="2" indent="0">
              <a:buFont typeface="Times New Roman" pitchFamily="18" charset="0"/>
              <a:buNone/>
              <a:defRPr/>
            </a:pPr>
            <a:r>
              <a:rPr lang="en-US" dirty="0" smtClean="0">
                <a:latin typeface="Consolas" panose="020B0609020204030204" pitchFamily="49" charset="0"/>
                <a:cs typeface="Consolas" panose="020B0609020204030204" pitchFamily="49" charset="0"/>
              </a:rPr>
              <a:t>Weighted final: </a:t>
            </a:r>
            <a:r>
              <a:rPr lang="en-US" b="1" dirty="0" smtClean="0">
                <a:solidFill>
                  <a:srgbClr val="0000FF"/>
                </a:solidFill>
                <a:latin typeface="Consolas" panose="020B0609020204030204" pitchFamily="49" charset="0"/>
                <a:cs typeface="Consolas" panose="020B0609020204030204" pitchFamily="49" charset="0"/>
              </a:rPr>
              <a:t>0.4</a:t>
            </a:r>
            <a:r>
              <a:rPr lang="en-US" dirty="0" smtClean="0">
                <a:latin typeface="Consolas" panose="020B0609020204030204" pitchFamily="49" charset="0"/>
                <a:cs typeface="Consolas" panose="020B0609020204030204" pitchFamily="49" charset="0"/>
              </a:rPr>
              <a:t> * </a:t>
            </a:r>
            <a:r>
              <a:rPr lang="en-US" b="1" dirty="0" smtClean="0">
                <a:solidFill>
                  <a:srgbClr val="009900"/>
                </a:solidFill>
                <a:latin typeface="Consolas" panose="020B0609020204030204" pitchFamily="49" charset="0"/>
                <a:cs typeface="Consolas" panose="020B0609020204030204" pitchFamily="49" charset="0"/>
              </a:rPr>
              <a:t>1.7</a:t>
            </a:r>
            <a:r>
              <a:rPr lang="en-US" dirty="0" smtClean="0">
                <a:latin typeface="Consolas" panose="020B0609020204030204" pitchFamily="49" charset="0"/>
                <a:cs typeface="Consolas" panose="020B0609020204030204" pitchFamily="49" charset="0"/>
              </a:rPr>
              <a:t> = 0.68</a:t>
            </a:r>
          </a:p>
          <a:p>
            <a:pPr marL="447675" lvl="2" indent="0">
              <a:buFont typeface="Times New Roman" pitchFamily="18" charset="0"/>
              <a:buNone/>
              <a:defRPr/>
            </a:pPr>
            <a:r>
              <a:rPr lang="en-US" dirty="0" smtClean="0">
                <a:latin typeface="Consolas" panose="020B0609020204030204" pitchFamily="49" charset="0"/>
                <a:cs typeface="Consolas" panose="020B0609020204030204" pitchFamily="49" charset="0"/>
              </a:rPr>
              <a:t>Total term grade point = 1.2 + 0.99 + 0.68 = 2.87</a:t>
            </a:r>
          </a:p>
          <a:p>
            <a:pPr marL="225425" lvl="1" indent="0">
              <a:buNone/>
              <a:defRPr/>
            </a:pPr>
            <a:r>
              <a:rPr lang="en-US" sz="1800" dirty="0"/>
              <a:t>(In this case the term letter is B</a:t>
            </a:r>
            <a:r>
              <a:rPr lang="en-US" sz="1800" dirty="0" smtClean="0"/>
              <a:t>)</a:t>
            </a:r>
            <a:endParaRPr lang="en-US" sz="1800" dirty="0"/>
          </a:p>
          <a:p>
            <a:pPr marL="225425" lvl="1" indent="0">
              <a:buFont typeface="Times New Roman" pitchFamily="18" charset="0"/>
              <a:buNone/>
              <a:defRPr/>
            </a:pPr>
            <a:endParaRPr lang="en-US" dirty="0" smtClean="0"/>
          </a:p>
          <a:p>
            <a:pPr marL="225425" lvl="1" indent="0">
              <a:buFont typeface="Times New Roman" pitchFamily="18" charset="0"/>
              <a:buNone/>
              <a:defRPr/>
            </a:pPr>
            <a:endParaRPr lang="en-US" dirty="0"/>
          </a:p>
          <a:p>
            <a:pPr>
              <a:defRPr/>
            </a:pPr>
            <a:endParaRPr lang="en-US" sz="2000" dirty="0"/>
          </a:p>
        </p:txBody>
      </p:sp>
    </p:spTree>
    <p:extLst>
      <p:ext uri="{BB962C8B-B14F-4D97-AF65-F5344CB8AC3E}">
        <p14:creationId xmlns:p14="http://schemas.microsoft.com/office/powerpoint/2010/main" val="28226330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bldLvl="3"/>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6629400" cy="944562"/>
          </a:xfrm>
        </p:spPr>
        <p:txBody>
          <a:bodyPr/>
          <a:lstStyle/>
          <a:p>
            <a:r>
              <a:rPr lang="en-US" dirty="0" smtClean="0"/>
              <a:t>Contact Information (James Tam)</a:t>
            </a:r>
            <a:endParaRPr lang="en-US" dirty="0"/>
          </a:p>
        </p:txBody>
      </p:sp>
      <p:sp>
        <p:nvSpPr>
          <p:cNvPr id="3" name="Content Placeholder 2"/>
          <p:cNvSpPr>
            <a:spLocks noGrp="1"/>
          </p:cNvSpPr>
          <p:nvPr>
            <p:ph idx="1"/>
          </p:nvPr>
        </p:nvSpPr>
        <p:spPr/>
        <p:txBody>
          <a:bodyPr/>
          <a:lstStyle/>
          <a:p>
            <a:pPr marL="223838" indent="-223838"/>
            <a:r>
              <a:rPr lang="en-US" altLang="en-US" sz="2000" dirty="0"/>
              <a:t>Contact </a:t>
            </a:r>
            <a:r>
              <a:rPr lang="en-US" altLang="en-US" sz="2000" dirty="0" smtClean="0"/>
              <a:t>Information (James Tam)</a:t>
            </a:r>
            <a:endParaRPr lang="en-US" altLang="en-US" sz="2000" dirty="0"/>
          </a:p>
          <a:p>
            <a:pPr marL="568325" lvl="1" indent="-171450"/>
            <a:r>
              <a:rPr lang="en-US" altLang="en-US" sz="1800" dirty="0"/>
              <a:t>Office: ICT </a:t>
            </a:r>
            <a:r>
              <a:rPr lang="en-US" altLang="en-US" sz="1800" dirty="0" smtClean="0"/>
              <a:t>707 (Memory aid: “Just like the airplane”)</a:t>
            </a:r>
          </a:p>
          <a:p>
            <a:pPr marL="685800" lvl="2" indent="-171450"/>
            <a:r>
              <a:rPr lang="en-US" altLang="en-US" dirty="0" smtClean="0"/>
              <a:t>My virtual office during the pandemic: A Zoom link</a:t>
            </a:r>
          </a:p>
          <a:p>
            <a:pPr marL="568325" lvl="1" indent="-171450"/>
            <a:r>
              <a:rPr lang="en-US" altLang="en-US" sz="1800" dirty="0" smtClean="0"/>
              <a:t>Email</a:t>
            </a:r>
            <a:r>
              <a:rPr lang="en-US" altLang="en-US" sz="1800" dirty="0"/>
              <a:t>: </a:t>
            </a:r>
            <a:r>
              <a:rPr lang="en-US" altLang="en-US" sz="1800" dirty="0">
                <a:hlinkClick r:id="rId2"/>
              </a:rPr>
              <a:t>tam@ucalgary.ca</a:t>
            </a:r>
            <a:endParaRPr lang="en-US" altLang="en-US" sz="1800" dirty="0"/>
          </a:p>
          <a:p>
            <a:pPr marL="568325" lvl="1" indent="-171450"/>
            <a:r>
              <a:rPr lang="en-US" altLang="en-US" sz="1800" dirty="0" smtClean="0"/>
              <a:t>Make sure </a:t>
            </a:r>
            <a:r>
              <a:rPr lang="en-US" altLang="en-US" sz="1800" dirty="0"/>
              <a:t>you specify the course name and number in the subject line of the email ‘</a:t>
            </a:r>
            <a:r>
              <a:rPr lang="en-US" altLang="en-US" sz="1800" dirty="0">
                <a:latin typeface="Consolas" panose="020B0609020204030204" pitchFamily="49" charset="0"/>
              </a:rPr>
              <a:t>CPSC 20</a:t>
            </a:r>
            <a:r>
              <a:rPr lang="en-US" altLang="en-US" sz="1800" dirty="0"/>
              <a:t>3’</a:t>
            </a:r>
          </a:p>
          <a:p>
            <a:pPr marL="223838" indent="-223838"/>
            <a:r>
              <a:rPr lang="en-US" altLang="en-US" sz="2000" dirty="0"/>
              <a:t>Office </a:t>
            </a:r>
            <a:r>
              <a:rPr lang="en-US" altLang="en-US" sz="2000" dirty="0" smtClean="0"/>
              <a:t>hours (James Tam)</a:t>
            </a:r>
            <a:endParaRPr lang="en-US" altLang="en-US" sz="2000" dirty="0"/>
          </a:p>
          <a:p>
            <a:pPr marL="566738" lvl="1" indent="-160338">
              <a:tabLst>
                <a:tab pos="347663" algn="l"/>
              </a:tabLst>
            </a:pPr>
            <a:r>
              <a:rPr lang="en-US" altLang="en-US" sz="1800" dirty="0" smtClean="0"/>
              <a:t>Monday</a:t>
            </a:r>
            <a:r>
              <a:rPr lang="en-US" altLang="en-US" sz="1800" dirty="0"/>
              <a:t>: </a:t>
            </a:r>
            <a:r>
              <a:rPr lang="en-US" altLang="en-US" sz="1800" dirty="0" smtClean="0"/>
              <a:t>11:00 </a:t>
            </a:r>
            <a:r>
              <a:rPr lang="en-US" altLang="en-US" sz="1800" dirty="0"/>
              <a:t>– </a:t>
            </a:r>
            <a:r>
              <a:rPr lang="en-US" altLang="en-US" sz="1800" dirty="0" smtClean="0"/>
              <a:t>11:50 AM, Tuesday</a:t>
            </a:r>
            <a:r>
              <a:rPr lang="en-US" altLang="en-US" sz="1800" dirty="0"/>
              <a:t>: </a:t>
            </a:r>
            <a:r>
              <a:rPr lang="en-US" altLang="en-US" sz="1800" dirty="0" smtClean="0"/>
              <a:t>2:00 </a:t>
            </a:r>
            <a:r>
              <a:rPr lang="en-US" altLang="en-US" sz="1800" dirty="0"/>
              <a:t>– </a:t>
            </a:r>
            <a:r>
              <a:rPr lang="en-US" altLang="en-US" sz="1800" dirty="0" smtClean="0"/>
              <a:t>2:50 </a:t>
            </a:r>
            <a:r>
              <a:rPr lang="en-US" altLang="en-US" sz="1800" dirty="0"/>
              <a:t>PM</a:t>
            </a:r>
          </a:p>
          <a:p>
            <a:pPr marL="566738" lvl="1" indent="-160338">
              <a:tabLst>
                <a:tab pos="347663" algn="l"/>
              </a:tabLst>
            </a:pPr>
            <a:r>
              <a:rPr lang="en-US" altLang="en-US" sz="1800" dirty="0" smtClean="0"/>
              <a:t>Appointments </a:t>
            </a:r>
            <a:r>
              <a:rPr lang="en-US" altLang="en-US" sz="1800" dirty="0"/>
              <a:t>possible at other days/times (subject to availability).</a:t>
            </a:r>
          </a:p>
          <a:p>
            <a:pPr marL="566738" lvl="1" indent="-160338">
              <a:tabLst>
                <a:tab pos="347663" algn="l"/>
              </a:tabLst>
            </a:pPr>
            <a:r>
              <a:rPr lang="en-US" altLang="en-US" sz="1800" dirty="0"/>
              <a:t>Dropping by outside of office hours without prior notice is “hit and </a:t>
            </a:r>
            <a:r>
              <a:rPr lang="en-US" altLang="en-US" sz="1800" dirty="0" smtClean="0"/>
              <a:t>miss”</a:t>
            </a:r>
          </a:p>
          <a:p>
            <a:pPr marL="344488" indent="-160338">
              <a:tabLst>
                <a:tab pos="347663" algn="l"/>
              </a:tabLst>
            </a:pPr>
            <a:r>
              <a:rPr lang="en-US" altLang="en-US" sz="2000" dirty="0" smtClean="0"/>
              <a:t>Lectures </a:t>
            </a:r>
            <a:r>
              <a:rPr lang="en-US" altLang="en-US" sz="2000" dirty="0"/>
              <a:t>(3 times per </a:t>
            </a:r>
            <a:r>
              <a:rPr lang="en-US" altLang="en-US" sz="2000" dirty="0" smtClean="0"/>
              <a:t>week): MWF: 10:00 – 10:50 AM via a Zoom </a:t>
            </a:r>
            <a:r>
              <a:rPr lang="en-US" altLang="en-US" sz="2000" dirty="0" smtClean="0"/>
              <a:t>link.</a:t>
            </a:r>
          </a:p>
          <a:p>
            <a:pPr marL="566738" lvl="1" indent="-160338">
              <a:tabLst>
                <a:tab pos="347663" algn="l"/>
              </a:tabLst>
            </a:pPr>
            <a:r>
              <a:rPr lang="en-US" altLang="en-US" sz="1600" dirty="0" smtClean="0"/>
              <a:t>Look in D2L under</a:t>
            </a:r>
            <a:r>
              <a:rPr lang="en-US" altLang="en-US" sz="1600" dirty="0"/>
              <a:t>: </a:t>
            </a:r>
            <a:r>
              <a:rPr lang="en-US" altLang="en-US" sz="1600" dirty="0">
                <a:latin typeface="Consolas" panose="020B0609020204030204" pitchFamily="49" charset="0"/>
              </a:rPr>
              <a:t>Content-&gt;Lecture </a:t>
            </a:r>
            <a:r>
              <a:rPr lang="en-US" altLang="en-US" sz="1600" dirty="0" smtClean="0">
                <a:latin typeface="Consolas" panose="020B0609020204030204" pitchFamily="49" charset="0"/>
              </a:rPr>
              <a:t>links</a:t>
            </a:r>
          </a:p>
          <a:p>
            <a:pPr marL="566738" lvl="1" indent="-160338">
              <a:tabLst>
                <a:tab pos="347663" algn="l"/>
              </a:tabLst>
            </a:pPr>
            <a:endParaRPr lang="en-US" altLang="en-US" sz="1600" dirty="0" smtClean="0"/>
          </a:p>
          <a:p>
            <a:pPr marL="857250" lvl="2" indent="-171450"/>
            <a:endParaRPr lang="en-US" altLang="en-US" sz="2000" dirty="0"/>
          </a:p>
          <a:p>
            <a:endParaRPr lang="en-US" sz="2000" dirty="0"/>
          </a:p>
        </p:txBody>
      </p:sp>
      <p:sp>
        <p:nvSpPr>
          <p:cNvPr id="7" name="TextBox 6"/>
          <p:cNvSpPr txBox="1"/>
          <p:nvPr/>
        </p:nvSpPr>
        <p:spPr>
          <a:xfrm>
            <a:off x="7427334" y="1829582"/>
            <a:ext cx="990600" cy="369332"/>
          </a:xfrm>
          <a:prstGeom prst="rect">
            <a:avLst/>
          </a:prstGeom>
          <a:noFill/>
        </p:spPr>
        <p:txBody>
          <a:bodyPr wrap="square" rtlCol="0">
            <a:spAutoFit/>
          </a:bodyPr>
          <a:lstStyle/>
          <a:p>
            <a:r>
              <a:rPr lang="en-US" b="1" dirty="0" smtClean="0">
                <a:solidFill>
                  <a:schemeClr val="bg1"/>
                </a:solidFill>
              </a:rPr>
              <a:t>© Tam</a:t>
            </a:r>
            <a:endParaRPr lang="en-US" b="1" dirty="0">
              <a:solidFill>
                <a:schemeClr val="bg1"/>
              </a:solidFill>
            </a:endParaRPr>
          </a:p>
        </p:txBody>
      </p:sp>
      <p:pic>
        <p:nvPicPr>
          <p:cNvPr id="9" name="Picture 8"/>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357717" y="0"/>
            <a:ext cx="1786283" cy="2322777"/>
          </a:xfrm>
          <a:prstGeom prst="rect">
            <a:avLst/>
          </a:prstGeom>
        </p:spPr>
      </p:pic>
    </p:spTree>
    <p:extLst>
      <p:ext uri="{BB962C8B-B14F-4D97-AF65-F5344CB8AC3E}">
        <p14:creationId xmlns:p14="http://schemas.microsoft.com/office/powerpoint/2010/main" val="330956045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Estimating Your Overall Term Grade </a:t>
            </a:r>
            <a:r>
              <a:rPr lang="en-US" altLang="en-US" dirty="0" smtClean="0"/>
              <a:t>Point (2)</a:t>
            </a:r>
            <a:endParaRPr lang="en-US" dirty="0"/>
          </a:p>
        </p:txBody>
      </p:sp>
      <p:sp>
        <p:nvSpPr>
          <p:cNvPr id="3" name="Content Placeholder 2"/>
          <p:cNvSpPr>
            <a:spLocks noGrp="1"/>
          </p:cNvSpPr>
          <p:nvPr>
            <p:ph idx="1"/>
          </p:nvPr>
        </p:nvSpPr>
        <p:spPr/>
        <p:txBody>
          <a:bodyPr/>
          <a:lstStyle/>
          <a:p>
            <a:r>
              <a:rPr lang="en-US" dirty="0" smtClean="0"/>
              <a:t>You can use the spreadsheet on the course web page to estimate your term letter grade:</a:t>
            </a:r>
          </a:p>
          <a:p>
            <a:pPr lvl="1" fontAlgn="auto">
              <a:spcBef>
                <a:spcPts val="0"/>
              </a:spcBef>
              <a:spcAft>
                <a:spcPts val="0"/>
              </a:spcAft>
              <a:defRPr/>
            </a:pPr>
            <a:r>
              <a:rPr lang="en-US" dirty="0">
                <a:hlinkClick r:id="rId2"/>
              </a:rPr>
              <a:t>http://pages.cpsc.ucalgary.ca/~</a:t>
            </a:r>
            <a:r>
              <a:rPr lang="en-US" dirty="0" smtClean="0">
                <a:hlinkClick r:id="rId2"/>
              </a:rPr>
              <a:t>tamj/2020/203F/grade_calculator.xlsx</a:t>
            </a:r>
            <a:endParaRPr lang="en-US" dirty="0"/>
          </a:p>
        </p:txBody>
      </p:sp>
    </p:spTree>
    <p:extLst>
      <p:ext uri="{BB962C8B-B14F-4D97-AF65-F5344CB8AC3E}">
        <p14:creationId xmlns:p14="http://schemas.microsoft.com/office/powerpoint/2010/main" val="39723832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4"/>
    </p:bldLst>
  </p:timing>
</p:sld>
</file>

<file path=ppt/slides/slide2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1" y="54725"/>
            <a:ext cx="8229600" cy="1143000"/>
          </a:xfrm>
        </p:spPr>
        <p:txBody>
          <a:bodyPr/>
          <a:lstStyle/>
          <a:p>
            <a:r>
              <a:rPr lang="en-US" dirty="0" smtClean="0"/>
              <a:t>Contrast The Cut-Offs</a:t>
            </a:r>
            <a:endParaRPr lang="en-US" dirty="0"/>
          </a:p>
        </p:txBody>
      </p:sp>
      <p:sp>
        <p:nvSpPr>
          <p:cNvPr id="3" name="Text Placeholder 2"/>
          <p:cNvSpPr>
            <a:spLocks noGrp="1"/>
          </p:cNvSpPr>
          <p:nvPr>
            <p:ph type="body" idx="1"/>
          </p:nvPr>
        </p:nvSpPr>
        <p:spPr>
          <a:xfrm>
            <a:off x="457201" y="869157"/>
            <a:ext cx="4040188" cy="639762"/>
          </a:xfrm>
        </p:spPr>
        <p:txBody>
          <a:bodyPr/>
          <a:lstStyle/>
          <a:p>
            <a:r>
              <a:rPr lang="en-US" sz="2000" dirty="0" smtClean="0"/>
              <a:t>Official UC cutoffs</a:t>
            </a:r>
            <a:endParaRPr lang="en-US" sz="2000" dirty="0"/>
          </a:p>
        </p:txBody>
      </p:sp>
      <p:sp>
        <p:nvSpPr>
          <p:cNvPr id="5" name="Text Placeholder 4"/>
          <p:cNvSpPr>
            <a:spLocks noGrp="1"/>
          </p:cNvSpPr>
          <p:nvPr>
            <p:ph type="body" sz="quarter" idx="3"/>
          </p:nvPr>
        </p:nvSpPr>
        <p:spPr>
          <a:xfrm>
            <a:off x="4645026" y="869157"/>
            <a:ext cx="4041775" cy="639762"/>
          </a:xfrm>
        </p:spPr>
        <p:txBody>
          <a:bodyPr/>
          <a:lstStyle/>
          <a:p>
            <a:r>
              <a:rPr lang="en-US" sz="2000" dirty="0" smtClean="0"/>
              <a:t>The Tam cutoffs</a:t>
            </a:r>
            <a:endParaRPr lang="en-US" sz="2000" dirty="0"/>
          </a:p>
        </p:txBody>
      </p:sp>
      <p:pic>
        <p:nvPicPr>
          <p:cNvPr id="8" name="Content Placeholder 7"/>
          <p:cNvPicPr>
            <a:picLocks noGrp="1" noChangeAspect="1"/>
          </p:cNvPicPr>
          <p:nvPr>
            <p:ph sz="quarter" idx="4"/>
          </p:nvPr>
        </p:nvPicPr>
        <p:blipFill>
          <a:blip r:embed="rId2"/>
          <a:stretch>
            <a:fillRect/>
          </a:stretch>
        </p:blipFill>
        <p:spPr>
          <a:xfrm>
            <a:off x="4645026" y="1508919"/>
            <a:ext cx="3216912" cy="3253468"/>
          </a:xfrm>
          <a:prstGeom prst="rect">
            <a:avLst/>
          </a:prstGeom>
        </p:spPr>
      </p:pic>
      <p:pic>
        <p:nvPicPr>
          <p:cNvPr id="7" name="Content Placeholder 6"/>
          <p:cNvPicPr>
            <a:picLocks noGrp="1" noChangeAspect="1"/>
          </p:cNvPicPr>
          <p:nvPr>
            <p:ph sz="half" idx="2"/>
          </p:nvPr>
        </p:nvPicPr>
        <p:blipFill>
          <a:blip r:embed="rId3"/>
          <a:stretch>
            <a:fillRect/>
          </a:stretch>
        </p:blipFill>
        <p:spPr>
          <a:xfrm>
            <a:off x="457201" y="1517626"/>
            <a:ext cx="3102755" cy="3245959"/>
          </a:xfrm>
          <a:prstGeom prst="rect">
            <a:avLst/>
          </a:prstGeom>
        </p:spPr>
      </p:pic>
      <p:sp>
        <p:nvSpPr>
          <p:cNvPr id="9" name="TextBox 8"/>
          <p:cNvSpPr txBox="1"/>
          <p:nvPr/>
        </p:nvSpPr>
        <p:spPr>
          <a:xfrm>
            <a:off x="3392220" y="1521092"/>
            <a:ext cx="1001159" cy="3251200"/>
          </a:xfrm>
          <a:prstGeom prst="rect">
            <a:avLst/>
          </a:prstGeom>
          <a:noFill/>
          <a:ln w="0">
            <a:noFill/>
          </a:ln>
        </p:spPr>
        <p:txBody>
          <a:bodyPr wrap="square" lIns="0" rtlCol="0">
            <a:noAutofit/>
          </a:bodyPr>
          <a:lstStyle/>
          <a:p>
            <a:pPr>
              <a:spcBef>
                <a:spcPts val="30"/>
              </a:spcBef>
              <a:spcAft>
                <a:spcPts val="30"/>
              </a:spcAft>
            </a:pPr>
            <a:r>
              <a:rPr lang="en-US" sz="1600" b="1" dirty="0" smtClean="0">
                <a:solidFill>
                  <a:srgbClr val="0070C0"/>
                </a:solidFill>
              </a:rPr>
              <a:t>Term GPA</a:t>
            </a:r>
          </a:p>
          <a:p>
            <a:pPr>
              <a:spcBef>
                <a:spcPts val="30"/>
              </a:spcBef>
              <a:spcAft>
                <a:spcPts val="30"/>
              </a:spcAft>
            </a:pPr>
            <a:r>
              <a:rPr lang="en-US" sz="1600" b="1" dirty="0" smtClean="0">
                <a:solidFill>
                  <a:srgbClr val="0070C0"/>
                </a:solidFill>
              </a:rPr>
              <a:t>4</a:t>
            </a:r>
          </a:p>
          <a:p>
            <a:pPr>
              <a:spcBef>
                <a:spcPts val="30"/>
              </a:spcBef>
              <a:spcAft>
                <a:spcPts val="30"/>
              </a:spcAft>
            </a:pPr>
            <a:r>
              <a:rPr lang="en-US" sz="1600" b="1" dirty="0" smtClean="0">
                <a:solidFill>
                  <a:srgbClr val="0070C0"/>
                </a:solidFill>
              </a:rPr>
              <a:t>4</a:t>
            </a:r>
          </a:p>
          <a:p>
            <a:pPr>
              <a:spcBef>
                <a:spcPts val="30"/>
              </a:spcBef>
              <a:spcAft>
                <a:spcPts val="30"/>
              </a:spcAft>
            </a:pPr>
            <a:r>
              <a:rPr lang="en-US" sz="1600" b="1" dirty="0" smtClean="0">
                <a:solidFill>
                  <a:srgbClr val="0070C0"/>
                </a:solidFill>
              </a:rPr>
              <a:t>3.7</a:t>
            </a:r>
          </a:p>
          <a:p>
            <a:pPr>
              <a:spcBef>
                <a:spcPts val="30"/>
              </a:spcBef>
              <a:spcAft>
                <a:spcPts val="30"/>
              </a:spcAft>
            </a:pPr>
            <a:r>
              <a:rPr lang="en-US" sz="1600" b="1" dirty="0" smtClean="0">
                <a:solidFill>
                  <a:srgbClr val="0070C0"/>
                </a:solidFill>
              </a:rPr>
              <a:t>3.3</a:t>
            </a:r>
          </a:p>
          <a:p>
            <a:pPr>
              <a:spcBef>
                <a:spcPts val="30"/>
              </a:spcBef>
              <a:spcAft>
                <a:spcPts val="30"/>
              </a:spcAft>
            </a:pPr>
            <a:r>
              <a:rPr lang="en-US" sz="1600" b="1" dirty="0" smtClean="0">
                <a:solidFill>
                  <a:srgbClr val="0070C0"/>
                </a:solidFill>
              </a:rPr>
              <a:t>3.0</a:t>
            </a:r>
          </a:p>
          <a:p>
            <a:pPr>
              <a:spcBef>
                <a:spcPts val="30"/>
              </a:spcBef>
              <a:spcAft>
                <a:spcPts val="30"/>
              </a:spcAft>
            </a:pPr>
            <a:r>
              <a:rPr lang="en-US" sz="1600" b="1" dirty="0" smtClean="0">
                <a:solidFill>
                  <a:srgbClr val="0070C0"/>
                </a:solidFill>
              </a:rPr>
              <a:t>2.7</a:t>
            </a:r>
          </a:p>
          <a:p>
            <a:pPr>
              <a:spcBef>
                <a:spcPts val="30"/>
              </a:spcBef>
              <a:spcAft>
                <a:spcPts val="30"/>
              </a:spcAft>
            </a:pPr>
            <a:r>
              <a:rPr lang="en-US" sz="1600" b="1" dirty="0" smtClean="0">
                <a:solidFill>
                  <a:srgbClr val="0070C0"/>
                </a:solidFill>
              </a:rPr>
              <a:t>2.3</a:t>
            </a:r>
          </a:p>
          <a:p>
            <a:pPr>
              <a:spcBef>
                <a:spcPts val="30"/>
              </a:spcBef>
              <a:spcAft>
                <a:spcPts val="30"/>
              </a:spcAft>
            </a:pPr>
            <a:r>
              <a:rPr lang="en-US" sz="1600" b="1" dirty="0" smtClean="0">
                <a:solidFill>
                  <a:srgbClr val="0070C0"/>
                </a:solidFill>
              </a:rPr>
              <a:t>2.0</a:t>
            </a:r>
          </a:p>
          <a:p>
            <a:pPr>
              <a:spcBef>
                <a:spcPts val="30"/>
              </a:spcBef>
              <a:spcAft>
                <a:spcPts val="30"/>
              </a:spcAft>
            </a:pPr>
            <a:r>
              <a:rPr lang="en-US" sz="1600" b="1" dirty="0" smtClean="0">
                <a:solidFill>
                  <a:srgbClr val="0070C0"/>
                </a:solidFill>
              </a:rPr>
              <a:t>1.7</a:t>
            </a:r>
          </a:p>
          <a:p>
            <a:pPr>
              <a:spcBef>
                <a:spcPts val="30"/>
              </a:spcBef>
              <a:spcAft>
                <a:spcPts val="30"/>
              </a:spcAft>
            </a:pPr>
            <a:r>
              <a:rPr lang="en-US" sz="1600" b="1" dirty="0" smtClean="0">
                <a:solidFill>
                  <a:srgbClr val="0070C0"/>
                </a:solidFill>
              </a:rPr>
              <a:t>1.3</a:t>
            </a:r>
          </a:p>
          <a:p>
            <a:pPr>
              <a:spcBef>
                <a:spcPts val="30"/>
              </a:spcBef>
              <a:spcAft>
                <a:spcPts val="30"/>
              </a:spcAft>
            </a:pPr>
            <a:r>
              <a:rPr lang="en-US" sz="1600" b="1" dirty="0" smtClean="0">
                <a:solidFill>
                  <a:srgbClr val="0070C0"/>
                </a:solidFill>
              </a:rPr>
              <a:t>1.0</a:t>
            </a:r>
          </a:p>
          <a:p>
            <a:pPr>
              <a:spcBef>
                <a:spcPts val="30"/>
              </a:spcBef>
              <a:spcAft>
                <a:spcPts val="30"/>
              </a:spcAft>
            </a:pPr>
            <a:r>
              <a:rPr lang="en-US" sz="1600" b="1" dirty="0">
                <a:solidFill>
                  <a:srgbClr val="0070C0"/>
                </a:solidFill>
              </a:rPr>
              <a:t>0</a:t>
            </a:r>
            <a:endParaRPr lang="en-US" sz="1600" b="1" dirty="0" smtClean="0">
              <a:solidFill>
                <a:srgbClr val="0070C0"/>
              </a:solidFill>
            </a:endParaRPr>
          </a:p>
          <a:p>
            <a:pPr>
              <a:spcBef>
                <a:spcPts val="30"/>
              </a:spcBef>
              <a:spcAft>
                <a:spcPts val="30"/>
              </a:spcAft>
            </a:pPr>
            <a:endParaRPr lang="en-US" sz="1600" b="1" dirty="0" smtClean="0">
              <a:solidFill>
                <a:srgbClr val="0070C0"/>
              </a:solidFill>
            </a:endParaRPr>
          </a:p>
        </p:txBody>
      </p:sp>
      <p:sp>
        <p:nvSpPr>
          <p:cNvPr id="10" name="Rectangle 9"/>
          <p:cNvSpPr/>
          <p:nvPr/>
        </p:nvSpPr>
        <p:spPr>
          <a:xfrm>
            <a:off x="-812345" y="4762387"/>
            <a:ext cx="9956345" cy="2092881"/>
          </a:xfrm>
          <a:prstGeom prst="rect">
            <a:avLst/>
          </a:prstGeom>
        </p:spPr>
        <p:txBody>
          <a:bodyPr wrap="square">
            <a:spAutoFit/>
          </a:bodyPr>
          <a:lstStyle/>
          <a:p>
            <a:pPr marL="1200150" lvl="2" indent="-285750" fontAlgn="auto">
              <a:spcBef>
                <a:spcPts val="0"/>
              </a:spcBef>
              <a:spcAft>
                <a:spcPts val="0"/>
              </a:spcAft>
              <a:buFont typeface="Arial" panose="020B0604020202020204" pitchFamily="34" charset="0"/>
              <a:buChar char="•"/>
              <a:defRPr/>
            </a:pPr>
            <a:r>
              <a:rPr lang="en-US" altLang="en-US" dirty="0"/>
              <a:t>The cutoffs in the spreadsheet are </a:t>
            </a:r>
            <a:r>
              <a:rPr lang="en-US" altLang="en-US" b="1" dirty="0"/>
              <a:t>significantly more lenient </a:t>
            </a:r>
            <a:r>
              <a:rPr lang="en-US" altLang="en-US" dirty="0"/>
              <a:t>(almost everyone “gets a big </a:t>
            </a:r>
            <a:r>
              <a:rPr lang="en-US" altLang="en-US" sz="1400" dirty="0"/>
              <a:t>break” e.g. instead of 3.7 for an A- it’s 3.5 (midpoint between A-/3.7 and B+/3.3 is the higher letter grade)</a:t>
            </a:r>
          </a:p>
          <a:p>
            <a:pPr marL="1200150" lvl="2" indent="-285750" fontAlgn="auto">
              <a:spcBef>
                <a:spcPts val="0"/>
              </a:spcBef>
              <a:spcAft>
                <a:spcPts val="0"/>
              </a:spcAft>
              <a:buFont typeface="Arial" panose="020B0604020202020204" pitchFamily="34" charset="0"/>
              <a:buChar char="•"/>
              <a:defRPr/>
            </a:pPr>
            <a:r>
              <a:rPr lang="en-US" altLang="en-US" sz="1400" dirty="0"/>
              <a:t>Do not expect a further “rounding up” at the end of the term e.g. </a:t>
            </a:r>
            <a:endParaRPr lang="en-US" altLang="en-US" sz="1400" dirty="0" smtClean="0"/>
          </a:p>
          <a:p>
            <a:pPr marL="1200150" lvl="2" indent="-285750" fontAlgn="auto">
              <a:spcBef>
                <a:spcPts val="0"/>
              </a:spcBef>
              <a:spcAft>
                <a:spcPts val="0"/>
              </a:spcAft>
              <a:buFont typeface="Arial" panose="020B0604020202020204" pitchFamily="34" charset="0"/>
              <a:buChar char="•"/>
              <a:defRPr/>
            </a:pPr>
            <a:r>
              <a:rPr lang="en-US" altLang="en-US" sz="1400" b="1" dirty="0" smtClean="0"/>
              <a:t>Q</a:t>
            </a:r>
            <a:r>
              <a:rPr lang="en-US" altLang="en-US" sz="1400" dirty="0" smtClean="0"/>
              <a:t>: 3.4999999999999999999999999999999999999999999999999 </a:t>
            </a:r>
            <a:r>
              <a:rPr lang="en-US" altLang="en-US" sz="1400" dirty="0"/>
              <a:t>is soooooooooooooooooooooooooooooooooooooooooooooooo close to 3.5 can’t you get an “A-</a:t>
            </a:r>
            <a:r>
              <a:rPr lang="en-US" altLang="en-US" sz="1400" dirty="0" smtClean="0"/>
              <a:t>”</a:t>
            </a:r>
          </a:p>
          <a:p>
            <a:pPr marL="1200150" lvl="2" indent="-285750" fontAlgn="auto">
              <a:spcBef>
                <a:spcPts val="0"/>
              </a:spcBef>
              <a:spcAft>
                <a:spcPts val="0"/>
              </a:spcAft>
              <a:buFont typeface="Arial" panose="020B0604020202020204" pitchFamily="34" charset="0"/>
              <a:buChar char="•"/>
              <a:defRPr/>
            </a:pPr>
            <a:r>
              <a:rPr lang="en-US" altLang="en-US" sz="1400" b="1" dirty="0" smtClean="0"/>
              <a:t>A</a:t>
            </a:r>
            <a:r>
              <a:rPr lang="en-US" altLang="en-US" sz="1400" dirty="0" smtClean="0"/>
              <a:t>: ‘No’ or </a:t>
            </a:r>
            <a:r>
              <a:rPr lang="en-US" altLang="en-US" sz="1400" dirty="0"/>
              <a:t>using an Internet </a:t>
            </a:r>
            <a:r>
              <a:rPr lang="en-US" altLang="en-US" sz="1400" dirty="0" smtClean="0"/>
              <a:t>emphasis</a:t>
            </a:r>
          </a:p>
          <a:p>
            <a:pPr marL="1657350" lvl="3" indent="-285750" fontAlgn="auto">
              <a:spcBef>
                <a:spcPts val="0"/>
              </a:spcBef>
              <a:spcAft>
                <a:spcPts val="0"/>
              </a:spcAft>
              <a:buFont typeface="Arial" panose="020B0604020202020204" pitchFamily="34" charset="0"/>
              <a:buChar char="•"/>
              <a:defRPr/>
            </a:pPr>
            <a:r>
              <a:rPr lang="en-US" altLang="en-US" sz="1400" dirty="0" smtClean="0"/>
              <a:t>NOOOOOOOOOOOOOOOOOOOOOOOOOOOOOOOOOOOOOOOOOOOOOOOOOOOOOOOOOOOOOOOOOOOOOOOOOOOOOOOOOOOOOOOOOOOOOOOOO</a:t>
            </a:r>
            <a:r>
              <a:rPr lang="en-US" altLang="en-US" sz="1400" dirty="0"/>
              <a:t>!!!!!!!!!!!!!!!!!!!!!!!!!!!!!!!!!!!!!!!!!!!!!!!!!!!!!!!!!!!!!!!!!!!!!!!!!!!!!!!!!!!!!!!!!!!!!!!!!!!!!!!!!!!!!!!!!!!!!!!!!!!!!</a:t>
            </a:r>
            <a:endParaRPr lang="en-US" sz="1400" dirty="0"/>
          </a:p>
        </p:txBody>
      </p:sp>
    </p:spTree>
    <p:extLst>
      <p:ext uri="{BB962C8B-B14F-4D97-AF65-F5344CB8AC3E}">
        <p14:creationId xmlns:p14="http://schemas.microsoft.com/office/powerpoint/2010/main" val="10323963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9"/>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8"/>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0">
                                            <p:txEl>
                                              <p:pRg st="0" end="0"/>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0">
                                            <p:txEl>
                                              <p:pRg st="1" end="1"/>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0">
                                            <p:txEl>
                                              <p:pRg st="2" end="2"/>
                                            </p:txEl>
                                          </p:spTgt>
                                        </p:tgtEl>
                                        <p:attrNameLst>
                                          <p:attrName>style.visibility</p:attrName>
                                        </p:attrNameLst>
                                      </p:cBhvr>
                                      <p:to>
                                        <p:strVal val="visible"/>
                                      </p:to>
                                    </p:set>
                                  </p:childTnLst>
                                </p:cTn>
                              </p:par>
                            </p:childTnLst>
                          </p:cTn>
                        </p:par>
                        <p:par>
                          <p:cTn id="35" fill="hold">
                            <p:stCondLst>
                              <p:cond delay="0"/>
                            </p:stCondLst>
                            <p:childTnLst>
                              <p:par>
                                <p:cTn id="36" presetID="1" presetClass="entr" presetSubtype="0" fill="hold" grpId="0" nodeType="afterEffect">
                                  <p:stCondLst>
                                    <p:cond delay="0"/>
                                  </p:stCondLst>
                                  <p:childTnLst>
                                    <p:set>
                                      <p:cBhvr>
                                        <p:cTn id="37" dur="1" fill="hold">
                                          <p:stCondLst>
                                            <p:cond delay="0"/>
                                          </p:stCondLst>
                                        </p:cTn>
                                        <p:tgtEl>
                                          <p:spTgt spid="10">
                                            <p:txEl>
                                              <p:pRg st="3" end="3"/>
                                            </p:txEl>
                                          </p:spTgt>
                                        </p:tgtEl>
                                        <p:attrNameLst>
                                          <p:attrName>style.visibility</p:attrName>
                                        </p:attrNameLst>
                                      </p:cBhvr>
                                      <p:to>
                                        <p:strVal val="visible"/>
                                      </p:to>
                                    </p:set>
                                  </p:childTnLst>
                                </p:cTn>
                              </p:par>
                              <p:par>
                                <p:cTn id="38" presetID="1" presetClass="entr" presetSubtype="0" fill="hold" grpId="0" nodeType="withEffect">
                                  <p:stCondLst>
                                    <p:cond delay="0"/>
                                  </p:stCondLst>
                                  <p:childTnLst>
                                    <p:set>
                                      <p:cBhvr>
                                        <p:cTn id="39" dur="1" fill="hold">
                                          <p:stCondLst>
                                            <p:cond delay="0"/>
                                          </p:stCondLst>
                                        </p:cTn>
                                        <p:tgtEl>
                                          <p:spTgt spid="10">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3"/>
      <p:bldP spid="5" grpId="0" build="p" bldLvl="3"/>
      <p:bldP spid="9" grpId="0"/>
      <p:bldP spid="10" grpId="0" uiExpand="1" build="p" bldLvl="2"/>
    </p:bldLst>
  </p:timing>
</p:sld>
</file>

<file path=ppt/slides/slide2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Why Grade Points?</a:t>
            </a:r>
            <a:endParaRPr lang="en-US" dirty="0"/>
          </a:p>
        </p:txBody>
      </p:sp>
      <p:sp>
        <p:nvSpPr>
          <p:cNvPr id="3" name="Content Placeholder 2"/>
          <p:cNvSpPr>
            <a:spLocks noGrp="1"/>
          </p:cNvSpPr>
          <p:nvPr>
            <p:ph idx="1"/>
          </p:nvPr>
        </p:nvSpPr>
        <p:spPr>
          <a:xfrm>
            <a:off x="476794" y="1219200"/>
            <a:ext cx="8229600" cy="5029200"/>
          </a:xfrm>
        </p:spPr>
        <p:txBody>
          <a:bodyPr/>
          <a:lstStyle/>
          <a:p>
            <a:r>
              <a:rPr lang="en-US" dirty="0" smtClean="0"/>
              <a:t>It’s the official university grading system</a:t>
            </a:r>
          </a:p>
          <a:p>
            <a:pPr lvl="1"/>
            <a:r>
              <a:rPr lang="en-US" dirty="0" smtClean="0"/>
              <a:t>Alternatives are possible but require faculty level approval</a:t>
            </a:r>
          </a:p>
          <a:p>
            <a:pPr lvl="1"/>
            <a:r>
              <a:rPr lang="en-US" dirty="0" smtClean="0"/>
              <a:t>Pre-determined cutoffs </a:t>
            </a:r>
            <a:r>
              <a:rPr lang="en-US" dirty="0"/>
              <a:t>at the start of the term </a:t>
            </a:r>
            <a:r>
              <a:rPr lang="en-US" dirty="0" smtClean="0"/>
              <a:t>must be specified e.g</a:t>
            </a:r>
            <a:r>
              <a:rPr lang="en-US" dirty="0"/>
              <a:t>., &gt;= 90% equals ‘A’ etc.</a:t>
            </a:r>
          </a:p>
          <a:p>
            <a:pPr lvl="1"/>
            <a:r>
              <a:rPr lang="en-US" dirty="0"/>
              <a:t>Doesn’t allow for consideration that individual components may be more challenging than others (lower cutoffs</a:t>
            </a:r>
            <a:r>
              <a:rPr lang="en-US" dirty="0" smtClean="0"/>
              <a:t>)</a:t>
            </a:r>
          </a:p>
          <a:p>
            <a:r>
              <a:rPr lang="en-US" dirty="0" smtClean="0"/>
              <a:t>Grade points are more lenient for grades on the lower-middle end of the scale</a:t>
            </a:r>
          </a:p>
          <a:p>
            <a:pPr lvl="1"/>
            <a:r>
              <a:rPr lang="en-US" dirty="0" smtClean="0"/>
              <a:t>Grade points: Getting an “A”/4.0 on the assignment component worth 30% of the term grade yields a minimum term grade of 1.2 (4.0 * 0.3) which equates to a term grade of ‘D’ (or ‘D+’ with my cut offs).</a:t>
            </a:r>
            <a:endParaRPr lang="en-US" dirty="0"/>
          </a:p>
          <a:p>
            <a:pPr lvl="1"/>
            <a:r>
              <a:rPr lang="en-US" dirty="0" smtClean="0"/>
              <a:t>Percentages: Getting an “A” may roughly work out to 90% or higher (depending on the scale) which works out to a minimum term percent of 27% = 90% score * 30% weight…almost certainly an “F” for the term grade.</a:t>
            </a:r>
          </a:p>
        </p:txBody>
      </p:sp>
    </p:spTree>
    <p:extLst>
      <p:ext uri="{BB962C8B-B14F-4D97-AF65-F5344CB8AC3E}">
        <p14:creationId xmlns:p14="http://schemas.microsoft.com/office/powerpoint/2010/main" val="9261055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3"/>
    </p:bldLst>
  </p:timing>
</p:sld>
</file>

<file path=ppt/slides/slide2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Enhancing Your Learning</a:t>
            </a:r>
            <a:endParaRPr lang="en-US" dirty="0"/>
          </a:p>
        </p:txBody>
      </p:sp>
      <p:sp>
        <p:nvSpPr>
          <p:cNvPr id="3" name="Content Placeholder 2"/>
          <p:cNvSpPr>
            <a:spLocks noGrp="1"/>
          </p:cNvSpPr>
          <p:nvPr>
            <p:ph idx="1"/>
          </p:nvPr>
        </p:nvSpPr>
        <p:spPr/>
        <p:txBody>
          <a:bodyPr/>
          <a:lstStyle/>
          <a:p>
            <a:r>
              <a:rPr lang="en-US" dirty="0" smtClean="0"/>
              <a:t>Computer Science is “hands on”, someone can teach you: theory, principles as well as how to do something</a:t>
            </a:r>
          </a:p>
          <a:p>
            <a:pPr lvl="1"/>
            <a:r>
              <a:rPr lang="en-US" dirty="0" smtClean="0"/>
              <a:t>You get </a:t>
            </a:r>
            <a:r>
              <a:rPr lang="en-US" dirty="0"/>
              <a:t>better </a:t>
            </a:r>
            <a:r>
              <a:rPr lang="en-US" dirty="0" smtClean="0"/>
              <a:t>by trying </a:t>
            </a:r>
            <a:r>
              <a:rPr lang="en-US" dirty="0"/>
              <a:t>things yourself.</a:t>
            </a:r>
          </a:p>
          <a:p>
            <a:pPr lvl="1"/>
            <a:endParaRPr lang="en-US" dirty="0"/>
          </a:p>
          <a:p>
            <a:endParaRPr lang="en-US" dirty="0" smtClean="0"/>
          </a:p>
          <a:p>
            <a:endParaRPr lang="en-US" dirty="0"/>
          </a:p>
          <a:p>
            <a:endParaRPr lang="en-US" dirty="0" smtClean="0"/>
          </a:p>
          <a:p>
            <a:endParaRPr lang="en-US" dirty="0" smtClean="0"/>
          </a:p>
          <a:p>
            <a:r>
              <a:rPr lang="en-US" dirty="0" smtClean="0"/>
              <a:t>Using MS-Office (A1 &amp; A2): Try the features of Excel and Word either in class or as soon as possible after class.</a:t>
            </a:r>
          </a:p>
          <a:p>
            <a:pPr lvl="1"/>
            <a:r>
              <a:rPr lang="en-US" dirty="0" smtClean="0"/>
              <a:t>Don’t just focus on how to run different features but also make sure that you truly understand how they work (this can be challenging for complex features).</a:t>
            </a:r>
            <a:endParaRPr lang="en-US" dirty="0"/>
          </a:p>
        </p:txBody>
      </p:sp>
      <p:grpSp>
        <p:nvGrpSpPr>
          <p:cNvPr id="11" name="Group 10"/>
          <p:cNvGrpSpPr>
            <a:grpSpLocks/>
          </p:cNvGrpSpPr>
          <p:nvPr/>
        </p:nvGrpSpPr>
        <p:grpSpPr bwMode="auto">
          <a:xfrm>
            <a:off x="923245" y="2743200"/>
            <a:ext cx="3857625" cy="2026119"/>
            <a:chOff x="1184118" y="-113558"/>
            <a:chExt cx="3857782" cy="2027683"/>
          </a:xfrm>
        </p:grpSpPr>
        <p:pic>
          <p:nvPicPr>
            <p:cNvPr id="12" name="Picture 6" descr="C:\Users\TEMP.PC\AppData\Local\Microsoft\Windows\Temporary Internet Files\Content.IE5\57KJBN2O\MC900234259[1].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184118" y="470642"/>
              <a:ext cx="1065291" cy="13172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 name="Picture 8" descr="C:\Users\TEMP.PC\AppData\Local\Microsoft\Windows\Temporary Internet Files\Content.IE5\SI0826NH\MC900384420[1].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434947" y="1129281"/>
              <a:ext cx="1089484" cy="7848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 name="TextBox 1"/>
            <p:cNvSpPr txBox="1">
              <a:spLocks noChangeArrowheads="1"/>
            </p:cNvSpPr>
            <p:nvPr/>
          </p:nvSpPr>
          <p:spPr bwMode="auto">
            <a:xfrm>
              <a:off x="1184118" y="-113558"/>
              <a:ext cx="3857782"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0">
                  <a:solidFill>
                    <a:srgbClr val="000000"/>
                  </a:solidFill>
                  <a:miter lim="800000"/>
                  <a:headEnd/>
                  <a:tailEnd/>
                </a14:hiddenLine>
              </a:ext>
            </a:extLst>
          </p:spPr>
          <p:txBody>
            <a:bodyPr lIns="0"/>
            <a:lstStyle>
              <a:lvl1pPr>
                <a:spcBef>
                  <a:spcPct val="30000"/>
                </a:spcBef>
                <a:buChar char="•"/>
                <a:defRPr sz="2400">
                  <a:solidFill>
                    <a:schemeClr val="tx1"/>
                  </a:solidFill>
                  <a:latin typeface="Calibri" panose="020F0502020204030204" pitchFamily="34" charset="0"/>
                </a:defRPr>
              </a:lvl1pPr>
              <a:lvl2pPr marL="742950" indent="-285750">
                <a:spcBef>
                  <a:spcPct val="10000"/>
                </a:spcBef>
                <a:buSzPct val="100000"/>
                <a:buFont typeface="Times New Roman" panose="02020603050405020304" pitchFamily="18" charset="0"/>
                <a:buChar char="-"/>
                <a:defRPr sz="2000">
                  <a:solidFill>
                    <a:schemeClr val="tx1"/>
                  </a:solidFill>
                  <a:latin typeface="Calibri" panose="020F0502020204030204" pitchFamily="34" charset="0"/>
                </a:defRPr>
              </a:lvl2pPr>
              <a:lvl3pPr marL="1143000" indent="-228600">
                <a:lnSpc>
                  <a:spcPct val="90000"/>
                </a:lnSpc>
                <a:spcBef>
                  <a:spcPct val="10000"/>
                </a:spcBef>
                <a:buSzPct val="100000"/>
                <a:buChar char="•"/>
                <a:defRPr>
                  <a:solidFill>
                    <a:schemeClr val="tx1"/>
                  </a:solidFill>
                  <a:latin typeface="Calibri" panose="020F0502020204030204" pitchFamily="34" charset="0"/>
                </a:defRPr>
              </a:lvl3pPr>
              <a:lvl4pPr marL="1600200" indent="-228600">
                <a:spcBef>
                  <a:spcPct val="10000"/>
                </a:spcBef>
                <a:defRPr>
                  <a:solidFill>
                    <a:schemeClr val="tx1"/>
                  </a:solidFill>
                  <a:latin typeface="Calibri" panose="020F0502020204030204" pitchFamily="34" charset="0"/>
                </a:defRPr>
              </a:lvl4pPr>
              <a:lvl5pPr marL="2057400" indent="-228600">
                <a:spcBef>
                  <a:spcPct val="10000"/>
                </a:spcBef>
                <a:defRPr>
                  <a:solidFill>
                    <a:schemeClr val="tx1"/>
                  </a:solidFill>
                  <a:latin typeface="Calibri" panose="020F0502020204030204" pitchFamily="34" charset="0"/>
                </a:defRPr>
              </a:lvl5pPr>
              <a:lvl6pPr marL="2514600" indent="-228600" eaLnBrk="0" fontAlgn="base" hangingPunct="0">
                <a:spcBef>
                  <a:spcPct val="10000"/>
                </a:spcBef>
                <a:spcAft>
                  <a:spcPct val="0"/>
                </a:spcAft>
                <a:defRPr>
                  <a:solidFill>
                    <a:schemeClr val="tx1"/>
                  </a:solidFill>
                  <a:latin typeface="Calibri" panose="020F0502020204030204" pitchFamily="34" charset="0"/>
                </a:defRPr>
              </a:lvl6pPr>
              <a:lvl7pPr marL="2971800" indent="-228600" eaLnBrk="0" fontAlgn="base" hangingPunct="0">
                <a:spcBef>
                  <a:spcPct val="10000"/>
                </a:spcBef>
                <a:spcAft>
                  <a:spcPct val="0"/>
                </a:spcAft>
                <a:defRPr>
                  <a:solidFill>
                    <a:schemeClr val="tx1"/>
                  </a:solidFill>
                  <a:latin typeface="Calibri" panose="020F0502020204030204" pitchFamily="34" charset="0"/>
                </a:defRPr>
              </a:lvl7pPr>
              <a:lvl8pPr marL="3429000" indent="-228600" eaLnBrk="0" fontAlgn="base" hangingPunct="0">
                <a:spcBef>
                  <a:spcPct val="10000"/>
                </a:spcBef>
                <a:spcAft>
                  <a:spcPct val="0"/>
                </a:spcAft>
                <a:defRPr>
                  <a:solidFill>
                    <a:schemeClr val="tx1"/>
                  </a:solidFill>
                  <a:latin typeface="Calibri" panose="020F0502020204030204" pitchFamily="34" charset="0"/>
                </a:defRPr>
              </a:lvl8pPr>
              <a:lvl9pPr marL="3886200" indent="-228600" eaLnBrk="0" fontAlgn="base" hangingPunct="0">
                <a:spcBef>
                  <a:spcPct val="10000"/>
                </a:spcBef>
                <a:spcAft>
                  <a:spcPct val="0"/>
                </a:spcAft>
                <a:defRPr>
                  <a:solidFill>
                    <a:schemeClr val="tx1"/>
                  </a:solidFill>
                  <a:latin typeface="Calibri" panose="020F0502020204030204" pitchFamily="34" charset="0"/>
                </a:defRPr>
              </a:lvl9pPr>
            </a:lstStyle>
            <a:p>
              <a:pPr eaLnBrk="1" hangingPunct="1">
                <a:spcBef>
                  <a:spcPct val="0"/>
                </a:spcBef>
                <a:buFontTx/>
                <a:buNone/>
              </a:pPr>
              <a:r>
                <a:rPr lang="en-US" altLang="en-US" sz="1600" b="1" dirty="0">
                  <a:latin typeface="Arial" panose="020B0604020202020204" pitchFamily="34" charset="0"/>
                </a:rPr>
                <a:t>Similar to getting fit: you can’t just watch</a:t>
              </a:r>
            </a:p>
          </p:txBody>
        </p:sp>
      </p:grpSp>
      <p:grpSp>
        <p:nvGrpSpPr>
          <p:cNvPr id="15" name="Group 14"/>
          <p:cNvGrpSpPr>
            <a:grpSpLocks/>
          </p:cNvGrpSpPr>
          <p:nvPr/>
        </p:nvGrpSpPr>
        <p:grpSpPr bwMode="auto">
          <a:xfrm>
            <a:off x="5284935" y="2743200"/>
            <a:ext cx="2854257" cy="2026119"/>
            <a:chOff x="6566113" y="2237755"/>
            <a:chExt cx="2450887" cy="2026842"/>
          </a:xfrm>
        </p:grpSpPr>
        <p:pic>
          <p:nvPicPr>
            <p:cNvPr id="16" name="Picture 7" descr="C:\Users\TEMP.PC\AppData\Local\Microsoft\Windows\Temporary Internet Files\Content.IE5\SI0826NH\MC900389124[1].wm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flipH="1">
              <a:off x="6566113" y="2913367"/>
              <a:ext cx="1189539" cy="13512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7" name="TextBox 16"/>
            <p:cNvSpPr txBox="1">
              <a:spLocks noChangeArrowheads="1"/>
            </p:cNvSpPr>
            <p:nvPr/>
          </p:nvSpPr>
          <p:spPr bwMode="auto">
            <a:xfrm>
              <a:off x="6645118" y="2237755"/>
              <a:ext cx="2371882"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0">
                  <a:solidFill>
                    <a:srgbClr val="000000"/>
                  </a:solidFill>
                  <a:miter lim="800000"/>
                  <a:headEnd/>
                  <a:tailEnd/>
                </a14:hiddenLine>
              </a:ext>
            </a:extLst>
          </p:spPr>
          <p:txBody>
            <a:bodyPr lIns="0"/>
            <a:lstStyle>
              <a:lvl1pPr>
                <a:spcBef>
                  <a:spcPct val="30000"/>
                </a:spcBef>
                <a:buChar char="•"/>
                <a:defRPr sz="2400">
                  <a:solidFill>
                    <a:schemeClr val="tx1"/>
                  </a:solidFill>
                  <a:latin typeface="Calibri" panose="020F0502020204030204" pitchFamily="34" charset="0"/>
                </a:defRPr>
              </a:lvl1pPr>
              <a:lvl2pPr marL="742950" indent="-285750">
                <a:spcBef>
                  <a:spcPct val="10000"/>
                </a:spcBef>
                <a:buSzPct val="100000"/>
                <a:buFont typeface="Times New Roman" panose="02020603050405020304" pitchFamily="18" charset="0"/>
                <a:buChar char="-"/>
                <a:defRPr sz="2000">
                  <a:solidFill>
                    <a:schemeClr val="tx1"/>
                  </a:solidFill>
                  <a:latin typeface="Calibri" panose="020F0502020204030204" pitchFamily="34" charset="0"/>
                </a:defRPr>
              </a:lvl2pPr>
              <a:lvl3pPr marL="1143000" indent="-228600">
                <a:lnSpc>
                  <a:spcPct val="90000"/>
                </a:lnSpc>
                <a:spcBef>
                  <a:spcPct val="10000"/>
                </a:spcBef>
                <a:buSzPct val="100000"/>
                <a:buChar char="•"/>
                <a:defRPr>
                  <a:solidFill>
                    <a:schemeClr val="tx1"/>
                  </a:solidFill>
                  <a:latin typeface="Calibri" panose="020F0502020204030204" pitchFamily="34" charset="0"/>
                </a:defRPr>
              </a:lvl3pPr>
              <a:lvl4pPr marL="1600200" indent="-228600">
                <a:spcBef>
                  <a:spcPct val="10000"/>
                </a:spcBef>
                <a:defRPr>
                  <a:solidFill>
                    <a:schemeClr val="tx1"/>
                  </a:solidFill>
                  <a:latin typeface="Calibri" panose="020F0502020204030204" pitchFamily="34" charset="0"/>
                </a:defRPr>
              </a:lvl4pPr>
              <a:lvl5pPr marL="2057400" indent="-228600">
                <a:spcBef>
                  <a:spcPct val="10000"/>
                </a:spcBef>
                <a:defRPr>
                  <a:solidFill>
                    <a:schemeClr val="tx1"/>
                  </a:solidFill>
                  <a:latin typeface="Calibri" panose="020F0502020204030204" pitchFamily="34" charset="0"/>
                </a:defRPr>
              </a:lvl5pPr>
              <a:lvl6pPr marL="2514600" indent="-228600" eaLnBrk="0" fontAlgn="base" hangingPunct="0">
                <a:spcBef>
                  <a:spcPct val="10000"/>
                </a:spcBef>
                <a:spcAft>
                  <a:spcPct val="0"/>
                </a:spcAft>
                <a:defRPr>
                  <a:solidFill>
                    <a:schemeClr val="tx1"/>
                  </a:solidFill>
                  <a:latin typeface="Calibri" panose="020F0502020204030204" pitchFamily="34" charset="0"/>
                </a:defRPr>
              </a:lvl6pPr>
              <a:lvl7pPr marL="2971800" indent="-228600" eaLnBrk="0" fontAlgn="base" hangingPunct="0">
                <a:spcBef>
                  <a:spcPct val="10000"/>
                </a:spcBef>
                <a:spcAft>
                  <a:spcPct val="0"/>
                </a:spcAft>
                <a:defRPr>
                  <a:solidFill>
                    <a:schemeClr val="tx1"/>
                  </a:solidFill>
                  <a:latin typeface="Calibri" panose="020F0502020204030204" pitchFamily="34" charset="0"/>
                </a:defRPr>
              </a:lvl7pPr>
              <a:lvl8pPr marL="3429000" indent="-228600" eaLnBrk="0" fontAlgn="base" hangingPunct="0">
                <a:spcBef>
                  <a:spcPct val="10000"/>
                </a:spcBef>
                <a:spcAft>
                  <a:spcPct val="0"/>
                </a:spcAft>
                <a:defRPr>
                  <a:solidFill>
                    <a:schemeClr val="tx1"/>
                  </a:solidFill>
                  <a:latin typeface="Calibri" panose="020F0502020204030204" pitchFamily="34" charset="0"/>
                </a:defRPr>
              </a:lvl8pPr>
              <a:lvl9pPr marL="3886200" indent="-228600" eaLnBrk="0" fontAlgn="base" hangingPunct="0">
                <a:spcBef>
                  <a:spcPct val="10000"/>
                </a:spcBef>
                <a:spcAft>
                  <a:spcPct val="0"/>
                </a:spcAft>
                <a:defRPr>
                  <a:solidFill>
                    <a:schemeClr val="tx1"/>
                  </a:solidFill>
                  <a:latin typeface="Calibri" panose="020F0502020204030204" pitchFamily="34" charset="0"/>
                </a:defRPr>
              </a:lvl9pPr>
            </a:lstStyle>
            <a:p>
              <a:pPr eaLnBrk="1" hangingPunct="1">
                <a:spcBef>
                  <a:spcPct val="0"/>
                </a:spcBef>
                <a:buFontTx/>
                <a:buNone/>
              </a:pPr>
              <a:r>
                <a:rPr lang="en-US" altLang="en-US" sz="1600" b="1" dirty="0">
                  <a:latin typeface="Arial" panose="020B0604020202020204" pitchFamily="34" charset="0"/>
                </a:rPr>
                <a:t>You have to do it yourself</a:t>
              </a:r>
            </a:p>
          </p:txBody>
        </p:sp>
      </p:grpSp>
      <p:grpSp>
        <p:nvGrpSpPr>
          <p:cNvPr id="22" name="Group 21"/>
          <p:cNvGrpSpPr/>
          <p:nvPr/>
        </p:nvGrpSpPr>
        <p:grpSpPr>
          <a:xfrm>
            <a:off x="749002" y="3358697"/>
            <a:ext cx="2810625" cy="1442370"/>
            <a:chOff x="770775" y="3440342"/>
            <a:chExt cx="2810625" cy="1442370"/>
          </a:xfrm>
        </p:grpSpPr>
        <p:cxnSp>
          <p:nvCxnSpPr>
            <p:cNvPr id="19" name="Straight Connector 18"/>
            <p:cNvCxnSpPr/>
            <p:nvPr/>
          </p:nvCxnSpPr>
          <p:spPr>
            <a:xfrm>
              <a:off x="923245" y="3440342"/>
              <a:ext cx="2658155" cy="1442370"/>
            </a:xfrm>
            <a:prstGeom prst="line">
              <a:avLst/>
            </a:prstGeom>
            <a:ln w="635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a:xfrm flipV="1">
              <a:off x="770775" y="3503395"/>
              <a:ext cx="2736455" cy="1316263"/>
            </a:xfrm>
            <a:prstGeom prst="line">
              <a:avLst/>
            </a:prstGeom>
            <a:ln w="63500">
              <a:solidFill>
                <a:srgbClr val="FF0000"/>
              </a:solidFill>
            </a:ln>
          </p:spPr>
          <p:style>
            <a:lnRef idx="1">
              <a:schemeClr val="accent1"/>
            </a:lnRef>
            <a:fillRef idx="0">
              <a:schemeClr val="accent1"/>
            </a:fillRef>
            <a:effectRef idx="0">
              <a:schemeClr val="accent1"/>
            </a:effectRef>
            <a:fontRef idx="minor">
              <a:schemeClr val="tx1"/>
            </a:fontRef>
          </p:style>
        </p:cxnSp>
      </p:grpSp>
      <p:grpSp>
        <p:nvGrpSpPr>
          <p:cNvPr id="23" name="Group 22"/>
          <p:cNvGrpSpPr/>
          <p:nvPr/>
        </p:nvGrpSpPr>
        <p:grpSpPr>
          <a:xfrm>
            <a:off x="4619454" y="3304268"/>
            <a:ext cx="3007519" cy="1316263"/>
            <a:chOff x="499711" y="3503395"/>
            <a:chExt cx="3007519" cy="1316263"/>
          </a:xfrm>
        </p:grpSpPr>
        <p:cxnSp>
          <p:nvCxnSpPr>
            <p:cNvPr id="24" name="Straight Connector 23"/>
            <p:cNvCxnSpPr/>
            <p:nvPr/>
          </p:nvCxnSpPr>
          <p:spPr>
            <a:xfrm>
              <a:off x="499711" y="4224580"/>
              <a:ext cx="271064" cy="595078"/>
            </a:xfrm>
            <a:prstGeom prst="line">
              <a:avLst/>
            </a:prstGeom>
            <a:ln w="63500">
              <a:solidFill>
                <a:srgbClr val="01FF01"/>
              </a:solidFill>
            </a:ln>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p:nvCxnSpPr>
          <p:spPr>
            <a:xfrm flipV="1">
              <a:off x="770775" y="3503395"/>
              <a:ext cx="2736455" cy="1316263"/>
            </a:xfrm>
            <a:prstGeom prst="line">
              <a:avLst/>
            </a:prstGeom>
            <a:ln w="63500">
              <a:solidFill>
                <a:srgbClr val="01FF01"/>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12280577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1"/>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4" presetClass="entr" presetSubtype="10" fill="hold" nodeType="clickEffect">
                                  <p:stCondLst>
                                    <p:cond delay="0"/>
                                  </p:stCondLst>
                                  <p:childTnLst>
                                    <p:set>
                                      <p:cBhvr>
                                        <p:cTn id="18" dur="1" fill="hold">
                                          <p:stCondLst>
                                            <p:cond delay="0"/>
                                          </p:stCondLst>
                                        </p:cTn>
                                        <p:tgtEl>
                                          <p:spTgt spid="22"/>
                                        </p:tgtEl>
                                        <p:attrNameLst>
                                          <p:attrName>style.visibility</p:attrName>
                                        </p:attrNameLst>
                                      </p:cBhvr>
                                      <p:to>
                                        <p:strVal val="visible"/>
                                      </p:to>
                                    </p:set>
                                    <p:animEffect transition="in" filter="randombar(horizontal)">
                                      <p:cBhvr>
                                        <p:cTn id="19" dur="500"/>
                                        <p:tgtEl>
                                          <p:spTgt spid="22"/>
                                        </p:tgtEl>
                                      </p:cBhvr>
                                    </p:animEffect>
                                  </p:childTnLst>
                                </p:cTn>
                              </p:par>
                            </p:childTnLst>
                          </p:cTn>
                        </p:par>
                      </p:childTnLst>
                    </p:cTn>
                  </p:par>
                  <p:par>
                    <p:cTn id="20" fill="hold">
                      <p:stCondLst>
                        <p:cond delay="indefinite"/>
                      </p:stCondLst>
                      <p:childTnLst>
                        <p:par>
                          <p:cTn id="21" fill="hold">
                            <p:stCondLst>
                              <p:cond delay="0"/>
                            </p:stCondLst>
                            <p:childTnLst>
                              <p:par>
                                <p:cTn id="22" presetID="1" presetClass="entr" presetSubtype="0" fill="hold" nodeType="clickEffect">
                                  <p:stCondLst>
                                    <p:cond delay="0"/>
                                  </p:stCondLst>
                                  <p:childTnLst>
                                    <p:set>
                                      <p:cBhvr>
                                        <p:cTn id="23" dur="1" fill="hold">
                                          <p:stCondLst>
                                            <p:cond delay="0"/>
                                          </p:stCondLst>
                                        </p:cTn>
                                        <p:tgtEl>
                                          <p:spTgt spid="15"/>
                                        </p:tgtEl>
                                        <p:attrNameLst>
                                          <p:attrName>style.visibility</p:attrName>
                                        </p:attrNameLst>
                                      </p:cBhvr>
                                      <p:to>
                                        <p:strVal val="visible"/>
                                      </p:to>
                                    </p:set>
                                  </p:childTnLst>
                                </p:cTn>
                              </p:par>
                            </p:childTnLst>
                          </p:cTn>
                        </p:par>
                      </p:childTnLst>
                    </p:cTn>
                  </p:par>
                  <p:par>
                    <p:cTn id="24" fill="hold">
                      <p:stCondLst>
                        <p:cond delay="indefinite"/>
                      </p:stCondLst>
                      <p:childTnLst>
                        <p:par>
                          <p:cTn id="25" fill="hold">
                            <p:stCondLst>
                              <p:cond delay="0"/>
                            </p:stCondLst>
                            <p:childTnLst>
                              <p:par>
                                <p:cTn id="26" presetID="14" presetClass="entr" presetSubtype="10" fill="hold" nodeType="clickEffect">
                                  <p:stCondLst>
                                    <p:cond delay="0"/>
                                  </p:stCondLst>
                                  <p:childTnLst>
                                    <p:set>
                                      <p:cBhvr>
                                        <p:cTn id="27" dur="1" fill="hold">
                                          <p:stCondLst>
                                            <p:cond delay="0"/>
                                          </p:stCondLst>
                                        </p:cTn>
                                        <p:tgtEl>
                                          <p:spTgt spid="23"/>
                                        </p:tgtEl>
                                        <p:attrNameLst>
                                          <p:attrName>style.visibility</p:attrName>
                                        </p:attrNameLst>
                                      </p:cBhvr>
                                      <p:to>
                                        <p:strVal val="visible"/>
                                      </p:to>
                                    </p:set>
                                    <p:animEffect transition="in" filter="randombar(horizontal)">
                                      <p:cBhvr>
                                        <p:cTn id="28" dur="500"/>
                                        <p:tgtEl>
                                          <p:spTgt spid="23"/>
                                        </p:tgtEl>
                                      </p:cBhvr>
                                    </p:animEffec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bldLvl="3"/>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Enhancing Your </a:t>
            </a:r>
            <a:r>
              <a:rPr lang="en-US" dirty="0" smtClean="0"/>
              <a:t>Learning (2)</a:t>
            </a:r>
            <a:endParaRPr lang="en-US" dirty="0"/>
          </a:p>
        </p:txBody>
      </p:sp>
      <p:sp>
        <p:nvSpPr>
          <p:cNvPr id="3" name="Content Placeholder 2"/>
          <p:cNvSpPr>
            <a:spLocks noGrp="1"/>
          </p:cNvSpPr>
          <p:nvPr>
            <p:ph idx="1"/>
          </p:nvPr>
        </p:nvSpPr>
        <p:spPr/>
        <p:txBody>
          <a:bodyPr/>
          <a:lstStyle/>
          <a:p>
            <a:r>
              <a:rPr lang="en-US" dirty="0" smtClean="0"/>
              <a:t>“Programming” </a:t>
            </a:r>
            <a:r>
              <a:rPr lang="en-US" dirty="0" smtClean="0"/>
              <a:t>A3 onward</a:t>
            </a:r>
            <a:endParaRPr lang="en-US" dirty="0" smtClean="0"/>
          </a:p>
          <a:p>
            <a:pPr lvl="1"/>
            <a:r>
              <a:rPr lang="en-US" dirty="0" smtClean="0"/>
              <a:t>‘Trace programs’: read through the lecture examples and try to figure out ‘by hand’ (not by running them) what happens if the programs were run.</a:t>
            </a:r>
          </a:p>
          <a:p>
            <a:pPr lvl="2"/>
            <a:r>
              <a:rPr lang="en-US" dirty="0" smtClean="0"/>
              <a:t>Verify your prediction by running the program </a:t>
            </a:r>
            <a:r>
              <a:rPr lang="en-US" b="1" dirty="0" smtClean="0"/>
              <a:t>after</a:t>
            </a:r>
            <a:r>
              <a:rPr lang="en-US" dirty="0" smtClean="0"/>
              <a:t> the hand trace</a:t>
            </a:r>
          </a:p>
          <a:p>
            <a:pPr lvl="1"/>
            <a:r>
              <a:rPr lang="en-US" dirty="0" smtClean="0"/>
              <a:t>Writing programs (“coding”): try writing the lecture examples yourself from scratch (don’t look at the answer in the lecture notes until you’ve given it attempt)</a:t>
            </a:r>
          </a:p>
          <a:p>
            <a:pPr lvl="1"/>
            <a:r>
              <a:rPr lang="en-US" dirty="0" smtClean="0"/>
              <a:t>More details provided later.</a:t>
            </a:r>
          </a:p>
          <a:p>
            <a:r>
              <a:rPr lang="en-US" dirty="0" smtClean="0"/>
              <a:t>The more your practice, the deeper will be your understanding of concepts </a:t>
            </a:r>
            <a:r>
              <a:rPr lang="en-US" dirty="0" smtClean="0"/>
              <a:t>(</a:t>
            </a:r>
            <a:r>
              <a:rPr lang="en-US" dirty="0" smtClean="0"/>
              <a:t>all assignments</a:t>
            </a:r>
            <a:r>
              <a:rPr lang="en-US" dirty="0" smtClean="0"/>
              <a:t>) </a:t>
            </a:r>
            <a:r>
              <a:rPr lang="en-US" dirty="0" smtClean="0"/>
              <a:t>and more skilled a programmer you will be (</a:t>
            </a:r>
            <a:r>
              <a:rPr lang="en-US" dirty="0" smtClean="0"/>
              <a:t>A3 &amp; for this term A4).</a:t>
            </a:r>
            <a:endParaRPr lang="en-US" dirty="0" smtClean="0"/>
          </a:p>
          <a:p>
            <a:pPr lvl="1"/>
            <a:r>
              <a:rPr lang="en-US" dirty="0" smtClean="0"/>
              <a:t>This is why the workbook</a:t>
            </a:r>
            <a:r>
              <a:rPr lang="en-US" dirty="0"/>
              <a:t> </a:t>
            </a:r>
            <a:r>
              <a:rPr lang="en-US" dirty="0" smtClean="0"/>
              <a:t>was created.</a:t>
            </a:r>
            <a:endParaRPr lang="en-US" dirty="0"/>
          </a:p>
        </p:txBody>
      </p:sp>
    </p:spTree>
    <p:extLst>
      <p:ext uri="{BB962C8B-B14F-4D97-AF65-F5344CB8AC3E}">
        <p14:creationId xmlns:p14="http://schemas.microsoft.com/office/powerpoint/2010/main" val="159488510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Enhancing Your Learning (3)</a:t>
            </a:r>
            <a:endParaRPr lang="en-US" dirty="0"/>
          </a:p>
        </p:txBody>
      </p:sp>
      <p:sp>
        <p:nvSpPr>
          <p:cNvPr id="3" name="Content Placeholder 2"/>
          <p:cNvSpPr>
            <a:spLocks noGrp="1"/>
          </p:cNvSpPr>
          <p:nvPr>
            <p:ph idx="1"/>
          </p:nvPr>
        </p:nvSpPr>
        <p:spPr/>
        <p:txBody>
          <a:bodyPr/>
          <a:lstStyle/>
          <a:p>
            <a:r>
              <a:rPr lang="en-US" dirty="0" smtClean="0"/>
              <a:t>For most students simply sitting and listening isn’t enough.</a:t>
            </a:r>
          </a:p>
          <a:p>
            <a:r>
              <a:rPr lang="en-US" dirty="0" smtClean="0"/>
              <a:t>It has been </a:t>
            </a:r>
            <a:r>
              <a:rPr lang="en-US" dirty="0" smtClean="0"/>
              <a:t>shown </a:t>
            </a:r>
            <a:r>
              <a:rPr lang="en-US" dirty="0" smtClean="0"/>
              <a:t>that learning will be enhanced by taking notes (properly – don’t capture lectures word for word, paraphrase).</a:t>
            </a:r>
          </a:p>
          <a:p>
            <a:pPr lvl="1"/>
            <a:r>
              <a:rPr lang="en-US" dirty="0" smtClean="0"/>
              <a:t>Hand written notes are better than electronic versions (and you can probably take down information more quickly by hand especially if you need to draw diagrams).</a:t>
            </a:r>
          </a:p>
          <a:p>
            <a:r>
              <a:rPr lang="en-US" dirty="0" smtClean="0"/>
              <a:t>Ask questions!</a:t>
            </a:r>
          </a:p>
          <a:p>
            <a:pPr lvl="1"/>
            <a:r>
              <a:rPr lang="en-US" dirty="0" smtClean="0"/>
              <a:t>If after trying to figure things out yourself make sure you clarify! (Remember I have office hours and there’s a CT for this course)</a:t>
            </a:r>
          </a:p>
          <a:p>
            <a:pPr lvl="1"/>
            <a:r>
              <a:rPr lang="en-US" dirty="0" smtClean="0"/>
              <a:t>If you are attending class, taking down notes and otherwise giving the course a good effort don’t “feel dumb” asking a question</a:t>
            </a:r>
            <a:endParaRPr lang="en-US" dirty="0"/>
          </a:p>
        </p:txBody>
      </p:sp>
    </p:spTree>
    <p:extLst>
      <p:ext uri="{BB962C8B-B14F-4D97-AF65-F5344CB8AC3E}">
        <p14:creationId xmlns:p14="http://schemas.microsoft.com/office/powerpoint/2010/main" val="61869059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1506" name="Title 25"/>
          <p:cNvSpPr>
            <a:spLocks noGrp="1"/>
          </p:cNvSpPr>
          <p:nvPr>
            <p:ph type="title"/>
          </p:nvPr>
        </p:nvSpPr>
        <p:spPr/>
        <p:txBody>
          <a:bodyPr/>
          <a:lstStyle/>
          <a:p>
            <a:r>
              <a:rPr lang="en-US" altLang="en-US" dirty="0" smtClean="0"/>
              <a:t>Tam’s “House Rules”</a:t>
            </a:r>
          </a:p>
        </p:txBody>
      </p:sp>
      <p:sp>
        <p:nvSpPr>
          <p:cNvPr id="27" name="Content Placeholder 26"/>
          <p:cNvSpPr>
            <a:spLocks noGrp="1"/>
          </p:cNvSpPr>
          <p:nvPr>
            <p:ph idx="1"/>
          </p:nvPr>
        </p:nvSpPr>
        <p:spPr/>
        <p:txBody>
          <a:bodyPr/>
          <a:lstStyle/>
          <a:p>
            <a:pPr>
              <a:defRPr/>
            </a:pPr>
            <a:r>
              <a:rPr lang="en-US" altLang="en-US" dirty="0" smtClean="0"/>
              <a:t>I will endeavor to keep the lecture within the prescribed time boundaries</a:t>
            </a:r>
          </a:p>
          <a:p>
            <a:pPr>
              <a:defRPr/>
            </a:pPr>
            <a:endParaRPr lang="en-US" altLang="en-US" dirty="0" smtClean="0"/>
          </a:p>
          <a:p>
            <a:pPr marL="0" indent="0">
              <a:buFontTx/>
              <a:buNone/>
              <a:defRPr/>
            </a:pPr>
            <a:endParaRPr lang="en-US" altLang="en-US" dirty="0" smtClean="0"/>
          </a:p>
          <a:p>
            <a:pPr marL="0" indent="0">
              <a:buFontTx/>
              <a:buNone/>
              <a:defRPr/>
            </a:pPr>
            <a:endParaRPr lang="en-US" altLang="en-US" dirty="0" smtClean="0"/>
          </a:p>
          <a:p>
            <a:pPr>
              <a:defRPr/>
            </a:pPr>
            <a:r>
              <a:rPr lang="en-US" altLang="en-US" dirty="0" smtClean="0"/>
              <a:t>You won’t pack up and end before time is up</a:t>
            </a:r>
          </a:p>
          <a:p>
            <a:pPr>
              <a:defRPr/>
            </a:pPr>
            <a:endParaRPr lang="en-US" altLang="en-US" dirty="0" smtClean="0"/>
          </a:p>
        </p:txBody>
      </p:sp>
      <p:pic>
        <p:nvPicPr>
          <p:cNvPr id="2052" name="Picture 4" descr="C:\Users\tamj\AppData\Local\Microsoft\Windows\Temporary Internet Files\Content.IE5\H2V5D7PC\MP900448709[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2000" y="2438400"/>
            <a:ext cx="1168400" cy="876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3" name="Picture 5" descr="C:\Users\tamj\AppData\Local\Microsoft\Windows\Temporary Internet Files\Content.IE5\5BWAU42G\MC900441894[1].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flipH="1">
            <a:off x="3352800" y="5677921"/>
            <a:ext cx="1573213" cy="1071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4" name="Picture 6" descr="C:\Users\tamj\AppData\Local\Microsoft\Windows\Temporary Internet Files\Content.IE5\H2V5D7PC\MC900196562[1].wm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828800" y="4153921"/>
            <a:ext cx="1792288" cy="18176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3" name="Picture 5" descr="C:\Users\tamj\AppData\Local\Microsoft\Windows\Temporary Internet Files\Content.IE5\5BWAU42G\MC900441894[1].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62000" y="5677921"/>
            <a:ext cx="1397000" cy="952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0309054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7">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052"/>
                                        </p:tgtEl>
                                        <p:attrNameLst>
                                          <p:attrName>style.visibility</p:attrName>
                                        </p:attrNameLst>
                                      </p:cBhvr>
                                      <p:to>
                                        <p:strVal val="visible"/>
                                      </p:to>
                                    </p:set>
                                  </p:childTnLst>
                                </p:cTn>
                              </p:par>
                            </p:childTnLst>
                          </p:cTn>
                        </p:par>
                      </p:childTnLst>
                    </p:cTn>
                  </p:par>
                  <p:par>
                    <p:cTn id="9" fill="hold" nodeType="clickPar">
                      <p:stCondLst>
                        <p:cond delay="indefinite"/>
                      </p:stCondLst>
                      <p:childTnLst>
                        <p:par>
                          <p:cTn id="10" fill="hold" nodeType="withGroup">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27">
                                            <p:txEl>
                                              <p:pRg st="4" end="4"/>
                                            </p:txEl>
                                          </p:spTgt>
                                        </p:tgtEl>
                                        <p:attrNameLst>
                                          <p:attrName>style.visibility</p:attrName>
                                        </p:attrNameLst>
                                      </p:cBhvr>
                                      <p:to>
                                        <p:strVal val="visible"/>
                                      </p:to>
                                    </p:set>
                                  </p:childTnLst>
                                </p:cTn>
                              </p:par>
                            </p:childTnLst>
                          </p:cTn>
                        </p:par>
                      </p:childTnLst>
                    </p:cTn>
                  </p:par>
                  <p:par>
                    <p:cTn id="13" fill="hold" nodeType="clickPar">
                      <p:stCondLst>
                        <p:cond delay="indefinite"/>
                      </p:stCondLst>
                      <p:childTnLst>
                        <p:par>
                          <p:cTn id="14" fill="hold" nodeType="withGroup">
                            <p:stCondLst>
                              <p:cond delay="0"/>
                            </p:stCondLst>
                            <p:childTnLst>
                              <p:par>
                                <p:cTn id="15" presetID="1" presetClass="entr" presetSubtype="0" fill="hold" nodeType="clickEffect">
                                  <p:stCondLst>
                                    <p:cond delay="0"/>
                                  </p:stCondLst>
                                  <p:childTnLst>
                                    <p:set>
                                      <p:cBhvr>
                                        <p:cTn id="16" dur="1" fill="hold">
                                          <p:stCondLst>
                                            <p:cond delay="0"/>
                                          </p:stCondLst>
                                        </p:cTn>
                                        <p:tgtEl>
                                          <p:spTgt spid="2053"/>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2054"/>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3"/>
                                        </p:tgtEl>
                                        <p:attrNameLst>
                                          <p:attrName>style.visibility</p:attrName>
                                        </p:attrNameLst>
                                      </p:cBhvr>
                                      <p:to>
                                        <p:strVal val="visible"/>
                                      </p:to>
                                    </p:set>
                                  </p:childTnLst>
                                </p:cTn>
                              </p:par>
                            </p:childTnLst>
                          </p:cTn>
                        </p:par>
                        <p:par>
                          <p:cTn id="21" fill="hold" nodeType="afterGroup">
                            <p:stCondLst>
                              <p:cond delay="0"/>
                            </p:stCondLst>
                            <p:childTnLst>
                              <p:par>
                                <p:cTn id="22" presetID="48" presetClass="path" presetSubtype="0" accel="50000" decel="50000" fill="hold" nodeType="afterEffect">
                                  <p:stCondLst>
                                    <p:cond delay="0"/>
                                  </p:stCondLst>
                                  <p:childTnLst>
                                    <p:animMotion origin="layout" path="M -0.03004 2.11659E-6 C -0.01441 0.00809 0.0033 0.01596 0.01128 0.02591 C 0.0191 0.03701 0.02309 0.04996 0.02691 0.06292 C 0.03108 0.0761 0.02691 0.08697 0.02309 0.099 C 0.0191 0.11011 0.01319 0.1219 -0.0007 0.13208 C -0.01233 0.14203 -0.03212 0.14989 -0.05347 0.15591 C -0.07326 0.16192 -0.09688 0.16609 -0.12031 0.16794 C -0.14392 0.17002 -0.16736 0.17002 -0.18924 0.16794 C -0.21267 0.16609 -0.2342 0.161 -0.25191 0.1529 C -0.26962 0.14596 -0.28524 0.13694 -0.29306 0.12607 C -0.30295 0.11589 -0.30677 0.10201 -0.30677 0.09091 C -0.30886 0.08003 -0.30677 0.06708 -0.29688 0.05598 C -0.28733 0.04603 -0.26962 0.03793 -0.24618 0.034 C -0.22222 0.03099 -0.19879 0.03493 -0.18299 0.0421 C -0.16945 0.04904 -0.15955 0.05991 -0.15747 0.0731 C -0.15747 0.08605 -0.15955 0.09808 -0.16945 0.10802 C -0.17934 0.11797 -0.17726 0.12005 -0.21649 0.13301 C -0.25191 0.14689 -0.28733 0.14295 -0.30886 0.14411 C -0.33021 0.14411 -0.34809 0.13995 -0.36945 0.13601 C -0.39288 0.13093 -0.41267 0.1219 -0.42656 0.11404 C -0.44028 0.10594 -0.44601 0.096 -0.45382 0.08003 C -0.45972 0.06407 -0.45972 0.05598 -0.45972 0.04395 C -0.45972 0.03192 -0.45972 0.01989 -0.45972 0.00809 " pathEditMode="relative" rAng="0" ptsTypes="fffffffffffffffffffffff">
                                      <p:cBhvr>
                                        <p:cTn id="23" dur="2000" fill="hold"/>
                                        <p:tgtEl>
                                          <p:spTgt spid="33"/>
                                        </p:tgtEl>
                                        <p:attrNameLst>
                                          <p:attrName>ppt_x</p:attrName>
                                          <p:attrName>ppt_y</p:attrName>
                                        </p:attrNameLst>
                                      </p:cBhvr>
                                      <p:rCtr x="-18438" y="8489"/>
                                    </p:animMotion>
                                  </p:childTnLst>
                                </p:cTn>
                              </p:par>
                            </p:childTnLst>
                          </p:cTn>
                        </p:par>
                        <p:par>
                          <p:cTn id="24" fill="hold" nodeType="afterGroup">
                            <p:stCondLst>
                              <p:cond delay="2000"/>
                            </p:stCondLst>
                            <p:childTnLst>
                              <p:par>
                                <p:cTn id="25" presetID="0" presetClass="path" presetSubtype="0" accel="50000" decel="50000" fill="hold" nodeType="afterEffect">
                                  <p:stCondLst>
                                    <p:cond delay="0"/>
                                  </p:stCondLst>
                                  <p:childTnLst>
                                    <p:animMotion origin="layout" path="M 8.33333E-7 0.00069 C 0.00347 -0.00972 0.02535 -0.00949 0.03472 -0.01041 C 0.05382 -0.01828 0.07951 -0.01943 0.09983 -0.02059 C 0.12049 -0.02337 0.14219 -0.02476 0.16233 -0.0192 C 0.17552 -0.0155 0.18837 -0.00949 0.20156 -0.00648 C 0.21319 0.00185 0.20764 -0.00024 0.21736 0.00208 C 0.22257 0.00763 0.22934 0.0111 0.23472 0.01642 C 0.24149 0.0229 0.24427 0.03169 0.24653 0.04071 C 0.24601 0.05227 0.24601 0.0643 0.24496 0.07587 C 0.24462 0.08235 0.22205 0.09252 0.21597 0.09461 C 0.19583 0.09368 0.18437 0.09299 0.16667 0.08744 C 0.16389 0.08304 0.16094 0.07957 0.15937 0.07448 C 0.1599 0.06615 0.1599 0.05759 0.16076 0.04904 C 0.16215 0.03446 0.18368 0.0259 0.19427 0.0192 C 0.19913 0.01619 0.21371 0.01318 0.22031 0.01226 C 0.22882 0.0111 0.24653 0.00925 0.24653 0.00948 C 0.26094 0.00578 0.2724 0.00925 0.28559 0.01364 C 0.28976 0.02012 0.29427 0.02706 0.29861 0.03354 C 0.30035 0.03816 0.3026 0.04187 0.30451 0.04603 C 0.30312 0.06546 0.3066 0.07356 0.28993 0.08165 C 0.27639 0.08026 0.27361 0.08142 0.27101 0.0687 C 0.27205 0.06292 0.27274 0.04904 0.27691 0.0421 C 0.28767 0.02428 0.30868 0.01017 0.32326 -0.00509 C 0.33194 -0.01411 0.34149 -0.02915 0.35226 -0.03609 C 0.35503 -0.03794 0.35833 -0.03933 0.36094 -0.04187 C 0.37101 -0.05182 0.37031 -0.05575 0.37986 -0.06315 C 0.39115 -0.07218 0.38559 -0.06501 0.39444 -0.0731 C 0.40035 -0.07819 0.39913 -0.07935 0.4059 -0.08305 C 0.41354 -0.08721 0.42448 -0.08675 0.43212 -0.08721 C 0.46858 -0.08582 0.45434 -0.08606 0.47552 -0.08606 " pathEditMode="relative" rAng="0" ptsTypes="fffffffffffffffffffffffffffffA">
                                      <p:cBhvr>
                                        <p:cTn id="26" dur="2000" fill="hold"/>
                                        <p:tgtEl>
                                          <p:spTgt spid="2053"/>
                                        </p:tgtEl>
                                        <p:attrNameLst>
                                          <p:attrName>ppt_x</p:attrName>
                                          <p:attrName>ppt_y</p:attrName>
                                        </p:attrNameLst>
                                      </p:cBhvr>
                                      <p:rCtr x="23767" y="301"/>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 grpId="0" build="p"/>
    </p:bldLst>
  </p:timing>
</p:sld>
</file>

<file path=ppt/slides/slide2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2530" name="Title 1"/>
          <p:cNvSpPr>
            <a:spLocks noGrp="1"/>
          </p:cNvSpPr>
          <p:nvPr>
            <p:ph type="title"/>
          </p:nvPr>
        </p:nvSpPr>
        <p:spPr/>
        <p:txBody>
          <a:bodyPr/>
          <a:lstStyle/>
          <a:p>
            <a:r>
              <a:rPr lang="en-US" altLang="en-US" dirty="0" smtClean="0"/>
              <a:t>Tam’s “House Rules”</a:t>
            </a:r>
          </a:p>
        </p:txBody>
      </p:sp>
      <p:sp>
        <p:nvSpPr>
          <p:cNvPr id="3" name="Content Placeholder 2"/>
          <p:cNvSpPr>
            <a:spLocks noGrp="1"/>
          </p:cNvSpPr>
          <p:nvPr>
            <p:ph idx="1"/>
          </p:nvPr>
        </p:nvSpPr>
        <p:spPr/>
        <p:txBody>
          <a:bodyPr rtlCol="0">
            <a:normAutofit/>
          </a:bodyPr>
          <a:lstStyle/>
          <a:p>
            <a:pPr fontAlgn="auto">
              <a:spcAft>
                <a:spcPts val="0"/>
              </a:spcAft>
              <a:buFont typeface="Arial" panose="020B0604020202020204" pitchFamily="34" charset="0"/>
              <a:buChar char="•"/>
              <a:defRPr/>
            </a:pPr>
            <a:r>
              <a:rPr lang="en-US" dirty="0" smtClean="0"/>
              <a:t>No recordings/captures without permission during class please</a:t>
            </a:r>
          </a:p>
          <a:p>
            <a:pPr fontAlgn="auto">
              <a:spcAft>
                <a:spcPts val="0"/>
              </a:spcAft>
              <a:buFont typeface="Arial" panose="020B0604020202020204" pitchFamily="34" charset="0"/>
              <a:buChar char="•"/>
              <a:defRPr/>
            </a:pPr>
            <a:endParaRPr lang="en-US" dirty="0" smtClean="0"/>
          </a:p>
          <a:p>
            <a:pPr marL="0" indent="0" fontAlgn="auto">
              <a:spcAft>
                <a:spcPts val="0"/>
              </a:spcAft>
              <a:buFont typeface="Arial" panose="020B0604020202020204" pitchFamily="34" charset="0"/>
              <a:buNone/>
              <a:defRPr/>
            </a:pPr>
            <a:endParaRPr lang="en-US" dirty="0" smtClean="0"/>
          </a:p>
          <a:p>
            <a:pPr fontAlgn="auto">
              <a:spcAft>
                <a:spcPts val="0"/>
              </a:spcAft>
              <a:buFont typeface="Arial" panose="020B0604020202020204" pitchFamily="34" charset="0"/>
              <a:buChar char="•"/>
              <a:defRPr/>
            </a:pPr>
            <a:endParaRPr lang="en-US" dirty="0" smtClean="0"/>
          </a:p>
          <a:p>
            <a:pPr fontAlgn="auto">
              <a:spcAft>
                <a:spcPts val="0"/>
              </a:spcAft>
              <a:buFont typeface="Arial" panose="020B0604020202020204" pitchFamily="34" charset="0"/>
              <a:buChar char="•"/>
              <a:defRPr/>
            </a:pPr>
            <a:r>
              <a:rPr lang="en-US" dirty="0" smtClean="0"/>
              <a:t>(Recall that learning tends to increase with additional levels of engagement).</a:t>
            </a:r>
          </a:p>
        </p:txBody>
      </p:sp>
      <p:grpSp>
        <p:nvGrpSpPr>
          <p:cNvPr id="4" name="Group 3"/>
          <p:cNvGrpSpPr>
            <a:grpSpLocks/>
          </p:cNvGrpSpPr>
          <p:nvPr/>
        </p:nvGrpSpPr>
        <p:grpSpPr bwMode="auto">
          <a:xfrm>
            <a:off x="719138" y="1966913"/>
            <a:ext cx="3892550" cy="1143000"/>
            <a:chOff x="755583" y="1828800"/>
            <a:chExt cx="3892617" cy="1143000"/>
          </a:xfrm>
        </p:grpSpPr>
        <p:pic>
          <p:nvPicPr>
            <p:cNvPr id="22537" name="Picture 2" descr="C:\Users\tamj\AppData\Local\Microsoft\Windows\Temporary Internet Files\Content.IE5\LZWJTDG0\MC900433873[1].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55583" y="1828800"/>
              <a:ext cx="11430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2538" name="Picture 3" descr="C:\Users\tamj\AppData\Local\Microsoft\Windows\Temporary Internet Files\Content.IE5\NXE19V4B\MM900336563[1].gif"/>
            <p:cNvPicPr>
              <a:picLocks noChangeAspect="1" noChangeArrowheads="1" noCrop="1"/>
            </p:cNvPicPr>
            <p:nvPr/>
          </p:nvPicPr>
          <p:blipFill>
            <a:blip r:embed="rId4">
              <a:extLst>
                <a:ext uri="{28A0092B-C50C-407E-A947-70E740481C1C}">
                  <a14:useLocalDpi xmlns:a14="http://schemas.microsoft.com/office/drawing/2010/main" val="0"/>
                </a:ext>
              </a:extLst>
            </a:blip>
            <a:srcRect/>
            <a:stretch>
              <a:fillRect/>
            </a:stretch>
          </p:blipFill>
          <p:spPr bwMode="auto">
            <a:xfrm>
              <a:off x="2489755" y="2012067"/>
              <a:ext cx="784506" cy="6374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2539" name="Picture 4" descr="C:\Users\tamj\AppData\Local\Microsoft\Windows\Temporary Internet Files\Content.IE5\BXRWTSP3\MC900433869[1].pn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886200" y="2019300"/>
              <a:ext cx="7620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6" name="Group 5"/>
          <p:cNvGrpSpPr>
            <a:grpSpLocks/>
          </p:cNvGrpSpPr>
          <p:nvPr/>
        </p:nvGrpSpPr>
        <p:grpSpPr bwMode="auto">
          <a:xfrm>
            <a:off x="719138" y="4191000"/>
            <a:ext cx="4635500" cy="2359025"/>
            <a:chOff x="876613" y="4198794"/>
            <a:chExt cx="4635945" cy="2359542"/>
          </a:xfrm>
        </p:grpSpPr>
        <p:pic>
          <p:nvPicPr>
            <p:cNvPr id="22534" name="Picture 8" descr="C:\Users\tamj\AppData\Local\Microsoft\Windows\Temporary Internet Files\Content.IE5\S73FJVX2\MC900237578[1].wmf"/>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flipH="1">
              <a:off x="876613" y="4198794"/>
              <a:ext cx="1092645" cy="2139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2535" name="Picture 10" descr="C:\Users\tamj\AppData\Local\Microsoft\Windows\Temporary Internet Files\Content.IE5\Z6TBLP53\MM900295151[1].gif"/>
            <p:cNvPicPr>
              <a:picLocks noChangeAspect="1" noChangeArrowheads="1" noCrop="1"/>
            </p:cNvPicPr>
            <p:nvPr/>
          </p:nvPicPr>
          <p:blipFill>
            <a:blip r:embed="rId7">
              <a:extLst>
                <a:ext uri="{28A0092B-C50C-407E-A947-70E740481C1C}">
                  <a14:useLocalDpi xmlns:a14="http://schemas.microsoft.com/office/drawing/2010/main" val="0"/>
                </a:ext>
              </a:extLst>
            </a:blip>
            <a:srcRect/>
            <a:stretch>
              <a:fillRect/>
            </a:stretch>
          </p:blipFill>
          <p:spPr bwMode="auto">
            <a:xfrm>
              <a:off x="2314965" y="5096579"/>
              <a:ext cx="3197593" cy="14617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2536" name="Picture 11" descr="C:\Users\tamj\AppData\Local\Microsoft\Windows\Temporary Internet Files\Content.IE5\18FQ96LE\MC900293506[1].wmf"/>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1171966" y="5323868"/>
              <a:ext cx="761999" cy="10354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Tree>
    <p:extLst>
      <p:ext uri="{BB962C8B-B14F-4D97-AF65-F5344CB8AC3E}">
        <p14:creationId xmlns:p14="http://schemas.microsoft.com/office/powerpoint/2010/main" val="357463022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1"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1"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4" fill="hold" nodeType="clickEffect">
                                  <p:stCondLst>
                                    <p:cond delay="0"/>
                                  </p:stCondLst>
                                  <p:childTnLst>
                                    <p:set>
                                      <p:cBhvr>
                                        <p:cTn id="26" dur="1" fill="hold">
                                          <p:stCondLst>
                                            <p:cond delay="0"/>
                                          </p:stCondLst>
                                        </p:cTn>
                                        <p:tgtEl>
                                          <p:spTgt spid="6"/>
                                        </p:tgtEl>
                                        <p:attrNameLst>
                                          <p:attrName>style.visibility</p:attrName>
                                        </p:attrNameLst>
                                      </p:cBhvr>
                                      <p:to>
                                        <p:strVal val="visible"/>
                                      </p:to>
                                    </p:set>
                                    <p:animEffect transition="in" filter="wipe(down)">
                                      <p:cBhvr>
                                        <p:cTn id="2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3" grpId="1" uiExpand="1" build="p" bldLvl="3"/>
    </p:bldLst>
  </p:timing>
</p:sld>
</file>

<file path=ppt/slides/slide2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Tam’s “House Rules”</a:t>
            </a:r>
            <a:endParaRPr lang="en-US" dirty="0"/>
          </a:p>
        </p:txBody>
      </p:sp>
      <p:sp>
        <p:nvSpPr>
          <p:cNvPr id="3" name="Content Placeholder 2"/>
          <p:cNvSpPr>
            <a:spLocks noGrp="1"/>
          </p:cNvSpPr>
          <p:nvPr>
            <p:ph idx="1"/>
          </p:nvPr>
        </p:nvSpPr>
        <p:spPr/>
        <p:txBody>
          <a:bodyPr/>
          <a:lstStyle/>
          <a:p>
            <a:r>
              <a:rPr lang="en-US" dirty="0" smtClean="0"/>
              <a:t>Quiet whispering is OK…</a:t>
            </a:r>
          </a:p>
          <a:p>
            <a:endParaRPr lang="en-US" dirty="0"/>
          </a:p>
          <a:p>
            <a:endParaRPr lang="en-US" dirty="0" smtClean="0"/>
          </a:p>
          <a:p>
            <a:endParaRPr lang="en-US" dirty="0"/>
          </a:p>
          <a:p>
            <a:endParaRPr lang="en-US" dirty="0" smtClean="0"/>
          </a:p>
          <a:p>
            <a:pPr marL="0" indent="0">
              <a:buNone/>
            </a:pPr>
            <a:r>
              <a:rPr lang="en-US" dirty="0" smtClean="0"/>
              <a:t>…but make sure if it is *quiet*. If it’s loud enough for me to hear then it’s likely that others are being disturbed by the noise as well.</a:t>
            </a:r>
            <a:endParaRPr lang="en-US"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62000" y="2009211"/>
            <a:ext cx="1371600" cy="1371600"/>
          </a:xfrm>
          <a:prstGeom prst="rect">
            <a:avLst/>
          </a:prstGeom>
        </p:spPr>
      </p:pic>
      <p:pic>
        <p:nvPicPr>
          <p:cNvPr id="5" name="Picture 4"/>
          <p:cNvPicPr>
            <a:picLocks noChangeAspect="1"/>
          </p:cNvPicPr>
          <p:nvPr/>
        </p:nvPicPr>
        <p:blipFill rotWithShape="1">
          <a:blip r:embed="rId3" cstate="print">
            <a:extLst>
              <a:ext uri="{28A0092B-C50C-407E-A947-70E740481C1C}">
                <a14:useLocalDpi xmlns:a14="http://schemas.microsoft.com/office/drawing/2010/main" val="0"/>
              </a:ext>
            </a:extLst>
          </a:blip>
          <a:srcRect t="38518"/>
          <a:stretch/>
        </p:blipFill>
        <p:spPr>
          <a:xfrm>
            <a:off x="457200" y="4800600"/>
            <a:ext cx="2467354" cy="1516966"/>
          </a:xfrm>
          <a:prstGeom prst="rect">
            <a:avLst/>
          </a:prstGeom>
        </p:spPr>
      </p:pic>
    </p:spTree>
    <p:extLst>
      <p:ext uri="{BB962C8B-B14F-4D97-AF65-F5344CB8AC3E}">
        <p14:creationId xmlns:p14="http://schemas.microsoft.com/office/powerpoint/2010/main" val="15044305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4"/>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xEl>
                                              <p:pRg st="5" end="5"/>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CA" dirty="0" smtClean="0"/>
              <a:t>This </a:t>
            </a:r>
            <a:r>
              <a:rPr lang="en-CA" dirty="0"/>
              <a:t>Course Focuses On </a:t>
            </a:r>
            <a:r>
              <a:rPr lang="en-CA" dirty="0" smtClean="0"/>
              <a:t>The Windows </a:t>
            </a:r>
            <a:r>
              <a:rPr lang="en-CA" dirty="0"/>
              <a:t>Operating </a:t>
            </a:r>
            <a:r>
              <a:rPr lang="en-CA" dirty="0" smtClean="0"/>
              <a:t>System (</a:t>
            </a:r>
            <a:r>
              <a:rPr lang="en-CA" b="1" dirty="0" smtClean="0">
                <a:solidFill>
                  <a:srgbClr val="FF0000"/>
                </a:solidFill>
              </a:rPr>
              <a:t>Not Apple/MAC</a:t>
            </a:r>
            <a:r>
              <a:rPr lang="en-CA" dirty="0" smtClean="0"/>
              <a:t>)</a:t>
            </a:r>
            <a:endParaRPr lang="en-CA" dirty="0"/>
          </a:p>
        </p:txBody>
      </p:sp>
      <p:sp>
        <p:nvSpPr>
          <p:cNvPr id="3" name="Content Placeholder 2"/>
          <p:cNvSpPr>
            <a:spLocks noGrp="1"/>
          </p:cNvSpPr>
          <p:nvPr>
            <p:ph idx="1"/>
          </p:nvPr>
        </p:nvSpPr>
        <p:spPr/>
        <p:txBody>
          <a:bodyPr/>
          <a:lstStyle/>
          <a:p>
            <a:pPr eaLnBrk="1" fontAlgn="auto" hangingPunct="1">
              <a:spcAft>
                <a:spcPts val="0"/>
              </a:spcAft>
              <a:buFont typeface="Arial" panose="020B0604020202020204" pitchFamily="34" charset="0"/>
              <a:buChar char="•"/>
              <a:defRPr/>
            </a:pPr>
            <a:r>
              <a:rPr lang="en-US" dirty="0"/>
              <a:t>Although </a:t>
            </a:r>
            <a:r>
              <a:rPr lang="en-US" dirty="0" smtClean="0"/>
              <a:t>assignments are mostly </a:t>
            </a:r>
            <a:r>
              <a:rPr lang="en-US" dirty="0"/>
              <a:t>on MS-Office, this course will </a:t>
            </a:r>
            <a:r>
              <a:rPr lang="en-US" dirty="0" smtClean="0"/>
              <a:t>be using a version of MS-Windows.</a:t>
            </a:r>
          </a:p>
          <a:p>
            <a:pPr lvl="1" eaLnBrk="1" fontAlgn="auto" hangingPunct="1">
              <a:spcAft>
                <a:spcPts val="0"/>
              </a:spcAft>
              <a:buFont typeface="Arial" panose="020B0604020202020204" pitchFamily="34" charset="0"/>
              <a:buChar char="•"/>
              <a:defRPr/>
            </a:pPr>
            <a:r>
              <a:rPr lang="en-US" dirty="0" smtClean="0"/>
              <a:t>(The MAC-specific lecture is no longer </a:t>
            </a:r>
            <a:r>
              <a:rPr lang="en-US" dirty="0" smtClean="0"/>
              <a:t>timetabled by our department).</a:t>
            </a:r>
            <a:endParaRPr lang="en-US" dirty="0" smtClean="0"/>
          </a:p>
          <a:p>
            <a:pPr eaLnBrk="1" fontAlgn="auto" hangingPunct="1">
              <a:spcAft>
                <a:spcPts val="0"/>
              </a:spcAft>
              <a:buFont typeface="Arial" panose="020B0604020202020204" pitchFamily="34" charset="0"/>
              <a:buChar char="•"/>
              <a:defRPr/>
            </a:pPr>
            <a:r>
              <a:rPr lang="en-US" dirty="0" smtClean="0"/>
              <a:t>You might be able to implement your work on a MAC (some 203 students successfully done this) but keep in mind available resources and help are for Windows.</a:t>
            </a:r>
          </a:p>
          <a:p>
            <a:pPr lvl="1" eaLnBrk="1" fontAlgn="auto" hangingPunct="1">
              <a:spcAft>
                <a:spcPts val="0"/>
              </a:spcAft>
              <a:buFont typeface="Arial" panose="020B0604020202020204" pitchFamily="34" charset="0"/>
              <a:buChar char="•"/>
              <a:defRPr/>
            </a:pPr>
            <a:r>
              <a:rPr lang="en-US" dirty="0" smtClean="0"/>
              <a:t>That means if you have an odd technical glitch you might be on your own.</a:t>
            </a:r>
          </a:p>
          <a:p>
            <a:pPr eaLnBrk="1" fontAlgn="auto" hangingPunct="1">
              <a:spcAft>
                <a:spcPts val="0"/>
              </a:spcAft>
              <a:buFont typeface="Arial" panose="020B0604020202020204" pitchFamily="34" charset="0"/>
              <a:buChar char="•"/>
              <a:defRPr/>
            </a:pPr>
            <a:r>
              <a:rPr lang="en-US" dirty="0" smtClean="0"/>
              <a:t>You can work on assignments in the Tri labs (SS018)</a:t>
            </a:r>
          </a:p>
          <a:p>
            <a:pPr lvl="1" eaLnBrk="1" fontAlgn="auto" hangingPunct="1">
              <a:spcAft>
                <a:spcPts val="0"/>
              </a:spcAft>
              <a:buFont typeface="Arial" panose="020B0604020202020204" pitchFamily="34" charset="0"/>
              <a:buChar char="•"/>
              <a:defRPr/>
            </a:pPr>
            <a:r>
              <a:rPr lang="en-US" dirty="0" smtClean="0"/>
              <a:t>Other campus labs may have some features disabled (beyond your instructor’s control</a:t>
            </a:r>
            <a:r>
              <a:rPr lang="en-US" dirty="0" smtClean="0"/>
              <a:t>).</a:t>
            </a:r>
          </a:p>
          <a:p>
            <a:pPr lvl="1" eaLnBrk="1" fontAlgn="auto" hangingPunct="1">
              <a:spcAft>
                <a:spcPts val="0"/>
              </a:spcAft>
              <a:buFont typeface="Arial" panose="020B0604020202020204" pitchFamily="34" charset="0"/>
              <a:buChar char="•"/>
              <a:defRPr/>
            </a:pPr>
            <a:r>
              <a:rPr lang="en-US" dirty="0" smtClean="0"/>
              <a:t>Information about remote access:</a:t>
            </a:r>
          </a:p>
          <a:p>
            <a:pPr lvl="2" eaLnBrk="1" fontAlgn="auto" hangingPunct="1">
              <a:spcAft>
                <a:spcPts val="0"/>
              </a:spcAft>
              <a:buFont typeface="Arial" panose="020B0604020202020204" pitchFamily="34" charset="0"/>
              <a:buChar char="•"/>
              <a:defRPr/>
            </a:pPr>
            <a:r>
              <a:rPr lang="en-CA" dirty="0">
                <a:hlinkClick r:id="rId3"/>
              </a:rPr>
              <a:t>https://pages.cpsc.ucalgary.ca/~tamj/2020/203F/running_office_remotely.pdf</a:t>
            </a:r>
            <a:endParaRPr lang="en-US" dirty="0" smtClean="0"/>
          </a:p>
          <a:p>
            <a:pPr lvl="1" eaLnBrk="1" fontAlgn="auto" hangingPunct="1">
              <a:spcAft>
                <a:spcPts val="0"/>
              </a:spcAft>
              <a:buFont typeface="Arial" panose="020B0604020202020204" pitchFamily="34" charset="0"/>
              <a:buChar char="•"/>
              <a:defRPr/>
            </a:pPr>
            <a:r>
              <a:rPr lang="en-US" b="1" dirty="0" smtClean="0"/>
              <a:t>Only assignments that work on </a:t>
            </a:r>
            <a:r>
              <a:rPr lang="en-US" b="1" dirty="0" smtClean="0"/>
              <a:t>Windows computer will </a:t>
            </a:r>
            <a:r>
              <a:rPr lang="en-US" b="1" dirty="0" smtClean="0"/>
              <a:t>be awarded any </a:t>
            </a:r>
            <a:r>
              <a:rPr lang="en-US" b="1" dirty="0" smtClean="0"/>
              <a:t>credit</a:t>
            </a:r>
            <a:r>
              <a:rPr lang="en-US" dirty="0"/>
              <a:t> </a:t>
            </a:r>
            <a:r>
              <a:rPr lang="en-US" dirty="0" smtClean="0"/>
              <a:t>(test your work periodically).</a:t>
            </a:r>
            <a:endParaRPr lang="en-US" dirty="0" smtClean="0"/>
          </a:p>
        </p:txBody>
      </p:sp>
    </p:spTree>
    <p:extLst>
      <p:ext uri="{BB962C8B-B14F-4D97-AF65-F5344CB8AC3E}">
        <p14:creationId xmlns:p14="http://schemas.microsoft.com/office/powerpoint/2010/main" val="93197297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Teaching Tutorials</a:t>
            </a:r>
            <a:endParaRPr lang="en-CA" dirty="0"/>
          </a:p>
        </p:txBody>
      </p:sp>
      <p:sp>
        <p:nvSpPr>
          <p:cNvPr id="3" name="Content Placeholder 2"/>
          <p:cNvSpPr>
            <a:spLocks noGrp="1"/>
          </p:cNvSpPr>
          <p:nvPr>
            <p:ph idx="1"/>
          </p:nvPr>
        </p:nvSpPr>
        <p:spPr/>
        <p:txBody>
          <a:bodyPr/>
          <a:lstStyle/>
          <a:p>
            <a:r>
              <a:rPr lang="en-US" dirty="0" smtClean="0"/>
              <a:t>As the name implies teaching will occur during this time.</a:t>
            </a:r>
          </a:p>
          <a:p>
            <a:pPr lvl="1"/>
            <a:r>
              <a:rPr lang="en-US" dirty="0" smtClean="0"/>
              <a:t>It may overlap with lecture but unique material will also be taught in tutorial.</a:t>
            </a:r>
          </a:p>
          <a:p>
            <a:pPr lvl="1"/>
            <a:r>
              <a:rPr lang="en-US" dirty="0"/>
              <a:t>Teaching Assistants are not required to record their teaching sessions</a:t>
            </a:r>
            <a:r>
              <a:rPr lang="en-US" dirty="0" smtClean="0"/>
              <a:t>.</a:t>
            </a:r>
          </a:p>
          <a:p>
            <a:pPr lvl="1"/>
            <a:r>
              <a:rPr lang="en-US" dirty="0" smtClean="0"/>
              <a:t>Make sure you attend a tutorial session so you don’t miss anything.</a:t>
            </a:r>
          </a:p>
          <a:p>
            <a:r>
              <a:rPr lang="en-US" dirty="0" smtClean="0"/>
              <a:t>Similar to enrolling in the lecture you needed to enroll in a specific tutorial when you registered in this course.</a:t>
            </a:r>
          </a:p>
          <a:p>
            <a:pPr lvl="1"/>
            <a:r>
              <a:rPr lang="en-US" dirty="0"/>
              <a:t> </a:t>
            </a:r>
            <a:r>
              <a:rPr lang="en-US" altLang="en-US" dirty="0"/>
              <a:t>(2 times per week): Either a MW or TR (depending upon the section) via another Zoom </a:t>
            </a:r>
            <a:r>
              <a:rPr lang="en-US" altLang="en-US" dirty="0" smtClean="0"/>
              <a:t>link</a:t>
            </a:r>
            <a:endParaRPr lang="en-US" dirty="0" smtClean="0"/>
          </a:p>
          <a:p>
            <a:pPr lvl="1"/>
            <a:r>
              <a:rPr lang="en-US" dirty="0" smtClean="0"/>
              <a:t>Day/time/instructor information about each section:</a:t>
            </a:r>
          </a:p>
          <a:p>
            <a:pPr lvl="2"/>
            <a:r>
              <a:rPr lang="en-CA" dirty="0">
                <a:hlinkClick r:id="rId2"/>
              </a:rPr>
              <a:t>https://pages.cpsc.ucalgary.ca/~tamj/2020/203F/#</a:t>
            </a:r>
            <a:r>
              <a:rPr lang="en-CA" dirty="0" smtClean="0">
                <a:hlinkClick r:id="rId2"/>
              </a:rPr>
              <a:t>Tutorial_information</a:t>
            </a:r>
            <a:endParaRPr lang="en-CA" dirty="0" smtClean="0"/>
          </a:p>
          <a:p>
            <a:r>
              <a:rPr lang="en-US" dirty="0" smtClean="0"/>
              <a:t>Teaching will occur remotely </a:t>
            </a:r>
            <a:r>
              <a:rPr lang="en-US" dirty="0"/>
              <a:t>via Zoom, in D2l: </a:t>
            </a:r>
            <a:r>
              <a:rPr lang="en-US" dirty="0">
                <a:latin typeface="Consolas" panose="020B0609020204030204" pitchFamily="49" charset="0"/>
              </a:rPr>
              <a:t>Content-&gt; Teaching tutorial </a:t>
            </a:r>
            <a:r>
              <a:rPr lang="en-US" dirty="0" smtClean="0">
                <a:latin typeface="Consolas" panose="020B0609020204030204" pitchFamily="49" charset="0"/>
              </a:rPr>
              <a:t>links</a:t>
            </a:r>
          </a:p>
          <a:p>
            <a:endParaRPr lang="en-CA" dirty="0"/>
          </a:p>
        </p:txBody>
      </p:sp>
    </p:spTree>
    <p:extLst>
      <p:ext uri="{BB962C8B-B14F-4D97-AF65-F5344CB8AC3E}">
        <p14:creationId xmlns:p14="http://schemas.microsoft.com/office/powerpoint/2010/main" val="3959744379"/>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Copyright Notice</a:t>
            </a:r>
            <a:endParaRPr lang="en-US" dirty="0"/>
          </a:p>
        </p:txBody>
      </p:sp>
      <p:sp>
        <p:nvSpPr>
          <p:cNvPr id="3" name="Content Placeholder 2"/>
          <p:cNvSpPr>
            <a:spLocks noGrp="1"/>
          </p:cNvSpPr>
          <p:nvPr>
            <p:ph idx="1"/>
          </p:nvPr>
        </p:nvSpPr>
        <p:spPr/>
        <p:txBody>
          <a:bodyPr/>
          <a:lstStyle/>
          <a:p>
            <a:r>
              <a:rPr lang="en-US" dirty="0" smtClean="0"/>
              <a:t>Unless otherwise specified, images are from ColourBox: www.colourbox.com</a:t>
            </a:r>
            <a:endParaRPr lang="en-US" dirty="0"/>
          </a:p>
          <a:p>
            <a:endParaRPr lang="en-US" dirty="0" smtClean="0"/>
          </a:p>
          <a:p>
            <a:endParaRPr lang="en-US" dirty="0"/>
          </a:p>
          <a:p>
            <a:endParaRPr lang="en-US" dirty="0"/>
          </a:p>
        </p:txBody>
      </p:sp>
    </p:spTree>
    <p:extLst>
      <p:ext uri="{BB962C8B-B14F-4D97-AF65-F5344CB8AC3E}">
        <p14:creationId xmlns:p14="http://schemas.microsoft.com/office/powerpoint/2010/main" val="7752934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Help Tutorials</a:t>
            </a:r>
            <a:endParaRPr lang="en-CA" dirty="0"/>
          </a:p>
        </p:txBody>
      </p:sp>
      <p:sp>
        <p:nvSpPr>
          <p:cNvPr id="3" name="Content Placeholder 2"/>
          <p:cNvSpPr>
            <a:spLocks noGrp="1"/>
          </p:cNvSpPr>
          <p:nvPr>
            <p:ph idx="1"/>
          </p:nvPr>
        </p:nvSpPr>
        <p:spPr/>
        <p:txBody>
          <a:bodyPr/>
          <a:lstStyle/>
          <a:p>
            <a:r>
              <a:rPr lang="en-US" dirty="0" smtClean="0"/>
              <a:t>Also known as </a:t>
            </a:r>
            <a:r>
              <a:rPr lang="en-US" dirty="0"/>
              <a:t>Continuous tutorials (or CT for short</a:t>
            </a:r>
            <a:r>
              <a:rPr lang="en-US" dirty="0" smtClean="0"/>
              <a:t>)</a:t>
            </a:r>
          </a:p>
          <a:p>
            <a:pPr marL="285750" indent="-276225"/>
            <a:r>
              <a:rPr lang="en-US" altLang="en-US" sz="2200" dirty="0"/>
              <a:t>A sort of “Help desk” specific to this course staffed by Teaching Assistants</a:t>
            </a:r>
          </a:p>
          <a:p>
            <a:pPr marL="285750" indent="-276225"/>
            <a:r>
              <a:rPr lang="en-US" altLang="en-US" sz="2200" dirty="0"/>
              <a:t>Location and access to the CT (first floor Math Sciences) </a:t>
            </a:r>
            <a:r>
              <a:rPr lang="en-US" altLang="en-US" sz="2200" dirty="0">
                <a:hlinkClick r:id="rId2"/>
              </a:rPr>
              <a:t>https://pages.cpsc.ucalgary.ca/~tamj/2020/203W/CT_map.png</a:t>
            </a:r>
            <a:endParaRPr lang="en-US" altLang="en-US" sz="2200" dirty="0"/>
          </a:p>
          <a:p>
            <a:pPr marL="285750" indent="-276225"/>
            <a:r>
              <a:rPr lang="en-US" altLang="en-US" sz="2200" dirty="0" smtClean="0"/>
              <a:t>For the distance learning lectures look in D2L </a:t>
            </a:r>
            <a:r>
              <a:rPr lang="en-US" altLang="en-US" sz="2200" dirty="0"/>
              <a:t>under: </a:t>
            </a:r>
            <a:r>
              <a:rPr lang="en-US" altLang="en-US" sz="2200" dirty="0">
                <a:latin typeface="Consolas" panose="020B0609020204030204" pitchFamily="49" charset="0"/>
              </a:rPr>
              <a:t>Content-&gt; Help tutorial (CT) </a:t>
            </a:r>
            <a:r>
              <a:rPr lang="en-US" altLang="en-US" sz="2200" dirty="0" smtClean="0">
                <a:latin typeface="Consolas" panose="020B0609020204030204" pitchFamily="49" charset="0"/>
              </a:rPr>
              <a:t>links</a:t>
            </a:r>
            <a:r>
              <a:rPr lang="en-US" altLang="en-US" sz="2200" dirty="0" smtClean="0"/>
              <a:t> and then under the specific week.</a:t>
            </a:r>
          </a:p>
          <a:p>
            <a:pPr marL="508000" lvl="1" indent="-276225"/>
            <a:r>
              <a:rPr lang="en-US" altLang="en-US" sz="1800" dirty="0" smtClean="0"/>
              <a:t>In order to make the most efficient use of finite resources (Teaching Assistant work hours):</a:t>
            </a:r>
          </a:p>
          <a:p>
            <a:pPr marL="625475" lvl="2" indent="-276225"/>
            <a:r>
              <a:rPr lang="en-US" altLang="en-US" sz="1600" dirty="0" smtClean="0"/>
              <a:t>more hours will be scheduled when there is higher anticipated demand,</a:t>
            </a:r>
          </a:p>
          <a:p>
            <a:pPr marL="625475" lvl="2" indent="-276225"/>
            <a:r>
              <a:rPr lang="en-US" altLang="en-US" sz="1600" dirty="0"/>
              <a:t>s</a:t>
            </a:r>
            <a:r>
              <a:rPr lang="en-US" altLang="en-US" sz="1600" dirty="0" smtClean="0"/>
              <a:t>ome weeks will have little or no CT times scheduled.</a:t>
            </a:r>
          </a:p>
          <a:p>
            <a:pPr marL="508000" lvl="1" indent="-276225"/>
            <a:endParaRPr lang="en-US" altLang="en-US" sz="1800" dirty="0"/>
          </a:p>
          <a:p>
            <a:endParaRPr lang="en-US" dirty="0" smtClean="0"/>
          </a:p>
          <a:p>
            <a:endParaRPr lang="en-US" b="1" dirty="0"/>
          </a:p>
          <a:p>
            <a:endParaRPr lang="en-CA" dirty="0"/>
          </a:p>
        </p:txBody>
      </p:sp>
    </p:spTree>
    <p:extLst>
      <p:ext uri="{BB962C8B-B14F-4D97-AF65-F5344CB8AC3E}">
        <p14:creationId xmlns:p14="http://schemas.microsoft.com/office/powerpoint/2010/main" val="5492328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L="285750" indent="-276225"/>
            <a:r>
              <a:rPr lang="en-US" altLang="en-US" dirty="0"/>
              <a:t>University </a:t>
            </a:r>
            <a:r>
              <a:rPr lang="en-US" altLang="en-US" dirty="0" smtClean="0"/>
              <a:t>Account Issues </a:t>
            </a:r>
            <a:r>
              <a:rPr lang="en-US" altLang="en-US" dirty="0"/>
              <a:t>(UC-IT)</a:t>
            </a:r>
          </a:p>
        </p:txBody>
      </p:sp>
      <p:sp>
        <p:nvSpPr>
          <p:cNvPr id="3" name="Content Placeholder 2"/>
          <p:cNvSpPr>
            <a:spLocks noGrp="1"/>
          </p:cNvSpPr>
          <p:nvPr>
            <p:ph idx="1"/>
          </p:nvPr>
        </p:nvSpPr>
        <p:spPr/>
        <p:txBody>
          <a:bodyPr/>
          <a:lstStyle/>
          <a:p>
            <a:pPr marL="285750" indent="-276225"/>
            <a:r>
              <a:rPr lang="en-US" altLang="en-US" sz="2200" dirty="0" smtClean="0"/>
              <a:t>The Department of Computer </a:t>
            </a:r>
            <a:r>
              <a:rPr lang="en-US" altLang="en-US" sz="2200" dirty="0"/>
              <a:t>S</a:t>
            </a:r>
            <a:r>
              <a:rPr lang="en-US" altLang="en-US" sz="2200" dirty="0" smtClean="0"/>
              <a:t>cience does not manage the university network (e.g. email, PeopleSoft, D2L is managed by UC-IT). </a:t>
            </a:r>
            <a:endParaRPr lang="en-US" altLang="en-US" sz="2200" dirty="0" smtClean="0"/>
          </a:p>
          <a:p>
            <a:pPr marL="285750" indent="-276225"/>
            <a:r>
              <a:rPr lang="en-US" altLang="en-US" sz="2200" dirty="0" smtClean="0"/>
              <a:t>In </a:t>
            </a:r>
            <a:r>
              <a:rPr lang="en-US" altLang="en-US" sz="2200" dirty="0" smtClean="0"/>
              <a:t>short </a:t>
            </a:r>
            <a:r>
              <a:rPr lang="en-US" altLang="en-US" sz="2200" dirty="0" smtClean="0"/>
              <a:t>UC-IT deals with technical </a:t>
            </a:r>
            <a:r>
              <a:rPr lang="en-US" altLang="en-US" sz="2200" dirty="0" smtClean="0"/>
              <a:t>issues related to university computers (e.g. accounts, login issues etc.)</a:t>
            </a:r>
          </a:p>
          <a:p>
            <a:pPr marL="285750" indent="-276225"/>
            <a:r>
              <a:rPr lang="en-US" altLang="en-US" sz="2200" dirty="0" smtClean="0"/>
              <a:t>You can </a:t>
            </a:r>
            <a:r>
              <a:rPr lang="en-US" altLang="en-US" sz="2200" dirty="0" smtClean="0"/>
              <a:t>inquire </a:t>
            </a:r>
            <a:r>
              <a:rPr lang="en-US" altLang="en-US" sz="2200" dirty="0" smtClean="0"/>
              <a:t>at UC-IT help desk (1</a:t>
            </a:r>
            <a:r>
              <a:rPr lang="en-US" altLang="en-US" sz="2200" baseline="30000" dirty="0" smtClean="0"/>
              <a:t>st</a:t>
            </a:r>
            <a:r>
              <a:rPr lang="en-US" altLang="en-US" sz="2200" dirty="0" smtClean="0"/>
              <a:t> floor Math Sciences beside the 203 CT) or </a:t>
            </a:r>
            <a:r>
              <a:rPr lang="en-US" b="1" dirty="0" smtClean="0"/>
              <a:t>Math </a:t>
            </a:r>
            <a:r>
              <a:rPr lang="en-US" b="1" dirty="0" smtClean="0"/>
              <a:t>Science (</a:t>
            </a:r>
            <a:r>
              <a:rPr lang="en-US" b="1" dirty="0" smtClean="0">
                <a:solidFill>
                  <a:srgbClr val="FF0000"/>
                </a:solidFill>
              </a:rPr>
              <a:t>not ICT</a:t>
            </a:r>
            <a:r>
              <a:rPr lang="en-US" b="1" dirty="0" smtClean="0"/>
              <a:t>)</a:t>
            </a:r>
            <a:r>
              <a:rPr lang="en-US" dirty="0" smtClean="0"/>
              <a:t> </a:t>
            </a:r>
            <a:r>
              <a:rPr lang="en-US" dirty="0" smtClean="0"/>
              <a:t>MS773.</a:t>
            </a:r>
          </a:p>
          <a:p>
            <a:pPr marL="285750" indent="-276225"/>
            <a:r>
              <a:rPr lang="en-US" dirty="0" smtClean="0"/>
              <a:t>UC-IT support page:</a:t>
            </a:r>
          </a:p>
          <a:p>
            <a:pPr marL="508000" lvl="1" indent="-276225"/>
            <a:r>
              <a:rPr lang="en-CA" dirty="0">
                <a:hlinkClick r:id="rId2"/>
              </a:rPr>
              <a:t>https://ucalgary.service-now.com/it</a:t>
            </a:r>
            <a:endParaRPr lang="en-US" dirty="0" smtClean="0"/>
          </a:p>
          <a:p>
            <a:pPr marL="508000" lvl="1" indent="-276225"/>
            <a:endParaRPr lang="en-US" altLang="en-US" sz="1800" dirty="0"/>
          </a:p>
          <a:p>
            <a:pPr marL="739775" lvl="1" indent="-171450"/>
            <a:endParaRPr lang="en-US" altLang="en-US" sz="1800" dirty="0"/>
          </a:p>
          <a:p>
            <a:endParaRPr lang="en-US" dirty="0"/>
          </a:p>
        </p:txBody>
      </p:sp>
    </p:spTree>
    <p:extLst>
      <p:ext uri="{BB962C8B-B14F-4D97-AF65-F5344CB8AC3E}">
        <p14:creationId xmlns:p14="http://schemas.microsoft.com/office/powerpoint/2010/main" val="103575353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pPr eaLnBrk="1" hangingPunct="1"/>
            <a:r>
              <a:rPr lang="en-US" altLang="en-US" dirty="0" smtClean="0"/>
              <a:t>Course Resources</a:t>
            </a:r>
          </a:p>
        </p:txBody>
      </p:sp>
      <p:sp>
        <p:nvSpPr>
          <p:cNvPr id="352259" name="Rectangle 3"/>
          <p:cNvSpPr>
            <a:spLocks noGrp="1" noChangeArrowheads="1"/>
          </p:cNvSpPr>
          <p:nvPr>
            <p:ph type="body" idx="1"/>
          </p:nvPr>
        </p:nvSpPr>
        <p:spPr/>
        <p:txBody>
          <a:bodyPr rtlCol="0">
            <a:normAutofit fontScale="85000" lnSpcReduction="10000"/>
          </a:bodyPr>
          <a:lstStyle/>
          <a:p>
            <a:pPr marL="182563" indent="-182563" eaLnBrk="1" fontAlgn="auto" hangingPunct="1">
              <a:spcAft>
                <a:spcPts val="0"/>
              </a:spcAft>
              <a:buFont typeface="Arial" panose="020B0604020202020204" pitchFamily="34" charset="0"/>
              <a:buChar char="•"/>
              <a:defRPr/>
            </a:pPr>
            <a:r>
              <a:rPr lang="en-US" altLang="en-US" dirty="0"/>
              <a:t>C</a:t>
            </a:r>
            <a:r>
              <a:rPr lang="en-US" altLang="en-US" dirty="0" smtClean="0"/>
              <a:t>ourse </a:t>
            </a:r>
            <a:r>
              <a:rPr lang="en-US" altLang="en-US" dirty="0" smtClean="0"/>
              <a:t>webpage</a:t>
            </a:r>
            <a:r>
              <a:rPr lang="en-US" altLang="en-US" dirty="0"/>
              <a:t> </a:t>
            </a:r>
            <a:r>
              <a:rPr lang="en-US" altLang="en-US" dirty="0" smtClean="0"/>
              <a:t>(link can be found in D2L under: </a:t>
            </a:r>
            <a:r>
              <a:rPr lang="en-US" altLang="en-US" dirty="0" smtClean="0">
                <a:latin typeface="Consolas" panose="020B0609020204030204" pitchFamily="49" charset="0"/>
              </a:rPr>
              <a:t>Content-&gt;Course information</a:t>
            </a:r>
            <a:r>
              <a:rPr lang="en-US" altLang="en-US" dirty="0" smtClean="0"/>
              <a:t>)</a:t>
            </a:r>
            <a:r>
              <a:rPr lang="en-US" altLang="en-US" dirty="0" smtClean="0"/>
              <a:t> </a:t>
            </a:r>
            <a:r>
              <a:rPr lang="en-US" altLang="en-US" dirty="0"/>
              <a:t>http</a:t>
            </a:r>
            <a:r>
              <a:rPr lang="en-US" altLang="en-US" dirty="0" smtClean="0"/>
              <a:t>://www.cpsc.ucalgary.ca</a:t>
            </a:r>
            <a:r>
              <a:rPr lang="en-US" altLang="en-US" dirty="0"/>
              <a:t>/~</a:t>
            </a:r>
            <a:r>
              <a:rPr lang="en-US" altLang="en-US" dirty="0" smtClean="0"/>
              <a:t>tamj/2020/203F</a:t>
            </a:r>
          </a:p>
          <a:p>
            <a:pPr marL="182563" indent="-182563" eaLnBrk="1" fontAlgn="auto" hangingPunct="1">
              <a:spcAft>
                <a:spcPts val="0"/>
              </a:spcAft>
              <a:buFont typeface="Arial" panose="020B0604020202020204" pitchFamily="34" charset="0"/>
              <a:buChar char="•"/>
              <a:defRPr/>
            </a:pPr>
            <a:r>
              <a:rPr lang="en-US" altLang="en-US" dirty="0" smtClean="0"/>
              <a:t>You can also find specific sub-links of the course website under D2L, examples:</a:t>
            </a:r>
          </a:p>
          <a:p>
            <a:pPr marL="404813" lvl="1" indent="-182563" eaLnBrk="1" fontAlgn="auto" hangingPunct="1">
              <a:spcAft>
                <a:spcPts val="0"/>
              </a:spcAft>
              <a:buFont typeface="Arial" panose="020B0604020202020204" pitchFamily="34" charset="0"/>
              <a:buChar char="•"/>
              <a:defRPr/>
            </a:pPr>
            <a:r>
              <a:rPr lang="en-US" altLang="en-US" dirty="0" smtClean="0"/>
              <a:t>Lecture </a:t>
            </a:r>
            <a:r>
              <a:rPr lang="en-US" altLang="en-US" dirty="0"/>
              <a:t>notes: </a:t>
            </a:r>
            <a:r>
              <a:rPr lang="en-US" altLang="en-US" dirty="0" smtClean="0">
                <a:latin typeface="Consolas" panose="020B0609020204030204" pitchFamily="49" charset="0"/>
              </a:rPr>
              <a:t>Content -&gt; Lecture </a:t>
            </a:r>
            <a:r>
              <a:rPr lang="en-US" altLang="en-US" dirty="0">
                <a:latin typeface="Consolas" panose="020B0609020204030204" pitchFamily="49" charset="0"/>
              </a:rPr>
              <a:t>links</a:t>
            </a:r>
            <a:endParaRPr lang="en-US" altLang="en-US" dirty="0" smtClean="0">
              <a:latin typeface="Consolas" panose="020B0609020204030204" pitchFamily="49" charset="0"/>
            </a:endParaRPr>
          </a:p>
          <a:p>
            <a:pPr marL="404813" lvl="1" indent="-182563" eaLnBrk="1" fontAlgn="auto" hangingPunct="1">
              <a:spcAft>
                <a:spcPts val="0"/>
              </a:spcAft>
              <a:buFont typeface="Arial" panose="020B0604020202020204" pitchFamily="34" charset="0"/>
              <a:buChar char="•"/>
              <a:defRPr/>
            </a:pPr>
            <a:r>
              <a:rPr lang="en-US" altLang="en-US" dirty="0" smtClean="0"/>
              <a:t>Assignment and work book exercise descriptions: </a:t>
            </a:r>
            <a:r>
              <a:rPr lang="en-US" altLang="en-US" dirty="0" smtClean="0">
                <a:latin typeface="Consolas" panose="020B0609020204030204" pitchFamily="49" charset="0"/>
              </a:rPr>
              <a:t>Content </a:t>
            </a:r>
            <a:r>
              <a:rPr lang="en-US" altLang="en-US" dirty="0">
                <a:latin typeface="Consolas" panose="020B0609020204030204" pitchFamily="49" charset="0"/>
              </a:rPr>
              <a:t>-&gt; </a:t>
            </a:r>
            <a:r>
              <a:rPr lang="en-US" altLang="en-US" dirty="0" smtClean="0">
                <a:latin typeface="Consolas" panose="020B0609020204030204" pitchFamily="49" charset="0"/>
              </a:rPr>
              <a:t>Assignments </a:t>
            </a:r>
            <a:r>
              <a:rPr lang="en-US" altLang="en-US" dirty="0">
                <a:latin typeface="Consolas" panose="020B0609020204030204" pitchFamily="49" charset="0"/>
              </a:rPr>
              <a:t>and work book </a:t>
            </a:r>
            <a:r>
              <a:rPr lang="en-US" altLang="en-US" dirty="0" smtClean="0">
                <a:latin typeface="Consolas" panose="020B0609020204030204" pitchFamily="49" charset="0"/>
              </a:rPr>
              <a:t>exercises</a:t>
            </a:r>
            <a:endParaRPr lang="en-US" altLang="en-US" dirty="0" smtClean="0">
              <a:latin typeface="Consolas" panose="020B0609020204030204" pitchFamily="49" charset="0"/>
            </a:endParaRPr>
          </a:p>
          <a:p>
            <a:pPr marL="182563" indent="-182563" eaLnBrk="1" fontAlgn="auto" hangingPunct="1">
              <a:spcAft>
                <a:spcPts val="0"/>
              </a:spcAft>
              <a:buFont typeface="Arial" panose="020B0604020202020204" pitchFamily="34" charset="0"/>
              <a:buChar char="•"/>
              <a:defRPr/>
            </a:pPr>
            <a:r>
              <a:rPr lang="en-US" altLang="en-US" dirty="0" smtClean="0"/>
              <a:t>Course </a:t>
            </a:r>
            <a:r>
              <a:rPr lang="en-US" altLang="en-US" dirty="0" smtClean="0"/>
              <a:t>textbooks: </a:t>
            </a:r>
            <a:endParaRPr lang="en-US" altLang="en-US" dirty="0"/>
          </a:p>
          <a:p>
            <a:pPr marL="404813" lvl="1" indent="-182563" eaLnBrk="1" fontAlgn="auto" hangingPunct="1">
              <a:spcAft>
                <a:spcPts val="0"/>
              </a:spcAft>
              <a:buFont typeface="Arial" panose="020B0604020202020204" pitchFamily="34" charset="0"/>
              <a:buChar char="•"/>
              <a:defRPr/>
            </a:pPr>
            <a:r>
              <a:rPr lang="en-US" altLang="en-US" dirty="0" smtClean="0"/>
              <a:t>#1 (Hardware, VBA programming sections) </a:t>
            </a:r>
            <a:r>
              <a:rPr lang="en-CA" dirty="0"/>
              <a:t>“</a:t>
            </a:r>
            <a:r>
              <a:rPr lang="en-CA" b="1" dirty="0"/>
              <a:t>Computer Science Chop Suey! </a:t>
            </a:r>
            <a:r>
              <a:rPr lang="en-CA" b="1" dirty="0" smtClean="0"/>
              <a:t>(Lite Edition) Computer </a:t>
            </a:r>
            <a:r>
              <a:rPr lang="en-CA" b="1" dirty="0"/>
              <a:t>&amp; software fundamentals, practical problem solving</a:t>
            </a:r>
            <a:r>
              <a:rPr lang="en-CA" dirty="0"/>
              <a:t>” by James Tam (Published by Wiley</a:t>
            </a:r>
            <a:r>
              <a:rPr lang="en-CA" dirty="0" smtClean="0"/>
              <a:t>)</a:t>
            </a:r>
          </a:p>
          <a:p>
            <a:pPr marL="522288" lvl="2" indent="-182563" eaLnBrk="1" fontAlgn="auto" hangingPunct="1">
              <a:spcAft>
                <a:spcPts val="0"/>
              </a:spcAft>
              <a:buFont typeface="Arial" panose="020B0604020202020204" pitchFamily="34" charset="0"/>
              <a:buChar char="•"/>
              <a:defRPr/>
            </a:pPr>
            <a:r>
              <a:rPr lang="en-CA" dirty="0" smtClean="0"/>
              <a:t>You may find the full edition which is mostly similar but the lite edition is newer and will likely cost less because it’s shorter.</a:t>
            </a:r>
            <a:endParaRPr lang="en-CA" dirty="0"/>
          </a:p>
          <a:p>
            <a:pPr lvl="1"/>
            <a:r>
              <a:rPr lang="en-US" altLang="en-US" dirty="0" smtClean="0"/>
              <a:t>#2 (Hardware, Word, Excel, VBA problems) </a:t>
            </a:r>
            <a:r>
              <a:rPr lang="en-CA" dirty="0"/>
              <a:t>“</a:t>
            </a:r>
            <a:r>
              <a:rPr lang="en-CA" b="1" dirty="0"/>
              <a:t>Computer Science Chop </a:t>
            </a:r>
            <a:r>
              <a:rPr lang="en-CA" b="1" dirty="0" smtClean="0"/>
              <a:t>Suey! Chop-Chop problems</a:t>
            </a:r>
            <a:r>
              <a:rPr lang="en-CA" dirty="0" smtClean="0"/>
              <a:t>” </a:t>
            </a:r>
            <a:r>
              <a:rPr lang="en-CA" dirty="0"/>
              <a:t>by James Tam (Published by Wiley)</a:t>
            </a:r>
          </a:p>
          <a:p>
            <a:pPr lvl="1"/>
            <a:endParaRPr lang="en-CA" sz="1800" dirty="0"/>
          </a:p>
          <a:p>
            <a:pPr marL="0" indent="0">
              <a:buNone/>
            </a:pPr>
            <a:r>
              <a:rPr lang="en-CA" dirty="0"/>
              <a:t/>
            </a:r>
            <a:br>
              <a:rPr lang="en-CA" dirty="0"/>
            </a:br>
            <a:endParaRPr lang="en-CA" dirty="0"/>
          </a:p>
          <a:p>
            <a:pPr marL="404813" lvl="1" indent="-182563" eaLnBrk="1" fontAlgn="auto" hangingPunct="1">
              <a:spcAft>
                <a:spcPts val="0"/>
              </a:spcAft>
              <a:buFont typeface="Arial" panose="020B0604020202020204" pitchFamily="34" charset="0"/>
              <a:buChar char="•"/>
              <a:defRPr/>
            </a:pPr>
            <a:endParaRPr lang="en-US" altLang="en-US" sz="1400" dirty="0" smtClean="0"/>
          </a:p>
        </p:txBody>
      </p:sp>
    </p:spTree>
    <p:extLst>
      <p:ext uri="{BB962C8B-B14F-4D97-AF65-F5344CB8AC3E}">
        <p14:creationId xmlns:p14="http://schemas.microsoft.com/office/powerpoint/2010/main" val="6130672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5225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52259">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52259">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52259">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52259">
                                            <p:txEl>
                                              <p:pRg st="4" end="4"/>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52259">
                                            <p:txEl>
                                              <p:pRg st="5" end="5"/>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52259">
                                            <p:txEl>
                                              <p:pRg st="6" end="6"/>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52259">
                                            <p:txEl>
                                              <p:pRg st="7" end="7"/>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352259">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2259"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Remote Learning: Changes</a:t>
            </a:r>
            <a:endParaRPr lang="en-CA" dirty="0"/>
          </a:p>
        </p:txBody>
      </p:sp>
      <p:sp>
        <p:nvSpPr>
          <p:cNvPr id="3" name="Content Placeholder 2"/>
          <p:cNvSpPr>
            <a:spLocks noGrp="1"/>
          </p:cNvSpPr>
          <p:nvPr>
            <p:ph idx="1"/>
          </p:nvPr>
        </p:nvSpPr>
        <p:spPr/>
        <p:txBody>
          <a:bodyPr/>
          <a:lstStyle/>
          <a:p>
            <a:r>
              <a:rPr lang="en-US" dirty="0" smtClean="0"/>
              <a:t>Because lectures and examinations cannot be conducted in person there will differences in the course offered this term.</a:t>
            </a:r>
          </a:p>
          <a:p>
            <a:r>
              <a:rPr lang="en-US" dirty="0" smtClean="0"/>
              <a:t>Some topics will change.</a:t>
            </a:r>
          </a:p>
          <a:p>
            <a:r>
              <a:rPr lang="en-US" dirty="0" smtClean="0"/>
              <a:t>There won’t be any examinations (ignore any references to them here).</a:t>
            </a:r>
          </a:p>
          <a:p>
            <a:r>
              <a:rPr lang="en-US" dirty="0" smtClean="0"/>
              <a:t>Instead there will be one additional regular assignment and one </a:t>
            </a:r>
            <a:r>
              <a:rPr lang="en-US" dirty="0" smtClean="0"/>
              <a:t>extra workbook exercise </a:t>
            </a:r>
            <a:r>
              <a:rPr lang="en-US" dirty="0" smtClean="0"/>
              <a:t>(more </a:t>
            </a:r>
            <a:r>
              <a:rPr lang="en-US" dirty="0" smtClean="0"/>
              <a:t>on assessment later). </a:t>
            </a:r>
            <a:endParaRPr lang="en-CA" dirty="0"/>
          </a:p>
        </p:txBody>
      </p:sp>
    </p:spTree>
    <p:extLst>
      <p:ext uri="{BB962C8B-B14F-4D97-AF65-F5344CB8AC3E}">
        <p14:creationId xmlns:p14="http://schemas.microsoft.com/office/powerpoint/2010/main" val="220239107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Yes: “</a:t>
            </a:r>
            <a:r>
              <a:rPr lang="en-US" dirty="0" smtClean="0">
                <a:solidFill>
                  <a:schemeClr val="accent2">
                    <a:lumMod val="75000"/>
                  </a:schemeClr>
                </a:solidFill>
              </a:rPr>
              <a:t>This Stuff Will Be On The Exam</a:t>
            </a:r>
            <a:r>
              <a:rPr lang="en-US" dirty="0" smtClean="0"/>
              <a:t>”</a:t>
            </a:r>
            <a:endParaRPr lang="en-US" dirty="0"/>
          </a:p>
        </p:txBody>
      </p:sp>
      <p:sp>
        <p:nvSpPr>
          <p:cNvPr id="3" name="Content Placeholder 2"/>
          <p:cNvSpPr>
            <a:spLocks noGrp="1"/>
          </p:cNvSpPr>
          <p:nvPr>
            <p:ph idx="1"/>
          </p:nvPr>
        </p:nvSpPr>
        <p:spPr/>
        <p:txBody>
          <a:bodyPr/>
          <a:lstStyle/>
          <a:p>
            <a:r>
              <a:rPr lang="en-US" dirty="0" smtClean="0"/>
              <a:t>The administrative notes contains important information e.g. how your grades are calculated, assignment requirements etc.</a:t>
            </a:r>
          </a:p>
          <a:p>
            <a:r>
              <a:rPr lang="en-US" dirty="0" smtClean="0"/>
              <a:t>To encourage students to pay attention to details (and to reward those who do so):</a:t>
            </a:r>
          </a:p>
          <a:p>
            <a:pPr lvl="1"/>
            <a:r>
              <a:rPr lang="en-US" dirty="0" smtClean="0"/>
              <a:t>Some of your midterm multiple questions will come from this section.</a:t>
            </a:r>
          </a:p>
          <a:p>
            <a:pPr lvl="1"/>
            <a:r>
              <a:rPr lang="en-US" dirty="0" smtClean="0"/>
              <a:t>You may see a question or two from this section on the final exam as well.</a:t>
            </a:r>
            <a:endParaRPr lang="en-US" dirty="0"/>
          </a:p>
        </p:txBody>
      </p:sp>
    </p:spTree>
    <p:extLst>
      <p:ext uri="{BB962C8B-B14F-4D97-AF65-F5344CB8AC3E}">
        <p14:creationId xmlns:p14="http://schemas.microsoft.com/office/powerpoint/2010/main" val="8333391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p:txBody>
          <a:bodyPr>
            <a:normAutofit/>
          </a:bodyPr>
          <a:lstStyle/>
          <a:p>
            <a:r>
              <a:rPr lang="en-US" altLang="en-US" dirty="0" smtClean="0"/>
              <a:t>Evaluation Components: Hands On</a:t>
            </a:r>
          </a:p>
        </p:txBody>
      </p:sp>
      <p:sp>
        <p:nvSpPr>
          <p:cNvPr id="24579" name="Content Placeholder 2"/>
          <p:cNvSpPr>
            <a:spLocks noGrp="1"/>
          </p:cNvSpPr>
          <p:nvPr>
            <p:ph idx="1"/>
          </p:nvPr>
        </p:nvSpPr>
        <p:spPr/>
        <p:txBody>
          <a:bodyPr/>
          <a:lstStyle/>
          <a:p>
            <a:pPr lvl="1"/>
            <a:r>
              <a:rPr lang="en-US" altLang="en-US" b="1" dirty="0" smtClean="0"/>
              <a:t>A0</a:t>
            </a:r>
            <a:r>
              <a:rPr lang="en-US" altLang="en-US" b="1" dirty="0" smtClean="0"/>
              <a:t>: </a:t>
            </a:r>
            <a:r>
              <a:rPr lang="en-US" altLang="en-US" dirty="0" smtClean="0"/>
              <a:t>submitting </a:t>
            </a:r>
            <a:r>
              <a:rPr lang="en-US" altLang="en-US" dirty="0"/>
              <a:t>files AND </a:t>
            </a:r>
            <a:r>
              <a:rPr lang="en-US" altLang="en-US" u="sng" dirty="0" smtClean="0"/>
              <a:t>properly verifying submissions </a:t>
            </a:r>
            <a:r>
              <a:rPr lang="en-US" altLang="en-US" dirty="0" smtClean="0"/>
              <a:t>in D2L.</a:t>
            </a:r>
          </a:p>
          <a:p>
            <a:pPr lvl="2"/>
            <a:r>
              <a:rPr lang="en-US" altLang="en-US" b="1" dirty="0" smtClean="0">
                <a:solidFill>
                  <a:srgbClr val="009B00"/>
                </a:solidFill>
              </a:rPr>
              <a:t>Due 4 PM Friday Sept 18 via D2L, not graded but still important.</a:t>
            </a:r>
            <a:endParaRPr lang="en-US" altLang="en-US" b="1" dirty="0" smtClean="0">
              <a:solidFill>
                <a:srgbClr val="009B00"/>
              </a:solidFill>
            </a:endParaRPr>
          </a:p>
          <a:p>
            <a:pPr lvl="1"/>
            <a:r>
              <a:rPr lang="en-US" altLang="en-US" b="1" dirty="0" smtClean="0"/>
              <a:t>4 </a:t>
            </a:r>
            <a:r>
              <a:rPr lang="en-US" altLang="en-US" b="1" dirty="0" smtClean="0"/>
              <a:t>regular assignments</a:t>
            </a:r>
            <a:r>
              <a:rPr lang="en-US" altLang="en-US" dirty="0" smtClean="0"/>
              <a:t>: </a:t>
            </a:r>
          </a:p>
          <a:p>
            <a:pPr lvl="2"/>
            <a:r>
              <a:rPr lang="en-US" altLang="en-US" dirty="0" smtClean="0"/>
              <a:t>Current due dates (start of term), </a:t>
            </a:r>
            <a:r>
              <a:rPr lang="en-US" altLang="en-US" b="1" dirty="0" smtClean="0">
                <a:solidFill>
                  <a:srgbClr val="009B00"/>
                </a:solidFill>
              </a:rPr>
              <a:t>all assignments are due at 4 PM via D2L</a:t>
            </a:r>
          </a:p>
          <a:p>
            <a:pPr lvl="3"/>
            <a:r>
              <a:rPr lang="en-CA" dirty="0" smtClean="0"/>
              <a:t>A1 (Using MS-Word): </a:t>
            </a:r>
            <a:r>
              <a:rPr lang="en-CA" b="1" dirty="0" smtClean="0">
                <a:solidFill>
                  <a:srgbClr val="009B00"/>
                </a:solidFill>
              </a:rPr>
              <a:t>Due Friday Oct 2 worth </a:t>
            </a:r>
            <a:r>
              <a:rPr lang="en-CA" b="1" dirty="0" smtClean="0">
                <a:solidFill>
                  <a:srgbClr val="009B00"/>
                </a:solidFill>
              </a:rPr>
              <a:t>20%</a:t>
            </a:r>
            <a:endParaRPr lang="en-CA" b="1" dirty="0" smtClean="0">
              <a:solidFill>
                <a:srgbClr val="009B00"/>
              </a:solidFill>
            </a:endParaRPr>
          </a:p>
          <a:p>
            <a:pPr lvl="3"/>
            <a:r>
              <a:rPr lang="en-CA" altLang="en-US" dirty="0" smtClean="0"/>
              <a:t>A2 (Using MS-Excel): </a:t>
            </a:r>
            <a:r>
              <a:rPr lang="en-CA" b="1" dirty="0">
                <a:solidFill>
                  <a:srgbClr val="009B00"/>
                </a:solidFill>
              </a:rPr>
              <a:t>Due Friday Oct </a:t>
            </a:r>
            <a:r>
              <a:rPr lang="en-CA" b="1" dirty="0" smtClean="0">
                <a:solidFill>
                  <a:srgbClr val="009B00"/>
                </a:solidFill>
              </a:rPr>
              <a:t>30 worth 25%</a:t>
            </a:r>
            <a:endParaRPr lang="en-CA" b="1" dirty="0">
              <a:solidFill>
                <a:srgbClr val="009B00"/>
              </a:solidFill>
            </a:endParaRPr>
          </a:p>
          <a:p>
            <a:pPr lvl="3"/>
            <a:r>
              <a:rPr lang="en-US" altLang="en-US" dirty="0" smtClean="0"/>
              <a:t>A3 (Writing a VBA program for MS-Word): </a:t>
            </a:r>
            <a:r>
              <a:rPr lang="en-CA" b="1" dirty="0">
                <a:solidFill>
                  <a:srgbClr val="009B00"/>
                </a:solidFill>
              </a:rPr>
              <a:t>Due Friday </a:t>
            </a:r>
            <a:r>
              <a:rPr lang="en-CA" b="1" dirty="0" smtClean="0">
                <a:solidFill>
                  <a:srgbClr val="009B00"/>
                </a:solidFill>
              </a:rPr>
              <a:t>Nov 27 </a:t>
            </a:r>
            <a:r>
              <a:rPr lang="en-CA" b="1" dirty="0">
                <a:solidFill>
                  <a:srgbClr val="009B00"/>
                </a:solidFill>
              </a:rPr>
              <a:t>worth 25</a:t>
            </a:r>
            <a:r>
              <a:rPr lang="en-CA" b="1" dirty="0" smtClean="0">
                <a:solidFill>
                  <a:srgbClr val="009B00"/>
                </a:solidFill>
              </a:rPr>
              <a:t>%</a:t>
            </a:r>
            <a:endParaRPr lang="en-CA" b="1" dirty="0">
              <a:solidFill>
                <a:srgbClr val="009B00"/>
              </a:solidFill>
            </a:endParaRPr>
          </a:p>
          <a:p>
            <a:pPr lvl="3"/>
            <a:r>
              <a:rPr lang="en-US" altLang="en-US" dirty="0" smtClean="0"/>
              <a:t>A4 </a:t>
            </a:r>
            <a:r>
              <a:rPr lang="en-US" altLang="en-US" dirty="0"/>
              <a:t>(Writing a VBA program for </a:t>
            </a:r>
            <a:r>
              <a:rPr lang="en-US" altLang="en-US" dirty="0" smtClean="0"/>
              <a:t>MS-Excel): </a:t>
            </a:r>
            <a:r>
              <a:rPr lang="en-US" altLang="en-US" b="1" dirty="0">
                <a:solidFill>
                  <a:srgbClr val="009B00"/>
                </a:solidFill>
              </a:rPr>
              <a:t>Due Wednesday </a:t>
            </a:r>
            <a:r>
              <a:rPr lang="en-US" altLang="en-US" b="1" dirty="0" smtClean="0">
                <a:solidFill>
                  <a:srgbClr val="009B00"/>
                </a:solidFill>
              </a:rPr>
              <a:t>Dec 9 </a:t>
            </a:r>
            <a:r>
              <a:rPr lang="en-CA" b="1" dirty="0">
                <a:solidFill>
                  <a:srgbClr val="009B00"/>
                </a:solidFill>
              </a:rPr>
              <a:t>worth 20</a:t>
            </a:r>
            <a:r>
              <a:rPr lang="en-CA" b="1" dirty="0" smtClean="0">
                <a:solidFill>
                  <a:srgbClr val="009B00"/>
                </a:solidFill>
              </a:rPr>
              <a:t>%</a:t>
            </a:r>
            <a:endParaRPr lang="en-US" altLang="en-US" b="1" dirty="0" smtClean="0">
              <a:solidFill>
                <a:srgbClr val="009B00"/>
              </a:solidFill>
            </a:endParaRPr>
          </a:p>
          <a:p>
            <a:pPr lvl="1"/>
            <a:r>
              <a:rPr lang="en-US" altLang="en-US" b="1" dirty="0"/>
              <a:t>5</a:t>
            </a:r>
            <a:r>
              <a:rPr lang="en-US" altLang="en-US" b="1" dirty="0" smtClean="0"/>
              <a:t> workbook type exercises </a:t>
            </a:r>
            <a:r>
              <a:rPr lang="en-US" altLang="en-US" dirty="0" smtClean="0"/>
              <a:t>(similar to those in the Chop-Chop problems </a:t>
            </a:r>
            <a:r>
              <a:rPr lang="en-US" altLang="en-US" dirty="0" smtClean="0"/>
              <a:t>text) </a:t>
            </a:r>
          </a:p>
          <a:p>
            <a:pPr lvl="2"/>
            <a:r>
              <a:rPr lang="en-US" altLang="en-US" b="1" dirty="0" smtClean="0">
                <a:solidFill>
                  <a:srgbClr val="009B00"/>
                </a:solidFill>
              </a:rPr>
              <a:t>All </a:t>
            </a:r>
            <a:r>
              <a:rPr lang="en-US" altLang="en-US" b="1" dirty="0" smtClean="0">
                <a:solidFill>
                  <a:srgbClr val="009B00"/>
                </a:solidFill>
              </a:rPr>
              <a:t>book exercises </a:t>
            </a:r>
            <a:r>
              <a:rPr lang="en-US" altLang="en-US" b="1" dirty="0">
                <a:solidFill>
                  <a:srgbClr val="009B00"/>
                </a:solidFill>
              </a:rPr>
              <a:t>are due at 4 </a:t>
            </a:r>
            <a:r>
              <a:rPr lang="en-US" altLang="en-US" b="1" dirty="0" smtClean="0">
                <a:solidFill>
                  <a:srgbClr val="009B00"/>
                </a:solidFill>
              </a:rPr>
              <a:t>PM via D2L. Each is worth 2% x 5 = 10% for all.</a:t>
            </a:r>
          </a:p>
          <a:p>
            <a:pPr lvl="2"/>
            <a:r>
              <a:rPr lang="en-US" dirty="0" smtClean="0"/>
              <a:t>WB Ex 1, using Word: </a:t>
            </a:r>
            <a:r>
              <a:rPr lang="en-US" b="1" dirty="0" smtClean="0">
                <a:solidFill>
                  <a:srgbClr val="009B00"/>
                </a:solidFill>
              </a:rPr>
              <a:t>Due Friday Sept 25</a:t>
            </a:r>
            <a:endParaRPr lang="en-US" b="1" dirty="0">
              <a:solidFill>
                <a:srgbClr val="009B00"/>
              </a:solidFill>
            </a:endParaRPr>
          </a:p>
          <a:p>
            <a:pPr lvl="2"/>
            <a:r>
              <a:rPr lang="en-US" dirty="0"/>
              <a:t>WB Ex </a:t>
            </a:r>
            <a:r>
              <a:rPr lang="en-US" dirty="0" smtClean="0"/>
              <a:t>2, </a:t>
            </a:r>
            <a:r>
              <a:rPr lang="en-US" dirty="0"/>
              <a:t>using </a:t>
            </a:r>
            <a:r>
              <a:rPr lang="en-US" dirty="0" smtClean="0"/>
              <a:t>Excel </a:t>
            </a:r>
            <a:r>
              <a:rPr lang="en-US" altLang="en-US" dirty="0" smtClean="0"/>
              <a:t>: </a:t>
            </a:r>
            <a:r>
              <a:rPr lang="en-US" altLang="en-US" b="1" dirty="0" smtClean="0">
                <a:solidFill>
                  <a:srgbClr val="009B00"/>
                </a:solidFill>
              </a:rPr>
              <a:t>Due </a:t>
            </a:r>
            <a:r>
              <a:rPr lang="en-US" b="1" dirty="0" smtClean="0">
                <a:solidFill>
                  <a:srgbClr val="009B00"/>
                </a:solidFill>
              </a:rPr>
              <a:t>Friday Oct 16</a:t>
            </a:r>
            <a:endParaRPr lang="en-US" b="1" dirty="0">
              <a:solidFill>
                <a:srgbClr val="009B00"/>
              </a:solidFill>
            </a:endParaRPr>
          </a:p>
          <a:p>
            <a:pPr lvl="2"/>
            <a:r>
              <a:rPr lang="en-US" dirty="0"/>
              <a:t>WB Ex </a:t>
            </a:r>
            <a:r>
              <a:rPr lang="en-US" dirty="0" smtClean="0"/>
              <a:t>3, VBA programming for Word </a:t>
            </a:r>
            <a:r>
              <a:rPr lang="en-US" altLang="en-US" dirty="0" smtClean="0"/>
              <a:t>: </a:t>
            </a:r>
            <a:r>
              <a:rPr lang="en-US" altLang="en-US" b="1" dirty="0">
                <a:solidFill>
                  <a:srgbClr val="009B00"/>
                </a:solidFill>
              </a:rPr>
              <a:t>Due </a:t>
            </a:r>
            <a:r>
              <a:rPr lang="en-US" b="1" dirty="0">
                <a:solidFill>
                  <a:srgbClr val="009B00"/>
                </a:solidFill>
              </a:rPr>
              <a:t>Friday </a:t>
            </a:r>
            <a:r>
              <a:rPr lang="en-US" b="1" dirty="0" smtClean="0">
                <a:solidFill>
                  <a:srgbClr val="009B00"/>
                </a:solidFill>
              </a:rPr>
              <a:t>Nov 6</a:t>
            </a:r>
          </a:p>
          <a:p>
            <a:pPr lvl="2"/>
            <a:r>
              <a:rPr lang="en-US" dirty="0"/>
              <a:t>WB Ex </a:t>
            </a:r>
            <a:r>
              <a:rPr lang="en-US" dirty="0" smtClean="0"/>
              <a:t>4, </a:t>
            </a:r>
            <a:r>
              <a:rPr lang="en-US" dirty="0"/>
              <a:t>VBA programming for </a:t>
            </a:r>
            <a:r>
              <a:rPr lang="en-US" dirty="0" smtClean="0"/>
              <a:t>Word</a:t>
            </a:r>
            <a:r>
              <a:rPr lang="en-US" altLang="en-US" dirty="0" smtClean="0"/>
              <a:t>: </a:t>
            </a:r>
            <a:r>
              <a:rPr lang="en-US" altLang="en-US" b="1" dirty="0">
                <a:solidFill>
                  <a:srgbClr val="009B00"/>
                </a:solidFill>
              </a:rPr>
              <a:t>Due </a:t>
            </a:r>
            <a:r>
              <a:rPr lang="en-US" b="1" dirty="0">
                <a:solidFill>
                  <a:srgbClr val="009B00"/>
                </a:solidFill>
              </a:rPr>
              <a:t>Friday </a:t>
            </a:r>
            <a:r>
              <a:rPr lang="en-US" b="1" dirty="0" smtClean="0">
                <a:solidFill>
                  <a:srgbClr val="009B00"/>
                </a:solidFill>
              </a:rPr>
              <a:t>Nov 20</a:t>
            </a:r>
          </a:p>
          <a:p>
            <a:pPr lvl="2"/>
            <a:r>
              <a:rPr lang="en-US" dirty="0"/>
              <a:t>WB Ex </a:t>
            </a:r>
            <a:r>
              <a:rPr lang="en-US" dirty="0" smtClean="0"/>
              <a:t>5, </a:t>
            </a:r>
            <a:r>
              <a:rPr lang="en-US" dirty="0"/>
              <a:t>VBA programming for </a:t>
            </a:r>
            <a:r>
              <a:rPr lang="en-US" dirty="0" smtClean="0"/>
              <a:t>Excel</a:t>
            </a:r>
            <a:r>
              <a:rPr lang="en-US" altLang="en-US" dirty="0" smtClean="0"/>
              <a:t>: </a:t>
            </a:r>
            <a:r>
              <a:rPr lang="en-US" altLang="en-US" b="1" dirty="0">
                <a:solidFill>
                  <a:srgbClr val="009B00"/>
                </a:solidFill>
              </a:rPr>
              <a:t>Due </a:t>
            </a:r>
            <a:r>
              <a:rPr lang="en-US" b="1" dirty="0">
                <a:solidFill>
                  <a:srgbClr val="009B00"/>
                </a:solidFill>
              </a:rPr>
              <a:t>Friday </a:t>
            </a:r>
            <a:r>
              <a:rPr lang="en-US" b="1" dirty="0" smtClean="0">
                <a:solidFill>
                  <a:srgbClr val="009B00"/>
                </a:solidFill>
              </a:rPr>
              <a:t>Dec 4</a:t>
            </a:r>
            <a:endParaRPr lang="en-US" altLang="en-US" dirty="0">
              <a:solidFill>
                <a:srgbClr val="009B00"/>
              </a:solidFill>
            </a:endParaRPr>
          </a:p>
          <a:p>
            <a:pPr lvl="2"/>
            <a:endParaRPr lang="en-US" altLang="en-US" dirty="0" smtClean="0">
              <a:solidFill>
                <a:srgbClr val="009B00"/>
              </a:solidFill>
            </a:endParaRPr>
          </a:p>
        </p:txBody>
      </p:sp>
    </p:spTree>
    <p:extLst>
      <p:ext uri="{BB962C8B-B14F-4D97-AF65-F5344CB8AC3E}">
        <p14:creationId xmlns:p14="http://schemas.microsoft.com/office/powerpoint/2010/main" val="422412367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noFill/>
        <a:ln>
          <a:solidFill>
            <a:srgbClr val="FF0000"/>
          </a:solidFill>
        </a:ln>
      </a:spPr>
      <a:bodyPr rtlCol="0" anchor="ctr"/>
      <a:lstStyle>
        <a:defPPr algn="ctr">
          <a:defRPr>
            <a:solidFill>
              <a:srgbClr val="FF0000"/>
            </a:solidFill>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37238</TotalTime>
  <Words>3051</Words>
  <Application>Microsoft Office PowerPoint</Application>
  <PresentationFormat>On-screen Show (4:3)</PresentationFormat>
  <Paragraphs>265</Paragraphs>
  <Slides>30</Slides>
  <Notes>4</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30</vt:i4>
      </vt:variant>
    </vt:vector>
  </HeadingPairs>
  <TitlesOfParts>
    <vt:vector size="35" baseType="lpstr">
      <vt:lpstr>Arial</vt:lpstr>
      <vt:lpstr>Calibri</vt:lpstr>
      <vt:lpstr>Consolas</vt:lpstr>
      <vt:lpstr>Times New Roman</vt:lpstr>
      <vt:lpstr>Office Theme</vt:lpstr>
      <vt:lpstr>CPSC 203</vt:lpstr>
      <vt:lpstr>Contact Information (James Tam)</vt:lpstr>
      <vt:lpstr>Teaching Tutorials</vt:lpstr>
      <vt:lpstr>Help Tutorials</vt:lpstr>
      <vt:lpstr>University Account Issues (UC-IT)</vt:lpstr>
      <vt:lpstr>Course Resources</vt:lpstr>
      <vt:lpstr>Remote Learning: Changes</vt:lpstr>
      <vt:lpstr>Yes: “This Stuff Will Be On The Exam”</vt:lpstr>
      <vt:lpstr>Evaluation Components: Hands On</vt:lpstr>
      <vt:lpstr>Assignments: Late Submissions</vt:lpstr>
      <vt:lpstr>Assignments: Late Submissions (2)</vt:lpstr>
      <vt:lpstr>No Group Allowed For Assignments</vt:lpstr>
      <vt:lpstr>Submitting Assignments: Preparing For The Worst</vt:lpstr>
      <vt:lpstr>Evaluation Components: Examinations</vt:lpstr>
      <vt:lpstr>Grades For Each Component</vt:lpstr>
      <vt:lpstr>Mapping Raw Scores To Grade Points: Assignments</vt:lpstr>
      <vt:lpstr>Mapping Raw Scores To Grade Points: Exams</vt:lpstr>
      <vt:lpstr>Estimating Your Overall Term Grade Point</vt:lpstr>
      <vt:lpstr>Estimating Your Overall Term Grade Point</vt:lpstr>
      <vt:lpstr>Estimating Your Overall Term Grade Point (2)</vt:lpstr>
      <vt:lpstr>Contrast The Cut-Offs</vt:lpstr>
      <vt:lpstr>Why Grade Points?</vt:lpstr>
      <vt:lpstr>Enhancing Your Learning</vt:lpstr>
      <vt:lpstr>Enhancing Your Learning (2)</vt:lpstr>
      <vt:lpstr>Enhancing Your Learning (3)</vt:lpstr>
      <vt:lpstr>Tam’s “House Rules”</vt:lpstr>
      <vt:lpstr>Tam’s “House Rules”</vt:lpstr>
      <vt:lpstr>Tam’s “House Rules”</vt:lpstr>
      <vt:lpstr>This Course Focuses On The Windows Operating System (Not Apple/MAC)</vt:lpstr>
      <vt:lpstr>Copyright Notice</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CPSC 203: Admin and intro to the course</dc:title>
  <dc:creator>James Tam</dc:creator>
  <cp:keywords>Administrative information;Introduction to CPSC 203</cp:keywords>
  <cp:lastModifiedBy>James Tam</cp:lastModifiedBy>
  <cp:revision>864</cp:revision>
  <dcterms:created xsi:type="dcterms:W3CDTF">2014-05-13T22:22:53Z</dcterms:created>
  <dcterms:modified xsi:type="dcterms:W3CDTF">2020-08-20T02:55:32Z</dcterms:modified>
</cp:coreProperties>
</file>