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31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21" r:id="rId34"/>
    <p:sldId id="296" r:id="rId35"/>
    <p:sldId id="297" r:id="rId36"/>
    <p:sldId id="330" r:id="rId37"/>
    <p:sldId id="302" r:id="rId38"/>
    <p:sldId id="299" r:id="rId39"/>
    <p:sldId id="300" r:id="rId40"/>
    <p:sldId id="301" r:id="rId41"/>
    <p:sldId id="322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00FF"/>
    <a:srgbClr val="CC99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7" autoAdjust="0"/>
    <p:restoredTop sz="96274" autoAdjust="0"/>
  </p:normalViewPr>
  <p:slideViewPr>
    <p:cSldViewPr>
      <p:cViewPr>
        <p:scale>
          <a:sx n="75" d="100"/>
          <a:sy n="75" d="100"/>
        </p:scale>
        <p:origin x="960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12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Hardware and using computers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7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3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3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09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25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28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4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18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82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24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97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5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6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3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5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8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9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6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0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gadgetynews.com/hp-omni-hd-allinone-pc-beats-audio-quadcore-power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gadgetynews.com/wp-content/uploads/2012/01/hp_omni_27_beats_all-in-one_pc.jpg" TargetMode="External"/><Relationship Id="rId4" Type="http://schemas.openxmlformats.org/officeDocument/2006/relationships/hyperlink" Target="http://www.tomshardware.co.uk/xps-one-27-touchscreen-all-in-one,review-32666-3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d.com/en/products/processors-desktop" TargetMode="External"/><Relationship Id="rId2" Type="http://schemas.openxmlformats.org/officeDocument/2006/relationships/hyperlink" Target="https://www.intel.com/content/www/us/en/processors/processor-number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mshardware.com/t/cpu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cnn.com/2017/12/14/technology/imac-pro-on-sale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mag.com/article2/0,2817,2406293,00.as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k.intel.com/" TargetMode="External"/><Relationship Id="rId2" Type="http://schemas.openxmlformats.org/officeDocument/2006/relationships/hyperlink" Target="http://www.cnet.com/topics/desktops/buying-gui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l.com/content/www/us/en/processors/processor-numbers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et.com/news/best-gaming-laptop-for-2020/" TargetMode="External"/><Relationship Id="rId3" Type="http://schemas.openxmlformats.org/officeDocument/2006/relationships/hyperlink" Target="https://www.pcgamer.com/best-gaming-laptop/" TargetMode="External"/><Relationship Id="rId7" Type="http://schemas.openxmlformats.org/officeDocument/2006/relationships/hyperlink" Target="https://www.pcgamer.com/best-gaming-pc/" TargetMode="External"/><Relationship Id="rId2" Type="http://schemas.openxmlformats.org/officeDocument/2006/relationships/hyperlink" Target="https://www.digitaltrends.com/computing/laptop-buying-gui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taltrends.com/dtdeals/best-cheap-desktop-computer-deals/" TargetMode="External"/><Relationship Id="rId5" Type="http://schemas.openxmlformats.org/officeDocument/2006/relationships/hyperlink" Target="https://www.digitaltrends.com/computing/best-desktop-computers/" TargetMode="External"/><Relationship Id="rId4" Type="http://schemas.openxmlformats.org/officeDocument/2006/relationships/hyperlink" Target="https://www.pcmag.com/picks/the-best-desktop-computer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rk.intel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tel.com/content/www/us/en/processors/processor-numbers.html?wapkw=what%20do%20the%20numbers%20mean%20for%20i7%20processors" TargetMode="External"/><Relationship Id="rId4" Type="http://schemas.openxmlformats.org/officeDocument/2006/relationships/hyperlink" Target="http://www.intel.com/content/www/us/en/processors/processor-numbers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vnews.ca/world/working-usb-stick-found-in-frozen-seal-scat-1.428719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microsof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derscrollsonline.info/system-requirements" TargetMode="External"/><Relationship Id="rId4" Type="http://schemas.openxmlformats.org/officeDocument/2006/relationships/hyperlink" Target="https://products.offic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stbuy.ca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info_8721028_difference-between-tablet-pc-netbook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canoe.ca/canoetech/signs-of-the-times/netbooks-vs-tablets/" TargetMode="External"/><Relationship Id="rId4" Type="http://schemas.openxmlformats.org/officeDocument/2006/relationships/hyperlink" Target="http://www.pcadvisor.co.uk/buying-advice/tablets/3450587/netbook-vs-tabl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trends.com/computing/chromebook-vs-lapto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basic introduction into computer hardware and a practical guide to using computers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324600" cy="5029200"/>
          </a:xfrm>
        </p:spPr>
        <p:txBody>
          <a:bodyPr/>
          <a:lstStyle/>
          <a:p>
            <a:r>
              <a:rPr lang="en-US" b="1" dirty="0" smtClean="0"/>
              <a:t>Everything is separate </a:t>
            </a:r>
            <a:r>
              <a:rPr lang="en-US" dirty="0" smtClean="0"/>
              <a:t>(monitor, computer, keyboard and parts like memory and drives may be swapped/upgraded more easily) </a:t>
            </a:r>
          </a:p>
          <a:p>
            <a:pPr lvl="1"/>
            <a:r>
              <a:rPr lang="en-US" dirty="0" smtClean="0"/>
              <a:t>Allows for mixing and matching but more complex connections and it’s not portable).</a:t>
            </a:r>
          </a:p>
          <a:p>
            <a:pPr lvl="1"/>
            <a:r>
              <a:rPr lang="en-US" dirty="0" smtClean="0"/>
              <a:t>Faulty components can be more easily replaced.</a:t>
            </a:r>
          </a:p>
          <a:p>
            <a:pPr lvl="2"/>
            <a:r>
              <a:rPr lang="en-US" dirty="0" smtClean="0"/>
              <a:t>E.g. spilling liquid on a laptop may be a drastic mistake, not so much with a separate desktop keyboard</a:t>
            </a:r>
          </a:p>
          <a:p>
            <a:r>
              <a:rPr lang="en-US" b="1" dirty="0" smtClean="0"/>
              <a:t>Larger ‘foot print’ (size): </a:t>
            </a:r>
          </a:p>
          <a:p>
            <a:pPr lvl="1"/>
            <a:r>
              <a:rPr lang="en-US" dirty="0" smtClean="0"/>
              <a:t>Drawback: </a:t>
            </a:r>
            <a:r>
              <a:rPr lang="en-US" i="1" dirty="0" smtClean="0"/>
              <a:t>More </a:t>
            </a:r>
            <a:r>
              <a:rPr lang="en-US" i="1" dirty="0" smtClean="0"/>
              <a:t>space required</a:t>
            </a:r>
          </a:p>
          <a:p>
            <a:pPr lvl="1"/>
            <a:r>
              <a:rPr lang="en-US" dirty="0" smtClean="0"/>
              <a:t>One benefit: </a:t>
            </a:r>
            <a:r>
              <a:rPr lang="en-US" i="1" dirty="0" smtClean="0"/>
              <a:t>greater expandability</a:t>
            </a:r>
          </a:p>
          <a:p>
            <a:r>
              <a:rPr lang="en-US" dirty="0" smtClean="0"/>
              <a:t>Compared to portable laptops and tablets: </a:t>
            </a:r>
            <a:r>
              <a:rPr lang="en-US" b="1" dirty="0" smtClean="0"/>
              <a:t>Reduced cost to </a:t>
            </a:r>
            <a:r>
              <a:rPr lang="en-US" b="1" dirty="0" smtClean="0"/>
              <a:t>get </a:t>
            </a:r>
            <a:r>
              <a:rPr lang="en-US" b="1" dirty="0" smtClean="0"/>
              <a:t>more </a:t>
            </a:r>
            <a:r>
              <a:rPr lang="en-US" b="1" dirty="0" smtClean="0"/>
              <a:t>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27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738"/>
            <a:ext cx="8229600" cy="944562"/>
          </a:xfrm>
        </p:spPr>
        <p:txBody>
          <a:bodyPr/>
          <a:lstStyle/>
          <a:p>
            <a:r>
              <a:rPr lang="en-US" dirty="0" smtClean="0"/>
              <a:t>“All-In-One-Computers”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 Apple iMac, </a:t>
            </a:r>
            <a:r>
              <a:rPr lang="en-US" dirty="0"/>
              <a:t>Premium 2020 Dell Inspiron, </a:t>
            </a:r>
            <a:r>
              <a:rPr lang="en-US" dirty="0" smtClean="0"/>
              <a:t>MS Surface Studio </a:t>
            </a:r>
          </a:p>
          <a:p>
            <a:pPr lvl="1"/>
            <a:r>
              <a:rPr lang="en-US" b="1" dirty="0" smtClean="0"/>
              <a:t>As the name implies everything is included together (computer and monitor)</a:t>
            </a:r>
          </a:p>
          <a:p>
            <a:pPr lvl="2"/>
            <a:r>
              <a:rPr lang="en-US" dirty="0" smtClean="0"/>
              <a:t>Laptops and tablets aren’t </a:t>
            </a:r>
            <a:r>
              <a:rPr lang="en-US" dirty="0" smtClean="0"/>
              <a:t>classified as “All-In-One</a:t>
            </a:r>
            <a:r>
              <a:rPr lang="en-US" dirty="0" smtClean="0"/>
              <a:t>” because they don’t have a monitor casing that looks like desktop setup</a:t>
            </a:r>
          </a:p>
          <a:p>
            <a:pPr lvl="1"/>
            <a:r>
              <a:rPr lang="en-US" dirty="0" smtClean="0"/>
              <a:t>Many employ </a:t>
            </a:r>
            <a:r>
              <a:rPr lang="en-US" b="1" dirty="0" smtClean="0"/>
              <a:t>touchscreen technology</a:t>
            </a:r>
          </a:p>
          <a:p>
            <a:pPr lvl="1"/>
            <a:r>
              <a:rPr lang="en-US" dirty="0" smtClean="0"/>
              <a:t>Commonly chosen when: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desktop is desired but space is tight</a:t>
            </a:r>
          </a:p>
          <a:p>
            <a:pPr lvl="3"/>
            <a:r>
              <a:rPr lang="en-US" dirty="0" smtClean="0"/>
              <a:t>Some portability is desired (rule of thumb: can move within your a house rather movable outside).</a:t>
            </a:r>
          </a:p>
          <a:p>
            <a:pPr lvl="3"/>
            <a:r>
              <a:rPr lang="en-US" dirty="0" smtClean="0"/>
              <a:t>With few exceptions </a:t>
            </a:r>
            <a:r>
              <a:rPr lang="en-US" dirty="0" smtClean="0"/>
              <a:t>they’re </a:t>
            </a:r>
            <a:r>
              <a:rPr lang="en-US" i="1" dirty="0" smtClean="0"/>
              <a:t>not </a:t>
            </a:r>
            <a:r>
              <a:rPr lang="en-US" i="1" dirty="0"/>
              <a:t>expandable (https://</a:t>
            </a:r>
            <a:r>
              <a:rPr lang="en-US" i="1" dirty="0" smtClean="0"/>
              <a:t>bestreviews.com/best-all-in-one-computers), </a:t>
            </a:r>
            <a:r>
              <a:rPr lang="en-US" i="1" dirty="0" smtClean="0"/>
              <a:t>largely just drives and memory can change </a:t>
            </a:r>
            <a:r>
              <a:rPr lang="en-US" dirty="0" smtClean="0"/>
              <a:t>(pro: </a:t>
            </a:r>
            <a:r>
              <a:rPr lang="en-US" i="1" dirty="0" smtClean="0"/>
              <a:t>no hardware conflicts that you may get by mixing and matching with desktops</a:t>
            </a:r>
            <a:r>
              <a:rPr lang="en-US" dirty="0" smtClean="0"/>
              <a:t>).</a:t>
            </a:r>
          </a:p>
          <a:p>
            <a:pPr lvl="2"/>
            <a:r>
              <a:rPr lang="en-US" b="1" dirty="0" smtClean="0"/>
              <a:t>Visually appealing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159532"/>
            <a:ext cx="7820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Images (all accessed  or produced in 2015, credits going left to 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Apple computer: </a:t>
            </a:r>
            <a:r>
              <a:rPr lang="en-US" sz="1000" dirty="0" smtClean="0"/>
              <a:t>Courtesy of </a:t>
            </a:r>
            <a:r>
              <a:rPr lang="en-US" sz="1000" dirty="0" smtClean="0"/>
              <a:t>James Tam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HP computer: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gadgetynews.com/hp-omni-hd-allinone-pc-beats-audio-quadcore-power</a:t>
            </a: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Inside the case: </a:t>
            </a:r>
            <a:r>
              <a:rPr lang="en-US" sz="1000" dirty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www.tomshardware.co.uk/xps-one-27-touchscreen-all-in-one,review-32666-3.html</a:t>
            </a:r>
            <a:endParaRPr lang="en-US" sz="1000" dirty="0"/>
          </a:p>
        </p:txBody>
      </p:sp>
      <p:pic>
        <p:nvPicPr>
          <p:cNvPr id="3074" name="Picture 2" descr="http://gadgetynews.com/wp-content/uploads/2012/01/hp_omni_27_beats_all-in-one_pc-300x22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89" y="-55109"/>
            <a:ext cx="1191079" cy="89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.bestofmicro.com/F/E/376394/original/dell-xps-one-touch-2710-op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55109"/>
            <a:ext cx="2062843" cy="15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9076" y="140799"/>
            <a:ext cx="1531405" cy="11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Kilo</a:t>
            </a:r>
            <a:r>
              <a:rPr lang="en-US" altLang="en-US" dirty="0"/>
              <a:t>: One thousand </a:t>
            </a:r>
            <a:r>
              <a:rPr lang="en-US" altLang="en-US" dirty="0" smtClean="0"/>
              <a:t>1,000 (e.g. kilogram, </a:t>
            </a:r>
            <a:r>
              <a:rPr lang="en-US" altLang="en-US" dirty="0" smtClean="0"/>
              <a:t>kilometer etc.)</a:t>
            </a:r>
            <a:endParaRPr lang="en-US" altLang="en-US" dirty="0"/>
          </a:p>
          <a:p>
            <a:r>
              <a:rPr lang="en-US" altLang="en-US" dirty="0"/>
              <a:t>Mega: One million 1,000,000</a:t>
            </a:r>
          </a:p>
          <a:p>
            <a:r>
              <a:rPr lang="en-US" altLang="en-US" dirty="0"/>
              <a:t>Giga: One billion 1,000,000,000</a:t>
            </a:r>
          </a:p>
          <a:p>
            <a:r>
              <a:rPr lang="en-US" altLang="en-US" dirty="0"/>
              <a:t>Tera: One trillion </a:t>
            </a:r>
            <a:r>
              <a:rPr lang="en-US" altLang="en-US" dirty="0" smtClean="0"/>
              <a:t>1,000,000,000,000</a:t>
            </a:r>
          </a:p>
          <a:p>
            <a:r>
              <a:rPr lang="en-US" altLang="en-US" dirty="0"/>
              <a:t>Example usage (</a:t>
            </a:r>
            <a:r>
              <a:rPr lang="en-US" altLang="en-US" dirty="0" smtClean="0"/>
              <a:t>from advertisements specifying computer speed): </a:t>
            </a:r>
            <a:r>
              <a:rPr lang="en-US" dirty="0"/>
              <a:t>3.6 GHz processor (G = Giga, Hz = processor oscillation speed</a:t>
            </a:r>
            <a:r>
              <a:rPr lang="en-US" dirty="0" smtClean="0"/>
              <a:t>)</a:t>
            </a:r>
            <a:endParaRPr lang="en-US" altLang="en-US" dirty="0" smtClean="0"/>
          </a:p>
          <a:p>
            <a:r>
              <a:rPr lang="en-US" altLang="en-US" dirty="0" smtClean="0"/>
              <a:t>Large units of measurement will be discussed again when processors and storage devices are covered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52" y="1447800"/>
            <a:ext cx="8229600" cy="5029200"/>
          </a:xfrm>
        </p:spPr>
        <p:txBody>
          <a:bodyPr/>
          <a:lstStyle/>
          <a:p>
            <a:r>
              <a:rPr lang="en-US" altLang="en-US" dirty="0"/>
              <a:t>On the computer all information is stored in binary (2 </a:t>
            </a:r>
            <a:r>
              <a:rPr lang="en-US" altLang="en-US" dirty="0" smtClean="0"/>
              <a:t>states e.g., on/off, pitted surface/smooth surface on a CD/DVD, connected/disconnected electrical connection on a flash drive)</a:t>
            </a:r>
          </a:p>
          <a:p>
            <a:r>
              <a:rPr lang="en-US" altLang="en-US" dirty="0"/>
              <a:t>A single </a:t>
            </a:r>
            <a:r>
              <a:rPr lang="en-US" altLang="en-US" dirty="0" smtClean="0"/>
              <a:t>off/on </a:t>
            </a:r>
            <a:r>
              <a:rPr lang="en-US" altLang="en-US" dirty="0"/>
              <a:t>combination is referred to as a ‘bit</a:t>
            </a:r>
            <a:r>
              <a:rPr lang="en-US" altLang="en-US" dirty="0" smtClean="0"/>
              <a:t>’ (</a:t>
            </a:r>
            <a:r>
              <a:rPr lang="en-US" altLang="en-US" i="1" u="sng" dirty="0" smtClean="0"/>
              <a:t>b</a:t>
            </a:r>
            <a:r>
              <a:rPr lang="en-US" altLang="en-US" dirty="0" smtClean="0"/>
              <a:t>inary dig</a:t>
            </a:r>
            <a:r>
              <a:rPr lang="en-US" altLang="en-US" i="1" u="sng" dirty="0" smtClean="0"/>
              <a:t>it</a:t>
            </a:r>
            <a:r>
              <a:rPr lang="en-US" altLang="en-US" dirty="0" smtClean="0"/>
              <a:t>)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8 bits grouped together is referred to as a ‘byte’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Units Of Storage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1044" y="3471961"/>
            <a:ext cx="1400549" cy="1015668"/>
            <a:chOff x="761044" y="3471961"/>
            <a:chExt cx="1400549" cy="1015668"/>
          </a:xfrm>
        </p:grpSpPr>
        <p:sp>
          <p:nvSpPr>
            <p:cNvPr id="19" name="TextBox 18"/>
            <p:cNvSpPr txBox="1"/>
            <p:nvPr/>
          </p:nvSpPr>
          <p:spPr>
            <a:xfrm>
              <a:off x="1559839" y="4087519"/>
              <a:ext cx="601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off</a:t>
              </a:r>
              <a:endParaRPr lang="en-US" sz="20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44" y="3471961"/>
              <a:ext cx="858491" cy="88162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426141" y="3471961"/>
            <a:ext cx="1294492" cy="921234"/>
            <a:chOff x="3426141" y="3471961"/>
            <a:chExt cx="1294492" cy="921234"/>
          </a:xfrm>
        </p:grpSpPr>
        <p:sp>
          <p:nvSpPr>
            <p:cNvPr id="21" name="TextBox 20"/>
            <p:cNvSpPr txBox="1"/>
            <p:nvPr/>
          </p:nvSpPr>
          <p:spPr>
            <a:xfrm>
              <a:off x="4263433" y="3993085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on</a:t>
              </a:r>
              <a:endParaRPr lang="en-US" sz="20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141" y="3471961"/>
              <a:ext cx="821422" cy="83357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59674" y="5230131"/>
            <a:ext cx="4345193" cy="429486"/>
            <a:chOff x="759674" y="5181600"/>
            <a:chExt cx="4345193" cy="42948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74" y="5181600"/>
              <a:ext cx="408432" cy="41943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173" y="5181600"/>
              <a:ext cx="408432" cy="41943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716" y="5181600"/>
              <a:ext cx="408432" cy="41943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186624"/>
              <a:ext cx="408432" cy="41943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709" y="5186624"/>
              <a:ext cx="408432" cy="41943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208" y="5186624"/>
              <a:ext cx="408432" cy="41943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751" y="5186624"/>
              <a:ext cx="408432" cy="41943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435" y="5191648"/>
              <a:ext cx="408432" cy="419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7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Large Units Of Measurement And Storage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The amount of information that can be stored and transferred is typically measured in bytes rather than bits.</a:t>
            </a:r>
          </a:p>
          <a:p>
            <a:r>
              <a:rPr lang="en-US" altLang="en-US" dirty="0" smtClean="0"/>
              <a:t>Kilobyte (KB) ~ a thousand bytes (1,024 = 2</a:t>
            </a:r>
            <a:r>
              <a:rPr lang="en-US" altLang="en-US" baseline="30000" dirty="0" smtClean="0"/>
              <a:t>10</a:t>
            </a:r>
            <a:r>
              <a:rPr lang="en-US" altLang="en-US" dirty="0" smtClean="0"/>
              <a:t>)</a:t>
            </a:r>
          </a:p>
          <a:p>
            <a:pPr marL="234950" lvl="1" indent="0">
              <a:buNone/>
            </a:pP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Low </a:t>
            </a:r>
            <a:r>
              <a:rPr lang="en-US" altLang="en-US" dirty="0" smtClean="0"/>
              <a:t>quality preview ‘thumbnail’ images </a:t>
            </a:r>
            <a:r>
              <a:rPr lang="en-US" altLang="en-US" dirty="0" smtClean="0"/>
              <a:t>or shorter Word documents with no images may </a:t>
            </a:r>
            <a:r>
              <a:rPr lang="en-US" altLang="en-US" dirty="0" smtClean="0"/>
              <a:t>range from a few thousand to tens of thousands of bytes in size. </a:t>
            </a:r>
          </a:p>
          <a:p>
            <a:r>
              <a:rPr lang="en-US" altLang="en-US" dirty="0" smtClean="0"/>
              <a:t>Megabyte (MB) ~ a million bytes (1,048,576 = 2</a:t>
            </a:r>
            <a:r>
              <a:rPr lang="en-US" altLang="en-US" baseline="30000" dirty="0" smtClean="0"/>
              <a:t>20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Typical phone pictures are single digit MB in size.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Audio files (e.g., MP3) are several Megabytes in size.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Streaming Internet video (compressed, standard definition) ~several hundred Megabytes perhaps one thousand Megabytes for a full movie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99006" y="2743200"/>
            <a:ext cx="4180918" cy="368300"/>
            <a:chOff x="783733" y="2777815"/>
            <a:chExt cx="4180918" cy="368300"/>
          </a:xfrm>
        </p:grpSpPr>
        <p:sp>
          <p:nvSpPr>
            <p:cNvPr id="8211" name="TextBox 23"/>
            <p:cNvSpPr txBox="1">
              <a:spLocks noChangeArrowheads="1"/>
            </p:cNvSpPr>
            <p:nvPr/>
          </p:nvSpPr>
          <p:spPr bwMode="auto">
            <a:xfrm>
              <a:off x="3161251" y="2777815"/>
              <a:ext cx="1803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X 1,000</a:t>
              </a:r>
              <a:endParaRPr lang="en-CA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83733" y="2790652"/>
              <a:ext cx="2377518" cy="294753"/>
              <a:chOff x="4742182" y="2710024"/>
              <a:chExt cx="2377518" cy="29475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2182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55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782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7493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3966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093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2682" y="2710024"/>
                <a:ext cx="287018" cy="294752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650735" y="4466940"/>
            <a:ext cx="4173382" cy="368300"/>
            <a:chOff x="708745" y="4265182"/>
            <a:chExt cx="4173382" cy="368300"/>
          </a:xfrm>
        </p:grpSpPr>
        <p:sp>
          <p:nvSpPr>
            <p:cNvPr id="8200" name="TextBox 27"/>
            <p:cNvSpPr txBox="1">
              <a:spLocks noChangeArrowheads="1"/>
            </p:cNvSpPr>
            <p:nvPr/>
          </p:nvSpPr>
          <p:spPr bwMode="auto">
            <a:xfrm>
              <a:off x="3078727" y="4265182"/>
              <a:ext cx="1803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X 1,000,000</a:t>
              </a:r>
              <a:endParaRPr lang="en-CA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08745" y="4265182"/>
              <a:ext cx="2377518" cy="294753"/>
              <a:chOff x="4742182" y="2710024"/>
              <a:chExt cx="2377518" cy="294753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2182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55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782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7493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3966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093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2682" y="2710024"/>
                <a:ext cx="287018" cy="2947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043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3" grpId="1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Large Units Of Measurement And </a:t>
            </a:r>
            <a:r>
              <a:rPr lang="en-US" altLang="en-US" dirty="0" smtClean="0"/>
              <a:t>Storage (2)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Gigabyte </a:t>
            </a:r>
            <a:r>
              <a:rPr lang="en-US" altLang="en-US" dirty="0" smtClean="0"/>
              <a:t>~a billion </a:t>
            </a:r>
            <a:r>
              <a:rPr lang="en-US" altLang="en-US" dirty="0"/>
              <a:t>bytes (1,073,741,824 </a:t>
            </a:r>
            <a:r>
              <a:rPr lang="en-US" altLang="en-US" dirty="0" smtClean="0"/>
              <a:t>= 2</a:t>
            </a:r>
            <a:r>
              <a:rPr lang="en-US" altLang="en-US" baseline="30000" dirty="0" smtClean="0"/>
              <a:t>30</a:t>
            </a:r>
            <a:r>
              <a:rPr lang="en-US" altLang="en-US" dirty="0" smtClean="0"/>
              <a:t>)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(</a:t>
            </a:r>
            <a:r>
              <a:rPr lang="en-US" altLang="en-US" dirty="0" smtClean="0">
                <a:solidFill>
                  <a:srgbClr val="000000"/>
                </a:solidFill>
              </a:rPr>
              <a:t>Several </a:t>
            </a:r>
            <a:r>
              <a:rPr lang="en-US" altLang="en-US" dirty="0">
                <a:solidFill>
                  <a:srgbClr val="000000"/>
                </a:solidFill>
              </a:rPr>
              <a:t>hundred to </a:t>
            </a:r>
            <a:r>
              <a:rPr lang="en-US" altLang="en-US" dirty="0" smtClean="0">
                <a:solidFill>
                  <a:srgbClr val="000000"/>
                </a:solidFill>
              </a:rPr>
              <a:t>one thousand</a:t>
            </a:r>
            <a:r>
              <a:rPr lang="en-US" altLang="en-US" dirty="0">
                <a:solidFill>
                  <a:srgbClr val="000000"/>
                </a:solidFill>
              </a:rPr>
              <a:t>: camera images or audio files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~ 30 minutes of DVD quality video (~1/4 of the information stored on a standard </a:t>
            </a:r>
            <a:r>
              <a:rPr lang="en-US" altLang="en-US" dirty="0" smtClean="0">
                <a:solidFill>
                  <a:srgbClr val="000000"/>
                </a:solidFill>
              </a:rPr>
              <a:t>DVD)</a:t>
            </a:r>
            <a:endParaRPr lang="en-US" altLang="en-US" dirty="0" smtClean="0"/>
          </a:p>
          <a:p>
            <a:r>
              <a:rPr lang="en-US" altLang="en-US" dirty="0" smtClean="0"/>
              <a:t>Terabyte (TB) ~ a trillion bytes (1,099,511,627,776 = </a:t>
            </a:r>
            <a:r>
              <a:rPr lang="en-US" altLang="en-US" dirty="0" smtClean="0"/>
              <a:t>2</a:t>
            </a:r>
            <a:r>
              <a:rPr lang="en-US" altLang="en-US" baseline="30000" dirty="0" smtClean="0"/>
              <a:t>40</a:t>
            </a:r>
            <a:r>
              <a:rPr lang="en-US" altLang="en-US" dirty="0" smtClean="0"/>
              <a:t>)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Several </a:t>
            </a:r>
            <a:r>
              <a:rPr lang="en-US" altLang="en-US" sz="2000" dirty="0">
                <a:solidFill>
                  <a:srgbClr val="000000"/>
                </a:solidFill>
              </a:rPr>
              <a:t>hundred </a:t>
            </a:r>
            <a:r>
              <a:rPr lang="en-US" altLang="en-US" sz="2000" dirty="0" smtClean="0">
                <a:solidFill>
                  <a:srgbClr val="000000"/>
                </a:solidFill>
              </a:rPr>
              <a:t>thousand to one million: </a:t>
            </a:r>
            <a:r>
              <a:rPr lang="en-US" altLang="en-US" sz="2000" dirty="0">
                <a:solidFill>
                  <a:srgbClr val="000000"/>
                </a:solidFill>
              </a:rPr>
              <a:t>images or audio </a:t>
            </a:r>
            <a:r>
              <a:rPr lang="en-US" altLang="en-US" sz="2000" dirty="0" smtClean="0">
                <a:solidFill>
                  <a:srgbClr val="000000"/>
                </a:solidFill>
              </a:rPr>
              <a:t>files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</a:rPr>
              <a:t>~ </a:t>
            </a:r>
            <a:r>
              <a:rPr lang="en-US" altLang="en-US" sz="2000" dirty="0">
                <a:solidFill>
                  <a:srgbClr val="000000"/>
                </a:solidFill>
              </a:rPr>
              <a:t>200 regular DVD’s (~32 Blu-ray) of information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CA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828673" y="2001302"/>
            <a:ext cx="4383586" cy="368300"/>
            <a:chOff x="835750" y="1996859"/>
            <a:chExt cx="4383586" cy="368300"/>
          </a:xfrm>
        </p:grpSpPr>
        <p:sp>
          <p:nvSpPr>
            <p:cNvPr id="32" name="TextBox 27"/>
            <p:cNvSpPr txBox="1">
              <a:spLocks noChangeArrowheads="1"/>
            </p:cNvSpPr>
            <p:nvPr/>
          </p:nvSpPr>
          <p:spPr bwMode="auto">
            <a:xfrm>
              <a:off x="3231690" y="1996859"/>
              <a:ext cx="198764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X </a:t>
              </a:r>
              <a:r>
                <a:rPr lang="en-US" altLang="en-US" sz="1800" dirty="0" smtClean="0">
                  <a:latin typeface="Arial" panose="020B0604020202020204" pitchFamily="34" charset="0"/>
                </a:rPr>
                <a:t>1,000,000,000</a:t>
              </a:r>
              <a:endParaRPr lang="en-CA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35750" y="2003264"/>
              <a:ext cx="2377518" cy="294753"/>
              <a:chOff x="4742182" y="2710024"/>
              <a:chExt cx="2377518" cy="29475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2182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55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782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7493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3966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093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2682" y="2710024"/>
                <a:ext cx="287018" cy="294752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828673" y="3837277"/>
            <a:ext cx="4886327" cy="368301"/>
            <a:chOff x="828673" y="4183850"/>
            <a:chExt cx="4886327" cy="368301"/>
          </a:xfrm>
        </p:grpSpPr>
        <p:sp>
          <p:nvSpPr>
            <p:cNvPr id="43" name="TextBox 27"/>
            <p:cNvSpPr txBox="1">
              <a:spLocks noChangeArrowheads="1"/>
            </p:cNvSpPr>
            <p:nvPr/>
          </p:nvSpPr>
          <p:spPr bwMode="auto">
            <a:xfrm>
              <a:off x="3206190" y="4183851"/>
              <a:ext cx="250881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X </a:t>
              </a:r>
              <a:r>
                <a:rPr lang="en-US" altLang="en-US" sz="1800" dirty="0" smtClean="0">
                  <a:latin typeface="Arial" panose="020B0604020202020204" pitchFamily="34" charset="0"/>
                </a:rPr>
                <a:t>1,000,000,000,000</a:t>
              </a:r>
              <a:endParaRPr lang="en-CA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28673" y="4183850"/>
              <a:ext cx="2377518" cy="294753"/>
              <a:chOff x="4742182" y="2710024"/>
              <a:chExt cx="2377518" cy="294753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2182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655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782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2710024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7493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3966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093" y="2710025"/>
                <a:ext cx="287018" cy="294752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2682" y="2710024"/>
                <a:ext cx="287018" cy="2947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Sizes: Example Images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6"/>
          <a:stretch/>
        </p:blipFill>
        <p:spPr>
          <a:xfrm>
            <a:off x="533399" y="1371600"/>
            <a:ext cx="8007753" cy="1779563"/>
          </a:xfrm>
        </p:spPr>
      </p:pic>
    </p:spTree>
    <p:extLst>
      <p:ext uri="{BB962C8B-B14F-4D97-AF65-F5344CB8AC3E}">
        <p14:creationId xmlns:p14="http://schemas.microsoft.com/office/powerpoint/2010/main" val="31294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Sizes: Audio 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38" y="1447800"/>
            <a:ext cx="5788324" cy="5029200"/>
          </a:xfrm>
        </p:spPr>
      </p:pic>
    </p:spTree>
    <p:extLst>
      <p:ext uri="{BB962C8B-B14F-4D97-AF65-F5344CB8AC3E}">
        <p14:creationId xmlns:p14="http://schemas.microsoft.com/office/powerpoint/2010/main" val="13785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Sizes: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Lengths of the videos range from ~20 seconds to 15 minutes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990165"/>
            <a:ext cx="5181600" cy="2353236"/>
            <a:chOff x="0" y="1990165"/>
            <a:chExt cx="5079822" cy="2057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-1" r="64028"/>
            <a:stretch/>
          </p:blipFill>
          <p:spPr>
            <a:xfrm>
              <a:off x="0" y="1990165"/>
              <a:ext cx="2743200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69947"/>
            <a:stretch/>
          </p:blipFill>
          <p:spPr>
            <a:xfrm>
              <a:off x="2788024" y="1990165"/>
              <a:ext cx="2291798" cy="20574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105400" y="23622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22s, 320x240 resolution (1 </a:t>
            </a:r>
            <a:r>
              <a:rPr lang="en-US" sz="1600" b="1" dirty="0" smtClean="0"/>
              <a:t>hour </a:t>
            </a:r>
            <a:r>
              <a:rPr lang="en-US" sz="1600" b="1" dirty="0" smtClean="0"/>
              <a:t>= 880 MB)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57172" y="3962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15m 29s, 1920x1080 resolution (1 </a:t>
            </a:r>
            <a:r>
              <a:rPr lang="en-US" sz="1600" b="1" dirty="0" smtClean="0"/>
              <a:t>hour </a:t>
            </a:r>
            <a:r>
              <a:rPr lang="en-US" sz="1600" b="1" dirty="0" smtClean="0"/>
              <a:t>~2.7 GB)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416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Important Hardware (When Choosing A Computer)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(This refers to hardware that distinguishes one computer from another computer, other pieces such as hardware such as some sort of network connection are also </a:t>
            </a:r>
            <a:r>
              <a:rPr lang="en-US" i="1" dirty="0" smtClean="0"/>
              <a:t>crucial but not significantly different </a:t>
            </a:r>
            <a:r>
              <a:rPr lang="en-US" dirty="0" smtClean="0"/>
              <a:t>from computer-to-computer).</a:t>
            </a:r>
          </a:p>
          <a:p>
            <a:r>
              <a:rPr lang="en-US" b="1" dirty="0" smtClean="0"/>
              <a:t>Processor</a:t>
            </a:r>
            <a:r>
              <a:rPr lang="en-US" dirty="0" smtClean="0"/>
              <a:t> (CPU – or the APU for some AMD models)</a:t>
            </a:r>
          </a:p>
          <a:p>
            <a:r>
              <a:rPr lang="en-US" b="1" dirty="0" smtClean="0"/>
              <a:t>Memory</a:t>
            </a:r>
            <a:r>
              <a:rPr lang="en-US" dirty="0" smtClean="0"/>
              <a:t> (RAM)</a:t>
            </a:r>
          </a:p>
          <a:p>
            <a:r>
              <a:rPr lang="en-US" b="1" dirty="0" smtClean="0"/>
              <a:t>Storage</a:t>
            </a:r>
            <a:r>
              <a:rPr lang="en-US" dirty="0" smtClean="0"/>
              <a:t> (hard drive)</a:t>
            </a:r>
          </a:p>
          <a:p>
            <a:r>
              <a:rPr lang="en-US" dirty="0" smtClean="0"/>
              <a:t>‘</a:t>
            </a:r>
            <a:r>
              <a:rPr lang="en-US" b="1" dirty="0" smtClean="0"/>
              <a:t>Hardware intensive</a:t>
            </a:r>
            <a:r>
              <a:rPr lang="en-US" dirty="0" smtClean="0"/>
              <a:t>’: software may fully/mostly utilize the computer hardware e.g. 3D graphical editors, video editing software, some games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Hardware: the physical ‘touchable/hard’ components of a computer</a:t>
            </a:r>
          </a:p>
          <a:p>
            <a:pPr lvl="1"/>
            <a:r>
              <a:rPr lang="en-US" dirty="0" smtClean="0"/>
              <a:t>Software (many are often referred to as “Apps”) : the programs that control or run the hardware</a:t>
            </a:r>
          </a:p>
          <a:p>
            <a:r>
              <a:rPr lang="en-US" dirty="0" smtClean="0"/>
              <a:t>Rather than presenting a long list of hardware specifications and how things work for it’s own sake, the focus will be on providing some of the information you will see when actually buying a machine.</a:t>
            </a:r>
          </a:p>
          <a:p>
            <a:pPr lvl="1"/>
            <a:r>
              <a:rPr lang="en-US" dirty="0" smtClean="0"/>
              <a:t>However due to brevity - a complete computer buyer’s guide would constitute a complete  (continuing education) lecture only a subset of some of the more pertinent/common specifications will be covered.</a:t>
            </a:r>
          </a:p>
          <a:p>
            <a:r>
              <a:rPr lang="en-US" dirty="0"/>
              <a:t>(This is very basic material to bring everyone up to a basic level)</a:t>
            </a:r>
          </a:p>
          <a:p>
            <a:pPr lvl="1"/>
            <a:r>
              <a:rPr lang="en-US" dirty="0"/>
              <a:t>Later sections can be more challenging </a:t>
            </a:r>
            <a:r>
              <a:rPr lang="en-US" dirty="0" smtClean="0"/>
              <a:t>(e.g. VBA programming)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944562"/>
          </a:xfrm>
        </p:spPr>
        <p:txBody>
          <a:bodyPr>
            <a:noAutofit/>
          </a:bodyPr>
          <a:lstStyle/>
          <a:p>
            <a:r>
              <a:rPr lang="en-US" dirty="0"/>
              <a:t>Main Processor (</a:t>
            </a:r>
            <a:r>
              <a:rPr lang="en-US" dirty="0" smtClean="0"/>
              <a:t>CPU: Central </a:t>
            </a:r>
            <a:r>
              <a:rPr lang="en-US" dirty="0"/>
              <a:t>Processing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‘brains’ of the computer: </a:t>
            </a:r>
          </a:p>
          <a:p>
            <a:pPr lvl="1"/>
            <a:r>
              <a:rPr lang="en-US" dirty="0" smtClean="0"/>
              <a:t>Determines program execution speed (not just calculation speed)</a:t>
            </a:r>
          </a:p>
          <a:p>
            <a:r>
              <a:rPr lang="en-US" dirty="0" smtClean="0"/>
              <a:t>Benefits of  a faster CPU</a:t>
            </a:r>
          </a:p>
          <a:p>
            <a:pPr lvl="1"/>
            <a:r>
              <a:rPr lang="en-US" altLang="en-US" dirty="0" smtClean="0"/>
              <a:t>Programs </a:t>
            </a:r>
            <a:r>
              <a:rPr lang="en-US" altLang="en-US" dirty="0"/>
              <a:t>are loaded faster (includes </a:t>
            </a:r>
            <a:r>
              <a:rPr lang="en-US" altLang="en-US" dirty="0" smtClean="0"/>
              <a:t>computer startup time)</a:t>
            </a:r>
            <a:endParaRPr lang="en-US" altLang="en-US" dirty="0"/>
          </a:p>
          <a:p>
            <a:pPr lvl="1"/>
            <a:r>
              <a:rPr lang="en-US" altLang="en-US" dirty="0" smtClean="0"/>
              <a:t>Editing/viewing </a:t>
            </a:r>
            <a:r>
              <a:rPr lang="en-US" altLang="en-US" dirty="0"/>
              <a:t>videos and ripping music/videos to your computer may be faster and more free of ‘glitches’</a:t>
            </a:r>
          </a:p>
          <a:p>
            <a:pPr lvl="1"/>
            <a:r>
              <a:rPr lang="en-US" dirty="0" smtClean="0"/>
              <a:t>(Of course!) Calculations are completed more quickly (e.g., evaluating the results of a spreadsheet)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5"/>
          <a:stretch/>
        </p:blipFill>
        <p:spPr>
          <a:xfrm>
            <a:off x="7467600" y="1"/>
            <a:ext cx="1732670" cy="1449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3650" y="1445537"/>
            <a:ext cx="19050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smtClean="0"/>
              <a:t>ARM 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CPU Clock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Aside from the processor model it’s the most common technical specification</a:t>
            </a:r>
          </a:p>
          <a:p>
            <a:r>
              <a:rPr lang="en-US" dirty="0" smtClean="0"/>
              <a:t>It’s the speed at which the processor operates (oscillation rate)</a:t>
            </a:r>
          </a:p>
          <a:p>
            <a:r>
              <a:rPr lang="en-US" dirty="0" smtClean="0"/>
              <a:t>Typical </a:t>
            </a:r>
            <a:r>
              <a:rPr lang="en-US" dirty="0"/>
              <a:t>home-type computers </a:t>
            </a:r>
            <a:r>
              <a:rPr lang="en-US" dirty="0" smtClean="0"/>
              <a:t>(e.g., laptops, </a:t>
            </a:r>
            <a:r>
              <a:rPr lang="en-US" dirty="0"/>
              <a:t>desktops) operate at low single digit unit Giga-clock speeds ~1 to 4 GHz</a:t>
            </a:r>
          </a:p>
          <a:p>
            <a:pPr lvl="1"/>
            <a:r>
              <a:rPr lang="en-US" dirty="0"/>
              <a:t>Note: </a:t>
            </a:r>
            <a:r>
              <a:rPr lang="en-US" dirty="0" smtClean="0"/>
              <a:t>Other than </a:t>
            </a:r>
            <a:r>
              <a:rPr lang="en-US" dirty="0"/>
              <a:t>clock speeds </a:t>
            </a:r>
            <a:r>
              <a:rPr lang="en-US" dirty="0" smtClean="0"/>
              <a:t>there’s other factors that determines how fast a processor will run a program but </a:t>
            </a:r>
            <a:r>
              <a:rPr lang="en-US" dirty="0"/>
              <a:t>all other things being equal a processor with a higher clock speed will </a:t>
            </a:r>
            <a:r>
              <a:rPr lang="en-US" dirty="0" smtClean="0"/>
              <a:t>run faster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771" y="4538008"/>
            <a:ext cx="6710401" cy="19389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Computer from advertisement (</a:t>
            </a:r>
            <a:r>
              <a:rPr lang="en-US" sz="2000" b="1" dirty="0" smtClean="0">
                <a:solidFill>
                  <a:schemeClr val="bg1"/>
                </a:solidFill>
              </a:rPr>
              <a:t>2020 Ad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Processor: </a:t>
            </a:r>
            <a:r>
              <a:rPr lang="en-CA" sz="2000" dirty="0">
                <a:solidFill>
                  <a:schemeClr val="bg1"/>
                </a:solidFill>
              </a:rPr>
              <a:t>Intel Core i7-9700 </a:t>
            </a:r>
            <a:r>
              <a:rPr lang="en-CA" sz="2000" dirty="0" smtClean="0">
                <a:solidFill>
                  <a:schemeClr val="bg1"/>
                </a:solidFill>
              </a:rPr>
              <a:t> (clock speed not provided an approach not unique to Best Buy):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Costco: </a:t>
            </a:r>
            <a:r>
              <a:rPr lang="en-CA" sz="2000" dirty="0">
                <a:solidFill>
                  <a:schemeClr val="bg1"/>
                </a:solidFill>
              </a:rPr>
              <a:t>Intel® Core™ </a:t>
            </a:r>
            <a:r>
              <a:rPr lang="en-CA" sz="2000" dirty="0" smtClean="0">
                <a:solidFill>
                  <a:schemeClr val="bg1"/>
                </a:solidFill>
              </a:rPr>
              <a:t>i5-9400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Some other retailers still provide clock speed: The Source, Staples, London Drugs etc.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4309408"/>
            <a:ext cx="3202800" cy="16341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4F81BD"/>
                </a:solidFill>
              </a:rPr>
              <a:t>Computer from advertisement (</a:t>
            </a:r>
            <a:r>
              <a:rPr lang="en-US" sz="2000" b="1" dirty="0" smtClean="0">
                <a:solidFill>
                  <a:srgbClr val="4F81BD"/>
                </a:solidFill>
              </a:rPr>
              <a:t>2020 Ad</a:t>
            </a:r>
            <a:r>
              <a:rPr lang="en-US" sz="2000" b="1" dirty="0" smtClean="0">
                <a:solidFill>
                  <a:srgbClr val="4F81BD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Processor: </a:t>
            </a:r>
            <a:r>
              <a:rPr lang="en-CA" sz="2000" dirty="0">
                <a:solidFill>
                  <a:srgbClr val="4F81BD"/>
                </a:solidFill>
              </a:rPr>
              <a:t>Intel Core i7-9700 </a:t>
            </a:r>
            <a:r>
              <a:rPr lang="en-CA" sz="2000" dirty="0" smtClean="0">
                <a:solidFill>
                  <a:srgbClr val="4F81BD"/>
                </a:solidFill>
              </a:rPr>
              <a:t> (</a:t>
            </a:r>
            <a:r>
              <a:rPr lang="en-US" sz="2000" dirty="0" smtClean="0">
                <a:solidFill>
                  <a:srgbClr val="4F81BD"/>
                </a:solidFill>
              </a:rPr>
              <a:t>default clock speed = 3.0 GHz)</a:t>
            </a:r>
            <a:endParaRPr lang="en-US" sz="20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</a:t>
            </a:r>
          </a:p>
          <a:p>
            <a:pPr lvl="1"/>
            <a:r>
              <a:rPr lang="en-US" dirty="0" smtClean="0"/>
              <a:t>For more information (last </a:t>
            </a:r>
            <a:r>
              <a:rPr lang="en-US" dirty="0"/>
              <a:t>accessed August 2018):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www.intel.com/content/www/us/en/processors/processor-numbers.html</a:t>
            </a:r>
            <a:endParaRPr lang="en-US" dirty="0" smtClean="0"/>
          </a:p>
          <a:p>
            <a:r>
              <a:rPr lang="en-US" dirty="0" smtClean="0"/>
              <a:t>AMD</a:t>
            </a:r>
          </a:p>
          <a:p>
            <a:pPr lvl="1"/>
            <a:r>
              <a:rPr lang="en-US" dirty="0" smtClean="0"/>
              <a:t>For more information (</a:t>
            </a:r>
            <a:r>
              <a:rPr lang="en-US" dirty="0"/>
              <a:t>last accessed August 2018): </a:t>
            </a:r>
            <a:endParaRPr lang="en-US" dirty="0" smtClean="0"/>
          </a:p>
          <a:p>
            <a:pPr lvl="1"/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www.amd.com/en/products/processors-desktop</a:t>
            </a:r>
            <a:endParaRPr lang="en-US" sz="1600" dirty="0" smtClean="0"/>
          </a:p>
          <a:p>
            <a:pPr marL="234950" lvl="1" indent="0">
              <a:buNone/>
            </a:pPr>
            <a:endParaRPr lang="en-US" sz="1600" dirty="0" smtClean="0"/>
          </a:p>
          <a:p>
            <a:r>
              <a:rPr lang="en-CA" dirty="0"/>
              <a:t>AMD vs. Intel: look at the speed tests performed with different software running (benchmarks).</a:t>
            </a:r>
          </a:p>
          <a:p>
            <a:pPr lvl="1"/>
            <a:r>
              <a:rPr lang="en-CA" dirty="0"/>
              <a:t>E.g., </a:t>
            </a:r>
            <a:r>
              <a:rPr lang="en-CA" dirty="0">
                <a:hlinkClick r:id="rId4"/>
              </a:rPr>
              <a:t>http://www.tomshardware.com/t/cpus</a:t>
            </a:r>
            <a:r>
              <a:rPr lang="en-CA" dirty="0" smtClean="0">
                <a:hlinkClick r:id="rId4"/>
              </a:rPr>
              <a:t>/</a:t>
            </a:r>
            <a:endParaRPr lang="en-CA" dirty="0" smtClean="0"/>
          </a:p>
          <a:p>
            <a:r>
              <a:rPr lang="en-CA" dirty="0"/>
              <a:t>The </a:t>
            </a:r>
            <a:r>
              <a:rPr lang="en-CA" dirty="0" smtClean="0"/>
              <a:t>links </a:t>
            </a:r>
            <a:r>
              <a:rPr lang="en-CA" dirty="0"/>
              <a:t>are available </a:t>
            </a:r>
            <a:r>
              <a:rPr lang="en-CA" dirty="0" smtClean="0"/>
              <a:t>for your reference if you want </a:t>
            </a:r>
            <a:r>
              <a:rPr lang="en-CA" dirty="0"/>
              <a:t>more information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/>
              <a:t>However brand definitely </a:t>
            </a:r>
            <a:r>
              <a:rPr lang="en-CA" i="1" dirty="0"/>
              <a:t>does matter </a:t>
            </a:r>
            <a:r>
              <a:rPr lang="en-CA" dirty="0"/>
              <a:t>in that you can’t freely mix and match between Intel and AMD.</a:t>
            </a:r>
          </a:p>
          <a:p>
            <a:pPr lvl="1"/>
            <a:endParaRPr lang="en-US" sz="16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4200" cy="944562"/>
          </a:xfrm>
        </p:spPr>
        <p:txBody>
          <a:bodyPr/>
          <a:lstStyle/>
          <a:p>
            <a:r>
              <a:rPr lang="en-US" dirty="0" smtClean="0"/>
              <a:t>Multi-Core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processor’s ‘core’ is the part that allows computations and instructions to be executed</a:t>
            </a:r>
          </a:p>
          <a:p>
            <a:r>
              <a:rPr lang="en-US" dirty="0" smtClean="0"/>
              <a:t>(Don’t confuse the processor part with the model name of some Intel processors  e.g., Intel: Core i3, Core i5, Core i7 etc.)</a:t>
            </a:r>
          </a:p>
          <a:p>
            <a:pPr lvl="1"/>
            <a:r>
              <a:rPr lang="en-US" dirty="0" smtClean="0"/>
              <a:t>AMD manufacturers multi-core processors as well</a:t>
            </a:r>
          </a:p>
          <a:p>
            <a:r>
              <a:rPr lang="en-US" dirty="0" smtClean="0"/>
              <a:t>The number of cores determines how many tasks that a computer can execute at the same time.</a:t>
            </a:r>
          </a:p>
          <a:p>
            <a:r>
              <a:rPr lang="en-US" dirty="0" smtClean="0"/>
              <a:t>Single core computer:</a:t>
            </a:r>
          </a:p>
          <a:p>
            <a:pPr lvl="1"/>
            <a:r>
              <a:rPr lang="en-US" dirty="0" smtClean="0"/>
              <a:t>Only </a:t>
            </a:r>
            <a:r>
              <a:rPr lang="en-US" i="1" u="sng" dirty="0" smtClean="0"/>
              <a:t>appears</a:t>
            </a:r>
            <a:r>
              <a:rPr lang="en-US" dirty="0" smtClean="0"/>
              <a:t> to work on multiple tasks simultaneously.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5029200"/>
            <a:ext cx="2590799" cy="1447800"/>
            <a:chOff x="772885" y="3951905"/>
            <a:chExt cx="2590799" cy="14478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86" y="4300567"/>
              <a:ext cx="1434468" cy="109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2885" y="3951905"/>
              <a:ext cx="2590799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Video editing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82343" y="4996934"/>
            <a:ext cx="2590799" cy="1424071"/>
            <a:chOff x="5617028" y="3919639"/>
            <a:chExt cx="2590799" cy="142407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300568"/>
              <a:ext cx="1763486" cy="1043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17028" y="3919639"/>
              <a:ext cx="2590799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Playing a video game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6440670"/>
            <a:ext cx="259079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smtClean="0"/>
              <a:t>Pause</a:t>
            </a:r>
            <a:endParaRPr lang="en-US" dirty="0"/>
          </a:p>
        </p:txBody>
      </p:sp>
      <p:pic>
        <p:nvPicPr>
          <p:cNvPr id="2051" name="Picture 3" descr="U:\PC\lectures\203\book pics\best\edited\deskt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5" y="5377863"/>
            <a:ext cx="943596" cy="10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91201" y="1905000"/>
            <a:ext cx="33528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Computer from advertisement (</a:t>
            </a:r>
            <a:r>
              <a:rPr lang="en-US" sz="1400" b="1" dirty="0" smtClean="0">
                <a:solidFill>
                  <a:schemeClr val="bg1"/>
                </a:solidFill>
              </a:rPr>
              <a:t>2020 Ad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Processor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CA" sz="1400" dirty="0" smtClean="0">
                <a:solidFill>
                  <a:schemeClr val="bg1"/>
                </a:solidFill>
              </a:rPr>
              <a:t>Intel </a:t>
            </a:r>
            <a:r>
              <a:rPr lang="en-CA" sz="1400" dirty="0">
                <a:solidFill>
                  <a:schemeClr val="bg1"/>
                </a:solidFill>
              </a:rPr>
              <a:t>Core i7-9700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11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Processors: </a:t>
            </a:r>
            <a:r>
              <a:rPr lang="en-US" dirty="0" smtClean="0"/>
              <a:t>Multi-Core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Dual-core processors: can work on two tasks simultaneously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651707" y="2068292"/>
            <a:ext cx="3783295" cy="4700350"/>
            <a:chOff x="1651707" y="2068292"/>
            <a:chExt cx="3783295" cy="47003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203" y="2701857"/>
              <a:ext cx="2071318" cy="158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621" y="5181528"/>
              <a:ext cx="2683101" cy="158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51707" y="2068292"/>
              <a:ext cx="3783295" cy="3906793"/>
              <a:chOff x="1651707" y="2068292"/>
              <a:chExt cx="3783295" cy="390679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44203" y="2068292"/>
                <a:ext cx="2590799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dirty="0" smtClean="0"/>
                  <a:t>First processing core: Video editing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43621" y="4535197"/>
                <a:ext cx="2590799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dirty="0" smtClean="0"/>
                  <a:t>Second processing core: Playing a video game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>
                <a:endCxn id="6" idx="1"/>
              </p:cNvCxnSpPr>
              <p:nvPr/>
            </p:nvCxnSpPr>
            <p:spPr>
              <a:xfrm flipV="1">
                <a:off x="1651707" y="3495414"/>
                <a:ext cx="1192496" cy="1039783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endCxn id="9" idx="1"/>
              </p:cNvCxnSpPr>
              <p:nvPr/>
            </p:nvCxnSpPr>
            <p:spPr>
              <a:xfrm>
                <a:off x="1651707" y="4535197"/>
                <a:ext cx="1091914" cy="143988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8" y="3732230"/>
            <a:ext cx="1307239" cy="15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Processors: Multi-Core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multi-core processors:</a:t>
            </a:r>
          </a:p>
          <a:p>
            <a:pPr lvl="1"/>
            <a:r>
              <a:rPr lang="en-US" dirty="0" smtClean="0"/>
              <a:t>Quad core : 4 processing cores</a:t>
            </a:r>
          </a:p>
          <a:p>
            <a:pPr lvl="1"/>
            <a:r>
              <a:rPr lang="en-US" dirty="0" smtClean="0"/>
              <a:t>6 core </a:t>
            </a:r>
          </a:p>
          <a:p>
            <a:pPr lvl="1"/>
            <a:r>
              <a:rPr lang="en-US" dirty="0" smtClean="0"/>
              <a:t>8 core </a:t>
            </a:r>
          </a:p>
          <a:p>
            <a:pPr lvl="1"/>
            <a:r>
              <a:rPr lang="en-US" dirty="0" smtClean="0"/>
              <a:t>Extreme machines (expensive)</a:t>
            </a:r>
          </a:p>
          <a:p>
            <a:pPr lvl="2"/>
            <a:r>
              <a:rPr lang="en-US" dirty="0" smtClean="0"/>
              <a:t>12 core (e.g., MacBook pro)</a:t>
            </a:r>
          </a:p>
          <a:p>
            <a:pPr lvl="2"/>
            <a:r>
              <a:rPr lang="en-US" dirty="0" smtClean="0"/>
              <a:t>18 core (e.g. Intel Xeon processor)</a:t>
            </a:r>
          </a:p>
          <a:p>
            <a:pPr lvl="3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money.cnn.com/2017/12/14/technology/imac-pro-on-sale/index.html</a:t>
            </a:r>
            <a:endParaRPr lang="en-US" dirty="0" smtClean="0"/>
          </a:p>
          <a:p>
            <a:pPr lvl="1"/>
            <a:r>
              <a:rPr lang="en-US" dirty="0" smtClean="0"/>
              <a:t>For more information: comparing dual vs. quad core processors (i.e. in general what’s the benefit of more vs. fewer cores)</a:t>
            </a:r>
          </a:p>
          <a:p>
            <a:pPr lvl="2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www.pcmag.com/article2/0,2817,2406293,00.asp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Processors: Multi-Core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processor with multiple cores can speed up execution even if only a single hardware intensive program is running.</a:t>
            </a:r>
          </a:p>
          <a:p>
            <a:pPr lvl="1"/>
            <a:r>
              <a:rPr lang="en-US" dirty="0" smtClean="0"/>
              <a:t>The program is written specifically to take advantage of multi-core technology.</a:t>
            </a:r>
          </a:p>
          <a:p>
            <a:pPr lvl="1"/>
            <a:r>
              <a:rPr lang="en-US" dirty="0" smtClean="0"/>
              <a:t>Check the ‘system requirements’ or ‘technical requirements’ on the packaging or website e.g., Photoshop, Excel, Crysis: </a:t>
            </a:r>
            <a:r>
              <a:rPr lang="en-US" sz="1200" dirty="0" smtClean="0"/>
              <a:t>www.ea.com/games/crysis/crysis</a:t>
            </a:r>
            <a:endParaRPr lang="en-US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19050" y="4050268"/>
            <a:ext cx="5772350" cy="2775075"/>
            <a:chOff x="1619050" y="4050268"/>
            <a:chExt cx="5772350" cy="277507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4408714"/>
              <a:ext cx="1693066" cy="100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667001" y="4050268"/>
              <a:ext cx="3352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First core: runs one part of game</a:t>
              </a:r>
              <a:endParaRPr lang="en-US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335" y="5823857"/>
              <a:ext cx="1693066" cy="100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50334" y="5465411"/>
              <a:ext cx="4741066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Second core: runs another part of the same game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endCxn id="5" idx="1"/>
            </p:cNvCxnSpPr>
            <p:nvPr/>
          </p:nvCxnSpPr>
          <p:spPr>
            <a:xfrm flipV="1">
              <a:off x="1619050" y="4909457"/>
              <a:ext cx="1047951" cy="398664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9" idx="1"/>
            </p:cNvCxnSpPr>
            <p:nvPr/>
          </p:nvCxnSpPr>
          <p:spPr>
            <a:xfrm>
              <a:off x="1619050" y="5308121"/>
              <a:ext cx="1031285" cy="101647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7310" r="15645" b="14237"/>
          <a:stretch/>
        </p:blipFill>
        <p:spPr bwMode="auto">
          <a:xfrm>
            <a:off x="152400" y="4316265"/>
            <a:ext cx="1502286" cy="236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Program, MS-Excel: Optimal Performance With Multiple Cores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5" y="1676400"/>
            <a:ext cx="4455880" cy="4724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63" y="2940747"/>
            <a:ext cx="6447272" cy="3917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1341309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Multi-threaded program: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Specifically written so it can work on two tasks at the same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all programs are not multi-threaded.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Will Multiple Cores Always Be Faster?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Simple answer: it depends</a:t>
            </a:r>
          </a:p>
          <a:p>
            <a:r>
              <a:rPr lang="en-CA" dirty="0" smtClean="0"/>
              <a:t>Advanced answer: look at actual computer usage e.g., Task manager (Windows), Activity Monitor (MAC OS-X)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800" y="2806864"/>
            <a:ext cx="3972167" cy="3441535"/>
            <a:chOff x="685800" y="2806864"/>
            <a:chExt cx="3972167" cy="3441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3165212"/>
              <a:ext cx="3895966" cy="308318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5800" y="2806864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Multiple cores: probably will help</a:t>
              </a:r>
              <a:endParaRPr lang="en-US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67590" y="3364845"/>
            <a:ext cx="4885826" cy="3306342"/>
            <a:chOff x="4367590" y="3364845"/>
            <a:chExt cx="4885826" cy="33063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7590" y="3733800"/>
              <a:ext cx="4778868" cy="29373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43600" y="3364845"/>
              <a:ext cx="3309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Multiple cores: little or no effect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026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</a:t>
            </a:r>
            <a:r>
              <a:rPr lang="en-US" dirty="0" smtClean="0"/>
              <a:t>Processor ‘Models’ (Brand Modifier)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important factor determining execution speed</a:t>
            </a:r>
          </a:p>
          <a:p>
            <a:r>
              <a:rPr lang="en-US" dirty="0" smtClean="0"/>
              <a:t>Intel processor models:</a:t>
            </a:r>
          </a:p>
          <a:p>
            <a:pPr lvl="1"/>
            <a:r>
              <a:rPr lang="en-US" dirty="0" smtClean="0"/>
              <a:t>Pentium and Celeron (</a:t>
            </a:r>
            <a:r>
              <a:rPr lang="en-US" i="1" dirty="0" smtClean="0"/>
              <a:t>netbooks</a:t>
            </a:r>
            <a:r>
              <a:rPr lang="en-US" dirty="0" smtClean="0"/>
              <a:t>): </a:t>
            </a:r>
          </a:p>
          <a:p>
            <a:pPr lvl="2"/>
            <a:r>
              <a:rPr lang="en-US" dirty="0" smtClean="0"/>
              <a:t>Very old low end chips </a:t>
            </a:r>
          </a:p>
          <a:p>
            <a:pPr lvl="2"/>
            <a:r>
              <a:rPr lang="en-US" dirty="0" smtClean="0"/>
              <a:t>Unless you’re cash strapped avoid computers with these processors</a:t>
            </a:r>
          </a:p>
          <a:p>
            <a:pPr lvl="3"/>
            <a:r>
              <a:rPr lang="en-US" dirty="0" smtClean="0"/>
              <a:t>(JT: until part way through 2013 I was running a </a:t>
            </a:r>
            <a:r>
              <a:rPr lang="en-US" b="1" dirty="0" smtClean="0"/>
              <a:t>~12-15 year old version </a:t>
            </a:r>
            <a:r>
              <a:rPr lang="en-US" dirty="0" smtClean="0"/>
              <a:t>of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old</a:t>
            </a:r>
            <a:r>
              <a:rPr lang="en-US" dirty="0" smtClean="0"/>
              <a:t> </a:t>
            </a:r>
            <a:r>
              <a:rPr lang="en-US" dirty="0" smtClean="0"/>
              <a:t>Celeron for my main computer tasks…painfully</a:t>
            </a:r>
            <a:r>
              <a:rPr lang="en-US" dirty="0" smtClean="0"/>
              <a:t>!)</a:t>
            </a:r>
          </a:p>
          <a:p>
            <a:pPr lvl="3"/>
            <a:r>
              <a:rPr lang="en-US" dirty="0" smtClean="0"/>
              <a:t>Netbooks may use them</a:t>
            </a:r>
            <a:endParaRPr lang="en-US" dirty="0" smtClean="0"/>
          </a:p>
          <a:p>
            <a:pPr lvl="1"/>
            <a:r>
              <a:rPr lang="en-US" dirty="0" smtClean="0"/>
              <a:t>Core i3 (</a:t>
            </a:r>
            <a:r>
              <a:rPr lang="en-US" i="1" dirty="0" smtClean="0"/>
              <a:t>used/refurbished computers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Dual core processors</a:t>
            </a:r>
          </a:p>
          <a:p>
            <a:pPr lvl="2"/>
            <a:r>
              <a:rPr lang="en-US" dirty="0" smtClean="0"/>
              <a:t>For budget computers</a:t>
            </a:r>
            <a:r>
              <a:rPr lang="en-US" dirty="0" smtClean="0"/>
              <a:t>, good for basic every day computer use (word processing, browsing the web – you might want to avoid viewing videos extensively especially HD video)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13273"/>
            <a:ext cx="556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www.cnet.com/topics/desktops/buying-guide/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ark.intel.com/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www.intel.com/content/www/us/en/processors/processor-numbers.html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02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Of Online Buying Guides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There’s many sources available but here is a </a:t>
            </a:r>
            <a:r>
              <a:rPr lang="en-US" sz="2000" i="1" dirty="0" smtClean="0"/>
              <a:t>small sample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Laptops</a:t>
            </a:r>
          </a:p>
          <a:p>
            <a:pPr lvl="1"/>
            <a:r>
              <a:rPr lang="en-US" sz="1800" dirty="0" smtClean="0"/>
              <a:t>General purpose:</a:t>
            </a:r>
            <a:endParaRPr lang="en-CA" sz="1800" dirty="0" smtClean="0"/>
          </a:p>
          <a:p>
            <a:pPr lvl="2"/>
            <a:r>
              <a:rPr lang="en-CA" sz="1600" dirty="0" smtClean="0">
                <a:hlinkClick r:id="rId2"/>
              </a:rPr>
              <a:t>https</a:t>
            </a:r>
            <a:r>
              <a:rPr lang="en-CA" sz="1600" dirty="0">
                <a:hlinkClick r:id="rId2"/>
              </a:rPr>
              <a:t>://www.digitaltrends.com/computing/laptop-buying-guide</a:t>
            </a:r>
            <a:r>
              <a:rPr lang="en-CA" sz="1600" dirty="0" smtClean="0">
                <a:hlinkClick r:id="rId2"/>
              </a:rPr>
              <a:t>/</a:t>
            </a:r>
            <a:endParaRPr lang="en-CA" sz="1600" dirty="0" smtClean="0"/>
          </a:p>
          <a:p>
            <a:pPr lvl="1"/>
            <a:r>
              <a:rPr lang="en-US" sz="1800" dirty="0" smtClean="0"/>
              <a:t>Gaming</a:t>
            </a:r>
          </a:p>
          <a:p>
            <a:pPr lvl="2"/>
            <a:r>
              <a:rPr lang="en-CA" sz="1600" dirty="0">
                <a:hlinkClick r:id="rId3"/>
              </a:rPr>
              <a:t>https://www.pcgamer.com/best-gaming-laptop</a:t>
            </a:r>
            <a:r>
              <a:rPr lang="en-CA" sz="1600" dirty="0" smtClean="0">
                <a:hlinkClick r:id="rId3"/>
              </a:rPr>
              <a:t>/</a:t>
            </a:r>
            <a:endParaRPr lang="en-CA" sz="1600" dirty="0" smtClean="0"/>
          </a:p>
          <a:p>
            <a:r>
              <a:rPr lang="en-US" sz="2000" dirty="0" smtClean="0"/>
              <a:t>Desktop computers</a:t>
            </a:r>
          </a:p>
          <a:p>
            <a:pPr lvl="1"/>
            <a:r>
              <a:rPr lang="en-US" sz="1800" dirty="0" smtClean="0"/>
              <a:t>Best general purpose:</a:t>
            </a:r>
          </a:p>
          <a:p>
            <a:pPr lvl="2"/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www.pcmag.com/picks/the-best-desktop-computers</a:t>
            </a:r>
            <a:endParaRPr lang="en-US" sz="1600" dirty="0" smtClean="0">
              <a:hlinkClick r:id="rId5"/>
            </a:endParaRPr>
          </a:p>
          <a:p>
            <a:pPr lvl="2"/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://www.digitaltrends.com/computing/best-desktop-computers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/>
          </a:p>
          <a:p>
            <a:pPr lvl="1"/>
            <a:r>
              <a:rPr lang="en-US" sz="1800" dirty="0" smtClean="0"/>
              <a:t>Inexpensive:</a:t>
            </a:r>
            <a:endParaRPr lang="en-CA" sz="1800" dirty="0" smtClean="0"/>
          </a:p>
          <a:p>
            <a:pPr lvl="2"/>
            <a:r>
              <a:rPr lang="en-CA" sz="1600" dirty="0" smtClean="0">
                <a:hlinkClick r:id="rId6"/>
              </a:rPr>
              <a:t>https</a:t>
            </a:r>
            <a:r>
              <a:rPr lang="en-CA" sz="1600" dirty="0">
                <a:hlinkClick r:id="rId6"/>
              </a:rPr>
              <a:t>://www.digitaltrends.com/dtdeals/best-cheap-desktop-computer-deals</a:t>
            </a:r>
            <a:r>
              <a:rPr lang="en-CA" sz="1600" dirty="0" smtClean="0">
                <a:hlinkClick r:id="rId6"/>
              </a:rPr>
              <a:t>/</a:t>
            </a:r>
            <a:endParaRPr lang="en-CA" sz="1600" dirty="0" smtClean="0"/>
          </a:p>
          <a:p>
            <a:pPr lvl="1"/>
            <a:r>
              <a:rPr lang="en-US" sz="1800" dirty="0" smtClean="0"/>
              <a:t>Gaming</a:t>
            </a:r>
          </a:p>
          <a:p>
            <a:pPr lvl="2"/>
            <a:r>
              <a:rPr lang="en-CA" sz="1600" dirty="0">
                <a:hlinkClick r:id="rId7"/>
              </a:rPr>
              <a:t>https://www.pcgamer.com/best-gaming-pc</a:t>
            </a:r>
            <a:r>
              <a:rPr lang="en-CA" sz="1600" dirty="0" smtClean="0">
                <a:hlinkClick r:id="rId7"/>
              </a:rPr>
              <a:t>/</a:t>
            </a:r>
            <a:endParaRPr lang="en-CA" sz="1600" dirty="0" smtClean="0"/>
          </a:p>
          <a:p>
            <a:pPr lvl="2"/>
            <a:r>
              <a:rPr lang="en-CA" sz="1600" dirty="0">
                <a:hlinkClick r:id="rId8"/>
              </a:rPr>
              <a:t>https://www.cnet.com/news/best-gaming-laptop-for-2020</a:t>
            </a:r>
            <a:r>
              <a:rPr lang="en-CA" sz="1600" dirty="0" smtClean="0">
                <a:hlinkClick r:id="rId8"/>
              </a:rPr>
              <a:t>/</a:t>
            </a:r>
            <a:r>
              <a:rPr lang="en-CA" sz="1600" dirty="0" smtClean="0"/>
              <a:t> (Desk and laptop)</a:t>
            </a:r>
          </a:p>
          <a:p>
            <a:pPr lvl="2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Processor </a:t>
            </a:r>
            <a:r>
              <a:rPr lang="en-US" dirty="0"/>
              <a:t>‘Models’ (Brand Modifier)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34603"/>
          </a:xfrm>
        </p:spPr>
        <p:txBody>
          <a:bodyPr/>
          <a:lstStyle/>
          <a:p>
            <a:pPr lvl="1"/>
            <a:r>
              <a:rPr lang="en-US" dirty="0"/>
              <a:t>Core </a:t>
            </a:r>
            <a:r>
              <a:rPr lang="en-US" dirty="0" smtClean="0"/>
              <a:t>i5 (more expensive used computers, new computers on </a:t>
            </a:r>
            <a:r>
              <a:rPr lang="en-US" dirty="0" smtClean="0"/>
              <a:t>clearance, online only)</a:t>
            </a:r>
            <a:endParaRPr lang="en-US" dirty="0"/>
          </a:p>
          <a:p>
            <a:pPr lvl="2"/>
            <a:r>
              <a:rPr lang="en-US" dirty="0"/>
              <a:t>Mainstream quad core processor line (a handful of lower end ones are dual core)</a:t>
            </a:r>
          </a:p>
          <a:p>
            <a:pPr lvl="1"/>
            <a:r>
              <a:rPr lang="en-US" dirty="0" smtClean="0"/>
              <a:t>Core i7 (entry for most new desktops)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more </a:t>
            </a:r>
            <a:r>
              <a:rPr lang="en-US" dirty="0" smtClean="0"/>
              <a:t>information</a:t>
            </a:r>
            <a:r>
              <a:rPr lang="en-US" dirty="0"/>
              <a:t> </a:t>
            </a:r>
            <a:r>
              <a:rPr lang="en-US" dirty="0" smtClean="0"/>
              <a:t>about Intel processor models:</a:t>
            </a:r>
            <a:endParaRPr lang="en-US" dirty="0"/>
          </a:p>
          <a:p>
            <a:pPr lvl="2"/>
            <a:r>
              <a:rPr lang="en-US" sz="1600" dirty="0">
                <a:hlinkClick r:id="rId3"/>
              </a:rPr>
              <a:t>http://ark.intel.com/</a:t>
            </a:r>
            <a:endParaRPr lang="en-US" sz="1600" dirty="0"/>
          </a:p>
          <a:p>
            <a:pPr lvl="2"/>
            <a:r>
              <a:rPr lang="en-US" sz="1600" dirty="0">
                <a:hlinkClick r:id="rId4"/>
              </a:rPr>
              <a:t>http://www.intel.com/content/www/us/en/processors/processor-numbers.html</a:t>
            </a:r>
            <a:endParaRPr lang="en-US" sz="1600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4783" y="277472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</a:t>
            </a:r>
            <a:r>
              <a:rPr lang="en-US" b="1" dirty="0" smtClean="0">
                <a:solidFill>
                  <a:srgbClr val="00B050"/>
                </a:solidFill>
              </a:rPr>
              <a:t>Tam min (2018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5021" y="4117041"/>
            <a:ext cx="5068311" cy="70788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Computer from advertisement: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Processor: </a:t>
            </a:r>
            <a:r>
              <a:rPr lang="en-US" sz="2000" dirty="0" smtClean="0">
                <a:solidFill>
                  <a:schemeClr val="bg1"/>
                </a:solidFill>
              </a:rPr>
              <a:t>3 GHz </a:t>
            </a:r>
            <a:r>
              <a:rPr lang="en-US" sz="2000" dirty="0" smtClean="0">
                <a:solidFill>
                  <a:schemeClr val="bg1"/>
                </a:solidFill>
              </a:rPr>
              <a:t>Intel Core </a:t>
            </a:r>
            <a:r>
              <a:rPr lang="en-US" sz="2000" b="1" dirty="0" smtClean="0">
                <a:solidFill>
                  <a:schemeClr val="bg1"/>
                </a:solidFill>
              </a:rPr>
              <a:t>i7-</a:t>
            </a:r>
            <a:r>
              <a:rPr lang="en-US" sz="2000" b="1" dirty="0">
                <a:solidFill>
                  <a:srgbClr val="CC9900"/>
                </a:solidFill>
              </a:rPr>
              <a:t>9</a:t>
            </a:r>
            <a:r>
              <a:rPr lang="en-US" sz="2000" b="1" dirty="0" smtClean="0">
                <a:solidFill>
                  <a:srgbClr val="CC9900"/>
                </a:solidFill>
              </a:rPr>
              <a:t>700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4" name="Rectangle 3"/>
          <p:cNvSpPr/>
          <p:nvPr/>
        </p:nvSpPr>
        <p:spPr>
          <a:xfrm>
            <a:off x="930007" y="4936783"/>
            <a:ext cx="5163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Computer processor from </a:t>
            </a:r>
            <a:r>
              <a:rPr lang="en-US" b="1" dirty="0" smtClean="0">
                <a:solidFill>
                  <a:srgbClr val="0070C0"/>
                </a:solidFill>
              </a:rPr>
              <a:t>2018 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d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3.6GHz Intel </a:t>
            </a:r>
            <a:r>
              <a:rPr lang="en-US" dirty="0">
                <a:solidFill>
                  <a:srgbClr val="0070C0"/>
                </a:solidFill>
              </a:rPr>
              <a:t>Core </a:t>
            </a:r>
            <a:r>
              <a:rPr lang="en-US" dirty="0" smtClean="0">
                <a:solidFill>
                  <a:srgbClr val="0070C0"/>
                </a:solidFill>
              </a:rPr>
              <a:t>i7-</a:t>
            </a:r>
            <a:r>
              <a:rPr lang="en-US" b="1" dirty="0" smtClean="0">
                <a:solidFill>
                  <a:srgbClr val="CC9900"/>
                </a:solidFill>
              </a:rPr>
              <a:t>7</a:t>
            </a:r>
            <a:r>
              <a:rPr lang="en-US" b="1" dirty="0" smtClean="0">
                <a:solidFill>
                  <a:srgbClr val="CC9900"/>
                </a:solidFill>
              </a:rPr>
              <a:t>700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processor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44472" y="4252647"/>
            <a:ext cx="2467728" cy="958011"/>
            <a:chOff x="6400800" y="5177841"/>
            <a:chExt cx="1882983" cy="1574400"/>
          </a:xfrm>
        </p:grpSpPr>
        <p:sp>
          <p:nvSpPr>
            <p:cNvPr id="7" name="Right Brace 6"/>
            <p:cNvSpPr/>
            <p:nvPr/>
          </p:nvSpPr>
          <p:spPr>
            <a:xfrm>
              <a:off x="6400800" y="5181599"/>
              <a:ext cx="533400" cy="1570642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88383" y="5177841"/>
              <a:ext cx="1295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There’s many </a:t>
              </a:r>
              <a:r>
                <a:rPr lang="en-US" b="1" dirty="0" smtClean="0">
                  <a:solidFill>
                    <a:srgbClr val="CC9900"/>
                  </a:solidFill>
                </a:rPr>
                <a:t>versions</a:t>
              </a:r>
              <a:r>
                <a:rPr lang="en-US" dirty="0" smtClean="0"/>
                <a:t> of the i7 model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8706" y="1258218"/>
            <a:ext cx="20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Tam min (2015)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01883" y="5619007"/>
            <a:ext cx="830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US" dirty="0" smtClean="0"/>
              <a:t>With the brand modifier (e.g. i5 vs. i7) and the numbers that follow it, larger numbers are better.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Deciphering the Intel numbers:</a:t>
            </a:r>
            <a:endParaRPr lang="en-CA" dirty="0" smtClean="0">
              <a:hlinkClick r:id="rId5"/>
            </a:endParaRPr>
          </a:p>
          <a:p>
            <a:pPr marL="182563" lvl="1" indent="-90488">
              <a:buFont typeface="Arial" panose="020B0604020202020204" pitchFamily="34" charset="0"/>
              <a:buChar char="•"/>
            </a:pPr>
            <a:r>
              <a:rPr lang="en-CA" sz="1200" dirty="0" smtClean="0">
                <a:hlinkClick r:id="rId5"/>
              </a:rPr>
              <a:t>https</a:t>
            </a:r>
            <a:r>
              <a:rPr lang="en-CA" sz="1200" dirty="0">
                <a:hlinkClick r:id="rId5"/>
              </a:rPr>
              <a:t>://www.intel.com/content/www/us/en/processors/processor-numbers.html?wapkw=what%20do%20the%20numbers%20mean%20for%20i7%20processors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4371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/>
      <p:bldP spid="6" grpId="0" animBg="1"/>
      <p:bldP spid="4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35296" cy="944562"/>
          </a:xfrm>
        </p:spPr>
        <p:txBody>
          <a:bodyPr/>
          <a:lstStyle/>
          <a:p>
            <a:r>
              <a:rPr lang="en-US" dirty="0" smtClean="0"/>
              <a:t>Memory (RAM)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computer program is executing the instructions as well as any data currently needed (e.g., images, videos) is loaded into RAM from the storage device (usually the hard drive).</a:t>
            </a:r>
          </a:p>
          <a:p>
            <a:r>
              <a:rPr lang="en-US" dirty="0" smtClean="0"/>
              <a:t>RAM is temporary storage (gone when you shut off or restart your computer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“Volatile storage” requires continuous power to store information.</a:t>
            </a:r>
            <a:endParaRPr lang="en-US" dirty="0" smtClean="0"/>
          </a:p>
          <a:p>
            <a:r>
              <a:rPr lang="en-US" dirty="0" smtClean="0"/>
              <a:t>Significantly faster than any storage device.</a:t>
            </a:r>
          </a:p>
          <a:p>
            <a:r>
              <a:rPr lang="en-US" dirty="0" smtClean="0"/>
              <a:t>More expensive on a per unit basis than a storage device such as a hard drive.</a:t>
            </a:r>
          </a:p>
          <a:p>
            <a:r>
              <a:rPr lang="en-US" dirty="0" smtClean="0"/>
              <a:t>The memory capacity of today’s computers are typically specified in single or low double digit  Gigabytes (recall that’s billions of bytes) 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90"/>
          <a:stretch/>
        </p:blipFill>
        <p:spPr>
          <a:xfrm>
            <a:off x="4329692" y="0"/>
            <a:ext cx="4920988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RAM?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32543"/>
              </p:ext>
            </p:extLst>
          </p:nvPr>
        </p:nvGraphicFramePr>
        <p:xfrm>
          <a:off x="1282700" y="1371600"/>
          <a:ext cx="7772400" cy="385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3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2301"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computer</a:t>
                      </a:r>
                      <a:r>
                        <a:rPr lang="en-US" baseline="0" dirty="0" smtClean="0"/>
                        <a:t> usage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778">
                <a:tc>
                  <a:txBody>
                    <a:bodyPr/>
                    <a:lstStyle/>
                    <a:p>
                      <a:r>
                        <a:rPr lang="en-US" dirty="0" smtClean="0"/>
                        <a:t>&lt; 4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Basic:</a:t>
                      </a:r>
                      <a:r>
                        <a:rPr lang="en-US" baseline="0" dirty="0" smtClean="0"/>
                        <a:t> web browsing, email, word processing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104">
                <a:tc>
                  <a:txBody>
                    <a:bodyPr/>
                    <a:lstStyle/>
                    <a:p>
                      <a:r>
                        <a:rPr lang="en-US" dirty="0" smtClean="0"/>
                        <a:t>4 – 8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Multitasking:</a:t>
                      </a:r>
                      <a:r>
                        <a:rPr lang="en-US" baseline="0" dirty="0" smtClean="0"/>
                        <a:t> running a few applications simultaneously, playing simple/lower end games, watching regular (lower definition) movies, simple photo editing.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8218">
                <a:tc>
                  <a:txBody>
                    <a:bodyPr/>
                    <a:lstStyle/>
                    <a:p>
                      <a:r>
                        <a:rPr lang="en-US" dirty="0" smtClean="0"/>
                        <a:t>10 GB and 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Multitasking with regular applications or</a:t>
                      </a:r>
                      <a:r>
                        <a:rPr lang="en-US" baseline="0" dirty="0" smtClean="0"/>
                        <a:t> even with hardware-intensive applications such as games with higher resolution graphics (rules of thumb: “first person shooter” and/or 3D games rather than simpler adventure, role-playing, strategy games), video editing, 3D or extensive image editing (e.g., Photoshop), HD (high definition) entertainment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6200" y="2057400"/>
            <a:ext cx="1447800" cy="150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Tam </a:t>
            </a:r>
            <a:r>
              <a:rPr lang="en-US" b="1" dirty="0" smtClean="0">
                <a:solidFill>
                  <a:srgbClr val="00B050"/>
                </a:solidFill>
              </a:rPr>
              <a:t>absolute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M</a:t>
            </a:r>
            <a:r>
              <a:rPr lang="en-US" b="1" dirty="0" smtClean="0">
                <a:solidFill>
                  <a:srgbClr val="00B050"/>
                </a:solidFill>
              </a:rPr>
              <a:t>in. (</a:t>
            </a:r>
            <a:r>
              <a:rPr lang="en-US" b="1" dirty="0" smtClean="0">
                <a:solidFill>
                  <a:srgbClr val="00B050"/>
                </a:solidFill>
              </a:rPr>
              <a:t>&gt;8) less can even affect web browsing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277" y="5715000"/>
            <a:ext cx="3915046" cy="70788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Computer from the advertisement: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Memory: </a:t>
            </a:r>
            <a:r>
              <a:rPr lang="en-US" sz="2000" dirty="0" smtClean="0">
                <a:solidFill>
                  <a:schemeClr val="bg1"/>
                </a:solidFill>
              </a:rPr>
              <a:t>16 </a:t>
            </a:r>
            <a:r>
              <a:rPr lang="en-US" sz="2000" dirty="0" smtClean="0">
                <a:solidFill>
                  <a:schemeClr val="bg1"/>
                </a:solidFill>
              </a:rPr>
              <a:t>GB of RAM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0254" y="571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Computer from </a:t>
            </a:r>
            <a:r>
              <a:rPr lang="en-US" b="1" dirty="0" smtClean="0">
                <a:solidFill>
                  <a:srgbClr val="0070C0"/>
                </a:solidFill>
              </a:rPr>
              <a:t>2018: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Memory </a:t>
            </a:r>
            <a:r>
              <a:rPr lang="en-US" dirty="0" smtClean="0">
                <a:solidFill>
                  <a:srgbClr val="0070C0"/>
                </a:solidFill>
              </a:rPr>
              <a:t>12 </a:t>
            </a:r>
            <a:r>
              <a:rPr lang="en-US" dirty="0" smtClean="0">
                <a:solidFill>
                  <a:srgbClr val="0070C0"/>
                </a:solidFill>
              </a:rPr>
              <a:t>GB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RAM?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you do </a:t>
            </a:r>
            <a:r>
              <a:rPr lang="en-US" dirty="0" smtClean="0"/>
              <a:t>browse the web </a:t>
            </a:r>
            <a:r>
              <a:rPr lang="en-US" dirty="0"/>
              <a:t>extensively then consider getting more memory (RAM) especially if the pages include </a:t>
            </a:r>
            <a:r>
              <a:rPr lang="en-US" dirty="0" smtClean="0"/>
              <a:t>multi-media, many advertisements.</a:t>
            </a:r>
          </a:p>
          <a:p>
            <a:pPr lvl="1"/>
            <a:r>
              <a:rPr lang="en-US" dirty="0" smtClean="0"/>
              <a:t>Sometimes it may not be obvious that a web page is running </a:t>
            </a:r>
            <a:r>
              <a:rPr lang="en-US" dirty="0" smtClean="0"/>
              <a:t>other programs (which may be quite hardware </a:t>
            </a:r>
            <a:r>
              <a:rPr lang="en-US" dirty="0" smtClean="0"/>
              <a:t>intensive tasks).</a:t>
            </a:r>
          </a:p>
          <a:p>
            <a:pPr lvl="2"/>
            <a:r>
              <a:rPr lang="en-US" dirty="0" smtClean="0"/>
              <a:t>This may lead to questions such as “Why is my web browser so slow</a:t>
            </a:r>
            <a:r>
              <a:rPr lang="en-US" dirty="0" smtClean="0"/>
              <a:t>?” when the problem may be due to an add-on/plug-in to the browser.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tools such as the Task Manager and Activity monitor to evaluate how much memory that </a:t>
            </a:r>
            <a:r>
              <a:rPr lang="en-US" dirty="0" smtClean="0"/>
              <a:t>your browser </a:t>
            </a:r>
            <a:r>
              <a:rPr lang="en-US" dirty="0" smtClean="0"/>
              <a:t>(or other programs) uses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 this more than once while going online (memory usage can </a:t>
            </a:r>
            <a:r>
              <a:rPr lang="en-US" dirty="0" smtClean="0"/>
              <a:t>vary greatly).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6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(Hard Drive)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that’s needed in the long term must be kept in some form of storage device.</a:t>
            </a:r>
          </a:p>
          <a:p>
            <a:pPr lvl="1"/>
            <a:r>
              <a:rPr lang="en-US" dirty="0" smtClean="0"/>
              <a:t>Storage (hard drive): </a:t>
            </a:r>
            <a:r>
              <a:rPr lang="en-US" dirty="0" smtClean="0"/>
              <a:t>stores data </a:t>
            </a:r>
            <a:r>
              <a:rPr lang="en-US" dirty="0" smtClean="0"/>
              <a:t>or programs that </a:t>
            </a:r>
            <a:r>
              <a:rPr lang="en-US" b="1" dirty="0" smtClean="0"/>
              <a:t>aren’t</a:t>
            </a:r>
            <a:r>
              <a:rPr lang="en-US" b="1" dirty="0" smtClean="0"/>
              <a:t> </a:t>
            </a:r>
            <a:r>
              <a:rPr lang="en-US" b="1" dirty="0" smtClean="0"/>
              <a:t>currently needed </a:t>
            </a:r>
            <a:r>
              <a:rPr lang="en-US" dirty="0" smtClean="0"/>
              <a:t>but </a:t>
            </a:r>
            <a:r>
              <a:rPr lang="en-US" b="1" dirty="0" smtClean="0"/>
              <a:t>needed at some point</a:t>
            </a:r>
            <a:r>
              <a:rPr lang="en-US" dirty="0" smtClean="0"/>
              <a:t> in the future.</a:t>
            </a:r>
          </a:p>
          <a:p>
            <a:pPr lvl="1"/>
            <a:r>
              <a:rPr lang="en-US" dirty="0" smtClean="0"/>
              <a:t>Memory (RAM):  </a:t>
            </a:r>
            <a:r>
              <a:rPr lang="en-US" dirty="0" smtClean="0"/>
              <a:t>stores data and programs </a:t>
            </a:r>
            <a:r>
              <a:rPr lang="en-US" b="1" dirty="0" smtClean="0"/>
              <a:t>currently being used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Types of hard drives (storage devices):</a:t>
            </a:r>
          </a:p>
          <a:p>
            <a:pPr lvl="2"/>
            <a:r>
              <a:rPr lang="en-US" dirty="0" smtClean="0"/>
              <a:t>Magnetic hard drives (common abbreviation as ‘HDD’)</a:t>
            </a:r>
          </a:p>
          <a:p>
            <a:pPr lvl="3"/>
            <a:r>
              <a:rPr lang="en-US" dirty="0" smtClean="0"/>
              <a:t>Stores information via magnetism</a:t>
            </a:r>
          </a:p>
          <a:p>
            <a:pPr lvl="2"/>
            <a:r>
              <a:rPr lang="en-US" dirty="0" smtClean="0"/>
              <a:t>Solid state hard </a:t>
            </a:r>
            <a:r>
              <a:rPr lang="en-US" dirty="0"/>
              <a:t>drives (common abbreviation </a:t>
            </a:r>
            <a:r>
              <a:rPr lang="en-US" dirty="0" smtClean="0"/>
              <a:t>as ‘SSD’)</a:t>
            </a:r>
          </a:p>
          <a:p>
            <a:pPr lvl="3"/>
            <a:r>
              <a:rPr lang="en-US" dirty="0" smtClean="0"/>
              <a:t>Stores information without moving </a:t>
            </a:r>
            <a:r>
              <a:rPr lang="en-US" dirty="0" smtClean="0"/>
              <a:t>parts (i.e. solid)</a:t>
            </a:r>
            <a:endParaRPr lang="en-US" dirty="0" smtClean="0"/>
          </a:p>
          <a:p>
            <a:pPr lvl="2"/>
            <a:r>
              <a:rPr lang="en-US" dirty="0" smtClean="0"/>
              <a:t>The typical storage capacity of hard drives is measured in hundreds of Gigabytes or single digit Terabytes</a:t>
            </a:r>
            <a:endParaRPr lang="en-US" dirty="0"/>
          </a:p>
        </p:txBody>
      </p:sp>
      <p:pic>
        <p:nvPicPr>
          <p:cNvPr id="4" name="Picture 3" descr="U:\PC\lectures\203\book pics\best\DSC03422 - Copy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8" t="34172" r="24454" b="36192"/>
          <a:stretch/>
        </p:blipFill>
        <p:spPr bwMode="auto">
          <a:xfrm>
            <a:off x="7010400" y="0"/>
            <a:ext cx="2133600" cy="14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Hard Drive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Magnetic hard drive (HDD)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Slower</a:t>
            </a:r>
          </a:p>
          <a:p>
            <a:r>
              <a:rPr lang="en-US" dirty="0" smtClean="0"/>
              <a:t>Less expensive </a:t>
            </a:r>
          </a:p>
          <a:p>
            <a:r>
              <a:rPr lang="en-US" dirty="0" smtClean="0"/>
              <a:t>Hard drives with the highest capacities are only magnetic</a:t>
            </a:r>
          </a:p>
          <a:p>
            <a:r>
              <a:rPr lang="en-US" dirty="0" smtClean="0"/>
              <a:t>Less ‘durable’ (may be affected by magnetic fields, physical jarring, temperature extremes)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Solid state hard drive (SSD)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/>
          <a:p>
            <a:r>
              <a:rPr lang="en-US" dirty="0" smtClean="0"/>
              <a:t>Faster (roughly double)</a:t>
            </a:r>
          </a:p>
          <a:p>
            <a:r>
              <a:rPr lang="en-US" dirty="0" smtClean="0"/>
              <a:t>More expensive</a:t>
            </a:r>
          </a:p>
          <a:p>
            <a:r>
              <a:rPr lang="en-US" dirty="0" smtClean="0"/>
              <a:t>Lower maximum storage capacity</a:t>
            </a:r>
          </a:p>
          <a:p>
            <a:r>
              <a:rPr lang="en-US" dirty="0" smtClean="0"/>
              <a:t>More durable (no moving parts)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Smaller and lighter </a:t>
            </a:r>
            <a:r>
              <a:rPr lang="en-US" dirty="0" smtClean="0"/>
              <a:t>(an issue with portables such as tablets and laptops)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Just How Sturdy Are Solid State Drives?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(</a:t>
            </a:r>
            <a:r>
              <a:rPr lang="en-CA" b="1" dirty="0" smtClean="0">
                <a:solidFill>
                  <a:srgbClr val="CC9900"/>
                </a:solidFill>
              </a:rPr>
              <a:t>Do not</a:t>
            </a:r>
            <a:r>
              <a:rPr lang="en-CA" dirty="0" smtClean="0"/>
              <a:t> try this at home)</a:t>
            </a:r>
          </a:p>
          <a:p>
            <a:r>
              <a:rPr lang="en-CA" dirty="0" smtClean="0"/>
              <a:t>My </a:t>
            </a:r>
            <a:r>
              <a:rPr lang="en-CA" i="1" dirty="0" smtClean="0"/>
              <a:t>dog</a:t>
            </a:r>
            <a:r>
              <a:rPr lang="en-CA" dirty="0" smtClean="0"/>
              <a:t> ate my homework, or in this case </a:t>
            </a:r>
            <a:r>
              <a:rPr lang="en-CA" dirty="0" smtClean="0"/>
              <a:t>seal.</a:t>
            </a:r>
          </a:p>
          <a:p>
            <a:pPr lvl="1"/>
            <a:r>
              <a:rPr lang="en-US" u="sng" dirty="0" smtClean="0">
                <a:solidFill>
                  <a:srgbClr val="0066CC"/>
                </a:solidFill>
                <a:hlinkClick r:id="rId2"/>
              </a:rPr>
              <a:t>https</a:t>
            </a:r>
            <a:r>
              <a:rPr lang="en-US" u="sng" dirty="0">
                <a:solidFill>
                  <a:srgbClr val="0066CC"/>
                </a:solidFill>
                <a:hlinkClick r:id="rId2"/>
              </a:rPr>
              <a:t>://</a:t>
            </a:r>
            <a:r>
              <a:rPr lang="en-US" u="sng" dirty="0" smtClean="0">
                <a:solidFill>
                  <a:srgbClr val="0066CC"/>
                </a:solidFill>
                <a:hlinkClick r:id="rId2"/>
              </a:rPr>
              <a:t>www.ctvnews.ca/world/working-usb-stick-found-in-frozen-seal-scat-1.4287192</a:t>
            </a:r>
            <a:endParaRPr lang="en-US" u="sng" dirty="0" smtClean="0">
              <a:solidFill>
                <a:srgbClr val="0066CC"/>
              </a:solidFill>
            </a:endParaRPr>
          </a:p>
          <a:p>
            <a:pPr lvl="1"/>
            <a:r>
              <a:rPr lang="en-CA" dirty="0"/>
              <a:t>FYI: This is not a sufficiently good cause for an extension of a graded </a:t>
            </a:r>
            <a:r>
              <a:rPr lang="en-CA" dirty="0" smtClean="0"/>
              <a:t>component.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Remember extensions require a good reason which can be </a:t>
            </a:r>
            <a:r>
              <a:rPr lang="en-US" dirty="0" smtClean="0"/>
              <a:t>verified under reasonable conditions). &gt;-&lt;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2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285" y="21434"/>
            <a:ext cx="5288084" cy="1426366"/>
          </a:xfrm>
        </p:spPr>
        <p:txBody>
          <a:bodyPr/>
          <a:lstStyle/>
          <a:p>
            <a:pPr lvl="1"/>
            <a:r>
              <a:rPr lang="en-US" dirty="0" smtClean="0"/>
              <a:t>Typical SSD capacity ~256 </a:t>
            </a:r>
            <a:r>
              <a:rPr lang="en-US" dirty="0" smtClean="0"/>
              <a:t>– </a:t>
            </a:r>
            <a:r>
              <a:rPr lang="en-US" dirty="0" smtClean="0"/>
              <a:t>2 T</a:t>
            </a:r>
            <a:r>
              <a:rPr lang="en-US" dirty="0" smtClean="0"/>
              <a:t>B </a:t>
            </a:r>
            <a:r>
              <a:rPr lang="en-US" dirty="0" smtClean="0"/>
              <a:t>(2020: </a:t>
            </a:r>
            <a:r>
              <a:rPr lang="en-US" dirty="0" smtClean="0"/>
              <a:t>4 TB possible)</a:t>
            </a:r>
            <a:endParaRPr lang="en-US" dirty="0" smtClean="0"/>
          </a:p>
          <a:p>
            <a:pPr lvl="1"/>
            <a:r>
              <a:rPr lang="en-US" dirty="0" smtClean="0"/>
              <a:t>Typical HDD capacity ~ 1 – </a:t>
            </a:r>
            <a:r>
              <a:rPr lang="en-US" dirty="0" smtClean="0"/>
              <a:t>16 TB (2020: 32 TB possible)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433880"/>
              </p:ext>
            </p:extLst>
          </p:nvPr>
        </p:nvGraphicFramePr>
        <p:xfrm>
          <a:off x="-17585" y="1447800"/>
          <a:ext cx="8170985" cy="547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2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1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00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Capacity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Images (number): assume 2 MB</a:t>
                      </a:r>
                      <a:r>
                        <a:rPr lang="en-US" sz="1800" baseline="0" dirty="0" smtClean="0"/>
                        <a:t> per </a:t>
                      </a:r>
                      <a:r>
                        <a:rPr lang="en-US" sz="1800" dirty="0" smtClean="0"/>
                        <a:t>image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Music (hours): assumes</a:t>
                      </a:r>
                      <a:r>
                        <a:rPr lang="en-US" sz="1800" baseline="0" dirty="0" smtClean="0"/>
                        <a:t> 2 MB per minute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Movies (hours): assumes</a:t>
                      </a:r>
                      <a:r>
                        <a:rPr lang="en-US" sz="1800" baseline="0" dirty="0" smtClean="0"/>
                        <a:t> 70 MB/hour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HD Movies (hours): assumes 2.4 GB/hour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3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256 GB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3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512 GB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3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TB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364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2 TB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83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TB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83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 TB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66,667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114,286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83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 TB (down to 32)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171,429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96609" y="4531220"/>
            <a:ext cx="2078210" cy="2021980"/>
            <a:chOff x="7396609" y="4531220"/>
            <a:chExt cx="2078210" cy="2021980"/>
          </a:xfrm>
        </p:grpSpPr>
        <p:sp>
          <p:nvSpPr>
            <p:cNvPr id="7" name="Right Brace 6"/>
            <p:cNvSpPr/>
            <p:nvPr/>
          </p:nvSpPr>
          <p:spPr>
            <a:xfrm>
              <a:off x="7396609" y="4531220"/>
              <a:ext cx="609600" cy="2021980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30009" y="5424925"/>
              <a:ext cx="154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(HDD) Tam range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483316" y="0"/>
            <a:ext cx="36606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Computer from </a:t>
            </a:r>
            <a:r>
              <a:rPr lang="en-US" b="1" dirty="0" smtClean="0">
                <a:solidFill>
                  <a:schemeClr val="bg1"/>
                </a:solidFill>
              </a:rPr>
              <a:t>advertisements: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2020: Storage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512 GB SSD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2018: </a:t>
            </a:r>
            <a:r>
              <a:rPr lang="en-US" dirty="0" smtClean="0">
                <a:solidFill>
                  <a:schemeClr val="bg1"/>
                </a:solidFill>
              </a:rPr>
              <a:t>1 TB HDD)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62305" y="3947796"/>
            <a:ext cx="1432496" cy="954399"/>
            <a:chOff x="7713319" y="1572018"/>
            <a:chExt cx="1432496" cy="1235913"/>
          </a:xfrm>
        </p:grpSpPr>
        <p:sp>
          <p:nvSpPr>
            <p:cNvPr id="13" name="Right Brace 12"/>
            <p:cNvSpPr/>
            <p:nvPr/>
          </p:nvSpPr>
          <p:spPr>
            <a:xfrm>
              <a:off x="7713319" y="1572018"/>
              <a:ext cx="609600" cy="1235913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31415" y="1612251"/>
              <a:ext cx="914400" cy="119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(SSD) Tam</a:t>
              </a:r>
            </a:p>
            <a:p>
              <a:r>
                <a:rPr lang="en-US" b="1" dirty="0" smtClean="0">
                  <a:solidFill>
                    <a:srgbClr val="00B050"/>
                  </a:solidFill>
                </a:rPr>
                <a:t>range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1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Can You Actually Store?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</a:t>
            </a:r>
            <a:r>
              <a:rPr lang="en-US" dirty="0" smtClean="0"/>
              <a:t>an</a:t>
            </a:r>
            <a:r>
              <a:rPr lang="en-US" dirty="0" smtClean="0"/>
              <a:t> </a:t>
            </a:r>
            <a:r>
              <a:rPr lang="en-US" dirty="0" smtClean="0"/>
              <a:t>image or audio file is 2 </a:t>
            </a:r>
            <a:r>
              <a:rPr lang="en-US" dirty="0" smtClean="0"/>
              <a:t>MB in size</a:t>
            </a:r>
            <a:endParaRPr lang="en-US" dirty="0"/>
          </a:p>
          <a:p>
            <a:pPr lvl="1"/>
            <a:r>
              <a:rPr lang="en-US" dirty="0" smtClean="0"/>
              <a:t>1 TB drive ~ 1,000,000,000,000 bytes</a:t>
            </a:r>
          </a:p>
          <a:p>
            <a:pPr lvl="1"/>
            <a:r>
              <a:rPr lang="en-US" dirty="0" smtClean="0"/>
              <a:t>2 MB file 2,000,000</a:t>
            </a:r>
          </a:p>
          <a:p>
            <a:endParaRPr lang="en-US" dirty="0"/>
          </a:p>
          <a:p>
            <a:r>
              <a:rPr lang="en-US" dirty="0" smtClean="0"/>
              <a:t>Number of files (1</a:t>
            </a:r>
            <a:r>
              <a:rPr lang="en-US" baseline="30000" dirty="0" smtClean="0"/>
              <a:t>st</a:t>
            </a:r>
            <a:r>
              <a:rPr lang="en-US" dirty="0" smtClean="0"/>
              <a:t> work out the simple case 1 MB file, 1,000,000 bytes)</a:t>
            </a:r>
          </a:p>
          <a:p>
            <a:pPr marL="222250" lvl="1" indent="0">
              <a:buNone/>
            </a:pPr>
            <a:r>
              <a:rPr lang="en-US" dirty="0" smtClean="0"/>
              <a:t> 1,000,000,000,000 (drive capacity)</a:t>
            </a:r>
          </a:p>
          <a:p>
            <a:pPr marL="222250" lvl="1" indent="0">
              <a:buNone/>
            </a:pPr>
            <a:r>
              <a:rPr lang="en-US" dirty="0"/>
              <a:t> </a:t>
            </a:r>
            <a:r>
              <a:rPr lang="en-US" dirty="0" smtClean="0"/>
              <a:t>Divide by file </a:t>
            </a:r>
            <a:r>
              <a:rPr lang="en-US" dirty="0"/>
              <a:t>size  1,000,000 </a:t>
            </a:r>
            <a:r>
              <a:rPr lang="en-US" dirty="0" smtClean="0"/>
              <a:t> bytes (average size will do)</a:t>
            </a:r>
          </a:p>
          <a:p>
            <a:pPr marL="222250" lvl="1" indent="0">
              <a:buNone/>
            </a:pPr>
            <a:r>
              <a:rPr lang="en-US" dirty="0"/>
              <a:t>= 1,000,000 </a:t>
            </a:r>
            <a:r>
              <a:rPr lang="en-US" dirty="0" smtClean="0"/>
              <a:t>files each 1 MB in size (for simplicity so we just cancel out zeros)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Number of </a:t>
            </a:r>
            <a:r>
              <a:rPr lang="en-US" dirty="0" smtClean="0"/>
              <a:t>2 </a:t>
            </a:r>
            <a:r>
              <a:rPr lang="en-US" dirty="0" smtClean="0"/>
              <a:t>MB </a:t>
            </a:r>
            <a:r>
              <a:rPr lang="en-US" dirty="0" smtClean="0"/>
              <a:t>files (divide by 2, above was for 1 MB files)</a:t>
            </a:r>
            <a:endParaRPr lang="en-US" dirty="0"/>
          </a:p>
          <a:p>
            <a:pPr marL="222250" lvl="1" indent="0">
              <a:buNone/>
            </a:pPr>
            <a:r>
              <a:rPr lang="en-US" u="sng" dirty="0" smtClean="0"/>
              <a:t>1,000,000 / 2 = 500,000 images or music files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Forgot: Space Is Not All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Formatting a hard drive uses up some of it’s capacity </a:t>
            </a:r>
          </a:p>
          <a:p>
            <a:pPr lvl="1"/>
            <a:r>
              <a:rPr lang="en-US" dirty="0" smtClean="0"/>
              <a:t>E.g. 1 TB drive becomes 930 GB (70 GB not free)</a:t>
            </a:r>
          </a:p>
          <a:p>
            <a:r>
              <a:rPr lang="en-US" dirty="0" smtClean="0"/>
              <a:t>The operating system takes up space</a:t>
            </a:r>
          </a:p>
          <a:p>
            <a:pPr lvl="1"/>
            <a:r>
              <a:rPr lang="en-US" dirty="0"/>
              <a:t>Example: Windows </a:t>
            </a:r>
            <a:r>
              <a:rPr lang="en-US" dirty="0" smtClean="0"/>
              <a:t>7 or 8.1 </a:t>
            </a:r>
            <a:r>
              <a:rPr lang="en-US" dirty="0"/>
              <a:t>(source: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windows.microsoft.com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16 GB (32 bit), 20 GB (64 bit)</a:t>
            </a:r>
          </a:p>
          <a:p>
            <a:pPr lvl="1"/>
            <a:r>
              <a:rPr lang="en-US" dirty="0" smtClean="0"/>
              <a:t>Windows 10 (Home version)</a:t>
            </a:r>
          </a:p>
          <a:p>
            <a:pPr lvl="2"/>
            <a:r>
              <a:rPr lang="en-US" dirty="0" smtClean="0"/>
              <a:t>20 GB</a:t>
            </a:r>
            <a:endParaRPr lang="en-US" dirty="0"/>
          </a:p>
          <a:p>
            <a:pPr lvl="1"/>
            <a:r>
              <a:rPr lang="en-US" dirty="0"/>
              <a:t>Productivity (work) application (source: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products.office.com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Example: MS-Office Professional Plus 2013 = 3 GB</a:t>
            </a:r>
            <a:endParaRPr lang="en-US" dirty="0"/>
          </a:p>
          <a:p>
            <a:pPr lvl="1"/>
            <a:r>
              <a:rPr lang="en-US" dirty="0"/>
              <a:t>A game (source: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elderscrollsonline.info/system-requirements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Elder Scrolls = 60 GB</a:t>
            </a:r>
            <a:endParaRPr lang="en-US" dirty="0"/>
          </a:p>
          <a:p>
            <a:r>
              <a:rPr lang="en-US" dirty="0" smtClean="0"/>
              <a:t>With just Windows and 2 programs installed 153 GB has been used up (~15.3% of a 1 TB drive)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Technical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Paraphrased from an online electronics retailer:</a:t>
            </a:r>
          </a:p>
          <a:p>
            <a:pPr lvl="1"/>
            <a:r>
              <a:rPr lang="en-US" sz="1800" dirty="0"/>
              <a:t>P330 30CY0017US Workstation - 1 x Core i7 i7-9700 - 16 GB RAM - 512 GB SSD - Raven Black - Windows 10 Pro 64-bit (“</a:t>
            </a:r>
            <a:r>
              <a:rPr lang="en-CA" sz="1600" dirty="0">
                <a:solidFill>
                  <a:srgbClr val="00B050"/>
                </a:solidFill>
                <a:cs typeface="Arial" panose="020B0604020202020204" pitchFamily="34" charset="0"/>
              </a:rPr>
              <a:t>Equipped with an Intel Core i7 processor, 12GB RAM, and NVIDIA GeForce GTX 1050 graphics..</a:t>
            </a:r>
            <a:r>
              <a:rPr lang="en-CA" sz="16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en-CA" sz="1800" dirty="0"/>
              <a:t>”)</a:t>
            </a:r>
          </a:p>
          <a:p>
            <a:pPr lvl="1"/>
            <a:r>
              <a:rPr lang="en-CA" sz="1800" dirty="0"/>
              <a:t>Intel Core i7-9700 [JT, information not available by default: 3.0/4.7 GHz] </a:t>
            </a:r>
            <a:r>
              <a:rPr lang="en-US" sz="1800" dirty="0"/>
              <a:t>(</a:t>
            </a:r>
            <a:r>
              <a:rPr lang="en-US" sz="1600" dirty="0">
                <a:solidFill>
                  <a:srgbClr val="00B050"/>
                </a:solidFill>
                <a:cs typeface="Arial" panose="020B0604020202020204" pitchFamily="34" charset="0"/>
              </a:rPr>
              <a:t>3.6GHz Intel Core i7-7700 processor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16 GB of RAM (</a:t>
            </a:r>
            <a:r>
              <a:rPr lang="en-CA" sz="1800" dirty="0">
                <a:solidFill>
                  <a:srgbClr val="00B050"/>
                </a:solidFill>
              </a:rPr>
              <a:t>12 GB of RAM)</a:t>
            </a:r>
            <a:endParaRPr lang="en-US" sz="1800" dirty="0"/>
          </a:p>
          <a:p>
            <a:pPr lvl="1"/>
            <a:r>
              <a:rPr lang="en-CA" sz="1800" dirty="0"/>
              <a:t>512 GB SSD (</a:t>
            </a:r>
            <a:r>
              <a:rPr lang="en-CA" sz="1800" dirty="0">
                <a:solidFill>
                  <a:srgbClr val="00B050"/>
                </a:solidFill>
              </a:rPr>
              <a:t>1 TB hard drive</a:t>
            </a:r>
            <a:r>
              <a:rPr lang="en-CA" sz="1800" dirty="0"/>
              <a:t>)</a:t>
            </a:r>
            <a:endParaRPr lang="en-US" sz="1800" dirty="0"/>
          </a:p>
          <a:p>
            <a:pPr lvl="1"/>
            <a:r>
              <a:rPr lang="en-CA" sz="1600" dirty="0"/>
              <a:t>9 USB ports [JT, information not available by default: 6 USB 3.1, 2 USB 2.0], 3 video ports [JT, information not available by default: Display port x2, HDMI] (</a:t>
            </a:r>
            <a:r>
              <a:rPr lang="en-CA" sz="1600" dirty="0">
                <a:solidFill>
                  <a:srgbClr val="0070C0"/>
                </a:solidFill>
              </a:rPr>
              <a:t>“</a:t>
            </a:r>
            <a:r>
              <a:rPr lang="en-CA" sz="1600" dirty="0">
                <a:solidFill>
                  <a:srgbClr val="00B050"/>
                </a:solidFill>
                <a:cs typeface="Arial" panose="020B0604020202020204" pitchFamily="34" charset="0"/>
              </a:rPr>
              <a:t>6 USB ports, including 2 USB 3.0 ports, let you plug in peripherals, while an HDMI output… delivers crisp high-quality visuals and high-fidelity audio to a home theatre </a:t>
            </a:r>
            <a:r>
              <a:rPr lang="en-CA" sz="1600" dirty="0"/>
              <a:t>”)</a:t>
            </a:r>
          </a:p>
          <a:p>
            <a:pPr lvl="1"/>
            <a:r>
              <a:rPr lang="en-US" dirty="0"/>
              <a:t>FYI: $1,482.99 (</a:t>
            </a:r>
            <a:r>
              <a:rPr 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$1139.99</a:t>
            </a:r>
            <a:r>
              <a:rPr lang="en-US" sz="1800" dirty="0">
                <a:solidFill>
                  <a:srgbClr val="0070C0"/>
                </a:solidFill>
              </a:rPr>
              <a:t> in </a:t>
            </a:r>
            <a:r>
              <a:rPr lang="en-US" dirty="0">
                <a:solidFill>
                  <a:srgbClr val="0070C0"/>
                </a:solidFill>
              </a:rPr>
              <a:t>2018 $</a:t>
            </a:r>
            <a:r>
              <a:rPr lang="en-US" dirty="0"/>
              <a:t>)</a:t>
            </a:r>
          </a:p>
          <a:p>
            <a:pPr marL="234950" lvl="1" indent="0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Last accessed from </a:t>
            </a:r>
            <a:r>
              <a:rPr lang="en-US" sz="1800" dirty="0">
                <a:cs typeface="Arial" panose="020B0604020202020204" pitchFamily="34" charset="0"/>
                <a:hlinkClick r:id="rId2"/>
              </a:rPr>
              <a:t>www.bestbuy.ca</a:t>
            </a:r>
            <a:r>
              <a:rPr lang="en-US" sz="1800" dirty="0">
                <a:cs typeface="Arial" panose="020B0604020202020204" pitchFamily="34" charset="0"/>
              </a:rPr>
              <a:t> August 2020 (</a:t>
            </a:r>
            <a:r>
              <a:rPr 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August 2018</a:t>
            </a:r>
            <a:r>
              <a:rPr lang="en-US" sz="1800" dirty="0">
                <a:cs typeface="Arial" panose="020B0604020202020204" pitchFamily="34" charset="0"/>
              </a:rPr>
              <a:t>)</a:t>
            </a:r>
            <a:endParaRPr 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Bigger is often better: even higher capacity drives have come down significantly in price.</a:t>
            </a:r>
          </a:p>
          <a:p>
            <a:r>
              <a:rPr lang="en-US" dirty="0" smtClean="0"/>
              <a:t>But for magnetic drives balance: storage capacity vs. speed (higher capacity drives tend to have lower rpm – slower revolution speed)</a:t>
            </a:r>
          </a:p>
          <a:p>
            <a:pPr lvl="1"/>
            <a:r>
              <a:rPr lang="en-US" dirty="0" smtClean="0"/>
              <a:t>7,200 to 10,000 RPM</a:t>
            </a:r>
          </a:p>
          <a:p>
            <a:r>
              <a:rPr lang="en-US" dirty="0" smtClean="0"/>
              <a:t>Or combine an SSD for speed with a magnetic drive for its high storage capacity (store smaller files than are less frequently accessed here).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Amount Of Memory Affecting Computer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a computer may be slow because of an older/cheaper processor.</a:t>
            </a:r>
          </a:p>
          <a:p>
            <a:r>
              <a:rPr lang="en-US" dirty="0" smtClean="0"/>
              <a:t>The amount of RAM/memory can also drastically affect speed.</a:t>
            </a:r>
          </a:p>
          <a:p>
            <a:pPr lvl="1"/>
            <a:r>
              <a:rPr lang="en-US" dirty="0" smtClean="0"/>
              <a:t>Class discussion: How?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4501211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56" y="4210898"/>
            <a:ext cx="5092794" cy="26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944562"/>
          </a:xfrm>
        </p:spPr>
        <p:txBody>
          <a:bodyPr/>
          <a:lstStyle/>
          <a:p>
            <a:r>
              <a:rPr lang="en-US" dirty="0" smtClean="0"/>
              <a:t>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315200" cy="5029200"/>
          </a:xfrm>
        </p:spPr>
        <p:txBody>
          <a:bodyPr/>
          <a:lstStyle/>
          <a:p>
            <a:r>
              <a:rPr lang="en-US" sz="2000" dirty="0" smtClean="0"/>
              <a:t>External connections.</a:t>
            </a:r>
          </a:p>
          <a:p>
            <a:r>
              <a:rPr lang="en-US" sz="2000" dirty="0" smtClean="0"/>
              <a:t>USB (standard): get as many ports as possible, ‘hub’ devices don’t always work as well as advertised.</a:t>
            </a:r>
          </a:p>
          <a:p>
            <a:r>
              <a:rPr lang="en-US" sz="2000" dirty="0" smtClean="0"/>
              <a:t>USB 3.0 (3.1): useful to have when backing of large amounts of data.</a:t>
            </a:r>
          </a:p>
          <a:p>
            <a:pPr lvl="1"/>
            <a:r>
              <a:rPr lang="en-US" sz="1800" dirty="0"/>
              <a:t>R</a:t>
            </a:r>
            <a:r>
              <a:rPr lang="en-US" sz="1800" dirty="0" smtClean="0"/>
              <a:t>oughly x10 speed: in theory it’s 480 Mbps vs. 5 Gbps vs. 10 Gbps)</a:t>
            </a:r>
          </a:p>
          <a:p>
            <a:r>
              <a:rPr lang="en-US" sz="2000" dirty="0" smtClean="0"/>
              <a:t>HDMI: allow display on a TV monitor or connections to some peripherals (cable box, game consoles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Display port: another popular form of video output</a:t>
            </a:r>
            <a:endParaRPr lang="en-US" sz="2000" dirty="0" smtClean="0"/>
          </a:p>
          <a:p>
            <a:r>
              <a:rPr lang="en-US" sz="2000" dirty="0" smtClean="0"/>
              <a:t>SD: can be useful for connecting to some peripherals (devices that use SD cards such as cameras, e-readers, tablets) or as extra storage space (</a:t>
            </a:r>
            <a:r>
              <a:rPr lang="en-US" sz="2000" dirty="0" smtClean="0"/>
              <a:t>Chromebooks, netbooks).</a:t>
            </a:r>
            <a:endParaRPr lang="en-US" sz="2000" dirty="0" smtClean="0"/>
          </a:p>
          <a:p>
            <a:r>
              <a:rPr lang="en-US" sz="2000" dirty="0" smtClean="0"/>
              <a:t>(Other important ports e.g., </a:t>
            </a:r>
            <a:r>
              <a:rPr lang="en-US" sz="2000" dirty="0" smtClean="0"/>
              <a:t>audio</a:t>
            </a:r>
            <a:r>
              <a:rPr lang="en-US" sz="2000" dirty="0" smtClean="0"/>
              <a:t>, network (or wireless connection which doesn’t require a physical port) are standard in computers of today</a:t>
            </a:r>
            <a:r>
              <a:rPr lang="en-US" sz="2000" dirty="0" smtClean="0"/>
              <a:t>).</a:t>
            </a:r>
            <a:endParaRPr lang="en-US" sz="2000" dirty="0" smtClean="0"/>
          </a:p>
        </p:txBody>
      </p:sp>
      <p:pic>
        <p:nvPicPr>
          <p:cNvPr id="3074" name="Picture 2" descr="U:\PC\lectures\203\book pics\best\edited\us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 b="45939"/>
          <a:stretch/>
        </p:blipFill>
        <p:spPr bwMode="auto">
          <a:xfrm>
            <a:off x="7589730" y="1835994"/>
            <a:ext cx="993775" cy="4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560896" y="5638800"/>
            <a:ext cx="841405" cy="386890"/>
            <a:chOff x="8153400" y="6320363"/>
            <a:chExt cx="841405" cy="386890"/>
          </a:xfrm>
        </p:grpSpPr>
        <p:pic>
          <p:nvPicPr>
            <p:cNvPr id="3077" name="Picture 5" descr="U:\PC\lectures\203\book pics\best\edited\audio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03"/>
            <a:stretch/>
          </p:blipFill>
          <p:spPr bwMode="auto">
            <a:xfrm>
              <a:off x="8153400" y="6324589"/>
              <a:ext cx="456748" cy="378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U:\PC\lectures\203\book pics\best\edited\networ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8512" y="6320363"/>
              <a:ext cx="326293" cy="386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05" y="2552389"/>
            <a:ext cx="1134566" cy="567283"/>
          </a:xfrm>
          <a:prstGeom prst="rect">
            <a:avLst/>
          </a:prstGeom>
        </p:spPr>
      </p:pic>
      <p:pic>
        <p:nvPicPr>
          <p:cNvPr id="10" name="Picture 2" descr="U:\PC\lectures\203\book pics\computers\DSC0347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6" t="48849" r="50000" b="38263"/>
          <a:stretch/>
        </p:blipFill>
        <p:spPr bwMode="auto">
          <a:xfrm>
            <a:off x="7077369" y="3565366"/>
            <a:ext cx="755493" cy="46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-9379"/>
            <a:ext cx="4572000" cy="36933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marL="177800" lvl="1"/>
            <a:r>
              <a:rPr lang="en-CA" b="1" dirty="0" smtClean="0">
                <a:solidFill>
                  <a:schemeClr val="bg1"/>
                </a:solidFill>
              </a:rPr>
              <a:t>2020: 9 </a:t>
            </a:r>
            <a:r>
              <a:rPr lang="en-CA" b="1" dirty="0">
                <a:solidFill>
                  <a:schemeClr val="bg1"/>
                </a:solidFill>
              </a:rPr>
              <a:t>USB </a:t>
            </a:r>
            <a:r>
              <a:rPr lang="en-CA" b="1" dirty="0" smtClean="0">
                <a:solidFill>
                  <a:schemeClr val="bg1"/>
                </a:solidFill>
              </a:rPr>
              <a:t>ports, display </a:t>
            </a:r>
            <a:r>
              <a:rPr lang="en-CA" b="1" dirty="0">
                <a:solidFill>
                  <a:schemeClr val="bg1"/>
                </a:solidFill>
              </a:rPr>
              <a:t>port x2, </a:t>
            </a:r>
            <a:r>
              <a:rPr lang="en-CA" b="1" dirty="0" smtClean="0">
                <a:solidFill>
                  <a:schemeClr val="bg1"/>
                </a:solidFill>
              </a:rPr>
              <a:t>HDMI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8519" r="45000" b="32222"/>
          <a:stretch/>
        </p:blipFill>
        <p:spPr>
          <a:xfrm>
            <a:off x="7782062" y="3011186"/>
            <a:ext cx="879231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2500" r="28333" b="43750"/>
          <a:stretch/>
        </p:blipFill>
        <p:spPr>
          <a:xfrm>
            <a:off x="7064458" y="4243953"/>
            <a:ext cx="1661129" cy="326293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957905" y="4254599"/>
            <a:ext cx="762000" cy="304999"/>
          </a:xfrm>
          <a:custGeom>
            <a:avLst/>
            <a:gdLst>
              <a:gd name="connsiteX0" fmla="*/ 1193800 w 1257300"/>
              <a:gd name="connsiteY0" fmla="*/ 0 h 736600"/>
              <a:gd name="connsiteX1" fmla="*/ 901700 w 1257300"/>
              <a:gd name="connsiteY1" fmla="*/ 12700 h 736600"/>
              <a:gd name="connsiteX2" fmla="*/ 838200 w 1257300"/>
              <a:gd name="connsiteY2" fmla="*/ 25400 h 736600"/>
              <a:gd name="connsiteX3" fmla="*/ 292100 w 1257300"/>
              <a:gd name="connsiteY3" fmla="*/ 50800 h 736600"/>
              <a:gd name="connsiteX4" fmla="*/ 228600 w 1257300"/>
              <a:gd name="connsiteY4" fmla="*/ 76200 h 736600"/>
              <a:gd name="connsiteX5" fmla="*/ 177800 w 1257300"/>
              <a:gd name="connsiteY5" fmla="*/ 88900 h 736600"/>
              <a:gd name="connsiteX6" fmla="*/ 88900 w 1257300"/>
              <a:gd name="connsiteY6" fmla="*/ 139700 h 736600"/>
              <a:gd name="connsiteX7" fmla="*/ 38100 w 1257300"/>
              <a:gd name="connsiteY7" fmla="*/ 215900 h 736600"/>
              <a:gd name="connsiteX8" fmla="*/ 12700 w 1257300"/>
              <a:gd name="connsiteY8" fmla="*/ 254000 h 736600"/>
              <a:gd name="connsiteX9" fmla="*/ 0 w 1257300"/>
              <a:gd name="connsiteY9" fmla="*/ 292100 h 736600"/>
              <a:gd name="connsiteX10" fmla="*/ 12700 w 1257300"/>
              <a:gd name="connsiteY10" fmla="*/ 381000 h 736600"/>
              <a:gd name="connsiteX11" fmla="*/ 25400 w 1257300"/>
              <a:gd name="connsiteY11" fmla="*/ 419100 h 736600"/>
              <a:gd name="connsiteX12" fmla="*/ 38100 w 1257300"/>
              <a:gd name="connsiteY12" fmla="*/ 469900 h 736600"/>
              <a:gd name="connsiteX13" fmla="*/ 63500 w 1257300"/>
              <a:gd name="connsiteY13" fmla="*/ 571500 h 736600"/>
              <a:gd name="connsiteX14" fmla="*/ 127000 w 1257300"/>
              <a:gd name="connsiteY14" fmla="*/ 635000 h 736600"/>
              <a:gd name="connsiteX15" fmla="*/ 165100 w 1257300"/>
              <a:gd name="connsiteY15" fmla="*/ 673100 h 736600"/>
              <a:gd name="connsiteX16" fmla="*/ 241300 w 1257300"/>
              <a:gd name="connsiteY16" fmla="*/ 698500 h 736600"/>
              <a:gd name="connsiteX17" fmla="*/ 279400 w 1257300"/>
              <a:gd name="connsiteY17" fmla="*/ 723900 h 736600"/>
              <a:gd name="connsiteX18" fmla="*/ 406400 w 1257300"/>
              <a:gd name="connsiteY18" fmla="*/ 736600 h 736600"/>
              <a:gd name="connsiteX19" fmla="*/ 939800 w 1257300"/>
              <a:gd name="connsiteY19" fmla="*/ 723900 h 736600"/>
              <a:gd name="connsiteX20" fmla="*/ 1079500 w 1257300"/>
              <a:gd name="connsiteY20" fmla="*/ 698500 h 736600"/>
              <a:gd name="connsiteX21" fmla="*/ 1117600 w 1257300"/>
              <a:gd name="connsiteY21" fmla="*/ 685800 h 736600"/>
              <a:gd name="connsiteX22" fmla="*/ 1168400 w 1257300"/>
              <a:gd name="connsiteY22" fmla="*/ 673100 h 736600"/>
              <a:gd name="connsiteX23" fmla="*/ 1206500 w 1257300"/>
              <a:gd name="connsiteY23" fmla="*/ 647700 h 736600"/>
              <a:gd name="connsiteX24" fmla="*/ 1219200 w 1257300"/>
              <a:gd name="connsiteY24" fmla="*/ 609600 h 736600"/>
              <a:gd name="connsiteX25" fmla="*/ 1257300 w 1257300"/>
              <a:gd name="connsiteY25" fmla="*/ 520700 h 736600"/>
              <a:gd name="connsiteX26" fmla="*/ 1244600 w 1257300"/>
              <a:gd name="connsiteY26" fmla="*/ 304800 h 736600"/>
              <a:gd name="connsiteX27" fmla="*/ 1219200 w 1257300"/>
              <a:gd name="connsiteY27" fmla="*/ 228600 h 736600"/>
              <a:gd name="connsiteX28" fmla="*/ 1206500 w 1257300"/>
              <a:gd name="connsiteY28" fmla="*/ 190500 h 736600"/>
              <a:gd name="connsiteX29" fmla="*/ 1193800 w 1257300"/>
              <a:gd name="connsiteY29" fmla="*/ 152400 h 736600"/>
              <a:gd name="connsiteX30" fmla="*/ 1143000 w 1257300"/>
              <a:gd name="connsiteY30" fmla="*/ 76200 h 736600"/>
              <a:gd name="connsiteX31" fmla="*/ 1117600 w 1257300"/>
              <a:gd name="connsiteY31" fmla="*/ 38100 h 736600"/>
              <a:gd name="connsiteX32" fmla="*/ 1092200 w 1257300"/>
              <a:gd name="connsiteY32" fmla="*/ 127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57300" h="736600">
                <a:moveTo>
                  <a:pt x="1193800" y="0"/>
                </a:moveTo>
                <a:cubicBezTo>
                  <a:pt x="1096433" y="4233"/>
                  <a:pt x="998911" y="5756"/>
                  <a:pt x="901700" y="12700"/>
                </a:cubicBezTo>
                <a:cubicBezTo>
                  <a:pt x="880169" y="14238"/>
                  <a:pt x="859744" y="24054"/>
                  <a:pt x="838200" y="25400"/>
                </a:cubicBezTo>
                <a:cubicBezTo>
                  <a:pt x="656325" y="36767"/>
                  <a:pt x="292100" y="50800"/>
                  <a:pt x="292100" y="50800"/>
                </a:cubicBezTo>
                <a:cubicBezTo>
                  <a:pt x="270933" y="59267"/>
                  <a:pt x="250227" y="68991"/>
                  <a:pt x="228600" y="76200"/>
                </a:cubicBezTo>
                <a:cubicBezTo>
                  <a:pt x="212041" y="81720"/>
                  <a:pt x="193412" y="81094"/>
                  <a:pt x="177800" y="88900"/>
                </a:cubicBezTo>
                <a:cubicBezTo>
                  <a:pt x="24026" y="165787"/>
                  <a:pt x="205434" y="100855"/>
                  <a:pt x="88900" y="139700"/>
                </a:cubicBezTo>
                <a:lnTo>
                  <a:pt x="38100" y="215900"/>
                </a:lnTo>
                <a:cubicBezTo>
                  <a:pt x="29633" y="228600"/>
                  <a:pt x="17527" y="239520"/>
                  <a:pt x="12700" y="254000"/>
                </a:cubicBezTo>
                <a:lnTo>
                  <a:pt x="0" y="292100"/>
                </a:lnTo>
                <a:cubicBezTo>
                  <a:pt x="4233" y="321733"/>
                  <a:pt x="6829" y="351647"/>
                  <a:pt x="12700" y="381000"/>
                </a:cubicBezTo>
                <a:cubicBezTo>
                  <a:pt x="15325" y="394127"/>
                  <a:pt x="21722" y="406228"/>
                  <a:pt x="25400" y="419100"/>
                </a:cubicBezTo>
                <a:cubicBezTo>
                  <a:pt x="30195" y="435883"/>
                  <a:pt x="34314" y="452861"/>
                  <a:pt x="38100" y="469900"/>
                </a:cubicBezTo>
                <a:cubicBezTo>
                  <a:pt x="43897" y="495985"/>
                  <a:pt x="49883" y="544267"/>
                  <a:pt x="63500" y="571500"/>
                </a:cubicBezTo>
                <a:cubicBezTo>
                  <a:pt x="90110" y="624719"/>
                  <a:pt x="83457" y="598714"/>
                  <a:pt x="127000" y="635000"/>
                </a:cubicBezTo>
                <a:cubicBezTo>
                  <a:pt x="140798" y="646498"/>
                  <a:pt x="149400" y="664378"/>
                  <a:pt x="165100" y="673100"/>
                </a:cubicBezTo>
                <a:cubicBezTo>
                  <a:pt x="188505" y="686103"/>
                  <a:pt x="219023" y="683648"/>
                  <a:pt x="241300" y="698500"/>
                </a:cubicBezTo>
                <a:cubicBezTo>
                  <a:pt x="254000" y="706967"/>
                  <a:pt x="264527" y="720468"/>
                  <a:pt x="279400" y="723900"/>
                </a:cubicBezTo>
                <a:cubicBezTo>
                  <a:pt x="320855" y="733467"/>
                  <a:pt x="364067" y="732367"/>
                  <a:pt x="406400" y="736600"/>
                </a:cubicBezTo>
                <a:lnTo>
                  <a:pt x="939800" y="723900"/>
                </a:lnTo>
                <a:cubicBezTo>
                  <a:pt x="981770" y="722187"/>
                  <a:pt x="1037100" y="710614"/>
                  <a:pt x="1079500" y="698500"/>
                </a:cubicBezTo>
                <a:cubicBezTo>
                  <a:pt x="1092372" y="694822"/>
                  <a:pt x="1104728" y="689478"/>
                  <a:pt x="1117600" y="685800"/>
                </a:cubicBezTo>
                <a:cubicBezTo>
                  <a:pt x="1134383" y="681005"/>
                  <a:pt x="1151467" y="677333"/>
                  <a:pt x="1168400" y="673100"/>
                </a:cubicBezTo>
                <a:cubicBezTo>
                  <a:pt x="1181100" y="664633"/>
                  <a:pt x="1196965" y="659619"/>
                  <a:pt x="1206500" y="647700"/>
                </a:cubicBezTo>
                <a:cubicBezTo>
                  <a:pt x="1214863" y="637247"/>
                  <a:pt x="1213927" y="621905"/>
                  <a:pt x="1219200" y="609600"/>
                </a:cubicBezTo>
                <a:cubicBezTo>
                  <a:pt x="1266280" y="499746"/>
                  <a:pt x="1227516" y="610051"/>
                  <a:pt x="1257300" y="520700"/>
                </a:cubicBezTo>
                <a:cubicBezTo>
                  <a:pt x="1253067" y="448733"/>
                  <a:pt x="1253924" y="376286"/>
                  <a:pt x="1244600" y="304800"/>
                </a:cubicBezTo>
                <a:cubicBezTo>
                  <a:pt x="1241137" y="278251"/>
                  <a:pt x="1227667" y="254000"/>
                  <a:pt x="1219200" y="228600"/>
                </a:cubicBezTo>
                <a:lnTo>
                  <a:pt x="1206500" y="190500"/>
                </a:lnTo>
                <a:cubicBezTo>
                  <a:pt x="1202267" y="177800"/>
                  <a:pt x="1201226" y="163539"/>
                  <a:pt x="1193800" y="152400"/>
                </a:cubicBezTo>
                <a:lnTo>
                  <a:pt x="1143000" y="76200"/>
                </a:lnTo>
                <a:cubicBezTo>
                  <a:pt x="1134533" y="63500"/>
                  <a:pt x="1128393" y="48893"/>
                  <a:pt x="1117600" y="38100"/>
                </a:cubicBezTo>
                <a:lnTo>
                  <a:pt x="1092200" y="12700"/>
                </a:lnTo>
              </a:path>
            </a:pathLst>
          </a:cu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4571999" y="383988"/>
            <a:ext cx="330891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177800" lvl="1"/>
            <a:r>
              <a:rPr lang="en-US" b="1" dirty="0">
                <a:solidFill>
                  <a:srgbClr val="4F81BD"/>
                </a:solidFill>
              </a:rPr>
              <a:t>2018: </a:t>
            </a:r>
            <a:r>
              <a:rPr lang="en-CA" b="1" dirty="0">
                <a:solidFill>
                  <a:srgbClr val="4F81BD"/>
                </a:solidFill>
                <a:cs typeface="Arial" panose="020B0604020202020204" pitchFamily="34" charset="0"/>
              </a:rPr>
              <a:t>6 USB ports, HDMI video</a:t>
            </a:r>
            <a:endParaRPr lang="en-US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The different category of computers and computing devices: tablets, notebooks/laptops, </a:t>
            </a:r>
            <a:r>
              <a:rPr lang="en-CA" dirty="0" smtClean="0"/>
              <a:t>ultrabooks, </a:t>
            </a:r>
            <a:r>
              <a:rPr lang="en-CA" dirty="0"/>
              <a:t>netbook, desktop all-in-ones as well as some of their strengths</a:t>
            </a:r>
          </a:p>
          <a:p>
            <a:pPr lvl="0"/>
            <a:r>
              <a:rPr lang="en-CA" dirty="0" smtClean="0"/>
              <a:t>The </a:t>
            </a:r>
            <a:r>
              <a:rPr lang="en-CA" dirty="0"/>
              <a:t>large units of measurement and how they apply to computer specifications</a:t>
            </a:r>
          </a:p>
          <a:p>
            <a:pPr lvl="0"/>
            <a:r>
              <a:rPr lang="en-CA" dirty="0"/>
              <a:t>The basic units of storage: bits and bytes and how the groupings of bytes applies to hardware</a:t>
            </a:r>
          </a:p>
          <a:p>
            <a:pPr lvl="0"/>
            <a:r>
              <a:rPr lang="en-CA" dirty="0"/>
              <a:t>Processor clock speed and reasonable values for computers of today</a:t>
            </a:r>
          </a:p>
          <a:p>
            <a:pPr lvl="0"/>
            <a:r>
              <a:rPr lang="en-CA" dirty="0"/>
              <a:t>The effect of multiple processing cores on </a:t>
            </a:r>
            <a:r>
              <a:rPr lang="en-CA" dirty="0" smtClean="0"/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2534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Recap Of This Section: Things You Should Now </a:t>
            </a:r>
            <a:r>
              <a:rPr lang="en-US" sz="2800" dirty="0" smtClean="0"/>
              <a:t>Know (2)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What </a:t>
            </a:r>
            <a:r>
              <a:rPr lang="en-CA" dirty="0"/>
              <a:t>is the function of RAM, how does it work, how it related to storage, what are reasonable amounts for computers of </a:t>
            </a:r>
            <a:r>
              <a:rPr lang="en-CA" dirty="0" smtClean="0"/>
              <a:t>today</a:t>
            </a:r>
          </a:p>
          <a:p>
            <a:pPr lvl="0"/>
            <a:r>
              <a:rPr lang="en-CA" dirty="0" smtClean="0"/>
              <a:t>What </a:t>
            </a:r>
            <a:r>
              <a:rPr lang="en-CA" dirty="0"/>
              <a:t>the two main types of storage technology (magnetic and </a:t>
            </a:r>
            <a:r>
              <a:rPr lang="en-CA" dirty="0" smtClean="0"/>
              <a:t>solid state) </a:t>
            </a:r>
            <a:r>
              <a:rPr lang="en-CA" dirty="0"/>
              <a:t>and how they compare, what is a reasonable amount for today’s computer </a:t>
            </a:r>
            <a:r>
              <a:rPr lang="en-CA" dirty="0" smtClean="0"/>
              <a:t>usage</a:t>
            </a:r>
          </a:p>
          <a:p>
            <a:r>
              <a:rPr lang="en-CA" dirty="0" smtClean="0"/>
              <a:t>Characteristics </a:t>
            </a:r>
            <a:r>
              <a:rPr lang="en-CA" dirty="0"/>
              <a:t>of memory vs. </a:t>
            </a:r>
            <a:r>
              <a:rPr lang="en-CA" dirty="0" smtClean="0"/>
              <a:t>storage</a:t>
            </a:r>
            <a:endParaRPr lang="en-CA" dirty="0"/>
          </a:p>
          <a:p>
            <a:pPr lvl="0"/>
            <a:r>
              <a:rPr lang="en-CA" dirty="0"/>
              <a:t>Common computer ports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73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Type Of Computer Is Best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single category, model (let alone manufacturer ) is best for everyone</a:t>
            </a:r>
          </a:p>
          <a:p>
            <a:r>
              <a:rPr lang="en-US" dirty="0" smtClean="0"/>
              <a:t>Ask yourself how you will use your machine, what things are the most important to you:</a:t>
            </a:r>
          </a:p>
          <a:p>
            <a:pPr lvl="1"/>
            <a:r>
              <a:rPr lang="en-US" dirty="0" smtClean="0"/>
              <a:t>Portability?</a:t>
            </a:r>
          </a:p>
          <a:p>
            <a:pPr lvl="1"/>
            <a:r>
              <a:rPr lang="en-US" dirty="0" smtClean="0"/>
              <a:t>Touch screen capability?</a:t>
            </a:r>
          </a:p>
          <a:p>
            <a:pPr lvl="1"/>
            <a:r>
              <a:rPr lang="en-US" dirty="0" smtClean="0"/>
              <a:t>Will you run programs that will ‘push’ your system e.g., video editing, 3D gaming, image and 3D graphic editing or will you </a:t>
            </a:r>
            <a:r>
              <a:rPr lang="en-US" dirty="0"/>
              <a:t>use your computer mainly for common tasks </a:t>
            </a:r>
            <a:r>
              <a:rPr lang="en-US" dirty="0" smtClean="0"/>
              <a:t>(e.g., </a:t>
            </a:r>
            <a:r>
              <a:rPr lang="en-US" dirty="0"/>
              <a:t>word </a:t>
            </a:r>
            <a:r>
              <a:rPr lang="en-US" dirty="0" smtClean="0"/>
              <a:t>processing, spreadsheets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Web browsing: may require more memory (RAM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Do you buy new computers often or do you prefer spending more but buying less frequently?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18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495800" cy="5029200"/>
          </a:xfrm>
        </p:spPr>
        <p:txBody>
          <a:bodyPr/>
          <a:lstStyle/>
          <a:p>
            <a:r>
              <a:rPr lang="en-US" dirty="0" smtClean="0"/>
              <a:t>Examples: iPad, there are several Android models, many of the Windows versions tend to be tablet-laptop variants.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lightest and most portable multi-touch computer</a:t>
            </a:r>
          </a:p>
          <a:p>
            <a:pPr lvl="1"/>
            <a:r>
              <a:rPr lang="en-US" dirty="0" smtClean="0"/>
              <a:t>Touch interface:</a:t>
            </a:r>
          </a:p>
          <a:p>
            <a:pPr lvl="2"/>
            <a:r>
              <a:rPr lang="en-US" dirty="0" smtClean="0"/>
              <a:t>Good/bad issues </a:t>
            </a:r>
          </a:p>
          <a:p>
            <a:pPr lvl="3"/>
            <a:r>
              <a:rPr lang="en-US" dirty="0" smtClean="0"/>
              <a:t>“Oops!” </a:t>
            </a:r>
          </a:p>
          <a:p>
            <a:r>
              <a:rPr lang="en-US" b="1" dirty="0" smtClean="0"/>
              <a:t>Better for ‘light’ work</a:t>
            </a:r>
          </a:p>
          <a:p>
            <a:pPr lvl="1"/>
            <a:r>
              <a:rPr lang="en-US" dirty="0" smtClean="0"/>
              <a:t>Price : performance ratio not the best among the categories</a:t>
            </a:r>
            <a:endParaRPr lang="en-US" dirty="0"/>
          </a:p>
        </p:txBody>
      </p:sp>
      <p:pic>
        <p:nvPicPr>
          <p:cNvPr id="1027" name="Picture 3" descr="U:\PC\lectures\203\book pics\best\edited\tab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"/>
            <a:ext cx="3824111" cy="31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Laptops/Notebooks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705600" cy="5029200"/>
          </a:xfrm>
        </p:spPr>
        <p:txBody>
          <a:bodyPr/>
          <a:lstStyle/>
          <a:p>
            <a:r>
              <a:rPr lang="en-US" dirty="0" smtClean="0"/>
              <a:t>Compared to tablets:</a:t>
            </a:r>
          </a:p>
          <a:p>
            <a:pPr lvl="2"/>
            <a:r>
              <a:rPr lang="en-US" b="1" dirty="0"/>
              <a:t>L</a:t>
            </a:r>
            <a:r>
              <a:rPr lang="en-US" b="1" dirty="0" smtClean="0"/>
              <a:t>arger display</a:t>
            </a:r>
            <a:r>
              <a:rPr lang="en-US" dirty="0" smtClean="0"/>
              <a:t> area, bigger and heavier</a:t>
            </a:r>
          </a:p>
          <a:p>
            <a:pPr lvl="2"/>
            <a:r>
              <a:rPr lang="en-US" b="1" dirty="0" smtClean="0"/>
              <a:t>Adds a CD or DVD as well as a physical keyboard </a:t>
            </a:r>
            <a:r>
              <a:rPr lang="en-US" dirty="0" smtClean="0"/>
              <a:t>but </a:t>
            </a:r>
            <a:r>
              <a:rPr lang="en-US" b="1" dirty="0" smtClean="0"/>
              <a:t>may include touch</a:t>
            </a:r>
            <a:r>
              <a:rPr lang="en-US" dirty="0" smtClean="0"/>
              <a:t> capability as well</a:t>
            </a:r>
          </a:p>
          <a:p>
            <a:pPr lvl="2"/>
            <a:r>
              <a:rPr lang="en-US" dirty="0"/>
              <a:t>“2 in 1” laptops: combine power of laptop and portability of </a:t>
            </a:r>
            <a:r>
              <a:rPr lang="en-US" dirty="0" smtClean="0"/>
              <a:t>tablet e.g. Microsoft Surface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Compared </a:t>
            </a:r>
            <a:r>
              <a:rPr lang="en-US" dirty="0"/>
              <a:t>to </a:t>
            </a:r>
            <a:r>
              <a:rPr lang="en-US" dirty="0" smtClean="0"/>
              <a:t>desktops:</a:t>
            </a:r>
            <a:endParaRPr lang="en-US" dirty="0"/>
          </a:p>
          <a:p>
            <a:pPr lvl="2"/>
            <a:r>
              <a:rPr lang="en-US" dirty="0" smtClean="0"/>
              <a:t>Portability (obviously better) </a:t>
            </a:r>
          </a:p>
          <a:p>
            <a:pPr lvl="2"/>
            <a:r>
              <a:rPr lang="en-US" b="1" dirty="0" smtClean="0"/>
              <a:t>Not as good price/performance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Future expandability, choice of hardware more limited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the hardware you start off with is largely what you will end up with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90" y="0"/>
            <a:ext cx="2344109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4" b="17175"/>
          <a:stretch/>
        </p:blipFill>
        <p:spPr>
          <a:xfrm>
            <a:off x="1066801" y="3429000"/>
            <a:ext cx="2362200" cy="11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“Specialized/Variant Laptops”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Ultrabooks e.g.  Asus Zenbook, Microsoft Surface</a:t>
            </a:r>
          </a:p>
          <a:p>
            <a:pPr lvl="1"/>
            <a:r>
              <a:rPr lang="en-US" b="1" dirty="0" smtClean="0"/>
              <a:t>Ultra = thinner and lighter </a:t>
            </a:r>
            <a:r>
              <a:rPr lang="en-US" dirty="0" smtClean="0"/>
              <a:t>(increased portability) </a:t>
            </a:r>
            <a:r>
              <a:rPr lang="en-US" b="1" dirty="0" smtClean="0"/>
              <a:t>but exclude some hardware</a:t>
            </a:r>
            <a:r>
              <a:rPr lang="en-US" dirty="0" smtClean="0"/>
              <a:t> e.g., Ethernet (physical network connection), CD/DVD</a:t>
            </a:r>
          </a:p>
          <a:p>
            <a:pPr lvl="1"/>
            <a:r>
              <a:rPr lang="en-US" dirty="0" smtClean="0"/>
              <a:t>All things being equal </a:t>
            </a:r>
            <a:r>
              <a:rPr lang="en-US" b="1" dirty="0" smtClean="0"/>
              <a:t>Ultrabooks tend to cost more than </a:t>
            </a:r>
            <a:r>
              <a:rPr lang="en-US" b="1" dirty="0" smtClean="0"/>
              <a:t>a </a:t>
            </a:r>
            <a:r>
              <a:rPr lang="en-US" b="1" dirty="0" smtClean="0"/>
              <a:t>regular laptop</a:t>
            </a:r>
            <a:r>
              <a:rPr lang="en-US" i="1" dirty="0" smtClean="0"/>
              <a:t> </a:t>
            </a:r>
            <a:r>
              <a:rPr lang="en-US" dirty="0" smtClean="0"/>
              <a:t>(manufacturing in exact, smaller, detail) </a:t>
            </a:r>
          </a:p>
          <a:p>
            <a:r>
              <a:rPr lang="en-US" dirty="0" smtClean="0"/>
              <a:t>Netbooks e.g. Acer Travelmate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cheaper</a:t>
            </a:r>
            <a:r>
              <a:rPr lang="en-US" dirty="0" smtClean="0"/>
              <a:t> but </a:t>
            </a:r>
            <a:r>
              <a:rPr lang="en-US" b="1" dirty="0" smtClean="0"/>
              <a:t>more portable </a:t>
            </a:r>
            <a:r>
              <a:rPr lang="en-US" dirty="0" smtClean="0"/>
              <a:t>form of a laptop (smaller and lower quality display, overall less powerful hardware) with a </a:t>
            </a:r>
            <a:r>
              <a:rPr lang="en-US" b="1" dirty="0" smtClean="0"/>
              <a:t>built in physical keyboard </a:t>
            </a:r>
            <a:r>
              <a:rPr lang="en-US" dirty="0" smtClean="0"/>
              <a:t>but no CD/DVD.</a:t>
            </a:r>
          </a:p>
          <a:p>
            <a:pPr lvl="1"/>
            <a:r>
              <a:rPr lang="en-US" dirty="0" smtClean="0"/>
              <a:t>Much less common with the rise of tablets.</a:t>
            </a:r>
          </a:p>
          <a:p>
            <a:pPr lvl="1"/>
            <a:r>
              <a:rPr lang="en-US" dirty="0" smtClean="0"/>
              <a:t>Unlike Chromebooks (next page) </a:t>
            </a:r>
            <a:r>
              <a:rPr lang="en-US" b="1" dirty="0" smtClean="0"/>
              <a:t>most/all typical desktop programs </a:t>
            </a:r>
            <a:r>
              <a:rPr lang="en-US" dirty="0" smtClean="0"/>
              <a:t>(e.g. Office, games, Photoshop) </a:t>
            </a:r>
            <a:r>
              <a:rPr lang="en-US" b="1" dirty="0" smtClean="0"/>
              <a:t>can be run on a netbook </a:t>
            </a:r>
            <a:r>
              <a:rPr lang="en-US" dirty="0" smtClean="0"/>
              <a:t>(some may be slow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Now in 2020 many but not all netbooks run Chrome (cheaper)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5943600"/>
            <a:ext cx="8991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Comparison of netbooks vs. tablets</a:t>
            </a:r>
            <a:endParaRPr lang="en-US" sz="1400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www.ehow.com/info_8721028_difference-between-tablet-pc-netbook.html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://www.pcadvisor.co.uk/buying-advice/tablets/3450587/netbook-vs-tablet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http://blogs.canoe.ca/canoetech/signs-of-the-times/netbooks-vs-tablets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“Specialized/Variant Laptops”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Chromebook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Runs via Google Chrome OS (operating system)</a:t>
            </a:r>
          </a:p>
          <a:p>
            <a:pPr lvl="1"/>
            <a:r>
              <a:rPr lang="en-US" dirty="0" smtClean="0"/>
              <a:t>Designed for users with a </a:t>
            </a:r>
            <a:r>
              <a:rPr lang="en-US" b="1" dirty="0" smtClean="0"/>
              <a:t>constant Internet connection</a:t>
            </a:r>
          </a:p>
          <a:p>
            <a:pPr lvl="1"/>
            <a:r>
              <a:rPr lang="en-US" dirty="0" smtClean="0"/>
              <a:t>Documents and programs are </a:t>
            </a:r>
            <a:r>
              <a:rPr lang="en-US" b="1" dirty="0" smtClean="0"/>
              <a:t>stored online </a:t>
            </a:r>
            <a:r>
              <a:rPr lang="en-US" dirty="0" smtClean="0"/>
              <a:t>rather than on the computer</a:t>
            </a:r>
          </a:p>
          <a:p>
            <a:pPr lvl="2"/>
            <a:r>
              <a:rPr lang="en-US" dirty="0" smtClean="0"/>
              <a:t>Local storage is limited e.g. flash drive </a:t>
            </a:r>
          </a:p>
          <a:p>
            <a:pPr lvl="1"/>
            <a:r>
              <a:rPr lang="en-US" dirty="0" smtClean="0"/>
              <a:t>Requires a </a:t>
            </a:r>
            <a:r>
              <a:rPr lang="en-US" b="1" dirty="0" smtClean="0"/>
              <a:t>less powerful portable computer </a:t>
            </a:r>
            <a:r>
              <a:rPr lang="en-US" dirty="0" smtClean="0"/>
              <a:t>(</a:t>
            </a:r>
            <a:r>
              <a:rPr lang="en-US" b="1" dirty="0" smtClean="0"/>
              <a:t>often much less expensive</a:t>
            </a:r>
            <a:r>
              <a:rPr lang="en-US" dirty="0" smtClean="0"/>
              <a:t>), it’s </a:t>
            </a:r>
            <a:r>
              <a:rPr lang="en-US" i="1" dirty="0" smtClean="0"/>
              <a:t>for users who primarily use a computer browser</a:t>
            </a:r>
            <a:r>
              <a:rPr lang="en-US" dirty="0" smtClean="0"/>
              <a:t> (Chrome) and online applications (e.g. Google docs) rather than commonly used programs (e.g., </a:t>
            </a:r>
            <a:r>
              <a:rPr lang="en-US" dirty="0" smtClean="0"/>
              <a:t>MS-Office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222" y="5799891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3"/>
              </a:rPr>
              <a:t>https://www.digitaltrends.com/computing/chromebook-vs-laptop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Technology in Action (15 e): Evans, Martin, Poatsy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25919</TotalTime>
  <Words>4084</Words>
  <Application>Microsoft Office PowerPoint</Application>
  <PresentationFormat>On-screen Show (4:3)</PresentationFormat>
  <Paragraphs>448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 Theme</vt:lpstr>
      <vt:lpstr>Computers</vt:lpstr>
      <vt:lpstr>Technical Specifications</vt:lpstr>
      <vt:lpstr>A Sample Of Online Buying Guides</vt:lpstr>
      <vt:lpstr>Example Technical Specifications</vt:lpstr>
      <vt:lpstr>Which Type Of Computer Is Best For You?</vt:lpstr>
      <vt:lpstr>Tablets</vt:lpstr>
      <vt:lpstr>Laptops/Notebooks</vt:lpstr>
      <vt:lpstr>“Specialized/Variant Laptops” </vt:lpstr>
      <vt:lpstr>“Specialized/Variant Laptops” (2)</vt:lpstr>
      <vt:lpstr>Desktop Computers</vt:lpstr>
      <vt:lpstr>“All-In-One-Computers”</vt:lpstr>
      <vt:lpstr>Units Of Measurement</vt:lpstr>
      <vt:lpstr>Basic Units Of Storage</vt:lpstr>
      <vt:lpstr>Large Units Of Measurement And Storage</vt:lpstr>
      <vt:lpstr>Large Units Of Measurement And Storage (2)</vt:lpstr>
      <vt:lpstr>File Sizes: Example Images</vt:lpstr>
      <vt:lpstr>File Sizes: Audio Files</vt:lpstr>
      <vt:lpstr>File Sizes: Videos</vt:lpstr>
      <vt:lpstr>Most Important Hardware (When Choosing A Computer)</vt:lpstr>
      <vt:lpstr>Main Processor (CPU: Central Processing Unit)</vt:lpstr>
      <vt:lpstr>CPU Clock speed</vt:lpstr>
      <vt:lpstr>Processor Manufacturers</vt:lpstr>
      <vt:lpstr>Multi-Core Processors</vt:lpstr>
      <vt:lpstr>Processors: Multi-Core (2)</vt:lpstr>
      <vt:lpstr>Processors: Multi-Core (3)</vt:lpstr>
      <vt:lpstr>Processors: Multi-Core (4)</vt:lpstr>
      <vt:lpstr>Example Program, MS-Excel: Optimal Performance With Multiple Cores</vt:lpstr>
      <vt:lpstr>Will Multiple Cores Always Be Faster?</vt:lpstr>
      <vt:lpstr>Intel Processor ‘Models’ (Brand Modifier)1</vt:lpstr>
      <vt:lpstr>Intel Processor ‘Models’ (Brand Modifier) (2)</vt:lpstr>
      <vt:lpstr>Memory (RAM)</vt:lpstr>
      <vt:lpstr>How Much RAM?</vt:lpstr>
      <vt:lpstr>How Much RAM? (2)</vt:lpstr>
      <vt:lpstr>Storage (Hard Drive)</vt:lpstr>
      <vt:lpstr>Comparison Of Hard Drive Types</vt:lpstr>
      <vt:lpstr>Just How Sturdy Are Solid State Drives?</vt:lpstr>
      <vt:lpstr>PowerPoint Presentation</vt:lpstr>
      <vt:lpstr>How Much Can You Actually Store?</vt:lpstr>
      <vt:lpstr>Don’t Forgot: Space Is Not All Free</vt:lpstr>
      <vt:lpstr>Hard Drive Tips</vt:lpstr>
      <vt:lpstr>Amount Of Memory Affecting Computer Performance</vt:lpstr>
      <vt:lpstr>Ports</vt:lpstr>
      <vt:lpstr>Recap Of This Section: Things You Should Now Know</vt:lpstr>
      <vt:lpstr>Recap Of This Section: Things You Should Now Know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Intrduction to computer hardware and using computers</dc:title>
  <dc:creator>James Tam</dc:creator>
  <cp:keywords>Computers;hardware;Using comptuers</cp:keywords>
  <cp:lastModifiedBy>James Tam</cp:lastModifiedBy>
  <cp:revision>990</cp:revision>
  <cp:lastPrinted>2018-09-18T02:26:47Z</cp:lastPrinted>
  <dcterms:created xsi:type="dcterms:W3CDTF">2014-05-13T22:22:53Z</dcterms:created>
  <dcterms:modified xsi:type="dcterms:W3CDTF">2020-08-25T23:16:05Z</dcterms:modified>
</cp:coreProperties>
</file>