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78" r:id="rId3"/>
    <p:sldId id="279" r:id="rId4"/>
    <p:sldId id="280" r:id="rId5"/>
    <p:sldId id="281" r:id="rId6"/>
    <p:sldId id="316" r:id="rId7"/>
    <p:sldId id="351" r:id="rId8"/>
    <p:sldId id="284" r:id="rId9"/>
    <p:sldId id="288" r:id="rId10"/>
    <p:sldId id="352" r:id="rId11"/>
    <p:sldId id="290" r:id="rId12"/>
    <p:sldId id="291" r:id="rId13"/>
    <p:sldId id="292" r:id="rId14"/>
    <p:sldId id="293" r:id="rId15"/>
    <p:sldId id="294" r:id="rId16"/>
    <p:sldId id="314" r:id="rId17"/>
    <p:sldId id="315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7" r:id="rId30"/>
    <p:sldId id="310" r:id="rId31"/>
    <p:sldId id="311" r:id="rId32"/>
    <p:sldId id="312" r:id="rId33"/>
    <p:sldId id="313" r:id="rId34"/>
    <p:sldId id="359" r:id="rId35"/>
    <p:sldId id="318" r:id="rId36"/>
    <p:sldId id="360" r:id="rId37"/>
    <p:sldId id="319" r:id="rId38"/>
    <p:sldId id="322" r:id="rId39"/>
    <p:sldId id="323" r:id="rId40"/>
    <p:sldId id="325" r:id="rId41"/>
    <p:sldId id="324" r:id="rId42"/>
    <p:sldId id="348" r:id="rId43"/>
    <p:sldId id="349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50" r:id="rId52"/>
    <p:sldId id="353" r:id="rId53"/>
    <p:sldId id="354" r:id="rId54"/>
    <p:sldId id="356" r:id="rId55"/>
    <p:sldId id="339" r:id="rId56"/>
    <p:sldId id="340" r:id="rId57"/>
    <p:sldId id="341" r:id="rId58"/>
    <p:sldId id="342" r:id="rId59"/>
    <p:sldId id="355" r:id="rId60"/>
    <p:sldId id="343" r:id="rId61"/>
    <p:sldId id="344" r:id="rId62"/>
    <p:sldId id="346" r:id="rId63"/>
    <p:sldId id="347" r:id="rId64"/>
    <p:sldId id="275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6" autoAdjust="0"/>
    <p:restoredTop sz="91899" autoAdjust="0"/>
  </p:normalViewPr>
  <p:slideViewPr>
    <p:cSldViewPr>
      <p:cViewPr varScale="1">
        <p:scale>
          <a:sx n="102" d="100"/>
          <a:sy n="102" d="100"/>
        </p:scale>
        <p:origin x="3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484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6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53E972-5D6B-4DF4-A8FE-FDD53B29F231}" type="slidenum">
              <a:rPr lang="en-US" altLang="en-US" sz="1000">
                <a:latin typeface="Times New Roman" pitchFamily="18" charset="0"/>
              </a:rPr>
              <a:pPr/>
              <a:t>20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95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F70169-84D8-451D-81F6-866863BFB87D}" type="slidenum">
              <a:rPr lang="en-US" altLang="en-US" sz="1000">
                <a:latin typeface="Times New Roman" pitchFamily="18" charset="0"/>
              </a:rPr>
              <a:pPr/>
              <a:t>21</a:t>
            </a:fld>
            <a:endParaRPr lang="en-US" alt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42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38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08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E147C-7D98-493F-A26F-55CCEA17EFB0}" type="slidenum">
              <a:rPr lang="en-US" altLang="en-US" sz="1000">
                <a:latin typeface="Times New Roman" pitchFamily="18" charset="0"/>
              </a:rPr>
              <a:pPr/>
              <a:t>30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7315B1-AC4A-43D6-AA3C-2FAC29D59E37}" type="slidenum">
              <a:rPr lang="en-US" altLang="en-US" sz="1000">
                <a:latin typeface="Times New Roman" pitchFamily="18" charset="0"/>
              </a:rPr>
              <a:pPr/>
              <a:t>31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03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C82131-C15A-471E-BE43-80362DBAB225}" type="slidenum">
              <a:rPr lang="en-US" altLang="en-US" sz="1000">
                <a:latin typeface="Times New Roman" pitchFamily="18" charset="0"/>
              </a:rPr>
              <a:pPr/>
              <a:t>32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25" indent="-224325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428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08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9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7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4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39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51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93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68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13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CD09AE-9502-479C-A3D8-D0A45A90DF00}" type="slidenum">
              <a:rPr lang="en-US" altLang="en-US" sz="1000">
                <a:latin typeface="Times New Roman" pitchFamily="18" charset="0"/>
              </a:rPr>
              <a:pPr/>
              <a:t>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97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8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BB8E3F-7D70-44CA-875F-5A6A73EAC994}" type="slidenum">
              <a:rPr lang="en-US" altLang="en-US" sz="1000">
                <a:latin typeface="Times New Roman" pitchFamily="18" charset="0"/>
              </a:rPr>
              <a:pPr/>
              <a:t>15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71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34688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346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B82DBA-2DAE-4864-9EB8-6DD07422A8D9}" type="slidenum">
              <a:rPr lang="en-US" altLang="en-US" sz="1000">
                <a:latin typeface="Times New Roman" pitchFamily="18" charset="0"/>
              </a:rPr>
              <a:pPr/>
              <a:t>18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71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  <a:lvl5pPr marL="1147763" indent="-1206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guid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advanced_sear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2466433?hl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wire.com/search-using-wildcards-google-16165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websear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borfw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websearch/answer/2466433?hl=en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hiostar.com/2019/08/22/ohio-leaders-issue-warning-google-is-amassing-and-selling-your-childs-data-and-personal-information/" TargetMode="External"/><Relationship Id="rId2" Type="http://schemas.openxmlformats.org/officeDocument/2006/relationships/hyperlink" Target="https://www.cnbc.com/2017/11/20/what-does-google-know-about-me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ornell.edu/info2040/2016/10/17/bing-vs-google-seo-and-search-algorithms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b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cnet.com/news/so-i-put-google-and-bing-in-the-ring-guess-who-won/" TargetMode="External"/><Relationship Id="rId4" Type="http://schemas.openxmlformats.org/officeDocument/2006/relationships/hyperlink" Target="https://www.pcworld.com/article/2685215/websites/the-4-reasons-i-switched-from-google-to-bing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and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he_Economist" TargetMode="External"/><Relationship Id="rId4" Type="http://schemas.openxmlformats.org/officeDocument/2006/relationships/hyperlink" Target="https://www.economist.com/news/business/21729779-search-giant-thriving-faces-political-pressures-yandex-russias-biggest-technolog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1325808?hl=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et.com/how-to/how-to-prevent-google-from-tracking-you/" TargetMode="External"/><Relationship Id="rId2" Type="http://schemas.openxmlformats.org/officeDocument/2006/relationships/hyperlink" Target="https://www.wired.co.uk/article/google-history-search-tracking-data-how-to-delet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scw.acm.org/" TargetMode="External"/><Relationship Id="rId2" Type="http://schemas.openxmlformats.org/officeDocument/2006/relationships/hyperlink" Target="http://www.sigchi.org/conferences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does-Google-know-about-me/answer/Gabriel-Weinbe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kinsmedicine.org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microsoft-academic-search/" TargetMode="External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ernativeto.net/software/google-scholar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ucalgary.ca/book-librarian" TargetMode="External"/><Relationship Id="rId2" Type="http://schemas.openxmlformats.org/officeDocument/2006/relationships/hyperlink" Target="http://www.ucalgary.ca/library/contact-us#subject_libraria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ucalgary.ca/onecard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would learn the basics of the Internet, how to effectively search for information online as well as how to evaluate the quality of information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/>
              <a:t>You Will Learn Strategies For Narrowing Your Search Results (This Is For Google But Largely Applies To Other Sites):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Reducing the number of unrelated results.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Explicitly avoiding pages with certain words.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Searching for information from select pages.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pPr marL="457200" indent="-457200">
              <a:buFontTx/>
              <a:buNone/>
            </a:pPr>
            <a:endParaRPr lang="en-CA" altLang="en-US" dirty="0"/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92875"/>
            <a:ext cx="800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Source (last accessed 2009): </a:t>
            </a:r>
            <a:r>
              <a:rPr lang="en-US" altLang="en-US" sz="1200" dirty="0">
                <a:hlinkClick r:id="rId3"/>
              </a:rPr>
              <a:t>http://www.google.com/support/websearch</a:t>
            </a:r>
            <a:r>
              <a:rPr lang="en-US" altLang="en-US" sz="1200" dirty="0"/>
              <a:t> and </a:t>
            </a:r>
            <a:r>
              <a:rPr lang="en-US" altLang="en-US" sz="1200" dirty="0">
                <a:hlinkClick r:id="rId4"/>
              </a:rPr>
              <a:t>http://www.googleguide.com</a:t>
            </a: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134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Employing These Search Strategies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Many (but not all) of the features can be found through an “Advanced Search” subpage of the Google site.</a:t>
            </a:r>
          </a:p>
          <a:p>
            <a:pPr lvl="1"/>
            <a:r>
              <a:rPr lang="en-US" altLang="en-US" dirty="0">
                <a:hlinkClick r:id="rId2"/>
              </a:rPr>
              <a:t>http://www.google.com/advanced_search</a:t>
            </a:r>
            <a:endParaRPr lang="en-US" altLang="en-US" dirty="0"/>
          </a:p>
          <a:p>
            <a:r>
              <a:rPr lang="en-US" altLang="en-US" dirty="0"/>
              <a:t>There are several options on this page (to be covered shortly):</a:t>
            </a:r>
            <a:endParaRPr lang="en-CA" altLang="en-US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2" y="3124200"/>
            <a:ext cx="3946837" cy="361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For Exact Phrases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2" y="1143432"/>
            <a:ext cx="8229600" cy="5105400"/>
          </a:xfrm>
        </p:spPr>
        <p:txBody>
          <a:bodyPr/>
          <a:lstStyle/>
          <a:p>
            <a:r>
              <a:rPr lang="en-US" altLang="en-US" dirty="0"/>
              <a:t>Sometimes you may be looking for information about a famous quote.</a:t>
            </a:r>
          </a:p>
          <a:p>
            <a:pPr lvl="1"/>
            <a:r>
              <a:rPr lang="en-US" altLang="en-US" dirty="0" smtClean="0"/>
              <a:t>Want: “</a:t>
            </a:r>
            <a:r>
              <a:rPr lang="en-US" altLang="en-US" sz="1800" dirty="0" smtClean="0">
                <a:latin typeface="Consolas" panose="020B0609020204030204" pitchFamily="49" charset="0"/>
                <a:cs typeface="Arial" charset="0"/>
              </a:rPr>
              <a:t>This </a:t>
            </a:r>
            <a:r>
              <a:rPr lang="en-US" altLang="en-US" sz="1800" dirty="0">
                <a:latin typeface="Consolas" panose="020B0609020204030204" pitchFamily="49" charset="0"/>
                <a:cs typeface="Arial" charset="0"/>
              </a:rPr>
              <a:t>was their finest hour!</a:t>
            </a:r>
            <a:r>
              <a:rPr lang="en-US" altLang="en-US" dirty="0"/>
              <a:t>” – Winston Churchill</a:t>
            </a:r>
          </a:p>
          <a:p>
            <a:pPr lvl="1"/>
            <a:endParaRPr lang="en-CA" alt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20514" r="41429" b="16856"/>
          <a:stretch>
            <a:fillRect/>
          </a:stretch>
        </p:blipFill>
        <p:spPr bwMode="auto">
          <a:xfrm>
            <a:off x="838200" y="2428148"/>
            <a:ext cx="5232400" cy="4406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02163" y="4470399"/>
            <a:ext cx="3454400" cy="1778432"/>
            <a:chOff x="4602480" y="4470400"/>
            <a:chExt cx="3454400" cy="1777711"/>
          </a:xfrm>
        </p:grpSpPr>
        <p:cxnSp>
          <p:nvCxnSpPr>
            <p:cNvPr id="41993" name="Straight Arrow Connector 5"/>
            <p:cNvCxnSpPr>
              <a:cxnSpLocks noChangeShapeType="1"/>
            </p:cNvCxnSpPr>
            <p:nvPr/>
          </p:nvCxnSpPr>
          <p:spPr bwMode="auto">
            <a:xfrm rot="10800000" flipV="1">
              <a:off x="4602480" y="5181311"/>
              <a:ext cx="1747520" cy="1066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6339840" y="4470400"/>
              <a:ext cx="1717040" cy="99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Unrelated websites show up: 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finest hour</a:t>
              </a:r>
              <a:endParaRPr lang="en-CA" alt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2857499"/>
            <a:ext cx="4686706" cy="838200"/>
            <a:chOff x="3705584" y="2824149"/>
            <a:chExt cx="4686390" cy="838746"/>
          </a:xfrm>
        </p:grpSpPr>
        <p:cxnSp>
          <p:nvCxnSpPr>
            <p:cNvPr id="41991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3705584" y="3205397"/>
              <a:ext cx="2641600" cy="2032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2" name="TextBox 10"/>
            <p:cNvSpPr txBox="1">
              <a:spLocks noChangeArrowheads="1"/>
            </p:cNvSpPr>
            <p:nvPr/>
          </p:nvSpPr>
          <p:spPr bwMode="auto">
            <a:xfrm>
              <a:off x="6370134" y="2824149"/>
              <a:ext cx="2021840" cy="83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Many results must be  reviewed.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462432" y="1584952"/>
            <a:ext cx="5261457" cy="1188689"/>
            <a:chOff x="1900911" y="2550921"/>
            <a:chExt cx="6263094" cy="1189464"/>
          </a:xfrm>
        </p:grpSpPr>
        <p:cxnSp>
          <p:nvCxnSpPr>
            <p:cNvPr id="12" name="Straight Arrow Connector 9"/>
            <p:cNvCxnSpPr>
              <a:cxnSpLocks noChangeShapeType="1"/>
              <a:stCxn id="13" idx="1"/>
            </p:cNvCxnSpPr>
            <p:nvPr/>
          </p:nvCxnSpPr>
          <p:spPr bwMode="auto">
            <a:xfrm flipH="1">
              <a:off x="1900911" y="2993807"/>
              <a:ext cx="4921068" cy="74657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6821979" y="2550921"/>
              <a:ext cx="1342026" cy="88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 smtClean="0">
                  <a:solidFill>
                    <a:srgbClr val="FF0000"/>
                  </a:solidFill>
                </a:rPr>
                <a:t>No quotes</a:t>
              </a:r>
              <a:endParaRPr lang="en-CA" altLang="en-US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2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For </a:t>
            </a:r>
            <a:r>
              <a:rPr lang="en-US" altLang="en-US" b="1" dirty="0">
                <a:solidFill>
                  <a:srgbClr val="00B050"/>
                </a:solidFill>
              </a:rPr>
              <a:t>Exact Phrases </a:t>
            </a:r>
            <a:r>
              <a:rPr lang="en-US" altLang="en-US" dirty="0"/>
              <a:t>(2)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77913"/>
            <a:ext cx="8178800" cy="5368925"/>
          </a:xfrm>
        </p:spPr>
        <p:txBody>
          <a:bodyPr/>
          <a:lstStyle/>
          <a:p>
            <a:r>
              <a:rPr lang="en-US" altLang="en-US" dirty="0"/>
              <a:t>Enclosing the phrase that you are searching for in </a:t>
            </a:r>
            <a:r>
              <a:rPr lang="en-US" altLang="en-US" b="1" dirty="0">
                <a:solidFill>
                  <a:srgbClr val="00B050"/>
                </a:solidFill>
              </a:rPr>
              <a:t>quotes</a:t>
            </a:r>
            <a:r>
              <a:rPr lang="en-US" altLang="en-US" dirty="0"/>
              <a:t> will search for pages that contain only that specific exact phrase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Any variations (e.g. order of words) should be excluded</a:t>
            </a:r>
            <a:endParaRPr lang="en-CA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21182" r="43259" b="28859"/>
          <a:stretch>
            <a:fillRect/>
          </a:stretch>
        </p:blipFill>
        <p:spPr bwMode="auto">
          <a:xfrm>
            <a:off x="188913" y="2625099"/>
            <a:ext cx="5943600" cy="415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65475" y="3520449"/>
            <a:ext cx="5527675" cy="1533525"/>
            <a:chOff x="3616960" y="2834640"/>
            <a:chExt cx="5527040" cy="1534160"/>
          </a:xfrm>
        </p:grpSpPr>
        <p:cxnSp>
          <p:nvCxnSpPr>
            <p:cNvPr id="43017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3616960" y="2834640"/>
              <a:ext cx="3474720" cy="106680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8" name="TextBox 8"/>
            <p:cNvSpPr txBox="1">
              <a:spLocks noChangeArrowheads="1"/>
            </p:cNvSpPr>
            <p:nvPr/>
          </p:nvSpPr>
          <p:spPr bwMode="auto">
            <a:xfrm>
              <a:off x="7122160" y="342392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Fewer but more relevant results show up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52837" y="2405635"/>
            <a:ext cx="5334000" cy="946150"/>
            <a:chOff x="3810000" y="1737360"/>
            <a:chExt cx="5334000" cy="944880"/>
          </a:xfrm>
        </p:grpSpPr>
        <p:cxnSp>
          <p:nvCxnSpPr>
            <p:cNvPr id="43015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3810000" y="2214880"/>
              <a:ext cx="3281680" cy="609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6" name="TextBox 13"/>
            <p:cNvSpPr txBox="1">
              <a:spLocks noChangeArrowheads="1"/>
            </p:cNvSpPr>
            <p:nvPr/>
          </p:nvSpPr>
          <p:spPr bwMode="auto">
            <a:xfrm>
              <a:off x="7122160" y="1737360"/>
              <a:ext cx="2021840" cy="94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The desired phrased enclosed quotation marks.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0" y="1828800"/>
            <a:ext cx="7919446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</a:t>
            </a:r>
            <a:r>
              <a:rPr lang="en-US" altLang="en-US" b="1" dirty="0">
                <a:solidFill>
                  <a:srgbClr val="00B050"/>
                </a:solidFill>
              </a:rPr>
              <a:t>Exact Phrases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81672" y="1219200"/>
            <a:ext cx="6190393" cy="2579204"/>
            <a:chOff x="3251201" y="1221545"/>
            <a:chExt cx="6190393" cy="2578295"/>
          </a:xfrm>
        </p:grpSpPr>
        <p:cxnSp>
          <p:nvCxnSpPr>
            <p:cNvPr id="44037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3251201" y="2059450"/>
              <a:ext cx="2838128" cy="174039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38" name="TextBox 8"/>
            <p:cNvSpPr txBox="1">
              <a:spLocks noChangeArrowheads="1"/>
            </p:cNvSpPr>
            <p:nvPr/>
          </p:nvSpPr>
          <p:spPr bwMode="auto">
            <a:xfrm>
              <a:off x="6053234" y="1221545"/>
              <a:ext cx="3388360" cy="904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No other combinations are </a:t>
              </a:r>
              <a:r>
                <a:rPr lang="en-US" altLang="en-US" sz="1800" b="1" dirty="0" smtClean="0">
                  <a:solidFill>
                    <a:srgbClr val="00B050"/>
                  </a:solidFill>
                </a:rPr>
                <a:t>possible (same as using quotes)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Words That Are Commonly </a:t>
            </a:r>
            <a:r>
              <a:rPr lang="en-US" altLang="en-US" b="1" dirty="0">
                <a:solidFill>
                  <a:srgbClr val="FF0000"/>
                </a:solidFill>
              </a:rPr>
              <a:t>Ignored By Google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b="1" dirty="0">
                <a:solidFill>
                  <a:srgbClr val="FF0000"/>
                </a:solidFill>
              </a:rPr>
              <a:t>Stop words </a:t>
            </a:r>
            <a:r>
              <a:rPr lang="en-CA" altLang="en-US" dirty="0"/>
              <a:t>are ignored by search engines such as Google:</a:t>
            </a:r>
          </a:p>
          <a:p>
            <a:pPr lvl="1"/>
            <a:r>
              <a:rPr lang="en-CA" altLang="en-US" b="1" dirty="0">
                <a:solidFill>
                  <a:srgbClr val="FF0000"/>
                </a:solidFill>
              </a:rPr>
              <a:t>Common</a:t>
            </a:r>
            <a:r>
              <a:rPr lang="en-CA" altLang="en-US" dirty="0"/>
              <a:t> words e.g. ‘the’, ‘a’, ‘to’, ‘in’, ‘I’…</a:t>
            </a:r>
          </a:p>
          <a:p>
            <a:pPr lvl="1"/>
            <a:r>
              <a:rPr lang="en-CA" altLang="en-US" b="1" dirty="0">
                <a:solidFill>
                  <a:srgbClr val="FF0000"/>
                </a:solidFill>
              </a:rPr>
              <a:t>Reserved</a:t>
            </a:r>
            <a:r>
              <a:rPr lang="en-CA" altLang="en-US" dirty="0"/>
              <a:t> words e.g. ‘OR;</a:t>
            </a:r>
          </a:p>
          <a:p>
            <a:pPr lvl="1"/>
            <a:endParaRPr lang="en-CA" altLang="en-US" dirty="0"/>
          </a:p>
          <a:p>
            <a:r>
              <a:rPr lang="en-CA" altLang="en-US" dirty="0"/>
              <a:t>The search engine can be forced to </a:t>
            </a:r>
            <a:r>
              <a:rPr lang="en-CA" altLang="en-US" b="1" dirty="0">
                <a:solidFill>
                  <a:srgbClr val="00B050"/>
                </a:solidFill>
              </a:rPr>
              <a:t>include the stop words</a:t>
            </a:r>
            <a:r>
              <a:rPr lang="en-CA" altLang="en-US" dirty="0"/>
              <a:t>:</a:t>
            </a:r>
          </a:p>
          <a:p>
            <a:pPr marL="628650" lvl="1" indent="-288925">
              <a:buFont typeface="+mj-lt"/>
              <a:buAutoNum type="arabicPeriod"/>
            </a:pPr>
            <a:r>
              <a:rPr lang="en-CA" altLang="en-US" dirty="0"/>
              <a:t>Use</a:t>
            </a:r>
            <a:r>
              <a:rPr lang="en-CA" altLang="en-US" dirty="0">
                <a:solidFill>
                  <a:srgbClr val="00B050"/>
                </a:solidFill>
              </a:rPr>
              <a:t> </a:t>
            </a:r>
            <a:r>
              <a:rPr lang="en-CA" altLang="en-US" b="1" dirty="0">
                <a:solidFill>
                  <a:srgbClr val="00B050"/>
                </a:solidFill>
              </a:rPr>
              <a:t>quotes</a:t>
            </a:r>
            <a:r>
              <a:rPr lang="en-CA" altLang="en-US" dirty="0">
                <a:solidFill>
                  <a:srgbClr val="00B050"/>
                </a:solidFill>
              </a:rPr>
              <a:t>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best places to eat in Calgary</a:t>
            </a:r>
            <a:r>
              <a:rPr lang="en-US" altLang="en-US" sz="18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CA" altLang="en-US" sz="18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	</a:t>
            </a:r>
            <a:endParaRPr lang="en-CA" altLang="en-US" dirty="0"/>
          </a:p>
          <a:p>
            <a:pPr marL="682625" lvl="1" indent="-342900">
              <a:buFont typeface="+mj-lt"/>
              <a:buAutoNum type="arabicPeriod" startAt="2"/>
            </a:pPr>
            <a:r>
              <a:rPr lang="en-CA" altLang="en-US" dirty="0"/>
              <a:t>Use the </a:t>
            </a:r>
            <a:r>
              <a:rPr lang="en-CA" altLang="en-US" b="1" dirty="0">
                <a:solidFill>
                  <a:srgbClr val="00B050"/>
                </a:solidFill>
              </a:rPr>
              <a:t>‘plus’ operator</a:t>
            </a:r>
            <a:r>
              <a:rPr lang="en-CA" altLang="en-US" b="1" dirty="0" smtClean="0"/>
              <a:t>. </a:t>
            </a:r>
            <a:r>
              <a:rPr lang="en-CA" altLang="en-US" dirty="0" smtClean="0"/>
              <a:t>(Not available after Google+ came out)</a:t>
            </a:r>
            <a:endParaRPr lang="en-CA" altLang="en-US" dirty="0"/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Star Wars I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Vs. 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Star Wars </a:t>
            </a:r>
            <a:r>
              <a:rPr lang="en-US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pPr lvl="1"/>
            <a:endParaRPr lang="en-CA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5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If </a:t>
            </a:r>
            <a:r>
              <a:rPr lang="en-US" altLang="en-US" b="1" dirty="0">
                <a:solidFill>
                  <a:srgbClr val="00B050"/>
                </a:solidFill>
              </a:rPr>
              <a:t>More Than One Word </a:t>
            </a:r>
            <a:r>
              <a:rPr lang="en-US" altLang="en-US" dirty="0"/>
              <a:t>Can Be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only remember a part of a phrase and there is </a:t>
            </a:r>
            <a:r>
              <a:rPr lang="en-US" i="1" dirty="0"/>
              <a:t>more than one way in which the phrase may be completed</a:t>
            </a:r>
          </a:p>
          <a:p>
            <a:r>
              <a:rPr lang="en-US" dirty="0"/>
              <a:t>Example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i="1" dirty="0">
                <a:latin typeface="Consolas" panose="020B0609020204030204" pitchFamily="49" charset="0"/>
              </a:rPr>
              <a:t>runway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i="1" dirty="0">
                <a:latin typeface="Consolas" panose="020B0609020204030204" pitchFamily="49" charset="0"/>
              </a:rPr>
              <a:t>undefended border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i="1" dirty="0">
                <a:latin typeface="Consolas" panose="020B0609020204030204" pitchFamily="49" charset="0"/>
              </a:rPr>
              <a:t>beard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The wildcard operator </a:t>
            </a:r>
            <a:r>
              <a:rPr lang="en-US" b="1" dirty="0">
                <a:solidFill>
                  <a:srgbClr val="00B050"/>
                </a:solidFill>
              </a:rPr>
              <a:t>*</a:t>
            </a:r>
            <a:r>
              <a:rPr lang="en-US" dirty="0"/>
              <a:t> allows </a:t>
            </a:r>
            <a:r>
              <a:rPr lang="en-US" i="1" dirty="0"/>
              <a:t>one or more words </a:t>
            </a:r>
            <a:r>
              <a:rPr lang="en-US" dirty="0"/>
              <a:t>to be substituted for the ‘star’ or ‘asterisk’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The world’s longest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*</a:t>
            </a:r>
            <a:r>
              <a:rPr lang="en-US" dirty="0"/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" y="6503796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Example from: </a:t>
            </a:r>
            <a:r>
              <a:rPr lang="en-US" sz="1400" dirty="0">
                <a:hlinkClick r:id="rId3"/>
              </a:rPr>
              <a:t>https://support.google.com/websearch/answer/2466433?hl=en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09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Multiple 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a funny * happened on the * to the *</a:t>
            </a:r>
            <a:r>
              <a:rPr lang="en-CA" dirty="0"/>
              <a:t> </a:t>
            </a:r>
            <a:r>
              <a:rPr lang="en-CA" baseline="30000" dirty="0"/>
              <a:t>1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Brad Pitt </a:t>
            </a:r>
            <a:r>
              <a:rPr lang="en-US" dirty="0">
                <a:latin typeface="Consolas" panose="020B0609020204030204" pitchFamily="49" charset="0"/>
              </a:rPr>
              <a:t>played the character * in *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73" y="6015334"/>
            <a:ext cx="90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From: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www.lifewire.com/search-using-wildcards-google-1616504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95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A Range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Searching numerical values within a certain min – max range</a:t>
            </a:r>
          </a:p>
          <a:p>
            <a:r>
              <a:rPr lang="en-US" altLang="en-US" dirty="0"/>
              <a:t>Range operator </a:t>
            </a:r>
            <a:r>
              <a:rPr lang="en-US" altLang="en-US" b="1" dirty="0">
                <a:solidFill>
                  <a:srgbClr val="00B050"/>
                </a:solidFill>
              </a:rPr>
              <a:t>.. </a:t>
            </a:r>
            <a:r>
              <a:rPr lang="en-US" altLang="en-US" dirty="0"/>
              <a:t>(multiple dots)</a:t>
            </a:r>
          </a:p>
          <a:p>
            <a:r>
              <a:rPr lang="en-US" altLang="en-US" dirty="0"/>
              <a:t>Example: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Qatar History 2000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2009</a:t>
            </a:r>
          </a:p>
          <a:p>
            <a:pPr lvl="1">
              <a:buFont typeface="Times New Roman" pitchFamily="18" charset="0"/>
              <a:buNone/>
            </a:pP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laptop $300</a:t>
            </a:r>
            <a:r>
              <a:rPr lang="it-IT" alt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r>
              <a:rPr lang="it-IT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$500 canada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733800"/>
            <a:ext cx="6010275" cy="2455780"/>
            <a:chOff x="914400" y="3581400"/>
            <a:chExt cx="6010275" cy="24557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581400"/>
              <a:ext cx="6010275" cy="12763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805" y="5141830"/>
              <a:ext cx="5686425" cy="8953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963805" y="4717018"/>
              <a:ext cx="457200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3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48525"/>
            <a:ext cx="7281044" cy="3680675"/>
          </a:xfrm>
          <a:prstGeom prst="rect">
            <a:avLst/>
          </a:prstGeo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Range Searching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885238"/>
            <a:ext cx="4572000" cy="1330594"/>
            <a:chOff x="3789680" y="914400"/>
            <a:chExt cx="4572000" cy="1331253"/>
          </a:xfrm>
        </p:grpSpPr>
        <p:sp>
          <p:nvSpPr>
            <p:cNvPr id="51208" name="TextBox 4"/>
            <p:cNvSpPr txBox="1">
              <a:spLocks noChangeArrowheads="1"/>
            </p:cNvSpPr>
            <p:nvPr/>
          </p:nvSpPr>
          <p:spPr bwMode="auto">
            <a:xfrm>
              <a:off x="7020560" y="914400"/>
              <a:ext cx="1341120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Search criteria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1209" name="Straight Arrow Connector 7"/>
            <p:cNvCxnSpPr>
              <a:cxnSpLocks noChangeShapeType="1"/>
              <a:stCxn id="51208" idx="1"/>
            </p:cNvCxnSpPr>
            <p:nvPr/>
          </p:nvCxnSpPr>
          <p:spPr bwMode="auto">
            <a:xfrm flipH="1">
              <a:off x="3789680" y="1234441"/>
              <a:ext cx="3230880" cy="1011212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200400" y="2570994"/>
            <a:ext cx="5562598" cy="1848606"/>
            <a:chOff x="3200400" y="2570994"/>
            <a:chExt cx="5562598" cy="1848606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200400" y="2570994"/>
              <a:ext cx="5562598" cy="1848606"/>
              <a:chOff x="3200080" y="2570011"/>
              <a:chExt cx="5563314" cy="1849500"/>
            </a:xfrm>
          </p:grpSpPr>
          <p:sp>
            <p:nvSpPr>
              <p:cNvPr id="51206" name="TextBox 5"/>
              <p:cNvSpPr txBox="1">
                <a:spLocks noChangeArrowheads="1"/>
              </p:cNvSpPr>
              <p:nvPr/>
            </p:nvSpPr>
            <p:spPr bwMode="auto">
              <a:xfrm>
                <a:off x="7539105" y="2570011"/>
                <a:ext cx="1224289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800" b="1" dirty="0">
                    <a:solidFill>
                      <a:srgbClr val="00B050"/>
                    </a:solidFill>
                  </a:rPr>
                  <a:t>Numerical range </a:t>
                </a:r>
                <a:r>
                  <a:rPr lang="en-US" altLang="en-US" sz="1800" b="1" dirty="0" smtClean="0">
                    <a:solidFill>
                      <a:srgbClr val="00B050"/>
                    </a:solidFill>
                  </a:rPr>
                  <a:t>(same as ..)</a:t>
                </a:r>
                <a:endParaRPr lang="en-CA" altLang="en-US" sz="18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1207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3200080" y="2900211"/>
                <a:ext cx="4309205" cy="1519300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2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867401" y="2901034"/>
              <a:ext cx="1641648" cy="137603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58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internet designed to connect computers and collaborate/interact with others</a:t>
            </a:r>
          </a:p>
          <a:p>
            <a:pPr lvl="1"/>
            <a:r>
              <a:rPr lang="en-US" dirty="0"/>
              <a:t>Consequently a common protocol was developed so connected computer nodes could communicate</a:t>
            </a:r>
          </a:p>
          <a:p>
            <a:pPr lvl="1"/>
            <a:r>
              <a:rPr lang="en-US" dirty="0"/>
              <a:t>This is still one of the major uses of the Internet today</a:t>
            </a:r>
          </a:p>
          <a:p>
            <a:pPr lvl="2"/>
            <a:r>
              <a:rPr lang="en-US" dirty="0"/>
              <a:t>Connect &amp; interact: Mac, Windows, phone all connected and communicating through web sites like Facebook, Snapchat, Twitter etc.</a:t>
            </a:r>
          </a:p>
          <a:p>
            <a:pPr lvl="1"/>
            <a:r>
              <a:rPr lang="en-US" dirty="0"/>
              <a:t>The security of those connections weren’t a consideration because access to the computers being connected was restricted (university researchers)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Among </a:t>
            </a:r>
            <a:r>
              <a:rPr lang="en-US" altLang="en-US" b="1" dirty="0">
                <a:solidFill>
                  <a:srgbClr val="00B050"/>
                </a:solidFill>
              </a:rPr>
              <a:t>Alternatives</a:t>
            </a:r>
            <a:endParaRPr lang="en-CA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the </a:t>
            </a:r>
            <a:r>
              <a:rPr lang="en-US" altLang="en-US" b="1" dirty="0">
                <a:solidFill>
                  <a:srgbClr val="00B050"/>
                </a:solidFill>
              </a:rPr>
              <a:t>OR</a:t>
            </a:r>
            <a:r>
              <a:rPr lang="en-US" altLang="en-US" dirty="0"/>
              <a:t> operator</a:t>
            </a:r>
          </a:p>
          <a:p>
            <a:r>
              <a:rPr lang="en-US" altLang="en-US" dirty="0"/>
              <a:t>Normally </a:t>
            </a:r>
            <a:r>
              <a:rPr lang="en-US" altLang="en-US" dirty="0" smtClean="0"/>
              <a:t>(default) when </a:t>
            </a:r>
            <a:r>
              <a:rPr lang="en-US" altLang="en-US" dirty="0"/>
              <a:t>a word is </a:t>
            </a:r>
            <a:r>
              <a:rPr lang="en-US" altLang="en-US" dirty="0" smtClean="0"/>
              <a:t>typed into </a:t>
            </a:r>
            <a:r>
              <a:rPr lang="en-US" altLang="en-US" dirty="0"/>
              <a:t>in the search box Google will try to find web pages that include </a:t>
            </a:r>
            <a:r>
              <a:rPr lang="en-US" altLang="en-US" b="1" dirty="0"/>
              <a:t>all</a:t>
            </a:r>
            <a:r>
              <a:rPr lang="en-US" altLang="en-US" dirty="0"/>
              <a:t> of those words.</a:t>
            </a:r>
          </a:p>
          <a:p>
            <a:r>
              <a:rPr lang="en-US" altLang="en-US" dirty="0"/>
              <a:t>Example (searches for all words):</a:t>
            </a:r>
          </a:p>
          <a:p>
            <a:pPr lvl="1"/>
            <a:r>
              <a:rPr lang="en-US" altLang="en-US" dirty="0">
                <a:latin typeface="Consolas" panose="020B0609020204030204" pitchFamily="49" charset="0"/>
              </a:rPr>
              <a:t>&lt;</a:t>
            </a:r>
            <a:r>
              <a:rPr lang="en-US" altLang="en-US" i="1" dirty="0">
                <a:latin typeface="Consolas" panose="020B0609020204030204" pitchFamily="49" charset="0"/>
              </a:rPr>
              <a:t>First word</a:t>
            </a:r>
            <a:r>
              <a:rPr lang="en-US" altLang="en-US" dirty="0" smtClean="0">
                <a:latin typeface="Consolas" panose="020B0609020204030204" pitchFamily="49" charset="0"/>
              </a:rPr>
              <a:t>&gt; </a:t>
            </a:r>
            <a:r>
              <a:rPr lang="en-US" altLang="en-US" dirty="0">
                <a:latin typeface="Consolas" panose="020B0609020204030204" pitchFamily="49" charset="0"/>
              </a:rPr>
              <a:t>&lt;</a:t>
            </a:r>
            <a:r>
              <a:rPr lang="en-US" altLang="en-US" i="1" dirty="0">
                <a:latin typeface="Consolas" panose="020B0609020204030204" pitchFamily="49" charset="0"/>
              </a:rPr>
              <a:t>Second word</a:t>
            </a:r>
            <a:r>
              <a:rPr lang="en-US" altLang="en-US" dirty="0" smtClean="0">
                <a:latin typeface="Consolas" panose="020B0609020204030204" pitchFamily="49" charset="0"/>
              </a:rPr>
              <a:t>&gt;  </a:t>
            </a:r>
            <a:r>
              <a:rPr lang="en-US" altLang="en-US" dirty="0" smtClean="0"/>
              <a:t>(There is an implicit </a:t>
            </a:r>
            <a:r>
              <a:rPr lang="en-US" altLang="en-US" dirty="0" smtClean="0">
                <a:latin typeface="Consolas" panose="020B0609020204030204" pitchFamily="49" charset="0"/>
              </a:rPr>
              <a:t>AND</a:t>
            </a:r>
            <a:r>
              <a:rPr lang="en-US" altLang="en-US" dirty="0" smtClean="0"/>
              <a:t>, but there is no ‘</a:t>
            </a:r>
            <a:r>
              <a:rPr lang="en-US" altLang="en-US" dirty="0" smtClean="0">
                <a:latin typeface="Consolas" panose="020B0609020204030204" pitchFamily="49" charset="0"/>
              </a:rPr>
              <a:t>AND</a:t>
            </a:r>
            <a:r>
              <a:rPr lang="en-US" altLang="en-US" dirty="0" smtClean="0"/>
              <a:t>’ operator with Google)</a:t>
            </a:r>
            <a:endParaRPr lang="en-US" altLang="en-US" dirty="0"/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cute wallpapers cats dogs</a:t>
            </a:r>
          </a:p>
          <a:p>
            <a:r>
              <a:rPr lang="en-US" altLang="en-US" dirty="0"/>
              <a:t>Example (searches include alternatives):</a:t>
            </a:r>
          </a:p>
          <a:p>
            <a:pPr lvl="1">
              <a:buNone/>
            </a:pPr>
            <a:r>
              <a:rPr lang="en-US" altLang="en-US" dirty="0">
                <a:latin typeface="Consolas" panose="020B0609020204030204" pitchFamily="49" charset="0"/>
              </a:rPr>
              <a:t>cute wallpapers cats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dogs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“Bruce Lee”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“Little Dragon”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“Lee Siu Lung”</a:t>
            </a:r>
          </a:p>
          <a:p>
            <a:pPr lvl="1">
              <a:buNone/>
            </a:pPr>
            <a:r>
              <a:rPr lang="en-US" altLang="en-US" dirty="0">
                <a:latin typeface="Consolas" panose="020B0609020204030204" pitchFamily="49" charset="0"/>
              </a:rPr>
              <a:t>“Wayne Gretzky”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“The Great One”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“Number 99”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“Number ninety nine”</a:t>
            </a:r>
          </a:p>
        </p:txBody>
      </p:sp>
    </p:spTree>
    <p:extLst>
      <p:ext uri="{BB962C8B-B14F-4D97-AF65-F5344CB8AC3E}">
        <p14:creationId xmlns:p14="http://schemas.microsoft.com/office/powerpoint/2010/main" val="28995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Among </a:t>
            </a:r>
            <a:r>
              <a:rPr lang="en-US" altLang="en-US" b="1" dirty="0">
                <a:solidFill>
                  <a:srgbClr val="00B050"/>
                </a:solidFill>
              </a:rPr>
              <a:t>Alternatives</a:t>
            </a:r>
            <a:r>
              <a:rPr lang="en-US" altLang="en-US" dirty="0"/>
              <a:t> (2)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Note: Google is case sensitive in this situation! (OR must be upper case in order to search for alternatives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The following searches are not identical!</a:t>
            </a: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To be or not to be</a:t>
            </a:r>
          </a:p>
          <a:p>
            <a:pPr marL="0" indent="0">
              <a:buFontTx/>
              <a:buNone/>
            </a:pPr>
            <a:r>
              <a:rPr lang="en-US" altLang="en-US" dirty="0"/>
              <a:t>Vs.</a:t>
            </a:r>
          </a:p>
          <a:p>
            <a:pPr marL="0" indent="0">
              <a:buFontTx/>
              <a:buNone/>
            </a:pPr>
            <a:r>
              <a:rPr lang="en-US" altLang="en-US" dirty="0"/>
              <a:t>To be </a:t>
            </a:r>
            <a:r>
              <a:rPr lang="en-US" altLang="en-US" b="1" dirty="0">
                <a:solidFill>
                  <a:srgbClr val="00B050"/>
                </a:solidFill>
              </a:rPr>
              <a:t>OR</a:t>
            </a:r>
            <a:r>
              <a:rPr lang="en-US" altLang="en-US" dirty="0"/>
              <a:t> not to be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8491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 (Default)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726" b="13194"/>
          <a:stretch/>
        </p:blipFill>
        <p:spPr>
          <a:xfrm>
            <a:off x="2236258" y="1201100"/>
            <a:ext cx="4850342" cy="56569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36258" y="2106057"/>
            <a:ext cx="1192742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62200" y="2895600"/>
            <a:ext cx="2209800" cy="3352800"/>
            <a:chOff x="2362200" y="2895600"/>
            <a:chExt cx="2209800" cy="3352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429000" y="32004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62400" y="28956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71900" y="53340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38400" y="5334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62200" y="62484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66112" y="62484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54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 (“OR”)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815484" cy="56705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Oval 3"/>
          <p:cNvSpPr/>
          <p:nvPr/>
        </p:nvSpPr>
        <p:spPr>
          <a:xfrm>
            <a:off x="1905000" y="2209800"/>
            <a:ext cx="1192742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200400"/>
            <a:ext cx="3505200" cy="3276600"/>
            <a:chOff x="1676400" y="3200400"/>
            <a:chExt cx="3505200" cy="3276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657600" y="32004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95600" y="35052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76400" y="4648200"/>
              <a:ext cx="7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55371" y="6324600"/>
              <a:ext cx="6498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24400" y="6477000"/>
              <a:ext cx="457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5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Multiple Search Terms, OR - No Caps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04925"/>
            <a:ext cx="6153150" cy="55530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534265" y="2438400"/>
            <a:ext cx="2732935" cy="1981200"/>
            <a:chOff x="1534265" y="2438400"/>
            <a:chExt cx="2732935" cy="1981200"/>
          </a:xfrm>
        </p:grpSpPr>
        <p:sp>
          <p:nvSpPr>
            <p:cNvPr id="4" name="Oval 3"/>
            <p:cNvSpPr/>
            <p:nvPr/>
          </p:nvSpPr>
          <p:spPr>
            <a:xfrm>
              <a:off x="1752600" y="2438400"/>
              <a:ext cx="1192742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657600" y="3429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945342" y="381000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34265" y="4419600"/>
              <a:ext cx="105653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50142" y="4419600"/>
              <a:ext cx="7884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7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</a:t>
            </a:r>
            <a:r>
              <a:rPr lang="en-US" altLang="en-US" b="1" dirty="0">
                <a:solidFill>
                  <a:srgbClr val="00B050"/>
                </a:solidFill>
              </a:rPr>
              <a:t>Alternatives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21886" r="3143" b="32552"/>
          <a:stretch>
            <a:fillRect/>
          </a:stretch>
        </p:blipFill>
        <p:spPr bwMode="auto">
          <a:xfrm>
            <a:off x="427038" y="1147763"/>
            <a:ext cx="6045200" cy="3586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29000" y="1051542"/>
            <a:ext cx="5660941" cy="935037"/>
            <a:chOff x="3428365" y="1051788"/>
            <a:chExt cx="5660941" cy="934720"/>
          </a:xfrm>
        </p:grpSpPr>
        <p:sp>
          <p:nvSpPr>
            <p:cNvPr id="54281" name="TextBox 4"/>
            <p:cNvSpPr txBox="1">
              <a:spLocks noChangeArrowheads="1"/>
            </p:cNvSpPr>
            <p:nvPr/>
          </p:nvSpPr>
          <p:spPr bwMode="auto">
            <a:xfrm>
              <a:off x="7117631" y="1051788"/>
              <a:ext cx="1971675" cy="93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All</a:t>
              </a:r>
              <a:r>
                <a:rPr lang="en-US" altLang="en-US" sz="1800" dirty="0">
                  <a:solidFill>
                    <a:srgbClr val="00B050"/>
                  </a:solidFill>
                </a:rPr>
                <a:t> words that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must</a:t>
              </a:r>
              <a:r>
                <a:rPr lang="en-US" altLang="en-US" sz="1800" dirty="0">
                  <a:solidFill>
                    <a:srgbClr val="00B050"/>
                  </a:solidFill>
                </a:rPr>
                <a:t> </a:t>
              </a:r>
              <a:r>
                <a:rPr lang="en-US" altLang="en-US" sz="1800" dirty="0" smtClean="0">
                  <a:solidFill>
                    <a:srgbClr val="00B050"/>
                  </a:solidFill>
                </a:rPr>
                <a:t>appear  same as “AND”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82" name="Straight Arrow Connector 6"/>
            <p:cNvCxnSpPr>
              <a:cxnSpLocks noChangeShapeType="1"/>
              <a:stCxn id="54281" idx="1"/>
            </p:cNvCxnSpPr>
            <p:nvPr/>
          </p:nvCxnSpPr>
          <p:spPr bwMode="auto">
            <a:xfrm flipH="1">
              <a:off x="3428365" y="1519148"/>
              <a:ext cx="3689266" cy="4045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43200" y="2074878"/>
            <a:ext cx="6146800" cy="1854568"/>
            <a:chOff x="2742571" y="2074889"/>
            <a:chExt cx="6147429" cy="1855080"/>
          </a:xfrm>
        </p:grpSpPr>
        <p:sp>
          <p:nvSpPr>
            <p:cNvPr id="54278" name="TextBox 7"/>
            <p:cNvSpPr txBox="1">
              <a:spLocks noChangeArrowheads="1"/>
            </p:cNvSpPr>
            <p:nvPr/>
          </p:nvSpPr>
          <p:spPr bwMode="auto">
            <a:xfrm>
              <a:off x="7238831" y="2502061"/>
              <a:ext cx="1651169" cy="142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One or more</a:t>
              </a:r>
              <a:r>
                <a:rPr lang="en-US" altLang="en-US" sz="1800" dirty="0">
                  <a:solidFill>
                    <a:srgbClr val="00B050"/>
                  </a:solidFill>
                </a:rPr>
                <a:t> of these words </a:t>
              </a:r>
              <a:r>
                <a:rPr lang="en-US" altLang="en-US" sz="1800" b="1" dirty="0">
                  <a:solidFill>
                    <a:srgbClr val="00B050"/>
                  </a:solidFill>
                </a:rPr>
                <a:t>can</a:t>
              </a:r>
              <a:r>
                <a:rPr lang="en-US" altLang="en-US" sz="1800" dirty="0">
                  <a:solidFill>
                    <a:srgbClr val="00B050"/>
                  </a:solidFill>
                </a:rPr>
                <a:t> </a:t>
              </a:r>
              <a:r>
                <a:rPr lang="en-US" altLang="en-US" sz="1800" dirty="0" smtClean="0">
                  <a:solidFill>
                    <a:srgbClr val="00B050"/>
                  </a:solidFill>
                </a:rPr>
                <a:t>appear (same as “OR”)</a:t>
              </a:r>
              <a:endParaRPr lang="en-CA" altLang="en-US" sz="1800" dirty="0">
                <a:solidFill>
                  <a:srgbClr val="00B050"/>
                </a:solidFill>
              </a:endParaRPr>
            </a:p>
          </p:txBody>
        </p:sp>
        <p:cxnSp>
          <p:nvCxnSpPr>
            <p:cNvPr id="54279" name="Straight Arrow Connector 10"/>
            <p:cNvCxnSpPr>
              <a:cxnSpLocks noChangeShapeType="1"/>
              <a:stCxn id="54278" idx="1"/>
            </p:cNvCxnSpPr>
            <p:nvPr/>
          </p:nvCxnSpPr>
          <p:spPr bwMode="auto">
            <a:xfrm flipH="1" flipV="1">
              <a:off x="4114311" y="2074889"/>
              <a:ext cx="3124520" cy="114112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Straight Arrow Connector 12"/>
            <p:cNvCxnSpPr>
              <a:cxnSpLocks noChangeShapeType="1"/>
              <a:stCxn id="54278" idx="1"/>
            </p:cNvCxnSpPr>
            <p:nvPr/>
          </p:nvCxnSpPr>
          <p:spPr bwMode="auto">
            <a:xfrm flipH="1" flipV="1">
              <a:off x="2742571" y="2074889"/>
              <a:ext cx="4496260" cy="1141126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86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‘OR’: Exceptions</a:t>
            </a:r>
            <a:r>
              <a:rPr lang="en-US" altLang="en-US" baseline="30000" dirty="0"/>
              <a:t>1</a:t>
            </a:r>
            <a:endParaRPr lang="en-CA" altLang="en-US" baseline="30000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Google was designed to approximate how people think and behave when searching for information.</a:t>
            </a:r>
          </a:p>
          <a:p>
            <a:r>
              <a:rPr lang="en-US" altLang="en-US" dirty="0"/>
              <a:t>Consequently exceptions to the rules are sometimes made.</a:t>
            </a:r>
          </a:p>
          <a:p>
            <a:r>
              <a:rPr lang="en-US" altLang="en-US" dirty="0"/>
              <a:t>Example</a:t>
            </a:r>
            <a:r>
              <a:rPr lang="en-US" altLang="en-US" baseline="30000" dirty="0"/>
              <a:t>2</a:t>
            </a:r>
            <a:r>
              <a:rPr lang="en-US" altLang="en-US" dirty="0"/>
              <a:t>: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What you tell the Google: “</a:t>
            </a:r>
            <a:r>
              <a:rPr lang="en-US" altLang="en-US" dirty="0">
                <a:latin typeface="Consolas" panose="020B0609020204030204" pitchFamily="49" charset="0"/>
              </a:rPr>
              <a:t>For better” </a:t>
            </a:r>
            <a:r>
              <a:rPr lang="en-US" altLang="en-US" b="1" dirty="0"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“for worse</a:t>
            </a:r>
            <a:r>
              <a:rPr lang="en-US" altLang="en-US" dirty="0"/>
              <a:t>”</a:t>
            </a:r>
          </a:p>
          <a:p>
            <a:pPr lvl="1">
              <a:buNone/>
            </a:pPr>
            <a:r>
              <a:rPr lang="en-US" altLang="en-US" dirty="0"/>
              <a:t>What Google looks for: “</a:t>
            </a:r>
            <a:r>
              <a:rPr lang="en-US" altLang="en-US" dirty="0">
                <a:latin typeface="Consolas" panose="020B0609020204030204" pitchFamily="49" charset="0"/>
              </a:rPr>
              <a:t>For better </a:t>
            </a:r>
            <a:r>
              <a:rPr lang="en-US" altLang="en-US" b="1" dirty="0">
                <a:latin typeface="Consolas" panose="020B0609020204030204" pitchFamily="49" charset="0"/>
              </a:rPr>
              <a:t>or</a:t>
            </a:r>
            <a:r>
              <a:rPr lang="en-US" altLang="en-US" dirty="0">
                <a:latin typeface="Consolas" panose="020B0609020204030204" pitchFamily="49" charset="0"/>
              </a:rPr>
              <a:t> for worse</a:t>
            </a:r>
            <a:r>
              <a:rPr lang="en-US" altLang="en-US" dirty="0"/>
              <a:t>”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23812" y="6126773"/>
            <a:ext cx="8763000" cy="3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 From </a:t>
            </a:r>
            <a:r>
              <a:rPr lang="en-US" altLang="en-US" dirty="0">
                <a:hlinkClick r:id="rId3"/>
              </a:rPr>
              <a:t>http://www.google.com/support/websearch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4150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/>
              <a:t>2 Google and other search engines may automatically assume you are looking for the Lynn Johnson comic strip (</a:t>
            </a:r>
            <a:r>
              <a:rPr lang="en-US" altLang="en-US" sz="1400" dirty="0">
                <a:hlinkClick r:id="rId4"/>
              </a:rPr>
              <a:t>https://www.fborfw.com/</a:t>
            </a:r>
            <a:r>
              <a:rPr lang="en-US" altLang="en-US" sz="1400" dirty="0"/>
              <a:t>)  when you enter this phrase. </a:t>
            </a:r>
            <a:endParaRPr lang="en-CA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668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bldLvl="3" autoUpdateAnimBg="0"/>
      <p:bldP spid="55300" grpId="0" uiExpand="1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Excluding Words</a:t>
            </a:r>
            <a:endParaRPr lang="en-CA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Return search results excluding (or “not including” specified words)</a:t>
            </a:r>
          </a:p>
          <a:p>
            <a:r>
              <a:rPr lang="en-US" altLang="en-US" dirty="0" smtClean="0"/>
              <a:t>There may be times when you want Google to exclude </a:t>
            </a:r>
            <a:r>
              <a:rPr lang="en-US" altLang="en-US" dirty="0" smtClean="0"/>
              <a:t>results</a:t>
            </a:r>
            <a:r>
              <a:rPr lang="en-US" altLang="en-US" dirty="0" smtClean="0"/>
              <a:t> with certain words or phrases.</a:t>
            </a:r>
          </a:p>
          <a:p>
            <a:r>
              <a:rPr lang="en-US" altLang="en-US" dirty="0" smtClean="0"/>
              <a:t>This </a:t>
            </a:r>
            <a:r>
              <a:rPr lang="en-US" altLang="en-US" dirty="0"/>
              <a:t>can be done with the </a:t>
            </a:r>
            <a:r>
              <a:rPr lang="en-US" altLang="en-US" b="1" dirty="0">
                <a:solidFill>
                  <a:srgbClr val="00B050"/>
                </a:solidFill>
              </a:rPr>
              <a:t>subtraction operator </a:t>
            </a:r>
            <a:r>
              <a:rPr lang="en-US" altLang="en-US" dirty="0"/>
              <a:t>(subtract the words  that follow the operator from search results).</a:t>
            </a:r>
          </a:p>
          <a:p>
            <a:r>
              <a:rPr lang="en-US" altLang="en-US" dirty="0" smtClean="0"/>
              <a:t>Example:</a:t>
            </a:r>
            <a:endParaRPr lang="en-US" altLang="en-US" dirty="0"/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“James Tam”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/>
              <a:t>Vs.</a:t>
            </a:r>
          </a:p>
          <a:p>
            <a:pPr lvl="1">
              <a:buFont typeface="Times New Roman" pitchFamily="18" charset="0"/>
              <a:buNone/>
            </a:pPr>
            <a:r>
              <a:rPr lang="en-US" altLang="en-US" dirty="0">
                <a:latin typeface="Consolas" panose="020B0609020204030204" pitchFamily="49" charset="0"/>
              </a:rPr>
              <a:t>“James Tam”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–</a:t>
            </a:r>
            <a:r>
              <a:rPr lang="en-US" altLang="en-US" dirty="0">
                <a:latin typeface="Consolas" panose="020B0609020204030204" pitchFamily="49" charset="0"/>
              </a:rPr>
              <a:t>Calgary</a:t>
            </a:r>
          </a:p>
          <a:p>
            <a:r>
              <a:rPr lang="en-US" altLang="en-US" dirty="0"/>
              <a:t>An alternate approach is to use the ‘</a:t>
            </a:r>
            <a:r>
              <a:rPr lang="en-US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NOT</a:t>
            </a:r>
            <a:r>
              <a:rPr lang="en-US" altLang="en-US" dirty="0"/>
              <a:t>’ operator</a:t>
            </a:r>
          </a:p>
          <a:p>
            <a:pPr lvl="1">
              <a:buNone/>
            </a:pPr>
            <a:r>
              <a:rPr lang="en-US" altLang="en-US" dirty="0">
                <a:latin typeface="Consolas" panose="020B0609020204030204" pitchFamily="49" charset="0"/>
              </a:rPr>
              <a:t>“James Tam” </a:t>
            </a:r>
            <a:r>
              <a:rPr lang="en-US" alt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NOT </a:t>
            </a:r>
            <a:r>
              <a:rPr lang="en-US" altLang="en-US" dirty="0">
                <a:latin typeface="Consolas" panose="020B0609020204030204" pitchFamily="49" charset="0"/>
              </a:rPr>
              <a:t>Calgary</a:t>
            </a:r>
          </a:p>
          <a:p>
            <a:pPr lvl="1">
              <a:buFont typeface="Times New Roman" pitchFamily="18" charset="0"/>
              <a:buNone/>
            </a:pPr>
            <a:endParaRPr lang="en-US" altLang="en-US" dirty="0">
              <a:latin typeface="Consolas" panose="020B0609020204030204" pitchFamily="49" charset="0"/>
            </a:endParaRPr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404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281"/>
            <a:ext cx="7296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Excluding Words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30060" y="1324602"/>
            <a:ext cx="5689600" cy="955675"/>
            <a:chOff x="3312160" y="843280"/>
            <a:chExt cx="5689600" cy="955040"/>
          </a:xfrm>
        </p:grpSpPr>
        <p:sp>
          <p:nvSpPr>
            <p:cNvPr id="57352" name="TextBox 4"/>
            <p:cNvSpPr txBox="1">
              <a:spLocks noChangeArrowheads="1"/>
            </p:cNvSpPr>
            <p:nvPr/>
          </p:nvSpPr>
          <p:spPr bwMode="auto">
            <a:xfrm>
              <a:off x="7559040" y="843280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Exact search phrase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3" name="Straight Arrow Connector 7"/>
            <p:cNvCxnSpPr>
              <a:cxnSpLocks noChangeShapeType="1"/>
              <a:stCxn id="57352" idx="1"/>
            </p:cNvCxnSpPr>
            <p:nvPr/>
          </p:nvCxnSpPr>
          <p:spPr bwMode="auto">
            <a:xfrm rot="10800000" flipV="1">
              <a:off x="3312160" y="1153160"/>
              <a:ext cx="4246880" cy="64516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159123" y="3048000"/>
            <a:ext cx="5832477" cy="1253738"/>
            <a:chOff x="3159758" y="3047507"/>
            <a:chExt cx="5831841" cy="1251815"/>
          </a:xfrm>
        </p:grpSpPr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7548879" y="3679562"/>
              <a:ext cx="1442720" cy="61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Excluded </a:t>
              </a:r>
              <a:r>
                <a:rPr lang="en-US" altLang="en-US" sz="1800" b="1" dirty="0" smtClean="0">
                  <a:solidFill>
                    <a:srgbClr val="00B050"/>
                  </a:solidFill>
                </a:rPr>
                <a:t>word (same as -, NOT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57351" name="Straight Arrow Connector 9"/>
            <p:cNvCxnSpPr>
              <a:cxnSpLocks noChangeShapeType="1"/>
              <a:stCxn id="57350" idx="1"/>
            </p:cNvCxnSpPr>
            <p:nvPr/>
          </p:nvCxnSpPr>
          <p:spPr bwMode="auto">
            <a:xfrm flipH="1" flipV="1">
              <a:off x="3159758" y="3047507"/>
              <a:ext cx="4389121" cy="941935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98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Results: AND, OR, Subtraction (NOT)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371252"/>
              </p:ext>
            </p:extLst>
          </p:nvPr>
        </p:nvGraphicFramePr>
        <p:xfrm>
          <a:off x="457200" y="1447800"/>
          <a:ext cx="8229600" cy="19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89804197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83910421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1552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Search</a:t>
                      </a:r>
                      <a:r>
                        <a:rPr lang="en-US" baseline="0" dirty="0"/>
                        <a:t> phrase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~num. </a:t>
                      </a:r>
                      <a:r>
                        <a:rPr lang="en-US" baseline="0" dirty="0"/>
                        <a:t>results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92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“j</a:t>
                      </a:r>
                      <a:r>
                        <a:rPr lang="en-US" dirty="0"/>
                        <a:t>ames tam</a:t>
                      </a:r>
                      <a:r>
                        <a:rPr lang="en-CA" dirty="0"/>
                        <a:t>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63,200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034239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“</a:t>
                      </a:r>
                      <a:r>
                        <a:rPr lang="en-US" dirty="0"/>
                        <a:t>james tam</a:t>
                      </a:r>
                      <a:r>
                        <a:rPr lang="en-CA" dirty="0"/>
                        <a:t>"</a:t>
                      </a:r>
                      <a:r>
                        <a:rPr lang="en-US" dirty="0"/>
                        <a:t> -"computer science</a:t>
                      </a:r>
                      <a:r>
                        <a:rPr lang="en-CA" dirty="0"/>
                        <a:t>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49,300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9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"james tam" AND "computer science"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41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"james tam" OR "computer science"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229,000,000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3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9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not anonymous on the Internet</a:t>
            </a:r>
          </a:p>
          <a:p>
            <a:pPr lvl="1"/>
            <a:r>
              <a:rPr lang="en-US" dirty="0"/>
              <a:t>Don’t think you can ‘troll’ (or do worse things) online with impunity</a:t>
            </a:r>
          </a:p>
          <a:p>
            <a:pPr lvl="1"/>
            <a:r>
              <a:rPr lang="en-US" dirty="0"/>
              <a:t>Methods of masking/disguising an IP address (e.g. “Tor”) aren’t infallible</a:t>
            </a:r>
          </a:p>
          <a:p>
            <a:r>
              <a:rPr lang="en-US" dirty="0"/>
              <a:t>Each node </a:t>
            </a:r>
            <a:r>
              <a:rPr lang="en-US" dirty="0" smtClean="0"/>
              <a:t>(connected device) on </a:t>
            </a:r>
            <a:r>
              <a:rPr lang="en-US" dirty="0"/>
              <a:t>the Internet has an address so that information can reach it “IP address” or “IP” for short.</a:t>
            </a:r>
          </a:p>
          <a:p>
            <a:r>
              <a:rPr lang="en-US" dirty="0"/>
              <a:t>The address takes the form of a sequence of numbers </a:t>
            </a:r>
          </a:p>
          <a:p>
            <a:r>
              <a:rPr lang="en-US" dirty="0"/>
              <a:t>But usually a more meaningful address is used in place of the numeric IP address by users. 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hlinkClick r:id="rId3"/>
              </a:rPr>
              <a:t>www.facebook.com</a:t>
            </a:r>
            <a:endParaRPr lang="en-US" dirty="0"/>
          </a:p>
          <a:p>
            <a:r>
              <a:rPr lang="en-US" dirty="0"/>
              <a:t>The IP address of </a:t>
            </a:r>
            <a:r>
              <a:rPr lang="en-US" dirty="0" smtClean="0"/>
              <a:t>your Internet devices at home </a:t>
            </a:r>
            <a:r>
              <a:rPr lang="en-US" dirty="0"/>
              <a:t>is provided by your Internet service provider/ISP (e.g. Shaw, Telus etc.).</a:t>
            </a:r>
          </a:p>
          <a:p>
            <a:pPr lvl="1"/>
            <a:r>
              <a:rPr lang="en-US" dirty="0"/>
              <a:t>Using a free Wi-Fi network will allow your device to get an IP address from the host of that network. </a:t>
            </a:r>
          </a:p>
        </p:txBody>
      </p:sp>
    </p:spTree>
    <p:extLst>
      <p:ext uri="{BB962C8B-B14F-4D97-AF65-F5344CB8AC3E}">
        <p14:creationId xmlns:p14="http://schemas.microsoft.com/office/powerpoint/2010/main" val="25726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Site Specific Searches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Useful when a webpage is large and/or not well organized:</a:t>
            </a:r>
          </a:p>
          <a:p>
            <a:pPr lvl="1"/>
            <a:r>
              <a:rPr lang="en-US" altLang="en-US" dirty="0"/>
              <a:t>Searching the current webpage</a:t>
            </a:r>
          </a:p>
          <a:p>
            <a:pPr lvl="1"/>
            <a:r>
              <a:rPr lang="en-US" altLang="en-US" dirty="0"/>
              <a:t>Searching the entire site (and only that site)</a:t>
            </a:r>
          </a:p>
        </p:txBody>
      </p:sp>
    </p:spTree>
    <p:extLst>
      <p:ext uri="{BB962C8B-B14F-4D97-AF65-F5344CB8AC3E}">
        <p14:creationId xmlns:p14="http://schemas.microsoft.com/office/powerpoint/2010/main" val="37281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Searching The Currently Viewed Web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274654"/>
            <a:ext cx="5867400" cy="55278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612955"/>
            <a:ext cx="2404533" cy="1358845"/>
            <a:chOff x="0" y="1612955"/>
            <a:chExt cx="2404533" cy="1358845"/>
          </a:xfrm>
        </p:grpSpPr>
        <p:sp>
          <p:nvSpPr>
            <p:cNvPr id="2" name="Rectangle 1"/>
            <p:cNvSpPr/>
            <p:nvPr/>
          </p:nvSpPr>
          <p:spPr>
            <a:xfrm>
              <a:off x="0" y="2133600"/>
              <a:ext cx="15240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&lt;CTRL&gt;-&lt;F&gt;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(Edge, IE, Firefox)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1286933" y="1612955"/>
              <a:ext cx="1117600" cy="712556"/>
            </a:xfrm>
            <a:custGeom>
              <a:avLst/>
              <a:gdLst>
                <a:gd name="connsiteX0" fmla="*/ 0 w 1117600"/>
                <a:gd name="connsiteY0" fmla="*/ 712556 h 712556"/>
                <a:gd name="connsiteX1" fmla="*/ 270934 w 1117600"/>
                <a:gd name="connsiteY1" fmla="*/ 689978 h 712556"/>
                <a:gd name="connsiteX2" fmla="*/ 361245 w 1117600"/>
                <a:gd name="connsiteY2" fmla="*/ 667401 h 712556"/>
                <a:gd name="connsiteX3" fmla="*/ 406400 w 1117600"/>
                <a:gd name="connsiteY3" fmla="*/ 610956 h 712556"/>
                <a:gd name="connsiteX4" fmla="*/ 428978 w 1117600"/>
                <a:gd name="connsiteY4" fmla="*/ 577089 h 712556"/>
                <a:gd name="connsiteX5" fmla="*/ 462845 w 1117600"/>
                <a:gd name="connsiteY5" fmla="*/ 543223 h 712556"/>
                <a:gd name="connsiteX6" fmla="*/ 485423 w 1117600"/>
                <a:gd name="connsiteY6" fmla="*/ 452912 h 712556"/>
                <a:gd name="connsiteX7" fmla="*/ 496711 w 1117600"/>
                <a:gd name="connsiteY7" fmla="*/ 373889 h 712556"/>
                <a:gd name="connsiteX8" fmla="*/ 519289 w 1117600"/>
                <a:gd name="connsiteY8" fmla="*/ 306156 h 712556"/>
                <a:gd name="connsiteX9" fmla="*/ 530578 w 1117600"/>
                <a:gd name="connsiteY9" fmla="*/ 272289 h 712556"/>
                <a:gd name="connsiteX10" fmla="*/ 587023 w 1117600"/>
                <a:gd name="connsiteY10" fmla="*/ 204556 h 712556"/>
                <a:gd name="connsiteX11" fmla="*/ 654756 w 1117600"/>
                <a:gd name="connsiteY11" fmla="*/ 159401 h 712556"/>
                <a:gd name="connsiteX12" fmla="*/ 711200 w 1117600"/>
                <a:gd name="connsiteY12" fmla="*/ 102956 h 712556"/>
                <a:gd name="connsiteX13" fmla="*/ 745067 w 1117600"/>
                <a:gd name="connsiteY13" fmla="*/ 69089 h 712556"/>
                <a:gd name="connsiteX14" fmla="*/ 857956 w 1117600"/>
                <a:gd name="connsiteY14" fmla="*/ 35223 h 712556"/>
                <a:gd name="connsiteX15" fmla="*/ 891823 w 1117600"/>
                <a:gd name="connsiteY15" fmla="*/ 23934 h 712556"/>
                <a:gd name="connsiteX16" fmla="*/ 936978 w 1117600"/>
                <a:gd name="connsiteY16" fmla="*/ 12645 h 712556"/>
                <a:gd name="connsiteX17" fmla="*/ 970845 w 1117600"/>
                <a:gd name="connsiteY17" fmla="*/ 1356 h 712556"/>
                <a:gd name="connsiteX18" fmla="*/ 1117600 w 1117600"/>
                <a:gd name="connsiteY18" fmla="*/ 1356 h 7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7600" h="712556">
                  <a:moveTo>
                    <a:pt x="0" y="712556"/>
                  </a:moveTo>
                  <a:cubicBezTo>
                    <a:pt x="90311" y="705030"/>
                    <a:pt x="181009" y="701218"/>
                    <a:pt x="270934" y="689978"/>
                  </a:cubicBezTo>
                  <a:cubicBezTo>
                    <a:pt x="301724" y="686129"/>
                    <a:pt x="361245" y="667401"/>
                    <a:pt x="361245" y="667401"/>
                  </a:cubicBezTo>
                  <a:cubicBezTo>
                    <a:pt x="383222" y="601469"/>
                    <a:pt x="355338" y="662018"/>
                    <a:pt x="406400" y="610956"/>
                  </a:cubicBezTo>
                  <a:cubicBezTo>
                    <a:pt x="415994" y="601362"/>
                    <a:pt x="420292" y="587512"/>
                    <a:pt x="428978" y="577089"/>
                  </a:cubicBezTo>
                  <a:cubicBezTo>
                    <a:pt x="439199" y="564825"/>
                    <a:pt x="451556" y="554512"/>
                    <a:pt x="462845" y="543223"/>
                  </a:cubicBezTo>
                  <a:cubicBezTo>
                    <a:pt x="477385" y="499604"/>
                    <a:pt x="476342" y="507399"/>
                    <a:pt x="485423" y="452912"/>
                  </a:cubicBezTo>
                  <a:cubicBezTo>
                    <a:pt x="489797" y="426666"/>
                    <a:pt x="490728" y="399816"/>
                    <a:pt x="496711" y="373889"/>
                  </a:cubicBezTo>
                  <a:cubicBezTo>
                    <a:pt x="502062" y="350699"/>
                    <a:pt x="511763" y="328734"/>
                    <a:pt x="519289" y="306156"/>
                  </a:cubicBezTo>
                  <a:cubicBezTo>
                    <a:pt x="523052" y="294867"/>
                    <a:pt x="523977" y="282190"/>
                    <a:pt x="530578" y="272289"/>
                  </a:cubicBezTo>
                  <a:cubicBezTo>
                    <a:pt x="586642" y="188195"/>
                    <a:pt x="514579" y="291490"/>
                    <a:pt x="587023" y="204556"/>
                  </a:cubicBezTo>
                  <a:cubicBezTo>
                    <a:pt x="628054" y="155318"/>
                    <a:pt x="585175" y="176795"/>
                    <a:pt x="654756" y="159401"/>
                  </a:cubicBezTo>
                  <a:cubicBezTo>
                    <a:pt x="696149" y="97312"/>
                    <a:pt x="654757" y="149993"/>
                    <a:pt x="711200" y="102956"/>
                  </a:cubicBezTo>
                  <a:cubicBezTo>
                    <a:pt x="723465" y="92735"/>
                    <a:pt x="731111" y="76842"/>
                    <a:pt x="745067" y="69089"/>
                  </a:cubicBezTo>
                  <a:cubicBezTo>
                    <a:pt x="773470" y="53310"/>
                    <a:pt x="824948" y="44654"/>
                    <a:pt x="857956" y="35223"/>
                  </a:cubicBezTo>
                  <a:cubicBezTo>
                    <a:pt x="869398" y="31954"/>
                    <a:pt x="880381" y="27203"/>
                    <a:pt x="891823" y="23934"/>
                  </a:cubicBezTo>
                  <a:cubicBezTo>
                    <a:pt x="906741" y="19672"/>
                    <a:pt x="922060" y="16907"/>
                    <a:pt x="936978" y="12645"/>
                  </a:cubicBezTo>
                  <a:cubicBezTo>
                    <a:pt x="948420" y="9376"/>
                    <a:pt x="958969" y="2098"/>
                    <a:pt x="970845" y="1356"/>
                  </a:cubicBezTo>
                  <a:cubicBezTo>
                    <a:pt x="1019668" y="-1695"/>
                    <a:pt x="1068682" y="1356"/>
                    <a:pt x="1117600" y="135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25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Involves searching one entire site (and </a:t>
            </a:r>
            <a:r>
              <a:rPr lang="en-US" altLang="en-US" i="1" dirty="0"/>
              <a:t>not just the page </a:t>
            </a:r>
            <a:r>
              <a:rPr lang="en-US" altLang="en-US" dirty="0"/>
              <a:t>from the site that is currently loaded into the web browser). Results from other sites will not be shown.</a:t>
            </a:r>
          </a:p>
          <a:p>
            <a:pPr lvl="1"/>
            <a:r>
              <a:rPr lang="en-US" altLang="en-US" dirty="0"/>
              <a:t>Use the ‘</a:t>
            </a:r>
            <a:r>
              <a:rPr lang="en-US" altLang="en-US" b="1" dirty="0">
                <a:solidFill>
                  <a:srgbClr val="00B050"/>
                </a:solidFill>
              </a:rPr>
              <a:t>site</a:t>
            </a:r>
            <a:r>
              <a:rPr lang="en-US" altLang="en-US" dirty="0"/>
              <a:t>’ keyword</a:t>
            </a:r>
          </a:p>
          <a:p>
            <a:r>
              <a:rPr lang="en-US" altLang="en-US" dirty="0"/>
              <a:t>Example: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6125" y="3489209"/>
            <a:ext cx="7056914" cy="834997"/>
            <a:chOff x="736124" y="3278652"/>
            <a:chExt cx="7056914" cy="834997"/>
          </a:xfrm>
        </p:grpSpPr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762000" y="3278652"/>
              <a:ext cx="7031038" cy="47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Search only the University of Calgary website for the desired text</a:t>
              </a:r>
              <a:endParaRPr lang="en-CA" altLang="en-US" sz="18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91098"/>
            <a:stretch/>
          </p:blipFill>
          <p:spPr>
            <a:xfrm>
              <a:off x="736124" y="3654068"/>
              <a:ext cx="6086475" cy="45958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6125" y="4390237"/>
            <a:ext cx="5893276" cy="2462180"/>
            <a:chOff x="722948" y="4266049"/>
            <a:chExt cx="6012815" cy="2497067"/>
          </a:xfrm>
        </p:grpSpPr>
        <p:sp>
          <p:nvSpPr>
            <p:cNvPr id="63495" name="TextBox 8"/>
            <p:cNvSpPr txBox="1">
              <a:spLocks noChangeArrowheads="1"/>
            </p:cNvSpPr>
            <p:nvPr/>
          </p:nvSpPr>
          <p:spPr bwMode="auto">
            <a:xfrm>
              <a:off x="762000" y="4266049"/>
              <a:ext cx="5973763" cy="47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/>
                <a:t>Results are only from the University of Calgary website</a:t>
              </a:r>
              <a:endParaRPr lang="en-CA" alt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47219" b="-1"/>
            <a:stretch/>
          </p:blipFill>
          <p:spPr>
            <a:xfrm>
              <a:off x="722948" y="4579819"/>
              <a:ext cx="4876800" cy="2183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7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075645"/>
            <a:ext cx="7267575" cy="477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</a:rPr>
              <a:t>Searching One Website</a:t>
            </a:r>
            <a:r>
              <a:rPr lang="en-US" altLang="en-US" dirty="0"/>
              <a:t>: Advanced Search</a:t>
            </a:r>
            <a:endParaRPr lang="en-CA" alt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24200" y="4657559"/>
            <a:ext cx="5957887" cy="935038"/>
            <a:chOff x="1782683" y="2174240"/>
            <a:chExt cx="5959237" cy="934721"/>
          </a:xfrm>
        </p:grpSpPr>
        <p:cxnSp>
          <p:nvCxnSpPr>
            <p:cNvPr id="6452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1782683" y="2560320"/>
              <a:ext cx="4557159" cy="548641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TextBox 11"/>
            <p:cNvSpPr txBox="1">
              <a:spLocks noChangeArrowheads="1"/>
            </p:cNvSpPr>
            <p:nvPr/>
          </p:nvSpPr>
          <p:spPr bwMode="auto">
            <a:xfrm>
              <a:off x="6360160" y="2174240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Site being </a:t>
              </a:r>
              <a:r>
                <a:rPr lang="en-US" altLang="en-US" sz="1800" b="1" dirty="0" smtClean="0">
                  <a:solidFill>
                    <a:srgbClr val="00B050"/>
                  </a:solidFill>
                </a:rPr>
                <a:t>searched (same as ‘site’)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2133600"/>
            <a:ext cx="6415608" cy="650474"/>
            <a:chOff x="1570644" y="3134505"/>
            <a:chExt cx="6414640" cy="650240"/>
          </a:xfrm>
        </p:grpSpPr>
        <p:cxnSp>
          <p:nvCxnSpPr>
            <p:cNvPr id="64518" name="Straight Arrow Connector 5"/>
            <p:cNvCxnSpPr>
              <a:cxnSpLocks noChangeShapeType="1"/>
              <a:stCxn id="64519" idx="1"/>
            </p:cNvCxnSpPr>
            <p:nvPr/>
          </p:nvCxnSpPr>
          <p:spPr bwMode="auto">
            <a:xfrm flipH="1" flipV="1">
              <a:off x="1570644" y="3134505"/>
              <a:ext cx="5032881" cy="32512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19" name="TextBox 6"/>
            <p:cNvSpPr txBox="1">
              <a:spLocks noChangeArrowheads="1"/>
            </p:cNvSpPr>
            <p:nvPr/>
          </p:nvSpPr>
          <p:spPr bwMode="auto">
            <a:xfrm>
              <a:off x="6603524" y="3134505"/>
              <a:ext cx="138176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0B050"/>
                  </a:solidFill>
                </a:rPr>
                <a:t>Information sought</a:t>
              </a:r>
              <a:endParaRPr lang="en-CA" altLang="en-US" sz="1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5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Documentation: Google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(Last accessed Jan 2020)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support.google.com/websearch/answer/2466433?hl=en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Websites: Google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(Alphabet)</a:t>
            </a:r>
          </a:p>
          <a:p>
            <a:pPr lvl="1"/>
            <a:r>
              <a:rPr lang="en-US" dirty="0"/>
              <a:t>Overall the most frequently used search site (~75% - 95% </a:t>
            </a:r>
            <a:r>
              <a:rPr lang="en-US" dirty="0" smtClean="0"/>
              <a:t>searches occur via Googles)</a:t>
            </a:r>
            <a:endParaRPr lang="en-US" dirty="0"/>
          </a:p>
          <a:p>
            <a:pPr lvl="1"/>
            <a:r>
              <a:rPr lang="en-US" dirty="0" smtClean="0"/>
              <a:t>Pros (Google)</a:t>
            </a:r>
            <a:endParaRPr lang="en-US" dirty="0"/>
          </a:p>
          <a:p>
            <a:pPr lvl="2"/>
            <a:r>
              <a:rPr lang="en-US" dirty="0"/>
              <a:t>Text </a:t>
            </a:r>
            <a:r>
              <a:rPr lang="en-US" dirty="0" smtClean="0"/>
              <a:t>search:</a:t>
            </a:r>
          </a:p>
          <a:p>
            <a:pPr lvl="3"/>
            <a:r>
              <a:rPr lang="en-US" dirty="0" smtClean="0"/>
              <a:t>Now: generally good </a:t>
            </a:r>
          </a:p>
          <a:p>
            <a:pPr lvl="3"/>
            <a:r>
              <a:rPr lang="en-US" dirty="0" smtClean="0"/>
              <a:t>Past: clearly superior to similar sites</a:t>
            </a:r>
            <a:endParaRPr lang="en-US" dirty="0"/>
          </a:p>
          <a:p>
            <a:pPr lvl="2"/>
            <a:r>
              <a:rPr lang="en-US" dirty="0"/>
              <a:t>Maps/geographical – can’t be beat especially with extensive street and satellite views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Cons</a:t>
            </a:r>
            <a:r>
              <a:rPr lang="en-US" dirty="0"/>
              <a:t> </a:t>
            </a:r>
            <a:r>
              <a:rPr lang="en-US" dirty="0" smtClean="0"/>
              <a:t>(Google)</a:t>
            </a:r>
            <a:endParaRPr lang="en-US" dirty="0"/>
          </a:p>
          <a:p>
            <a:pPr lvl="2"/>
            <a:r>
              <a:rPr lang="en-US" dirty="0"/>
              <a:t>Complaints about biases in ranking e.g. competitors to Google are ranked lower</a:t>
            </a:r>
          </a:p>
          <a:p>
            <a:pPr lvl="2"/>
            <a:r>
              <a:rPr lang="en-US" dirty="0" smtClean="0"/>
              <a:t>Privacy/tracking issues (may be more than you think, not just ‘ads’)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4343400"/>
            <a:ext cx="7315200" cy="1371600"/>
            <a:chOff x="1371600" y="3514240"/>
            <a:chExt cx="7315200" cy="137160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79483" y="3883572"/>
              <a:ext cx="1439917" cy="10022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600" y="3514240"/>
              <a:ext cx="73152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Bing: rotating ‘360’ degree street side view (not the same experience)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2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Websites: Google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Cons </a:t>
            </a:r>
            <a:r>
              <a:rPr lang="en-US" dirty="0"/>
              <a:t>(</a:t>
            </a:r>
            <a:r>
              <a:rPr lang="en-US" dirty="0" smtClean="0"/>
              <a:t>Google continued))</a:t>
            </a:r>
            <a:endParaRPr lang="en-US" dirty="0"/>
          </a:p>
          <a:p>
            <a:pPr lvl="2"/>
            <a:r>
              <a:rPr lang="en-US" dirty="0" smtClean="0"/>
              <a:t>Privacy/tracking </a:t>
            </a:r>
            <a:r>
              <a:rPr lang="en-US" dirty="0"/>
              <a:t>issues (may be more than you think, not just ‘ads’)</a:t>
            </a:r>
          </a:p>
          <a:p>
            <a:pPr lvl="3"/>
            <a:r>
              <a:rPr lang="en-US" dirty="0" smtClean="0"/>
              <a:t>Example (location and time map): </a:t>
            </a:r>
          </a:p>
          <a:p>
            <a:pPr marL="1139825" lvl="4">
              <a:buFont typeface="Wingdings" panose="05000000000000000000" pitchFamily="2" charset="2"/>
              <a:buChar char="§"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www.cnbc.com/2017/11/20/what-does-google-know-about-me.html</a:t>
            </a:r>
            <a:endParaRPr lang="en-US" sz="1400" dirty="0" smtClean="0"/>
          </a:p>
          <a:p>
            <a:pPr lvl="3"/>
            <a:r>
              <a:rPr lang="en-US" dirty="0" smtClean="0"/>
              <a:t>“Why </a:t>
            </a:r>
            <a:r>
              <a:rPr lang="en-US" dirty="0"/>
              <a:t>Google’s Spying on User Data Is Worse than the </a:t>
            </a:r>
            <a:r>
              <a:rPr lang="en-US" dirty="0" smtClean="0"/>
              <a:t>NSA’s</a:t>
            </a:r>
            <a:r>
              <a:rPr lang="en-US" dirty="0" smtClean="0">
                <a:hlinkClick r:id="rId3"/>
              </a:rPr>
              <a:t>”</a:t>
            </a:r>
            <a:endParaRPr lang="en-US" dirty="0">
              <a:hlinkClick r:id="rId3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://www.huffpost.com/entry/why-googles-spying-on-use_b_3530296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Sites: Microsoft Bing</a:t>
            </a:r>
            <a:r>
              <a:rPr lang="en-US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www.bing.com</a:t>
            </a:r>
            <a:endParaRPr lang="en-US" dirty="0"/>
          </a:p>
          <a:p>
            <a:r>
              <a:rPr lang="en-US" dirty="0"/>
              <a:t>The results from text searches (e.g. “Who will win the Stanley cup” +2019) are often </a:t>
            </a:r>
            <a:r>
              <a:rPr lang="en-US" dirty="0" smtClean="0"/>
              <a:t>comparable to Google (some claim Bing is greatly superior)</a:t>
            </a:r>
            <a:endParaRPr lang="en-US" dirty="0"/>
          </a:p>
          <a:p>
            <a:r>
              <a:rPr lang="en-US" dirty="0" smtClean="0"/>
              <a:t>The search tabs (e.g. images) provide similar </a:t>
            </a:r>
            <a:r>
              <a:rPr lang="en-US" dirty="0"/>
              <a:t>search parameters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5789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 References (Accessed Sept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http://blogs.cornell.edu/info2040/2016/10/17/bing-vs-google-seo-and-search-algorithms/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https://www.pcworld.com/article/2685215/websites/the-4-reasons-i-switched-from-google-to-bing.html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https://www.cnet.com/news/so-i-put-google-and-bing-in-the-ring-guess-who-won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https://help.bing.microsoft.com/#apex/18/en-US/10001/-1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0" y="4004199"/>
            <a:ext cx="7418428" cy="1460405"/>
            <a:chOff x="33130" y="3075422"/>
            <a:chExt cx="7859586" cy="19938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30" y="3075422"/>
              <a:ext cx="4446628" cy="9255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03358" y="3895310"/>
              <a:ext cx="5089358" cy="117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1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Sites: Bing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Bing video: includes a ‘preview’ feature of videos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Google video: includes a visual ‘closed captioned’ search criteria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5769" t="27949" r="22596" b="42051"/>
          <a:stretch/>
        </p:blipFill>
        <p:spPr bwMode="auto">
          <a:xfrm>
            <a:off x="838200" y="1905000"/>
            <a:ext cx="3562350" cy="308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9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Search Sites: Image-Based Searches (Reverse Image Searches)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Yandex: </a:t>
            </a:r>
            <a:r>
              <a:rPr lang="en-US" dirty="0">
                <a:hlinkClick r:id="rId2"/>
              </a:rPr>
              <a:t>www.yandex.com</a:t>
            </a:r>
            <a:endParaRPr lang="en-US" dirty="0"/>
          </a:p>
          <a:p>
            <a:pPr lvl="1"/>
            <a:r>
              <a:rPr lang="en-US" dirty="0"/>
              <a:t>Largest technology company and largest search website in the Russian Federation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It’s biggest ‘claim to fame’ is the quality of it’s image-based searches</a:t>
            </a:r>
          </a:p>
          <a:p>
            <a:pPr lvl="2"/>
            <a:r>
              <a:rPr lang="en-US" dirty="0" smtClean="0"/>
              <a:t>Image-based search (reverse image search): Instead </a:t>
            </a:r>
            <a:r>
              <a:rPr lang="en-US" dirty="0"/>
              <a:t>of typing text criteria when looking for pictures online you can upload a picture and the search website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pPr lvl="2"/>
            <a:r>
              <a:rPr lang="en-US" dirty="0"/>
              <a:t>Other search websites also have this feature (e.g. Google, Bing. Tineye etc.) but the results may not as useful.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6877050" cy="10382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Down Arrow 5"/>
          <p:cNvSpPr/>
          <p:nvPr/>
        </p:nvSpPr>
        <p:spPr>
          <a:xfrm rot="8127918">
            <a:off x="6974170" y="3986211"/>
            <a:ext cx="533400" cy="533400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D9278-EEA8-4CF6-BCD8-36868A4ECFD7}"/>
              </a:ext>
            </a:extLst>
          </p:cNvPr>
          <p:cNvSpPr/>
          <p:nvPr/>
        </p:nvSpPr>
        <p:spPr>
          <a:xfrm>
            <a:off x="76200" y="6163849"/>
            <a:ext cx="8610600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3366BB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"Yandex, Russia's biggest technology company, celebrates 20 years"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u="sng" dirty="0">
                <a:solidFill>
                  <a:srgbClr val="0645A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The Economist"/>
              </a:rPr>
              <a:t>The Economist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September 30, 2017.</a:t>
            </a:r>
            <a:endParaRPr lang="en-CA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Modern Consequence Of Historical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Information is typically routed among several computers and may take multiple paths even in one ‘session’ </a:t>
            </a:r>
          </a:p>
          <a:p>
            <a:r>
              <a:rPr lang="en-CA" dirty="0"/>
              <a:t>e.g., one session could consist of the viewing of a single video or even a single financial transaction.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28600" y="3946256"/>
            <a:ext cx="8077200" cy="609600"/>
            <a:chOff x="228600" y="3962400"/>
            <a:chExt cx="8077200" cy="609600"/>
          </a:xfrm>
        </p:grpSpPr>
        <p:sp>
          <p:nvSpPr>
            <p:cNvPr id="4" name="Rectangle 3"/>
            <p:cNvSpPr/>
            <p:nvPr/>
          </p:nvSpPr>
          <p:spPr>
            <a:xfrm>
              <a:off x="2286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Tam’s machine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3962400"/>
              <a:ext cx="1066800" cy="6096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Tam’s bank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40386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Tam’s ISP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4000500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Bank’s ISP</a:t>
              </a:r>
            </a:p>
          </p:txBody>
        </p:sp>
        <p:cxnSp>
          <p:nvCxnSpPr>
            <p:cNvPr id="9" name="Straight Connector 8"/>
            <p:cNvCxnSpPr>
              <a:stCxn id="4" idx="3"/>
              <a:endCxn id="6" idx="1"/>
            </p:cNvCxnSpPr>
            <p:nvPr/>
          </p:nvCxnSpPr>
          <p:spPr>
            <a:xfrm>
              <a:off x="1447800" y="43053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5" idx="1"/>
            </p:cNvCxnSpPr>
            <p:nvPr/>
          </p:nvCxnSpPr>
          <p:spPr>
            <a:xfrm>
              <a:off x="6858000" y="4267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438400" y="3184262"/>
            <a:ext cx="3810000" cy="838196"/>
            <a:chOff x="2438400" y="3623819"/>
            <a:chExt cx="3276600" cy="1160704"/>
          </a:xfrm>
        </p:grpSpPr>
        <p:sp>
          <p:nvSpPr>
            <p:cNvPr id="13" name="Rectangle 12"/>
            <p:cNvSpPr/>
            <p:nvPr/>
          </p:nvSpPr>
          <p:spPr>
            <a:xfrm>
              <a:off x="2895600" y="3623819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5800" y="3623819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19" name="Straight Connector 18"/>
            <p:cNvCxnSpPr>
              <a:stCxn id="6" idx="0"/>
              <a:endCxn id="13" idx="1"/>
            </p:cNvCxnSpPr>
            <p:nvPr/>
          </p:nvCxnSpPr>
          <p:spPr>
            <a:xfrm flipV="1">
              <a:off x="2438400" y="3890519"/>
              <a:ext cx="457200" cy="894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3"/>
              <a:endCxn id="14" idx="1"/>
            </p:cNvCxnSpPr>
            <p:nvPr/>
          </p:nvCxnSpPr>
          <p:spPr>
            <a:xfrm>
              <a:off x="4114800" y="3890519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2"/>
              <a:endCxn id="7" idx="0"/>
            </p:cNvCxnSpPr>
            <p:nvPr/>
          </p:nvCxnSpPr>
          <p:spPr>
            <a:xfrm>
              <a:off x="5105400" y="4157219"/>
              <a:ext cx="609600" cy="574542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22500" y="4517756"/>
            <a:ext cx="4536263" cy="1024502"/>
            <a:chOff x="2222500" y="4631309"/>
            <a:chExt cx="4536263" cy="1024502"/>
          </a:xfrm>
        </p:grpSpPr>
        <p:sp>
          <p:nvSpPr>
            <p:cNvPr id="15" name="Rectangle 14"/>
            <p:cNvSpPr/>
            <p:nvPr/>
          </p:nvSpPr>
          <p:spPr>
            <a:xfrm>
              <a:off x="2222500" y="5122411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4196" y="5108007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39563" y="5108007"/>
              <a:ext cx="1219200" cy="533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Unknown ISP</a:t>
              </a:r>
            </a:p>
          </p:txBody>
        </p:sp>
        <p:cxnSp>
          <p:nvCxnSpPr>
            <p:cNvPr id="25" name="Straight Connector 24"/>
            <p:cNvCxnSpPr>
              <a:stCxn id="6" idx="2"/>
              <a:endCxn id="15" idx="0"/>
            </p:cNvCxnSpPr>
            <p:nvPr/>
          </p:nvCxnSpPr>
          <p:spPr>
            <a:xfrm>
              <a:off x="2438400" y="4669409"/>
              <a:ext cx="393700" cy="453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3"/>
              <a:endCxn id="16" idx="1"/>
            </p:cNvCxnSpPr>
            <p:nvPr/>
          </p:nvCxnSpPr>
          <p:spPr>
            <a:xfrm flipV="1">
              <a:off x="3441700" y="5374707"/>
              <a:ext cx="492496" cy="14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3"/>
              <a:endCxn id="17" idx="1"/>
            </p:cNvCxnSpPr>
            <p:nvPr/>
          </p:nvCxnSpPr>
          <p:spPr>
            <a:xfrm>
              <a:off x="5153396" y="5374707"/>
              <a:ext cx="3861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0"/>
              <a:endCxn id="7" idx="2"/>
            </p:cNvCxnSpPr>
            <p:nvPr/>
          </p:nvCxnSpPr>
          <p:spPr>
            <a:xfrm flipV="1">
              <a:off x="6149163" y="4631309"/>
              <a:ext cx="99237" cy="476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200" y="5969000"/>
            <a:ext cx="3962398" cy="699532"/>
            <a:chOff x="76200" y="5969000"/>
            <a:chExt cx="1939046" cy="6995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6200" y="6172200"/>
              <a:ext cx="3810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" y="6506717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57199" y="5969000"/>
              <a:ext cx="1558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Always takes this path</a:t>
              </a:r>
              <a:endParaRPr lang="en-CA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" y="6299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Sometimes takes this path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1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Student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Why/when would you use the image-based search feature?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there any drawbacks/personal security issues (current or future) for websites that include image-based searches as a feature?</a:t>
            </a:r>
          </a:p>
        </p:txBody>
      </p:sp>
    </p:spTree>
    <p:extLst>
      <p:ext uri="{BB962C8B-B14F-4D97-AF65-F5344CB8AC3E}">
        <p14:creationId xmlns:p14="http://schemas.microsoft.com/office/powerpoint/2010/main" val="1698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Image-Based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(last accessed Sept 2018)</a:t>
            </a:r>
          </a:p>
          <a:p>
            <a:pPr lvl="1"/>
            <a:r>
              <a:rPr lang="en-US" dirty="0">
                <a:hlinkClick r:id="rId3"/>
              </a:rPr>
              <a:t>https://support.google.com/websearch/answer/1325808?hl=en</a:t>
            </a:r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How reverse image search works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When you search using an image, your search results may include: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Similar images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Sites that include the image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 sizes of the image you searched for”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191A-3879-40EE-B3A0-8B8AFCE5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Privacy And Web 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92727-1BE6-4FA0-8912-F0FC440F4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search sites tracks your searches - wired.com</a:t>
            </a:r>
          </a:p>
          <a:p>
            <a:pPr lvl="1"/>
            <a:r>
              <a:rPr lang="en-CA" dirty="0"/>
              <a:t>“Google saves all your searches” </a:t>
            </a:r>
          </a:p>
          <a:p>
            <a:pPr lvl="1"/>
            <a:r>
              <a:rPr lang="en-CA" dirty="0"/>
              <a:t>“Google records what you say every time you speak to it”</a:t>
            </a:r>
          </a:p>
          <a:p>
            <a:pPr lvl="1"/>
            <a:r>
              <a:rPr lang="en-CA" dirty="0"/>
              <a:t>“Google tracks and records your location”</a:t>
            </a:r>
          </a:p>
          <a:p>
            <a:r>
              <a:rPr lang="en-CA" dirty="0"/>
              <a:t>It should be possible to remove the stored information but you have to take the time to learn how to do it (opt-in by default is the norm)</a:t>
            </a:r>
          </a:p>
          <a:p>
            <a:r>
              <a:rPr lang="en-CA" dirty="0"/>
              <a:t>What about </a:t>
            </a:r>
            <a:r>
              <a:rPr lang="en-CA" dirty="0" smtClean="0"/>
              <a:t>“private </a:t>
            </a:r>
            <a:r>
              <a:rPr lang="en-CA" dirty="0"/>
              <a:t>browsing” modes provided in web browsers</a:t>
            </a:r>
          </a:p>
          <a:p>
            <a:pPr lvl="1"/>
            <a:r>
              <a:rPr lang="en-CA" dirty="0"/>
              <a:t>It prevents information being stored on your local computer</a:t>
            </a:r>
          </a:p>
          <a:p>
            <a:pPr lvl="1"/>
            <a:r>
              <a:rPr lang="en-CA" dirty="0"/>
              <a:t>That is, it prevents </a:t>
            </a:r>
            <a:r>
              <a:rPr lang="en-CA" i="1" dirty="0"/>
              <a:t>other users of that computer </a:t>
            </a:r>
            <a:r>
              <a:rPr lang="en-CA" dirty="0"/>
              <a:t>from seeing what you’ve done, what sites that you’ve been 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448BF-845B-4C29-B1FB-DE47E5E7675C}"/>
              </a:ext>
            </a:extLst>
          </p:cNvPr>
          <p:cNvSpPr/>
          <p:nvPr/>
        </p:nvSpPr>
        <p:spPr>
          <a:xfrm>
            <a:off x="228600" y="6121697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/>
              <a:t>References</a:t>
            </a:r>
            <a:endParaRPr lang="en-CA" sz="1400" b="1" dirty="0">
              <a:hlinkClick r:id="rId2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1400" dirty="0">
                <a:hlinkClick r:id="rId2"/>
              </a:rPr>
              <a:t>https://www.wired.co.uk/article/google-history-search-tracking-data-how-to-delete</a:t>
            </a:r>
            <a:endParaRPr lang="en-CA" sz="1400" dirty="0"/>
          </a:p>
          <a:p>
            <a:pPr marL="342900" indent="-342900">
              <a:buFont typeface="+mj-lt"/>
              <a:buAutoNum type="arabicPeriod"/>
            </a:pPr>
            <a:r>
              <a:rPr lang="en-CA" sz="1400" dirty="0">
                <a:hlinkClick r:id="rId3"/>
              </a:rPr>
              <a:t>https://www.cnet.com/how-to/how-to-prevent-google-from-tracking-you/</a:t>
            </a:r>
            <a:endParaRPr lang="en-CA" sz="1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778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D404-D118-477A-B147-FE3ED068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Private Search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12E3-12AB-4297-80B6-3B25284B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Private search websites claim that none of search information is retained.</a:t>
            </a:r>
          </a:p>
          <a:p>
            <a:r>
              <a:rPr lang="en-CA" dirty="0"/>
              <a:t>Example: Duckduckgo.com</a:t>
            </a:r>
          </a:p>
          <a:p>
            <a:pPr lvl="1"/>
            <a:r>
              <a:rPr lang="en-CA" dirty="0"/>
              <a:t>Description (from their website)</a:t>
            </a:r>
          </a:p>
          <a:p>
            <a:pPr lvl="1"/>
            <a:r>
              <a:rPr lang="en-CA" dirty="0"/>
              <a:t>“We don’t store your personal information”</a:t>
            </a:r>
          </a:p>
          <a:p>
            <a:pPr lvl="1"/>
            <a:r>
              <a:rPr lang="en-CA" dirty="0"/>
              <a:t>“We don’t follow you around with ads”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9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Evaluating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is crafted for students who need to conduct research for an undergraduate course e.g., writing a paper</a:t>
            </a:r>
          </a:p>
          <a:p>
            <a:pPr lvl="1"/>
            <a:r>
              <a:rPr lang="en-US" dirty="0"/>
              <a:t>But the principles can be applied when researching information for personal reasons because it may improve the quality of the results (e.g., “Are there technical reasons as to why a MAC is any more or less secure than a Windows-PC?”)</a:t>
            </a:r>
          </a:p>
          <a:p>
            <a:r>
              <a:rPr lang="en-US" dirty="0"/>
              <a:t>Finding: Where to look for information </a:t>
            </a:r>
          </a:p>
          <a:p>
            <a:r>
              <a:rPr lang="en-US" dirty="0"/>
              <a:t>Evaluating: Determining the quality of information?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conducting formal research (or even research for undergraduate courses) information sources should be evaluated for quality</a:t>
            </a:r>
          </a:p>
          <a:p>
            <a:pPr lvl="1"/>
            <a:r>
              <a:rPr lang="en-US" dirty="0"/>
              <a:t>Not all sources of information are equal in terms quality.</a:t>
            </a:r>
          </a:p>
          <a:p>
            <a:pPr lvl="1"/>
            <a:r>
              <a:rPr lang="en-US" dirty="0"/>
              <a:t>Contrast: a private individual’s personal blog </a:t>
            </a:r>
            <a:r>
              <a:rPr lang="en-US" dirty="0" smtClean="0"/>
              <a:t>(opinion) vs</a:t>
            </a:r>
            <a:r>
              <a:rPr lang="en-US" dirty="0"/>
              <a:t>. a website containing the current research being conducted by the experts in a particular field.</a:t>
            </a:r>
          </a:p>
          <a:p>
            <a:r>
              <a:rPr lang="en-US" dirty="0"/>
              <a:t>Where to start?</a:t>
            </a:r>
          </a:p>
          <a:p>
            <a:pPr lvl="1"/>
            <a:r>
              <a:rPr lang="en-US" dirty="0"/>
              <a:t>Check with your course instructor: what level of research is expected?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/>
              <a:t>Journals and conference </a:t>
            </a:r>
            <a:r>
              <a:rPr lang="en-US" dirty="0" smtClean="0"/>
              <a:t>proceedings (may be too much for undergraduate courses)</a:t>
            </a:r>
            <a:endParaRPr lang="en-US" dirty="0"/>
          </a:p>
          <a:p>
            <a:pPr lvl="1"/>
            <a:r>
              <a:rPr lang="en-US" dirty="0"/>
              <a:t>Online: websites</a:t>
            </a:r>
          </a:p>
          <a:p>
            <a:pPr marL="3397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 And Conference Proceedings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JT: for most undergrad courses you would probably look at journals/conferences for 5xx level course (if at all)</a:t>
            </a:r>
          </a:p>
          <a:p>
            <a:r>
              <a:rPr lang="en-US" dirty="0" smtClean="0"/>
              <a:t>Publications </a:t>
            </a:r>
            <a:r>
              <a:rPr lang="en-US" dirty="0"/>
              <a:t>that describe the latest theories and research produced by domain experts</a:t>
            </a:r>
          </a:p>
          <a:p>
            <a:r>
              <a:rPr lang="en-US" dirty="0"/>
              <a:t>The quality of publications can vary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ones are at least reasonably good ones? Start with the instructor’s publication list and look at the journals and conferences in which this person has published.</a:t>
            </a:r>
          </a:p>
        </p:txBody>
      </p:sp>
    </p:spTree>
    <p:extLst>
      <p:ext uri="{BB962C8B-B14F-4D97-AF65-F5344CB8AC3E}">
        <p14:creationId xmlns:p14="http://schemas.microsoft.com/office/powerpoint/2010/main" val="2808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 And Conference Proceedings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the quality of the information is generally good</a:t>
            </a:r>
          </a:p>
          <a:p>
            <a:r>
              <a:rPr lang="en-US" dirty="0"/>
              <a:t>Since it is written by ‘experts’ for ‘experts’ it may be difficult for the typical student to read and understand</a:t>
            </a:r>
          </a:p>
          <a:p>
            <a:r>
              <a:rPr lang="en-US" dirty="0" smtClean="0"/>
              <a:t>Examples of good conferences </a:t>
            </a:r>
            <a:r>
              <a:rPr lang="en-US" dirty="0"/>
              <a:t>(in case you’re curious):</a:t>
            </a:r>
          </a:p>
          <a:p>
            <a:pPr lvl="2"/>
            <a:r>
              <a:rPr lang="en-US" dirty="0">
                <a:hlinkClick r:id="rId2"/>
              </a:rPr>
              <a:t>http://www.sigchi.org/conferences/</a:t>
            </a:r>
            <a:r>
              <a:rPr lang="en-US" dirty="0"/>
              <a:t>      “User-friendly technology”</a:t>
            </a:r>
          </a:p>
          <a:p>
            <a:pPr lvl="2"/>
            <a:r>
              <a:rPr lang="en-US" dirty="0">
                <a:hlinkClick r:id="rId3"/>
              </a:rPr>
              <a:t>http://cscw.acm.org/</a:t>
            </a:r>
            <a:r>
              <a:rPr lang="en-US" dirty="0"/>
              <a:t>                                “Technology to support groups”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98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Books: First look at the intended audience</a:t>
            </a:r>
          </a:p>
          <a:p>
            <a:pPr lvl="1"/>
            <a:r>
              <a:rPr lang="en-US" dirty="0"/>
              <a:t>General population books: with no background knowledge in the domain?</a:t>
            </a:r>
          </a:p>
          <a:p>
            <a:pPr lvl="2"/>
            <a:r>
              <a:rPr lang="en-US" dirty="0"/>
              <a:t>e.g., “A brief history of time” by Stephen Hawking</a:t>
            </a:r>
          </a:p>
          <a:p>
            <a:pPr lvl="2"/>
            <a:r>
              <a:rPr lang="en-US" dirty="0"/>
              <a:t>Probably too rudimentary for use in post-secondary courses.</a:t>
            </a:r>
          </a:p>
          <a:p>
            <a:pPr lvl="1"/>
            <a:r>
              <a:rPr lang="en-US" dirty="0"/>
              <a:t>Students: high school or post-secondary textbook</a:t>
            </a:r>
          </a:p>
          <a:p>
            <a:pPr lvl="2"/>
            <a:r>
              <a:rPr lang="en-US" dirty="0"/>
              <a:t>May be at an appropriate level of detail (for the latter category) if you just want general knowledge of a topic (e.g., instead of taking a course)</a:t>
            </a:r>
          </a:p>
          <a:p>
            <a:pPr lvl="2"/>
            <a:r>
              <a:rPr lang="en-US" dirty="0"/>
              <a:t>Probably not specialized enough if you need to write a detailed term paper for a course </a:t>
            </a:r>
          </a:p>
          <a:p>
            <a:pPr lvl="2"/>
            <a:r>
              <a:rPr lang="en-US" dirty="0"/>
              <a:t>e.g., you are taking CPSC 203 there is a brief hardware introduction but the introduction is not sufficient if you need to write a paper on the specific hardware needed for high-end gaming computers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24" y="1371600"/>
            <a:ext cx="8229600" cy="5029200"/>
          </a:xfrm>
        </p:spPr>
        <p:txBody>
          <a:bodyPr/>
          <a:lstStyle/>
          <a:p>
            <a:r>
              <a:rPr lang="en-US" dirty="0"/>
              <a:t>Even more than the other sources, websites vary greatly in quality</a:t>
            </a:r>
          </a:p>
          <a:p>
            <a:pPr lvl="2"/>
            <a:r>
              <a:rPr lang="en-US" dirty="0"/>
              <a:t>The publishers of conference may host websites describing the latest research conducted by the experts </a:t>
            </a:r>
          </a:p>
          <a:p>
            <a:pPr lvl="2"/>
            <a:r>
              <a:rPr lang="en-US" dirty="0"/>
              <a:t>On the other hand: anyone can make their own website about a particular topic</a:t>
            </a:r>
          </a:p>
          <a:p>
            <a:r>
              <a:rPr lang="en-US" dirty="0"/>
              <a:t>Some things to keep in mind when evaluating the quality of a website:</a:t>
            </a:r>
          </a:p>
          <a:p>
            <a:pPr lvl="1"/>
            <a:r>
              <a:rPr lang="en-US" dirty="0"/>
              <a:t>Who is the author: </a:t>
            </a:r>
          </a:p>
          <a:p>
            <a:pPr lvl="2"/>
            <a:r>
              <a:rPr lang="en-US" dirty="0"/>
              <a:t>Widely regarded expert in the </a:t>
            </a:r>
            <a:r>
              <a:rPr lang="en-US" dirty="0" smtClean="0"/>
              <a:t>field (but some experts write about other areas)</a:t>
            </a:r>
            <a:endParaRPr lang="en-US" dirty="0"/>
          </a:p>
          <a:p>
            <a:pPr lvl="2"/>
            <a:r>
              <a:rPr lang="en-US" dirty="0"/>
              <a:t>Industry expert (which field, is it similar to the one described in the website)</a:t>
            </a:r>
          </a:p>
          <a:p>
            <a:pPr lvl="2"/>
            <a:r>
              <a:rPr lang="en-US" dirty="0"/>
              <a:t>Does the person have any apparent conflicts or agendas e.g., a CEO of a computer manufacturing company writing a review of laptops (sometimes affiliations are not so obvious</a:t>
            </a:r>
            <a:r>
              <a:rPr lang="en-US" dirty="0" smtClean="0"/>
              <a:t>)</a:t>
            </a:r>
          </a:p>
          <a:p>
            <a:pPr lvl="2"/>
            <a:r>
              <a:rPr lang="en-US" sz="1400" dirty="0">
                <a:hlinkClick r:id="rId3"/>
              </a:rPr>
              <a:t>https://www.quora.com/What-does-Google-know-about-me/answer/Gabriel-Weinberg</a:t>
            </a:r>
            <a:endParaRPr lang="en-US" sz="1400" dirty="0"/>
          </a:p>
          <a:p>
            <a:pPr lvl="2"/>
            <a:r>
              <a:rPr lang="en-US" dirty="0"/>
              <a:t>Are points backed by facts? Are those facts citing reputable sources?</a:t>
            </a:r>
          </a:p>
          <a:p>
            <a:pPr lvl="3"/>
            <a:r>
              <a:rPr lang="en-US" dirty="0"/>
              <a:t>Some present opinions as facts.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Reasons For Multiple Paths Along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Benefits:</a:t>
            </a:r>
          </a:p>
          <a:p>
            <a:pPr lvl="2"/>
            <a:r>
              <a:rPr lang="en-CA" dirty="0"/>
              <a:t>Stability</a:t>
            </a:r>
          </a:p>
          <a:p>
            <a:pPr lvl="2"/>
            <a:r>
              <a:rPr lang="en-CA" dirty="0"/>
              <a:t>Speed</a:t>
            </a:r>
          </a:p>
          <a:p>
            <a:pPr lvl="1"/>
            <a:r>
              <a:rPr lang="en-CA" dirty="0"/>
              <a:t>Need for an </a:t>
            </a:r>
            <a:r>
              <a:rPr lang="en-CA" dirty="0" smtClean="0"/>
              <a:t>IP address</a:t>
            </a:r>
            <a:endParaRPr lang="en-CA" dirty="0"/>
          </a:p>
          <a:p>
            <a:pPr lvl="2"/>
            <a:r>
              <a:rPr lang="en-CA" dirty="0"/>
              <a:t>Information may need to be resent.</a:t>
            </a:r>
          </a:p>
          <a:p>
            <a:pPr lvl="2"/>
            <a:r>
              <a:rPr lang="en-CA" dirty="0"/>
              <a:t>Each ‘portion’ (packet) of transmitted data needs to contain the </a:t>
            </a:r>
            <a:r>
              <a:rPr lang="en-CA" dirty="0" smtClean="0"/>
              <a:t>IP address </a:t>
            </a:r>
            <a:r>
              <a:rPr lang="en-CA" dirty="0"/>
              <a:t>of the destination.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93700" y="1181100"/>
            <a:ext cx="8077200" cy="2895600"/>
            <a:chOff x="228600" y="3048000"/>
            <a:chExt cx="8077200" cy="289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" y="3962400"/>
              <a:ext cx="8077200" cy="609600"/>
              <a:chOff x="228600" y="3962400"/>
              <a:chExt cx="8077200" cy="6096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86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Tam’s machine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39000" y="3962400"/>
                <a:ext cx="1066800" cy="6096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Tam’s bank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28800" y="40386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Tam’s ISP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638800" y="40005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Bank’s ISP</a:t>
                </a:r>
              </a:p>
            </p:txBody>
          </p:sp>
          <p:cxnSp>
            <p:nvCxnSpPr>
              <p:cNvPr id="30" name="Straight Connector 29"/>
              <p:cNvCxnSpPr>
                <a:stCxn id="26" idx="3"/>
                <a:endCxn id="28" idx="1"/>
              </p:cNvCxnSpPr>
              <p:nvPr/>
            </p:nvCxnSpPr>
            <p:spPr>
              <a:xfrm>
                <a:off x="1447800" y="43053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3"/>
                <a:endCxn id="27" idx="1"/>
              </p:cNvCxnSpPr>
              <p:nvPr/>
            </p:nvCxnSpPr>
            <p:spPr>
              <a:xfrm>
                <a:off x="6858000" y="4267200"/>
                <a:ext cx="3810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438400" y="3048000"/>
              <a:ext cx="3200400" cy="1219200"/>
              <a:chOff x="2438400" y="3048000"/>
              <a:chExt cx="3200400" cy="12192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8194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19600" y="30480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35" name="Straight Connector 34"/>
              <p:cNvCxnSpPr>
                <a:stCxn id="28" idx="0"/>
                <a:endCxn id="33" idx="1"/>
              </p:cNvCxnSpPr>
              <p:nvPr/>
            </p:nvCxnSpPr>
            <p:spPr>
              <a:xfrm flipV="1">
                <a:off x="2438400" y="3314700"/>
                <a:ext cx="381000" cy="723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3"/>
                <a:endCxn id="34" idx="1"/>
              </p:cNvCxnSpPr>
              <p:nvPr/>
            </p:nvCxnSpPr>
            <p:spPr>
              <a:xfrm>
                <a:off x="4038600" y="3314700"/>
                <a:ext cx="381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4" idx="2"/>
                <a:endCxn id="29" idx="1"/>
              </p:cNvCxnSpPr>
              <p:nvPr/>
            </p:nvCxnSpPr>
            <p:spPr>
              <a:xfrm>
                <a:off x="5029200" y="3581400"/>
                <a:ext cx="609600" cy="6858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22500" y="4572000"/>
              <a:ext cx="4394200" cy="1371600"/>
              <a:chOff x="2222500" y="4572000"/>
              <a:chExt cx="4394200" cy="13716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22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8100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397500" y="5410200"/>
                <a:ext cx="1219200" cy="53340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chemeClr val="tx1"/>
                    </a:solidFill>
                  </a:rPr>
                  <a:t>Unknown ISP</a:t>
                </a:r>
              </a:p>
            </p:txBody>
          </p:sp>
          <p:cxnSp>
            <p:nvCxnSpPr>
              <p:cNvPr id="42" name="Straight Connector 41"/>
              <p:cNvCxnSpPr>
                <a:stCxn id="28" idx="2"/>
                <a:endCxn id="39" idx="0"/>
              </p:cNvCxnSpPr>
              <p:nvPr/>
            </p:nvCxnSpPr>
            <p:spPr>
              <a:xfrm>
                <a:off x="2438400" y="4572000"/>
                <a:ext cx="3937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9" idx="3"/>
                <a:endCxn id="40" idx="1"/>
              </p:cNvCxnSpPr>
              <p:nvPr/>
            </p:nvCxnSpPr>
            <p:spPr>
              <a:xfrm>
                <a:off x="34417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3"/>
                <a:endCxn id="41" idx="1"/>
              </p:cNvCxnSpPr>
              <p:nvPr/>
            </p:nvCxnSpPr>
            <p:spPr>
              <a:xfrm>
                <a:off x="5029200" y="5676900"/>
                <a:ext cx="368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</p:cNvCxnSpPr>
              <p:nvPr/>
            </p:nvCxnSpPr>
            <p:spPr>
              <a:xfrm flipV="1">
                <a:off x="6007100" y="4572000"/>
                <a:ext cx="241300" cy="838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04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Online: Websites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Who is the intended audience of the website (Will you be able to use the information)</a:t>
            </a:r>
          </a:p>
          <a:p>
            <a:pPr lvl="2"/>
            <a:r>
              <a:rPr lang="en-US" dirty="0"/>
              <a:t>Expert researchers</a:t>
            </a:r>
            <a:r>
              <a:rPr lang="en-US" dirty="0" smtClean="0"/>
              <a:t>? (Example: conference/journal papers)</a:t>
            </a:r>
            <a:endParaRPr lang="en-US" dirty="0"/>
          </a:p>
          <a:p>
            <a:pPr lvl="2"/>
            <a:r>
              <a:rPr lang="en-US" dirty="0"/>
              <a:t>General population</a:t>
            </a:r>
            <a:r>
              <a:rPr lang="en-US" dirty="0" smtClean="0"/>
              <a:t>? (Example: News outlet, specialized magazine)</a:t>
            </a:r>
            <a:endParaRPr lang="en-US" dirty="0"/>
          </a:p>
          <a:p>
            <a:pPr lvl="2"/>
            <a:r>
              <a:rPr lang="en-US" dirty="0"/>
              <a:t>Combination? E.g., </a:t>
            </a:r>
            <a:r>
              <a:rPr lang="en-US" dirty="0">
                <a:hlinkClick r:id="rId3"/>
              </a:rPr>
              <a:t>www.mayoclinic.org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http://www.hopkinsmedicine.org</a:t>
            </a:r>
            <a:endParaRPr lang="en-US" dirty="0"/>
          </a:p>
          <a:p>
            <a:r>
              <a:rPr lang="en-US" dirty="0"/>
              <a:t>If the content is produced by a university or reputable research group then it’s probably </a:t>
            </a:r>
            <a:r>
              <a:rPr lang="en-US" i="1" dirty="0"/>
              <a:t>correct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Mayo clinic, Johns Hopkins</a:t>
            </a:r>
          </a:p>
          <a:p>
            <a:pPr lvl="1"/>
            <a:r>
              <a:rPr lang="en-US" dirty="0"/>
              <a:t>But may or may not be targeted specifically to a ‘general’ audience and be of insufficient depth for your research</a:t>
            </a:r>
          </a:p>
          <a:p>
            <a:r>
              <a:rPr lang="en-US" dirty="0"/>
              <a:t>In </a:t>
            </a:r>
            <a:r>
              <a:rPr lang="en-US" dirty="0" smtClean="0"/>
              <a:t>general </a:t>
            </a:r>
            <a:r>
              <a:rPr lang="en-US" b="1" dirty="0" smtClean="0"/>
              <a:t>use websites with </a:t>
            </a:r>
            <a:r>
              <a:rPr lang="en-US" b="1" dirty="0"/>
              <a:t>a strong degree of a caution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Scholarly Websites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Scholarly source (commonly used definition): research work that’s been published in a ‘peer reviewed’ journal or conference.</a:t>
            </a:r>
          </a:p>
          <a:p>
            <a:r>
              <a:rPr lang="en-US" dirty="0"/>
              <a:t>Peer reviewed (from </a:t>
            </a:r>
            <a:r>
              <a:rPr lang="en-US" dirty="0">
                <a:hlinkClick r:id="rId2"/>
              </a:rPr>
              <a:t>https://www.merriam-webster.com</a:t>
            </a:r>
            <a:r>
              <a:rPr lang="en-US" dirty="0"/>
              <a:t>): “</a:t>
            </a:r>
            <a:r>
              <a:rPr lang="en-CA" dirty="0"/>
              <a:t>process by which something proposed (as for research or publication) is evaluated by a group of experts in the appropriate field 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Scholarly Websites</a:t>
            </a:r>
            <a:r>
              <a:rPr lang="en-US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Google scholar</a:t>
            </a:r>
            <a:r>
              <a:rPr lang="en-US" dirty="0"/>
              <a:t>: Google search that only returns results from scholarly sources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scholar.google.com</a:t>
            </a:r>
          </a:p>
          <a:p>
            <a:r>
              <a:rPr lang="en-US" b="1" dirty="0"/>
              <a:t>Base</a:t>
            </a:r>
            <a:r>
              <a:rPr lang="en-US" dirty="0"/>
              <a:t>: Information is selected and reviewed by Bielefeld University.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base-search.net</a:t>
            </a:r>
            <a:endParaRPr lang="en-US" dirty="0"/>
          </a:p>
          <a:p>
            <a:r>
              <a:rPr lang="en-US" b="1" dirty="0"/>
              <a:t>Academia</a:t>
            </a:r>
            <a:r>
              <a:rPr lang="en-US" dirty="0"/>
              <a:t>: users share scholarly research and follow the research of others.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academia.edu</a:t>
            </a:r>
          </a:p>
          <a:p>
            <a:r>
              <a:rPr lang="en-US" b="1" dirty="0"/>
              <a:t>RefSeek</a:t>
            </a:r>
            <a:r>
              <a:rPr lang="en-US" dirty="0"/>
              <a:t>: searches books, encyclopedias, newspapers, professional journals and websites (JT: is it ‘peer reviewed’)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refseek.com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6565" y="6573414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Source: “Technology in Action (15E)”: Evans, Martin, Poatsy: Page 113</a:t>
            </a:r>
          </a:p>
        </p:txBody>
      </p:sp>
    </p:spTree>
    <p:extLst>
      <p:ext uri="{BB962C8B-B14F-4D97-AF65-F5344CB8AC3E}">
        <p14:creationId xmlns:p14="http://schemas.microsoft.com/office/powerpoint/2010/main" val="6281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Scholarly Websites</a:t>
            </a:r>
            <a:r>
              <a:rPr lang="en-US" baseline="30000" dirty="0"/>
              <a:t> 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Caution: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websites doesn’t mean you don’t have to check facts, but it does provide you with an excellent starting point for your research” - “Technology in Action (15E)</a:t>
            </a:r>
            <a:r>
              <a:rPr lang="en-US" dirty="0"/>
              <a:t>”: Evans, Martin, Poatsy: Page 318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Websites When Researching Information</a:t>
            </a:r>
            <a:r>
              <a:rPr lang="en-US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ResearchGate</a:t>
            </a:r>
            <a:r>
              <a:rPr lang="en-US" dirty="0"/>
              <a:t>: “</a:t>
            </a:r>
            <a:r>
              <a:rPr lang="en-CA" dirty="0"/>
              <a:t>Founded in 2008 by physicians Dr. Ijad Madisch and Dr. Sören Hofmayer, and computer scientist Horst Fickenscher, ResearchGate today has more than 6 million members.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latin typeface="Consolas" panose="020B0609020204030204" pitchFamily="49" charset="0"/>
                <a:hlinkClick r:id="rId2"/>
              </a:rPr>
              <a:t>https://www.researchgate.net/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/>
              <a:t>Microsoft Academic Search</a:t>
            </a:r>
            <a:r>
              <a:rPr lang="en-US" dirty="0"/>
              <a:t>: “</a:t>
            </a:r>
            <a:r>
              <a:rPr lang="en-CA" dirty="0"/>
              <a:t>Microsoft Academic Search is an experimental research service developed by Microsoft Research to explore how scholars, scientists, students, and practitioners find academic content, researchers, institutions, and activities.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latin typeface="Consolas" panose="020B0609020204030204" pitchFamily="49" charset="0"/>
                <a:hlinkClick r:id="rId3"/>
              </a:rPr>
              <a:t>https://www.microsoft.com/en-us/research/project/microsoft-academic-search/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130" y="6573414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 Source: </a:t>
            </a:r>
            <a:r>
              <a:rPr lang="en-US" sz="1400" dirty="0">
                <a:hlinkClick r:id="rId4"/>
              </a:rPr>
              <a:t>https://alternativeto.net/software/google-scholar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Wikipedia</a:t>
            </a:r>
            <a:r>
              <a:rPr lang="en-US" dirty="0"/>
              <a:t> is a collaboratively edited, multilingual, free Internet encyclopedia…” – from </a:t>
            </a:r>
            <a:r>
              <a:rPr lang="en-US" dirty="0">
                <a:hlinkClick r:id="rId2"/>
              </a:rPr>
              <a:t>www.wikipedia.org</a:t>
            </a:r>
            <a:endParaRPr lang="en-US" dirty="0"/>
          </a:p>
          <a:p>
            <a:r>
              <a:rPr lang="en-US" dirty="0" smtClean="0"/>
              <a:t>Anyone can contribute</a:t>
            </a:r>
          </a:p>
          <a:p>
            <a:r>
              <a:rPr lang="en-US" dirty="0" smtClean="0"/>
              <a:t>“</a:t>
            </a:r>
            <a:r>
              <a:rPr lang="en-US" dirty="0"/>
              <a:t>Many eyes view it</a:t>
            </a:r>
            <a:r>
              <a:rPr lang="en-US" dirty="0" smtClean="0"/>
              <a:t>” (and presumably check the quality)</a:t>
            </a:r>
            <a:endParaRPr lang="en-US" dirty="0"/>
          </a:p>
          <a:p>
            <a:r>
              <a:rPr lang="en-US" dirty="0"/>
              <a:t>Question for students: Is this a good quality source of information when researching a topic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Some students: “It’s great I use it everyday</a:t>
            </a:r>
            <a:r>
              <a:rPr lang="en-US" dirty="0" smtClean="0"/>
              <a:t>” (I’ve even heard this from the occasional post-secondary instructor).</a:t>
            </a:r>
            <a:endParaRPr lang="en-US" dirty="0" smtClean="0"/>
          </a:p>
          <a:p>
            <a:pPr lvl="1"/>
            <a:r>
              <a:rPr lang="en-US" dirty="0" smtClean="0"/>
              <a:t>Other students (paraphrase): “It’s a waste of time to talk about Wikipedia, </a:t>
            </a:r>
            <a:r>
              <a:rPr lang="en-US" i="1" dirty="0" smtClean="0"/>
              <a:t>everyone</a:t>
            </a:r>
            <a:r>
              <a:rPr lang="en-US" dirty="0" smtClean="0"/>
              <a:t> knows you shouldn’t use stuff from there!”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‘eyes’ view but are those the ‘right eyes’</a:t>
            </a:r>
          </a:p>
          <a:p>
            <a:pPr lvl="1"/>
            <a:r>
              <a:rPr lang="en-US" dirty="0"/>
              <a:t>Some topics require expert knowledge e.g., ‘Rocket science’</a:t>
            </a:r>
          </a:p>
          <a:p>
            <a:r>
              <a:rPr lang="en-US" dirty="0" smtClean="0"/>
              <a:t>Anyone can edit: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guarantee that the experts in the area will be viewing, let alone actively editing Wikipedia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Furthermore </a:t>
            </a:r>
            <a:r>
              <a:rPr lang="en-US" dirty="0"/>
              <a:t>the document that you view one day may not be the same one that you view on another day</a:t>
            </a:r>
          </a:p>
          <a:p>
            <a:pPr lvl="1"/>
            <a:r>
              <a:rPr lang="en-US" dirty="0" smtClean="0"/>
              <a:t>Side note: Actively </a:t>
            </a:r>
            <a:r>
              <a:rPr lang="en-US" dirty="0"/>
              <a:t>study the history of changes of a document and compare </a:t>
            </a:r>
            <a:r>
              <a:rPr lang="en-US" dirty="0" smtClean="0"/>
              <a:t>differences?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to bias - extreme cases of “vandalism” has lead to “lock downs” </a:t>
            </a:r>
          </a:p>
          <a:p>
            <a:pPr lvl="2"/>
            <a:r>
              <a:rPr lang="en-US" dirty="0"/>
              <a:t>Yes files can be secured </a:t>
            </a:r>
            <a:r>
              <a:rPr lang="en-US" dirty="0" smtClean="0"/>
              <a:t>(locked) from </a:t>
            </a:r>
            <a:r>
              <a:rPr lang="en-US" dirty="0"/>
              <a:t>further edits but consider what’s the point of a wiki (anyone on the web can edit)</a:t>
            </a:r>
          </a:p>
        </p:txBody>
      </p:sp>
    </p:spTree>
    <p:extLst>
      <p:ext uri="{BB962C8B-B14F-4D97-AF65-F5344CB8AC3E}">
        <p14:creationId xmlns:p14="http://schemas.microsoft.com/office/powerpoint/2010/main" val="1287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Wikipedia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 smtClean="0"/>
              <a:t>regular encyclopedia </a:t>
            </a:r>
            <a:r>
              <a:rPr lang="en-US" dirty="0"/>
              <a:t>or perhaps a newspaper article it’s a distillation of different sources of information.</a:t>
            </a:r>
          </a:p>
          <a:p>
            <a:pPr lvl="1"/>
            <a:r>
              <a:rPr lang="en-US" dirty="0"/>
              <a:t>Generally it is not accepted as a direct primary source (don’t directly cite a Wikipedia article in your research paper).</a:t>
            </a:r>
          </a:p>
          <a:p>
            <a:r>
              <a:rPr lang="en-US" dirty="0"/>
              <a:t>It may be a </a:t>
            </a:r>
            <a:r>
              <a:rPr lang="en-US" b="1" dirty="0"/>
              <a:t>starting point </a:t>
            </a:r>
            <a:r>
              <a:rPr lang="en-US" dirty="0"/>
              <a:t>to find good sources of </a:t>
            </a:r>
            <a:r>
              <a:rPr lang="en-US" dirty="0" smtClean="0"/>
              <a:t>information.</a:t>
            </a:r>
          </a:p>
          <a:p>
            <a:pPr lvl="1"/>
            <a:r>
              <a:rPr lang="en-US" dirty="0" smtClean="0"/>
              <a:t>You may be use the sources listed in Wikipedia references to learn about topics and to list in your citations.</a:t>
            </a:r>
            <a:endParaRPr lang="en-US" dirty="0"/>
          </a:p>
          <a:p>
            <a:r>
              <a:rPr lang="en-US" dirty="0"/>
              <a:t>Example: “Human-Computer interaction”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7" y="4491226"/>
            <a:ext cx="4470400" cy="22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06517" y="4533900"/>
            <a:ext cx="7010400" cy="2209800"/>
            <a:chOff x="1981200" y="4267200"/>
            <a:chExt cx="7010400" cy="2209800"/>
          </a:xfrm>
        </p:grpSpPr>
        <p:sp>
          <p:nvSpPr>
            <p:cNvPr id="4" name="Oval 3"/>
            <p:cNvSpPr/>
            <p:nvPr/>
          </p:nvSpPr>
          <p:spPr>
            <a:xfrm>
              <a:off x="1981200" y="6019800"/>
              <a:ext cx="36576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6553200" y="4267200"/>
              <a:ext cx="2438400" cy="1752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Wikipedia cites a</a:t>
              </a:r>
              <a:r>
                <a:rPr lang="en-US" sz="1800" b="1" dirty="0">
                  <a:solidFill>
                    <a:srgbClr val="FF0000"/>
                  </a:solidFill>
                </a:rPr>
                <a:t> good research conference (usability “user friendly” technology)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181600" y="5029200"/>
              <a:ext cx="1371600" cy="9906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7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University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Services provided for students:</a:t>
            </a:r>
          </a:p>
          <a:p>
            <a:pPr lvl="1"/>
            <a:r>
              <a:rPr lang="en-US" dirty="0"/>
              <a:t>From </a:t>
            </a:r>
            <a:r>
              <a:rPr lang="en-US" dirty="0" smtClean="0"/>
              <a:t>the UC library website, formerly it was http</a:t>
            </a:r>
            <a:r>
              <a:rPr lang="en-US" dirty="0"/>
              <a:t>://</a:t>
            </a:r>
            <a:r>
              <a:rPr lang="en-US" dirty="0" smtClean="0"/>
              <a:t>library.ucalgary.ca/student-support)</a:t>
            </a:r>
            <a:endParaRPr lang="en-US" dirty="0"/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“As a student attending the University of Calgary, you have access to the books, journals and online resources of a major research institution.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Your subject librarians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available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research assistance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well.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University of Calgary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ONEcard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is your library card, and gives students the following privileges: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Borrowing books with a loan period of two weeks for undergraduate students and a term loan for graduate students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Interlibrary loan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Off-campus access to Library Research Databases”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2"/>
          <a:stretch/>
        </p:blipFill>
        <p:spPr bwMode="auto">
          <a:xfrm>
            <a:off x="6172200" y="0"/>
            <a:ext cx="2971800" cy="12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3000" y="4800600"/>
            <a:ext cx="51816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Online Web Search Without The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general Internet user does not have a license to access many good online resources.</a:t>
            </a:r>
          </a:p>
          <a:p>
            <a:r>
              <a:rPr lang="en-CA" dirty="0"/>
              <a:t>After finding the publisher of the article: Journal of American Medical </a:t>
            </a:r>
            <a:r>
              <a:rPr lang="en-CA" dirty="0" smtClean="0"/>
              <a:t>Association you must pay to see the contents.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4" y="3149520"/>
            <a:ext cx="6094956" cy="3541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5257800" y="4267200"/>
            <a:ext cx="3886200" cy="1828800"/>
            <a:chOff x="5257800" y="4267200"/>
            <a:chExt cx="3886200" cy="1828800"/>
          </a:xfrm>
        </p:grpSpPr>
        <p:sp>
          <p:nvSpPr>
            <p:cNvPr id="5" name="Oval 4"/>
            <p:cNvSpPr/>
            <p:nvPr/>
          </p:nvSpPr>
          <p:spPr>
            <a:xfrm>
              <a:off x="5257800" y="5867400"/>
              <a:ext cx="15240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43800" y="4267200"/>
              <a:ext cx="1600200" cy="990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If you just ‘Google-It’ you have pay $30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400800" y="4876800"/>
              <a:ext cx="12192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08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Information Using 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search sites.</a:t>
            </a:r>
          </a:p>
          <a:p>
            <a:r>
              <a:rPr lang="en-US" dirty="0"/>
              <a:t>Some may actually work as well as (or for some tasks – better than Google).</a:t>
            </a:r>
          </a:p>
          <a:p>
            <a:r>
              <a:rPr lang="en-US" dirty="0"/>
              <a:t>We will talk about some of the advantages of some of these other sites later.</a:t>
            </a:r>
          </a:p>
          <a:p>
            <a:r>
              <a:rPr lang="en-US" dirty="0"/>
              <a:t>Google however is by far the most popular search site and for simple/common searches it will probably provide at least reasonable results.</a:t>
            </a:r>
          </a:p>
        </p:txBody>
      </p:sp>
    </p:spTree>
    <p:extLst>
      <p:ext uri="{BB962C8B-B14F-4D97-AF65-F5344CB8AC3E}">
        <p14:creationId xmlns:p14="http://schemas.microsoft.com/office/powerpoint/2010/main" val="23998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Library: 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publications of many journals, conference proceedings, online books can be accessed “for free” (licensed) through the university portal:</a:t>
            </a:r>
          </a:p>
          <a:p>
            <a:pPr lvl="1"/>
            <a:r>
              <a:rPr lang="en-US" dirty="0"/>
              <a:t>Requires login with the UC login credentials.</a:t>
            </a:r>
          </a:p>
          <a:p>
            <a:pPr lvl="1"/>
            <a:r>
              <a:rPr lang="en-US" dirty="0"/>
              <a:t>Combine </a:t>
            </a:r>
            <a:r>
              <a:rPr lang="en-US" dirty="0" smtClean="0"/>
              <a:t>the library licensing with </a:t>
            </a:r>
            <a:r>
              <a:rPr lang="en-US" dirty="0"/>
              <a:t>an online web search:</a:t>
            </a:r>
          </a:p>
          <a:p>
            <a:r>
              <a:rPr lang="en-US" dirty="0"/>
              <a:t>Use regular search websites to find the relevant paper.</a:t>
            </a:r>
          </a:p>
          <a:p>
            <a:pPr lvl="1"/>
            <a:r>
              <a:rPr lang="en-US" dirty="0"/>
              <a:t>E.g., “Direct Stimulation of Angiotensin II Type 2 Receptor Initiated After Stroke Ameliorates Ischemic Brain Damage” – found via Google scholar</a:t>
            </a:r>
          </a:p>
          <a:p>
            <a:r>
              <a:rPr lang="en-US" dirty="0"/>
              <a:t>Then access the content of the paper through the university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0784"/>
          <a:stretch/>
        </p:blipFill>
        <p:spPr>
          <a:xfrm>
            <a:off x="457200" y="5334000"/>
            <a:ext cx="33718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089"/>
          <a:stretch/>
        </p:blipFill>
        <p:spPr>
          <a:xfrm>
            <a:off x="3581400" y="4919921"/>
            <a:ext cx="5562600" cy="15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Is Require To Access The Article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524000"/>
            <a:ext cx="5562600" cy="31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Section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factors that can determine the ranking of search results</a:t>
            </a:r>
          </a:p>
          <a:p>
            <a:r>
              <a:rPr lang="en-US" dirty="0"/>
              <a:t>Techniques for more effective web searches using Google:</a:t>
            </a:r>
          </a:p>
          <a:p>
            <a:pPr lvl="1"/>
            <a:r>
              <a:rPr lang="en-US" dirty="0"/>
              <a:t>Searching for exact phrases: using quotes</a:t>
            </a:r>
          </a:p>
          <a:p>
            <a:pPr lvl="1"/>
            <a:r>
              <a:rPr lang="en-US" dirty="0"/>
              <a:t>How to include “stop words” in searches: quotes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use the wildcard: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lvl="1"/>
            <a:r>
              <a:rPr lang="en-US" dirty="0"/>
              <a:t>Searching ranges: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</a:p>
          <a:p>
            <a:pPr lvl="1"/>
            <a:r>
              <a:rPr lang="en-US" dirty="0"/>
              <a:t>Searching for alternates: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</a:p>
          <a:p>
            <a:pPr lvl="1"/>
            <a:r>
              <a:rPr lang="en-US" dirty="0"/>
              <a:t>Excluding words and phrases: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/>
              <a:t> (subtraction operator)</a:t>
            </a:r>
          </a:p>
          <a:p>
            <a:pPr lvl="1"/>
            <a:r>
              <a:rPr lang="en-US" dirty="0"/>
              <a:t>Conducting site specific searches:</a:t>
            </a:r>
          </a:p>
          <a:p>
            <a:pPr lvl="2"/>
            <a:r>
              <a:rPr lang="en-US" dirty="0"/>
              <a:t>Finding content within the webpage currently viewed: ‘find in page’</a:t>
            </a:r>
          </a:p>
          <a:p>
            <a:pPr lvl="2"/>
            <a:r>
              <a:rPr lang="en-US" dirty="0"/>
              <a:t>Searching for content within a particular website: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site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Section You Should Now Know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nsolas" panose="020B0609020204030204" pitchFamily="49" charset="0"/>
              </a:rPr>
              <a:t>Some of the strengths of other search websites as compared to Google: Bing, Yandex, Duckduckgo.</a:t>
            </a:r>
          </a:p>
          <a:p>
            <a:r>
              <a:rPr lang="en-US" dirty="0"/>
              <a:t>How to evaluate the quality of information: journals/conferences, books, websites</a:t>
            </a:r>
          </a:p>
          <a:p>
            <a:r>
              <a:rPr lang="en-US" dirty="0"/>
              <a:t>Examples of some scholarly websites</a:t>
            </a:r>
          </a:p>
          <a:p>
            <a:r>
              <a:rPr lang="en-US" dirty="0"/>
              <a:t>How the university library can complete online searches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Search Websites Rank Results According To Relevance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6083" r="9781" b="8481"/>
          <a:stretch>
            <a:fillRect/>
          </a:stretch>
        </p:blipFill>
        <p:spPr>
          <a:xfrm>
            <a:off x="983594" y="1447800"/>
            <a:ext cx="7176812" cy="5029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Making </a:t>
            </a:r>
            <a:r>
              <a:rPr lang="en-US" altLang="en-US" dirty="0" smtClean="0"/>
              <a:t>Your Site </a:t>
            </a:r>
            <a:r>
              <a:rPr lang="en-US" altLang="en-US" dirty="0"/>
              <a:t>More Noticeable (Higher Rank)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087438"/>
            <a:ext cx="8178800" cy="5368925"/>
          </a:xfrm>
        </p:spPr>
        <p:txBody>
          <a:bodyPr/>
          <a:lstStyle/>
          <a:p>
            <a:pPr lvl="1"/>
            <a:r>
              <a:rPr lang="en-US" altLang="en-US" dirty="0"/>
              <a:t>Old </a:t>
            </a:r>
            <a:r>
              <a:rPr lang="en-US" altLang="en-US" dirty="0" smtClean="0"/>
              <a:t>approach (it still applies but it doesn’t play as large a role as it used to in the ranking of search results)</a:t>
            </a:r>
            <a:endParaRPr lang="en-US" altLang="en-US" dirty="0"/>
          </a:p>
          <a:p>
            <a:pPr lvl="2"/>
            <a:r>
              <a:rPr lang="en-US" altLang="en-US" dirty="0"/>
              <a:t>Add relevant keywords to your page.</a:t>
            </a:r>
          </a:p>
          <a:p>
            <a:pPr lvl="2"/>
            <a:r>
              <a:rPr lang="en-US" altLang="en-US" dirty="0"/>
              <a:t>The frequency and location of keywords may play a role in determining relevance.</a:t>
            </a:r>
          </a:p>
          <a:p>
            <a:pPr lvl="2"/>
            <a:r>
              <a:rPr lang="en-US" altLang="en-US" dirty="0"/>
              <a:t>Trying to artificially rank your page higher in search results may result in a page being put at the bottom of the list (e.g. Your page is listed on page 100 out of 100 pages of results). </a:t>
            </a:r>
          </a:p>
          <a:p>
            <a:pPr lvl="3"/>
            <a:r>
              <a:rPr lang="en-US" altLang="en-US" dirty="0"/>
              <a:t>e.g., adding celebrity ‘gossip’ to my CPSC page may rank it higher but not relevant info for most visitors.</a:t>
            </a:r>
          </a:p>
          <a:p>
            <a:pPr lvl="1"/>
            <a:r>
              <a:rPr lang="en-US" altLang="en-US" dirty="0"/>
              <a:t>Google “Page rank”</a:t>
            </a:r>
          </a:p>
          <a:p>
            <a:pPr lvl="2"/>
            <a:r>
              <a:rPr lang="en-US" altLang="en-US" dirty="0"/>
              <a:t>Links (to your site) also affect ranking (“cross links” between pages)</a:t>
            </a:r>
          </a:p>
          <a:p>
            <a:pPr lvl="2"/>
            <a:r>
              <a:rPr lang="en-US" altLang="en-US" dirty="0"/>
              <a:t>Popular/relevant pages linking to your page rank your page higher on search results than links from irrelevant pages.</a:t>
            </a:r>
          </a:p>
        </p:txBody>
      </p:sp>
    </p:spTree>
    <p:extLst>
      <p:ext uri="{BB962C8B-B14F-4D97-AF65-F5344CB8AC3E}">
        <p14:creationId xmlns:p14="http://schemas.microsoft.com/office/powerpoint/2010/main" val="21995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Searching For Information On The Internet: Google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Easy? Just type in what you’re searching for…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…you may get the information that you were looking for plus much more!</a:t>
            </a:r>
            <a:endParaRPr lang="en-CA" alt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8230" r="36629" b="38190"/>
          <a:stretch>
            <a:fillRect/>
          </a:stretch>
        </p:blipFill>
        <p:spPr bwMode="auto">
          <a:xfrm>
            <a:off x="856445" y="3614737"/>
            <a:ext cx="5659438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9600" r="37312" b="72171"/>
          <a:stretch>
            <a:fillRect/>
          </a:stretch>
        </p:blipFill>
        <p:spPr bwMode="auto">
          <a:xfrm>
            <a:off x="838200" y="1953298"/>
            <a:ext cx="7083425" cy="78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5570" y="4370300"/>
            <a:ext cx="2946400" cy="3349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929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30501</TotalTime>
  <Words>4134</Words>
  <Application>Microsoft Office PowerPoint</Application>
  <PresentationFormat>On-screen Show (4:3)</PresentationFormat>
  <Paragraphs>470</Paragraphs>
  <Slides>64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ＭＳ Ｐゴシック</vt:lpstr>
      <vt:lpstr>Arial</vt:lpstr>
      <vt:lpstr>Calibri</vt:lpstr>
      <vt:lpstr>Consolas</vt:lpstr>
      <vt:lpstr>Times New Roman</vt:lpstr>
      <vt:lpstr>Wingdings</vt:lpstr>
      <vt:lpstr>Office Theme</vt:lpstr>
      <vt:lpstr>The Internet</vt:lpstr>
      <vt:lpstr>Design Of The Internet</vt:lpstr>
      <vt:lpstr>Internet Addresses</vt:lpstr>
      <vt:lpstr>Modern Consequence Of Historical Roots</vt:lpstr>
      <vt:lpstr>Reasons For Multiple Paths Along The Internet</vt:lpstr>
      <vt:lpstr>Searching For Information Using Google</vt:lpstr>
      <vt:lpstr>Search Websites Rank Results According To Relevance</vt:lpstr>
      <vt:lpstr>Making Your Site More Noticeable (Higher Rank)</vt:lpstr>
      <vt:lpstr>Searching For Information On The Internet: Google</vt:lpstr>
      <vt:lpstr>You Will Learn Strategies For Narrowing Your Search Results (This Is For Google But Largely Applies To Other Sites):</vt:lpstr>
      <vt:lpstr>Employing These Search Strategies</vt:lpstr>
      <vt:lpstr>Searching For Exact Phrases</vt:lpstr>
      <vt:lpstr>Searching For Exact Phrases (2)</vt:lpstr>
      <vt:lpstr>Searching Exact Phrases: Advanced Search</vt:lpstr>
      <vt:lpstr>Words That Are Commonly Ignored By Google</vt:lpstr>
      <vt:lpstr>What If More Than One Word Can Be Used?</vt:lpstr>
      <vt:lpstr>Using Multiple Wildcards</vt:lpstr>
      <vt:lpstr>Searching A Range</vt:lpstr>
      <vt:lpstr>Range Searching: Advanced Search</vt:lpstr>
      <vt:lpstr>Searching Among Alternatives</vt:lpstr>
      <vt:lpstr>Searching Among Alternatives (2)</vt:lpstr>
      <vt:lpstr>Example: Multiple Search Terms (Default)</vt:lpstr>
      <vt:lpstr>Example: Multiple Search Terms (“OR”)</vt:lpstr>
      <vt:lpstr>Example: Multiple Search Terms, OR - No Caps</vt:lpstr>
      <vt:lpstr>Searching Alternatives: Advanced Search</vt:lpstr>
      <vt:lpstr>Using ‘OR’: Exceptions1</vt:lpstr>
      <vt:lpstr>Excluding Words</vt:lpstr>
      <vt:lpstr>Excluding Words: Advanced Search</vt:lpstr>
      <vt:lpstr>Example Results: AND, OR, Subtraction (NOT)</vt:lpstr>
      <vt:lpstr>Site Specific Searches</vt:lpstr>
      <vt:lpstr>Searching The Currently Viewed Web Page</vt:lpstr>
      <vt:lpstr>Searching One Website</vt:lpstr>
      <vt:lpstr>Searching One Website: Advanced Search</vt:lpstr>
      <vt:lpstr>Online Documentation: Google Operators</vt:lpstr>
      <vt:lpstr>Other Search Websites: Google Comparison</vt:lpstr>
      <vt:lpstr>Other Search Websites: Google Comparison</vt:lpstr>
      <vt:lpstr>Other Search Sites: Microsoft Bing1</vt:lpstr>
      <vt:lpstr>Other Search Sites: Bing (2)</vt:lpstr>
      <vt:lpstr>Other Search Sites: Image-Based Searches (Reverse Image Searches)</vt:lpstr>
      <vt:lpstr>Student Discussion</vt:lpstr>
      <vt:lpstr>Google’s Image-Based Search</vt:lpstr>
      <vt:lpstr>Privacy And Web Searches</vt:lpstr>
      <vt:lpstr>Private Search Websites</vt:lpstr>
      <vt:lpstr>Finding And Evaluating Information</vt:lpstr>
      <vt:lpstr>Finding Information</vt:lpstr>
      <vt:lpstr>Journals And Conference Proceedings</vt:lpstr>
      <vt:lpstr>Journals And Conference Proceedings (2)</vt:lpstr>
      <vt:lpstr>Books</vt:lpstr>
      <vt:lpstr>Online: Websites</vt:lpstr>
      <vt:lpstr>Online: Websites (2)</vt:lpstr>
      <vt:lpstr>Some Scholarly Websites</vt:lpstr>
      <vt:lpstr>Some Scholarly Websites1</vt:lpstr>
      <vt:lpstr>Some Scholarly Websites (2)</vt:lpstr>
      <vt:lpstr>Other Websites When Researching Information1</vt:lpstr>
      <vt:lpstr>Wikipedia</vt:lpstr>
      <vt:lpstr>Wikipedia (2)</vt:lpstr>
      <vt:lpstr>Using Wikipedia</vt:lpstr>
      <vt:lpstr>Using The University Library</vt:lpstr>
      <vt:lpstr>Online Web Search Without The Library</vt:lpstr>
      <vt:lpstr>The University Library: Online Resources</vt:lpstr>
      <vt:lpstr>Authentication Is Require To Access The Article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the Internet, how to find information and how to evaluate the quality of that information</dc:title>
  <dc:creator>James Tam</dc:creator>
  <cp:keywords>internet;network of networks;searching for information;web search</cp:keywords>
  <cp:lastModifiedBy>James Tam</cp:lastModifiedBy>
  <cp:revision>1048</cp:revision>
  <dcterms:created xsi:type="dcterms:W3CDTF">2014-05-13T22:22:53Z</dcterms:created>
  <dcterms:modified xsi:type="dcterms:W3CDTF">2020-01-23T22:33:51Z</dcterms:modified>
</cp:coreProperties>
</file>