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0" r:id="rId2"/>
  </p:sldMasterIdLst>
  <p:notesMasterIdLst>
    <p:notesMasterId r:id="rId48"/>
  </p:notesMasterIdLst>
  <p:handoutMasterIdLst>
    <p:handoutMasterId r:id="rId49"/>
  </p:handoutMasterIdLst>
  <p:sldIdLst>
    <p:sldId id="345" r:id="rId3"/>
    <p:sldId id="359" r:id="rId4"/>
    <p:sldId id="360" r:id="rId5"/>
    <p:sldId id="361" r:id="rId6"/>
    <p:sldId id="362" r:id="rId7"/>
    <p:sldId id="363" r:id="rId8"/>
    <p:sldId id="364" r:id="rId9"/>
    <p:sldId id="365" r:id="rId10"/>
    <p:sldId id="366" r:id="rId11"/>
    <p:sldId id="367" r:id="rId12"/>
    <p:sldId id="368" r:id="rId13"/>
    <p:sldId id="369" r:id="rId14"/>
    <p:sldId id="370" r:id="rId15"/>
    <p:sldId id="405" r:id="rId16"/>
    <p:sldId id="371" r:id="rId17"/>
    <p:sldId id="372" r:id="rId18"/>
    <p:sldId id="373" r:id="rId19"/>
    <p:sldId id="374" r:id="rId20"/>
    <p:sldId id="375" r:id="rId21"/>
    <p:sldId id="376" r:id="rId22"/>
    <p:sldId id="377" r:id="rId23"/>
    <p:sldId id="378" r:id="rId24"/>
    <p:sldId id="379" r:id="rId25"/>
    <p:sldId id="380" r:id="rId26"/>
    <p:sldId id="382" r:id="rId27"/>
    <p:sldId id="383" r:id="rId28"/>
    <p:sldId id="384" r:id="rId29"/>
    <p:sldId id="385" r:id="rId30"/>
    <p:sldId id="386" r:id="rId31"/>
    <p:sldId id="387" r:id="rId32"/>
    <p:sldId id="389" r:id="rId33"/>
    <p:sldId id="392" r:id="rId34"/>
    <p:sldId id="393" r:id="rId35"/>
    <p:sldId id="394" r:id="rId36"/>
    <p:sldId id="395" r:id="rId37"/>
    <p:sldId id="396" r:id="rId38"/>
    <p:sldId id="397" r:id="rId39"/>
    <p:sldId id="398" r:id="rId40"/>
    <p:sldId id="399" r:id="rId41"/>
    <p:sldId id="400" r:id="rId42"/>
    <p:sldId id="406" r:id="rId43"/>
    <p:sldId id="402" r:id="rId44"/>
    <p:sldId id="403" r:id="rId45"/>
    <p:sldId id="407" r:id="rId46"/>
    <p:sldId id="408"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Tam" initials="JT"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1FF01"/>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97" autoAdjust="0"/>
    <p:restoredTop sz="95494" autoAdjust="0"/>
  </p:normalViewPr>
  <p:slideViewPr>
    <p:cSldViewPr>
      <p:cViewPr varScale="1">
        <p:scale>
          <a:sx n="101" d="100"/>
          <a:sy n="101" d="100"/>
        </p:scale>
        <p:origin x="396"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7" d="100"/>
          <a:sy n="77" d="100"/>
        </p:scale>
        <p:origin x="250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C8F5F55-D563-4ECD-A54E-CB0576638D2A}" type="datetimeFigureOut">
              <a:rPr lang="en-US"/>
              <a:pPr>
                <a:defRPr/>
              </a:pPr>
              <a:t>9/19/2018</a:t>
            </a:fld>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CB07625-2B3F-429B-81FA-E1271FD8F1A2}" type="slidenum">
              <a:rPr lang="en-US"/>
              <a:pPr>
                <a:defRPr/>
              </a:pPr>
              <a:t>‹#›</a:t>
            </a:fld>
            <a:endParaRPr lang="en-US" dirty="0"/>
          </a:p>
        </p:txBody>
      </p:sp>
    </p:spTree>
    <p:extLst>
      <p:ext uri="{BB962C8B-B14F-4D97-AF65-F5344CB8AC3E}">
        <p14:creationId xmlns:p14="http://schemas.microsoft.com/office/powerpoint/2010/main" val="3411672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3D3AB2D-9B2F-44A8-A39C-161117D20690}" type="datetimeFigureOut">
              <a:rPr lang="en-US"/>
              <a:pPr>
                <a:defRPr/>
              </a:pPr>
              <a:t>9/19/2018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B4E02C4-9896-428F-9970-3367E6A4601D}" type="slidenum">
              <a:rPr lang="en-US"/>
              <a:pPr>
                <a:defRPr/>
              </a:pPr>
              <a:t>‹#›</a:t>
            </a:fld>
            <a:endParaRPr lang="en-US" dirty="0"/>
          </a:p>
        </p:txBody>
      </p:sp>
    </p:spTree>
    <p:extLst>
      <p:ext uri="{BB962C8B-B14F-4D97-AF65-F5344CB8AC3E}">
        <p14:creationId xmlns:p14="http://schemas.microsoft.com/office/powerpoint/2010/main" val="1429070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792729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smtClean="0"/>
              <a:t>ASCII graphics: graphics weren’t really ‘graphics’</a:t>
            </a:r>
          </a:p>
          <a:p>
            <a:pPr marL="171450" indent="-171450">
              <a:buFontTx/>
              <a:buChar char="•"/>
            </a:pPr>
            <a:r>
              <a:rPr lang="en-US" altLang="en-US" smtClean="0"/>
              <a:t>Pong: early games that had actual graphics in the modern sense (albeit in a primitive form)</a:t>
            </a:r>
          </a:p>
          <a:p>
            <a:pPr marL="171450" indent="-171450">
              <a:buFontTx/>
              <a:buChar char="•"/>
            </a:pPr>
            <a:r>
              <a:rPr lang="en-US" altLang="en-US" smtClean="0"/>
              <a:t>Battlezone and games like it employed ‘high quality’ vector graphics</a:t>
            </a:r>
          </a:p>
          <a:p>
            <a:pPr marL="171450" indent="-171450">
              <a:buFontTx/>
              <a:buChar char="•"/>
            </a:pPr>
            <a:r>
              <a:rPr lang="en-US" altLang="en-US" smtClean="0"/>
              <a:t>Pacman: color graphics</a:t>
            </a:r>
          </a:p>
          <a:p>
            <a:pPr marL="171450" indent="-171450">
              <a:buFontTx/>
              <a:buChar char="•"/>
            </a:pPr>
            <a:r>
              <a:rPr lang="en-US" altLang="en-US" smtClean="0"/>
              <a:t>Dragon’s lair: graphics taking a leap forward, almost as good as a cartoon</a:t>
            </a:r>
          </a:p>
          <a:p>
            <a:pPr marL="171450" indent="-171450">
              <a:buFontTx/>
              <a:buChar char="•"/>
            </a:pPr>
            <a:r>
              <a:rPr lang="en-US" altLang="en-US" smtClean="0"/>
              <a:t>Mortal Kombat: digitized graphics (and gore) was highly contraversial</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FB5631D-3785-48E0-94BD-73C4C50B2668}" type="slidenum">
              <a:rPr lang="en-US" altLang="en-US"/>
              <a:pPr eaLnBrk="1" hangingPunct="1"/>
              <a:t>20</a:t>
            </a:fld>
            <a:endParaRPr lang="en-US" altLang="en-US"/>
          </a:p>
        </p:txBody>
      </p:sp>
    </p:spTree>
    <p:extLst>
      <p:ext uri="{BB962C8B-B14F-4D97-AF65-F5344CB8AC3E}">
        <p14:creationId xmlns:p14="http://schemas.microsoft.com/office/powerpoint/2010/main" val="1305622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(Author): By automatically I mean in a way that does not need careful manual tweaking by an artist/expert.</a:t>
            </a:r>
          </a:p>
        </p:txBody>
      </p:sp>
    </p:spTree>
    <p:extLst>
      <p:ext uri="{BB962C8B-B14F-4D97-AF65-F5344CB8AC3E}">
        <p14:creationId xmlns:p14="http://schemas.microsoft.com/office/powerpoint/2010/main" val="168847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Animation: studies with ways to represent and manipulate motion</a:t>
            </a:r>
          </a:p>
          <a:p>
            <a:r>
              <a:rPr lang="en-US" altLang="en-US" smtClean="0"/>
              <a:t>Modeling: creating the basic structure</a:t>
            </a:r>
          </a:p>
          <a:p>
            <a:r>
              <a:rPr lang="en-US" altLang="en-US" smtClean="0"/>
              <a:t>Rendering: given a model, produce a realistic image or appearance from it</a:t>
            </a:r>
          </a:p>
          <a:p>
            <a:r>
              <a:rPr lang="en-US" altLang="en-US" smtClean="0"/>
              <a:t>Imaging: image editing e.g., Chromakeying, reversing/mirror images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801D797-4CAD-45A1-939C-321892087886}" type="slidenum">
              <a:rPr lang="en-US" altLang="en-US"/>
              <a:pPr eaLnBrk="1" hangingPunct="1"/>
              <a:t>22</a:t>
            </a:fld>
            <a:endParaRPr lang="en-US" altLang="en-US"/>
          </a:p>
        </p:txBody>
      </p:sp>
    </p:spTree>
    <p:extLst>
      <p:ext uri="{BB962C8B-B14F-4D97-AF65-F5344CB8AC3E}">
        <p14:creationId xmlns:p14="http://schemas.microsoft.com/office/powerpoint/2010/main" val="555955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CA" altLang="en-US" smtClean="0"/>
              <a:t>Intelligence often shown in movies as ability to recall facts</a:t>
            </a:r>
          </a:p>
          <a:p>
            <a:pPr>
              <a:buFontTx/>
              <a:buChar char="-"/>
            </a:pPr>
            <a:r>
              <a:rPr lang="en-CA" altLang="en-US" smtClean="0"/>
              <a:t>Better representation would be able to come up with something completely new</a:t>
            </a:r>
          </a:p>
          <a:p>
            <a:pPr>
              <a:buFontTx/>
              <a:buChar char="-"/>
            </a:pPr>
            <a:r>
              <a:rPr lang="en-CA" altLang="en-US" smtClean="0"/>
              <a:t>Or come up with an answer to a problem that doesn’t just involve brute calculations e.g., devising a manned probe to Mars given resource constraints and current technology</a:t>
            </a:r>
          </a:p>
          <a:p>
            <a:pPr>
              <a:buFontTx/>
              <a:buChar char="-"/>
            </a:pPr>
            <a:endParaRPr lang="en-CA" altLang="en-US" smtClean="0"/>
          </a:p>
          <a:p>
            <a:pPr>
              <a:buFontTx/>
              <a:buChar char="-"/>
            </a:pPr>
            <a:endParaRPr lang="en-CA" altLang="en-US" smtClean="0"/>
          </a:p>
        </p:txBody>
      </p:sp>
    </p:spTree>
    <p:extLst>
      <p:ext uri="{BB962C8B-B14F-4D97-AF65-F5344CB8AC3E}">
        <p14:creationId xmlns:p14="http://schemas.microsoft.com/office/powerpoint/2010/main" val="1443616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smtClean="0"/>
              <a:t>Picture:</a:t>
            </a:r>
          </a:p>
          <a:p>
            <a:r>
              <a:rPr lang="en-CA" altLang="en-US" smtClean="0"/>
              <a:t>Which face would be recognized as a face using face-recognizing technology?</a:t>
            </a:r>
          </a:p>
          <a:p>
            <a:endParaRPr lang="en-CA" altLang="en-US" smtClean="0"/>
          </a:p>
          <a:p>
            <a:r>
              <a:rPr lang="en-CA" altLang="en-US" smtClean="0"/>
              <a:t>http://money.cnn.com/2014/09/16/technology/security/fbi-facial-recognition/index.html?iid=SF_T_Lead&amp;hpt=hp_bn5</a:t>
            </a:r>
          </a:p>
          <a:p>
            <a:endParaRPr lang="en-CA" altLang="en-US" smtClean="0"/>
          </a:p>
          <a:p>
            <a:r>
              <a:rPr lang="en-CA" altLang="en-US" smtClean="0"/>
              <a:t>Determining what defines based on it's appearance</a:t>
            </a:r>
            <a:br>
              <a:rPr lang="en-CA" altLang="en-US" smtClean="0"/>
            </a:br>
            <a:r>
              <a:rPr lang="en-US" altLang="en-US" smtClean="0"/>
              <a:t>Capture of video</a:t>
            </a:r>
          </a:p>
          <a:p>
            <a:pPr>
              <a:buFontTx/>
              <a:buChar char="•"/>
            </a:pPr>
            <a:r>
              <a:rPr lang="en-US" altLang="en-US" smtClean="0"/>
              <a:t>Capture video of a runner who wears reflective balls. </a:t>
            </a:r>
          </a:p>
          <a:p>
            <a:pPr>
              <a:buFontTx/>
              <a:buChar char="•"/>
            </a:pPr>
            <a:r>
              <a:rPr lang="en-US" altLang="en-US" smtClean="0"/>
              <a:t>The reflective areas highlight key parts of the person’s body.</a:t>
            </a:r>
          </a:p>
          <a:p>
            <a:endParaRPr lang="en-US" altLang="en-US" smtClean="0"/>
          </a:p>
          <a:p>
            <a:r>
              <a:rPr lang="en-US" altLang="en-US" smtClean="0"/>
              <a:t>Computerized data</a:t>
            </a:r>
          </a:p>
          <a:p>
            <a:pPr>
              <a:buFontTx/>
              <a:buChar char="•"/>
            </a:pPr>
            <a:r>
              <a:rPr lang="en-US" altLang="en-US" smtClean="0"/>
              <a:t>The images are shown to expert running experts who analyze the person’s running style (what’s good, what’s bad and can be improved).</a:t>
            </a:r>
          </a:p>
          <a:p>
            <a:endParaRPr lang="en-US" altLang="en-US" smtClean="0"/>
          </a:p>
          <a:p>
            <a:r>
              <a:rPr lang="en-US" altLang="en-US" smtClean="0"/>
              <a:t>Based on the experts opinions on what is good and bad running form program the computer so it can analyze someone’s running style </a:t>
            </a:r>
          </a:p>
          <a:p>
            <a:pPr>
              <a:buFontTx/>
              <a:buChar char="•"/>
            </a:pPr>
            <a:r>
              <a:rPr lang="en-US" altLang="en-US" smtClean="0"/>
              <a:t>The computer analysis was as good or better than the coaches opinions that the program’s information was based on.</a:t>
            </a:r>
          </a:p>
          <a:p>
            <a:pPr>
              <a:buFontTx/>
              <a:buChar char="•"/>
            </a:pPr>
            <a:endParaRPr lang="en-US" altLang="en-US" smtClean="0"/>
          </a:p>
          <a:p>
            <a:pPr>
              <a:buFontTx/>
              <a:buChar char="•"/>
            </a:pPr>
            <a:endParaRPr lang="en-US" altLang="en-US" smtClean="0"/>
          </a:p>
          <a:p>
            <a:pPr>
              <a:buFontTx/>
              <a:buChar char="-"/>
            </a:pPr>
            <a:endParaRPr lang="en-CA" altLang="en-US" smtClean="0"/>
          </a:p>
        </p:txBody>
      </p:sp>
    </p:spTree>
    <p:extLst>
      <p:ext uri="{BB962C8B-B14F-4D97-AF65-F5344CB8AC3E}">
        <p14:creationId xmlns:p14="http://schemas.microsoft.com/office/powerpoint/2010/main" val="1317955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Recognition:</a:t>
            </a:r>
          </a:p>
          <a:p>
            <a:r>
              <a:rPr lang="en-US" altLang="en-US" smtClean="0"/>
              <a:t>e.g., Image-based searches: TinEye and Google goggles – rather than type search string submit an image and it searches for information for that image</a:t>
            </a:r>
          </a:p>
          <a:p>
            <a:r>
              <a:rPr lang="en-US" altLang="en-US" smtClean="0"/>
              <a:t>e.g., Identification – it recognizes a particular image (security process)</a:t>
            </a:r>
          </a:p>
          <a:p>
            <a:endParaRPr lang="en-US" altLang="en-US" smtClean="0"/>
          </a:p>
          <a:p>
            <a:endParaRPr lang="en-US" altLang="en-US" smtClean="0"/>
          </a:p>
          <a:p>
            <a:r>
              <a:rPr lang="en-US" altLang="en-US" smtClean="0"/>
              <a:t>Restoration:</a:t>
            </a:r>
          </a:p>
          <a:p>
            <a:r>
              <a:rPr lang="en-US" altLang="en-US" smtClean="0"/>
              <a:t>Needs to distinguish garbage from data</a:t>
            </a:r>
          </a:p>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2098E05-71A9-413E-B413-8104B627893B}" type="slidenum">
              <a:rPr lang="en-US" altLang="en-US"/>
              <a:pPr eaLnBrk="1" hangingPunct="1"/>
              <a:t>28</a:t>
            </a:fld>
            <a:endParaRPr lang="en-US" altLang="en-US"/>
          </a:p>
        </p:txBody>
      </p:sp>
    </p:spTree>
    <p:extLst>
      <p:ext uri="{BB962C8B-B14F-4D97-AF65-F5344CB8AC3E}">
        <p14:creationId xmlns:p14="http://schemas.microsoft.com/office/powerpoint/2010/main" val="3183808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xfrm>
            <a:off x="1155700" y="692150"/>
            <a:ext cx="4552950" cy="34147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CA" altLang="en-US" smtClean="0"/>
              <a:t>Indicate that some of the coding conventions we’ve talked about employ principles of software engineering e.g., avoiding the use of the global variables, using named constants so that the program is easier to maintain.</a:t>
            </a:r>
          </a:p>
          <a:p>
            <a:pPr>
              <a:buFontTx/>
              <a:buChar char="•"/>
            </a:pPr>
            <a:r>
              <a:rPr lang="en-US" altLang="en-US" smtClean="0"/>
              <a:t>Pair programming:</a:t>
            </a:r>
          </a:p>
          <a:p>
            <a:pPr lvl="1">
              <a:buFontTx/>
              <a:buChar char="•"/>
            </a:pPr>
            <a:r>
              <a:rPr lang="en-US" altLang="en-US" b="1" smtClean="0"/>
              <a:t>Driver:</a:t>
            </a:r>
            <a:r>
              <a:rPr lang="en-US" altLang="en-US" smtClean="0"/>
              <a:t> who actively types at the computer or records a design</a:t>
            </a:r>
          </a:p>
          <a:p>
            <a:pPr lvl="1">
              <a:buFontTx/>
              <a:buChar char="•"/>
            </a:pPr>
            <a:r>
              <a:rPr lang="en-US" altLang="en-US" b="1" smtClean="0"/>
              <a:t>Navigator:</a:t>
            </a:r>
            <a:r>
              <a:rPr lang="en-US" altLang="en-US" smtClean="0"/>
              <a:t> who watches the work of the driver and attentively identifies problems, asks clarifying questions, and makes suggestions. </a:t>
            </a:r>
          </a:p>
          <a:p>
            <a:pPr lvl="1">
              <a:buFontTx/>
              <a:buChar char="•"/>
            </a:pPr>
            <a:r>
              <a:rPr lang="en-US" altLang="en-US" smtClean="0"/>
              <a:t>Between the two students, they can generally figure out most problems and can avoid pesky syntax and semantic errors that can cost many hours to debug. </a:t>
            </a:r>
            <a:endParaRPr lang="en-CA" altLang="en-US" smtClean="0"/>
          </a:p>
          <a:p>
            <a:pPr>
              <a:buFontTx/>
              <a:buChar char="•"/>
            </a:pPr>
            <a:endParaRPr lang="en-CA" altLang="en-US" smtClean="0"/>
          </a:p>
        </p:txBody>
      </p:sp>
    </p:spTree>
    <p:extLst>
      <p:ext uri="{BB962C8B-B14F-4D97-AF65-F5344CB8AC3E}">
        <p14:creationId xmlns:p14="http://schemas.microsoft.com/office/powerpoint/2010/main" val="3692648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Human factor:</a:t>
            </a:r>
          </a:p>
          <a:p>
            <a:pPr marL="171450" indent="-171450">
              <a:buFont typeface="Arial" panose="020B0604020202020204" pitchFamily="34" charset="0"/>
              <a:buChar char="•"/>
              <a:defRPr/>
            </a:pPr>
            <a:r>
              <a:rPr lang="en-US" dirty="0" smtClean="0"/>
              <a:t>Most people know enough not to believe junk mail that says they need to verify account information especially when the recipient is blocked out</a:t>
            </a:r>
          </a:p>
          <a:p>
            <a:pPr marL="171450" indent="-171450">
              <a:buFont typeface="Arial" panose="020B0604020202020204" pitchFamily="34" charset="0"/>
              <a:buChar char="•"/>
              <a:defRPr/>
            </a:pPr>
            <a:r>
              <a:rPr lang="en-US" dirty="0" smtClean="0"/>
              <a:t>Some more sophisticated letters have links that mimic the appearance of the actual source (e.g., corporate images, actual links to company website but the login one is fake)</a:t>
            </a:r>
          </a:p>
          <a:p>
            <a:pPr marL="171450" indent="-171450">
              <a:buFont typeface="Arial" panose="020B0604020202020204" pitchFamily="34" charset="0"/>
              <a:buChar char="•"/>
              <a:defRPr/>
            </a:pPr>
            <a:r>
              <a:rPr lang="en-US" dirty="0" smtClean="0"/>
              <a:t>Talk about Google and how they integrate everything: email, social networking and other websites. May allow for better spoofing (e.g., get relationship info from Google+ and then when they send emails to your contacts they can also add in relationship info to make it more likely for you to believe that the letter is real, if you write them back asking for a confirmation question, their/your social networking information may provide some answers). This in contrast to keeping email and personal relationship info separate.</a:t>
            </a: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1A0D353-AA1C-4E2D-A03B-6DF102E17B16}" type="slidenum">
              <a:rPr lang="en-US" altLang="en-US"/>
              <a:pPr eaLnBrk="1" hangingPunct="1"/>
              <a:t>35</a:t>
            </a:fld>
            <a:endParaRPr lang="en-US" altLang="en-US"/>
          </a:p>
        </p:txBody>
      </p:sp>
    </p:spTree>
    <p:extLst>
      <p:ext uri="{BB962C8B-B14F-4D97-AF65-F5344CB8AC3E}">
        <p14:creationId xmlns:p14="http://schemas.microsoft.com/office/powerpoint/2010/main" val="1644302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smtClean="0"/>
              <a:t>Some say that educating the person behind all the security (user) is an even bigger issue than securing the technology</a:t>
            </a:r>
          </a:p>
          <a:p>
            <a:pPr marL="171450" indent="-171450">
              <a:buFontTx/>
              <a:buChar char="•"/>
            </a:pPr>
            <a:r>
              <a:rPr lang="en-US" altLang="en-US" smtClean="0"/>
              <a:t>Which one of the emails is ‘fake’?</a:t>
            </a:r>
          </a:p>
          <a:p>
            <a:pPr marL="171450" indent="-171450">
              <a:buFontTx/>
              <a:buChar char="•"/>
            </a:pPr>
            <a:r>
              <a:rPr lang="en-US" altLang="en-US" smtClean="0"/>
              <a:t>Mutual funds email real, rest are are fAke</a:t>
            </a:r>
          </a:p>
          <a:p>
            <a:pPr marL="171450" indent="-171450">
              <a:buFontTx/>
              <a:buChar char="•"/>
            </a:pPr>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6AAAACF-0854-4592-8AE1-2BEDA5214D79}" type="slidenum">
              <a:rPr lang="en-US" altLang="en-US"/>
              <a:pPr eaLnBrk="1" hangingPunct="1"/>
              <a:t>36</a:t>
            </a:fld>
            <a:endParaRPr lang="en-US" altLang="en-US"/>
          </a:p>
        </p:txBody>
      </p:sp>
    </p:spTree>
    <p:extLst>
      <p:ext uri="{BB962C8B-B14F-4D97-AF65-F5344CB8AC3E}">
        <p14:creationId xmlns:p14="http://schemas.microsoft.com/office/powerpoint/2010/main" val="2523704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bwMode="auto">
          <a:xfrm>
            <a:off x="1155700" y="692150"/>
            <a:ext cx="4552950" cy="34147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en-US" smtClean="0"/>
              <a:t>Do a discussion, ask them to list areas of CPSC  that they think can apply to games programming and why</a:t>
            </a:r>
          </a:p>
          <a:p>
            <a:pPr>
              <a:buFontTx/>
              <a:buChar char="•"/>
            </a:pPr>
            <a:endParaRPr lang="en-US" altLang="en-US" smtClean="0"/>
          </a:p>
          <a:p>
            <a:pPr>
              <a:buFontTx/>
              <a:buChar char="•"/>
            </a:pPr>
            <a:r>
              <a:rPr lang="en-US" altLang="en-US" b="1" smtClean="0"/>
              <a:t>Show a good games video e.g., nintendogs</a:t>
            </a:r>
          </a:p>
          <a:p>
            <a:pPr>
              <a:buFontTx/>
              <a:buChar char="•"/>
            </a:pPr>
            <a:r>
              <a:rPr lang="en-US" altLang="en-US" b="1" smtClean="0"/>
              <a:t>Show student game: Aeon clash</a:t>
            </a:r>
          </a:p>
          <a:p>
            <a:endParaRPr lang="en-US" altLang="en-US" b="1" smtClean="0"/>
          </a:p>
        </p:txBody>
      </p:sp>
    </p:spTree>
    <p:extLst>
      <p:ext uri="{BB962C8B-B14F-4D97-AF65-F5344CB8AC3E}">
        <p14:creationId xmlns:p14="http://schemas.microsoft.com/office/powerpoint/2010/main" val="1620159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981141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149650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These are technical issues</a:t>
            </a:r>
          </a:p>
        </p:txBody>
      </p:sp>
    </p:spTree>
    <p:extLst>
      <p:ext uri="{BB962C8B-B14F-4D97-AF65-F5344CB8AC3E}">
        <p14:creationId xmlns:p14="http://schemas.microsoft.com/office/powerpoint/2010/main" val="302918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864533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Ask students to solicit their own examples and experiences  </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53300A9-0A3C-4752-83D2-B8DF94DA92FE}" type="slidenum">
              <a:rPr lang="en-US" altLang="en-US"/>
              <a:pPr eaLnBrk="1" hangingPunct="1"/>
              <a:t>13</a:t>
            </a:fld>
            <a:endParaRPr lang="en-US" altLang="en-US"/>
          </a:p>
        </p:txBody>
      </p:sp>
    </p:spTree>
    <p:extLst>
      <p:ext uri="{BB962C8B-B14F-4D97-AF65-F5344CB8AC3E}">
        <p14:creationId xmlns:p14="http://schemas.microsoft.com/office/powerpoint/2010/main" val="2127370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smtClean="0"/>
              <a:t>Even rough paper sketches can elicit useful user feedback</a:t>
            </a:r>
          </a:p>
          <a:p>
            <a:pPr marL="171450" indent="-171450">
              <a:buFontTx/>
              <a:buChar char="•"/>
            </a:pPr>
            <a:r>
              <a:rPr lang="en-US" altLang="en-US" smtClean="0"/>
              <a:t>Getting feedback early (sketches) rather than later (code) makes it more likely that changes can be made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CB84090-C0B6-4226-96CC-E040D88D46A3}" type="slidenum">
              <a:rPr lang="en-US" altLang="en-US"/>
              <a:pPr eaLnBrk="1" hangingPunct="1"/>
              <a:t>15</a:t>
            </a:fld>
            <a:endParaRPr lang="en-US" altLang="en-US"/>
          </a:p>
        </p:txBody>
      </p:sp>
    </p:spTree>
    <p:extLst>
      <p:ext uri="{BB962C8B-B14F-4D97-AF65-F5344CB8AC3E}">
        <p14:creationId xmlns:p14="http://schemas.microsoft.com/office/powerpoint/2010/main" val="1948139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155700" y="692150"/>
            <a:ext cx="4552950" cy="34147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en-US" smtClean="0"/>
              <a:t>Some even go so far as to describe graphics as everything on the computer excluding sound or text</a:t>
            </a:r>
          </a:p>
          <a:p>
            <a:endParaRPr lang="en-US" altLang="en-US" smtClean="0"/>
          </a:p>
        </p:txBody>
      </p:sp>
    </p:spTree>
    <p:extLst>
      <p:ext uri="{BB962C8B-B14F-4D97-AF65-F5344CB8AC3E}">
        <p14:creationId xmlns:p14="http://schemas.microsoft.com/office/powerpoint/2010/main" val="1449331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en-US" smtClean="0"/>
              <a:t>Issue: How do you make the image look realistic: textures, colors, lighting effects etc.</a:t>
            </a:r>
          </a:p>
        </p:txBody>
      </p:sp>
    </p:spTree>
    <p:extLst>
      <p:ext uri="{BB962C8B-B14F-4D97-AF65-F5344CB8AC3E}">
        <p14:creationId xmlns:p14="http://schemas.microsoft.com/office/powerpoint/2010/main" val="3756329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C2E759F-4072-4BFB-B27A-D6F21B6E9FD4}" type="datetimeFigureOut">
              <a:rPr lang="en-US"/>
              <a:pPr>
                <a:defRPr/>
              </a:pPr>
              <a:t>9/19/2018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dirty="0"/>
              <a:t>Lecture notes for CPSC 203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E6DA8A3-4D99-442E-B427-E62712AFE535}" type="slidenum">
              <a:rPr lang="en-US"/>
              <a:pPr>
                <a:defRPr/>
              </a:pPr>
              <a:t>‹#›</a:t>
            </a:fld>
            <a:endParaRPr lang="en-US" dirty="0"/>
          </a:p>
        </p:txBody>
      </p:sp>
    </p:spTree>
    <p:extLst>
      <p:ext uri="{BB962C8B-B14F-4D97-AF65-F5344CB8AC3E}">
        <p14:creationId xmlns:p14="http://schemas.microsoft.com/office/powerpoint/2010/main" val="1745317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575B726-F111-4CCD-93ED-7A80565E52CB}" type="datetimeFigureOut">
              <a:rPr lang="en-US"/>
              <a:pPr>
                <a:defRPr/>
              </a:pPr>
              <a:t>9/19/2018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987EA2C-5101-4EFF-9EC5-E785960973D7}" type="slidenum">
              <a:rPr lang="en-US"/>
              <a:pPr>
                <a:defRPr/>
              </a:pPr>
              <a:t>‹#›</a:t>
            </a:fld>
            <a:endParaRPr lang="en-US" dirty="0"/>
          </a:p>
        </p:txBody>
      </p:sp>
    </p:spTree>
    <p:extLst>
      <p:ext uri="{BB962C8B-B14F-4D97-AF65-F5344CB8AC3E}">
        <p14:creationId xmlns:p14="http://schemas.microsoft.com/office/powerpoint/2010/main" val="344181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3854EE7-F009-4335-B6A3-EBA92AA66B12}" type="datetimeFigureOut">
              <a:rPr lang="en-US"/>
              <a:pPr>
                <a:defRPr/>
              </a:pPr>
              <a:t>9/19/2018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C8B70FF-9A41-4090-AA79-9B7A7E5CC8FD}" type="slidenum">
              <a:rPr lang="en-US"/>
              <a:pPr>
                <a:defRPr/>
              </a:pPr>
              <a:t>‹#›</a:t>
            </a:fld>
            <a:endParaRPr lang="en-US" dirty="0"/>
          </a:p>
        </p:txBody>
      </p:sp>
    </p:spTree>
    <p:extLst>
      <p:ext uri="{BB962C8B-B14F-4D97-AF65-F5344CB8AC3E}">
        <p14:creationId xmlns:p14="http://schemas.microsoft.com/office/powerpoint/2010/main" val="3619192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87110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8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3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02CD33A-72E0-498B-9E32-B50C021667A0}" type="datetimeFigureOut">
              <a:rPr lang="en-US"/>
              <a:pPr>
                <a:defRPr/>
              </a:pPr>
              <a:t>9/19/2018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7B315986-2CA6-430C-A39C-ABD9931210A8}" type="slidenum">
              <a:rPr lang="en-US" altLang="en-US"/>
              <a:pPr/>
              <a:t>‹#›</a:t>
            </a:fld>
            <a:endParaRPr lang="en-US" altLang="en-US"/>
          </a:p>
        </p:txBody>
      </p:sp>
    </p:spTree>
    <p:extLst>
      <p:ext uri="{BB962C8B-B14F-4D97-AF65-F5344CB8AC3E}">
        <p14:creationId xmlns:p14="http://schemas.microsoft.com/office/powerpoint/2010/main" val="3611401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924800" y="6567488"/>
            <a:ext cx="1219200" cy="276225"/>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r>
              <a:rPr lang="en-US" sz="1200" dirty="0" smtClean="0">
                <a:cs typeface="Arial" charset="0"/>
              </a:rPr>
              <a:t>James Tam</a:t>
            </a:r>
          </a:p>
        </p:txBody>
      </p:sp>
      <p:sp>
        <p:nvSpPr>
          <p:cNvPr id="2" name="Title 1"/>
          <p:cNvSpPr>
            <a:spLocks noGrp="1"/>
          </p:cNvSpPr>
          <p:nvPr>
            <p:ph type="title"/>
          </p:nvPr>
        </p:nvSpPr>
        <p:spPr>
          <a:xfrm>
            <a:off x="457200" y="274638"/>
            <a:ext cx="8229600" cy="639762"/>
          </a:xfrm>
        </p:spPr>
        <p:txBody>
          <a:bodyPr>
            <a:normAutofit/>
          </a:bodyPr>
          <a:lstStyle>
            <a:lvl1pPr>
              <a:defRPr sz="32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5410200"/>
          </a:xfrm>
        </p:spPr>
        <p:txBody>
          <a:bodyPr/>
          <a:lstStyle>
            <a:lvl1pPr>
              <a:defRPr sz="2400" baseline="0"/>
            </a:lvl1pPr>
            <a:lvl2pPr>
              <a:defRPr sz="2000" baseline="0"/>
            </a:lvl2pPr>
            <a:lvl3pPr>
              <a:defRPr sz="1800" baseline="0"/>
            </a:lvl3pPr>
            <a:lvl4pPr>
              <a:defRPr sz="1400" baseline="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065555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0E5212D-0057-40ED-A8DB-F9CAE3848AAB}" type="datetimeFigureOut">
              <a:rPr lang="en-US"/>
              <a:pPr>
                <a:defRPr/>
              </a:pPr>
              <a:t>9/19/2018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37A57559-0AF2-4C6A-A11C-95D4EA5B60BC}" type="slidenum">
              <a:rPr lang="en-US" altLang="en-US"/>
              <a:pPr/>
              <a:t>‹#›</a:t>
            </a:fld>
            <a:endParaRPr lang="en-US" altLang="en-US"/>
          </a:p>
        </p:txBody>
      </p:sp>
    </p:spTree>
    <p:extLst>
      <p:ext uri="{BB962C8B-B14F-4D97-AF65-F5344CB8AC3E}">
        <p14:creationId xmlns:p14="http://schemas.microsoft.com/office/powerpoint/2010/main" val="3292022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00C759D-0DF0-4001-AE34-D7FEC7D6CEBC}" type="datetimeFigureOut">
              <a:rPr lang="en-US"/>
              <a:pPr>
                <a:defRPr/>
              </a:pPr>
              <a:t>9/19/2018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4314D922-E3E2-47BA-B48D-1FEA3D3D148A}" type="slidenum">
              <a:rPr lang="en-US" altLang="en-US"/>
              <a:pPr/>
              <a:t>‹#›</a:t>
            </a:fld>
            <a:endParaRPr lang="en-US" altLang="en-US"/>
          </a:p>
        </p:txBody>
      </p:sp>
    </p:spTree>
    <p:extLst>
      <p:ext uri="{BB962C8B-B14F-4D97-AF65-F5344CB8AC3E}">
        <p14:creationId xmlns:p14="http://schemas.microsoft.com/office/powerpoint/2010/main" val="1554302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4DFA63D-5211-4043-B429-950B6518E353}" type="datetimeFigureOut">
              <a:rPr lang="en-US"/>
              <a:pPr>
                <a:defRPr/>
              </a:pPr>
              <a:t>9/19/2018</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D61B45C7-84D8-41AE-A30A-4467B88A13E1}" type="slidenum">
              <a:rPr lang="en-US" altLang="en-US"/>
              <a:pPr/>
              <a:t>‹#›</a:t>
            </a:fld>
            <a:endParaRPr lang="en-US" altLang="en-US"/>
          </a:p>
        </p:txBody>
      </p:sp>
    </p:spTree>
    <p:extLst>
      <p:ext uri="{BB962C8B-B14F-4D97-AF65-F5344CB8AC3E}">
        <p14:creationId xmlns:p14="http://schemas.microsoft.com/office/powerpoint/2010/main" val="3590765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0E4BBA5-E58E-41B9-8A2B-C14503531D19}" type="datetimeFigureOut">
              <a:rPr lang="en-US"/>
              <a:pPr>
                <a:defRPr/>
              </a:pPr>
              <a:t>9/19/2018</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9D5272D4-21C3-411B-817E-FC581F25C5CD}" type="slidenum">
              <a:rPr lang="en-US" altLang="en-US"/>
              <a:pPr/>
              <a:t>‹#›</a:t>
            </a:fld>
            <a:endParaRPr lang="en-US" altLang="en-US"/>
          </a:p>
        </p:txBody>
      </p:sp>
    </p:spTree>
    <p:extLst>
      <p:ext uri="{BB962C8B-B14F-4D97-AF65-F5344CB8AC3E}">
        <p14:creationId xmlns:p14="http://schemas.microsoft.com/office/powerpoint/2010/main" val="1769046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EC61F8B-597B-403F-99B0-41957CEFE3B6}" type="datetimeFigureOut">
              <a:rPr lang="en-US"/>
              <a:pPr>
                <a:defRPr/>
              </a:pPr>
              <a:t>9/19/2018</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512F06B9-642F-4A1B-A5E6-0D6BDD85E32B}" type="slidenum">
              <a:rPr lang="en-US" altLang="en-US"/>
              <a:pPr/>
              <a:t>‹#›</a:t>
            </a:fld>
            <a:endParaRPr lang="en-US" altLang="en-US"/>
          </a:p>
        </p:txBody>
      </p:sp>
    </p:spTree>
    <p:extLst>
      <p:ext uri="{BB962C8B-B14F-4D97-AF65-F5344CB8AC3E}">
        <p14:creationId xmlns:p14="http://schemas.microsoft.com/office/powerpoint/2010/main" val="1524674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T Default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5029200"/>
          </a:xfrm>
        </p:spPr>
        <p:txBody>
          <a:bodyPr/>
          <a:lstStyle>
            <a:lvl1pPr marL="234950" indent="-234950">
              <a:defRPr sz="2400"/>
            </a:lvl1pPr>
            <a:lvl2pPr marL="457200" indent="-222250">
              <a:defRPr sz="2000"/>
            </a:lvl2pPr>
            <a:lvl3pPr marL="574675" indent="-117475">
              <a:defRPr sz="1800"/>
            </a:lvl3pPr>
            <a:lvl4pPr marL="796925" indent="-104775">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717570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6889F19-CADD-4BAF-BDD4-9110AF521115}" type="datetimeFigureOut">
              <a:rPr lang="en-US"/>
              <a:pPr>
                <a:defRPr/>
              </a:pPr>
              <a:t>9/19/2018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39839474-930D-48BA-81F9-E025E3B965F5}" type="slidenum">
              <a:rPr lang="en-US" altLang="en-US"/>
              <a:pPr/>
              <a:t>‹#›</a:t>
            </a:fld>
            <a:endParaRPr lang="en-US" altLang="en-US"/>
          </a:p>
        </p:txBody>
      </p:sp>
    </p:spTree>
    <p:extLst>
      <p:ext uri="{BB962C8B-B14F-4D97-AF65-F5344CB8AC3E}">
        <p14:creationId xmlns:p14="http://schemas.microsoft.com/office/powerpoint/2010/main" val="366649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AE7C9F8-CC03-42F2-BF9C-986CBCBD9C95}" type="datetimeFigureOut">
              <a:rPr lang="en-US"/>
              <a:pPr>
                <a:defRPr/>
              </a:pPr>
              <a:t>9/19/2018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0DB766ED-D305-459A-9BEE-A9BF5C66A82C}" type="slidenum">
              <a:rPr lang="en-US" altLang="en-US"/>
              <a:pPr/>
              <a:t>‹#›</a:t>
            </a:fld>
            <a:endParaRPr lang="en-US" altLang="en-US"/>
          </a:p>
        </p:txBody>
      </p:sp>
    </p:spTree>
    <p:extLst>
      <p:ext uri="{BB962C8B-B14F-4D97-AF65-F5344CB8AC3E}">
        <p14:creationId xmlns:p14="http://schemas.microsoft.com/office/powerpoint/2010/main" val="41315815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67394F9-B8D4-4E09-B963-B02EEDD90991}" type="datetimeFigureOut">
              <a:rPr lang="en-US"/>
              <a:pPr>
                <a:defRPr/>
              </a:pPr>
              <a:t>9/19/2018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5D56031A-F0DC-4065-94A2-5E7ACD0FE463}" type="slidenum">
              <a:rPr lang="en-US" altLang="en-US"/>
              <a:pPr/>
              <a:t>‹#›</a:t>
            </a:fld>
            <a:endParaRPr lang="en-US" altLang="en-US"/>
          </a:p>
        </p:txBody>
      </p:sp>
    </p:spTree>
    <p:extLst>
      <p:ext uri="{BB962C8B-B14F-4D97-AF65-F5344CB8AC3E}">
        <p14:creationId xmlns:p14="http://schemas.microsoft.com/office/powerpoint/2010/main" val="4266081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F33AF67-B02F-47B3-A05C-4C410D6A4DE6}" type="datetimeFigureOut">
              <a:rPr lang="en-US"/>
              <a:pPr>
                <a:defRPr/>
              </a:pPr>
              <a:t>9/19/2018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86279656-4E04-443F-9BA1-FFC269DD2023}" type="slidenum">
              <a:rPr lang="en-US" altLang="en-US"/>
              <a:pPr/>
              <a:t>‹#›</a:t>
            </a:fld>
            <a:endParaRPr lang="en-US" altLang="en-US"/>
          </a:p>
        </p:txBody>
      </p:sp>
    </p:spTree>
    <p:extLst>
      <p:ext uri="{BB962C8B-B14F-4D97-AF65-F5344CB8AC3E}">
        <p14:creationId xmlns:p14="http://schemas.microsoft.com/office/powerpoint/2010/main" val="14171244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228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9960154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2800" y="1108075"/>
            <a:ext cx="4013200" cy="2608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22800" y="3868738"/>
            <a:ext cx="4013200" cy="2608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0541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FCCB139-380D-4534-91A4-ADF6145E05ED}" type="datetimeFigureOut">
              <a:rPr lang="en-US"/>
              <a:pPr>
                <a:defRPr/>
              </a:pPr>
              <a:t>9/19/2018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5C64F80-319D-403A-8D96-089B24B4C470}" type="slidenum">
              <a:rPr lang="en-US"/>
              <a:pPr>
                <a:defRPr/>
              </a:pPr>
              <a:t>‹#›</a:t>
            </a:fld>
            <a:endParaRPr lang="en-US" dirty="0"/>
          </a:p>
        </p:txBody>
      </p:sp>
    </p:spTree>
    <p:extLst>
      <p:ext uri="{BB962C8B-B14F-4D97-AF65-F5344CB8AC3E}">
        <p14:creationId xmlns:p14="http://schemas.microsoft.com/office/powerpoint/2010/main" val="72572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Content Placeholder 2"/>
          <p:cNvSpPr>
            <a:spLocks noGrp="1"/>
          </p:cNvSpPr>
          <p:nvPr>
            <p:ph sz="half" idx="10"/>
          </p:nvPr>
        </p:nvSpPr>
        <p:spPr>
          <a:xfrm>
            <a:off x="47244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30408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757CFE7-1502-4140-B567-DADD2AE6AB9A}" type="datetimeFigureOut">
              <a:rPr lang="en-US"/>
              <a:pPr>
                <a:defRPr/>
              </a:pPr>
              <a:t>9/19/2018</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2AA62E8-8E50-45E3-829D-A7DD03C5D566}" type="slidenum">
              <a:rPr lang="en-US"/>
              <a:pPr>
                <a:defRPr/>
              </a:pPr>
              <a:t>‹#›</a:t>
            </a:fld>
            <a:endParaRPr lang="en-US" dirty="0"/>
          </a:p>
        </p:txBody>
      </p:sp>
    </p:spTree>
    <p:extLst>
      <p:ext uri="{BB962C8B-B14F-4D97-AF65-F5344CB8AC3E}">
        <p14:creationId xmlns:p14="http://schemas.microsoft.com/office/powerpoint/2010/main" val="1902561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0E8D219-40AC-4219-9BA5-E507B4BD3CC6}" type="datetimeFigureOut">
              <a:rPr lang="en-US"/>
              <a:pPr>
                <a:defRPr/>
              </a:pPr>
              <a:t>9/19/2018</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4C60446-AB74-482B-94FF-0452AC1673C5}" type="slidenum">
              <a:rPr lang="en-US"/>
              <a:pPr>
                <a:defRPr/>
              </a:pPr>
              <a:t>‹#›</a:t>
            </a:fld>
            <a:endParaRPr lang="en-US" dirty="0"/>
          </a:p>
        </p:txBody>
      </p:sp>
    </p:spTree>
    <p:extLst>
      <p:ext uri="{BB962C8B-B14F-4D97-AF65-F5344CB8AC3E}">
        <p14:creationId xmlns:p14="http://schemas.microsoft.com/office/powerpoint/2010/main" val="102899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DEA38E2-7CEB-4353-825D-8594AB0D3952}" type="datetimeFigureOut">
              <a:rPr lang="en-US"/>
              <a:pPr>
                <a:defRPr/>
              </a:pPr>
              <a:t>9/19/2018</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6EC17F-EC8E-4E68-9CBB-1841F8F6D456}" type="slidenum">
              <a:rPr lang="en-US"/>
              <a:pPr>
                <a:defRPr/>
              </a:pPr>
              <a:t>‹#›</a:t>
            </a:fld>
            <a:endParaRPr lang="en-US" dirty="0"/>
          </a:p>
        </p:txBody>
      </p:sp>
    </p:spTree>
    <p:extLst>
      <p:ext uri="{BB962C8B-B14F-4D97-AF65-F5344CB8AC3E}">
        <p14:creationId xmlns:p14="http://schemas.microsoft.com/office/powerpoint/2010/main" val="140791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D061546-5421-4572-805D-18520E3AD78E}" type="datetimeFigureOut">
              <a:rPr lang="en-US"/>
              <a:pPr>
                <a:defRPr/>
              </a:pPr>
              <a:t>9/19/2018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D5179AA-C6E2-44EE-91AC-04B943046916}" type="slidenum">
              <a:rPr lang="en-US"/>
              <a:pPr>
                <a:defRPr/>
              </a:pPr>
              <a:t>‹#›</a:t>
            </a:fld>
            <a:endParaRPr lang="en-US" dirty="0"/>
          </a:p>
        </p:txBody>
      </p:sp>
    </p:spTree>
    <p:extLst>
      <p:ext uri="{BB962C8B-B14F-4D97-AF65-F5344CB8AC3E}">
        <p14:creationId xmlns:p14="http://schemas.microsoft.com/office/powerpoint/2010/main" val="155296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F4A17A0-B459-4E22-88A0-7D3A99A920A9}" type="datetimeFigureOut">
              <a:rPr lang="en-US"/>
              <a:pPr>
                <a:defRPr/>
              </a:pPr>
              <a:t>9/19/2018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6910DBF-A6D8-49A1-A62B-88D9F0E11816}" type="slidenum">
              <a:rPr lang="en-US"/>
              <a:pPr>
                <a:defRPr/>
              </a:pPr>
              <a:t>‹#›</a:t>
            </a:fld>
            <a:endParaRPr lang="en-US" dirty="0"/>
          </a:p>
        </p:txBody>
      </p:sp>
    </p:spTree>
    <p:extLst>
      <p:ext uri="{BB962C8B-B14F-4D97-AF65-F5344CB8AC3E}">
        <p14:creationId xmlns:p14="http://schemas.microsoft.com/office/powerpoint/2010/main" val="282464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bwMode="auto">
          <a:xfrm>
            <a:off x="457200" y="1524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Tree>
  </p:cSld>
  <p:clrMap bg1="lt1" tx1="dk1" bg2="lt2" tx2="dk2" accent1="accent1" accent2="accent2" accent3="accent3" accent4="accent4" accent5="accent5" accent6="accent6" hlink="hlink" folHlink="folHlink"/>
  <p:sldLayoutIdLst>
    <p:sldLayoutId id="2147483741" r:id="rId1"/>
    <p:sldLayoutId id="2147483737" r:id="rId2"/>
    <p:sldLayoutId id="2147483742" r:id="rId3"/>
    <p:sldLayoutId id="2147483738" r:id="rId4"/>
    <p:sldLayoutId id="2147483743" r:id="rId5"/>
    <p:sldLayoutId id="2147483744" r:id="rId6"/>
    <p:sldLayoutId id="2147483745" r:id="rId7"/>
    <p:sldLayoutId id="2147483746" r:id="rId8"/>
    <p:sldLayoutId id="2147483747" r:id="rId9"/>
    <p:sldLayoutId id="2147483748" r:id="rId10"/>
    <p:sldLayoutId id="2147483749" r:id="rId11"/>
    <p:sldLayoutId id="2147483740" r:id="rId1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defRPr>
      </a:lvl2pPr>
      <a:lvl3pPr algn="ctr" rtl="0" eaLnBrk="0" fontAlgn="base" hangingPunct="0">
        <a:spcBef>
          <a:spcPct val="0"/>
        </a:spcBef>
        <a:spcAft>
          <a:spcPct val="0"/>
        </a:spcAft>
        <a:defRPr sz="3200">
          <a:solidFill>
            <a:schemeClr val="tx1"/>
          </a:solidFill>
          <a:latin typeface="Calibri" pitchFamily="34" charset="0"/>
        </a:defRPr>
      </a:lvl3pPr>
      <a:lvl4pPr algn="ctr" rtl="0" eaLnBrk="0" fontAlgn="base" hangingPunct="0">
        <a:spcBef>
          <a:spcPct val="0"/>
        </a:spcBef>
        <a:spcAft>
          <a:spcPct val="0"/>
        </a:spcAft>
        <a:defRPr sz="3200">
          <a:solidFill>
            <a:schemeClr val="tx1"/>
          </a:solidFill>
          <a:latin typeface="Calibri" pitchFamily="34" charset="0"/>
        </a:defRPr>
      </a:lvl4pPr>
      <a:lvl5pPr algn="ctr" rtl="0" eaLnBrk="0" fontAlgn="base" hangingPunct="0">
        <a:spcBef>
          <a:spcPct val="0"/>
        </a:spcBef>
        <a:spcAft>
          <a:spcPct val="0"/>
        </a:spcAft>
        <a:defRPr sz="3200">
          <a:solidFill>
            <a:schemeClr val="tx1"/>
          </a:solidFill>
          <a:latin typeface="Calibri" pitchFamily="34" charset="0"/>
        </a:defRPr>
      </a:lvl5pPr>
      <a:lvl6pPr marL="457200" algn="ctr" rtl="0" fontAlgn="base">
        <a:spcBef>
          <a:spcPct val="0"/>
        </a:spcBef>
        <a:spcAft>
          <a:spcPct val="0"/>
        </a:spcAft>
        <a:defRPr sz="3200">
          <a:solidFill>
            <a:schemeClr val="tx1"/>
          </a:solidFill>
          <a:latin typeface="Calibri" pitchFamily="34" charset="0"/>
        </a:defRPr>
      </a:lvl6pPr>
      <a:lvl7pPr marL="914400" algn="ctr" rtl="0" fontAlgn="base">
        <a:spcBef>
          <a:spcPct val="0"/>
        </a:spcBef>
        <a:spcAft>
          <a:spcPct val="0"/>
        </a:spcAft>
        <a:defRPr sz="3200">
          <a:solidFill>
            <a:schemeClr val="tx1"/>
          </a:solidFill>
          <a:latin typeface="Calibri" pitchFamily="34" charset="0"/>
        </a:defRPr>
      </a:lvl7pPr>
      <a:lvl8pPr marL="1371600" algn="ctr" rtl="0" fontAlgn="base">
        <a:spcBef>
          <a:spcPct val="0"/>
        </a:spcBef>
        <a:spcAft>
          <a:spcPct val="0"/>
        </a:spcAft>
        <a:defRPr sz="3200">
          <a:solidFill>
            <a:schemeClr val="tx1"/>
          </a:solidFill>
          <a:latin typeface="Calibri" pitchFamily="34" charset="0"/>
        </a:defRPr>
      </a:lvl8pPr>
      <a:lvl9pPr marL="1828800" algn="ctr" rtl="0" fontAlgn="base">
        <a:spcBef>
          <a:spcPct val="0"/>
        </a:spcBef>
        <a:spcAft>
          <a:spcPct val="0"/>
        </a:spcAft>
        <a:defRPr sz="32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396875" indent="-168275"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685800" indent="-168275"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974725" indent="-169863"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r>
              <a:rPr lang="en-US"/>
              <a:t>James Tam</a:t>
            </a:r>
          </a:p>
        </p:txBody>
      </p:sp>
    </p:spTree>
    <p:extLst>
      <p:ext uri="{BB962C8B-B14F-4D97-AF65-F5344CB8AC3E}">
        <p14:creationId xmlns:p14="http://schemas.microsoft.com/office/powerpoint/2010/main" val="4159348316"/>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Lst>
  <p:timing>
    <p:tnLst>
      <p:par>
        <p:cTn id="1" dur="indefinite" restart="never" nodeType="tmRoot"/>
      </p:par>
    </p:tnLst>
  </p:timing>
  <p:txStyles>
    <p:title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defRPr>
      </a:lvl2pPr>
      <a:lvl3pPr algn="ctr" rtl="0" eaLnBrk="0" fontAlgn="base" hangingPunct="0">
        <a:spcBef>
          <a:spcPct val="0"/>
        </a:spcBef>
        <a:spcAft>
          <a:spcPct val="0"/>
        </a:spcAft>
        <a:defRPr sz="3200">
          <a:solidFill>
            <a:schemeClr val="tx1"/>
          </a:solidFill>
          <a:latin typeface="Calibri" pitchFamily="34" charset="0"/>
        </a:defRPr>
      </a:lvl3pPr>
      <a:lvl4pPr algn="ctr" rtl="0" eaLnBrk="0" fontAlgn="base" hangingPunct="0">
        <a:spcBef>
          <a:spcPct val="0"/>
        </a:spcBef>
        <a:spcAft>
          <a:spcPct val="0"/>
        </a:spcAft>
        <a:defRPr sz="3200">
          <a:solidFill>
            <a:schemeClr val="tx1"/>
          </a:solidFill>
          <a:latin typeface="Calibri" pitchFamily="34" charset="0"/>
        </a:defRPr>
      </a:lvl4pPr>
      <a:lvl5pPr algn="ctr" rtl="0" eaLnBrk="0" fontAlgn="base" hangingPunct="0">
        <a:spcBef>
          <a:spcPct val="0"/>
        </a:spcBef>
        <a:spcAft>
          <a:spcPct val="0"/>
        </a:spcAft>
        <a:defRPr sz="32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715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742950" indent="-17145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971550" indent="-17145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ilab.cpsc.ucalgary.c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ilab.cpsc.ucalgary.c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jungle.cpsc.ucalgary.ca/"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5.gif"/><Relationship Id="rId7"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http://pages.cpsc.ucalgary.ca/~jacob/AI/"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hyperlink" Target="http://pages.cpsc.ucalgary.ca/~kremer" TargetMode="External"/><Relationship Id="rId4" Type="http://schemas.openxmlformats.org/officeDocument/2006/relationships/hyperlink" Target="http://pages.cpsc.ucalgary.ca/~denzing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hyperlink" Target="http://people.ucalgary.ca/~jparker/" TargetMode="External"/><Relationship Id="rId4" Type="http://schemas.openxmlformats.org/officeDocument/2006/relationships/hyperlink" Target="http://pages.cpsc.ucalgary.ca/~boyd/pmwiki/pmwiki.php?n=Main.Research"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cpsc.ucalgary.ca/cpsc_research/areas/evolutionary"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hyperlink" Target="http://icis.cpsc.ucalgary.ca/" TargetMode="External"/><Relationship Id="rId2" Type="http://schemas.openxmlformats.org/officeDocument/2006/relationships/image" Target="../media/image33.png"/><Relationship Id="rId1" Type="http://schemas.openxmlformats.org/officeDocument/2006/relationships/slideLayout" Target="../slideLayouts/slideLayout14.xml"/><Relationship Id="rId5" Type="http://schemas.openxmlformats.org/officeDocument/2006/relationships/image" Target="../media/image35.jpeg"/><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38.png"/><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9.xml"/><Relationship Id="rId1" Type="http://schemas.openxmlformats.org/officeDocument/2006/relationships/slideLayout" Target="../slideLayouts/slideLayout24.xml"/><Relationship Id="rId5" Type="http://schemas.openxmlformats.org/officeDocument/2006/relationships/image" Target="../media/image39.jpeg"/><Relationship Id="rId4" Type="http://schemas.openxmlformats.org/officeDocument/2006/relationships/hyperlink" Target="http://www.cpsc.ucalgary.ca/undergrad/courses_progression/concentration?conc=gam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hyperlink" Target="https://pages.cpsc.ucalgary.ca/~tamj/2018/cpsc_department_orientation/" TargetMode="Externa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psc.ucalgary.ca/Research/"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ucalgary.ca/pubs/calendar/current/software-engineering.html" TargetMode="External"/><Relationship Id="rId4" Type="http://schemas.openxmlformats.org/officeDocument/2006/relationships/hyperlink" Target="http://www.ucalgary.ca/pubs/calendar/current/computer-science.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cpsc.ucalgary.ca/Research/"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ucalgary.ca/pubs/calendar/current/software-engineering.html" TargetMode="External"/><Relationship Id="rId4" Type="http://schemas.openxmlformats.org/officeDocument/2006/relationships/hyperlink" Target="http://www.ucalgary.ca/pubs/calendar/current/computer-science.html"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University Of Calgary: Fall Orientation</a:t>
            </a:r>
            <a:endParaRPr lang="en-US" dirty="0"/>
          </a:p>
        </p:txBody>
      </p:sp>
      <p:sp>
        <p:nvSpPr>
          <p:cNvPr id="3" name="Subtitle 2"/>
          <p:cNvSpPr>
            <a:spLocks noGrp="1"/>
          </p:cNvSpPr>
          <p:nvPr>
            <p:ph type="subTitle" idx="1"/>
          </p:nvPr>
        </p:nvSpPr>
        <p:spPr/>
        <p:txBody>
          <a:bodyPr/>
          <a:lstStyle/>
          <a:p>
            <a:r>
              <a:rPr lang="en-US" dirty="0" smtClean="0"/>
              <a:t>Department of Computer Science</a:t>
            </a:r>
            <a:endParaRPr lang="en-US" dirty="0"/>
          </a:p>
        </p:txBody>
      </p:sp>
    </p:spTree>
    <p:extLst>
      <p:ext uri="{BB962C8B-B14F-4D97-AF65-F5344CB8AC3E}">
        <p14:creationId xmlns:p14="http://schemas.microsoft.com/office/powerpoint/2010/main" val="165918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mtClean="0"/>
              <a:t>Human-Computer Interaction (HCI)</a:t>
            </a:r>
          </a:p>
        </p:txBody>
      </p:sp>
      <p:sp>
        <p:nvSpPr>
          <p:cNvPr id="18435" name="Rectangle 3"/>
          <p:cNvSpPr>
            <a:spLocks noGrp="1" noChangeArrowheads="1"/>
          </p:cNvSpPr>
          <p:nvPr>
            <p:ph type="body" idx="1"/>
          </p:nvPr>
        </p:nvSpPr>
        <p:spPr>
          <a:xfrm>
            <a:off x="533400" y="1143000"/>
            <a:ext cx="8229600" cy="5410200"/>
          </a:xfrm>
        </p:spPr>
        <p:txBody>
          <a:bodyPr/>
          <a:lstStyle/>
          <a:p>
            <a:r>
              <a:rPr lang="en-US" altLang="en-US" smtClean="0"/>
              <a:t>Most of Computer Science deals with the ‘technical’ side of computers such as:</a:t>
            </a:r>
          </a:p>
        </p:txBody>
      </p:sp>
      <p:sp>
        <p:nvSpPr>
          <p:cNvPr id="174093" name="Text Box 13"/>
          <p:cNvSpPr txBox="1">
            <a:spLocks noChangeArrowheads="1"/>
          </p:cNvSpPr>
          <p:nvPr/>
        </p:nvSpPr>
        <p:spPr bwMode="auto">
          <a:xfrm>
            <a:off x="387350" y="5473700"/>
            <a:ext cx="7874000" cy="833438"/>
          </a:xfrm>
          <a:prstGeom prst="rect">
            <a:avLst/>
          </a:prstGeom>
          <a:noFill/>
          <a:ln>
            <a:noFill/>
          </a:ln>
          <a:effectLst/>
          <a:extLst/>
        </p:spPr>
        <p:txBody>
          <a:bodyPr lIns="93600" tIns="46800" rIns="93600" bIns="46800">
            <a:spAutoFit/>
          </a:bodyPr>
          <a:lstStyle>
            <a:lvl1pPr marL="114300" indent="-1143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Bef>
                <a:spcPct val="50000"/>
              </a:spcBef>
              <a:buFontTx/>
              <a:buChar char="•"/>
              <a:defRPr/>
            </a:pPr>
            <a:r>
              <a:rPr lang="en-US" altLang="en-US" sz="2400" dirty="0" smtClean="0">
                <a:latin typeface="+mn-lt"/>
                <a:cs typeface="Arial" charset="0"/>
              </a:rPr>
              <a:t>These technical issues (and others) are all very important but something is still missing...</a:t>
            </a:r>
          </a:p>
        </p:txBody>
      </p:sp>
      <p:sp>
        <p:nvSpPr>
          <p:cNvPr id="18437" name="Rectangle 14"/>
          <p:cNvSpPr>
            <a:spLocks noChangeArrowheads="1"/>
          </p:cNvSpPr>
          <p:nvPr/>
        </p:nvSpPr>
        <p:spPr bwMode="auto">
          <a:xfrm>
            <a:off x="0" y="6583363"/>
            <a:ext cx="82613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latin typeface="Arial" panose="020B0604020202020204" pitchFamily="34" charset="0"/>
              </a:rPr>
              <a:t>For more information: </a:t>
            </a:r>
            <a:r>
              <a:rPr lang="en-US" altLang="en-US" sz="1200">
                <a:latin typeface="Arial" panose="020B0604020202020204" pitchFamily="34" charset="0"/>
                <a:hlinkClick r:id="rId3"/>
              </a:rPr>
              <a:t>http://ilab.cpsc.ucalgary.ca/</a:t>
            </a:r>
            <a:endParaRPr lang="en-US" altLang="en-US" sz="1200">
              <a:latin typeface="Arial" panose="020B0604020202020204" pitchFamily="34" charset="0"/>
            </a:endParaRPr>
          </a:p>
        </p:txBody>
      </p:sp>
      <p:sp>
        <p:nvSpPr>
          <p:cNvPr id="18451" name="Text Box 9"/>
          <p:cNvSpPr txBox="1">
            <a:spLocks noChangeArrowheads="1"/>
          </p:cNvSpPr>
          <p:nvPr/>
        </p:nvSpPr>
        <p:spPr bwMode="auto">
          <a:xfrm>
            <a:off x="3657600" y="3538538"/>
            <a:ext cx="21971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600" dirty="0">
                <a:latin typeface="Arial" panose="020B0604020202020204" pitchFamily="34" charset="0"/>
              </a:rPr>
              <a:t>Make computers store more information!!</a:t>
            </a:r>
          </a:p>
        </p:txBody>
      </p:sp>
      <p:grpSp>
        <p:nvGrpSpPr>
          <p:cNvPr id="13" name="Group 12"/>
          <p:cNvGrpSpPr>
            <a:grpSpLocks/>
          </p:cNvGrpSpPr>
          <p:nvPr/>
        </p:nvGrpSpPr>
        <p:grpSpPr bwMode="auto">
          <a:xfrm>
            <a:off x="530225" y="2058988"/>
            <a:ext cx="2495550" cy="1468437"/>
            <a:chOff x="530991" y="2058988"/>
            <a:chExt cx="2495550" cy="1468437"/>
          </a:xfrm>
        </p:grpSpPr>
        <p:sp>
          <p:nvSpPr>
            <p:cNvPr id="18443" name="Text Box 6"/>
            <p:cNvSpPr txBox="1">
              <a:spLocks noChangeArrowheads="1"/>
            </p:cNvSpPr>
            <p:nvPr/>
          </p:nvSpPr>
          <p:spPr bwMode="auto">
            <a:xfrm>
              <a:off x="530991" y="3190875"/>
              <a:ext cx="2197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600">
                  <a:latin typeface="Arial" panose="020B0604020202020204" pitchFamily="34" charset="0"/>
                </a:rPr>
                <a:t>Run computers faster!</a:t>
              </a:r>
            </a:p>
          </p:txBody>
        </p:sp>
        <p:grpSp>
          <p:nvGrpSpPr>
            <p:cNvPr id="18444" name="Group 11"/>
            <p:cNvGrpSpPr>
              <a:grpSpLocks/>
            </p:cNvGrpSpPr>
            <p:nvPr/>
          </p:nvGrpSpPr>
          <p:grpSpPr bwMode="auto">
            <a:xfrm>
              <a:off x="542158" y="2058988"/>
              <a:ext cx="2484383" cy="1131887"/>
              <a:chOff x="246117" y="2068513"/>
              <a:chExt cx="2484383" cy="1131887"/>
            </a:xfrm>
          </p:grpSpPr>
          <p:sp>
            <p:nvSpPr>
              <p:cNvPr id="18445" name="laptop"/>
              <p:cNvSpPr>
                <a:spLocks noEditPoints="1" noChangeArrowheads="1"/>
              </p:cNvSpPr>
              <p:nvPr/>
            </p:nvSpPr>
            <p:spPr bwMode="auto">
              <a:xfrm>
                <a:off x="685800" y="2068513"/>
                <a:ext cx="1295400" cy="755650"/>
              </a:xfrm>
              <a:custGeom>
                <a:avLst/>
                <a:gdLst>
                  <a:gd name="T0" fmla="*/ 12092019 w 21600"/>
                  <a:gd name="T1" fmla="*/ 0 h 21600"/>
                  <a:gd name="T2" fmla="*/ 12092019 w 21600"/>
                  <a:gd name="T3" fmla="*/ 8778799 h 21600"/>
                  <a:gd name="T4" fmla="*/ 65916129 w 21600"/>
                  <a:gd name="T5" fmla="*/ 0 h 21600"/>
                  <a:gd name="T6" fmla="*/ 65916129 w 21600"/>
                  <a:gd name="T7" fmla="*/ 8778799 h 21600"/>
                  <a:gd name="T8" fmla="*/ 38844008 w 21600"/>
                  <a:gd name="T9" fmla="*/ 0 h 21600"/>
                  <a:gd name="T10" fmla="*/ 38844008 w 21600"/>
                  <a:gd name="T11" fmla="*/ 26435506 h 21600"/>
                  <a:gd name="T12" fmla="*/ 0 w 21600"/>
                  <a:gd name="T13" fmla="*/ 26435506 h 21600"/>
                  <a:gd name="T14" fmla="*/ 77688017 w 21600"/>
                  <a:gd name="T15" fmla="*/ 26435506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CA"/>
              </a:p>
            </p:txBody>
          </p:sp>
          <p:sp>
            <p:nvSpPr>
              <p:cNvPr id="8" name="Freeform 7"/>
              <p:cNvSpPr/>
              <p:nvPr/>
            </p:nvSpPr>
            <p:spPr>
              <a:xfrm>
                <a:off x="1466850" y="2838450"/>
                <a:ext cx="514350" cy="361950"/>
              </a:xfrm>
              <a:custGeom>
                <a:avLst/>
                <a:gdLst>
                  <a:gd name="connsiteX0" fmla="*/ 0 w 514350"/>
                  <a:gd name="connsiteY0" fmla="*/ 9525 h 361950"/>
                  <a:gd name="connsiteX1" fmla="*/ 57150 w 514350"/>
                  <a:gd name="connsiteY1" fmla="*/ 38100 h 361950"/>
                  <a:gd name="connsiteX2" fmla="*/ 95250 w 514350"/>
                  <a:gd name="connsiteY2" fmla="*/ 47625 h 361950"/>
                  <a:gd name="connsiteX3" fmla="*/ 152400 w 514350"/>
                  <a:gd name="connsiteY3" fmla="*/ 95250 h 361950"/>
                  <a:gd name="connsiteX4" fmla="*/ 190500 w 514350"/>
                  <a:gd name="connsiteY4" fmla="*/ 104775 h 361950"/>
                  <a:gd name="connsiteX5" fmla="*/ 219075 w 514350"/>
                  <a:gd name="connsiteY5" fmla="*/ 123825 h 361950"/>
                  <a:gd name="connsiteX6" fmla="*/ 171450 w 514350"/>
                  <a:gd name="connsiteY6" fmla="*/ 209550 h 361950"/>
                  <a:gd name="connsiteX7" fmla="*/ 114300 w 514350"/>
                  <a:gd name="connsiteY7" fmla="*/ 266700 h 361950"/>
                  <a:gd name="connsiteX8" fmla="*/ 57150 w 514350"/>
                  <a:gd name="connsiteY8" fmla="*/ 304800 h 361950"/>
                  <a:gd name="connsiteX9" fmla="*/ 66675 w 514350"/>
                  <a:gd name="connsiteY9" fmla="*/ 352425 h 361950"/>
                  <a:gd name="connsiteX10" fmla="*/ 95250 w 514350"/>
                  <a:gd name="connsiteY10" fmla="*/ 361950 h 361950"/>
                  <a:gd name="connsiteX11" fmla="*/ 295275 w 514350"/>
                  <a:gd name="connsiteY11" fmla="*/ 352425 h 361950"/>
                  <a:gd name="connsiteX12" fmla="*/ 333375 w 514350"/>
                  <a:gd name="connsiteY12" fmla="*/ 323850 h 361950"/>
                  <a:gd name="connsiteX13" fmla="*/ 361950 w 514350"/>
                  <a:gd name="connsiteY13" fmla="*/ 304800 h 361950"/>
                  <a:gd name="connsiteX14" fmla="*/ 390525 w 514350"/>
                  <a:gd name="connsiteY14" fmla="*/ 276225 h 361950"/>
                  <a:gd name="connsiteX15" fmla="*/ 447675 w 514350"/>
                  <a:gd name="connsiteY15" fmla="*/ 247650 h 361950"/>
                  <a:gd name="connsiteX16" fmla="*/ 466725 w 514350"/>
                  <a:gd name="connsiteY16" fmla="*/ 219075 h 361950"/>
                  <a:gd name="connsiteX17" fmla="*/ 514350 w 514350"/>
                  <a:gd name="connsiteY17" fmla="*/ 171450 h 361950"/>
                  <a:gd name="connsiteX18" fmla="*/ 504825 w 514350"/>
                  <a:gd name="connsiteY18" fmla="*/ 104775 h 361950"/>
                  <a:gd name="connsiteX19" fmla="*/ 457200 w 514350"/>
                  <a:gd name="connsiteY19" fmla="*/ 57150 h 361950"/>
                  <a:gd name="connsiteX20" fmla="*/ 428625 w 514350"/>
                  <a:gd name="connsiteY20" fmla="*/ 28575 h 361950"/>
                  <a:gd name="connsiteX21" fmla="*/ 400050 w 514350"/>
                  <a:gd name="connsiteY21" fmla="*/ 9525 h 361950"/>
                  <a:gd name="connsiteX22" fmla="*/ 371475 w 514350"/>
                  <a:gd name="connsiteY22" fmla="*/ 0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4350" h="361950">
                    <a:moveTo>
                      <a:pt x="0" y="9525"/>
                    </a:moveTo>
                    <a:cubicBezTo>
                      <a:pt x="19050" y="19050"/>
                      <a:pt x="37375" y="30190"/>
                      <a:pt x="57150" y="38100"/>
                    </a:cubicBezTo>
                    <a:cubicBezTo>
                      <a:pt x="69305" y="42962"/>
                      <a:pt x="83218" y="42468"/>
                      <a:pt x="95250" y="47625"/>
                    </a:cubicBezTo>
                    <a:cubicBezTo>
                      <a:pt x="162218" y="76325"/>
                      <a:pt x="83742" y="56017"/>
                      <a:pt x="152400" y="95250"/>
                    </a:cubicBezTo>
                    <a:cubicBezTo>
                      <a:pt x="163766" y="101745"/>
                      <a:pt x="177800" y="101600"/>
                      <a:pt x="190500" y="104775"/>
                    </a:cubicBezTo>
                    <a:cubicBezTo>
                      <a:pt x="200025" y="111125"/>
                      <a:pt x="216299" y="112719"/>
                      <a:pt x="219075" y="123825"/>
                    </a:cubicBezTo>
                    <a:cubicBezTo>
                      <a:pt x="233699" y="182323"/>
                      <a:pt x="203004" y="181151"/>
                      <a:pt x="171450" y="209550"/>
                    </a:cubicBezTo>
                    <a:cubicBezTo>
                      <a:pt x="151425" y="227572"/>
                      <a:pt x="136716" y="251756"/>
                      <a:pt x="114300" y="266700"/>
                    </a:cubicBezTo>
                    <a:lnTo>
                      <a:pt x="57150" y="304800"/>
                    </a:lnTo>
                    <a:cubicBezTo>
                      <a:pt x="60325" y="320675"/>
                      <a:pt x="57695" y="338955"/>
                      <a:pt x="66675" y="352425"/>
                    </a:cubicBezTo>
                    <a:cubicBezTo>
                      <a:pt x="72244" y="360779"/>
                      <a:pt x="85210" y="361950"/>
                      <a:pt x="95250" y="361950"/>
                    </a:cubicBezTo>
                    <a:cubicBezTo>
                      <a:pt x="162001" y="361950"/>
                      <a:pt x="228600" y="355600"/>
                      <a:pt x="295275" y="352425"/>
                    </a:cubicBezTo>
                    <a:cubicBezTo>
                      <a:pt x="307975" y="342900"/>
                      <a:pt x="320457" y="333077"/>
                      <a:pt x="333375" y="323850"/>
                    </a:cubicBezTo>
                    <a:cubicBezTo>
                      <a:pt x="342690" y="317196"/>
                      <a:pt x="353156" y="312129"/>
                      <a:pt x="361950" y="304800"/>
                    </a:cubicBezTo>
                    <a:cubicBezTo>
                      <a:pt x="372298" y="296176"/>
                      <a:pt x="380177" y="284849"/>
                      <a:pt x="390525" y="276225"/>
                    </a:cubicBezTo>
                    <a:cubicBezTo>
                      <a:pt x="415144" y="255709"/>
                      <a:pt x="419036" y="257196"/>
                      <a:pt x="447675" y="247650"/>
                    </a:cubicBezTo>
                    <a:cubicBezTo>
                      <a:pt x="454025" y="238125"/>
                      <a:pt x="458630" y="227170"/>
                      <a:pt x="466725" y="219075"/>
                    </a:cubicBezTo>
                    <a:cubicBezTo>
                      <a:pt x="530225" y="155575"/>
                      <a:pt x="463550" y="247650"/>
                      <a:pt x="514350" y="171450"/>
                    </a:cubicBezTo>
                    <a:cubicBezTo>
                      <a:pt x="511175" y="149225"/>
                      <a:pt x="511276" y="126279"/>
                      <a:pt x="504825" y="104775"/>
                    </a:cubicBezTo>
                    <a:cubicBezTo>
                      <a:pt x="495512" y="73731"/>
                      <a:pt x="479213" y="75494"/>
                      <a:pt x="457200" y="57150"/>
                    </a:cubicBezTo>
                    <a:cubicBezTo>
                      <a:pt x="446852" y="48526"/>
                      <a:pt x="438973" y="37199"/>
                      <a:pt x="428625" y="28575"/>
                    </a:cubicBezTo>
                    <a:cubicBezTo>
                      <a:pt x="419831" y="21246"/>
                      <a:pt x="410289" y="14645"/>
                      <a:pt x="400050" y="9525"/>
                    </a:cubicBezTo>
                    <a:cubicBezTo>
                      <a:pt x="391070" y="5035"/>
                      <a:pt x="371475" y="0"/>
                      <a:pt x="371475" y="0"/>
                    </a:cubicBezTo>
                  </a:path>
                </a:pathLst>
              </a:cu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reeform 8"/>
              <p:cNvSpPr/>
              <p:nvPr/>
            </p:nvSpPr>
            <p:spPr>
              <a:xfrm>
                <a:off x="246063" y="2762250"/>
                <a:ext cx="954087" cy="428625"/>
              </a:xfrm>
              <a:custGeom>
                <a:avLst/>
                <a:gdLst>
                  <a:gd name="connsiteX0" fmla="*/ 563508 w 954033"/>
                  <a:gd name="connsiteY0" fmla="*/ 28575 h 428625"/>
                  <a:gd name="connsiteX1" fmla="*/ 515883 w 954033"/>
                  <a:gd name="connsiteY1" fmla="*/ 66675 h 428625"/>
                  <a:gd name="connsiteX2" fmla="*/ 477783 w 954033"/>
                  <a:gd name="connsiteY2" fmla="*/ 85725 h 428625"/>
                  <a:gd name="connsiteX3" fmla="*/ 449208 w 954033"/>
                  <a:gd name="connsiteY3" fmla="*/ 114300 h 428625"/>
                  <a:gd name="connsiteX4" fmla="*/ 401583 w 954033"/>
                  <a:gd name="connsiteY4" fmla="*/ 123825 h 428625"/>
                  <a:gd name="connsiteX5" fmla="*/ 363483 w 954033"/>
                  <a:gd name="connsiteY5" fmla="*/ 142875 h 428625"/>
                  <a:gd name="connsiteX6" fmla="*/ 334908 w 954033"/>
                  <a:gd name="connsiteY6" fmla="*/ 161925 h 428625"/>
                  <a:gd name="connsiteX7" fmla="*/ 211083 w 954033"/>
                  <a:gd name="connsiteY7" fmla="*/ 180975 h 428625"/>
                  <a:gd name="connsiteX8" fmla="*/ 125358 w 954033"/>
                  <a:gd name="connsiteY8" fmla="*/ 171450 h 428625"/>
                  <a:gd name="connsiteX9" fmla="*/ 58683 w 954033"/>
                  <a:gd name="connsiteY9" fmla="*/ 142875 h 428625"/>
                  <a:gd name="connsiteX10" fmla="*/ 30108 w 954033"/>
                  <a:gd name="connsiteY10" fmla="*/ 133350 h 428625"/>
                  <a:gd name="connsiteX11" fmla="*/ 1533 w 954033"/>
                  <a:gd name="connsiteY11" fmla="*/ 152400 h 428625"/>
                  <a:gd name="connsiteX12" fmla="*/ 11058 w 954033"/>
                  <a:gd name="connsiteY12" fmla="*/ 257175 h 428625"/>
                  <a:gd name="connsiteX13" fmla="*/ 20583 w 954033"/>
                  <a:gd name="connsiteY13" fmla="*/ 285750 h 428625"/>
                  <a:gd name="connsiteX14" fmla="*/ 49158 w 954033"/>
                  <a:gd name="connsiteY14" fmla="*/ 314325 h 428625"/>
                  <a:gd name="connsiteX15" fmla="*/ 77733 w 954033"/>
                  <a:gd name="connsiteY15" fmla="*/ 323850 h 428625"/>
                  <a:gd name="connsiteX16" fmla="*/ 106308 w 954033"/>
                  <a:gd name="connsiteY16" fmla="*/ 342900 h 428625"/>
                  <a:gd name="connsiteX17" fmla="*/ 134883 w 954033"/>
                  <a:gd name="connsiteY17" fmla="*/ 352425 h 428625"/>
                  <a:gd name="connsiteX18" fmla="*/ 172983 w 954033"/>
                  <a:gd name="connsiteY18" fmla="*/ 371475 h 428625"/>
                  <a:gd name="connsiteX19" fmla="*/ 201558 w 954033"/>
                  <a:gd name="connsiteY19" fmla="*/ 381000 h 428625"/>
                  <a:gd name="connsiteX20" fmla="*/ 258708 w 954033"/>
                  <a:gd name="connsiteY20" fmla="*/ 409575 h 428625"/>
                  <a:gd name="connsiteX21" fmla="*/ 382533 w 954033"/>
                  <a:gd name="connsiteY21" fmla="*/ 419100 h 428625"/>
                  <a:gd name="connsiteX22" fmla="*/ 411108 w 954033"/>
                  <a:gd name="connsiteY22" fmla="*/ 428625 h 428625"/>
                  <a:gd name="connsiteX23" fmla="*/ 496833 w 954033"/>
                  <a:gd name="connsiteY23" fmla="*/ 381000 h 428625"/>
                  <a:gd name="connsiteX24" fmla="*/ 563508 w 954033"/>
                  <a:gd name="connsiteY24" fmla="*/ 361950 h 428625"/>
                  <a:gd name="connsiteX25" fmla="*/ 592083 w 954033"/>
                  <a:gd name="connsiteY25" fmla="*/ 342900 h 428625"/>
                  <a:gd name="connsiteX26" fmla="*/ 611133 w 954033"/>
                  <a:gd name="connsiteY26" fmla="*/ 266700 h 428625"/>
                  <a:gd name="connsiteX27" fmla="*/ 668283 w 954033"/>
                  <a:gd name="connsiteY27" fmla="*/ 219075 h 428625"/>
                  <a:gd name="connsiteX28" fmla="*/ 706383 w 954033"/>
                  <a:gd name="connsiteY28" fmla="*/ 180975 h 428625"/>
                  <a:gd name="connsiteX29" fmla="*/ 763533 w 954033"/>
                  <a:gd name="connsiteY29" fmla="*/ 161925 h 428625"/>
                  <a:gd name="connsiteX30" fmla="*/ 820683 w 954033"/>
                  <a:gd name="connsiteY30" fmla="*/ 133350 h 428625"/>
                  <a:gd name="connsiteX31" fmla="*/ 839733 w 954033"/>
                  <a:gd name="connsiteY31" fmla="*/ 104775 h 428625"/>
                  <a:gd name="connsiteX32" fmla="*/ 849258 w 954033"/>
                  <a:gd name="connsiteY32" fmla="*/ 76200 h 428625"/>
                  <a:gd name="connsiteX33" fmla="*/ 906408 w 954033"/>
                  <a:gd name="connsiteY33" fmla="*/ 38100 h 428625"/>
                  <a:gd name="connsiteX34" fmla="*/ 954033 w 954033"/>
                  <a:gd name="connsiteY34" fmla="*/ 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54033" h="428625">
                    <a:moveTo>
                      <a:pt x="563508" y="28575"/>
                    </a:moveTo>
                    <a:cubicBezTo>
                      <a:pt x="547633" y="41275"/>
                      <a:pt x="532799" y="55398"/>
                      <a:pt x="515883" y="66675"/>
                    </a:cubicBezTo>
                    <a:cubicBezTo>
                      <a:pt x="504069" y="74551"/>
                      <a:pt x="489337" y="77472"/>
                      <a:pt x="477783" y="85725"/>
                    </a:cubicBezTo>
                    <a:cubicBezTo>
                      <a:pt x="466822" y="93555"/>
                      <a:pt x="461256" y="108276"/>
                      <a:pt x="449208" y="114300"/>
                    </a:cubicBezTo>
                    <a:cubicBezTo>
                      <a:pt x="434728" y="121540"/>
                      <a:pt x="417458" y="120650"/>
                      <a:pt x="401583" y="123825"/>
                    </a:cubicBezTo>
                    <a:cubicBezTo>
                      <a:pt x="388883" y="130175"/>
                      <a:pt x="375811" y="135830"/>
                      <a:pt x="363483" y="142875"/>
                    </a:cubicBezTo>
                    <a:cubicBezTo>
                      <a:pt x="353544" y="148555"/>
                      <a:pt x="345430" y="157416"/>
                      <a:pt x="334908" y="161925"/>
                    </a:cubicBezTo>
                    <a:cubicBezTo>
                      <a:pt x="306036" y="174299"/>
                      <a:pt x="228292" y="179063"/>
                      <a:pt x="211083" y="180975"/>
                    </a:cubicBezTo>
                    <a:cubicBezTo>
                      <a:pt x="182508" y="177800"/>
                      <a:pt x="153718" y="176177"/>
                      <a:pt x="125358" y="171450"/>
                    </a:cubicBezTo>
                    <a:cubicBezTo>
                      <a:pt x="100989" y="167389"/>
                      <a:pt x="80764" y="152338"/>
                      <a:pt x="58683" y="142875"/>
                    </a:cubicBezTo>
                    <a:cubicBezTo>
                      <a:pt x="49455" y="138920"/>
                      <a:pt x="39633" y="136525"/>
                      <a:pt x="30108" y="133350"/>
                    </a:cubicBezTo>
                    <a:cubicBezTo>
                      <a:pt x="20583" y="139700"/>
                      <a:pt x="3274" y="141085"/>
                      <a:pt x="1533" y="152400"/>
                    </a:cubicBezTo>
                    <a:cubicBezTo>
                      <a:pt x="-3799" y="187061"/>
                      <a:pt x="6098" y="222458"/>
                      <a:pt x="11058" y="257175"/>
                    </a:cubicBezTo>
                    <a:cubicBezTo>
                      <a:pt x="12478" y="267114"/>
                      <a:pt x="15014" y="277396"/>
                      <a:pt x="20583" y="285750"/>
                    </a:cubicBezTo>
                    <a:cubicBezTo>
                      <a:pt x="28055" y="296958"/>
                      <a:pt x="37950" y="306853"/>
                      <a:pt x="49158" y="314325"/>
                    </a:cubicBezTo>
                    <a:cubicBezTo>
                      <a:pt x="57512" y="319894"/>
                      <a:pt x="68753" y="319360"/>
                      <a:pt x="77733" y="323850"/>
                    </a:cubicBezTo>
                    <a:cubicBezTo>
                      <a:pt x="87972" y="328970"/>
                      <a:pt x="96069" y="337780"/>
                      <a:pt x="106308" y="342900"/>
                    </a:cubicBezTo>
                    <a:cubicBezTo>
                      <a:pt x="115288" y="347390"/>
                      <a:pt x="125655" y="348470"/>
                      <a:pt x="134883" y="352425"/>
                    </a:cubicBezTo>
                    <a:cubicBezTo>
                      <a:pt x="147934" y="358018"/>
                      <a:pt x="159932" y="365882"/>
                      <a:pt x="172983" y="371475"/>
                    </a:cubicBezTo>
                    <a:cubicBezTo>
                      <a:pt x="182211" y="375430"/>
                      <a:pt x="192578" y="376510"/>
                      <a:pt x="201558" y="381000"/>
                    </a:cubicBezTo>
                    <a:cubicBezTo>
                      <a:pt x="229920" y="395181"/>
                      <a:pt x="226786" y="405585"/>
                      <a:pt x="258708" y="409575"/>
                    </a:cubicBezTo>
                    <a:cubicBezTo>
                      <a:pt x="299785" y="414710"/>
                      <a:pt x="341258" y="415925"/>
                      <a:pt x="382533" y="419100"/>
                    </a:cubicBezTo>
                    <a:cubicBezTo>
                      <a:pt x="392058" y="422275"/>
                      <a:pt x="401068" y="428625"/>
                      <a:pt x="411108" y="428625"/>
                    </a:cubicBezTo>
                    <a:cubicBezTo>
                      <a:pt x="439833" y="428625"/>
                      <a:pt x="480516" y="386439"/>
                      <a:pt x="496833" y="381000"/>
                    </a:cubicBezTo>
                    <a:cubicBezTo>
                      <a:pt x="537827" y="367335"/>
                      <a:pt x="515668" y="373910"/>
                      <a:pt x="563508" y="361950"/>
                    </a:cubicBezTo>
                    <a:cubicBezTo>
                      <a:pt x="573033" y="355600"/>
                      <a:pt x="586963" y="353139"/>
                      <a:pt x="592083" y="342900"/>
                    </a:cubicBezTo>
                    <a:cubicBezTo>
                      <a:pt x="603792" y="319482"/>
                      <a:pt x="592620" y="285213"/>
                      <a:pt x="611133" y="266700"/>
                    </a:cubicBezTo>
                    <a:cubicBezTo>
                      <a:pt x="710219" y="167614"/>
                      <a:pt x="575456" y="298641"/>
                      <a:pt x="668283" y="219075"/>
                    </a:cubicBezTo>
                    <a:cubicBezTo>
                      <a:pt x="681920" y="207386"/>
                      <a:pt x="690982" y="190216"/>
                      <a:pt x="706383" y="180975"/>
                    </a:cubicBezTo>
                    <a:cubicBezTo>
                      <a:pt x="723602" y="170644"/>
                      <a:pt x="746825" y="173064"/>
                      <a:pt x="763533" y="161925"/>
                    </a:cubicBezTo>
                    <a:cubicBezTo>
                      <a:pt x="800462" y="137306"/>
                      <a:pt x="781248" y="146495"/>
                      <a:pt x="820683" y="133350"/>
                    </a:cubicBezTo>
                    <a:cubicBezTo>
                      <a:pt x="827033" y="123825"/>
                      <a:pt x="834613" y="115014"/>
                      <a:pt x="839733" y="104775"/>
                    </a:cubicBezTo>
                    <a:cubicBezTo>
                      <a:pt x="844223" y="95795"/>
                      <a:pt x="842158" y="83300"/>
                      <a:pt x="849258" y="76200"/>
                    </a:cubicBezTo>
                    <a:cubicBezTo>
                      <a:pt x="865447" y="60011"/>
                      <a:pt x="887358" y="50800"/>
                      <a:pt x="906408" y="38100"/>
                    </a:cubicBezTo>
                    <a:cubicBezTo>
                      <a:pt x="942455" y="14069"/>
                      <a:pt x="926888" y="27145"/>
                      <a:pt x="954033" y="0"/>
                    </a:cubicBezTo>
                  </a:path>
                </a:pathLst>
              </a:cu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traight Connector 10"/>
              <p:cNvCxnSpPr/>
              <p:nvPr/>
            </p:nvCxnSpPr>
            <p:spPr>
              <a:xfrm>
                <a:off x="2057400" y="2938463"/>
                <a:ext cx="673100"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057400" y="3014663"/>
                <a:ext cx="673100"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81200" y="3095625"/>
                <a:ext cx="673100"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grpSp>
        <p:nvGrpSpPr>
          <p:cNvPr id="12" name="Group 11"/>
          <p:cNvGrpSpPr/>
          <p:nvPr/>
        </p:nvGrpSpPr>
        <p:grpSpPr>
          <a:xfrm>
            <a:off x="6438900" y="2500312"/>
            <a:ext cx="2362200" cy="2909889"/>
            <a:chOff x="6438900" y="2500312"/>
            <a:chExt cx="2362200" cy="2909889"/>
          </a:xfrm>
        </p:grpSpPr>
        <p:sp>
          <p:nvSpPr>
            <p:cNvPr id="18441" name="Text Box 12"/>
            <p:cNvSpPr txBox="1">
              <a:spLocks noChangeArrowheads="1"/>
            </p:cNvSpPr>
            <p:nvPr/>
          </p:nvSpPr>
          <p:spPr bwMode="auto">
            <a:xfrm>
              <a:off x="6438900" y="4584934"/>
              <a:ext cx="2197100" cy="82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600" dirty="0">
                  <a:latin typeface="Arial" panose="020B0604020202020204" pitchFamily="34" charset="0"/>
                </a:rPr>
                <a:t>Increase the networking capabilities of computers!!!</a:t>
              </a:r>
            </a:p>
          </p:txBody>
        </p:sp>
        <p:grpSp>
          <p:nvGrpSpPr>
            <p:cNvPr id="28" name="Group 27"/>
            <p:cNvGrpSpPr/>
            <p:nvPr/>
          </p:nvGrpSpPr>
          <p:grpSpPr>
            <a:xfrm>
              <a:off x="6438900" y="4087813"/>
              <a:ext cx="800100" cy="504825"/>
              <a:chOff x="6438900" y="4087813"/>
              <a:chExt cx="800100" cy="504825"/>
            </a:xfrm>
          </p:grpSpPr>
          <p:sp>
            <p:nvSpPr>
              <p:cNvPr id="29" name="Rectangle 28"/>
              <p:cNvSpPr/>
              <p:nvPr/>
            </p:nvSpPr>
            <p:spPr>
              <a:xfrm>
                <a:off x="6438900" y="4364039"/>
                <a:ext cx="800100" cy="228599"/>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0" name="Rectangle 29"/>
              <p:cNvSpPr/>
              <p:nvPr/>
            </p:nvSpPr>
            <p:spPr>
              <a:xfrm>
                <a:off x="6553200" y="4087813"/>
                <a:ext cx="533400" cy="276225"/>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1" name="Rectangle 30"/>
              <p:cNvSpPr/>
              <p:nvPr/>
            </p:nvSpPr>
            <p:spPr>
              <a:xfrm>
                <a:off x="6648450" y="4144721"/>
                <a:ext cx="361950" cy="1639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grpSp>
        <p:grpSp>
          <p:nvGrpSpPr>
            <p:cNvPr id="32" name="Group 31"/>
            <p:cNvGrpSpPr/>
            <p:nvPr/>
          </p:nvGrpSpPr>
          <p:grpSpPr>
            <a:xfrm>
              <a:off x="7137400" y="3243616"/>
              <a:ext cx="800100" cy="504825"/>
              <a:chOff x="6438900" y="4087813"/>
              <a:chExt cx="800100" cy="504825"/>
            </a:xfrm>
          </p:grpSpPr>
          <p:sp>
            <p:nvSpPr>
              <p:cNvPr id="33" name="Rectangle 32"/>
              <p:cNvSpPr/>
              <p:nvPr/>
            </p:nvSpPr>
            <p:spPr>
              <a:xfrm>
                <a:off x="6438900" y="4364039"/>
                <a:ext cx="800100" cy="228599"/>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4" name="Rectangle 33"/>
              <p:cNvSpPr/>
              <p:nvPr/>
            </p:nvSpPr>
            <p:spPr>
              <a:xfrm>
                <a:off x="6553200" y="4087813"/>
                <a:ext cx="533400" cy="276225"/>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5" name="Rectangle 34"/>
              <p:cNvSpPr/>
              <p:nvPr/>
            </p:nvSpPr>
            <p:spPr>
              <a:xfrm>
                <a:off x="6648450" y="4144721"/>
                <a:ext cx="361950" cy="1639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grpSp>
        <p:grpSp>
          <p:nvGrpSpPr>
            <p:cNvPr id="36" name="Group 35"/>
            <p:cNvGrpSpPr/>
            <p:nvPr/>
          </p:nvGrpSpPr>
          <p:grpSpPr>
            <a:xfrm>
              <a:off x="8001000" y="2500312"/>
              <a:ext cx="800100" cy="504825"/>
              <a:chOff x="6438900" y="4087813"/>
              <a:chExt cx="800100" cy="504825"/>
            </a:xfrm>
          </p:grpSpPr>
          <p:sp>
            <p:nvSpPr>
              <p:cNvPr id="37" name="Rectangle 36"/>
              <p:cNvSpPr/>
              <p:nvPr/>
            </p:nvSpPr>
            <p:spPr>
              <a:xfrm>
                <a:off x="6438900" y="4364039"/>
                <a:ext cx="800100" cy="228599"/>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8" name="Rectangle 37"/>
              <p:cNvSpPr/>
              <p:nvPr/>
            </p:nvSpPr>
            <p:spPr>
              <a:xfrm>
                <a:off x="6553200" y="4087813"/>
                <a:ext cx="533400" cy="276225"/>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9" name="Rectangle 38"/>
              <p:cNvSpPr/>
              <p:nvPr/>
            </p:nvSpPr>
            <p:spPr>
              <a:xfrm>
                <a:off x="6648450" y="4144721"/>
                <a:ext cx="361950" cy="1639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grpSp>
        <p:cxnSp>
          <p:nvCxnSpPr>
            <p:cNvPr id="10" name="Straight Connector 9"/>
            <p:cNvCxnSpPr>
              <a:stCxn id="34" idx="3"/>
            </p:cNvCxnSpPr>
            <p:nvPr/>
          </p:nvCxnSpPr>
          <p:spPr>
            <a:xfrm flipV="1">
              <a:off x="7785100" y="3005137"/>
              <a:ext cx="330200" cy="376592"/>
            </a:xfrm>
            <a:prstGeom prst="line">
              <a:avLst/>
            </a:prstGeom>
            <a:ln w="25400">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813550" y="3719570"/>
              <a:ext cx="330200" cy="376592"/>
            </a:xfrm>
            <a:prstGeom prst="line">
              <a:avLst/>
            </a:prstGeom>
            <a:ln w="25400">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066101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4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40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3" grpId="0"/>
      <p:bldP spid="1845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en-US" altLang="en-US" dirty="0" smtClean="0">
                <a:solidFill>
                  <a:schemeClr val="bg1">
                    <a:lumMod val="75000"/>
                  </a:schemeClr>
                </a:solidFill>
              </a:rPr>
              <a:t>Human-</a:t>
            </a:r>
            <a:r>
              <a:rPr lang="en-US" altLang="en-US" dirty="0" smtClean="0"/>
              <a:t>Computer</a:t>
            </a:r>
            <a:r>
              <a:rPr lang="en-US" altLang="en-US" dirty="0" smtClean="0">
                <a:solidFill>
                  <a:schemeClr val="bg1">
                    <a:lumMod val="75000"/>
                  </a:schemeClr>
                </a:solidFill>
              </a:rPr>
              <a:t> Interaction (HCI)</a:t>
            </a:r>
          </a:p>
        </p:txBody>
      </p:sp>
      <p:sp>
        <p:nvSpPr>
          <p:cNvPr id="19459" name="Rectangle 3"/>
          <p:cNvSpPr>
            <a:spLocks noGrp="1" noChangeArrowheads="1"/>
          </p:cNvSpPr>
          <p:nvPr>
            <p:ph type="body" idx="1"/>
          </p:nvPr>
        </p:nvSpPr>
        <p:spPr>
          <a:xfrm>
            <a:off x="533400" y="1143000"/>
            <a:ext cx="8229600" cy="5410200"/>
          </a:xfrm>
        </p:spPr>
        <p:txBody>
          <a:bodyPr/>
          <a:lstStyle/>
          <a:p>
            <a:r>
              <a:rPr lang="en-US" altLang="en-US" dirty="0" smtClean="0"/>
              <a:t>Most of Computer Science deals with the ‘technical’ side of computers such as:</a:t>
            </a:r>
          </a:p>
        </p:txBody>
      </p:sp>
      <p:sp>
        <p:nvSpPr>
          <p:cNvPr id="174093" name="Text Box 13"/>
          <p:cNvSpPr txBox="1">
            <a:spLocks noChangeArrowheads="1"/>
          </p:cNvSpPr>
          <p:nvPr/>
        </p:nvSpPr>
        <p:spPr bwMode="auto">
          <a:xfrm>
            <a:off x="387350" y="5473700"/>
            <a:ext cx="7874000" cy="833438"/>
          </a:xfrm>
          <a:prstGeom prst="rect">
            <a:avLst/>
          </a:prstGeom>
          <a:noFill/>
          <a:ln>
            <a:noFill/>
          </a:ln>
          <a:effectLst/>
          <a:extLst/>
        </p:spPr>
        <p:txBody>
          <a:bodyPr lIns="93600" tIns="46800" rIns="93600" bIns="46800">
            <a:spAutoFit/>
          </a:bodyPr>
          <a:lstStyle>
            <a:lvl1pPr marL="114300" indent="-1143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Bef>
                <a:spcPct val="50000"/>
              </a:spcBef>
              <a:buFontTx/>
              <a:buChar char="•"/>
              <a:defRPr/>
            </a:pPr>
            <a:r>
              <a:rPr lang="en-US" altLang="en-US" sz="2400" dirty="0" smtClean="0">
                <a:latin typeface="+mn-lt"/>
                <a:cs typeface="Arial" charset="0"/>
              </a:rPr>
              <a:t>These technical issues (and others) are all very important but something is still missing...</a:t>
            </a:r>
          </a:p>
        </p:txBody>
      </p:sp>
      <p:sp>
        <p:nvSpPr>
          <p:cNvPr id="19461" name="Rectangle 14"/>
          <p:cNvSpPr>
            <a:spLocks noChangeArrowheads="1"/>
          </p:cNvSpPr>
          <p:nvPr/>
        </p:nvSpPr>
        <p:spPr bwMode="auto">
          <a:xfrm>
            <a:off x="0" y="6583363"/>
            <a:ext cx="82613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latin typeface="Arial" panose="020B0604020202020204" pitchFamily="34" charset="0"/>
              </a:rPr>
              <a:t>For more information: </a:t>
            </a:r>
            <a:r>
              <a:rPr lang="en-US" altLang="en-US" sz="1200">
                <a:latin typeface="Arial" panose="020B0604020202020204" pitchFamily="34" charset="0"/>
                <a:hlinkClick r:id="rId3"/>
              </a:rPr>
              <a:t>http://ilab.cpsc.ucalgary.ca/</a:t>
            </a:r>
            <a:endParaRPr lang="en-US" altLang="en-US" sz="1200">
              <a:latin typeface="Arial" panose="020B0604020202020204" pitchFamily="34" charset="0"/>
            </a:endParaRPr>
          </a:p>
        </p:txBody>
      </p:sp>
      <p:sp>
        <p:nvSpPr>
          <p:cNvPr id="19475" name="Text Box 9"/>
          <p:cNvSpPr txBox="1">
            <a:spLocks noChangeArrowheads="1"/>
          </p:cNvSpPr>
          <p:nvPr/>
        </p:nvSpPr>
        <p:spPr bwMode="auto">
          <a:xfrm>
            <a:off x="3657600" y="3538538"/>
            <a:ext cx="21971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600">
                <a:latin typeface="Arial" panose="020B0604020202020204" pitchFamily="34" charset="0"/>
              </a:rPr>
              <a:t>Make computers store more information!!</a:t>
            </a:r>
          </a:p>
        </p:txBody>
      </p:sp>
      <p:grpSp>
        <p:nvGrpSpPr>
          <p:cNvPr id="19463" name="Group 12"/>
          <p:cNvGrpSpPr>
            <a:grpSpLocks/>
          </p:cNvGrpSpPr>
          <p:nvPr/>
        </p:nvGrpSpPr>
        <p:grpSpPr bwMode="auto">
          <a:xfrm>
            <a:off x="530225" y="2058988"/>
            <a:ext cx="2495550" cy="1468437"/>
            <a:chOff x="530991" y="2058988"/>
            <a:chExt cx="2495550" cy="1468437"/>
          </a:xfrm>
        </p:grpSpPr>
        <p:sp>
          <p:nvSpPr>
            <p:cNvPr id="19467" name="Text Box 6"/>
            <p:cNvSpPr txBox="1">
              <a:spLocks noChangeArrowheads="1"/>
            </p:cNvSpPr>
            <p:nvPr/>
          </p:nvSpPr>
          <p:spPr bwMode="auto">
            <a:xfrm>
              <a:off x="530991" y="3190875"/>
              <a:ext cx="2197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600">
                  <a:latin typeface="Arial" panose="020B0604020202020204" pitchFamily="34" charset="0"/>
                </a:rPr>
                <a:t>Run computers faster!</a:t>
              </a:r>
            </a:p>
          </p:txBody>
        </p:sp>
        <p:grpSp>
          <p:nvGrpSpPr>
            <p:cNvPr id="19468" name="Group 11"/>
            <p:cNvGrpSpPr>
              <a:grpSpLocks/>
            </p:cNvGrpSpPr>
            <p:nvPr/>
          </p:nvGrpSpPr>
          <p:grpSpPr bwMode="auto">
            <a:xfrm>
              <a:off x="542158" y="2058988"/>
              <a:ext cx="2484383" cy="1131887"/>
              <a:chOff x="246117" y="2068513"/>
              <a:chExt cx="2484383" cy="1131887"/>
            </a:xfrm>
          </p:grpSpPr>
          <p:sp>
            <p:nvSpPr>
              <p:cNvPr id="19469" name="laptop"/>
              <p:cNvSpPr>
                <a:spLocks noEditPoints="1" noChangeArrowheads="1"/>
              </p:cNvSpPr>
              <p:nvPr/>
            </p:nvSpPr>
            <p:spPr bwMode="auto">
              <a:xfrm>
                <a:off x="685800" y="2068513"/>
                <a:ext cx="1295400" cy="755650"/>
              </a:xfrm>
              <a:custGeom>
                <a:avLst/>
                <a:gdLst>
                  <a:gd name="T0" fmla="*/ 12092019 w 21600"/>
                  <a:gd name="T1" fmla="*/ 0 h 21600"/>
                  <a:gd name="T2" fmla="*/ 12092019 w 21600"/>
                  <a:gd name="T3" fmla="*/ 8778799 h 21600"/>
                  <a:gd name="T4" fmla="*/ 65916129 w 21600"/>
                  <a:gd name="T5" fmla="*/ 0 h 21600"/>
                  <a:gd name="T6" fmla="*/ 65916129 w 21600"/>
                  <a:gd name="T7" fmla="*/ 8778799 h 21600"/>
                  <a:gd name="T8" fmla="*/ 38844008 w 21600"/>
                  <a:gd name="T9" fmla="*/ 0 h 21600"/>
                  <a:gd name="T10" fmla="*/ 38844008 w 21600"/>
                  <a:gd name="T11" fmla="*/ 26435506 h 21600"/>
                  <a:gd name="T12" fmla="*/ 0 w 21600"/>
                  <a:gd name="T13" fmla="*/ 26435506 h 21600"/>
                  <a:gd name="T14" fmla="*/ 77688017 w 21600"/>
                  <a:gd name="T15" fmla="*/ 26435506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CA"/>
              </a:p>
            </p:txBody>
          </p:sp>
          <p:sp>
            <p:nvSpPr>
              <p:cNvPr id="8" name="Freeform 7"/>
              <p:cNvSpPr/>
              <p:nvPr/>
            </p:nvSpPr>
            <p:spPr>
              <a:xfrm>
                <a:off x="1466850" y="2838450"/>
                <a:ext cx="514350" cy="361950"/>
              </a:xfrm>
              <a:custGeom>
                <a:avLst/>
                <a:gdLst>
                  <a:gd name="connsiteX0" fmla="*/ 0 w 514350"/>
                  <a:gd name="connsiteY0" fmla="*/ 9525 h 361950"/>
                  <a:gd name="connsiteX1" fmla="*/ 57150 w 514350"/>
                  <a:gd name="connsiteY1" fmla="*/ 38100 h 361950"/>
                  <a:gd name="connsiteX2" fmla="*/ 95250 w 514350"/>
                  <a:gd name="connsiteY2" fmla="*/ 47625 h 361950"/>
                  <a:gd name="connsiteX3" fmla="*/ 152400 w 514350"/>
                  <a:gd name="connsiteY3" fmla="*/ 95250 h 361950"/>
                  <a:gd name="connsiteX4" fmla="*/ 190500 w 514350"/>
                  <a:gd name="connsiteY4" fmla="*/ 104775 h 361950"/>
                  <a:gd name="connsiteX5" fmla="*/ 219075 w 514350"/>
                  <a:gd name="connsiteY5" fmla="*/ 123825 h 361950"/>
                  <a:gd name="connsiteX6" fmla="*/ 171450 w 514350"/>
                  <a:gd name="connsiteY6" fmla="*/ 209550 h 361950"/>
                  <a:gd name="connsiteX7" fmla="*/ 114300 w 514350"/>
                  <a:gd name="connsiteY7" fmla="*/ 266700 h 361950"/>
                  <a:gd name="connsiteX8" fmla="*/ 57150 w 514350"/>
                  <a:gd name="connsiteY8" fmla="*/ 304800 h 361950"/>
                  <a:gd name="connsiteX9" fmla="*/ 66675 w 514350"/>
                  <a:gd name="connsiteY9" fmla="*/ 352425 h 361950"/>
                  <a:gd name="connsiteX10" fmla="*/ 95250 w 514350"/>
                  <a:gd name="connsiteY10" fmla="*/ 361950 h 361950"/>
                  <a:gd name="connsiteX11" fmla="*/ 295275 w 514350"/>
                  <a:gd name="connsiteY11" fmla="*/ 352425 h 361950"/>
                  <a:gd name="connsiteX12" fmla="*/ 333375 w 514350"/>
                  <a:gd name="connsiteY12" fmla="*/ 323850 h 361950"/>
                  <a:gd name="connsiteX13" fmla="*/ 361950 w 514350"/>
                  <a:gd name="connsiteY13" fmla="*/ 304800 h 361950"/>
                  <a:gd name="connsiteX14" fmla="*/ 390525 w 514350"/>
                  <a:gd name="connsiteY14" fmla="*/ 276225 h 361950"/>
                  <a:gd name="connsiteX15" fmla="*/ 447675 w 514350"/>
                  <a:gd name="connsiteY15" fmla="*/ 247650 h 361950"/>
                  <a:gd name="connsiteX16" fmla="*/ 466725 w 514350"/>
                  <a:gd name="connsiteY16" fmla="*/ 219075 h 361950"/>
                  <a:gd name="connsiteX17" fmla="*/ 514350 w 514350"/>
                  <a:gd name="connsiteY17" fmla="*/ 171450 h 361950"/>
                  <a:gd name="connsiteX18" fmla="*/ 504825 w 514350"/>
                  <a:gd name="connsiteY18" fmla="*/ 104775 h 361950"/>
                  <a:gd name="connsiteX19" fmla="*/ 457200 w 514350"/>
                  <a:gd name="connsiteY19" fmla="*/ 57150 h 361950"/>
                  <a:gd name="connsiteX20" fmla="*/ 428625 w 514350"/>
                  <a:gd name="connsiteY20" fmla="*/ 28575 h 361950"/>
                  <a:gd name="connsiteX21" fmla="*/ 400050 w 514350"/>
                  <a:gd name="connsiteY21" fmla="*/ 9525 h 361950"/>
                  <a:gd name="connsiteX22" fmla="*/ 371475 w 514350"/>
                  <a:gd name="connsiteY22" fmla="*/ 0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4350" h="361950">
                    <a:moveTo>
                      <a:pt x="0" y="9525"/>
                    </a:moveTo>
                    <a:cubicBezTo>
                      <a:pt x="19050" y="19050"/>
                      <a:pt x="37375" y="30190"/>
                      <a:pt x="57150" y="38100"/>
                    </a:cubicBezTo>
                    <a:cubicBezTo>
                      <a:pt x="69305" y="42962"/>
                      <a:pt x="83218" y="42468"/>
                      <a:pt x="95250" y="47625"/>
                    </a:cubicBezTo>
                    <a:cubicBezTo>
                      <a:pt x="162218" y="76325"/>
                      <a:pt x="83742" y="56017"/>
                      <a:pt x="152400" y="95250"/>
                    </a:cubicBezTo>
                    <a:cubicBezTo>
                      <a:pt x="163766" y="101745"/>
                      <a:pt x="177800" y="101600"/>
                      <a:pt x="190500" y="104775"/>
                    </a:cubicBezTo>
                    <a:cubicBezTo>
                      <a:pt x="200025" y="111125"/>
                      <a:pt x="216299" y="112719"/>
                      <a:pt x="219075" y="123825"/>
                    </a:cubicBezTo>
                    <a:cubicBezTo>
                      <a:pt x="233699" y="182323"/>
                      <a:pt x="203004" y="181151"/>
                      <a:pt x="171450" y="209550"/>
                    </a:cubicBezTo>
                    <a:cubicBezTo>
                      <a:pt x="151425" y="227572"/>
                      <a:pt x="136716" y="251756"/>
                      <a:pt x="114300" y="266700"/>
                    </a:cubicBezTo>
                    <a:lnTo>
                      <a:pt x="57150" y="304800"/>
                    </a:lnTo>
                    <a:cubicBezTo>
                      <a:pt x="60325" y="320675"/>
                      <a:pt x="57695" y="338955"/>
                      <a:pt x="66675" y="352425"/>
                    </a:cubicBezTo>
                    <a:cubicBezTo>
                      <a:pt x="72244" y="360779"/>
                      <a:pt x="85210" y="361950"/>
                      <a:pt x="95250" y="361950"/>
                    </a:cubicBezTo>
                    <a:cubicBezTo>
                      <a:pt x="162001" y="361950"/>
                      <a:pt x="228600" y="355600"/>
                      <a:pt x="295275" y="352425"/>
                    </a:cubicBezTo>
                    <a:cubicBezTo>
                      <a:pt x="307975" y="342900"/>
                      <a:pt x="320457" y="333077"/>
                      <a:pt x="333375" y="323850"/>
                    </a:cubicBezTo>
                    <a:cubicBezTo>
                      <a:pt x="342690" y="317196"/>
                      <a:pt x="353156" y="312129"/>
                      <a:pt x="361950" y="304800"/>
                    </a:cubicBezTo>
                    <a:cubicBezTo>
                      <a:pt x="372298" y="296176"/>
                      <a:pt x="380177" y="284849"/>
                      <a:pt x="390525" y="276225"/>
                    </a:cubicBezTo>
                    <a:cubicBezTo>
                      <a:pt x="415144" y="255709"/>
                      <a:pt x="419036" y="257196"/>
                      <a:pt x="447675" y="247650"/>
                    </a:cubicBezTo>
                    <a:cubicBezTo>
                      <a:pt x="454025" y="238125"/>
                      <a:pt x="458630" y="227170"/>
                      <a:pt x="466725" y="219075"/>
                    </a:cubicBezTo>
                    <a:cubicBezTo>
                      <a:pt x="530225" y="155575"/>
                      <a:pt x="463550" y="247650"/>
                      <a:pt x="514350" y="171450"/>
                    </a:cubicBezTo>
                    <a:cubicBezTo>
                      <a:pt x="511175" y="149225"/>
                      <a:pt x="511276" y="126279"/>
                      <a:pt x="504825" y="104775"/>
                    </a:cubicBezTo>
                    <a:cubicBezTo>
                      <a:pt x="495512" y="73731"/>
                      <a:pt x="479213" y="75494"/>
                      <a:pt x="457200" y="57150"/>
                    </a:cubicBezTo>
                    <a:cubicBezTo>
                      <a:pt x="446852" y="48526"/>
                      <a:pt x="438973" y="37199"/>
                      <a:pt x="428625" y="28575"/>
                    </a:cubicBezTo>
                    <a:cubicBezTo>
                      <a:pt x="419831" y="21246"/>
                      <a:pt x="410289" y="14645"/>
                      <a:pt x="400050" y="9525"/>
                    </a:cubicBezTo>
                    <a:cubicBezTo>
                      <a:pt x="391070" y="5035"/>
                      <a:pt x="371475" y="0"/>
                      <a:pt x="371475" y="0"/>
                    </a:cubicBezTo>
                  </a:path>
                </a:pathLst>
              </a:cu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reeform 8"/>
              <p:cNvSpPr/>
              <p:nvPr/>
            </p:nvSpPr>
            <p:spPr>
              <a:xfrm>
                <a:off x="246063" y="2762250"/>
                <a:ext cx="954087" cy="428625"/>
              </a:xfrm>
              <a:custGeom>
                <a:avLst/>
                <a:gdLst>
                  <a:gd name="connsiteX0" fmla="*/ 563508 w 954033"/>
                  <a:gd name="connsiteY0" fmla="*/ 28575 h 428625"/>
                  <a:gd name="connsiteX1" fmla="*/ 515883 w 954033"/>
                  <a:gd name="connsiteY1" fmla="*/ 66675 h 428625"/>
                  <a:gd name="connsiteX2" fmla="*/ 477783 w 954033"/>
                  <a:gd name="connsiteY2" fmla="*/ 85725 h 428625"/>
                  <a:gd name="connsiteX3" fmla="*/ 449208 w 954033"/>
                  <a:gd name="connsiteY3" fmla="*/ 114300 h 428625"/>
                  <a:gd name="connsiteX4" fmla="*/ 401583 w 954033"/>
                  <a:gd name="connsiteY4" fmla="*/ 123825 h 428625"/>
                  <a:gd name="connsiteX5" fmla="*/ 363483 w 954033"/>
                  <a:gd name="connsiteY5" fmla="*/ 142875 h 428625"/>
                  <a:gd name="connsiteX6" fmla="*/ 334908 w 954033"/>
                  <a:gd name="connsiteY6" fmla="*/ 161925 h 428625"/>
                  <a:gd name="connsiteX7" fmla="*/ 211083 w 954033"/>
                  <a:gd name="connsiteY7" fmla="*/ 180975 h 428625"/>
                  <a:gd name="connsiteX8" fmla="*/ 125358 w 954033"/>
                  <a:gd name="connsiteY8" fmla="*/ 171450 h 428625"/>
                  <a:gd name="connsiteX9" fmla="*/ 58683 w 954033"/>
                  <a:gd name="connsiteY9" fmla="*/ 142875 h 428625"/>
                  <a:gd name="connsiteX10" fmla="*/ 30108 w 954033"/>
                  <a:gd name="connsiteY10" fmla="*/ 133350 h 428625"/>
                  <a:gd name="connsiteX11" fmla="*/ 1533 w 954033"/>
                  <a:gd name="connsiteY11" fmla="*/ 152400 h 428625"/>
                  <a:gd name="connsiteX12" fmla="*/ 11058 w 954033"/>
                  <a:gd name="connsiteY12" fmla="*/ 257175 h 428625"/>
                  <a:gd name="connsiteX13" fmla="*/ 20583 w 954033"/>
                  <a:gd name="connsiteY13" fmla="*/ 285750 h 428625"/>
                  <a:gd name="connsiteX14" fmla="*/ 49158 w 954033"/>
                  <a:gd name="connsiteY14" fmla="*/ 314325 h 428625"/>
                  <a:gd name="connsiteX15" fmla="*/ 77733 w 954033"/>
                  <a:gd name="connsiteY15" fmla="*/ 323850 h 428625"/>
                  <a:gd name="connsiteX16" fmla="*/ 106308 w 954033"/>
                  <a:gd name="connsiteY16" fmla="*/ 342900 h 428625"/>
                  <a:gd name="connsiteX17" fmla="*/ 134883 w 954033"/>
                  <a:gd name="connsiteY17" fmla="*/ 352425 h 428625"/>
                  <a:gd name="connsiteX18" fmla="*/ 172983 w 954033"/>
                  <a:gd name="connsiteY18" fmla="*/ 371475 h 428625"/>
                  <a:gd name="connsiteX19" fmla="*/ 201558 w 954033"/>
                  <a:gd name="connsiteY19" fmla="*/ 381000 h 428625"/>
                  <a:gd name="connsiteX20" fmla="*/ 258708 w 954033"/>
                  <a:gd name="connsiteY20" fmla="*/ 409575 h 428625"/>
                  <a:gd name="connsiteX21" fmla="*/ 382533 w 954033"/>
                  <a:gd name="connsiteY21" fmla="*/ 419100 h 428625"/>
                  <a:gd name="connsiteX22" fmla="*/ 411108 w 954033"/>
                  <a:gd name="connsiteY22" fmla="*/ 428625 h 428625"/>
                  <a:gd name="connsiteX23" fmla="*/ 496833 w 954033"/>
                  <a:gd name="connsiteY23" fmla="*/ 381000 h 428625"/>
                  <a:gd name="connsiteX24" fmla="*/ 563508 w 954033"/>
                  <a:gd name="connsiteY24" fmla="*/ 361950 h 428625"/>
                  <a:gd name="connsiteX25" fmla="*/ 592083 w 954033"/>
                  <a:gd name="connsiteY25" fmla="*/ 342900 h 428625"/>
                  <a:gd name="connsiteX26" fmla="*/ 611133 w 954033"/>
                  <a:gd name="connsiteY26" fmla="*/ 266700 h 428625"/>
                  <a:gd name="connsiteX27" fmla="*/ 668283 w 954033"/>
                  <a:gd name="connsiteY27" fmla="*/ 219075 h 428625"/>
                  <a:gd name="connsiteX28" fmla="*/ 706383 w 954033"/>
                  <a:gd name="connsiteY28" fmla="*/ 180975 h 428625"/>
                  <a:gd name="connsiteX29" fmla="*/ 763533 w 954033"/>
                  <a:gd name="connsiteY29" fmla="*/ 161925 h 428625"/>
                  <a:gd name="connsiteX30" fmla="*/ 820683 w 954033"/>
                  <a:gd name="connsiteY30" fmla="*/ 133350 h 428625"/>
                  <a:gd name="connsiteX31" fmla="*/ 839733 w 954033"/>
                  <a:gd name="connsiteY31" fmla="*/ 104775 h 428625"/>
                  <a:gd name="connsiteX32" fmla="*/ 849258 w 954033"/>
                  <a:gd name="connsiteY32" fmla="*/ 76200 h 428625"/>
                  <a:gd name="connsiteX33" fmla="*/ 906408 w 954033"/>
                  <a:gd name="connsiteY33" fmla="*/ 38100 h 428625"/>
                  <a:gd name="connsiteX34" fmla="*/ 954033 w 954033"/>
                  <a:gd name="connsiteY34" fmla="*/ 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54033" h="428625">
                    <a:moveTo>
                      <a:pt x="563508" y="28575"/>
                    </a:moveTo>
                    <a:cubicBezTo>
                      <a:pt x="547633" y="41275"/>
                      <a:pt x="532799" y="55398"/>
                      <a:pt x="515883" y="66675"/>
                    </a:cubicBezTo>
                    <a:cubicBezTo>
                      <a:pt x="504069" y="74551"/>
                      <a:pt x="489337" y="77472"/>
                      <a:pt x="477783" y="85725"/>
                    </a:cubicBezTo>
                    <a:cubicBezTo>
                      <a:pt x="466822" y="93555"/>
                      <a:pt x="461256" y="108276"/>
                      <a:pt x="449208" y="114300"/>
                    </a:cubicBezTo>
                    <a:cubicBezTo>
                      <a:pt x="434728" y="121540"/>
                      <a:pt x="417458" y="120650"/>
                      <a:pt x="401583" y="123825"/>
                    </a:cubicBezTo>
                    <a:cubicBezTo>
                      <a:pt x="388883" y="130175"/>
                      <a:pt x="375811" y="135830"/>
                      <a:pt x="363483" y="142875"/>
                    </a:cubicBezTo>
                    <a:cubicBezTo>
                      <a:pt x="353544" y="148555"/>
                      <a:pt x="345430" y="157416"/>
                      <a:pt x="334908" y="161925"/>
                    </a:cubicBezTo>
                    <a:cubicBezTo>
                      <a:pt x="306036" y="174299"/>
                      <a:pt x="228292" y="179063"/>
                      <a:pt x="211083" y="180975"/>
                    </a:cubicBezTo>
                    <a:cubicBezTo>
                      <a:pt x="182508" y="177800"/>
                      <a:pt x="153718" y="176177"/>
                      <a:pt x="125358" y="171450"/>
                    </a:cubicBezTo>
                    <a:cubicBezTo>
                      <a:pt x="100989" y="167389"/>
                      <a:pt x="80764" y="152338"/>
                      <a:pt x="58683" y="142875"/>
                    </a:cubicBezTo>
                    <a:cubicBezTo>
                      <a:pt x="49455" y="138920"/>
                      <a:pt x="39633" y="136525"/>
                      <a:pt x="30108" y="133350"/>
                    </a:cubicBezTo>
                    <a:cubicBezTo>
                      <a:pt x="20583" y="139700"/>
                      <a:pt x="3274" y="141085"/>
                      <a:pt x="1533" y="152400"/>
                    </a:cubicBezTo>
                    <a:cubicBezTo>
                      <a:pt x="-3799" y="187061"/>
                      <a:pt x="6098" y="222458"/>
                      <a:pt x="11058" y="257175"/>
                    </a:cubicBezTo>
                    <a:cubicBezTo>
                      <a:pt x="12478" y="267114"/>
                      <a:pt x="15014" y="277396"/>
                      <a:pt x="20583" y="285750"/>
                    </a:cubicBezTo>
                    <a:cubicBezTo>
                      <a:pt x="28055" y="296958"/>
                      <a:pt x="37950" y="306853"/>
                      <a:pt x="49158" y="314325"/>
                    </a:cubicBezTo>
                    <a:cubicBezTo>
                      <a:pt x="57512" y="319894"/>
                      <a:pt x="68753" y="319360"/>
                      <a:pt x="77733" y="323850"/>
                    </a:cubicBezTo>
                    <a:cubicBezTo>
                      <a:pt x="87972" y="328970"/>
                      <a:pt x="96069" y="337780"/>
                      <a:pt x="106308" y="342900"/>
                    </a:cubicBezTo>
                    <a:cubicBezTo>
                      <a:pt x="115288" y="347390"/>
                      <a:pt x="125655" y="348470"/>
                      <a:pt x="134883" y="352425"/>
                    </a:cubicBezTo>
                    <a:cubicBezTo>
                      <a:pt x="147934" y="358018"/>
                      <a:pt x="159932" y="365882"/>
                      <a:pt x="172983" y="371475"/>
                    </a:cubicBezTo>
                    <a:cubicBezTo>
                      <a:pt x="182211" y="375430"/>
                      <a:pt x="192578" y="376510"/>
                      <a:pt x="201558" y="381000"/>
                    </a:cubicBezTo>
                    <a:cubicBezTo>
                      <a:pt x="229920" y="395181"/>
                      <a:pt x="226786" y="405585"/>
                      <a:pt x="258708" y="409575"/>
                    </a:cubicBezTo>
                    <a:cubicBezTo>
                      <a:pt x="299785" y="414710"/>
                      <a:pt x="341258" y="415925"/>
                      <a:pt x="382533" y="419100"/>
                    </a:cubicBezTo>
                    <a:cubicBezTo>
                      <a:pt x="392058" y="422275"/>
                      <a:pt x="401068" y="428625"/>
                      <a:pt x="411108" y="428625"/>
                    </a:cubicBezTo>
                    <a:cubicBezTo>
                      <a:pt x="439833" y="428625"/>
                      <a:pt x="480516" y="386439"/>
                      <a:pt x="496833" y="381000"/>
                    </a:cubicBezTo>
                    <a:cubicBezTo>
                      <a:pt x="537827" y="367335"/>
                      <a:pt x="515668" y="373910"/>
                      <a:pt x="563508" y="361950"/>
                    </a:cubicBezTo>
                    <a:cubicBezTo>
                      <a:pt x="573033" y="355600"/>
                      <a:pt x="586963" y="353139"/>
                      <a:pt x="592083" y="342900"/>
                    </a:cubicBezTo>
                    <a:cubicBezTo>
                      <a:pt x="603792" y="319482"/>
                      <a:pt x="592620" y="285213"/>
                      <a:pt x="611133" y="266700"/>
                    </a:cubicBezTo>
                    <a:cubicBezTo>
                      <a:pt x="710219" y="167614"/>
                      <a:pt x="575456" y="298641"/>
                      <a:pt x="668283" y="219075"/>
                    </a:cubicBezTo>
                    <a:cubicBezTo>
                      <a:pt x="681920" y="207386"/>
                      <a:pt x="690982" y="190216"/>
                      <a:pt x="706383" y="180975"/>
                    </a:cubicBezTo>
                    <a:cubicBezTo>
                      <a:pt x="723602" y="170644"/>
                      <a:pt x="746825" y="173064"/>
                      <a:pt x="763533" y="161925"/>
                    </a:cubicBezTo>
                    <a:cubicBezTo>
                      <a:pt x="800462" y="137306"/>
                      <a:pt x="781248" y="146495"/>
                      <a:pt x="820683" y="133350"/>
                    </a:cubicBezTo>
                    <a:cubicBezTo>
                      <a:pt x="827033" y="123825"/>
                      <a:pt x="834613" y="115014"/>
                      <a:pt x="839733" y="104775"/>
                    </a:cubicBezTo>
                    <a:cubicBezTo>
                      <a:pt x="844223" y="95795"/>
                      <a:pt x="842158" y="83300"/>
                      <a:pt x="849258" y="76200"/>
                    </a:cubicBezTo>
                    <a:cubicBezTo>
                      <a:pt x="865447" y="60011"/>
                      <a:pt x="887358" y="50800"/>
                      <a:pt x="906408" y="38100"/>
                    </a:cubicBezTo>
                    <a:cubicBezTo>
                      <a:pt x="942455" y="14069"/>
                      <a:pt x="926888" y="27145"/>
                      <a:pt x="954033" y="0"/>
                    </a:cubicBezTo>
                  </a:path>
                </a:pathLst>
              </a:cu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traight Connector 10"/>
              <p:cNvCxnSpPr/>
              <p:nvPr/>
            </p:nvCxnSpPr>
            <p:spPr>
              <a:xfrm>
                <a:off x="2057400" y="2938463"/>
                <a:ext cx="673100"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057400" y="3014663"/>
                <a:ext cx="673100"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81200" y="3095625"/>
                <a:ext cx="673100"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sp>
        <p:nvSpPr>
          <p:cNvPr id="19465" name="Text Box 12"/>
          <p:cNvSpPr txBox="1">
            <a:spLocks noChangeArrowheads="1"/>
          </p:cNvSpPr>
          <p:nvPr/>
        </p:nvSpPr>
        <p:spPr bwMode="auto">
          <a:xfrm>
            <a:off x="6438900" y="4584934"/>
            <a:ext cx="2197100" cy="82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600">
                <a:latin typeface="Arial" panose="020B0604020202020204" pitchFamily="34" charset="0"/>
              </a:rPr>
              <a:t>Increase the networking capabilities of computers!!!</a:t>
            </a:r>
          </a:p>
        </p:txBody>
      </p:sp>
      <p:grpSp>
        <p:nvGrpSpPr>
          <p:cNvPr id="21" name="Group 20"/>
          <p:cNvGrpSpPr/>
          <p:nvPr/>
        </p:nvGrpSpPr>
        <p:grpSpPr>
          <a:xfrm>
            <a:off x="6438900" y="2500312"/>
            <a:ext cx="2362200" cy="2909889"/>
            <a:chOff x="6438900" y="2500312"/>
            <a:chExt cx="2362200" cy="2909889"/>
          </a:xfrm>
        </p:grpSpPr>
        <p:sp>
          <p:nvSpPr>
            <p:cNvPr id="24" name="Text Box 12"/>
            <p:cNvSpPr txBox="1">
              <a:spLocks noChangeArrowheads="1"/>
            </p:cNvSpPr>
            <p:nvPr/>
          </p:nvSpPr>
          <p:spPr bwMode="auto">
            <a:xfrm>
              <a:off x="6438900" y="4584934"/>
              <a:ext cx="2197100" cy="82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600" dirty="0">
                  <a:latin typeface="Arial" panose="020B0604020202020204" pitchFamily="34" charset="0"/>
                </a:rPr>
                <a:t>Increase the networking capabilities of computers!!!</a:t>
              </a:r>
            </a:p>
          </p:txBody>
        </p:sp>
        <p:grpSp>
          <p:nvGrpSpPr>
            <p:cNvPr id="25" name="Group 24"/>
            <p:cNvGrpSpPr/>
            <p:nvPr/>
          </p:nvGrpSpPr>
          <p:grpSpPr>
            <a:xfrm>
              <a:off x="6438900" y="4087813"/>
              <a:ext cx="800100" cy="504825"/>
              <a:chOff x="6438900" y="4087813"/>
              <a:chExt cx="800100" cy="504825"/>
            </a:xfrm>
          </p:grpSpPr>
          <p:sp>
            <p:nvSpPr>
              <p:cNvPr id="36" name="Rectangle 35"/>
              <p:cNvSpPr/>
              <p:nvPr/>
            </p:nvSpPr>
            <p:spPr>
              <a:xfrm>
                <a:off x="6438900" y="4364039"/>
                <a:ext cx="800100" cy="228599"/>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7" name="Rectangle 36"/>
              <p:cNvSpPr/>
              <p:nvPr/>
            </p:nvSpPr>
            <p:spPr>
              <a:xfrm>
                <a:off x="6553200" y="4087813"/>
                <a:ext cx="533400" cy="276225"/>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8" name="Rectangle 37"/>
              <p:cNvSpPr/>
              <p:nvPr/>
            </p:nvSpPr>
            <p:spPr>
              <a:xfrm>
                <a:off x="6648450" y="4144721"/>
                <a:ext cx="361950" cy="1639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grpSp>
        <p:grpSp>
          <p:nvGrpSpPr>
            <p:cNvPr id="26" name="Group 25"/>
            <p:cNvGrpSpPr/>
            <p:nvPr/>
          </p:nvGrpSpPr>
          <p:grpSpPr>
            <a:xfrm>
              <a:off x="7137400" y="3243616"/>
              <a:ext cx="800100" cy="504825"/>
              <a:chOff x="6438900" y="4087813"/>
              <a:chExt cx="800100" cy="504825"/>
            </a:xfrm>
          </p:grpSpPr>
          <p:sp>
            <p:nvSpPr>
              <p:cNvPr id="33" name="Rectangle 32"/>
              <p:cNvSpPr/>
              <p:nvPr/>
            </p:nvSpPr>
            <p:spPr>
              <a:xfrm>
                <a:off x="6438900" y="4364039"/>
                <a:ext cx="800100" cy="228599"/>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4" name="Rectangle 33"/>
              <p:cNvSpPr/>
              <p:nvPr/>
            </p:nvSpPr>
            <p:spPr>
              <a:xfrm>
                <a:off x="6553200" y="4087813"/>
                <a:ext cx="533400" cy="276225"/>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5" name="Rectangle 34"/>
              <p:cNvSpPr/>
              <p:nvPr/>
            </p:nvSpPr>
            <p:spPr>
              <a:xfrm>
                <a:off x="6648450" y="4144721"/>
                <a:ext cx="361950" cy="1639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grpSp>
        <p:grpSp>
          <p:nvGrpSpPr>
            <p:cNvPr id="27" name="Group 26"/>
            <p:cNvGrpSpPr/>
            <p:nvPr/>
          </p:nvGrpSpPr>
          <p:grpSpPr>
            <a:xfrm>
              <a:off x="8001000" y="2500312"/>
              <a:ext cx="800100" cy="504825"/>
              <a:chOff x="6438900" y="4087813"/>
              <a:chExt cx="800100" cy="504825"/>
            </a:xfrm>
          </p:grpSpPr>
          <p:sp>
            <p:nvSpPr>
              <p:cNvPr id="30" name="Rectangle 29"/>
              <p:cNvSpPr/>
              <p:nvPr/>
            </p:nvSpPr>
            <p:spPr>
              <a:xfrm>
                <a:off x="6438900" y="4364039"/>
                <a:ext cx="800100" cy="228599"/>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1" name="Rectangle 30"/>
              <p:cNvSpPr/>
              <p:nvPr/>
            </p:nvSpPr>
            <p:spPr>
              <a:xfrm>
                <a:off x="6553200" y="4087813"/>
                <a:ext cx="533400" cy="276225"/>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2" name="Rectangle 31"/>
              <p:cNvSpPr/>
              <p:nvPr/>
            </p:nvSpPr>
            <p:spPr>
              <a:xfrm>
                <a:off x="6648450" y="4144721"/>
                <a:ext cx="361950" cy="1639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grpSp>
        <p:cxnSp>
          <p:nvCxnSpPr>
            <p:cNvPr id="28" name="Straight Connector 27"/>
            <p:cNvCxnSpPr>
              <a:stCxn id="34" idx="3"/>
            </p:cNvCxnSpPr>
            <p:nvPr/>
          </p:nvCxnSpPr>
          <p:spPr>
            <a:xfrm flipV="1">
              <a:off x="7785100" y="3005137"/>
              <a:ext cx="330200" cy="376592"/>
            </a:xfrm>
            <a:prstGeom prst="line">
              <a:avLst/>
            </a:prstGeom>
            <a:ln w="25400">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6813550" y="3719570"/>
              <a:ext cx="330200" cy="376592"/>
            </a:xfrm>
            <a:prstGeom prst="line">
              <a:avLst/>
            </a:prstGeom>
            <a:ln w="25400">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15282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defRPr/>
            </a:pPr>
            <a:r>
              <a:rPr lang="en-US" altLang="en-US" dirty="0" smtClean="0"/>
              <a:t>Human</a:t>
            </a:r>
            <a:r>
              <a:rPr lang="en-US" altLang="en-US" dirty="0" smtClean="0">
                <a:solidFill>
                  <a:schemeClr val="bg1">
                    <a:lumMod val="75000"/>
                  </a:schemeClr>
                </a:solidFill>
              </a:rPr>
              <a:t>-Computer Interaction</a:t>
            </a:r>
          </a:p>
        </p:txBody>
      </p:sp>
      <p:sp>
        <p:nvSpPr>
          <p:cNvPr id="178179" name="Rectangle 3"/>
          <p:cNvSpPr>
            <a:spLocks noGrp="1" noChangeArrowheads="1"/>
          </p:cNvSpPr>
          <p:nvPr>
            <p:ph type="body" idx="1"/>
          </p:nvPr>
        </p:nvSpPr>
        <p:spPr>
          <a:xfrm>
            <a:off x="457200" y="1143000"/>
            <a:ext cx="8229600" cy="3614738"/>
          </a:xfrm>
        </p:spPr>
        <p:txBody>
          <a:bodyPr/>
          <a:lstStyle/>
          <a:p>
            <a:r>
              <a:rPr lang="en-US" altLang="en-US" dirty="0" smtClean="0"/>
              <a:t>...but don’t forget about the other side of the relationship.</a:t>
            </a:r>
          </a:p>
          <a:p>
            <a:r>
              <a:rPr lang="en-US" altLang="en-US" dirty="0" smtClean="0"/>
              <a:t>No matter how powerful the computer and how well written is the software, if the user can’t figure out how it works then the system is useless.</a:t>
            </a:r>
          </a:p>
          <a:p>
            <a:r>
              <a:rPr lang="en-US" altLang="en-US" dirty="0" smtClean="0"/>
              <a:t>Software should be written to make it as easy as possible for the user to complete their task.  (Don’t make it any harder than it has to be).</a:t>
            </a:r>
          </a:p>
          <a:p>
            <a:r>
              <a:rPr lang="en-US" altLang="en-US" dirty="0" smtClean="0"/>
              <a:t>This is just common sense and should/is always taken into account when writing software?</a:t>
            </a:r>
          </a:p>
        </p:txBody>
      </p:sp>
      <p:sp>
        <p:nvSpPr>
          <p:cNvPr id="20484" name="Text Box 4"/>
          <p:cNvSpPr txBox="1">
            <a:spLocks noChangeArrowheads="1"/>
          </p:cNvSpPr>
          <p:nvPr/>
        </p:nvSpPr>
        <p:spPr bwMode="auto">
          <a:xfrm>
            <a:off x="927100" y="4483100"/>
            <a:ext cx="774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endParaRPr lang="en-US" altLang="en-US" sz="1200">
              <a:latin typeface="Arial" panose="020B0604020202020204" pitchFamily="34" charset="0"/>
            </a:endParaRPr>
          </a:p>
        </p:txBody>
      </p:sp>
      <p:sp>
        <p:nvSpPr>
          <p:cNvPr id="3" name="Rectangle 2"/>
          <p:cNvSpPr/>
          <p:nvPr/>
        </p:nvSpPr>
        <p:spPr>
          <a:xfrm>
            <a:off x="533400" y="4876800"/>
            <a:ext cx="3733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latin typeface="Comic Sans MS" panose="030F0702030302020204" pitchFamily="66" charset="0"/>
              </a:rPr>
              <a:t>Common sense?...come on!</a:t>
            </a:r>
          </a:p>
        </p:txBody>
      </p:sp>
    </p:spTree>
    <p:extLst>
      <p:ext uri="{BB962C8B-B14F-4D97-AF65-F5344CB8AC3E}">
        <p14:creationId xmlns:p14="http://schemas.microsoft.com/office/powerpoint/2010/main" val="295075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81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81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81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817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subTnLst>
                                    <p:audio>
                                      <p:cMediaNode vol="100000">
                                        <p:cTn display="0" masterRel="sameClick">
                                          <p:stCondLst>
                                            <p:cond evt="begin" delay="0">
                                              <p:tn val="21"/>
                                            </p:cond>
                                          </p:stCondLst>
                                          <p:endCondLst>
                                            <p:cond evt="onStopAudio" delay="0">
                                              <p:tgtEl>
                                                <p:sldTgt/>
                                              </p:tgtEl>
                                            </p:cond>
                                          </p:endCondLst>
                                        </p:cTn>
                                        <p:tgtEl>
                                          <p:sndTgt r:embed="rId3" name="laugh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uiExpand="1" build="p"/>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smtClean="0"/>
              <a:t>Some Examples</a:t>
            </a:r>
            <a:endParaRPr lang="en-US" altLang="en-US" dirty="0" smtClean="0"/>
          </a:p>
        </p:txBody>
      </p:sp>
      <p:sp>
        <p:nvSpPr>
          <p:cNvPr id="21507" name="Content Placeholder 2"/>
          <p:cNvSpPr>
            <a:spLocks noGrp="1"/>
          </p:cNvSpPr>
          <p:nvPr>
            <p:ph idx="1"/>
          </p:nvPr>
        </p:nvSpPr>
        <p:spPr/>
        <p:txBody>
          <a:bodyPr/>
          <a:lstStyle/>
          <a:p>
            <a:r>
              <a:rPr lang="en-US" altLang="en-US" dirty="0" smtClean="0"/>
              <a:t>Cases where designing “user-friendly” technology was not just a matter of common sense.</a:t>
            </a:r>
          </a:p>
        </p:txBody>
      </p:sp>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rcRect t="16658"/>
          <a:stretch>
            <a:fillRect/>
          </a:stretch>
        </p:blipFill>
        <p:spPr bwMode="auto">
          <a:xfrm>
            <a:off x="762000" y="2286000"/>
            <a:ext cx="6812151" cy="4267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795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Student Exercise</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Specify one piece of software or a website that could have been designed to make it easier to use.</a:t>
            </a:r>
          </a:p>
          <a:p>
            <a:pPr lvl="1"/>
            <a:r>
              <a:rPr lang="en-US" dirty="0" smtClean="0">
                <a:solidFill>
                  <a:schemeClr val="bg1"/>
                </a:solidFill>
              </a:rPr>
              <a:t>What were the top 3 problems with the system?</a:t>
            </a:r>
            <a:endParaRPr lang="en-US" dirty="0">
              <a:solidFill>
                <a:schemeClr val="bg1"/>
              </a:solidFill>
            </a:endParaRPr>
          </a:p>
        </p:txBody>
      </p:sp>
    </p:spTree>
    <p:extLst>
      <p:ext uri="{BB962C8B-B14F-4D97-AF65-F5344CB8AC3E}">
        <p14:creationId xmlns:p14="http://schemas.microsoft.com/office/powerpoint/2010/main" val="34308051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r>
              <a:rPr lang="en-US" altLang="en-US" dirty="0" smtClean="0"/>
              <a:t>One Way To Make Technology </a:t>
            </a:r>
            <a:r>
              <a:rPr lang="en-US" altLang="en-US" dirty="0" smtClean="0"/>
              <a:t>More “User Friendly”</a:t>
            </a:r>
            <a:endParaRPr lang="en-US" altLang="en-US" dirty="0" smtClean="0"/>
          </a:p>
        </p:txBody>
      </p:sp>
      <p:sp>
        <p:nvSpPr>
          <p:cNvPr id="3" name="Content Placeholder 2"/>
          <p:cNvSpPr>
            <a:spLocks noGrp="1"/>
          </p:cNvSpPr>
          <p:nvPr>
            <p:ph idx="1"/>
          </p:nvPr>
        </p:nvSpPr>
        <p:spPr/>
        <p:txBody>
          <a:bodyPr/>
          <a:lstStyle/>
          <a:p>
            <a:r>
              <a:rPr lang="en-US" altLang="en-US" dirty="0"/>
              <a:t>S</a:t>
            </a:r>
            <a:r>
              <a:rPr lang="en-US" altLang="en-US" dirty="0" smtClean="0"/>
              <a:t>imple </a:t>
            </a:r>
            <a:r>
              <a:rPr lang="en-US" altLang="en-US" dirty="0" smtClean="0"/>
              <a:t>but effective (user-centered design)</a:t>
            </a:r>
          </a:p>
          <a:p>
            <a:pPr lvl="1"/>
            <a:r>
              <a:rPr lang="en-US" altLang="en-US" dirty="0" smtClean="0"/>
              <a:t>Basic principle: getting users involved in the design process from the beginning (rather than building the system and then getting feedback afterwards which is the traditional approach).</a:t>
            </a:r>
          </a:p>
          <a:p>
            <a:pPr lvl="1"/>
            <a:r>
              <a:rPr lang="en-US" altLang="en-US" dirty="0" smtClean="0"/>
              <a:t>Many benefits:</a:t>
            </a:r>
          </a:p>
          <a:p>
            <a:pPr lvl="2"/>
            <a:r>
              <a:rPr lang="en-US" altLang="en-US" dirty="0" smtClean="0"/>
              <a:t>Cost reduction: The further along the software development process the harder it is to make changes.</a:t>
            </a:r>
          </a:p>
          <a:p>
            <a:pPr lvl="2"/>
            <a:endParaRPr lang="en-US" altLang="en-US" dirty="0" smtClean="0"/>
          </a:p>
          <a:p>
            <a:pPr lvl="2"/>
            <a:endParaRPr lang="en-US" altLang="en-US" dirty="0" smtClean="0"/>
          </a:p>
          <a:p>
            <a:pPr lvl="2"/>
            <a:endParaRPr lang="en-US" altLang="en-US" dirty="0" smtClean="0"/>
          </a:p>
          <a:p>
            <a:pPr marL="571500" lvl="2" indent="0">
              <a:buNone/>
            </a:pPr>
            <a:endParaRPr lang="en-US" altLang="en-US" dirty="0" smtClean="0"/>
          </a:p>
          <a:p>
            <a:pPr marL="571500" lvl="2" indent="0">
              <a:buNone/>
            </a:pPr>
            <a:endParaRPr lang="en-US" altLang="en-US" dirty="0" smtClean="0"/>
          </a:p>
          <a:p>
            <a:pPr lvl="2"/>
            <a:r>
              <a:rPr lang="en-US" altLang="en-US" dirty="0" smtClean="0"/>
              <a:t>Users may also provide many unexpected insights</a:t>
            </a:r>
          </a:p>
        </p:txBody>
      </p:sp>
      <p:grpSp>
        <p:nvGrpSpPr>
          <p:cNvPr id="2" name="Group 11"/>
          <p:cNvGrpSpPr>
            <a:grpSpLocks/>
          </p:cNvGrpSpPr>
          <p:nvPr/>
        </p:nvGrpSpPr>
        <p:grpSpPr bwMode="auto">
          <a:xfrm>
            <a:off x="1066800" y="3810000"/>
            <a:ext cx="7715249" cy="1301168"/>
            <a:chOff x="1276352" y="4705350"/>
            <a:chExt cx="7715248" cy="1301445"/>
          </a:xfrm>
        </p:grpSpPr>
        <p:grpSp>
          <p:nvGrpSpPr>
            <p:cNvPr id="23557" name="Group 9"/>
            <p:cNvGrpSpPr>
              <a:grpSpLocks/>
            </p:cNvGrpSpPr>
            <p:nvPr/>
          </p:nvGrpSpPr>
          <p:grpSpPr bwMode="auto">
            <a:xfrm>
              <a:off x="1276352" y="4724400"/>
              <a:ext cx="2133598" cy="1212360"/>
              <a:chOff x="1276352" y="4724400"/>
              <a:chExt cx="2133598" cy="1212360"/>
            </a:xfrm>
          </p:grpSpPr>
          <p:pic>
            <p:nvPicPr>
              <p:cNvPr id="2356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22227" t="32832" r="35345" b="25481"/>
              <a:stretch>
                <a:fillRect/>
              </a:stretch>
            </p:blipFill>
            <p:spPr bwMode="auto">
              <a:xfrm>
                <a:off x="1276352" y="5022054"/>
                <a:ext cx="1143000" cy="91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
            <p:nvSpPr>
              <p:cNvPr id="23562" name="Text Box 6"/>
              <p:cNvSpPr txBox="1">
                <a:spLocks noChangeArrowheads="1"/>
              </p:cNvSpPr>
              <p:nvPr/>
            </p:nvSpPr>
            <p:spPr bwMode="auto">
              <a:xfrm>
                <a:off x="1295400" y="4724400"/>
                <a:ext cx="2114550"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46038" rIns="92075" bIns="46038">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600" b="1"/>
                  <a:t>Paper sketches</a:t>
                </a:r>
              </a:p>
            </p:txBody>
          </p:sp>
        </p:grpSp>
        <p:grpSp>
          <p:nvGrpSpPr>
            <p:cNvPr id="23558" name="Group 10"/>
            <p:cNvGrpSpPr>
              <a:grpSpLocks/>
            </p:cNvGrpSpPr>
            <p:nvPr/>
          </p:nvGrpSpPr>
          <p:grpSpPr bwMode="auto">
            <a:xfrm>
              <a:off x="4572000" y="4705350"/>
              <a:ext cx="4419600" cy="1301445"/>
              <a:chOff x="3276600" y="4685667"/>
              <a:chExt cx="4419600" cy="1301445"/>
            </a:xfrm>
          </p:grpSpPr>
          <p:pic>
            <p:nvPicPr>
              <p:cNvPr id="23559" name="Picture 6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5003850"/>
                <a:ext cx="1047751" cy="983262"/>
              </a:xfrm>
              <a:prstGeom prst="rect">
                <a:avLst/>
              </a:prstGeom>
              <a:noFill/>
              <a:ln w="12699">
                <a:solidFill>
                  <a:schemeClr val="accent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23560" name="Text Box 6"/>
              <p:cNvSpPr txBox="1">
                <a:spLocks noChangeArrowheads="1"/>
              </p:cNvSpPr>
              <p:nvPr/>
            </p:nvSpPr>
            <p:spPr bwMode="auto">
              <a:xfrm>
                <a:off x="3276600" y="4685667"/>
                <a:ext cx="4419600" cy="33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0" tIns="46038" rIns="92075" bIns="46038">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600" b="1" dirty="0"/>
                  <a:t>Complete </a:t>
                </a:r>
                <a:r>
                  <a:rPr lang="en-US" altLang="en-US" sz="1600" b="1" dirty="0" smtClean="0"/>
                  <a:t>software (from Saul Greenberg mockup)</a:t>
                </a:r>
                <a:endParaRPr lang="en-US" altLang="en-US" sz="1600" b="1" dirty="0"/>
              </a:p>
            </p:txBody>
          </p:sp>
        </p:grpSp>
      </p:grpSp>
    </p:spTree>
    <p:extLst>
      <p:ext uri="{BB962C8B-B14F-4D97-AF65-F5344CB8AC3E}">
        <p14:creationId xmlns:p14="http://schemas.microsoft.com/office/powerpoint/2010/main" val="412754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HCI: Higher-Level Courses</a:t>
            </a:r>
          </a:p>
        </p:txBody>
      </p:sp>
      <p:sp>
        <p:nvSpPr>
          <p:cNvPr id="24579" name="Content Placeholder 2"/>
          <p:cNvSpPr>
            <a:spLocks noGrp="1"/>
          </p:cNvSpPr>
          <p:nvPr>
            <p:ph idx="1"/>
          </p:nvPr>
        </p:nvSpPr>
        <p:spPr/>
        <p:txBody>
          <a:bodyPr/>
          <a:lstStyle/>
          <a:p>
            <a:r>
              <a:rPr lang="en-US" altLang="en-US" smtClean="0"/>
              <a:t>CPSC 481: Human-Computer Interaction I</a:t>
            </a:r>
          </a:p>
          <a:p>
            <a:r>
              <a:rPr lang="en-US" altLang="en-US" smtClean="0"/>
              <a:t>CPSC 581: Human-Computer Interaction II</a:t>
            </a:r>
          </a:p>
          <a:p>
            <a:r>
              <a:rPr lang="en-US" altLang="en-US" smtClean="0"/>
              <a:t>(Related: Human-Robot Interaction)</a:t>
            </a:r>
          </a:p>
          <a:p>
            <a:pPr lvl="1"/>
            <a:r>
              <a:rPr lang="en-US" altLang="en-US" smtClean="0"/>
              <a:t>CPSC 599.65—Robot head-based interaction</a:t>
            </a:r>
          </a:p>
          <a:p>
            <a:pPr lvl="1"/>
            <a:r>
              <a:rPr lang="en-US" altLang="en-US" smtClean="0"/>
              <a:t>CPSC 599.62—Advanced topics in human-computer and human-robot interaction</a:t>
            </a:r>
          </a:p>
          <a:p>
            <a:pPr lvl="1"/>
            <a:r>
              <a:rPr lang="en-US" altLang="en-US" smtClean="0"/>
              <a:t>CPSC 599.17—Human-robot interaction</a:t>
            </a:r>
          </a:p>
          <a:p>
            <a:pPr lvl="1"/>
            <a:endParaRPr lang="en-US" altLang="en-US" smtClean="0"/>
          </a:p>
        </p:txBody>
      </p:sp>
    </p:spTree>
    <p:extLst>
      <p:ext uri="{BB962C8B-B14F-4D97-AF65-F5344CB8AC3E}">
        <p14:creationId xmlns:p14="http://schemas.microsoft.com/office/powerpoint/2010/main" val="19734943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CA" altLang="en-US" smtClean="0"/>
              <a:t>Computer Graphics</a:t>
            </a:r>
          </a:p>
        </p:txBody>
      </p:sp>
      <p:sp>
        <p:nvSpPr>
          <p:cNvPr id="25603" name="Rectangle 3"/>
          <p:cNvSpPr>
            <a:spLocks noGrp="1" noChangeArrowheads="1"/>
          </p:cNvSpPr>
          <p:nvPr>
            <p:ph type="body" idx="1"/>
          </p:nvPr>
        </p:nvSpPr>
        <p:spPr>
          <a:xfrm>
            <a:off x="457200" y="1108075"/>
            <a:ext cx="8178800" cy="768350"/>
          </a:xfrm>
        </p:spPr>
        <p:txBody>
          <a:bodyPr/>
          <a:lstStyle/>
          <a:p>
            <a:r>
              <a:rPr lang="en-CA" altLang="en-US" dirty="0" smtClean="0"/>
              <a:t>Concerned with producing and manipulating images using technology</a:t>
            </a:r>
          </a:p>
          <a:p>
            <a:endParaRPr lang="en-CA" altLang="en-US" dirty="0" smtClean="0"/>
          </a:p>
        </p:txBody>
      </p:sp>
      <p:sp>
        <p:nvSpPr>
          <p:cNvPr id="25604" name="Rectangle 4"/>
          <p:cNvSpPr>
            <a:spLocks noChangeArrowheads="1"/>
          </p:cNvSpPr>
          <p:nvPr/>
        </p:nvSpPr>
        <p:spPr bwMode="auto">
          <a:xfrm>
            <a:off x="0" y="6583363"/>
            <a:ext cx="37306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360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latin typeface="Arial" panose="020B0604020202020204" pitchFamily="34" charset="0"/>
              </a:rPr>
              <a:t>For more information: </a:t>
            </a:r>
            <a:r>
              <a:rPr lang="en-US" altLang="en-US" sz="1200">
                <a:latin typeface="Arial" panose="020B0604020202020204" pitchFamily="34" charset="0"/>
                <a:hlinkClick r:id="rId3"/>
              </a:rPr>
              <a:t>http://jungle.cpsc.ucalgary.ca/</a:t>
            </a:r>
            <a:r>
              <a:rPr lang="en-US" altLang="en-US" sz="1200">
                <a:latin typeface="Arial" panose="020B0604020202020204" pitchFamily="34" charset="0"/>
              </a:rPr>
              <a:t> </a:t>
            </a:r>
          </a:p>
        </p:txBody>
      </p:sp>
      <p:grpSp>
        <p:nvGrpSpPr>
          <p:cNvPr id="25605" name="Group 1"/>
          <p:cNvGrpSpPr>
            <a:grpSpLocks/>
          </p:cNvGrpSpPr>
          <p:nvPr/>
        </p:nvGrpSpPr>
        <p:grpSpPr bwMode="auto">
          <a:xfrm>
            <a:off x="857250" y="1985963"/>
            <a:ext cx="7346950" cy="4364037"/>
            <a:chOff x="857250" y="1985963"/>
            <a:chExt cx="7346682" cy="4364333"/>
          </a:xfrm>
        </p:grpSpPr>
        <p:pic>
          <p:nvPicPr>
            <p:cNvPr id="25606" name="Picture 8" descr="gran-turismo-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775" y="1985963"/>
              <a:ext cx="7337157" cy="41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Text Box 9"/>
            <p:cNvSpPr txBox="1">
              <a:spLocks noChangeArrowheads="1"/>
            </p:cNvSpPr>
            <p:nvPr/>
          </p:nvSpPr>
          <p:spPr bwMode="auto">
            <a:xfrm>
              <a:off x="857250" y="6118505"/>
              <a:ext cx="2814535" cy="231791"/>
            </a:xfrm>
            <a:prstGeom prst="rect">
              <a:avLst/>
            </a:prstGeom>
            <a:noFill/>
            <a:ln>
              <a:noFill/>
            </a:ln>
            <a:effectLst/>
            <a:extLst/>
          </p:spPr>
          <p:txBody>
            <a:bodyPr lIns="0" tIns="0" rIns="93600" bIns="46800">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000">
                  <a:solidFill>
                    <a:schemeClr val="tx1"/>
                  </a:solidFill>
                  <a:latin typeface="Calibri" pitchFamily="34" charset="0"/>
                </a:defRPr>
              </a:lvl2pPr>
              <a:lvl3pPr marL="1143000" indent="-228600" eaLnBrk="0" hangingPunct="0">
                <a:spcBef>
                  <a:spcPct val="20000"/>
                </a:spcBef>
                <a:buFont typeface="Arial" charset="0"/>
                <a:buChar char="•"/>
                <a:defRPr>
                  <a:solidFill>
                    <a:schemeClr val="tx1"/>
                  </a:solidFill>
                  <a:latin typeface="Calibri" pitchFamily="34" charset="0"/>
                </a:defRPr>
              </a:lvl3pPr>
              <a:lvl4pPr marL="1600200" indent="-228600" eaLnBrk="0" hangingPunct="0">
                <a:spcBef>
                  <a:spcPct val="20000"/>
                </a:spcBef>
                <a:buFont typeface="Arial" charset="0"/>
                <a:buChar char="–"/>
                <a:defRPr sz="16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defRPr/>
              </a:pPr>
              <a:r>
                <a:rPr lang="en-US" altLang="en-US" sz="1200" dirty="0" smtClean="0">
                  <a:latin typeface="+mn-lt"/>
                  <a:cs typeface="Arial" charset="0"/>
                </a:rPr>
                <a:t>Gran Turismo © Sony</a:t>
              </a:r>
            </a:p>
          </p:txBody>
        </p:sp>
      </p:grpSp>
    </p:spTree>
    <p:extLst>
      <p:ext uri="{BB962C8B-B14F-4D97-AF65-F5344CB8AC3E}">
        <p14:creationId xmlns:p14="http://schemas.microsoft.com/office/powerpoint/2010/main" val="16377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smtClean="0"/>
              <a:t>Computer Graphics: Issues</a:t>
            </a:r>
          </a:p>
        </p:txBody>
      </p:sp>
      <p:sp>
        <p:nvSpPr>
          <p:cNvPr id="26627" name="Rectangle 3"/>
          <p:cNvSpPr>
            <a:spLocks noGrp="1" noChangeArrowheads="1"/>
          </p:cNvSpPr>
          <p:nvPr>
            <p:ph type="body" sz="half" idx="1"/>
          </p:nvPr>
        </p:nvSpPr>
        <p:spPr>
          <a:xfrm>
            <a:off x="457200" y="1108075"/>
            <a:ext cx="7945438" cy="5368925"/>
          </a:xfrm>
        </p:spPr>
        <p:txBody>
          <a:bodyPr/>
          <a:lstStyle/>
          <a:p>
            <a:r>
              <a:rPr lang="en-US" altLang="en-US" smtClean="0"/>
              <a:t>How to make the images look “real”?</a:t>
            </a:r>
          </a:p>
        </p:txBody>
      </p:sp>
      <p:pic>
        <p:nvPicPr>
          <p:cNvPr id="26628" name="Picture 5" descr="caf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82625" y="1606550"/>
            <a:ext cx="4565650" cy="4565650"/>
          </a:xfrm>
          <a:noFill/>
        </p:spPr>
      </p:pic>
      <p:sp>
        <p:nvSpPr>
          <p:cNvPr id="26629" name="Text Box 6"/>
          <p:cNvSpPr txBox="1">
            <a:spLocks noChangeArrowheads="1"/>
          </p:cNvSpPr>
          <p:nvPr/>
        </p:nvSpPr>
        <p:spPr bwMode="auto">
          <a:xfrm>
            <a:off x="669925" y="6169025"/>
            <a:ext cx="28146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200">
                <a:latin typeface="Arial" panose="020B0604020202020204" pitchFamily="34" charset="0"/>
              </a:rPr>
              <a:t>From http://klamath.stanford.edu/~aaa/</a:t>
            </a:r>
          </a:p>
        </p:txBody>
      </p:sp>
      <p:pic>
        <p:nvPicPr>
          <p:cNvPr id="26630" name="Picture 7" descr="mptv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863" y="46038"/>
            <a:ext cx="47625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13314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Computer Graphics: Common Misconception</a:t>
            </a:r>
          </a:p>
        </p:txBody>
      </p:sp>
      <p:sp>
        <p:nvSpPr>
          <p:cNvPr id="27651" name="Content Placeholder 2"/>
          <p:cNvSpPr>
            <a:spLocks noGrp="1"/>
          </p:cNvSpPr>
          <p:nvPr>
            <p:ph idx="1"/>
          </p:nvPr>
        </p:nvSpPr>
        <p:spPr/>
        <p:txBody>
          <a:bodyPr/>
          <a:lstStyle/>
          <a:p>
            <a:r>
              <a:rPr lang="en-US" altLang="en-US" dirty="0" smtClean="0"/>
              <a:t>It’s about </a:t>
            </a:r>
            <a:r>
              <a:rPr lang="en-US" altLang="en-US" b="1" dirty="0" smtClean="0"/>
              <a:t>creating</a:t>
            </a:r>
            <a:r>
              <a:rPr lang="en-US" altLang="en-US" dirty="0" smtClean="0"/>
              <a:t> the programs that produce the realistic images and animations (</a:t>
            </a:r>
            <a:r>
              <a:rPr lang="en-US" altLang="en-US" i="1" dirty="0" smtClean="0"/>
              <a:t>not using </a:t>
            </a:r>
            <a:r>
              <a:rPr lang="en-US" altLang="en-US" dirty="0" smtClean="0"/>
              <a:t>existing programs like Photo shop ©).</a:t>
            </a:r>
          </a:p>
          <a:p>
            <a:endParaRPr lang="en-US" altLang="en-US" dirty="0" smtClean="0"/>
          </a:p>
        </p:txBody>
      </p:sp>
      <p:grpSp>
        <p:nvGrpSpPr>
          <p:cNvPr id="2" name="Group 7"/>
          <p:cNvGrpSpPr>
            <a:grpSpLocks/>
          </p:cNvGrpSpPr>
          <p:nvPr/>
        </p:nvGrpSpPr>
        <p:grpSpPr bwMode="auto">
          <a:xfrm>
            <a:off x="755650" y="2514600"/>
            <a:ext cx="6105525" cy="3671888"/>
            <a:chOff x="755650" y="2514600"/>
            <a:chExt cx="6105525" cy="3671888"/>
          </a:xfrm>
        </p:grpSpPr>
        <p:pic>
          <p:nvPicPr>
            <p:cNvPr id="27654" name="Picture 8" descr="me 4 bit"/>
            <p:cNvPicPr>
              <a:picLocks noChangeAspect="1" noChangeArrowheads="1"/>
            </p:cNvPicPr>
            <p:nvPr/>
          </p:nvPicPr>
          <p:blipFill>
            <a:blip r:embed="rId2">
              <a:extLst>
                <a:ext uri="{28A0092B-C50C-407E-A947-70E740481C1C}">
                  <a14:useLocalDpi xmlns:a14="http://schemas.microsoft.com/office/drawing/2010/main" val="0"/>
                </a:ext>
              </a:extLst>
            </a:blip>
            <a:srcRect l="6075" t="9073"/>
            <a:stretch>
              <a:fillRect/>
            </a:stretch>
          </p:blipFill>
          <p:spPr bwMode="auto">
            <a:xfrm>
              <a:off x="2743200" y="3423444"/>
              <a:ext cx="2216150"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11" descr="me 1 bit"/>
            <p:cNvPicPr>
              <a:picLocks noChangeAspect="1" noChangeArrowheads="1"/>
            </p:cNvPicPr>
            <p:nvPr/>
          </p:nvPicPr>
          <p:blipFill>
            <a:blip r:embed="rId3">
              <a:extLst>
                <a:ext uri="{28A0092B-C50C-407E-A947-70E740481C1C}">
                  <a14:useLocalDpi xmlns:a14="http://schemas.microsoft.com/office/drawing/2010/main" val="0"/>
                </a:ext>
              </a:extLst>
            </a:blip>
            <a:srcRect l="4774" t="3700"/>
            <a:stretch>
              <a:fillRect/>
            </a:stretch>
          </p:blipFill>
          <p:spPr bwMode="auto">
            <a:xfrm>
              <a:off x="4419600" y="4572000"/>
              <a:ext cx="2441575"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14" descr="me 24 bit"/>
            <p:cNvPicPr>
              <a:picLocks noChangeAspect="1" noChangeArrowheads="1"/>
            </p:cNvPicPr>
            <p:nvPr/>
          </p:nvPicPr>
          <p:blipFill>
            <a:blip r:embed="rId4">
              <a:extLst>
                <a:ext uri="{28A0092B-C50C-407E-A947-70E740481C1C}">
                  <a14:useLocalDpi xmlns:a14="http://schemas.microsoft.com/office/drawing/2010/main" val="0"/>
                </a:ext>
              </a:extLst>
            </a:blip>
            <a:srcRect l="3319" t="8974"/>
            <a:stretch>
              <a:fillRect/>
            </a:stretch>
          </p:blipFill>
          <p:spPr bwMode="auto">
            <a:xfrm>
              <a:off x="755650" y="2514600"/>
              <a:ext cx="23368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964735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Computer Science?</a:t>
            </a:r>
            <a:endParaRPr lang="en-US" dirty="0"/>
          </a:p>
        </p:txBody>
      </p:sp>
      <p:sp>
        <p:nvSpPr>
          <p:cNvPr id="3" name="Content Placeholder 2"/>
          <p:cNvSpPr>
            <a:spLocks noGrp="1"/>
          </p:cNvSpPr>
          <p:nvPr>
            <p:ph idx="1"/>
          </p:nvPr>
        </p:nvSpPr>
        <p:spPr/>
        <p:txBody>
          <a:bodyPr/>
          <a:lstStyle/>
          <a:p>
            <a:r>
              <a:rPr lang="en-US" dirty="0" smtClean="0"/>
              <a:t>It’s not just about geeks writing code in a dark cubicle!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919926"/>
            <a:ext cx="6096000" cy="4572000"/>
          </a:xfrm>
          <a:prstGeom prst="rect">
            <a:avLst/>
          </a:prstGeom>
        </p:spPr>
      </p:pic>
    </p:spTree>
    <p:extLst>
      <p:ext uri="{BB962C8B-B14F-4D97-AF65-F5344CB8AC3E}">
        <p14:creationId xmlns:p14="http://schemas.microsoft.com/office/powerpoint/2010/main" val="313985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Computer ‘Graphics’ Have Come A Long Way!</a:t>
            </a:r>
          </a:p>
        </p:txBody>
      </p:sp>
      <p:grpSp>
        <p:nvGrpSpPr>
          <p:cNvPr id="18" name="Group 17"/>
          <p:cNvGrpSpPr>
            <a:grpSpLocks/>
          </p:cNvGrpSpPr>
          <p:nvPr/>
        </p:nvGrpSpPr>
        <p:grpSpPr bwMode="auto">
          <a:xfrm>
            <a:off x="344488" y="1390650"/>
            <a:ext cx="1876425" cy="1096963"/>
            <a:chOff x="3514725" y="997743"/>
            <a:chExt cx="1876425" cy="1096414"/>
          </a:xfrm>
        </p:grpSpPr>
        <p:pic>
          <p:nvPicPr>
            <p:cNvPr id="28683" name="Picture 4"/>
            <p:cNvPicPr>
              <a:picLocks noChangeAspect="1" noChangeArrowheads="1"/>
            </p:cNvPicPr>
            <p:nvPr/>
          </p:nvPicPr>
          <p:blipFill>
            <a:blip r:embed="rId3">
              <a:extLst>
                <a:ext uri="{28A0092B-C50C-407E-A947-70E740481C1C}">
                  <a14:useLocalDpi xmlns:a14="http://schemas.microsoft.com/office/drawing/2010/main" val="0"/>
                </a:ext>
              </a:extLst>
            </a:blip>
            <a:srcRect l="46584" t="66333" r="35645" b="23224"/>
            <a:stretch>
              <a:fillRect/>
            </a:stretch>
          </p:blipFill>
          <p:spPr bwMode="auto">
            <a:xfrm>
              <a:off x="3514725" y="997743"/>
              <a:ext cx="1876425" cy="826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84" name="Text Box 6"/>
            <p:cNvSpPr txBox="1">
              <a:spLocks noChangeArrowheads="1"/>
            </p:cNvSpPr>
            <p:nvPr/>
          </p:nvSpPr>
          <p:spPr bwMode="auto">
            <a:xfrm>
              <a:off x="3514725" y="1814977"/>
              <a:ext cx="1876425"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46800" rIns="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200" dirty="0">
                  <a:latin typeface="Arial" panose="020B0604020202020204" pitchFamily="34" charset="0"/>
                </a:rPr>
                <a:t>“ASCII games</a:t>
              </a:r>
              <a:r>
                <a:rPr lang="en-US" altLang="en-US" sz="1200" dirty="0" smtClean="0">
                  <a:latin typeface="Arial" panose="020B0604020202020204" pitchFamily="34" charset="0"/>
                </a:rPr>
                <a:t>” (Tam)</a:t>
              </a:r>
              <a:endParaRPr lang="en-US" altLang="en-US" sz="1200" dirty="0">
                <a:latin typeface="Arial" panose="020B0604020202020204" pitchFamily="34" charset="0"/>
              </a:endParaRPr>
            </a:p>
          </p:txBody>
        </p:sp>
      </p:grpSp>
      <p:grpSp>
        <p:nvGrpSpPr>
          <p:cNvPr id="3" name="Group 2"/>
          <p:cNvGrpSpPr/>
          <p:nvPr/>
        </p:nvGrpSpPr>
        <p:grpSpPr>
          <a:xfrm>
            <a:off x="344488" y="2663699"/>
            <a:ext cx="2209800" cy="1324525"/>
            <a:chOff x="340194" y="2566339"/>
            <a:chExt cx="2209800" cy="1324525"/>
          </a:xfrm>
        </p:grpSpPr>
        <p:sp>
          <p:nvSpPr>
            <p:cNvPr id="28692" name="Text Box 6"/>
            <p:cNvSpPr txBox="1">
              <a:spLocks noChangeArrowheads="1"/>
            </p:cNvSpPr>
            <p:nvPr/>
          </p:nvSpPr>
          <p:spPr bwMode="auto">
            <a:xfrm>
              <a:off x="340194" y="3611684"/>
              <a:ext cx="2209800"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46800" rIns="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200" dirty="0">
                  <a:latin typeface="Arial" panose="020B0604020202020204" pitchFamily="34" charset="0"/>
                </a:rPr>
                <a:t>‘Pong</a:t>
              </a:r>
              <a:r>
                <a:rPr lang="en-US" altLang="en-US" sz="1200" dirty="0" smtClean="0">
                  <a:latin typeface="Arial" panose="020B0604020202020204" pitchFamily="34" charset="0"/>
                </a:rPr>
                <a:t>’: re-creation via “Ball 2.7”</a:t>
              </a:r>
              <a:endParaRPr lang="en-US" altLang="en-US" sz="1200" dirty="0">
                <a:latin typeface="Arial" panose="020B0604020202020204" pitchFamily="34" charset="0"/>
              </a:endParaRPr>
            </a:p>
          </p:txBody>
        </p:sp>
        <p:pic>
          <p:nvPicPr>
            <p:cNvPr id="2" name="Picture 1"/>
            <p:cNvPicPr>
              <a:picLocks noChangeAspect="1"/>
            </p:cNvPicPr>
            <p:nvPr/>
          </p:nvPicPr>
          <p:blipFill>
            <a:blip r:embed="rId4"/>
            <a:stretch>
              <a:fillRect/>
            </a:stretch>
          </p:blipFill>
          <p:spPr>
            <a:xfrm>
              <a:off x="340194" y="2566339"/>
              <a:ext cx="1412405" cy="1062057"/>
            </a:xfrm>
            <a:prstGeom prst="rect">
              <a:avLst/>
            </a:prstGeom>
          </p:spPr>
        </p:pic>
      </p:grpSp>
      <p:grpSp>
        <p:nvGrpSpPr>
          <p:cNvPr id="4" name="Group 3"/>
          <p:cNvGrpSpPr/>
          <p:nvPr/>
        </p:nvGrpSpPr>
        <p:grpSpPr>
          <a:xfrm>
            <a:off x="3239147" y="1099714"/>
            <a:ext cx="2809875" cy="2527872"/>
            <a:chOff x="3239147" y="1099714"/>
            <a:chExt cx="2809875" cy="2527872"/>
          </a:xfrm>
        </p:grpSpPr>
        <p:sp>
          <p:nvSpPr>
            <p:cNvPr id="28690" name="Text Box 8"/>
            <p:cNvSpPr txBox="1">
              <a:spLocks noChangeArrowheads="1"/>
            </p:cNvSpPr>
            <p:nvPr/>
          </p:nvSpPr>
          <p:spPr bwMode="auto">
            <a:xfrm>
              <a:off x="3239147" y="3163740"/>
              <a:ext cx="2809875"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46800" rIns="360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200" dirty="0">
                  <a:latin typeface="Arial" panose="020B0604020202020204" pitchFamily="34" charset="0"/>
                </a:rPr>
                <a:t>‘</a:t>
              </a:r>
              <a:r>
                <a:rPr lang="en-US" altLang="en-US" sz="1200" dirty="0" err="1">
                  <a:latin typeface="Arial" panose="020B0604020202020204" pitchFamily="34" charset="0"/>
                </a:rPr>
                <a:t>Battlezone</a:t>
              </a:r>
              <a:r>
                <a:rPr lang="en-US" altLang="en-US" sz="1200" dirty="0">
                  <a:latin typeface="Arial" panose="020B0604020202020204" pitchFamily="34" charset="0"/>
                </a:rPr>
                <a:t>’: re-creation via http://my.ign.com/atari/battlezone</a:t>
              </a:r>
            </a:p>
          </p:txBody>
        </p:sp>
        <p:pic>
          <p:nvPicPr>
            <p:cNvPr id="24" name="Picture 23"/>
            <p:cNvPicPr>
              <a:picLocks noChangeAspect="1"/>
            </p:cNvPicPr>
            <p:nvPr/>
          </p:nvPicPr>
          <p:blipFill rotWithShape="1">
            <a:blip r:embed="rId5"/>
            <a:srcRect l="44754" t="12966" r="24350" b="49379"/>
            <a:stretch/>
          </p:blipFill>
          <p:spPr>
            <a:xfrm>
              <a:off x="3239147" y="1099714"/>
              <a:ext cx="2694864" cy="2052827"/>
            </a:xfrm>
            <a:prstGeom prst="rect">
              <a:avLst/>
            </a:prstGeom>
          </p:spPr>
        </p:pic>
      </p:grpSp>
      <p:grpSp>
        <p:nvGrpSpPr>
          <p:cNvPr id="5" name="Group 4"/>
          <p:cNvGrpSpPr/>
          <p:nvPr/>
        </p:nvGrpSpPr>
        <p:grpSpPr>
          <a:xfrm>
            <a:off x="7083425" y="932318"/>
            <a:ext cx="1728444" cy="2832403"/>
            <a:chOff x="7083425" y="932318"/>
            <a:chExt cx="1728444" cy="2832403"/>
          </a:xfrm>
        </p:grpSpPr>
        <p:sp>
          <p:nvSpPr>
            <p:cNvPr id="28682" name="Text Box 6"/>
            <p:cNvSpPr txBox="1">
              <a:spLocks noChangeArrowheads="1"/>
            </p:cNvSpPr>
            <p:nvPr/>
          </p:nvSpPr>
          <p:spPr bwMode="auto">
            <a:xfrm>
              <a:off x="7083425" y="2931543"/>
              <a:ext cx="1631950"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46800" rIns="360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200" dirty="0">
                  <a:latin typeface="Arial" panose="020B0604020202020204" pitchFamily="34" charset="0"/>
                </a:rPr>
                <a:t>‘Pacman’: re-creation via http://www.webpacman.com/pacman.php</a:t>
              </a:r>
            </a:p>
          </p:txBody>
        </p:sp>
        <p:pic>
          <p:nvPicPr>
            <p:cNvPr id="27" name="Picture 26"/>
            <p:cNvPicPr>
              <a:picLocks noChangeAspect="1"/>
            </p:cNvPicPr>
            <p:nvPr/>
          </p:nvPicPr>
          <p:blipFill>
            <a:blip r:embed="rId6"/>
            <a:stretch>
              <a:fillRect/>
            </a:stretch>
          </p:blipFill>
          <p:spPr>
            <a:xfrm>
              <a:off x="7083425" y="932318"/>
              <a:ext cx="1728444" cy="2017143"/>
            </a:xfrm>
            <a:prstGeom prst="rect">
              <a:avLst/>
            </a:prstGeom>
          </p:spPr>
        </p:pic>
      </p:grpSp>
      <p:grpSp>
        <p:nvGrpSpPr>
          <p:cNvPr id="6" name="Group 5"/>
          <p:cNvGrpSpPr/>
          <p:nvPr/>
        </p:nvGrpSpPr>
        <p:grpSpPr>
          <a:xfrm>
            <a:off x="331964" y="4232266"/>
            <a:ext cx="2907183" cy="2138199"/>
            <a:chOff x="331964" y="4232266"/>
            <a:chExt cx="2907183" cy="2138199"/>
          </a:xfrm>
        </p:grpSpPr>
        <p:sp>
          <p:nvSpPr>
            <p:cNvPr id="28688" name="Rectangle 6"/>
            <p:cNvSpPr>
              <a:spLocks noChangeArrowheads="1"/>
            </p:cNvSpPr>
            <p:nvPr/>
          </p:nvSpPr>
          <p:spPr bwMode="auto">
            <a:xfrm>
              <a:off x="331964" y="6091285"/>
              <a:ext cx="892804"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46800" rIns="360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dirty="0" smtClean="0">
                  <a:latin typeface="Arial" panose="020B0604020202020204" pitchFamily="34" charset="0"/>
                </a:rPr>
                <a:t>Dragon’s lair</a:t>
              </a:r>
              <a:endParaRPr lang="en-US" altLang="en-US" sz="1200" dirty="0">
                <a:latin typeface="Arial" panose="020B0604020202020204" pitchFamily="34" charset="0"/>
              </a:endParaRPr>
            </a:p>
          </p:txBody>
        </p:sp>
        <p:pic>
          <p:nvPicPr>
            <p:cNvPr id="28" name="Picture 27"/>
            <p:cNvPicPr>
              <a:picLocks noChangeAspect="1"/>
            </p:cNvPicPr>
            <p:nvPr/>
          </p:nvPicPr>
          <p:blipFill rotWithShape="1">
            <a:blip r:embed="rId7"/>
            <a:srcRect r="1836"/>
            <a:stretch/>
          </p:blipFill>
          <p:spPr>
            <a:xfrm>
              <a:off x="331964" y="4232266"/>
              <a:ext cx="2907183" cy="1842450"/>
            </a:xfrm>
            <a:prstGeom prst="rect">
              <a:avLst/>
            </a:prstGeom>
          </p:spPr>
        </p:pic>
      </p:grpSp>
      <p:grpSp>
        <p:nvGrpSpPr>
          <p:cNvPr id="7" name="Group 6"/>
          <p:cNvGrpSpPr/>
          <p:nvPr/>
        </p:nvGrpSpPr>
        <p:grpSpPr>
          <a:xfrm>
            <a:off x="4483100" y="4215906"/>
            <a:ext cx="3990986" cy="2692071"/>
            <a:chOff x="4483100" y="4215906"/>
            <a:chExt cx="3990986" cy="2692071"/>
          </a:xfrm>
        </p:grpSpPr>
        <p:sp>
          <p:nvSpPr>
            <p:cNvPr id="28686" name="Rectangle 6"/>
            <p:cNvSpPr>
              <a:spLocks noChangeArrowheads="1"/>
            </p:cNvSpPr>
            <p:nvPr/>
          </p:nvSpPr>
          <p:spPr bwMode="auto">
            <a:xfrm>
              <a:off x="4483100" y="6444131"/>
              <a:ext cx="3990986"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46800" rIns="900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dirty="0" smtClean="0">
                  <a:latin typeface="Arial" panose="020B0604020202020204" pitchFamily="34" charset="0"/>
                </a:rPr>
                <a:t>“’Ultimate’ Mortal </a:t>
              </a:r>
              <a:r>
                <a:rPr lang="en-US" altLang="en-US" sz="1200" dirty="0" err="1">
                  <a:latin typeface="Arial" panose="020B0604020202020204" pitchFamily="34" charset="0"/>
                </a:rPr>
                <a:t>Kombat</a:t>
              </a:r>
              <a:r>
                <a:rPr lang="en-US" altLang="en-US" sz="1200" dirty="0">
                  <a:latin typeface="Arial" panose="020B0604020202020204" pitchFamily="34" charset="0"/>
                </a:rPr>
                <a:t>” re-creation via </a:t>
              </a:r>
              <a:endParaRPr lang="en-US" altLang="en-US" sz="1200" dirty="0" smtClean="0">
                <a:latin typeface="Arial" panose="020B0604020202020204" pitchFamily="34" charset="0"/>
              </a:endParaRPr>
            </a:p>
            <a:p>
              <a:pPr eaLnBrk="1" hangingPunct="1">
                <a:spcBef>
                  <a:spcPct val="0"/>
                </a:spcBef>
                <a:buFontTx/>
                <a:buNone/>
              </a:pPr>
              <a:r>
                <a:rPr lang="en-US" altLang="en-US" sz="1200" dirty="0" smtClean="0">
                  <a:latin typeface="Arial" panose="020B0604020202020204" pitchFamily="34" charset="0"/>
                </a:rPr>
                <a:t>http</a:t>
              </a:r>
              <a:r>
                <a:rPr lang="en-US" altLang="en-US" sz="1200" dirty="0">
                  <a:latin typeface="Arial" panose="020B0604020202020204" pitchFamily="34" charset="0"/>
                </a:rPr>
                <a:t>://en.gameslol.net/ultimate-mortal-kombat-3-996.html </a:t>
              </a:r>
            </a:p>
          </p:txBody>
        </p:sp>
        <p:pic>
          <p:nvPicPr>
            <p:cNvPr id="30" name="Picture 29"/>
            <p:cNvPicPr>
              <a:picLocks noChangeAspect="1"/>
            </p:cNvPicPr>
            <p:nvPr/>
          </p:nvPicPr>
          <p:blipFill rotWithShape="1">
            <a:blip r:embed="rId8"/>
            <a:srcRect l="40783" t="35371" r="28612" b="23610"/>
            <a:stretch/>
          </p:blipFill>
          <p:spPr>
            <a:xfrm>
              <a:off x="4483100" y="4215906"/>
              <a:ext cx="2675218" cy="2240886"/>
            </a:xfrm>
            <a:prstGeom prst="rect">
              <a:avLst/>
            </a:prstGeom>
          </p:spPr>
        </p:pic>
      </p:grpSp>
    </p:spTree>
    <p:extLst>
      <p:ext uri="{BB962C8B-B14F-4D97-AF65-F5344CB8AC3E}">
        <p14:creationId xmlns:p14="http://schemas.microsoft.com/office/powerpoint/2010/main" val="25640007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mtClean="0"/>
              <a:t>Computer Graphics: Still A Long Way To Go</a:t>
            </a:r>
          </a:p>
        </p:txBody>
      </p:sp>
      <p:sp>
        <p:nvSpPr>
          <p:cNvPr id="29699" name="Rectangle 3"/>
          <p:cNvSpPr>
            <a:spLocks noGrp="1" noChangeArrowheads="1"/>
          </p:cNvSpPr>
          <p:nvPr>
            <p:ph type="body" idx="1"/>
          </p:nvPr>
        </p:nvSpPr>
        <p:spPr/>
        <p:txBody>
          <a:bodyPr/>
          <a:lstStyle/>
          <a:p>
            <a:pPr marL="236538" indent="-236538"/>
            <a:r>
              <a:rPr lang="en-US" altLang="en-US" dirty="0" smtClean="0"/>
              <a:t>“</a:t>
            </a:r>
            <a:r>
              <a:rPr lang="en-US" altLang="en-US" sz="2000" dirty="0" smtClean="0">
                <a:latin typeface="Arial" panose="020B0604020202020204" pitchFamily="34" charset="0"/>
              </a:rPr>
              <a:t>Even though modeling and rendering in computer graphics have been improved tremendously in the past 35 years, we are still not at the point where we can model </a:t>
            </a:r>
            <a:r>
              <a:rPr lang="en-US" altLang="en-US" sz="2000" b="1" dirty="0" smtClean="0">
                <a:latin typeface="Arial" panose="020B0604020202020204" pitchFamily="34" charset="0"/>
              </a:rPr>
              <a:t>automatically</a:t>
            </a:r>
            <a:r>
              <a:rPr lang="en-US" altLang="en-US" sz="2000" dirty="0" smtClean="0">
                <a:latin typeface="Arial" panose="020B0604020202020204" pitchFamily="34" charset="0"/>
              </a:rPr>
              <a:t>, a tiger swimming in the river in all it</a:t>
            </a:r>
            <a:r>
              <a:rPr lang="en-US" altLang="en-US" sz="2000" dirty="0" smtClean="0"/>
              <a:t>’</a:t>
            </a:r>
            <a:r>
              <a:rPr lang="en-US" altLang="en-US" sz="2000" dirty="0" smtClean="0">
                <a:latin typeface="Arial" panose="020B0604020202020204" pitchFamily="34" charset="0"/>
              </a:rPr>
              <a:t>s glorious details.</a:t>
            </a:r>
            <a:r>
              <a:rPr lang="en-US" altLang="en-US" sz="2000" dirty="0" smtClean="0"/>
              <a:t>”</a:t>
            </a:r>
            <a:r>
              <a:rPr lang="en-US" altLang="en-US" sz="2000" dirty="0" smtClean="0">
                <a:latin typeface="Arial" panose="020B0604020202020204" pitchFamily="34" charset="0"/>
              </a:rPr>
              <a:t> </a:t>
            </a:r>
            <a:r>
              <a:rPr lang="en-US" altLang="en-US" sz="2000" baseline="30000" dirty="0" smtClean="0">
                <a:latin typeface="Arial" panose="020B0604020202020204" pitchFamily="34" charset="0"/>
              </a:rPr>
              <a:t>1</a:t>
            </a:r>
          </a:p>
        </p:txBody>
      </p:sp>
      <p:pic>
        <p:nvPicPr>
          <p:cNvPr id="29700" name="Picture 4" descr="Tiger running through 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532063"/>
            <a:ext cx="508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5"/>
          <p:cNvSpPr txBox="1">
            <a:spLocks noChangeArrowheads="1"/>
          </p:cNvSpPr>
          <p:nvPr/>
        </p:nvSpPr>
        <p:spPr bwMode="auto">
          <a:xfrm>
            <a:off x="647700" y="6342063"/>
            <a:ext cx="63706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200" baseline="30000" dirty="0">
                <a:latin typeface="Arial" panose="020B0604020202020204" pitchFamily="34" charset="0"/>
              </a:rPr>
              <a:t>1</a:t>
            </a:r>
            <a:r>
              <a:rPr lang="en-US" altLang="en-US" sz="1200" dirty="0">
                <a:latin typeface="Arial" panose="020B0604020202020204" pitchFamily="34" charset="0"/>
              </a:rPr>
              <a:t> From “The Tiger Experience” by Alain Fournier at the University of British Columbia </a:t>
            </a:r>
          </a:p>
        </p:txBody>
      </p:sp>
    </p:spTree>
    <p:extLst>
      <p:ext uri="{BB962C8B-B14F-4D97-AF65-F5344CB8AC3E}">
        <p14:creationId xmlns:p14="http://schemas.microsoft.com/office/powerpoint/2010/main" val="32879968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Graphics: Some Areas</a:t>
            </a:r>
          </a:p>
        </p:txBody>
      </p:sp>
      <p:sp>
        <p:nvSpPr>
          <p:cNvPr id="3" name="Content Placeholder 2"/>
          <p:cNvSpPr>
            <a:spLocks noGrp="1"/>
          </p:cNvSpPr>
          <p:nvPr>
            <p:ph idx="1"/>
          </p:nvPr>
        </p:nvSpPr>
        <p:spPr>
          <a:xfrm>
            <a:off x="533400" y="1143000"/>
            <a:ext cx="8229600" cy="5715000"/>
          </a:xfrm>
        </p:spPr>
        <p:txBody>
          <a:bodyPr/>
          <a:lstStyle/>
          <a:p>
            <a:pPr>
              <a:buFont typeface="Arial" charset="0"/>
              <a:buChar char="•"/>
              <a:defRPr/>
            </a:pPr>
            <a:r>
              <a:rPr lang="en-US" sz="2000" dirty="0" smtClean="0"/>
              <a:t>Animations</a:t>
            </a:r>
          </a:p>
          <a:p>
            <a:pPr>
              <a:buFont typeface="Arial" charset="0"/>
              <a:buChar char="•"/>
              <a:defRPr/>
            </a:pPr>
            <a:endParaRPr lang="en-US" sz="2000" dirty="0" smtClean="0"/>
          </a:p>
          <a:p>
            <a:pPr marL="0" indent="0">
              <a:buFont typeface="Arial" charset="0"/>
              <a:buNone/>
              <a:defRPr/>
            </a:pPr>
            <a:endParaRPr lang="en-US" sz="2000" dirty="0" smtClean="0"/>
          </a:p>
          <a:p>
            <a:pPr>
              <a:buFont typeface="Arial" charset="0"/>
              <a:buChar char="•"/>
              <a:defRPr/>
            </a:pPr>
            <a:r>
              <a:rPr lang="en-US" sz="2000" dirty="0" smtClean="0"/>
              <a:t>Modeling</a:t>
            </a:r>
            <a:endParaRPr lang="en-US" sz="2000" dirty="0"/>
          </a:p>
          <a:p>
            <a:pPr marL="0" indent="0">
              <a:buFont typeface="Arial" charset="0"/>
              <a:buNone/>
              <a:defRPr/>
            </a:pPr>
            <a:endParaRPr lang="en-US" sz="2000" dirty="0" smtClean="0"/>
          </a:p>
          <a:p>
            <a:pPr>
              <a:buFont typeface="Arial" charset="0"/>
              <a:buChar char="•"/>
              <a:defRPr/>
            </a:pPr>
            <a:endParaRPr lang="en-US" sz="2000" dirty="0" smtClean="0"/>
          </a:p>
          <a:p>
            <a:pPr>
              <a:buFont typeface="Arial" charset="0"/>
              <a:buChar char="•"/>
              <a:defRPr/>
            </a:pPr>
            <a:endParaRPr lang="en-US" sz="2000" dirty="0" smtClean="0"/>
          </a:p>
          <a:p>
            <a:pPr>
              <a:buFont typeface="Arial" charset="0"/>
              <a:buChar char="•"/>
              <a:defRPr/>
            </a:pPr>
            <a:r>
              <a:rPr lang="en-US" sz="2000" dirty="0" smtClean="0"/>
              <a:t>Rendering</a:t>
            </a:r>
          </a:p>
          <a:p>
            <a:pPr>
              <a:buFont typeface="Arial" charset="0"/>
              <a:buChar char="•"/>
              <a:defRPr/>
            </a:pPr>
            <a:endParaRPr lang="en-US" sz="2000" dirty="0"/>
          </a:p>
          <a:p>
            <a:pPr>
              <a:buFont typeface="Arial" charset="0"/>
              <a:buChar char="•"/>
              <a:defRPr/>
            </a:pPr>
            <a:endParaRPr lang="en-US" sz="2000" dirty="0" smtClean="0"/>
          </a:p>
          <a:p>
            <a:pPr>
              <a:buFont typeface="Arial" charset="0"/>
              <a:buChar char="•"/>
              <a:defRPr/>
            </a:pPr>
            <a:endParaRPr lang="en-US" sz="2000" dirty="0" smtClean="0"/>
          </a:p>
          <a:p>
            <a:pPr>
              <a:buFont typeface="Arial" charset="0"/>
              <a:buChar char="•"/>
              <a:defRPr/>
            </a:pPr>
            <a:r>
              <a:rPr lang="en-US" sz="2000" dirty="0" smtClean="0"/>
              <a:t>Image processing</a:t>
            </a:r>
            <a:endParaRPr lang="en-US" sz="2000" dirty="0"/>
          </a:p>
        </p:txBody>
      </p:sp>
      <p:pic>
        <p:nvPicPr>
          <p:cNvPr id="100363" name="Picture 11" descr="C:\Users\tamj\AppData\Local\Microsoft\Windows\Temporary Internet Files\Content.IE5\92TJWXW0\MM900040902[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0575" y="1447800"/>
            <a:ext cx="10572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a:grpSpLocks/>
          </p:cNvGrpSpPr>
          <p:nvPr/>
        </p:nvGrpSpPr>
        <p:grpSpPr bwMode="auto">
          <a:xfrm>
            <a:off x="895350" y="2638425"/>
            <a:ext cx="2933700" cy="952500"/>
            <a:chOff x="785812" y="2667000"/>
            <a:chExt cx="2933700" cy="952500"/>
          </a:xfrm>
        </p:grpSpPr>
        <p:pic>
          <p:nvPicPr>
            <p:cNvPr id="30735"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5812" y="2667000"/>
              <a:ext cx="1428737"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6" name="TextBox 19"/>
            <p:cNvSpPr txBox="1">
              <a:spLocks noChangeArrowheads="1"/>
            </p:cNvSpPr>
            <p:nvPr/>
          </p:nvSpPr>
          <p:spPr bwMode="auto">
            <a:xfrm>
              <a:off x="2195499" y="3388668"/>
              <a:ext cx="152401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t>Xin Liu</a:t>
              </a:r>
            </a:p>
          </p:txBody>
        </p:sp>
      </p:grpSp>
      <p:grpSp>
        <p:nvGrpSpPr>
          <p:cNvPr id="9" name="Group 8"/>
          <p:cNvGrpSpPr>
            <a:grpSpLocks/>
          </p:cNvGrpSpPr>
          <p:nvPr/>
        </p:nvGrpSpPr>
        <p:grpSpPr bwMode="auto">
          <a:xfrm>
            <a:off x="857250" y="4095750"/>
            <a:ext cx="2952750" cy="963613"/>
            <a:chOff x="895350" y="4094976"/>
            <a:chExt cx="2952737" cy="964253"/>
          </a:xfrm>
        </p:grpSpPr>
        <p:pic>
          <p:nvPicPr>
            <p:cNvPr id="30733" name="Pictur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5350" y="4094976"/>
              <a:ext cx="1428737" cy="952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4" name="TextBox 31"/>
            <p:cNvSpPr txBox="1">
              <a:spLocks noChangeArrowheads="1"/>
            </p:cNvSpPr>
            <p:nvPr/>
          </p:nvSpPr>
          <p:spPr bwMode="auto">
            <a:xfrm>
              <a:off x="2324087" y="4828397"/>
              <a:ext cx="1524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t>Xin Liu</a:t>
              </a:r>
            </a:p>
          </p:txBody>
        </p:sp>
      </p:grpSp>
      <p:grpSp>
        <p:nvGrpSpPr>
          <p:cNvPr id="6" name="Group 5"/>
          <p:cNvGrpSpPr>
            <a:grpSpLocks/>
          </p:cNvGrpSpPr>
          <p:nvPr/>
        </p:nvGrpSpPr>
        <p:grpSpPr bwMode="auto">
          <a:xfrm>
            <a:off x="857250" y="5607050"/>
            <a:ext cx="1047750" cy="904875"/>
            <a:chOff x="800100" y="5895975"/>
            <a:chExt cx="1047750" cy="905649"/>
          </a:xfrm>
        </p:grpSpPr>
        <p:pic>
          <p:nvPicPr>
            <p:cNvPr id="30731" name="Picture 16"/>
            <p:cNvPicPr>
              <a:picLocks noChangeAspect="1"/>
            </p:cNvPicPr>
            <p:nvPr/>
          </p:nvPicPr>
          <p:blipFill>
            <a:blip r:embed="rId6">
              <a:extLst>
                <a:ext uri="{28A0092B-C50C-407E-A947-70E740481C1C}">
                  <a14:useLocalDpi xmlns:a14="http://schemas.microsoft.com/office/drawing/2010/main" val="0"/>
                </a:ext>
              </a:extLst>
            </a:blip>
            <a:srcRect l="8377" t="25240" r="23560" b="16316"/>
            <a:stretch>
              <a:fillRect/>
            </a:stretch>
          </p:blipFill>
          <p:spPr bwMode="auto">
            <a:xfrm>
              <a:off x="800100" y="5895975"/>
              <a:ext cx="10477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4"/>
            <p:cNvSpPr txBox="1">
              <a:spLocks noChangeArrowheads="1"/>
            </p:cNvSpPr>
            <p:nvPr/>
          </p:nvSpPr>
          <p:spPr bwMode="auto">
            <a:xfrm>
              <a:off x="800100" y="6524625"/>
              <a:ext cx="990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t>James Tam</a:t>
              </a:r>
            </a:p>
          </p:txBody>
        </p:sp>
      </p:grpSp>
      <p:grpSp>
        <p:nvGrpSpPr>
          <p:cNvPr id="7" name="Group 6"/>
          <p:cNvGrpSpPr>
            <a:grpSpLocks/>
          </p:cNvGrpSpPr>
          <p:nvPr/>
        </p:nvGrpSpPr>
        <p:grpSpPr bwMode="auto">
          <a:xfrm>
            <a:off x="2286000" y="5607050"/>
            <a:ext cx="1047750" cy="892175"/>
            <a:chOff x="2228850" y="5895975"/>
            <a:chExt cx="1047750" cy="892949"/>
          </a:xfrm>
        </p:grpSpPr>
        <p:pic>
          <p:nvPicPr>
            <p:cNvPr id="30729" name="Picture 26"/>
            <p:cNvPicPr>
              <a:picLocks noChangeAspect="1"/>
            </p:cNvPicPr>
            <p:nvPr/>
          </p:nvPicPr>
          <p:blipFill>
            <a:blip r:embed="rId7">
              <a:extLst>
                <a:ext uri="{28A0092B-C50C-407E-A947-70E740481C1C}">
                  <a14:useLocalDpi xmlns:a14="http://schemas.microsoft.com/office/drawing/2010/main" val="0"/>
                </a:ext>
              </a:extLst>
            </a:blip>
            <a:srcRect l="23560" t="25240" r="8377" b="16316"/>
            <a:stretch>
              <a:fillRect/>
            </a:stretch>
          </p:blipFill>
          <p:spPr bwMode="auto">
            <a:xfrm>
              <a:off x="2228850" y="5895975"/>
              <a:ext cx="10477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0" name="TextBox 14"/>
            <p:cNvSpPr txBox="1">
              <a:spLocks noChangeArrowheads="1"/>
            </p:cNvSpPr>
            <p:nvPr/>
          </p:nvSpPr>
          <p:spPr bwMode="auto">
            <a:xfrm>
              <a:off x="2266950" y="6511925"/>
              <a:ext cx="990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a:t>James Tam</a:t>
              </a:r>
            </a:p>
          </p:txBody>
        </p:sp>
      </p:grpSp>
    </p:spTree>
    <p:extLst>
      <p:ext uri="{BB962C8B-B14F-4D97-AF65-F5344CB8AC3E}">
        <p14:creationId xmlns:p14="http://schemas.microsoft.com/office/powerpoint/2010/main" val="33918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036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0-#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1+#ppt_w/2"/>
                                          </p:val>
                                        </p:tav>
                                        <p:tav tm="100000">
                                          <p:val>
                                            <p:strVal val="#ppt_x"/>
                                          </p:val>
                                        </p:tav>
                                      </p:tavLst>
                                    </p:anim>
                                    <p:anim calcmode="lin" valueType="num">
                                      <p:cBhvr additive="base">
                                        <p:cTn id="4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t>Graphics: Higher-Level Courses</a:t>
            </a:r>
          </a:p>
        </p:txBody>
      </p:sp>
      <p:sp>
        <p:nvSpPr>
          <p:cNvPr id="31747" name="Content Placeholder 2"/>
          <p:cNvSpPr>
            <a:spLocks noGrp="1"/>
          </p:cNvSpPr>
          <p:nvPr>
            <p:ph idx="1"/>
          </p:nvPr>
        </p:nvSpPr>
        <p:spPr/>
        <p:txBody>
          <a:bodyPr/>
          <a:lstStyle/>
          <a:p>
            <a:r>
              <a:rPr lang="en-US" altLang="en-US" smtClean="0"/>
              <a:t>CPSC 453: Introduction to computer graphics</a:t>
            </a:r>
          </a:p>
          <a:p>
            <a:r>
              <a:rPr lang="en-US" altLang="en-US" smtClean="0"/>
              <a:t>CPSC 587: Fundamentals of computer animation</a:t>
            </a:r>
          </a:p>
          <a:p>
            <a:r>
              <a:rPr lang="en-US" altLang="en-US" smtClean="0"/>
              <a:t>CPSC 589: Modeling for computer graphics</a:t>
            </a:r>
          </a:p>
          <a:p>
            <a:r>
              <a:rPr lang="en-US" altLang="en-US" smtClean="0"/>
              <a:t>CPSC 591: Rendering</a:t>
            </a:r>
          </a:p>
        </p:txBody>
      </p:sp>
    </p:spTree>
    <p:extLst>
      <p:ext uri="{BB962C8B-B14F-4D97-AF65-F5344CB8AC3E}">
        <p14:creationId xmlns:p14="http://schemas.microsoft.com/office/powerpoint/2010/main" val="38160818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CA" altLang="en-US" smtClean="0"/>
              <a:t>Artificial Intelligence</a:t>
            </a:r>
          </a:p>
        </p:txBody>
      </p:sp>
      <p:sp>
        <p:nvSpPr>
          <p:cNvPr id="199683" name="Rectangle 3"/>
          <p:cNvSpPr>
            <a:spLocks noGrp="1" noChangeArrowheads="1"/>
          </p:cNvSpPr>
          <p:nvPr>
            <p:ph type="body" idx="1"/>
          </p:nvPr>
        </p:nvSpPr>
        <p:spPr>
          <a:xfrm>
            <a:off x="533400" y="1066800"/>
            <a:ext cx="8229600" cy="5410200"/>
          </a:xfrm>
        </p:spPr>
        <p:txBody>
          <a:bodyPr/>
          <a:lstStyle/>
          <a:p>
            <a:r>
              <a:rPr lang="en-CA" altLang="en-US" dirty="0" smtClean="0"/>
              <a:t>Trying to build technology that appears to be ‘intelligent’</a:t>
            </a:r>
          </a:p>
          <a:p>
            <a:r>
              <a:rPr lang="en-CA" altLang="en-US" dirty="0" smtClean="0"/>
              <a:t>Intelligence: What makes a person smart?</a:t>
            </a:r>
          </a:p>
          <a:p>
            <a:pPr lvl="1"/>
            <a:r>
              <a:rPr lang="en-CA" altLang="en-US" dirty="0" smtClean="0"/>
              <a:t>Fact retrieval?</a:t>
            </a:r>
          </a:p>
          <a:p>
            <a:pPr lvl="1"/>
            <a:r>
              <a:rPr lang="en-CA" altLang="en-US" dirty="0" smtClean="0"/>
              <a:t>Creativity?</a:t>
            </a:r>
          </a:p>
          <a:p>
            <a:pPr lvl="1"/>
            <a:r>
              <a:rPr lang="en-CA" altLang="en-US" dirty="0" smtClean="0"/>
              <a:t>Solving problems?</a:t>
            </a:r>
          </a:p>
          <a:p>
            <a:endParaRPr lang="en-CA" altLang="en-US" dirty="0" smtClean="0"/>
          </a:p>
        </p:txBody>
      </p:sp>
      <p:sp>
        <p:nvSpPr>
          <p:cNvPr id="32774" name="Rectangle 12"/>
          <p:cNvSpPr>
            <a:spLocks noChangeArrowheads="1"/>
          </p:cNvSpPr>
          <p:nvPr/>
        </p:nvSpPr>
        <p:spPr bwMode="auto">
          <a:xfrm>
            <a:off x="0" y="5994400"/>
            <a:ext cx="4556125"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dirty="0">
                <a:latin typeface="Arial" panose="020B0604020202020204" pitchFamily="34" charset="0"/>
              </a:rPr>
              <a:t>For more information: </a:t>
            </a:r>
          </a:p>
          <a:p>
            <a:pPr>
              <a:spcBef>
                <a:spcPct val="0"/>
              </a:spcBef>
              <a:buFontTx/>
              <a:buNone/>
            </a:pPr>
            <a:r>
              <a:rPr lang="en-US" altLang="en-US" sz="1200" dirty="0">
                <a:latin typeface="Arial" panose="020B0604020202020204" pitchFamily="34" charset="0"/>
                <a:hlinkClick r:id="rId3"/>
              </a:rPr>
              <a:t>http://pages.cpsc.ucalgary.ca/~jacob/AI/</a:t>
            </a:r>
            <a:r>
              <a:rPr lang="en-US" altLang="en-US" sz="1200" dirty="0">
                <a:latin typeface="Arial" panose="020B0604020202020204" pitchFamily="34" charset="0"/>
              </a:rPr>
              <a:t> </a:t>
            </a:r>
            <a:r>
              <a:rPr lang="en-US" altLang="en-US" sz="1200" dirty="0">
                <a:latin typeface="Arial" panose="020B0604020202020204" pitchFamily="34" charset="0"/>
                <a:hlinkClick r:id="rId4"/>
              </a:rPr>
              <a:t>http://pages.cpsc.ucalgary.ca/~denzinge/</a:t>
            </a:r>
            <a:endParaRPr lang="en-US" altLang="en-US" sz="1200" dirty="0">
              <a:latin typeface="Arial" panose="020B0604020202020204" pitchFamily="34" charset="0"/>
            </a:endParaRPr>
          </a:p>
          <a:p>
            <a:pPr>
              <a:spcBef>
                <a:spcPct val="0"/>
              </a:spcBef>
              <a:buFontTx/>
              <a:buNone/>
            </a:pPr>
            <a:r>
              <a:rPr lang="en-US" altLang="en-US" sz="1200" dirty="0">
                <a:latin typeface="Arial" panose="020B0604020202020204" pitchFamily="34" charset="0"/>
                <a:hlinkClick r:id="rId5"/>
              </a:rPr>
              <a:t>http://pages.cpsc.ucalgary.ca/~</a:t>
            </a:r>
            <a:r>
              <a:rPr lang="en-US" altLang="en-US" sz="1200" dirty="0" smtClean="0">
                <a:latin typeface="Arial" panose="020B0604020202020204" pitchFamily="34" charset="0"/>
                <a:hlinkClick r:id="rId5"/>
              </a:rPr>
              <a:t>kremer</a:t>
            </a:r>
            <a:r>
              <a:rPr lang="en-US" altLang="en-US" sz="1200" dirty="0" smtClean="0">
                <a:latin typeface="Arial" panose="020B0604020202020204" pitchFamily="34" charset="0"/>
              </a:rPr>
              <a:t> (retired)</a:t>
            </a:r>
            <a:endParaRPr lang="en-US" altLang="en-US" sz="1200" dirty="0">
              <a:latin typeface="Arial" panose="020B0604020202020204" pitchFamily="34" charset="0"/>
            </a:endParaRPr>
          </a:p>
        </p:txBody>
      </p:sp>
    </p:spTree>
    <p:extLst>
      <p:ext uri="{BB962C8B-B14F-4D97-AF65-F5344CB8AC3E}">
        <p14:creationId xmlns:p14="http://schemas.microsoft.com/office/powerpoint/2010/main" val="1122886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96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968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96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968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96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dirty="0" smtClean="0"/>
              <a:t>Artificial Intelligence: Expert Systems</a:t>
            </a:r>
          </a:p>
        </p:txBody>
      </p:sp>
      <p:sp>
        <p:nvSpPr>
          <p:cNvPr id="225283" name="Rectangle 3"/>
          <p:cNvSpPr>
            <a:spLocks noGrp="1" noChangeArrowheads="1"/>
          </p:cNvSpPr>
          <p:nvPr>
            <p:ph type="body" idx="1"/>
          </p:nvPr>
        </p:nvSpPr>
        <p:spPr/>
        <p:txBody>
          <a:bodyPr/>
          <a:lstStyle/>
          <a:p>
            <a:r>
              <a:rPr lang="en-US" altLang="en-US" dirty="0" smtClean="0"/>
              <a:t>The focus is on capturing the knowledge of a human expert as a set of rules stored in a database.</a:t>
            </a:r>
          </a:p>
          <a:p>
            <a:r>
              <a:rPr lang="en-US" altLang="en-US" dirty="0" smtClean="0"/>
              <a:t>The expert system can then answer questions, diagnose problems and guide decision making.</a:t>
            </a:r>
          </a:p>
          <a:p>
            <a:r>
              <a:rPr lang="en-US" altLang="en-US" dirty="0" smtClean="0"/>
              <a:t>Example applications: medicine, computer repair</a:t>
            </a:r>
          </a:p>
        </p:txBody>
      </p:sp>
    </p:spTree>
    <p:extLst>
      <p:ext uri="{BB962C8B-B14F-4D97-AF65-F5344CB8AC3E}">
        <p14:creationId xmlns:p14="http://schemas.microsoft.com/office/powerpoint/2010/main" val="341393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2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2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2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t>Artificial Intelligence: Higher-Level Courses</a:t>
            </a:r>
          </a:p>
        </p:txBody>
      </p:sp>
      <p:sp>
        <p:nvSpPr>
          <p:cNvPr id="38915" name="Content Placeholder 2"/>
          <p:cNvSpPr>
            <a:spLocks noGrp="1"/>
          </p:cNvSpPr>
          <p:nvPr>
            <p:ph idx="1"/>
          </p:nvPr>
        </p:nvSpPr>
        <p:spPr/>
        <p:txBody>
          <a:bodyPr/>
          <a:lstStyle/>
          <a:p>
            <a:r>
              <a:rPr lang="en-US" altLang="en-US" smtClean="0"/>
              <a:t>CPSC 433: Artificial Intelligence</a:t>
            </a:r>
          </a:p>
          <a:p>
            <a:r>
              <a:rPr lang="en-US" altLang="en-US" smtClean="0"/>
              <a:t>CPSC 565: Emergent computing</a:t>
            </a:r>
          </a:p>
          <a:p>
            <a:r>
              <a:rPr lang="en-US" altLang="en-US" smtClean="0"/>
              <a:t>CPSC 567: Foundations of multi-agent systems </a:t>
            </a:r>
          </a:p>
          <a:p>
            <a:r>
              <a:rPr lang="en-US" altLang="en-US" smtClean="0"/>
              <a:t>CPSC 568: Agent communications</a:t>
            </a:r>
          </a:p>
        </p:txBody>
      </p:sp>
    </p:spTree>
    <p:extLst>
      <p:ext uri="{BB962C8B-B14F-4D97-AF65-F5344CB8AC3E}">
        <p14:creationId xmlns:p14="http://schemas.microsoft.com/office/powerpoint/2010/main" val="41539334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7402" t="60927" r="3667" b="-1656"/>
          <a:stretch/>
        </p:blipFill>
        <p:spPr>
          <a:xfrm>
            <a:off x="762794" y="1954199"/>
            <a:ext cx="5485606" cy="4304159"/>
          </a:xfrm>
          <a:prstGeom prst="rect">
            <a:avLst/>
          </a:prstGeom>
        </p:spPr>
      </p:pic>
      <p:sp>
        <p:nvSpPr>
          <p:cNvPr id="39939" name="Rectangle 2"/>
          <p:cNvSpPr>
            <a:spLocks noGrp="1" noChangeArrowheads="1"/>
          </p:cNvSpPr>
          <p:nvPr>
            <p:ph type="title"/>
          </p:nvPr>
        </p:nvSpPr>
        <p:spPr/>
        <p:txBody>
          <a:bodyPr/>
          <a:lstStyle/>
          <a:p>
            <a:r>
              <a:rPr lang="en-CA" altLang="en-US" smtClean="0"/>
              <a:t>Computer Vision</a:t>
            </a:r>
          </a:p>
        </p:txBody>
      </p:sp>
      <p:sp>
        <p:nvSpPr>
          <p:cNvPr id="209923" name="Rectangle 3"/>
          <p:cNvSpPr>
            <a:spLocks noGrp="1" noChangeArrowheads="1"/>
          </p:cNvSpPr>
          <p:nvPr>
            <p:ph type="body" idx="1"/>
          </p:nvPr>
        </p:nvSpPr>
        <p:spPr>
          <a:xfrm>
            <a:off x="457200" y="1143000"/>
            <a:ext cx="8229600" cy="823913"/>
          </a:xfrm>
        </p:spPr>
        <p:txBody>
          <a:bodyPr/>
          <a:lstStyle/>
          <a:p>
            <a:r>
              <a:rPr lang="en-CA" altLang="en-US" dirty="0" smtClean="0"/>
              <a:t>The focus is on interpreting and understanding visual information.</a:t>
            </a:r>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buFont typeface="Times New Roman" panose="02020603050405020304" pitchFamily="18" charset="0"/>
              <a:buNone/>
            </a:pPr>
            <a:endParaRPr lang="en-CA" altLang="en-US" dirty="0" smtClean="0"/>
          </a:p>
        </p:txBody>
      </p:sp>
      <p:sp>
        <p:nvSpPr>
          <p:cNvPr id="39941" name="Text Box 6"/>
          <p:cNvSpPr txBox="1">
            <a:spLocks noChangeArrowheads="1"/>
          </p:cNvSpPr>
          <p:nvPr/>
        </p:nvSpPr>
        <p:spPr bwMode="auto">
          <a:xfrm>
            <a:off x="0" y="6142038"/>
            <a:ext cx="576580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200" dirty="0">
                <a:latin typeface="Arial" panose="020B0604020202020204" pitchFamily="34" charset="0"/>
              </a:rPr>
              <a:t>For more information: </a:t>
            </a:r>
            <a:r>
              <a:rPr lang="en-US" altLang="en-US" sz="1200" dirty="0">
                <a:latin typeface="Arial" panose="020B0604020202020204" pitchFamily="34" charset="0"/>
                <a:hlinkClick r:id="rId4"/>
              </a:rPr>
              <a:t>http://pages.cpsc.ucalgary.ca/~boyd/pmwiki/pmwiki.php?n=Main.Research</a:t>
            </a:r>
            <a:endParaRPr lang="en-US" altLang="en-US" sz="1200" dirty="0">
              <a:latin typeface="Arial" panose="020B0604020202020204" pitchFamily="34" charset="0"/>
            </a:endParaRPr>
          </a:p>
          <a:p>
            <a:pPr>
              <a:spcBef>
                <a:spcPct val="50000"/>
              </a:spcBef>
              <a:buFontTx/>
              <a:buNone/>
            </a:pPr>
            <a:r>
              <a:rPr lang="en-US" altLang="en-US" sz="1200" dirty="0">
                <a:latin typeface="Arial" panose="020B0604020202020204" pitchFamily="34" charset="0"/>
                <a:hlinkClick r:id="rId5"/>
              </a:rPr>
              <a:t>http://people.ucalgary.ca/~jparker</a:t>
            </a:r>
            <a:r>
              <a:rPr lang="en-US" altLang="en-US" sz="1200" dirty="0" smtClean="0">
                <a:latin typeface="Arial" panose="020B0604020202020204" pitchFamily="34" charset="0"/>
                <a:hlinkClick r:id="rId5"/>
              </a:rPr>
              <a:t>/</a:t>
            </a:r>
            <a:r>
              <a:rPr lang="en-US" altLang="en-US" sz="1200" dirty="0" smtClean="0">
                <a:latin typeface="Arial" panose="020B0604020202020204" pitchFamily="34" charset="0"/>
              </a:rPr>
              <a:t> (Transferred to Arts)</a:t>
            </a:r>
            <a:endParaRPr lang="en-US" altLang="en-US" sz="1200" dirty="0">
              <a:latin typeface="Arial" panose="020B0604020202020204" pitchFamily="34" charset="0"/>
            </a:endParaRPr>
          </a:p>
        </p:txBody>
      </p:sp>
      <p:sp>
        <p:nvSpPr>
          <p:cNvPr id="39943" name="TextBox 17"/>
          <p:cNvSpPr txBox="1">
            <a:spLocks noChangeArrowheads="1"/>
          </p:cNvSpPr>
          <p:nvPr/>
        </p:nvSpPr>
        <p:spPr bwMode="auto">
          <a:xfrm>
            <a:off x="10333038" y="1627188"/>
            <a:ext cx="381000" cy="4000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solidFill>
                  <a:srgbClr val="FF0000"/>
                </a:solidFill>
              </a:rPr>
              <a:t>?</a:t>
            </a:r>
          </a:p>
        </p:txBody>
      </p:sp>
      <p:grpSp>
        <p:nvGrpSpPr>
          <p:cNvPr id="6" name="Group 5"/>
          <p:cNvGrpSpPr>
            <a:grpSpLocks/>
          </p:cNvGrpSpPr>
          <p:nvPr/>
        </p:nvGrpSpPr>
        <p:grpSpPr bwMode="auto">
          <a:xfrm>
            <a:off x="2692410" y="3102845"/>
            <a:ext cx="3594079" cy="1315127"/>
            <a:chOff x="4063216" y="1656217"/>
            <a:chExt cx="3594079" cy="1314657"/>
          </a:xfrm>
        </p:grpSpPr>
        <p:sp>
          <p:nvSpPr>
            <p:cNvPr id="39946" name="TextBox 3"/>
            <p:cNvSpPr txBox="1">
              <a:spLocks noChangeArrowheads="1"/>
            </p:cNvSpPr>
            <p:nvPr/>
          </p:nvSpPr>
          <p:spPr bwMode="auto">
            <a:xfrm>
              <a:off x="7276316" y="2570775"/>
              <a:ext cx="380979" cy="400099"/>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solidFill>
                    <a:srgbClr val="FF0000"/>
                  </a:solidFill>
                </a:rPr>
                <a:t>?</a:t>
              </a:r>
            </a:p>
          </p:txBody>
        </p:sp>
        <p:sp>
          <p:nvSpPr>
            <p:cNvPr id="39947" name="TextBox 15"/>
            <p:cNvSpPr txBox="1">
              <a:spLocks noChangeArrowheads="1"/>
            </p:cNvSpPr>
            <p:nvPr/>
          </p:nvSpPr>
          <p:spPr bwMode="auto">
            <a:xfrm>
              <a:off x="4063216" y="1656217"/>
              <a:ext cx="380979" cy="400099"/>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dirty="0">
                  <a:solidFill>
                    <a:srgbClr val="FF0000"/>
                  </a:solidFill>
                </a:rPr>
                <a:t>?</a:t>
              </a:r>
            </a:p>
          </p:txBody>
        </p:sp>
      </p:grpSp>
      <p:grpSp>
        <p:nvGrpSpPr>
          <p:cNvPr id="7" name="Group 6"/>
          <p:cNvGrpSpPr/>
          <p:nvPr/>
        </p:nvGrpSpPr>
        <p:grpSpPr>
          <a:xfrm>
            <a:off x="1680358" y="3070732"/>
            <a:ext cx="4415642" cy="2214992"/>
            <a:chOff x="1680358" y="3070732"/>
            <a:chExt cx="4415642" cy="2214992"/>
          </a:xfrm>
        </p:grpSpPr>
        <p:sp>
          <p:nvSpPr>
            <p:cNvPr id="3" name="Oval 2"/>
            <p:cNvSpPr/>
            <p:nvPr/>
          </p:nvSpPr>
          <p:spPr bwMode="auto">
            <a:xfrm>
              <a:off x="4479914" y="3070732"/>
              <a:ext cx="1006485" cy="1272668"/>
            </a:xfrm>
            <a:prstGeom prst="ellipse">
              <a:avLst/>
            </a:prstGeom>
            <a:noFill/>
            <a:ln w="254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6" name="Oval 15"/>
            <p:cNvSpPr/>
            <p:nvPr/>
          </p:nvSpPr>
          <p:spPr bwMode="auto">
            <a:xfrm>
              <a:off x="3581389" y="4012364"/>
              <a:ext cx="992177" cy="1071778"/>
            </a:xfrm>
            <a:prstGeom prst="ellipse">
              <a:avLst/>
            </a:prstGeom>
            <a:noFill/>
            <a:ln w="254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7" name="Oval 16"/>
            <p:cNvSpPr/>
            <p:nvPr/>
          </p:nvSpPr>
          <p:spPr bwMode="auto">
            <a:xfrm>
              <a:off x="1680358" y="3431672"/>
              <a:ext cx="1138238" cy="1854052"/>
            </a:xfrm>
            <a:prstGeom prst="ellipse">
              <a:avLst/>
            </a:prstGeom>
            <a:noFill/>
            <a:ln w="254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9" name="Oval 18"/>
            <p:cNvSpPr/>
            <p:nvPr/>
          </p:nvSpPr>
          <p:spPr bwMode="auto">
            <a:xfrm>
              <a:off x="5463129" y="3181770"/>
              <a:ext cx="632871" cy="636334"/>
            </a:xfrm>
            <a:prstGeom prst="ellipse">
              <a:avLst/>
            </a:prstGeom>
            <a:noFill/>
            <a:ln w="254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grpSp>
        <p:nvGrpSpPr>
          <p:cNvPr id="8" name="Group 7"/>
          <p:cNvGrpSpPr/>
          <p:nvPr/>
        </p:nvGrpSpPr>
        <p:grpSpPr>
          <a:xfrm>
            <a:off x="806440" y="2867209"/>
            <a:ext cx="4433097" cy="2054100"/>
            <a:chOff x="806440" y="2867209"/>
            <a:chExt cx="4433097" cy="2054100"/>
          </a:xfrm>
        </p:grpSpPr>
        <p:sp>
          <p:nvSpPr>
            <p:cNvPr id="43019" name="TextBox 16"/>
            <p:cNvSpPr txBox="1">
              <a:spLocks noChangeArrowheads="1"/>
            </p:cNvSpPr>
            <p:nvPr/>
          </p:nvSpPr>
          <p:spPr bwMode="auto">
            <a:xfrm>
              <a:off x="806440" y="4195007"/>
              <a:ext cx="619125" cy="4000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solidFill>
                    <a:srgbClr val="FF0000"/>
                  </a:solidFill>
                </a:rPr>
                <a:t>No</a:t>
              </a:r>
            </a:p>
          </p:txBody>
        </p:sp>
        <p:sp>
          <p:nvSpPr>
            <p:cNvPr id="21" name="TextBox 16"/>
            <p:cNvSpPr txBox="1">
              <a:spLocks noChangeArrowheads="1"/>
            </p:cNvSpPr>
            <p:nvPr/>
          </p:nvSpPr>
          <p:spPr bwMode="auto">
            <a:xfrm>
              <a:off x="1422389" y="2867209"/>
              <a:ext cx="619125" cy="4000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solidFill>
                    <a:srgbClr val="FF0000"/>
                  </a:solidFill>
                </a:rPr>
                <a:t>No</a:t>
              </a:r>
            </a:p>
          </p:txBody>
        </p:sp>
        <p:sp>
          <p:nvSpPr>
            <p:cNvPr id="22" name="TextBox 16"/>
            <p:cNvSpPr txBox="1">
              <a:spLocks noChangeArrowheads="1"/>
            </p:cNvSpPr>
            <p:nvPr/>
          </p:nvSpPr>
          <p:spPr bwMode="auto">
            <a:xfrm>
              <a:off x="3393269" y="3181769"/>
              <a:ext cx="577861" cy="40011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solidFill>
                    <a:srgbClr val="FF0000"/>
                  </a:solidFill>
                </a:rPr>
                <a:t>No</a:t>
              </a:r>
            </a:p>
          </p:txBody>
        </p:sp>
        <p:sp>
          <p:nvSpPr>
            <p:cNvPr id="23" name="TextBox 16"/>
            <p:cNvSpPr txBox="1">
              <a:spLocks noChangeArrowheads="1"/>
            </p:cNvSpPr>
            <p:nvPr/>
          </p:nvSpPr>
          <p:spPr bwMode="auto">
            <a:xfrm>
              <a:off x="4661676" y="4521199"/>
              <a:ext cx="577861" cy="40011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solidFill>
                    <a:srgbClr val="FF0000"/>
                  </a:solidFill>
                </a:rPr>
                <a:t>No</a:t>
              </a:r>
            </a:p>
          </p:txBody>
        </p:sp>
      </p:grpSp>
    </p:spTree>
    <p:extLst>
      <p:ext uri="{BB962C8B-B14F-4D97-AF65-F5344CB8AC3E}">
        <p14:creationId xmlns:p14="http://schemas.microsoft.com/office/powerpoint/2010/main" val="12090950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9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1" presetClass="entr" presetSubtype="1"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dirty="0" smtClean="0"/>
              <a:t>Computer Vision: Some Example Applications</a:t>
            </a:r>
          </a:p>
        </p:txBody>
      </p:sp>
      <p:sp>
        <p:nvSpPr>
          <p:cNvPr id="3" name="Content Placeholder 2"/>
          <p:cNvSpPr>
            <a:spLocks noGrp="1"/>
          </p:cNvSpPr>
          <p:nvPr>
            <p:ph idx="1"/>
          </p:nvPr>
        </p:nvSpPr>
        <p:spPr>
          <a:xfrm>
            <a:off x="457200" y="1057275"/>
            <a:ext cx="8229600" cy="5410200"/>
          </a:xfrm>
        </p:spPr>
        <p:txBody>
          <a:bodyPr/>
          <a:lstStyle/>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p:txBody>
      </p:sp>
      <p:grpSp>
        <p:nvGrpSpPr>
          <p:cNvPr id="4" name="Group 12"/>
          <p:cNvGrpSpPr>
            <a:grpSpLocks/>
          </p:cNvGrpSpPr>
          <p:nvPr/>
        </p:nvGrpSpPr>
        <p:grpSpPr bwMode="auto">
          <a:xfrm>
            <a:off x="6216002" y="1161646"/>
            <a:ext cx="2738631" cy="2624502"/>
            <a:chOff x="4669558" y="1600200"/>
            <a:chExt cx="2738631" cy="2624857"/>
          </a:xfrm>
        </p:grpSpPr>
        <p:pic>
          <p:nvPicPr>
            <p:cNvPr id="40969" name="Picture 3" descr="C:\Users\tamj\AppData\Local\Microsoft\Windows\Temporary Internet Files\Content.IE5\GG8X2L6I\MP90039021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3589" y="1600200"/>
              <a:ext cx="2514600" cy="179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flipH="1">
              <a:off x="6086475" y="1800252"/>
              <a:ext cx="4572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543675" y="2590934"/>
              <a:ext cx="4572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972" name="TextBox 10"/>
            <p:cNvSpPr txBox="1">
              <a:spLocks noChangeArrowheads="1"/>
            </p:cNvSpPr>
            <p:nvPr/>
          </p:nvSpPr>
          <p:spPr bwMode="auto">
            <a:xfrm>
              <a:off x="4669558" y="3393948"/>
              <a:ext cx="2677241" cy="831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600" dirty="0">
                  <a:latin typeface="Arial" panose="020B0604020202020204" pitchFamily="34" charset="0"/>
                </a:rPr>
                <a:t>Identification  of malignant </a:t>
              </a:r>
              <a:r>
                <a:rPr lang="en-US" altLang="en-US" sz="1600" dirty="0" smtClean="0">
                  <a:latin typeface="Arial" panose="020B0604020202020204" pitchFamily="34" charset="0"/>
                </a:rPr>
                <a:t>cells: Stanford (</a:t>
              </a:r>
              <a:r>
                <a:rPr lang="en-US" altLang="en-US" sz="1600" dirty="0" err="1" smtClean="0">
                  <a:latin typeface="Arial" panose="020B0604020202020204" pitchFamily="34" charset="0"/>
                </a:rPr>
                <a:t>Durmus</a:t>
              </a:r>
              <a:r>
                <a:rPr lang="en-US" altLang="en-US" sz="1600" dirty="0" smtClean="0">
                  <a:latin typeface="Arial" panose="020B0604020202020204" pitchFamily="34" charset="0"/>
                </a:rPr>
                <a:t> et. al 2015)</a:t>
              </a:r>
              <a:endParaRPr lang="en-US" altLang="en-US" sz="1600" dirty="0">
                <a:latin typeface="Arial" panose="020B0604020202020204" pitchFamily="34" charset="0"/>
              </a:endParaRPr>
            </a:p>
          </p:txBody>
        </p:sp>
      </p:grpSp>
      <p:grpSp>
        <p:nvGrpSpPr>
          <p:cNvPr id="2" name="Group 1"/>
          <p:cNvGrpSpPr/>
          <p:nvPr/>
        </p:nvGrpSpPr>
        <p:grpSpPr>
          <a:xfrm>
            <a:off x="23529" y="1071314"/>
            <a:ext cx="5943600" cy="5033932"/>
            <a:chOff x="23529" y="1071314"/>
            <a:chExt cx="5943600" cy="5033932"/>
          </a:xfrm>
        </p:grpSpPr>
        <p:pic>
          <p:nvPicPr>
            <p:cNvPr id="20" name="Picture 19"/>
            <p:cNvPicPr/>
            <p:nvPr/>
          </p:nvPicPr>
          <p:blipFill>
            <a:blip r:embed="rId4"/>
            <a:stretch>
              <a:fillRect/>
            </a:stretch>
          </p:blipFill>
          <p:spPr>
            <a:xfrm>
              <a:off x="23529" y="1071314"/>
              <a:ext cx="5943600" cy="4598670"/>
            </a:xfrm>
            <a:prstGeom prst="rect">
              <a:avLst/>
            </a:prstGeom>
          </p:spPr>
        </p:pic>
        <p:sp>
          <p:nvSpPr>
            <p:cNvPr id="21" name="TextBox 10"/>
            <p:cNvSpPr txBox="1">
              <a:spLocks noChangeArrowheads="1"/>
            </p:cNvSpPr>
            <p:nvPr/>
          </p:nvSpPr>
          <p:spPr bwMode="auto">
            <a:xfrm>
              <a:off x="23529" y="5520471"/>
              <a:ext cx="26772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dirty="0" smtClean="0">
                  <a:latin typeface="Arial" panose="020B0604020202020204" pitchFamily="34" charset="0"/>
                </a:rPr>
                <a:t>Reverse image searches:  www.yandex.com</a:t>
              </a:r>
              <a:endParaRPr lang="en-US" altLang="en-US" sz="1600" dirty="0">
                <a:latin typeface="Arial" panose="020B0604020202020204" pitchFamily="34" charset="0"/>
              </a:endParaRPr>
            </a:p>
          </p:txBody>
        </p:sp>
      </p:grpSp>
    </p:spTree>
    <p:extLst>
      <p:ext uri="{BB962C8B-B14F-4D97-AF65-F5344CB8AC3E}">
        <p14:creationId xmlns:p14="http://schemas.microsoft.com/office/powerpoint/2010/main" val="10854453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t>Computer Vision: Higher-Level Courses</a:t>
            </a:r>
          </a:p>
        </p:txBody>
      </p:sp>
      <p:sp>
        <p:nvSpPr>
          <p:cNvPr id="41987" name="Content Placeholder 2"/>
          <p:cNvSpPr>
            <a:spLocks noGrp="1"/>
          </p:cNvSpPr>
          <p:nvPr>
            <p:ph idx="1"/>
          </p:nvPr>
        </p:nvSpPr>
        <p:spPr/>
        <p:txBody>
          <a:bodyPr/>
          <a:lstStyle/>
          <a:p>
            <a:r>
              <a:rPr lang="en-US" altLang="en-US" smtClean="0"/>
              <a:t>CPSC 535: Introduction to image analysis and computer vision</a:t>
            </a:r>
          </a:p>
        </p:txBody>
      </p:sp>
    </p:spTree>
    <p:extLst>
      <p:ext uri="{BB962C8B-B14F-4D97-AF65-F5344CB8AC3E}">
        <p14:creationId xmlns:p14="http://schemas.microsoft.com/office/powerpoint/2010/main" val="4100037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1: Working On Better Tools For “First Responders”</a:t>
            </a:r>
            <a:endParaRPr lang="en-US" dirty="0"/>
          </a:p>
        </p:txBody>
      </p:sp>
      <p:sp>
        <p:nvSpPr>
          <p:cNvPr id="3" name="Content Placeholder 2"/>
          <p:cNvSpPr>
            <a:spLocks noGrp="1"/>
          </p:cNvSpPr>
          <p:nvPr>
            <p:ph idx="1"/>
          </p:nvPr>
        </p:nvSpPr>
        <p:spPr/>
        <p:txBody>
          <a:bodyPr/>
          <a:lstStyle/>
          <a:p>
            <a:r>
              <a:rPr lang="en-US" dirty="0" smtClean="0"/>
              <a:t>Evaluating software used by EMT and developing an alternate prototype</a:t>
            </a:r>
          </a:p>
          <a:p>
            <a:r>
              <a:rPr lang="en-US" dirty="0" smtClean="0"/>
              <a:t>“</a:t>
            </a:r>
            <a:r>
              <a:rPr lang="en-CA" i="1" dirty="0"/>
              <a:t>Benefits of information visualization on electronic and paper-based Patient Care Records in the interpretation of a patient's medical narrative</a:t>
            </a:r>
            <a:r>
              <a:rPr lang="en-CA" dirty="0" smtClean="0"/>
              <a:t>.” Randy Chan</a:t>
            </a:r>
            <a:endParaRPr lang="en-US" dirty="0"/>
          </a:p>
        </p:txBody>
      </p:sp>
      <p:grpSp>
        <p:nvGrpSpPr>
          <p:cNvPr id="10" name="Group 9"/>
          <p:cNvGrpSpPr/>
          <p:nvPr/>
        </p:nvGrpSpPr>
        <p:grpSpPr>
          <a:xfrm>
            <a:off x="762000" y="3429000"/>
            <a:ext cx="7086600" cy="3400455"/>
            <a:chOff x="762000" y="3429000"/>
            <a:chExt cx="7086600" cy="3400455"/>
          </a:xfrm>
        </p:grpSpPr>
        <p:pic>
          <p:nvPicPr>
            <p:cNvPr id="7" name="Picture 6"/>
            <p:cNvPicPr>
              <a:picLocks noChangeAspect="1"/>
            </p:cNvPicPr>
            <p:nvPr/>
          </p:nvPicPr>
          <p:blipFill>
            <a:blip r:embed="rId2"/>
            <a:stretch>
              <a:fillRect/>
            </a:stretch>
          </p:blipFill>
          <p:spPr>
            <a:xfrm>
              <a:off x="762000" y="3429000"/>
              <a:ext cx="3133725" cy="2781300"/>
            </a:xfrm>
            <a:prstGeom prst="rect">
              <a:avLst/>
            </a:prstGeom>
          </p:spPr>
        </p:pic>
        <p:pic>
          <p:nvPicPr>
            <p:cNvPr id="8" name="Picture 7"/>
            <p:cNvPicPr>
              <a:picLocks noChangeAspect="1"/>
            </p:cNvPicPr>
            <p:nvPr/>
          </p:nvPicPr>
          <p:blipFill rotWithShape="1">
            <a:blip r:embed="rId3"/>
            <a:srcRect t="6666"/>
            <a:stretch/>
          </p:blipFill>
          <p:spPr>
            <a:xfrm>
              <a:off x="3176587" y="5162550"/>
              <a:ext cx="3114675" cy="1600200"/>
            </a:xfrm>
            <a:prstGeom prst="rect">
              <a:avLst/>
            </a:prstGeom>
          </p:spPr>
        </p:pic>
        <p:sp>
          <p:nvSpPr>
            <p:cNvPr id="9" name="TextBox 8"/>
            <p:cNvSpPr txBox="1"/>
            <p:nvPr/>
          </p:nvSpPr>
          <p:spPr>
            <a:xfrm>
              <a:off x="762000" y="6429345"/>
              <a:ext cx="7086600" cy="400110"/>
            </a:xfrm>
            <a:prstGeom prst="rect">
              <a:avLst/>
            </a:prstGeom>
            <a:noFill/>
          </p:spPr>
          <p:txBody>
            <a:bodyPr wrap="square" rtlCol="0">
              <a:spAutoFit/>
            </a:bodyPr>
            <a:lstStyle/>
            <a:p>
              <a:r>
                <a:rPr lang="en-US" sz="1000" dirty="0" smtClean="0"/>
                <a:t>Images from </a:t>
              </a:r>
              <a:r>
                <a:rPr lang="en-US" sz="1000" dirty="0"/>
                <a:t>“</a:t>
              </a:r>
              <a:r>
                <a:rPr lang="en-CA" sz="1000" i="1" dirty="0"/>
                <a:t>Benefits of information visualization on electronic and paper-based Patient Care Records in the interpretation of a patient's medical narrative</a:t>
              </a:r>
              <a:r>
                <a:rPr lang="en-CA" sz="1000" dirty="0"/>
                <a:t>.” </a:t>
              </a:r>
              <a:r>
                <a:rPr lang="en-US" sz="1000" dirty="0"/>
                <a:t>An undergraduate research project.</a:t>
              </a:r>
              <a:endParaRPr lang="en-US" sz="1000" dirty="0"/>
            </a:p>
          </p:txBody>
        </p:sp>
      </p:grpSp>
    </p:spTree>
    <p:extLst>
      <p:ext uri="{BB962C8B-B14F-4D97-AF65-F5344CB8AC3E}">
        <p14:creationId xmlns:p14="http://schemas.microsoft.com/office/powerpoint/2010/main" val="105397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CA" altLang="en-US" smtClean="0"/>
              <a:t>Software Engineering</a:t>
            </a:r>
          </a:p>
        </p:txBody>
      </p:sp>
      <p:sp>
        <p:nvSpPr>
          <p:cNvPr id="211971" name="Rectangle 3"/>
          <p:cNvSpPr>
            <a:spLocks noGrp="1" noChangeArrowheads="1"/>
          </p:cNvSpPr>
          <p:nvPr>
            <p:ph type="body" idx="1"/>
          </p:nvPr>
        </p:nvSpPr>
        <p:spPr>
          <a:xfrm>
            <a:off x="457200" y="1108075"/>
            <a:ext cx="8077200" cy="5368925"/>
          </a:xfrm>
        </p:spPr>
        <p:txBody>
          <a:bodyPr/>
          <a:lstStyle/>
          <a:p>
            <a:r>
              <a:rPr lang="en-CA" altLang="en-US" dirty="0" smtClean="0"/>
              <a:t>Concerned with employing systematic ways of producing good software on time and within budget.</a:t>
            </a:r>
          </a:p>
          <a:p>
            <a:r>
              <a:rPr lang="en-CA" altLang="en-US" dirty="0" smtClean="0"/>
              <a:t>A typical person can only hold ~7 concepts in their mind at a time.</a:t>
            </a:r>
          </a:p>
          <a:p>
            <a:pPr lvl="1"/>
            <a:r>
              <a:rPr lang="en-CA" altLang="en-US" dirty="0" smtClean="0"/>
              <a:t>A typical computer program consists of more than 7 ‘parts’.</a:t>
            </a:r>
          </a:p>
          <a:p>
            <a:r>
              <a:rPr lang="en-CA" altLang="en-US" dirty="0" smtClean="0"/>
              <a:t>Consequently mechanisms for dealing with this complexity are needed.</a:t>
            </a:r>
          </a:p>
        </p:txBody>
      </p:sp>
      <p:sp>
        <p:nvSpPr>
          <p:cNvPr id="43012" name="Text Box 7"/>
          <p:cNvSpPr txBox="1">
            <a:spLocks noChangeArrowheads="1"/>
          </p:cNvSpPr>
          <p:nvPr/>
        </p:nvSpPr>
        <p:spPr bwMode="auto">
          <a:xfrm>
            <a:off x="0" y="6394450"/>
            <a:ext cx="57277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200">
                <a:latin typeface="Arial" panose="020B0604020202020204" pitchFamily="34" charset="0"/>
              </a:rPr>
              <a:t>For more information: </a:t>
            </a:r>
            <a:r>
              <a:rPr lang="en-US" altLang="en-US" sz="1200">
                <a:latin typeface="Arial" panose="020B0604020202020204" pitchFamily="34" charset="0"/>
                <a:hlinkClick r:id="rId3"/>
              </a:rPr>
              <a:t>http://www.cpsc.ucalgary.ca/cpsc_research/areas/evolutionary</a:t>
            </a:r>
            <a:endParaRPr lang="en-US" altLang="en-US" sz="1200">
              <a:latin typeface="Arial" panose="020B0604020202020204" pitchFamily="34" charset="0"/>
            </a:endParaRPr>
          </a:p>
        </p:txBody>
      </p:sp>
    </p:spTree>
    <p:extLst>
      <p:ext uri="{BB962C8B-B14F-4D97-AF65-F5344CB8AC3E}">
        <p14:creationId xmlns:p14="http://schemas.microsoft.com/office/powerpoint/2010/main" val="814641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19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197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197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19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dirty="0" smtClean="0"/>
              <a:t>Software Engineering: Pair Programming</a:t>
            </a:r>
          </a:p>
        </p:txBody>
      </p:sp>
      <p:sp>
        <p:nvSpPr>
          <p:cNvPr id="231427" name="Rectangle 3"/>
          <p:cNvSpPr>
            <a:spLocks noGrp="1" noChangeArrowheads="1"/>
          </p:cNvSpPr>
          <p:nvPr>
            <p:ph type="body" idx="1"/>
          </p:nvPr>
        </p:nvSpPr>
        <p:spPr/>
        <p:txBody>
          <a:bodyPr/>
          <a:lstStyle/>
          <a:p>
            <a:r>
              <a:rPr lang="en-US" altLang="en-US" dirty="0" smtClean="0"/>
              <a:t>Traditionally software development teams divide the project into parts with each person working individually on their assigned parts.</a:t>
            </a:r>
          </a:p>
          <a:p>
            <a:r>
              <a:rPr lang="en-US" altLang="en-US" dirty="0" smtClean="0"/>
              <a:t>With pair programming two programmers work on the same part of the project.</a:t>
            </a:r>
          </a:p>
          <a:p>
            <a:pPr lvl="1"/>
            <a:r>
              <a:rPr lang="en-US" altLang="en-US" dirty="0" smtClean="0"/>
              <a:t>The first person “driver” enters the program instructions.</a:t>
            </a:r>
          </a:p>
          <a:p>
            <a:pPr lvl="1"/>
            <a:r>
              <a:rPr lang="en-US" altLang="en-US" dirty="0" smtClean="0"/>
              <a:t>The second person “navigators” directs the first person by inspecting each line of code as it is entered:</a:t>
            </a:r>
          </a:p>
          <a:p>
            <a:pPr lvl="1"/>
            <a:r>
              <a:rPr lang="en-US" altLang="en-US" dirty="0" smtClean="0"/>
              <a:t>Because each person focuses </a:t>
            </a:r>
            <a:r>
              <a:rPr lang="en-US" altLang="en-US" dirty="0" smtClean="0"/>
              <a:t>on one </a:t>
            </a:r>
            <a:r>
              <a:rPr lang="en-US" altLang="en-US" dirty="0" smtClean="0"/>
              <a:t>task, complexity is reduced</a:t>
            </a:r>
          </a:p>
          <a:p>
            <a:pPr lvl="1"/>
            <a:r>
              <a:rPr lang="en-US" altLang="en-US" dirty="0" smtClean="0"/>
              <a:t>The two people switch roles frequently</a:t>
            </a:r>
          </a:p>
          <a:p>
            <a:r>
              <a:rPr lang="en-US" altLang="en-US" dirty="0" smtClean="0"/>
              <a:t>Observations in actual use:</a:t>
            </a:r>
          </a:p>
          <a:p>
            <a:pPr lvl="1"/>
            <a:r>
              <a:rPr lang="en-US" altLang="en-US" dirty="0" smtClean="0"/>
              <a:t>The number of hours required to produce a given program is higher than with the traditional approach (two people working on one part)</a:t>
            </a:r>
          </a:p>
          <a:p>
            <a:pPr lvl="1"/>
            <a:r>
              <a:rPr lang="en-US" altLang="en-US" dirty="0" smtClean="0"/>
              <a:t>Fewer errors “bugs” are found in the resulting program</a:t>
            </a:r>
          </a:p>
          <a:p>
            <a:endParaRPr lang="en-US" altLang="en-US" dirty="0" smtClean="0"/>
          </a:p>
          <a:p>
            <a:endParaRPr lang="en-US" altLang="en-US" dirty="0" smtClean="0"/>
          </a:p>
          <a:p>
            <a:pPr marL="342900" lvl="1" indent="0">
              <a:buNone/>
            </a:pPr>
            <a:endParaRPr lang="en-US" altLang="en-US" dirty="0" smtClean="0"/>
          </a:p>
          <a:p>
            <a:pPr marL="0" indent="0">
              <a:buNone/>
            </a:pPr>
            <a:endParaRPr lang="en-US" altLang="en-US" dirty="0" smtClean="0"/>
          </a:p>
        </p:txBody>
      </p:sp>
    </p:spTree>
    <p:extLst>
      <p:ext uri="{BB962C8B-B14F-4D97-AF65-F5344CB8AC3E}">
        <p14:creationId xmlns:p14="http://schemas.microsoft.com/office/powerpoint/2010/main" val="1554631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14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142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142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142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142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142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142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142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14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mtClean="0"/>
              <a:t>Software Engineering: Higher-Level Courses</a:t>
            </a:r>
          </a:p>
        </p:txBody>
      </p:sp>
      <p:sp>
        <p:nvSpPr>
          <p:cNvPr id="48131" name="Content Placeholder 2"/>
          <p:cNvSpPr>
            <a:spLocks noGrp="1"/>
          </p:cNvSpPr>
          <p:nvPr>
            <p:ph idx="1"/>
          </p:nvPr>
        </p:nvSpPr>
        <p:spPr/>
        <p:txBody>
          <a:bodyPr/>
          <a:lstStyle/>
          <a:p>
            <a:r>
              <a:rPr lang="en-US" altLang="en-US" smtClean="0"/>
              <a:t>Software Engineering 301 Analysis and Design of Large-Scale Software I (required for all CPSC majors)</a:t>
            </a:r>
          </a:p>
          <a:p>
            <a:r>
              <a:rPr lang="en-US" altLang="en-US" smtClean="0"/>
              <a:t>Software Engineering 401 Analysis and Design of Large-Scale Software II </a:t>
            </a:r>
          </a:p>
          <a:p>
            <a:r>
              <a:rPr lang="en-US" altLang="en-US" smtClean="0"/>
              <a:t>Software Engineering 403 Software Development in Teams and Organizations </a:t>
            </a:r>
          </a:p>
          <a:p>
            <a:r>
              <a:rPr lang="en-US" altLang="en-US" smtClean="0"/>
              <a:t>Software Engineering 437 Software Testing</a:t>
            </a:r>
          </a:p>
          <a:p>
            <a:r>
              <a:rPr lang="en-US" altLang="en-US" smtClean="0"/>
              <a:t>Software Engineering 471 Software Requirements Engineering </a:t>
            </a:r>
          </a:p>
          <a:p>
            <a:r>
              <a:rPr lang="en-US" altLang="en-US" smtClean="0"/>
              <a:t>Software Engineering 511 Software Process and Project Management </a:t>
            </a:r>
          </a:p>
          <a:p>
            <a:r>
              <a:rPr lang="en-US" altLang="en-US" smtClean="0"/>
              <a:t>Software Engineering 513 Web-Based Systems </a:t>
            </a:r>
          </a:p>
          <a:p>
            <a:r>
              <a:rPr lang="en-US" altLang="en-US" smtClean="0"/>
              <a:t>Software Engineering 515 Agile Software Engineering </a:t>
            </a:r>
          </a:p>
        </p:txBody>
      </p:sp>
    </p:spTree>
    <p:extLst>
      <p:ext uri="{BB962C8B-B14F-4D97-AF65-F5344CB8AC3E}">
        <p14:creationId xmlns:p14="http://schemas.microsoft.com/office/powerpoint/2010/main" val="14634750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smtClean="0"/>
              <a:t>Software Engineering: Higher-Level Courses (2)</a:t>
            </a:r>
          </a:p>
        </p:txBody>
      </p:sp>
      <p:sp>
        <p:nvSpPr>
          <p:cNvPr id="49155" name="Content Placeholder 2"/>
          <p:cNvSpPr>
            <a:spLocks noGrp="1"/>
          </p:cNvSpPr>
          <p:nvPr>
            <p:ph idx="1"/>
          </p:nvPr>
        </p:nvSpPr>
        <p:spPr/>
        <p:txBody>
          <a:bodyPr/>
          <a:lstStyle/>
          <a:p>
            <a:r>
              <a:rPr lang="en-US" altLang="en-US" smtClean="0"/>
              <a:t>Software Engineering 521 Software Reliability and Software Quality </a:t>
            </a:r>
          </a:p>
          <a:p>
            <a:r>
              <a:rPr lang="en-US" altLang="en-US" smtClean="0"/>
              <a:t>Software Engineering 523 Formal Methods </a:t>
            </a:r>
          </a:p>
          <a:p>
            <a:r>
              <a:rPr lang="en-US" altLang="en-US" smtClean="0"/>
              <a:t>Software Engineering 533 Software Performance Evaluation </a:t>
            </a:r>
          </a:p>
          <a:p>
            <a:r>
              <a:rPr lang="en-US" altLang="en-US" smtClean="0"/>
              <a:t>Software Engineering 541 Fundamentals of Software Evolution and Reuse </a:t>
            </a:r>
          </a:p>
        </p:txBody>
      </p:sp>
    </p:spTree>
    <p:extLst>
      <p:ext uri="{BB962C8B-B14F-4D97-AF65-F5344CB8AC3E}">
        <p14:creationId xmlns:p14="http://schemas.microsoft.com/office/powerpoint/2010/main" val="25284386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smtClean="0"/>
              <a:t>Computer Security</a:t>
            </a:r>
          </a:p>
        </p:txBody>
      </p:sp>
      <p:sp>
        <p:nvSpPr>
          <p:cNvPr id="56323" name="Rectangle 3"/>
          <p:cNvSpPr>
            <a:spLocks noGrp="1" noChangeArrowheads="1"/>
          </p:cNvSpPr>
          <p:nvPr>
            <p:ph type="body" idx="1"/>
          </p:nvPr>
        </p:nvSpPr>
        <p:spPr/>
        <p:txBody>
          <a:bodyPr/>
          <a:lstStyle/>
          <a:p>
            <a:r>
              <a:rPr lang="en-US" altLang="en-US" dirty="0" smtClean="0"/>
              <a:t>It can involve the creation of malicious software (‘malware’)</a:t>
            </a:r>
          </a:p>
        </p:txBody>
      </p:sp>
      <p:grpSp>
        <p:nvGrpSpPr>
          <p:cNvPr id="2" name="Group 38"/>
          <p:cNvGrpSpPr>
            <a:grpSpLocks/>
          </p:cNvGrpSpPr>
          <p:nvPr/>
        </p:nvGrpSpPr>
        <p:grpSpPr bwMode="auto">
          <a:xfrm>
            <a:off x="203200" y="1752600"/>
            <a:ext cx="2501900" cy="2297113"/>
            <a:chOff x="128" y="1104"/>
            <a:chExt cx="1576" cy="1447"/>
          </a:xfrm>
        </p:grpSpPr>
        <p:grpSp>
          <p:nvGrpSpPr>
            <p:cNvPr id="50191" name="Group 28"/>
            <p:cNvGrpSpPr>
              <a:grpSpLocks/>
            </p:cNvGrpSpPr>
            <p:nvPr/>
          </p:nvGrpSpPr>
          <p:grpSpPr bwMode="auto">
            <a:xfrm>
              <a:off x="128" y="1104"/>
              <a:ext cx="658" cy="719"/>
              <a:chOff x="1160" y="1136"/>
              <a:chExt cx="658" cy="719"/>
            </a:xfrm>
          </p:grpSpPr>
          <p:pic>
            <p:nvPicPr>
              <p:cNvPr id="50199" name="Picture 19" descr="MC910216312[1]"/>
              <p:cNvPicPr>
                <a:picLocks noChangeAspect="1" noChangeArrowheads="1"/>
              </p:cNvPicPr>
              <p:nvPr/>
            </p:nvPicPr>
            <p:blipFill>
              <a:blip r:embed="rId2">
                <a:extLst>
                  <a:ext uri="{28A0092B-C50C-407E-A947-70E740481C1C}">
                    <a14:useLocalDpi xmlns:a14="http://schemas.microsoft.com/office/drawing/2010/main" val="0"/>
                  </a:ext>
                </a:extLst>
              </a:blip>
              <a:srcRect l="24815" r="25377" b="13777"/>
              <a:stretch>
                <a:fillRect/>
              </a:stretch>
            </p:blipFill>
            <p:spPr bwMode="auto">
              <a:xfrm>
                <a:off x="1160" y="1136"/>
                <a:ext cx="658"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00" name="Text Box 23"/>
              <p:cNvSpPr txBox="1">
                <a:spLocks noChangeArrowheads="1"/>
              </p:cNvSpPr>
              <p:nvPr/>
            </p:nvSpPr>
            <p:spPr bwMode="auto">
              <a:xfrm>
                <a:off x="1280" y="1376"/>
                <a:ext cx="4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200">
                    <a:latin typeface="Arial" panose="020B0604020202020204" pitchFamily="34" charset="0"/>
                  </a:rPr>
                  <a:t>Cheap Viagra!</a:t>
                </a:r>
              </a:p>
            </p:txBody>
          </p:sp>
        </p:grpSp>
        <p:grpSp>
          <p:nvGrpSpPr>
            <p:cNvPr id="50192" name="Group 29"/>
            <p:cNvGrpSpPr>
              <a:grpSpLocks/>
            </p:cNvGrpSpPr>
            <p:nvPr/>
          </p:nvGrpSpPr>
          <p:grpSpPr bwMode="auto">
            <a:xfrm>
              <a:off x="480" y="1576"/>
              <a:ext cx="658" cy="719"/>
              <a:chOff x="2456" y="1216"/>
              <a:chExt cx="658" cy="719"/>
            </a:xfrm>
          </p:grpSpPr>
          <p:pic>
            <p:nvPicPr>
              <p:cNvPr id="50197" name="Picture 24" descr="MC910216312[1]"/>
              <p:cNvPicPr>
                <a:picLocks noChangeAspect="1" noChangeArrowheads="1"/>
              </p:cNvPicPr>
              <p:nvPr/>
            </p:nvPicPr>
            <p:blipFill>
              <a:blip r:embed="rId2">
                <a:extLst>
                  <a:ext uri="{28A0092B-C50C-407E-A947-70E740481C1C}">
                    <a14:useLocalDpi xmlns:a14="http://schemas.microsoft.com/office/drawing/2010/main" val="0"/>
                  </a:ext>
                </a:extLst>
              </a:blip>
              <a:srcRect l="24815" r="25377" b="13777"/>
              <a:stretch>
                <a:fillRect/>
              </a:stretch>
            </p:blipFill>
            <p:spPr bwMode="auto">
              <a:xfrm>
                <a:off x="2456" y="1216"/>
                <a:ext cx="658"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8" name="Text Box 25"/>
              <p:cNvSpPr txBox="1">
                <a:spLocks noChangeArrowheads="1"/>
              </p:cNvSpPr>
              <p:nvPr/>
            </p:nvSpPr>
            <p:spPr bwMode="auto">
              <a:xfrm>
                <a:off x="2496" y="1512"/>
                <a:ext cx="55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200">
                    <a:latin typeface="Arial" panose="020B0604020202020204" pitchFamily="34" charset="0"/>
                  </a:rPr>
                  <a:t>Become rich overnight!</a:t>
                </a:r>
              </a:p>
            </p:txBody>
          </p:sp>
        </p:grpSp>
        <p:grpSp>
          <p:nvGrpSpPr>
            <p:cNvPr id="50193" name="Group 31"/>
            <p:cNvGrpSpPr>
              <a:grpSpLocks/>
            </p:cNvGrpSpPr>
            <p:nvPr/>
          </p:nvGrpSpPr>
          <p:grpSpPr bwMode="auto">
            <a:xfrm>
              <a:off x="912" y="1112"/>
              <a:ext cx="658" cy="719"/>
              <a:chOff x="1848" y="1488"/>
              <a:chExt cx="658" cy="719"/>
            </a:xfrm>
          </p:grpSpPr>
          <p:pic>
            <p:nvPicPr>
              <p:cNvPr id="50195" name="Picture 26" descr="MC910216312[1]"/>
              <p:cNvPicPr>
                <a:picLocks noChangeAspect="1" noChangeArrowheads="1"/>
              </p:cNvPicPr>
              <p:nvPr/>
            </p:nvPicPr>
            <p:blipFill>
              <a:blip r:embed="rId2">
                <a:extLst>
                  <a:ext uri="{28A0092B-C50C-407E-A947-70E740481C1C}">
                    <a14:useLocalDpi xmlns:a14="http://schemas.microsoft.com/office/drawing/2010/main" val="0"/>
                  </a:ext>
                </a:extLst>
              </a:blip>
              <a:srcRect l="24815" r="25377" b="13777"/>
              <a:stretch>
                <a:fillRect/>
              </a:stretch>
            </p:blipFill>
            <p:spPr bwMode="auto">
              <a:xfrm>
                <a:off x="1848" y="1488"/>
                <a:ext cx="658"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6" name="Text Box 27"/>
              <p:cNvSpPr txBox="1">
                <a:spLocks noChangeArrowheads="1"/>
              </p:cNvSpPr>
              <p:nvPr/>
            </p:nvSpPr>
            <p:spPr bwMode="auto">
              <a:xfrm>
                <a:off x="1880" y="1728"/>
                <a:ext cx="5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200">
                    <a:latin typeface="Arial" panose="020B0604020202020204" pitchFamily="34" charset="0"/>
                  </a:rPr>
                  <a:t>Buy more! Pay less!</a:t>
                </a:r>
              </a:p>
            </p:txBody>
          </p:sp>
        </p:grpSp>
        <p:sp>
          <p:nvSpPr>
            <p:cNvPr id="50194" name="Text Box 32"/>
            <p:cNvSpPr txBox="1">
              <a:spLocks noChangeArrowheads="1"/>
            </p:cNvSpPr>
            <p:nvPr/>
          </p:nvSpPr>
          <p:spPr bwMode="auto">
            <a:xfrm>
              <a:off x="136" y="2320"/>
              <a:ext cx="15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latin typeface="Arial" panose="020B0604020202020204" pitchFamily="34" charset="0"/>
                </a:rPr>
                <a:t>Spam generators</a:t>
              </a:r>
            </a:p>
          </p:txBody>
        </p:sp>
      </p:grpSp>
      <p:sp>
        <p:nvSpPr>
          <p:cNvPr id="50186" name="Text Box 37"/>
          <p:cNvSpPr txBox="1">
            <a:spLocks noChangeArrowheads="1"/>
          </p:cNvSpPr>
          <p:nvPr/>
        </p:nvSpPr>
        <p:spPr bwMode="auto">
          <a:xfrm>
            <a:off x="5499100" y="3606801"/>
            <a:ext cx="36449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Char char="•"/>
            </a:pPr>
            <a:r>
              <a:rPr lang="en-US" altLang="en-US" sz="1800" dirty="0">
                <a:latin typeface="Arial" panose="020B0604020202020204" pitchFamily="34" charset="0"/>
              </a:rPr>
              <a:t>Purpose: learn about how malicious software is created and distributed.</a:t>
            </a:r>
          </a:p>
          <a:p>
            <a:pPr eaLnBrk="1" hangingPunct="1">
              <a:spcBef>
                <a:spcPct val="50000"/>
              </a:spcBef>
              <a:buFontTx/>
              <a:buChar char="•"/>
            </a:pPr>
            <a:r>
              <a:rPr lang="en-US" altLang="en-US" sz="1800" dirty="0">
                <a:latin typeface="Arial" panose="020B0604020202020204" pitchFamily="34" charset="0"/>
              </a:rPr>
              <a:t>Goal: develop countermeasures to protect computer systems</a:t>
            </a:r>
          </a:p>
        </p:txBody>
      </p:sp>
      <p:sp>
        <p:nvSpPr>
          <p:cNvPr id="50184" name="Text Box 7"/>
          <p:cNvSpPr txBox="1">
            <a:spLocks noChangeArrowheads="1"/>
          </p:cNvSpPr>
          <p:nvPr/>
        </p:nvSpPr>
        <p:spPr bwMode="auto">
          <a:xfrm>
            <a:off x="3416300" y="6300788"/>
            <a:ext cx="572770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200">
                <a:latin typeface="Arial" panose="020B0604020202020204" pitchFamily="34" charset="0"/>
              </a:rPr>
              <a:t>For more information: </a:t>
            </a:r>
          </a:p>
          <a:p>
            <a:pPr>
              <a:spcBef>
                <a:spcPct val="50000"/>
              </a:spcBef>
              <a:buFontTx/>
              <a:buNone/>
            </a:pPr>
            <a:r>
              <a:rPr lang="en-US" altLang="en-US" sz="1200">
                <a:latin typeface="Arial" panose="020B0604020202020204" pitchFamily="34" charset="0"/>
                <a:hlinkClick r:id="rId3"/>
              </a:rPr>
              <a:t>http://icis.cpsc.ucalgary.ca/</a:t>
            </a:r>
            <a:endParaRPr lang="en-US" altLang="en-US" sz="1200">
              <a:latin typeface="Arial" panose="020B0604020202020204" pitchFamily="34" charset="0"/>
            </a:endParaRPr>
          </a:p>
        </p:txBody>
      </p:sp>
      <p:grpSp>
        <p:nvGrpSpPr>
          <p:cNvPr id="11" name="Group 10"/>
          <p:cNvGrpSpPr/>
          <p:nvPr/>
        </p:nvGrpSpPr>
        <p:grpSpPr>
          <a:xfrm>
            <a:off x="-42863" y="5400663"/>
            <a:ext cx="1693863" cy="1457329"/>
            <a:chOff x="-42863" y="5400663"/>
            <a:chExt cx="1693863" cy="1457329"/>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63" y="5400663"/>
              <a:ext cx="1609725" cy="1073150"/>
            </a:xfrm>
            <a:prstGeom prst="rect">
              <a:avLst/>
            </a:prstGeom>
          </p:spPr>
        </p:pic>
        <p:grpSp>
          <p:nvGrpSpPr>
            <p:cNvPr id="9" name="Group 8"/>
            <p:cNvGrpSpPr/>
            <p:nvPr/>
          </p:nvGrpSpPr>
          <p:grpSpPr>
            <a:xfrm>
              <a:off x="0" y="6324947"/>
              <a:ext cx="1651000" cy="533045"/>
              <a:chOff x="0" y="6324947"/>
              <a:chExt cx="1651000" cy="533045"/>
            </a:xfrm>
          </p:grpSpPr>
          <p:sp>
            <p:nvSpPr>
              <p:cNvPr id="50188" name="Text Box 34"/>
              <p:cNvSpPr txBox="1">
                <a:spLocks noChangeArrowheads="1"/>
              </p:cNvSpPr>
              <p:nvPr/>
            </p:nvSpPr>
            <p:spPr bwMode="auto">
              <a:xfrm>
                <a:off x="0" y="6491280"/>
                <a:ext cx="1651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latin typeface="Arial" panose="020B0604020202020204" pitchFamily="34" charset="0"/>
                  </a:rPr>
                  <a:t>Spyware</a:t>
                </a:r>
              </a:p>
            </p:txBody>
          </p:sp>
          <p:sp>
            <p:nvSpPr>
              <p:cNvPr id="5" name="TextBox 4"/>
              <p:cNvSpPr txBox="1"/>
              <p:nvPr/>
            </p:nvSpPr>
            <p:spPr>
              <a:xfrm>
                <a:off x="647700" y="6324947"/>
                <a:ext cx="1003300" cy="276999"/>
              </a:xfrm>
              <a:prstGeom prst="rect">
                <a:avLst/>
              </a:prstGeom>
              <a:noFill/>
            </p:spPr>
            <p:txBody>
              <a:bodyPr wrap="square" rtlCol="0">
                <a:spAutoFit/>
              </a:bodyPr>
              <a:lstStyle/>
              <a:p>
                <a:r>
                  <a:rPr lang="en-US" sz="1200" dirty="0" err="1" smtClean="0">
                    <a:solidFill>
                      <a:srgbClr val="FF0000"/>
                    </a:solidFill>
                  </a:rPr>
                  <a:t>Colourbox</a:t>
                </a:r>
                <a:endParaRPr lang="en-US" sz="1200" dirty="0">
                  <a:solidFill>
                    <a:srgbClr val="FF0000"/>
                  </a:solidFill>
                </a:endParaRPr>
              </a:p>
            </p:txBody>
          </p:sp>
        </p:grpSp>
      </p:grpSp>
      <p:pic>
        <p:nvPicPr>
          <p:cNvPr id="33" name="Picture 2" descr="C:\Users\tamj\Dropbox\PVT\colorbox\viru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7291" y="2971800"/>
            <a:ext cx="990532" cy="672736"/>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6388176" y="1895341"/>
            <a:ext cx="2104381" cy="1177265"/>
            <a:chOff x="6388176" y="1895341"/>
            <a:chExt cx="2104381" cy="1177265"/>
          </a:xfrm>
        </p:grpSpPr>
        <p:cxnSp>
          <p:nvCxnSpPr>
            <p:cNvPr id="15" name="Straight Connector 14"/>
            <p:cNvCxnSpPr>
              <a:stCxn id="35" idx="4"/>
              <a:endCxn id="33" idx="0"/>
            </p:cNvCxnSpPr>
            <p:nvPr/>
          </p:nvCxnSpPr>
          <p:spPr>
            <a:xfrm>
              <a:off x="7198123" y="2117623"/>
              <a:ext cx="1294434" cy="854177"/>
            </a:xfrm>
            <a:prstGeom prst="line">
              <a:avLst/>
            </a:prstGeom>
            <a:ln w="25400">
              <a:solidFill>
                <a:schemeClr val="tx1">
                  <a:lumMod val="50000"/>
                  <a:lumOff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13" name="Can 12"/>
            <p:cNvSpPr/>
            <p:nvPr/>
          </p:nvSpPr>
          <p:spPr>
            <a:xfrm rot="2220931">
              <a:off x="6388176" y="1988741"/>
              <a:ext cx="673100" cy="1054895"/>
            </a:xfrm>
            <a:prstGeom prst="ca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XXX</a:t>
              </a:r>
            </a:p>
          </p:txBody>
        </p:sp>
        <p:sp>
          <p:nvSpPr>
            <p:cNvPr id="35" name="Can 34"/>
            <p:cNvSpPr/>
            <p:nvPr/>
          </p:nvSpPr>
          <p:spPr>
            <a:xfrm rot="2220931">
              <a:off x="7005533" y="1895341"/>
              <a:ext cx="214171" cy="315625"/>
            </a:xfrm>
            <a:prstGeom prst="ca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cxnSp>
          <p:nvCxnSpPr>
            <p:cNvPr id="40" name="Straight Connector 39"/>
            <p:cNvCxnSpPr/>
            <p:nvPr/>
          </p:nvCxnSpPr>
          <p:spPr>
            <a:xfrm>
              <a:off x="7193897" y="2138877"/>
              <a:ext cx="996198" cy="933729"/>
            </a:xfrm>
            <a:prstGeom prst="line">
              <a:avLst/>
            </a:prstGeom>
            <a:ln w="25400">
              <a:solidFill>
                <a:schemeClr val="tx1">
                  <a:lumMod val="50000"/>
                  <a:lumOff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35" idx="4"/>
            </p:cNvCxnSpPr>
            <p:nvPr/>
          </p:nvCxnSpPr>
          <p:spPr>
            <a:xfrm>
              <a:off x="7198123" y="2117623"/>
              <a:ext cx="1141090" cy="932618"/>
            </a:xfrm>
            <a:prstGeom prst="line">
              <a:avLst/>
            </a:prstGeom>
            <a:ln w="25400">
              <a:solidFill>
                <a:schemeClr val="tx1">
                  <a:lumMod val="50000"/>
                  <a:lumOff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2066729" y="4374475"/>
            <a:ext cx="2131563" cy="1631043"/>
            <a:chOff x="2066729" y="4374475"/>
            <a:chExt cx="2131563" cy="1631043"/>
          </a:xfrm>
        </p:grpSpPr>
        <p:grpSp>
          <p:nvGrpSpPr>
            <p:cNvPr id="12" name="Group 11"/>
            <p:cNvGrpSpPr/>
            <p:nvPr/>
          </p:nvGrpSpPr>
          <p:grpSpPr>
            <a:xfrm>
              <a:off x="2066729" y="4374475"/>
              <a:ext cx="2131563" cy="1631043"/>
              <a:chOff x="2066729" y="4374475"/>
              <a:chExt cx="2131563" cy="1631043"/>
            </a:xfrm>
          </p:grpSpPr>
          <p:pic>
            <p:nvPicPr>
              <p:cNvPr id="31" name="Picture 2" descr="C:\Users\tamj\Dropbox\PVT\colorbox\viru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6729" y="4374475"/>
                <a:ext cx="2131563" cy="1447686"/>
              </a:xfrm>
              <a:prstGeom prst="rect">
                <a:avLst/>
              </a:prstGeom>
              <a:noFill/>
              <a:extLst>
                <a:ext uri="{909E8E84-426E-40DD-AFC4-6F175D3DCCD1}">
                  <a14:hiddenFill xmlns:a14="http://schemas.microsoft.com/office/drawing/2010/main">
                    <a:solidFill>
                      <a:srgbClr val="FFFFFF"/>
                    </a:solidFill>
                  </a14:hiddenFill>
                </a:ext>
              </a:extLst>
            </p:spPr>
          </p:pic>
          <p:sp>
            <p:nvSpPr>
              <p:cNvPr id="50190" name="Text Box 33"/>
              <p:cNvSpPr txBox="1">
                <a:spLocks noChangeArrowheads="1"/>
              </p:cNvSpPr>
              <p:nvPr/>
            </p:nvSpPr>
            <p:spPr bwMode="auto">
              <a:xfrm>
                <a:off x="2082799" y="5638805"/>
                <a:ext cx="165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dirty="0">
                    <a:latin typeface="Arial" panose="020B0604020202020204" pitchFamily="34" charset="0"/>
                  </a:rPr>
                  <a:t>Virus software</a:t>
                </a:r>
              </a:p>
            </p:txBody>
          </p:sp>
        </p:grpSp>
        <p:sp>
          <p:nvSpPr>
            <p:cNvPr id="47" name="TextBox 46"/>
            <p:cNvSpPr txBox="1"/>
            <p:nvPr/>
          </p:nvSpPr>
          <p:spPr>
            <a:xfrm>
              <a:off x="2895752" y="5214171"/>
              <a:ext cx="1003300" cy="276999"/>
            </a:xfrm>
            <a:prstGeom prst="rect">
              <a:avLst/>
            </a:prstGeom>
            <a:noFill/>
          </p:spPr>
          <p:txBody>
            <a:bodyPr wrap="square" rtlCol="0">
              <a:spAutoFit/>
            </a:bodyPr>
            <a:lstStyle/>
            <a:p>
              <a:r>
                <a:rPr lang="en-US" sz="1200" dirty="0" err="1" smtClean="0">
                  <a:solidFill>
                    <a:srgbClr val="FF0000"/>
                  </a:solidFill>
                </a:rPr>
                <a:t>Colourbox</a:t>
              </a:r>
              <a:endParaRPr lang="en-US" sz="1200" dirty="0">
                <a:solidFill>
                  <a:srgbClr val="FF0000"/>
                </a:solidFill>
              </a:endParaRPr>
            </a:p>
          </p:txBody>
        </p:sp>
      </p:grpSp>
    </p:spTree>
    <p:extLst>
      <p:ext uri="{BB962C8B-B14F-4D97-AF65-F5344CB8AC3E}">
        <p14:creationId xmlns:p14="http://schemas.microsoft.com/office/powerpoint/2010/main" val="3359485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linds(horizontal)">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randombar(horizontal)">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18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18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P spid="5018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mtClean="0"/>
              <a:t>Some Approaches To Computer Security</a:t>
            </a:r>
          </a:p>
        </p:txBody>
      </p:sp>
      <p:sp>
        <p:nvSpPr>
          <p:cNvPr id="3" name="Content Placeholder 2"/>
          <p:cNvSpPr>
            <a:spLocks noGrp="1"/>
          </p:cNvSpPr>
          <p:nvPr>
            <p:ph idx="1"/>
          </p:nvPr>
        </p:nvSpPr>
        <p:spPr/>
        <p:txBody>
          <a:bodyPr/>
          <a:lstStyle/>
          <a:p>
            <a:r>
              <a:rPr lang="en-US" altLang="en-US" dirty="0" smtClean="0"/>
              <a:t>As just demonstrated, understanding ‘how things work’ is one key component to designing more secure systems.</a:t>
            </a:r>
          </a:p>
          <a:p>
            <a:pPr lvl="1"/>
            <a:r>
              <a:rPr lang="en-US" altLang="en-US" dirty="0" smtClean="0"/>
              <a:t>e.g., Creating viruses and other malware in order to create better defenses against them.</a:t>
            </a:r>
          </a:p>
          <a:p>
            <a:r>
              <a:rPr lang="en-US" altLang="en-US" dirty="0" smtClean="0"/>
              <a:t>But also the ‘human’ factor must be considered: some security experts think that many security breaches are due to user actions not technical flaws (social engineering)</a:t>
            </a:r>
          </a:p>
          <a:p>
            <a:pPr lvl="1"/>
            <a:r>
              <a:rPr lang="en-US" altLang="en-US" dirty="0" smtClean="0"/>
              <a:t>Sometimes the “weakest line of defense” is not the technology but </a:t>
            </a:r>
            <a:r>
              <a:rPr lang="en-US" altLang="en-US" smtClean="0"/>
              <a:t>the person.</a:t>
            </a:r>
            <a:endParaRPr lang="en-US" altLang="en-US" dirty="0" smtClean="0"/>
          </a:p>
        </p:txBody>
      </p:sp>
    </p:spTree>
    <p:extLst>
      <p:ext uri="{BB962C8B-B14F-4D97-AF65-F5344CB8AC3E}">
        <p14:creationId xmlns:p14="http://schemas.microsoft.com/office/powerpoint/2010/main" val="3956417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mtClean="0"/>
              <a:t>Which Is/Are Fake? Which Is/Are Real? </a:t>
            </a:r>
          </a:p>
        </p:txBody>
      </p:sp>
      <p:sp>
        <p:nvSpPr>
          <p:cNvPr id="52227" name="Content Placeholder 2"/>
          <p:cNvSpPr>
            <a:spLocks noGrp="1"/>
          </p:cNvSpPr>
          <p:nvPr>
            <p:ph idx="1"/>
          </p:nvPr>
        </p:nvSpPr>
        <p:spPr/>
        <p:txBody>
          <a:bodyPr/>
          <a:lstStyle/>
          <a:p>
            <a:pPr lvl="1"/>
            <a:endParaRPr lang="en-US" altLang="en-US" smtClean="0"/>
          </a:p>
          <a:p>
            <a:endParaRPr lang="en-US" altLang="en-US" smtClean="0"/>
          </a:p>
        </p:txBody>
      </p:sp>
      <p:pic>
        <p:nvPicPr>
          <p:cNvPr id="5222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25738"/>
            <a:ext cx="5191125" cy="23399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222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9988" y="4083050"/>
            <a:ext cx="3911600" cy="2755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223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914400"/>
            <a:ext cx="4776788" cy="27574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63674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dirty="0" smtClean="0"/>
              <a:t>Computer Security: Cryptography</a:t>
            </a:r>
          </a:p>
        </p:txBody>
      </p:sp>
      <p:sp>
        <p:nvSpPr>
          <p:cNvPr id="53251" name="Content Placeholder 2"/>
          <p:cNvSpPr>
            <a:spLocks noGrp="1"/>
          </p:cNvSpPr>
          <p:nvPr>
            <p:ph idx="1"/>
          </p:nvPr>
        </p:nvSpPr>
        <p:spPr/>
        <p:txBody>
          <a:bodyPr/>
          <a:lstStyle/>
          <a:p>
            <a:r>
              <a:rPr lang="en-US" altLang="en-US" dirty="0"/>
              <a:t>C</a:t>
            </a:r>
            <a:r>
              <a:rPr lang="en-US" altLang="en-US" dirty="0" smtClean="0"/>
              <a:t>ryptography can </a:t>
            </a:r>
            <a:r>
              <a:rPr lang="en-US" altLang="en-US" dirty="0" smtClean="0"/>
              <a:t>play an important role in security.</a:t>
            </a:r>
          </a:p>
          <a:p>
            <a:pPr lvl="1"/>
            <a:r>
              <a:rPr lang="en-US" altLang="en-US" dirty="0" smtClean="0"/>
              <a:t>Transmitting and storing sensitive information.</a:t>
            </a:r>
          </a:p>
          <a:p>
            <a:pPr lvl="1"/>
            <a:r>
              <a:rPr lang="en-US" altLang="en-US" dirty="0" smtClean="0"/>
              <a:t>Cryptography involves the development of new and better approaches for encoding sensitive data (to make unauthorized access harder</a:t>
            </a:r>
            <a:r>
              <a:rPr lang="en-US" altLang="en-US" dirty="0" smtClean="0"/>
              <a:t>) so that only authorized people can decode or view the data.</a:t>
            </a:r>
            <a:endParaRPr lang="en-US" altLang="en-US" dirty="0" smtClean="0"/>
          </a:p>
        </p:txBody>
      </p:sp>
    </p:spTree>
    <p:extLst>
      <p:ext uri="{BB962C8B-B14F-4D97-AF65-F5344CB8AC3E}">
        <p14:creationId xmlns:p14="http://schemas.microsoft.com/office/powerpoint/2010/main" val="41927272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smtClean="0"/>
              <a:t>Computer Security: Higher-Level Courses</a:t>
            </a:r>
          </a:p>
        </p:txBody>
      </p:sp>
      <p:sp>
        <p:nvSpPr>
          <p:cNvPr id="54275" name="Content Placeholder 2"/>
          <p:cNvSpPr>
            <a:spLocks noGrp="1"/>
          </p:cNvSpPr>
          <p:nvPr>
            <p:ph idx="1"/>
          </p:nvPr>
        </p:nvSpPr>
        <p:spPr/>
        <p:txBody>
          <a:bodyPr/>
          <a:lstStyle/>
          <a:p>
            <a:r>
              <a:rPr lang="en-US" altLang="en-US" smtClean="0"/>
              <a:t>CPSC 329: Explorations in information security and privacy</a:t>
            </a:r>
          </a:p>
          <a:p>
            <a:r>
              <a:rPr lang="en-US" altLang="en-US" smtClean="0"/>
              <a:t>CPSC 418: Introduction to Cryptography</a:t>
            </a:r>
          </a:p>
          <a:p>
            <a:r>
              <a:rPr lang="en-US" altLang="en-US" smtClean="0"/>
              <a:t>CPSC 525: Principles of computer security</a:t>
            </a:r>
          </a:p>
          <a:p>
            <a:r>
              <a:rPr lang="en-US" altLang="en-US" smtClean="0"/>
              <a:t>CPSC 527: Computer viruses and malware</a:t>
            </a:r>
          </a:p>
          <a:p>
            <a:r>
              <a:rPr lang="en-US" altLang="en-US" smtClean="0"/>
              <a:t>CPSC 528: Spam and spyware</a:t>
            </a:r>
          </a:p>
          <a:p>
            <a:r>
              <a:rPr lang="en-US" altLang="en-US" smtClean="0"/>
              <a:t>CPSC 530: Information theoretic security</a:t>
            </a:r>
          </a:p>
        </p:txBody>
      </p:sp>
    </p:spTree>
    <p:extLst>
      <p:ext uri="{BB962C8B-B14F-4D97-AF65-F5344CB8AC3E}">
        <p14:creationId xmlns:p14="http://schemas.microsoft.com/office/powerpoint/2010/main" val="23931615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CA" altLang="en-US" smtClean="0"/>
              <a:t>Games Development</a:t>
            </a:r>
          </a:p>
        </p:txBody>
      </p:sp>
      <p:sp>
        <p:nvSpPr>
          <p:cNvPr id="55299" name="Rectangle 3"/>
          <p:cNvSpPr>
            <a:spLocks noGrp="1" noChangeArrowheads="1"/>
          </p:cNvSpPr>
          <p:nvPr>
            <p:ph type="body" sz="half" idx="1"/>
          </p:nvPr>
        </p:nvSpPr>
        <p:spPr>
          <a:xfrm>
            <a:off x="457200" y="1108075"/>
            <a:ext cx="8001000" cy="5368925"/>
          </a:xfrm>
        </p:spPr>
        <p:txBody>
          <a:bodyPr/>
          <a:lstStyle/>
          <a:p>
            <a:r>
              <a:rPr lang="en-CA" altLang="en-US" smtClean="0"/>
              <a:t>Pulls together many areas of Computer Science</a:t>
            </a:r>
          </a:p>
          <a:p>
            <a:r>
              <a:rPr lang="en-CA" altLang="en-US" smtClean="0"/>
              <a:t>The University of Calgary was the first Canadian university to offer this area of study.</a:t>
            </a:r>
          </a:p>
        </p:txBody>
      </p:sp>
      <p:grpSp>
        <p:nvGrpSpPr>
          <p:cNvPr id="2" name="Group 1"/>
          <p:cNvGrpSpPr>
            <a:grpSpLocks/>
          </p:cNvGrpSpPr>
          <p:nvPr/>
        </p:nvGrpSpPr>
        <p:grpSpPr bwMode="auto">
          <a:xfrm>
            <a:off x="1262063" y="1973263"/>
            <a:ext cx="6616700" cy="2540000"/>
            <a:chOff x="1262063" y="1973263"/>
            <a:chExt cx="6616700" cy="2540001"/>
          </a:xfrm>
        </p:grpSpPr>
        <p:sp>
          <p:nvSpPr>
            <p:cNvPr id="55306" name="Text Box 5"/>
            <p:cNvSpPr txBox="1">
              <a:spLocks noChangeArrowheads="1"/>
            </p:cNvSpPr>
            <p:nvPr/>
          </p:nvSpPr>
          <p:spPr bwMode="auto">
            <a:xfrm>
              <a:off x="5146676" y="2971801"/>
              <a:ext cx="2378075"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CA" altLang="en-US" sz="2000" b="1" dirty="0">
                  <a:solidFill>
                    <a:srgbClr val="FF0000"/>
                  </a:solidFill>
                  <a:latin typeface="Arial" panose="020B0604020202020204" pitchFamily="34" charset="0"/>
                </a:rPr>
                <a:t>&lt;&lt; Warning!!! &gt;&gt;</a:t>
              </a:r>
            </a:p>
            <a:p>
              <a:pPr algn="ctr">
                <a:spcBef>
                  <a:spcPct val="50000"/>
                </a:spcBef>
                <a:buFontTx/>
                <a:buNone/>
              </a:pPr>
              <a:r>
                <a:rPr lang="en-CA" altLang="en-US" sz="1800" b="1" dirty="0">
                  <a:solidFill>
                    <a:srgbClr val="FF0000"/>
                  </a:solidFill>
                  <a:latin typeface="Arial" panose="020B0604020202020204" pitchFamily="34" charset="0"/>
                </a:rPr>
                <a:t>Blatant advertisement</a:t>
              </a:r>
            </a:p>
            <a:p>
              <a:pPr>
                <a:spcBef>
                  <a:spcPct val="50000"/>
                </a:spcBef>
                <a:buFontTx/>
                <a:buNone/>
              </a:pPr>
              <a:r>
                <a:rPr lang="en-CA" altLang="en-US" sz="2000" b="1" dirty="0">
                  <a:solidFill>
                    <a:srgbClr val="FF0000"/>
                  </a:solidFill>
                  <a:latin typeface="Arial" panose="020B0604020202020204" pitchFamily="34" charset="0"/>
                </a:rPr>
                <a:t>&lt;&lt; Warning!!! &gt;&gt;</a:t>
              </a:r>
            </a:p>
          </p:txBody>
        </p:sp>
        <p:sp>
          <p:nvSpPr>
            <p:cNvPr id="55307" name="Line 6"/>
            <p:cNvSpPr>
              <a:spLocks noChangeShapeType="1"/>
            </p:cNvSpPr>
            <p:nvPr/>
          </p:nvSpPr>
          <p:spPr bwMode="auto">
            <a:xfrm flipH="1" flipV="1">
              <a:off x="3795713" y="2011363"/>
              <a:ext cx="1684338" cy="1797050"/>
            </a:xfrm>
            <a:prstGeom prst="line">
              <a:avLst/>
            </a:prstGeom>
            <a:noFill/>
            <a:ln w="381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a:p>
          </p:txBody>
        </p:sp>
        <p:sp>
          <p:nvSpPr>
            <p:cNvPr id="55308" name="Line 7"/>
            <p:cNvSpPr>
              <a:spLocks noChangeShapeType="1"/>
            </p:cNvSpPr>
            <p:nvPr/>
          </p:nvSpPr>
          <p:spPr bwMode="auto">
            <a:xfrm flipV="1">
              <a:off x="1262063" y="1973263"/>
              <a:ext cx="6616700" cy="3175"/>
            </a:xfrm>
            <a:prstGeom prst="line">
              <a:avLst/>
            </a:prstGeom>
            <a:noFill/>
            <a:ln w="381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a:p>
          </p:txBody>
        </p:sp>
      </p:grpSp>
      <p:sp>
        <p:nvSpPr>
          <p:cNvPr id="55301" name="Text Box 8"/>
          <p:cNvSpPr txBox="1">
            <a:spLocks noChangeArrowheads="1"/>
          </p:cNvSpPr>
          <p:nvPr/>
        </p:nvSpPr>
        <p:spPr bwMode="auto">
          <a:xfrm>
            <a:off x="647700" y="6316663"/>
            <a:ext cx="5727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endParaRPr lang="en-US" altLang="en-US" sz="1200">
              <a:latin typeface="Arial" panose="020B0604020202020204" pitchFamily="34" charset="0"/>
            </a:endParaRPr>
          </a:p>
        </p:txBody>
      </p:sp>
      <p:sp>
        <p:nvSpPr>
          <p:cNvPr id="55302" name="Rectangle 9"/>
          <p:cNvSpPr>
            <a:spLocks noChangeArrowheads="1"/>
          </p:cNvSpPr>
          <p:nvPr/>
        </p:nvSpPr>
        <p:spPr bwMode="auto">
          <a:xfrm>
            <a:off x="0" y="6583363"/>
            <a:ext cx="76358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360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latin typeface="Arial" panose="020B0604020202020204" pitchFamily="34" charset="0"/>
              </a:rPr>
              <a:t>For more information: </a:t>
            </a:r>
            <a:r>
              <a:rPr lang="en-US" altLang="en-US" sz="1200">
                <a:latin typeface="Arial" panose="020B0604020202020204" pitchFamily="34" charset="0"/>
                <a:hlinkClick r:id="rId4"/>
              </a:rPr>
              <a:t>http://www.cpsc.ucalgary.ca/undergrad/courses_progression/concentration?conc=game</a:t>
            </a:r>
            <a:endParaRPr lang="en-US" altLang="en-US" sz="1200">
              <a:latin typeface="Arial" panose="020B0604020202020204" pitchFamily="34" charset="0"/>
            </a:endParaRPr>
          </a:p>
        </p:txBody>
      </p:sp>
      <p:grpSp>
        <p:nvGrpSpPr>
          <p:cNvPr id="55303" name="Group 10"/>
          <p:cNvGrpSpPr>
            <a:grpSpLocks/>
          </p:cNvGrpSpPr>
          <p:nvPr/>
        </p:nvGrpSpPr>
        <p:grpSpPr bwMode="auto">
          <a:xfrm>
            <a:off x="582613" y="4054475"/>
            <a:ext cx="4027487" cy="2541588"/>
            <a:chOff x="367" y="2554"/>
            <a:chExt cx="2537" cy="1601"/>
          </a:xfrm>
        </p:grpSpPr>
        <p:pic>
          <p:nvPicPr>
            <p:cNvPr id="55304" name="Picture 11" descr="356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 y="2554"/>
              <a:ext cx="2532" cy="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5" name="Rectangle 12"/>
            <p:cNvSpPr>
              <a:spLocks noChangeArrowheads="1"/>
            </p:cNvSpPr>
            <p:nvPr/>
          </p:nvSpPr>
          <p:spPr bwMode="auto">
            <a:xfrm>
              <a:off x="367" y="3982"/>
              <a:ext cx="24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latin typeface="Arial" panose="020B0604020202020204" pitchFamily="34" charset="0"/>
                </a:rPr>
                <a:t>“Scarface: The World is Yours“ © Radical Entertainment</a:t>
              </a:r>
            </a:p>
          </p:txBody>
        </p:sp>
      </p:grpSp>
    </p:spTree>
    <p:extLst>
      <p:ext uri="{BB962C8B-B14F-4D97-AF65-F5344CB8AC3E}">
        <p14:creationId xmlns:p14="http://schemas.microsoft.com/office/powerpoint/2010/main" val="2258951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ie carumba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Education And Computer Science </a:t>
            </a:r>
            <a:endParaRPr lang="en-US" dirty="0"/>
          </a:p>
        </p:txBody>
      </p:sp>
      <p:sp>
        <p:nvSpPr>
          <p:cNvPr id="3" name="Content Placeholder 2"/>
          <p:cNvSpPr>
            <a:spLocks noGrp="1"/>
          </p:cNvSpPr>
          <p:nvPr>
            <p:ph idx="1"/>
          </p:nvPr>
        </p:nvSpPr>
        <p:spPr/>
        <p:txBody>
          <a:bodyPr/>
          <a:lstStyle/>
          <a:p>
            <a:r>
              <a:rPr lang="en-US" dirty="0" smtClean="0"/>
              <a:t>“</a:t>
            </a:r>
            <a:r>
              <a:rPr lang="en-US" i="1" dirty="0" smtClean="0"/>
              <a:t>Edu-List: Educating Beginners on Linked Lists.</a:t>
            </a:r>
            <a:r>
              <a:rPr lang="en-US" dirty="0" smtClean="0"/>
              <a:t>” Carmen Simpson.</a:t>
            </a:r>
            <a:endParaRPr lang="en-US" dirty="0"/>
          </a:p>
        </p:txBody>
      </p:sp>
      <p:pic>
        <p:nvPicPr>
          <p:cNvPr id="4" name="Picture 3"/>
          <p:cNvPicPr>
            <a:picLocks noChangeAspect="1"/>
          </p:cNvPicPr>
          <p:nvPr/>
        </p:nvPicPr>
        <p:blipFill>
          <a:blip r:embed="rId2"/>
          <a:stretch>
            <a:fillRect/>
          </a:stretch>
        </p:blipFill>
        <p:spPr>
          <a:xfrm>
            <a:off x="685800" y="2286000"/>
            <a:ext cx="5629275" cy="3533775"/>
          </a:xfrm>
          <a:prstGeom prst="rect">
            <a:avLst/>
          </a:prstGeom>
        </p:spPr>
      </p:pic>
    </p:spTree>
    <p:extLst>
      <p:ext uri="{BB962C8B-B14F-4D97-AF65-F5344CB8AC3E}">
        <p14:creationId xmlns:p14="http://schemas.microsoft.com/office/powerpoint/2010/main" val="100279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mtClean="0"/>
              <a:t>Computer Games: Higher-Level Courses</a:t>
            </a:r>
          </a:p>
        </p:txBody>
      </p:sp>
      <p:sp>
        <p:nvSpPr>
          <p:cNvPr id="56323" name="Content Placeholder 2"/>
          <p:cNvSpPr>
            <a:spLocks noGrp="1"/>
          </p:cNvSpPr>
          <p:nvPr>
            <p:ph idx="1"/>
          </p:nvPr>
        </p:nvSpPr>
        <p:spPr/>
        <p:txBody>
          <a:bodyPr/>
          <a:lstStyle/>
          <a:p>
            <a:r>
              <a:rPr lang="en-US" altLang="en-US" smtClean="0"/>
              <a:t>CPSC 585: Games programming</a:t>
            </a:r>
          </a:p>
          <a:p>
            <a:pPr lvl="1"/>
            <a:r>
              <a:rPr lang="en-US" altLang="en-US" smtClean="0"/>
              <a:t>Actual ‘industry practices’ are taught and applied during the semester</a:t>
            </a:r>
          </a:p>
          <a:p>
            <a:pPr lvl="2"/>
            <a:r>
              <a:rPr lang="en-US" altLang="en-US" smtClean="0"/>
              <a:t>Sound routines, graphics and more</a:t>
            </a:r>
          </a:p>
          <a:p>
            <a:pPr lvl="1"/>
            <a:r>
              <a:rPr lang="en-US" altLang="en-US" smtClean="0"/>
              <a:t>(Lectures have been taught by actual game developers)</a:t>
            </a:r>
          </a:p>
        </p:txBody>
      </p:sp>
    </p:spTree>
    <p:extLst>
      <p:ext uri="{BB962C8B-B14F-4D97-AF65-F5344CB8AC3E}">
        <p14:creationId xmlns:p14="http://schemas.microsoft.com/office/powerpoint/2010/main" val="7828613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Student Exercise</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Look at the software/apps on your phone.</a:t>
            </a:r>
          </a:p>
          <a:p>
            <a:r>
              <a:rPr lang="en-US" dirty="0" smtClean="0">
                <a:solidFill>
                  <a:schemeClr val="bg1"/>
                </a:solidFill>
              </a:rPr>
              <a:t>List the areas of computer science that were covered today apply in the creation of that software.</a:t>
            </a:r>
          </a:p>
        </p:txBody>
      </p:sp>
    </p:spTree>
    <p:extLst>
      <p:ext uri="{BB962C8B-B14F-4D97-AF65-F5344CB8AC3E}">
        <p14:creationId xmlns:p14="http://schemas.microsoft.com/office/powerpoint/2010/main" val="3347622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smtClean="0"/>
              <a:t>Copyright Notification</a:t>
            </a:r>
          </a:p>
        </p:txBody>
      </p:sp>
      <p:sp>
        <p:nvSpPr>
          <p:cNvPr id="58371" name="Content Placeholder 2"/>
          <p:cNvSpPr>
            <a:spLocks noGrp="1"/>
          </p:cNvSpPr>
          <p:nvPr>
            <p:ph idx="1"/>
          </p:nvPr>
        </p:nvSpPr>
        <p:spPr/>
        <p:txBody>
          <a:bodyPr/>
          <a:lstStyle/>
          <a:p>
            <a:r>
              <a:rPr lang="en-US" altLang="en-US" dirty="0" smtClean="0"/>
              <a:t>“Unless otherwise indicated, all images in this presentation were created </a:t>
            </a:r>
            <a:r>
              <a:rPr lang="en-US" altLang="en-US" smtClean="0"/>
              <a:t>by James Tam’</a:t>
            </a:r>
            <a:endParaRPr lang="en-US" altLang="en-US" dirty="0" smtClean="0"/>
          </a:p>
        </p:txBody>
      </p:sp>
      <p:sp>
        <p:nvSpPr>
          <p:cNvPr id="55300" name="Slide Number Placeholder 3"/>
          <p:cNvSpPr>
            <a:spLocks noGrp="1"/>
          </p:cNvSpPr>
          <p:nvPr>
            <p:ph type="sldNum" sz="quarter" idx="4294967295"/>
          </p:nvPr>
        </p:nvSpPr>
        <p:spPr bwMode="auto">
          <a:xfrm>
            <a:off x="117475" y="6665913"/>
            <a:ext cx="854075" cy="1920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US" altLang="en-US" sz="900" smtClean="0">
                <a:solidFill>
                  <a:srgbClr val="898989"/>
                </a:solidFill>
                <a:latin typeface="Arial" panose="020B0604020202020204" pitchFamily="34" charset="0"/>
                <a:ea typeface="MS PGothic" panose="020B0600070205080204" pitchFamily="34" charset="-128"/>
              </a:rPr>
              <a:t>slide </a:t>
            </a:r>
            <a:fld id="{C022C8FE-2083-4C8B-88BC-4D0A28BF3BFB}" type="slidenum">
              <a:rPr lang="en-US" altLang="en-US" sz="900" smtClean="0">
                <a:solidFill>
                  <a:srgbClr val="898989"/>
                </a:solidFill>
                <a:latin typeface="Arial" panose="020B0604020202020204" pitchFamily="34" charset="0"/>
                <a:ea typeface="MS PGothic" panose="020B0600070205080204" pitchFamily="34" charset="-128"/>
              </a:rPr>
              <a:pPr eaLnBrk="1" fontAlgn="base" hangingPunct="1">
                <a:spcBef>
                  <a:spcPct val="0"/>
                </a:spcBef>
                <a:spcAft>
                  <a:spcPct val="0"/>
                </a:spcAft>
              </a:pPr>
              <a:t>42</a:t>
            </a:fld>
            <a:endParaRPr lang="en-US" altLang="en-US" sz="900" smtClean="0">
              <a:solidFill>
                <a:srgbClr val="898989"/>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8751714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smtClean="0"/>
              <a:t>Sound And Other Special Effects</a:t>
            </a:r>
          </a:p>
        </p:txBody>
      </p:sp>
      <p:sp>
        <p:nvSpPr>
          <p:cNvPr id="59395" name="Content Placeholder 2"/>
          <p:cNvSpPr>
            <a:spLocks noGrp="1"/>
          </p:cNvSpPr>
          <p:nvPr>
            <p:ph idx="1"/>
          </p:nvPr>
        </p:nvSpPr>
        <p:spPr/>
        <p:txBody>
          <a:bodyPr/>
          <a:lstStyle/>
          <a:p>
            <a:r>
              <a:rPr lang="en-US" altLang="en-US" dirty="0" smtClean="0"/>
              <a:t>Unless otherwise indicated they were produced and edited by James Tam :$</a:t>
            </a:r>
          </a:p>
        </p:txBody>
      </p:sp>
    </p:spTree>
    <p:extLst>
      <p:ext uri="{BB962C8B-B14F-4D97-AF65-F5344CB8AC3E}">
        <p14:creationId xmlns:p14="http://schemas.microsoft.com/office/powerpoint/2010/main" val="39153938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Of These Notes</a:t>
            </a:r>
            <a:endParaRPr lang="en-US" dirty="0"/>
          </a:p>
        </p:txBody>
      </p:sp>
      <p:sp>
        <p:nvSpPr>
          <p:cNvPr id="3" name="Content Placeholder 2"/>
          <p:cNvSpPr>
            <a:spLocks noGrp="1"/>
          </p:cNvSpPr>
          <p:nvPr>
            <p:ph idx="1"/>
          </p:nvPr>
        </p:nvSpPr>
        <p:spPr/>
        <p:txBody>
          <a:bodyPr/>
          <a:lstStyle/>
          <a:p>
            <a:r>
              <a:rPr lang="en-US" dirty="0">
                <a:hlinkClick r:id="rId2"/>
              </a:rPr>
              <a:t>https://pages.cpsc.ucalgary.ca/~tamj/2018/cpsc_department_orientation</a:t>
            </a:r>
            <a:r>
              <a:rPr lang="en-US" dirty="0" smtClean="0">
                <a:hlinkClick r:id="rId2"/>
              </a:rPr>
              <a:t>/</a:t>
            </a:r>
            <a:endParaRPr lang="en-US" dirty="0" smtClean="0"/>
          </a:p>
        </p:txBody>
      </p:sp>
    </p:spTree>
    <p:extLst>
      <p:ext uri="{BB962C8B-B14F-4D97-AF65-F5344CB8AC3E}">
        <p14:creationId xmlns:p14="http://schemas.microsoft.com/office/powerpoint/2010/main" val="16747017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 Of These Notes</a:t>
            </a:r>
          </a:p>
        </p:txBody>
      </p:sp>
      <p:sp>
        <p:nvSpPr>
          <p:cNvPr id="3" name="Content Placeholder 2"/>
          <p:cNvSpPr>
            <a:spLocks noGrp="1"/>
          </p:cNvSpPr>
          <p:nvPr>
            <p:ph idx="1"/>
          </p:nvPr>
        </p:nvSpPr>
        <p:spPr/>
        <p:txBody>
          <a:bodyPr/>
          <a:lstStyle/>
          <a:p>
            <a:r>
              <a:rPr lang="en-US" dirty="0"/>
              <a:t>Or type ‘James Tam’ into a search website.</a:t>
            </a:r>
          </a:p>
          <a:p>
            <a:pPr lvl="1"/>
            <a:r>
              <a:rPr lang="en-US" dirty="0"/>
              <a:t>Under the results look for a link to the University of Calgary website</a:t>
            </a:r>
          </a:p>
          <a:p>
            <a:pPr lvl="1"/>
            <a:r>
              <a:rPr lang="en-US" dirty="0"/>
              <a:t>Look under ‘teaching’ for James Tam</a:t>
            </a:r>
          </a:p>
          <a:p>
            <a:pPr lvl="1"/>
            <a:endParaRPr lang="en-US" dirty="0"/>
          </a:p>
          <a:p>
            <a:pPr lvl="1"/>
            <a:endParaRPr lang="en-US" dirty="0"/>
          </a:p>
          <a:p>
            <a:pPr lvl="1"/>
            <a:endParaRPr lang="en-US" dirty="0"/>
          </a:p>
          <a:p>
            <a:pPr lvl="1"/>
            <a:endParaRPr lang="en-US" dirty="0"/>
          </a:p>
          <a:p>
            <a:pPr lvl="1"/>
            <a:endParaRPr lang="en-US" dirty="0" smtClean="0"/>
          </a:p>
          <a:p>
            <a:pPr lvl="1"/>
            <a:endParaRPr lang="en-US" dirty="0"/>
          </a:p>
          <a:p>
            <a:pPr lvl="1"/>
            <a:endParaRPr lang="en-US" dirty="0"/>
          </a:p>
          <a:p>
            <a:pPr lvl="1"/>
            <a:r>
              <a:rPr lang="en-US" dirty="0"/>
              <a:t>Then look for “</a:t>
            </a:r>
            <a:r>
              <a:rPr lang="en-CA" dirty="0"/>
              <a:t>University of Calgary Orientation 2018”</a:t>
            </a:r>
            <a:endParaRPr lang="en-US" dirty="0"/>
          </a:p>
          <a:p>
            <a:endParaRPr lang="en-US" dirty="0"/>
          </a:p>
        </p:txBody>
      </p:sp>
      <p:pic>
        <p:nvPicPr>
          <p:cNvPr id="4" name="Picture 3"/>
          <p:cNvPicPr>
            <a:picLocks noChangeAspect="1"/>
          </p:cNvPicPr>
          <p:nvPr/>
        </p:nvPicPr>
        <p:blipFill>
          <a:blip r:embed="rId2"/>
          <a:stretch>
            <a:fillRect/>
          </a:stretch>
        </p:blipFill>
        <p:spPr>
          <a:xfrm>
            <a:off x="990600" y="2362200"/>
            <a:ext cx="4024313" cy="2160216"/>
          </a:xfrm>
          <a:prstGeom prst="rect">
            <a:avLst/>
          </a:prstGeom>
        </p:spPr>
      </p:pic>
      <p:pic>
        <p:nvPicPr>
          <p:cNvPr id="5" name="Picture 4"/>
          <p:cNvPicPr>
            <a:picLocks noChangeAspect="1"/>
          </p:cNvPicPr>
          <p:nvPr/>
        </p:nvPicPr>
        <p:blipFill>
          <a:blip r:embed="rId3"/>
          <a:stretch>
            <a:fillRect/>
          </a:stretch>
        </p:blipFill>
        <p:spPr>
          <a:xfrm>
            <a:off x="1219200" y="5386387"/>
            <a:ext cx="6618396" cy="1376363"/>
          </a:xfrm>
          <a:prstGeom prst="rect">
            <a:avLst/>
          </a:prstGeom>
        </p:spPr>
      </p:pic>
    </p:spTree>
    <p:extLst>
      <p:ext uri="{BB962C8B-B14F-4D97-AF65-F5344CB8AC3E}">
        <p14:creationId xmlns:p14="http://schemas.microsoft.com/office/powerpoint/2010/main" val="1079825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Visualizing Financial Information</a:t>
            </a:r>
            <a:endParaRPr lang="en-US" dirty="0"/>
          </a:p>
        </p:txBody>
      </p:sp>
      <p:sp>
        <p:nvSpPr>
          <p:cNvPr id="3" name="Content Placeholder 2"/>
          <p:cNvSpPr>
            <a:spLocks noGrp="1"/>
          </p:cNvSpPr>
          <p:nvPr>
            <p:ph idx="1"/>
          </p:nvPr>
        </p:nvSpPr>
        <p:spPr/>
        <p:txBody>
          <a:bodyPr/>
          <a:lstStyle/>
          <a:p>
            <a:r>
              <a:rPr lang="en-US" dirty="0" smtClean="0"/>
              <a:t>There’s a lot of information that must interpreted.</a:t>
            </a:r>
          </a:p>
          <a:p>
            <a:r>
              <a:rPr lang="en-US" dirty="0" smtClean="0"/>
              <a:t>For some investors time is of the essence! </a:t>
            </a:r>
          </a:p>
          <a:p>
            <a:r>
              <a:rPr lang="en-US" dirty="0" smtClean="0"/>
              <a:t>They need to make sense of a large set of information quickly.</a:t>
            </a:r>
            <a:endParaRPr lang="en-US" dirty="0"/>
          </a:p>
          <a:p>
            <a:endParaRPr lang="en-US" dirty="0" smtClean="0"/>
          </a:p>
        </p:txBody>
      </p:sp>
    </p:spTree>
    <p:extLst>
      <p:ext uri="{BB962C8B-B14F-4D97-AF65-F5344CB8AC3E}">
        <p14:creationId xmlns:p14="http://schemas.microsoft.com/office/powerpoint/2010/main" val="3401172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Visualizing Financial Information</a:t>
            </a:r>
            <a:endParaRPr lang="en-US" dirty="0"/>
          </a:p>
        </p:txBody>
      </p:sp>
      <p:sp>
        <p:nvSpPr>
          <p:cNvPr id="3" name="Content Placeholder 2"/>
          <p:cNvSpPr>
            <a:spLocks noGrp="1"/>
          </p:cNvSpPr>
          <p:nvPr>
            <p:ph idx="1"/>
          </p:nvPr>
        </p:nvSpPr>
        <p:spPr/>
        <p:txBody>
          <a:bodyPr/>
          <a:lstStyle/>
          <a:p>
            <a:r>
              <a:rPr lang="en-US" dirty="0" smtClean="0"/>
              <a:t>“</a:t>
            </a:r>
            <a:r>
              <a:rPr lang="en-US" i="1" dirty="0" smtClean="0"/>
              <a:t>Stocks</a:t>
            </a:r>
            <a:r>
              <a:rPr lang="en-US" dirty="0" smtClean="0"/>
              <a:t>” Ellen Lau</a:t>
            </a:r>
          </a:p>
          <a:p>
            <a:endParaRPr lang="en-US" dirty="0"/>
          </a:p>
        </p:txBody>
      </p:sp>
      <p:grpSp>
        <p:nvGrpSpPr>
          <p:cNvPr id="7" name="Group 6"/>
          <p:cNvGrpSpPr/>
          <p:nvPr/>
        </p:nvGrpSpPr>
        <p:grpSpPr>
          <a:xfrm>
            <a:off x="533400" y="1905000"/>
            <a:ext cx="5306491" cy="4314825"/>
            <a:chOff x="533400" y="1905000"/>
            <a:chExt cx="5306491" cy="4314825"/>
          </a:xfrm>
        </p:grpSpPr>
        <p:pic>
          <p:nvPicPr>
            <p:cNvPr id="4" name="Picture 3"/>
            <p:cNvPicPr>
              <a:picLocks noChangeAspect="1"/>
            </p:cNvPicPr>
            <p:nvPr/>
          </p:nvPicPr>
          <p:blipFill>
            <a:blip r:embed="rId2"/>
            <a:stretch>
              <a:fillRect/>
            </a:stretch>
          </p:blipFill>
          <p:spPr>
            <a:xfrm>
              <a:off x="533400" y="1905000"/>
              <a:ext cx="3787254" cy="2819400"/>
            </a:xfrm>
            <a:prstGeom prst="rect">
              <a:avLst/>
            </a:prstGeom>
          </p:spPr>
        </p:pic>
        <p:pic>
          <p:nvPicPr>
            <p:cNvPr id="5" name="Picture 4"/>
            <p:cNvPicPr>
              <a:picLocks noChangeAspect="1"/>
            </p:cNvPicPr>
            <p:nvPr/>
          </p:nvPicPr>
          <p:blipFill>
            <a:blip r:embed="rId3"/>
            <a:stretch>
              <a:fillRect/>
            </a:stretch>
          </p:blipFill>
          <p:spPr>
            <a:xfrm>
              <a:off x="2801416" y="3429000"/>
              <a:ext cx="3038475" cy="2790825"/>
            </a:xfrm>
            <a:prstGeom prst="rect">
              <a:avLst/>
            </a:prstGeom>
          </p:spPr>
        </p:pic>
      </p:grpSp>
      <p:pic>
        <p:nvPicPr>
          <p:cNvPr id="6" name="Picture 5"/>
          <p:cNvPicPr>
            <a:picLocks noChangeAspect="1"/>
          </p:cNvPicPr>
          <p:nvPr/>
        </p:nvPicPr>
        <p:blipFill>
          <a:blip r:embed="rId4"/>
          <a:stretch>
            <a:fillRect/>
          </a:stretch>
        </p:blipFill>
        <p:spPr>
          <a:xfrm>
            <a:off x="6851945" y="1219199"/>
            <a:ext cx="2054412" cy="5641157"/>
          </a:xfrm>
          <a:prstGeom prst="rect">
            <a:avLst/>
          </a:prstGeom>
        </p:spPr>
      </p:pic>
    </p:spTree>
    <p:extLst>
      <p:ext uri="{BB962C8B-B14F-4D97-AF65-F5344CB8AC3E}">
        <p14:creationId xmlns:p14="http://schemas.microsoft.com/office/powerpoint/2010/main" val="428461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 Games</a:t>
            </a:r>
            <a:endParaRPr lang="en-US" dirty="0"/>
          </a:p>
        </p:txBody>
      </p:sp>
      <p:sp>
        <p:nvSpPr>
          <p:cNvPr id="3" name="Content Placeholder 2"/>
          <p:cNvSpPr>
            <a:spLocks noGrp="1"/>
          </p:cNvSpPr>
          <p:nvPr>
            <p:ph idx="1"/>
          </p:nvPr>
        </p:nvSpPr>
        <p:spPr/>
        <p:txBody>
          <a:bodyPr/>
          <a:lstStyle/>
          <a:p>
            <a:r>
              <a:rPr lang="en-US" altLang="en-US" dirty="0">
                <a:latin typeface="Arial" panose="020B0604020202020204" pitchFamily="34" charset="0"/>
              </a:rPr>
              <a:t>Artificial Intelligence FIFA © Electronic </a:t>
            </a:r>
            <a:r>
              <a:rPr lang="en-US" altLang="en-US" dirty="0" smtClean="0">
                <a:latin typeface="Arial" panose="020B0604020202020204" pitchFamily="34" charset="0"/>
              </a:rPr>
              <a:t>Arts (EA)</a:t>
            </a:r>
          </a:p>
          <a:p>
            <a:pPr lvl="1"/>
            <a:r>
              <a:rPr lang="en-US" dirty="0" smtClean="0">
                <a:latin typeface="Arial" panose="020B0604020202020204" pitchFamily="34" charset="0"/>
              </a:rPr>
              <a:t>An ‘agent’ – computer intelligence played the game looking for special ‘bugs’.</a:t>
            </a:r>
          </a:p>
          <a:p>
            <a:pPr lvl="1"/>
            <a:r>
              <a:rPr lang="en-US" dirty="0" smtClean="0">
                <a:latin typeface="Arial" panose="020B0604020202020204" pitchFamily="34" charset="0"/>
              </a:rPr>
              <a:t>The results were presented back to EA for analysis</a:t>
            </a:r>
            <a:endParaRPr lang="en-US" dirty="0"/>
          </a:p>
        </p:txBody>
      </p:sp>
      <p:grpSp>
        <p:nvGrpSpPr>
          <p:cNvPr id="9" name="Group 8"/>
          <p:cNvGrpSpPr/>
          <p:nvPr/>
        </p:nvGrpSpPr>
        <p:grpSpPr>
          <a:xfrm>
            <a:off x="990600" y="3048000"/>
            <a:ext cx="5791200" cy="3463185"/>
            <a:chOff x="533400" y="2057400"/>
            <a:chExt cx="7126941" cy="4389707"/>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2057400"/>
              <a:ext cx="7126941" cy="4038600"/>
            </a:xfrm>
            <a:prstGeom prst="rect">
              <a:avLst/>
            </a:prstGeom>
          </p:spPr>
        </p:pic>
        <p:sp>
          <p:nvSpPr>
            <p:cNvPr id="8" name="Rectangle 7"/>
            <p:cNvSpPr/>
            <p:nvPr/>
          </p:nvSpPr>
          <p:spPr>
            <a:xfrm>
              <a:off x="533400" y="6096001"/>
              <a:ext cx="2714248" cy="351106"/>
            </a:xfrm>
            <a:prstGeom prst="rect">
              <a:avLst/>
            </a:prstGeom>
          </p:spPr>
          <p:txBody>
            <a:bodyPr wrap="none" lIns="0">
              <a:spAutoFit/>
            </a:bodyPr>
            <a:lstStyle/>
            <a:p>
              <a:r>
                <a:rPr lang="en-CA" sz="1200" dirty="0"/>
                <a:t>Screenshot: EA Sports FIFA Soccer</a:t>
              </a:r>
              <a:endParaRPr lang="en-US" sz="1200" dirty="0"/>
            </a:p>
          </p:txBody>
        </p:sp>
      </p:grpSp>
    </p:spTree>
    <p:extLst>
      <p:ext uri="{BB962C8B-B14F-4D97-AF65-F5344CB8AC3E}">
        <p14:creationId xmlns:p14="http://schemas.microsoft.com/office/powerpoint/2010/main" val="317367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a:defRPr/>
            </a:pPr>
            <a:r>
              <a:rPr lang="en-CA" altLang="en-US" dirty="0" smtClean="0"/>
              <a:t>Some Areas Of Study And Research In Computer Science</a:t>
            </a:r>
            <a:endParaRPr lang="en-CA" altLang="en-US" baseline="30000" dirty="0" smtClean="0"/>
          </a:p>
        </p:txBody>
      </p:sp>
      <p:sp>
        <p:nvSpPr>
          <p:cNvPr id="17411" name="Rectangle 3"/>
          <p:cNvSpPr>
            <a:spLocks noGrp="1" noChangeArrowheads="1"/>
          </p:cNvSpPr>
          <p:nvPr>
            <p:ph type="body" idx="1"/>
          </p:nvPr>
        </p:nvSpPr>
        <p:spPr>
          <a:xfrm>
            <a:off x="457200" y="1295400"/>
            <a:ext cx="8178800" cy="4910138"/>
          </a:xfrm>
        </p:spPr>
        <p:txBody>
          <a:bodyPr/>
          <a:lstStyle/>
          <a:p>
            <a:pPr>
              <a:lnSpc>
                <a:spcPct val="90000"/>
              </a:lnSpc>
            </a:pPr>
            <a:r>
              <a:rPr lang="en-CA" altLang="en-US" smtClean="0">
                <a:cs typeface="Times New Roman" panose="02020603050405020304" pitchFamily="18" charset="0"/>
              </a:rPr>
              <a:t>Human-Computer Interaction </a:t>
            </a:r>
          </a:p>
          <a:p>
            <a:pPr>
              <a:lnSpc>
                <a:spcPct val="90000"/>
              </a:lnSpc>
            </a:pPr>
            <a:r>
              <a:rPr lang="en-CA" altLang="en-US" smtClean="0">
                <a:cs typeface="Times New Roman" panose="02020603050405020304" pitchFamily="18" charset="0"/>
              </a:rPr>
              <a:t>Computer Graphics</a:t>
            </a:r>
          </a:p>
          <a:p>
            <a:pPr>
              <a:lnSpc>
                <a:spcPct val="90000"/>
              </a:lnSpc>
            </a:pPr>
            <a:r>
              <a:rPr lang="en-CA" altLang="en-US" smtClean="0">
                <a:cs typeface="Times New Roman" panose="02020603050405020304" pitchFamily="18" charset="0"/>
              </a:rPr>
              <a:t>Information Visualization</a:t>
            </a:r>
          </a:p>
          <a:p>
            <a:pPr>
              <a:lnSpc>
                <a:spcPct val="90000"/>
              </a:lnSpc>
            </a:pPr>
            <a:r>
              <a:rPr lang="en-CA" altLang="en-US" smtClean="0">
                <a:cs typeface="Times New Roman" panose="02020603050405020304" pitchFamily="18" charset="0"/>
              </a:rPr>
              <a:t>Databases</a:t>
            </a:r>
          </a:p>
          <a:p>
            <a:pPr>
              <a:lnSpc>
                <a:spcPct val="90000"/>
              </a:lnSpc>
            </a:pPr>
            <a:r>
              <a:rPr lang="en-CA" altLang="en-US" smtClean="0">
                <a:cs typeface="Times New Roman" panose="02020603050405020304" pitchFamily="18" charset="0"/>
              </a:rPr>
              <a:t>Computer theory</a:t>
            </a:r>
          </a:p>
          <a:p>
            <a:pPr>
              <a:lnSpc>
                <a:spcPct val="90000"/>
              </a:lnSpc>
            </a:pPr>
            <a:r>
              <a:rPr lang="en-CA" altLang="en-US" smtClean="0">
                <a:cs typeface="Times New Roman" panose="02020603050405020304" pitchFamily="18" charset="0"/>
              </a:rPr>
              <a:t>Computer networking and distributed systems</a:t>
            </a:r>
          </a:p>
          <a:p>
            <a:pPr>
              <a:lnSpc>
                <a:spcPct val="90000"/>
              </a:lnSpc>
            </a:pPr>
            <a:r>
              <a:rPr lang="en-CA" altLang="en-US" smtClean="0">
                <a:cs typeface="Times New Roman" panose="02020603050405020304" pitchFamily="18" charset="0"/>
              </a:rPr>
              <a:t>Artificial Intelligence</a:t>
            </a:r>
          </a:p>
          <a:p>
            <a:pPr>
              <a:lnSpc>
                <a:spcPct val="90000"/>
              </a:lnSpc>
            </a:pPr>
            <a:r>
              <a:rPr lang="en-CA" altLang="en-US" smtClean="0">
                <a:cs typeface="Times New Roman" panose="02020603050405020304" pitchFamily="18" charset="0"/>
              </a:rPr>
              <a:t>Computer Vision</a:t>
            </a:r>
          </a:p>
          <a:p>
            <a:pPr>
              <a:lnSpc>
                <a:spcPct val="90000"/>
              </a:lnSpc>
            </a:pPr>
            <a:r>
              <a:rPr lang="en-CA" altLang="en-US" smtClean="0">
                <a:cs typeface="Times New Roman" panose="02020603050405020304" pitchFamily="18" charset="0"/>
              </a:rPr>
              <a:t>Software Engineering</a:t>
            </a:r>
          </a:p>
          <a:p>
            <a:pPr>
              <a:lnSpc>
                <a:spcPct val="90000"/>
              </a:lnSpc>
            </a:pPr>
            <a:r>
              <a:rPr lang="en-CA" altLang="en-US" smtClean="0">
                <a:cs typeface="Times New Roman" panose="02020603050405020304" pitchFamily="18" charset="0"/>
              </a:rPr>
              <a:t>Computer Security</a:t>
            </a:r>
          </a:p>
          <a:p>
            <a:pPr>
              <a:lnSpc>
                <a:spcPct val="90000"/>
              </a:lnSpc>
            </a:pPr>
            <a:r>
              <a:rPr lang="en-CA" altLang="en-US" smtClean="0">
                <a:cs typeface="Times New Roman" panose="02020603050405020304" pitchFamily="18" charset="0"/>
              </a:rPr>
              <a:t>Games programming</a:t>
            </a:r>
          </a:p>
        </p:txBody>
      </p:sp>
      <p:sp>
        <p:nvSpPr>
          <p:cNvPr id="17412" name="Text Box 4"/>
          <p:cNvSpPr txBox="1">
            <a:spLocks noChangeArrowheads="1"/>
          </p:cNvSpPr>
          <p:nvPr/>
        </p:nvSpPr>
        <p:spPr bwMode="auto">
          <a:xfrm>
            <a:off x="19050" y="5778500"/>
            <a:ext cx="8191500"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285750" indent="-1714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CA" altLang="en-US" sz="1200">
                <a:latin typeface="Arial" panose="020B0604020202020204" pitchFamily="34" charset="0"/>
              </a:rPr>
              <a:t>This list provides only a brief introduction to the different areas of Computer Science and is far from comprehensive: For a more updated list of research areas: </a:t>
            </a:r>
            <a:r>
              <a:rPr lang="en-CA" altLang="en-US" sz="1200">
                <a:latin typeface="Arial" panose="020B0604020202020204" pitchFamily="34" charset="0"/>
                <a:hlinkClick r:id="rId3"/>
              </a:rPr>
              <a:t>http://www.cpsc.ucalgary.ca/Research/</a:t>
            </a:r>
            <a:endParaRPr lang="en-CA" altLang="en-US" sz="1200">
              <a:latin typeface="Arial" panose="020B0604020202020204" pitchFamily="34" charset="0"/>
            </a:endParaRPr>
          </a:p>
          <a:p>
            <a:pPr>
              <a:spcBef>
                <a:spcPct val="50000"/>
              </a:spcBef>
              <a:buFontTx/>
              <a:buNone/>
            </a:pPr>
            <a:r>
              <a:rPr lang="en-CA" altLang="en-US" sz="1200">
                <a:latin typeface="Arial" panose="020B0604020202020204" pitchFamily="34" charset="0"/>
              </a:rPr>
              <a:t>Calendar (courses): </a:t>
            </a:r>
          </a:p>
          <a:p>
            <a:pPr lvl="1">
              <a:spcBef>
                <a:spcPct val="50000"/>
              </a:spcBef>
            </a:pPr>
            <a:r>
              <a:rPr lang="en-CA" altLang="en-US" sz="800">
                <a:latin typeface="Arial" panose="020B0604020202020204" pitchFamily="34" charset="0"/>
                <a:hlinkClick r:id="rId4"/>
              </a:rPr>
              <a:t>http://www.ucalgary.ca/pubs/calendar/current/computer-science.html</a:t>
            </a:r>
            <a:endParaRPr lang="en-CA" altLang="en-US" sz="800">
              <a:latin typeface="Arial" panose="020B0604020202020204" pitchFamily="34" charset="0"/>
            </a:endParaRPr>
          </a:p>
          <a:p>
            <a:pPr lvl="1">
              <a:spcBef>
                <a:spcPct val="50000"/>
              </a:spcBef>
            </a:pPr>
            <a:r>
              <a:rPr lang="en-CA" altLang="en-US" sz="800">
                <a:latin typeface="Arial" panose="020B0604020202020204" pitchFamily="34" charset="0"/>
                <a:hlinkClick r:id="rId5"/>
              </a:rPr>
              <a:t>http://www.ucalgary.ca/pubs/calendar/current/software-engineering.html</a:t>
            </a:r>
            <a:endParaRPr lang="en-CA" altLang="en-US" sz="800">
              <a:latin typeface="Arial" panose="020B0604020202020204" pitchFamily="34" charset="0"/>
            </a:endParaRPr>
          </a:p>
        </p:txBody>
      </p:sp>
    </p:spTree>
    <p:extLst>
      <p:ext uri="{BB962C8B-B14F-4D97-AF65-F5344CB8AC3E}">
        <p14:creationId xmlns:p14="http://schemas.microsoft.com/office/powerpoint/2010/main" val="3570802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a:defRPr/>
            </a:pPr>
            <a:r>
              <a:rPr lang="en-CA" altLang="en-US" dirty="0" smtClean="0"/>
              <a:t>Some Areas Of Study And Research In Computer Science</a:t>
            </a:r>
            <a:endParaRPr lang="en-CA" altLang="en-US" baseline="30000" dirty="0" smtClean="0"/>
          </a:p>
        </p:txBody>
      </p:sp>
      <p:sp>
        <p:nvSpPr>
          <p:cNvPr id="17411" name="Rectangle 3"/>
          <p:cNvSpPr>
            <a:spLocks noGrp="1" noChangeArrowheads="1"/>
          </p:cNvSpPr>
          <p:nvPr>
            <p:ph type="body" idx="1"/>
          </p:nvPr>
        </p:nvSpPr>
        <p:spPr>
          <a:xfrm>
            <a:off x="457200" y="1295400"/>
            <a:ext cx="8178800" cy="4910138"/>
          </a:xfrm>
        </p:spPr>
        <p:txBody>
          <a:bodyPr/>
          <a:lstStyle/>
          <a:p>
            <a:pPr>
              <a:lnSpc>
                <a:spcPct val="90000"/>
              </a:lnSpc>
            </a:pPr>
            <a:r>
              <a:rPr lang="en-CA" altLang="en-US" dirty="0" smtClean="0">
                <a:cs typeface="Times New Roman" panose="02020603050405020304" pitchFamily="18" charset="0"/>
              </a:rPr>
              <a:t>Human-Computer Interaction </a:t>
            </a:r>
          </a:p>
          <a:p>
            <a:pPr>
              <a:lnSpc>
                <a:spcPct val="90000"/>
              </a:lnSpc>
            </a:pPr>
            <a:r>
              <a:rPr lang="en-CA" altLang="en-US" dirty="0" smtClean="0">
                <a:cs typeface="Times New Roman" panose="02020603050405020304" pitchFamily="18" charset="0"/>
              </a:rPr>
              <a:t>Computer Graphics</a:t>
            </a:r>
          </a:p>
          <a:p>
            <a:pPr>
              <a:lnSpc>
                <a:spcPct val="90000"/>
              </a:lnSpc>
            </a:pPr>
            <a:r>
              <a:rPr lang="en-CA" altLang="en-US" dirty="0" smtClean="0">
                <a:solidFill>
                  <a:schemeClr val="bg1">
                    <a:lumMod val="65000"/>
                  </a:schemeClr>
                </a:solidFill>
                <a:cs typeface="Times New Roman" panose="02020603050405020304" pitchFamily="18" charset="0"/>
              </a:rPr>
              <a:t>Information Visualization</a:t>
            </a:r>
          </a:p>
          <a:p>
            <a:pPr>
              <a:lnSpc>
                <a:spcPct val="90000"/>
              </a:lnSpc>
            </a:pPr>
            <a:r>
              <a:rPr lang="en-CA" altLang="en-US" dirty="0" smtClean="0">
                <a:solidFill>
                  <a:schemeClr val="bg1">
                    <a:lumMod val="65000"/>
                  </a:schemeClr>
                </a:solidFill>
                <a:cs typeface="Times New Roman" panose="02020603050405020304" pitchFamily="18" charset="0"/>
              </a:rPr>
              <a:t>Databases</a:t>
            </a:r>
          </a:p>
          <a:p>
            <a:pPr>
              <a:lnSpc>
                <a:spcPct val="90000"/>
              </a:lnSpc>
            </a:pPr>
            <a:r>
              <a:rPr lang="en-CA" altLang="en-US" dirty="0" smtClean="0">
                <a:solidFill>
                  <a:schemeClr val="bg1">
                    <a:lumMod val="65000"/>
                  </a:schemeClr>
                </a:solidFill>
                <a:cs typeface="Times New Roman" panose="02020603050405020304" pitchFamily="18" charset="0"/>
              </a:rPr>
              <a:t>Computer theory</a:t>
            </a:r>
          </a:p>
          <a:p>
            <a:pPr>
              <a:lnSpc>
                <a:spcPct val="90000"/>
              </a:lnSpc>
            </a:pPr>
            <a:r>
              <a:rPr lang="en-CA" altLang="en-US" dirty="0" smtClean="0">
                <a:solidFill>
                  <a:schemeClr val="bg1">
                    <a:lumMod val="65000"/>
                  </a:schemeClr>
                </a:solidFill>
                <a:cs typeface="Times New Roman" panose="02020603050405020304" pitchFamily="18" charset="0"/>
              </a:rPr>
              <a:t>Computer networking and distributed systems</a:t>
            </a:r>
          </a:p>
          <a:p>
            <a:pPr>
              <a:lnSpc>
                <a:spcPct val="90000"/>
              </a:lnSpc>
            </a:pPr>
            <a:r>
              <a:rPr lang="en-CA" altLang="en-US" dirty="0" smtClean="0">
                <a:cs typeface="Times New Roman" panose="02020603050405020304" pitchFamily="18" charset="0"/>
              </a:rPr>
              <a:t>Artificial Intelligence</a:t>
            </a:r>
          </a:p>
          <a:p>
            <a:pPr>
              <a:lnSpc>
                <a:spcPct val="90000"/>
              </a:lnSpc>
            </a:pPr>
            <a:r>
              <a:rPr lang="en-CA" altLang="en-US" dirty="0" smtClean="0">
                <a:cs typeface="Times New Roman" panose="02020603050405020304" pitchFamily="18" charset="0"/>
              </a:rPr>
              <a:t>Computer Vision</a:t>
            </a:r>
          </a:p>
          <a:p>
            <a:pPr>
              <a:lnSpc>
                <a:spcPct val="90000"/>
              </a:lnSpc>
            </a:pPr>
            <a:r>
              <a:rPr lang="en-CA" altLang="en-US" dirty="0" smtClean="0">
                <a:cs typeface="Times New Roman" panose="02020603050405020304" pitchFamily="18" charset="0"/>
              </a:rPr>
              <a:t>Software Engineering</a:t>
            </a:r>
          </a:p>
          <a:p>
            <a:pPr>
              <a:lnSpc>
                <a:spcPct val="90000"/>
              </a:lnSpc>
            </a:pPr>
            <a:r>
              <a:rPr lang="en-CA" altLang="en-US" dirty="0" smtClean="0">
                <a:cs typeface="Times New Roman" panose="02020603050405020304" pitchFamily="18" charset="0"/>
              </a:rPr>
              <a:t>Computer Security</a:t>
            </a:r>
          </a:p>
          <a:p>
            <a:pPr>
              <a:lnSpc>
                <a:spcPct val="90000"/>
              </a:lnSpc>
            </a:pPr>
            <a:r>
              <a:rPr lang="en-CA" altLang="en-US" dirty="0" smtClean="0">
                <a:cs typeface="Times New Roman" panose="02020603050405020304" pitchFamily="18" charset="0"/>
              </a:rPr>
              <a:t>Games programming</a:t>
            </a:r>
          </a:p>
        </p:txBody>
      </p:sp>
      <p:sp>
        <p:nvSpPr>
          <p:cNvPr id="17412" name="Text Box 4"/>
          <p:cNvSpPr txBox="1">
            <a:spLocks noChangeArrowheads="1"/>
          </p:cNvSpPr>
          <p:nvPr/>
        </p:nvSpPr>
        <p:spPr bwMode="auto">
          <a:xfrm>
            <a:off x="19050" y="5778500"/>
            <a:ext cx="8191500"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285750" indent="-1714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CA" altLang="en-US" sz="1200">
                <a:latin typeface="Arial" panose="020B0604020202020204" pitchFamily="34" charset="0"/>
              </a:rPr>
              <a:t>This list provides only a brief introduction to the different areas of Computer Science and is far from comprehensive: For a more updated list of research areas: </a:t>
            </a:r>
            <a:r>
              <a:rPr lang="en-CA" altLang="en-US" sz="1200">
                <a:latin typeface="Arial" panose="020B0604020202020204" pitchFamily="34" charset="0"/>
                <a:hlinkClick r:id="rId3"/>
              </a:rPr>
              <a:t>http://www.cpsc.ucalgary.ca/Research/</a:t>
            </a:r>
            <a:endParaRPr lang="en-CA" altLang="en-US" sz="1200">
              <a:latin typeface="Arial" panose="020B0604020202020204" pitchFamily="34" charset="0"/>
            </a:endParaRPr>
          </a:p>
          <a:p>
            <a:pPr>
              <a:spcBef>
                <a:spcPct val="50000"/>
              </a:spcBef>
              <a:buFontTx/>
              <a:buNone/>
            </a:pPr>
            <a:r>
              <a:rPr lang="en-CA" altLang="en-US" sz="1200">
                <a:latin typeface="Arial" panose="020B0604020202020204" pitchFamily="34" charset="0"/>
              </a:rPr>
              <a:t>Calendar (courses): </a:t>
            </a:r>
          </a:p>
          <a:p>
            <a:pPr lvl="1">
              <a:spcBef>
                <a:spcPct val="50000"/>
              </a:spcBef>
            </a:pPr>
            <a:r>
              <a:rPr lang="en-CA" altLang="en-US" sz="800">
                <a:latin typeface="Arial" panose="020B0604020202020204" pitchFamily="34" charset="0"/>
                <a:hlinkClick r:id="rId4"/>
              </a:rPr>
              <a:t>http://www.ucalgary.ca/pubs/calendar/current/computer-science.html</a:t>
            </a:r>
            <a:endParaRPr lang="en-CA" altLang="en-US" sz="800">
              <a:latin typeface="Arial" panose="020B0604020202020204" pitchFamily="34" charset="0"/>
            </a:endParaRPr>
          </a:p>
          <a:p>
            <a:pPr lvl="1">
              <a:spcBef>
                <a:spcPct val="50000"/>
              </a:spcBef>
            </a:pPr>
            <a:r>
              <a:rPr lang="en-CA" altLang="en-US" sz="800">
                <a:latin typeface="Arial" panose="020B0604020202020204" pitchFamily="34" charset="0"/>
                <a:hlinkClick r:id="rId5"/>
              </a:rPr>
              <a:t>http://www.ucalgary.ca/pubs/calendar/current/software-engineering.html</a:t>
            </a:r>
            <a:endParaRPr lang="en-CA" altLang="en-US" sz="800">
              <a:latin typeface="Arial" panose="020B0604020202020204" pitchFamily="34" charset="0"/>
            </a:endParaRPr>
          </a:p>
        </p:txBody>
      </p:sp>
    </p:spTree>
    <p:extLst>
      <p:ext uri="{BB962C8B-B14F-4D97-AF65-F5344CB8AC3E}">
        <p14:creationId xmlns:p14="http://schemas.microsoft.com/office/powerpoint/2010/main" val="1601885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solidFill>
              <a:srgbClr val="FF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CC"/>
        </a:solidFill>
        <a:ln>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33879</TotalTime>
  <Words>2648</Words>
  <Application>Microsoft Office PowerPoint</Application>
  <PresentationFormat>On-screen Show (4:3)</PresentationFormat>
  <Paragraphs>347</Paragraphs>
  <Slides>45</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45</vt:i4>
      </vt:variant>
    </vt:vector>
  </HeadingPairs>
  <TitlesOfParts>
    <vt:vector size="52" baseType="lpstr">
      <vt:lpstr>MS PGothic</vt:lpstr>
      <vt:lpstr>Arial</vt:lpstr>
      <vt:lpstr>Calibri</vt:lpstr>
      <vt:lpstr>Comic Sans MS</vt:lpstr>
      <vt:lpstr>Times New Roman</vt:lpstr>
      <vt:lpstr>Office Theme</vt:lpstr>
      <vt:lpstr>1_Office Theme</vt:lpstr>
      <vt:lpstr>University Of Calgary: Fall Orientation</vt:lpstr>
      <vt:lpstr>What Is Computer Science?</vt:lpstr>
      <vt:lpstr>Example 1: Working On Better Tools For “First Responders”</vt:lpstr>
      <vt:lpstr>Example 2: Education And Computer Science </vt:lpstr>
      <vt:lpstr>Example 3: Visualizing Financial Information</vt:lpstr>
      <vt:lpstr>Example 3: Visualizing Financial Information</vt:lpstr>
      <vt:lpstr>Example 4: Games</vt:lpstr>
      <vt:lpstr>Some Areas Of Study And Research In Computer Science</vt:lpstr>
      <vt:lpstr>Some Areas Of Study And Research In Computer Science</vt:lpstr>
      <vt:lpstr>Human-Computer Interaction (HCI)</vt:lpstr>
      <vt:lpstr>Human-Computer Interaction (HCI)</vt:lpstr>
      <vt:lpstr>Human-Computer Interaction</vt:lpstr>
      <vt:lpstr>Some Examples</vt:lpstr>
      <vt:lpstr>Student Exercise</vt:lpstr>
      <vt:lpstr>One Way To Make Technology More “User Friendly”</vt:lpstr>
      <vt:lpstr>HCI: Higher-Level Courses</vt:lpstr>
      <vt:lpstr>Computer Graphics</vt:lpstr>
      <vt:lpstr>Computer Graphics: Issues</vt:lpstr>
      <vt:lpstr>Computer Graphics: Common Misconception</vt:lpstr>
      <vt:lpstr>Computer ‘Graphics’ Have Come A Long Way!</vt:lpstr>
      <vt:lpstr>Computer Graphics: Still A Long Way To Go</vt:lpstr>
      <vt:lpstr>Graphics: Some Areas</vt:lpstr>
      <vt:lpstr>Graphics: Higher-Level Courses</vt:lpstr>
      <vt:lpstr>Artificial Intelligence</vt:lpstr>
      <vt:lpstr>Artificial Intelligence: Expert Systems</vt:lpstr>
      <vt:lpstr>Artificial Intelligence: Higher-Level Courses</vt:lpstr>
      <vt:lpstr>Computer Vision</vt:lpstr>
      <vt:lpstr>Computer Vision: Some Example Applications</vt:lpstr>
      <vt:lpstr>Computer Vision: Higher-Level Courses</vt:lpstr>
      <vt:lpstr>Software Engineering</vt:lpstr>
      <vt:lpstr>Software Engineering: Pair Programming</vt:lpstr>
      <vt:lpstr>Software Engineering: Higher-Level Courses</vt:lpstr>
      <vt:lpstr>Software Engineering: Higher-Level Courses (2)</vt:lpstr>
      <vt:lpstr>Computer Security</vt:lpstr>
      <vt:lpstr>Some Approaches To Computer Security</vt:lpstr>
      <vt:lpstr>Which Is/Are Fake? Which Is/Are Real? </vt:lpstr>
      <vt:lpstr>Computer Security: Cryptography</vt:lpstr>
      <vt:lpstr>Computer Security: Higher-Level Courses</vt:lpstr>
      <vt:lpstr>Games Development</vt:lpstr>
      <vt:lpstr>Computer Games: Higher-Level Courses</vt:lpstr>
      <vt:lpstr>Student Exercise</vt:lpstr>
      <vt:lpstr>Copyright Notification</vt:lpstr>
      <vt:lpstr>Sound And Other Special Effects</vt:lpstr>
      <vt:lpstr>Location Of These Notes</vt:lpstr>
      <vt:lpstr>Location Of These 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 Fall orientation 2018 (Computer Science)</dc:title>
  <dc:creator>James Tam</dc:creator>
  <cp:keywords>Orientation 2018;University of Calgary;Department of computer Science;Computer geeks;Computer nerds</cp:keywords>
  <cp:lastModifiedBy>James Tam</cp:lastModifiedBy>
  <cp:revision>791</cp:revision>
  <dcterms:created xsi:type="dcterms:W3CDTF">2014-05-13T22:22:53Z</dcterms:created>
  <dcterms:modified xsi:type="dcterms:W3CDTF">2018-09-20T01:22:27Z</dcterms:modified>
</cp:coreProperties>
</file>