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92" r:id="rId25"/>
    <p:sldId id="293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38" autoAdjust="0"/>
  </p:normalViewPr>
  <p:slideViewPr>
    <p:cSldViewPr>
      <p:cViewPr varScale="1">
        <p:scale>
          <a:sx n="83" d="100"/>
          <a:sy n="83" d="100"/>
        </p:scale>
        <p:origin x="6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668" y="55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93207145-B28B-48FF-937F-C91565DBEDC0}" type="datetimeFigureOut">
              <a:rPr lang="en-US" alt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Recursion in Python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5194CAD-146E-4AA1-B55F-FF45E5C197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AE83781F-81EB-4A93-9201-63F3D54DCA8A}" type="datetimeFigureOut">
              <a:rPr lang="en-US" alt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0C01E05-4958-42B3-A5E7-D7926FEB8E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0C94C2-D6BB-44E5-9347-4D283E720ED8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6593FA9-A7FA-4A87-915C-89E15CF889CB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939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A8F1041-4C76-415D-A2B7-98790142294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93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49AFD79-9142-4365-A576-17B3CF37870F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99CCBC3-C8C6-4110-8604-9479786E546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5B4F8A3-9FAF-4A65-A44D-DB0C49F9DB0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E44F884-E377-498C-BAAA-D31ED06865C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2CCD288-939B-49B4-AAFE-3532EDD3F8F5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37610AA-461A-47AD-A2CE-11578380558D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89BF1CE-0BAD-4CF4-AAE9-16312568DECA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09280F8-3476-4422-9688-280F773D746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65590A7-B3B0-4DA8-83EA-98AA0C68BBF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BEE0B80-C798-4F21-908A-B3929C5353E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963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346CEB7-D477-451B-B467-22B215DF3898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DA731D-D10F-4041-AAF7-6BADDFFC5D8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71CCD7-00DA-44A7-8023-FCAAF85EBA3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CDD8FEB-ACC9-4093-9A9E-0F446AE51714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007ECF8-1B0F-48BF-BA83-AE40663A617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955A1B1-995D-41C7-822D-ABED93EDACD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782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926113-F2B6-4EFA-B62E-65ED0701DAB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78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E1FE08-5052-4A67-9C04-5BD849217EA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885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1387D47-A9EC-439E-9277-B22DC79CF5C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DB04283-D0B5-4A3E-9C0E-8BC36E8CB0A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8089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E788E0F-118D-4246-87AD-D0D2EA86157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marL="0" indent="0" defTabSz="896938" eaLnBrk="1" hangingPunct="1"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8192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467E082-CC13-40DD-A3E8-1A289570E815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222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0CCDB0-1930-49CC-A2A0-B3588B1F689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marL="171450" indent="-171450" defTabSz="896938"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325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5D0D4D5-D74C-4D30-9002-B07AF8204F34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E0B7EC1-C5DA-41BC-AF3A-BF980A9AA2A6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7C86E6F-D1D4-4DE1-99CC-1D3CF4C7EA7F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03FEEF-B724-4B67-A985-9097AC37D3B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7FADD8-4144-4DC4-BDCB-39A00410126D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4ECD2D44-E35B-466C-A16D-4575601154A9}" type="datetimeFigureOut">
              <a:rPr lang="en-US" alt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A410FEED-B324-40B0-B2BF-EFB618579D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0914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B9F0CB3-645E-4970-8E2B-6442406EE823}" type="datetimeFigureOut">
              <a:rPr lang="en-US" alt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2393ADC4-369C-4792-B0A3-F5FFE63CED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331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EBE561BC-9E5F-4B1D-9003-EAD499F9AE57}" type="datetimeFigureOut">
              <a:rPr lang="en-US" alt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93708126-1A9F-43B6-B27B-BC45C31B54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4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6399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EE7EF10C-9D23-4FCD-A151-8A51BB85DDCF}" type="datetimeFigureOut">
              <a:rPr lang="en-US" alt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2BBA08C6-199C-4FE0-8BDB-B3D952800E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27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CBF2FCE7-E5BE-4C33-982A-CBA605EF9BB0}" type="datetimeFigureOut">
              <a:rPr lang="en-US" alt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03B983CF-1C71-45FC-B48A-DAC7BA4310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93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91B0DAB-F097-4371-813C-1EF2DF4E2567}" type="datetimeFigureOut">
              <a:rPr lang="en-US" alt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295D7EB9-465A-488F-9964-0A12E4D7F6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52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8844AB70-CFE8-4070-AD16-9B0D1DD0963F}" type="datetimeFigureOut">
              <a:rPr lang="en-US" alt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0E47FC11-E95C-4692-AE4D-B330D9E8D2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20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0B9FBA1-C7FE-4C14-B863-C6AF7C9BA93F}" type="datetimeFigureOut">
              <a:rPr lang="en-US" alt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7F50DCAA-5032-4729-B372-9A2FA0EB13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85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3268DD55-8DCD-44D9-8D16-8975C8256713}" type="datetimeFigureOut">
              <a:rPr lang="en-US" alt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77AEA115-EFCF-4C3A-970E-3FB851A562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97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DEC95218-61A3-4E00-B6F6-C404C8DF1E24}" type="datetimeFigureOut">
              <a:rPr lang="en-US" alt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4E107EB9-2836-42D5-B0E3-78FCD9C76E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84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400" smtClean="0"/>
              <a:t>Recursion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0013" y="3830638"/>
            <a:ext cx="6734175" cy="17383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3200" smtClean="0"/>
              <a:t>You will learn the definition of recursion as well as seeing how simple recursive programs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Ontology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08075"/>
            <a:ext cx="8178800" cy="18891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baseline="30000" smtClean="0"/>
          </a:p>
          <a:p>
            <a:pPr eaLnBrk="1" hangingPunct="1">
              <a:buFontTx/>
              <a:buNone/>
            </a:pPr>
            <a:r>
              <a:rPr lang="en-US" altLang="en-US" smtClean="0"/>
              <a:t>“</a:t>
            </a: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…equivalent to metaphysics.</a:t>
            </a:r>
            <a:r>
              <a:rPr lang="en-US" altLang="en-US" smtClean="0"/>
              <a:t>”</a:t>
            </a:r>
            <a:r>
              <a:rPr lang="en-US" altLang="en-US" baseline="30000" smtClean="0"/>
              <a:t>3</a:t>
            </a:r>
          </a:p>
          <a:p>
            <a:pPr eaLnBrk="1" hangingPunct="1">
              <a:buFontTx/>
              <a:buNone/>
            </a:pPr>
            <a:endParaRPr lang="en-US" altLang="en-US" baseline="30000" smtClean="0"/>
          </a:p>
          <a:p>
            <a:pPr eaLnBrk="1" hangingPunct="1">
              <a:buFontTx/>
              <a:buNone/>
            </a:pPr>
            <a:endParaRPr lang="en-US" altLang="en-US" baseline="30000" smtClean="0"/>
          </a:p>
          <a:p>
            <a:pPr eaLnBrk="1" hangingPunct="1">
              <a:buFontTx/>
              <a:buNone/>
            </a:pPr>
            <a:endParaRPr lang="en-US" altLang="en-US" baseline="30000" smtClean="0"/>
          </a:p>
          <a:p>
            <a:pPr eaLnBrk="1" hangingPunct="1">
              <a:buFontTx/>
              <a:buNone/>
            </a:pPr>
            <a:endParaRPr lang="en-US" altLang="en-US" baseline="30000" smtClean="0"/>
          </a:p>
          <a:p>
            <a:pPr eaLnBrk="1" hangingPunct="1">
              <a:buFontTx/>
              <a:buNone/>
            </a:pPr>
            <a:endParaRPr lang="en-US" altLang="en-US" baseline="30000" smtClean="0"/>
          </a:p>
          <a:p>
            <a:pPr eaLnBrk="1" hangingPunct="1">
              <a:buFontTx/>
              <a:buNone/>
            </a:pPr>
            <a:endParaRPr lang="en-US" altLang="en-US" baseline="30000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6248400"/>
            <a:ext cx="6477000" cy="609600"/>
            <a:chOff x="0" y="3936"/>
            <a:chExt cx="4080" cy="384"/>
          </a:xfrm>
        </p:grpSpPr>
        <p:sp>
          <p:nvSpPr>
            <p:cNvPr id="22533" name="Text Box 4"/>
            <p:cNvSpPr txBox="1">
              <a:spLocks noChangeArrowheads="1"/>
            </p:cNvSpPr>
            <p:nvPr/>
          </p:nvSpPr>
          <p:spPr bwMode="auto">
            <a:xfrm>
              <a:off x="0" y="3936"/>
              <a:ext cx="40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sz="1600" baseline="30000">
                  <a:latin typeface="Arial" panose="020B0604020202020204" pitchFamily="34" charset="0"/>
                </a:rPr>
                <a:t>3 The New Webster Encyclopedic Dictionary of the English Language</a:t>
              </a:r>
              <a:endParaRPr lang="en-US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22534" name="Text Box 5"/>
            <p:cNvSpPr txBox="1">
              <a:spLocks noChangeArrowheads="1"/>
            </p:cNvSpPr>
            <p:nvPr/>
          </p:nvSpPr>
          <p:spPr bwMode="auto">
            <a:xfrm>
              <a:off x="0" y="4156"/>
              <a:ext cx="4080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sz="1600" baseline="30000">
                  <a:latin typeface="Arial" panose="020B0604020202020204" pitchFamily="34" charset="0"/>
                </a:rPr>
                <a:t>Wav file from “The Simpsons”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Result Of Lookup, Possibility Three: Failure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You’ve looked up everything and still don’t know the definition!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Looking Up A Word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42900" indent="-342900" eaLnBrk="1" hangingPunct="1">
              <a:buFontTx/>
              <a:buNone/>
            </a:pPr>
            <a:r>
              <a:rPr lang="en-US" altLang="en-US" sz="2000" smtClean="0">
                <a:latin typeface="Comic Sans MS" panose="030F0702030302020204" pitchFamily="66" charset="0"/>
              </a:rPr>
              <a:t>if (you completely understand a definition) then</a:t>
            </a:r>
          </a:p>
          <a:p>
            <a:pPr marL="457200" lvl="1" indent="0" eaLnBrk="1" hangingPunct="1">
              <a:buFont typeface="Times New Roman" panose="02020603050405020304" pitchFamily="18" charset="0"/>
              <a:buNone/>
            </a:pPr>
            <a:r>
              <a:rPr lang="en-US" altLang="en-US" smtClean="0">
                <a:latin typeface="Comic Sans MS" panose="030F0702030302020204" pitchFamily="66" charset="0"/>
              </a:rPr>
              <a:t>return to previous definition (using the definition that’s understood)</a:t>
            </a:r>
          </a:p>
          <a:p>
            <a:pPr marL="342900" indent="-342900" eaLnBrk="1" hangingPunct="1">
              <a:buFontTx/>
              <a:buNone/>
            </a:pPr>
            <a:r>
              <a:rPr lang="en-US" altLang="en-US" sz="2000" smtClean="0">
                <a:latin typeface="Comic Sans MS" panose="030F0702030302020204" pitchFamily="66" charset="0"/>
              </a:rPr>
              <a:t>else</a:t>
            </a:r>
          </a:p>
          <a:p>
            <a:pPr marL="342900" indent="-342900" eaLnBrk="1" hangingPunct="1">
              <a:buFontTx/>
              <a:buNone/>
            </a:pPr>
            <a:r>
              <a:rPr lang="en-US" altLang="en-US" sz="2000" smtClean="0">
                <a:latin typeface="Comic Sans MS" panose="030F0702030302020204" pitchFamily="66" charset="0"/>
              </a:rPr>
              <a:t>	lookup (unknown word(s))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Recursion In Programming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08075"/>
            <a:ext cx="7896225" cy="22383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/>
              <a:t>“</a:t>
            </a: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A programming technique whereby a function calls itself either directly or indirectly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Direct Call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3200400"/>
            <a:ext cx="1981200" cy="1295400"/>
            <a:chOff x="288" y="3360"/>
            <a:chExt cx="864" cy="384"/>
          </a:xfrm>
        </p:grpSpPr>
        <p:sp>
          <p:nvSpPr>
            <p:cNvPr id="26629" name="Text Box 4"/>
            <p:cNvSpPr txBox="1">
              <a:spLocks noChangeArrowheads="1"/>
            </p:cNvSpPr>
            <p:nvPr/>
          </p:nvSpPr>
          <p:spPr bwMode="auto">
            <a:xfrm>
              <a:off x="288" y="3456"/>
              <a:ext cx="8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function</a:t>
              </a:r>
            </a:p>
          </p:txBody>
        </p:sp>
        <p:cxnSp>
          <p:nvCxnSpPr>
            <p:cNvPr id="26630" name="AutoShape 5"/>
            <p:cNvCxnSpPr>
              <a:cxnSpLocks noChangeShapeType="1"/>
              <a:endCxn id="26629" idx="2"/>
            </p:cNvCxnSpPr>
            <p:nvPr/>
          </p:nvCxnSpPr>
          <p:spPr bwMode="auto">
            <a:xfrm rot="5400000">
              <a:off x="552" y="3528"/>
              <a:ext cx="384" cy="48"/>
            </a:xfrm>
            <a:prstGeom prst="curvedConnector5">
              <a:avLst>
                <a:gd name="adj1" fmla="val -69273"/>
                <a:gd name="adj2" fmla="val -1804167"/>
                <a:gd name="adj3" fmla="val 2057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5410200" y="2362200"/>
            <a:ext cx="2133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def fun ():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   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fun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  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Indirect Call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27653" name="Text Box 3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7654" name="Text Box 4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27655" name="AutoShape 5"/>
            <p:cNvCxnSpPr>
              <a:cxnSpLocks noChangeShapeType="1"/>
              <a:stCxn id="27653" idx="0"/>
              <a:endCxn id="27654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0118" name="AutoShape 6"/>
          <p:cNvCxnSpPr>
            <a:cxnSpLocks noChangeShapeType="1"/>
            <a:stCxn id="27654" idx="2"/>
            <a:endCxn id="27653" idx="2"/>
          </p:cNvCxnSpPr>
          <p:nvPr/>
        </p:nvCxnSpPr>
        <p:spPr bwMode="auto">
          <a:xfrm rot="16200000" flipV="1">
            <a:off x="1257300" y="1943100"/>
            <a:ext cx="914400" cy="2057400"/>
          </a:xfrm>
          <a:prstGeom prst="curvedConnector3">
            <a:avLst>
              <a:gd name="adj1" fmla="val -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Indirect Call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28686" name="Text Box 4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8687" name="Text Box 5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28688" name="AutoShape 6"/>
            <p:cNvCxnSpPr>
              <a:cxnSpLocks noChangeShapeType="1"/>
              <a:stCxn id="28686" idx="0"/>
              <a:endCxn id="28687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43200" y="2971800"/>
            <a:ext cx="2006600" cy="1066800"/>
            <a:chOff x="2304" y="2208"/>
            <a:chExt cx="1264" cy="672"/>
          </a:xfrm>
        </p:grpSpPr>
        <p:sp>
          <p:nvSpPr>
            <p:cNvPr id="28684" name="Text Box 9"/>
            <p:cNvSpPr txBox="1">
              <a:spLocks noChangeArrowheads="1"/>
            </p:cNvSpPr>
            <p:nvPr/>
          </p:nvSpPr>
          <p:spPr bwMode="auto">
            <a:xfrm>
              <a:off x="3172" y="2592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3</a:t>
              </a:r>
            </a:p>
          </p:txBody>
        </p:sp>
        <p:cxnSp>
          <p:nvCxnSpPr>
            <p:cNvPr id="28685" name="AutoShape 10"/>
            <p:cNvCxnSpPr>
              <a:cxnSpLocks noChangeShapeType="1"/>
              <a:stCxn id="28687" idx="0"/>
              <a:endCxn id="28684" idx="3"/>
            </p:cNvCxnSpPr>
            <p:nvPr/>
          </p:nvCxnSpPr>
          <p:spPr bwMode="auto">
            <a:xfrm rot="5400000" flipV="1">
              <a:off x="2672" y="1840"/>
              <a:ext cx="528" cy="1264"/>
            </a:xfrm>
            <a:prstGeom prst="curvedConnector4">
              <a:avLst>
                <a:gd name="adj1" fmla="val -27273"/>
                <a:gd name="adj2" fmla="val 11139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749800" y="3810000"/>
            <a:ext cx="1117600" cy="990600"/>
            <a:chOff x="3568" y="2736"/>
            <a:chExt cx="704" cy="624"/>
          </a:xfrm>
        </p:grpSpPr>
        <p:sp>
          <p:nvSpPr>
            <p:cNvPr id="28682" name="Text Box 12"/>
            <p:cNvSpPr txBox="1">
              <a:spLocks noChangeArrowheads="1"/>
            </p:cNvSpPr>
            <p:nvPr/>
          </p:nvSpPr>
          <p:spPr bwMode="auto">
            <a:xfrm>
              <a:off x="3792" y="3072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…</a:t>
              </a:r>
            </a:p>
          </p:txBody>
        </p:sp>
        <p:cxnSp>
          <p:nvCxnSpPr>
            <p:cNvPr id="28683" name="AutoShape 13"/>
            <p:cNvCxnSpPr>
              <a:cxnSpLocks noChangeShapeType="1"/>
              <a:stCxn id="28684" idx="3"/>
              <a:endCxn id="28682" idx="3"/>
            </p:cNvCxnSpPr>
            <p:nvPr/>
          </p:nvCxnSpPr>
          <p:spPr bwMode="auto">
            <a:xfrm>
              <a:off x="3568" y="2736"/>
              <a:ext cx="704" cy="480"/>
            </a:xfrm>
            <a:prstGeom prst="curvedConnector3">
              <a:avLst>
                <a:gd name="adj1" fmla="val 1204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867400" y="4572000"/>
            <a:ext cx="1009650" cy="1143000"/>
            <a:chOff x="3696" y="2880"/>
            <a:chExt cx="636" cy="720"/>
          </a:xfrm>
        </p:grpSpPr>
        <p:sp>
          <p:nvSpPr>
            <p:cNvPr id="28680" name="Text Box 15"/>
            <p:cNvSpPr txBox="1">
              <a:spLocks noChangeArrowheads="1"/>
            </p:cNvSpPr>
            <p:nvPr/>
          </p:nvSpPr>
          <p:spPr bwMode="auto">
            <a:xfrm>
              <a:off x="3984" y="3312"/>
              <a:ext cx="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n</a:t>
              </a:r>
            </a:p>
          </p:txBody>
        </p:sp>
        <p:cxnSp>
          <p:nvCxnSpPr>
            <p:cNvPr id="28681" name="AutoShape 16"/>
            <p:cNvCxnSpPr>
              <a:cxnSpLocks noChangeShapeType="1"/>
              <a:stCxn id="28682" idx="3"/>
              <a:endCxn id="28680" idx="3"/>
            </p:cNvCxnSpPr>
            <p:nvPr/>
          </p:nvCxnSpPr>
          <p:spPr bwMode="auto">
            <a:xfrm>
              <a:off x="3696" y="2880"/>
              <a:ext cx="636" cy="576"/>
            </a:xfrm>
            <a:prstGeom prst="curvedConnector3">
              <a:avLst>
                <a:gd name="adj1" fmla="val 12264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5665" name="AutoShape 17"/>
          <p:cNvCxnSpPr>
            <a:cxnSpLocks noChangeShapeType="1"/>
            <a:stCxn id="28680" idx="2"/>
            <a:endCxn id="28686" idx="2"/>
          </p:cNvCxnSpPr>
          <p:nvPr/>
        </p:nvCxnSpPr>
        <p:spPr bwMode="auto">
          <a:xfrm rot="16200000" flipV="1">
            <a:off x="2003425" y="1196975"/>
            <a:ext cx="3200400" cy="5835650"/>
          </a:xfrm>
          <a:prstGeom prst="curvedConnector3">
            <a:avLst>
              <a:gd name="adj1" fmla="val -714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Indirect Call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Name of the example program: </a:t>
            </a:r>
            <a:r>
              <a:rPr lang="en-US" altLang="en-US" smtClean="0">
                <a:latin typeface="Consolas" panose="020B0609020204030204" pitchFamily="49" charset="0"/>
              </a:rPr>
              <a:t>recursive.1py</a:t>
            </a:r>
          </a:p>
          <a:p>
            <a:pPr>
              <a:buFontTx/>
              <a:buNone/>
            </a:pPr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fun1():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fun2()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fun2():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fun1()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fun1()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Requirements For </a:t>
            </a:r>
            <a:r>
              <a:rPr lang="en-US" altLang="en-US" i="1" smtClean="0"/>
              <a:t>Sensible</a:t>
            </a:r>
            <a:r>
              <a:rPr lang="en-US" altLang="en-US" smtClean="0"/>
              <a:t> Recursion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1) Base case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2) Progress is made (towards the base case)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4114800" y="3429000"/>
            <a:ext cx="3733800" cy="1828800"/>
            <a:chOff x="2592" y="2160"/>
            <a:chExt cx="2352" cy="1152"/>
          </a:xfrm>
        </p:grpSpPr>
        <p:sp>
          <p:nvSpPr>
            <p:cNvPr id="31785" name="Text Box 53"/>
            <p:cNvSpPr txBox="1">
              <a:spLocks noChangeArrowheads="1"/>
            </p:cNvSpPr>
            <p:nvPr/>
          </p:nvSpPr>
          <p:spPr bwMode="auto">
            <a:xfrm>
              <a:off x="2592" y="2352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 (2)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if (2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return 1 </a:t>
              </a:r>
            </a:p>
          </p:txBody>
        </p:sp>
        <p:sp>
          <p:nvSpPr>
            <p:cNvPr id="31786" name="Rectangle 55"/>
            <p:cNvSpPr>
              <a:spLocks noChangeArrowheads="1"/>
            </p:cNvSpPr>
            <p:nvPr/>
          </p:nvSpPr>
          <p:spPr bwMode="auto">
            <a:xfrm>
              <a:off x="2592" y="2352"/>
              <a:ext cx="2256" cy="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787" name="Line 54"/>
            <p:cNvSpPr>
              <a:spLocks noChangeShapeType="1"/>
            </p:cNvSpPr>
            <p:nvPr/>
          </p:nvSpPr>
          <p:spPr bwMode="auto">
            <a:xfrm flipH="1">
              <a:off x="3120" y="2160"/>
              <a:ext cx="115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96"/>
          <p:cNvGrpSpPr>
            <a:grpSpLocks/>
          </p:cNvGrpSpPr>
          <p:nvPr/>
        </p:nvGrpSpPr>
        <p:grpSpPr bwMode="auto">
          <a:xfrm>
            <a:off x="4572000" y="1752600"/>
            <a:ext cx="3733800" cy="1676400"/>
            <a:chOff x="2688" y="1152"/>
            <a:chExt cx="2352" cy="1056"/>
          </a:xfrm>
        </p:grpSpPr>
        <p:sp>
          <p:nvSpPr>
            <p:cNvPr id="31782" name="Text Box 45"/>
            <p:cNvSpPr txBox="1">
              <a:spLocks noChangeArrowheads="1"/>
            </p:cNvSpPr>
            <p:nvPr/>
          </p:nvSpPr>
          <p:spPr bwMode="auto">
            <a:xfrm>
              <a:off x="2688" y="1296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 (3)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if (3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return 1 </a:t>
              </a:r>
            </a:p>
          </p:txBody>
        </p:sp>
        <p:sp>
          <p:nvSpPr>
            <p:cNvPr id="31783" name="Line 46"/>
            <p:cNvSpPr>
              <a:spLocks noChangeShapeType="1"/>
            </p:cNvSpPr>
            <p:nvPr/>
          </p:nvSpPr>
          <p:spPr bwMode="auto">
            <a:xfrm flipH="1">
              <a:off x="3216" y="1152"/>
              <a:ext cx="12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31784" name="Rectangle 50"/>
            <p:cNvSpPr>
              <a:spLocks noChangeArrowheads="1"/>
            </p:cNvSpPr>
            <p:nvPr/>
          </p:nvSpPr>
          <p:spPr bwMode="auto">
            <a:xfrm>
              <a:off x="2688" y="1296"/>
              <a:ext cx="2256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</p:grp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5334000" y="4648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>
              <a:latin typeface="Tahoma" panose="020B0604030504040204" pitchFamily="34" charset="0"/>
            </a:endParaRPr>
          </a:p>
        </p:txBody>
      </p:sp>
      <p:sp>
        <p:nvSpPr>
          <p:cNvPr id="31749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Example Program: </a:t>
            </a:r>
            <a:r>
              <a:rPr lang="en-US" altLang="en-US" dirty="0" smtClean="0">
                <a:latin typeface="Consolas" panose="020B0609020204030204" pitchFamily="49" charset="0"/>
              </a:rPr>
              <a:t>sumSeries.py</a:t>
            </a:r>
          </a:p>
        </p:txBody>
      </p:sp>
      <p:sp>
        <p:nvSpPr>
          <p:cNvPr id="31750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4191000" cy="5562600"/>
          </a:xfrm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def sum(no):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if (no == 1):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return 1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else: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return (no + sum(no-1) 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def start():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last = input ("Enter the last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       number: ")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last = (int)last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total = sum(last)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print ("The sum of the series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from 1 to", last, "is",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total)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start()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096000" y="1066800"/>
            <a:ext cx="2514600" cy="703263"/>
            <a:chOff x="2160" y="1152"/>
            <a:chExt cx="1152" cy="461"/>
          </a:xfrm>
        </p:grpSpPr>
        <p:sp>
          <p:nvSpPr>
            <p:cNvPr id="31780" name="Rectangle 11"/>
            <p:cNvSpPr>
              <a:spLocks noChangeArrowheads="1"/>
            </p:cNvSpPr>
            <p:nvPr/>
          </p:nvSpPr>
          <p:spPr bwMode="auto">
            <a:xfrm>
              <a:off x="2160" y="1152"/>
              <a:ext cx="1152" cy="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781" name="Text Box 12"/>
            <p:cNvSpPr txBox="1">
              <a:spLocks noChangeArrowheads="1"/>
            </p:cNvSpPr>
            <p:nvPr/>
          </p:nvSpPr>
          <p:spPr bwMode="auto">
            <a:xfrm>
              <a:off x="2208" y="1152"/>
              <a:ext cx="1104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sumSeries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total = sum(3)</a:t>
              </a:r>
            </a:p>
          </p:txBody>
        </p:sp>
      </p:grpSp>
      <p:sp>
        <p:nvSpPr>
          <p:cNvPr id="94256" name="Text Box 48"/>
          <p:cNvSpPr txBox="1">
            <a:spLocks noChangeArrowheads="1"/>
          </p:cNvSpPr>
          <p:nvPr/>
        </p:nvSpPr>
        <p:spPr bwMode="auto">
          <a:xfrm>
            <a:off x="5689600" y="22606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9966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57" name="Text Box 49"/>
          <p:cNvSpPr txBox="1">
            <a:spLocks noChangeArrowheads="1"/>
          </p:cNvSpPr>
          <p:nvPr/>
        </p:nvSpPr>
        <p:spPr bwMode="auto">
          <a:xfrm>
            <a:off x="4648200" y="28956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   return (3 + sum (3 – 1))</a:t>
            </a:r>
          </a:p>
        </p:txBody>
      </p:sp>
      <p:sp>
        <p:nvSpPr>
          <p:cNvPr id="94265" name="Text Box 57"/>
          <p:cNvSpPr txBox="1">
            <a:spLocks noChangeArrowheads="1"/>
          </p:cNvSpPr>
          <p:nvPr/>
        </p:nvSpPr>
        <p:spPr bwMode="auto">
          <a:xfrm>
            <a:off x="5283200" y="39878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9966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66" name="Text Box 58"/>
          <p:cNvSpPr txBox="1">
            <a:spLocks noChangeArrowheads="1"/>
          </p:cNvSpPr>
          <p:nvPr/>
        </p:nvSpPr>
        <p:spPr bwMode="auto">
          <a:xfrm>
            <a:off x="4191000" y="47244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   return (2 +sum (2 – 1));</a:t>
            </a:r>
          </a:p>
        </p:txBody>
      </p: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3733800" y="5257800"/>
            <a:ext cx="3886200" cy="1227138"/>
            <a:chOff x="2352" y="3312"/>
            <a:chExt cx="2448" cy="773"/>
          </a:xfrm>
        </p:grpSpPr>
        <p:sp>
          <p:nvSpPr>
            <p:cNvPr id="31776" name="Rectangle 61"/>
            <p:cNvSpPr>
              <a:spLocks noChangeArrowheads="1"/>
            </p:cNvSpPr>
            <p:nvPr/>
          </p:nvSpPr>
          <p:spPr bwMode="auto">
            <a:xfrm>
              <a:off x="2352" y="3504"/>
              <a:ext cx="230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grpSp>
          <p:nvGrpSpPr>
            <p:cNvPr id="31777" name="Group 98"/>
            <p:cNvGrpSpPr>
              <a:grpSpLocks/>
            </p:cNvGrpSpPr>
            <p:nvPr/>
          </p:nvGrpSpPr>
          <p:grpSpPr bwMode="auto">
            <a:xfrm>
              <a:off x="2448" y="3312"/>
              <a:ext cx="2352" cy="773"/>
              <a:chOff x="2448" y="3312"/>
              <a:chExt cx="2352" cy="773"/>
            </a:xfrm>
          </p:grpSpPr>
          <p:sp>
            <p:nvSpPr>
              <p:cNvPr id="31778" name="Line 62"/>
              <p:cNvSpPr>
                <a:spLocks noChangeShapeType="1"/>
              </p:cNvSpPr>
              <p:nvPr/>
            </p:nvSpPr>
            <p:spPr bwMode="auto">
              <a:xfrm flipH="1">
                <a:off x="2976" y="3312"/>
                <a:ext cx="120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31779" name="Text Box 63"/>
              <p:cNvSpPr txBox="1">
                <a:spLocks noChangeArrowheads="1"/>
              </p:cNvSpPr>
              <p:nvPr/>
            </p:nvSpPr>
            <p:spPr bwMode="auto">
              <a:xfrm>
                <a:off x="2448" y="3504"/>
                <a:ext cx="2352" cy="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sum (1)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if (1 == 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   return 1 </a:t>
                </a:r>
              </a:p>
            </p:txBody>
          </p:sp>
        </p:grpSp>
      </p:grpSp>
      <p:sp>
        <p:nvSpPr>
          <p:cNvPr id="94272" name="Text Box 64"/>
          <p:cNvSpPr txBox="1">
            <a:spLocks noChangeArrowheads="1"/>
          </p:cNvSpPr>
          <p:nvPr/>
        </p:nvSpPr>
        <p:spPr bwMode="auto">
          <a:xfrm>
            <a:off x="4991100" y="57912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CC6600"/>
                </a:solidFill>
                <a:latin typeface="Tahoma" panose="020B0604030504040204" pitchFamily="34" charset="0"/>
              </a:rPr>
              <a:t>T</a:t>
            </a:r>
          </a:p>
        </p:txBody>
      </p: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4724400" y="4724400"/>
            <a:ext cx="1905000" cy="1600200"/>
            <a:chOff x="3888" y="2928"/>
            <a:chExt cx="1200" cy="1056"/>
          </a:xfrm>
        </p:grpSpPr>
        <p:cxnSp>
          <p:nvCxnSpPr>
            <p:cNvPr id="31771" name="AutoShape 65"/>
            <p:cNvCxnSpPr>
              <a:cxnSpLocks noChangeShapeType="1"/>
            </p:cNvCxnSpPr>
            <p:nvPr/>
          </p:nvCxnSpPr>
          <p:spPr bwMode="auto">
            <a:xfrm flipV="1">
              <a:off x="3888" y="3312"/>
              <a:ext cx="960" cy="672"/>
            </a:xfrm>
            <a:prstGeom prst="curvedConnector3">
              <a:avLst>
                <a:gd name="adj1" fmla="val 1089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2" name="Text Box 67"/>
            <p:cNvSpPr txBox="1">
              <a:spLocks noChangeArrowheads="1"/>
            </p:cNvSpPr>
            <p:nvPr/>
          </p:nvSpPr>
          <p:spPr bwMode="auto">
            <a:xfrm>
              <a:off x="4752" y="2928"/>
              <a:ext cx="198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1</a:t>
              </a:r>
            </a:p>
          </p:txBody>
        </p:sp>
        <p:grpSp>
          <p:nvGrpSpPr>
            <p:cNvPr id="31773" name="Group 68"/>
            <p:cNvGrpSpPr>
              <a:grpSpLocks/>
            </p:cNvGrpSpPr>
            <p:nvPr/>
          </p:nvGrpSpPr>
          <p:grpSpPr bwMode="auto">
            <a:xfrm>
              <a:off x="4608" y="3120"/>
              <a:ext cx="480" cy="144"/>
              <a:chOff x="1488" y="3024"/>
              <a:chExt cx="480" cy="144"/>
            </a:xfrm>
          </p:grpSpPr>
          <p:sp>
            <p:nvSpPr>
              <p:cNvPr id="31774" name="Line 69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5" name="Line 70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</p:grp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6324600" y="2895600"/>
            <a:ext cx="762000" cy="2057400"/>
            <a:chOff x="4464" y="1872"/>
            <a:chExt cx="480" cy="1296"/>
          </a:xfrm>
        </p:grpSpPr>
        <p:sp>
          <p:nvSpPr>
            <p:cNvPr id="31766" name="Text Box 81"/>
            <p:cNvSpPr txBox="1">
              <a:spLocks noChangeArrowheads="1"/>
            </p:cNvSpPr>
            <p:nvPr/>
          </p:nvSpPr>
          <p:spPr bwMode="auto">
            <a:xfrm>
              <a:off x="4608" y="1872"/>
              <a:ext cx="1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3</a:t>
              </a:r>
            </a:p>
          </p:txBody>
        </p:sp>
        <p:grpSp>
          <p:nvGrpSpPr>
            <p:cNvPr id="31767" name="Group 82"/>
            <p:cNvGrpSpPr>
              <a:grpSpLocks/>
            </p:cNvGrpSpPr>
            <p:nvPr/>
          </p:nvGrpSpPr>
          <p:grpSpPr bwMode="auto">
            <a:xfrm>
              <a:off x="4464" y="2064"/>
              <a:ext cx="480" cy="144"/>
              <a:chOff x="1488" y="3024"/>
              <a:chExt cx="480" cy="144"/>
            </a:xfrm>
          </p:grpSpPr>
          <p:sp>
            <p:nvSpPr>
              <p:cNvPr id="31769" name="Line 83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0" name="Line 84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cxnSp>
          <p:nvCxnSpPr>
            <p:cNvPr id="31768" name="AutoShape 85"/>
            <p:cNvCxnSpPr>
              <a:cxnSpLocks noChangeShapeType="1"/>
            </p:cNvCxnSpPr>
            <p:nvPr/>
          </p:nvCxnSpPr>
          <p:spPr bwMode="auto">
            <a:xfrm rot="-5400000">
              <a:off x="4153" y="2615"/>
              <a:ext cx="960" cy="145"/>
            </a:xfrm>
            <a:prstGeom prst="curvedConnector3">
              <a:avLst>
                <a:gd name="adj1" fmla="val 482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7086600" y="1219200"/>
            <a:ext cx="838200" cy="2133600"/>
            <a:chOff x="4320" y="816"/>
            <a:chExt cx="480" cy="1227"/>
          </a:xfrm>
        </p:grpSpPr>
        <p:cxnSp>
          <p:nvCxnSpPr>
            <p:cNvPr id="31761" name="AutoShape 71"/>
            <p:cNvCxnSpPr>
              <a:cxnSpLocks noChangeShapeType="1"/>
            </p:cNvCxnSpPr>
            <p:nvPr/>
          </p:nvCxnSpPr>
          <p:spPr bwMode="auto">
            <a:xfrm flipV="1">
              <a:off x="4368" y="1152"/>
              <a:ext cx="130" cy="8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2" name="Text Box 89"/>
            <p:cNvSpPr txBox="1">
              <a:spLocks noChangeArrowheads="1"/>
            </p:cNvSpPr>
            <p:nvPr/>
          </p:nvSpPr>
          <p:spPr bwMode="auto">
            <a:xfrm>
              <a:off x="4512" y="816"/>
              <a:ext cx="74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6</a:t>
              </a:r>
            </a:p>
          </p:txBody>
        </p:sp>
        <p:grpSp>
          <p:nvGrpSpPr>
            <p:cNvPr id="31763" name="Group 90"/>
            <p:cNvGrpSpPr>
              <a:grpSpLocks/>
            </p:cNvGrpSpPr>
            <p:nvPr/>
          </p:nvGrpSpPr>
          <p:grpSpPr bwMode="auto">
            <a:xfrm>
              <a:off x="4320" y="960"/>
              <a:ext cx="480" cy="144"/>
              <a:chOff x="1488" y="3024"/>
              <a:chExt cx="480" cy="144"/>
            </a:xfrm>
          </p:grpSpPr>
          <p:sp>
            <p:nvSpPr>
              <p:cNvPr id="31764" name="Line 91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65" name="Line 92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56" grpId="0" autoUpdateAnimBg="0"/>
      <p:bldP spid="94257" grpId="0" autoUpdateAnimBg="0"/>
      <p:bldP spid="94265" grpId="0" autoUpdateAnimBg="0"/>
      <p:bldP spid="94266" grpId="0" autoUpdateAnimBg="0"/>
      <p:bldP spid="9427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Recursion?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/>
              <a:t>“</a:t>
            </a: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the determination of a succession of elements by operation on one or more preceding elements according to a rule or formula involving a finite number of steps</a:t>
            </a:r>
            <a:r>
              <a:rPr lang="en-US" altLang="en-US" smtClean="0"/>
              <a:t>” (Merriam-Webster online)</a:t>
            </a:r>
            <a:br>
              <a:rPr lang="en-US" altLang="en-US" smtClean="0"/>
            </a:br>
            <a:endParaRPr lang="en-US" altLang="en-US" smtClean="0"/>
          </a:p>
          <a:p>
            <a:pPr marL="0" indent="0" eaLnBrk="1" hangingPunct="1">
              <a:buFontTx/>
              <a:buNone/>
            </a:pPr>
            <a:endParaRPr lang="en-US" altLang="en-US" smtClean="0"/>
          </a:p>
          <a:p>
            <a:pPr marL="0" indent="0" eaLnBrk="1" hangingPunct="1">
              <a:buFontTx/>
              <a:buNone/>
            </a:pPr>
            <a:endParaRPr lang="en-US" altLang="en-US" smtClean="0"/>
          </a:p>
          <a:p>
            <a:pPr marL="0" indent="0"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To Use Recursion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a problem can be divided into steps.</a:t>
            </a:r>
          </a:p>
          <a:p>
            <a:pPr eaLnBrk="1" hangingPunct="1"/>
            <a:r>
              <a:rPr lang="en-US" altLang="en-US" smtClean="0"/>
              <a:t>The result of one step can be used in a previous step.</a:t>
            </a:r>
          </a:p>
          <a:p>
            <a:pPr eaLnBrk="1" hangingPunct="1"/>
            <a:r>
              <a:rPr lang="en-US" altLang="en-US" smtClean="0"/>
              <a:t>There is a scenario when you can stop sub-dividing the problem into steps (step = recursive call) and return to a previous step. </a:t>
            </a:r>
          </a:p>
          <a:p>
            <a:pPr lvl="1" eaLnBrk="1" hangingPunct="1"/>
            <a:r>
              <a:rPr lang="en-US" altLang="en-US" smtClean="0"/>
              <a:t>Algorithm goes back to previous step with a partial solution to the problem (back tracking)</a:t>
            </a:r>
          </a:p>
          <a:p>
            <a:pPr eaLnBrk="1" hangingPunct="1"/>
            <a:r>
              <a:rPr lang="en-US" altLang="en-US" smtClean="0"/>
              <a:t>All of the results together solve the problem.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When To Consider Alternatives To Recursion</a:t>
            </a:r>
            <a:endParaRPr lang="en-CA" alt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a loop will solve the problem just as well</a:t>
            </a:r>
          </a:p>
          <a:p>
            <a:pPr eaLnBrk="1" hangingPunct="1"/>
            <a:r>
              <a:rPr lang="en-US" altLang="en-US" smtClean="0"/>
              <a:t>Types of recursion (for both types a </a:t>
            </a:r>
            <a:r>
              <a:rPr lang="en-US" altLang="en-US" smtClean="0">
                <a:latin typeface="Consolas" panose="020B0609020204030204" pitchFamily="49" charset="0"/>
              </a:rPr>
              <a:t>return</a:t>
            </a:r>
            <a:r>
              <a:rPr lang="en-US" altLang="en-US" smtClean="0"/>
              <a:t> statement is excepted)</a:t>
            </a:r>
          </a:p>
          <a:p>
            <a:pPr lvl="1" eaLnBrk="1" hangingPunct="1"/>
            <a:r>
              <a:rPr lang="en-US" altLang="en-US" b="1" smtClean="0"/>
              <a:t>Tail recursion</a:t>
            </a:r>
          </a:p>
          <a:p>
            <a:pPr lvl="2" eaLnBrk="1" hangingPunct="1"/>
            <a:r>
              <a:rPr lang="en-US" altLang="en-US" smtClean="0"/>
              <a:t>The last statement in the function is another recursive call to that function This form of recursion can easily be replaced with a loop.</a:t>
            </a:r>
          </a:p>
          <a:p>
            <a:pPr lvl="1" eaLnBrk="1" hangingPunct="1"/>
            <a:r>
              <a:rPr lang="en-US" altLang="en-US" b="1" smtClean="0"/>
              <a:t>Non-tail recursion</a:t>
            </a:r>
          </a:p>
          <a:p>
            <a:pPr lvl="2" eaLnBrk="1" hangingPunct="1"/>
            <a:r>
              <a:rPr lang="en-US" altLang="en-US" smtClean="0"/>
              <a:t>The last statement in the recursive function is not a recursive call.</a:t>
            </a:r>
          </a:p>
          <a:p>
            <a:pPr lvl="2" eaLnBrk="1" hangingPunct="1"/>
            <a:r>
              <a:rPr lang="en-US" altLang="en-US" smtClean="0"/>
              <a:t>This form of recursion is very difficult (read: impossible) to replace with a loop.</a:t>
            </a:r>
          </a:p>
          <a:p>
            <a:pPr eaLnBrk="1" hangingPunct="1">
              <a:buFontTx/>
              <a:buNone/>
            </a:pPr>
            <a:endParaRPr lang="en-CA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Example: Tail Recursion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Tail recursion: A recursive call is the last statement in the recursive function.</a:t>
            </a:r>
          </a:p>
          <a:p>
            <a:r>
              <a:rPr lang="en-US" altLang="en-US" smtClean="0"/>
              <a:t>Name of the example program:</a:t>
            </a:r>
            <a:r>
              <a:rPr lang="en-US" altLang="en-US" sz="2800" smtClean="0"/>
              <a:t> </a:t>
            </a:r>
            <a:r>
              <a:rPr lang="en-US" altLang="en-US" smtClean="0">
                <a:latin typeface="Consolas" panose="020B0609020204030204" pitchFamily="49" charset="0"/>
              </a:rPr>
              <a:t>tail.py</a:t>
            </a:r>
          </a:p>
          <a:p>
            <a:pPr>
              <a:buFontTx/>
              <a:buNone/>
            </a:pPr>
            <a:endParaRPr lang="en-US" altLang="en-US" sz="1800" smtClean="0"/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tail(no):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if (no &lt;= 3):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print (no)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tail(no+1)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return()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tail(1)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Example: Non-Tail Recursion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dirty="0" smtClean="0"/>
              <a:t>Non-Tail recursion: A statement which is not a recursive call to the function comprises the last statement in the recursive function.</a:t>
            </a:r>
          </a:p>
          <a:p>
            <a:r>
              <a:rPr lang="en-US" altLang="en-US" dirty="0" smtClean="0"/>
              <a:t>Name of the example program: </a:t>
            </a:r>
            <a:r>
              <a:rPr lang="en-US" altLang="en-US" dirty="0" smtClean="0">
                <a:latin typeface="Consolas" panose="020B0609020204030204" pitchFamily="49" charset="0"/>
              </a:rPr>
              <a:t>nonTail.py</a:t>
            </a:r>
            <a:endParaRPr lang="en-US" altLang="en-US" sz="2000" dirty="0" smtClean="0"/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(no):s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if (no &lt; 3):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(no+1)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print(no)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return()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(1)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Error Handling Example Using Recursion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Name of the example program: </a:t>
            </a:r>
            <a:r>
              <a:rPr lang="en-US" altLang="en-US" dirty="0" smtClean="0">
                <a:latin typeface="Consolas" panose="020B0609020204030204" pitchFamily="49" charset="0"/>
              </a:rPr>
              <a:t>errorHandling.py</a:t>
            </a:r>
          </a:p>
          <a:p>
            <a:pPr marL="0" indent="0"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>
                <a:latin typeface="+mj-lt"/>
              </a:rPr>
              <a:t>Iterative/looping solution (month must be between 1 – 12)</a:t>
            </a:r>
            <a:endParaRPr lang="en-US" altLang="en-US" dirty="0">
              <a:latin typeface="+mj-lt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</a:t>
            </a:r>
            <a:r>
              <a:rPr lang="en-CA" sz="1800" dirty="0" smtClean="0">
                <a:latin typeface="Consolas" panose="020B0609020204030204" pitchFamily="49" charset="0"/>
              </a:rPr>
              <a:t>onth = -1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while </a:t>
            </a:r>
            <a:r>
              <a:rPr lang="en-CA" sz="1800" dirty="0">
                <a:latin typeface="Consolas" panose="020B0609020204030204" pitchFamily="49" charset="0"/>
              </a:rPr>
              <a:t>((month &lt; 1) or (month &gt; 12)):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month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(input("Enter birth month (1-12): "))</a:t>
            </a:r>
          </a:p>
        </p:txBody>
      </p:sp>
    </p:spTree>
    <p:extLst>
      <p:ext uri="{BB962C8B-B14F-4D97-AF65-F5344CB8AC3E}">
        <p14:creationId xmlns:p14="http://schemas.microsoft.com/office/powerpoint/2010/main" val="129555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Error Handling Example Using </a:t>
            </a:r>
            <a:r>
              <a:rPr lang="en-CA" dirty="0" smtClean="0"/>
              <a:t>Recursion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2400" dirty="0"/>
              <a:t>Iterative/looping solution </a:t>
            </a:r>
            <a:r>
              <a:rPr lang="en-US" altLang="en-US" sz="2400" dirty="0" smtClean="0"/>
              <a:t>(day </a:t>
            </a:r>
            <a:r>
              <a:rPr lang="en-US" altLang="en-US" sz="2400" dirty="0"/>
              <a:t>must be between 1 – </a:t>
            </a:r>
            <a:r>
              <a:rPr lang="en-US" altLang="en-US" sz="2400" dirty="0" smtClean="0"/>
              <a:t>31)</a:t>
            </a:r>
          </a:p>
          <a:p>
            <a:pPr lvl="1"/>
            <a:endParaRPr lang="en-US" altLang="en-US" sz="2400" dirty="0"/>
          </a:p>
          <a:p>
            <a:pPr marL="342900" lvl="1" indent="0">
              <a:buNone/>
            </a:pPr>
            <a:r>
              <a:rPr lang="en-CA" sz="1800" dirty="0" err="1" smtClean="0">
                <a:latin typeface="Consolas" panose="020B0609020204030204" pitchFamily="49" charset="0"/>
              </a:rPr>
              <a:t>def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 err="1">
                <a:latin typeface="Consolas" panose="020B0609020204030204" pitchFamily="49" charset="0"/>
              </a:rPr>
              <a:t>promptDay</a:t>
            </a:r>
            <a:r>
              <a:rPr lang="en-CA" sz="1800" dirty="0">
                <a:latin typeface="Consolas" panose="020B0609020204030204" pitchFamily="49" charset="0"/>
              </a:rPr>
              <a:t>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day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(input("Enter day of birth (1-31): "))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if ((day &lt; 1) or (day &gt; 31)):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day = </a:t>
            </a:r>
            <a:r>
              <a:rPr lang="en-CA" sz="1800" dirty="0" err="1">
                <a:latin typeface="Consolas" panose="020B0609020204030204" pitchFamily="49" charset="0"/>
              </a:rPr>
              <a:t>promptDay</a:t>
            </a:r>
            <a:r>
              <a:rPr lang="en-CA" sz="1800" dirty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>
                <a:latin typeface="Consolas" panose="020B0609020204030204" pitchFamily="49" charset="0"/>
              </a:rPr>
              <a:t>return(day</a:t>
            </a:r>
            <a:r>
              <a:rPr lang="en-CA" sz="180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...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day = </a:t>
            </a:r>
            <a:r>
              <a:rPr lang="en-CA" sz="1800" dirty="0" err="1">
                <a:latin typeface="Consolas" panose="020B0609020204030204" pitchFamily="49" charset="0"/>
              </a:rPr>
              <a:t>promptDay</a:t>
            </a:r>
            <a:r>
              <a:rPr lang="en-CA" sz="1800" dirty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lvl="1"/>
            <a:endParaRPr lang="en-US" altLang="en-US" sz="2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835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Drawbacks Of Recursion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Function calls can be costly</a:t>
            </a:r>
          </a:p>
          <a:p>
            <a:pPr lvl="1" eaLnBrk="1" hangingPunct="1"/>
            <a:r>
              <a:rPr lang="en-US" altLang="en-US" smtClean="0"/>
              <a:t>Uses up memory</a:t>
            </a:r>
          </a:p>
          <a:p>
            <a:pPr lvl="1" eaLnBrk="1" hangingPunct="1"/>
            <a:r>
              <a:rPr lang="en-US" altLang="en-US" smtClean="0"/>
              <a:t>Uses up time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Benefits Of Using Recursion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Simpler solution that’s more elegant (for some problems)</a:t>
            </a:r>
          </a:p>
          <a:p>
            <a:pPr eaLnBrk="1" hangingPunct="1"/>
            <a:r>
              <a:rPr lang="en-US" altLang="en-US" smtClean="0"/>
              <a:t>Easier to visualize solutions (for some people and certain classes of problems – typically require either: non-tail recursion to be implemented or some form of “backtracking”)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Pitfalls When Using Recursion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These three pitfalls can result in a runtime error</a:t>
            </a:r>
            <a:endParaRPr lang="en-US" altLang="en-US" smtClean="0"/>
          </a:p>
          <a:p>
            <a:pPr marL="742950" lvl="1" indent="-285750" eaLnBrk="1" hangingPunct="1"/>
            <a:r>
              <a:rPr lang="en-US" altLang="en-US" smtClean="0"/>
              <a:t>No base case</a:t>
            </a:r>
          </a:p>
          <a:p>
            <a:pPr marL="742950" lvl="1" indent="-285750" eaLnBrk="1" hangingPunct="1"/>
            <a:r>
              <a:rPr lang="en-US" altLang="en-US" smtClean="0"/>
              <a:t>No progress towards the base case</a:t>
            </a:r>
          </a:p>
          <a:p>
            <a:pPr marL="742950" lvl="1" indent="-285750" eaLnBrk="1" hangingPunct="1"/>
            <a:r>
              <a:rPr lang="en-US" altLang="en-US" smtClean="0"/>
              <a:t>Using up too many resources (e.g., variable declarations) for each function call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 Base Case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sum(no):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	   return(no + sum (no - 1))</a:t>
            </a:r>
          </a:p>
          <a:p>
            <a:pPr eaLnBrk="1" hangingPunct="1">
              <a:buFontTx/>
              <a:buNone/>
            </a:pPr>
            <a:endParaRPr lang="en-US" altLang="en-US" sz="2000" smtClean="0"/>
          </a:p>
          <a:p>
            <a:pPr eaLnBrk="1" hangingPunct="1"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This Really Means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Breaking a problem down into a series of steps.  The final step is reached when some basic condition is satisfied.  </a:t>
            </a:r>
            <a:r>
              <a:rPr lang="en-US" altLang="en-US" b="1" i="1" smtClean="0">
                <a:latin typeface="Arial" panose="020B0604020202020204" pitchFamily="34" charset="0"/>
                <a:cs typeface="Arial" panose="020B0604020202020204" pitchFamily="34" charset="0"/>
              </a:rPr>
              <a:t>The solution for each step is used to solve the previous step.</a:t>
            </a: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   The solution for all the steps together form the solution to the whole problem.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/>
              <a:t>(The “Tam” translation)</a:t>
            </a:r>
          </a:p>
          <a:p>
            <a:pPr marL="0" indent="0" eaLnBrk="1" hangingPunct="1"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 Base Case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sum (no):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	return (no + sum (no - 1))</a:t>
            </a:r>
          </a:p>
          <a:p>
            <a:pPr eaLnBrk="1" hangingPunct="1">
              <a:buFontTx/>
              <a:buNone/>
            </a:pPr>
            <a:endParaRPr lang="en-US" altLang="en-US" sz="2000" smtClean="0"/>
          </a:p>
          <a:p>
            <a:pPr eaLnBrk="1" hangingPunct="1"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40964" name="Rectangle 5"/>
          <p:cNvSpPr>
            <a:spLocks noChangeArrowheads="1"/>
          </p:cNvSpPr>
          <p:nvPr/>
        </p:nvSpPr>
        <p:spPr bwMode="auto">
          <a:xfrm>
            <a:off x="762000" y="1711325"/>
            <a:ext cx="3689350" cy="4222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0965" name="Line 6"/>
          <p:cNvSpPr>
            <a:spLocks noChangeShapeType="1"/>
          </p:cNvSpPr>
          <p:nvPr/>
        </p:nvSpPr>
        <p:spPr bwMode="auto">
          <a:xfrm flipH="1">
            <a:off x="4432300" y="1652588"/>
            <a:ext cx="1219200" cy="279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CA"/>
          </a:p>
        </p:txBody>
      </p:sp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5619750" y="1531938"/>
            <a:ext cx="3048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When does it stop???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 Progress Towards The Base Case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sum (no):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if (no == 1):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    return 1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else: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</a:t>
            </a:r>
            <a:r>
              <a:rPr lang="en-US" altLang="en-US" sz="2000" b="1" i="1" smtClean="0">
                <a:latin typeface="Consolas" panose="020B0609020204030204" pitchFamily="49" charset="0"/>
              </a:rPr>
              <a:t>     return (no + sum (no))</a:t>
            </a:r>
            <a:endParaRPr lang="en-US" altLang="en-US" sz="20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 Progress Towards The Base Case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sum (no):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if (no == 1):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    return 1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else: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</a:t>
            </a:r>
            <a:r>
              <a:rPr lang="en-US" altLang="en-US" sz="2000" b="1" i="1" smtClean="0">
                <a:latin typeface="Consolas" panose="020B0609020204030204" pitchFamily="49" charset="0"/>
              </a:rPr>
              <a:t>     return (no + sum (no))</a:t>
            </a:r>
            <a:endParaRPr lang="en-US" altLang="en-US" sz="2000" smtClean="0">
              <a:latin typeface="Consolas" panose="020B0609020204030204" pitchFamily="49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616075" y="2840038"/>
            <a:ext cx="3168650" cy="38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4235450" y="2332038"/>
            <a:ext cx="1098550" cy="5921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181600" y="1676400"/>
            <a:ext cx="3403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CC6600"/>
                </a:solidFill>
                <a:latin typeface="Arial" panose="020B0604020202020204" pitchFamily="34" charset="0"/>
              </a:rPr>
              <a:t>The recursive case doesn’t make any progress towards the base (stopping)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Using Up Too Many Resources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Name of the example program: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recursiveBloat.py</a:t>
            </a:r>
          </a:p>
          <a:p>
            <a:pPr eaLnBrk="1" hangingPunct="1">
              <a:buFontTx/>
              <a:buNone/>
              <a:defRPr/>
            </a:pPr>
            <a:endParaRPr lang="en-CA" altLang="en-US" sz="2000" dirty="0" smtClean="0"/>
          </a:p>
          <a:p>
            <a:pPr>
              <a:buFontTx/>
              <a:buNone/>
              <a:defRPr/>
            </a:pP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fun(no):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print(no)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[]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for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in range (0, 10000000, 1):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aList.append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("*")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no = no + 1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fun(no)</a:t>
            </a:r>
          </a:p>
          <a:p>
            <a:pPr>
              <a:buFontTx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fun(1)</a:t>
            </a:r>
            <a:endParaRPr lang="en-CA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Undergraduate Student Definition Of Recursion</a:t>
            </a:r>
            <a:endParaRPr lang="en-CA" alt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08075"/>
            <a:ext cx="8178800" cy="13604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Word: </a:t>
            </a:r>
            <a:r>
              <a:rPr lang="en-US" altLang="en-US" b="1" smtClean="0">
                <a:latin typeface="Arial" panose="020B0604020202020204" pitchFamily="34" charset="0"/>
                <a:cs typeface="Arial" panose="020B0604020202020204" pitchFamily="34" charset="0"/>
              </a:rPr>
              <a:t>re·cur·sion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Pronunciation: ri-'k&amp;r-zh&amp;n</a:t>
            </a:r>
          </a:p>
          <a:p>
            <a:pPr eaLnBrk="1" hangingPunct="1">
              <a:buFontTx/>
              <a:buNone/>
            </a:pPr>
            <a:endParaRPr lang="en-CA" altLang="en-US" smtClean="0">
              <a:latin typeface="Times New Roman" panose="02020603050405020304" pitchFamily="18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6200" y="2743200"/>
            <a:ext cx="7848600" cy="4114800"/>
            <a:chOff x="76200" y="2743200"/>
            <a:chExt cx="7848600" cy="4114800"/>
          </a:xfrm>
        </p:grpSpPr>
        <p:sp>
          <p:nvSpPr>
            <p:cNvPr id="45061" name="Text Box 4"/>
            <p:cNvSpPr txBox="1">
              <a:spLocks noChangeArrowheads="1"/>
            </p:cNvSpPr>
            <p:nvPr/>
          </p:nvSpPr>
          <p:spPr bwMode="auto">
            <a:xfrm>
              <a:off x="457200" y="2743200"/>
              <a:ext cx="7467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Arial" panose="020B0604020202020204" pitchFamily="34" charset="0"/>
                </a:rPr>
                <a:t>Definition: See recursion</a:t>
              </a:r>
            </a:p>
          </p:txBody>
        </p:sp>
        <p:sp>
          <p:nvSpPr>
            <p:cNvPr id="45062" name="Text Box 5"/>
            <p:cNvSpPr txBox="1">
              <a:spLocks noChangeArrowheads="1"/>
            </p:cNvSpPr>
            <p:nvPr/>
          </p:nvSpPr>
          <p:spPr bwMode="auto">
            <a:xfrm>
              <a:off x="76200" y="6647686"/>
              <a:ext cx="6477000" cy="210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sz="1600" baseline="30000">
                  <a:latin typeface="Arial" panose="020B0604020202020204" pitchFamily="34" charset="0"/>
                </a:rPr>
                <a:t>Wav file courteously of “James Tam”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h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Recursion: Job Interview Question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1200" smtClean="0"/>
              <a:t>http://www.businessinsider.com/apple-interview-questions-2011-5#write-a-function-that-calculates-a-numbers-factorial-using-recursion-9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Should Now Know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a recursive computer program</a:t>
            </a:r>
          </a:p>
          <a:p>
            <a:pPr eaLnBrk="1" hangingPunct="1"/>
            <a:r>
              <a:rPr lang="en-US" altLang="en-US" smtClean="0"/>
              <a:t>How to write and trace simple recursive programs</a:t>
            </a:r>
          </a:p>
          <a:p>
            <a:pPr eaLnBrk="1" hangingPunct="1"/>
            <a:r>
              <a:rPr lang="en-US" altLang="en-US" smtClean="0"/>
              <a:t>What are the requirements for recursion/What are the common pitfalls of recursion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Definition Of Philosophy</a:t>
            </a:r>
            <a:endParaRPr lang="en-US" altLang="en-US" i="1" baseline="300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“</a:t>
            </a: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…state of mind of the wise man; practical wisdom…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altLang="en-US" i="1" baseline="30000" smtClean="0"/>
              <a:t>1</a:t>
            </a:r>
            <a:endParaRPr lang="en-US" altLang="en-US" baseline="30000" smtClean="0"/>
          </a:p>
          <a:p>
            <a:pPr eaLnBrk="1" hangingPunct="1">
              <a:buFontTx/>
              <a:buNone/>
            </a:pPr>
            <a:r>
              <a:rPr lang="en-US" altLang="en-US" b="1" i="1" smtClean="0">
                <a:solidFill>
                  <a:schemeClr val="accent2"/>
                </a:solidFill>
              </a:rPr>
              <a:t>See Metaphysics</a:t>
            </a:r>
            <a:endParaRPr lang="en-US" altLang="en-US" baseline="300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altLang="en-US" baseline="3000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baseline="300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baseline="300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baseline="300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baseline="300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baseline="30000" smtClean="0">
              <a:latin typeface="Times New Roman" panose="02020603050405020304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9144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1 The New Webster Encyclopedic Dictionary of the English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Metaphysics</a:t>
            </a:r>
            <a:endParaRPr lang="en-US" altLang="en-US" baseline="300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“</a:t>
            </a: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…know the ultimate grounds of being or what it is that really exists, embracing both psychology and </a:t>
            </a:r>
            <a:r>
              <a:rPr lang="en-US" altLang="en-US" b="1" i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ontology</a:t>
            </a:r>
            <a:r>
              <a:rPr lang="en-US" altLang="en-US" b="1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mtClean="0"/>
              <a:t>” </a:t>
            </a:r>
            <a:r>
              <a:rPr lang="en-US" altLang="en-US" baseline="30000" smtClean="0"/>
              <a:t>2</a:t>
            </a:r>
          </a:p>
          <a:p>
            <a:pPr eaLnBrk="1" hangingPunct="1">
              <a:buFontTx/>
              <a:buNone/>
            </a:pPr>
            <a:endParaRPr lang="en-US" altLang="en-US" baseline="30000" smtClean="0">
              <a:latin typeface="Times New Roman" panose="02020603050405020304" pitchFamily="18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6553200"/>
            <a:ext cx="4800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9144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2 The New Webster Encyclopedic Dictionary of the English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Result Of Lookup , Possibility One: Success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 know what Ontology means!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Result Of Lookup, Possibility One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09800" y="1981200"/>
            <a:ext cx="1920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>
              <a:latin typeface="Tahoma" panose="020B0604030504040204" pitchFamily="34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44475" y="187166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Philosophy?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073275" y="2405063"/>
            <a:ext cx="2895600" cy="1676400"/>
            <a:chOff x="1152" y="1536"/>
            <a:chExt cx="1824" cy="1056"/>
          </a:xfrm>
        </p:grpSpPr>
        <p:sp>
          <p:nvSpPr>
            <p:cNvPr id="19469" name="Text Box 6"/>
            <p:cNvSpPr txBox="1">
              <a:spLocks noChangeArrowheads="1"/>
            </p:cNvSpPr>
            <p:nvPr/>
          </p:nvSpPr>
          <p:spPr bwMode="auto">
            <a:xfrm>
              <a:off x="1728" y="2304"/>
              <a:ext cx="1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Metaphysics?</a:t>
              </a:r>
            </a:p>
          </p:txBody>
        </p:sp>
        <p:sp>
          <p:nvSpPr>
            <p:cNvPr id="19470" name="Line 8"/>
            <p:cNvSpPr>
              <a:spLocks noChangeShapeType="1"/>
            </p:cNvSpPr>
            <p:nvPr/>
          </p:nvSpPr>
          <p:spPr bwMode="auto">
            <a:xfrm>
              <a:off x="1152" y="1536"/>
              <a:ext cx="14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197475" y="4000500"/>
            <a:ext cx="3017838" cy="1528763"/>
            <a:chOff x="3120" y="2541"/>
            <a:chExt cx="1901" cy="963"/>
          </a:xfrm>
        </p:grpSpPr>
        <p:sp>
          <p:nvSpPr>
            <p:cNvPr id="19467" name="Text Box 11"/>
            <p:cNvSpPr txBox="1">
              <a:spLocks noChangeArrowheads="1"/>
            </p:cNvSpPr>
            <p:nvPr/>
          </p:nvSpPr>
          <p:spPr bwMode="auto">
            <a:xfrm>
              <a:off x="4080" y="3216"/>
              <a:ext cx="9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Ontology!</a:t>
              </a:r>
            </a:p>
          </p:txBody>
        </p:sp>
        <p:sp>
          <p:nvSpPr>
            <p:cNvPr id="19468" name="Line 13"/>
            <p:cNvSpPr>
              <a:spLocks noChangeShapeType="1"/>
            </p:cNvSpPr>
            <p:nvPr/>
          </p:nvSpPr>
          <p:spPr bwMode="auto">
            <a:xfrm>
              <a:off x="3120" y="2541"/>
              <a:ext cx="1488" cy="6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cxnSp>
        <p:nvCxnSpPr>
          <p:cNvPr id="82961" name="AutoShape 17"/>
          <p:cNvCxnSpPr>
            <a:cxnSpLocks noChangeShapeType="1"/>
          </p:cNvCxnSpPr>
          <p:nvPr/>
        </p:nvCxnSpPr>
        <p:spPr bwMode="auto">
          <a:xfrm rot="16200000" flipV="1">
            <a:off x="4999832" y="3136106"/>
            <a:ext cx="1447800" cy="3490913"/>
          </a:xfrm>
          <a:prstGeom prst="curvedConnector3">
            <a:avLst>
              <a:gd name="adj1" fmla="val -1579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44475" y="2405063"/>
            <a:ext cx="3733800" cy="3397250"/>
            <a:chOff x="192" y="1824"/>
            <a:chExt cx="2352" cy="2140"/>
          </a:xfrm>
        </p:grpSpPr>
        <p:cxnSp>
          <p:nvCxnSpPr>
            <p:cNvPr id="19465" name="AutoShape 21"/>
            <p:cNvCxnSpPr>
              <a:cxnSpLocks noChangeShapeType="1"/>
            </p:cNvCxnSpPr>
            <p:nvPr/>
          </p:nvCxnSpPr>
          <p:spPr bwMode="auto">
            <a:xfrm rot="16200000" flipV="1">
              <a:off x="1164" y="1548"/>
              <a:ext cx="1104" cy="1656"/>
            </a:xfrm>
            <a:prstGeom prst="curvedConnector3">
              <a:avLst>
                <a:gd name="adj1" fmla="val -1304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66" name="Text Box 22"/>
            <p:cNvSpPr txBox="1">
              <a:spLocks noChangeArrowheads="1"/>
            </p:cNvSpPr>
            <p:nvPr/>
          </p:nvSpPr>
          <p:spPr bwMode="auto">
            <a:xfrm>
              <a:off x="192" y="3216"/>
              <a:ext cx="1632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Success!  I’ll take a Philosophy option.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Result Of Lookup, Possibility Two: Failure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Lookup ‘loops’ back.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Result Of Lookup, Possibility Two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965325" y="2014538"/>
            <a:ext cx="1920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>
              <a:latin typeface="Tahoma" panose="020B0604030504040204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Philosophy?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828800" y="2438400"/>
            <a:ext cx="3124200" cy="1371600"/>
            <a:chOff x="1152" y="1536"/>
            <a:chExt cx="1968" cy="864"/>
          </a:xfrm>
        </p:grpSpPr>
        <p:sp>
          <p:nvSpPr>
            <p:cNvPr id="21518" name="Text Box 6"/>
            <p:cNvSpPr txBox="1">
              <a:spLocks noChangeArrowheads="1"/>
            </p:cNvSpPr>
            <p:nvPr/>
          </p:nvSpPr>
          <p:spPr bwMode="auto">
            <a:xfrm>
              <a:off x="1872" y="2112"/>
              <a:ext cx="1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Metaphysics?</a:t>
              </a:r>
            </a:p>
          </p:txBody>
        </p:sp>
        <p:sp>
          <p:nvSpPr>
            <p:cNvPr id="21519" name="Line 8"/>
            <p:cNvSpPr>
              <a:spLocks noChangeShapeType="1"/>
            </p:cNvSpPr>
            <p:nvPr/>
          </p:nvSpPr>
          <p:spPr bwMode="auto">
            <a:xfrm>
              <a:off x="1152" y="1536"/>
              <a:ext cx="14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648200" y="3810000"/>
            <a:ext cx="3517900" cy="1600200"/>
            <a:chOff x="2928" y="2400"/>
            <a:chExt cx="2216" cy="1008"/>
          </a:xfrm>
        </p:grpSpPr>
        <p:sp>
          <p:nvSpPr>
            <p:cNvPr id="21516" name="Text Box 11"/>
            <p:cNvSpPr txBox="1">
              <a:spLocks noChangeArrowheads="1"/>
            </p:cNvSpPr>
            <p:nvPr/>
          </p:nvSpPr>
          <p:spPr bwMode="auto">
            <a:xfrm>
              <a:off x="4176" y="3120"/>
              <a:ext cx="9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Ontology?</a:t>
              </a:r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2928" y="2400"/>
              <a:ext cx="14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209800" y="3962400"/>
            <a:ext cx="4038600" cy="1143000"/>
            <a:chOff x="1392" y="2496"/>
            <a:chExt cx="2544" cy="720"/>
          </a:xfrm>
        </p:grpSpPr>
        <p:grpSp>
          <p:nvGrpSpPr>
            <p:cNvPr id="21512" name="Group 24"/>
            <p:cNvGrpSpPr>
              <a:grpSpLocks/>
            </p:cNvGrpSpPr>
            <p:nvPr/>
          </p:nvGrpSpPr>
          <p:grpSpPr bwMode="auto">
            <a:xfrm>
              <a:off x="1392" y="2496"/>
              <a:ext cx="2544" cy="720"/>
              <a:chOff x="1392" y="2496"/>
              <a:chExt cx="2544" cy="720"/>
            </a:xfrm>
          </p:grpSpPr>
          <p:sp>
            <p:nvSpPr>
              <p:cNvPr id="21514" name="Line 17"/>
              <p:cNvSpPr>
                <a:spLocks noChangeShapeType="1"/>
              </p:cNvSpPr>
              <p:nvPr/>
            </p:nvSpPr>
            <p:spPr bwMode="auto">
              <a:xfrm flipH="1" flipV="1">
                <a:off x="2352" y="2496"/>
                <a:ext cx="1584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1515" name="Text Box 19"/>
              <p:cNvSpPr txBox="1">
                <a:spLocks noChangeArrowheads="1"/>
              </p:cNvSpPr>
              <p:nvPr/>
            </p:nvSpPr>
            <p:spPr bwMode="auto">
              <a:xfrm>
                <a:off x="1392" y="2640"/>
                <a:ext cx="8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latin typeface="Tahoma" panose="020B0604030504040204" pitchFamily="34" charset="0"/>
                  </a:rPr>
                  <a:t>Rats!!!</a:t>
                </a:r>
              </a:p>
            </p:txBody>
          </p:sp>
        </p:grpSp>
        <p:sp>
          <p:nvSpPr>
            <p:cNvPr id="21513" name="Text Box 25"/>
            <p:cNvSpPr txBox="1">
              <a:spLocks noChangeArrowheads="1"/>
            </p:cNvSpPr>
            <p:nvPr/>
          </p:nvSpPr>
          <p:spPr bwMode="auto">
            <a:xfrm>
              <a:off x="2640" y="2832"/>
              <a:ext cx="67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See previous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25709</TotalTime>
  <Words>1354</Words>
  <Application>Microsoft Office PowerPoint</Application>
  <PresentationFormat>On-screen Show (4:3)</PresentationFormat>
  <Paragraphs>291</Paragraphs>
  <Slides>36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MS PGothic</vt:lpstr>
      <vt:lpstr>MS PGothic</vt:lpstr>
      <vt:lpstr>Arial</vt:lpstr>
      <vt:lpstr>Calibri</vt:lpstr>
      <vt:lpstr>Comic Sans MS</vt:lpstr>
      <vt:lpstr>Consolas</vt:lpstr>
      <vt:lpstr>Tahoma</vt:lpstr>
      <vt:lpstr>Times New Roman</vt:lpstr>
      <vt:lpstr>Wingdings</vt:lpstr>
      <vt:lpstr>Office Theme</vt:lpstr>
      <vt:lpstr>Recursion</vt:lpstr>
      <vt:lpstr>What Is Recursion?</vt:lpstr>
      <vt:lpstr>What This Really Means</vt:lpstr>
      <vt:lpstr>Definition Of Philosophy</vt:lpstr>
      <vt:lpstr>Metaphysics</vt:lpstr>
      <vt:lpstr>Result Of Lookup , Possibility One: Success</vt:lpstr>
      <vt:lpstr>Result Of Lookup, Possibility One</vt:lpstr>
      <vt:lpstr>Result Of Lookup, Possibility Two: Failure</vt:lpstr>
      <vt:lpstr>Result Of Lookup, Possibility Two</vt:lpstr>
      <vt:lpstr>Ontology</vt:lpstr>
      <vt:lpstr>Result Of Lookup, Possibility Three: Failure</vt:lpstr>
      <vt:lpstr>Looking Up A Word</vt:lpstr>
      <vt:lpstr>Recursion In Programming</vt:lpstr>
      <vt:lpstr>Direct Call</vt:lpstr>
      <vt:lpstr>Indirect Call</vt:lpstr>
      <vt:lpstr>Indirect Call</vt:lpstr>
      <vt:lpstr>Indirect Call (2)</vt:lpstr>
      <vt:lpstr>Requirements For Sensible Recursion</vt:lpstr>
      <vt:lpstr>Example Program: sumSeries.py</vt:lpstr>
      <vt:lpstr>When To Use Recursion</vt:lpstr>
      <vt:lpstr>When To Consider Alternatives To Recursion</vt:lpstr>
      <vt:lpstr>Example: Tail Recursion</vt:lpstr>
      <vt:lpstr>Example: Non-Tail Recursion</vt:lpstr>
      <vt:lpstr>Error Handling Example Using Recursion</vt:lpstr>
      <vt:lpstr>Error Handling Example Using Recursion (2)</vt:lpstr>
      <vt:lpstr>Drawbacks Of Recursion</vt:lpstr>
      <vt:lpstr>Benefits Of Using Recursion</vt:lpstr>
      <vt:lpstr>Common Pitfalls When Using Recursion</vt:lpstr>
      <vt:lpstr>No Base Case</vt:lpstr>
      <vt:lpstr>No Base Case</vt:lpstr>
      <vt:lpstr>No Progress Towards The Base Case</vt:lpstr>
      <vt:lpstr>No Progress Towards The Base Case</vt:lpstr>
      <vt:lpstr>Using Up Too Many Resources</vt:lpstr>
      <vt:lpstr>Undergraduate Student Definition Of Recursion</vt:lpstr>
      <vt:lpstr>Recursion: Job Interview Question</vt:lpstr>
      <vt:lpstr>You Should Now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Recursion in Python</dc:title>
  <dc:creator>James Tam</dc:creator>
  <cp:keywords>recursion;functions calling other functions</cp:keywords>
  <cp:lastModifiedBy>James Tam</cp:lastModifiedBy>
  <cp:revision>672</cp:revision>
  <dcterms:created xsi:type="dcterms:W3CDTF">2013-08-26T22:54:00Z</dcterms:created>
  <dcterms:modified xsi:type="dcterms:W3CDTF">2017-06-20T02:18:41Z</dcterms:modified>
</cp:coreProperties>
</file>