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4" r:id="rId1"/>
  </p:sldMasterIdLst>
  <p:notesMasterIdLst>
    <p:notesMasterId r:id="rId68"/>
  </p:notesMasterIdLst>
  <p:handoutMasterIdLst>
    <p:handoutMasterId r:id="rId69"/>
  </p:handout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44" r:id="rId15"/>
    <p:sldId id="268" r:id="rId16"/>
    <p:sldId id="271" r:id="rId17"/>
    <p:sldId id="345" r:id="rId18"/>
    <p:sldId id="272" r:id="rId19"/>
    <p:sldId id="346" r:id="rId20"/>
    <p:sldId id="275" r:id="rId21"/>
    <p:sldId id="341" r:id="rId22"/>
    <p:sldId id="278" r:id="rId23"/>
    <p:sldId id="329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43" r:id="rId42"/>
    <p:sldId id="34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30" r:id="rId52"/>
    <p:sldId id="347" r:id="rId53"/>
    <p:sldId id="348" r:id="rId54"/>
    <p:sldId id="332" r:id="rId55"/>
    <p:sldId id="353" r:id="rId56"/>
    <p:sldId id="336" r:id="rId57"/>
    <p:sldId id="337" r:id="rId58"/>
    <p:sldId id="349" r:id="rId59"/>
    <p:sldId id="338" r:id="rId60"/>
    <p:sldId id="324" r:id="rId61"/>
    <p:sldId id="325" r:id="rId62"/>
    <p:sldId id="351" r:id="rId63"/>
    <p:sldId id="352" r:id="rId64"/>
    <p:sldId id="282" r:id="rId65"/>
    <p:sldId id="328" r:id="rId66"/>
    <p:sldId id="350" r:id="rId6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FF"/>
    <a:srgbClr val="018080"/>
    <a:srgbClr val="FFFFFF"/>
    <a:srgbClr val="FFFFCC"/>
    <a:srgbClr val="66FFCC"/>
    <a:srgbClr val="8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2" autoAdjust="0"/>
    <p:restoredTop sz="95238" autoAdjust="0"/>
  </p:normalViewPr>
  <p:slideViewPr>
    <p:cSldViewPr snapToGrid="0">
      <p:cViewPr varScale="1">
        <p:scale>
          <a:sx n="83" d="100"/>
          <a:sy n="83" d="100"/>
        </p:scale>
        <p:origin x="1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6" y="49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History of computers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/>
            </a:lvl1pPr>
          </a:lstStyle>
          <a:p>
            <a:fld id="{07D9935B-270D-438D-8A30-AE8F79EF3B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fld id="{535CDD0E-566F-40AF-B567-4D6A8C814F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124200" y="8853488"/>
            <a:ext cx="760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64" tIns="46123" rIns="89064" bIns="46123">
            <a:spAutoFit/>
          </a:bodyPr>
          <a:lstStyle>
            <a:lvl1pPr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72184D5B-F58D-4415-B38F-25452C808B26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29150" cy="3471862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7713" rIns="93836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1117C77-F60B-4AFD-8B1E-8C3F8F0FBE10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13F4322-37EA-40CA-98BE-070B682C926A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95AE65B-D892-4823-986D-4929A2A1D3E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D0E-566F-40AF-B567-4D6A8C814F6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08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6E64E15-AF4B-499B-AE78-A00CA987083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3031764-D308-4A73-AD0D-76AA96DCB2CC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8D9C1ED-8096-4151-B4F7-96F85EAE6448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3C29D-D61D-43B6-B833-5BCC35C633D1}" type="slidenum">
              <a:rPr lang="en-US" altLang="en-US" sz="1000">
                <a:latin typeface="Times New Roman" panose="02020603050405020304" pitchFamily="18" charset="0"/>
              </a:rPr>
              <a:pPr/>
              <a:t>51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5729956-87C6-44DC-B3AF-E7D8FB51B4F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52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4850"/>
            <a:ext cx="4624388" cy="3470275"/>
          </a:xfrm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1" tIns="47696" rIns="93801" bIns="47696"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77" tIns="0" rIns="19077" bIns="0" anchor="b"/>
          <a:lstStyle>
            <a:lvl1pPr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6538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4950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7088" indent="-23177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42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14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6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0C37C6D-18A8-404B-9409-184C2EBF68ED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52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C994C-95BD-45C3-B238-28F273203169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42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1" tIns="0" rIns="19081" bIns="0" anchor="b"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B70D3187-2DE0-4021-9ECF-1FEE29EDAA3B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56</a:t>
            </a:fld>
            <a:endParaRPr lang="en-US" altLang="en-US" sz="1000" i="1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29150" cy="347186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7706" rIns="93822" bIns="47706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1F00BB2C-EC38-4E30-B3A9-E95F66565636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300" y="139700"/>
            <a:ext cx="8775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2775" y="6629400"/>
            <a:ext cx="911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latin typeface="Times New Roman" pitchFamily="18" charset="0"/>
              </a:rPr>
              <a:t>James Tam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32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2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03213"/>
            <a:ext cx="816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6" r:id="rId2"/>
    <p:sldLayoutId id="214748426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9pPr>
    </p:titleStyle>
    <p:bodyStyle>
      <a:lvl1pPr marL="111125" indent="-111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6075" indent="-120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 New Roman" panose="02020603050405020304" pitchFamily="18" charset="0"/>
        <a:buChar char="-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568325" indent="-107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800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marL="10287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4859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943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4003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8575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pga/1989/6/cont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z="4800" smtClean="0"/>
              <a:t>The History of Computers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200" smtClean="0"/>
              <a:t>You will learn about the developments in computing and other related technologies that were made from the 1940’s onward.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The People Behind The ENIAC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John Mauchly</a:t>
            </a:r>
          </a:p>
          <a:p>
            <a:pPr lvl="1"/>
            <a:r>
              <a:rPr lang="en-US" altLang="en-US" smtClean="0"/>
              <a:t>A Physics professor at Ursin College.</a:t>
            </a:r>
          </a:p>
          <a:p>
            <a:pPr lvl="1"/>
            <a:r>
              <a:rPr lang="en-US" altLang="en-US" smtClean="0"/>
              <a:t>Produced the overall design of the ENIAC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J. Presper Eckert</a:t>
            </a:r>
          </a:p>
          <a:p>
            <a:pPr lvl="1"/>
            <a:r>
              <a:rPr lang="en-US" altLang="en-US" smtClean="0"/>
              <a:t>A lab instructor at the Moore School</a:t>
            </a:r>
          </a:p>
          <a:p>
            <a:pPr lvl="1"/>
            <a:r>
              <a:rPr lang="en-US" altLang="en-US" smtClean="0"/>
              <a:t>Designed the individual circuits of the ENIAC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Joseph Chedaker</a:t>
            </a:r>
          </a:p>
          <a:p>
            <a:pPr lvl="1"/>
            <a:r>
              <a:rPr lang="en-US" altLang="en-US" smtClean="0"/>
              <a:t>Supervised the construction team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03975" y="1363663"/>
            <a:ext cx="2520950" cy="1441450"/>
            <a:chOff x="6403975" y="1363741"/>
            <a:chExt cx="2520950" cy="1440656"/>
          </a:xfrm>
        </p:grpSpPr>
        <p:pic>
          <p:nvPicPr>
            <p:cNvPr id="13321" name="Picture 7" descr="http://www.computermuseum.li/Testpage/ENIAC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6" t="24162" r="40604" b="37920"/>
            <a:stretch>
              <a:fillRect/>
            </a:stretch>
          </p:blipFill>
          <p:spPr bwMode="auto">
            <a:xfrm>
              <a:off x="6403975" y="1363741"/>
              <a:ext cx="1314450" cy="114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3975" y="2512458"/>
              <a:ext cx="2520950" cy="291939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/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From www.computermuseum.li 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03975" y="3517900"/>
            <a:ext cx="2422525" cy="2100263"/>
            <a:chOff x="6403975" y="3517900"/>
            <a:chExt cx="2422525" cy="2100263"/>
          </a:xfrm>
        </p:grpSpPr>
        <p:pic>
          <p:nvPicPr>
            <p:cNvPr id="13319" name="Picture 8" descr="http://s7.computerhistory.org/is/image/CHM/102649741-03-01?$re-zoomed$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4" r="24167"/>
            <a:stretch>
              <a:fillRect/>
            </a:stretch>
          </p:blipFill>
          <p:spPr bwMode="auto">
            <a:xfrm>
              <a:off x="6403975" y="3517900"/>
              <a:ext cx="1182721" cy="17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Box 3"/>
            <p:cNvSpPr txBox="1">
              <a:spLocks noChangeArrowheads="1"/>
            </p:cNvSpPr>
            <p:nvPr/>
          </p:nvSpPr>
          <p:spPr bwMode="auto">
            <a:xfrm>
              <a:off x="6403975" y="5224329"/>
              <a:ext cx="2422525" cy="39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Michael Denning from </a:t>
              </a:r>
              <a:r>
                <a:rPr lang="en-US" altLang="en-US" sz="1200">
                  <a:latin typeface="Arial" panose="020B0604020202020204" pitchFamily="34" charset="0"/>
                  <a:hlinkClick r:id="rId5"/>
                </a:rPr>
                <a:t>www.computerhistory.org</a:t>
              </a:r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Second Electronic Computer: The ENIAC (Electronic Numerical Integrator Calculator)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 smtClean="0"/>
              <a:t>Completed in 1949 for $500,000</a:t>
            </a:r>
          </a:p>
          <a:p>
            <a:pPr>
              <a:defRPr/>
            </a:pPr>
            <a:r>
              <a:rPr lang="en-CA" altLang="en-US" dirty="0" smtClean="0"/>
              <a:t>The machine was huge and required a great deal of resources</a:t>
            </a:r>
          </a:p>
          <a:p>
            <a:pPr lvl="1">
              <a:defRPr/>
            </a:pPr>
            <a:r>
              <a:rPr lang="en-CA" altLang="en-US" dirty="0" smtClean="0"/>
              <a:t>Filled a room (x100 times bigger than comparable machines of the time)</a:t>
            </a:r>
          </a:p>
          <a:p>
            <a:pPr lvl="1">
              <a:defRPr/>
            </a:pPr>
            <a:r>
              <a:rPr lang="en-CA" altLang="en-US" dirty="0" smtClean="0"/>
              <a:t>30 tons</a:t>
            </a:r>
          </a:p>
          <a:p>
            <a:pPr lvl="1">
              <a:defRPr/>
            </a:pPr>
            <a:r>
              <a:rPr lang="en-CA" altLang="en-US" dirty="0" smtClean="0"/>
              <a:t>140,000 watts</a:t>
            </a:r>
          </a:p>
          <a:p>
            <a:pPr lvl="1"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 smtClean="0"/>
          </a:p>
          <a:p>
            <a:pPr lvl="1"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 smtClean="0"/>
          </a:p>
          <a:p>
            <a:pPr lvl="1"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 smtClean="0"/>
          </a:p>
          <a:p>
            <a:pPr marL="225425" lvl="1" indent="0">
              <a:buFont typeface="Times New Roman" panose="02020603050405020304" pitchFamily="18" charset="0"/>
              <a:buNone/>
              <a:defRPr/>
            </a:pPr>
            <a:endParaRPr lang="en-CA" altLang="en-US" dirty="0" smtClean="0"/>
          </a:p>
          <a:p>
            <a:pPr lvl="1">
              <a:defRPr/>
            </a:pPr>
            <a:r>
              <a:rPr lang="en-US" altLang="en-US" dirty="0" smtClean="0"/>
              <a:t>“…the most complex bit of electronic ever put together” (Michael R. Williams “A history of computing technology”).</a:t>
            </a:r>
          </a:p>
          <a:p>
            <a:pPr lvl="2">
              <a:defRPr/>
            </a:pPr>
            <a:r>
              <a:rPr lang="en-US" altLang="en-US" sz="1600" dirty="0" smtClean="0"/>
              <a:t>~ wiring of the US telephone network</a:t>
            </a:r>
          </a:p>
          <a:p>
            <a:pPr lvl="1"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47713" y="3098800"/>
            <a:ext cx="3900487" cy="2400300"/>
            <a:chOff x="748464" y="3098800"/>
            <a:chExt cx="3899736" cy="2400300"/>
          </a:xfrm>
        </p:grpSpPr>
        <p:pic>
          <p:nvPicPr>
            <p:cNvPr id="14341" name="Picture 7" descr="http://s7.computerhistory.org/is/image/CHM/102652279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64" y="3098800"/>
              <a:ext cx="28575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1"/>
            <p:cNvSpPr txBox="1">
              <a:spLocks noChangeArrowheads="1"/>
            </p:cNvSpPr>
            <p:nvPr/>
          </p:nvSpPr>
          <p:spPr bwMode="auto">
            <a:xfrm>
              <a:off x="748464" y="5327650"/>
              <a:ext cx="3899736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University of Pennsylvania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Second Electronic Computer: The ENIAC (2)</a:t>
            </a:r>
            <a:endParaRPr lang="en-US" altLang="en-US" smtClean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8075"/>
            <a:ext cx="8178800" cy="1204913"/>
          </a:xfrm>
        </p:spPr>
        <p:txBody>
          <a:bodyPr/>
          <a:lstStyle/>
          <a:p>
            <a:r>
              <a:rPr lang="en-US" altLang="en-US" smtClean="0"/>
              <a:t>Many of the components were just electronic equivalents of the mechanical version.</a:t>
            </a:r>
          </a:p>
          <a:p>
            <a:r>
              <a:rPr lang="en-US" altLang="en-US" smtClean="0"/>
              <a:t>E.g., to store a single digit: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5788" y="2312988"/>
            <a:ext cx="4495800" cy="2970212"/>
            <a:chOff x="4384675" y="2453879"/>
            <a:chExt cx="4495800" cy="2970609"/>
          </a:xfrm>
        </p:grpSpPr>
        <p:pic>
          <p:nvPicPr>
            <p:cNvPr id="15369" name="Picture 23" descr="http://www.library.upenn.edu/exhibits/rbm/mauchly/img/tube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2947987"/>
              <a:ext cx="4495800" cy="1866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Box 1"/>
            <p:cNvSpPr txBox="1">
              <a:spLocks noChangeArrowheads="1"/>
            </p:cNvSpPr>
            <p:nvPr/>
          </p:nvSpPr>
          <p:spPr bwMode="auto">
            <a:xfrm>
              <a:off x="4384675" y="4751388"/>
              <a:ext cx="4156075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University of  Pennsylvania (from http://www.library.upenn.edu</a:t>
              </a:r>
              <a:r>
                <a:rPr lang="en-US" altLang="en-US" sz="1200" b="1">
                  <a:latin typeface="Arial" panose="020B0604020202020204" pitchFamily="34" charset="0"/>
                </a:rPr>
                <a:t>)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5371" name="TextBox 2"/>
            <p:cNvSpPr txBox="1">
              <a:spLocks noChangeArrowheads="1"/>
            </p:cNvSpPr>
            <p:nvPr/>
          </p:nvSpPr>
          <p:spPr bwMode="auto">
            <a:xfrm>
              <a:off x="4384675" y="2453879"/>
              <a:ext cx="1968500" cy="45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ENIAC approach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312988"/>
            <a:ext cx="3292475" cy="2728912"/>
            <a:chOff x="631825" y="2312988"/>
            <a:chExt cx="3292475" cy="2729002"/>
          </a:xfrm>
        </p:grpSpPr>
        <p:sp>
          <p:nvSpPr>
            <p:cNvPr id="15366" name="Text Box 18"/>
            <p:cNvSpPr txBox="1">
              <a:spLocks noChangeArrowheads="1"/>
            </p:cNvSpPr>
            <p:nvPr/>
          </p:nvSpPr>
          <p:spPr bwMode="auto">
            <a:xfrm>
              <a:off x="631825" y="2312988"/>
              <a:ext cx="25527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Mechanical approach</a:t>
              </a:r>
            </a:p>
          </p:txBody>
        </p:sp>
        <p:pic>
          <p:nvPicPr>
            <p:cNvPr id="15367" name="Picture 23" descr="U:\PC\lectures\2012\409W\my pics of old stuff\27-11-2013\DSC0167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4" t="5795" r="15807" b="12036"/>
            <a:stretch>
              <a:fillRect/>
            </a:stretch>
          </p:blipFill>
          <p:spPr bwMode="auto">
            <a:xfrm>
              <a:off x="736600" y="2679701"/>
              <a:ext cx="2970076" cy="193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Box 1"/>
            <p:cNvSpPr txBox="1">
              <a:spLocks noChangeArrowheads="1"/>
            </p:cNvSpPr>
            <p:nvPr/>
          </p:nvSpPr>
          <p:spPr bwMode="auto">
            <a:xfrm>
              <a:off x="736600" y="4610190"/>
              <a:ext cx="3187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of Leibniz’s “stepped drum” calculating machine: courtesy of 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ABC And The ENIAC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ABC was the first </a:t>
            </a:r>
            <a:r>
              <a:rPr lang="en-US" altLang="en-US" i="1" smtClean="0"/>
              <a:t>prototype</a:t>
            </a:r>
            <a:r>
              <a:rPr lang="en-US" altLang="en-US" smtClean="0"/>
              <a:t> electronic computer (not quite completed): 1942.</a:t>
            </a:r>
          </a:p>
          <a:p>
            <a:r>
              <a:rPr lang="en-US" altLang="en-US" smtClean="0"/>
              <a:t>The ENIAC was the first </a:t>
            </a:r>
            <a:r>
              <a:rPr lang="en-US" altLang="en-US" i="1" smtClean="0"/>
              <a:t>fully operational</a:t>
            </a:r>
            <a:r>
              <a:rPr lang="en-US" altLang="en-US" smtClean="0"/>
              <a:t> electronic computer (finished): 1949.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World War II: Code Breaking And Computing</a:t>
            </a:r>
          </a:p>
        </p:txBody>
      </p:sp>
      <p:sp>
        <p:nvSpPr>
          <p:cNvPr id="17426" name="TextBox 1"/>
          <p:cNvSpPr txBox="1">
            <a:spLocks noChangeArrowheads="1"/>
          </p:cNvSpPr>
          <p:nvPr/>
        </p:nvSpPr>
        <p:spPr bwMode="auto">
          <a:xfrm>
            <a:off x="444164" y="1144587"/>
            <a:ext cx="3930888" cy="307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</a:t>
            </a:r>
            <a:r>
              <a:rPr lang="en-US" altLang="en-US" b="1" dirty="0" smtClean="0">
                <a:latin typeface="Arial" panose="020B0604020202020204" pitchFamily="34" charset="0"/>
              </a:rPr>
              <a:t>Allies</a:t>
            </a:r>
          </a:p>
          <a:p>
            <a:pPr marL="112713" indent="-112713">
              <a:defRPr/>
            </a:pPr>
            <a:r>
              <a:rPr lang="en-US" sz="2000" dirty="0">
                <a:latin typeface="Arial" charset="0"/>
              </a:rPr>
              <a:t>British code breaking </a:t>
            </a:r>
            <a:r>
              <a:rPr lang="en-US" sz="2000" dirty="0" smtClean="0">
                <a:latin typeface="Arial" charset="0"/>
              </a:rPr>
              <a:t>machines/projects</a:t>
            </a:r>
          </a:p>
          <a:p>
            <a:pPr marL="338138" lvl="1" indent="-225425">
              <a:defRPr/>
            </a:pPr>
            <a:r>
              <a:rPr lang="en-US" sz="1600" dirty="0" smtClean="0">
                <a:latin typeface="Arial" charset="0"/>
              </a:rPr>
              <a:t>The </a:t>
            </a:r>
            <a:r>
              <a:rPr lang="en-US" sz="1600" dirty="0">
                <a:latin typeface="Arial" charset="0"/>
              </a:rPr>
              <a:t>machines of Bletchley Park (‘bombs</a:t>
            </a:r>
            <a:r>
              <a:rPr lang="en-US" sz="1600" dirty="0" smtClean="0">
                <a:latin typeface="Arial" charset="0"/>
              </a:rPr>
              <a:t>’)</a:t>
            </a:r>
          </a:p>
          <a:p>
            <a:pPr marL="338138" lvl="1" indent="-225425">
              <a:defRPr/>
            </a:pPr>
            <a:r>
              <a:rPr lang="en-US" sz="1600" dirty="0" smtClean="0">
                <a:latin typeface="Arial" charset="0"/>
              </a:rPr>
              <a:t>The Robinsons</a:t>
            </a:r>
          </a:p>
          <a:p>
            <a:pPr marL="338138" lvl="1" indent="-225425">
              <a:defRPr/>
            </a:pPr>
            <a:r>
              <a:rPr lang="en-US" sz="1600" dirty="0" smtClean="0">
                <a:latin typeface="Arial" charset="0"/>
              </a:rPr>
              <a:t>The </a:t>
            </a:r>
            <a:r>
              <a:rPr lang="en-US" sz="1600" dirty="0">
                <a:latin typeface="Arial" charset="0"/>
              </a:rPr>
              <a:t>Colossus (and the Colossi!)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7421" name="TextBox 20"/>
          <p:cNvSpPr txBox="1">
            <a:spLocks noChangeArrowheads="1"/>
          </p:cNvSpPr>
          <p:nvPr/>
        </p:nvSpPr>
        <p:spPr bwMode="auto">
          <a:xfrm>
            <a:off x="4827025" y="1112747"/>
            <a:ext cx="2387600" cy="4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</a:t>
            </a:r>
            <a:r>
              <a:rPr lang="en-US" altLang="en-US" b="1" dirty="0" smtClean="0">
                <a:latin typeface="Arial" panose="020B0604020202020204" pitchFamily="34" charset="0"/>
              </a:rPr>
              <a:t>Axis</a:t>
            </a:r>
          </a:p>
          <a:p>
            <a:pPr marL="112713" indent="-112713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Germany: the enigma machines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German Enigma Machines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Enigma machines: used before and during WWII by Germany as an encryption device.</a:t>
            </a:r>
          </a:p>
          <a:p>
            <a:r>
              <a:rPr lang="en-US" altLang="en-US" smtClean="0"/>
              <a:t>There were two version: one for the military and one for business.</a:t>
            </a:r>
          </a:p>
          <a:p>
            <a:r>
              <a:rPr lang="en-US" altLang="en-US" smtClean="0"/>
              <a:t>The sheer number of possible combinations (100 billion!) made mere possession of the machines useless.</a:t>
            </a:r>
          </a:p>
        </p:txBody>
      </p:sp>
      <p:sp>
        <p:nvSpPr>
          <p:cNvPr id="806916" name="AutoShape 4"/>
          <p:cNvSpPr>
            <a:spLocks noChangeArrowheads="1"/>
          </p:cNvSpPr>
          <p:nvPr/>
        </p:nvSpPr>
        <p:spPr bwMode="auto">
          <a:xfrm rot="-4817423">
            <a:off x="3858419" y="1575594"/>
            <a:ext cx="1187450" cy="4764088"/>
          </a:xfrm>
          <a:prstGeom prst="lightningBol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806917" name="Group 5"/>
          <p:cNvGrpSpPr>
            <a:grpSpLocks/>
          </p:cNvGrpSpPr>
          <p:nvPr/>
        </p:nvGrpSpPr>
        <p:grpSpPr bwMode="auto">
          <a:xfrm>
            <a:off x="0" y="3441700"/>
            <a:ext cx="3508375" cy="2774950"/>
            <a:chOff x="0" y="2168"/>
            <a:chExt cx="2210" cy="1748"/>
          </a:xfrm>
        </p:grpSpPr>
        <p:sp>
          <p:nvSpPr>
            <p:cNvPr id="18445" name="AutoShape 6"/>
            <p:cNvSpPr>
              <a:spLocks noChangeArrowheads="1"/>
            </p:cNvSpPr>
            <p:nvPr/>
          </p:nvSpPr>
          <p:spPr bwMode="auto">
            <a:xfrm>
              <a:off x="469" y="2733"/>
              <a:ext cx="1741" cy="1183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Enigma (setup to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Combination 456,118</a:t>
              </a:r>
              <a:r>
                <a:rPr lang="en-US" altLang="en-US" sz="1200"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18446" name="Group 7"/>
            <p:cNvGrpSpPr>
              <a:grpSpLocks/>
            </p:cNvGrpSpPr>
            <p:nvPr/>
          </p:nvGrpSpPr>
          <p:grpSpPr bwMode="auto">
            <a:xfrm>
              <a:off x="1100" y="2400"/>
              <a:ext cx="404" cy="520"/>
              <a:chOff x="1100" y="2400"/>
              <a:chExt cx="404" cy="520"/>
            </a:xfrm>
          </p:grpSpPr>
          <p:sp>
            <p:nvSpPr>
              <p:cNvPr id="18448" name="Line 8"/>
              <p:cNvSpPr>
                <a:spLocks noChangeShapeType="1"/>
              </p:cNvSpPr>
              <p:nvPr/>
            </p:nvSpPr>
            <p:spPr bwMode="auto">
              <a:xfrm flipV="1">
                <a:off x="1100" y="2400"/>
                <a:ext cx="226" cy="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49" name="Line 9"/>
              <p:cNvSpPr>
                <a:spLocks noChangeShapeType="1"/>
              </p:cNvSpPr>
              <p:nvPr/>
            </p:nvSpPr>
            <p:spPr bwMode="auto">
              <a:xfrm>
                <a:off x="1328" y="2400"/>
                <a:ext cx="176" cy="4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50" name="Line 10"/>
              <p:cNvSpPr>
                <a:spLocks noChangeShapeType="1"/>
              </p:cNvSpPr>
              <p:nvPr/>
            </p:nvSpPr>
            <p:spPr bwMode="auto">
              <a:xfrm flipV="1">
                <a:off x="1302" y="2402"/>
                <a:ext cx="26" cy="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0" y="2168"/>
              <a:ext cx="108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marL="63500" indent="-63500"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Troop deployments: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Stalingrad: 10 divisions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Normandy: 3 divisions</a:t>
              </a:r>
            </a:p>
          </p:txBody>
        </p:sp>
      </p:grpSp>
      <p:grpSp>
        <p:nvGrpSpPr>
          <p:cNvPr id="806924" name="Group 12"/>
          <p:cNvGrpSpPr>
            <a:grpSpLocks/>
          </p:cNvGrpSpPr>
          <p:nvPr/>
        </p:nvGrpSpPr>
        <p:grpSpPr bwMode="auto">
          <a:xfrm>
            <a:off x="5468938" y="3479800"/>
            <a:ext cx="3675062" cy="2647950"/>
            <a:chOff x="3445" y="2192"/>
            <a:chExt cx="2315" cy="1668"/>
          </a:xfrm>
        </p:grpSpPr>
        <p:sp>
          <p:nvSpPr>
            <p:cNvPr id="18439" name="AutoShape 13"/>
            <p:cNvSpPr>
              <a:spLocks noChangeArrowheads="1"/>
            </p:cNvSpPr>
            <p:nvPr/>
          </p:nvSpPr>
          <p:spPr bwMode="auto">
            <a:xfrm>
              <a:off x="3445" y="2677"/>
              <a:ext cx="1741" cy="1183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Enigma (setup to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Combination 456,118</a:t>
              </a:r>
              <a:r>
                <a:rPr lang="en-US" altLang="en-US" sz="1200"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18440" name="Group 14"/>
            <p:cNvGrpSpPr>
              <a:grpSpLocks/>
            </p:cNvGrpSpPr>
            <p:nvPr/>
          </p:nvGrpSpPr>
          <p:grpSpPr bwMode="auto">
            <a:xfrm>
              <a:off x="4124" y="2344"/>
              <a:ext cx="404" cy="520"/>
              <a:chOff x="1100" y="2400"/>
              <a:chExt cx="404" cy="520"/>
            </a:xfrm>
          </p:grpSpPr>
          <p:sp>
            <p:nvSpPr>
              <p:cNvPr id="18442" name="Line 15"/>
              <p:cNvSpPr>
                <a:spLocks noChangeShapeType="1"/>
              </p:cNvSpPr>
              <p:nvPr/>
            </p:nvSpPr>
            <p:spPr bwMode="auto">
              <a:xfrm flipV="1">
                <a:off x="1100" y="2400"/>
                <a:ext cx="226" cy="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43" name="Line 16"/>
              <p:cNvSpPr>
                <a:spLocks noChangeShapeType="1"/>
              </p:cNvSpPr>
              <p:nvPr/>
            </p:nvSpPr>
            <p:spPr bwMode="auto">
              <a:xfrm>
                <a:off x="1328" y="2400"/>
                <a:ext cx="176" cy="4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8444" name="Line 17"/>
              <p:cNvSpPr>
                <a:spLocks noChangeShapeType="1"/>
              </p:cNvSpPr>
              <p:nvPr/>
            </p:nvSpPr>
            <p:spPr bwMode="auto">
              <a:xfrm flipV="1">
                <a:off x="1302" y="2402"/>
                <a:ext cx="26" cy="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18441" name="Text Box 18"/>
            <p:cNvSpPr txBox="1">
              <a:spLocks noChangeArrowheads="1"/>
            </p:cNvSpPr>
            <p:nvPr/>
          </p:nvSpPr>
          <p:spPr bwMode="auto">
            <a:xfrm>
              <a:off x="4680" y="2192"/>
              <a:ext cx="108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marL="63500" indent="-63500"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%j*e82N,: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9*!jn3n2@#n+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R~&amp;b4n#@’?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/>
      <p:bldP spid="8069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An Enigma Machine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1559" b="5519"/>
          <a:stretch>
            <a:fillRect/>
          </a:stretch>
        </p:blipFill>
        <p:spPr bwMode="auto">
          <a:xfrm>
            <a:off x="2341563" y="1060450"/>
            <a:ext cx="4808537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6565900"/>
            <a:ext cx="7150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 courtesy of James Tam (Imperial War museum: London England)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British Code And Cipher School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Worked on deciphering the German codes at Bletchley Park outside of London: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Intelligence work involved a great deal of secrecy:</a:t>
            </a:r>
          </a:p>
          <a:p>
            <a:pPr lvl="1"/>
            <a:r>
              <a:rPr lang="en-US" altLang="en-US" smtClean="0"/>
              <a:t>Information was strictly on a “need to know basis” for the people working there.</a:t>
            </a:r>
          </a:p>
          <a:p>
            <a:pPr lvl="1"/>
            <a:r>
              <a:rPr lang="en-US" altLang="en-US" smtClean="0"/>
              <a:t>Even now much of the information is still classified “Official Secrets Act”: </a:t>
            </a:r>
            <a:r>
              <a:rPr lang="en-US" altLang="en-US" smtClean="0">
                <a:hlinkClick r:id="rId3"/>
              </a:rPr>
              <a:t>http://www.legislation.gov.uk/ukpga/1989/6/contents</a:t>
            </a:r>
            <a:endParaRPr lang="en-US" altLang="en-US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24050"/>
            <a:ext cx="65246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Alan Turing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989013"/>
            <a:ext cx="8178800" cy="5368925"/>
          </a:xfrm>
        </p:spPr>
        <p:txBody>
          <a:bodyPr/>
          <a:lstStyle/>
          <a:p>
            <a:pPr>
              <a:defRPr/>
            </a:pPr>
            <a:r>
              <a:rPr lang="en-CA" altLang="en-US" dirty="0" smtClean="0"/>
              <a:t>A distinguished British Mathematician from Cambridge.</a:t>
            </a:r>
          </a:p>
          <a:p>
            <a:pPr>
              <a:defRPr/>
            </a:pPr>
            <a:r>
              <a:rPr lang="en-CA" altLang="en-US" dirty="0" smtClean="0"/>
              <a:t>He worked at Bletchley Park as a code-breaker (contributed to the design of the machinery as well as applying his Mathematical knowledge).</a:t>
            </a:r>
          </a:p>
          <a:p>
            <a:pPr>
              <a:defRPr/>
            </a:pPr>
            <a:r>
              <a:rPr lang="en-CA" altLang="en-US" dirty="0" smtClean="0"/>
              <a:t>A serious athlete!</a:t>
            </a:r>
          </a:p>
          <a:p>
            <a:pPr lvl="1">
              <a:defRPr/>
            </a:pPr>
            <a:r>
              <a:rPr lang="en-US" dirty="0" smtClean="0"/>
              <a:t>“Alan Turing achieved world-class Marathon standards. His best time of 2 hours, 46 minutes, 3 seconds, was only 11 minutes slower than the winner in the 1948 Olympic Games. In a 1948 cross-country race he finished ahead of Tom Richards who was to win the silver medal in the Olympics.”</a:t>
            </a:r>
          </a:p>
          <a:p>
            <a:pPr marL="225425" lvl="1" indent="0">
              <a:buFont typeface="Times New Roman" panose="02020603050405020304" pitchFamily="18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--</a:t>
            </a:r>
          </a:p>
          <a:p>
            <a:pPr marL="225425" lvl="1" indent="0">
              <a:buFont typeface="Times New Roman" panose="02020603050405020304" pitchFamily="18" charset="0"/>
              <a:buNone/>
              <a:defRPr/>
            </a:pPr>
            <a:r>
              <a:rPr lang="en-US" dirty="0" smtClean="0"/>
              <a:t>From: http://www.turing.org.uk </a:t>
            </a:r>
            <a:endParaRPr lang="en-CA" altLang="en-US" dirty="0" smtClean="0"/>
          </a:p>
          <a:p>
            <a:pPr>
              <a:buFontTx/>
              <a:buNone/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  <a:p>
            <a:pPr>
              <a:defRPr/>
            </a:pPr>
            <a:endParaRPr lang="en-CA" altLang="en-US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388"/>
          </a:xfrm>
        </p:grpSpPr>
        <p:pic>
          <p:nvPicPr>
            <p:cNvPr id="21509" name="Picture 4" descr="tur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3" t="7925" r="2583" b="20021"/>
            <a:stretch>
              <a:fillRect/>
            </a:stretch>
          </p:blipFill>
          <p:spPr bwMode="auto">
            <a:xfrm>
              <a:off x="8042275" y="0"/>
              <a:ext cx="1101725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0" y="6613525"/>
              <a:ext cx="772160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CA" altLang="en-US" sz="1000">
                  <a:latin typeface="Arial" panose="020B0604020202020204" pitchFamily="34" charset="0"/>
                </a:rPr>
                <a:t>Image from the History of Computing Technology by Michael R. Williams (Original: National Physical Laboratory)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British Code Breaking Machines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‘bombs’ were the first set of devices and were based on machines produced by the Poles.</a:t>
            </a:r>
          </a:p>
          <a:p>
            <a:pPr lvl="1"/>
            <a:r>
              <a:rPr lang="en-US" altLang="en-US" smtClean="0"/>
              <a:t>The combination of secrecy surrounding the work at Bletchley Park and the code names used, ‘work on bombs’ resulted in a great deal of confusion.</a:t>
            </a:r>
          </a:p>
          <a:p>
            <a:pPr lvl="2"/>
            <a:r>
              <a:rPr lang="en-US" altLang="en-US" smtClean="0"/>
              <a:t>“…but the only thing these bombs destroyed was the German Air Force message security” (Michael R. Williams “A History of Computing Technology”).</a:t>
            </a:r>
          </a:p>
          <a:p>
            <a:r>
              <a:rPr lang="en-US" altLang="en-US" smtClean="0"/>
              <a:t>(Heath) Robinson machines</a:t>
            </a:r>
          </a:p>
          <a:p>
            <a:pPr lvl="1"/>
            <a:r>
              <a:rPr lang="en-US" altLang="en-US" smtClean="0"/>
              <a:t>Unreliable</a:t>
            </a:r>
          </a:p>
          <a:p>
            <a:pPr lvl="1"/>
            <a:r>
              <a:rPr lang="en-US" altLang="en-US" smtClean="0"/>
              <a:t>‘Proof of concept’: showed that high speed electronic devices could still aid in the decoding process (Enigma)</a:t>
            </a:r>
          </a:p>
          <a:p>
            <a:r>
              <a:rPr lang="en-US" altLang="en-US" smtClean="0"/>
              <a:t>The Colossus (eventually “the colossi”)</a:t>
            </a:r>
          </a:p>
          <a:p>
            <a:pPr lvl="1"/>
            <a:r>
              <a:rPr lang="en-US" altLang="en-US" smtClean="0"/>
              <a:t>Addressed the reliability problem of the Heath Robinson machines</a:t>
            </a:r>
          </a:p>
          <a:p>
            <a:pPr lvl="1"/>
            <a:r>
              <a:rPr lang="en-US" altLang="en-US" smtClean="0"/>
              <a:t>Miraculously the first one was completed in less than a year.</a:t>
            </a:r>
          </a:p>
          <a:p>
            <a:pPr lvl="1"/>
            <a:r>
              <a:rPr lang="en-US" altLang="en-US" smtClean="0"/>
              <a:t>“Many more” were soon requested (1944)</a:t>
            </a:r>
          </a:p>
          <a:p>
            <a:pPr lvl="2"/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History Part II: The Electronic Computers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ABC</a:t>
            </a:r>
          </a:p>
          <a:p>
            <a:r>
              <a:rPr lang="en-US" altLang="en-US" smtClean="0"/>
              <a:t>The ENIAC</a:t>
            </a:r>
          </a:p>
          <a:p>
            <a:r>
              <a:rPr lang="en-US" altLang="en-US" smtClean="0"/>
              <a:t>The British code breaking computers</a:t>
            </a:r>
          </a:p>
          <a:p>
            <a:r>
              <a:rPr lang="en-US" altLang="en-US" smtClean="0"/>
              <a:t>Stored program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Before The First Stored Program Computers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Before these computers were developed existing machines received their instructions from:</a:t>
            </a:r>
          </a:p>
          <a:p>
            <a:pPr lvl="1"/>
            <a:r>
              <a:rPr lang="en-US" altLang="en-US" dirty="0" smtClean="0"/>
              <a:t>Punch card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Punch tape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Complex re-wiring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22539" name="Picture 11" descr="U:\PC\lectures\2012\409W\my pics of old stuff\27-11-2013\DSC01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17728" r="16997" b="9036"/>
          <a:stretch>
            <a:fillRect/>
          </a:stretch>
        </p:blipFill>
        <p:spPr bwMode="auto">
          <a:xfrm>
            <a:off x="5202238" y="3768725"/>
            <a:ext cx="8255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U:\PC\lectures\2012\409W\my pics of old stuff\27-11-2013\DSC01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443163"/>
            <a:ext cx="184308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02238" y="2019300"/>
            <a:ext cx="3683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Punch card/tape images courtesy of 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build="p" bldLvl="2" autoUpdateAnimBg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Stored Program Computer (SPC): Originator?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Why it’s important.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It’s a fundamental part of modern computers and many electronics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The answer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It’s shrouded in a great deal of controversy.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The location where the idea was developed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The Moore School (the team that developed the ENIAC)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The person most widely credited with coming up with the idea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John Von Neumann</a:t>
            </a:r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endParaRPr lang="en-US" altLang="en-US" smtClean="0"/>
          </a:p>
          <a:p>
            <a:pPr lvl="1">
              <a:lnSpc>
                <a:spcPct val="80000"/>
              </a:lnSpc>
            </a:pPr>
            <a:r>
              <a:rPr lang="en-US" altLang="en-US" smtClean="0"/>
              <a:t>He received so much notoriety that modern computers are sometimes referred to as “Von Neumann machines”.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1200" y="4025900"/>
            <a:ext cx="4559300" cy="1890713"/>
            <a:chOff x="711176" y="4025899"/>
            <a:chExt cx="4559324" cy="1890514"/>
          </a:xfrm>
        </p:grpSpPr>
        <p:pic>
          <p:nvPicPr>
            <p:cNvPr id="25605" name="Picture 5" descr="http://s7.computerhistory.org/is/image/CHM/500004275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26147" r="66222" b="36926"/>
            <a:stretch>
              <a:fillRect/>
            </a:stretch>
          </p:blipFill>
          <p:spPr bwMode="auto">
            <a:xfrm>
              <a:off x="749300" y="4025899"/>
              <a:ext cx="14351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Rectangle 1"/>
            <p:cNvSpPr>
              <a:spLocks noChangeArrowheads="1"/>
            </p:cNvSpPr>
            <p:nvPr/>
          </p:nvSpPr>
          <p:spPr bwMode="auto">
            <a:xfrm>
              <a:off x="711176" y="5608636"/>
              <a:ext cx="45593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Image © Alan Richards from www.computerhistory.org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First SPC: The Manchester Machine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After the end of the war many of the people who worked at Bletchley Park obtained jobs at Manchester university.</a:t>
            </a:r>
          </a:p>
          <a:p>
            <a:r>
              <a:rPr lang="en-US" altLang="en-US" smtClean="0"/>
              <a:t>In 1948 the Manchester machine was the first fully electronic machine that operated based on the instructions stored in it’s memory.</a:t>
            </a:r>
          </a:p>
          <a:p>
            <a:r>
              <a:rPr lang="en-US" altLang="en-US" smtClean="0"/>
              <a:t>However the initial machine was extremely limited in it’s capabilities:</a:t>
            </a:r>
          </a:p>
          <a:p>
            <a:pPr lvl="1"/>
            <a:r>
              <a:rPr lang="en-US" altLang="en-US" smtClean="0"/>
              <a:t>The instruction set consisted of subtractions, conditional branches and a ‘stop’ instruction.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8825" y="4305300"/>
            <a:ext cx="4819650" cy="2455863"/>
            <a:chOff x="758824" y="4305300"/>
            <a:chExt cx="4819651" cy="2456570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758824" y="6483977"/>
              <a:ext cx="4819651" cy="277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038" rIns="92075" bIns="46038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sz="1200" dirty="0" smtClean="0">
                  <a:latin typeface="+mn-lt"/>
                </a:rPr>
                <a:t>Image © University of Manchester from www.computerhistory.org</a:t>
              </a:r>
              <a:endParaRPr lang="en-CA" altLang="en-US" sz="1200" dirty="0" smtClean="0">
                <a:latin typeface="+mn-lt"/>
              </a:endParaRPr>
            </a:p>
          </p:txBody>
        </p:sp>
        <p:pic>
          <p:nvPicPr>
            <p:cNvPr id="26630" name="Picture 7" descr="http://s7.computerhistory.org/is/image/CHM/500004838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4" y="4305300"/>
              <a:ext cx="2936875" cy="220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History Part III: Modern Times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History of the microcomputer</a:t>
            </a:r>
          </a:p>
          <a:p>
            <a:r>
              <a:rPr lang="en-US" altLang="en-US" smtClean="0"/>
              <a:t>History of the Internet</a:t>
            </a:r>
          </a:p>
          <a:p>
            <a:r>
              <a:rPr lang="en-US" altLang="en-US" smtClean="0"/>
              <a:t>User interfaces: command line, graphical user interfaces (GUI), the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History Of The Microcomputer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+mn-lt"/>
              </a:rPr>
              <a:t>The microprocessor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The first popular microcomputer for home users: Altair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Microsoft and it’s influence on Microcomputers 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The IBM-PC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History of Apple computers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The attack of the clones and the rise of Microsoft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Recall: Computers Before The Microprocessor</a:t>
            </a:r>
          </a:p>
        </p:txBody>
      </p:sp>
      <p:pic>
        <p:nvPicPr>
          <p:cNvPr id="29699" name="Picture 7" descr="http://s7.computerhistory.org/is/image/CHM/102652279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30300"/>
            <a:ext cx="65674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306513" y="6283325"/>
            <a:ext cx="39004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 © University of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First Microprocessor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Produced by Intel in the early 1970’s</a:t>
            </a:r>
          </a:p>
          <a:p>
            <a:r>
              <a:rPr lang="en-US" altLang="en-US" smtClean="0"/>
              <a:t>It’s development revolutionized computers by allowing computers to be more widely used.</a:t>
            </a:r>
          </a:p>
          <a:p>
            <a:endParaRPr lang="en-US" altLang="en-US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7675" y="2441575"/>
            <a:ext cx="7705725" cy="2987675"/>
            <a:chOff x="447675" y="2441574"/>
            <a:chExt cx="7705725" cy="2987675"/>
          </a:xfrm>
        </p:grpSpPr>
        <p:pic>
          <p:nvPicPr>
            <p:cNvPr id="30725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2441574"/>
              <a:ext cx="7705725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Box 1"/>
            <p:cNvSpPr txBox="1">
              <a:spLocks noChangeArrowheads="1"/>
            </p:cNvSpPr>
            <p:nvPr/>
          </p:nvSpPr>
          <p:spPr bwMode="auto">
            <a:xfrm>
              <a:off x="447675" y="5022849"/>
              <a:ext cx="61341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From the “Intel museum” www.intel.com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What Is A Microcomputer?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Sometimes it’s referred to as a ‘PC’ (Personal Computer)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698500" y="6527800"/>
            <a:ext cx="349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 courtesy of James Tam</a:t>
            </a:r>
          </a:p>
        </p:txBody>
      </p:sp>
      <p:pic>
        <p:nvPicPr>
          <p:cNvPr id="31749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/>
          <a:stretch>
            <a:fillRect/>
          </a:stretch>
        </p:blipFill>
        <p:spPr bwMode="auto">
          <a:xfrm>
            <a:off x="698500" y="1549400"/>
            <a:ext cx="3424238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First Popular Computer For Home Users: The Altair</a:t>
            </a:r>
          </a:p>
        </p:txBody>
      </p:sp>
      <p:pic>
        <p:nvPicPr>
          <p:cNvPr id="33798" name="Picture 6" descr="http://s7.computerhistory.org/is/image/CHM/102621982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029" r="6732" b="6870"/>
          <a:stretch>
            <a:fillRect/>
          </a:stretch>
        </p:blipFill>
        <p:spPr bwMode="auto">
          <a:xfrm>
            <a:off x="0" y="1435100"/>
            <a:ext cx="4178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39700" y="6597650"/>
            <a:ext cx="3898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Images © Mark Richards from www.computerhistory.org</a:t>
            </a:r>
          </a:p>
        </p:txBody>
      </p:sp>
      <p:pic>
        <p:nvPicPr>
          <p:cNvPr id="33799" name="Picture 7" descr="http://s7.computerhistory.org/is/image/CHM/102621982p-03-02?$re-zoomed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4297" r="4666" b="23851"/>
          <a:stretch>
            <a:fillRect/>
          </a:stretch>
        </p:blipFill>
        <p:spPr bwMode="auto">
          <a:xfrm>
            <a:off x="3700463" y="4368800"/>
            <a:ext cx="5138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Note: Most Computer Users At The Time Were Extremely Technically-Oriented</a:t>
            </a:r>
          </a:p>
        </p:txBody>
      </p:sp>
      <p:pic>
        <p:nvPicPr>
          <p:cNvPr id="842755" name="Picture 3" descr="Ha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358900"/>
            <a:ext cx="50768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2538"/>
            <a:ext cx="241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Image by Chris Kania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http://www.kaniamania.com/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People Behind The ABC </a:t>
            </a:r>
            <a:r>
              <a:rPr lang="en-CA" altLang="en-US" smtClean="0"/>
              <a:t>(</a:t>
            </a:r>
            <a:r>
              <a:rPr lang="en-CA" altLang="en-US" i="1" u="none" smtClean="0"/>
              <a:t>A</a:t>
            </a:r>
            <a:r>
              <a:rPr lang="en-CA" altLang="en-US" smtClean="0"/>
              <a:t>tanasoff-</a:t>
            </a:r>
            <a:r>
              <a:rPr lang="en-CA" altLang="en-US" i="1" u="none" smtClean="0"/>
              <a:t>B</a:t>
            </a:r>
            <a:r>
              <a:rPr lang="en-CA" altLang="en-US" smtClean="0"/>
              <a:t>erry-</a:t>
            </a:r>
            <a:r>
              <a:rPr lang="en-CA" altLang="en-US" i="1" u="none" smtClean="0"/>
              <a:t>C</a:t>
            </a:r>
            <a:r>
              <a:rPr lang="en-CA" altLang="en-US" smtClean="0"/>
              <a:t>omputer)</a:t>
            </a:r>
            <a:endParaRPr lang="en-US" altLang="en-US" smtClean="0"/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John Atanasoff</a:t>
            </a:r>
          </a:p>
          <a:p>
            <a:pPr lvl="1"/>
            <a:r>
              <a:rPr lang="en-CA" altLang="en-US" smtClean="0"/>
              <a:t>A professor at Iowa State College (now Iowa State university)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smtClean="0"/>
              <a:t>Clifford Berry</a:t>
            </a:r>
          </a:p>
          <a:p>
            <a:pPr lvl="1"/>
            <a:r>
              <a:rPr lang="en-US" altLang="en-US" smtClean="0"/>
              <a:t>A graduate student studying under Atanasoff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502400"/>
            <a:ext cx="665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Images from “A history of computing technology” by Michael R. Williams (IEEE Press 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</a:t>
            </a:r>
          </a:p>
        </p:txBody>
      </p:sp>
      <p:sp>
        <p:nvSpPr>
          <p:cNvPr id="843780" name="AutoShape 4"/>
          <p:cNvSpPr>
            <a:spLocks noChangeArrowheads="1"/>
          </p:cNvSpPr>
          <p:nvPr/>
        </p:nvSpPr>
        <p:spPr bwMode="auto">
          <a:xfrm>
            <a:off x="4305300" y="3575050"/>
            <a:ext cx="2705100" cy="1587500"/>
          </a:xfrm>
          <a:prstGeom prst="cloudCallout">
            <a:avLst>
              <a:gd name="adj1" fmla="val -144190"/>
              <a:gd name="adj2" fmla="val 82801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IBM OS???</a:t>
            </a:r>
          </a:p>
        </p:txBody>
      </p:sp>
      <p:grpSp>
        <p:nvGrpSpPr>
          <p:cNvPr id="843781" name="Group 5"/>
          <p:cNvGrpSpPr>
            <a:grpSpLocks/>
          </p:cNvGrpSpPr>
          <p:nvPr/>
        </p:nvGrpSpPr>
        <p:grpSpPr bwMode="auto">
          <a:xfrm>
            <a:off x="3987800" y="3759200"/>
            <a:ext cx="3022600" cy="1397000"/>
            <a:chOff x="3080" y="736"/>
            <a:chExt cx="1904" cy="880"/>
          </a:xfrm>
        </p:grpSpPr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 flipV="1">
              <a:off x="3080" y="744"/>
              <a:ext cx="1904" cy="872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4826" name="Line 7"/>
            <p:cNvSpPr>
              <a:spLocks noChangeShapeType="1"/>
            </p:cNvSpPr>
            <p:nvPr/>
          </p:nvSpPr>
          <p:spPr bwMode="auto">
            <a:xfrm>
              <a:off x="3136" y="736"/>
              <a:ext cx="1712" cy="768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" name="computr1"/>
          <p:cNvSpPr>
            <a:spLocks noEditPoints="1" noChangeArrowheads="1"/>
          </p:cNvSpPr>
          <p:nvPr/>
        </p:nvSpPr>
        <p:spPr bwMode="auto">
          <a:xfrm>
            <a:off x="746125" y="5321300"/>
            <a:ext cx="1158875" cy="1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9725" y="863600"/>
            <a:ext cx="3965575" cy="2241550"/>
            <a:chOff x="339725" y="863600"/>
            <a:chExt cx="3966126" cy="2241550"/>
          </a:xfrm>
        </p:grpSpPr>
        <p:sp>
          <p:nvSpPr>
            <p:cNvPr id="34823" name="mainfrm"/>
            <p:cNvSpPr>
              <a:spLocks noEditPoints="1" noChangeArrowheads="1"/>
            </p:cNvSpPr>
            <p:nvPr/>
          </p:nvSpPr>
          <p:spPr bwMode="auto">
            <a:xfrm>
              <a:off x="339725" y="1295400"/>
              <a:ext cx="1809750" cy="1809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2 w 21600"/>
                <a:gd name="T25" fmla="*/ 22174 h 21600"/>
                <a:gd name="T26" fmla="*/ 21579 w 21600"/>
                <a:gd name="T27" fmla="*/ 279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34824" name="Picture 11" descr="C:\Users\tamj\AppData\Local\Microsoft\Windows\Temporary Internet Files\Content.IE5\KWS69ME7\MM900283559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863600"/>
              <a:ext cx="1705527" cy="22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(2)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IBM approached two companies as possible vendors of an operating system to run it’s computers:</a:t>
            </a:r>
          </a:p>
          <a:p>
            <a:pPr lvl="1"/>
            <a:r>
              <a:rPr lang="en-US" altLang="en-US" smtClean="0"/>
              <a:t>Digital Research</a:t>
            </a:r>
          </a:p>
          <a:p>
            <a:pPr lvl="1"/>
            <a:r>
              <a:rPr lang="en-US" altLang="en-US" smtClean="0"/>
              <a:t>Microsoft</a:t>
            </a:r>
          </a:p>
          <a:p>
            <a:r>
              <a:rPr lang="en-US" altLang="en-US" smtClean="0"/>
              <a:t>IBM and Microsoft worked out an arrangement to have a version of Microsoft’s DOS (</a:t>
            </a:r>
            <a:r>
              <a:rPr lang="en-US" altLang="en-US" i="1" u="sng" smtClean="0"/>
              <a:t>D</a:t>
            </a:r>
            <a:r>
              <a:rPr lang="en-US" altLang="en-US" smtClean="0"/>
              <a:t>isk </a:t>
            </a:r>
            <a:r>
              <a:rPr lang="en-US" altLang="en-US" i="1" u="sng" smtClean="0"/>
              <a:t>O</a:t>
            </a:r>
            <a:r>
              <a:rPr lang="en-US" altLang="en-US" smtClean="0"/>
              <a:t>perating </a:t>
            </a:r>
            <a:r>
              <a:rPr lang="en-US" altLang="en-US" i="1" u="sng" smtClean="0"/>
              <a:t>S</a:t>
            </a:r>
            <a:r>
              <a:rPr lang="en-US" altLang="en-US" smtClean="0"/>
              <a:t>ystem) run IBM computers: PC-DOS.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(3)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interface of PC/MS-DOS has been criticized as being user-unfriendly.</a:t>
            </a: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>
            <a:off x="660400" y="1812925"/>
            <a:ext cx="4673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7877" name="Group 5"/>
          <p:cNvGrpSpPr>
            <a:grpSpLocks/>
          </p:cNvGrpSpPr>
          <p:nvPr/>
        </p:nvGrpSpPr>
        <p:grpSpPr bwMode="auto">
          <a:xfrm>
            <a:off x="4038600" y="1701800"/>
            <a:ext cx="3543300" cy="609600"/>
            <a:chOff x="2544" y="1072"/>
            <a:chExt cx="2232" cy="384"/>
          </a:xfrm>
        </p:grpSpPr>
        <p:sp>
          <p:nvSpPr>
            <p:cNvPr id="36873" name="Line 6"/>
            <p:cNvSpPr>
              <a:spLocks noChangeShapeType="1"/>
            </p:cNvSpPr>
            <p:nvPr/>
          </p:nvSpPr>
          <p:spPr bwMode="auto">
            <a:xfrm flipH="1">
              <a:off x="2544" y="1200"/>
              <a:ext cx="1168" cy="256"/>
            </a:xfrm>
            <a:prstGeom prst="line">
              <a:avLst/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3712" y="1072"/>
              <a:ext cx="1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Command</a:t>
              </a:r>
            </a:p>
          </p:txBody>
        </p:sp>
      </p:grpSp>
      <p:grpSp>
        <p:nvGrpSpPr>
          <p:cNvPr id="847880" name="Group 8"/>
          <p:cNvGrpSpPr>
            <a:grpSpLocks/>
          </p:cNvGrpSpPr>
          <p:nvPr/>
        </p:nvGrpSpPr>
        <p:grpSpPr bwMode="auto">
          <a:xfrm>
            <a:off x="4940300" y="2501900"/>
            <a:ext cx="2705100" cy="3606800"/>
            <a:chOff x="3112" y="1576"/>
            <a:chExt cx="1704" cy="2272"/>
          </a:xfrm>
        </p:grpSpPr>
        <p:sp>
          <p:nvSpPr>
            <p:cNvPr id="36871" name="AutoShape 9"/>
            <p:cNvSpPr>
              <a:spLocks/>
            </p:cNvSpPr>
            <p:nvPr/>
          </p:nvSpPr>
          <p:spPr bwMode="auto">
            <a:xfrm>
              <a:off x="3112" y="1576"/>
              <a:ext cx="632" cy="2272"/>
            </a:xfrm>
            <a:prstGeom prst="rightBrace">
              <a:avLst>
                <a:gd name="adj1" fmla="val 29958"/>
                <a:gd name="adj2" fmla="val 50000"/>
              </a:avLst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3752" y="2480"/>
              <a:ext cx="10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Effect of the command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(4)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However the interface of PC/MS-DOS was a significant improvement over other operating systems of the day.</a:t>
            </a:r>
          </a:p>
        </p:txBody>
      </p:sp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558800" y="2035175"/>
            <a:ext cx="6586538" cy="2551113"/>
            <a:chOff x="344" y="1546"/>
            <a:chExt cx="4149" cy="1607"/>
          </a:xfrm>
        </p:grpSpPr>
        <p:pic>
          <p:nvPicPr>
            <p:cNvPr id="37897" name="Picture 5" descr="j02857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408" y="1546"/>
              <a:ext cx="408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Digital Research Inc.: CP/M operating system </a:t>
              </a:r>
            </a:p>
          </p:txBody>
        </p:sp>
      </p:grpSp>
      <p:grpSp>
        <p:nvGrpSpPr>
          <p:cNvPr id="848903" name="Group 7"/>
          <p:cNvGrpSpPr>
            <a:grpSpLocks/>
          </p:cNvGrpSpPr>
          <p:nvPr/>
        </p:nvGrpSpPr>
        <p:grpSpPr bwMode="auto">
          <a:xfrm>
            <a:off x="4292600" y="3302000"/>
            <a:ext cx="1879600" cy="812800"/>
            <a:chOff x="3176" y="2312"/>
            <a:chExt cx="1184" cy="512"/>
          </a:xfrm>
        </p:grpSpPr>
        <p:pic>
          <p:nvPicPr>
            <p:cNvPr id="37895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8906" name="Rectangle 10"/>
          <p:cNvSpPr>
            <a:spLocks noChangeArrowheads="1"/>
          </p:cNvSpPr>
          <p:nvPr/>
        </p:nvSpPr>
        <p:spPr bwMode="auto">
          <a:xfrm rot="193684">
            <a:off x="2092325" y="2670175"/>
            <a:ext cx="1098550" cy="1227138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Reboot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/>
      <p:bldP spid="8489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Microsoft’s Influence On Microcomputers (4)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However the interface of PC/MS-DOS was a significant improvement over other operating systems.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8800" y="2032000"/>
            <a:ext cx="4405313" cy="2554288"/>
            <a:chOff x="344" y="1544"/>
            <a:chExt cx="2775" cy="1609"/>
          </a:xfrm>
        </p:grpSpPr>
        <p:pic>
          <p:nvPicPr>
            <p:cNvPr id="38925" name="Picture 5" descr="j02857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Rectangle 6"/>
            <p:cNvSpPr>
              <a:spLocks noChangeArrowheads="1"/>
            </p:cNvSpPr>
            <p:nvPr/>
          </p:nvSpPr>
          <p:spPr bwMode="auto">
            <a:xfrm>
              <a:off x="344" y="1544"/>
              <a:ext cx="27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PC/MS-DOS operating system </a:t>
              </a:r>
            </a:p>
          </p:txBody>
        </p:sp>
      </p:grpSp>
      <p:grpSp>
        <p:nvGrpSpPr>
          <p:cNvPr id="849927" name="Group 7"/>
          <p:cNvGrpSpPr>
            <a:grpSpLocks/>
          </p:cNvGrpSpPr>
          <p:nvPr/>
        </p:nvGrpSpPr>
        <p:grpSpPr bwMode="auto">
          <a:xfrm>
            <a:off x="4318000" y="2654300"/>
            <a:ext cx="1879600" cy="812800"/>
            <a:chOff x="3176" y="2312"/>
            <a:chExt cx="1184" cy="512"/>
          </a:xfrm>
        </p:grpSpPr>
        <p:pic>
          <p:nvPicPr>
            <p:cNvPr id="38923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9930" name="Rectangle 10"/>
          <p:cNvSpPr>
            <a:spLocks noChangeArrowheads="1"/>
          </p:cNvSpPr>
          <p:nvPr/>
        </p:nvSpPr>
        <p:spPr bwMode="auto">
          <a:xfrm rot="231846">
            <a:off x="2109788" y="2671763"/>
            <a:ext cx="1068387" cy="1181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Abort,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retry, fail?</a:t>
            </a:r>
          </a:p>
        </p:txBody>
      </p:sp>
      <p:grpSp>
        <p:nvGrpSpPr>
          <p:cNvPr id="849931" name="Group 11"/>
          <p:cNvGrpSpPr>
            <a:grpSpLocks/>
          </p:cNvGrpSpPr>
          <p:nvPr/>
        </p:nvGrpSpPr>
        <p:grpSpPr bwMode="auto">
          <a:xfrm>
            <a:off x="4356100" y="3644900"/>
            <a:ext cx="1879600" cy="812800"/>
            <a:chOff x="3176" y="2312"/>
            <a:chExt cx="1184" cy="512"/>
          </a:xfrm>
        </p:grpSpPr>
        <p:pic>
          <p:nvPicPr>
            <p:cNvPr id="38921" name="Picture 12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Correct disk</a:t>
              </a:r>
            </a:p>
          </p:txBody>
        </p:sp>
      </p:grpSp>
      <p:pic>
        <p:nvPicPr>
          <p:cNvPr id="8499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 rot="314086">
            <a:off x="2108200" y="2671763"/>
            <a:ext cx="106045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IBM PC (Personal Computer: 1981)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r>
              <a:rPr lang="en-US" altLang="en-US" smtClean="0"/>
              <a:t>IBM was a large company but a late comer into the microcomputer market.</a:t>
            </a:r>
          </a:p>
          <a:p>
            <a:pPr>
              <a:lnSpc>
                <a:spcPct val="70000"/>
              </a:lnSpc>
            </a:pPr>
            <a:r>
              <a:rPr lang="en-US" altLang="en-US" smtClean="0"/>
              <a:t>As mentioned the IBM PC used an operating system produced by Microsoft.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0400" y="1068388"/>
            <a:ext cx="3073400" cy="3595687"/>
            <a:chOff x="660400" y="1068987"/>
            <a:chExt cx="3073400" cy="3594890"/>
          </a:xfrm>
        </p:grpSpPr>
        <p:pic>
          <p:nvPicPr>
            <p:cNvPr id="39941" name="Picture 6" descr="http://s7.computerhistory.org/is/image/CHM/102716228p-03-01?$re-story-hero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t="7446" r="12250" b="7776"/>
            <a:stretch>
              <a:fillRect/>
            </a:stretch>
          </p:blipFill>
          <p:spPr bwMode="auto">
            <a:xfrm>
              <a:off x="660400" y="1068987"/>
              <a:ext cx="3073400" cy="328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1"/>
            <p:cNvSpPr>
              <a:spLocks noChangeArrowheads="1"/>
            </p:cNvSpPr>
            <p:nvPr/>
          </p:nvSpPr>
          <p:spPr bwMode="auto">
            <a:xfrm>
              <a:off x="660400" y="4356100"/>
              <a:ext cx="2181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www.computerhistory.org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IBM PC (Personal Computer: 1981):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With the entry of IBM in the microcomputer market, many developers produced a plethora of software.</a:t>
            </a: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736600" y="2184400"/>
            <a:ext cx="1943100" cy="3071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IBM PC</a:t>
            </a:r>
          </a:p>
        </p:txBody>
      </p:sp>
      <p:grpSp>
        <p:nvGrpSpPr>
          <p:cNvPr id="855045" name="Group 5"/>
          <p:cNvGrpSpPr>
            <a:grpSpLocks/>
          </p:cNvGrpSpPr>
          <p:nvPr/>
        </p:nvGrpSpPr>
        <p:grpSpPr bwMode="auto">
          <a:xfrm>
            <a:off x="2679700" y="2133600"/>
            <a:ext cx="4737100" cy="1587500"/>
            <a:chOff x="1688" y="1344"/>
            <a:chExt cx="2984" cy="1000"/>
          </a:xfrm>
        </p:grpSpPr>
        <p:sp>
          <p:nvSpPr>
            <p:cNvPr id="40975" name="Text Box 6"/>
            <p:cNvSpPr txBox="1">
              <a:spLocks noChangeArrowheads="1"/>
            </p:cNvSpPr>
            <p:nvPr/>
          </p:nvSpPr>
          <p:spPr bwMode="auto">
            <a:xfrm>
              <a:off x="3240" y="1344"/>
              <a:ext cx="1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Word processing</a:t>
              </a:r>
            </a:p>
          </p:txBody>
        </p:sp>
        <p:cxnSp>
          <p:nvCxnSpPr>
            <p:cNvPr id="40976" name="AutoShape 7"/>
            <p:cNvCxnSpPr>
              <a:cxnSpLocks noChangeShapeType="1"/>
              <a:stCxn id="40975" idx="1"/>
              <a:endCxn id="855044" idx="3"/>
            </p:cNvCxnSpPr>
            <p:nvPr/>
          </p:nvCxnSpPr>
          <p:spPr bwMode="auto">
            <a:xfrm flipH="1">
              <a:off x="1688" y="1469"/>
              <a:ext cx="1552" cy="8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48" name="Group 8"/>
          <p:cNvGrpSpPr>
            <a:grpSpLocks/>
          </p:cNvGrpSpPr>
          <p:nvPr/>
        </p:nvGrpSpPr>
        <p:grpSpPr bwMode="auto">
          <a:xfrm>
            <a:off x="2679700" y="3060700"/>
            <a:ext cx="5156200" cy="660400"/>
            <a:chOff x="1688" y="1928"/>
            <a:chExt cx="3248" cy="416"/>
          </a:xfrm>
        </p:grpSpPr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3248" y="1928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Accounting software</a:t>
              </a:r>
            </a:p>
          </p:txBody>
        </p:sp>
        <p:cxnSp>
          <p:nvCxnSpPr>
            <p:cNvPr id="40974" name="AutoShape 10"/>
            <p:cNvCxnSpPr>
              <a:cxnSpLocks noChangeShapeType="1"/>
              <a:stCxn id="40973" idx="1"/>
              <a:endCxn id="855044" idx="3"/>
            </p:cNvCxnSpPr>
            <p:nvPr/>
          </p:nvCxnSpPr>
          <p:spPr bwMode="auto">
            <a:xfrm flipH="1">
              <a:off x="1688" y="2053"/>
              <a:ext cx="1560" cy="2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1" name="Group 11"/>
          <p:cNvGrpSpPr>
            <a:grpSpLocks/>
          </p:cNvGrpSpPr>
          <p:nvPr/>
        </p:nvGrpSpPr>
        <p:grpSpPr bwMode="auto">
          <a:xfrm>
            <a:off x="2679700" y="3721100"/>
            <a:ext cx="5168900" cy="612775"/>
            <a:chOff x="1688" y="2344"/>
            <a:chExt cx="3256" cy="386"/>
          </a:xfrm>
        </p:grpSpPr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3256" y="248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Games</a:t>
              </a:r>
            </a:p>
          </p:txBody>
        </p:sp>
        <p:cxnSp>
          <p:nvCxnSpPr>
            <p:cNvPr id="40972" name="AutoShape 13"/>
            <p:cNvCxnSpPr>
              <a:cxnSpLocks noChangeShapeType="1"/>
              <a:stCxn id="40971" idx="1"/>
              <a:endCxn id="855044" idx="3"/>
            </p:cNvCxnSpPr>
            <p:nvPr/>
          </p:nvCxnSpPr>
          <p:spPr bwMode="auto">
            <a:xfrm flipH="1" flipV="1">
              <a:off x="1688" y="2344"/>
              <a:ext cx="1568" cy="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4" name="Group 14"/>
          <p:cNvGrpSpPr>
            <a:grpSpLocks/>
          </p:cNvGrpSpPr>
          <p:nvPr/>
        </p:nvGrpSpPr>
        <p:grpSpPr bwMode="auto">
          <a:xfrm>
            <a:off x="2679700" y="3721100"/>
            <a:ext cx="5194300" cy="1501775"/>
            <a:chOff x="1688" y="2344"/>
            <a:chExt cx="3272" cy="946"/>
          </a:xfrm>
        </p:grpSpPr>
        <p:sp>
          <p:nvSpPr>
            <p:cNvPr id="40969" name="Text Box 15"/>
            <p:cNvSpPr txBox="1">
              <a:spLocks noChangeArrowheads="1"/>
            </p:cNvSpPr>
            <p:nvPr/>
          </p:nvSpPr>
          <p:spPr bwMode="auto">
            <a:xfrm>
              <a:off x="3272" y="304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Spreadsheets</a:t>
              </a:r>
            </a:p>
          </p:txBody>
        </p:sp>
        <p:cxnSp>
          <p:nvCxnSpPr>
            <p:cNvPr id="40970" name="AutoShape 16"/>
            <p:cNvCxnSpPr>
              <a:cxnSpLocks noChangeShapeType="1"/>
              <a:stCxn id="40969" idx="1"/>
              <a:endCxn id="855044" idx="3"/>
            </p:cNvCxnSpPr>
            <p:nvPr/>
          </p:nvCxnSpPr>
          <p:spPr bwMode="auto">
            <a:xfrm flipH="1" flipV="1">
              <a:off x="1688" y="2344"/>
              <a:ext cx="1584" cy="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IBM PC (Personal Computer: 1981): 3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r>
              <a:rPr lang="en-US" altLang="en-US" smtClean="0"/>
              <a:t>Apple entered the microcomputer market sooner and already had an established market when IBM began to first market the PC.</a:t>
            </a:r>
          </a:p>
          <a:p>
            <a:pPr marL="228600" indent="-228600"/>
            <a:endParaRPr lang="en-US" altLang="en-US" smtClean="0"/>
          </a:p>
          <a:p>
            <a:pPr marL="228600" indent="-228600"/>
            <a:endParaRPr lang="en-US" altLang="en-US" smtClean="0"/>
          </a:p>
          <a:p>
            <a:pPr marL="228600" indent="-228600"/>
            <a:endParaRPr lang="en-US" altLang="en-US" smtClean="0"/>
          </a:p>
          <a:p>
            <a:pPr marL="228600" indent="-228600"/>
            <a:endParaRPr lang="en-US" altLang="en-US" smtClean="0"/>
          </a:p>
          <a:p>
            <a:pPr marL="228600" indent="-228600"/>
            <a:r>
              <a:rPr lang="en-US" altLang="en-US" smtClean="0"/>
              <a:t>Because of the prevalence of so much software the IBM-PC soon overtook the Apple in sales.</a:t>
            </a:r>
          </a:p>
          <a:p>
            <a:pPr marL="228600" indent="-228600"/>
            <a:endParaRPr lang="en-US" altLang="en-US" smtClean="0"/>
          </a:p>
        </p:txBody>
      </p:sp>
      <p:grpSp>
        <p:nvGrpSpPr>
          <p:cNvPr id="856068" name="Group 4"/>
          <p:cNvGrpSpPr>
            <a:grpSpLocks/>
          </p:cNvGrpSpPr>
          <p:nvPr/>
        </p:nvGrpSpPr>
        <p:grpSpPr bwMode="auto">
          <a:xfrm>
            <a:off x="757238" y="2146300"/>
            <a:ext cx="3632200" cy="954088"/>
            <a:chOff x="477" y="1352"/>
            <a:chExt cx="2288" cy="601"/>
          </a:xfrm>
        </p:grpSpPr>
        <p:sp>
          <p:nvSpPr>
            <p:cNvPr id="41996" name="Text Box 5"/>
            <p:cNvSpPr txBox="1">
              <a:spLocks noChangeArrowheads="1"/>
            </p:cNvSpPr>
            <p:nvPr/>
          </p:nvSpPr>
          <p:spPr bwMode="auto">
            <a:xfrm>
              <a:off x="1824" y="135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7" name="Text Box 6"/>
            <p:cNvSpPr txBox="1">
              <a:spLocks noChangeArrowheads="1"/>
            </p:cNvSpPr>
            <p:nvPr/>
          </p:nvSpPr>
          <p:spPr bwMode="auto">
            <a:xfrm>
              <a:off x="656" y="135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8" name="Rectangle 7"/>
            <p:cNvSpPr>
              <a:spLocks noChangeArrowheads="1"/>
            </p:cNvSpPr>
            <p:nvPr/>
          </p:nvSpPr>
          <p:spPr bwMode="auto">
            <a:xfrm>
              <a:off x="680" y="160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1999" name="Line 8"/>
            <p:cNvSpPr>
              <a:spLocks noChangeShapeType="1"/>
            </p:cNvSpPr>
            <p:nvPr/>
          </p:nvSpPr>
          <p:spPr bwMode="auto">
            <a:xfrm flipV="1">
              <a:off x="477" y="195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grpSp>
        <p:nvGrpSpPr>
          <p:cNvPr id="856073" name="Group 9"/>
          <p:cNvGrpSpPr>
            <a:grpSpLocks/>
          </p:cNvGrpSpPr>
          <p:nvPr/>
        </p:nvGrpSpPr>
        <p:grpSpPr bwMode="auto">
          <a:xfrm>
            <a:off x="604838" y="4826000"/>
            <a:ext cx="3632200" cy="1690688"/>
            <a:chOff x="485" y="2848"/>
            <a:chExt cx="2288" cy="1065"/>
          </a:xfrm>
        </p:grpSpPr>
        <p:sp>
          <p:nvSpPr>
            <p:cNvPr id="41991" name="Text Box 10"/>
            <p:cNvSpPr txBox="1">
              <a:spLocks noChangeArrowheads="1"/>
            </p:cNvSpPr>
            <p:nvPr/>
          </p:nvSpPr>
          <p:spPr bwMode="auto">
            <a:xfrm>
              <a:off x="1792" y="285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648" y="284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3" name="Rectangle 12"/>
            <p:cNvSpPr>
              <a:spLocks noChangeArrowheads="1"/>
            </p:cNvSpPr>
            <p:nvPr/>
          </p:nvSpPr>
          <p:spPr bwMode="auto">
            <a:xfrm>
              <a:off x="672" y="356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1994" name="Line 13"/>
            <p:cNvSpPr>
              <a:spLocks noChangeShapeType="1"/>
            </p:cNvSpPr>
            <p:nvPr/>
          </p:nvSpPr>
          <p:spPr bwMode="auto">
            <a:xfrm flipV="1">
              <a:off x="485" y="391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1872" y="3102"/>
              <a:ext cx="136" cy="80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6464300" y="4949825"/>
            <a:ext cx="2463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There many other important microcomputer manufacturers (omitted for breviy)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  <p:bldP spid="399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History Of Apple Computers: Steve And Steve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Apple was founded by Steven Jobs and Steve Wozniac in Silicon Valley garage.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3100" y="2000250"/>
            <a:ext cx="2425700" cy="4535488"/>
            <a:chOff x="673100" y="1894680"/>
            <a:chExt cx="2425700" cy="4534695"/>
          </a:xfrm>
        </p:grpSpPr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673100" y="6032500"/>
              <a:ext cx="1689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Steven Jobs</a:t>
              </a:r>
            </a:p>
          </p:txBody>
        </p:sp>
        <p:pic>
          <p:nvPicPr>
            <p:cNvPr id="43018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71" r="50221" b="39481"/>
            <a:stretch>
              <a:fillRect/>
            </a:stretch>
          </p:blipFill>
          <p:spPr bwMode="auto">
            <a:xfrm>
              <a:off x="673100" y="1894680"/>
              <a:ext cx="2425700" cy="419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0" y="1619250"/>
            <a:ext cx="2832100" cy="4410075"/>
            <a:chOff x="5397500" y="2001042"/>
            <a:chExt cx="2832100" cy="4409477"/>
          </a:xfrm>
        </p:grpSpPr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6477000" y="2001042"/>
              <a:ext cx="1752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Steve Wozniac</a:t>
              </a:r>
            </a:p>
          </p:txBody>
        </p:sp>
        <p:pic>
          <p:nvPicPr>
            <p:cNvPr id="43016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7" t="25890" r="25444" b="21667"/>
            <a:stretch>
              <a:fillRect/>
            </a:stretch>
          </p:blipFill>
          <p:spPr bwMode="auto">
            <a:xfrm>
              <a:off x="5397500" y="2400266"/>
              <a:ext cx="2832100" cy="40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299200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Images © Apple Computer, Inc. 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I Computer (1976)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endParaRPr lang="en-US" altLang="en-US" smtClean="0"/>
          </a:p>
          <a:p>
            <a:pPr>
              <a:lnSpc>
                <a:spcPct val="70000"/>
              </a:lnSpc>
            </a:pPr>
            <a:r>
              <a:rPr lang="en-US" altLang="en-US" smtClean="0"/>
              <a:t>It was far from the standard of a modern computer</a:t>
            </a:r>
          </a:p>
        </p:txBody>
      </p:sp>
      <p:pic>
        <p:nvPicPr>
          <p:cNvPr id="858116" name="Picture 4" descr="smithso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95375"/>
            <a:ext cx="58451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848600" y="8207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Extras</a:t>
            </a:r>
          </a:p>
        </p:txBody>
      </p:sp>
      <p:sp>
        <p:nvSpPr>
          <p:cNvPr id="858121" name="Line 9"/>
          <p:cNvSpPr>
            <a:spLocks noChangeShapeType="1"/>
          </p:cNvSpPr>
          <p:nvPr/>
        </p:nvSpPr>
        <p:spPr bwMode="auto">
          <a:xfrm flipH="1">
            <a:off x="5143500" y="1104900"/>
            <a:ext cx="2844800" cy="231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75300" y="863600"/>
            <a:ext cx="2362200" cy="914400"/>
            <a:chOff x="5575300" y="863600"/>
            <a:chExt cx="2362200" cy="914400"/>
          </a:xfrm>
        </p:grpSpPr>
        <p:pic>
          <p:nvPicPr>
            <p:cNvPr id="44043" name="Picture 5" descr="MC9004348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863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 flipH="1">
              <a:off x="6083300" y="1130300"/>
              <a:ext cx="1854200" cy="114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70400" y="1117600"/>
            <a:ext cx="3492500" cy="1981200"/>
            <a:chOff x="4470400" y="1117600"/>
            <a:chExt cx="3492500" cy="1981200"/>
          </a:xfrm>
        </p:grpSpPr>
        <p:sp>
          <p:nvSpPr>
            <p:cNvPr id="44041" name="AutoShape 11"/>
            <p:cNvSpPr>
              <a:spLocks/>
            </p:cNvSpPr>
            <p:nvPr/>
          </p:nvSpPr>
          <p:spPr bwMode="auto">
            <a:xfrm rot="-1951937">
              <a:off x="4470400" y="1816100"/>
              <a:ext cx="596900" cy="1282700"/>
            </a:xfrm>
            <a:prstGeom prst="rightBrace">
              <a:avLst>
                <a:gd name="adj1" fmla="val 1790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4042" name="Line 12"/>
            <p:cNvSpPr>
              <a:spLocks noChangeShapeType="1"/>
            </p:cNvSpPr>
            <p:nvPr/>
          </p:nvSpPr>
          <p:spPr bwMode="auto">
            <a:xfrm flipH="1">
              <a:off x="5041900" y="1117600"/>
              <a:ext cx="2921000" cy="1193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/>
      <p:bldP spid="858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Motivations For Developing The ABC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Atanasoff was researching methods of solving complex mathematical equations.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smtClean="0"/>
              <a:t>He started by modifying the small IBM calculator that was leased to the college to see if it could solve these problems. </a:t>
            </a:r>
          </a:p>
          <a:p>
            <a:endParaRPr lang="en-CA" altLang="en-US" smtClean="0">
              <a:latin typeface="Times New Roman" panose="02020603050405020304" pitchFamily="18" charset="0"/>
            </a:endParaRPr>
          </a:p>
          <a:p>
            <a:endParaRPr lang="en-CA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7176" name="Picture 8" descr="C:\Users\tamj\AppData\Local\Microsoft\Windows\Temporary Internet Files\Content.IE5\AAH14TOK\MC90005961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95475"/>
            <a:ext cx="23876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II Computer (1977)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/>
              <a:t>It was a simpler and more powerful design than the Altair</a:t>
            </a:r>
          </a:p>
          <a:p>
            <a:r>
              <a:rPr lang="en-US" altLang="en-US" smtClean="0"/>
              <a:t>The color graphics were superior to larger and more expensive computers</a:t>
            </a:r>
          </a:p>
          <a:p>
            <a:r>
              <a:rPr lang="en-US" altLang="en-US" smtClean="0"/>
              <a:t>Strong selling points</a:t>
            </a:r>
          </a:p>
          <a:p>
            <a:pPr lvl="1">
              <a:spcBef>
                <a:spcPct val="20000"/>
              </a:spcBef>
            </a:pPr>
            <a:r>
              <a:rPr lang="en-US" altLang="en-US" smtClean="0"/>
              <a:t>Name</a:t>
            </a:r>
          </a:p>
          <a:p>
            <a:pPr lvl="1">
              <a:spcBef>
                <a:spcPct val="20000"/>
              </a:spcBef>
            </a:pPr>
            <a:r>
              <a:rPr lang="en-US" altLang="en-US" smtClean="0"/>
              <a:t>Appearance</a:t>
            </a:r>
          </a:p>
        </p:txBody>
      </p:sp>
      <p:pic>
        <p:nvPicPr>
          <p:cNvPr id="46088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62700" y="51943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Donkey Kong: </a:t>
            </a:r>
            <a:r>
              <a:rPr lang="en-US" altLang="en-US" sz="120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II Computer (1977): 2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/>
              <a:t>The storage device was primitive by today’s standards but actually sufficient to meet the needs of the time</a:t>
            </a:r>
          </a:p>
          <a:p>
            <a:r>
              <a:rPr lang="en-US" altLang="en-US" smtClean="0"/>
              <a:t>VisiCalc: “</a:t>
            </a:r>
            <a:r>
              <a:rPr lang="en-US" altLang="en-US" i="1" smtClean="0"/>
              <a:t>It was the software tail that wagged the hardware dog</a:t>
            </a:r>
            <a:r>
              <a:rPr lang="en-US" altLang="en-US" smtClean="0"/>
              <a:t>”</a:t>
            </a:r>
            <a:r>
              <a:rPr lang="en-US" altLang="en-US" baseline="30000" smtClean="0"/>
              <a:t>1</a:t>
            </a:r>
          </a:p>
        </p:txBody>
      </p:sp>
      <p:pic>
        <p:nvPicPr>
          <p:cNvPr id="46084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62700" y="53086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Donkey Kong: </a:t>
            </a:r>
            <a:r>
              <a:rPr lang="en-US" altLang="en-US" sz="120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5100" y="6515100"/>
            <a:ext cx="561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“</a:t>
            </a:r>
            <a:r>
              <a:rPr lang="en-US" altLang="en-US" sz="1200" i="1">
                <a:latin typeface="Arial" panose="020B0604020202020204" pitchFamily="34" charset="0"/>
              </a:rPr>
              <a:t>Just for Fun</a:t>
            </a:r>
            <a:r>
              <a:rPr lang="en-US" altLang="en-US" sz="1200">
                <a:latin typeface="Arial" panose="020B0604020202020204" pitchFamily="34" charset="0"/>
              </a:rPr>
              <a:t>” (Chapters 2,3) by Torvalds and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First Graphical Interface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Contrary to popular belief it was not invented by Apple.</a:t>
            </a:r>
          </a:p>
          <a:p>
            <a:pPr>
              <a:defRPr/>
            </a:pPr>
            <a:r>
              <a:rPr lang="en-US" altLang="en-US" dirty="0" smtClean="0"/>
              <a:t>Xerox star: pioneered the GUI in 1981: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Other GUI-based computers: Apple {Lisa (1983), McIntosh (1984)}, the </a:t>
            </a:r>
            <a:r>
              <a:rPr lang="en-US" altLang="en-US" dirty="0"/>
              <a:t>Commodore Amiga </a:t>
            </a:r>
            <a:r>
              <a:rPr lang="en-US" altLang="en-US" dirty="0" smtClean="0"/>
              <a:t>1000 (1985).</a:t>
            </a:r>
          </a:p>
          <a:p>
            <a:pPr lvl="1">
              <a:defRPr/>
            </a:pPr>
            <a:r>
              <a:rPr lang="en-US" altLang="en-US" dirty="0"/>
              <a:t>Although it was a technical innovation the Star was regarded as a business failure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It was Apple (and others such as Commodore) who successfully mass marketed a GUI-based computer.</a:t>
            </a: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9288" y="1998663"/>
            <a:ext cx="3867150" cy="2762250"/>
            <a:chOff x="522287" y="2103438"/>
            <a:chExt cx="3867150" cy="2762984"/>
          </a:xfrm>
        </p:grpSpPr>
        <p:pic>
          <p:nvPicPr>
            <p:cNvPr id="47112" name="Picture 7" descr="http://upload.wikimedia.org/wikipedia/en/f/f2/Xerox_8010_compound_docume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" y="2103438"/>
              <a:ext cx="2817813" cy="237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TextBox 1"/>
            <p:cNvSpPr txBox="1">
              <a:spLocks noChangeArrowheads="1"/>
            </p:cNvSpPr>
            <p:nvPr/>
          </p:nvSpPr>
          <p:spPr bwMode="auto">
            <a:xfrm>
              <a:off x="636587" y="4479072"/>
              <a:ext cx="37528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of Xerox Star screen from Xerox brochure </a:t>
              </a:r>
            </a:p>
          </p:txBody>
        </p:sp>
      </p:grp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110" name="Rectangle 2"/>
            <p:cNvSpPr>
              <a:spLocks noChangeArrowheads="1"/>
            </p:cNvSpPr>
            <p:nvPr/>
          </p:nvSpPr>
          <p:spPr bwMode="auto">
            <a:xfrm>
              <a:off x="0" y="6550223"/>
              <a:ext cx="505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Xerox star hardware picture: www.flickr.com/photos/mwichary</a:t>
              </a:r>
            </a:p>
          </p:txBody>
        </p:sp>
        <p:pic>
          <p:nvPicPr>
            <p:cNvPr id="47111" name="Picture 9" descr="http://farm3.staticflickr.com/2309/2356487303_b4a7367a56_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9" t="47755" r="22504" b="7108"/>
            <a:stretch>
              <a:fillRect/>
            </a:stretch>
          </p:blipFill>
          <p:spPr bwMode="auto">
            <a:xfrm>
              <a:off x="7912100" y="0"/>
              <a:ext cx="1231900" cy="118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Lisa (1983)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The first GUI-based computer produced by Apple: the Lisa incorporated many of the features of the Xerox Star.</a:t>
            </a:r>
          </a:p>
          <a:p>
            <a:pPr>
              <a:defRPr/>
            </a:pPr>
            <a:r>
              <a:rPr lang="en-US" altLang="en-US" dirty="0" smtClean="0"/>
              <a:t>Like the Star it was expensive ($10K) and sales were weak.</a:t>
            </a:r>
          </a:p>
          <a:p>
            <a:pPr>
              <a:defRPr/>
            </a:pPr>
            <a:endParaRPr lang="en-US" altLang="en-US" dirty="0" smtClean="0"/>
          </a:p>
        </p:txBody>
      </p:sp>
      <p:grpSp>
        <p:nvGrpSpPr>
          <p:cNvPr id="48132" name="Group 2"/>
          <p:cNvGrpSpPr>
            <a:grpSpLocks/>
          </p:cNvGrpSpPr>
          <p:nvPr/>
        </p:nvGrpSpPr>
        <p:grpSpPr bwMode="auto">
          <a:xfrm>
            <a:off x="520700" y="1295400"/>
            <a:ext cx="4457700" cy="2451100"/>
            <a:chOff x="520700" y="1295400"/>
            <a:chExt cx="4457700" cy="2451100"/>
          </a:xfrm>
        </p:grpSpPr>
        <p:pic>
          <p:nvPicPr>
            <p:cNvPr id="48133" name="Picture 5" descr="http://s7.computerhistory.org/is/image/CHM/102626732p-03-01?$re-zoomed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6296" r="2222" b="19112"/>
            <a:stretch>
              <a:fillRect/>
            </a:stretch>
          </p:blipFill>
          <p:spPr bwMode="auto">
            <a:xfrm>
              <a:off x="520700" y="1295400"/>
              <a:ext cx="3941078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Box 1"/>
            <p:cNvSpPr txBox="1">
              <a:spLocks noChangeArrowheads="1"/>
            </p:cNvSpPr>
            <p:nvPr/>
          </p:nvSpPr>
          <p:spPr bwMode="auto">
            <a:xfrm>
              <a:off x="520700" y="3390900"/>
              <a:ext cx="44577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© Mark Richards from www.computerhistory.org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Apple Macintosh (1984)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Apple’s next computer was the Macintosh</a:t>
            </a:r>
          </a:p>
          <a:p>
            <a:r>
              <a:rPr lang="en-US" altLang="en-US" smtClean="0"/>
              <a:t>It incorporated the best features of the Lisa but was sold at a substantially lower price ~$2.4K</a:t>
            </a:r>
          </a:p>
          <a:p>
            <a:r>
              <a:rPr lang="en-US" altLang="en-US" smtClean="0"/>
              <a:t>Compared to the IBM-PC it was a price/performance vs. ease of use tradeoff</a:t>
            </a:r>
          </a:p>
          <a:p>
            <a:endParaRPr lang="en-US" altLang="en-US" smtClean="0"/>
          </a:p>
        </p:txBody>
      </p:sp>
      <p:pic>
        <p:nvPicPr>
          <p:cNvPr id="49156" name="Picture 5" descr="http://s7.computerhistory.org/is/image/CHM/x1476.98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5500"/>
            <a:ext cx="3741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054100" y="3440113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Image © Mark Richards 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Although it was a late entry into the microcomputer market IBM eventually dominated.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566738" y="1892300"/>
            <a:ext cx="3632200" cy="1381125"/>
            <a:chOff x="357" y="1192"/>
            <a:chExt cx="2288" cy="870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696" y="119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528" y="119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52" y="1784"/>
              <a:ext cx="110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357" y="2057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768" y="1430"/>
              <a:ext cx="104" cy="63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Although the IBM-PC was marketed and sold under the IBM brand most of the parts were not manufactured in-house.</a:t>
            </a:r>
          </a:p>
          <a:p>
            <a:endParaRPr lang="en-US" altLang="en-US" smtClean="0"/>
          </a:p>
        </p:txBody>
      </p:sp>
      <p:grpSp>
        <p:nvGrpSpPr>
          <p:cNvPr id="868356" name="Group 4"/>
          <p:cNvGrpSpPr>
            <a:grpSpLocks/>
          </p:cNvGrpSpPr>
          <p:nvPr/>
        </p:nvGrpSpPr>
        <p:grpSpPr bwMode="auto">
          <a:xfrm>
            <a:off x="635000" y="2676525"/>
            <a:ext cx="2179638" cy="4064000"/>
            <a:chOff x="400" y="1686"/>
            <a:chExt cx="1373" cy="2560"/>
          </a:xfrm>
        </p:grpSpPr>
        <p:sp>
          <p:nvSpPr>
            <p:cNvPr id="51225" name="tower"/>
            <p:cNvSpPr>
              <a:spLocks noEditPoints="1" noChangeArrowheads="1"/>
            </p:cNvSpPr>
            <p:nvPr/>
          </p:nvSpPr>
          <p:spPr bwMode="auto">
            <a:xfrm>
              <a:off x="403" y="1686"/>
              <a:ext cx="1370" cy="22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7 w 21600"/>
                <a:gd name="T31" fmla="*/ 22539 h 21600"/>
                <a:gd name="T32" fmla="*/ 21490 w 21600"/>
                <a:gd name="T33" fmla="*/ 2699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6" name="Text Box 6"/>
            <p:cNvSpPr txBox="1">
              <a:spLocks noChangeArrowheads="1"/>
            </p:cNvSpPr>
            <p:nvPr/>
          </p:nvSpPr>
          <p:spPr bwMode="auto">
            <a:xfrm>
              <a:off x="400" y="3996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68359" name="Group 7"/>
          <p:cNvGrpSpPr>
            <a:grpSpLocks/>
          </p:cNvGrpSpPr>
          <p:nvPr/>
        </p:nvGrpSpPr>
        <p:grpSpPr bwMode="auto">
          <a:xfrm>
            <a:off x="2814638" y="1943100"/>
            <a:ext cx="3560762" cy="2682875"/>
            <a:chOff x="1773" y="1224"/>
            <a:chExt cx="2243" cy="1690"/>
          </a:xfrm>
        </p:grpSpPr>
        <p:grpSp>
          <p:nvGrpSpPr>
            <p:cNvPr id="51221" name="Group 8"/>
            <p:cNvGrpSpPr>
              <a:grpSpLocks/>
            </p:cNvGrpSpPr>
            <p:nvPr/>
          </p:nvGrpSpPr>
          <p:grpSpPr bwMode="auto">
            <a:xfrm>
              <a:off x="2515" y="1224"/>
              <a:ext cx="1501" cy="368"/>
              <a:chOff x="3075" y="1200"/>
              <a:chExt cx="1501" cy="368"/>
            </a:xfrm>
          </p:grpSpPr>
          <p:pic>
            <p:nvPicPr>
              <p:cNvPr id="51223" name="Picture 9" descr="MCj0405940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1236"/>
                <a:ext cx="335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4" name="Text Box 10"/>
              <p:cNvSpPr txBox="1">
                <a:spLocks noChangeArrowheads="1"/>
              </p:cNvSpPr>
              <p:nvPr/>
            </p:nvSpPr>
            <p:spPr bwMode="auto">
              <a:xfrm>
                <a:off x="3368" y="1200"/>
                <a:ext cx="120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Processor: Company A</a:t>
                </a:r>
              </a:p>
            </p:txBody>
          </p:sp>
        </p:grpSp>
        <p:cxnSp>
          <p:nvCxnSpPr>
            <p:cNvPr id="51222" name="AutoShape 11"/>
            <p:cNvCxnSpPr>
              <a:cxnSpLocks noChangeShapeType="1"/>
              <a:stCxn id="51223" idx="1"/>
              <a:endCxn id="51225" idx="4"/>
            </p:cNvCxnSpPr>
            <p:nvPr/>
          </p:nvCxnSpPr>
          <p:spPr bwMode="auto">
            <a:xfrm flipH="1">
              <a:off x="1773" y="1426"/>
              <a:ext cx="742" cy="14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4" name="Group 12"/>
          <p:cNvGrpSpPr>
            <a:grpSpLocks/>
          </p:cNvGrpSpPr>
          <p:nvPr/>
        </p:nvGrpSpPr>
        <p:grpSpPr bwMode="auto">
          <a:xfrm>
            <a:off x="2814638" y="4625975"/>
            <a:ext cx="3624262" cy="1901825"/>
            <a:chOff x="1773" y="2914"/>
            <a:chExt cx="2283" cy="1198"/>
          </a:xfrm>
        </p:grpSpPr>
        <p:grpSp>
          <p:nvGrpSpPr>
            <p:cNvPr id="51217" name="Group 13"/>
            <p:cNvGrpSpPr>
              <a:grpSpLocks/>
            </p:cNvGrpSpPr>
            <p:nvPr/>
          </p:nvGrpSpPr>
          <p:grpSpPr bwMode="auto">
            <a:xfrm>
              <a:off x="2243" y="3395"/>
              <a:ext cx="1813" cy="717"/>
              <a:chOff x="2219" y="2907"/>
              <a:chExt cx="1813" cy="717"/>
            </a:xfrm>
          </p:grpSpPr>
          <p:pic>
            <p:nvPicPr>
              <p:cNvPr id="51219" name="Picture 14" descr="MCj02872530000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" y="2907"/>
                <a:ext cx="954" cy="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0" name="Text Box 15"/>
              <p:cNvSpPr txBox="1">
                <a:spLocks noChangeArrowheads="1"/>
              </p:cNvSpPr>
              <p:nvPr/>
            </p:nvSpPr>
            <p:spPr bwMode="auto">
              <a:xfrm>
                <a:off x="3112" y="3088"/>
                <a:ext cx="9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Expansion card: Company D</a:t>
                </a:r>
              </a:p>
            </p:txBody>
          </p:sp>
        </p:grpSp>
        <p:cxnSp>
          <p:nvCxnSpPr>
            <p:cNvPr id="51218" name="AutoShape 16"/>
            <p:cNvCxnSpPr>
              <a:cxnSpLocks noChangeShapeType="1"/>
              <a:stCxn id="51219" idx="1"/>
              <a:endCxn id="51225" idx="4"/>
            </p:cNvCxnSpPr>
            <p:nvPr/>
          </p:nvCxnSpPr>
          <p:spPr bwMode="auto">
            <a:xfrm flipH="1" flipV="1">
              <a:off x="1773" y="2914"/>
              <a:ext cx="470" cy="8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9" name="Group 17"/>
          <p:cNvGrpSpPr>
            <a:grpSpLocks/>
          </p:cNvGrpSpPr>
          <p:nvPr/>
        </p:nvGrpSpPr>
        <p:grpSpPr bwMode="auto">
          <a:xfrm>
            <a:off x="2814638" y="2520950"/>
            <a:ext cx="6329362" cy="2105025"/>
            <a:chOff x="1773" y="1588"/>
            <a:chExt cx="3987" cy="1326"/>
          </a:xfrm>
        </p:grpSpPr>
        <p:grpSp>
          <p:nvGrpSpPr>
            <p:cNvPr id="51213" name="Group 18"/>
            <p:cNvGrpSpPr>
              <a:grpSpLocks/>
            </p:cNvGrpSpPr>
            <p:nvPr/>
          </p:nvGrpSpPr>
          <p:grpSpPr bwMode="auto">
            <a:xfrm>
              <a:off x="4001" y="1588"/>
              <a:ext cx="1759" cy="1023"/>
              <a:chOff x="3889" y="1548"/>
              <a:chExt cx="1759" cy="1023"/>
            </a:xfrm>
          </p:grpSpPr>
          <p:pic>
            <p:nvPicPr>
              <p:cNvPr id="51215" name="Picture 19" descr="MCj0398439000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1548"/>
                <a:ext cx="958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6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928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Hard drive: Company B</a:t>
                </a:r>
              </a:p>
            </p:txBody>
          </p:sp>
        </p:grpSp>
        <p:cxnSp>
          <p:nvCxnSpPr>
            <p:cNvPr id="51214" name="AutoShape 21"/>
            <p:cNvCxnSpPr>
              <a:cxnSpLocks noChangeShapeType="1"/>
              <a:stCxn id="51215" idx="1"/>
              <a:endCxn id="51225" idx="4"/>
            </p:cNvCxnSpPr>
            <p:nvPr/>
          </p:nvCxnSpPr>
          <p:spPr bwMode="auto">
            <a:xfrm flipH="1">
              <a:off x="1773" y="2100"/>
              <a:ext cx="2228" cy="8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74" name="Group 22"/>
          <p:cNvGrpSpPr>
            <a:grpSpLocks/>
          </p:cNvGrpSpPr>
          <p:nvPr/>
        </p:nvGrpSpPr>
        <p:grpSpPr bwMode="auto">
          <a:xfrm>
            <a:off x="2814638" y="4545013"/>
            <a:ext cx="5910262" cy="866775"/>
            <a:chOff x="1773" y="2863"/>
            <a:chExt cx="3723" cy="546"/>
          </a:xfrm>
        </p:grpSpPr>
        <p:grpSp>
          <p:nvGrpSpPr>
            <p:cNvPr id="51209" name="Group 23"/>
            <p:cNvGrpSpPr>
              <a:grpSpLocks/>
            </p:cNvGrpSpPr>
            <p:nvPr/>
          </p:nvGrpSpPr>
          <p:grpSpPr bwMode="auto">
            <a:xfrm>
              <a:off x="4067" y="2863"/>
              <a:ext cx="1429" cy="546"/>
              <a:chOff x="4147" y="3607"/>
              <a:chExt cx="1429" cy="546"/>
            </a:xfrm>
          </p:grpSpPr>
          <p:pic>
            <p:nvPicPr>
              <p:cNvPr id="51211" name="Picture 24" descr="MCj03396320000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" y="3607"/>
                <a:ext cx="553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2" name="Text Box 25"/>
              <p:cNvSpPr txBox="1">
                <a:spLocks noChangeArrowheads="1"/>
              </p:cNvSpPr>
              <p:nvPr/>
            </p:nvSpPr>
            <p:spPr bwMode="auto">
              <a:xfrm>
                <a:off x="4656" y="3720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Floppy drive: Company C</a:t>
                </a:r>
              </a:p>
            </p:txBody>
          </p:sp>
        </p:grpSp>
        <p:cxnSp>
          <p:nvCxnSpPr>
            <p:cNvPr id="51210" name="AutoShape 26"/>
            <p:cNvCxnSpPr>
              <a:cxnSpLocks noChangeShapeType="1"/>
              <a:stCxn id="51211" idx="1"/>
              <a:endCxn id="51225" idx="4"/>
            </p:cNvCxnSpPr>
            <p:nvPr/>
          </p:nvCxnSpPr>
          <p:spPr bwMode="auto">
            <a:xfrm flipH="1" flipV="1">
              <a:off x="1773" y="2914"/>
              <a:ext cx="229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(3)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5425" indent="-225425"/>
            <a:r>
              <a:rPr lang="en-US" altLang="en-US" smtClean="0"/>
              <a:t>The parts manufacturers were free to sell their components to other companies.</a:t>
            </a:r>
          </a:p>
          <a:p>
            <a:pPr marL="225425" indent="-225425"/>
            <a:r>
              <a:rPr lang="en-US" altLang="en-US" smtClean="0"/>
              <a:t>About the same time that the IBM-PC was sold, three ex-employees of Texas Instruments founded their own company: Compaq.</a:t>
            </a:r>
          </a:p>
          <a:p>
            <a:pPr marL="460375" lvl="1"/>
            <a:r>
              <a:rPr lang="en-US" altLang="en-US" smtClean="0"/>
              <a:t>They conceived of the idea of producing their own copy of the IBM-PC under their own brand name.</a:t>
            </a:r>
          </a:p>
          <a:p>
            <a:pPr marL="460375" lvl="1"/>
            <a:r>
              <a:rPr lang="en-US" altLang="en-US" smtClean="0"/>
              <a:t>It would run under MS-DOS and be 100% compatible with application software written for the PC.</a:t>
            </a:r>
          </a:p>
          <a:p>
            <a:pPr marL="460375" lvl="1"/>
            <a:r>
              <a:rPr lang="en-US" altLang="en-US" smtClean="0"/>
              <a:t>The first IBM-PC clone was delivered by Compaq in 1983.</a:t>
            </a:r>
          </a:p>
          <a:p>
            <a:pPr marL="460375" lvl="1"/>
            <a:endParaRPr lang="en-US" altLang="en-US" smtClean="0"/>
          </a:p>
          <a:p>
            <a:pPr marL="460375" lvl="1"/>
            <a:endParaRPr lang="en-US" altLang="en-US" smtClean="0"/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1068388" y="4697413"/>
            <a:ext cx="1025525" cy="2200275"/>
            <a:chOff x="673" y="2776"/>
            <a:chExt cx="892" cy="1569"/>
          </a:xfrm>
        </p:grpSpPr>
        <p:sp>
          <p:nvSpPr>
            <p:cNvPr id="52236" name="tower"/>
            <p:cNvSpPr>
              <a:spLocks noEditPoints="1" noChangeArrowheads="1"/>
            </p:cNvSpPr>
            <p:nvPr/>
          </p:nvSpPr>
          <p:spPr bwMode="auto">
            <a:xfrm>
              <a:off x="680" y="2776"/>
              <a:ext cx="675" cy="1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237" name="Text Box 6"/>
            <p:cNvSpPr txBox="1">
              <a:spLocks noChangeArrowheads="1"/>
            </p:cNvSpPr>
            <p:nvPr/>
          </p:nvSpPr>
          <p:spPr bwMode="auto">
            <a:xfrm>
              <a:off x="678" y="4095"/>
              <a:ext cx="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IBM-PC</a:t>
              </a:r>
            </a:p>
          </p:txBody>
        </p:sp>
        <p:pic>
          <p:nvPicPr>
            <p:cNvPr id="52238" name="Picture 7" descr="MCj0339632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3201"/>
              <a:ext cx="26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MCj0405940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810"/>
              <a:ext cx="23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9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665"/>
              <a:ext cx="36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10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165"/>
              <a:ext cx="31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52988" y="4697413"/>
            <a:ext cx="2005012" cy="2252662"/>
            <a:chOff x="4852988" y="4697412"/>
            <a:chExt cx="2005012" cy="2251981"/>
          </a:xfrm>
        </p:grpSpPr>
        <p:sp>
          <p:nvSpPr>
            <p:cNvPr id="52230" name="tower"/>
            <p:cNvSpPr>
              <a:spLocks noEditPoints="1" noChangeArrowheads="1"/>
            </p:cNvSpPr>
            <p:nvPr/>
          </p:nvSpPr>
          <p:spPr bwMode="auto">
            <a:xfrm>
              <a:off x="4861041" y="4697412"/>
              <a:ext cx="776557" cy="18090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231" name="Text Box 13"/>
            <p:cNvSpPr txBox="1">
              <a:spLocks noChangeArrowheads="1"/>
            </p:cNvSpPr>
            <p:nvPr/>
          </p:nvSpPr>
          <p:spPr bwMode="auto">
            <a:xfrm>
              <a:off x="4858740" y="6547102"/>
              <a:ext cx="199926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Compaq clone</a:t>
              </a:r>
            </a:p>
          </p:txBody>
        </p:sp>
        <p:pic>
          <p:nvPicPr>
            <p:cNvPr id="52232" name="Picture 14" descr="MCj0339632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745" y="5293408"/>
              <a:ext cx="307172" cy="46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5" descr="MCj0405940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903" y="4745092"/>
              <a:ext cx="274959" cy="4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6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09" y="5944095"/>
              <a:ext cx="415314" cy="47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17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88" y="5242923"/>
              <a:ext cx="365845" cy="5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This opened the flood gates for other computer manufacturers to produce their own clone computers.</a:t>
            </a:r>
          </a:p>
        </p:txBody>
      </p:sp>
      <p:grpSp>
        <p:nvGrpSpPr>
          <p:cNvPr id="872452" name="Group 4"/>
          <p:cNvGrpSpPr>
            <a:grpSpLocks/>
          </p:cNvGrpSpPr>
          <p:nvPr/>
        </p:nvGrpSpPr>
        <p:grpSpPr bwMode="auto">
          <a:xfrm>
            <a:off x="3911600" y="2616200"/>
            <a:ext cx="1239838" cy="2362200"/>
            <a:chOff x="448" y="1616"/>
            <a:chExt cx="781" cy="1488"/>
          </a:xfrm>
        </p:grpSpPr>
        <p:sp>
          <p:nvSpPr>
            <p:cNvPr id="53262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72455" name="Group 7"/>
          <p:cNvGrpSpPr>
            <a:grpSpLocks/>
          </p:cNvGrpSpPr>
          <p:nvPr/>
        </p:nvGrpSpPr>
        <p:grpSpPr bwMode="auto">
          <a:xfrm>
            <a:off x="787400" y="1943100"/>
            <a:ext cx="1239838" cy="2667000"/>
            <a:chOff x="448" y="1616"/>
            <a:chExt cx="781" cy="1680"/>
          </a:xfrm>
        </p:grpSpPr>
        <p:sp>
          <p:nvSpPr>
            <p:cNvPr id="53260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1" name="Text Box 9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Compaq clone</a:t>
              </a:r>
            </a:p>
          </p:txBody>
        </p:sp>
      </p:grpSp>
      <p:grpSp>
        <p:nvGrpSpPr>
          <p:cNvPr id="872458" name="Group 10"/>
          <p:cNvGrpSpPr>
            <a:grpSpLocks/>
          </p:cNvGrpSpPr>
          <p:nvPr/>
        </p:nvGrpSpPr>
        <p:grpSpPr bwMode="auto">
          <a:xfrm>
            <a:off x="2082800" y="4038600"/>
            <a:ext cx="1239838" cy="2667000"/>
            <a:chOff x="4632" y="1088"/>
            <a:chExt cx="781" cy="1680"/>
          </a:xfrm>
        </p:grpSpPr>
        <p:sp>
          <p:nvSpPr>
            <p:cNvPr id="53258" name="tower"/>
            <p:cNvSpPr>
              <a:spLocks noEditPoints="1" noChangeArrowheads="1"/>
            </p:cNvSpPr>
            <p:nvPr/>
          </p:nvSpPr>
          <p:spPr bwMode="auto">
            <a:xfrm>
              <a:off x="4635" y="1088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4632" y="2326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Dell clone</a:t>
              </a:r>
            </a:p>
          </p:txBody>
        </p:sp>
      </p:grpSp>
      <p:grpSp>
        <p:nvGrpSpPr>
          <p:cNvPr id="872461" name="Group 13"/>
          <p:cNvGrpSpPr>
            <a:grpSpLocks/>
          </p:cNvGrpSpPr>
          <p:nvPr/>
        </p:nvGrpSpPr>
        <p:grpSpPr bwMode="auto">
          <a:xfrm>
            <a:off x="6794500" y="2603500"/>
            <a:ext cx="1784350" cy="2667000"/>
            <a:chOff x="4424" y="1096"/>
            <a:chExt cx="1124" cy="1680"/>
          </a:xfrm>
        </p:grpSpPr>
        <p:sp>
          <p:nvSpPr>
            <p:cNvPr id="53256" name="tower"/>
            <p:cNvSpPr>
              <a:spLocks noEditPoints="1" noChangeArrowheads="1"/>
            </p:cNvSpPr>
            <p:nvPr/>
          </p:nvSpPr>
          <p:spPr bwMode="auto">
            <a:xfrm>
              <a:off x="4427" y="109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57" name="Text Box 15"/>
            <p:cNvSpPr txBox="1">
              <a:spLocks noChangeArrowheads="1"/>
            </p:cNvSpPr>
            <p:nvPr/>
          </p:nvSpPr>
          <p:spPr bwMode="auto">
            <a:xfrm>
              <a:off x="4424" y="2334"/>
              <a:ext cx="11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Mom and pop shop clone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 (5)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result was that IBM eventually lost control over the computer architecture that it was the first one to market.</a:t>
            </a:r>
          </a:p>
        </p:txBody>
      </p:sp>
      <p:grpSp>
        <p:nvGrpSpPr>
          <p:cNvPr id="873476" name="Group 4"/>
          <p:cNvGrpSpPr>
            <a:grpSpLocks/>
          </p:cNvGrpSpPr>
          <p:nvPr/>
        </p:nvGrpSpPr>
        <p:grpSpPr bwMode="auto">
          <a:xfrm>
            <a:off x="744538" y="4267200"/>
            <a:ext cx="8208962" cy="1825625"/>
            <a:chOff x="429" y="2080"/>
            <a:chExt cx="5171" cy="1150"/>
          </a:xfrm>
        </p:grpSpPr>
        <p:sp>
          <p:nvSpPr>
            <p:cNvPr id="54286" name="Text Box 5"/>
            <p:cNvSpPr txBox="1">
              <a:spLocks noChangeArrowheads="1"/>
            </p:cNvSpPr>
            <p:nvPr/>
          </p:nvSpPr>
          <p:spPr bwMode="auto">
            <a:xfrm>
              <a:off x="1768" y="2128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7" name="Text Box 6"/>
            <p:cNvSpPr txBox="1">
              <a:spLocks noChangeArrowheads="1"/>
            </p:cNvSpPr>
            <p:nvPr/>
          </p:nvSpPr>
          <p:spPr bwMode="auto">
            <a:xfrm>
              <a:off x="592" y="213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8" name="Rectangle 7"/>
            <p:cNvSpPr>
              <a:spLocks noChangeArrowheads="1"/>
            </p:cNvSpPr>
            <p:nvPr/>
          </p:nvSpPr>
          <p:spPr bwMode="auto">
            <a:xfrm>
              <a:off x="600" y="2944"/>
              <a:ext cx="169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89" name="Line 8"/>
            <p:cNvSpPr>
              <a:spLocks noChangeShapeType="1"/>
            </p:cNvSpPr>
            <p:nvPr/>
          </p:nvSpPr>
          <p:spPr bwMode="auto">
            <a:xfrm flipV="1">
              <a:off x="429" y="3225"/>
              <a:ext cx="4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4290" name="Rectangle 9"/>
            <p:cNvSpPr>
              <a:spLocks noChangeArrowheads="1"/>
            </p:cNvSpPr>
            <p:nvPr/>
          </p:nvSpPr>
          <p:spPr bwMode="auto">
            <a:xfrm>
              <a:off x="1840" y="2670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1" name="Rectangle 10"/>
            <p:cNvSpPr>
              <a:spLocks noChangeArrowheads="1"/>
            </p:cNvSpPr>
            <p:nvPr/>
          </p:nvSpPr>
          <p:spPr bwMode="auto">
            <a:xfrm>
              <a:off x="3016" y="2710"/>
              <a:ext cx="168" cy="5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2" name="Text Box 11"/>
            <p:cNvSpPr txBox="1">
              <a:spLocks noChangeArrowheads="1"/>
            </p:cNvSpPr>
            <p:nvPr/>
          </p:nvSpPr>
          <p:spPr bwMode="auto">
            <a:xfrm>
              <a:off x="2920" y="2096"/>
              <a:ext cx="7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Compaq sales</a:t>
              </a:r>
            </a:p>
          </p:txBody>
        </p:sp>
        <p:sp>
          <p:nvSpPr>
            <p:cNvPr id="54293" name="Rectangle 12"/>
            <p:cNvSpPr>
              <a:spLocks noChangeArrowheads="1"/>
            </p:cNvSpPr>
            <p:nvPr/>
          </p:nvSpPr>
          <p:spPr bwMode="auto">
            <a:xfrm>
              <a:off x="3944" y="2742"/>
              <a:ext cx="160" cy="48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4" name="Text Box 13"/>
            <p:cNvSpPr txBox="1">
              <a:spLocks noChangeArrowheads="1"/>
            </p:cNvSpPr>
            <p:nvPr/>
          </p:nvSpPr>
          <p:spPr bwMode="auto">
            <a:xfrm>
              <a:off x="3848" y="209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Dell sales</a:t>
              </a:r>
            </a:p>
          </p:txBody>
        </p:sp>
        <p:sp>
          <p:nvSpPr>
            <p:cNvPr id="54295" name="Rectangle 14"/>
            <p:cNvSpPr>
              <a:spLocks noChangeArrowheads="1"/>
            </p:cNvSpPr>
            <p:nvPr/>
          </p:nvSpPr>
          <p:spPr bwMode="auto">
            <a:xfrm>
              <a:off x="4944" y="2678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96" name="Text Box 15"/>
            <p:cNvSpPr txBox="1">
              <a:spLocks noChangeArrowheads="1"/>
            </p:cNvSpPr>
            <p:nvPr/>
          </p:nvSpPr>
          <p:spPr bwMode="auto">
            <a:xfrm>
              <a:off x="4856" y="2080"/>
              <a:ext cx="7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Mom &amp; pop shop sales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566738" y="1943100"/>
            <a:ext cx="3260725" cy="1063625"/>
            <a:chOff x="357" y="1192"/>
            <a:chExt cx="2054" cy="670"/>
          </a:xfrm>
        </p:grpSpPr>
        <p:sp>
          <p:nvSpPr>
            <p:cNvPr id="54281" name="Text Box 17"/>
            <p:cNvSpPr txBox="1">
              <a:spLocks noChangeArrowheads="1"/>
            </p:cNvSpPr>
            <p:nvPr/>
          </p:nvSpPr>
          <p:spPr bwMode="auto">
            <a:xfrm>
              <a:off x="1518" y="1192"/>
              <a:ext cx="8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2" name="Text Box 18"/>
            <p:cNvSpPr txBox="1">
              <a:spLocks noChangeArrowheads="1"/>
            </p:cNvSpPr>
            <p:nvPr/>
          </p:nvSpPr>
          <p:spPr bwMode="auto">
            <a:xfrm>
              <a:off x="505" y="1192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526" y="1648"/>
              <a:ext cx="95" cy="2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84" name="Line 20"/>
            <p:cNvSpPr>
              <a:spLocks noChangeShapeType="1"/>
            </p:cNvSpPr>
            <p:nvPr/>
          </p:nvSpPr>
          <p:spPr bwMode="auto">
            <a:xfrm flipV="1">
              <a:off x="357" y="1858"/>
              <a:ext cx="1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1581" y="1375"/>
              <a:ext cx="90" cy="487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54350" y="3429000"/>
            <a:ext cx="5422900" cy="958850"/>
            <a:chOff x="3054350" y="3428939"/>
            <a:chExt cx="5422900" cy="958911"/>
          </a:xfrm>
        </p:grpSpPr>
        <p:sp>
          <p:nvSpPr>
            <p:cNvPr id="54279" name="AutoShape 22"/>
            <p:cNvSpPr>
              <a:spLocks/>
            </p:cNvSpPr>
            <p:nvPr/>
          </p:nvSpPr>
          <p:spPr bwMode="auto">
            <a:xfrm rot="-5400000">
              <a:off x="5467350" y="1377950"/>
              <a:ext cx="596900" cy="5422900"/>
            </a:xfrm>
            <a:prstGeom prst="rightBrace">
              <a:avLst>
                <a:gd name="adj1" fmla="val 7570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54280" name="Text Box 23"/>
            <p:cNvSpPr txBox="1">
              <a:spLocks noChangeArrowheads="1"/>
            </p:cNvSpPr>
            <p:nvPr/>
          </p:nvSpPr>
          <p:spPr bwMode="auto">
            <a:xfrm>
              <a:off x="4051300" y="3428939"/>
              <a:ext cx="37211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Microsoft operating 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Motivations For Developing The ABC (2)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His modifications were extensive</a:t>
            </a:r>
          </a:p>
          <a:p>
            <a:r>
              <a:rPr lang="en-CA" altLang="en-US" smtClean="0"/>
              <a:t>The folks at IBM weren’t happy with the modifications</a:t>
            </a:r>
          </a:p>
          <a:p>
            <a:endParaRPr lang="en-US" altLang="en-US" smtClean="0"/>
          </a:p>
        </p:txBody>
      </p:sp>
      <p:pic>
        <p:nvPicPr>
          <p:cNvPr id="790547" name="Picture 19" descr="MC9003045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" y="2276475"/>
            <a:ext cx="27130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Attack Of The Clones: The Rise Of Microsoft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The loser of the clone war was IBM.</a:t>
            </a:r>
          </a:p>
          <a:p>
            <a:r>
              <a:rPr lang="en-US" altLang="en-US" smtClean="0"/>
              <a:t>The real winner of the clone war was Microsoft.</a:t>
            </a:r>
          </a:p>
          <a:p>
            <a:r>
              <a:rPr lang="en-US" altLang="en-US" smtClean="0"/>
              <a:t>By the 1990’s Microsoft developed an interface for MS-DOS that incorporated some of the features of the MAC GUI.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2789238"/>
            <a:ext cx="6981825" cy="3778250"/>
            <a:chOff x="647700" y="2789401"/>
            <a:chExt cx="6981398" cy="3778292"/>
          </a:xfrm>
        </p:grpSpPr>
        <p:sp>
          <p:nvSpPr>
            <p:cNvPr id="55301" name="Text Box 6"/>
            <p:cNvSpPr txBox="1">
              <a:spLocks noChangeArrowheads="1"/>
            </p:cNvSpPr>
            <p:nvPr/>
          </p:nvSpPr>
          <p:spPr bwMode="auto">
            <a:xfrm>
              <a:off x="647700" y="6288513"/>
              <a:ext cx="2997200" cy="279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Windows 3 image from www.</a:t>
              </a:r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microsoft.com</a:t>
              </a:r>
            </a:p>
          </p:txBody>
        </p:sp>
        <p:pic>
          <p:nvPicPr>
            <p:cNvPr id="55302" name="Picture 8" descr="http://www.microsoft.com/typography/ttfinst/ttfinst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789401"/>
              <a:ext cx="6981398" cy="349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Origins Of The Internet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57288"/>
            <a:ext cx="8178800" cy="5368925"/>
          </a:xfrm>
        </p:spPr>
        <p:txBody>
          <a:bodyPr/>
          <a:lstStyle/>
          <a:p>
            <a:r>
              <a:rPr lang="en-US" altLang="en-US" smtClean="0"/>
              <a:t>What was happening in the 1950’s</a:t>
            </a:r>
            <a:endParaRPr lang="en-CA" altLang="en-US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875" y="1733550"/>
            <a:ext cx="4899025" cy="3224213"/>
            <a:chOff x="777875" y="1732983"/>
            <a:chExt cx="4899025" cy="3224780"/>
          </a:xfrm>
        </p:grpSpPr>
        <p:pic>
          <p:nvPicPr>
            <p:cNvPr id="57349" name="Picture 9" descr="C:\Documents and Settings\James Tam\Local Settings\Temporary Internet Files\Content.IE5\EEZKR6A2\MPj0316918000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1776413"/>
              <a:ext cx="1585288" cy="24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TextBox 13"/>
            <p:cNvSpPr txBox="1">
              <a:spLocks noChangeArrowheads="1"/>
            </p:cNvSpPr>
            <p:nvPr/>
          </p:nvSpPr>
          <p:spPr bwMode="auto">
            <a:xfrm>
              <a:off x="2026494" y="4570897"/>
              <a:ext cx="1826440" cy="38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The Cold War</a:t>
              </a:r>
              <a:endParaRPr lang="en-CA" altLang="en-US" sz="2000" b="1">
                <a:latin typeface="Arial" panose="020B0604020202020204" pitchFamily="34" charset="0"/>
              </a:endParaRPr>
            </a:p>
          </p:txBody>
        </p:sp>
        <p:pic>
          <p:nvPicPr>
            <p:cNvPr id="57351" name="Picture 10" descr="C:\Users\tamj\AppData\Local\Microsoft\Windows\Temporary Internet Files\Content.IE5\B6R0P5GS\MC90019522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888" y="1732983"/>
              <a:ext cx="2528012" cy="25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Cold War And The Space Race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At the same time that each side (USSR-USA) was trying to be dominant on the ground they also wanted to be dominant in space.</a:t>
            </a:r>
          </a:p>
          <a:p>
            <a:pPr marL="508000" indent="-285750">
              <a:defRPr/>
            </a:pPr>
            <a:r>
              <a:rPr lang="en-US" altLang="en-US" sz="2000" dirty="0"/>
              <a:t>Both sides tried to be the first to send a satellite into space.</a:t>
            </a:r>
          </a:p>
          <a:p>
            <a:pPr>
              <a:defRPr/>
            </a:pPr>
            <a:r>
              <a:rPr lang="en-US" altLang="en-US" dirty="0"/>
              <a:t>In the 1950’s it appeared that the USSR had a technological edge:</a:t>
            </a:r>
          </a:p>
          <a:p>
            <a:pPr marL="742950" lvl="1" indent="-285750">
              <a:defRPr/>
            </a:pPr>
            <a:r>
              <a:rPr lang="en-US" altLang="en-US" dirty="0"/>
              <a:t>Americans in 1957: A sophisticated three stage rocket was planned as the first human-made vehicle to be spent into space.</a:t>
            </a:r>
          </a:p>
          <a:p>
            <a:pPr marL="742950" lvl="1" indent="-285750">
              <a:defRPr/>
            </a:pPr>
            <a:r>
              <a:rPr lang="en-US" altLang="en-US" dirty="0"/>
              <a:t>The USSR in 1957: surprised the world by launching Sputnik I (first artificial satellite).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The launch of Sputnik helped motivate the creation of ARPA (Advanced Research Projects Agency) in the US.</a:t>
            </a:r>
            <a:endParaRPr lang="en-CA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95400" y="4548554"/>
            <a:ext cx="1828800" cy="1401763"/>
            <a:chOff x="816" y="3264"/>
            <a:chExt cx="1152" cy="883"/>
          </a:xfrm>
        </p:grpSpPr>
        <p:pic>
          <p:nvPicPr>
            <p:cNvPr id="6" name="Picture 7" descr="Sputnik_t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64"/>
              <a:ext cx="768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16" y="4032"/>
              <a:ext cx="11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latin typeface="Arial" panose="020B0604020202020204" pitchFamily="34" charset="0"/>
                </a:rPr>
                <a:t>http://astroprofspage.com</a:t>
              </a:r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Cold War And The Space Race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Later in 1957 the USSR launched another satellite carrying the dog Laika “bark/barker” on a one way trip into space :’(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660400" y="1905000"/>
            <a:ext cx="5867400" cy="4495800"/>
            <a:chOff x="480" y="1488"/>
            <a:chExt cx="3696" cy="2832"/>
          </a:xfrm>
        </p:grpSpPr>
        <p:pic>
          <p:nvPicPr>
            <p:cNvPr id="59397" name="Picture 5" descr="_44133729_laika_nasa_4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3696" cy="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480" y="4147"/>
              <a:ext cx="9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http://news.bbc.co.uk</a:t>
              </a:r>
              <a:r>
                <a:rPr lang="en-US" altLang="en-US" sz="14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ARPA</a:t>
            </a:r>
            <a:endParaRPr lang="en-CA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APRA was a branch of the ministry of defense.</a:t>
            </a:r>
          </a:p>
          <a:p>
            <a:r>
              <a:rPr lang="en-US" altLang="en-US" smtClean="0"/>
              <a:t>The focus was on:</a:t>
            </a:r>
          </a:p>
          <a:p>
            <a:pPr lvl="1"/>
            <a:r>
              <a:rPr lang="en-US" altLang="en-US" smtClean="0"/>
              <a:t>Getting different types of computers communicating</a:t>
            </a:r>
          </a:p>
          <a:p>
            <a:pPr lvl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ARPA (2)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the early days of ARPA there 3 separate and incompatible networks to communicate with the 3 different research centers that worked with ARPA.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0" y="6583363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1 “A History of the Internet and the Digital Future” (Johnny Ryan, Reaktion Books)</a:t>
            </a:r>
          </a:p>
        </p:txBody>
      </p:sp>
      <p:grpSp>
        <p:nvGrpSpPr>
          <p:cNvPr id="227360" name="Group 32"/>
          <p:cNvGrpSpPr>
            <a:grpSpLocks/>
          </p:cNvGrpSpPr>
          <p:nvPr/>
        </p:nvGrpSpPr>
        <p:grpSpPr bwMode="auto">
          <a:xfrm>
            <a:off x="838200" y="2930525"/>
            <a:ext cx="7443788" cy="3694113"/>
            <a:chOff x="528" y="1846"/>
            <a:chExt cx="4689" cy="2327"/>
          </a:xfrm>
        </p:grpSpPr>
        <p:sp>
          <p:nvSpPr>
            <p:cNvPr id="19488" name="Rectangle 12"/>
            <p:cNvSpPr>
              <a:spLocks noChangeArrowheads="1"/>
            </p:cNvSpPr>
            <p:nvPr/>
          </p:nvSpPr>
          <p:spPr bwMode="auto">
            <a:xfrm>
              <a:off x="2312" y="2780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System Development group (Santa Monica)</a:t>
              </a:r>
              <a:endParaRPr lang="en-US" altLang="en-US" sz="1600" b="0" dirty="0"/>
            </a:p>
          </p:txBody>
        </p:sp>
        <p:sp>
          <p:nvSpPr>
            <p:cNvPr id="19486" name="Rectangle 14"/>
            <p:cNvSpPr>
              <a:spLocks noChangeArrowheads="1"/>
            </p:cNvSpPr>
            <p:nvPr/>
          </p:nvSpPr>
          <p:spPr bwMode="auto">
            <a:xfrm>
              <a:off x="3579" y="3336"/>
              <a:ext cx="130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MULTICS project SHOPPING (Massachusetts Institute of Technology (MIT)) </a:t>
              </a:r>
            </a:p>
          </p:txBody>
        </p:sp>
        <p:sp>
          <p:nvSpPr>
            <p:cNvPr id="19484" name="Rectangle 13"/>
            <p:cNvSpPr>
              <a:spLocks noChangeArrowheads="1"/>
            </p:cNvSpPr>
            <p:nvPr/>
          </p:nvSpPr>
          <p:spPr bwMode="auto">
            <a:xfrm>
              <a:off x="4226" y="1846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Project Genie (University of California, Berkley) </a:t>
              </a:r>
            </a:p>
          </p:txBody>
        </p:sp>
        <p:grpSp>
          <p:nvGrpSpPr>
            <p:cNvPr id="19465" name="Group 31"/>
            <p:cNvGrpSpPr>
              <a:grpSpLocks/>
            </p:cNvGrpSpPr>
            <p:nvPr/>
          </p:nvGrpSpPr>
          <p:grpSpPr bwMode="auto">
            <a:xfrm>
              <a:off x="528" y="1920"/>
              <a:ext cx="3613" cy="624"/>
              <a:chOff x="1120775" y="2559050"/>
              <a:chExt cx="5735638" cy="990600"/>
            </a:xfrm>
          </p:grpSpPr>
          <p:grpSp>
            <p:nvGrpSpPr>
              <p:cNvPr id="19478" name="Group 28"/>
              <p:cNvGrpSpPr>
                <a:grpSpLocks/>
              </p:cNvGrpSpPr>
              <p:nvPr/>
            </p:nvGrpSpPr>
            <p:grpSpPr bwMode="auto">
              <a:xfrm>
                <a:off x="1120775" y="2559050"/>
                <a:ext cx="5735638" cy="990600"/>
                <a:chOff x="674" y="1741"/>
                <a:chExt cx="3613" cy="624"/>
              </a:xfrm>
            </p:grpSpPr>
            <p:sp>
              <p:nvSpPr>
                <p:cNvPr id="19480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674" y="1746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9481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3687" y="1741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cxnSp>
              <p:nvCxnSpPr>
                <p:cNvPr id="19482" name="AutoShape 24"/>
                <p:cNvCxnSpPr>
                  <a:cxnSpLocks noChangeShapeType="1"/>
                  <a:stCxn id="19480" idx="5"/>
                  <a:endCxn id="19481" idx="4"/>
                </p:cNvCxnSpPr>
                <p:nvPr/>
              </p:nvCxnSpPr>
              <p:spPr bwMode="auto">
                <a:xfrm flipV="1">
                  <a:off x="1155" y="2074"/>
                  <a:ext cx="2651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9" name="TextBox 28"/>
              <p:cNvSpPr txBox="1">
                <a:spLocks noChangeArrowheads="1"/>
              </p:cNvSpPr>
              <p:nvPr/>
            </p:nvSpPr>
            <p:spPr bwMode="auto">
              <a:xfrm>
                <a:off x="3283526" y="2774372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Interface 1</a:t>
                </a:r>
                <a:endParaRPr lang="en-CA" altLang="en-US" sz="18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6" name="Group 32"/>
            <p:cNvGrpSpPr>
              <a:grpSpLocks/>
            </p:cNvGrpSpPr>
            <p:nvPr/>
          </p:nvGrpSpPr>
          <p:grpSpPr bwMode="auto">
            <a:xfrm>
              <a:off x="576" y="2832"/>
              <a:ext cx="1750" cy="483"/>
              <a:chOff x="1196975" y="4110038"/>
              <a:chExt cx="2778125" cy="766762"/>
            </a:xfrm>
          </p:grpSpPr>
          <p:grpSp>
            <p:nvGrpSpPr>
              <p:cNvPr id="19473" name="Group 29"/>
              <p:cNvGrpSpPr>
                <a:grpSpLocks/>
              </p:cNvGrpSpPr>
              <p:nvPr/>
            </p:nvGrpSpPr>
            <p:grpSpPr bwMode="auto">
              <a:xfrm>
                <a:off x="1196975" y="4110038"/>
                <a:ext cx="2778125" cy="766762"/>
                <a:chOff x="754" y="2790"/>
                <a:chExt cx="1750" cy="483"/>
              </a:xfrm>
            </p:grpSpPr>
            <p:pic>
              <p:nvPicPr>
                <p:cNvPr id="19475" name="Picture 19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" y="2795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6" name="Picture 20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0" y="2790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7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38" y="3029"/>
                  <a:ext cx="782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4" name="TextBox 29"/>
              <p:cNvSpPr txBox="1">
                <a:spLocks noChangeArrowheads="1"/>
              </p:cNvSpPr>
              <p:nvPr/>
            </p:nvSpPr>
            <p:spPr bwMode="auto">
              <a:xfrm>
                <a:off x="1970810" y="4194464"/>
                <a:ext cx="1333500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Interface 2</a:t>
                </a:r>
                <a:endParaRPr lang="en-CA" altLang="en-US" sz="18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7" name="Group 33"/>
            <p:cNvGrpSpPr>
              <a:grpSpLocks/>
            </p:cNvGrpSpPr>
            <p:nvPr/>
          </p:nvGrpSpPr>
          <p:grpSpPr bwMode="auto">
            <a:xfrm>
              <a:off x="621" y="3570"/>
              <a:ext cx="2938" cy="603"/>
              <a:chOff x="1268413" y="5407025"/>
              <a:chExt cx="4664075" cy="957263"/>
            </a:xfrm>
          </p:grpSpPr>
          <p:grpSp>
            <p:nvGrpSpPr>
              <p:cNvPr id="19468" name="Group 30"/>
              <p:cNvGrpSpPr>
                <a:grpSpLocks/>
              </p:cNvGrpSpPr>
              <p:nvPr/>
            </p:nvGrpSpPr>
            <p:grpSpPr bwMode="auto">
              <a:xfrm>
                <a:off x="1268413" y="5407025"/>
                <a:ext cx="4664075" cy="957263"/>
                <a:chOff x="799" y="3607"/>
                <a:chExt cx="2938" cy="603"/>
              </a:xfrm>
            </p:grpSpPr>
            <p:pic>
              <p:nvPicPr>
                <p:cNvPr id="19470" name="Picture 25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" y="3607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1" name="Picture 26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3" y="3616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2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1273" y="3904"/>
                  <a:ext cx="1990" cy="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69" name="TextBox 30"/>
              <p:cNvSpPr txBox="1">
                <a:spLocks noChangeArrowheads="1"/>
              </p:cNvSpPr>
              <p:nvPr/>
            </p:nvSpPr>
            <p:spPr bwMode="auto">
              <a:xfrm>
                <a:off x="2885209" y="5576454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Interface 3</a:t>
                </a:r>
                <a:endParaRPr lang="en-CA" altLang="en-US" sz="1800" b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 bwMode="auto">
          <a:xfrm>
            <a:off x="8302769" y="5836804"/>
            <a:ext cx="84758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92075" bIns="46038" rtlCol="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sz="1000" dirty="0" smtClean="0"/>
              <a:t>Image credits: Microsoft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7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bldLvl="4"/>
      <p:bldP spid="227332" grpId="0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ARPANET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8075"/>
            <a:ext cx="8178800" cy="3032125"/>
          </a:xfrm>
        </p:spPr>
        <p:txBody>
          <a:bodyPr/>
          <a:lstStyle/>
          <a:p>
            <a:r>
              <a:rPr lang="en-US" altLang="en-US" smtClean="0"/>
              <a:t>The first computers were connected via ARPANET (Advanced Research Projects Agency Network).</a:t>
            </a:r>
          </a:p>
          <a:p>
            <a:r>
              <a:rPr lang="en-US" altLang="en-US" smtClean="0"/>
              <a:t>The initial ARPANET consisted of 2 host computers which were connected at the start of 1969 (birth of the early Internet!) from the following locations:</a:t>
            </a:r>
          </a:p>
          <a:p>
            <a:pPr lvl="1"/>
            <a:r>
              <a:rPr lang="en-US" altLang="en-US" smtClean="0"/>
              <a:t>UCLA</a:t>
            </a:r>
          </a:p>
          <a:p>
            <a:pPr lvl="1"/>
            <a:r>
              <a:rPr lang="en-US" altLang="en-US" smtClean="0"/>
              <a:t>Stanford</a:t>
            </a:r>
          </a:p>
          <a:p>
            <a:pPr lvl="1"/>
            <a:r>
              <a:rPr lang="en-US" altLang="en-US" smtClean="0"/>
              <a:t>A standard protocol was used so the computers could communicate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49313" y="4157663"/>
            <a:ext cx="4694237" cy="2214562"/>
            <a:chOff x="930275" y="3960813"/>
            <a:chExt cx="4694238" cy="2214562"/>
          </a:xfrm>
        </p:grpSpPr>
        <p:grpSp>
          <p:nvGrpSpPr>
            <p:cNvPr id="62469" name="Group 159"/>
            <p:cNvGrpSpPr>
              <a:grpSpLocks/>
            </p:cNvGrpSpPr>
            <p:nvPr/>
          </p:nvGrpSpPr>
          <p:grpSpPr bwMode="auto">
            <a:xfrm>
              <a:off x="930275" y="3960813"/>
              <a:ext cx="4694238" cy="2214562"/>
              <a:chOff x="929962" y="3960717"/>
              <a:chExt cx="4694238" cy="2214563"/>
            </a:xfrm>
          </p:grpSpPr>
          <p:sp>
            <p:nvSpPr>
              <p:cNvPr id="62474" name="Rectangle 4"/>
              <p:cNvSpPr>
                <a:spLocks noChangeArrowheads="1"/>
              </p:cNvSpPr>
              <p:nvPr/>
            </p:nvSpPr>
            <p:spPr bwMode="auto">
              <a:xfrm>
                <a:off x="929962" y="3960717"/>
                <a:ext cx="809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UCLA</a:t>
                </a:r>
              </a:p>
            </p:txBody>
          </p:sp>
          <p:sp>
            <p:nvSpPr>
              <p:cNvPr id="62475" name="Rectangle 5"/>
              <p:cNvSpPr>
                <a:spLocks noChangeArrowheads="1"/>
              </p:cNvSpPr>
              <p:nvPr/>
            </p:nvSpPr>
            <p:spPr bwMode="auto">
              <a:xfrm>
                <a:off x="4560575" y="5795867"/>
                <a:ext cx="1063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Stanford</a:t>
                </a:r>
              </a:p>
            </p:txBody>
          </p:sp>
          <p:grpSp>
            <p:nvGrpSpPr>
              <p:cNvPr id="62476" name="Group 20"/>
              <p:cNvGrpSpPr>
                <a:grpSpLocks/>
              </p:cNvGrpSpPr>
              <p:nvPr/>
            </p:nvGrpSpPr>
            <p:grpSpPr bwMode="auto">
              <a:xfrm>
                <a:off x="3149287" y="5803805"/>
                <a:ext cx="301625" cy="306388"/>
                <a:chOff x="1527" y="3472"/>
                <a:chExt cx="190" cy="193"/>
              </a:xfrm>
            </p:grpSpPr>
            <p:sp>
              <p:nvSpPr>
                <p:cNvPr id="62507" name="Line 2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2477" name="Group 24"/>
              <p:cNvGrpSpPr>
                <a:grpSpLocks/>
              </p:cNvGrpSpPr>
              <p:nvPr/>
            </p:nvGrpSpPr>
            <p:grpSpPr bwMode="auto">
              <a:xfrm>
                <a:off x="3816037" y="5794280"/>
                <a:ext cx="301625" cy="306388"/>
                <a:chOff x="1527" y="3472"/>
                <a:chExt cx="190" cy="193"/>
              </a:xfrm>
            </p:grpSpPr>
            <p:sp>
              <p:nvSpPr>
                <p:cNvPr id="62504" name="Line 25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2478" name="Group 28"/>
              <p:cNvGrpSpPr>
                <a:grpSpLocks/>
              </p:cNvGrpSpPr>
              <p:nvPr/>
            </p:nvGrpSpPr>
            <p:grpSpPr bwMode="auto">
              <a:xfrm>
                <a:off x="1177612" y="4603655"/>
                <a:ext cx="301625" cy="306388"/>
                <a:chOff x="1527" y="3472"/>
                <a:chExt cx="190" cy="193"/>
              </a:xfrm>
            </p:grpSpPr>
            <p:sp>
              <p:nvSpPr>
                <p:cNvPr id="62501" name="Line 29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2479" name="Group 32"/>
              <p:cNvGrpSpPr>
                <a:grpSpLocks/>
              </p:cNvGrpSpPr>
              <p:nvPr/>
            </p:nvGrpSpPr>
            <p:grpSpPr bwMode="auto">
              <a:xfrm>
                <a:off x="1539562" y="5137055"/>
                <a:ext cx="301625" cy="306388"/>
                <a:chOff x="1527" y="3472"/>
                <a:chExt cx="190" cy="193"/>
              </a:xfrm>
            </p:grpSpPr>
            <p:sp>
              <p:nvSpPr>
                <p:cNvPr id="62498" name="Line 33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49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50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cxnSp>
            <p:nvCxnSpPr>
              <p:cNvPr id="62480" name="AutoShape 44"/>
              <p:cNvCxnSpPr>
                <a:cxnSpLocks noChangeShapeType="1"/>
                <a:stCxn id="62474" idx="2"/>
                <a:endCxn id="62502" idx="1"/>
              </p:cNvCxnSpPr>
              <p:nvPr/>
            </p:nvCxnSpPr>
            <p:spPr bwMode="auto">
              <a:xfrm flipH="1">
                <a:off x="1187137" y="4340130"/>
                <a:ext cx="147638" cy="287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1" name="AutoShape 45"/>
              <p:cNvCxnSpPr>
                <a:cxnSpLocks noChangeShapeType="1"/>
                <a:stCxn id="62503" idx="1"/>
                <a:endCxn id="62499" idx="1"/>
              </p:cNvCxnSpPr>
              <p:nvPr/>
            </p:nvCxnSpPr>
            <p:spPr bwMode="auto">
              <a:xfrm>
                <a:off x="1177612" y="4694142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2" name="AutoShape 46"/>
              <p:cNvCxnSpPr>
                <a:cxnSpLocks noChangeShapeType="1"/>
                <a:stCxn id="62474" idx="2"/>
                <a:endCxn id="62502" idx="0"/>
              </p:cNvCxnSpPr>
              <p:nvPr/>
            </p:nvCxnSpPr>
            <p:spPr bwMode="auto">
              <a:xfrm>
                <a:off x="1334775" y="4340130"/>
                <a:ext cx="144463" cy="2603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3" name="AutoShape 47"/>
              <p:cNvCxnSpPr>
                <a:cxnSpLocks noChangeShapeType="1"/>
                <a:stCxn id="62503" idx="0"/>
                <a:endCxn id="62499" idx="0"/>
              </p:cNvCxnSpPr>
              <p:nvPr/>
            </p:nvCxnSpPr>
            <p:spPr bwMode="auto">
              <a:xfrm>
                <a:off x="1469712" y="4667155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4" name="AutoShape 48"/>
              <p:cNvCxnSpPr>
                <a:cxnSpLocks noChangeShapeType="1"/>
                <a:stCxn id="62500" idx="1"/>
              </p:cNvCxnSpPr>
              <p:nvPr/>
            </p:nvCxnSpPr>
            <p:spPr bwMode="auto">
              <a:xfrm>
                <a:off x="1539562" y="5227542"/>
                <a:ext cx="269875" cy="5540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5" name="AutoShape 49"/>
              <p:cNvCxnSpPr>
                <a:cxnSpLocks noChangeShapeType="1"/>
                <a:stCxn id="62500" idx="0"/>
              </p:cNvCxnSpPr>
              <p:nvPr/>
            </p:nvCxnSpPr>
            <p:spPr bwMode="auto">
              <a:xfrm flipH="1">
                <a:off x="1809437" y="5200555"/>
                <a:ext cx="22225" cy="5810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2486" name="Group 60"/>
              <p:cNvGrpSpPr>
                <a:grpSpLocks/>
              </p:cNvGrpSpPr>
              <p:nvPr/>
            </p:nvGrpSpPr>
            <p:grpSpPr bwMode="auto">
              <a:xfrm>
                <a:off x="3168337" y="4870355"/>
                <a:ext cx="301625" cy="306388"/>
                <a:chOff x="1527" y="3472"/>
                <a:chExt cx="190" cy="193"/>
              </a:xfrm>
            </p:grpSpPr>
            <p:sp>
              <p:nvSpPr>
                <p:cNvPr id="62495" name="Line 6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49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249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/>
                </a:p>
              </p:txBody>
            </p:sp>
          </p:grpSp>
          <p:cxnSp>
            <p:nvCxnSpPr>
              <p:cNvPr id="62487" name="AutoShape 64"/>
              <p:cNvCxnSpPr>
                <a:cxnSpLocks noChangeShapeType="1"/>
                <a:stCxn id="62474" idx="3"/>
                <a:endCxn id="62496" idx="1"/>
              </p:cNvCxnSpPr>
              <p:nvPr/>
            </p:nvCxnSpPr>
            <p:spPr bwMode="auto">
              <a:xfrm>
                <a:off x="1739587" y="4151217"/>
                <a:ext cx="1438275" cy="7429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8" name="AutoShape 66"/>
              <p:cNvCxnSpPr>
                <a:cxnSpLocks noChangeShapeType="1"/>
                <a:stCxn id="62497" idx="1"/>
              </p:cNvCxnSpPr>
              <p:nvPr/>
            </p:nvCxnSpPr>
            <p:spPr bwMode="auto">
              <a:xfrm flipH="1">
                <a:off x="1809437" y="4960842"/>
                <a:ext cx="1358900" cy="8207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9" name="AutoShape 70"/>
              <p:cNvCxnSpPr>
                <a:cxnSpLocks noChangeShapeType="1"/>
                <a:stCxn id="62497" idx="0"/>
                <a:endCxn id="62475" idx="0"/>
              </p:cNvCxnSpPr>
              <p:nvPr/>
            </p:nvCxnSpPr>
            <p:spPr bwMode="auto">
              <a:xfrm rot="16200000" flipH="1">
                <a:off x="3851756" y="4555235"/>
                <a:ext cx="849312" cy="163195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0" name="AutoShape 73"/>
              <p:cNvCxnSpPr>
                <a:cxnSpLocks noChangeShapeType="1"/>
                <a:stCxn id="62508" idx="0"/>
                <a:endCxn id="62505" idx="1"/>
              </p:cNvCxnSpPr>
              <p:nvPr/>
            </p:nvCxnSpPr>
            <p:spPr bwMode="auto">
              <a:xfrm>
                <a:off x="3450912" y="5800630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1" name="AutoShape 74"/>
              <p:cNvCxnSpPr>
                <a:cxnSpLocks noChangeShapeType="1"/>
                <a:stCxn id="62505" idx="0"/>
                <a:endCxn id="62475" idx="1"/>
              </p:cNvCxnSpPr>
              <p:nvPr/>
            </p:nvCxnSpPr>
            <p:spPr bwMode="auto">
              <a:xfrm>
                <a:off x="4117662" y="5791105"/>
                <a:ext cx="442913" cy="1952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2" name="AutoShape 75"/>
              <p:cNvCxnSpPr>
                <a:cxnSpLocks noChangeShapeType="1"/>
                <a:stCxn id="62473" idx="0"/>
                <a:endCxn id="62509" idx="1"/>
              </p:cNvCxnSpPr>
              <p:nvPr/>
            </p:nvCxnSpPr>
            <p:spPr bwMode="auto">
              <a:xfrm rot="5400000" flipH="1" flipV="1">
                <a:off x="2534345" y="5275123"/>
                <a:ext cx="8472" cy="122141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3" name="AutoShape 76"/>
              <p:cNvCxnSpPr>
                <a:cxnSpLocks noChangeShapeType="1"/>
                <a:stCxn id="62509" idx="0"/>
                <a:endCxn id="62506" idx="1"/>
              </p:cNvCxnSpPr>
              <p:nvPr/>
            </p:nvCxnSpPr>
            <p:spPr bwMode="auto">
              <a:xfrm>
                <a:off x="3441387" y="5867305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4" name="AutoShape 77"/>
              <p:cNvCxnSpPr>
                <a:cxnSpLocks noChangeShapeType="1"/>
                <a:stCxn id="62506" idx="0"/>
                <a:endCxn id="62475" idx="1"/>
              </p:cNvCxnSpPr>
              <p:nvPr/>
            </p:nvCxnSpPr>
            <p:spPr bwMode="auto">
              <a:xfrm>
                <a:off x="4108137" y="5857780"/>
                <a:ext cx="452438" cy="128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70" name="Group 60"/>
            <p:cNvGrpSpPr>
              <a:grpSpLocks/>
            </p:cNvGrpSpPr>
            <p:nvPr/>
          </p:nvGrpSpPr>
          <p:grpSpPr bwMode="auto">
            <a:xfrm>
              <a:off x="1635125" y="5813425"/>
              <a:ext cx="301625" cy="306388"/>
              <a:chOff x="1527" y="3472"/>
              <a:chExt cx="190" cy="193"/>
            </a:xfrm>
          </p:grpSpPr>
          <p:sp>
            <p:nvSpPr>
              <p:cNvPr id="62471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2472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2473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ARPANET (2)</a:t>
            </a:r>
            <a:endParaRPr lang="en-CA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Later additional hosts were added to the network (end of 1969) from:</a:t>
            </a:r>
          </a:p>
          <a:p>
            <a:pPr lvl="1"/>
            <a:r>
              <a:rPr lang="en-US" altLang="en-US" smtClean="0"/>
              <a:t>The University of California (Santa Barbara)</a:t>
            </a:r>
          </a:p>
          <a:p>
            <a:pPr lvl="1"/>
            <a:r>
              <a:rPr lang="en-US" altLang="en-US" smtClean="0"/>
              <a:t>The University of Utah</a:t>
            </a:r>
          </a:p>
          <a:p>
            <a:pPr lvl="1"/>
            <a:endParaRPr lang="en-US" altLang="en-US" smtClean="0"/>
          </a:p>
          <a:p>
            <a:endParaRPr lang="en-CA" altLang="en-US" smtClean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919163" y="2714625"/>
            <a:ext cx="4719637" cy="2214563"/>
            <a:chOff x="491" y="2925"/>
            <a:chExt cx="2973" cy="1395"/>
          </a:xfrm>
        </p:grpSpPr>
        <p:sp>
          <p:nvSpPr>
            <p:cNvPr id="63493" name="Rectangle 4"/>
            <p:cNvSpPr>
              <a:spLocks noChangeArrowheads="1"/>
            </p:cNvSpPr>
            <p:nvPr/>
          </p:nvSpPr>
          <p:spPr bwMode="auto">
            <a:xfrm>
              <a:off x="491" y="2925"/>
              <a:ext cx="51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UCLA</a:t>
              </a:r>
            </a:p>
          </p:txBody>
        </p:sp>
        <p:sp>
          <p:nvSpPr>
            <p:cNvPr id="63494" name="Rectangle 5"/>
            <p:cNvSpPr>
              <a:spLocks noChangeArrowheads="1"/>
            </p:cNvSpPr>
            <p:nvPr/>
          </p:nvSpPr>
          <p:spPr bwMode="auto">
            <a:xfrm>
              <a:off x="2778" y="4081"/>
              <a:ext cx="67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Stanford</a:t>
              </a:r>
            </a:p>
          </p:txBody>
        </p:sp>
        <p:sp>
          <p:nvSpPr>
            <p:cNvPr id="63495" name="Rectangle 6"/>
            <p:cNvSpPr>
              <a:spLocks noChangeArrowheads="1"/>
            </p:cNvSpPr>
            <p:nvPr/>
          </p:nvSpPr>
          <p:spPr bwMode="auto">
            <a:xfrm>
              <a:off x="526" y="4072"/>
              <a:ext cx="10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 of California</a:t>
              </a:r>
            </a:p>
          </p:txBody>
        </p:sp>
        <p:sp>
          <p:nvSpPr>
            <p:cNvPr id="63496" name="Rectangle 7"/>
            <p:cNvSpPr>
              <a:spLocks noChangeArrowheads="1"/>
            </p:cNvSpPr>
            <p:nvPr/>
          </p:nvSpPr>
          <p:spPr bwMode="auto">
            <a:xfrm>
              <a:off x="2730" y="2978"/>
              <a:ext cx="7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 of Utah</a:t>
              </a:r>
            </a:p>
          </p:txBody>
        </p:sp>
        <p:grpSp>
          <p:nvGrpSpPr>
            <p:cNvPr id="63497" name="Group 11"/>
            <p:cNvGrpSpPr>
              <a:grpSpLocks/>
            </p:cNvGrpSpPr>
            <p:nvPr/>
          </p:nvGrpSpPr>
          <p:grpSpPr bwMode="auto">
            <a:xfrm>
              <a:off x="1361" y="2970"/>
              <a:ext cx="190" cy="193"/>
              <a:chOff x="1527" y="3472"/>
              <a:chExt cx="190" cy="193"/>
            </a:xfrm>
          </p:grpSpPr>
          <p:sp>
            <p:nvSpPr>
              <p:cNvPr id="63564" name="Line 8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5" name="Line 9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6" name="Line 10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498" name="Group 12"/>
            <p:cNvGrpSpPr>
              <a:grpSpLocks/>
            </p:cNvGrpSpPr>
            <p:nvPr/>
          </p:nvGrpSpPr>
          <p:grpSpPr bwMode="auto">
            <a:xfrm>
              <a:off x="1829" y="2976"/>
              <a:ext cx="190" cy="193"/>
              <a:chOff x="1527" y="3472"/>
              <a:chExt cx="190" cy="193"/>
            </a:xfrm>
          </p:grpSpPr>
          <p:sp>
            <p:nvSpPr>
              <p:cNvPr id="63561" name="Line 1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2" name="Line 1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3" name="Line 1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499" name="Group 16"/>
            <p:cNvGrpSpPr>
              <a:grpSpLocks/>
            </p:cNvGrpSpPr>
            <p:nvPr/>
          </p:nvGrpSpPr>
          <p:grpSpPr bwMode="auto">
            <a:xfrm>
              <a:off x="2249" y="2976"/>
              <a:ext cx="190" cy="193"/>
              <a:chOff x="1527" y="3472"/>
              <a:chExt cx="190" cy="193"/>
            </a:xfrm>
          </p:grpSpPr>
          <p:sp>
            <p:nvSpPr>
              <p:cNvPr id="63558" name="Line 1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9" name="Line 1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0" name="Line 1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0" name="Group 20"/>
            <p:cNvGrpSpPr>
              <a:grpSpLocks/>
            </p:cNvGrpSpPr>
            <p:nvPr/>
          </p:nvGrpSpPr>
          <p:grpSpPr bwMode="auto">
            <a:xfrm>
              <a:off x="1889" y="4086"/>
              <a:ext cx="190" cy="193"/>
              <a:chOff x="1527" y="3472"/>
              <a:chExt cx="190" cy="193"/>
            </a:xfrm>
          </p:grpSpPr>
          <p:sp>
            <p:nvSpPr>
              <p:cNvPr id="63555" name="Line 2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6" name="Line 2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7" name="Line 2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1" name="Group 24"/>
            <p:cNvGrpSpPr>
              <a:grpSpLocks/>
            </p:cNvGrpSpPr>
            <p:nvPr/>
          </p:nvGrpSpPr>
          <p:grpSpPr bwMode="auto">
            <a:xfrm>
              <a:off x="2309" y="4080"/>
              <a:ext cx="190" cy="193"/>
              <a:chOff x="1527" y="3472"/>
              <a:chExt cx="190" cy="193"/>
            </a:xfrm>
          </p:grpSpPr>
          <p:sp>
            <p:nvSpPr>
              <p:cNvPr id="63552" name="Line 25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3" name="Line 26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4" name="Line 27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2" name="Group 28"/>
            <p:cNvGrpSpPr>
              <a:grpSpLocks/>
            </p:cNvGrpSpPr>
            <p:nvPr/>
          </p:nvGrpSpPr>
          <p:grpSpPr bwMode="auto">
            <a:xfrm>
              <a:off x="647" y="3330"/>
              <a:ext cx="190" cy="193"/>
              <a:chOff x="1527" y="3472"/>
              <a:chExt cx="190" cy="193"/>
            </a:xfrm>
          </p:grpSpPr>
          <p:sp>
            <p:nvSpPr>
              <p:cNvPr id="63549" name="Line 29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0" name="Line 30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51" name="Line 31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3" name="Group 32"/>
            <p:cNvGrpSpPr>
              <a:grpSpLocks/>
            </p:cNvGrpSpPr>
            <p:nvPr/>
          </p:nvGrpSpPr>
          <p:grpSpPr bwMode="auto">
            <a:xfrm>
              <a:off x="875" y="3666"/>
              <a:ext cx="190" cy="193"/>
              <a:chOff x="1527" y="3472"/>
              <a:chExt cx="190" cy="193"/>
            </a:xfrm>
          </p:grpSpPr>
          <p:sp>
            <p:nvSpPr>
              <p:cNvPr id="63546" name="Line 3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7" name="Line 3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8" name="Line 3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4" name="Group 36"/>
            <p:cNvGrpSpPr>
              <a:grpSpLocks/>
            </p:cNvGrpSpPr>
            <p:nvPr/>
          </p:nvGrpSpPr>
          <p:grpSpPr bwMode="auto">
            <a:xfrm>
              <a:off x="2999" y="3390"/>
              <a:ext cx="190" cy="193"/>
              <a:chOff x="1527" y="3472"/>
              <a:chExt cx="190" cy="193"/>
            </a:xfrm>
          </p:grpSpPr>
          <p:sp>
            <p:nvSpPr>
              <p:cNvPr id="63543" name="Line 3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4" name="Line 3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5" name="Line 3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63505" name="Group 40"/>
            <p:cNvGrpSpPr>
              <a:grpSpLocks/>
            </p:cNvGrpSpPr>
            <p:nvPr/>
          </p:nvGrpSpPr>
          <p:grpSpPr bwMode="auto">
            <a:xfrm>
              <a:off x="2999" y="3744"/>
              <a:ext cx="190" cy="193"/>
              <a:chOff x="1527" y="3472"/>
              <a:chExt cx="190" cy="193"/>
            </a:xfrm>
          </p:grpSpPr>
          <p:sp>
            <p:nvSpPr>
              <p:cNvPr id="63540" name="Line 4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1" name="Line 4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2" name="Line 4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cxnSp>
          <p:nvCxnSpPr>
            <p:cNvPr id="63506" name="AutoShape 44"/>
            <p:cNvCxnSpPr>
              <a:cxnSpLocks noChangeShapeType="1"/>
              <a:stCxn id="63493" idx="2"/>
              <a:endCxn id="63550" idx="1"/>
            </p:cNvCxnSpPr>
            <p:nvPr/>
          </p:nvCxnSpPr>
          <p:spPr bwMode="auto">
            <a:xfrm flipH="1">
              <a:off x="653" y="3164"/>
              <a:ext cx="93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7" name="AutoShape 45"/>
            <p:cNvCxnSpPr>
              <a:cxnSpLocks noChangeShapeType="1"/>
              <a:stCxn id="63551" idx="1"/>
              <a:endCxn id="63547" idx="1"/>
            </p:cNvCxnSpPr>
            <p:nvPr/>
          </p:nvCxnSpPr>
          <p:spPr bwMode="auto">
            <a:xfrm>
              <a:off x="647" y="3387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8" name="AutoShape 46"/>
            <p:cNvCxnSpPr>
              <a:cxnSpLocks noChangeShapeType="1"/>
              <a:stCxn id="63493" idx="2"/>
              <a:endCxn id="63550" idx="0"/>
            </p:cNvCxnSpPr>
            <p:nvPr/>
          </p:nvCxnSpPr>
          <p:spPr bwMode="auto">
            <a:xfrm>
              <a:off x="746" y="3164"/>
              <a:ext cx="91" cy="1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9" name="AutoShape 47"/>
            <p:cNvCxnSpPr>
              <a:cxnSpLocks noChangeShapeType="1"/>
              <a:stCxn id="63551" idx="0"/>
              <a:endCxn id="63547" idx="0"/>
            </p:cNvCxnSpPr>
            <p:nvPr/>
          </p:nvCxnSpPr>
          <p:spPr bwMode="auto">
            <a:xfrm>
              <a:off x="831" y="3370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0" name="AutoShape 48"/>
            <p:cNvCxnSpPr>
              <a:cxnSpLocks noChangeShapeType="1"/>
              <a:stCxn id="63548" idx="1"/>
              <a:endCxn id="63495" idx="0"/>
            </p:cNvCxnSpPr>
            <p:nvPr/>
          </p:nvCxnSpPr>
          <p:spPr bwMode="auto">
            <a:xfrm>
              <a:off x="875" y="3723"/>
              <a:ext cx="170" cy="3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1" name="AutoShape 49"/>
            <p:cNvCxnSpPr>
              <a:cxnSpLocks noChangeShapeType="1"/>
              <a:stCxn id="63548" idx="0"/>
              <a:endCxn id="63495" idx="0"/>
            </p:cNvCxnSpPr>
            <p:nvPr/>
          </p:nvCxnSpPr>
          <p:spPr bwMode="auto">
            <a:xfrm flipH="1">
              <a:off x="1045" y="3706"/>
              <a:ext cx="14" cy="3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2" name="AutoShape 50"/>
            <p:cNvCxnSpPr>
              <a:cxnSpLocks noChangeShapeType="1"/>
              <a:stCxn id="63493" idx="3"/>
              <a:endCxn id="63565" idx="1"/>
            </p:cNvCxnSpPr>
            <p:nvPr/>
          </p:nvCxnSpPr>
          <p:spPr bwMode="auto">
            <a:xfrm flipV="1">
              <a:off x="1001" y="2985"/>
              <a:ext cx="366" cy="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3" name="AutoShape 51"/>
            <p:cNvCxnSpPr>
              <a:cxnSpLocks noChangeShapeType="1"/>
              <a:stCxn id="63493" idx="3"/>
              <a:endCxn id="63566" idx="1"/>
            </p:cNvCxnSpPr>
            <p:nvPr/>
          </p:nvCxnSpPr>
          <p:spPr bwMode="auto">
            <a:xfrm flipV="1">
              <a:off x="1001" y="3027"/>
              <a:ext cx="360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4" name="AutoShape 52"/>
            <p:cNvCxnSpPr>
              <a:cxnSpLocks noChangeShapeType="1"/>
              <a:stCxn id="63565" idx="0"/>
              <a:endCxn id="63562" idx="1"/>
            </p:cNvCxnSpPr>
            <p:nvPr/>
          </p:nvCxnSpPr>
          <p:spPr bwMode="auto">
            <a:xfrm>
              <a:off x="1551" y="2968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5" name="AutoShape 53"/>
            <p:cNvCxnSpPr>
              <a:cxnSpLocks noChangeShapeType="1"/>
              <a:stCxn id="63562" idx="0"/>
              <a:endCxn id="63559" idx="1"/>
            </p:cNvCxnSpPr>
            <p:nvPr/>
          </p:nvCxnSpPr>
          <p:spPr bwMode="auto">
            <a:xfrm>
              <a:off x="2019" y="2974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6" name="AutoShape 54"/>
            <p:cNvCxnSpPr>
              <a:cxnSpLocks noChangeShapeType="1"/>
              <a:stCxn id="63559" idx="0"/>
              <a:endCxn id="63496" idx="1"/>
            </p:cNvCxnSpPr>
            <p:nvPr/>
          </p:nvCxnSpPr>
          <p:spPr bwMode="auto">
            <a:xfrm>
              <a:off x="2439" y="2974"/>
              <a:ext cx="291" cy="1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7" name="AutoShape 55"/>
            <p:cNvCxnSpPr>
              <a:cxnSpLocks noChangeShapeType="1"/>
              <a:stCxn id="63566" idx="0"/>
              <a:endCxn id="63563" idx="1"/>
            </p:cNvCxnSpPr>
            <p:nvPr/>
          </p:nvCxnSpPr>
          <p:spPr bwMode="auto">
            <a:xfrm>
              <a:off x="1545" y="3010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8" name="AutoShape 56"/>
            <p:cNvCxnSpPr>
              <a:cxnSpLocks noChangeShapeType="1"/>
              <a:stCxn id="63563" idx="0"/>
              <a:endCxn id="63560" idx="1"/>
            </p:cNvCxnSpPr>
            <p:nvPr/>
          </p:nvCxnSpPr>
          <p:spPr bwMode="auto">
            <a:xfrm>
              <a:off x="2013" y="3016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9" name="AutoShape 57"/>
            <p:cNvCxnSpPr>
              <a:cxnSpLocks noChangeShapeType="1"/>
              <a:stCxn id="63560" idx="0"/>
              <a:endCxn id="63496" idx="1"/>
            </p:cNvCxnSpPr>
            <p:nvPr/>
          </p:nvCxnSpPr>
          <p:spPr bwMode="auto">
            <a:xfrm>
              <a:off x="2433" y="3016"/>
              <a:ext cx="297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0" name="AutoShape 58"/>
            <p:cNvCxnSpPr>
              <a:cxnSpLocks noChangeShapeType="1"/>
              <a:stCxn id="63496" idx="2"/>
              <a:endCxn id="63544" idx="1"/>
            </p:cNvCxnSpPr>
            <p:nvPr/>
          </p:nvCxnSpPr>
          <p:spPr bwMode="auto">
            <a:xfrm flipH="1">
              <a:off x="3005" y="3217"/>
              <a:ext cx="92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1" name="AutoShape 59"/>
            <p:cNvCxnSpPr>
              <a:cxnSpLocks noChangeShapeType="1"/>
              <a:stCxn id="63496" idx="2"/>
              <a:endCxn id="63544" idx="0"/>
            </p:cNvCxnSpPr>
            <p:nvPr/>
          </p:nvCxnSpPr>
          <p:spPr bwMode="auto">
            <a:xfrm>
              <a:off x="3097" y="3217"/>
              <a:ext cx="92" cy="1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3522" name="Group 60"/>
            <p:cNvGrpSpPr>
              <a:grpSpLocks/>
            </p:cNvGrpSpPr>
            <p:nvPr/>
          </p:nvGrpSpPr>
          <p:grpSpPr bwMode="auto">
            <a:xfrm>
              <a:off x="1901" y="3498"/>
              <a:ext cx="190" cy="193"/>
              <a:chOff x="1527" y="3472"/>
              <a:chExt cx="190" cy="193"/>
            </a:xfrm>
          </p:grpSpPr>
          <p:sp>
            <p:nvSpPr>
              <p:cNvPr id="63537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38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39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</p:grpSp>
        <p:cxnSp>
          <p:nvCxnSpPr>
            <p:cNvPr id="63523" name="AutoShape 64"/>
            <p:cNvCxnSpPr>
              <a:cxnSpLocks noChangeShapeType="1"/>
              <a:stCxn id="63493" idx="3"/>
              <a:endCxn id="63538" idx="1"/>
            </p:cNvCxnSpPr>
            <p:nvPr/>
          </p:nvCxnSpPr>
          <p:spPr bwMode="auto">
            <a:xfrm>
              <a:off x="1001" y="3045"/>
              <a:ext cx="906" cy="4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4" name="AutoShape 65"/>
            <p:cNvCxnSpPr>
              <a:cxnSpLocks noChangeShapeType="1"/>
              <a:stCxn id="63538" idx="0"/>
              <a:endCxn id="63496" idx="2"/>
            </p:cNvCxnSpPr>
            <p:nvPr/>
          </p:nvCxnSpPr>
          <p:spPr bwMode="auto">
            <a:xfrm flipV="1">
              <a:off x="2091" y="3217"/>
              <a:ext cx="1006" cy="2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5" name="AutoShape 66"/>
            <p:cNvCxnSpPr>
              <a:cxnSpLocks noChangeShapeType="1"/>
              <a:stCxn id="63539" idx="1"/>
              <a:endCxn id="63495" idx="0"/>
            </p:cNvCxnSpPr>
            <p:nvPr/>
          </p:nvCxnSpPr>
          <p:spPr bwMode="auto">
            <a:xfrm flipH="1">
              <a:off x="1045" y="3555"/>
              <a:ext cx="856" cy="5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6" name="AutoShape 67"/>
            <p:cNvCxnSpPr>
              <a:cxnSpLocks noChangeShapeType="1"/>
              <a:stCxn id="63539" idx="0"/>
              <a:endCxn id="63494" idx="0"/>
            </p:cNvCxnSpPr>
            <p:nvPr/>
          </p:nvCxnSpPr>
          <p:spPr bwMode="auto">
            <a:xfrm>
              <a:off x="2085" y="3538"/>
              <a:ext cx="1028" cy="5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7" name="AutoShape 68"/>
            <p:cNvCxnSpPr>
              <a:cxnSpLocks noChangeShapeType="1"/>
              <a:stCxn id="63545" idx="1"/>
              <a:endCxn id="63541" idx="1"/>
            </p:cNvCxnSpPr>
            <p:nvPr/>
          </p:nvCxnSpPr>
          <p:spPr bwMode="auto">
            <a:xfrm>
              <a:off x="2999" y="3447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AutoShape 69"/>
            <p:cNvCxnSpPr>
              <a:cxnSpLocks noChangeShapeType="1"/>
              <a:stCxn id="63545" idx="0"/>
              <a:endCxn id="63541" idx="0"/>
            </p:cNvCxnSpPr>
            <p:nvPr/>
          </p:nvCxnSpPr>
          <p:spPr bwMode="auto">
            <a:xfrm>
              <a:off x="3183" y="3430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9" name="AutoShape 70"/>
            <p:cNvCxnSpPr>
              <a:cxnSpLocks noChangeShapeType="1"/>
              <a:stCxn id="63542" idx="1"/>
              <a:endCxn id="63494" idx="0"/>
            </p:cNvCxnSpPr>
            <p:nvPr/>
          </p:nvCxnSpPr>
          <p:spPr bwMode="auto">
            <a:xfrm>
              <a:off x="2999" y="3801"/>
              <a:ext cx="114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0" name="AutoShape 71"/>
            <p:cNvCxnSpPr>
              <a:cxnSpLocks noChangeShapeType="1"/>
              <a:stCxn id="63494" idx="0"/>
              <a:endCxn id="63542" idx="0"/>
            </p:cNvCxnSpPr>
            <p:nvPr/>
          </p:nvCxnSpPr>
          <p:spPr bwMode="auto">
            <a:xfrm flipV="1">
              <a:off x="3113" y="3784"/>
              <a:ext cx="70" cy="2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1" name="AutoShape 72"/>
            <p:cNvCxnSpPr>
              <a:cxnSpLocks noChangeShapeType="1"/>
              <a:stCxn id="63495" idx="3"/>
              <a:endCxn id="63556" idx="1"/>
            </p:cNvCxnSpPr>
            <p:nvPr/>
          </p:nvCxnSpPr>
          <p:spPr bwMode="auto">
            <a:xfrm flipV="1">
              <a:off x="1564" y="4101"/>
              <a:ext cx="331" cy="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AutoShape 73"/>
            <p:cNvCxnSpPr>
              <a:cxnSpLocks noChangeShapeType="1"/>
              <a:stCxn id="63556" idx="0"/>
              <a:endCxn id="63553" idx="1"/>
            </p:cNvCxnSpPr>
            <p:nvPr/>
          </p:nvCxnSpPr>
          <p:spPr bwMode="auto">
            <a:xfrm>
              <a:off x="2079" y="4084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3" name="AutoShape 74"/>
            <p:cNvCxnSpPr>
              <a:cxnSpLocks noChangeShapeType="1"/>
              <a:stCxn id="63553" idx="0"/>
              <a:endCxn id="63494" idx="1"/>
            </p:cNvCxnSpPr>
            <p:nvPr/>
          </p:nvCxnSpPr>
          <p:spPr bwMode="auto">
            <a:xfrm>
              <a:off x="2499" y="4078"/>
              <a:ext cx="279" cy="1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4" name="AutoShape 75"/>
            <p:cNvCxnSpPr>
              <a:cxnSpLocks noChangeShapeType="1"/>
              <a:stCxn id="63495" idx="3"/>
              <a:endCxn id="63557" idx="1"/>
            </p:cNvCxnSpPr>
            <p:nvPr/>
          </p:nvCxnSpPr>
          <p:spPr bwMode="auto">
            <a:xfrm flipV="1">
              <a:off x="1564" y="4143"/>
              <a:ext cx="325" cy="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5" name="AutoShape 76"/>
            <p:cNvCxnSpPr>
              <a:cxnSpLocks noChangeShapeType="1"/>
              <a:stCxn id="63557" idx="0"/>
              <a:endCxn id="63554" idx="1"/>
            </p:cNvCxnSpPr>
            <p:nvPr/>
          </p:nvCxnSpPr>
          <p:spPr bwMode="auto">
            <a:xfrm>
              <a:off x="2073" y="4126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6" name="AutoShape 77"/>
            <p:cNvCxnSpPr>
              <a:cxnSpLocks noChangeShapeType="1"/>
              <a:stCxn id="63554" idx="0"/>
              <a:endCxn id="63494" idx="1"/>
            </p:cNvCxnSpPr>
            <p:nvPr/>
          </p:nvCxnSpPr>
          <p:spPr bwMode="auto">
            <a:xfrm>
              <a:off x="2493" y="4120"/>
              <a:ext cx="2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First Data Sent On The Internet</a:t>
            </a:r>
            <a:r>
              <a:rPr lang="en-US" altLang="en-US" baseline="30000" smtClean="0"/>
              <a:t>1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Originally the message ‘</a:t>
            </a:r>
            <a:r>
              <a:rPr lang="en-US" altLang="en-US" sz="2000" smtClean="0">
                <a:latin typeface="Arial" panose="020B0604020202020204" pitchFamily="34" charset="0"/>
              </a:rPr>
              <a:t>login</a:t>
            </a:r>
            <a:r>
              <a:rPr lang="en-US" altLang="en-US" smtClean="0"/>
              <a:t>’ was to be transmitted.</a:t>
            </a:r>
          </a:p>
          <a:p>
            <a:r>
              <a:rPr lang="en-US" altLang="en-US" smtClean="0"/>
              <a:t>But the transmission stopped (i.e., it “died” after the first two characters).</a:t>
            </a:r>
          </a:p>
          <a:p>
            <a:pPr lvl="1"/>
            <a:r>
              <a:rPr lang="en-US" altLang="en-US" smtClean="0"/>
              <a:t>…and thus ‘</a:t>
            </a:r>
            <a:r>
              <a:rPr lang="en-US" altLang="en-US" sz="1800" smtClean="0">
                <a:latin typeface="Arial" panose="020B0604020202020204" pitchFamily="34" charset="0"/>
              </a:rPr>
              <a:t>LO</a:t>
            </a:r>
            <a:r>
              <a:rPr lang="en-US" altLang="en-US" smtClean="0"/>
              <a:t>’ the Internet was born!</a:t>
            </a:r>
            <a:endParaRPr lang="en-US" altLang="en-US" baseline="30000" smtClean="0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6583363"/>
            <a:ext cx="518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“On the Way to the Web” (Michael A. Banks, Wiley)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bldLvl="4"/>
      <p:bldP spid="229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Important Milestones Of The Internet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 smtClean="0"/>
              <a:t>In 1972 </a:t>
            </a:r>
          </a:p>
          <a:p>
            <a:pPr lvl="1"/>
            <a:r>
              <a:rPr lang="en-US" altLang="en-US" dirty="0" smtClean="0"/>
              <a:t>The first "hot application” was introduced by Ray Tomlinson.</a:t>
            </a:r>
          </a:p>
          <a:p>
            <a:r>
              <a:rPr lang="en-US" altLang="en-US" dirty="0" smtClean="0"/>
              <a:t>1989:</a:t>
            </a:r>
          </a:p>
          <a:p>
            <a:pPr lvl="1"/>
            <a:r>
              <a:rPr lang="en-US" altLang="en-US" dirty="0" smtClean="0"/>
              <a:t>The ideas behind the World Wide Web were first described in a paper.</a:t>
            </a:r>
          </a:p>
          <a:p>
            <a:r>
              <a:rPr lang="en-US" altLang="en-US" dirty="0" smtClean="0"/>
              <a:t>1990:</a:t>
            </a:r>
          </a:p>
          <a:p>
            <a:pPr lvl="1"/>
            <a:r>
              <a:rPr lang="en-US" altLang="en-US" dirty="0" smtClean="0"/>
              <a:t>The ARPANET was shut down.</a:t>
            </a:r>
          </a:p>
          <a:p>
            <a:pPr lvl="1"/>
            <a:r>
              <a:rPr lang="en-US" altLang="en-US" dirty="0" smtClean="0"/>
              <a:t>The first “Internet” search program Archie was developed at McGill university.</a:t>
            </a:r>
          </a:p>
          <a:p>
            <a:r>
              <a:rPr lang="en-US" altLang="en-US" dirty="0" smtClean="0"/>
              <a:t>1991:</a:t>
            </a:r>
          </a:p>
          <a:p>
            <a:pPr lvl="1"/>
            <a:r>
              <a:rPr lang="en-US" altLang="en-US" dirty="0" smtClean="0"/>
              <a:t>The World Wide Web was released to the public.</a:t>
            </a:r>
          </a:p>
          <a:p>
            <a:pPr lvl="1"/>
            <a:endParaRPr lang="en-US" altLang="en-US" dirty="0" smtClean="0"/>
          </a:p>
          <a:p>
            <a:endParaRPr lang="en-CA" altLang="en-US" dirty="0" smtClean="0"/>
          </a:p>
        </p:txBody>
      </p:sp>
      <p:pic>
        <p:nvPicPr>
          <p:cNvPr id="64516" name="Picture 4" descr="C:\Users\tamj\AppData\Local\Microsoft\Windows\Temporary Internet Files\Content.IE5\OQ95EO6L\MC90044151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362075"/>
            <a:ext cx="9334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Atanasoff then decided to build his own machine.</a:t>
            </a:r>
          </a:p>
          <a:p>
            <a:r>
              <a:rPr lang="en-CA" altLang="en-US" smtClean="0"/>
              <a:t>Unfortunately this proved to be more of a daunting task than he first anticipated.</a:t>
            </a:r>
          </a:p>
          <a:p>
            <a:endParaRPr lang="en-CA" altLang="en-US" smtClean="0"/>
          </a:p>
          <a:p>
            <a:r>
              <a:rPr lang="en-CA" altLang="en-US" smtClean="0"/>
              <a:t>After a particularly frustrating night he decided to take a break from the lab.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smtClean="0"/>
              <a:t>This lead to an astonishing break through!</a:t>
            </a:r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Motivations For Developing The ABC (3)</a:t>
            </a:r>
          </a:p>
        </p:txBody>
      </p:sp>
      <p:grpSp>
        <p:nvGrpSpPr>
          <p:cNvPr id="791564" name="Group 12"/>
          <p:cNvGrpSpPr>
            <a:grpSpLocks/>
          </p:cNvGrpSpPr>
          <p:nvPr/>
        </p:nvGrpSpPr>
        <p:grpSpPr bwMode="auto">
          <a:xfrm>
            <a:off x="0" y="5367338"/>
            <a:ext cx="7407275" cy="1495425"/>
            <a:chOff x="0" y="3381"/>
            <a:chExt cx="4666" cy="942"/>
          </a:xfrm>
        </p:grpSpPr>
        <p:pic>
          <p:nvPicPr>
            <p:cNvPr id="9227" name="Picture 8" descr="bor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3381"/>
              <a:ext cx="9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0" y="4147"/>
              <a:ext cx="138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Wav file from “James Tam”</a:t>
              </a:r>
            </a:p>
          </p:txBody>
        </p:sp>
      </p:grpSp>
      <p:grpSp>
        <p:nvGrpSpPr>
          <p:cNvPr id="791568" name="Group 16"/>
          <p:cNvGrpSpPr>
            <a:grpSpLocks/>
          </p:cNvGrpSpPr>
          <p:nvPr/>
        </p:nvGrpSpPr>
        <p:grpSpPr bwMode="auto">
          <a:xfrm>
            <a:off x="6413500" y="3365500"/>
            <a:ext cx="2527300" cy="1600200"/>
            <a:chOff x="4040" y="2120"/>
            <a:chExt cx="1592" cy="1008"/>
          </a:xfrm>
        </p:grpSpPr>
        <p:sp>
          <p:nvSpPr>
            <p:cNvPr id="9225" name="AutoShape 15"/>
            <p:cNvSpPr>
              <a:spLocks noChangeArrowheads="1"/>
            </p:cNvSpPr>
            <p:nvPr/>
          </p:nvSpPr>
          <p:spPr bwMode="auto">
            <a:xfrm>
              <a:off x="4040" y="2120"/>
              <a:ext cx="1592" cy="1008"/>
            </a:xfrm>
            <a:prstGeom prst="cloudCallout">
              <a:avLst>
                <a:gd name="adj1" fmla="val -36181"/>
                <a:gd name="adj2" fmla="val 8512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pic>
          <p:nvPicPr>
            <p:cNvPr id="9226" name="Picture 14" descr="MC900356505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2288"/>
              <a:ext cx="548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1" name="Picture 15" descr="C:\Users\tamj\AppData\Local\Microsoft\Windows\Temporary Internet Files\Content.IE5\RVJCT6TT\MP90044866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8"/>
          <a:stretch>
            <a:fillRect/>
          </a:stretch>
        </p:blipFill>
        <p:spPr bwMode="auto">
          <a:xfrm>
            <a:off x="3249613" y="1955800"/>
            <a:ext cx="8270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C:\Users\tamj\AppData\Local\Microsoft\Windows\Temporary Internet Files\Content.IE5\LZWJTDG0\MC90044034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433763"/>
            <a:ext cx="13319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C:\Users\tamj\AppData\Local\Microsoft\Windows\Temporary Internet Files\Content.IE5\B6R0P5GS\MC900036774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359150"/>
            <a:ext cx="19208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History Of The World Wide Web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Designed in 1989 by Tim Berners-Lee and scientists in Geneva who were interested in making it easier to share research documents.</a:t>
            </a:r>
          </a:p>
          <a:p>
            <a:r>
              <a:rPr lang="en-US" altLang="en-US" dirty="0" smtClean="0"/>
              <a:t>Documents could be linked through a protocol called http (hyper text transfer protocol).</a:t>
            </a:r>
          </a:p>
          <a:p>
            <a:r>
              <a:rPr lang="en-US" altLang="en-US" dirty="0" smtClean="0"/>
              <a:t>Documents were made available for free browsing and downloading from the web (</a:t>
            </a:r>
            <a:r>
              <a:rPr lang="en-US" altLang="en-US" i="1" dirty="0" smtClean="0"/>
              <a:t>substantially</a:t>
            </a:r>
            <a:r>
              <a:rPr lang="en-US" altLang="en-US" dirty="0" smtClean="0"/>
              <a:t> easier than the alternative).</a:t>
            </a:r>
          </a:p>
          <a:p>
            <a:r>
              <a:rPr lang="en-US" altLang="en-US" dirty="0" smtClean="0"/>
              <a:t>1990: </a:t>
            </a:r>
          </a:p>
          <a:p>
            <a:pPr lvl="1"/>
            <a:r>
              <a:rPr lang="en-US" altLang="en-US" dirty="0" smtClean="0"/>
              <a:t>The first web browser “</a:t>
            </a:r>
            <a:r>
              <a:rPr lang="en-US" altLang="en-US" dirty="0" err="1" smtClean="0"/>
              <a:t>WorldWideWeb</a:t>
            </a:r>
            <a:r>
              <a:rPr lang="en-US" altLang="en-US" dirty="0" smtClean="0"/>
              <a:t>” (later renamed ‘Nexus’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was written.</a:t>
            </a:r>
          </a:p>
          <a:p>
            <a:r>
              <a:rPr lang="en-US" altLang="en-US" dirty="0" smtClean="0"/>
              <a:t>1993:</a:t>
            </a:r>
          </a:p>
          <a:p>
            <a:pPr lvl="1"/>
            <a:r>
              <a:rPr lang="en-US" altLang="en-US" dirty="0" smtClean="0"/>
              <a:t>Mark Andreessen of NCSA (National Center for Super Computing Applications) launched Mosaic X the first popular web browser.</a:t>
            </a:r>
          </a:p>
          <a:p>
            <a:endParaRPr lang="en-US" altLang="en-US" dirty="0" smtClean="0"/>
          </a:p>
        </p:txBody>
      </p:sp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0" y="6572250"/>
            <a:ext cx="6172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Source </a:t>
            </a:r>
            <a:r>
              <a:rPr lang="en-US" altLang="en-US" sz="1200">
                <a:latin typeface="Arial" panose="020B0604020202020204" pitchFamily="34" charset="0"/>
              </a:rPr>
              <a:t>http://www.w3.org/People/Berners-Lee/WorldWideWeb.html</a:t>
            </a:r>
          </a:p>
        </p:txBody>
      </p:sp>
      <p:pic>
        <p:nvPicPr>
          <p:cNvPr id="67589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From 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www.computerhistory.org</a:t>
            </a:r>
            <a:r>
              <a:rPr lang="en-US" altLang="en-US" sz="1200" dirty="0" smtClean="0">
                <a:latin typeface="Arial" panose="020B0604020202020204" pitchFamily="34" charset="0"/>
              </a:rPr>
              <a:t> (2012)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History Of The World Wide Web (2)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Prior to the advent of the WWW the Internet was largely used by a niche user group.</a:t>
            </a:r>
          </a:p>
          <a:p>
            <a:r>
              <a:rPr lang="en-US" altLang="en-US" smtClean="0"/>
              <a:t>The advent of the WWW drastically changed that.</a:t>
            </a:r>
          </a:p>
          <a:p>
            <a:pPr lvl="1"/>
            <a:r>
              <a:rPr lang="en-US" altLang="en-US" smtClean="0"/>
              <a:t>Now some people even equate the World-Wide-Web with the Internet itself!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68612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Mouse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1962: ARPA (under JCR Licklider) provided a special fund to realize the vision of a “mechanically enhanced man”.</a:t>
            </a:r>
          </a:p>
          <a:p>
            <a:pPr lvl="1"/>
            <a:r>
              <a:rPr lang="en-US" altLang="en-US" smtClean="0"/>
              <a:t>It came out of a paper published by Licklider (before he joined ARPA) where he “…forecast a future that will involve a very close coupling between the human and electronic members of the [human-technology] partnership.”</a:t>
            </a:r>
            <a:r>
              <a:rPr lang="en-US" altLang="en-US" baseline="30000" smtClean="0"/>
              <a:t>1</a:t>
            </a:r>
          </a:p>
          <a:p>
            <a:r>
              <a:rPr lang="en-US" altLang="en-US" smtClean="0"/>
              <a:t>Douglas Engelbart applied for funding.</a:t>
            </a:r>
          </a:p>
          <a:p>
            <a:pPr lvl="1"/>
            <a:endParaRPr lang="en-US" altLang="en-US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83363"/>
            <a:ext cx="4697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 “A History of Modern Computing” (Paul Ceruzzi: MIT Press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  <p:bldP spid="3174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Mouse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Engelbart spent his time studying an experimenting with ways to improve communication between people and computers.</a:t>
            </a:r>
          </a:p>
          <a:p>
            <a:r>
              <a:rPr lang="en-US" altLang="en-US" smtClean="0"/>
              <a:t>1967: he described (his most famous) invention, the mouse.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762000" y="2298700"/>
            <a:ext cx="5029200" cy="3932238"/>
            <a:chOff x="480" y="1728"/>
            <a:chExt cx="3168" cy="2477"/>
          </a:xfrm>
        </p:grpSpPr>
        <p:pic>
          <p:nvPicPr>
            <p:cNvPr id="70661" name="Picture 5" descr="douglas-engelbart-worlds-first-mou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728"/>
              <a:ext cx="3168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480" y="4032"/>
              <a:ext cx="7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http://gajitz.com</a:t>
              </a:r>
              <a:r>
                <a:rPr lang="en-US" altLang="en-US" sz="14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You Should Now Know: History Part II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When were the different categories of computers completed and what were some of their distinguishing features:</a:t>
            </a:r>
          </a:p>
          <a:p>
            <a:pPr lvl="1"/>
            <a:r>
              <a:rPr lang="en-US" altLang="en-US" smtClean="0"/>
              <a:t>The computers of the electronic revolution</a:t>
            </a:r>
          </a:p>
          <a:p>
            <a:pPr lvl="1"/>
            <a:r>
              <a:rPr lang="en-US" altLang="en-US" smtClean="0"/>
              <a:t>The first SPC (stored program computer)</a:t>
            </a:r>
          </a:p>
          <a:p>
            <a:r>
              <a:rPr lang="en-US" altLang="en-US" smtClean="0"/>
              <a:t>Who were the people who were involved in the creation of these machines.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You Should Now Know: History Part III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How the invention of the microprocessor revolutionized computing</a:t>
            </a:r>
          </a:p>
          <a:p>
            <a:r>
              <a:rPr lang="en-US" altLang="en-US" smtClean="0"/>
              <a:t>What was the first computer that was successfully targeted specifically for the home user</a:t>
            </a:r>
          </a:p>
          <a:p>
            <a:r>
              <a:rPr lang="en-US" altLang="en-US" smtClean="0"/>
              <a:t>What was the influence of Microsoft on microcomputers</a:t>
            </a:r>
          </a:p>
          <a:p>
            <a:r>
              <a:rPr lang="en-US" altLang="en-US" smtClean="0"/>
              <a:t>The history of the IBM-PC</a:t>
            </a:r>
          </a:p>
          <a:p>
            <a:r>
              <a:rPr lang="en-US" altLang="en-US" smtClean="0"/>
              <a:t>The foundation of Apple Computers</a:t>
            </a:r>
          </a:p>
          <a:p>
            <a:r>
              <a:rPr lang="en-US" altLang="en-US" smtClean="0"/>
              <a:t>The history of some of Apple's early computers: Apple I, Apple II, Lisa, Macintosh</a:t>
            </a:r>
          </a:p>
          <a:p>
            <a:r>
              <a:rPr lang="en-US" altLang="en-US" smtClean="0"/>
              <a:t>How IBM lost control over a computer architecture that it developed through the rise of clone computers</a:t>
            </a:r>
          </a:p>
          <a:p>
            <a:r>
              <a:rPr lang="en-US" altLang="en-US" smtClean="0"/>
              <a:t>How the rise of clone computers lead to the market dominance of Microsoft in the microcomputer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You Should Now Know: History Part III (2)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was the first GUI-driven computer: Xerox Star</a:t>
            </a:r>
          </a:p>
          <a:p>
            <a:r>
              <a:rPr lang="en-US" altLang="en-US" smtClean="0"/>
              <a:t>The early history of the Internet</a:t>
            </a:r>
          </a:p>
          <a:p>
            <a:pPr lvl="1"/>
            <a:r>
              <a:rPr lang="en-US" altLang="en-US" smtClean="0"/>
              <a:t>When did it first become operational</a:t>
            </a:r>
          </a:p>
          <a:p>
            <a:pPr lvl="1"/>
            <a:r>
              <a:rPr lang="en-US" altLang="en-US" smtClean="0"/>
              <a:t>How it works</a:t>
            </a:r>
          </a:p>
          <a:p>
            <a:pPr lvl="1"/>
            <a:r>
              <a:rPr lang="en-US" altLang="en-US" smtClean="0"/>
              <a:t>What were some major milestones and when did they occur</a:t>
            </a:r>
          </a:p>
          <a:p>
            <a:pPr lvl="1"/>
            <a:r>
              <a:rPr lang="en-US" altLang="en-US" smtClean="0"/>
              <a:t>When was the WWW invented and who was behind its creation</a:t>
            </a:r>
          </a:p>
          <a:p>
            <a:pPr eaLnBrk="1" hangingPunct="1"/>
            <a:r>
              <a:rPr lang="en-US" altLang="en-US" smtClean="0"/>
              <a:t>Computer Mouse</a:t>
            </a:r>
          </a:p>
          <a:p>
            <a:pPr lvl="1" eaLnBrk="1" hangingPunct="1"/>
            <a:r>
              <a:rPr lang="en-US" altLang="en-US" smtClean="0"/>
              <a:t>Who invented the device</a:t>
            </a:r>
          </a:p>
          <a:p>
            <a:pPr lvl="1" eaLnBrk="1" hangingPunct="1"/>
            <a:r>
              <a:rPr lang="en-US" altLang="en-US" smtClean="0"/>
              <a:t>When was it invented</a:t>
            </a:r>
          </a:p>
          <a:p>
            <a:pPr lvl="1" eaLnBrk="1" hangingPunct="1"/>
            <a:r>
              <a:rPr lang="en-US" altLang="en-US" smtClean="0"/>
              <a:t>What was the motivation for its creation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smtClean="0"/>
              <a:t>The First Electronic Computer: The ABC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smtClean="0"/>
              <a:t>After enlisting the aid of Berry and several years of hard work the ABC was </a:t>
            </a:r>
            <a:r>
              <a:rPr lang="en-CA" altLang="en-US" i="1" smtClean="0"/>
              <a:t>nearl</a:t>
            </a:r>
            <a:r>
              <a:rPr lang="en-CA" altLang="en-US" smtClean="0"/>
              <a:t>y completed at a cost of $6000 (including the $450 paid to Berry) in 1942.</a:t>
            </a:r>
          </a:p>
          <a:p>
            <a:r>
              <a:rPr lang="en-CA" altLang="en-US" smtClean="0"/>
              <a:t> It was the first </a:t>
            </a:r>
            <a:r>
              <a:rPr lang="en-CA" altLang="en-US" i="1" smtClean="0"/>
              <a:t>prototype</a:t>
            </a:r>
            <a:r>
              <a:rPr lang="en-CA" altLang="en-US" smtClean="0"/>
              <a:t> electronic computer!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62013" y="2667000"/>
            <a:ext cx="3390900" cy="3875088"/>
            <a:chOff x="862011" y="2666999"/>
            <a:chExt cx="3390901" cy="3875879"/>
          </a:xfrm>
        </p:grpSpPr>
        <p:pic>
          <p:nvPicPr>
            <p:cNvPr id="10245" name="Picture 7" descr="Atanasoff-Berry Computer repl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11" y="2666999"/>
              <a:ext cx="3390901" cy="339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Box 1"/>
            <p:cNvSpPr txBox="1">
              <a:spLocks noChangeArrowheads="1"/>
            </p:cNvSpPr>
            <p:nvPr/>
          </p:nvSpPr>
          <p:spPr bwMode="auto">
            <a:xfrm>
              <a:off x="862011" y="6046786"/>
              <a:ext cx="3263900" cy="49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Photo of replica ABC credit to: Bob Elbert / Iowa State University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First Electronic Computer: The ABC (2)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It used a form of regenerative memory that was similar to the kind used in modern RAM.</a:t>
            </a:r>
          </a:p>
          <a:p>
            <a:r>
              <a:rPr lang="en-US" altLang="en-US" smtClean="0"/>
              <a:t>But it was not a stored program computer (not modern computer).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 machine was never fully completed</a:t>
            </a:r>
          </a:p>
        </p:txBody>
      </p:sp>
      <p:pic>
        <p:nvPicPr>
          <p:cNvPr id="10266" name="Picture 26" descr="C:\Users\tamj\AppData\Local\Microsoft\Windows\Temporary Internet Files\Content.IE5\OQ95EO6L\MC90024115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673725"/>
            <a:ext cx="904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5325" y="5673725"/>
            <a:ext cx="711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+/-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5650" y="2774950"/>
            <a:ext cx="7632700" cy="1898650"/>
            <a:chOff x="755650" y="2774951"/>
            <a:chExt cx="7632700" cy="1898650"/>
          </a:xfrm>
        </p:grpSpPr>
        <p:grpSp>
          <p:nvGrpSpPr>
            <p:cNvPr id="11271" name="Group 4"/>
            <p:cNvGrpSpPr>
              <a:grpSpLocks/>
            </p:cNvGrpSpPr>
            <p:nvPr/>
          </p:nvGrpSpPr>
          <p:grpSpPr bwMode="auto">
            <a:xfrm>
              <a:off x="755650" y="2774951"/>
              <a:ext cx="7632700" cy="1898650"/>
              <a:chOff x="448" y="1788"/>
              <a:chExt cx="4808" cy="1196"/>
            </a:xfrm>
          </p:grpSpPr>
          <p:grpSp>
            <p:nvGrpSpPr>
              <p:cNvPr id="11273" name="Group 5"/>
              <p:cNvGrpSpPr>
                <a:grpSpLocks/>
              </p:cNvGrpSpPr>
              <p:nvPr/>
            </p:nvGrpSpPr>
            <p:grpSpPr bwMode="auto">
              <a:xfrm>
                <a:off x="1016" y="1872"/>
                <a:ext cx="2424" cy="1112"/>
                <a:chOff x="568" y="1768"/>
                <a:chExt cx="2424" cy="1112"/>
              </a:xfrm>
            </p:grpSpPr>
            <p:sp>
              <p:nvSpPr>
                <p:cNvPr id="11279" name="AutoShape 6"/>
                <p:cNvSpPr>
                  <a:spLocks noChangeArrowheads="1"/>
                </p:cNvSpPr>
                <p:nvPr/>
              </p:nvSpPr>
              <p:spPr bwMode="auto">
                <a:xfrm>
                  <a:off x="1472" y="176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0" name="AutoShape 7"/>
                <p:cNvSpPr>
                  <a:spLocks noChangeArrowheads="1"/>
                </p:cNvSpPr>
                <p:nvPr/>
              </p:nvSpPr>
              <p:spPr bwMode="auto">
                <a:xfrm>
                  <a:off x="1752" y="1776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1" name="AutoShape 8"/>
                <p:cNvSpPr>
                  <a:spLocks noChangeArrowheads="1"/>
                </p:cNvSpPr>
                <p:nvPr/>
              </p:nvSpPr>
              <p:spPr bwMode="auto">
                <a:xfrm>
                  <a:off x="2080" y="1776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2" name="AutoShape 9"/>
                <p:cNvSpPr>
                  <a:spLocks noChangeArrowheads="1"/>
                </p:cNvSpPr>
                <p:nvPr/>
              </p:nvSpPr>
              <p:spPr bwMode="auto">
                <a:xfrm>
                  <a:off x="2408" y="1776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3" name="AutoShape 10"/>
                <p:cNvSpPr>
                  <a:spLocks noChangeArrowheads="1"/>
                </p:cNvSpPr>
                <p:nvPr/>
              </p:nvSpPr>
              <p:spPr bwMode="auto">
                <a:xfrm rot="10800000">
                  <a:off x="1464" y="2640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4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1744" y="264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5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2072" y="264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6" name="AutoShape 13"/>
                <p:cNvSpPr>
                  <a:spLocks noChangeArrowheads="1"/>
                </p:cNvSpPr>
                <p:nvPr/>
              </p:nvSpPr>
              <p:spPr bwMode="auto">
                <a:xfrm rot="10800000">
                  <a:off x="2400" y="2648"/>
                  <a:ext cx="128" cy="232"/>
                </a:xfrm>
                <a:prstGeom prst="can">
                  <a:avLst>
                    <a:gd name="adj" fmla="val 45313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7" name="AutoShape 14"/>
                <p:cNvSpPr>
                  <a:spLocks noChangeArrowheads="1"/>
                </p:cNvSpPr>
                <p:nvPr/>
              </p:nvSpPr>
              <p:spPr bwMode="auto">
                <a:xfrm rot="10800000">
                  <a:off x="568" y="1984"/>
                  <a:ext cx="2424" cy="704"/>
                </a:xfrm>
                <a:prstGeom prst="flowChartMagneticDrum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3600" tIns="46800" rIns="93600" bIns="46800" anchor="ctr"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buSzPct val="100000"/>
                    <a:buFont typeface="Times New Roman" panose="02020603050405020304" pitchFamily="18" charset="0"/>
                    <a:buChar char="-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ct val="20000"/>
                    </a:spcBef>
                    <a:buSzPct val="10000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10000"/>
                    </a:spcBef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1288" name="Group 15"/>
                <p:cNvGrpSpPr>
                  <a:grpSpLocks/>
                </p:cNvGrpSpPr>
                <p:nvPr/>
              </p:nvGrpSpPr>
              <p:grpSpPr bwMode="auto">
                <a:xfrm>
                  <a:off x="1456" y="2248"/>
                  <a:ext cx="1088" cy="152"/>
                  <a:chOff x="1448" y="2200"/>
                  <a:chExt cx="1088" cy="152"/>
                </a:xfrm>
              </p:grpSpPr>
              <p:sp>
                <p:nvSpPr>
                  <p:cNvPr id="11289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208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9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208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9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080" y="2208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9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200"/>
                    <a:ext cx="136" cy="144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3600" tIns="46800" rIns="93600" bIns="46800" anchor="ctr">
                    <a:spAutoFit/>
                  </a:bodyPr>
                  <a:lstStyle>
                    <a:lvl1pPr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spcBef>
                        <a:spcPct val="30000"/>
                      </a:spcBef>
                      <a:buSzPct val="100000"/>
                      <a:buFont typeface="Times New Roman" panose="02020603050405020304" pitchFamily="18" charset="0"/>
                      <a:buChar char="-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spcBef>
                        <a:spcPct val="20000"/>
                      </a:spcBef>
                      <a:buSzPct val="10000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10000"/>
                      </a:spcBef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1000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4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274" name="AutoShape 20"/>
              <p:cNvSpPr>
                <a:spLocks noChangeArrowheads="1"/>
              </p:cNvSpPr>
              <p:nvPr/>
            </p:nvSpPr>
            <p:spPr bwMode="auto">
              <a:xfrm rot="-5651488">
                <a:off x="276" y="1960"/>
                <a:ext cx="1192" cy="8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1 w 21600"/>
                  <a:gd name="T19" fmla="*/ 3158 h 21600"/>
                  <a:gd name="T20" fmla="*/ 18429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5" name="Line 21"/>
              <p:cNvSpPr>
                <a:spLocks noChangeShapeType="1"/>
              </p:cNvSpPr>
              <p:nvPr/>
            </p:nvSpPr>
            <p:spPr bwMode="auto">
              <a:xfrm flipH="1" flipV="1">
                <a:off x="2976" y="1920"/>
                <a:ext cx="1256" cy="5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6" name="Line 22"/>
              <p:cNvSpPr>
                <a:spLocks noChangeShapeType="1"/>
              </p:cNvSpPr>
              <p:nvPr/>
            </p:nvSpPr>
            <p:spPr bwMode="auto">
              <a:xfrm flipH="1" flipV="1">
                <a:off x="2968" y="2408"/>
                <a:ext cx="124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7" name="Line 23"/>
              <p:cNvSpPr>
                <a:spLocks noChangeShapeType="1"/>
              </p:cNvSpPr>
              <p:nvPr/>
            </p:nvSpPr>
            <p:spPr bwMode="auto">
              <a:xfrm flipH="1">
                <a:off x="2984" y="2440"/>
                <a:ext cx="1248" cy="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78" name="Text Box 24"/>
              <p:cNvSpPr txBox="1">
                <a:spLocks noChangeArrowheads="1"/>
              </p:cNvSpPr>
              <p:nvPr/>
            </p:nvSpPr>
            <p:spPr bwMode="auto">
              <a:xfrm>
                <a:off x="4208" y="2304"/>
                <a:ext cx="10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Capacitors</a:t>
                </a:r>
              </a:p>
            </p:txBody>
          </p:sp>
        </p:grpSp>
        <p:sp>
          <p:nvSpPr>
            <p:cNvPr id="11272" name="TextBox 3"/>
            <p:cNvSpPr txBox="1">
              <a:spLocks noChangeArrowheads="1"/>
            </p:cNvSpPr>
            <p:nvPr/>
          </p:nvSpPr>
          <p:spPr bwMode="auto">
            <a:xfrm>
              <a:off x="3301999" y="3289301"/>
              <a:ext cx="1524001" cy="3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DATA ONLY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The Moore School Of Electrical Engineering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It was a major provider of technical and computing resources for the US arm (Ordinance department, ballistics research lab)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Current approaches to calculate trajectories were too slow and work on the ENIAC was began to solve these problems.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403" y="2097259"/>
            <a:ext cx="3051602" cy="1357313"/>
            <a:chOff x="224998" y="4191000"/>
            <a:chExt cx="3051602" cy="1357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55" b="32680"/>
            <a:stretch/>
          </p:blipFill>
          <p:spPr>
            <a:xfrm flipH="1">
              <a:off x="238589" y="4205287"/>
              <a:ext cx="2754313" cy="990600"/>
            </a:xfrm>
            <a:prstGeom prst="rect">
              <a:avLst/>
            </a:prstGeom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692400" y="4191000"/>
              <a:ext cx="174625" cy="1219200"/>
              <a:chOff x="1696" y="3024"/>
              <a:chExt cx="110" cy="768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1728" y="3024"/>
                <a:ext cx="78" cy="240"/>
              </a:xfrm>
              <a:custGeom>
                <a:avLst/>
                <a:gdLst>
                  <a:gd name="T0" fmla="*/ 72 w 78"/>
                  <a:gd name="T1" fmla="*/ 240 h 240"/>
                  <a:gd name="T2" fmla="*/ 48 w 78"/>
                  <a:gd name="T3" fmla="*/ 56 h 240"/>
                  <a:gd name="T4" fmla="*/ 24 w 78"/>
                  <a:gd name="T5" fmla="*/ 8 h 240"/>
                  <a:gd name="T6" fmla="*/ 0 w 78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40"/>
                  <a:gd name="T14" fmla="*/ 78 w 78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40">
                    <a:moveTo>
                      <a:pt x="72" y="240"/>
                    </a:moveTo>
                    <a:cubicBezTo>
                      <a:pt x="63" y="87"/>
                      <a:pt x="78" y="147"/>
                      <a:pt x="48" y="56"/>
                    </a:cubicBezTo>
                    <a:cubicBezTo>
                      <a:pt x="43" y="40"/>
                      <a:pt x="38" y="19"/>
                      <a:pt x="24" y="8"/>
                    </a:cubicBezTo>
                    <a:cubicBezTo>
                      <a:pt x="17" y="3"/>
                      <a:pt x="0" y="0"/>
                      <a:pt x="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1696" y="3576"/>
                <a:ext cx="101" cy="216"/>
              </a:xfrm>
              <a:custGeom>
                <a:avLst/>
                <a:gdLst>
                  <a:gd name="T0" fmla="*/ 80 w 101"/>
                  <a:gd name="T1" fmla="*/ 0 h 216"/>
                  <a:gd name="T2" fmla="*/ 32 w 101"/>
                  <a:gd name="T3" fmla="*/ 184 h 216"/>
                  <a:gd name="T4" fmla="*/ 0 w 101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216"/>
                  <a:gd name="T11" fmla="*/ 101 w 101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216">
                    <a:moveTo>
                      <a:pt x="80" y="0"/>
                    </a:moveTo>
                    <a:cubicBezTo>
                      <a:pt x="74" y="101"/>
                      <a:pt x="101" y="138"/>
                      <a:pt x="32" y="184"/>
                    </a:cubicBezTo>
                    <a:cubicBezTo>
                      <a:pt x="13" y="213"/>
                      <a:pt x="25" y="204"/>
                      <a:pt x="0" y="21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971800" y="41910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/>
                <a:t>+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71800" y="51816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/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998" y="5113398"/>
              <a:ext cx="1752600" cy="396876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lIns="0" rtlCol="0">
              <a:noAutofit/>
            </a:bodyPr>
            <a:lstStyle/>
            <a:p>
              <a:pPr>
                <a:buNone/>
              </a:pPr>
              <a:r>
                <a:rPr lang="en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www.ciipartbest.com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/>
    </p:bldLst>
  </p:timing>
</p:sld>
</file>

<file path=ppt/theme/theme1.xml><?xml version="1.0" encoding="utf-8"?>
<a:theme xmlns:a="http://schemas.openxmlformats.org/drawingml/2006/main" name="2_evaluation_intro">
  <a:themeElements>
    <a:clrScheme name="">
      <a:dk1>
        <a:srgbClr val="000000"/>
      </a:dk1>
      <a:lt1>
        <a:srgbClr val="33CC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E2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evaluation_in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 rtlCol="0" anchor="t" anchorCtr="0"/>
      <a:lstStyle>
        <a:defPPr algn="ctr">
          <a:defRPr sz="1600" dirty="0" smtClean="0"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/>
      <a:lstStyle/>
    </a:lnDef>
    <a:txDef>
      <a:spPr>
        <a:noFill/>
        <a:ln w="0">
          <a:noFill/>
        </a:ln>
      </a:spPr>
      <a:bodyPr wrap="square" lIns="0" rtlCol="0">
        <a:noAutofit/>
      </a:bodyPr>
      <a:lstStyle>
        <a:defPPr>
          <a:defRPr sz="1800" dirty="0" smtClean="0"/>
        </a:defPPr>
      </a:lstStyle>
    </a:txDef>
  </a:objectDefaults>
  <a:extraClrSchemeLst>
    <a:extraClrScheme>
      <a:clrScheme name="evaluation_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aluation_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D:\@Courses\CPSC_481\PRESENT\evaluation_intro.ppt</Template>
  <TotalTime>22965</TotalTime>
  <Pages>8</Pages>
  <Words>3426</Words>
  <Application>Microsoft Office PowerPoint</Application>
  <PresentationFormat>On-screen Show (4:3)</PresentationFormat>
  <Paragraphs>568</Paragraphs>
  <Slides>66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Courier New</vt:lpstr>
      <vt:lpstr>Times New Roman</vt:lpstr>
      <vt:lpstr>2_evaluation_intro</vt:lpstr>
      <vt:lpstr>The History of Computers</vt:lpstr>
      <vt:lpstr>History Part II: The Electronic Computers</vt:lpstr>
      <vt:lpstr>The People Behind The ABC (Atanasoff-Berry-Computer)</vt:lpstr>
      <vt:lpstr>Motivations For Developing The ABC</vt:lpstr>
      <vt:lpstr>Motivations For Developing The ABC (2)</vt:lpstr>
      <vt:lpstr>Motivations For Developing The ABC (3)</vt:lpstr>
      <vt:lpstr>The First Electronic Computer: The ABC</vt:lpstr>
      <vt:lpstr>The First Electronic Computer: The ABC (2)</vt:lpstr>
      <vt:lpstr>The Moore School Of Electrical Engineering</vt:lpstr>
      <vt:lpstr>The People Behind The ENIAC</vt:lpstr>
      <vt:lpstr>Second Electronic Computer: The ENIAC (Electronic Numerical Integrator Calculator)</vt:lpstr>
      <vt:lpstr>Second Electronic Computer: The ENIAC (2)</vt:lpstr>
      <vt:lpstr>The ABC And The ENIAC</vt:lpstr>
      <vt:lpstr>World War II: Code Breaking And Computing</vt:lpstr>
      <vt:lpstr>German Enigma Machines</vt:lpstr>
      <vt:lpstr>An Enigma Machine</vt:lpstr>
      <vt:lpstr>The British Code And Cipher School</vt:lpstr>
      <vt:lpstr>Alan Turing</vt:lpstr>
      <vt:lpstr>British Code Breaking Machines</vt:lpstr>
      <vt:lpstr>Before The First Stored Program Computers</vt:lpstr>
      <vt:lpstr>Stored Program Computer (SPC): Originator?</vt:lpstr>
      <vt:lpstr>First SPC: The Manchester Machine</vt:lpstr>
      <vt:lpstr>History Part III: Modern Times</vt:lpstr>
      <vt:lpstr>History Of The Microcomputer</vt:lpstr>
      <vt:lpstr>Recall: Computers Before The Microprocessor</vt:lpstr>
      <vt:lpstr>The First Microprocessor</vt:lpstr>
      <vt:lpstr>What Is A Microcomputer?</vt:lpstr>
      <vt:lpstr>The First Popular Computer For Home Users: The Altair</vt:lpstr>
      <vt:lpstr>Note: Most Computer Users At The Time Were Extremely Technically-Oriented</vt:lpstr>
      <vt:lpstr>Microsoft’s Influence On Microcomputers</vt:lpstr>
      <vt:lpstr>Microsoft’s Influence On Microcomputers (2)</vt:lpstr>
      <vt:lpstr>Microsoft’s Influence On Microcomputers (3)</vt:lpstr>
      <vt:lpstr>Microsoft’s Influence On Microcomputers (4)</vt:lpstr>
      <vt:lpstr>Microsoft’s Influence On Microcomputers (4)</vt:lpstr>
      <vt:lpstr>The IBM PC (Personal Computer: 1981)</vt:lpstr>
      <vt:lpstr>The IBM PC (Personal Computer: 1981): 2</vt:lpstr>
      <vt:lpstr>The IBM PC (Personal Computer: 1981): 3</vt:lpstr>
      <vt:lpstr>The History Of Apple Computers: Steve And Steve</vt:lpstr>
      <vt:lpstr>The Apple I Computer (1976)</vt:lpstr>
      <vt:lpstr>The Apple II Computer (1977)</vt:lpstr>
      <vt:lpstr>The Apple II Computer (1977): 2</vt:lpstr>
      <vt:lpstr>First Graphical Interface</vt:lpstr>
      <vt:lpstr>The Apple Lisa (1983)</vt:lpstr>
      <vt:lpstr>The Apple Macintosh (1984)</vt:lpstr>
      <vt:lpstr>The Attack Of The Clones</vt:lpstr>
      <vt:lpstr>The Attack Of The Clones (2)</vt:lpstr>
      <vt:lpstr>The Attack Of The Clones (3)</vt:lpstr>
      <vt:lpstr>The Attack Of The Clones (4)</vt:lpstr>
      <vt:lpstr>The Attack Of The Clones (5)</vt:lpstr>
      <vt:lpstr>The Attack Of The Clones: The Rise Of Microsoft</vt:lpstr>
      <vt:lpstr>Origins Of The Internet</vt:lpstr>
      <vt:lpstr>The Cold War And The Space Race</vt:lpstr>
      <vt:lpstr>The Cold War And The Space Race (2)</vt:lpstr>
      <vt:lpstr>ARPA</vt:lpstr>
      <vt:lpstr>ARPA (2)</vt:lpstr>
      <vt:lpstr>ARPANET</vt:lpstr>
      <vt:lpstr>ARPANET (2)</vt:lpstr>
      <vt:lpstr>The First Data Sent On The Internet1</vt:lpstr>
      <vt:lpstr>Important Milestones Of The Internet</vt:lpstr>
      <vt:lpstr>The History Of The World Wide Web</vt:lpstr>
      <vt:lpstr>The History Of The World Wide Web (2)</vt:lpstr>
      <vt:lpstr>The Mouse</vt:lpstr>
      <vt:lpstr>The Mouse (2)</vt:lpstr>
      <vt:lpstr>You Should Now Know: History Part II</vt:lpstr>
      <vt:lpstr>You Should Now Know: History Part III</vt:lpstr>
      <vt:lpstr>You Should Now Know: History Part III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computers</dc:title>
  <dc:creator>James Tam</dc:creator>
  <cp:lastModifiedBy>James Tam</cp:lastModifiedBy>
  <cp:revision>3265</cp:revision>
  <cp:lastPrinted>1998-08-16T21:06:56Z</cp:lastPrinted>
  <dcterms:created xsi:type="dcterms:W3CDTF">1995-08-18T10:27:02Z</dcterms:created>
  <dcterms:modified xsi:type="dcterms:W3CDTF">2017-06-21T01:06:48Z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