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2"/>
  </p:notesMasterIdLst>
  <p:handoutMasterIdLst>
    <p:handoutMasterId r:id="rId103"/>
  </p:handoutMasterIdLst>
  <p:sldIdLst>
    <p:sldId id="465" r:id="rId2"/>
    <p:sldId id="331" r:id="rId3"/>
    <p:sldId id="332" r:id="rId4"/>
    <p:sldId id="333" r:id="rId5"/>
    <p:sldId id="334" r:id="rId6"/>
    <p:sldId id="336"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348" r:id="rId20"/>
    <p:sldId id="436" r:id="rId21"/>
    <p:sldId id="453" r:id="rId22"/>
    <p:sldId id="454" r:id="rId23"/>
    <p:sldId id="460" r:id="rId24"/>
    <p:sldId id="357" r:id="rId25"/>
    <p:sldId id="358" r:id="rId26"/>
    <p:sldId id="359" r:id="rId27"/>
    <p:sldId id="360" r:id="rId28"/>
    <p:sldId id="361" r:id="rId29"/>
    <p:sldId id="469" r:id="rId30"/>
    <p:sldId id="470" r:id="rId31"/>
    <p:sldId id="421" r:id="rId32"/>
    <p:sldId id="422" r:id="rId33"/>
    <p:sldId id="362" r:id="rId34"/>
    <p:sldId id="363" r:id="rId35"/>
    <p:sldId id="441" r:id="rId36"/>
    <p:sldId id="364" r:id="rId37"/>
    <p:sldId id="365" r:id="rId38"/>
    <p:sldId id="366" r:id="rId39"/>
    <p:sldId id="466" r:id="rId40"/>
    <p:sldId id="467" r:id="rId41"/>
    <p:sldId id="471" r:id="rId42"/>
    <p:sldId id="446" r:id="rId43"/>
    <p:sldId id="448" r:id="rId44"/>
    <p:sldId id="367" r:id="rId45"/>
    <p:sldId id="368" r:id="rId46"/>
    <p:sldId id="369" r:id="rId47"/>
    <p:sldId id="468" r:id="rId48"/>
    <p:sldId id="370" r:id="rId49"/>
    <p:sldId id="371" r:id="rId50"/>
    <p:sldId id="455" r:id="rId51"/>
    <p:sldId id="372" r:id="rId52"/>
    <p:sldId id="428" r:id="rId53"/>
    <p:sldId id="378" r:id="rId54"/>
    <p:sldId id="379" r:id="rId55"/>
    <p:sldId id="433" r:id="rId56"/>
    <p:sldId id="434" r:id="rId57"/>
    <p:sldId id="435" r:id="rId58"/>
    <p:sldId id="380" r:id="rId59"/>
    <p:sldId id="381" r:id="rId60"/>
    <p:sldId id="449" r:id="rId61"/>
    <p:sldId id="382" r:id="rId62"/>
    <p:sldId id="383" r:id="rId63"/>
    <p:sldId id="384" r:id="rId64"/>
    <p:sldId id="385" r:id="rId65"/>
    <p:sldId id="462" r:id="rId66"/>
    <p:sldId id="438" r:id="rId67"/>
    <p:sldId id="457" r:id="rId68"/>
    <p:sldId id="430" r:id="rId69"/>
    <p:sldId id="386" r:id="rId70"/>
    <p:sldId id="444" r:id="rId71"/>
    <p:sldId id="445" r:id="rId72"/>
    <p:sldId id="391" r:id="rId73"/>
    <p:sldId id="392" r:id="rId74"/>
    <p:sldId id="393" r:id="rId75"/>
    <p:sldId id="394" r:id="rId76"/>
    <p:sldId id="458" r:id="rId77"/>
    <p:sldId id="395" r:id="rId78"/>
    <p:sldId id="396" r:id="rId79"/>
    <p:sldId id="456" r:id="rId80"/>
    <p:sldId id="401" r:id="rId81"/>
    <p:sldId id="463" r:id="rId82"/>
    <p:sldId id="464" r:id="rId83"/>
    <p:sldId id="423" r:id="rId84"/>
    <p:sldId id="424" r:id="rId85"/>
    <p:sldId id="459" r:id="rId86"/>
    <p:sldId id="425" r:id="rId87"/>
    <p:sldId id="414" r:id="rId88"/>
    <p:sldId id="415" r:id="rId89"/>
    <p:sldId id="416" r:id="rId90"/>
    <p:sldId id="417" r:id="rId91"/>
    <p:sldId id="418" r:id="rId92"/>
    <p:sldId id="419" r:id="rId93"/>
    <p:sldId id="420" r:id="rId94"/>
    <p:sldId id="439" r:id="rId95"/>
    <p:sldId id="412" r:id="rId96"/>
    <p:sldId id="413" r:id="rId97"/>
    <p:sldId id="402" r:id="rId98"/>
    <p:sldId id="432" r:id="rId99"/>
    <p:sldId id="472" r:id="rId100"/>
    <p:sldId id="451" r:id="rId10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7"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66" autoAdjust="0"/>
  </p:normalViewPr>
  <p:slideViewPr>
    <p:cSldViewPr>
      <p:cViewPr varScale="1">
        <p:scale>
          <a:sx n="86" d="100"/>
          <a:sy n="86" d="100"/>
        </p:scale>
        <p:origin x="34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788" y="254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handoutMaster" Target="handoutMasters/handout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1/29/2018</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1/29/2018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595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535E5C4-77DD-481E-B8EB-F9BB973DD1F4}" type="slidenum">
              <a:rPr lang="en-US" altLang="en-US" sz="1300">
                <a:latin typeface="Times New Roman" pitchFamily="18" charset="0"/>
              </a:rPr>
              <a:pPr algn="r" eaLnBrk="1" hangingPunct="1"/>
              <a:t>23</a:t>
            </a:fld>
            <a:endParaRPr lang="en-US" altLang="en-US" sz="1300">
              <a:latin typeface="Times New Roman" pitchFamily="18" charset="0"/>
            </a:endParaRPr>
          </a:p>
        </p:txBody>
      </p:sp>
      <p:sp>
        <p:nvSpPr>
          <p:cNvPr id="12595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24</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26</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FCE5D6C4-CB58-481E-8890-1F98D7091E6A}" type="slidenum">
              <a:rPr lang="en-US" altLang="en-US" sz="1000" smtClean="0">
                <a:latin typeface="Times New Roman" pitchFamily="18" charset="0"/>
              </a:rPr>
              <a:pPr eaLnBrk="0" hangingPunct="0"/>
              <a:t>28</a:t>
            </a:fld>
            <a:endParaRPr lang="en-US" altLang="en-US" sz="100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1402174F-80EF-497E-A26D-7DE4393DAD00}" type="slidenum">
              <a:rPr lang="en-US" altLang="en-US" smtClean="0"/>
              <a:pPr/>
              <a:t>2</a:t>
            </a:fld>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FB0A8D42-9712-446F-A0F2-B372DC155645}" type="slidenum">
              <a:rPr lang="en-US" altLang="en-US" smtClean="0"/>
              <a:pPr/>
              <a:t>46</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72236030-C300-490C-BE06-F2B919C3A912}" type="slidenum">
              <a:rPr lang="en-US" altLang="en-US" sz="1000" smtClean="0">
                <a:latin typeface="Times New Roman" pitchFamily="18" charset="0"/>
              </a:rPr>
              <a:pPr eaLnBrk="0" hangingPunct="0"/>
              <a:t>51</a:t>
            </a:fld>
            <a:endParaRPr lang="en-US" altLang="en-US" sz="1000"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pPr>
            <a:endParaRPr lang="en-US" altLang="en-US" dirty="0" smtClean="0"/>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ＭＳ Ｐゴシック" pitchFamily="34" charset="-128"/>
              </a:defRPr>
            </a:lvl1pPr>
            <a:lvl2pPr marL="742950" indent="-285750">
              <a:defRPr>
                <a:solidFill>
                  <a:schemeClr val="tx1"/>
                </a:solidFill>
                <a:latin typeface="Calibri" pitchFamily="34" charset="0"/>
                <a:ea typeface="ＭＳ Ｐゴシック" pitchFamily="34" charset="-128"/>
              </a:defRPr>
            </a:lvl2pPr>
            <a:lvl3pPr marL="1143000" indent="-228600">
              <a:defRPr>
                <a:solidFill>
                  <a:schemeClr val="tx1"/>
                </a:solidFill>
                <a:latin typeface="Calibri" pitchFamily="34" charset="0"/>
                <a:ea typeface="ＭＳ Ｐゴシック" pitchFamily="34" charset="-128"/>
              </a:defRPr>
            </a:lvl3pPr>
            <a:lvl4pPr marL="1600200" indent="-228600">
              <a:defRPr>
                <a:solidFill>
                  <a:schemeClr val="tx1"/>
                </a:solidFill>
                <a:latin typeface="Calibri" pitchFamily="34" charset="0"/>
                <a:ea typeface="ＭＳ Ｐゴシック" pitchFamily="34" charset="-128"/>
              </a:defRPr>
            </a:lvl4pPr>
            <a:lvl5pPr marL="2057400" indent="-228600">
              <a:defRPr>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pitchFamily="34" charset="-128"/>
              </a:defRPr>
            </a:lvl9pPr>
          </a:lstStyle>
          <a:p>
            <a:fld id="{39F0B1FB-EF78-4FA1-8DFA-9D0250A0FF74}" type="slidenum">
              <a:rPr lang="en-US" altLang="en-US" smtClean="0"/>
              <a:pPr/>
              <a:t>52</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US" alt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0924704A-48FE-4FEF-8B12-5F7E7BE4F8A6}" type="slidenum">
              <a:rPr lang="en-US" altLang="en-US" smtClean="0"/>
              <a:pPr/>
              <a:t>73</a:t>
            </a:fld>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141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B93424D9-5C33-44BA-8410-C999EAE6AF4C}" type="slidenum">
              <a:rPr lang="en-US" altLang="en-US" smtClean="0"/>
              <a:pPr/>
              <a:t>79</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4</a:t>
            </a:fld>
            <a:endParaRPr lang="en-US" altLang="en-US" sz="100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S PGothic" pitchFamily="34" charset="-128"/>
            </a:endParaRPr>
          </a:p>
        </p:txBody>
      </p:sp>
      <p:sp>
        <p:nvSpPr>
          <p:cNvPr id="142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ＭＳ Ｐゴシック" pitchFamily="34" charset="-128"/>
              </a:defRPr>
            </a:lvl1pPr>
            <a:lvl2pPr marL="742950" indent="-285750">
              <a:defRPr sz="1200">
                <a:solidFill>
                  <a:schemeClr val="tx1"/>
                </a:solidFill>
                <a:latin typeface="Calibri" pitchFamily="34" charset="0"/>
                <a:ea typeface="ＭＳ Ｐゴシック" pitchFamily="34" charset="-128"/>
              </a:defRPr>
            </a:lvl2pPr>
            <a:lvl3pPr marL="1143000" indent="-228600">
              <a:defRPr sz="1200">
                <a:solidFill>
                  <a:schemeClr val="tx1"/>
                </a:solidFill>
                <a:latin typeface="Calibri" pitchFamily="34" charset="0"/>
                <a:ea typeface="ＭＳ Ｐゴシック" pitchFamily="34" charset="-128"/>
              </a:defRPr>
            </a:lvl3pPr>
            <a:lvl4pPr marL="1600200" indent="-228600">
              <a:defRPr sz="1200">
                <a:solidFill>
                  <a:schemeClr val="tx1"/>
                </a:solidFill>
                <a:latin typeface="Calibri" pitchFamily="34" charset="0"/>
                <a:ea typeface="ＭＳ Ｐゴシック" pitchFamily="34" charset="-128"/>
              </a:defRPr>
            </a:lvl4pPr>
            <a:lvl5pPr marL="2057400" indent="-228600">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fld id="{42BF231F-C11F-4DC6-BD2E-527FE02F2E22}" type="slidenum">
              <a:rPr lang="en-US" altLang="en-US" smtClean="0"/>
              <a:pPr/>
              <a:t>81</a:t>
            </a:fld>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endParaRPr lang="en-US" alt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5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464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98455282-5915-4FCE-8DA5-EA30FD541731}" type="slidenum">
              <a:rPr lang="en-US" altLang="en-US" sz="1300">
                <a:latin typeface="Times New Roman" pitchFamily="18" charset="0"/>
              </a:rPr>
              <a:pPr algn="r" eaLnBrk="1" hangingPunct="1"/>
              <a:t>97</a:t>
            </a:fld>
            <a:endParaRPr lang="en-US" altLang="en-US" sz="1300">
              <a:latin typeface="Times New Roman" pitchFamily="18" charset="0"/>
            </a:endParaRPr>
          </a:p>
        </p:txBody>
      </p:sp>
      <p:sp>
        <p:nvSpPr>
          <p:cNvPr id="1464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5</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a:p>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CA"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1/29/2018</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1/29/2018</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1/29/2018</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1/29/2018</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1/29/2018</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1/29/2018</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1/29/2018</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CPSC 231: </a:t>
            </a:r>
            <a:br>
              <a:rPr lang="en-US" altLang="en-US" dirty="0" smtClean="0"/>
            </a:br>
            <a:r>
              <a:rPr lang="en-US" altLang="en-US" dirty="0" smtClean="0"/>
              <a:t>Functions: Decomposition And Code Reuse</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255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indent="0" eaLnBrk="1" hangingPunct="1"/>
            <a:r>
              <a:rPr lang="en-US" altLang="en-US" dirty="0" smtClean="0">
                <a:latin typeface="Arial" charset="0"/>
                <a:cs typeface="Arial" charset="0"/>
              </a:rPr>
              <a:t>You will learn </a:t>
            </a:r>
            <a:r>
              <a:rPr lang="en-US" altLang="en-US" dirty="0">
                <a:latin typeface="Arial" charset="0"/>
                <a:cs typeface="Arial" charset="0"/>
              </a:rPr>
              <a:t>how to write functions that can be used to: decompose large problems, and to reduce program size by creating reusable sections.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smtClean="0"/>
              <a:t>Function definition</a:t>
            </a:r>
          </a:p>
          <a:p>
            <a:pPr marL="457200" lvl="1" eaLnBrk="1" hangingPunct="1"/>
            <a:r>
              <a:rPr lang="en-CA" altLang="en-US" sz="2000" smtClean="0"/>
              <a:t>Instructions that indicate what the function will do when it runs.</a:t>
            </a:r>
          </a:p>
          <a:p>
            <a:pPr marL="457200" lvl="1" eaLnBrk="1" hangingPunct="1"/>
            <a:endParaRPr lang="en-CA" altLang="en-US" sz="2400" smtClean="0"/>
          </a:p>
          <a:p>
            <a:pPr marL="114300" indent="-114300" eaLnBrk="1" hangingPunct="1"/>
            <a:r>
              <a:rPr lang="en-CA" altLang="en-US" sz="2400" smtClean="0"/>
              <a:t>Function call</a:t>
            </a:r>
          </a:p>
          <a:p>
            <a:pPr marL="457200" lvl="1" eaLnBrk="1" hangingPunct="1"/>
            <a:r>
              <a:rPr lang="en-CA" altLang="en-US" sz="2000" smtClean="0"/>
              <a:t>Actually running (executing) the function.</a:t>
            </a:r>
          </a:p>
          <a:p>
            <a:pPr marL="457200" lvl="1" eaLnBrk="1" hangingPunct="1"/>
            <a:r>
              <a:rPr lang="en-CA" altLang="en-US" sz="2000" smtClean="0"/>
              <a:t>You have already done this second part many times because up to this point you have been using functions that have already been defined by someone else e.g., </a:t>
            </a:r>
            <a:r>
              <a:rPr lang="en-CA" altLang="en-US" sz="2000" smtClean="0">
                <a:latin typeface="Consolas" pitchFamily="49" charset="0"/>
              </a:rPr>
              <a:t>print(), input()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98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981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parameters/Inputs)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a:t>
            </a:r>
            <a:r>
              <a:rPr lang="en-CA" altLang="en-US" sz="1800" dirty="0" err="1" smtClean="0">
                <a:latin typeface="Consolas" pitchFamily="49" charset="0"/>
              </a:rPr>
              <a:t>def</a:t>
            </a:r>
            <a:r>
              <a:rPr lang="en-CA" altLang="en-US" sz="1800" dirty="0" smtClean="0">
                <a:latin typeface="Consolas" pitchFamily="49" charset="0"/>
              </a:rPr>
              <a:t> </a:t>
            </a:r>
            <a:r>
              <a:rPr lang="en-CA" altLang="en-US" sz="1800" i="1" dirty="0" smtClean="0">
                <a:latin typeface="Consolas" pitchFamily="49" charset="0"/>
              </a:rPr>
              <a:t>&lt;function name&gt;</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smtClean="0">
                <a:latin typeface="Consolas" pitchFamily="49" charset="0"/>
              </a:rPr>
              <a:t>1</a:t>
            </a: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smtClean="0"/>
              <a:t>The program starts at the first executable instruction that is not indented.</a:t>
            </a:r>
          </a:p>
          <a:p>
            <a:r>
              <a:rPr lang="en-US" altLang="en-US" smtClean="0"/>
              <a:t>In the case of your programs thus far all statement have been un-indented (save loops/branches) so it’s just the first statement that is the starting execution point.</a:t>
            </a:r>
          </a:p>
          <a:p>
            <a:endParaRPr lang="en-US" altLang="en-US" smtClean="0"/>
          </a:p>
          <a:p>
            <a:endParaRPr lang="en-US" altLang="en-US" smtClean="0"/>
          </a:p>
          <a:p>
            <a:endParaRPr lang="en-US" altLang="en-US" smtClean="0"/>
          </a:p>
          <a:p>
            <a:r>
              <a:rPr lang="en-US" altLang="en-US" smtClean="0"/>
              <a:t>But note that the body of functions MUST be indented in Python.</a:t>
            </a:r>
          </a:p>
          <a:p>
            <a:endParaRPr lang="en-US" altLang="en-US"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dirty="0" smtClean="0"/>
              <a:t>Name of the example program:</a:t>
            </a:r>
            <a:r>
              <a:rPr lang="en-US" altLang="en-US" sz="2000" b="1" dirty="0" smtClean="0"/>
              <a:t> 1</a:t>
            </a:r>
            <a:r>
              <a:rPr lang="en-US" altLang="en-US" sz="2000" dirty="0" smtClean="0">
                <a:latin typeface="Consolas" pitchFamily="49" charset="0"/>
              </a:rPr>
              <a:t>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 not indented</a:t>
            </a:r>
            <a:r>
              <a:rPr lang="en-US" altLang="en-US" sz="1800" b="1" dirty="0" smtClean="0">
                <a:solidFill>
                  <a:srgbClr val="00B0F0"/>
                </a:solidFill>
                <a:latin typeface="Consolas" pitchFamily="49" charset="0"/>
              </a:rPr>
              <a: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332163" y="2136775"/>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65088" y="2066925"/>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9525">
            <a:solidFill>
              <a:srgbClr val="CC33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165100" y="2457450"/>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514600"/>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2163" y="4870450"/>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dirty="0" smtClean="0"/>
              <a:t>Name of the example program:</a:t>
            </a:r>
            <a:r>
              <a:rPr lang="en-US" altLang="en-US" sz="2000" b="1" dirty="0" smtClean="0"/>
              <a:t> </a:t>
            </a:r>
            <a:r>
              <a:rPr lang="en-US" altLang="en-US" sz="2000" b="1" dirty="0" smtClean="0">
                <a:latin typeface="Consolas" panose="020B0609020204030204" pitchFamily="49" charset="0"/>
              </a:rPr>
              <a:t>1firstExampleFunction.py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Rather than defining instructions outside of a function the main starting execution point can also be defined explicitly as a function.</a:t>
            </a:r>
          </a:p>
          <a:p>
            <a:r>
              <a:rPr lang="en-US" altLang="en-US" sz="2000" dirty="0" smtClean="0"/>
              <a:t>(The previous program rewritten to include an explicit start function) “</a:t>
            </a:r>
            <a:r>
              <a:rPr lang="en-US" altLang="en-US" sz="2000" b="1" dirty="0" smtClean="0">
                <a:latin typeface="Consolas" panose="020B0609020204030204" pitchFamily="49" charset="0"/>
              </a:rPr>
              <a:t>2</a:t>
            </a:r>
            <a:r>
              <a:rPr lang="en-US" altLang="ja-JP" sz="1800" b="1" dirty="0" smtClean="0">
                <a:latin typeface="Consolas" pitchFamily="49" charset="0"/>
              </a:rPr>
              <a:t>firstExampleFunctionV2.py</a:t>
            </a:r>
            <a:r>
              <a:rPr lang="en-US" altLang="en-US" sz="2000" dirty="0" smtClean="0"/>
              <a:t>”</a:t>
            </a:r>
            <a:endParaRPr lang="en-US" altLang="ja-JP" sz="2000" dirty="0" smtClean="0"/>
          </a:p>
          <a:p>
            <a:endParaRPr lang="en-US" altLang="en-US" sz="20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2">
              <a:buFontTx/>
              <a:buNone/>
            </a:pPr>
            <a:r>
              <a:rPr lang="en-US" altLang="en-US" dirty="0" smtClean="0">
                <a:latin typeface="Consolas" pitchFamily="49" charset="0"/>
              </a:rPr>
              <a:t>  </a:t>
            </a:r>
            <a:r>
              <a:rPr lang="en-US" altLang="en-US" dirty="0" err="1" smtClean="0">
                <a:latin typeface="Consolas" pitchFamily="49" charset="0"/>
              </a:rPr>
              <a:t>displayInstructions</a:t>
            </a:r>
            <a:r>
              <a:rPr lang="en-US" altLang="en-US" dirty="0" smtClean="0">
                <a:latin typeface="Consolas" pitchFamily="49" charset="0"/>
              </a:rPr>
              <a:t>()</a:t>
            </a:r>
          </a:p>
          <a:p>
            <a:pPr lvl="2">
              <a:buFontTx/>
              <a:buNone/>
            </a:pPr>
            <a:r>
              <a:rPr lang="en-US" altLang="en-US" dirty="0" smtClean="0">
                <a:latin typeface="Consolas" pitchFamily="49" charset="0"/>
              </a:rPr>
              <a:t>  print("End of program</a:t>
            </a:r>
            <a:r>
              <a:rPr lang="en-US" altLang="en-US" sz="1600" dirty="0" smtClean="0">
                <a:latin typeface="Consolas" pitchFamily="49" charset="0"/>
              </a:rPr>
              <a:t>")</a:t>
            </a:r>
            <a:endParaRPr lang="en-US" altLang="en-US" dirty="0" smtClean="0">
              <a:latin typeface="Consolas" pitchFamily="49" charset="0"/>
            </a:endParaRPr>
          </a:p>
          <a:p>
            <a:pPr lvl="2">
              <a:buFontTx/>
              <a:buNone/>
            </a:pPr>
            <a:endParaRPr lang="en-US" altLang="en-US" dirty="0" smtClean="0">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620713" y="55626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a:solidFill>
                    <a:srgbClr val="CC3300"/>
                  </a:solidFill>
                  <a:latin typeface="Arial" charset="0"/>
                </a:rPr>
                <a:t>Don’t forget to start your program! Program starts at the first executable un-indented instruction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Example Programs</a:t>
            </a:r>
          </a:p>
        </p:txBody>
      </p:sp>
      <p:sp>
        <p:nvSpPr>
          <p:cNvPr id="14339" name="Rectangle 3"/>
          <p:cNvSpPr>
            <a:spLocks noGrp="1" noChangeArrowheads="1"/>
          </p:cNvSpPr>
          <p:nvPr>
            <p:ph type="body" idx="1"/>
          </p:nvPr>
        </p:nvSpPr>
        <p:spPr/>
        <p:txBody>
          <a:bodyPr/>
          <a:lstStyle/>
          <a:p>
            <a:r>
              <a:rPr lang="en-US" altLang="en-US" dirty="0" smtClean="0"/>
              <a:t>Location (via the WWW):</a:t>
            </a:r>
          </a:p>
          <a:p>
            <a:pPr lvl="1"/>
            <a:r>
              <a:rPr lang="en-US" altLang="en-US" sz="1400" dirty="0" smtClean="0">
                <a:latin typeface="Consolas" pitchFamily="49" charset="0"/>
              </a:rPr>
              <a:t>http://pages.cpsc.ucalgary.ca/~</a:t>
            </a:r>
            <a:r>
              <a:rPr lang="en-US" altLang="en-US" sz="1400" dirty="0" smtClean="0">
                <a:latin typeface="Consolas" pitchFamily="49" charset="0"/>
              </a:rPr>
              <a:t>tamj/2018/231W/examples/decomposition</a:t>
            </a:r>
            <a:endParaRPr lang="en-US" altLang="en-US" sz="1400" dirty="0" smtClean="0">
              <a:latin typeface="Consolas" pitchFamily="49" charset="0"/>
            </a:endParaRPr>
          </a:p>
          <a:p>
            <a:r>
              <a:rPr lang="en-US" altLang="en-US" dirty="0" smtClean="0"/>
              <a:t>Location (via the CPSC UNIX network):</a:t>
            </a:r>
          </a:p>
          <a:p>
            <a:pPr lvl="1"/>
            <a:r>
              <a:rPr lang="en-US" altLang="en-US" sz="1600" dirty="0" smtClean="0">
                <a:latin typeface="Consolas" pitchFamily="49" charset="0"/>
              </a:rPr>
              <a:t>/home/231/examples/decomposition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sz="2000" dirty="0" smtClean="0">
                <a:latin typeface="Consolas" panose="020B0609020204030204" pitchFamily="49" charset="0"/>
              </a:rPr>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Creating Your Variables</a:t>
            </a:r>
          </a:p>
        </p:txBody>
      </p:sp>
      <p:sp>
        <p:nvSpPr>
          <p:cNvPr id="30723" name="Content Placeholder 2"/>
          <p:cNvSpPr>
            <a:spLocks noGrp="1"/>
          </p:cNvSpPr>
          <p:nvPr>
            <p:ph idx="1"/>
          </p:nvPr>
        </p:nvSpPr>
        <p:spPr/>
        <p:txBody>
          <a:bodyPr/>
          <a:lstStyle/>
          <a:p>
            <a:r>
              <a:rPr lang="en-US" altLang="en-US" dirty="0" smtClean="0"/>
              <a:t>Before this section of notes: all statements (including the creation of a variables) occur outside of a function</a:t>
            </a:r>
          </a:p>
          <a:p>
            <a:endParaRPr lang="en-US" altLang="en-US" dirty="0" smtClean="0"/>
          </a:p>
          <a:p>
            <a:endParaRPr lang="en-US" altLang="en-US" dirty="0" smtClean="0"/>
          </a:p>
          <a:p>
            <a:endParaRPr lang="en-US" altLang="en-US" dirty="0" smtClean="0"/>
          </a:p>
          <a:p>
            <a:r>
              <a:rPr lang="en-US" altLang="en-US" dirty="0" smtClean="0"/>
              <a:t>Now that you have learned how to define functions, </a:t>
            </a:r>
            <a:r>
              <a:rPr lang="en-US" altLang="en-US" b="1" dirty="0" smtClean="0"/>
              <a:t>ALL your variables must be created with the body of a function</a:t>
            </a:r>
            <a:r>
              <a:rPr lang="en-US" altLang="en-US" dirty="0" smtClean="0"/>
              <a:t>.</a:t>
            </a:r>
          </a:p>
          <a:p>
            <a:r>
              <a:rPr lang="en-US" altLang="en-US" dirty="0"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537075"/>
            <a:ext cx="4381500" cy="646113"/>
            <a:chOff x="3467100" y="4537421"/>
            <a:chExt cx="4381500" cy="646331"/>
          </a:xfrm>
        </p:grpSpPr>
        <p:sp>
          <p:nvSpPr>
            <p:cNvPr id="34827" name="TextBox 3"/>
            <p:cNvSpPr txBox="1">
              <a:spLocks noChangeArrowheads="1"/>
            </p:cNvSpPr>
            <p:nvPr/>
          </p:nvSpPr>
          <p:spPr bwMode="auto">
            <a:xfrm>
              <a:off x="5943600" y="4537421"/>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‘Outside’: OK for constants only</a:t>
              </a:r>
            </a:p>
          </p:txBody>
        </p:sp>
        <p:cxnSp>
          <p:nvCxnSpPr>
            <p:cNvPr id="7" name="Straight Arrow Connector 6"/>
            <p:cNvCxnSpPr/>
            <p:nvPr/>
          </p:nvCxnSpPr>
          <p:spPr>
            <a:xfrm flipH="1">
              <a:off x="3467100" y="4861380"/>
              <a:ext cx="2628900" cy="24455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4294967295"/>
          </p:nvPr>
        </p:nvSpPr>
        <p:spPr/>
        <p:txBody>
          <a:bodyPr/>
          <a:lstStyle/>
          <a:p>
            <a:pPr marL="114300" indent="-114300" eaLnBrk="1" hangingPunct="1"/>
            <a:r>
              <a:rPr lang="en-US" altLang="en-US" sz="2400" smtClean="0"/>
              <a:t>Variables are memory locations that are used for the temporary storage of information.</a:t>
            </a:r>
          </a:p>
          <a:p>
            <a:pPr marL="114300" indent="-114300" eaLnBrk="1" hangingPunct="1">
              <a:buFontTx/>
              <a:buNone/>
            </a:pPr>
            <a:endParaRPr lang="en-US" altLang="en-US" sz="2400" smtClean="0"/>
          </a:p>
          <a:p>
            <a:pPr marL="114300" indent="-114300" eaLnBrk="1" hangingPunct="1">
              <a:buFontTx/>
              <a:buNone/>
            </a:pPr>
            <a:r>
              <a:rPr lang="en-US" altLang="en-US" sz="2000" smtClean="0">
                <a:latin typeface="Consolas" pitchFamily="49" charset="0"/>
              </a:rPr>
              <a:t> num = 888</a:t>
            </a:r>
          </a:p>
          <a:p>
            <a:pPr marL="114300" indent="-114300" eaLnBrk="1" hangingPunct="1"/>
            <a:endParaRPr lang="en-US" altLang="en-US" sz="2400" smtClean="0"/>
          </a:p>
          <a:p>
            <a:pPr marL="114300" indent="-114300" eaLnBrk="1" hangingPunct="1"/>
            <a:r>
              <a:rPr lang="en-US" altLang="en-US" sz="2400" smtClean="0"/>
              <a:t>Each variable uses up a portion of memory, if the program is large then many variables may have to be declared (a lot of memory may have to be allocated to store the contents of variables).</a:t>
            </a:r>
          </a:p>
          <a:p>
            <a:pPr marL="457200" lvl="1" indent="-114300" eaLnBrk="1" hangingPunct="1"/>
            <a:endParaRPr lang="en-US" altLang="en-US" sz="2000" smtClean="0"/>
          </a:p>
        </p:txBody>
      </p:sp>
      <p:sp>
        <p:nvSpPr>
          <p:cNvPr id="35843" name="Rectangle 2"/>
          <p:cNvSpPr>
            <a:spLocks noGrp="1" noChangeArrowheads="1"/>
          </p:cNvSpPr>
          <p:nvPr>
            <p:ph type="title" idx="4294967295"/>
          </p:nvPr>
        </p:nvSpPr>
        <p:spPr/>
        <p:txBody>
          <a:bodyPr/>
          <a:lstStyle/>
          <a:p>
            <a:pPr eaLnBrk="1" hangingPunct="1"/>
            <a:r>
              <a:rPr lang="en-US" altLang="en-US" sz="3200" smtClean="0"/>
              <a:t>What You Know: Declaring Variables</a:t>
            </a:r>
          </a:p>
        </p:txBody>
      </p:sp>
      <p:grpSp>
        <p:nvGrpSpPr>
          <p:cNvPr id="2" name="Group 4"/>
          <p:cNvGrpSpPr>
            <a:grpSpLocks/>
          </p:cNvGrpSpPr>
          <p:nvPr/>
        </p:nvGrpSpPr>
        <p:grpSpPr bwMode="auto">
          <a:xfrm>
            <a:off x="3505200" y="2547938"/>
            <a:ext cx="2011363" cy="636587"/>
            <a:chOff x="1420" y="1493"/>
            <a:chExt cx="1267" cy="401"/>
          </a:xfrm>
        </p:grpSpPr>
        <p:sp>
          <p:nvSpPr>
            <p:cNvPr id="3584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3584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35847" name="Text Box 6"/>
            <p:cNvSpPr txBox="1">
              <a:spLocks noChangeArrowheads="1"/>
            </p:cNvSpPr>
            <p:nvPr/>
          </p:nvSpPr>
          <p:spPr bwMode="auto">
            <a:xfrm>
              <a:off x="1828" y="1493"/>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2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29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029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smtClean="0"/>
              <a:t>What You Will Learn: 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smtClean="0"/>
              <a:t>To minimize the amount of memory that is used to store the contents of variables only create variables when they are needed (“allocated”).</a:t>
            </a:r>
          </a:p>
          <a:p>
            <a:pPr marL="114300" indent="-114300" eaLnBrk="1" hangingPunct="1"/>
            <a:r>
              <a:rPr lang="en-US" altLang="en-US" sz="2400" smtClean="0"/>
              <a:t>When the memory for a variable is no longer needed it can be ‘freed up’ and reused (“de-allocated”).</a:t>
            </a:r>
          </a:p>
          <a:p>
            <a:pPr marL="114300" indent="-114300" eaLnBrk="1" hangingPunct="1"/>
            <a:r>
              <a:rPr lang="en-US" altLang="en-US" sz="240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smtClean="0"/>
              <a:t>(There’s an even better reason for making variables local coming up later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What You Will Learn: How To Work With Locals</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dirty="0" smtClean="0"/>
              <a:t>Name of the example program:</a:t>
            </a:r>
            <a:r>
              <a:rPr lang="en-US" altLang="en-US" sz="3200" b="1" dirty="0" smtClean="0"/>
              <a:t> </a:t>
            </a:r>
            <a:r>
              <a:rPr lang="en-US" altLang="en-US" sz="2000" b="1" dirty="0" smtClean="0">
                <a:latin typeface="Consolas" panose="020B0609020204030204" pitchFamily="49" charset="0"/>
              </a:rPr>
              <a:t>3</a:t>
            </a:r>
            <a:r>
              <a:rPr lang="en-CA" altLang="en-US" sz="2000" b="1" dirty="0" smtClean="0">
                <a:latin typeface="Consolas" pitchFamily="49" charset="0"/>
              </a:rPr>
              <a:t>secondExampleFunction.py</a:t>
            </a:r>
            <a:endParaRPr lang="en-US" altLang="en-US" sz="2000" b="1" dirty="0" smtClean="0">
              <a:latin typeface="Consolas" pitchFamily="49" charset="0"/>
            </a:endParaRPr>
          </a:p>
          <a:p>
            <a:pPr eaLnBrk="1" hangingPunct="1">
              <a:spcBef>
                <a:spcPct val="10000"/>
              </a:spcBef>
            </a:pPr>
            <a:endParaRPr lang="en-CA" altLang="en-US" sz="20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solidFill>
                  <a:srgbClr val="3366FF"/>
                </a:solidFill>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5350"/>
            <a:ext cx="5778500" cy="925513"/>
            <a:chOff x="488" y="1440"/>
            <a:chExt cx="3640" cy="583"/>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656"/>
              <a:ext cx="1688" cy="112"/>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39944" name="Text Box 6"/>
            <p:cNvSpPr txBox="1">
              <a:spLocks noChangeArrowheads="1"/>
            </p:cNvSpPr>
            <p:nvPr/>
          </p:nvSpPr>
          <p:spPr bwMode="auto">
            <a:xfrm>
              <a:off x="2864" y="1440"/>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solidFill>
                    <a:srgbClr val="FF0000"/>
                  </a:solidFill>
                  <a:latin typeface="Arial" charset="0"/>
                </a:rPr>
                <a:t>Variables that are local to function ‘</a:t>
              </a:r>
              <a:r>
                <a:rPr lang="en-US" altLang="ja-JP" sz="1800" b="1">
                  <a:solidFill>
                    <a:srgbClr val="FF0000"/>
                  </a:solidFill>
                  <a:latin typeface="Consolas" pitchFamily="49" charset="0"/>
                </a:rPr>
                <a:t>fun</a:t>
              </a:r>
              <a:r>
                <a:rPr lang="en-US" altLang="en-US" sz="1800" b="1">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smtClean="0"/>
              <a:t>Another Reason For Creating Local Variables</a:t>
            </a:r>
          </a:p>
        </p:txBody>
      </p:sp>
      <p:sp>
        <p:nvSpPr>
          <p:cNvPr id="150531" name="Rectangle 3"/>
          <p:cNvSpPr>
            <a:spLocks noGrp="1" noChangeArrowheads="1"/>
          </p:cNvSpPr>
          <p:nvPr>
            <p:ph type="body" idx="1"/>
          </p:nvPr>
        </p:nvSpPr>
        <p:spPr/>
        <p:txBody>
          <a:bodyPr/>
          <a:lstStyle/>
          <a:p>
            <a:r>
              <a:rPr lang="en-US" altLang="en-US" dirty="0" smtClean="0"/>
              <a:t>To minimize side effects (unexpected changes that have occurred to variables after a function has ended e.g., a variable storing the age of the user accidentally takes on a negative value).</a:t>
            </a:r>
          </a:p>
          <a:p>
            <a:r>
              <a:rPr lang="en-US" altLang="en-US" dirty="0" smtClean="0"/>
              <a:t>To visualize the potential problem: imagine if all variables could be accessed anywhere in the program (not local).</a:t>
            </a:r>
          </a:p>
        </p:txBody>
      </p:sp>
      <p:sp>
        <p:nvSpPr>
          <p:cNvPr id="150532" name="Rectangle 4"/>
          <p:cNvSpPr>
            <a:spLocks noChangeArrowheads="1"/>
          </p:cNvSpPr>
          <p:nvPr/>
        </p:nvSpPr>
        <p:spPr bwMode="auto">
          <a:xfrm>
            <a:off x="685800" y="3581400"/>
            <a:ext cx="7391400" cy="3225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2000">
                <a:latin typeface="Arial" charset="0"/>
              </a:rPr>
              <a:t>Memory</a:t>
            </a:r>
          </a:p>
        </p:txBody>
      </p:sp>
      <p:sp>
        <p:nvSpPr>
          <p:cNvPr id="150533" name="Rectangle 5"/>
          <p:cNvSpPr>
            <a:spLocks noChangeArrowheads="1"/>
          </p:cNvSpPr>
          <p:nvPr/>
        </p:nvSpPr>
        <p:spPr bwMode="auto">
          <a:xfrm>
            <a:off x="876300" y="3695700"/>
            <a:ext cx="1435100" cy="149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Fun1 ()</a:t>
            </a:r>
          </a:p>
        </p:txBody>
      </p:sp>
      <p:sp>
        <p:nvSpPr>
          <p:cNvPr id="150534" name="Rectangle 6"/>
          <p:cNvSpPr>
            <a:spLocks noChangeArrowheads="1"/>
          </p:cNvSpPr>
          <p:nvPr/>
        </p:nvSpPr>
        <p:spPr bwMode="auto">
          <a:xfrm>
            <a:off x="3594100" y="5067300"/>
            <a:ext cx="1435100" cy="1270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Fun2 ()</a:t>
            </a:r>
          </a:p>
        </p:txBody>
      </p:sp>
      <p:sp>
        <p:nvSpPr>
          <p:cNvPr id="150535" name="Rectangle 7"/>
          <p:cNvSpPr>
            <a:spLocks noChangeArrowheads="1"/>
          </p:cNvSpPr>
          <p:nvPr/>
        </p:nvSpPr>
        <p:spPr bwMode="auto">
          <a:xfrm>
            <a:off x="6430963" y="3746500"/>
            <a:ext cx="1435100" cy="149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algn="ctr" eaLnBrk="1" hangingPunct="1"/>
            <a:r>
              <a:rPr lang="en-US" altLang="en-US" sz="1400">
                <a:latin typeface="Arial" charset="0"/>
              </a:rPr>
              <a:t>Fun3 ()</a:t>
            </a:r>
          </a:p>
        </p:txBody>
      </p:sp>
      <p:grpSp>
        <p:nvGrpSpPr>
          <p:cNvPr id="2" name="Group 1"/>
          <p:cNvGrpSpPr>
            <a:grpSpLocks/>
          </p:cNvGrpSpPr>
          <p:nvPr/>
        </p:nvGrpSpPr>
        <p:grpSpPr bwMode="auto">
          <a:xfrm>
            <a:off x="3841749" y="3949701"/>
            <a:ext cx="996951" cy="584775"/>
            <a:chOff x="3780411" y="3949487"/>
            <a:chExt cx="996951" cy="585113"/>
          </a:xfrm>
        </p:grpSpPr>
        <p:sp>
          <p:nvSpPr>
            <p:cNvPr id="40975" name="Text Box 9"/>
            <p:cNvSpPr txBox="1">
              <a:spLocks noChangeArrowheads="1"/>
            </p:cNvSpPr>
            <p:nvPr/>
          </p:nvSpPr>
          <p:spPr bwMode="auto">
            <a:xfrm>
              <a:off x="3780412" y="3949487"/>
              <a:ext cx="996950" cy="58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dirty="0" smtClean="0">
                  <a:latin typeface="Arial" charset="0"/>
                </a:rPr>
                <a:t>Global variable</a:t>
              </a:r>
              <a:endParaRPr lang="en-US" altLang="en-US" sz="1600" b="1" dirty="0">
                <a:latin typeface="Arial" charset="0"/>
              </a:endParaRPr>
            </a:p>
          </p:txBody>
        </p:sp>
        <p:sp>
          <p:nvSpPr>
            <p:cNvPr id="40976" name="Rectangle 10"/>
            <p:cNvSpPr>
              <a:spLocks noChangeArrowheads="1"/>
            </p:cNvSpPr>
            <p:nvPr/>
          </p:nvSpPr>
          <p:spPr bwMode="auto">
            <a:xfrm>
              <a:off x="3780411" y="4000500"/>
              <a:ext cx="963613" cy="5335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sp>
        <p:nvSpPr>
          <p:cNvPr id="150539" name="Line 11"/>
          <p:cNvSpPr>
            <a:spLocks noChangeShapeType="1"/>
          </p:cNvSpPr>
          <p:nvPr/>
        </p:nvSpPr>
        <p:spPr bwMode="auto">
          <a:xfrm flipV="1">
            <a:off x="1638300" y="4190999"/>
            <a:ext cx="2203450" cy="29210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0" name="Text Box 12"/>
          <p:cNvSpPr txBox="1">
            <a:spLocks noChangeArrowheads="1"/>
          </p:cNvSpPr>
          <p:nvPr/>
        </p:nvSpPr>
        <p:spPr bwMode="auto">
          <a:xfrm>
            <a:off x="2844800" y="40132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
        <p:nvSpPr>
          <p:cNvPr id="150541" name="Line 13"/>
          <p:cNvSpPr>
            <a:spLocks noChangeShapeType="1"/>
          </p:cNvSpPr>
          <p:nvPr/>
        </p:nvSpPr>
        <p:spPr bwMode="auto">
          <a:xfrm flipH="1" flipV="1">
            <a:off x="4838700" y="4190999"/>
            <a:ext cx="1612900" cy="3016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2" name="Text Box 14"/>
          <p:cNvSpPr txBox="1">
            <a:spLocks noChangeArrowheads="1"/>
          </p:cNvSpPr>
          <p:nvPr/>
        </p:nvSpPr>
        <p:spPr bwMode="auto">
          <a:xfrm>
            <a:off x="5283200" y="40386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
        <p:nvSpPr>
          <p:cNvPr id="150543" name="Line 15"/>
          <p:cNvSpPr>
            <a:spLocks noChangeShapeType="1"/>
          </p:cNvSpPr>
          <p:nvPr/>
        </p:nvSpPr>
        <p:spPr bwMode="auto">
          <a:xfrm flipV="1">
            <a:off x="4267200" y="4533900"/>
            <a:ext cx="127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150544" name="Text Box 16"/>
          <p:cNvSpPr txBox="1">
            <a:spLocks noChangeArrowheads="1"/>
          </p:cNvSpPr>
          <p:nvPr/>
        </p:nvSpPr>
        <p:spPr bwMode="auto">
          <a:xfrm>
            <a:off x="4279900" y="4533900"/>
            <a:ext cx="558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053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05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05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053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05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054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05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05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054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0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150532" grpId="0" animBg="1"/>
      <p:bldP spid="150533" grpId="0" animBg="1"/>
      <p:bldP spid="150534" grpId="0" animBg="1"/>
      <p:bldP spid="150535" grpId="0" animBg="1"/>
      <p:bldP spid="150539" grpId="0" animBg="1"/>
      <p:bldP spid="150540" grpId="0"/>
      <p:bldP spid="150541" grpId="0" animBg="1"/>
      <p:bldP spid="150542" grpId="0"/>
      <p:bldP spid="150543" grpId="0" animBg="1"/>
      <p:bldP spid="1505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r>
              <a:rPr lang="en-US" altLang="en-US" sz="3200" dirty="0" smtClean="0"/>
              <a:t>Scope</a:t>
            </a:r>
          </a:p>
        </p:txBody>
      </p:sp>
      <p:sp>
        <p:nvSpPr>
          <p:cNvPr id="622595" name="Rectangle 3"/>
          <p:cNvSpPr>
            <a:spLocks noGrp="1" noChangeArrowheads="1"/>
          </p:cNvSpPr>
          <p:nvPr>
            <p:ph type="body" idx="4294967295"/>
          </p:nvPr>
        </p:nvSpPr>
        <p:spPr>
          <a:xfrm>
            <a:off x="3629" y="1582057"/>
            <a:ext cx="4724400" cy="4525963"/>
          </a:xfrm>
        </p:spPr>
        <p:txBody>
          <a:bodyPr/>
          <a:lstStyle/>
          <a:p>
            <a:r>
              <a:rPr lang="en-US" altLang="en-US" sz="2400" dirty="0" smtClean="0"/>
              <a:t>The scope of an identifier (variable, constant) is where it may be accessed and used.</a:t>
            </a:r>
          </a:p>
          <a:p>
            <a:r>
              <a:rPr lang="en-US" altLang="en-US" sz="2400" dirty="0" smtClean="0"/>
              <a:t>In Python</a:t>
            </a:r>
            <a:r>
              <a:rPr lang="en-US" altLang="en-US" sz="2400" baseline="30000" dirty="0" smtClean="0"/>
              <a:t>1</a:t>
            </a:r>
            <a:r>
              <a:rPr lang="en-US" altLang="en-US" sz="2400" dirty="0" smtClean="0"/>
              <a:t>:</a:t>
            </a:r>
          </a:p>
          <a:p>
            <a:pPr lvl="1"/>
            <a:r>
              <a:rPr lang="en-US" altLang="en-US" sz="2000" dirty="0" smtClean="0"/>
              <a:t>An identifier comes into scope (becomes visible to the program and can be used) after it has been declared.</a:t>
            </a:r>
          </a:p>
          <a:p>
            <a:pPr lvl="1"/>
            <a:r>
              <a:rPr lang="en-US" altLang="en-US" sz="2000" dirty="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800" dirty="0" smtClean="0"/>
          </a:p>
        </p:txBody>
      </p:sp>
      <p:sp>
        <p:nvSpPr>
          <p:cNvPr id="622596" name="Text Box 4"/>
          <p:cNvSpPr txBox="1">
            <a:spLocks noChangeArrowheads="1"/>
          </p:cNvSpPr>
          <p:nvPr/>
        </p:nvSpPr>
        <p:spPr bwMode="auto">
          <a:xfrm>
            <a:off x="0" y="6340475"/>
            <a:ext cx="8331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The concept of scoping (limited visibility) applies to all programming languages. The rules for determining when identifiers come into and go out of scope will vary with a particular language.</a:t>
            </a:r>
          </a:p>
        </p:txBody>
      </p:sp>
      <p:sp>
        <p:nvSpPr>
          <p:cNvPr id="2" name="Rectangle 1"/>
          <p:cNvSpPr/>
          <p:nvPr/>
        </p:nvSpPr>
        <p:spPr>
          <a:xfrm>
            <a:off x="5653314" y="1582057"/>
            <a:ext cx="2271486" cy="28575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dirty="0" err="1">
                <a:solidFill>
                  <a:schemeClr val="tx1"/>
                </a:solidFill>
                <a:latin typeface="Consolas" panose="020B0609020204030204" pitchFamily="49" charset="0"/>
              </a:rPr>
              <a:t>d</a:t>
            </a:r>
            <a:r>
              <a:rPr lang="en-US" dirty="0" err="1" smtClean="0">
                <a:solidFill>
                  <a:schemeClr val="tx1"/>
                </a:solidFill>
                <a:latin typeface="Consolas" panose="020B0609020204030204" pitchFamily="49" charset="0"/>
              </a:rPr>
              <a:t>ef</a:t>
            </a:r>
            <a:r>
              <a:rPr lang="en-US" dirty="0" smtClean="0">
                <a:solidFill>
                  <a:schemeClr val="tx1"/>
                </a:solidFill>
                <a:latin typeface="Consolas" panose="020B0609020204030204" pitchFamily="49" charset="0"/>
              </a:rPr>
              <a:t> fun():</a:t>
            </a:r>
          </a:p>
          <a:p>
            <a:r>
              <a:rPr lang="en-US" dirty="0" smtClean="0">
                <a:solidFill>
                  <a:schemeClr val="tx1"/>
                </a:solidFill>
                <a:latin typeface="Consolas" panose="020B0609020204030204" pitchFamily="49" charset="0"/>
              </a:rPr>
              <a:t>    n</a:t>
            </a:r>
            <a:r>
              <a:rPr lang="en-US" dirty="0" smtClean="0">
                <a:solidFill>
                  <a:schemeClr val="tx1"/>
                </a:solidFill>
                <a:latin typeface="Consolas" panose="020B0609020204030204" pitchFamily="49" charset="0"/>
              </a:rPr>
              <a:t>um</a:t>
            </a:r>
            <a:r>
              <a:rPr lang="en-US" dirty="0" smtClean="0">
                <a:solidFill>
                  <a:schemeClr val="tx1"/>
                </a:solidFill>
                <a:latin typeface="Consolas" panose="020B0609020204030204" pitchFamily="49" charset="0"/>
              </a:rPr>
              <a:t>1 = 1</a:t>
            </a:r>
          </a:p>
          <a:p>
            <a:r>
              <a:rPr lang="en-US" dirty="0" smtClean="0">
                <a:solidFill>
                  <a:schemeClr val="tx1"/>
                </a:solidFill>
                <a:latin typeface="Consolas" panose="020B0609020204030204" pitchFamily="49" charset="0"/>
              </a:rPr>
              <a:t>    print(num1)</a:t>
            </a:r>
          </a:p>
          <a:p>
            <a:r>
              <a:rPr lang="en-US" dirty="0" smtClean="0">
                <a:solidFill>
                  <a:schemeClr val="tx1"/>
                </a:solidFill>
                <a:latin typeface="Consolas" panose="020B0609020204030204" pitchFamily="49" charset="0"/>
              </a:rPr>
              <a:t>    num1 = 2</a:t>
            </a:r>
          </a:p>
          <a:p>
            <a:r>
              <a:rPr lang="en-US" dirty="0" smtClean="0">
                <a:solidFill>
                  <a:schemeClr val="tx1"/>
                </a:solidFill>
                <a:latin typeface="Consolas" panose="020B0609020204030204" pitchFamily="49" charset="0"/>
              </a:rPr>
              <a:t>    ...</a:t>
            </a:r>
          </a:p>
          <a:p>
            <a:r>
              <a:rPr lang="en-US" dirty="0" smtClean="0">
                <a:solidFill>
                  <a:schemeClr val="tx1"/>
                </a:solidFill>
                <a:latin typeface="Consolas" panose="020B0609020204030204" pitchFamily="49" charset="0"/>
              </a:rPr>
              <a:t>    n</a:t>
            </a:r>
            <a:r>
              <a:rPr lang="en-US" dirty="0" smtClean="0">
                <a:solidFill>
                  <a:schemeClr val="tx1"/>
                </a:solidFill>
                <a:latin typeface="Consolas" panose="020B0609020204030204" pitchFamily="49" charset="0"/>
              </a:rPr>
              <a:t>um2 = 888</a:t>
            </a:r>
          </a:p>
          <a:p>
            <a:endParaRPr lang="en-US" dirty="0">
              <a:solidFill>
                <a:schemeClr val="tx1"/>
              </a:solidFill>
              <a:latin typeface="Consolas" panose="020B0609020204030204" pitchFamily="49" charset="0"/>
            </a:endParaRPr>
          </a:p>
          <a:p>
            <a:r>
              <a:rPr lang="en-US" dirty="0" smtClean="0">
                <a:solidFill>
                  <a:schemeClr val="tx1"/>
                </a:solidFill>
                <a:latin typeface="Consolas" panose="020B0609020204030204" pitchFamily="49" charset="0"/>
              </a:rPr>
              <a:t>    ...</a:t>
            </a:r>
            <a:endParaRPr lang="en-US" dirty="0">
              <a:solidFill>
                <a:schemeClr val="tx1"/>
              </a:solidFill>
              <a:latin typeface="Consolas" panose="020B0609020204030204" pitchFamily="49" charset="0"/>
            </a:endParaRPr>
          </a:p>
          <a:p>
            <a:r>
              <a:rPr lang="en-US" dirty="0" smtClean="0">
                <a:solidFill>
                  <a:schemeClr val="tx1"/>
                </a:solidFill>
                <a:latin typeface="Consolas" panose="020B0609020204030204" pitchFamily="49" charset="0"/>
              </a:rPr>
              <a:t>    print</a:t>
            </a:r>
            <a:r>
              <a:rPr lang="en-US" dirty="0">
                <a:solidFill>
                  <a:schemeClr val="tx1"/>
                </a:solidFill>
                <a:latin typeface="Consolas" panose="020B0609020204030204" pitchFamily="49" charset="0"/>
              </a:rPr>
              <a:t>("bye")</a:t>
            </a:r>
            <a:endParaRPr lang="en-US" dirty="0" smtClean="0">
              <a:solidFill>
                <a:schemeClr val="tx1"/>
              </a:solidFill>
              <a:latin typeface="Consolas" panose="020B0609020204030204" pitchFamily="49" charset="0"/>
            </a:endParaRPr>
          </a:p>
        </p:txBody>
      </p:sp>
      <p:grpSp>
        <p:nvGrpSpPr>
          <p:cNvPr id="19" name="Group 18"/>
          <p:cNvGrpSpPr/>
          <p:nvPr/>
        </p:nvGrpSpPr>
        <p:grpSpPr>
          <a:xfrm>
            <a:off x="6872514" y="1582057"/>
            <a:ext cx="2423886" cy="2296999"/>
            <a:chOff x="6872514" y="1582057"/>
            <a:chExt cx="2423886" cy="2296999"/>
          </a:xfrm>
        </p:grpSpPr>
        <p:sp>
          <p:nvSpPr>
            <p:cNvPr id="3" name="TextBox 2"/>
            <p:cNvSpPr txBox="1"/>
            <p:nvPr/>
          </p:nvSpPr>
          <p:spPr>
            <a:xfrm>
              <a:off x="8062686" y="1582057"/>
              <a:ext cx="1219200" cy="883444"/>
            </a:xfrm>
            <a:prstGeom prst="rect">
              <a:avLst/>
            </a:prstGeom>
            <a:noFill/>
          </p:spPr>
          <p:txBody>
            <a:bodyPr wrap="square" rtlCol="0">
              <a:noAutofit/>
            </a:bodyPr>
            <a:lstStyle/>
            <a:p>
              <a:r>
                <a:rPr lang="en-US" dirty="0" smtClean="0">
                  <a:latin typeface="Consolas" panose="020B0609020204030204" pitchFamily="49" charset="0"/>
                </a:rPr>
                <a:t>num1 </a:t>
              </a:r>
              <a:r>
                <a:rPr lang="en-US" dirty="0" smtClean="0"/>
                <a:t>comes into scope</a:t>
              </a:r>
              <a:endParaRPr lang="en-US" dirty="0" smtClean="0"/>
            </a:p>
          </p:txBody>
        </p:sp>
        <p:cxnSp>
          <p:nvCxnSpPr>
            <p:cNvPr id="5" name="Straight Arrow Connector 4"/>
            <p:cNvCxnSpPr/>
            <p:nvPr/>
          </p:nvCxnSpPr>
          <p:spPr>
            <a:xfrm flipH="1">
              <a:off x="7010400" y="1905000"/>
              <a:ext cx="120468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77200" y="2995612"/>
              <a:ext cx="1219200" cy="883444"/>
            </a:xfrm>
            <a:prstGeom prst="rect">
              <a:avLst/>
            </a:prstGeom>
            <a:noFill/>
          </p:spPr>
          <p:txBody>
            <a:bodyPr wrap="square" rtlCol="0">
              <a:noAutofit/>
            </a:bodyPr>
            <a:lstStyle/>
            <a:p>
              <a:r>
                <a:rPr lang="en-US" dirty="0">
                  <a:latin typeface="Consolas" panose="020B0609020204030204" pitchFamily="49" charset="0"/>
                </a:rPr>
                <a:t>n</a:t>
              </a:r>
              <a:r>
                <a:rPr lang="en-US" dirty="0" smtClean="0">
                  <a:latin typeface="Consolas" panose="020B0609020204030204" pitchFamily="49" charset="0"/>
                </a:rPr>
                <a:t>um2</a:t>
              </a:r>
              <a:r>
                <a:rPr lang="en-US" dirty="0" smtClean="0"/>
                <a:t> comes into scope</a:t>
              </a:r>
              <a:endParaRPr lang="en-US" dirty="0" smtClean="0"/>
            </a:p>
          </p:txBody>
        </p:sp>
        <p:cxnSp>
          <p:nvCxnSpPr>
            <p:cNvPr id="11" name="Straight Arrow Connector 10"/>
            <p:cNvCxnSpPr/>
            <p:nvPr/>
          </p:nvCxnSpPr>
          <p:spPr>
            <a:xfrm flipH="1">
              <a:off x="6872514" y="3318555"/>
              <a:ext cx="120468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5029200" y="4267200"/>
            <a:ext cx="2895600" cy="1378744"/>
            <a:chOff x="5029200" y="4267200"/>
            <a:chExt cx="2895600" cy="1378744"/>
          </a:xfrm>
        </p:grpSpPr>
        <p:sp>
          <p:nvSpPr>
            <p:cNvPr id="12" name="TextBox 11"/>
            <p:cNvSpPr txBox="1"/>
            <p:nvPr/>
          </p:nvSpPr>
          <p:spPr>
            <a:xfrm>
              <a:off x="5653314" y="4762500"/>
              <a:ext cx="2271486" cy="883444"/>
            </a:xfrm>
            <a:prstGeom prst="rect">
              <a:avLst/>
            </a:prstGeom>
            <a:noFill/>
          </p:spPr>
          <p:txBody>
            <a:bodyPr wrap="square" rtlCol="0">
              <a:noAutofit/>
            </a:bodyPr>
            <a:lstStyle/>
            <a:p>
              <a:r>
                <a:rPr lang="en-US" dirty="0" smtClean="0"/>
                <a:t>End of function (</a:t>
              </a:r>
              <a:r>
                <a:rPr lang="en-US" dirty="0" smtClean="0">
                  <a:latin typeface="Consolas" panose="020B0609020204030204" pitchFamily="49" charset="0"/>
                </a:rPr>
                <a:t>num1</a:t>
              </a:r>
              <a:r>
                <a:rPr lang="en-US" dirty="0" smtClean="0"/>
                <a:t>, </a:t>
              </a:r>
              <a:r>
                <a:rPr lang="en-US" dirty="0" smtClean="0">
                  <a:latin typeface="Consolas" panose="020B0609020204030204" pitchFamily="49" charset="0"/>
                </a:rPr>
                <a:t>num2</a:t>
              </a:r>
              <a:r>
                <a:rPr lang="en-US" dirty="0" smtClean="0"/>
                <a:t> go out of scope)</a:t>
              </a:r>
              <a:endParaRPr lang="en-US" dirty="0" smtClean="0"/>
            </a:p>
          </p:txBody>
        </p:sp>
        <p:cxnSp>
          <p:nvCxnSpPr>
            <p:cNvPr id="13" name="Straight Arrow Connector 12"/>
            <p:cNvCxnSpPr/>
            <p:nvPr/>
          </p:nvCxnSpPr>
          <p:spPr>
            <a:xfrm>
              <a:off x="5029200" y="4267200"/>
              <a:ext cx="624114"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029200" y="4267200"/>
              <a:ext cx="0" cy="9906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29200" y="5257800"/>
              <a:ext cx="624114" cy="0"/>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15681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2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259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2259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right)">
                                      <p:cBhvr>
                                        <p:cTn id="27" dur="500"/>
                                        <p:tgtEl>
                                          <p:spTgt spid="1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622595">
                                            <p:txEl>
                                              <p:pRg st="3" end="3"/>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down)">
                                      <p:cBhvr>
                                        <p:cTn id="3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5" grpId="0" uiExpand="1" build="p" bldLvl="2"/>
      <p:bldP spid="622596" grpId="0" uiExpand="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smtClean="0"/>
              <a:t>Look through the examples and notes before class.</a:t>
            </a:r>
          </a:p>
          <a:p>
            <a:r>
              <a:rPr lang="en-US" altLang="en-US" smtClean="0"/>
              <a:t>This is especially important for this section because the execution of these programs will not be sequential order.</a:t>
            </a:r>
          </a:p>
          <a:p>
            <a:r>
              <a:rPr lang="en-US" altLang="en-US" smtClean="0"/>
              <a:t>Instead execution will appear to ‘jump around’ so it will be harder to follow the examples if you don’t do a little preparatory work.</a:t>
            </a:r>
          </a:p>
          <a:p>
            <a:endParaRPr lang="en-US" altLang="en-US" smtClean="0"/>
          </a:p>
          <a:p>
            <a:r>
              <a:rPr lang="en-US" altLang="en-US" smtClean="0"/>
              <a:t>Also it would be helpful to take notes that include greater detail:</a:t>
            </a:r>
          </a:p>
          <a:p>
            <a:pPr lvl="1"/>
            <a:r>
              <a:rPr lang="en-US" altLang="en-US"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r>
              <a:rPr lang="en-US" altLang="en-US" sz="3200" dirty="0" smtClean="0"/>
              <a:t>Identifiers Out Of Scope</a:t>
            </a:r>
            <a:r>
              <a:rPr lang="en-US" altLang="en-US" sz="3200" dirty="0" smtClean="0"/>
              <a:t>: An Example</a:t>
            </a:r>
          </a:p>
        </p:txBody>
      </p:sp>
      <p:sp>
        <p:nvSpPr>
          <p:cNvPr id="60419" name="Rectangle 3"/>
          <p:cNvSpPr>
            <a:spLocks noGrp="1" noChangeArrowheads="1"/>
          </p:cNvSpPr>
          <p:nvPr>
            <p:ph type="body" idx="4294967295"/>
          </p:nvPr>
        </p:nvSpPr>
        <p:spPr/>
        <p:txBody>
          <a:bodyPr/>
          <a:lstStyle/>
          <a:p>
            <a:pPr lvl="1">
              <a:buFont typeface="Times New Roman" pitchFamily="18" charset="0"/>
              <a:buNone/>
            </a:pPr>
            <a:r>
              <a:rPr lang="en-US" altLang="en-US" sz="1800" dirty="0" smtClean="0"/>
              <a:t>		</a:t>
            </a: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dirty="0" smtClean="0">
                <a:solidFill>
                  <a:srgbClr val="00B0F0"/>
                </a:solidFill>
                <a:latin typeface="Consolas" pitchFamily="49" charset="0"/>
              </a:rPr>
              <a:t>         </a:t>
            </a:r>
            <a:r>
              <a:rPr lang="en-US" altLang="en-US" sz="1600" dirty="0" smtClean="0">
                <a:solidFill>
                  <a:srgbClr val="3366FF"/>
                </a:solidFill>
                <a:latin typeface="Consolas" pitchFamily="49" charset="0"/>
              </a:rPr>
              <a:t># statement</a:t>
            </a:r>
          </a:p>
          <a:p>
            <a:pPr lvl="1">
              <a:buFont typeface="Times New Roman" pitchFamily="18" charset="0"/>
              <a:buNone/>
            </a:pPr>
            <a:r>
              <a:rPr lang="en-US" altLang="en-US" sz="1600" dirty="0" smtClean="0">
                <a:solidFill>
                  <a:srgbClr val="3366FF"/>
                </a:solidFill>
                <a:latin typeface="Consolas" pitchFamily="49" charset="0"/>
              </a:rPr>
              <a:t>         # statement</a:t>
            </a:r>
          </a:p>
          <a:p>
            <a:pPr lvl="1">
              <a:buFont typeface="Times New Roman" pitchFamily="18" charset="0"/>
              <a:buNone/>
            </a:pPr>
            <a:r>
              <a:rPr lang="en-US" altLang="en-US" sz="1600"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def fun2():</a:t>
            </a:r>
          </a:p>
          <a:p>
            <a:pPr lvl="1">
              <a:buFont typeface="Times New Roman" pitchFamily="18" charset="0"/>
              <a:buNone/>
            </a:pPr>
            <a:r>
              <a:rPr lang="en-US" altLang="en-US" sz="1600" dirty="0" smtClean="0">
                <a:latin typeface="Consolas" pitchFamily="49" charset="0"/>
              </a:rPr>
              <a:t>         print(</a:t>
            </a:r>
            <a:r>
              <a:rPr lang="en-US" altLang="en-US" sz="1600" dirty="0" err="1" smtClean="0">
                <a:latin typeface="Consolas" pitchFamily="49" charset="0"/>
              </a:rPr>
              <a:t>num</a:t>
            </a:r>
            <a:r>
              <a:rPr lang="en-US" altLang="en-US" sz="1600" dirty="0" smtClean="0">
                <a:latin typeface="Consolas" pitchFamily="49" charset="0"/>
              </a:rPr>
              <a:t>) </a:t>
            </a:r>
          </a:p>
          <a:p>
            <a:pPr lvl="1">
              <a:buFont typeface="Times New Roman" pitchFamily="18" charset="0"/>
              <a:buNone/>
            </a:pPr>
            <a:r>
              <a:rPr lang="en-US" altLang="en-US" sz="1600" dirty="0" smtClean="0">
                <a:latin typeface="Consolas" pitchFamily="49" charset="0"/>
              </a:rPr>
              <a:t>		     :      :</a:t>
            </a:r>
          </a:p>
        </p:txBody>
      </p:sp>
      <p:grpSp>
        <p:nvGrpSpPr>
          <p:cNvPr id="2" name="Group 36"/>
          <p:cNvGrpSpPr>
            <a:grpSpLocks/>
          </p:cNvGrpSpPr>
          <p:nvPr/>
        </p:nvGrpSpPr>
        <p:grpSpPr bwMode="auto">
          <a:xfrm>
            <a:off x="2832100" y="1652588"/>
            <a:ext cx="3987800" cy="825500"/>
            <a:chOff x="1712" y="720"/>
            <a:chExt cx="2512" cy="520"/>
          </a:xfrm>
        </p:grpSpPr>
        <p:sp>
          <p:nvSpPr>
            <p:cNvPr id="60435" name="Line 5"/>
            <p:cNvSpPr>
              <a:spLocks noChangeShapeType="1"/>
            </p:cNvSpPr>
            <p:nvPr/>
          </p:nvSpPr>
          <p:spPr bwMode="auto">
            <a:xfrm flipH="1" flipV="1">
              <a:off x="1712" y="976"/>
              <a:ext cx="1328" cy="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36" name="Text Box 6"/>
            <p:cNvSpPr txBox="1">
              <a:spLocks noChangeArrowheads="1"/>
            </p:cNvSpPr>
            <p:nvPr/>
          </p:nvSpPr>
          <p:spPr bwMode="auto">
            <a:xfrm>
              <a:off x="3016" y="720"/>
              <a:ext cx="1208"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a:t>
              </a:r>
              <a:r>
                <a:rPr lang="en-US" altLang="ja-JP" sz="1600" b="1">
                  <a:latin typeface="Consolas" pitchFamily="49" charset="0"/>
                </a:rPr>
                <a:t>num</a:t>
              </a:r>
              <a:r>
                <a:rPr lang="en-US" altLang="en-US" sz="1600" b="1">
                  <a:latin typeface="Arial" charset="0"/>
                </a:rPr>
                <a:t>’</a:t>
              </a:r>
              <a:r>
                <a:rPr lang="en-US" altLang="ja-JP" sz="1600" b="1">
                  <a:latin typeface="Arial" charset="0"/>
                </a:rPr>
                <a:t> comes into scope (is visible and can be used)</a:t>
              </a:r>
              <a:endParaRPr lang="en-US" altLang="en-US" sz="1600" b="1">
                <a:latin typeface="Arial" charset="0"/>
              </a:endParaRPr>
            </a:p>
          </p:txBody>
        </p:sp>
      </p:grpSp>
      <p:grpSp>
        <p:nvGrpSpPr>
          <p:cNvPr id="3" name="Group 37"/>
          <p:cNvGrpSpPr>
            <a:grpSpLocks/>
          </p:cNvGrpSpPr>
          <p:nvPr/>
        </p:nvGrpSpPr>
        <p:grpSpPr bwMode="auto">
          <a:xfrm>
            <a:off x="3429000" y="2667000"/>
            <a:ext cx="4127500" cy="825500"/>
            <a:chOff x="1976" y="1384"/>
            <a:chExt cx="2600" cy="520"/>
          </a:xfrm>
        </p:grpSpPr>
        <p:sp>
          <p:nvSpPr>
            <p:cNvPr id="60433" name="Line 8"/>
            <p:cNvSpPr>
              <a:spLocks noChangeShapeType="1"/>
            </p:cNvSpPr>
            <p:nvPr/>
          </p:nvSpPr>
          <p:spPr bwMode="auto">
            <a:xfrm flipH="1">
              <a:off x="1976" y="1576"/>
              <a:ext cx="10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34" name="Text Box 9"/>
            <p:cNvSpPr txBox="1">
              <a:spLocks noChangeArrowheads="1"/>
            </p:cNvSpPr>
            <p:nvPr/>
          </p:nvSpPr>
          <p:spPr bwMode="auto">
            <a:xfrm>
              <a:off x="2976" y="1384"/>
              <a:ext cx="160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(End of function): ‘</a:t>
              </a:r>
              <a:r>
                <a:rPr lang="en-US" altLang="ja-JP" sz="1600" b="1">
                  <a:latin typeface="Consolas" pitchFamily="49" charset="0"/>
                </a:rPr>
                <a:t>num</a:t>
              </a:r>
              <a:r>
                <a:rPr lang="en-US" altLang="en-US" sz="1600" b="1">
                  <a:latin typeface="Consolas" pitchFamily="49" charset="0"/>
                </a:rPr>
                <a:t>’</a:t>
              </a:r>
              <a:r>
                <a:rPr lang="en-US" altLang="ja-JP" sz="1600" b="1">
                  <a:latin typeface="Arial" charset="0"/>
                </a:rPr>
                <a:t> goes out of scope, no longer accessible</a:t>
              </a:r>
              <a:endParaRPr lang="en-US" altLang="en-US" sz="1600" b="1">
                <a:latin typeface="Arial" charset="0"/>
              </a:endParaRPr>
            </a:p>
          </p:txBody>
        </p:sp>
      </p:grpSp>
      <p:grpSp>
        <p:nvGrpSpPr>
          <p:cNvPr id="4" name="Group 15"/>
          <p:cNvGrpSpPr>
            <a:grpSpLocks/>
          </p:cNvGrpSpPr>
          <p:nvPr/>
        </p:nvGrpSpPr>
        <p:grpSpPr bwMode="auto">
          <a:xfrm>
            <a:off x="252413" y="1892300"/>
            <a:ext cx="1638300" cy="1130300"/>
            <a:chOff x="120" y="936"/>
            <a:chExt cx="1032" cy="712"/>
          </a:xfrm>
        </p:grpSpPr>
        <p:sp>
          <p:nvSpPr>
            <p:cNvPr id="60429" name="Line 11"/>
            <p:cNvSpPr>
              <a:spLocks noChangeShapeType="1"/>
            </p:cNvSpPr>
            <p:nvPr/>
          </p:nvSpPr>
          <p:spPr bwMode="auto">
            <a:xfrm>
              <a:off x="736" y="1112"/>
              <a:ext cx="4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0" name="Line 12"/>
            <p:cNvSpPr>
              <a:spLocks noChangeShapeType="1"/>
            </p:cNvSpPr>
            <p:nvPr/>
          </p:nvSpPr>
          <p:spPr bwMode="auto">
            <a:xfrm>
              <a:off x="864" y="1648"/>
              <a:ext cx="28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1" name="Line 13"/>
            <p:cNvSpPr>
              <a:spLocks noChangeShapeType="1"/>
            </p:cNvSpPr>
            <p:nvPr/>
          </p:nvSpPr>
          <p:spPr bwMode="auto">
            <a:xfrm flipV="1">
              <a:off x="880" y="1112"/>
              <a:ext cx="0" cy="53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432" name="Text Box 14"/>
            <p:cNvSpPr txBox="1">
              <a:spLocks noChangeArrowheads="1"/>
            </p:cNvSpPr>
            <p:nvPr/>
          </p:nvSpPr>
          <p:spPr bwMode="auto">
            <a:xfrm>
              <a:off x="120"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a:latin typeface="Arial" charset="0"/>
                </a:rPr>
                <a:t>Scope of </a:t>
              </a:r>
              <a:r>
                <a:rPr lang="en-US" altLang="en-US" sz="1600" b="1">
                  <a:latin typeface="Consolas" pitchFamily="49" charset="0"/>
                </a:rPr>
                <a:t>num</a:t>
              </a:r>
            </a:p>
          </p:txBody>
        </p:sp>
      </p:grpSp>
      <p:grpSp>
        <p:nvGrpSpPr>
          <p:cNvPr id="5" name="Group 22"/>
          <p:cNvGrpSpPr>
            <a:grpSpLocks/>
          </p:cNvGrpSpPr>
          <p:nvPr/>
        </p:nvGrpSpPr>
        <p:grpSpPr bwMode="auto">
          <a:xfrm>
            <a:off x="22225" y="3200400"/>
            <a:ext cx="1443038" cy="2260600"/>
            <a:chOff x="110" y="2016"/>
            <a:chExt cx="909" cy="1424"/>
          </a:xfrm>
        </p:grpSpPr>
        <p:sp>
          <p:nvSpPr>
            <p:cNvPr id="60427" name="Text Box 20"/>
            <p:cNvSpPr txBox="1">
              <a:spLocks noChangeArrowheads="1"/>
            </p:cNvSpPr>
            <p:nvPr/>
          </p:nvSpPr>
          <p:spPr bwMode="auto">
            <a:xfrm>
              <a:off x="110" y="2468"/>
              <a:ext cx="680"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a:latin typeface="Consolas" pitchFamily="49" charset="0"/>
                </a:rPr>
                <a:t>Num</a:t>
              </a:r>
              <a:r>
                <a:rPr lang="en-US" altLang="en-US" sz="1600">
                  <a:latin typeface="Arial" charset="0"/>
                </a:rPr>
                <a:t> is no longer in scope</a:t>
              </a:r>
            </a:p>
          </p:txBody>
        </p:sp>
        <p:sp>
          <p:nvSpPr>
            <p:cNvPr id="60428" name="AutoShape 21"/>
            <p:cNvSpPr>
              <a:spLocks/>
            </p:cNvSpPr>
            <p:nvPr/>
          </p:nvSpPr>
          <p:spPr bwMode="auto">
            <a:xfrm rot="10800000">
              <a:off x="771" y="2016"/>
              <a:ext cx="248" cy="1424"/>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6" name="Group 38"/>
          <p:cNvGrpSpPr>
            <a:grpSpLocks/>
          </p:cNvGrpSpPr>
          <p:nvPr/>
        </p:nvGrpSpPr>
        <p:grpSpPr bwMode="auto">
          <a:xfrm>
            <a:off x="2965450" y="3922713"/>
            <a:ext cx="4102100" cy="581025"/>
            <a:chOff x="1768" y="2216"/>
            <a:chExt cx="2584" cy="366"/>
          </a:xfrm>
        </p:grpSpPr>
        <p:sp>
          <p:nvSpPr>
            <p:cNvPr id="60425" name="Line 30"/>
            <p:cNvSpPr>
              <a:spLocks noChangeShapeType="1"/>
            </p:cNvSpPr>
            <p:nvPr/>
          </p:nvSpPr>
          <p:spPr bwMode="auto">
            <a:xfrm flipH="1" flipV="1">
              <a:off x="1768"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0426" name="Text Box 31"/>
            <p:cNvSpPr txBox="1">
              <a:spLocks noChangeArrowheads="1"/>
            </p:cNvSpPr>
            <p:nvPr/>
          </p:nvSpPr>
          <p:spPr bwMode="auto">
            <a:xfrm>
              <a:off x="3008" y="2216"/>
              <a:ext cx="1344"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latin typeface="Arial" charset="0"/>
                </a:rPr>
                <a:t>Error: ‘</a:t>
              </a:r>
              <a:r>
                <a:rPr lang="en-US" altLang="ja-JP" sz="1600" b="1">
                  <a:latin typeface="Consolas" pitchFamily="49" charset="0"/>
                </a:rPr>
                <a:t>num</a:t>
              </a:r>
              <a:r>
                <a:rPr lang="en-US" altLang="en-US" sz="1600" b="1">
                  <a:latin typeface="Consolas" pitchFamily="49" charset="0"/>
                </a:rPr>
                <a:t>’</a:t>
              </a:r>
              <a:r>
                <a:rPr lang="en-US" altLang="ja-JP" sz="1600" b="1">
                  <a:latin typeface="Arial" charset="0"/>
                </a:rPr>
                <a:t> is an unknown identifier</a:t>
              </a:r>
              <a:endParaRPr lang="en-US" altLang="en-US" sz="1600" b="1">
                <a:latin typeface="Arial" charset="0"/>
              </a:endParaRPr>
            </a:p>
          </p:txBody>
        </p:sp>
      </p:grpSp>
    </p:spTree>
    <p:extLst>
      <p:ext uri="{BB962C8B-B14F-4D97-AF65-F5344CB8AC3E}">
        <p14:creationId xmlns:p14="http://schemas.microsoft.com/office/powerpoint/2010/main" val="1067497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1676400"/>
          </a:xfrm>
        </p:spPr>
        <p:txBody>
          <a:bodyPr/>
          <a:lstStyle/>
          <a:p>
            <a:r>
              <a:rPr lang="en-US" altLang="en-US" smtClean="0"/>
              <a:t>Recall: local variables only exist for the duration of a function.</a:t>
            </a:r>
          </a:p>
          <a:p>
            <a:r>
              <a:rPr lang="en-US" altLang="en-US" smtClean="0"/>
              <a:t>After a function ends the local variables are no longer accessible.</a:t>
            </a:r>
          </a:p>
          <a:p>
            <a:r>
              <a:rPr lang="en-US" altLang="en-US" smtClean="0"/>
              <a:t>Benefit: reduces accidental changes to local variables.</a:t>
            </a:r>
          </a:p>
        </p:txBody>
      </p:sp>
      <p:sp>
        <p:nvSpPr>
          <p:cNvPr id="41987" name="Title 1"/>
          <p:cNvSpPr>
            <a:spLocks noGrp="1"/>
          </p:cNvSpPr>
          <p:nvPr>
            <p:ph type="title"/>
          </p:nvPr>
        </p:nvSpPr>
        <p:spPr/>
        <p:txBody>
          <a:bodyPr/>
          <a:lstStyle/>
          <a:p>
            <a:r>
              <a:rPr lang="en-US" altLang="en-US" smtClean="0"/>
              <a:t>Local Variables</a:t>
            </a:r>
          </a:p>
        </p:txBody>
      </p:sp>
      <p:sp>
        <p:nvSpPr>
          <p:cNvPr id="4" name="TextBox 3"/>
          <p:cNvSpPr txBox="1">
            <a:spLocks noChangeArrowheads="1"/>
          </p:cNvSpPr>
          <p:nvPr/>
        </p:nvSpPr>
        <p:spPr bwMode="auto">
          <a:xfrm>
            <a:off x="762000" y="31972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fun():</a:t>
            </a:r>
          </a:p>
          <a:p>
            <a:pPr eaLnBrk="1" hangingPunct="1"/>
            <a:r>
              <a:rPr lang="en-US" altLang="en-US" sz="1600" dirty="0">
                <a:latin typeface="Consolas" pitchFamily="49" charset="0"/>
              </a:rPr>
              <a:t>    x = 7</a:t>
            </a:r>
          </a:p>
          <a:p>
            <a:pPr eaLnBrk="1" hangingPunct="1"/>
            <a:r>
              <a:rPr lang="en-US" altLang="en-US" sz="1600" dirty="0">
                <a:latin typeface="Consolas" pitchFamily="49" charset="0"/>
              </a:rPr>
              <a:t>    y = 13</a:t>
            </a:r>
          </a:p>
        </p:txBody>
      </p:sp>
      <p:sp>
        <p:nvSpPr>
          <p:cNvPr id="23" name="TextBox 22"/>
          <p:cNvSpPr txBox="1">
            <a:spLocks noChangeArrowheads="1"/>
          </p:cNvSpPr>
          <p:nvPr/>
        </p:nvSpPr>
        <p:spPr bwMode="auto">
          <a:xfrm>
            <a:off x="762000" y="5626100"/>
            <a:ext cx="243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start():</a:t>
            </a:r>
          </a:p>
          <a:p>
            <a:pPr eaLnBrk="1" hangingPunct="1"/>
            <a:r>
              <a:rPr lang="en-US" altLang="en-US" sz="1600" dirty="0">
                <a:latin typeface="Consolas" pitchFamily="49" charset="0"/>
              </a:rPr>
              <a:t>   a = 1</a:t>
            </a:r>
          </a:p>
          <a:p>
            <a:pPr eaLnBrk="1" hangingPunct="1"/>
            <a:r>
              <a:rPr lang="en-US" altLang="en-US" sz="1600" dirty="0">
                <a:latin typeface="Consolas" pitchFamily="49" charset="0"/>
              </a:rPr>
              <a:t>   fun()</a:t>
            </a:r>
          </a:p>
          <a:p>
            <a:pPr eaLnBrk="1" hangingPunct="1"/>
            <a:r>
              <a:rPr lang="en-US" altLang="en-US" sz="1600" b="1" dirty="0">
                <a:solidFill>
                  <a:srgbClr val="00B0F0"/>
                </a:solidFill>
                <a:latin typeface="Consolas" pitchFamily="49" charset="0"/>
              </a:rPr>
              <a:t>   </a:t>
            </a:r>
            <a:r>
              <a:rPr lang="en-US" altLang="en-US" sz="1600" b="1" dirty="0">
                <a:solidFill>
                  <a:srgbClr val="3366FF"/>
                </a:solidFill>
                <a:latin typeface="Consolas" pitchFamily="49" charset="0"/>
              </a:rPr>
              <a:t># </a:t>
            </a:r>
            <a:r>
              <a:rPr lang="en-US" altLang="en-US" sz="1600" b="1" dirty="0" err="1">
                <a:solidFill>
                  <a:srgbClr val="3366FF"/>
                </a:solidFill>
                <a:latin typeface="Consolas" pitchFamily="49" charset="0"/>
              </a:rPr>
              <a:t>x,y</a:t>
            </a:r>
            <a:r>
              <a:rPr lang="en-US" altLang="en-US" sz="1600" b="1" dirty="0">
                <a:solidFill>
                  <a:srgbClr val="3366FF"/>
                </a:solidFill>
                <a:latin typeface="Consolas" pitchFamily="49" charset="0"/>
              </a:rPr>
              <a:t>    </a:t>
            </a:r>
          </a:p>
          <a:p>
            <a:pPr eaLnBrk="1" hangingPunct="1"/>
            <a:r>
              <a:rPr lang="en-US" altLang="en-US" sz="1600" b="1" dirty="0">
                <a:solidFill>
                  <a:srgbClr val="3366FF"/>
                </a:solidFill>
                <a:latin typeface="Consolas" pitchFamily="49" charset="0"/>
              </a:rPr>
              <a:t>   # inaccessible</a:t>
            </a:r>
          </a:p>
        </p:txBody>
      </p:sp>
      <p:sp>
        <p:nvSpPr>
          <p:cNvPr id="24" name="Text Box 6"/>
          <p:cNvSpPr txBox="1">
            <a:spLocks noChangeArrowheads="1"/>
          </p:cNvSpPr>
          <p:nvPr/>
        </p:nvSpPr>
        <p:spPr bwMode="auto">
          <a:xfrm>
            <a:off x="3471863" y="28670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38919" name="Group 24"/>
          <p:cNvGrpSpPr>
            <a:grpSpLocks/>
          </p:cNvGrpSpPr>
          <p:nvPr/>
        </p:nvGrpSpPr>
        <p:grpSpPr bwMode="auto">
          <a:xfrm>
            <a:off x="3829050" y="3214688"/>
            <a:ext cx="2309813" cy="1589087"/>
            <a:chOff x="3218894" y="3150591"/>
            <a:chExt cx="2309020" cy="1588532"/>
          </a:xfrm>
        </p:grpSpPr>
        <p:sp>
          <p:nvSpPr>
            <p:cNvPr id="41997" name="Rectangle 4"/>
            <p:cNvSpPr>
              <a:spLocks noChangeArrowheads="1"/>
            </p:cNvSpPr>
            <p:nvPr/>
          </p:nvSpPr>
          <p:spPr bwMode="auto">
            <a:xfrm>
              <a:off x="3798332" y="3720740"/>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7</a:t>
              </a:r>
            </a:p>
          </p:txBody>
        </p:sp>
        <p:sp>
          <p:nvSpPr>
            <p:cNvPr id="41998" name="Text Box 5"/>
            <p:cNvSpPr txBox="1">
              <a:spLocks noChangeArrowheads="1"/>
            </p:cNvSpPr>
            <p:nvPr/>
          </p:nvSpPr>
          <p:spPr bwMode="auto">
            <a:xfrm>
              <a:off x="3218894" y="3758840"/>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x</a:t>
              </a:r>
            </a:p>
          </p:txBody>
        </p:sp>
        <p:sp>
          <p:nvSpPr>
            <p:cNvPr id="41999" name="Rectangle 4"/>
            <p:cNvSpPr>
              <a:spLocks noChangeArrowheads="1"/>
            </p:cNvSpPr>
            <p:nvPr/>
          </p:nvSpPr>
          <p:spPr bwMode="auto">
            <a:xfrm>
              <a:off x="3798332" y="4189151"/>
              <a:ext cx="1431925"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13</a:t>
              </a:r>
            </a:p>
          </p:txBody>
        </p:sp>
        <p:sp>
          <p:nvSpPr>
            <p:cNvPr id="42000" name="Text Box 5"/>
            <p:cNvSpPr txBox="1">
              <a:spLocks noChangeArrowheads="1"/>
            </p:cNvSpPr>
            <p:nvPr/>
          </p:nvSpPr>
          <p:spPr bwMode="auto">
            <a:xfrm>
              <a:off x="3218894" y="4223977"/>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y</a:t>
              </a:r>
            </a:p>
          </p:txBody>
        </p:sp>
        <p:sp>
          <p:nvSpPr>
            <p:cNvPr id="30" name="Rectangle 29"/>
            <p:cNvSpPr/>
            <p:nvPr/>
          </p:nvSpPr>
          <p:spPr>
            <a:xfrm>
              <a:off x="3318873" y="3520349"/>
              <a:ext cx="2209041" cy="1218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2002" name="TextBox 30"/>
            <p:cNvSpPr txBox="1">
              <a:spLocks noChangeArrowheads="1"/>
            </p:cNvSpPr>
            <p:nvPr/>
          </p:nvSpPr>
          <p:spPr bwMode="auto">
            <a:xfrm>
              <a:off x="3318114" y="3150591"/>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fun</a:t>
              </a:r>
              <a:r>
                <a:rPr lang="en-US" altLang="en-US" sz="1800"/>
                <a:t>’</a:t>
              </a:r>
            </a:p>
          </p:txBody>
        </p:sp>
      </p:grpSp>
      <p:grpSp>
        <p:nvGrpSpPr>
          <p:cNvPr id="32" name="Group 31"/>
          <p:cNvGrpSpPr>
            <a:grpSpLocks/>
          </p:cNvGrpSpPr>
          <p:nvPr/>
        </p:nvGrpSpPr>
        <p:grpSpPr bwMode="auto">
          <a:xfrm>
            <a:off x="3829050" y="5578475"/>
            <a:ext cx="2309813" cy="1227138"/>
            <a:chOff x="3070710" y="5548536"/>
            <a:chExt cx="2309020" cy="1227378"/>
          </a:xfrm>
        </p:grpSpPr>
        <p:sp>
          <p:nvSpPr>
            <p:cNvPr id="41993" name="Rectangle 4"/>
            <p:cNvSpPr>
              <a:spLocks noChangeArrowheads="1"/>
            </p:cNvSpPr>
            <p:nvPr/>
          </p:nvSpPr>
          <p:spPr bwMode="auto">
            <a:xfrm>
              <a:off x="3650148" y="6118685"/>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a:t>
              </a:r>
            </a:p>
          </p:txBody>
        </p:sp>
        <p:sp>
          <p:nvSpPr>
            <p:cNvPr id="41994" name="Text Box 5"/>
            <p:cNvSpPr txBox="1">
              <a:spLocks noChangeArrowheads="1"/>
            </p:cNvSpPr>
            <p:nvPr/>
          </p:nvSpPr>
          <p:spPr bwMode="auto">
            <a:xfrm>
              <a:off x="3070710" y="6156785"/>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sp>
          <p:nvSpPr>
            <p:cNvPr id="35" name="Rectangle 34"/>
            <p:cNvSpPr/>
            <p:nvPr/>
          </p:nvSpPr>
          <p:spPr>
            <a:xfrm>
              <a:off x="3170689" y="5918496"/>
              <a:ext cx="2209041" cy="85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1996" name="TextBox 35"/>
            <p:cNvSpPr txBox="1">
              <a:spLocks noChangeArrowheads="1"/>
            </p:cNvSpPr>
            <p:nvPr/>
          </p:nvSpPr>
          <p:spPr bwMode="auto">
            <a:xfrm>
              <a:off x="3169930" y="5548536"/>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start</a:t>
              </a:r>
              <a:r>
                <a:rPr lang="en-US" altLang="en-US" sz="1800"/>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89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457200" y="1143000"/>
            <a:ext cx="8229600" cy="1676400"/>
          </a:xfrm>
        </p:spPr>
        <p:txBody>
          <a:bodyPr/>
          <a:lstStyle/>
          <a:p>
            <a:r>
              <a:rPr lang="en-US" altLang="en-US" smtClean="0"/>
              <a:t>Recall: local variables only exist for the duration of a function.</a:t>
            </a:r>
          </a:p>
          <a:p>
            <a:r>
              <a:rPr lang="en-US" altLang="en-US" smtClean="0"/>
              <a:t>After a function ends the local variables are no longer accessible.</a:t>
            </a:r>
          </a:p>
          <a:p>
            <a:r>
              <a:rPr lang="en-US" altLang="en-US" smtClean="0"/>
              <a:t>Benefit: reduces accidental changes to local variables.</a:t>
            </a:r>
          </a:p>
        </p:txBody>
      </p:sp>
      <p:sp>
        <p:nvSpPr>
          <p:cNvPr id="43011" name="Title 1"/>
          <p:cNvSpPr>
            <a:spLocks noGrp="1"/>
          </p:cNvSpPr>
          <p:nvPr>
            <p:ph type="title"/>
          </p:nvPr>
        </p:nvSpPr>
        <p:spPr/>
        <p:txBody>
          <a:bodyPr/>
          <a:lstStyle/>
          <a:p>
            <a:r>
              <a:rPr lang="en-US" altLang="en-US" smtClean="0"/>
              <a:t>Local Variables</a:t>
            </a:r>
          </a:p>
        </p:txBody>
      </p:sp>
      <p:sp>
        <p:nvSpPr>
          <p:cNvPr id="43012" name="TextBox 3"/>
          <p:cNvSpPr txBox="1">
            <a:spLocks noChangeArrowheads="1"/>
          </p:cNvSpPr>
          <p:nvPr/>
        </p:nvSpPr>
        <p:spPr bwMode="auto">
          <a:xfrm>
            <a:off x="762000" y="3197225"/>
            <a:ext cx="152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fun():</a:t>
            </a:r>
          </a:p>
          <a:p>
            <a:pPr eaLnBrk="1" hangingPunct="1"/>
            <a:r>
              <a:rPr lang="en-US" altLang="en-US" sz="1600" dirty="0">
                <a:latin typeface="Consolas" pitchFamily="49" charset="0"/>
              </a:rPr>
              <a:t>    x = 7</a:t>
            </a:r>
          </a:p>
          <a:p>
            <a:pPr eaLnBrk="1" hangingPunct="1"/>
            <a:r>
              <a:rPr lang="en-US" altLang="en-US" sz="1600" dirty="0">
                <a:latin typeface="Consolas" pitchFamily="49" charset="0"/>
              </a:rPr>
              <a:t>    y = 13</a:t>
            </a:r>
          </a:p>
        </p:txBody>
      </p:sp>
      <p:sp>
        <p:nvSpPr>
          <p:cNvPr id="43013" name="Text Box 6"/>
          <p:cNvSpPr txBox="1">
            <a:spLocks noChangeArrowheads="1"/>
          </p:cNvSpPr>
          <p:nvPr/>
        </p:nvSpPr>
        <p:spPr bwMode="auto">
          <a:xfrm>
            <a:off x="3471863" y="28670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sp>
        <p:nvSpPr>
          <p:cNvPr id="43014" name="TextBox 11"/>
          <p:cNvSpPr txBox="1">
            <a:spLocks noChangeArrowheads="1"/>
          </p:cNvSpPr>
          <p:nvPr/>
        </p:nvSpPr>
        <p:spPr bwMode="auto">
          <a:xfrm>
            <a:off x="762000" y="5626100"/>
            <a:ext cx="2438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start():</a:t>
            </a:r>
          </a:p>
          <a:p>
            <a:pPr eaLnBrk="1" hangingPunct="1"/>
            <a:r>
              <a:rPr lang="en-US" altLang="en-US" sz="1600" dirty="0">
                <a:latin typeface="Consolas" pitchFamily="49" charset="0"/>
              </a:rPr>
              <a:t>   a = 1</a:t>
            </a:r>
          </a:p>
          <a:p>
            <a:pPr eaLnBrk="1" hangingPunct="1"/>
            <a:r>
              <a:rPr lang="en-US" altLang="en-US" sz="1600" dirty="0">
                <a:latin typeface="Consolas" pitchFamily="49" charset="0"/>
              </a:rPr>
              <a:t>   fun()</a:t>
            </a:r>
          </a:p>
          <a:p>
            <a:pPr eaLnBrk="1" hangingPunct="1"/>
            <a:r>
              <a:rPr lang="en-US" altLang="en-US" sz="1600" b="1" dirty="0">
                <a:solidFill>
                  <a:srgbClr val="00B0F0"/>
                </a:solidFill>
                <a:latin typeface="Consolas" pitchFamily="49" charset="0"/>
              </a:rPr>
              <a:t>   </a:t>
            </a:r>
            <a:r>
              <a:rPr lang="en-US" altLang="en-US" sz="1600" b="1" dirty="0">
                <a:solidFill>
                  <a:srgbClr val="3366FF"/>
                </a:solidFill>
                <a:latin typeface="Consolas" pitchFamily="49" charset="0"/>
              </a:rPr>
              <a:t># </a:t>
            </a:r>
            <a:r>
              <a:rPr lang="en-US" altLang="en-US" sz="1600" b="1" dirty="0" err="1">
                <a:solidFill>
                  <a:srgbClr val="3366FF"/>
                </a:solidFill>
                <a:latin typeface="Consolas" pitchFamily="49" charset="0"/>
              </a:rPr>
              <a:t>x,y</a:t>
            </a:r>
            <a:r>
              <a:rPr lang="en-US" altLang="en-US" sz="1600" b="1" dirty="0">
                <a:solidFill>
                  <a:srgbClr val="3366FF"/>
                </a:solidFill>
                <a:latin typeface="Consolas" pitchFamily="49" charset="0"/>
              </a:rPr>
              <a:t> </a:t>
            </a:r>
          </a:p>
          <a:p>
            <a:pPr eaLnBrk="1" hangingPunct="1"/>
            <a:r>
              <a:rPr lang="en-US" altLang="en-US" sz="1600" b="1" dirty="0">
                <a:solidFill>
                  <a:srgbClr val="3366FF"/>
                </a:solidFill>
                <a:latin typeface="Consolas" pitchFamily="49" charset="0"/>
              </a:rPr>
              <a:t>   # inaccessible</a:t>
            </a:r>
          </a:p>
        </p:txBody>
      </p:sp>
      <p:grpSp>
        <p:nvGrpSpPr>
          <p:cNvPr id="43015" name="Group 21"/>
          <p:cNvGrpSpPr>
            <a:grpSpLocks/>
          </p:cNvGrpSpPr>
          <p:nvPr/>
        </p:nvGrpSpPr>
        <p:grpSpPr bwMode="auto">
          <a:xfrm>
            <a:off x="3829050" y="3214688"/>
            <a:ext cx="2309813" cy="1589087"/>
            <a:chOff x="3218894" y="3150591"/>
            <a:chExt cx="2309020" cy="1588532"/>
          </a:xfrm>
        </p:grpSpPr>
        <p:sp>
          <p:nvSpPr>
            <p:cNvPr id="43026" name="Rectangle 4"/>
            <p:cNvSpPr>
              <a:spLocks noChangeArrowheads="1"/>
            </p:cNvSpPr>
            <p:nvPr/>
          </p:nvSpPr>
          <p:spPr bwMode="auto">
            <a:xfrm>
              <a:off x="3798332" y="3720740"/>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7</a:t>
              </a:r>
            </a:p>
          </p:txBody>
        </p:sp>
        <p:sp>
          <p:nvSpPr>
            <p:cNvPr id="43027" name="Text Box 5"/>
            <p:cNvSpPr txBox="1">
              <a:spLocks noChangeArrowheads="1"/>
            </p:cNvSpPr>
            <p:nvPr/>
          </p:nvSpPr>
          <p:spPr bwMode="auto">
            <a:xfrm>
              <a:off x="3218894" y="3758840"/>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x</a:t>
              </a:r>
            </a:p>
          </p:txBody>
        </p:sp>
        <p:sp>
          <p:nvSpPr>
            <p:cNvPr id="43028" name="Rectangle 4"/>
            <p:cNvSpPr>
              <a:spLocks noChangeArrowheads="1"/>
            </p:cNvSpPr>
            <p:nvPr/>
          </p:nvSpPr>
          <p:spPr bwMode="auto">
            <a:xfrm>
              <a:off x="3798332" y="4189151"/>
              <a:ext cx="1431925"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13</a:t>
              </a:r>
            </a:p>
          </p:txBody>
        </p:sp>
        <p:sp>
          <p:nvSpPr>
            <p:cNvPr id="43029" name="Text Box 5"/>
            <p:cNvSpPr txBox="1">
              <a:spLocks noChangeArrowheads="1"/>
            </p:cNvSpPr>
            <p:nvPr/>
          </p:nvSpPr>
          <p:spPr bwMode="auto">
            <a:xfrm>
              <a:off x="3218894" y="4223977"/>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y</a:t>
              </a:r>
            </a:p>
          </p:txBody>
        </p:sp>
        <p:sp>
          <p:nvSpPr>
            <p:cNvPr id="13" name="Rectangle 12"/>
            <p:cNvSpPr/>
            <p:nvPr/>
          </p:nvSpPr>
          <p:spPr>
            <a:xfrm>
              <a:off x="3318873" y="3520349"/>
              <a:ext cx="2209041" cy="1218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3031" name="TextBox 13"/>
            <p:cNvSpPr txBox="1">
              <a:spLocks noChangeArrowheads="1"/>
            </p:cNvSpPr>
            <p:nvPr/>
          </p:nvSpPr>
          <p:spPr bwMode="auto">
            <a:xfrm>
              <a:off x="3318114" y="3150591"/>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fun</a:t>
              </a:r>
              <a:r>
                <a:rPr lang="en-US" altLang="en-US" sz="1800"/>
                <a:t>’</a:t>
              </a:r>
            </a:p>
          </p:txBody>
        </p:sp>
      </p:grpSp>
      <p:grpSp>
        <p:nvGrpSpPr>
          <p:cNvPr id="43016" name="Group 20"/>
          <p:cNvGrpSpPr>
            <a:grpSpLocks/>
          </p:cNvGrpSpPr>
          <p:nvPr/>
        </p:nvGrpSpPr>
        <p:grpSpPr bwMode="auto">
          <a:xfrm>
            <a:off x="3829050" y="5578475"/>
            <a:ext cx="2309813" cy="1227138"/>
            <a:chOff x="3070710" y="5548536"/>
            <a:chExt cx="2309020" cy="1227378"/>
          </a:xfrm>
        </p:grpSpPr>
        <p:sp>
          <p:nvSpPr>
            <p:cNvPr id="43022" name="Rectangle 4"/>
            <p:cNvSpPr>
              <a:spLocks noChangeArrowheads="1"/>
            </p:cNvSpPr>
            <p:nvPr/>
          </p:nvSpPr>
          <p:spPr bwMode="auto">
            <a:xfrm>
              <a:off x="3650148" y="6118685"/>
              <a:ext cx="1431925"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1</a:t>
              </a:r>
            </a:p>
          </p:txBody>
        </p:sp>
        <p:sp>
          <p:nvSpPr>
            <p:cNvPr id="43023" name="Text Box 5"/>
            <p:cNvSpPr txBox="1">
              <a:spLocks noChangeArrowheads="1"/>
            </p:cNvSpPr>
            <p:nvPr/>
          </p:nvSpPr>
          <p:spPr bwMode="auto">
            <a:xfrm>
              <a:off x="3070710" y="6156785"/>
              <a:ext cx="6477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sp>
          <p:nvSpPr>
            <p:cNvPr id="19" name="Rectangle 18"/>
            <p:cNvSpPr/>
            <p:nvPr/>
          </p:nvSpPr>
          <p:spPr>
            <a:xfrm>
              <a:off x="3170689" y="5918496"/>
              <a:ext cx="2209041" cy="8574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43025" name="TextBox 19"/>
            <p:cNvSpPr txBox="1">
              <a:spLocks noChangeArrowheads="1"/>
            </p:cNvSpPr>
            <p:nvPr/>
          </p:nvSpPr>
          <p:spPr bwMode="auto">
            <a:xfrm>
              <a:off x="3169930" y="5548536"/>
              <a:ext cx="1752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start</a:t>
              </a:r>
              <a:r>
                <a:rPr lang="en-US" altLang="en-US" sz="1800"/>
                <a:t>’</a:t>
              </a:r>
            </a:p>
          </p:txBody>
        </p:sp>
      </p:grpSp>
      <p:sp>
        <p:nvSpPr>
          <p:cNvPr id="5" name="Rectangle 4"/>
          <p:cNvSpPr/>
          <p:nvPr/>
        </p:nvSpPr>
        <p:spPr>
          <a:xfrm>
            <a:off x="762000" y="3076575"/>
            <a:ext cx="1447800" cy="995363"/>
          </a:xfrm>
          <a:prstGeom prst="rect">
            <a:avLst/>
          </a:prstGeom>
          <a:solidFill>
            <a:srgbClr val="FFFFCC">
              <a:alpha val="8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3" name="Rectangle 22"/>
          <p:cNvSpPr/>
          <p:nvPr/>
        </p:nvSpPr>
        <p:spPr>
          <a:xfrm>
            <a:off x="3829050" y="3197225"/>
            <a:ext cx="2609850" cy="1782763"/>
          </a:xfrm>
          <a:prstGeom prst="rect">
            <a:avLst/>
          </a:prstGeom>
          <a:solidFill>
            <a:srgbClr val="FFFFCC">
              <a:alpha val="8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8" name="Group 7"/>
          <p:cNvGrpSpPr>
            <a:grpSpLocks/>
          </p:cNvGrpSpPr>
          <p:nvPr/>
        </p:nvGrpSpPr>
        <p:grpSpPr bwMode="auto">
          <a:xfrm>
            <a:off x="4767263" y="4883150"/>
            <a:ext cx="2668587" cy="879475"/>
            <a:chOff x="4767263" y="4882383"/>
            <a:chExt cx="2668421" cy="880722"/>
          </a:xfrm>
        </p:grpSpPr>
        <p:cxnSp>
          <p:nvCxnSpPr>
            <p:cNvPr id="3" name="Straight Arrow Connector 2"/>
            <p:cNvCxnSpPr/>
            <p:nvPr/>
          </p:nvCxnSpPr>
          <p:spPr>
            <a:xfrm flipV="1">
              <a:off x="4767263" y="4882383"/>
              <a:ext cx="185725" cy="880722"/>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3021" name="TextBox 6"/>
            <p:cNvSpPr txBox="1">
              <a:spLocks noChangeArrowheads="1"/>
            </p:cNvSpPr>
            <p:nvPr/>
          </p:nvSpPr>
          <p:spPr bwMode="auto">
            <a:xfrm>
              <a:off x="4811390" y="5138078"/>
              <a:ext cx="26242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Not possible (good!)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randombar(horizontal)">
                                      <p:cBhvr>
                                        <p:cTn id="12" dur="500"/>
                                        <p:tgtEl>
                                          <p:spTgt spid="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a:defRPr/>
            </a:pPr>
            <a:r>
              <a:rPr lang="en-US" altLang="en-US" dirty="0" smtClean="0">
                <a:ea typeface="+mj-ea"/>
              </a:rPr>
              <a:t>New Problem: Local Variables Only Exist Inside A Function</a:t>
            </a:r>
          </a:p>
        </p:txBody>
      </p:sp>
      <p:sp>
        <p:nvSpPr>
          <p:cNvPr id="44035" name="Rectangle 3"/>
          <p:cNvSpPr>
            <a:spLocks noGrp="1" noChangeArrowheads="1"/>
          </p:cNvSpPr>
          <p:nvPr>
            <p:ph type="body" idx="1"/>
          </p:nvPr>
        </p:nvSpPr>
        <p:spPr>
          <a:xfrm>
            <a:off x="520700" y="1104900"/>
            <a:ext cx="8229600" cy="5410200"/>
          </a:xfrm>
        </p:spPr>
        <p:txBody>
          <a:bodyPr/>
          <a:lstStyle/>
          <a:p>
            <a:pPr>
              <a:buFontTx/>
              <a:buNone/>
            </a:pPr>
            <a:r>
              <a:rPr lang="en-US" altLang="en-US" sz="1600" dirty="0" err="1" smtClean="0">
                <a:latin typeface="Consolas" pitchFamily="49" charset="0"/>
              </a:rPr>
              <a:t>def</a:t>
            </a:r>
            <a:r>
              <a:rPr lang="en-US" altLang="en-US" sz="1600" dirty="0" smtClean="0">
                <a:latin typeface="Consolas" pitchFamily="49" charset="0"/>
              </a:rPr>
              <a:t> display():</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a:buFontTx/>
              <a:buNone/>
            </a:pPr>
            <a:r>
              <a:rPr lang="en-US" altLang="en-US" sz="1600" dirty="0" smtClean="0">
                <a:latin typeface="Consolas" pitchFamily="49" charset="0"/>
              </a:rPr>
              <a:t>    print("Fahrenheit value :", </a:t>
            </a:r>
            <a:r>
              <a:rPr lang="en-US" altLang="en-US" sz="1600" dirty="0" err="1" smtClean="0">
                <a:latin typeface="Consolas" pitchFamily="49" charset="0"/>
              </a:rPr>
              <a:t>fahrenheit</a:t>
            </a:r>
            <a:r>
              <a:rPr lang="en-US" altLang="en-US" sz="1600" dirty="0" smtClean="0">
                <a:latin typeface="Consolas" pitchFamily="49" charset="0"/>
              </a:rPr>
              <a: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def convert ():</a:t>
            </a:r>
          </a:p>
          <a:p>
            <a:pPr>
              <a:buFontTx/>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a:buFontTx/>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a:buFontTx/>
              <a:buNone/>
            </a:pPr>
            <a:r>
              <a:rPr lang="en-US" altLang="en-US" sz="1600" dirty="0" smtClean="0">
                <a:latin typeface="Consolas" pitchFamily="49" charset="0"/>
              </a:rPr>
              <a:t>    display()</a:t>
            </a:r>
          </a:p>
          <a:p>
            <a:endParaRPr lang="en-US" altLang="en-US" sz="1600" dirty="0" smtClean="0">
              <a:latin typeface="Consolas" pitchFamily="49" charset="0"/>
            </a:endParaRPr>
          </a:p>
        </p:txBody>
      </p:sp>
      <p:grpSp>
        <p:nvGrpSpPr>
          <p:cNvPr id="5" name="Group 4"/>
          <p:cNvGrpSpPr>
            <a:grpSpLocks/>
          </p:cNvGrpSpPr>
          <p:nvPr/>
        </p:nvGrpSpPr>
        <p:grpSpPr bwMode="auto">
          <a:xfrm>
            <a:off x="5476875" y="1828800"/>
            <a:ext cx="2832100" cy="592138"/>
            <a:chOff x="4724400" y="3200400"/>
            <a:chExt cx="2832100" cy="593003"/>
          </a:xfrm>
        </p:grpSpPr>
        <p:sp>
          <p:nvSpPr>
            <p:cNvPr id="44042" name="AutoShape 8"/>
            <p:cNvSpPr>
              <a:spLocks/>
            </p:cNvSpPr>
            <p:nvPr/>
          </p:nvSpPr>
          <p:spPr bwMode="auto">
            <a:xfrm>
              <a:off x="4724400" y="3200400"/>
              <a:ext cx="266700" cy="365125"/>
            </a:xfrm>
            <a:prstGeom prst="rightBrace">
              <a:avLst>
                <a:gd name="adj1" fmla="val 45635"/>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pPr eaLnBrk="1" hangingPunct="1"/>
              <a:endParaRPr lang="en-CA" altLang="en-US" sz="1400">
                <a:latin typeface="Arial" charset="0"/>
              </a:endParaRPr>
            </a:p>
          </p:txBody>
        </p:sp>
        <p:sp>
          <p:nvSpPr>
            <p:cNvPr id="44043" name="Text Box 9"/>
            <p:cNvSpPr txBox="1">
              <a:spLocks noChangeArrowheads="1"/>
            </p:cNvSpPr>
            <p:nvPr/>
          </p:nvSpPr>
          <p:spPr bwMode="auto">
            <a:xfrm>
              <a:off x="4991100" y="3205804"/>
              <a:ext cx="2565400" cy="587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600" b="1">
                  <a:solidFill>
                    <a:srgbClr val="CC3300"/>
                  </a:solidFill>
                  <a:latin typeface="Consolas" pitchFamily="49" charset="0"/>
                </a:rPr>
                <a:t>celsius</a:t>
              </a:r>
              <a:r>
                <a:rPr lang="en-US" altLang="en-US" sz="1600" b="1">
                  <a:solidFill>
                    <a:srgbClr val="CC3300"/>
                  </a:solidFill>
                  <a:latin typeface="Arial" charset="0"/>
                </a:rPr>
                <a:t>’</a:t>
              </a:r>
              <a:r>
                <a:rPr lang="en-US" altLang="ja-JP" sz="1600" b="1">
                  <a:solidFill>
                    <a:srgbClr val="CC3300"/>
                  </a:solidFill>
                  <a:latin typeface="Arial" charset="0"/>
                </a:rPr>
                <a:t>??? What is </a:t>
              </a:r>
              <a:r>
                <a:rPr lang="en-US" altLang="en-US" sz="1600" b="1">
                  <a:solidFill>
                    <a:srgbClr val="CC3300"/>
                  </a:solidFill>
                  <a:latin typeface="Arial" charset="0"/>
                </a:rPr>
                <a:t>‘</a:t>
              </a:r>
              <a:r>
                <a:rPr lang="en-US" altLang="ja-JP" sz="1600" b="1">
                  <a:solidFill>
                    <a:srgbClr val="CC3300"/>
                  </a:solidFill>
                  <a:latin typeface="Consolas" pitchFamily="49" charset="0"/>
                </a:rPr>
                <a:t>fahrenheit</a:t>
              </a:r>
              <a:r>
                <a:rPr lang="en-US" altLang="en-US" sz="1600" b="1">
                  <a:solidFill>
                    <a:srgbClr val="CC3300"/>
                  </a:solidFill>
                  <a:latin typeface="Arial" charset="0"/>
                </a:rPr>
                <a:t>’</a:t>
              </a:r>
              <a:r>
                <a:rPr lang="en-US" altLang="ja-JP" sz="1600" b="1">
                  <a:solidFill>
                    <a:srgbClr val="CC3300"/>
                  </a:solidFill>
                  <a:latin typeface="Arial" charset="0"/>
                </a:rPr>
                <a:t>??? </a:t>
              </a:r>
              <a:endParaRPr lang="en-US" altLang="en-US" sz="1600" b="1">
                <a:solidFill>
                  <a:srgbClr val="CC3300"/>
                </a:solidFill>
                <a:latin typeface="Arial" charset="0"/>
              </a:endParaRPr>
            </a:p>
          </p:txBody>
        </p:sp>
      </p:grpSp>
      <p:sp>
        <p:nvSpPr>
          <p:cNvPr id="4" name="TextBox 3"/>
          <p:cNvSpPr txBox="1">
            <a:spLocks noChangeArrowheads="1"/>
          </p:cNvSpPr>
          <p:nvPr/>
        </p:nvSpPr>
        <p:spPr bwMode="auto">
          <a:xfrm>
            <a:off x="2092325" y="5194300"/>
            <a:ext cx="50863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400" b="1">
                <a:solidFill>
                  <a:srgbClr val="FF0000"/>
                </a:solidFill>
                <a:latin typeface="Arial" charset="0"/>
              </a:rPr>
              <a:t>New problem: How to access local variables outside of a function?</a:t>
            </a:r>
          </a:p>
        </p:txBody>
      </p:sp>
      <p:grpSp>
        <p:nvGrpSpPr>
          <p:cNvPr id="8" name="Group 7"/>
          <p:cNvGrpSpPr>
            <a:grpSpLocks/>
          </p:cNvGrpSpPr>
          <p:nvPr/>
        </p:nvGrpSpPr>
        <p:grpSpPr bwMode="auto">
          <a:xfrm>
            <a:off x="1905000" y="3006725"/>
            <a:ext cx="7178675" cy="1706563"/>
            <a:chOff x="1905001" y="3048001"/>
            <a:chExt cx="7178674" cy="1706873"/>
          </a:xfrm>
        </p:grpSpPr>
        <p:sp>
          <p:nvSpPr>
            <p:cNvPr id="44039" name="Text Box 6"/>
            <p:cNvSpPr txBox="1">
              <a:spLocks noChangeArrowheads="1"/>
            </p:cNvSpPr>
            <p:nvPr/>
          </p:nvSpPr>
          <p:spPr bwMode="auto">
            <a:xfrm>
              <a:off x="7077075" y="3429000"/>
              <a:ext cx="2006600" cy="1325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Variables </a:t>
              </a:r>
              <a:r>
                <a:rPr lang="en-US" altLang="en-US" sz="1600" b="1">
                  <a:solidFill>
                    <a:srgbClr val="CC3300"/>
                  </a:solidFill>
                  <a:latin typeface="Consolas" pitchFamily="49" charset="0"/>
                </a:rPr>
                <a:t>celsius</a:t>
              </a:r>
              <a:r>
                <a:rPr lang="en-US" altLang="en-US" sz="1600" b="1">
                  <a:solidFill>
                    <a:srgbClr val="CC3300"/>
                  </a:solidFill>
                  <a:latin typeface="Arial" charset="0"/>
                </a:rPr>
                <a:t> and </a:t>
              </a:r>
              <a:r>
                <a:rPr lang="en-US" altLang="en-US" sz="1600" b="1">
                  <a:solidFill>
                    <a:srgbClr val="CC3300"/>
                  </a:solidFill>
                  <a:latin typeface="Consolas" pitchFamily="49" charset="0"/>
                </a:rPr>
                <a:t>fahrenheit</a:t>
              </a:r>
              <a:r>
                <a:rPr lang="en-US" altLang="en-US" sz="1600" b="1">
                  <a:solidFill>
                    <a:srgbClr val="CC3300"/>
                  </a:solidFill>
                  <a:latin typeface="Arial" charset="0"/>
                </a:rPr>
                <a:t> are local to function ‘</a:t>
              </a:r>
              <a:r>
                <a:rPr lang="en-US" altLang="ja-JP" sz="1600" b="1">
                  <a:solidFill>
                    <a:srgbClr val="CC3300"/>
                  </a:solidFill>
                  <a:latin typeface="Consolas" pitchFamily="49" charset="0"/>
                </a:rPr>
                <a:t>convert()</a:t>
              </a:r>
              <a:r>
                <a:rPr lang="en-US" altLang="en-US" sz="1600" b="1">
                  <a:solidFill>
                    <a:srgbClr val="CC3300"/>
                  </a:solidFill>
                  <a:latin typeface="Arial" charset="0"/>
                </a:rPr>
                <a:t>’</a:t>
              </a:r>
            </a:p>
          </p:txBody>
        </p:sp>
        <p:cxnSp>
          <p:nvCxnSpPr>
            <p:cNvPr id="6" name="Straight Arrow Connector 5"/>
            <p:cNvCxnSpPr>
              <a:stCxn id="44039" idx="1"/>
            </p:cNvCxnSpPr>
            <p:nvPr/>
          </p:nvCxnSpPr>
          <p:spPr>
            <a:xfrm flipH="1" flipV="1">
              <a:off x="1905001" y="3048001"/>
              <a:ext cx="5172074" cy="10431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4039" idx="1"/>
            </p:cNvCxnSpPr>
            <p:nvPr/>
          </p:nvCxnSpPr>
          <p:spPr>
            <a:xfrm flipH="1" flipV="1">
              <a:off x="1920876" y="3422719"/>
              <a:ext cx="5156199" cy="6684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One Solution: Parameter Passing</a:t>
            </a:r>
          </a:p>
        </p:txBody>
      </p:sp>
      <p:sp>
        <p:nvSpPr>
          <p:cNvPr id="152579" name="Rectangle 3"/>
          <p:cNvSpPr>
            <a:spLocks noGrp="1" noChangeArrowheads="1"/>
          </p:cNvSpPr>
          <p:nvPr>
            <p:ph type="body" idx="1"/>
          </p:nvPr>
        </p:nvSpPr>
        <p:spPr/>
        <p:txBody>
          <a:bodyPr/>
          <a:lstStyle/>
          <a:p>
            <a:r>
              <a:rPr lang="en-US" altLang="en-US" smtClean="0"/>
              <a:t>Passes a copy of the contents of a variable as the function is called:</a:t>
            </a:r>
          </a:p>
        </p:txBody>
      </p:sp>
      <p:grpSp>
        <p:nvGrpSpPr>
          <p:cNvPr id="2" name="Group 4"/>
          <p:cNvGrpSpPr>
            <a:grpSpLocks/>
          </p:cNvGrpSpPr>
          <p:nvPr/>
        </p:nvGrpSpPr>
        <p:grpSpPr bwMode="auto">
          <a:xfrm>
            <a:off x="749300" y="1995488"/>
            <a:ext cx="2400300" cy="1562100"/>
            <a:chOff x="392" y="1120"/>
            <a:chExt cx="1512" cy="984"/>
          </a:xfrm>
        </p:grpSpPr>
        <p:sp>
          <p:nvSpPr>
            <p:cNvPr id="45068" name="Rectangle 5"/>
            <p:cNvSpPr>
              <a:spLocks noChangeArrowheads="1"/>
            </p:cNvSpPr>
            <p:nvPr/>
          </p:nvSpPr>
          <p:spPr bwMode="auto">
            <a:xfrm>
              <a:off x="392" y="1352"/>
              <a:ext cx="1512"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a:latin typeface="Arial" charset="0"/>
              </a:endParaRPr>
            </a:p>
          </p:txBody>
        </p:sp>
        <p:sp>
          <p:nvSpPr>
            <p:cNvPr id="45069" name="Text Box 6"/>
            <p:cNvSpPr txBox="1">
              <a:spLocks noChangeArrowheads="1"/>
            </p:cNvSpPr>
            <p:nvPr/>
          </p:nvSpPr>
          <p:spPr bwMode="auto">
            <a:xfrm>
              <a:off x="400" y="1120"/>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latin typeface="Arial" charset="0"/>
                </a:rPr>
                <a:t>convert</a:t>
              </a:r>
            </a:p>
          </p:txBody>
        </p:sp>
        <p:sp>
          <p:nvSpPr>
            <p:cNvPr id="45070" name="Text Box 7"/>
            <p:cNvSpPr txBox="1">
              <a:spLocks noChangeArrowheads="1"/>
            </p:cNvSpPr>
            <p:nvPr/>
          </p:nvSpPr>
          <p:spPr bwMode="auto">
            <a:xfrm>
              <a:off x="464" y="1408"/>
              <a:ext cx="736"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Arial" charset="0"/>
                </a:rPr>
                <a:t>celsius</a:t>
              </a:r>
            </a:p>
            <a:p>
              <a:pPr>
                <a:spcBef>
                  <a:spcPct val="50000"/>
                </a:spcBef>
              </a:pPr>
              <a:r>
                <a:rPr lang="en-US" altLang="en-US" sz="1600">
                  <a:latin typeface="Arial" charset="0"/>
                </a:rPr>
                <a:t>fahrenheit</a:t>
              </a:r>
            </a:p>
          </p:txBody>
        </p:sp>
      </p:grpSp>
      <p:grpSp>
        <p:nvGrpSpPr>
          <p:cNvPr id="3" name="Group 15"/>
          <p:cNvGrpSpPr>
            <a:grpSpLocks/>
          </p:cNvGrpSpPr>
          <p:nvPr/>
        </p:nvGrpSpPr>
        <p:grpSpPr bwMode="auto">
          <a:xfrm>
            <a:off x="1739900" y="3570288"/>
            <a:ext cx="3517900" cy="1422400"/>
            <a:chOff x="1016" y="2112"/>
            <a:chExt cx="2216" cy="896"/>
          </a:xfrm>
        </p:grpSpPr>
        <p:sp>
          <p:nvSpPr>
            <p:cNvPr id="45066" name="AutoShape 9"/>
            <p:cNvSpPr>
              <a:spLocks noChangeArrowheads="1"/>
            </p:cNvSpPr>
            <p:nvPr/>
          </p:nvSpPr>
          <p:spPr bwMode="auto">
            <a:xfrm>
              <a:off x="1016" y="2112"/>
              <a:ext cx="224" cy="896"/>
            </a:xfrm>
            <a:prstGeom prst="downArrow">
              <a:avLst>
                <a:gd name="adj1" fmla="val 50000"/>
                <a:gd name="adj2" fmla="val 100000"/>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eaLnBrk="1" hangingPunct="1"/>
              <a:endParaRPr lang="en-CA" altLang="en-US" sz="1400">
                <a:latin typeface="Arial" charset="0"/>
              </a:endParaRPr>
            </a:p>
          </p:txBody>
        </p:sp>
        <p:sp>
          <p:nvSpPr>
            <p:cNvPr id="45067" name="Text Box 10"/>
            <p:cNvSpPr txBox="1">
              <a:spLocks noChangeArrowheads="1"/>
            </p:cNvSpPr>
            <p:nvPr/>
          </p:nvSpPr>
          <p:spPr bwMode="auto">
            <a:xfrm>
              <a:off x="1232" y="2152"/>
              <a:ext cx="2000" cy="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Arial" charset="0"/>
                </a:rPr>
                <a:t>Parameter passing:</a:t>
              </a:r>
              <a:r>
                <a:rPr lang="en-US" altLang="en-US" sz="1600" dirty="0">
                  <a:latin typeface="Arial" charset="0"/>
                </a:rPr>
                <a:t> communicating information about local variables (via </a:t>
              </a:r>
              <a:r>
                <a:rPr lang="en-US" altLang="en-US" sz="1600" dirty="0" smtClean="0">
                  <a:latin typeface="Arial" charset="0"/>
                </a:rPr>
                <a:t>parameters/inputs) </a:t>
              </a:r>
              <a:r>
                <a:rPr lang="en-US" altLang="en-US" sz="1600" dirty="0">
                  <a:latin typeface="Arial" charset="0"/>
                </a:rPr>
                <a:t>into a function</a:t>
              </a:r>
            </a:p>
          </p:txBody>
        </p:sp>
      </p:grpSp>
      <p:grpSp>
        <p:nvGrpSpPr>
          <p:cNvPr id="4" name="Group 11"/>
          <p:cNvGrpSpPr>
            <a:grpSpLocks/>
          </p:cNvGrpSpPr>
          <p:nvPr/>
        </p:nvGrpSpPr>
        <p:grpSpPr bwMode="auto">
          <a:xfrm>
            <a:off x="647700" y="4637088"/>
            <a:ext cx="3462338" cy="1562100"/>
            <a:chOff x="328" y="2784"/>
            <a:chExt cx="2181" cy="984"/>
          </a:xfrm>
        </p:grpSpPr>
        <p:sp>
          <p:nvSpPr>
            <p:cNvPr id="45063" name="Rectangle 12"/>
            <p:cNvSpPr>
              <a:spLocks noChangeArrowheads="1"/>
            </p:cNvSpPr>
            <p:nvPr/>
          </p:nvSpPr>
          <p:spPr bwMode="auto">
            <a:xfrm>
              <a:off x="336" y="3016"/>
              <a:ext cx="1984" cy="752"/>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45064" name="Text Box 13"/>
            <p:cNvSpPr txBox="1">
              <a:spLocks noChangeArrowheads="1"/>
            </p:cNvSpPr>
            <p:nvPr/>
          </p:nvSpPr>
          <p:spPr bwMode="auto">
            <a:xfrm>
              <a:off x="368" y="2784"/>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a:latin typeface="Arial" charset="0"/>
                </a:rPr>
                <a:t>display</a:t>
              </a:r>
            </a:p>
          </p:txBody>
        </p:sp>
        <p:sp>
          <p:nvSpPr>
            <p:cNvPr id="45065" name="Text Box 14"/>
            <p:cNvSpPr txBox="1">
              <a:spLocks noChangeArrowheads="1"/>
            </p:cNvSpPr>
            <p:nvPr/>
          </p:nvSpPr>
          <p:spPr bwMode="auto">
            <a:xfrm>
              <a:off x="328" y="3032"/>
              <a:ext cx="2181" cy="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Consolas" pitchFamily="49" charset="0"/>
                </a:rPr>
                <a:t>Celsius</a:t>
              </a:r>
              <a:r>
                <a:rPr lang="en-US" altLang="en-US" sz="1600">
                  <a:latin typeface="Arial" charset="0"/>
                </a:rPr>
                <a:t>? I know that value!</a:t>
              </a:r>
            </a:p>
            <a:p>
              <a:pPr>
                <a:spcBef>
                  <a:spcPct val="50000"/>
                </a:spcBef>
              </a:pPr>
              <a:r>
                <a:rPr lang="en-US" altLang="en-US" sz="1600">
                  <a:latin typeface="Consolas" pitchFamily="49" charset="0"/>
                </a:rPr>
                <a:t>Fahrenheit</a:t>
              </a:r>
              <a:r>
                <a:rPr lang="en-US" altLang="en-US" sz="1600">
                  <a:latin typeface="Arial" charset="0"/>
                </a:rPr>
                <a:t>? I know that value!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z="3200" smtClean="0"/>
              <a:t>Parameter Passing: Past Usage</a:t>
            </a:r>
          </a:p>
        </p:txBody>
      </p:sp>
      <p:sp>
        <p:nvSpPr>
          <p:cNvPr id="3" name="Content Placeholder 2"/>
          <p:cNvSpPr>
            <a:spLocks noGrp="1"/>
          </p:cNvSpPr>
          <p:nvPr>
            <p:ph sz="half" idx="1"/>
          </p:nvPr>
        </p:nvSpPr>
        <p:spPr>
          <a:xfrm>
            <a:off x="457200" y="1295400"/>
            <a:ext cx="4038600" cy="4830763"/>
          </a:xfrm>
        </p:spPr>
        <p:txBody>
          <a:bodyPr/>
          <a:lstStyle/>
          <a:p>
            <a:r>
              <a:rPr lang="en-US" altLang="en-US" dirty="0" smtClean="0"/>
              <a:t>You did it this way so the function ‘knew’ what to display: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Pass copy of 27 to </a:t>
            </a:r>
          </a:p>
          <a:p>
            <a:pPr marL="342900" lvl="1" indent="0">
              <a:buFont typeface="Arial" charset="0"/>
              <a:buNone/>
            </a:pPr>
            <a:r>
              <a:rPr lang="en-US" altLang="en-US" sz="2000" b="1" dirty="0" smtClean="0">
                <a:solidFill>
                  <a:srgbClr val="3366FF"/>
                </a:solidFill>
                <a:latin typeface="Consolas" pitchFamily="49" charset="0"/>
              </a:rPr>
              <a:t># print() function</a:t>
            </a:r>
          </a:p>
          <a:p>
            <a:pPr marL="342900" lvl="1" indent="0">
              <a:buFont typeface="Arial" charset="0"/>
              <a:buNone/>
            </a:pPr>
            <a:r>
              <a:rPr lang="en-US" altLang="en-US" sz="2000" dirty="0" smtClean="0">
                <a:latin typeface="Consolas" pitchFamily="49" charset="0"/>
              </a:rPr>
              <a:t>print(age)</a:t>
            </a:r>
          </a:p>
          <a:p>
            <a:pPr marL="342900" lvl="1" indent="0">
              <a:buFont typeface="Arial" charset="0"/>
              <a:buNone/>
            </a:pPr>
            <a:endParaRPr lang="en-US" altLang="en-US" sz="2000" dirty="0" smtClean="0">
              <a:latin typeface="Consolas" pitchFamily="49" charset="0"/>
            </a:endParaRPr>
          </a:p>
        </p:txBody>
      </p:sp>
      <p:sp>
        <p:nvSpPr>
          <p:cNvPr id="4" name="Content Placeholder 3"/>
          <p:cNvSpPr>
            <a:spLocks noGrp="1"/>
          </p:cNvSpPr>
          <p:nvPr>
            <p:ph sz="half" idx="2"/>
          </p:nvPr>
        </p:nvSpPr>
        <p:spPr>
          <a:xfrm>
            <a:off x="4648200" y="1295400"/>
            <a:ext cx="4038600" cy="4830763"/>
          </a:xfrm>
        </p:spPr>
        <p:txBody>
          <a:bodyPr/>
          <a:lstStyle/>
          <a:p>
            <a:r>
              <a:rPr lang="en-US" altLang="en-US" dirty="0" smtClean="0"/>
              <a:t>You wouldn’t do it this way:</a:t>
            </a:r>
          </a:p>
          <a:p>
            <a:pPr marL="342900" lvl="1" indent="0">
              <a:buFont typeface="Arial" charset="0"/>
              <a:buNone/>
            </a:pPr>
            <a:r>
              <a:rPr lang="en-US" altLang="en-US" sz="2000" dirty="0" smtClean="0">
                <a:latin typeface="Consolas" pitchFamily="49" charset="0"/>
              </a:rPr>
              <a:t>age = 27</a:t>
            </a:r>
          </a:p>
          <a:p>
            <a:pPr marL="342900" lvl="1" indent="0">
              <a:buFont typeface="Arial" charset="0"/>
              <a:buNone/>
            </a:pPr>
            <a:r>
              <a:rPr lang="en-US" altLang="en-US" sz="2000" b="1" dirty="0" smtClean="0">
                <a:solidFill>
                  <a:srgbClr val="3366FF"/>
                </a:solidFill>
                <a:latin typeface="Consolas" pitchFamily="49" charset="0"/>
              </a:rPr>
              <a:t># Nothing passed to print</a:t>
            </a:r>
          </a:p>
          <a:p>
            <a:pPr marL="342900" lvl="1" indent="0">
              <a:buFont typeface="Arial" charset="0"/>
              <a:buNone/>
            </a:pPr>
            <a:r>
              <a:rPr lang="en-US" altLang="en-US" sz="2000" b="1" dirty="0" smtClean="0">
                <a:solidFill>
                  <a:srgbClr val="3366FF"/>
                </a:solidFill>
                <a:latin typeface="Consolas" pitchFamily="49" charset="0"/>
              </a:rPr>
              <a:t># Function print() has </a:t>
            </a:r>
          </a:p>
          <a:p>
            <a:pPr marL="342900" lvl="1" indent="0">
              <a:buFont typeface="Arial" charset="0"/>
              <a:buNone/>
            </a:pPr>
            <a:r>
              <a:rPr lang="en-US" altLang="en-US" sz="2000" b="1" dirty="0" smtClean="0">
                <a:solidFill>
                  <a:srgbClr val="3366FF"/>
                </a:solidFill>
                <a:latin typeface="Consolas" pitchFamily="49" charset="0"/>
              </a:rPr>
              <a:t># no access to contents</a:t>
            </a:r>
          </a:p>
          <a:p>
            <a:pPr marL="342900" lvl="1" indent="0">
              <a:buFont typeface="Arial" charset="0"/>
              <a:buNone/>
            </a:pPr>
            <a:r>
              <a:rPr lang="en-US" altLang="en-US" sz="2000" b="1" dirty="0" smtClean="0">
                <a:solidFill>
                  <a:srgbClr val="3366FF"/>
                </a:solidFill>
                <a:latin typeface="Consolas" pitchFamily="49" charset="0"/>
              </a:rPr>
              <a:t># of ‘age’</a:t>
            </a:r>
          </a:p>
          <a:p>
            <a:pPr marL="342900" lvl="1" indent="0">
              <a:buFont typeface="Arial" charset="0"/>
              <a:buNone/>
            </a:pPr>
            <a:r>
              <a:rPr lang="en-US" altLang="en-US" sz="2000" dirty="0" smtClean="0">
                <a:latin typeface="Consolas" pitchFamily="49" charset="0"/>
              </a:rPr>
              <a:t>print()</a:t>
            </a:r>
          </a:p>
          <a:p>
            <a:pPr marL="342900" lvl="1" indent="0">
              <a:buFont typeface="Arial" charset="0"/>
              <a:buNone/>
            </a:pPr>
            <a:r>
              <a:rPr lang="en-US" altLang="en-US" sz="2000" b="1" dirty="0" smtClean="0">
                <a:solidFill>
                  <a:srgbClr val="3366FF"/>
                </a:solidFill>
                <a:latin typeface="Consolas" pitchFamily="49" charset="0"/>
              </a:rPr>
              <a:t># Q: Why doesn’t it </a:t>
            </a:r>
          </a:p>
          <a:p>
            <a:pPr marL="342900" lvl="1" indent="0">
              <a:buFont typeface="Arial" charset="0"/>
              <a:buNone/>
            </a:pPr>
            <a:r>
              <a:rPr lang="en-US" altLang="en-US" sz="2000" b="1" dirty="0" smtClean="0">
                <a:solidFill>
                  <a:srgbClr val="3366FF"/>
                </a:solidFill>
                <a:latin typeface="Consolas" pitchFamily="49" charset="0"/>
              </a:rPr>
              <a:t># print my age?!</a:t>
            </a:r>
          </a:p>
          <a:p>
            <a:pPr marL="342900" lvl="1" indent="0">
              <a:buFont typeface="Arial" charset="0"/>
              <a:buNone/>
            </a:pPr>
            <a:r>
              <a:rPr lang="en-US" altLang="en-US" sz="2000" b="1" dirty="0" smtClean="0">
                <a:solidFill>
                  <a:srgbClr val="3366FF"/>
                </a:solidFill>
                <a:latin typeface="Consolas" pitchFamily="49" charset="0"/>
              </a:rPr>
              <a:t># A: Because you didn’t </a:t>
            </a:r>
          </a:p>
          <a:p>
            <a:pPr marL="342900" lvl="1" indent="0">
              <a:buFont typeface="Arial" charset="0"/>
              <a:buNone/>
            </a:pPr>
            <a:r>
              <a:rPr lang="en-US" altLang="en-US" sz="2000" b="1" dirty="0" smtClean="0">
                <a:solidFill>
                  <a:srgbClr val="3366FF"/>
                </a:solidFill>
                <a:latin typeface="Consolas" pitchFamily="49" charset="0"/>
              </a:rPr>
              <a:t># tell it to!</a:t>
            </a:r>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smtClean="0"/>
              <a:t>Parameter Passing (Function Definition)</a:t>
            </a:r>
          </a:p>
        </p:txBody>
      </p:sp>
      <p:sp>
        <p:nvSpPr>
          <p:cNvPr id="47107" name="Rectangle 3"/>
          <p:cNvSpPr>
            <a:spLocks noGrp="1" noChangeArrowheads="1"/>
          </p:cNvSpPr>
          <p:nvPr>
            <p:ph type="body" idx="1"/>
          </p:nvPr>
        </p:nvSpPr>
        <p:spPr/>
        <p:txBody>
          <a:bodyPr/>
          <a:lstStyle/>
          <a:p>
            <a:r>
              <a:rPr lang="en-US" altLang="en-US" b="1" dirty="0" smtClean="0"/>
              <a:t>Format:</a:t>
            </a:r>
          </a:p>
          <a:p>
            <a:pPr lvl="1">
              <a:buFont typeface="Times New Roman" pitchFamily="18" charset="0"/>
              <a:buNone/>
            </a:pPr>
            <a:r>
              <a:rPr lang="en-US" altLang="en-US" sz="1800" dirty="0" smtClean="0">
                <a:latin typeface="Consolas" pitchFamily="49" charset="0"/>
              </a:rPr>
              <a:t>  def &lt;</a:t>
            </a:r>
            <a:r>
              <a:rPr lang="en-US" altLang="en-US" sz="1800" i="1" dirty="0" smtClean="0">
                <a:latin typeface="Consolas" pitchFamily="49" charset="0"/>
              </a:rPr>
              <a:t>function name</a:t>
            </a:r>
            <a:r>
              <a:rPr lang="en-US" altLang="en-US" sz="1800" dirty="0" smtClean="0">
                <a:latin typeface="Consolas" pitchFamily="49" charset="0"/>
              </a:rPr>
              <a:t>&gt;(&lt;</a:t>
            </a:r>
            <a:r>
              <a:rPr lang="en-US" altLang="en-US" sz="1800" i="1" dirty="0" smtClean="0">
                <a:latin typeface="Consolas" pitchFamily="49" charset="0"/>
              </a:rPr>
              <a:t>parameter 1</a:t>
            </a:r>
            <a:r>
              <a:rPr lang="en-US" altLang="en-US" sz="1800" dirty="0" smtClean="0">
                <a:latin typeface="Consolas" pitchFamily="49" charset="0"/>
              </a:rPr>
              <a:t>&gt;, &lt;</a:t>
            </a:r>
            <a:r>
              <a:rPr lang="en-US" altLang="en-US" sz="1800" i="1" dirty="0" smtClean="0">
                <a:latin typeface="Consolas" pitchFamily="49" charset="0"/>
              </a:rPr>
              <a:t>parameter 2</a:t>
            </a:r>
            <a:r>
              <a:rPr lang="en-US" altLang="en-US" sz="1800" dirty="0" smtClean="0">
                <a:latin typeface="Consolas" pitchFamily="49" charset="0"/>
              </a:rPr>
              <a:t>&gt;...</a:t>
            </a:r>
          </a:p>
          <a:p>
            <a:pPr lvl="1">
              <a:buFont typeface="Times New Roman" pitchFamily="18" charset="0"/>
              <a:buNone/>
            </a:pPr>
            <a:r>
              <a:rPr lang="en-US" altLang="en-US" sz="1800" dirty="0" smtClean="0">
                <a:latin typeface="Consolas" pitchFamily="49" charset="0"/>
              </a:rPr>
              <a:t>    &lt;parameter n-1&gt;, &lt;parameter n&gt;):</a:t>
            </a:r>
          </a:p>
          <a:p>
            <a:r>
              <a:rPr lang="en-US" altLang="en-US" b="1" dirty="0" smtClean="0"/>
              <a:t>Example</a:t>
            </a:r>
            <a:r>
              <a:rPr lang="en-US" altLang="en-US" b="1" dirty="0" smtClean="0"/>
              <a:t>:</a:t>
            </a:r>
          </a:p>
          <a:p>
            <a:pPr lvl="1">
              <a:buFont typeface="Times New Roman" pitchFamily="18" charset="0"/>
              <a:buNone/>
            </a:pPr>
            <a:r>
              <a:rPr lang="en-US" altLang="en-US" sz="1800" dirty="0" smtClean="0">
                <a:latin typeface="Consolas" pitchFamily="49" charset="0"/>
              </a:rPr>
              <a:t>  def display(</a:t>
            </a:r>
            <a:r>
              <a:rPr lang="en-US" altLang="en-US" sz="1800" dirty="0" err="1" smtClean="0">
                <a:latin typeface="Consolas" pitchFamily="49" charset="0"/>
              </a:rPr>
              <a:t>celsius</a:t>
            </a:r>
            <a:r>
              <a:rPr lang="en-US" altLang="en-US" sz="1800" dirty="0" smtClean="0">
                <a:latin typeface="Consolas" pitchFamily="49" charset="0"/>
              </a:rPr>
              <a:t>, </a:t>
            </a:r>
            <a:r>
              <a:rPr lang="en-US" altLang="en-US" sz="1800" dirty="0" err="1" smtClean="0">
                <a:latin typeface="Consolas" pitchFamily="49" charset="0"/>
              </a:rPr>
              <a:t>fahrenheit</a:t>
            </a:r>
            <a:r>
              <a:rPr lang="en-US" altLang="en-US" sz="1800" dirty="0" smtClean="0">
                <a:latin typeface="Consolas" pitchFamily="49" charset="0"/>
              </a:rPr>
              <a:t>): </a:t>
            </a:r>
          </a:p>
          <a:p>
            <a:pPr>
              <a:buFont typeface="Times New Roman" pitchFamily="18" charset="0"/>
              <a:buNone/>
            </a:pPr>
            <a:endParaRPr lang="en-US" altLang="en-US" sz="2200" dirty="0">
              <a:latin typeface="Consolas" pitchFamily="49" charset="0"/>
            </a:endParaRPr>
          </a:p>
          <a:p>
            <a:endParaRPr lang="en-US" altLang="en-US" sz="1800" dirty="0" smtClean="0">
              <a:latin typeface="Arial" charset="0"/>
            </a:endParaRPr>
          </a:p>
        </p:txBody>
      </p:sp>
      <p:sp>
        <p:nvSpPr>
          <p:cNvPr id="2" name="Rectangle 1"/>
          <p:cNvSpPr/>
          <p:nvPr/>
        </p:nvSpPr>
        <p:spPr>
          <a:xfrm>
            <a:off x="457200" y="6183868"/>
            <a:ext cx="3603872" cy="369332"/>
          </a:xfrm>
          <a:prstGeom prst="rect">
            <a:avLst/>
          </a:prstGeom>
        </p:spPr>
        <p:txBody>
          <a:bodyPr wrap="none">
            <a:spAutoFit/>
          </a:bodyPr>
          <a:lstStyle/>
          <a:p>
            <a:r>
              <a:rPr lang="en-US" altLang="en-US" dirty="0">
                <a:latin typeface="Consolas" panose="020B0609020204030204" pitchFamily="49" charset="0"/>
              </a:rPr>
              <a:t>n is a non-negative integer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smtClean="0"/>
              <a:t>Parameter Passing (Function Call)</a:t>
            </a:r>
          </a:p>
        </p:txBody>
      </p:sp>
      <p:sp>
        <p:nvSpPr>
          <p:cNvPr id="48131" name="Rectangle 3"/>
          <p:cNvSpPr>
            <a:spLocks noGrp="1" noChangeArrowheads="1"/>
          </p:cNvSpPr>
          <p:nvPr>
            <p:ph type="body" idx="1"/>
          </p:nvPr>
        </p:nvSpPr>
        <p:spPr/>
        <p:txBody>
          <a:bodyPr/>
          <a:lstStyle/>
          <a:p>
            <a:r>
              <a:rPr lang="en-US" altLang="en-US" b="1" smtClean="0"/>
              <a:t>Format:</a:t>
            </a:r>
          </a:p>
          <a:p>
            <a:pPr lvl="1">
              <a:buFont typeface="Times New Roman" pitchFamily="18" charset="0"/>
              <a:buNone/>
            </a:pPr>
            <a:r>
              <a:rPr lang="en-US" altLang="en-US" sz="1800" smtClean="0">
                <a:latin typeface="Consolas" pitchFamily="49" charset="0"/>
              </a:rPr>
              <a:t> &lt;</a:t>
            </a:r>
            <a:r>
              <a:rPr lang="en-US" altLang="en-US" sz="1800" i="1" smtClean="0">
                <a:latin typeface="Consolas" pitchFamily="49" charset="0"/>
              </a:rPr>
              <a:t>function name</a:t>
            </a:r>
            <a:r>
              <a:rPr lang="en-US" altLang="en-US" sz="1800" smtClean="0">
                <a:latin typeface="Consolas" pitchFamily="49" charset="0"/>
              </a:rPr>
              <a:t>&gt;(&lt;</a:t>
            </a:r>
            <a:r>
              <a:rPr lang="en-US" altLang="en-US" sz="1800" i="1" smtClean="0">
                <a:latin typeface="Consolas" pitchFamily="49" charset="0"/>
              </a:rPr>
              <a:t>parameter 1</a:t>
            </a:r>
            <a:r>
              <a:rPr lang="en-US" altLang="en-US" sz="1800" smtClean="0">
                <a:latin typeface="Consolas" pitchFamily="49" charset="0"/>
              </a:rPr>
              <a:t>&gt;, &lt;</a:t>
            </a:r>
            <a:r>
              <a:rPr lang="en-US" altLang="en-US" sz="1800" i="1" smtClean="0">
                <a:latin typeface="Consolas" pitchFamily="49" charset="0"/>
              </a:rPr>
              <a:t>parameter 2</a:t>
            </a:r>
            <a:r>
              <a:rPr lang="en-US" altLang="en-US" sz="1800" smtClean="0">
                <a:latin typeface="Consolas" pitchFamily="49" charset="0"/>
              </a:rPr>
              <a:t>&gt;...</a:t>
            </a:r>
          </a:p>
          <a:p>
            <a:pPr lvl="1">
              <a:buFont typeface="Times New Roman" pitchFamily="18" charset="0"/>
              <a:buNone/>
            </a:pPr>
            <a:r>
              <a:rPr lang="en-US" altLang="en-US" sz="1800" smtClean="0">
                <a:latin typeface="Consolas" pitchFamily="49" charset="0"/>
              </a:rPr>
              <a:t>    &lt;</a:t>
            </a:r>
            <a:r>
              <a:rPr lang="en-US" altLang="en-US" sz="1800" i="1" smtClean="0">
                <a:latin typeface="Consolas" pitchFamily="49" charset="0"/>
              </a:rPr>
              <a:t>parameter n-1</a:t>
            </a:r>
            <a:r>
              <a:rPr lang="en-US" altLang="en-US" sz="1800" smtClean="0">
                <a:latin typeface="Consolas" pitchFamily="49" charset="0"/>
              </a:rPr>
              <a:t>&gt;, &lt;</a:t>
            </a:r>
            <a:r>
              <a:rPr lang="en-US" altLang="en-US" sz="1800" i="1" smtClean="0">
                <a:latin typeface="Consolas" pitchFamily="49" charset="0"/>
              </a:rPr>
              <a:t>parameter n</a:t>
            </a:r>
            <a:r>
              <a:rPr lang="en-US" altLang="en-US" sz="1800" smtClean="0">
                <a:latin typeface="Consolas" pitchFamily="49" charset="0"/>
              </a:rPr>
              <a:t>&gt;)</a:t>
            </a:r>
          </a:p>
          <a:p>
            <a:pPr lvl="1">
              <a:buFont typeface="Times New Roman" pitchFamily="18" charset="0"/>
              <a:buNone/>
            </a:pPr>
            <a:endParaRPr lang="en-US" altLang="en-US" sz="1800" smtClean="0">
              <a:latin typeface="Consolas" pitchFamily="49" charset="0"/>
            </a:endParaRPr>
          </a:p>
          <a:p>
            <a:r>
              <a:rPr lang="en-US" altLang="en-US" b="1" smtClean="0"/>
              <a:t>Example:</a:t>
            </a:r>
          </a:p>
          <a:p>
            <a:pPr lvl="1">
              <a:buFont typeface="Times New Roman" pitchFamily="18" charset="0"/>
              <a:buNone/>
            </a:pPr>
            <a:r>
              <a:rPr lang="en-US" altLang="en-US" sz="1800" smtClean="0">
                <a:latin typeface="Consolas" pitchFamily="49" charset="0"/>
              </a:rPr>
              <a:t>  display(celsius, fahrenheit)</a:t>
            </a:r>
          </a:p>
          <a:p>
            <a:endParaRPr lang="en-US" altLang="en-US" sz="1800" smtClean="0">
              <a:latin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t>Memory And Parameter Passing</a:t>
            </a:r>
          </a:p>
        </p:txBody>
      </p:sp>
      <p:sp>
        <p:nvSpPr>
          <p:cNvPr id="49155" name="Rectangle 3"/>
          <p:cNvSpPr>
            <a:spLocks noGrp="1" noChangeArrowheads="1"/>
          </p:cNvSpPr>
          <p:nvPr>
            <p:ph type="body" idx="1"/>
          </p:nvPr>
        </p:nvSpPr>
        <p:spPr/>
        <p:txBody>
          <a:bodyPr/>
          <a:lstStyle/>
          <a:p>
            <a:r>
              <a:rPr lang="en-US" altLang="en-US" dirty="0" smtClean="0"/>
              <a:t>Parameters passed as parameters/inputs into functions become variables in the local memory of that function.</a:t>
            </a:r>
          </a:p>
          <a:p>
            <a:endParaRPr lang="en-US" altLang="en-US" dirty="0" smtClean="0"/>
          </a:p>
          <a:p>
            <a:pPr lvl="1">
              <a:buFont typeface="Times New Roman" pitchFamily="18" charset="0"/>
              <a:buNone/>
            </a:pPr>
            <a:r>
              <a:rPr lang="en-US" altLang="en-US" sz="1800" dirty="0" smtClean="0">
                <a:latin typeface="Consolas" pitchFamily="49" charset="0"/>
              </a:rPr>
              <a:t>def fun(num1):</a:t>
            </a:r>
            <a:br>
              <a:rPr lang="en-US" altLang="en-US" sz="1800" dirty="0" smtClean="0">
                <a:latin typeface="Consolas" pitchFamily="49" charset="0"/>
              </a:rPr>
            </a:br>
            <a:r>
              <a:rPr lang="en-US" altLang="en-US" sz="1800" dirty="0" smtClean="0">
                <a:latin typeface="Consolas" pitchFamily="49" charset="0"/>
              </a:rPr>
              <a:t>   print(num1)</a:t>
            </a:r>
          </a:p>
          <a:p>
            <a:pPr lvl="1">
              <a:buFont typeface="Times New Roman" pitchFamily="18" charset="0"/>
              <a:buNone/>
            </a:pPr>
            <a:r>
              <a:rPr lang="en-US" altLang="en-US" sz="1800" dirty="0" smtClean="0">
                <a:latin typeface="Consolas" pitchFamily="49" charset="0"/>
              </a:rPr>
              <a:t>     num2 = 20</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num1 = 1</a:t>
            </a:r>
          </a:p>
          <a:p>
            <a:pPr lvl="1">
              <a:buFont typeface="Times New Roman" pitchFamily="18" charset="0"/>
              <a:buNone/>
            </a:pPr>
            <a:r>
              <a:rPr lang="en-US" altLang="en-US" sz="1800" dirty="0" smtClean="0">
                <a:latin typeface="Consolas" pitchFamily="49" charset="0"/>
              </a:rPr>
              <a:t>     fun(num1)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p:txBody>
      </p:sp>
      <p:grpSp>
        <p:nvGrpSpPr>
          <p:cNvPr id="2" name="Group 4"/>
          <p:cNvGrpSpPr>
            <a:grpSpLocks/>
          </p:cNvGrpSpPr>
          <p:nvPr/>
        </p:nvGrpSpPr>
        <p:grpSpPr bwMode="auto">
          <a:xfrm>
            <a:off x="2552700" y="4457700"/>
            <a:ext cx="4394200" cy="1700213"/>
            <a:chOff x="1304" y="2704"/>
            <a:chExt cx="2768" cy="1071"/>
          </a:xfrm>
        </p:grpSpPr>
        <p:sp>
          <p:nvSpPr>
            <p:cNvPr id="49163" name="Line 5"/>
            <p:cNvSpPr>
              <a:spLocks noChangeShapeType="1"/>
            </p:cNvSpPr>
            <p:nvPr/>
          </p:nvSpPr>
          <p:spPr bwMode="auto">
            <a:xfrm flipH="1" flipV="1">
              <a:off x="1304" y="2704"/>
              <a:ext cx="1144" cy="92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4" name="Text Box 6"/>
            <p:cNvSpPr txBox="1">
              <a:spLocks noChangeArrowheads="1"/>
            </p:cNvSpPr>
            <p:nvPr/>
          </p:nvSpPr>
          <p:spPr bwMode="auto">
            <a:xfrm>
              <a:off x="2392" y="3544"/>
              <a:ext cx="16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Consolas" pitchFamily="49" charset="0"/>
                </a:rPr>
                <a:t>num1</a:t>
              </a:r>
              <a:r>
                <a:rPr lang="en-US" altLang="en-US" sz="1800" b="1">
                  <a:solidFill>
                    <a:srgbClr val="FF0000"/>
                  </a:solidFill>
                  <a:latin typeface="Arial" charset="0"/>
                </a:rPr>
                <a:t>: local to start</a:t>
              </a:r>
            </a:p>
          </p:txBody>
        </p:sp>
      </p:grpSp>
      <p:grpSp>
        <p:nvGrpSpPr>
          <p:cNvPr id="3" name="Group 7"/>
          <p:cNvGrpSpPr>
            <a:grpSpLocks/>
          </p:cNvGrpSpPr>
          <p:nvPr/>
        </p:nvGrpSpPr>
        <p:grpSpPr bwMode="auto">
          <a:xfrm>
            <a:off x="2552700" y="1955800"/>
            <a:ext cx="5156200" cy="571500"/>
            <a:chOff x="1448" y="1232"/>
            <a:chExt cx="3248" cy="360"/>
          </a:xfrm>
        </p:grpSpPr>
        <p:sp>
          <p:nvSpPr>
            <p:cNvPr id="49161" name="Line 8"/>
            <p:cNvSpPr>
              <a:spLocks noChangeShapeType="1"/>
            </p:cNvSpPr>
            <p:nvPr/>
          </p:nvSpPr>
          <p:spPr bwMode="auto">
            <a:xfrm flipH="1">
              <a:off x="1448" y="135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2" name="Text Box 9"/>
            <p:cNvSpPr txBox="1">
              <a:spLocks noChangeArrowheads="1"/>
            </p:cNvSpPr>
            <p:nvPr/>
          </p:nvSpPr>
          <p:spPr bwMode="auto">
            <a:xfrm>
              <a:off x="2192" y="123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Arial" charset="0"/>
                </a:rPr>
                <a:t>Parameter </a:t>
              </a:r>
              <a:r>
                <a:rPr lang="en-US" altLang="en-US" sz="1800" b="1">
                  <a:solidFill>
                    <a:srgbClr val="FF0000"/>
                  </a:solidFill>
                  <a:latin typeface="Consolas" pitchFamily="49" charset="0"/>
                </a:rPr>
                <a:t>num1</a:t>
              </a:r>
              <a:r>
                <a:rPr lang="en-US" altLang="en-US" sz="1800" b="1">
                  <a:solidFill>
                    <a:srgbClr val="FF0000"/>
                  </a:solidFill>
                  <a:latin typeface="Arial" charset="0"/>
                </a:rPr>
                <a:t>: local to fun</a:t>
              </a:r>
            </a:p>
          </p:txBody>
        </p:sp>
      </p:grpSp>
      <p:grpSp>
        <p:nvGrpSpPr>
          <p:cNvPr id="4" name="Group 10"/>
          <p:cNvGrpSpPr>
            <a:grpSpLocks/>
          </p:cNvGrpSpPr>
          <p:nvPr/>
        </p:nvGrpSpPr>
        <p:grpSpPr bwMode="auto">
          <a:xfrm>
            <a:off x="2667000" y="2527300"/>
            <a:ext cx="5207000" cy="571500"/>
            <a:chOff x="1400" y="1592"/>
            <a:chExt cx="3280" cy="360"/>
          </a:xfrm>
        </p:grpSpPr>
        <p:sp>
          <p:nvSpPr>
            <p:cNvPr id="49159" name="Line 11"/>
            <p:cNvSpPr>
              <a:spLocks noChangeShapeType="1"/>
            </p:cNvSpPr>
            <p:nvPr/>
          </p:nvSpPr>
          <p:spPr bwMode="auto">
            <a:xfrm flipH="1">
              <a:off x="1400" y="1712"/>
              <a:ext cx="792" cy="24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49160" name="Text Box 12"/>
            <p:cNvSpPr txBox="1">
              <a:spLocks noChangeArrowheads="1"/>
            </p:cNvSpPr>
            <p:nvPr/>
          </p:nvSpPr>
          <p:spPr bwMode="auto">
            <a:xfrm>
              <a:off x="2176" y="1592"/>
              <a:ext cx="25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solidFill>
                    <a:srgbClr val="FF0000"/>
                  </a:solidFill>
                  <a:latin typeface="Consolas" pitchFamily="49" charset="0"/>
                </a:rPr>
                <a:t>num2</a:t>
              </a:r>
              <a:r>
                <a:rPr lang="en-US" altLang="en-US" sz="1800" b="1">
                  <a:solidFill>
                    <a:srgbClr val="FF0000"/>
                  </a:solidFill>
                  <a:latin typeface="Arial" charset="0"/>
                </a:rPr>
                <a:t>: local to fun</a:t>
              </a:r>
            </a:p>
          </p:txBody>
        </p:sp>
      </p:grpSp>
      <p:grpSp>
        <p:nvGrpSpPr>
          <p:cNvPr id="7" name="Group 6"/>
          <p:cNvGrpSpPr/>
          <p:nvPr/>
        </p:nvGrpSpPr>
        <p:grpSpPr>
          <a:xfrm>
            <a:off x="190500" y="2112963"/>
            <a:ext cx="1985141" cy="3121189"/>
            <a:chOff x="190500" y="2112963"/>
            <a:chExt cx="1985141" cy="3121189"/>
          </a:xfrm>
        </p:grpSpPr>
        <p:sp>
          <p:nvSpPr>
            <p:cNvPr id="5" name="Freeform 4"/>
            <p:cNvSpPr/>
            <p:nvPr/>
          </p:nvSpPr>
          <p:spPr>
            <a:xfrm>
              <a:off x="551793" y="2189456"/>
              <a:ext cx="1623848" cy="3044696"/>
            </a:xfrm>
            <a:custGeom>
              <a:avLst/>
              <a:gdLst>
                <a:gd name="connsiteX0" fmla="*/ 1623848 w 1623848"/>
                <a:gd name="connsiteY0" fmla="*/ 2729385 h 3044696"/>
                <a:gd name="connsiteX1" fmla="*/ 1560786 w 1623848"/>
                <a:gd name="connsiteY1" fmla="*/ 2887041 h 3044696"/>
                <a:gd name="connsiteX2" fmla="*/ 1481959 w 1623848"/>
                <a:gd name="connsiteY2" fmla="*/ 2934337 h 3044696"/>
                <a:gd name="connsiteX3" fmla="*/ 1324304 w 1623848"/>
                <a:gd name="connsiteY3" fmla="*/ 2981634 h 3044696"/>
                <a:gd name="connsiteX4" fmla="*/ 1119352 w 1623848"/>
                <a:gd name="connsiteY4" fmla="*/ 3028930 h 3044696"/>
                <a:gd name="connsiteX5" fmla="*/ 1024759 w 1623848"/>
                <a:gd name="connsiteY5" fmla="*/ 3044696 h 3044696"/>
                <a:gd name="connsiteX6" fmla="*/ 378373 w 1623848"/>
                <a:gd name="connsiteY6" fmla="*/ 2997399 h 3044696"/>
                <a:gd name="connsiteX7" fmla="*/ 315310 w 1623848"/>
                <a:gd name="connsiteY7" fmla="*/ 2981634 h 3044696"/>
                <a:gd name="connsiteX8" fmla="*/ 189186 w 1623848"/>
                <a:gd name="connsiteY8" fmla="*/ 2950103 h 3044696"/>
                <a:gd name="connsiteX9" fmla="*/ 141890 w 1623848"/>
                <a:gd name="connsiteY9" fmla="*/ 2918572 h 3044696"/>
                <a:gd name="connsiteX10" fmla="*/ 110359 w 1623848"/>
                <a:gd name="connsiteY10" fmla="*/ 2871275 h 3044696"/>
                <a:gd name="connsiteX11" fmla="*/ 63062 w 1623848"/>
                <a:gd name="connsiteY11" fmla="*/ 2823978 h 3044696"/>
                <a:gd name="connsiteX12" fmla="*/ 0 w 1623848"/>
                <a:gd name="connsiteY12" fmla="*/ 2666323 h 3044696"/>
                <a:gd name="connsiteX13" fmla="*/ 31531 w 1623848"/>
                <a:gd name="connsiteY13" fmla="*/ 2114530 h 3044696"/>
                <a:gd name="connsiteX14" fmla="*/ 47297 w 1623848"/>
                <a:gd name="connsiteY14" fmla="*/ 2067234 h 3044696"/>
                <a:gd name="connsiteX15" fmla="*/ 78828 w 1623848"/>
                <a:gd name="connsiteY15" fmla="*/ 1893813 h 3044696"/>
                <a:gd name="connsiteX16" fmla="*/ 110359 w 1623848"/>
                <a:gd name="connsiteY16" fmla="*/ 1799220 h 3044696"/>
                <a:gd name="connsiteX17" fmla="*/ 110359 w 1623848"/>
                <a:gd name="connsiteY17" fmla="*/ 1010944 h 3044696"/>
                <a:gd name="connsiteX18" fmla="*/ 173421 w 1623848"/>
                <a:gd name="connsiteY18" fmla="*/ 506447 h 3044696"/>
                <a:gd name="connsiteX19" fmla="*/ 204952 w 1623848"/>
                <a:gd name="connsiteY19" fmla="*/ 411854 h 3044696"/>
                <a:gd name="connsiteX20" fmla="*/ 220717 w 1623848"/>
                <a:gd name="connsiteY20" fmla="*/ 364558 h 3044696"/>
                <a:gd name="connsiteX21" fmla="*/ 252248 w 1623848"/>
                <a:gd name="connsiteY21" fmla="*/ 301496 h 3044696"/>
                <a:gd name="connsiteX22" fmla="*/ 299545 w 1623848"/>
                <a:gd name="connsiteY22" fmla="*/ 128075 h 3044696"/>
                <a:gd name="connsiteX23" fmla="*/ 441435 w 1623848"/>
                <a:gd name="connsiteY23" fmla="*/ 80778 h 3044696"/>
                <a:gd name="connsiteX24" fmla="*/ 488731 w 1623848"/>
                <a:gd name="connsiteY24" fmla="*/ 65013 h 3044696"/>
                <a:gd name="connsiteX25" fmla="*/ 1087821 w 1623848"/>
                <a:gd name="connsiteY25" fmla="*/ 33482 h 3044696"/>
                <a:gd name="connsiteX26" fmla="*/ 1529255 w 1623848"/>
                <a:gd name="connsiteY26" fmla="*/ 112310 h 3044696"/>
                <a:gd name="connsiteX27" fmla="*/ 1529255 w 1623848"/>
                <a:gd name="connsiteY27" fmla="*/ 254199 h 3044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623848" h="3044696">
                  <a:moveTo>
                    <a:pt x="1623848" y="2729385"/>
                  </a:moveTo>
                  <a:cubicBezTo>
                    <a:pt x="1602827" y="2781937"/>
                    <a:pt x="1593003" y="2840505"/>
                    <a:pt x="1560786" y="2887041"/>
                  </a:cubicBezTo>
                  <a:cubicBezTo>
                    <a:pt x="1543344" y="2912235"/>
                    <a:pt x="1507944" y="2918097"/>
                    <a:pt x="1481959" y="2934337"/>
                  </a:cubicBezTo>
                  <a:cubicBezTo>
                    <a:pt x="1393214" y="2989802"/>
                    <a:pt x="1474069" y="2956673"/>
                    <a:pt x="1324304" y="2981634"/>
                  </a:cubicBezTo>
                  <a:cubicBezTo>
                    <a:pt x="1217344" y="2999461"/>
                    <a:pt x="1248246" y="3001310"/>
                    <a:pt x="1119352" y="3028930"/>
                  </a:cubicBezTo>
                  <a:cubicBezTo>
                    <a:pt x="1088096" y="3035628"/>
                    <a:pt x="1056290" y="3039441"/>
                    <a:pt x="1024759" y="3044696"/>
                  </a:cubicBezTo>
                  <a:cubicBezTo>
                    <a:pt x="731875" y="3030749"/>
                    <a:pt x="666235" y="3033381"/>
                    <a:pt x="378373" y="2997399"/>
                  </a:cubicBezTo>
                  <a:cubicBezTo>
                    <a:pt x="356872" y="2994711"/>
                    <a:pt x="336462" y="2986334"/>
                    <a:pt x="315310" y="2981634"/>
                  </a:cubicBezTo>
                  <a:cubicBezTo>
                    <a:pt x="201168" y="2956269"/>
                    <a:pt x="273700" y="2978273"/>
                    <a:pt x="189186" y="2950103"/>
                  </a:cubicBezTo>
                  <a:cubicBezTo>
                    <a:pt x="173421" y="2939593"/>
                    <a:pt x="155288" y="2931970"/>
                    <a:pt x="141890" y="2918572"/>
                  </a:cubicBezTo>
                  <a:cubicBezTo>
                    <a:pt x="128492" y="2905174"/>
                    <a:pt x="122489" y="2885831"/>
                    <a:pt x="110359" y="2871275"/>
                  </a:cubicBezTo>
                  <a:cubicBezTo>
                    <a:pt x="96085" y="2854147"/>
                    <a:pt x="78828" y="2839744"/>
                    <a:pt x="63062" y="2823978"/>
                  </a:cubicBezTo>
                  <a:cubicBezTo>
                    <a:pt x="24099" y="2707089"/>
                    <a:pt x="46395" y="2759113"/>
                    <a:pt x="0" y="2666323"/>
                  </a:cubicBezTo>
                  <a:cubicBezTo>
                    <a:pt x="4484" y="2540767"/>
                    <a:pt x="-1874" y="2281555"/>
                    <a:pt x="31531" y="2114530"/>
                  </a:cubicBezTo>
                  <a:cubicBezTo>
                    <a:pt x="34790" y="2098235"/>
                    <a:pt x="43815" y="2083483"/>
                    <a:pt x="47297" y="2067234"/>
                  </a:cubicBezTo>
                  <a:cubicBezTo>
                    <a:pt x="59608" y="2009784"/>
                    <a:pt x="65371" y="1951006"/>
                    <a:pt x="78828" y="1893813"/>
                  </a:cubicBezTo>
                  <a:cubicBezTo>
                    <a:pt x="86440" y="1861460"/>
                    <a:pt x="110359" y="1799220"/>
                    <a:pt x="110359" y="1799220"/>
                  </a:cubicBezTo>
                  <a:cubicBezTo>
                    <a:pt x="146550" y="1292530"/>
                    <a:pt x="110359" y="1901625"/>
                    <a:pt x="110359" y="1010944"/>
                  </a:cubicBezTo>
                  <a:cubicBezTo>
                    <a:pt x="110359" y="547995"/>
                    <a:pt x="20714" y="659154"/>
                    <a:pt x="173421" y="506447"/>
                  </a:cubicBezTo>
                  <a:lnTo>
                    <a:pt x="204952" y="411854"/>
                  </a:lnTo>
                  <a:cubicBezTo>
                    <a:pt x="210207" y="396089"/>
                    <a:pt x="213285" y="379422"/>
                    <a:pt x="220717" y="364558"/>
                  </a:cubicBezTo>
                  <a:lnTo>
                    <a:pt x="252248" y="301496"/>
                  </a:lnTo>
                  <a:cubicBezTo>
                    <a:pt x="257093" y="262739"/>
                    <a:pt x="250448" y="163145"/>
                    <a:pt x="299545" y="128075"/>
                  </a:cubicBezTo>
                  <a:cubicBezTo>
                    <a:pt x="335780" y="102193"/>
                    <a:pt x="398932" y="92922"/>
                    <a:pt x="441435" y="80778"/>
                  </a:cubicBezTo>
                  <a:cubicBezTo>
                    <a:pt x="457414" y="76213"/>
                    <a:pt x="472157" y="66226"/>
                    <a:pt x="488731" y="65013"/>
                  </a:cubicBezTo>
                  <a:cubicBezTo>
                    <a:pt x="688171" y="50420"/>
                    <a:pt x="888124" y="43992"/>
                    <a:pt x="1087821" y="33482"/>
                  </a:cubicBezTo>
                  <a:cubicBezTo>
                    <a:pt x="1306755" y="41590"/>
                    <a:pt x="1513908" y="-87210"/>
                    <a:pt x="1529255" y="112310"/>
                  </a:cubicBezTo>
                  <a:cubicBezTo>
                    <a:pt x="1532882" y="159467"/>
                    <a:pt x="1529255" y="206903"/>
                    <a:pt x="1529255" y="254199"/>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6" name="TextBox 5"/>
            <p:cNvSpPr txBox="1"/>
            <p:nvPr/>
          </p:nvSpPr>
          <p:spPr>
            <a:xfrm>
              <a:off x="190500" y="2112963"/>
              <a:ext cx="1270000" cy="419100"/>
            </a:xfrm>
            <a:prstGeom prst="rect">
              <a:avLst/>
            </a:prstGeom>
            <a:noFill/>
          </p:spPr>
          <p:txBody>
            <a:bodyPr wrap="square" rtlCol="0">
              <a:noAutofit/>
            </a:bodyPr>
            <a:lstStyle/>
            <a:p>
              <a:r>
                <a:rPr lang="en-US" b="1" dirty="0" smtClean="0">
                  <a:solidFill>
                    <a:srgbClr val="FF0000"/>
                  </a:solidFill>
                </a:rPr>
                <a:t>Copy</a:t>
              </a:r>
              <a:endParaRPr lang="en-US" b="1" dirty="0" smtClean="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Terminology</a:t>
            </a:r>
            <a:endParaRPr lang="en-US" dirty="0"/>
          </a:p>
        </p:txBody>
      </p:sp>
      <p:sp>
        <p:nvSpPr>
          <p:cNvPr id="3" name="Content Placeholder 2"/>
          <p:cNvSpPr>
            <a:spLocks noGrp="1"/>
          </p:cNvSpPr>
          <p:nvPr>
            <p:ph idx="1"/>
          </p:nvPr>
        </p:nvSpPr>
        <p:spPr/>
        <p:txBody>
          <a:bodyPr/>
          <a:lstStyle/>
          <a:p>
            <a:r>
              <a:rPr lang="en-US" dirty="0" smtClean="0"/>
              <a:t>Getting </a:t>
            </a:r>
            <a:r>
              <a:rPr lang="en-US" b="1" dirty="0" smtClean="0">
                <a:solidFill>
                  <a:srgbClr val="FF0000"/>
                </a:solidFill>
              </a:rPr>
              <a:t>user input</a:t>
            </a:r>
            <a:r>
              <a:rPr lang="en-US" dirty="0" smtClean="0"/>
              <a:t>:</a:t>
            </a:r>
          </a:p>
          <a:p>
            <a:pPr lvl="1"/>
            <a:r>
              <a:rPr lang="en-US" dirty="0" smtClean="0"/>
              <a:t>The user “types in” the information</a:t>
            </a:r>
          </a:p>
          <a:p>
            <a:pPr lvl="1"/>
            <a:r>
              <a:rPr lang="en-US" dirty="0" smtClean="0"/>
              <a:t>In Python the </a:t>
            </a:r>
            <a:r>
              <a:rPr lang="en-US" b="1" dirty="0" smtClean="0">
                <a:solidFill>
                  <a:srgbClr val="FF0000"/>
                </a:solidFill>
                <a:latin typeface="Consolas" panose="020B0609020204030204" pitchFamily="49" charset="0"/>
              </a:rPr>
              <a:t>input()</a:t>
            </a:r>
            <a:r>
              <a:rPr lang="en-US" dirty="0" smtClean="0"/>
              <a:t> function is employed</a:t>
            </a:r>
          </a:p>
          <a:p>
            <a:pPr lvl="1"/>
            <a:endParaRPr lang="en-US" dirty="0" smtClean="0"/>
          </a:p>
          <a:p>
            <a:r>
              <a:rPr lang="en-US" dirty="0" smtClean="0"/>
              <a:t>Passing </a:t>
            </a:r>
            <a:r>
              <a:rPr lang="en-US" b="1" dirty="0" smtClean="0">
                <a:solidFill>
                  <a:schemeClr val="accent2">
                    <a:lumMod val="75000"/>
                  </a:schemeClr>
                </a:solidFill>
              </a:rPr>
              <a:t>inputs/parameters</a:t>
            </a:r>
            <a:r>
              <a:rPr lang="en-US" dirty="0" smtClean="0"/>
              <a:t> into a function</a:t>
            </a:r>
          </a:p>
          <a:p>
            <a:pPr lvl="1"/>
            <a:r>
              <a:rPr lang="en-US" dirty="0" smtClean="0"/>
              <a:t>Information passed into a function as the function runs</a:t>
            </a:r>
          </a:p>
          <a:p>
            <a:pPr marL="342900" lvl="1" indent="0">
              <a:buNone/>
            </a:pPr>
            <a:r>
              <a:rPr lang="en-US" b="1" dirty="0" smtClean="0"/>
              <a:t>Format</a:t>
            </a:r>
            <a:r>
              <a:rPr lang="en-US" dirty="0" smtClean="0"/>
              <a:t>:</a:t>
            </a:r>
          </a:p>
          <a:p>
            <a:pPr marL="342900" lvl="1" indent="0">
              <a:buNone/>
            </a:pPr>
            <a:r>
              <a:rPr lang="en-US" dirty="0"/>
              <a:t> </a:t>
            </a:r>
            <a:r>
              <a:rPr lang="en-US" dirty="0" smtClean="0"/>
              <a:t>                                           </a:t>
            </a:r>
          </a:p>
          <a:p>
            <a:pPr marL="514350" lvl="2" indent="0">
              <a:buNone/>
            </a:pPr>
            <a:r>
              <a:rPr lang="en-US" dirty="0" smtClean="0">
                <a:latin typeface="Consolas" panose="020B0609020204030204" pitchFamily="49" charset="0"/>
              </a:rPr>
              <a:t>&lt;</a:t>
            </a:r>
            <a:r>
              <a:rPr lang="en-US" i="1" dirty="0" smtClean="0">
                <a:latin typeface="Consolas" panose="020B0609020204030204" pitchFamily="49" charset="0"/>
              </a:rPr>
              <a:t>Function name</a:t>
            </a:r>
            <a:r>
              <a:rPr lang="en-US" dirty="0" smtClean="0">
                <a:latin typeface="Consolas" panose="020B0609020204030204" pitchFamily="49" charset="0"/>
              </a:rPr>
              <a:t>&gt;(    )</a:t>
            </a:r>
          </a:p>
          <a:p>
            <a:pPr marL="342900" lvl="1" indent="0">
              <a:buNone/>
            </a:pPr>
            <a:endParaRPr lang="en-US" dirty="0"/>
          </a:p>
          <a:p>
            <a:pPr marL="342900" lvl="1" indent="0">
              <a:buNone/>
            </a:pPr>
            <a:r>
              <a:rPr lang="en-US" b="1" dirty="0" smtClean="0"/>
              <a:t>Examples</a:t>
            </a:r>
            <a:r>
              <a:rPr lang="en-US" dirty="0" smtClean="0"/>
              <a:t>:</a:t>
            </a:r>
            <a:endParaRPr lang="en-US" dirty="0"/>
          </a:p>
          <a:p>
            <a:pPr marL="514350" lvl="2" indent="0">
              <a:buNone/>
            </a:pPr>
            <a:r>
              <a:rPr lang="en-US" dirty="0">
                <a:latin typeface="Consolas" panose="020B0609020204030204" pitchFamily="49" charset="0"/>
              </a:rPr>
              <a:t>print(</a:t>
            </a:r>
            <a:r>
              <a:rPr lang="en-US" b="1" dirty="0">
                <a:solidFill>
                  <a:schemeClr val="accent2">
                    <a:lumMod val="75000"/>
                  </a:schemeClr>
                </a:solidFill>
                <a:latin typeface="Consolas" panose="020B0609020204030204" pitchFamily="49" charset="0"/>
              </a:rPr>
              <a:t>"hello</a:t>
            </a:r>
            <a:r>
              <a:rPr lang="en-US" b="1" dirty="0" smtClean="0">
                <a:solidFill>
                  <a:schemeClr val="accent2">
                    <a:lumMod val="75000"/>
                  </a:schemeClr>
                </a:solidFill>
                <a:latin typeface="Consolas" panose="020B0609020204030204" pitchFamily="49" charset="0"/>
              </a:rPr>
              <a:t>"</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input = </a:t>
            </a:r>
            <a:r>
              <a:rPr lang="en-US" b="1" dirty="0">
                <a:solidFill>
                  <a:srgbClr val="3366FF"/>
                </a:solidFill>
                <a:latin typeface="Consolas" panose="020B0609020204030204" pitchFamily="49" charset="0"/>
              </a:rPr>
              <a:t>"hello"</a:t>
            </a:r>
            <a:endParaRPr lang="en-US" b="1" dirty="0" smtClean="0">
              <a:solidFill>
                <a:srgbClr val="3366FF"/>
              </a:solidFill>
              <a:latin typeface="Consolas" panose="020B0609020204030204" pitchFamily="49" charset="0"/>
            </a:endParaRPr>
          </a:p>
          <a:p>
            <a:pPr marL="514350" lvl="2" indent="0">
              <a:buNone/>
            </a:pPr>
            <a:r>
              <a:rPr lang="en-US" dirty="0" err="1">
                <a:latin typeface="Consolas" panose="020B0609020204030204" pitchFamily="49" charset="0"/>
              </a:rPr>
              <a:t>r</a:t>
            </a:r>
            <a:r>
              <a:rPr lang="en-US" dirty="0" err="1" smtClean="0">
                <a:latin typeface="Consolas" panose="020B0609020204030204" pitchFamily="49" charset="0"/>
              </a:rPr>
              <a:t>andom.randrange</a:t>
            </a:r>
            <a:r>
              <a:rPr lang="en-US" dirty="0" smtClean="0">
                <a:latin typeface="Consolas" panose="020B0609020204030204" pitchFamily="49" charset="0"/>
              </a:rPr>
              <a:t>(</a:t>
            </a:r>
            <a:r>
              <a:rPr lang="en-US" b="1" dirty="0" smtClean="0">
                <a:solidFill>
                  <a:schemeClr val="accent2">
                    <a:lumMod val="75000"/>
                  </a:schemeClr>
                </a:solidFill>
                <a:latin typeface="Consolas" panose="020B0609020204030204" pitchFamily="49" charset="0"/>
              </a:rPr>
              <a:t>6</a:t>
            </a:r>
            <a:r>
              <a:rPr lang="en-US" dirty="0" smtClean="0">
                <a:latin typeface="Consolas" panose="020B0609020204030204" pitchFamily="49" charset="0"/>
              </a:rPr>
              <a:t>)  </a:t>
            </a:r>
            <a:r>
              <a:rPr lang="en-US" b="1" dirty="0" smtClean="0">
                <a:solidFill>
                  <a:srgbClr val="3366FF"/>
                </a:solidFill>
                <a:latin typeface="Consolas" panose="020B0609020204030204" pitchFamily="49" charset="0"/>
              </a:rPr>
              <a:t># input = 6</a:t>
            </a:r>
          </a:p>
          <a:p>
            <a:pPr marL="514350" lvl="2" indent="0">
              <a:buNone/>
            </a:pPr>
            <a:r>
              <a:rPr lang="en-US" dirty="0">
                <a:latin typeface="Consolas" panose="020B0609020204030204" pitchFamily="49" charset="0"/>
              </a:rPr>
              <a:t>p</a:t>
            </a:r>
            <a:r>
              <a:rPr lang="en-US" dirty="0" smtClean="0">
                <a:latin typeface="Consolas" panose="020B0609020204030204" pitchFamily="49" charset="0"/>
              </a:rPr>
              <a:t>rint()   </a:t>
            </a:r>
            <a:r>
              <a:rPr lang="en-US" b="1" dirty="0" smtClean="0">
                <a:solidFill>
                  <a:srgbClr val="3366FF"/>
                </a:solidFill>
                <a:latin typeface="Consolas" panose="020B0609020204030204" pitchFamily="49" charset="0"/>
              </a:rPr>
              <a:t># No input</a:t>
            </a:r>
          </a:p>
          <a:p>
            <a:pPr marL="514350" lvl="2" indent="0">
              <a:buNone/>
            </a:pPr>
            <a:r>
              <a:rPr lang="en-US" dirty="0" smtClean="0">
                <a:latin typeface="Consolas" panose="020B0609020204030204" pitchFamily="49" charset="0"/>
              </a:rPr>
              <a:t>round(3.14,1)  </a:t>
            </a:r>
            <a:r>
              <a:rPr lang="en-US" b="1" dirty="0" smtClean="0">
                <a:solidFill>
                  <a:srgbClr val="3366FF"/>
                </a:solidFill>
                <a:latin typeface="Consolas" panose="020B0609020204030204" pitchFamily="49" charset="0"/>
              </a:rPr>
              <a:t># 2 inputs = 3.14(data), 1(# fraction digits)</a:t>
            </a:r>
            <a:endParaRPr lang="en-US" b="1" dirty="0">
              <a:solidFill>
                <a:srgbClr val="3366FF"/>
              </a:solidFill>
              <a:latin typeface="Consolas" panose="020B0609020204030204" pitchFamily="49" charset="0"/>
            </a:endParaRPr>
          </a:p>
          <a:p>
            <a:pPr marL="342900" lvl="1" indent="0">
              <a:buNone/>
            </a:pPr>
            <a:endParaRPr lang="en-US" dirty="0" smtClean="0"/>
          </a:p>
        </p:txBody>
      </p:sp>
      <p:grpSp>
        <p:nvGrpSpPr>
          <p:cNvPr id="7" name="Group 6"/>
          <p:cNvGrpSpPr/>
          <p:nvPr/>
        </p:nvGrpSpPr>
        <p:grpSpPr>
          <a:xfrm>
            <a:off x="2545914" y="3657600"/>
            <a:ext cx="2407085" cy="685800"/>
            <a:chOff x="2545914" y="3657600"/>
            <a:chExt cx="2407085" cy="685800"/>
          </a:xfrm>
        </p:grpSpPr>
        <p:sp>
          <p:nvSpPr>
            <p:cNvPr id="4" name="TextBox 3"/>
            <p:cNvSpPr txBox="1"/>
            <p:nvPr/>
          </p:nvSpPr>
          <p:spPr>
            <a:xfrm>
              <a:off x="2545914" y="3657600"/>
              <a:ext cx="2407085" cy="381000"/>
            </a:xfrm>
            <a:prstGeom prst="rect">
              <a:avLst/>
            </a:prstGeom>
            <a:noFill/>
          </p:spPr>
          <p:txBody>
            <a:bodyPr wrap="square" rtlCol="0">
              <a:noAutofit/>
            </a:bodyPr>
            <a:lstStyle/>
            <a:p>
              <a:r>
                <a:rPr lang="en-US" b="1" dirty="0" smtClean="0">
                  <a:solidFill>
                    <a:schemeClr val="accent2">
                      <a:lumMod val="75000"/>
                    </a:schemeClr>
                  </a:solidFill>
                  <a:latin typeface="Consolas" panose="020B0609020204030204" pitchFamily="49" charset="0"/>
                </a:rPr>
                <a:t>Inputs/parameters</a:t>
              </a:r>
            </a:p>
          </p:txBody>
        </p:sp>
        <p:cxnSp>
          <p:nvCxnSpPr>
            <p:cNvPr id="6" name="Straight Arrow Connector 5"/>
            <p:cNvCxnSpPr/>
            <p:nvPr/>
          </p:nvCxnSpPr>
          <p:spPr>
            <a:xfrm>
              <a:off x="3352800" y="3962400"/>
              <a:ext cx="0" cy="3810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37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childTnLst>
                                </p:cTn>
                              </p:par>
                            </p:childTnLst>
                          </p:cTn>
                        </p:par>
                        <p:par>
                          <p:cTn id="38" fill="hold">
                            <p:stCondLst>
                              <p:cond delay="0"/>
                            </p:stCondLst>
                            <p:childTnLst>
                              <p:par>
                                <p:cTn id="39" presetID="1" presetClass="entr" presetSubtype="0" fill="hold" grpId="0" nodeType="after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(Simple) Example Question: Terminology</a:t>
            </a:r>
            <a:endParaRPr lang="en-US" dirty="0"/>
          </a:p>
        </p:txBody>
      </p:sp>
      <p:sp>
        <p:nvSpPr>
          <p:cNvPr id="3" name="Content Placeholder 2"/>
          <p:cNvSpPr>
            <a:spLocks noGrp="1"/>
          </p:cNvSpPr>
          <p:nvPr>
            <p:ph idx="1"/>
          </p:nvPr>
        </p:nvSpPr>
        <p:spPr/>
        <p:txBody>
          <a:bodyPr/>
          <a:lstStyle/>
          <a:p>
            <a:r>
              <a:rPr lang="en-US" dirty="0" smtClean="0"/>
              <a:t>Write a function that takes two inputs: a numerator and denominator </a:t>
            </a:r>
          </a:p>
          <a:p>
            <a:r>
              <a:rPr lang="en-US" dirty="0" smtClean="0"/>
              <a:t>The function will calculate and display onscreen the floating point quotient </a:t>
            </a:r>
          </a:p>
          <a:p>
            <a:r>
              <a:rPr lang="en-US" dirty="0" smtClean="0"/>
              <a:t>Solution:</a:t>
            </a:r>
          </a:p>
          <a:p>
            <a:pPr lvl="1"/>
            <a:r>
              <a:rPr lang="en-US" dirty="0" smtClean="0"/>
              <a:t>There is no mention of </a:t>
            </a:r>
            <a:r>
              <a:rPr lang="en-US" i="1" dirty="0" smtClean="0"/>
              <a:t>user</a:t>
            </a:r>
            <a:r>
              <a:rPr lang="en-US" dirty="0" smtClean="0"/>
              <a:t> </a:t>
            </a:r>
            <a:r>
              <a:rPr lang="en-US" dirty="0" smtClean="0"/>
              <a:t>input</a:t>
            </a:r>
          </a:p>
          <a:p>
            <a:pPr lvl="2"/>
            <a:r>
              <a:rPr lang="en-US" dirty="0"/>
              <a:t>D</a:t>
            </a:r>
            <a:r>
              <a:rPr lang="en-US" dirty="0" smtClean="0"/>
              <a:t>on’t call the </a:t>
            </a:r>
            <a:r>
              <a:rPr lang="en-US" dirty="0" smtClean="0">
                <a:latin typeface="Consolas" panose="020B0609020204030204" pitchFamily="49" charset="0"/>
              </a:rPr>
              <a:t>input()</a:t>
            </a:r>
            <a:r>
              <a:rPr lang="en-US" dirty="0" smtClean="0"/>
              <a:t> function!</a:t>
            </a:r>
            <a:endParaRPr lang="en-US" dirty="0" smtClean="0"/>
          </a:p>
          <a:p>
            <a:pPr lvl="1"/>
            <a:r>
              <a:rPr lang="en-US" dirty="0" smtClean="0"/>
              <a:t>Consequently the input in the program description refers to information passed into the function as it runs</a:t>
            </a:r>
          </a:p>
          <a:p>
            <a:pPr marL="342900" lvl="1" indent="0">
              <a:buNone/>
            </a:pPr>
            <a:r>
              <a:rPr lang="en-US" b="1" dirty="0" smtClean="0">
                <a:solidFill>
                  <a:srgbClr val="3366FF"/>
                </a:solidFill>
                <a:latin typeface="Consolas" panose="020B0609020204030204" pitchFamily="49" charset="0"/>
              </a:rPr>
              <a:t># Correct function definition</a:t>
            </a:r>
          </a:p>
          <a:p>
            <a:pPr marL="342900" lvl="1" indent="0">
              <a:buNone/>
            </a:pPr>
            <a:r>
              <a:rPr lang="en-US" dirty="0">
                <a:latin typeface="Consolas" panose="020B0609020204030204" pitchFamily="49" charset="0"/>
              </a:rPr>
              <a:t>d</a:t>
            </a:r>
            <a:r>
              <a:rPr lang="en-US" dirty="0" smtClean="0">
                <a:latin typeface="Consolas" panose="020B0609020204030204" pitchFamily="49" charset="0"/>
              </a:rPr>
              <a:t>ef </a:t>
            </a:r>
            <a:r>
              <a:rPr lang="en-US" dirty="0" err="1" smtClean="0">
                <a:latin typeface="Consolas" panose="020B0609020204030204" pitchFamily="49" charset="0"/>
              </a:rPr>
              <a:t>aFunction</a:t>
            </a:r>
            <a:r>
              <a:rPr lang="en-US" dirty="0" smtClean="0">
                <a:latin typeface="Consolas" panose="020B0609020204030204" pitchFamily="49" charset="0"/>
              </a:rPr>
              <a:t>(</a:t>
            </a:r>
            <a:r>
              <a:rPr lang="en-US" dirty="0" err="1" smtClean="0">
                <a:latin typeface="Consolas" panose="020B0609020204030204" pitchFamily="49" charset="0"/>
              </a:rPr>
              <a:t>numerator,denominator</a:t>
            </a:r>
            <a:r>
              <a:rPr lang="en-US" dirty="0" smtClean="0">
                <a:latin typeface="Consolas" panose="020B0609020204030204" pitchFamily="49" charset="0"/>
              </a:rPr>
              <a:t>):</a:t>
            </a:r>
          </a:p>
          <a:p>
            <a:pPr marL="342900" lvl="1" indent="0">
              <a:buNone/>
            </a:pPr>
            <a:r>
              <a:rPr lang="en-US" dirty="0">
                <a:latin typeface="Consolas" panose="020B0609020204030204" pitchFamily="49" charset="0"/>
              </a:rPr>
              <a:t> </a:t>
            </a:r>
            <a:r>
              <a:rPr lang="en-US" dirty="0" smtClean="0">
                <a:latin typeface="Consolas" panose="020B0609020204030204" pitchFamily="49" charset="0"/>
              </a:rPr>
              <a:t>   quotient = numerator/denominator</a:t>
            </a:r>
          </a:p>
          <a:p>
            <a:pPr marL="342900" lvl="1" indent="0">
              <a:buNone/>
            </a:pPr>
            <a:r>
              <a:rPr lang="en-US" dirty="0">
                <a:latin typeface="Consolas" panose="020B0609020204030204" pitchFamily="49" charset="0"/>
              </a:rPr>
              <a:t> </a:t>
            </a:r>
            <a:r>
              <a:rPr lang="en-US" dirty="0" smtClean="0">
                <a:latin typeface="Consolas" panose="020B0609020204030204" pitchFamily="49" charset="0"/>
              </a:rPr>
              <a:t>   print(quotient)</a:t>
            </a:r>
          </a:p>
          <a:p>
            <a:pPr marL="342900" lvl="1" indent="0">
              <a:buNone/>
            </a:pPr>
            <a:endParaRPr lang="en-US" dirty="0" smtClean="0"/>
          </a:p>
          <a:p>
            <a:endParaRPr lang="en-US" dirty="0"/>
          </a:p>
        </p:txBody>
      </p:sp>
    </p:spTree>
    <p:extLst>
      <p:ext uri="{BB962C8B-B14F-4D97-AF65-F5344CB8AC3E}">
        <p14:creationId xmlns:p14="http://schemas.microsoft.com/office/powerpoint/2010/main" val="18553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Exercise:</a:t>
            </a:r>
            <a:endParaRPr lang="en-US" dirty="0"/>
          </a:p>
        </p:txBody>
      </p:sp>
      <p:sp>
        <p:nvSpPr>
          <p:cNvPr id="3" name="Content Placeholder 2"/>
          <p:cNvSpPr>
            <a:spLocks noGrp="1"/>
          </p:cNvSpPr>
          <p:nvPr>
            <p:ph idx="1"/>
          </p:nvPr>
        </p:nvSpPr>
        <p:spPr/>
        <p:txBody>
          <a:bodyPr/>
          <a:lstStyle/>
          <a:p>
            <a:r>
              <a:rPr lang="en-US" dirty="0" smtClean="0"/>
              <a:t>Write a function that takes as input two parameters.</a:t>
            </a:r>
          </a:p>
          <a:p>
            <a:r>
              <a:rPr lang="en-US" dirty="0" smtClean="0"/>
              <a:t>The function will display the two parameters using the </a:t>
            </a:r>
            <a:r>
              <a:rPr lang="en-US" dirty="0" smtClean="0">
                <a:latin typeface="Consolas" panose="020B0609020204030204" pitchFamily="49" charset="0"/>
              </a:rPr>
              <a:t>print()</a:t>
            </a:r>
            <a:r>
              <a:rPr lang="en-US" dirty="0" smtClean="0"/>
              <a:t> function and display them on one line separated by a space.</a:t>
            </a:r>
            <a:endParaRPr lang="en-US" dirty="0"/>
          </a:p>
        </p:txBody>
      </p:sp>
    </p:spTree>
    <p:extLst>
      <p:ext uri="{BB962C8B-B14F-4D97-AF65-F5344CB8AC3E}">
        <p14:creationId xmlns:p14="http://schemas.microsoft.com/office/powerpoint/2010/main" val="356276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dirty="0" smtClean="0"/>
              <a:t>Useful for visualizing the layout of function calls in a large and complex program.</a:t>
            </a:r>
          </a:p>
          <a:p>
            <a:r>
              <a:rPr lang="en-US" altLang="en-US" b="1" dirty="0" smtClean="0"/>
              <a:t>Format</a:t>
            </a:r>
            <a:r>
              <a:rPr lang="en-US" altLang="en-US" dirty="0" smtClean="0"/>
              <a:t>:</a:t>
            </a:r>
          </a:p>
          <a:p>
            <a:endParaRPr lang="en-US" altLang="en-US" dirty="0" smtClean="0"/>
          </a:p>
          <a:p>
            <a:endParaRPr lang="en-US" altLang="en-US" dirty="0" smtClean="0"/>
          </a:p>
          <a:p>
            <a:endParaRPr lang="en-US" altLang="en-US" dirty="0" smtClean="0"/>
          </a:p>
          <a:p>
            <a:endParaRPr lang="en-US" altLang="en-US" dirty="0" smtClean="0"/>
          </a:p>
          <a:p>
            <a:r>
              <a:rPr lang="en-US" altLang="en-US" b="1" dirty="0" smtClean="0"/>
              <a:t>Example</a:t>
            </a:r>
            <a:r>
              <a:rPr lang="en-US" altLang="en-US" dirty="0" smtClean="0"/>
              <a:t>:</a:t>
            </a:r>
          </a:p>
          <a:p>
            <a:pPr marL="342900" lvl="1" indent="0">
              <a:buFont typeface="Arial" charset="0"/>
              <a:buNone/>
            </a:pPr>
            <a:r>
              <a:rPr lang="en-US" altLang="en-US" sz="1800" dirty="0" smtClean="0">
                <a:latin typeface="Consolas" pitchFamily="49" charset="0"/>
              </a:rPr>
              <a:t>def start():</a:t>
            </a:r>
          </a:p>
          <a:p>
            <a:pPr marL="342900" lvl="1" indent="0">
              <a:buFont typeface="Arial" charset="0"/>
              <a:buNone/>
            </a:pPr>
            <a:r>
              <a:rPr lang="en-US" altLang="en-US" sz="1800" dirty="0" smtClean="0">
                <a:latin typeface="Consolas" pitchFamily="49" charset="0"/>
              </a:rPr>
              <a:t>    age = float(input())</a:t>
            </a:r>
          </a:p>
          <a:p>
            <a:pPr marL="342900" lvl="1" indent="0">
              <a:buFont typeface="Arial" charset="0"/>
              <a:buNone/>
            </a:pPr>
            <a:r>
              <a:rPr lang="en-US" altLang="en-US" sz="1800" dirty="0" smtClean="0">
                <a:latin typeface="Consolas" pitchFamily="49" charset="0"/>
              </a:rPr>
              <a:t>    print(age)</a:t>
            </a:r>
          </a:p>
        </p:txBody>
      </p:sp>
      <p:sp>
        <p:nvSpPr>
          <p:cNvPr id="50179" name="Title 1"/>
          <p:cNvSpPr>
            <a:spLocks noGrp="1"/>
          </p:cNvSpPr>
          <p:nvPr>
            <p:ph type="title"/>
          </p:nvPr>
        </p:nvSpPr>
        <p:spPr/>
        <p:txBody>
          <a:bodyPr/>
          <a:lstStyle/>
          <a:p>
            <a:r>
              <a:rPr lang="en-US" altLang="en-US" smtClean="0"/>
              <a:t>Structure Charts</a:t>
            </a:r>
          </a:p>
        </p:txBody>
      </p:sp>
      <p:grpSp>
        <p:nvGrpSpPr>
          <p:cNvPr id="8" name="Group 7"/>
          <p:cNvGrpSpPr>
            <a:grpSpLocks/>
          </p:cNvGrpSpPr>
          <p:nvPr/>
        </p:nvGrpSpPr>
        <p:grpSpPr bwMode="auto">
          <a:xfrm>
            <a:off x="685800" y="2362200"/>
            <a:ext cx="4595813" cy="1828800"/>
            <a:chOff x="685800" y="2362200"/>
            <a:chExt cx="4595813" cy="1828800"/>
          </a:xfrm>
        </p:grpSpPr>
        <p:sp>
          <p:nvSpPr>
            <p:cNvPr id="5" name="Rectangle 4"/>
            <p:cNvSpPr/>
            <p:nvPr/>
          </p:nvSpPr>
          <p:spPr>
            <a:xfrm>
              <a:off x="685800" y="3352800"/>
              <a:ext cx="15240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sp>
          <p:nvSpPr>
            <p:cNvPr id="6" name="Rectangle 5"/>
            <p:cNvSpPr/>
            <p:nvPr/>
          </p:nvSpPr>
          <p:spPr>
            <a:xfrm>
              <a:off x="2233613" y="23622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Calling function</a:t>
              </a:r>
            </a:p>
          </p:txBody>
        </p:sp>
        <p:sp>
          <p:nvSpPr>
            <p:cNvPr id="7" name="Rectangle 6"/>
            <p:cNvSpPr/>
            <p:nvPr/>
          </p:nvSpPr>
          <p:spPr>
            <a:xfrm>
              <a:off x="3757613" y="3408363"/>
              <a:ext cx="1524000" cy="782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Function being called</a:t>
              </a:r>
            </a:p>
          </p:txBody>
        </p:sp>
        <p:cxnSp>
          <p:nvCxnSpPr>
            <p:cNvPr id="9" name="Elbow Connector 8"/>
            <p:cNvCxnSpPr>
              <a:stCxn id="6" idx="2"/>
              <a:endCxn id="5" idx="0"/>
            </p:cNvCxnSpPr>
            <p:nvPr/>
          </p:nvCxnSpPr>
          <p:spPr>
            <a:xfrm rot="5400000">
              <a:off x="1993107" y="2350293"/>
              <a:ext cx="457200" cy="1547813"/>
            </a:xfrm>
            <a:prstGeom prst="bentConnector3">
              <a:avLst>
                <a:gd name="adj1" fmla="val 56383"/>
              </a:avLst>
            </a:prstGeom>
            <a:ln w="25400"/>
          </p:spPr>
          <p:style>
            <a:lnRef idx="1">
              <a:schemeClr val="accent1"/>
            </a:lnRef>
            <a:fillRef idx="0">
              <a:schemeClr val="accent1"/>
            </a:fillRef>
            <a:effectRef idx="0">
              <a:schemeClr val="accent1"/>
            </a:effectRef>
            <a:fontRef idx="minor">
              <a:schemeClr val="tx1"/>
            </a:fontRef>
          </p:style>
        </p:cxnSp>
        <p:cxnSp>
          <p:nvCxnSpPr>
            <p:cNvPr id="10" name="Elbow Connector 9"/>
            <p:cNvCxnSpPr>
              <a:stCxn id="7" idx="0"/>
              <a:endCxn id="6" idx="2"/>
            </p:cNvCxnSpPr>
            <p:nvPr/>
          </p:nvCxnSpPr>
          <p:spPr>
            <a:xfrm rot="16200000" flipV="1">
              <a:off x="3501231" y="2389982"/>
              <a:ext cx="512763" cy="15240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nvGrpSpPr>
          <p:cNvPr id="15" name="Group 14"/>
          <p:cNvGrpSpPr>
            <a:grpSpLocks/>
          </p:cNvGrpSpPr>
          <p:nvPr/>
        </p:nvGrpSpPr>
        <p:grpSpPr bwMode="auto">
          <a:xfrm>
            <a:off x="4743450" y="4530725"/>
            <a:ext cx="3657600" cy="2155825"/>
            <a:chOff x="4743451" y="4530320"/>
            <a:chExt cx="3657600" cy="2155825"/>
          </a:xfrm>
        </p:grpSpPr>
        <p:sp>
          <p:nvSpPr>
            <p:cNvPr id="16" name="Rectangle 15"/>
            <p:cNvSpPr/>
            <p:nvPr/>
          </p:nvSpPr>
          <p:spPr bwMode="auto">
            <a:xfrm>
              <a:off x="4743451" y="6152745"/>
              <a:ext cx="1119188"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input</a:t>
              </a:r>
            </a:p>
          </p:txBody>
        </p:sp>
        <p:sp>
          <p:nvSpPr>
            <p:cNvPr id="17" name="Rectangle 16"/>
            <p:cNvSpPr/>
            <p:nvPr/>
          </p:nvSpPr>
          <p:spPr bwMode="auto">
            <a:xfrm>
              <a:off x="5886451" y="4530320"/>
              <a:ext cx="2190750" cy="10985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18" name="Rectangle 17"/>
            <p:cNvSpPr/>
            <p:nvPr/>
          </p:nvSpPr>
          <p:spPr bwMode="auto">
            <a:xfrm>
              <a:off x="6038851" y="6151158"/>
              <a:ext cx="990600" cy="531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float</a:t>
              </a:r>
            </a:p>
          </p:txBody>
        </p:sp>
        <p:cxnSp>
          <p:nvCxnSpPr>
            <p:cNvPr id="19" name="Elbow Connector 18"/>
            <p:cNvCxnSpPr>
              <a:stCxn id="17" idx="2"/>
              <a:endCxn id="16" idx="0"/>
            </p:cNvCxnSpPr>
            <p:nvPr/>
          </p:nvCxnSpPr>
          <p:spPr bwMode="auto">
            <a:xfrm rot="5400000">
              <a:off x="5880895" y="5051814"/>
              <a:ext cx="523875" cy="1677987"/>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0"/>
              <a:endCxn id="17" idx="2"/>
            </p:cNvCxnSpPr>
            <p:nvPr/>
          </p:nvCxnSpPr>
          <p:spPr bwMode="auto">
            <a:xfrm rot="5400000" flipH="1" flipV="1">
              <a:off x="6496845" y="5666176"/>
              <a:ext cx="522288" cy="447675"/>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7" name="Rectangle 26"/>
            <p:cNvSpPr/>
            <p:nvPr/>
          </p:nvSpPr>
          <p:spPr bwMode="auto">
            <a:xfrm>
              <a:off x="7410451" y="6152745"/>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print</a:t>
              </a:r>
            </a:p>
          </p:txBody>
        </p:sp>
        <p:cxnSp>
          <p:nvCxnSpPr>
            <p:cNvPr id="29" name="Elbow Connector 28"/>
            <p:cNvCxnSpPr>
              <a:stCxn id="17" idx="2"/>
              <a:endCxn id="27" idx="0"/>
            </p:cNvCxnSpPr>
            <p:nvPr/>
          </p:nvCxnSpPr>
          <p:spPr bwMode="auto">
            <a:xfrm rot="16200000" flipH="1">
              <a:off x="7181851" y="5428845"/>
              <a:ext cx="523875" cy="92392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38851" y="4968470"/>
              <a:ext cx="1085850" cy="52705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t>Structure Chart: </a:t>
            </a:r>
            <a:r>
              <a:rPr lang="en-US" altLang="en-US" smtClean="0">
                <a:latin typeface="Consolas" pitchFamily="49" charset="0"/>
              </a:rPr>
              <a:t>temperature.py</a:t>
            </a:r>
            <a:r>
              <a:rPr lang="en-US" altLang="en-US" smtClean="0"/>
              <a:t> </a:t>
            </a:r>
          </a:p>
        </p:txBody>
      </p:sp>
      <p:sp>
        <p:nvSpPr>
          <p:cNvPr id="51203" name="Content Placeholder 2"/>
          <p:cNvSpPr>
            <a:spLocks noGrp="1"/>
          </p:cNvSpPr>
          <p:nvPr>
            <p:ph idx="1"/>
          </p:nvPr>
        </p:nvSpPr>
        <p:spPr>
          <a:xfrm>
            <a:off x="457200" y="1143000"/>
            <a:ext cx="8229600" cy="914400"/>
          </a:xfrm>
        </p:spPr>
        <p:txBody>
          <a:bodyPr/>
          <a:lstStyle/>
          <a:p>
            <a:r>
              <a:rPr lang="en-US" altLang="en-US" dirty="0" smtClean="0"/>
              <a:t>To reduce clutter most structure charts only show functions that were directly implemented by the </a:t>
            </a:r>
            <a:r>
              <a:rPr lang="en-US" altLang="en-US" dirty="0" smtClean="0"/>
              <a:t>programmer</a:t>
            </a:r>
            <a:r>
              <a:rPr lang="en-US" altLang="en-US" dirty="0"/>
              <a:t> </a:t>
            </a:r>
            <a:r>
              <a:rPr lang="en-US" altLang="en-US" dirty="0" smtClean="0"/>
              <a:t>(or team).</a:t>
            </a:r>
            <a:endParaRPr lang="en-US" altLang="en-US" dirty="0" smtClean="0"/>
          </a:p>
        </p:txBody>
      </p:sp>
      <p:sp>
        <p:nvSpPr>
          <p:cNvPr id="4" name="Rectangle 3"/>
          <p:cNvSpPr/>
          <p:nvPr/>
        </p:nvSpPr>
        <p:spPr>
          <a:xfrm>
            <a:off x="1993900" y="373697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2438400"/>
            <a:ext cx="15240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5765800" y="3657600"/>
            <a:ext cx="2616200" cy="12287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convert</a:t>
            </a:r>
          </a:p>
        </p:txBody>
      </p:sp>
      <p:cxnSp>
        <p:nvCxnSpPr>
          <p:cNvPr id="7" name="Elbow Connector 6"/>
          <p:cNvCxnSpPr>
            <a:stCxn id="5" idx="2"/>
            <a:endCxn id="4" idx="0"/>
          </p:cNvCxnSpPr>
          <p:nvPr/>
        </p:nvCxnSpPr>
        <p:spPr>
          <a:xfrm rot="5400000">
            <a:off x="3306762" y="2535238"/>
            <a:ext cx="765175" cy="16383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16200000" flipV="1">
            <a:off x="5448300" y="2032000"/>
            <a:ext cx="685800" cy="2565400"/>
          </a:xfrm>
          <a:prstGeom prst="bentConnector3">
            <a:avLst>
              <a:gd name="adj1" fmla="val 4290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997325" y="6265863"/>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display</a:t>
            </a:r>
          </a:p>
        </p:txBody>
      </p:sp>
      <p:cxnSp>
        <p:nvCxnSpPr>
          <p:cNvPr id="10" name="Elbow Connector 9"/>
          <p:cNvCxnSpPr>
            <a:stCxn id="6" idx="2"/>
            <a:endCxn id="9" idx="0"/>
          </p:cNvCxnSpPr>
          <p:nvPr/>
        </p:nvCxnSpPr>
        <p:spPr>
          <a:xfrm rot="5400000">
            <a:off x="5093494" y="4285456"/>
            <a:ext cx="1379538" cy="2581275"/>
          </a:xfrm>
          <a:prstGeom prst="bentConnector3">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19800" y="4114800"/>
            <a:ext cx="1371600" cy="6096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dirty="0">
                <a:solidFill>
                  <a:schemeClr val="tx1"/>
                </a:solidFill>
                <a:latin typeface="Consolas" panose="020B0609020204030204" pitchFamily="49" charset="0"/>
                <a:cs typeface="Consolas" panose="020B0609020204030204" pitchFamily="49" charset="0"/>
              </a:rPr>
              <a:t>celsius</a:t>
            </a:r>
          </a:p>
          <a:p>
            <a:pPr eaLnBrk="1" hangingPunct="1">
              <a:defRPr/>
            </a:pPr>
            <a:r>
              <a:rPr lang="en-US" sz="1600" dirty="0">
                <a:solidFill>
                  <a:schemeClr val="tx1"/>
                </a:solidFill>
                <a:latin typeface="Consolas" panose="020B0609020204030204" pitchFamily="49" charset="0"/>
                <a:cs typeface="Consolas" panose="020B0609020204030204" pitchFamily="49" charset="0"/>
              </a:rPr>
              <a:t>fahrenheit</a:t>
            </a:r>
          </a:p>
        </p:txBody>
      </p:sp>
      <p:sp>
        <p:nvSpPr>
          <p:cNvPr id="51212" name="TextBox 19"/>
          <p:cNvSpPr txBox="1">
            <a:spLocks noChangeArrowheads="1"/>
          </p:cNvSpPr>
          <p:nvPr/>
        </p:nvSpPr>
        <p:spPr bwMode="auto">
          <a:xfrm>
            <a:off x="4343400" y="5256213"/>
            <a:ext cx="2743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smtClean="0">
                <a:latin typeface="Consolas" pitchFamily="49" charset="0"/>
              </a:rPr>
              <a:t>Inputs(</a:t>
            </a:r>
            <a:r>
              <a:rPr lang="en-US" altLang="en-US" sz="1400" dirty="0" err="1" smtClean="0">
                <a:latin typeface="Consolas" pitchFamily="49" charset="0"/>
              </a:rPr>
              <a:t>celsius,fahrenheit</a:t>
            </a:r>
            <a:r>
              <a:rPr lang="en-US" altLang="en-US" sz="1400" dirty="0">
                <a:latin typeface="Consolas" pitchFamily="49" charset="0"/>
              </a:rPr>
              <a:t>)</a:t>
            </a:r>
            <a:endParaRPr lang="en-US" altLang="en-US" sz="1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t>Parameter Passing: Putting It All Together</a:t>
            </a:r>
          </a:p>
        </p:txBody>
      </p:sp>
      <p:sp>
        <p:nvSpPr>
          <p:cNvPr id="52227" name="Rectangle 3"/>
          <p:cNvSpPr>
            <a:spLocks noGrp="1" noChangeArrowheads="1"/>
          </p:cNvSpPr>
          <p:nvPr>
            <p:ph type="body" idx="1"/>
          </p:nvPr>
        </p:nvSpPr>
        <p:spPr/>
        <p:txBody>
          <a:bodyPr/>
          <a:lstStyle/>
          <a:p>
            <a:pPr>
              <a:spcBef>
                <a:spcPct val="10000"/>
              </a:spcBef>
            </a:pPr>
            <a:r>
              <a:rPr lang="en-US" altLang="en-US" dirty="0" smtClean="0"/>
              <a:t>Name of the example program: </a:t>
            </a:r>
            <a:r>
              <a:rPr lang="en-US" altLang="en-US" b="1" dirty="0" smtClean="0"/>
              <a:t>4</a:t>
            </a:r>
            <a:r>
              <a:rPr lang="en-US" altLang="en-US" b="1" dirty="0" smtClean="0">
                <a:latin typeface="Consolas" pitchFamily="49" charset="0"/>
              </a:rPr>
              <a:t>temperature.py</a:t>
            </a:r>
          </a:p>
          <a:p>
            <a:pPr>
              <a:spcBef>
                <a:spcPct val="10000"/>
              </a:spcBef>
            </a:pPr>
            <a:endParaRPr lang="en-US" altLang="en-US" sz="2000" dirty="0" smtClean="0">
              <a:latin typeface="Arial"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Celsius to Fahrenheit converter</a:t>
            </a:r>
          </a:p>
          <a:p>
            <a:pPr lvl="1">
              <a:buFont typeface="Times New Roman" pitchFamily="18" charset="0"/>
              <a:buNone/>
            </a:pP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This program will convert a given Celsius temperature to an equivalent</a:t>
            </a:r>
          </a:p>
          <a:p>
            <a:pPr lvl="1">
              <a:buFont typeface="Times New Roman" pitchFamily="18" charset="0"/>
              <a:buNone/>
            </a:pPr>
            <a:r>
              <a:rPr lang="en-US" altLang="en-US" sz="1600" dirty="0" smtClean="0">
                <a:latin typeface="Consolas" pitchFamily="49" charset="0"/>
              </a:rPr>
              <a:t>Fahrenheit value.</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    """)</a:t>
            </a:r>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5257800"/>
            <a:ext cx="81788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smtClean="0"/>
              <a:t>Parameter Passing: Putting It All Together (2)</a:t>
            </a:r>
          </a:p>
        </p:txBody>
      </p:sp>
      <p:sp>
        <p:nvSpPr>
          <p:cNvPr id="53251" name="Rectangle 3"/>
          <p:cNvSpPr>
            <a:spLocks noGrp="1" noChangeArrowheads="1"/>
          </p:cNvSpPr>
          <p:nvPr>
            <p:ph type="body" idx="1"/>
          </p:nvPr>
        </p:nvSpPr>
        <p:spPr/>
        <p:txBody>
          <a:bodyPr/>
          <a:lstStyle/>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a:t>
            </a:r>
          </a:p>
          <a:p>
            <a:pPr lvl="1">
              <a:buFont typeface="Times New Roman" pitchFamily="18" charset="0"/>
              <a:buNone/>
            </a:pPr>
            <a:r>
              <a:rPr lang="en-US" altLang="en-US" sz="1600" dirty="0" smtClean="0">
                <a:latin typeface="Consolas" pitchFamily="49" charset="0"/>
              </a:rPr>
              <a:t>    print("Celsius value: ", </a:t>
            </a:r>
            <a:r>
              <a:rPr lang="en-US" altLang="en-US" sz="1600" dirty="0" err="1" smtClean="0">
                <a:latin typeface="Consolas" pitchFamily="49" charset="0"/>
              </a:rPr>
              <a:t>celsius</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print("Fahrenheit value:",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convert():</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celsius</a:t>
            </a:r>
            <a:r>
              <a:rPr lang="en-US" altLang="en-US" sz="1600" dirty="0" smtClean="0">
                <a:latin typeface="Consolas" pitchFamily="49" charset="0"/>
              </a:rPr>
              <a:t> = float(input ("Type in the </a:t>
            </a:r>
            <a:r>
              <a:rPr lang="en-US" altLang="en-US" sz="1600" dirty="0" err="1" smtClean="0">
                <a:latin typeface="Consolas" pitchFamily="49" charset="0"/>
              </a:rPr>
              <a:t>celsius</a:t>
            </a:r>
            <a:r>
              <a:rPr lang="en-US" altLang="en-US" sz="1600" dirty="0" smtClean="0">
                <a:latin typeface="Consolas" pitchFamily="49" charset="0"/>
              </a:rPr>
              <a:t> temperature: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 = </a:t>
            </a:r>
            <a:r>
              <a:rPr lang="en-US" altLang="en-US" sz="1600" dirty="0" err="1" smtClean="0">
                <a:latin typeface="Consolas" pitchFamily="49" charset="0"/>
              </a:rPr>
              <a:t>celsius</a:t>
            </a:r>
            <a:r>
              <a:rPr lang="en-US" altLang="en-US" sz="1600" dirty="0" smtClean="0">
                <a:latin typeface="Consolas" pitchFamily="49" charset="0"/>
              </a:rPr>
              <a:t> * 9 / 5 + 32</a:t>
            </a:r>
          </a:p>
          <a:p>
            <a:pPr lvl="1">
              <a:buFont typeface="Times New Roman" pitchFamily="18" charset="0"/>
              <a:buNone/>
            </a:pPr>
            <a:r>
              <a:rPr lang="en-US" altLang="en-US" sz="1600" dirty="0" smtClean="0">
                <a:latin typeface="Consolas" pitchFamily="49" charset="0"/>
              </a:rPr>
              <a:t>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p>
          <a:p>
            <a:pPr lvl="1">
              <a:buFont typeface="Times New Roman" pitchFamily="18" charset="0"/>
              <a:buNone/>
            </a:pPr>
            <a:r>
              <a:rPr lang="en-US" altLang="en-US" sz="1600" dirty="0" smtClean="0">
                <a:latin typeface="Consolas" pitchFamily="49" charset="0"/>
              </a:rPr>
              <a:t>    </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start function</a:t>
            </a:r>
          </a:p>
          <a:p>
            <a:pPr lvl="1">
              <a:buFont typeface="Times New Roman" pitchFamily="18" charset="0"/>
              <a:buNone/>
            </a:pPr>
            <a:r>
              <a:rPr lang="en-US" altLang="en-US" sz="1600" dirty="0" err="1" smtClean="0">
                <a:latin typeface="Consolas" pitchFamily="49" charset="0"/>
              </a:rPr>
              <a:t>def</a:t>
            </a:r>
            <a:r>
              <a:rPr lang="en-US" altLang="en-US" sz="1600" dirty="0" smtClean="0">
                <a:latin typeface="Consolas" pitchFamily="49" charset="0"/>
              </a:rPr>
              <a:t> start():</a:t>
            </a:r>
          </a:p>
          <a:p>
            <a:pPr lvl="1">
              <a:buFont typeface="Times New Roman" pitchFamily="18" charset="0"/>
              <a:buNone/>
            </a:pPr>
            <a:r>
              <a:rPr lang="en-US" altLang="en-US" sz="1600" dirty="0" smtClean="0">
                <a:latin typeface="Consolas" pitchFamily="49" charset="0"/>
              </a:rPr>
              <a:t>    introduction()</a:t>
            </a:r>
          </a:p>
          <a:p>
            <a:pPr lvl="1">
              <a:buFont typeface="Times New Roman" pitchFamily="18" charset="0"/>
              <a:buNone/>
            </a:pPr>
            <a:r>
              <a:rPr lang="en-US" altLang="en-US" sz="1600" dirty="0" smtClean="0">
                <a:latin typeface="Consolas" pitchFamily="49" charset="0"/>
              </a:rPr>
              <a:t>    convert()</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start()</a:t>
            </a:r>
          </a:p>
        </p:txBody>
      </p:sp>
      <p:pic>
        <p:nvPicPr>
          <p:cNvPr id="5325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2925" y="1219200"/>
            <a:ext cx="318770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5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525713"/>
            <a:ext cx="4238625" cy="360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913" y="1163638"/>
            <a:ext cx="8229600" cy="5410200"/>
          </a:xfrm>
        </p:spPr>
        <p:txBody>
          <a:bodyPr/>
          <a:lstStyle/>
          <a:p>
            <a:r>
              <a:rPr lang="en-US" altLang="en-US" dirty="0" smtClean="0"/>
              <a:t>A parameter is copied into a local memory space.</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p:txBody>
      </p:sp>
      <p:sp>
        <p:nvSpPr>
          <p:cNvPr id="54275" name="Title 1"/>
          <p:cNvSpPr>
            <a:spLocks noGrp="1"/>
          </p:cNvSpPr>
          <p:nvPr>
            <p:ph type="title"/>
          </p:nvPr>
        </p:nvSpPr>
        <p:spPr/>
        <p:txBody>
          <a:bodyPr/>
          <a:lstStyle/>
          <a:p>
            <a:r>
              <a:rPr lang="en-US" altLang="en-US" smtClean="0"/>
              <a:t>Parameter Passing: Important Recap!</a:t>
            </a:r>
          </a:p>
        </p:txBody>
      </p:sp>
      <p:sp>
        <p:nvSpPr>
          <p:cNvPr id="4" name="Rectangle 3"/>
          <p:cNvSpPr>
            <a:spLocks noChangeArrowheads="1"/>
          </p:cNvSpPr>
          <p:nvPr/>
        </p:nvSpPr>
        <p:spPr bwMode="auto">
          <a:xfrm>
            <a:off x="717550" y="1752600"/>
            <a:ext cx="5683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1600" b="1" dirty="0">
                <a:latin typeface="Consolas" pitchFamily="49" charset="0"/>
              </a:rPr>
              <a:t># Inside function convert()</a:t>
            </a:r>
          </a:p>
          <a:p>
            <a:pPr eaLnBrk="1" hangingPunct="1"/>
            <a:r>
              <a:rPr lang="en-US" altLang="en-US" sz="1600" dirty="0">
                <a:latin typeface="Consolas" pitchFamily="49" charset="0"/>
              </a:rPr>
              <a:t>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dirty="0">
                <a:solidFill>
                  <a:srgbClr val="FF0000"/>
                </a:solidFill>
                <a:latin typeface="Consolas" pitchFamily="49" charset="0"/>
              </a:rPr>
              <a:t> </a:t>
            </a:r>
            <a:r>
              <a:rPr lang="en-US" altLang="en-US" sz="1600" b="1" dirty="0">
                <a:solidFill>
                  <a:srgbClr val="3366FF"/>
                </a:solidFill>
                <a:latin typeface="Consolas" pitchFamily="49" charset="0"/>
              </a:rPr>
              <a:t># Function call </a:t>
            </a:r>
          </a:p>
        </p:txBody>
      </p:sp>
      <p:sp>
        <p:nvSpPr>
          <p:cNvPr id="5" name="Rectangle 4"/>
          <p:cNvSpPr>
            <a:spLocks noChangeArrowheads="1"/>
          </p:cNvSpPr>
          <p:nvPr/>
        </p:nvSpPr>
        <p:spPr bwMode="auto">
          <a:xfrm>
            <a:off x="242888" y="2908300"/>
            <a:ext cx="65928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eaLnBrk="1" hangingPunct="1"/>
            <a:r>
              <a:rPr lang="en-US" altLang="en-US" sz="1600" b="1" dirty="0">
                <a:latin typeface="Consolas" pitchFamily="49" charset="0"/>
              </a:rPr>
              <a:t># Inside function display</a:t>
            </a:r>
          </a:p>
          <a:p>
            <a:pPr lvl="1" eaLnBrk="1" hangingPunct="1"/>
            <a:r>
              <a:rPr lang="en-US" altLang="en-US" sz="1600" dirty="0">
                <a:latin typeface="Consolas" pitchFamily="49" charset="0"/>
              </a:rPr>
              <a:t>def display(</a:t>
            </a:r>
            <a:r>
              <a:rPr lang="en-US" altLang="en-US" sz="1600" dirty="0" err="1">
                <a:latin typeface="Consolas" pitchFamily="49" charset="0"/>
              </a:rPr>
              <a:t>celsius</a:t>
            </a:r>
            <a:r>
              <a:rPr lang="en-US" altLang="en-US" sz="1600" dirty="0">
                <a:latin typeface="Consolas" pitchFamily="49" charset="0"/>
              </a:rPr>
              <a:t>, </a:t>
            </a:r>
            <a:r>
              <a:rPr lang="en-US" altLang="en-US" sz="1600" dirty="0" err="1">
                <a:latin typeface="Consolas" pitchFamily="49" charset="0"/>
              </a:rPr>
              <a:t>fahrenheit</a:t>
            </a:r>
            <a:r>
              <a:rPr lang="en-US" altLang="en-US" sz="1600" dirty="0">
                <a:latin typeface="Consolas" pitchFamily="49" charset="0"/>
              </a:rPr>
              <a:t>):   </a:t>
            </a:r>
            <a:r>
              <a:rPr lang="en-US" altLang="en-US" sz="1600" b="1" dirty="0">
                <a:solidFill>
                  <a:srgbClr val="3366FF"/>
                </a:solidFill>
                <a:latin typeface="Consolas" pitchFamily="49" charset="0"/>
              </a:rPr>
              <a:t># Function </a:t>
            </a:r>
          </a:p>
          <a:p>
            <a:pPr lvl="1" eaLnBrk="1" hangingPunct="1"/>
            <a:r>
              <a:rPr lang="en-US" altLang="en-US" sz="1600" b="1" dirty="0">
                <a:solidFill>
                  <a:srgbClr val="3366FF"/>
                </a:solidFill>
                <a:latin typeface="Consolas" pitchFamily="49" charset="0"/>
              </a:rPr>
              <a:t>				       # definition</a:t>
            </a:r>
          </a:p>
          <a:p>
            <a:pPr lvl="1" eaLnBrk="1" hangingPunct="1">
              <a:buFont typeface="Times New Roman" pitchFamily="18" charset="0"/>
              <a:buNone/>
            </a:pPr>
            <a:endParaRPr lang="en-US" altLang="en-US" sz="1600" dirty="0">
              <a:latin typeface="Consolas" pitchFamily="49" charset="0"/>
            </a:endParaRPr>
          </a:p>
        </p:txBody>
      </p:sp>
      <p:cxnSp>
        <p:nvCxnSpPr>
          <p:cNvPr id="7" name="Straight Arrow Connector 6"/>
          <p:cNvCxnSpPr>
            <a:cxnSpLocks noChangeShapeType="1"/>
          </p:cNvCxnSpPr>
          <p:nvPr/>
        </p:nvCxnSpPr>
        <p:spPr bwMode="auto">
          <a:xfrm>
            <a:off x="1955800" y="2184400"/>
            <a:ext cx="5715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11" name="Straight Arrow Connector 10"/>
          <p:cNvCxnSpPr>
            <a:cxnSpLocks noChangeShapeType="1"/>
          </p:cNvCxnSpPr>
          <p:nvPr/>
        </p:nvCxnSpPr>
        <p:spPr bwMode="auto">
          <a:xfrm>
            <a:off x="2921000" y="2184400"/>
            <a:ext cx="584200" cy="10795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12" name="TextBox 11"/>
          <p:cNvSpPr txBox="1">
            <a:spLocks noChangeArrowheads="1"/>
          </p:cNvSpPr>
          <p:nvPr/>
        </p:nvSpPr>
        <p:spPr bwMode="auto">
          <a:xfrm>
            <a:off x="1041400" y="2600325"/>
            <a:ext cx="13398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sp>
        <p:nvSpPr>
          <p:cNvPr id="13" name="TextBox 12"/>
          <p:cNvSpPr txBox="1">
            <a:spLocks noChangeArrowheads="1"/>
          </p:cNvSpPr>
          <p:nvPr/>
        </p:nvSpPr>
        <p:spPr bwMode="auto">
          <a:xfrm>
            <a:off x="3352800" y="2576513"/>
            <a:ext cx="1384300" cy="27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latin typeface="Arial" charset="0"/>
              </a:rPr>
              <a:t>Make copy</a:t>
            </a:r>
          </a:p>
        </p:txBody>
      </p:sp>
      <p:grpSp>
        <p:nvGrpSpPr>
          <p:cNvPr id="20" name="Group 19"/>
          <p:cNvGrpSpPr>
            <a:grpSpLocks/>
          </p:cNvGrpSpPr>
          <p:nvPr/>
        </p:nvGrpSpPr>
        <p:grpSpPr bwMode="auto">
          <a:xfrm>
            <a:off x="6565900" y="1905000"/>
            <a:ext cx="700088" cy="636588"/>
            <a:chOff x="6566338" y="1904999"/>
            <a:chExt cx="700225" cy="636183"/>
          </a:xfrm>
        </p:grpSpPr>
        <p:pic>
          <p:nvPicPr>
            <p:cNvPr id="54312"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66338" y="1904999"/>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6682249" y="2200086"/>
              <a:ext cx="584314" cy="190379"/>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1" name="Group 20"/>
          <p:cNvGrpSpPr>
            <a:grpSpLocks/>
          </p:cNvGrpSpPr>
          <p:nvPr/>
        </p:nvGrpSpPr>
        <p:grpSpPr bwMode="auto">
          <a:xfrm>
            <a:off x="7956550" y="1163638"/>
            <a:ext cx="1108075" cy="1166812"/>
            <a:chOff x="7956663" y="1164135"/>
            <a:chExt cx="1107917" cy="1166965"/>
          </a:xfrm>
        </p:grpSpPr>
        <p:pic>
          <p:nvPicPr>
            <p:cNvPr id="54310" name="Picture 11" descr="C:\Users\tamj\AppData\Local\Microsoft\Windows\Temporary Internet Files\Content.IE5\94BCLD82\MC90015041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6663" y="1164135"/>
              <a:ext cx="1107917" cy="1166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8370942" y="1651561"/>
              <a:ext cx="584117" cy="192113"/>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p:txBody>
        </p:sp>
      </p:grpSp>
      <p:grpSp>
        <p:nvGrpSpPr>
          <p:cNvPr id="23" name="Group 22"/>
          <p:cNvGrpSpPr>
            <a:grpSpLocks/>
          </p:cNvGrpSpPr>
          <p:nvPr/>
        </p:nvGrpSpPr>
        <p:grpSpPr bwMode="auto">
          <a:xfrm>
            <a:off x="8193088" y="2954338"/>
            <a:ext cx="762000" cy="635000"/>
            <a:chOff x="8192529" y="2953712"/>
            <a:chExt cx="762593" cy="636183"/>
          </a:xfrm>
        </p:grpSpPr>
        <p:pic>
          <p:nvPicPr>
            <p:cNvPr id="54308" name="Picture 10" descr="C:\Users\tamj\AppData\Local\Microsoft\Windows\Temporary Internet Files\Content.IE5\0WRJN1BJ\MC9004316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8192529" y="2953712"/>
              <a:ext cx="636183" cy="636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8370467" y="3111167"/>
              <a:ext cx="584655" cy="44055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a:t>
              </a:r>
            </a:p>
            <a:p>
              <a:pPr algn="ctr" eaLnBrk="1" hangingPunct="1">
                <a:defRPr/>
              </a:pPr>
              <a:r>
                <a:rPr lang="en-US" sz="1600" dirty="0">
                  <a:solidFill>
                    <a:schemeClr val="tx1"/>
                  </a:solidFill>
                </a:rPr>
                <a:t>copy</a:t>
              </a:r>
            </a:p>
          </p:txBody>
        </p:sp>
      </p:grpSp>
      <p:grpSp>
        <p:nvGrpSpPr>
          <p:cNvPr id="6" name="Group 5"/>
          <p:cNvGrpSpPr>
            <a:grpSpLocks/>
          </p:cNvGrpSpPr>
          <p:nvPr/>
        </p:nvGrpSpPr>
        <p:grpSpPr bwMode="auto">
          <a:xfrm>
            <a:off x="6867525" y="2541588"/>
            <a:ext cx="1325563" cy="730250"/>
            <a:chOff x="6867525" y="2541588"/>
            <a:chExt cx="1325563" cy="730250"/>
          </a:xfrm>
        </p:grpSpPr>
        <p:cxnSp>
          <p:nvCxnSpPr>
            <p:cNvPr id="17" name="Curved Connector 16"/>
            <p:cNvCxnSpPr>
              <a:stCxn id="54312" idx="2"/>
              <a:endCxn id="54308" idx="3"/>
            </p:cNvCxnSpPr>
            <p:nvPr/>
          </p:nvCxnSpPr>
          <p:spPr bwMode="auto">
            <a:xfrm rot="16200000" flipH="1">
              <a:off x="7173119" y="2251869"/>
              <a:ext cx="730250" cy="1309688"/>
            </a:xfrm>
            <a:prstGeom prst="curvedConnector2">
              <a:avLst/>
            </a:prstGeom>
            <a:ln w="25400">
              <a:solidFill>
                <a:srgbClr val="3366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307" name="TextBox 23"/>
            <p:cNvSpPr txBox="1">
              <a:spLocks noChangeArrowheads="1"/>
            </p:cNvSpPr>
            <p:nvPr/>
          </p:nvSpPr>
          <p:spPr bwMode="auto">
            <a:xfrm>
              <a:off x="6867525" y="2864396"/>
              <a:ext cx="1220350" cy="369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
        <p:nvSpPr>
          <p:cNvPr id="29" name="Text Box 6"/>
          <p:cNvSpPr txBox="1">
            <a:spLocks noChangeArrowheads="1"/>
          </p:cNvSpPr>
          <p:nvPr/>
        </p:nvSpPr>
        <p:spPr bwMode="auto">
          <a:xfrm>
            <a:off x="442913" y="3922713"/>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47" name="Group 46"/>
          <p:cNvGrpSpPr>
            <a:grpSpLocks/>
          </p:cNvGrpSpPr>
          <p:nvPr/>
        </p:nvGrpSpPr>
        <p:grpSpPr bwMode="auto">
          <a:xfrm>
            <a:off x="900113" y="4270375"/>
            <a:ext cx="2909887" cy="1597025"/>
            <a:chOff x="900146" y="4270497"/>
            <a:chExt cx="2909854" cy="1596903"/>
          </a:xfrm>
        </p:grpSpPr>
        <p:sp>
          <p:nvSpPr>
            <p:cNvPr id="54300" name="Rectangle 4"/>
            <p:cNvSpPr>
              <a:spLocks noChangeArrowheads="1"/>
            </p:cNvSpPr>
            <p:nvPr/>
          </p:nvSpPr>
          <p:spPr bwMode="auto">
            <a:xfrm>
              <a:off x="2527300" y="4829287"/>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301" name="Text Box 5"/>
            <p:cNvSpPr txBox="1">
              <a:spLocks noChangeArrowheads="1"/>
            </p:cNvSpPr>
            <p:nvPr/>
          </p:nvSpPr>
          <p:spPr bwMode="auto">
            <a:xfrm>
              <a:off x="900906" y="4884033"/>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302" name="Rectangle 4"/>
            <p:cNvSpPr>
              <a:spLocks noChangeArrowheads="1"/>
            </p:cNvSpPr>
            <p:nvPr/>
          </p:nvSpPr>
          <p:spPr bwMode="auto">
            <a:xfrm>
              <a:off x="2527300" y="5297916"/>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303" name="Text Box 5"/>
            <p:cNvSpPr txBox="1">
              <a:spLocks noChangeArrowheads="1"/>
            </p:cNvSpPr>
            <p:nvPr/>
          </p:nvSpPr>
          <p:spPr bwMode="auto">
            <a:xfrm>
              <a:off x="956949" y="5303985"/>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35" name="Rectangle 34"/>
            <p:cNvSpPr/>
            <p:nvPr/>
          </p:nvSpPr>
          <p:spPr bwMode="auto">
            <a:xfrm>
              <a:off x="900146" y="4640357"/>
              <a:ext cx="2909854" cy="122704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305" name="TextBox 30"/>
            <p:cNvSpPr txBox="1">
              <a:spLocks noChangeArrowheads="1"/>
            </p:cNvSpPr>
            <p:nvPr/>
          </p:nvSpPr>
          <p:spPr bwMode="auto">
            <a:xfrm>
              <a:off x="900146" y="4270497"/>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convert</a:t>
              </a:r>
              <a:r>
                <a:rPr lang="en-US" altLang="en-US" sz="1800"/>
                <a:t>’</a:t>
              </a:r>
            </a:p>
          </p:txBody>
        </p:sp>
      </p:grpSp>
      <p:grpSp>
        <p:nvGrpSpPr>
          <p:cNvPr id="48" name="Group 47"/>
          <p:cNvGrpSpPr>
            <a:grpSpLocks/>
          </p:cNvGrpSpPr>
          <p:nvPr/>
        </p:nvGrpSpPr>
        <p:grpSpPr bwMode="auto">
          <a:xfrm>
            <a:off x="3067050" y="4227513"/>
            <a:ext cx="4460875" cy="1597025"/>
            <a:chOff x="3067050" y="4227634"/>
            <a:chExt cx="4460315" cy="1596903"/>
          </a:xfrm>
        </p:grpSpPr>
        <p:sp>
          <p:nvSpPr>
            <p:cNvPr id="54292" name="Rectangle 4"/>
            <p:cNvSpPr>
              <a:spLocks noChangeArrowheads="1"/>
            </p:cNvSpPr>
            <p:nvPr/>
          </p:nvSpPr>
          <p:spPr bwMode="auto">
            <a:xfrm>
              <a:off x="6244665" y="4786424"/>
              <a:ext cx="806450"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-34</a:t>
              </a:r>
            </a:p>
          </p:txBody>
        </p:sp>
        <p:sp>
          <p:nvSpPr>
            <p:cNvPr id="54293" name="Text Box 5"/>
            <p:cNvSpPr txBox="1">
              <a:spLocks noChangeArrowheads="1"/>
            </p:cNvSpPr>
            <p:nvPr/>
          </p:nvSpPr>
          <p:spPr bwMode="auto">
            <a:xfrm>
              <a:off x="4618271" y="4841170"/>
              <a:ext cx="12045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celsius</a:t>
              </a:r>
            </a:p>
          </p:txBody>
        </p:sp>
        <p:sp>
          <p:nvSpPr>
            <p:cNvPr id="54294" name="Rectangle 4"/>
            <p:cNvSpPr>
              <a:spLocks noChangeArrowheads="1"/>
            </p:cNvSpPr>
            <p:nvPr/>
          </p:nvSpPr>
          <p:spPr bwMode="auto">
            <a:xfrm>
              <a:off x="6244665" y="5255053"/>
              <a:ext cx="806450"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-29.2</a:t>
              </a:r>
            </a:p>
          </p:txBody>
        </p:sp>
        <p:sp>
          <p:nvSpPr>
            <p:cNvPr id="54295" name="Text Box 5"/>
            <p:cNvSpPr txBox="1">
              <a:spLocks noChangeArrowheads="1"/>
            </p:cNvSpPr>
            <p:nvPr/>
          </p:nvSpPr>
          <p:spPr bwMode="auto">
            <a:xfrm>
              <a:off x="4697037" y="5255053"/>
              <a:ext cx="14406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fahrenheit</a:t>
              </a:r>
            </a:p>
          </p:txBody>
        </p:sp>
        <p:sp>
          <p:nvSpPr>
            <p:cNvPr id="41" name="Rectangle 40"/>
            <p:cNvSpPr/>
            <p:nvPr/>
          </p:nvSpPr>
          <p:spPr bwMode="auto">
            <a:xfrm>
              <a:off x="4617843" y="4597493"/>
              <a:ext cx="2909522" cy="122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54297" name="TextBox 30"/>
            <p:cNvSpPr txBox="1">
              <a:spLocks noChangeArrowheads="1"/>
            </p:cNvSpPr>
            <p:nvPr/>
          </p:nvSpPr>
          <p:spPr bwMode="auto">
            <a:xfrm>
              <a:off x="4617511" y="4227634"/>
              <a:ext cx="22105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display</a:t>
              </a:r>
              <a:r>
                <a:rPr lang="en-US" altLang="en-US" sz="1800"/>
                <a:t>’</a:t>
              </a:r>
            </a:p>
          </p:txBody>
        </p:sp>
        <p:cxnSp>
          <p:nvCxnSpPr>
            <p:cNvPr id="54298" name="Straight Arrow Connector 42"/>
            <p:cNvCxnSpPr>
              <a:cxnSpLocks noChangeShapeType="1"/>
            </p:cNvCxnSpPr>
            <p:nvPr/>
          </p:nvCxnSpPr>
          <p:spPr bwMode="auto">
            <a:xfrm>
              <a:off x="3067050" y="4979669"/>
              <a:ext cx="1701443" cy="683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cxnSp>
          <p:nvCxnSpPr>
            <p:cNvPr id="54299" name="Straight Arrow Connector 45"/>
            <p:cNvCxnSpPr>
              <a:cxnSpLocks noChangeShapeType="1"/>
            </p:cNvCxnSpPr>
            <p:nvPr/>
          </p:nvCxnSpPr>
          <p:spPr bwMode="auto">
            <a:xfrm flipV="1">
              <a:off x="3235663" y="5393552"/>
              <a:ext cx="1501437" cy="39445"/>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grpSp>
      <p:grpSp>
        <p:nvGrpSpPr>
          <p:cNvPr id="8" name="Group 7"/>
          <p:cNvGrpSpPr>
            <a:grpSpLocks/>
          </p:cNvGrpSpPr>
          <p:nvPr/>
        </p:nvGrpSpPr>
        <p:grpSpPr bwMode="auto">
          <a:xfrm>
            <a:off x="1677988" y="5532438"/>
            <a:ext cx="3740150" cy="1238250"/>
            <a:chOff x="1677988" y="5532438"/>
            <a:chExt cx="3740150" cy="1238250"/>
          </a:xfrm>
        </p:grpSpPr>
        <p:cxnSp>
          <p:nvCxnSpPr>
            <p:cNvPr id="53" name="Curved Connector 52"/>
            <p:cNvCxnSpPr>
              <a:stCxn id="54303" idx="2"/>
              <a:endCxn id="54295" idx="2"/>
            </p:cNvCxnSpPr>
            <p:nvPr/>
          </p:nvCxnSpPr>
          <p:spPr bwMode="auto">
            <a:xfrm rot="5400000" flipH="1" flipV="1">
              <a:off x="3523457" y="3686969"/>
              <a:ext cx="49212" cy="3740150"/>
            </a:xfrm>
            <a:prstGeom prst="curvedConnector3">
              <a:avLst>
                <a:gd name="adj1" fmla="val -2395533"/>
              </a:avLst>
            </a:prstGeom>
            <a:ln w="25400">
              <a:solidFill>
                <a:srgbClr val="3366FF"/>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4291" name="TextBox 53"/>
            <p:cNvSpPr txBox="1">
              <a:spLocks noChangeArrowheads="1"/>
            </p:cNvSpPr>
            <p:nvPr/>
          </p:nvSpPr>
          <p:spPr bwMode="auto">
            <a:xfrm>
              <a:off x="3067783" y="6401305"/>
              <a:ext cx="1219219" cy="369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t>Separate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47"/>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up)">
                                      <p:cBhvr>
                                        <p:cTn id="49" dur="500"/>
                                        <p:tgtEl>
                                          <p:spTgt spid="1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up)">
                                      <p:cBhvr>
                                        <p:cTn id="54" dur="500"/>
                                        <p:tgtEl>
                                          <p:spTgt spid="11"/>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left)">
                                      <p:cBhvr>
                                        <p:cTn id="62" dur="2000"/>
                                        <p:tgtEl>
                                          <p:spTgt spid="4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3"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p:cTn id="67" dur="500" fill="hold"/>
                                        <p:tgtEl>
                                          <p:spTgt spid="8"/>
                                        </p:tgtEl>
                                        <p:attrNameLst>
                                          <p:attrName>ppt_w</p:attrName>
                                        </p:attrNameLst>
                                      </p:cBhvr>
                                      <p:tavLst>
                                        <p:tav tm="0">
                                          <p:val>
                                            <p:fltVal val="0"/>
                                          </p:val>
                                        </p:tav>
                                        <p:tav tm="100000">
                                          <p:val>
                                            <p:strVal val="#ppt_w"/>
                                          </p:val>
                                        </p:tav>
                                      </p:tavLst>
                                    </p:anim>
                                    <p:anim calcmode="lin" valueType="num">
                                      <p:cBhvr>
                                        <p:cTn id="68" dur="500" fill="hold"/>
                                        <p:tgtEl>
                                          <p:spTgt spid="8"/>
                                        </p:tgtEl>
                                        <p:attrNameLst>
                                          <p:attrName>ppt_h</p:attrName>
                                        </p:attrNameLst>
                                      </p:cBhvr>
                                      <p:tavLst>
                                        <p:tav tm="0">
                                          <p:val>
                                            <p:fltVal val="0"/>
                                          </p:val>
                                        </p:tav>
                                        <p:tav tm="100000">
                                          <p:val>
                                            <p:strVal val="#ppt_h"/>
                                          </p:val>
                                        </p:tav>
                                      </p:tavLst>
                                    </p:anim>
                                    <p:animEffect transition="in" filter="fade">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P spid="12" grpId="0"/>
      <p:bldP spid="13" grpId="0"/>
      <p:bldP spid="2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t>Parameter Passing: Another Example</a:t>
            </a:r>
          </a:p>
        </p:txBody>
      </p:sp>
      <p:sp>
        <p:nvSpPr>
          <p:cNvPr id="52227" name="Rectangle 3"/>
          <p:cNvSpPr>
            <a:spLocks noGrp="1" noChangeArrowheads="1"/>
          </p:cNvSpPr>
          <p:nvPr>
            <p:ph type="body" idx="1"/>
          </p:nvPr>
        </p:nvSpPr>
        <p:spPr/>
        <p:txBody>
          <a:bodyPr/>
          <a:lstStyle/>
          <a:p>
            <a:pPr>
              <a:spcBef>
                <a:spcPct val="10000"/>
              </a:spcBef>
            </a:pPr>
            <a:r>
              <a:rPr lang="en-US" altLang="en-US" dirty="0" smtClean="0"/>
              <a:t>Name of the example program: </a:t>
            </a:r>
            <a:r>
              <a:rPr lang="en-US" altLang="en-US" b="1" dirty="0"/>
              <a:t>5functionCopy.py</a:t>
            </a:r>
            <a:endParaRPr lang="en-US" altLang="en-US" sz="2000" dirty="0" smtClean="0">
              <a:latin typeface="Arial" charset="0"/>
            </a:endParaRPr>
          </a:p>
          <a:p>
            <a:r>
              <a:rPr lang="en-US" altLang="en-US" dirty="0" smtClean="0"/>
              <a:t>Illustrates how function parameters/inputs are local copies of what’s passed in.</a:t>
            </a:r>
          </a:p>
          <a:p>
            <a:endParaRPr lang="en-US" altLang="en-US" dirty="0"/>
          </a:p>
          <a:p>
            <a:pPr marL="342900" lvl="1" indent="0">
              <a:spcBef>
                <a:spcPts val="0"/>
              </a:spcBef>
              <a:buNone/>
            </a:pPr>
            <a:r>
              <a:rPr lang="en-US" sz="1800" dirty="0">
                <a:latin typeface="Consolas" panose="020B0609020204030204" pitchFamily="49" charset="0"/>
              </a:rPr>
              <a:t>def fun(num1,num2):</a:t>
            </a:r>
          </a:p>
          <a:p>
            <a:pPr marL="342900" lvl="1" indent="0">
              <a:spcBef>
                <a:spcPts val="0"/>
              </a:spcBef>
              <a:buNone/>
            </a:pPr>
            <a:r>
              <a:rPr lang="en-US" sz="1800" dirty="0">
                <a:latin typeface="Consolas" panose="020B0609020204030204" pitchFamily="49" charset="0"/>
              </a:rPr>
              <a:t>    num1 = 10</a:t>
            </a:r>
          </a:p>
          <a:p>
            <a:pPr marL="342900" lvl="1" indent="0">
              <a:spcBef>
                <a:spcPts val="0"/>
              </a:spcBef>
              <a:buNone/>
            </a:pPr>
            <a:r>
              <a:rPr lang="en-US" sz="1800" dirty="0">
                <a:latin typeface="Consolas" panose="020B0609020204030204" pitchFamily="49" charset="0"/>
              </a:rPr>
              <a:t>    num2 =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def start():</a:t>
            </a:r>
          </a:p>
          <a:p>
            <a:pPr marL="342900" lvl="1" indent="0">
              <a:spcBef>
                <a:spcPts val="0"/>
              </a:spcBef>
              <a:buNone/>
            </a:pPr>
            <a:r>
              <a:rPr lang="en-US" sz="1800" dirty="0">
                <a:latin typeface="Consolas" panose="020B0609020204030204" pitchFamily="49" charset="0"/>
              </a:rPr>
              <a:t>    num1 = 1</a:t>
            </a:r>
          </a:p>
          <a:p>
            <a:pPr marL="342900" lvl="1" indent="0">
              <a:spcBef>
                <a:spcPts val="0"/>
              </a:spcBef>
              <a:buNone/>
            </a:pPr>
            <a:r>
              <a:rPr lang="en-US" sz="1800" dirty="0">
                <a:latin typeface="Consolas" panose="020B0609020204030204" pitchFamily="49" charset="0"/>
              </a:rPr>
              <a:t>    num2 = 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r>
              <a:rPr lang="en-US" sz="1800" dirty="0">
                <a:latin typeface="Consolas" panose="020B0609020204030204" pitchFamily="49" charset="0"/>
              </a:rPr>
              <a:t>    fun(num1,num2)</a:t>
            </a:r>
          </a:p>
          <a:p>
            <a:pPr marL="342900" lvl="1" indent="0">
              <a:spcBef>
                <a:spcPts val="0"/>
              </a:spcBef>
              <a:buNone/>
            </a:pPr>
            <a:r>
              <a:rPr lang="en-US" sz="1800" dirty="0">
                <a:latin typeface="Consolas" panose="020B0609020204030204" pitchFamily="49" charset="0"/>
              </a:rPr>
              <a:t>    print(num1,num2)</a:t>
            </a:r>
          </a:p>
          <a:p>
            <a:pPr marL="342900" lvl="1" indent="0">
              <a:spcBef>
                <a:spcPts val="0"/>
              </a:spcBef>
              <a:buNone/>
            </a:pPr>
            <a:endParaRPr lang="en-US" sz="1800" dirty="0">
              <a:latin typeface="Consolas" panose="020B0609020204030204" pitchFamily="49" charset="0"/>
            </a:endParaRPr>
          </a:p>
          <a:p>
            <a:pPr marL="342900" lvl="1" indent="0">
              <a:spcBef>
                <a:spcPts val="0"/>
              </a:spcBef>
              <a:buNone/>
            </a:pPr>
            <a:r>
              <a:rPr lang="en-US" sz="1800" dirty="0">
                <a:latin typeface="Consolas" panose="020B0609020204030204" pitchFamily="49" charset="0"/>
              </a:rPr>
              <a:t>start()</a:t>
            </a:r>
          </a:p>
          <a:p>
            <a:endParaRPr lang="en-US" altLang="en-US" dirty="0" smtClean="0"/>
          </a:p>
        </p:txBody>
      </p:sp>
    </p:spTree>
    <p:extLst>
      <p:ext uri="{BB962C8B-B14F-4D97-AF65-F5344CB8AC3E}">
        <p14:creationId xmlns:p14="http://schemas.microsoft.com/office/powerpoint/2010/main" val="214290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22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22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222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227">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227">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2227">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2227">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227">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2227">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222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a:defRPr/>
            </a:pPr>
            <a:r>
              <a:rPr lang="en-US" altLang="en-US" dirty="0" smtClean="0">
                <a:ea typeface="+mj-ea"/>
              </a:rPr>
              <a:t>The Type And Number Of Parameters Must Match!</a:t>
            </a:r>
          </a:p>
        </p:txBody>
      </p:sp>
      <p:sp>
        <p:nvSpPr>
          <p:cNvPr id="55299" name="Rectangle 3"/>
          <p:cNvSpPr>
            <a:spLocks noGrp="1" noChangeArrowheads="1"/>
          </p:cNvSpPr>
          <p:nvPr>
            <p:ph type="body" idx="1"/>
          </p:nvPr>
        </p:nvSpPr>
        <p:spPr/>
        <p:txBody>
          <a:bodyPr/>
          <a:lstStyle/>
          <a:p>
            <a:r>
              <a:rPr lang="en-US" altLang="en-US" b="1" smtClean="0"/>
              <a:t>Correct </a:t>
            </a:r>
            <a:r>
              <a:rPr lang="en-US" altLang="en-US" b="1" smtClean="0">
                <a:sym typeface="Wingdings" pitchFamily="2" charset="2"/>
              </a:rPr>
              <a:t></a:t>
            </a:r>
            <a:r>
              <a:rPr lang="en-US" altLang="en-US" b="1" smtClean="0"/>
              <a:t>:</a:t>
            </a:r>
          </a:p>
          <a:p>
            <a:pPr>
              <a:buFontTx/>
              <a:buNone/>
            </a:pPr>
            <a:r>
              <a:rPr lang="pt-BR" altLang="en-US" sz="1600" smtClean="0">
                <a:latin typeface="Consolas" pitchFamily="49" charset="0"/>
              </a:rPr>
              <a:t>def fun1(num1, num2):</a:t>
            </a:r>
          </a:p>
          <a:p>
            <a:pPr>
              <a:buFontTx/>
              <a:buNone/>
            </a:pPr>
            <a:r>
              <a:rPr lang="pt-BR" altLang="en-US" sz="1600" smtClean="0">
                <a:latin typeface="Consolas" pitchFamily="49" charset="0"/>
              </a:rPr>
              <a:t>    print(num1, num2)</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def fun2(num1, str1):</a:t>
            </a:r>
          </a:p>
          <a:p>
            <a:pPr>
              <a:buFontTx/>
              <a:buNone/>
            </a:pPr>
            <a:r>
              <a:rPr lang="pt-BR" altLang="en-US" sz="1600" smtClean="0">
                <a:latin typeface="Consolas" pitchFamily="49" charset="0"/>
              </a:rPr>
              <a:t>    print(num1, str1)</a:t>
            </a:r>
          </a:p>
          <a:p>
            <a:pPr>
              <a:buFontTx/>
              <a:buNone/>
            </a:pPr>
            <a:endParaRPr lang="pt-BR" altLang="en-US" sz="1600" smtClean="0">
              <a:latin typeface="Consolas" pitchFamily="49" charset="0"/>
            </a:endParaRPr>
          </a:p>
          <a:p>
            <a:pPr>
              <a:buFontTx/>
              <a:buNone/>
            </a:pPr>
            <a:r>
              <a:rPr lang="pt-BR" altLang="en-US" sz="1600" b="1" smtClean="0">
                <a:latin typeface="Consolas" pitchFamily="49" charset="0"/>
              </a:rPr>
              <a:t># start</a:t>
            </a:r>
          </a:p>
          <a:p>
            <a:pPr>
              <a:buFontTx/>
              <a:buNone/>
            </a:pPr>
            <a:r>
              <a:rPr lang="pt-BR" altLang="en-US" sz="1600" smtClean="0">
                <a:latin typeface="Consolas" pitchFamily="49" charset="0"/>
              </a:rPr>
              <a:t>def start():</a:t>
            </a:r>
          </a:p>
          <a:p>
            <a:pPr>
              <a:buFontTx/>
              <a:buNone/>
            </a:pPr>
            <a:r>
              <a:rPr lang="pt-BR" altLang="en-US" sz="1600" smtClean="0">
                <a:latin typeface="Consolas" pitchFamily="49" charset="0"/>
              </a:rPr>
              <a:t>    num1 = 1</a:t>
            </a:r>
          </a:p>
          <a:p>
            <a:pPr>
              <a:buFontTx/>
              <a:buNone/>
            </a:pPr>
            <a:r>
              <a:rPr lang="pt-BR" altLang="en-US" sz="1600" smtClean="0">
                <a:latin typeface="Consolas" pitchFamily="49" charset="0"/>
              </a:rPr>
              <a:t>    num2 = 2</a:t>
            </a:r>
          </a:p>
          <a:p>
            <a:pPr>
              <a:buFontTx/>
              <a:buNone/>
            </a:pPr>
            <a:r>
              <a:rPr lang="pt-BR" altLang="en-US" sz="1600" smtClean="0">
                <a:latin typeface="Consolas" pitchFamily="49" charset="0"/>
              </a:rPr>
              <a:t>    str1 = "hello"</a:t>
            </a:r>
          </a:p>
          <a:p>
            <a:pPr>
              <a:buFontTx/>
              <a:buNone/>
            </a:pPr>
            <a:r>
              <a:rPr lang="pt-BR" altLang="en-US" sz="1600" smtClean="0">
                <a:latin typeface="Consolas" pitchFamily="49" charset="0"/>
              </a:rPr>
              <a:t>    fun1(num1, num2)</a:t>
            </a:r>
          </a:p>
          <a:p>
            <a:pPr>
              <a:buFontTx/>
              <a:buNone/>
            </a:pPr>
            <a:r>
              <a:rPr lang="pt-BR" altLang="en-US" sz="1600" smtClean="0">
                <a:latin typeface="Consolas" pitchFamily="49" charset="0"/>
              </a:rPr>
              <a:t>    fun2(num1, str1)</a:t>
            </a:r>
          </a:p>
          <a:p>
            <a:pPr>
              <a:buFontTx/>
              <a:buNone/>
            </a:pPr>
            <a:endParaRPr lang="pt-BR" altLang="en-US" sz="1600" smtClean="0">
              <a:latin typeface="Consolas" pitchFamily="49" charset="0"/>
            </a:endParaRPr>
          </a:p>
          <a:p>
            <a:pPr>
              <a:buFontTx/>
              <a:buNone/>
            </a:pPr>
            <a:r>
              <a:rPr lang="pt-BR" altLang="en-US" sz="1600" smtClean="0">
                <a:latin typeface="Consolas" pitchFamily="49" charset="0"/>
              </a:rPr>
              <a:t>start()</a:t>
            </a:r>
          </a:p>
          <a:p>
            <a:endParaRPr lang="en-US" altLang="en-US" sz="1800" smtClean="0">
              <a:latin typeface="Arial" charset="0"/>
            </a:endParaRPr>
          </a:p>
        </p:txBody>
      </p:sp>
      <p:grpSp>
        <p:nvGrpSpPr>
          <p:cNvPr id="4" name="Group 3"/>
          <p:cNvGrpSpPr>
            <a:grpSpLocks/>
          </p:cNvGrpSpPr>
          <p:nvPr/>
        </p:nvGrpSpPr>
        <p:grpSpPr bwMode="auto">
          <a:xfrm>
            <a:off x="2846388" y="1743075"/>
            <a:ext cx="5854700" cy="3178175"/>
            <a:chOff x="2952582" y="1752600"/>
            <a:chExt cx="5854701" cy="3178175"/>
          </a:xfrm>
        </p:grpSpPr>
        <p:sp>
          <p:nvSpPr>
            <p:cNvPr id="55306" name="Line 5"/>
            <p:cNvSpPr>
              <a:spLocks noChangeShapeType="1"/>
            </p:cNvSpPr>
            <p:nvPr/>
          </p:nvSpPr>
          <p:spPr bwMode="auto">
            <a:xfrm flipH="1">
              <a:off x="2952582" y="4918075"/>
              <a:ext cx="3732213"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7" name="Line 6"/>
            <p:cNvSpPr>
              <a:spLocks noChangeShapeType="1"/>
            </p:cNvSpPr>
            <p:nvPr/>
          </p:nvSpPr>
          <p:spPr bwMode="auto">
            <a:xfrm flipH="1" flipV="1">
              <a:off x="2995307" y="1752600"/>
              <a:ext cx="3679961"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8" name="Line 7"/>
            <p:cNvSpPr>
              <a:spLocks noChangeShapeType="1"/>
            </p:cNvSpPr>
            <p:nvPr/>
          </p:nvSpPr>
          <p:spPr bwMode="auto">
            <a:xfrm flipH="1">
              <a:off x="6675269" y="1752600"/>
              <a:ext cx="9525" cy="3160713"/>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9" name="Text Box 8"/>
            <p:cNvSpPr txBox="1">
              <a:spLocks noChangeArrowheads="1"/>
            </p:cNvSpPr>
            <p:nvPr/>
          </p:nvSpPr>
          <p:spPr bwMode="auto">
            <a:xfrm>
              <a:off x="6726070" y="1952625"/>
              <a:ext cx="2081213"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numeric parameters are passed into the call for ‘</a:t>
              </a:r>
              <a:r>
                <a:rPr lang="en-US" altLang="ja-JP" sz="1600" b="1">
                  <a:solidFill>
                    <a:srgbClr val="CC3300"/>
                  </a:solidFill>
                  <a:latin typeface="Consolas" pitchFamily="49" charset="0"/>
                </a:rPr>
                <a:t>fun1()</a:t>
              </a:r>
              <a:r>
                <a:rPr lang="en-US" altLang="en-US" sz="1600" b="1">
                  <a:solidFill>
                    <a:srgbClr val="CC3300"/>
                  </a:solidFill>
                  <a:latin typeface="Arial" charset="0"/>
                </a:rPr>
                <a:t>’</a:t>
              </a:r>
              <a:r>
                <a:rPr lang="en-US" altLang="ja-JP" sz="1600" b="1">
                  <a:solidFill>
                    <a:srgbClr val="CC3300"/>
                  </a:solidFill>
                  <a:latin typeface="Arial" charset="0"/>
                </a:rPr>
                <a:t> which matches the two parameters listed in the definition for function </a:t>
              </a:r>
              <a:r>
                <a:rPr lang="en-US" altLang="en-US" sz="1600" b="1">
                  <a:solidFill>
                    <a:srgbClr val="CC3300"/>
                  </a:solidFill>
                  <a:latin typeface="Arial" charset="0"/>
                </a:rPr>
                <a:t>‘</a:t>
              </a:r>
              <a:r>
                <a:rPr lang="en-US" altLang="ja-JP" sz="1600" b="1">
                  <a:solidFill>
                    <a:srgbClr val="CC3300"/>
                  </a:solidFill>
                  <a:latin typeface="Consolas" pitchFamily="49" charset="0"/>
                </a:rPr>
                <a:t>fun1()</a:t>
              </a:r>
              <a:r>
                <a:rPr lang="en-US" altLang="en-US" sz="1600" b="1">
                  <a:solidFill>
                    <a:srgbClr val="CC3300"/>
                  </a:solidFill>
                  <a:latin typeface="Arial" charset="0"/>
                </a:rPr>
                <a:t>’</a:t>
              </a:r>
            </a:p>
          </p:txBody>
        </p:sp>
      </p:grpSp>
      <p:grpSp>
        <p:nvGrpSpPr>
          <p:cNvPr id="5" name="Group 4"/>
          <p:cNvGrpSpPr>
            <a:grpSpLocks/>
          </p:cNvGrpSpPr>
          <p:nvPr/>
        </p:nvGrpSpPr>
        <p:grpSpPr bwMode="auto">
          <a:xfrm>
            <a:off x="2743200" y="2593975"/>
            <a:ext cx="3054350" cy="2670175"/>
            <a:chOff x="2857195" y="2593975"/>
            <a:chExt cx="3054655" cy="2670175"/>
          </a:xfrm>
        </p:grpSpPr>
        <p:sp>
          <p:nvSpPr>
            <p:cNvPr id="55302" name="Line 10"/>
            <p:cNvSpPr>
              <a:spLocks noChangeShapeType="1"/>
            </p:cNvSpPr>
            <p:nvPr/>
          </p:nvSpPr>
          <p:spPr bwMode="auto">
            <a:xfrm flipH="1">
              <a:off x="2995307" y="2593975"/>
              <a:ext cx="45591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3" name="Line 11"/>
            <p:cNvSpPr>
              <a:spLocks noChangeShapeType="1"/>
            </p:cNvSpPr>
            <p:nvPr/>
          </p:nvSpPr>
          <p:spPr bwMode="auto">
            <a:xfrm flipH="1">
              <a:off x="3446462" y="2593975"/>
              <a:ext cx="4764" cy="266382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4" name="Line 12"/>
            <p:cNvSpPr>
              <a:spLocks noChangeShapeType="1"/>
            </p:cNvSpPr>
            <p:nvPr/>
          </p:nvSpPr>
          <p:spPr bwMode="auto">
            <a:xfrm flipH="1" flipV="1">
              <a:off x="2857195" y="5257800"/>
              <a:ext cx="58926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5305" name="Text Box 13"/>
            <p:cNvSpPr txBox="1">
              <a:spLocks noChangeArrowheads="1"/>
            </p:cNvSpPr>
            <p:nvPr/>
          </p:nvSpPr>
          <p:spPr bwMode="auto">
            <a:xfrm>
              <a:off x="3435350" y="2639472"/>
              <a:ext cx="2476500" cy="230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Consolas" pitchFamily="49" charset="0"/>
                </a:rPr>
                <a:t>Two parameters (a number and a string) are passed into the call for ‘fun2()’ which matches the type for the two parameters listed in the definition for function ‘fun2()’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a:defRPr/>
            </a:pPr>
            <a:r>
              <a:rPr lang="en-US" altLang="en-US" sz="2800" dirty="0" smtClean="0">
                <a:ea typeface="MS PGothic" pitchFamily="34" charset="-128"/>
              </a:rPr>
              <a:t>A Common Mistake: The Parameters</a:t>
            </a:r>
            <a:br>
              <a:rPr lang="en-US" altLang="en-US" sz="2800" dirty="0" smtClean="0">
                <a:ea typeface="MS PGothic" pitchFamily="34" charset="-128"/>
              </a:rPr>
            </a:br>
            <a:r>
              <a:rPr lang="en-US" altLang="en-US" sz="2800" dirty="0" smtClean="0">
                <a:ea typeface="MS PGothic" pitchFamily="34" charset="-128"/>
              </a:rPr>
              <a:t>Don’t Match</a:t>
            </a:r>
          </a:p>
        </p:txBody>
      </p:sp>
      <p:sp>
        <p:nvSpPr>
          <p:cNvPr id="56323" name="Rectangle 3"/>
          <p:cNvSpPr>
            <a:spLocks noGrp="1" noChangeArrowheads="1"/>
          </p:cNvSpPr>
          <p:nvPr>
            <p:ph type="body" idx="1"/>
          </p:nvPr>
        </p:nvSpPr>
        <p:spPr/>
        <p:txBody>
          <a:bodyPr/>
          <a:lstStyle/>
          <a:p>
            <a:r>
              <a:rPr lang="en-US" altLang="en-US" b="1" dirty="0" smtClean="0"/>
              <a:t>Incorrect </a:t>
            </a:r>
            <a:r>
              <a:rPr lang="en-US" altLang="en-US" b="1" dirty="0" smtClean="0">
                <a:sym typeface="Wingdings" pitchFamily="2" charset="2"/>
              </a:rPr>
              <a:t></a:t>
            </a:r>
            <a:r>
              <a:rPr lang="en-US" altLang="en-US" b="1" dirty="0" smtClean="0"/>
              <a:t>:</a:t>
            </a:r>
          </a:p>
          <a:p>
            <a:pPr>
              <a:buFontTx/>
              <a:buNone/>
            </a:pPr>
            <a:r>
              <a:rPr lang="pt-BR" altLang="en-US" sz="1600" dirty="0" smtClean="0">
                <a:latin typeface="Consolas" pitchFamily="49" charset="0"/>
              </a:rPr>
              <a:t>def fun1(num1):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def fun2(num1, num2):</a:t>
            </a:r>
          </a:p>
          <a:p>
            <a:pPr>
              <a:buFontTx/>
              <a:buNone/>
            </a:pPr>
            <a:r>
              <a:rPr lang="pt-BR" altLang="en-US" sz="1600" dirty="0" smtClean="0">
                <a:latin typeface="Consolas" pitchFamily="49" charset="0"/>
              </a:rPr>
              <a:t>    num1 = num2 + 1</a:t>
            </a:r>
          </a:p>
          <a:p>
            <a:pPr>
              <a:buFontTx/>
              <a:buNone/>
            </a:pPr>
            <a:r>
              <a:rPr lang="pt-BR" altLang="en-US" sz="1600" dirty="0" smtClean="0">
                <a:latin typeface="Consolas" pitchFamily="49" charset="0"/>
              </a:rPr>
              <a:t>    print(num1, num2)</a:t>
            </a:r>
          </a:p>
          <a:p>
            <a:pPr>
              <a:buFontTx/>
              <a:buNone/>
            </a:pPr>
            <a:endParaRPr lang="pt-BR" altLang="en-US" sz="1600" dirty="0" smtClean="0">
              <a:latin typeface="Consolas" pitchFamily="49" charset="0"/>
            </a:endParaRPr>
          </a:p>
          <a:p>
            <a:pPr>
              <a:buFontTx/>
              <a:buNone/>
            </a:pPr>
            <a:r>
              <a:rPr lang="pt-BR" altLang="en-US" sz="1600" b="1" dirty="0" smtClean="0">
                <a:latin typeface="Consolas" pitchFamily="49" charset="0"/>
              </a:rPr>
              <a:t># start</a:t>
            </a:r>
          </a:p>
          <a:p>
            <a:pPr>
              <a:buFontTx/>
              <a:buNone/>
            </a:pPr>
            <a:r>
              <a:rPr lang="pt-BR" altLang="en-US" sz="1600" dirty="0" smtClean="0">
                <a:latin typeface="Consolas" pitchFamily="49" charset="0"/>
              </a:rPr>
              <a:t>def start():</a:t>
            </a:r>
          </a:p>
          <a:p>
            <a:pPr>
              <a:buFontTx/>
              <a:buNone/>
            </a:pPr>
            <a:r>
              <a:rPr lang="pt-BR" altLang="en-US" sz="1600" dirty="0" smtClean="0">
                <a:latin typeface="Consolas" pitchFamily="49" charset="0"/>
              </a:rPr>
              <a:t>    num1 = 1</a:t>
            </a:r>
          </a:p>
          <a:p>
            <a:pPr>
              <a:buFontTx/>
              <a:buNone/>
            </a:pPr>
            <a:r>
              <a:rPr lang="pt-BR" altLang="en-US" sz="1600" dirty="0" smtClean="0">
                <a:latin typeface="Consolas" pitchFamily="49" charset="0"/>
              </a:rPr>
              <a:t>    num2 = 2</a:t>
            </a:r>
          </a:p>
          <a:p>
            <a:pPr>
              <a:buFontTx/>
              <a:buNone/>
            </a:pPr>
            <a:r>
              <a:rPr lang="pt-BR" altLang="en-US" sz="1600" dirty="0" smtClean="0">
                <a:latin typeface="Consolas" pitchFamily="49" charset="0"/>
              </a:rPr>
              <a:t>    str1 = "hello"</a:t>
            </a:r>
          </a:p>
          <a:p>
            <a:pPr>
              <a:buFontTx/>
              <a:buNone/>
            </a:pPr>
            <a:r>
              <a:rPr lang="pt-BR" altLang="en-US" sz="1600" dirty="0" smtClean="0">
                <a:latin typeface="Consolas" pitchFamily="49" charset="0"/>
              </a:rPr>
              <a:t>    fun1(num1, num2)</a:t>
            </a:r>
          </a:p>
          <a:p>
            <a:pPr>
              <a:buFontTx/>
              <a:buNone/>
            </a:pPr>
            <a:r>
              <a:rPr lang="pt-BR" altLang="en-US" sz="1600" dirty="0" smtClean="0">
                <a:latin typeface="Consolas" pitchFamily="49" charset="0"/>
              </a:rPr>
              <a:t>    fun2(num1, str1)</a:t>
            </a:r>
          </a:p>
          <a:p>
            <a:pPr>
              <a:buFontTx/>
              <a:buNone/>
            </a:pPr>
            <a:endParaRPr lang="pt-BR" altLang="en-US" sz="1600" dirty="0" smtClean="0">
              <a:latin typeface="Consolas" pitchFamily="49" charset="0"/>
            </a:endParaRPr>
          </a:p>
          <a:p>
            <a:pPr>
              <a:buFontTx/>
              <a:buNone/>
            </a:pPr>
            <a:r>
              <a:rPr lang="pt-BR" altLang="en-US" sz="1600" dirty="0" smtClean="0">
                <a:latin typeface="Consolas" pitchFamily="49" charset="0"/>
              </a:rPr>
              <a:t>start()</a:t>
            </a:r>
            <a:endParaRPr lang="en-US" altLang="en-US" sz="1600" dirty="0" smtClean="0">
              <a:latin typeface="Consolas" pitchFamily="49" charset="0"/>
            </a:endParaRPr>
          </a:p>
        </p:txBody>
      </p:sp>
      <p:grpSp>
        <p:nvGrpSpPr>
          <p:cNvPr id="4" name="Group 3"/>
          <p:cNvGrpSpPr>
            <a:grpSpLocks/>
          </p:cNvGrpSpPr>
          <p:nvPr/>
        </p:nvGrpSpPr>
        <p:grpSpPr bwMode="auto">
          <a:xfrm>
            <a:off x="2209800" y="1758950"/>
            <a:ext cx="6472238" cy="3479800"/>
            <a:chOff x="2341561" y="1758950"/>
            <a:chExt cx="6472239" cy="3479800"/>
          </a:xfrm>
        </p:grpSpPr>
        <p:sp>
          <p:nvSpPr>
            <p:cNvPr id="56330" name="Line 5"/>
            <p:cNvSpPr>
              <a:spLocks noChangeShapeType="1"/>
            </p:cNvSpPr>
            <p:nvPr/>
          </p:nvSpPr>
          <p:spPr bwMode="auto">
            <a:xfrm flipH="1">
              <a:off x="2870200" y="5226050"/>
              <a:ext cx="3805238"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1" name="Line 6"/>
            <p:cNvSpPr>
              <a:spLocks noChangeShapeType="1"/>
            </p:cNvSpPr>
            <p:nvPr/>
          </p:nvSpPr>
          <p:spPr bwMode="auto">
            <a:xfrm flipH="1">
              <a:off x="2341561" y="1758950"/>
              <a:ext cx="4338638" cy="635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2" name="Line 7"/>
            <p:cNvSpPr>
              <a:spLocks noChangeShapeType="1"/>
            </p:cNvSpPr>
            <p:nvPr/>
          </p:nvSpPr>
          <p:spPr bwMode="auto">
            <a:xfrm flipH="1">
              <a:off x="6665912" y="1765300"/>
              <a:ext cx="14288" cy="3470275"/>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33" name="Text Box 8"/>
            <p:cNvSpPr txBox="1">
              <a:spLocks noChangeArrowheads="1"/>
            </p:cNvSpPr>
            <p:nvPr/>
          </p:nvSpPr>
          <p:spPr bwMode="auto">
            <a:xfrm>
              <a:off x="6680200" y="2273300"/>
              <a:ext cx="21336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numeric parameters are passed into the call for ‘</a:t>
              </a:r>
              <a:r>
                <a:rPr lang="en-US" altLang="ja-JP" sz="1600" b="1">
                  <a:solidFill>
                    <a:srgbClr val="CC3300"/>
                  </a:solidFill>
                  <a:latin typeface="Consolas" pitchFamily="49" charset="0"/>
                </a:rPr>
                <a:t>fun1()</a:t>
              </a:r>
              <a:r>
                <a:rPr lang="en-US" altLang="en-US" sz="1600" b="1">
                  <a:solidFill>
                    <a:srgbClr val="CC3300"/>
                  </a:solidFill>
                  <a:latin typeface="Arial" charset="0"/>
                </a:rPr>
                <a:t>’</a:t>
              </a:r>
              <a:r>
                <a:rPr lang="en-US" altLang="ja-JP" sz="1600" b="1">
                  <a:solidFill>
                    <a:srgbClr val="CC3300"/>
                  </a:solidFill>
                  <a:latin typeface="Arial" charset="0"/>
                </a:rPr>
                <a:t> but only one parameter is listed in the definition for function </a:t>
              </a:r>
              <a:r>
                <a:rPr lang="en-US" altLang="en-US" sz="1600" b="1">
                  <a:solidFill>
                    <a:srgbClr val="CC3300"/>
                  </a:solidFill>
                  <a:latin typeface="Arial" charset="0"/>
                </a:rPr>
                <a:t>‘</a:t>
              </a:r>
              <a:r>
                <a:rPr lang="en-US" altLang="ja-JP" sz="1600" b="1">
                  <a:solidFill>
                    <a:srgbClr val="CC3300"/>
                  </a:solidFill>
                  <a:latin typeface="Consolas" pitchFamily="49" charset="0"/>
                </a:rPr>
                <a:t>fun1()</a:t>
              </a:r>
              <a:r>
                <a:rPr lang="en-US" altLang="en-US" sz="1600" b="1">
                  <a:solidFill>
                    <a:srgbClr val="CC3300"/>
                  </a:solidFill>
                  <a:latin typeface="Arial" charset="0"/>
                </a:rPr>
                <a:t>’</a:t>
              </a:r>
            </a:p>
          </p:txBody>
        </p:sp>
      </p:grpSp>
      <p:grpSp>
        <p:nvGrpSpPr>
          <p:cNvPr id="5" name="Group 4"/>
          <p:cNvGrpSpPr>
            <a:grpSpLocks/>
          </p:cNvGrpSpPr>
          <p:nvPr/>
        </p:nvGrpSpPr>
        <p:grpSpPr bwMode="auto">
          <a:xfrm>
            <a:off x="2738438" y="2590800"/>
            <a:ext cx="3162300" cy="2900363"/>
            <a:chOff x="2819400" y="2590801"/>
            <a:chExt cx="3162976" cy="2900362"/>
          </a:xfrm>
        </p:grpSpPr>
        <p:sp>
          <p:nvSpPr>
            <p:cNvPr id="56326" name="Line 10"/>
            <p:cNvSpPr>
              <a:spLocks noChangeShapeType="1"/>
            </p:cNvSpPr>
            <p:nvPr/>
          </p:nvSpPr>
          <p:spPr bwMode="auto">
            <a:xfrm flipH="1">
              <a:off x="2919616" y="2593975"/>
              <a:ext cx="771525" cy="3175"/>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7" name="Line 11"/>
            <p:cNvSpPr>
              <a:spLocks noChangeShapeType="1"/>
            </p:cNvSpPr>
            <p:nvPr/>
          </p:nvSpPr>
          <p:spPr bwMode="auto">
            <a:xfrm flipH="1">
              <a:off x="3676852" y="2590801"/>
              <a:ext cx="15875" cy="28956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Line 12"/>
            <p:cNvSpPr>
              <a:spLocks noChangeShapeType="1"/>
            </p:cNvSpPr>
            <p:nvPr/>
          </p:nvSpPr>
          <p:spPr bwMode="auto">
            <a:xfrm flipH="1">
              <a:off x="2819400" y="5486400"/>
              <a:ext cx="873328" cy="4763"/>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9" name="Text Box 13"/>
            <p:cNvSpPr txBox="1">
              <a:spLocks noChangeArrowheads="1"/>
            </p:cNvSpPr>
            <p:nvPr/>
          </p:nvSpPr>
          <p:spPr bwMode="auto">
            <a:xfrm>
              <a:off x="3715426" y="2614612"/>
              <a:ext cx="226695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Two parameters (a number and a string) are passed into the call for ‘</a:t>
              </a:r>
              <a:r>
                <a:rPr lang="en-US" altLang="ja-JP" sz="1600" b="1">
                  <a:solidFill>
                    <a:srgbClr val="CC3300"/>
                  </a:solidFill>
                  <a:latin typeface="Consolas" pitchFamily="49" charset="0"/>
                </a:rPr>
                <a:t>fun2()</a:t>
              </a:r>
              <a:r>
                <a:rPr lang="en-US" altLang="en-US" sz="1600" b="1">
                  <a:solidFill>
                    <a:srgbClr val="CC3300"/>
                  </a:solidFill>
                  <a:latin typeface="Arial" charset="0"/>
                </a:rPr>
                <a:t>’</a:t>
              </a:r>
              <a:r>
                <a:rPr lang="en-US" altLang="ja-JP" sz="1600" b="1">
                  <a:solidFill>
                    <a:srgbClr val="CC3300"/>
                  </a:solidFill>
                  <a:latin typeface="Arial" charset="0"/>
                </a:rPr>
                <a:t> but in the definition of the function it</a:t>
              </a:r>
              <a:r>
                <a:rPr lang="en-US" altLang="en-US" sz="1600" b="1">
                  <a:solidFill>
                    <a:srgbClr val="CC3300"/>
                  </a:solidFill>
                  <a:latin typeface="Arial" charset="0"/>
                </a:rPr>
                <a:t>’</a:t>
              </a:r>
              <a:r>
                <a:rPr lang="en-US" altLang="ja-JP" sz="1600" b="1">
                  <a:solidFill>
                    <a:srgbClr val="CC3300"/>
                  </a:solidFill>
                  <a:latin typeface="Arial" charset="0"/>
                </a:rPr>
                <a:t>s expected that both parameters are numeric.</a:t>
              </a:r>
              <a:endParaRPr lang="en-US" altLang="en-US" sz="1600" b="1">
                <a:solidFill>
                  <a:srgbClr val="CC33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ltLang="en-US" smtClean="0"/>
              <a:t>Documenting Functions</a:t>
            </a:r>
          </a:p>
        </p:txBody>
      </p:sp>
      <p:sp>
        <p:nvSpPr>
          <p:cNvPr id="57347" name="Content Placeholder 2"/>
          <p:cNvSpPr>
            <a:spLocks noGrp="1"/>
          </p:cNvSpPr>
          <p:nvPr>
            <p:ph idx="1"/>
          </p:nvPr>
        </p:nvSpPr>
        <p:spPr/>
        <p:txBody>
          <a:bodyPr/>
          <a:lstStyle/>
          <a:p>
            <a:r>
              <a:rPr lang="en-US" altLang="en-US" dirty="0" smtClean="0"/>
              <a:t>Python doesn’t require the type to be specified in the parameter list.</a:t>
            </a:r>
          </a:p>
          <a:p>
            <a:r>
              <a:rPr lang="en-US" altLang="en-US" dirty="0" smtClean="0"/>
              <a:t>Therefore the number and type of parameters/inputs should be specified in the documentation for the function.</a:t>
            </a:r>
          </a:p>
          <a:p>
            <a:pPr lvl="1" eaLnBrk="1" hangingPunct="1">
              <a:spcBef>
                <a:spcPct val="0"/>
              </a:spcBef>
              <a:buFontTx/>
              <a:buNone/>
            </a:pPr>
            <a:r>
              <a:rPr lang="en-US" altLang="en-US" sz="1600" b="1" dirty="0" smtClean="0">
                <a:solidFill>
                  <a:srgbClr val="3366FF"/>
                </a:solidFill>
                <a:latin typeface="Consolas" pitchFamily="49" charset="0"/>
              </a:rPr>
              <a:t># display(</a:t>
            </a:r>
            <a:r>
              <a:rPr lang="en-US" altLang="en-US" sz="1600" b="1" dirty="0" err="1" smtClean="0">
                <a:solidFill>
                  <a:srgbClr val="3366FF"/>
                </a:solidFill>
                <a:latin typeface="Consolas" pitchFamily="49" charset="0"/>
              </a:rPr>
              <a:t>float,float</a:t>
            </a:r>
            <a:r>
              <a:rPr lang="en-US" altLang="en-US" sz="1600" b="1" dirty="0" smtClean="0">
                <a:solidFill>
                  <a:srgbClr val="3366FF"/>
                </a:solidFill>
                <a:latin typeface="Consolas" pitchFamily="49" charset="0"/>
              </a:rPr>
              <a:t>)</a:t>
            </a:r>
          </a:p>
          <a:p>
            <a:pPr lvl="1" eaLnBrk="1" hangingPunct="1">
              <a:spcBef>
                <a:spcPct val="0"/>
              </a:spcBef>
              <a:buFontTx/>
              <a:buNone/>
            </a:pPr>
            <a:r>
              <a:rPr lang="en-US" altLang="en-US" sz="1600" dirty="0" smtClean="0">
                <a:latin typeface="Consolas" pitchFamily="49" charset="0"/>
              </a:rPr>
              <a:t>def display(</a:t>
            </a:r>
            <a:r>
              <a:rPr lang="en-US" altLang="en-US" sz="1600" dirty="0" err="1" smtClean="0">
                <a:latin typeface="Consolas" pitchFamily="49" charset="0"/>
              </a:rPr>
              <a:t>celsius</a:t>
            </a:r>
            <a:r>
              <a:rPr lang="en-US" altLang="en-US" sz="1600" dirty="0" smtClean="0">
                <a:latin typeface="Consolas" pitchFamily="49" charset="0"/>
              </a:rPr>
              <a:t>, </a:t>
            </a:r>
            <a:r>
              <a:rPr lang="en-US" altLang="en-US" sz="1600" dirty="0" err="1" smtClean="0">
                <a:latin typeface="Consolas" pitchFamily="49" charset="0"/>
              </a:rPr>
              <a:t>fahrenheit</a:t>
            </a:r>
            <a:r>
              <a:rPr lang="en-US" altLang="en-US" sz="1600" dirty="0" smtClean="0">
                <a:latin typeface="Consolas" pitchFamily="49" charset="0"/>
              </a:rPr>
              <a:t>):</a:t>
            </a:r>
            <a:endParaRPr lang="en-US" altLang="en-US" dirty="0" smtClean="0"/>
          </a:p>
          <a:p>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73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normAutofit fontScale="90000"/>
          </a:bodyPr>
          <a:lstStyle/>
          <a:p>
            <a:pPr>
              <a:defRPr/>
            </a:pPr>
            <a:r>
              <a:rPr lang="en-US" altLang="en-US" dirty="0" smtClean="0">
                <a:ea typeface="+mj-ea"/>
              </a:rPr>
              <a:t>Yet Another Common Mistake: Not Declaring Parameters</a:t>
            </a:r>
          </a:p>
        </p:txBody>
      </p:sp>
      <p:sp>
        <p:nvSpPr>
          <p:cNvPr id="3" name="Content Placeholder 2"/>
          <p:cNvSpPr>
            <a:spLocks noGrp="1"/>
          </p:cNvSpPr>
          <p:nvPr>
            <p:ph idx="1"/>
          </p:nvPr>
        </p:nvSpPr>
        <p:spPr/>
        <p:txBody>
          <a:bodyPr/>
          <a:lstStyle/>
          <a:p>
            <a:pPr>
              <a:buFontTx/>
              <a:buNone/>
            </a:pPr>
            <a:r>
              <a:rPr lang="en-US" altLang="en-US" b="1" dirty="0" smtClean="0"/>
              <a:t>You wouldn’t do it this way with pre-created functions:</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print(num)</a:t>
            </a:r>
          </a:p>
          <a:p>
            <a:pPr>
              <a:buFontTx/>
              <a:buNone/>
            </a:pPr>
            <a:endParaRPr lang="en-US" altLang="en-US" b="1" dirty="0" smtClean="0"/>
          </a:p>
          <a:p>
            <a:pPr>
              <a:buFontTx/>
              <a:buNone/>
            </a:pPr>
            <a:r>
              <a:rPr lang="en-US" altLang="en-US" b="1" dirty="0" smtClean="0"/>
              <a:t>So why do it this way with functions that you define yourself:</a:t>
            </a:r>
            <a:endParaRPr lang="pt-BR" altLang="en-US" dirty="0" smtClean="0">
              <a:latin typeface="Arial" charset="0"/>
            </a:endParaRPr>
          </a:p>
          <a:p>
            <a:pPr lvl="1">
              <a:buFontTx/>
              <a:buNone/>
            </a:pPr>
            <a:r>
              <a:rPr lang="pt-BR" altLang="en-US" sz="1600" dirty="0" smtClean="0">
                <a:latin typeface="Arial" charset="0"/>
              </a:rPr>
              <a:t>Etc. (Assume </a:t>
            </a:r>
            <a:r>
              <a:rPr lang="pt-BR" altLang="en-US" sz="1600" dirty="0" smtClean="0">
                <a:latin typeface="Consolas" pitchFamily="49" charset="0"/>
              </a:rPr>
              <a:t>fun()</a:t>
            </a:r>
            <a:r>
              <a:rPr lang="pt-BR" altLang="en-US" sz="1600" dirty="0" smtClean="0">
                <a:latin typeface="Arial" charset="0"/>
              </a:rPr>
              <a:t> has been defined elsewhere in the program)</a:t>
            </a:r>
          </a:p>
          <a:p>
            <a:pPr lvl="1">
              <a:buFontTx/>
              <a:buNone/>
            </a:pPr>
            <a:endParaRPr lang="pt-BR" altLang="en-US" dirty="0" smtClean="0">
              <a:latin typeface="Arial" charset="0"/>
            </a:endParaRPr>
          </a:p>
          <a:p>
            <a:pPr lvl="1">
              <a:buFontTx/>
              <a:buNone/>
            </a:pPr>
            <a:r>
              <a:rPr lang="pt-BR" altLang="en-US" sz="1800" b="1" dirty="0" smtClean="0">
                <a:solidFill>
                  <a:srgbClr val="3366FF"/>
                </a:solidFill>
                <a:latin typeface="Consolas" pitchFamily="49" charset="0"/>
              </a:rPr>
              <a:t># start</a:t>
            </a:r>
          </a:p>
          <a:p>
            <a:pPr lvl="1">
              <a:buFontTx/>
              <a:buNone/>
            </a:pPr>
            <a:r>
              <a:rPr lang="pt-BR" altLang="en-US" sz="1800" dirty="0" smtClean="0">
                <a:latin typeface="Consolas" pitchFamily="49" charset="0"/>
              </a:rPr>
              <a:t>def start():</a:t>
            </a:r>
          </a:p>
          <a:p>
            <a:pPr lvl="1">
              <a:buFontTx/>
              <a:buNone/>
            </a:pPr>
            <a:r>
              <a:rPr lang="pt-BR" altLang="en-US" sz="1800" dirty="0" smtClean="0">
                <a:latin typeface="Consolas" pitchFamily="49" charset="0"/>
              </a:rPr>
              <a:t>    fun(num)</a:t>
            </a:r>
          </a:p>
          <a:p>
            <a:pPr lvl="1">
              <a:buFontTx/>
              <a:buNone/>
            </a:pPr>
            <a:endParaRPr lang="pt-BR" altLang="en-US" sz="1800" dirty="0" smtClean="0">
              <a:latin typeface="Consolas" pitchFamily="49" charset="0"/>
            </a:endParaRPr>
          </a:p>
          <a:p>
            <a:pPr lvl="1">
              <a:buFontTx/>
              <a:buNone/>
            </a:pPr>
            <a:r>
              <a:rPr lang="pt-BR" altLang="en-US" sz="1800" dirty="0" smtClean="0">
                <a:latin typeface="Consolas" pitchFamily="49" charset="0"/>
              </a:rPr>
              <a:t>start()</a:t>
            </a:r>
            <a:endParaRPr lang="en-US" altLang="en-US" sz="1800" dirty="0" smtClean="0">
              <a:latin typeface="Consolas" pitchFamily="49" charset="0"/>
            </a:endParaRPr>
          </a:p>
          <a:p>
            <a:endParaRPr lang="en-US" altLang="en-US" sz="2000" dirty="0" smtClean="0"/>
          </a:p>
        </p:txBody>
      </p:sp>
      <p:grpSp>
        <p:nvGrpSpPr>
          <p:cNvPr id="10" name="Group 9"/>
          <p:cNvGrpSpPr>
            <a:grpSpLocks/>
          </p:cNvGrpSpPr>
          <p:nvPr/>
        </p:nvGrpSpPr>
        <p:grpSpPr bwMode="auto">
          <a:xfrm>
            <a:off x="2587625" y="1452563"/>
            <a:ext cx="2984500" cy="1139825"/>
            <a:chOff x="2000250" y="1488411"/>
            <a:chExt cx="2984500" cy="1140847"/>
          </a:xfrm>
        </p:grpSpPr>
        <p:cxnSp>
          <p:nvCxnSpPr>
            <p:cNvPr id="58377" name="Straight Arrow Connector 5"/>
            <p:cNvCxnSpPr>
              <a:cxnSpLocks noChangeShapeType="1"/>
            </p:cNvCxnSpPr>
            <p:nvPr/>
          </p:nvCxnSpPr>
          <p:spPr bwMode="auto">
            <a:xfrm flipH="1">
              <a:off x="2000250" y="1714500"/>
              <a:ext cx="850900" cy="40640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8" name="Text Box 8"/>
            <p:cNvSpPr txBox="1">
              <a:spLocks noChangeArrowheads="1"/>
            </p:cNvSpPr>
            <p:nvPr/>
          </p:nvSpPr>
          <p:spPr bwMode="auto">
            <a:xfrm>
              <a:off x="2851150" y="1488411"/>
              <a:ext cx="2133600" cy="114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800" b="1">
                  <a:solidFill>
                    <a:srgbClr val="CC3300"/>
                  </a:solidFill>
                  <a:latin typeface="Consolas" pitchFamily="49" charset="0"/>
                </a:rPr>
                <a:t>num</a:t>
              </a:r>
              <a:r>
                <a:rPr lang="en-US" altLang="en-US" sz="1600" b="1">
                  <a:solidFill>
                    <a:srgbClr val="CC3300"/>
                  </a:solidFill>
                  <a:latin typeface="Arial" charset="0"/>
                </a:rPr>
                <a:t>’</a:t>
              </a:r>
              <a:r>
                <a:rPr lang="en-US" altLang="ja-JP" sz="1600" b="1">
                  <a:solidFill>
                    <a:srgbClr val="CC3300"/>
                  </a:solidFill>
                  <a:latin typeface="Arial" charset="0"/>
                </a:rPr>
                <a:t>? It has not been declared in function </a:t>
              </a:r>
              <a:r>
                <a:rPr lang="en-US" altLang="en-US" sz="1600" b="1">
                  <a:solidFill>
                    <a:srgbClr val="CC3300"/>
                  </a:solidFill>
                  <a:latin typeface="Arial" charset="0"/>
                </a:rPr>
                <a:t>‘</a:t>
              </a:r>
              <a:r>
                <a:rPr lang="en-US" altLang="ja-JP" sz="1800" b="1">
                  <a:solidFill>
                    <a:srgbClr val="CC3300"/>
                  </a:solidFill>
                  <a:latin typeface="Consolas" pitchFamily="49" charset="0"/>
                </a:rPr>
                <a:t>start()</a:t>
              </a:r>
              <a:r>
                <a:rPr lang="en-US" altLang="en-US" sz="1600" b="1">
                  <a:solidFill>
                    <a:srgbClr val="CC3300"/>
                  </a:solidFill>
                  <a:latin typeface="Arial" charset="0"/>
                </a:rPr>
                <a:t>’</a:t>
              </a:r>
            </a:p>
          </p:txBody>
        </p:sp>
      </p:grpSp>
      <p:grpSp>
        <p:nvGrpSpPr>
          <p:cNvPr id="6" name="Group 5"/>
          <p:cNvGrpSpPr>
            <a:grpSpLocks/>
          </p:cNvGrpSpPr>
          <p:nvPr/>
        </p:nvGrpSpPr>
        <p:grpSpPr bwMode="auto">
          <a:xfrm>
            <a:off x="2057400" y="4645025"/>
            <a:ext cx="2514600" cy="1793875"/>
            <a:chOff x="2362200" y="4619320"/>
            <a:chExt cx="2514600" cy="1794418"/>
          </a:xfrm>
        </p:grpSpPr>
        <p:cxnSp>
          <p:nvCxnSpPr>
            <p:cNvPr id="58375" name="Straight Arrow Connector 7"/>
            <p:cNvCxnSpPr>
              <a:cxnSpLocks noChangeShapeType="1"/>
            </p:cNvCxnSpPr>
            <p:nvPr/>
          </p:nvCxnSpPr>
          <p:spPr bwMode="auto">
            <a:xfrm flipH="1" flipV="1">
              <a:off x="2362200" y="4619320"/>
              <a:ext cx="425450" cy="790880"/>
            </a:xfrm>
            <a:prstGeom prst="straightConnector1">
              <a:avLst/>
            </a:prstGeom>
            <a:noFill/>
            <a:ln w="38100">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58376" name="Text Box 8"/>
            <p:cNvSpPr txBox="1">
              <a:spLocks noChangeArrowheads="1"/>
            </p:cNvSpPr>
            <p:nvPr/>
          </p:nvSpPr>
          <p:spPr bwMode="auto">
            <a:xfrm>
              <a:off x="2743200" y="5272391"/>
              <a:ext cx="2133600" cy="1141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What is ‘</a:t>
              </a:r>
              <a:r>
                <a:rPr lang="en-US" altLang="ja-JP" sz="1800" b="1">
                  <a:solidFill>
                    <a:srgbClr val="CC3300"/>
                  </a:solidFill>
                  <a:latin typeface="Consolas" pitchFamily="49" charset="0"/>
                </a:rPr>
                <a:t>num</a:t>
              </a:r>
              <a:r>
                <a:rPr lang="en-US" altLang="en-US" sz="1600" b="1">
                  <a:solidFill>
                    <a:srgbClr val="CC3300"/>
                  </a:solidFill>
                  <a:latin typeface="Arial" charset="0"/>
                </a:rPr>
                <a:t>’</a:t>
              </a:r>
              <a:r>
                <a:rPr lang="en-US" altLang="ja-JP" sz="1600" b="1">
                  <a:solidFill>
                    <a:srgbClr val="CC3300"/>
                  </a:solidFill>
                  <a:latin typeface="Arial" charset="0"/>
                </a:rPr>
                <a:t>? It has not been created in function </a:t>
              </a:r>
              <a:r>
                <a:rPr lang="en-US" altLang="en-US" sz="1600" b="1">
                  <a:solidFill>
                    <a:srgbClr val="CC3300"/>
                  </a:solidFill>
                  <a:latin typeface="Arial" charset="0"/>
                </a:rPr>
                <a:t>‘</a:t>
              </a:r>
              <a:r>
                <a:rPr lang="en-US" altLang="ja-JP" sz="1800" b="1">
                  <a:solidFill>
                    <a:srgbClr val="CC3300"/>
                  </a:solidFill>
                  <a:latin typeface="Consolas" pitchFamily="49" charset="0"/>
                </a:rPr>
                <a:t>start()</a:t>
              </a:r>
              <a:r>
                <a:rPr lang="en-US" altLang="en-US" sz="1600" b="1">
                  <a:solidFill>
                    <a:srgbClr val="CC3300"/>
                  </a:solidFill>
                  <a:latin typeface="Arial" charset="0"/>
                </a:rPr>
                <a:t>’</a:t>
              </a:r>
            </a:p>
          </p:txBody>
        </p:sp>
      </p:grpSp>
      <p:sp>
        <p:nvSpPr>
          <p:cNvPr id="2" name="TextBox 1"/>
          <p:cNvSpPr txBox="1">
            <a:spLocks noChangeArrowheads="1"/>
          </p:cNvSpPr>
          <p:nvPr/>
        </p:nvSpPr>
        <p:spPr bwMode="auto">
          <a:xfrm>
            <a:off x="4870450" y="3729038"/>
            <a:ext cx="371475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4572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pt-BR" altLang="en-US" sz="1800" b="1" dirty="0">
                <a:solidFill>
                  <a:srgbClr val="3366FF"/>
                </a:solidFill>
                <a:latin typeface="Consolas" pitchFamily="49" charset="0"/>
              </a:rPr>
              <a:t># start (corrected)</a:t>
            </a:r>
          </a:p>
          <a:p>
            <a:pPr lvl="1" eaLnBrk="1" hangingPunct="1"/>
            <a:r>
              <a:rPr lang="pt-BR" altLang="en-US" sz="1800" dirty="0">
                <a:latin typeface="Consolas" pitchFamily="49" charset="0"/>
              </a:rPr>
              <a:t>def start():</a:t>
            </a:r>
          </a:p>
          <a:p>
            <a:pPr lvl="1" eaLnBrk="1" hangingPunct="1"/>
            <a:r>
              <a:rPr lang="pt-BR" altLang="en-US" sz="1800" dirty="0">
                <a:latin typeface="Consolas" pitchFamily="49" charset="0"/>
              </a:rPr>
              <a:t>    num = &lt;Create first&gt;</a:t>
            </a:r>
          </a:p>
          <a:p>
            <a:pPr lvl="1" eaLnBrk="1" hangingPunct="1"/>
            <a:r>
              <a:rPr lang="pt-BR" altLang="en-US" sz="1800" dirty="0">
                <a:latin typeface="Consolas" pitchFamily="49" charset="0"/>
              </a:rPr>
              <a:t>    fun(num)</a:t>
            </a:r>
          </a:p>
          <a:p>
            <a:pPr lvl="1" eaLnBrk="1" hangingPunct="1"/>
            <a:endParaRPr lang="pt-BR" altLang="en-US" sz="1800" dirty="0">
              <a:latin typeface="Consolas" pitchFamily="49" charset="0"/>
            </a:endParaRPr>
          </a:p>
          <a:p>
            <a:pPr lvl="1" eaLnBrk="1" hangingPunct="1"/>
            <a:r>
              <a:rPr lang="pt-BR" altLang="en-US" sz="1800" dirty="0">
                <a:latin typeface="Consolas" pitchFamily="49" charset="0"/>
              </a:rPr>
              <a:t>start()</a:t>
            </a:r>
            <a:endParaRPr lang="en-US" altLang="en-US" sz="1800" dirty="0">
              <a:latin typeface="Consolas" pitchFamily="49" charset="0"/>
            </a:endParaRPr>
          </a:p>
          <a:p>
            <a:pPr eaLnBrk="1" hangingPunct="1"/>
            <a:endParaRPr lang="en-US"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r>
              <a:rPr lang="en-US" altLang="en-US" sz="3200" dirty="0" smtClean="0"/>
              <a:t>Scope: A Variant Example</a:t>
            </a:r>
          </a:p>
        </p:txBody>
      </p:sp>
      <p:sp>
        <p:nvSpPr>
          <p:cNvPr id="61443" name="Rectangle 3"/>
          <p:cNvSpPr>
            <a:spLocks noGrp="1" noChangeArrowheads="1"/>
          </p:cNvSpPr>
          <p:nvPr>
            <p:ph type="body" idx="4294967295"/>
          </p:nvPr>
        </p:nvSpPr>
        <p:spPr/>
        <p:txBody>
          <a:bodyPr/>
          <a:lstStyle/>
          <a:p>
            <a:pPr lvl="1">
              <a:buFont typeface="Times New Roman" pitchFamily="18" charset="0"/>
              <a:buNone/>
            </a:pPr>
            <a:r>
              <a:rPr lang="en-US" altLang="en-US" sz="1600" dirty="0" smtClean="0">
                <a:latin typeface="Consolas" pitchFamily="49" charset="0"/>
              </a:rPr>
              <a:t>def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10</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statement</a:t>
            </a:r>
          </a:p>
          <a:p>
            <a:pPr lvl="1">
              <a:buFont typeface="Times New Roman" pitchFamily="18" charset="0"/>
              <a:buNone/>
            </a:pPr>
            <a:r>
              <a:rPr lang="en-US" altLang="en-US" sz="1600" b="1" dirty="0" smtClean="0">
                <a:solidFill>
                  <a:srgbClr val="3366FF"/>
                </a:solidFill>
                <a:latin typeface="Consolas" pitchFamily="49" charset="0"/>
              </a:rPr>
              <a:t>    # End of fun1</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a:t>
            </a:r>
          </a:p>
          <a:p>
            <a:pPr lvl="1">
              <a:buFont typeface="Times New Roman" pitchFamily="18" charset="0"/>
              <a:buNone/>
            </a:pPr>
            <a:r>
              <a:rPr lang="en-US" altLang="en-US" sz="1600" dirty="0" smtClean="0">
                <a:latin typeface="Consolas" pitchFamily="49" charset="0"/>
              </a:rPr>
              <a:t>    fun1()</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20</a:t>
            </a:r>
          </a:p>
          <a:p>
            <a:pPr lvl="1">
              <a:buFont typeface="Times New Roman" pitchFamily="18" charset="0"/>
              <a:buNone/>
            </a:pPr>
            <a:r>
              <a:rPr lang="en-US" altLang="en-US" sz="1600" dirty="0" smtClean="0">
                <a:latin typeface="Consolas" pitchFamily="49" charset="0"/>
              </a:rPr>
              <a:t>    :      :</a:t>
            </a:r>
          </a:p>
        </p:txBody>
      </p:sp>
      <p:grpSp>
        <p:nvGrpSpPr>
          <p:cNvPr id="2" name="Group 21"/>
          <p:cNvGrpSpPr>
            <a:grpSpLocks/>
          </p:cNvGrpSpPr>
          <p:nvPr/>
        </p:nvGrpSpPr>
        <p:grpSpPr bwMode="auto">
          <a:xfrm>
            <a:off x="2286000" y="3636963"/>
            <a:ext cx="4610100" cy="869950"/>
            <a:chOff x="1800" y="2040"/>
            <a:chExt cx="2904" cy="548"/>
          </a:xfrm>
        </p:grpSpPr>
        <p:sp>
          <p:nvSpPr>
            <p:cNvPr id="61445" name="Line 19"/>
            <p:cNvSpPr>
              <a:spLocks noChangeShapeType="1"/>
            </p:cNvSpPr>
            <p:nvPr/>
          </p:nvSpPr>
          <p:spPr bwMode="auto">
            <a:xfrm flipH="1" flipV="1">
              <a:off x="1800" y="2344"/>
              <a:ext cx="124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61446" name="Text Box 20"/>
            <p:cNvSpPr txBox="1">
              <a:spLocks noChangeArrowheads="1"/>
            </p:cNvSpPr>
            <p:nvPr/>
          </p:nvSpPr>
          <p:spPr bwMode="auto">
            <a:xfrm>
              <a:off x="3024" y="2040"/>
              <a:ext cx="1680"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ts val="300"/>
                </a:spcBef>
                <a:buFont typeface="Arial" charset="0"/>
                <a:buChar char="•"/>
              </a:pPr>
              <a:r>
                <a:rPr lang="en-US" altLang="en-US" sz="1600" b="1">
                  <a:latin typeface="Arial" charset="0"/>
                </a:rPr>
                <a:t>What happens at this point?</a:t>
              </a:r>
            </a:p>
            <a:p>
              <a:pPr eaLnBrk="1" hangingPunct="1">
                <a:spcBef>
                  <a:spcPts val="300"/>
                </a:spcBef>
                <a:buFont typeface="Arial" charset="0"/>
                <a:buChar char="•"/>
              </a:pPr>
              <a:r>
                <a:rPr lang="en-US" altLang="en-US" sz="1600" b="1">
                  <a:latin typeface="Arial" charset="0"/>
                </a:rPr>
                <a:t>Why?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r>
              <a:rPr lang="en-US" altLang="en-US" sz="3200" smtClean="0"/>
              <a:t>New Problem: Results That Are Derived In One Function Only Exist While The Function Runs</a:t>
            </a:r>
          </a:p>
        </p:txBody>
      </p:sp>
      <p:sp>
        <p:nvSpPr>
          <p:cNvPr id="62467" name="Text Box 3"/>
          <p:cNvSpPr txBox="1">
            <a:spLocks noChangeArrowheads="1"/>
          </p:cNvSpPr>
          <p:nvPr/>
        </p:nvSpPr>
        <p:spPr bwMode="auto">
          <a:xfrm>
            <a:off x="482600" y="2146300"/>
            <a:ext cx="5308600" cy="70961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p:txBody>
      </p:sp>
      <p:sp>
        <p:nvSpPr>
          <p:cNvPr id="626692" name="Text Box 4"/>
          <p:cNvSpPr txBox="1">
            <a:spLocks noChangeArrowheads="1"/>
          </p:cNvSpPr>
          <p:nvPr/>
        </p:nvSpPr>
        <p:spPr bwMode="auto">
          <a:xfrm>
            <a:off x="444500" y="3987800"/>
            <a:ext cx="5346700" cy="2556727"/>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anose="020B0609020204030204" pitchFamily="49" charset="0"/>
              </a:rPr>
              <a:t>d</a:t>
            </a:r>
            <a:r>
              <a:rPr lang="en-US" altLang="en-US" sz="1600" b="1" dirty="0" err="1" smtClean="0">
                <a:latin typeface="Consolas" panose="020B0609020204030204" pitchFamily="49" charset="0"/>
              </a:rPr>
              <a:t>ef</a:t>
            </a:r>
            <a:r>
              <a:rPr lang="en-US" altLang="en-US" sz="1600" b="1" dirty="0" smtClean="0">
                <a:latin typeface="Consolas" panose="020B0609020204030204" pitchFamily="49" charset="0"/>
              </a:rPr>
              <a:t> start():</a:t>
            </a:r>
            <a:endParaRPr lang="en-US" altLang="en-US" sz="1600" b="1" dirty="0">
              <a:latin typeface="Consolas" panose="020B0609020204030204" pitchFamily="49" charset="0"/>
            </a:endParaRPr>
          </a:p>
          <a:p>
            <a:pPr>
              <a:spcBef>
                <a:spcPct val="50000"/>
              </a:spcBef>
            </a:pPr>
            <a:r>
              <a:rPr lang="en-US" altLang="en-US" sz="1600" dirty="0" smtClean="0">
                <a:latin typeface="Consolas" panose="020B0609020204030204" pitchFamily="49" charset="0"/>
              </a:rPr>
              <a:t>     </a:t>
            </a:r>
            <a:r>
              <a:rPr lang="en-US" altLang="en-US" sz="1600" dirty="0" smtClean="0">
                <a:latin typeface="Consolas" panose="020B0609020204030204" pitchFamily="49" charset="0"/>
              </a:rPr>
              <a:t>principle </a:t>
            </a:r>
            <a:r>
              <a:rPr lang="en-US" altLang="en-US" sz="1600" dirty="0">
                <a:latin typeface="Consolas" panose="020B0609020204030204" pitchFamily="49" charset="0"/>
              </a:rPr>
              <a:t>= 100</a:t>
            </a:r>
          </a:p>
          <a:p>
            <a:pPr>
              <a:spcBef>
                <a:spcPct val="50000"/>
              </a:spcBef>
            </a:pPr>
            <a:r>
              <a:rPr lang="en-US" altLang="en-US" sz="1600" dirty="0">
                <a:latin typeface="Consolas" panose="020B0609020204030204" pitchFamily="49" charset="0"/>
              </a:rPr>
              <a:t>     rate = 0.1</a:t>
            </a:r>
          </a:p>
          <a:p>
            <a:pPr>
              <a:spcBef>
                <a:spcPct val="50000"/>
              </a:spcBef>
            </a:pPr>
            <a:r>
              <a:rPr lang="en-US" altLang="en-US" sz="1600" dirty="0">
                <a:latin typeface="Consolas" panose="020B0609020204030204" pitchFamily="49" charset="0"/>
              </a:rPr>
              <a:t>     time = 5</a:t>
            </a:r>
          </a:p>
          <a:p>
            <a:pPr>
              <a:spcBef>
                <a:spcPct val="50000"/>
              </a:spcBef>
            </a:pPr>
            <a:r>
              <a:rPr lang="en-US" altLang="en-US" sz="1600" dirty="0">
                <a:latin typeface="Consolas" panose="020B0609020204030204" pitchFamily="49" charset="0"/>
              </a:rPr>
              <a:t>     </a:t>
            </a:r>
            <a:r>
              <a:rPr lang="en-US" altLang="en-US" sz="1600" dirty="0" err="1">
                <a:latin typeface="Consolas" panose="020B0609020204030204" pitchFamily="49" charset="0"/>
              </a:rPr>
              <a:t>calculateInterest</a:t>
            </a:r>
            <a:r>
              <a:rPr lang="en-US" altLang="en-US" sz="1600" dirty="0">
                <a:latin typeface="Consolas" panose="020B0609020204030204" pitchFamily="49" charset="0"/>
              </a:rPr>
              <a:t> (principle, rate, time)</a:t>
            </a:r>
          </a:p>
          <a:p>
            <a:pPr>
              <a:spcBef>
                <a:spcPct val="50000"/>
              </a:spcBef>
            </a:pPr>
            <a:endParaRPr lang="en-US" altLang="en-US" sz="1600" dirty="0">
              <a:latin typeface="Consolas" panose="020B0609020204030204" pitchFamily="49" charset="0"/>
            </a:endParaRPr>
          </a:p>
          <a:p>
            <a:pPr>
              <a:spcBef>
                <a:spcPct val="50000"/>
              </a:spcBef>
            </a:pPr>
            <a:endParaRPr lang="en-US" altLang="en-US" sz="1600" dirty="0">
              <a:latin typeface="Arial" charset="0"/>
            </a:endParaRPr>
          </a:p>
        </p:txBody>
      </p:sp>
      <p:sp>
        <p:nvSpPr>
          <p:cNvPr id="626693" name="Text Box 5"/>
          <p:cNvSpPr txBox="1">
            <a:spLocks noChangeArrowheads="1"/>
          </p:cNvSpPr>
          <p:nvPr/>
        </p:nvSpPr>
        <p:spPr bwMode="auto">
          <a:xfrm>
            <a:off x="914400" y="5802549"/>
            <a:ext cx="41529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dirty="0">
                <a:latin typeface="Consolas" panose="020B0609020204030204" pitchFamily="49" charset="0"/>
              </a:rPr>
              <a:t>print(“Interest earned $”, interest)</a:t>
            </a:r>
          </a:p>
        </p:txBody>
      </p:sp>
      <p:grpSp>
        <p:nvGrpSpPr>
          <p:cNvPr id="5" name="Group 4"/>
          <p:cNvGrpSpPr>
            <a:grpSpLocks/>
          </p:cNvGrpSpPr>
          <p:nvPr/>
        </p:nvGrpSpPr>
        <p:grpSpPr bwMode="auto">
          <a:xfrm>
            <a:off x="4159250" y="2690813"/>
            <a:ext cx="1689100" cy="2947987"/>
            <a:chOff x="4159250" y="2691049"/>
            <a:chExt cx="1689100" cy="2947751"/>
          </a:xfrm>
        </p:grpSpPr>
        <p:sp>
          <p:nvSpPr>
            <p:cNvPr id="62479" name="Line 7"/>
            <p:cNvSpPr>
              <a:spLocks noChangeShapeType="1"/>
            </p:cNvSpPr>
            <p:nvPr/>
          </p:nvSpPr>
          <p:spPr bwMode="auto">
            <a:xfrm>
              <a:off x="4159250" y="5638800"/>
              <a:ext cx="1689100" cy="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0" name="Line 8"/>
            <p:cNvSpPr>
              <a:spLocks noChangeShapeType="1"/>
            </p:cNvSpPr>
            <p:nvPr/>
          </p:nvSpPr>
          <p:spPr bwMode="auto">
            <a:xfrm flipV="1">
              <a:off x="5848350" y="2692400"/>
              <a:ext cx="0" cy="2946400"/>
            </a:xfrm>
            <a:prstGeom prst="line">
              <a:avLst/>
            </a:prstGeom>
            <a:noFill/>
            <a:ln w="381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81" name="Line 9"/>
            <p:cNvSpPr>
              <a:spLocks noChangeShapeType="1"/>
            </p:cNvSpPr>
            <p:nvPr/>
          </p:nvSpPr>
          <p:spPr bwMode="auto">
            <a:xfrm flipH="1">
              <a:off x="5003800" y="2691049"/>
              <a:ext cx="844550" cy="0"/>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
        <p:nvSpPr>
          <p:cNvPr id="626698" name="AutoShape 10"/>
          <p:cNvSpPr>
            <a:spLocks noChangeArrowheads="1"/>
          </p:cNvSpPr>
          <p:nvPr/>
        </p:nvSpPr>
        <p:spPr bwMode="auto">
          <a:xfrm>
            <a:off x="2971800" y="1308100"/>
            <a:ext cx="2178050" cy="838200"/>
          </a:xfrm>
          <a:prstGeom prst="cloudCallout">
            <a:avLst>
              <a:gd name="adj1" fmla="val -115708"/>
              <a:gd name="adj2" fmla="val 105727"/>
            </a:avLst>
          </a:prstGeom>
          <a:solidFill>
            <a:srgbClr val="FFFFCC"/>
          </a:solidFill>
          <a:ln w="25400">
            <a:solidFill>
              <a:schemeClr val="tx1"/>
            </a:solidFill>
            <a:round/>
            <a:headEnd type="none" w="sm" len="sm"/>
            <a:tailEnd type="none" w="sm" len="sm"/>
          </a:ln>
        </p:spPr>
        <p:txBody>
          <a:bodyPr lIns="93600" tIns="46800" rIns="93600" bIns="46800"/>
          <a:lstStyle/>
          <a:p>
            <a:pPr algn="ctr"/>
            <a:r>
              <a:rPr lang="en-US" altLang="en-US" sz="1400" b="1">
                <a:latin typeface="Arial" charset="0"/>
              </a:rPr>
              <a:t>Stored locally</a:t>
            </a:r>
          </a:p>
          <a:p>
            <a:pPr algn="ctr"/>
            <a:r>
              <a:rPr lang="en-US" altLang="en-US" sz="1400">
                <a:latin typeface="Arial" charset="0"/>
              </a:rPr>
              <a:t>interest = 50</a:t>
            </a:r>
          </a:p>
        </p:txBody>
      </p:sp>
      <p:grpSp>
        <p:nvGrpSpPr>
          <p:cNvPr id="6" name="Group 5"/>
          <p:cNvGrpSpPr>
            <a:grpSpLocks/>
          </p:cNvGrpSpPr>
          <p:nvPr/>
        </p:nvGrpSpPr>
        <p:grpSpPr bwMode="auto">
          <a:xfrm>
            <a:off x="241300" y="2692400"/>
            <a:ext cx="1130300" cy="3416300"/>
            <a:chOff x="241300" y="2692400"/>
            <a:chExt cx="825500" cy="3340100"/>
          </a:xfrm>
        </p:grpSpPr>
        <p:sp>
          <p:nvSpPr>
            <p:cNvPr id="62476" name="Line 12"/>
            <p:cNvSpPr>
              <a:spLocks noChangeShapeType="1"/>
            </p:cNvSpPr>
            <p:nvPr/>
          </p:nvSpPr>
          <p:spPr bwMode="auto">
            <a:xfrm flipH="1">
              <a:off x="254000" y="2692400"/>
              <a:ext cx="8128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7" name="Line 13"/>
            <p:cNvSpPr>
              <a:spLocks noChangeShapeType="1"/>
            </p:cNvSpPr>
            <p:nvPr/>
          </p:nvSpPr>
          <p:spPr bwMode="auto">
            <a:xfrm flipH="1">
              <a:off x="254000" y="2705100"/>
              <a:ext cx="12700" cy="33274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2478" name="Line 14"/>
            <p:cNvSpPr>
              <a:spLocks noChangeShapeType="1"/>
            </p:cNvSpPr>
            <p:nvPr/>
          </p:nvSpPr>
          <p:spPr bwMode="auto">
            <a:xfrm>
              <a:off x="241300" y="6019800"/>
              <a:ext cx="495300" cy="127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3962400" y="5410200"/>
            <a:ext cx="4572000" cy="1192213"/>
            <a:chOff x="3962400" y="5410200"/>
            <a:chExt cx="4572000" cy="1192213"/>
          </a:xfrm>
        </p:grpSpPr>
        <p:sp>
          <p:nvSpPr>
            <p:cNvPr id="62474" name="AutoShape 16"/>
            <p:cNvSpPr>
              <a:spLocks noChangeArrowheads="1"/>
            </p:cNvSpPr>
            <p:nvPr/>
          </p:nvSpPr>
          <p:spPr bwMode="auto">
            <a:xfrm>
              <a:off x="3962400" y="5867400"/>
              <a:ext cx="2717800" cy="241300"/>
            </a:xfrm>
            <a:prstGeom prst="leftArrow">
              <a:avLst>
                <a:gd name="adj1" fmla="val 50000"/>
                <a:gd name="adj2" fmla="val 176300"/>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2475" name="Text Box 17"/>
            <p:cNvSpPr txBox="1">
              <a:spLocks noChangeArrowheads="1"/>
            </p:cNvSpPr>
            <p:nvPr/>
          </p:nvSpPr>
          <p:spPr bwMode="auto">
            <a:xfrm>
              <a:off x="6654800" y="5410200"/>
              <a:ext cx="187960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Problem: </a:t>
              </a:r>
            </a:p>
            <a:p>
              <a:pPr>
                <a:spcBef>
                  <a:spcPct val="50000"/>
                </a:spcBef>
              </a:pPr>
              <a:r>
                <a:rPr lang="en-US" altLang="en-US" sz="1600">
                  <a:solidFill>
                    <a:srgbClr val="CC3300"/>
                  </a:solidFill>
                  <a:latin typeface="Arial" charset="0"/>
                </a:rPr>
                <a:t>Value stored in interest cannot be accessed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669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26693">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p:bldP spid="62669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r>
              <a:rPr lang="en-US" altLang="en-US" sz="3200" smtClean="0"/>
              <a:t>Solution: Have The Function Return Values Back To The Caller</a:t>
            </a:r>
          </a:p>
        </p:txBody>
      </p:sp>
      <p:sp>
        <p:nvSpPr>
          <p:cNvPr id="627715" name="Text Box 3"/>
          <p:cNvSpPr txBox="1">
            <a:spLocks noChangeArrowheads="1"/>
          </p:cNvSpPr>
          <p:nvPr/>
        </p:nvSpPr>
        <p:spPr bwMode="auto">
          <a:xfrm>
            <a:off x="457200" y="1498600"/>
            <a:ext cx="5715000" cy="1079500"/>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a:latin typeface="Consolas" pitchFamily="49" charset="0"/>
              </a:rPr>
              <a:t>def </a:t>
            </a:r>
            <a:r>
              <a:rPr lang="en-US" altLang="en-US" sz="1600" b="1" dirty="0" err="1">
                <a:latin typeface="Consolas" pitchFamily="49" charset="0"/>
              </a:rPr>
              <a:t>calculateInterest</a:t>
            </a:r>
            <a:r>
              <a:rPr lang="en-US" altLang="en-US" sz="1600" b="1" dirty="0">
                <a:latin typeface="Consolas" pitchFamily="49" charset="0"/>
              </a:rPr>
              <a:t>(principle, rate, time):</a:t>
            </a:r>
          </a:p>
          <a:p>
            <a:pPr>
              <a:spcBef>
                <a:spcPct val="50000"/>
              </a:spcBef>
            </a:pPr>
            <a:r>
              <a:rPr lang="en-US" altLang="en-US" sz="1600" b="1" dirty="0">
                <a:latin typeface="Consolas" pitchFamily="49" charset="0"/>
              </a:rPr>
              <a:t>     </a:t>
            </a:r>
            <a:r>
              <a:rPr lang="en-US" altLang="en-US" sz="1600" dirty="0">
                <a:latin typeface="Consolas" pitchFamily="49" charset="0"/>
              </a:rPr>
              <a:t>interest = principle * rate * time</a:t>
            </a:r>
          </a:p>
          <a:p>
            <a:pPr>
              <a:spcBef>
                <a:spcPct val="50000"/>
              </a:spcBef>
            </a:pPr>
            <a:r>
              <a:rPr lang="en-US" altLang="en-US" sz="1600" dirty="0">
                <a:latin typeface="Consolas" pitchFamily="49" charset="0"/>
              </a:rPr>
              <a:t>     return(interest)</a:t>
            </a:r>
          </a:p>
        </p:txBody>
      </p:sp>
      <p:sp>
        <p:nvSpPr>
          <p:cNvPr id="627716" name="Text Box 4"/>
          <p:cNvSpPr txBox="1">
            <a:spLocks noChangeArrowheads="1"/>
          </p:cNvSpPr>
          <p:nvPr/>
        </p:nvSpPr>
        <p:spPr bwMode="auto">
          <a:xfrm>
            <a:off x="444500" y="3987800"/>
            <a:ext cx="5664200" cy="2925763"/>
          </a:xfrm>
          <a:prstGeom prst="rect">
            <a:avLst/>
          </a:prstGeom>
          <a:noFill/>
          <a:ln w="254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dirty="0" err="1">
                <a:latin typeface="Consolas" pitchFamily="49" charset="0"/>
              </a:rPr>
              <a:t>d</a:t>
            </a:r>
            <a:r>
              <a:rPr lang="en-US" altLang="en-US" sz="1600" b="1" dirty="0" err="1" smtClean="0">
                <a:latin typeface="Consolas" pitchFamily="49" charset="0"/>
              </a:rPr>
              <a:t>ef</a:t>
            </a:r>
            <a:r>
              <a:rPr lang="en-US" altLang="en-US" sz="1600" b="1" dirty="0" smtClean="0">
                <a:latin typeface="Consolas" pitchFamily="49" charset="0"/>
              </a:rPr>
              <a:t> start():</a:t>
            </a:r>
            <a:endParaRPr lang="en-US" altLang="en-US" sz="1600" b="1" dirty="0">
              <a:latin typeface="Consolas" pitchFamily="49" charset="0"/>
            </a:endParaRPr>
          </a:p>
          <a:p>
            <a:pPr>
              <a:spcBef>
                <a:spcPct val="50000"/>
              </a:spcBef>
            </a:pPr>
            <a:r>
              <a:rPr lang="en-US" altLang="en-US" sz="1600" dirty="0">
                <a:latin typeface="Consolas" pitchFamily="49" charset="0"/>
              </a:rPr>
              <a:t>     principle = 100</a:t>
            </a:r>
          </a:p>
          <a:p>
            <a:pPr>
              <a:spcBef>
                <a:spcPct val="50000"/>
              </a:spcBef>
            </a:pPr>
            <a:r>
              <a:rPr lang="en-US" altLang="en-US" sz="1600" dirty="0">
                <a:latin typeface="Consolas" pitchFamily="49" charset="0"/>
              </a:rPr>
              <a:t>     rate = 0.1</a:t>
            </a:r>
          </a:p>
          <a:p>
            <a:pPr>
              <a:spcBef>
                <a:spcPct val="50000"/>
              </a:spcBef>
            </a:pPr>
            <a:r>
              <a:rPr lang="en-US" altLang="en-US" sz="1600" dirty="0">
                <a:latin typeface="Consolas" pitchFamily="49" charset="0"/>
              </a:rPr>
              <a:t>     time = 5</a:t>
            </a:r>
          </a:p>
          <a:p>
            <a:pPr>
              <a:spcBef>
                <a:spcPct val="50000"/>
              </a:spcBef>
            </a:pPr>
            <a:r>
              <a:rPr lang="en-US" altLang="en-US" sz="1600" dirty="0">
                <a:latin typeface="Consolas" pitchFamily="49" charset="0"/>
              </a:rPr>
              <a:t>     interest = </a:t>
            </a:r>
            <a:r>
              <a:rPr lang="en-US" altLang="en-US" sz="1600" dirty="0" err="1">
                <a:latin typeface="Consolas" pitchFamily="49" charset="0"/>
              </a:rPr>
              <a:t>calculateInterest</a:t>
            </a:r>
            <a:r>
              <a:rPr lang="en-US" altLang="en-US" sz="1600" dirty="0">
                <a:latin typeface="Consolas" pitchFamily="49" charset="0"/>
              </a:rPr>
              <a:t>(principle, </a:t>
            </a:r>
          </a:p>
          <a:p>
            <a:pPr>
              <a:spcBef>
                <a:spcPct val="50000"/>
              </a:spcBef>
            </a:pPr>
            <a:r>
              <a:rPr lang="en-US" altLang="en-US" sz="1600" dirty="0">
                <a:latin typeface="Consolas" pitchFamily="49" charset="0"/>
              </a:rPr>
              <a:t>        rate, time)</a:t>
            </a:r>
          </a:p>
          <a:p>
            <a:pPr>
              <a:spcBef>
                <a:spcPct val="50000"/>
              </a:spcBef>
            </a:pPr>
            <a:endParaRPr lang="en-US" altLang="en-US" sz="1600" dirty="0">
              <a:latin typeface="Consolas" pitchFamily="49" charset="0"/>
            </a:endParaRPr>
          </a:p>
          <a:p>
            <a:pPr>
              <a:spcBef>
                <a:spcPct val="50000"/>
              </a:spcBef>
            </a:pPr>
            <a:endParaRPr lang="en-US" altLang="en-US" sz="1600" dirty="0">
              <a:latin typeface="Arial" charset="0"/>
            </a:endParaRPr>
          </a:p>
        </p:txBody>
      </p:sp>
      <p:sp>
        <p:nvSpPr>
          <p:cNvPr id="627717" name="Text Box 5"/>
          <p:cNvSpPr txBox="1">
            <a:spLocks noChangeArrowheads="1"/>
          </p:cNvSpPr>
          <p:nvPr/>
        </p:nvSpPr>
        <p:spPr bwMode="auto">
          <a:xfrm>
            <a:off x="1016000" y="6165850"/>
            <a:ext cx="50927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a:latin typeface="Consolas" pitchFamily="49" charset="0"/>
              </a:rPr>
              <a:t>print (“Interest earned $”, interest)</a:t>
            </a:r>
          </a:p>
        </p:txBody>
      </p:sp>
      <p:grpSp>
        <p:nvGrpSpPr>
          <p:cNvPr id="8" name="Group 7"/>
          <p:cNvGrpSpPr>
            <a:grpSpLocks/>
          </p:cNvGrpSpPr>
          <p:nvPr/>
        </p:nvGrpSpPr>
        <p:grpSpPr bwMode="auto">
          <a:xfrm>
            <a:off x="5408613" y="1663700"/>
            <a:ext cx="685800" cy="3975100"/>
            <a:chOff x="5408039" y="1663700"/>
            <a:chExt cx="685800" cy="3975100"/>
          </a:xfrm>
        </p:grpSpPr>
        <p:sp>
          <p:nvSpPr>
            <p:cNvPr id="63505" name="Line 7"/>
            <p:cNvSpPr>
              <a:spLocks noChangeShapeType="1"/>
            </p:cNvSpPr>
            <p:nvPr/>
          </p:nvSpPr>
          <p:spPr bwMode="auto">
            <a:xfrm>
              <a:off x="5408039" y="5638800"/>
              <a:ext cx="63500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6" name="Line 8"/>
            <p:cNvSpPr>
              <a:spLocks noChangeShapeType="1"/>
            </p:cNvSpPr>
            <p:nvPr/>
          </p:nvSpPr>
          <p:spPr bwMode="auto">
            <a:xfrm flipV="1">
              <a:off x="6043039" y="1663700"/>
              <a:ext cx="50800" cy="397510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7" name="Line 9"/>
            <p:cNvSpPr>
              <a:spLocks noChangeShapeType="1"/>
            </p:cNvSpPr>
            <p:nvPr/>
          </p:nvSpPr>
          <p:spPr bwMode="auto">
            <a:xfrm flipH="1">
              <a:off x="5499100" y="1663700"/>
              <a:ext cx="594739"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3" name="Group 10"/>
          <p:cNvGrpSpPr>
            <a:grpSpLocks/>
          </p:cNvGrpSpPr>
          <p:nvPr/>
        </p:nvGrpSpPr>
        <p:grpSpPr bwMode="auto">
          <a:xfrm>
            <a:off x="527050" y="2413000"/>
            <a:ext cx="584200" cy="3238500"/>
            <a:chOff x="144" y="1512"/>
            <a:chExt cx="368" cy="2040"/>
          </a:xfrm>
        </p:grpSpPr>
        <p:sp>
          <p:nvSpPr>
            <p:cNvPr id="63502" name="Line 11"/>
            <p:cNvSpPr>
              <a:spLocks noChangeShapeType="1"/>
            </p:cNvSpPr>
            <p:nvPr/>
          </p:nvSpPr>
          <p:spPr bwMode="auto">
            <a:xfrm flipH="1">
              <a:off x="152" y="1512"/>
              <a:ext cx="360"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3" name="Line 12"/>
            <p:cNvSpPr>
              <a:spLocks noChangeShapeType="1"/>
            </p:cNvSpPr>
            <p:nvPr/>
          </p:nvSpPr>
          <p:spPr bwMode="auto">
            <a:xfrm flipH="1">
              <a:off x="144" y="1520"/>
              <a:ext cx="16" cy="2032"/>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63504" name="Line 13"/>
            <p:cNvSpPr>
              <a:spLocks noChangeShapeType="1"/>
            </p:cNvSpPr>
            <p:nvPr/>
          </p:nvSpPr>
          <p:spPr bwMode="auto">
            <a:xfrm>
              <a:off x="144" y="3552"/>
              <a:ext cx="336" cy="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2" name="Group 1"/>
          <p:cNvGrpSpPr>
            <a:grpSpLocks/>
          </p:cNvGrpSpPr>
          <p:nvPr/>
        </p:nvGrpSpPr>
        <p:grpSpPr bwMode="auto">
          <a:xfrm>
            <a:off x="4997450" y="1638300"/>
            <a:ext cx="3257550" cy="1079500"/>
            <a:chOff x="4997450" y="1638300"/>
            <a:chExt cx="3257550" cy="1079399"/>
          </a:xfrm>
        </p:grpSpPr>
        <p:sp>
          <p:nvSpPr>
            <p:cNvPr id="63500" name="AutoShape 15"/>
            <p:cNvSpPr>
              <a:spLocks noChangeArrowheads="1"/>
            </p:cNvSpPr>
            <p:nvPr/>
          </p:nvSpPr>
          <p:spPr bwMode="auto">
            <a:xfrm>
              <a:off x="4997450" y="1930400"/>
              <a:ext cx="1377950" cy="241300"/>
            </a:xfrm>
            <a:prstGeom prst="leftArrow">
              <a:avLst>
                <a:gd name="adj1" fmla="val 50000"/>
                <a:gd name="adj2" fmla="val 176313"/>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501" name="Text Box 16"/>
            <p:cNvSpPr txBox="1">
              <a:spLocks noChangeArrowheads="1"/>
            </p:cNvSpPr>
            <p:nvPr/>
          </p:nvSpPr>
          <p:spPr bwMode="auto">
            <a:xfrm>
              <a:off x="6375400" y="1638300"/>
              <a:ext cx="1879600" cy="107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Variable ‘</a:t>
              </a:r>
              <a:r>
                <a:rPr lang="en-US" altLang="ja-JP" sz="1600" b="1">
                  <a:solidFill>
                    <a:srgbClr val="CC3300"/>
                  </a:solidFill>
                  <a:latin typeface="Consolas" pitchFamily="49" charset="0"/>
                </a:rPr>
                <a:t>interest</a:t>
              </a:r>
              <a:r>
                <a:rPr lang="en-US" altLang="en-US" sz="1600" b="1">
                  <a:solidFill>
                    <a:srgbClr val="CC3300"/>
                  </a:solidFill>
                  <a:latin typeface="Arial" charset="0"/>
                </a:rPr>
                <a:t>’</a:t>
              </a:r>
              <a:r>
                <a:rPr lang="en-US" altLang="ja-JP" sz="1600" b="1">
                  <a:solidFill>
                    <a:srgbClr val="CC3300"/>
                  </a:solidFill>
                  <a:latin typeface="Arial" charset="0"/>
                </a:rPr>
                <a:t> is still local to the function.</a:t>
              </a:r>
              <a:endParaRPr lang="en-US" altLang="en-US" sz="1600" b="1">
                <a:solidFill>
                  <a:srgbClr val="CC3300"/>
                </a:solidFill>
                <a:latin typeface="Arial" charset="0"/>
              </a:endParaRPr>
            </a:p>
          </p:txBody>
        </p:sp>
      </p:grpSp>
      <p:grpSp>
        <p:nvGrpSpPr>
          <p:cNvPr id="4" name="Group 3"/>
          <p:cNvGrpSpPr>
            <a:grpSpLocks/>
          </p:cNvGrpSpPr>
          <p:nvPr/>
        </p:nvGrpSpPr>
        <p:grpSpPr bwMode="auto">
          <a:xfrm>
            <a:off x="4749800" y="3436938"/>
            <a:ext cx="4256088" cy="1817687"/>
            <a:chOff x="4749800" y="3436938"/>
            <a:chExt cx="4256088" cy="1817687"/>
          </a:xfrm>
        </p:grpSpPr>
        <p:sp>
          <p:nvSpPr>
            <p:cNvPr id="63498" name="AutoShape 18"/>
            <p:cNvSpPr>
              <a:spLocks noChangeArrowheads="1"/>
            </p:cNvSpPr>
            <p:nvPr/>
          </p:nvSpPr>
          <p:spPr bwMode="auto">
            <a:xfrm rot="-1883604">
              <a:off x="4749800" y="4958383"/>
              <a:ext cx="1733329" cy="260948"/>
            </a:xfrm>
            <a:prstGeom prst="leftArrow">
              <a:avLst>
                <a:gd name="adj1" fmla="val 50000"/>
                <a:gd name="adj2" fmla="val 90226"/>
              </a:avLst>
            </a:prstGeom>
            <a:solidFill>
              <a:srgbClr val="CC3300"/>
            </a:solidFill>
            <a:ln>
              <a:noFill/>
            </a:ln>
            <a:extLs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nchor="ctr">
              <a:spAutoFit/>
            </a:bodyPr>
            <a:lstStyle/>
            <a:p>
              <a:pPr eaLnBrk="1" hangingPunct="1"/>
              <a:endParaRPr lang="en-CA" altLang="en-US" sz="1400">
                <a:latin typeface="Arial" charset="0"/>
              </a:endParaRPr>
            </a:p>
          </p:txBody>
        </p:sp>
        <p:sp>
          <p:nvSpPr>
            <p:cNvPr id="63499" name="Text Box 19"/>
            <p:cNvSpPr txBox="1">
              <a:spLocks noChangeArrowheads="1"/>
            </p:cNvSpPr>
            <p:nvPr/>
          </p:nvSpPr>
          <p:spPr bwMode="auto">
            <a:xfrm>
              <a:off x="6324723" y="3436938"/>
              <a:ext cx="2681165"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CC3300"/>
                  </a:solidFill>
                  <a:latin typeface="Arial" charset="0"/>
                </a:rPr>
                <a:t>The value stored in the variable ‘</a:t>
              </a:r>
              <a:r>
                <a:rPr lang="en-US" altLang="ja-JP" sz="1600" b="1">
                  <a:solidFill>
                    <a:srgbClr val="CC3300"/>
                  </a:solidFill>
                  <a:latin typeface="Consolas" pitchFamily="49" charset="0"/>
                </a:rPr>
                <a:t>interest</a:t>
              </a:r>
              <a:r>
                <a:rPr lang="en-US" altLang="en-US" sz="1600" b="1">
                  <a:solidFill>
                    <a:srgbClr val="CC3300"/>
                  </a:solidFill>
                  <a:latin typeface="Arial" charset="0"/>
                </a:rPr>
                <a:t>’</a:t>
              </a:r>
              <a:r>
                <a:rPr lang="en-US" altLang="ja-JP" sz="1600" b="1">
                  <a:solidFill>
                    <a:srgbClr val="CC3300"/>
                  </a:solidFill>
                  <a:latin typeface="Arial" charset="0"/>
                </a:rPr>
                <a:t> local to </a:t>
              </a:r>
              <a:r>
                <a:rPr lang="en-US" altLang="en-US" sz="1600" b="1">
                  <a:solidFill>
                    <a:srgbClr val="CC3300"/>
                  </a:solidFill>
                  <a:latin typeface="Arial" charset="0"/>
                </a:rPr>
                <a:t>‘</a:t>
              </a:r>
              <a:r>
                <a:rPr lang="en-US" altLang="ja-JP" sz="1600" b="1">
                  <a:solidFill>
                    <a:srgbClr val="CC3300"/>
                  </a:solidFill>
                  <a:latin typeface="Consolas" pitchFamily="49" charset="0"/>
                </a:rPr>
                <a:t>calculateInterest()</a:t>
              </a:r>
              <a:r>
                <a:rPr lang="en-US" altLang="en-US" sz="1600" b="1">
                  <a:solidFill>
                    <a:srgbClr val="CC3300"/>
                  </a:solidFill>
                  <a:latin typeface="Arial" charset="0"/>
                </a:rPr>
                <a:t>’</a:t>
              </a:r>
              <a:r>
                <a:rPr lang="en-US" altLang="ja-JP" sz="1600" b="1">
                  <a:solidFill>
                    <a:srgbClr val="CC3300"/>
                  </a:solidFill>
                  <a:latin typeface="Arial" charset="0"/>
                </a:rPr>
                <a:t> is passed back and stored in a variable that is local to the </a:t>
              </a:r>
              <a:r>
                <a:rPr lang="en-US" altLang="en-US" sz="1600" b="1">
                  <a:solidFill>
                    <a:srgbClr val="CC3300"/>
                  </a:solidFill>
                  <a:latin typeface="Arial" charset="0"/>
                </a:rPr>
                <a:t>“</a:t>
              </a:r>
              <a:r>
                <a:rPr lang="en-US" altLang="ja-JP" sz="1600" b="1">
                  <a:solidFill>
                    <a:srgbClr val="CC3300"/>
                  </a:solidFill>
                  <a:latin typeface="Arial" charset="0"/>
                </a:rPr>
                <a:t>start function</a:t>
              </a:r>
              <a:r>
                <a:rPr lang="en-US" altLang="en-US" sz="1600" b="1">
                  <a:solidFill>
                    <a:srgbClr val="CC3300"/>
                  </a:solidFill>
                  <a:latin typeface="Arial" charset="0"/>
                </a:rPr>
                <a:t>”</a:t>
              </a:r>
              <a:r>
                <a:rPr lang="en-US" altLang="ja-JP" sz="1600" b="1">
                  <a:solidFill>
                    <a:srgbClr val="CC3300"/>
                  </a:solidFill>
                  <a:latin typeface="Arial" charset="0"/>
                </a:rPr>
                <a:t>.</a:t>
              </a:r>
              <a:endParaRPr lang="en-US" altLang="en-US" sz="1600" b="1">
                <a:solidFill>
                  <a:srgbClr val="CC3300"/>
                </a:solidFill>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77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277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277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animBg="1"/>
      <p:bldP spid="62771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914400"/>
          </a:xfrm>
        </p:spPr>
        <p:txBody>
          <a:bodyPr/>
          <a:lstStyle/>
          <a:p>
            <a:r>
              <a:rPr lang="en-US" altLang="en-US" smtClean="0"/>
              <a:t>Remember that local variables only exist for the duration of a function.</a:t>
            </a:r>
          </a:p>
        </p:txBody>
      </p:sp>
      <p:sp>
        <p:nvSpPr>
          <p:cNvPr id="64515" name="Title 1"/>
          <p:cNvSpPr>
            <a:spLocks noGrp="1"/>
          </p:cNvSpPr>
          <p:nvPr>
            <p:ph type="title"/>
          </p:nvPr>
        </p:nvSpPr>
        <p:spPr/>
        <p:txBody>
          <a:bodyPr/>
          <a:lstStyle/>
          <a:p>
            <a:r>
              <a:rPr lang="en-US" altLang="en-US" smtClean="0"/>
              <a:t>Function Return Values (1)</a:t>
            </a:r>
          </a:p>
        </p:txBody>
      </p:sp>
      <p:sp>
        <p:nvSpPr>
          <p:cNvPr id="4"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23" name="TextBox 22"/>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
        <p:nvSpPr>
          <p:cNvPr id="24"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2"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grpSp>
        <p:nvGrpSpPr>
          <p:cNvPr id="2" name="Group 1"/>
          <p:cNvGrpSpPr>
            <a:grpSpLocks/>
          </p:cNvGrpSpPr>
          <p:nvPr/>
        </p:nvGrpSpPr>
        <p:grpSpPr bwMode="auto">
          <a:xfrm>
            <a:off x="3798888" y="3028950"/>
            <a:ext cx="2982912" cy="1924050"/>
            <a:chOff x="3798888" y="3028950"/>
            <a:chExt cx="2982912" cy="1924050"/>
          </a:xfrm>
        </p:grpSpPr>
        <p:grpSp>
          <p:nvGrpSpPr>
            <p:cNvPr id="64521" name="Group 4"/>
            <p:cNvGrpSpPr>
              <a:grpSpLocks/>
            </p:cNvGrpSpPr>
            <p:nvPr/>
          </p:nvGrpSpPr>
          <p:grpSpPr bwMode="auto">
            <a:xfrm>
              <a:off x="3798888" y="3028950"/>
              <a:ext cx="2982912" cy="1924050"/>
              <a:chOff x="3798285" y="3028606"/>
              <a:chExt cx="2339976" cy="1924393"/>
            </a:xfrm>
          </p:grpSpPr>
          <p:grpSp>
            <p:nvGrpSpPr>
              <p:cNvPr id="64523" name="Group 1"/>
              <p:cNvGrpSpPr>
                <a:grpSpLocks/>
              </p:cNvGrpSpPr>
              <p:nvPr/>
            </p:nvGrpSpPr>
            <p:grpSpPr bwMode="auto">
              <a:xfrm>
                <a:off x="3798285" y="3028606"/>
                <a:ext cx="2339976" cy="1924393"/>
                <a:chOff x="3798285" y="3028606"/>
                <a:chExt cx="2339976" cy="1924393"/>
              </a:xfrm>
            </p:grpSpPr>
            <p:sp>
              <p:nvSpPr>
                <p:cNvPr id="6452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452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452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0" name="Rectangle 29"/>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453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452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452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3" grpId="0"/>
      <p:bldP spid="2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5"/>
          <p:cNvGrpSpPr>
            <a:grpSpLocks/>
          </p:cNvGrpSpPr>
          <p:nvPr/>
        </p:nvGrpSpPr>
        <p:grpSpPr bwMode="auto">
          <a:xfrm>
            <a:off x="3798888" y="3028950"/>
            <a:ext cx="2982912" cy="1924050"/>
            <a:chOff x="3798888" y="3028950"/>
            <a:chExt cx="2982912" cy="1924050"/>
          </a:xfrm>
        </p:grpSpPr>
        <p:grpSp>
          <p:nvGrpSpPr>
            <p:cNvPr id="65552" name="Group 4"/>
            <p:cNvGrpSpPr>
              <a:grpSpLocks/>
            </p:cNvGrpSpPr>
            <p:nvPr/>
          </p:nvGrpSpPr>
          <p:grpSpPr bwMode="auto">
            <a:xfrm>
              <a:off x="3798888" y="3028950"/>
              <a:ext cx="2982912" cy="1924050"/>
              <a:chOff x="3798285" y="3028606"/>
              <a:chExt cx="2339976" cy="1924393"/>
            </a:xfrm>
          </p:grpSpPr>
          <p:grpSp>
            <p:nvGrpSpPr>
              <p:cNvPr id="65554" name="Group 1"/>
              <p:cNvGrpSpPr>
                <a:grpSpLocks/>
              </p:cNvGrpSpPr>
              <p:nvPr/>
            </p:nvGrpSpPr>
            <p:grpSpPr bwMode="auto">
              <a:xfrm>
                <a:off x="3798285" y="3028606"/>
                <a:ext cx="2339976" cy="1924393"/>
                <a:chOff x="3798285" y="3028606"/>
                <a:chExt cx="2339976" cy="1924393"/>
              </a:xfrm>
            </p:grpSpPr>
            <p:sp>
              <p:nvSpPr>
                <p:cNvPr id="65556"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7"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5558"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5559"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37" name="Rectangle 3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61"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5555"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5553"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5539" name="Content Placeholder 2"/>
          <p:cNvSpPr>
            <a:spLocks noGrp="1"/>
          </p:cNvSpPr>
          <p:nvPr>
            <p:ph idx="1"/>
          </p:nvPr>
        </p:nvSpPr>
        <p:spPr>
          <a:xfrm>
            <a:off x="457200" y="1143000"/>
            <a:ext cx="8229600" cy="914400"/>
          </a:xfrm>
        </p:spPr>
        <p:txBody>
          <a:bodyPr/>
          <a:lstStyle/>
          <a:p>
            <a:r>
              <a:rPr lang="en-US" altLang="en-US" smtClean="0"/>
              <a:t>After a function has ended local variables are ‘gone’.</a:t>
            </a:r>
          </a:p>
        </p:txBody>
      </p:sp>
      <p:sp>
        <p:nvSpPr>
          <p:cNvPr id="65540" name="Title 1"/>
          <p:cNvSpPr>
            <a:spLocks noGrp="1"/>
          </p:cNvSpPr>
          <p:nvPr>
            <p:ph type="title"/>
          </p:nvPr>
        </p:nvSpPr>
        <p:spPr/>
        <p:txBody>
          <a:bodyPr/>
          <a:lstStyle/>
          <a:p>
            <a:r>
              <a:rPr lang="en-US" altLang="en-US" smtClean="0"/>
              <a:t>Function Return Values (2)</a:t>
            </a:r>
          </a:p>
        </p:txBody>
      </p:sp>
      <p:sp>
        <p:nvSpPr>
          <p:cNvPr id="65541"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5542"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5543" name="Group 5"/>
          <p:cNvGrpSpPr>
            <a:grpSpLocks/>
          </p:cNvGrpSpPr>
          <p:nvPr/>
        </p:nvGrpSpPr>
        <p:grpSpPr bwMode="auto">
          <a:xfrm>
            <a:off x="3929063" y="5578475"/>
            <a:ext cx="2209800" cy="1227138"/>
            <a:chOff x="3928304" y="5578475"/>
            <a:chExt cx="2210559" cy="1227138"/>
          </a:xfrm>
        </p:grpSpPr>
        <p:sp>
          <p:nvSpPr>
            <p:cNvPr id="35" name="Rectangle 34"/>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5551"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8" name="Rectangle 7"/>
          <p:cNvSpPr/>
          <p:nvPr/>
        </p:nvSpPr>
        <p:spPr>
          <a:xfrm>
            <a:off x="258763" y="3270250"/>
            <a:ext cx="2590800" cy="1163638"/>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798888" y="2984500"/>
            <a:ext cx="3135312" cy="2125663"/>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14" name="Group 13"/>
          <p:cNvGrpSpPr>
            <a:grpSpLocks/>
          </p:cNvGrpSpPr>
          <p:nvPr/>
        </p:nvGrpSpPr>
        <p:grpSpPr bwMode="auto">
          <a:xfrm>
            <a:off x="4140200" y="4845050"/>
            <a:ext cx="1995488" cy="1781175"/>
            <a:chOff x="4140113" y="4845806"/>
            <a:chExt cx="1995507" cy="1780567"/>
          </a:xfrm>
        </p:grpSpPr>
        <p:cxnSp>
          <p:nvCxnSpPr>
            <p:cNvPr id="11" name="Straight Arrow Connector 10"/>
            <p:cNvCxnSpPr/>
            <p:nvPr/>
          </p:nvCxnSpPr>
          <p:spPr>
            <a:xfrm flipV="1">
              <a:off x="5808592" y="4845806"/>
              <a:ext cx="0" cy="1326697"/>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5549" name="TextBox 12"/>
            <p:cNvSpPr txBox="1">
              <a:spLocks noChangeArrowheads="1"/>
            </p:cNvSpPr>
            <p:nvPr/>
          </p:nvSpPr>
          <p:spPr bwMode="auto">
            <a:xfrm>
              <a:off x="4140113" y="6042372"/>
              <a:ext cx="1995507" cy="58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solidFill>
                    <a:srgbClr val="A6A6A6"/>
                  </a:solidFill>
                  <a:latin typeface="Consolas" pitchFamily="49" charset="0"/>
                </a:rPr>
                <a:t>a</a:t>
              </a:r>
              <a:r>
                <a:rPr lang="en-US" altLang="en-US" sz="1600" smtClean="0">
                  <a:solidFill>
                    <a:srgbClr val="A6A6A6"/>
                  </a:solidFill>
                  <a:latin typeface="Consolas" pitchFamily="49" charset="0"/>
                </a:rPr>
                <a:t>rea</a:t>
              </a:r>
              <a:r>
                <a:rPr lang="en-US" altLang="en-US" sz="1600" dirty="0">
                  <a:solidFill>
                    <a:srgbClr val="A6A6A6"/>
                  </a:solidFill>
                  <a:latin typeface="Consolas" pitchFamily="49" charset="0"/>
                </a:rPr>
                <a:t>? </a:t>
              </a:r>
              <a:r>
                <a:rPr lang="en-US" altLang="en-US" sz="1600" dirty="0" smtClean="0">
                  <a:solidFill>
                    <a:srgbClr val="A6A6A6"/>
                  </a:solidFill>
                  <a:latin typeface="Consolas" pitchFamily="49" charset="0"/>
                </a:rPr>
                <a:t>(</a:t>
              </a:r>
              <a:r>
                <a:rPr lang="en-US" altLang="ja-JP" sz="1600" dirty="0" smtClean="0">
                  <a:solidFill>
                    <a:srgbClr val="A6A6A6"/>
                  </a:solidFill>
                  <a:latin typeface="Consolas" pitchFamily="49" charset="0"/>
                </a:rPr>
                <a:t>no </a:t>
              </a:r>
              <a:r>
                <a:rPr lang="en-US" altLang="ja-JP" sz="1600" dirty="0">
                  <a:solidFill>
                    <a:srgbClr val="A6A6A6"/>
                  </a:solidFill>
                  <a:latin typeface="Consolas" pitchFamily="49" charset="0"/>
                </a:rPr>
                <a:t>longer exists)</a:t>
              </a:r>
              <a:endParaRPr lang="en-US" altLang="en-US" sz="1600" dirty="0">
                <a:solidFill>
                  <a:srgbClr val="A6A6A6"/>
                </a:solidFill>
                <a:latin typeface="Consolas" pitchFamily="49" charset="0"/>
              </a:endParaRPr>
            </a:p>
          </p:txBody>
        </p:sp>
      </p:grpSp>
      <p:sp>
        <p:nvSpPr>
          <p:cNvPr id="65547" name="TextBox 38"/>
          <p:cNvSpPr txBox="1">
            <a:spLocks noChangeArrowheads="1"/>
          </p:cNvSpPr>
          <p:nvPr/>
        </p:nvSpPr>
        <p:spPr bwMode="auto">
          <a:xfrm>
            <a:off x="287338" y="5619750"/>
            <a:ext cx="26844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62" name="Group 34"/>
          <p:cNvGrpSpPr>
            <a:grpSpLocks/>
          </p:cNvGrpSpPr>
          <p:nvPr/>
        </p:nvGrpSpPr>
        <p:grpSpPr bwMode="auto">
          <a:xfrm>
            <a:off x="3798888" y="3028950"/>
            <a:ext cx="2982912" cy="1924050"/>
            <a:chOff x="3798888" y="3028950"/>
            <a:chExt cx="2982912" cy="1924050"/>
          </a:xfrm>
        </p:grpSpPr>
        <p:grpSp>
          <p:nvGrpSpPr>
            <p:cNvPr id="66581" name="Group 4"/>
            <p:cNvGrpSpPr>
              <a:grpSpLocks/>
            </p:cNvGrpSpPr>
            <p:nvPr/>
          </p:nvGrpSpPr>
          <p:grpSpPr bwMode="auto">
            <a:xfrm>
              <a:off x="3798888" y="3028950"/>
              <a:ext cx="2982912" cy="1924050"/>
              <a:chOff x="3798285" y="3028606"/>
              <a:chExt cx="2339976" cy="1924393"/>
            </a:xfrm>
          </p:grpSpPr>
          <p:grpSp>
            <p:nvGrpSpPr>
              <p:cNvPr id="66583" name="Group 1"/>
              <p:cNvGrpSpPr>
                <a:grpSpLocks/>
              </p:cNvGrpSpPr>
              <p:nvPr/>
            </p:nvGrpSpPr>
            <p:grpSpPr bwMode="auto">
              <a:xfrm>
                <a:off x="3798285" y="3028606"/>
                <a:ext cx="2339976" cy="1924393"/>
                <a:chOff x="3798285" y="3028606"/>
                <a:chExt cx="2339976" cy="1924393"/>
              </a:xfrm>
            </p:grpSpPr>
            <p:sp>
              <p:nvSpPr>
                <p:cNvPr id="66585" name="Rectangle 4"/>
                <p:cNvSpPr>
                  <a:spLocks noChangeArrowheads="1"/>
                </p:cNvSpPr>
                <p:nvPr/>
              </p:nvSpPr>
              <p:spPr bwMode="auto">
                <a:xfrm>
                  <a:off x="4377922" y="3598954"/>
                  <a:ext cx="1432417" cy="3144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6" name="Text Box 5"/>
                <p:cNvSpPr txBox="1">
                  <a:spLocks noChangeArrowheads="1"/>
                </p:cNvSpPr>
                <p:nvPr/>
              </p:nvSpPr>
              <p:spPr bwMode="auto">
                <a:xfrm>
                  <a:off x="3798285" y="3637068"/>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w</a:t>
                  </a:r>
                </a:p>
              </p:txBody>
            </p:sp>
            <p:sp>
              <p:nvSpPr>
                <p:cNvPr id="66587" name="Rectangle 4"/>
                <p:cNvSpPr>
                  <a:spLocks noChangeArrowheads="1"/>
                </p:cNvSpPr>
                <p:nvPr/>
              </p:nvSpPr>
              <p:spPr bwMode="auto">
                <a:xfrm>
                  <a:off x="4377922" y="4067529"/>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sp>
              <p:nvSpPr>
                <p:cNvPr id="66588" name="Text Box 5"/>
                <p:cNvSpPr txBox="1">
                  <a:spLocks noChangeArrowheads="1"/>
                </p:cNvSpPr>
                <p:nvPr/>
              </p:nvSpPr>
              <p:spPr bwMode="auto">
                <a:xfrm>
                  <a:off x="3798285" y="4102367"/>
                  <a:ext cx="647922" cy="27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l</a:t>
                  </a:r>
                </a:p>
              </p:txBody>
            </p:sp>
            <p:sp>
              <p:nvSpPr>
                <p:cNvPr id="47" name="Rectangle 46"/>
                <p:cNvSpPr/>
                <p:nvPr/>
              </p:nvSpPr>
              <p:spPr bwMode="auto">
                <a:xfrm>
                  <a:off x="3897911" y="3398560"/>
                  <a:ext cx="2210462" cy="15544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90" name="TextBox 30"/>
                <p:cNvSpPr txBox="1">
                  <a:spLocks noChangeArrowheads="1"/>
                </p:cNvSpPr>
                <p:nvPr/>
              </p:nvSpPr>
              <p:spPr bwMode="auto">
                <a:xfrm>
                  <a:off x="3897539" y="3028606"/>
                  <a:ext cx="2240722" cy="646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calculateArea</a:t>
                  </a:r>
                  <a:r>
                    <a:rPr lang="en-US" altLang="en-US" sz="1800"/>
                    <a:t>’</a:t>
                  </a:r>
                </a:p>
              </p:txBody>
            </p:sp>
          </p:grpSp>
          <p:sp>
            <p:nvSpPr>
              <p:cNvPr id="66584" name="Rectangle 4"/>
              <p:cNvSpPr>
                <a:spLocks noChangeArrowheads="1"/>
              </p:cNvSpPr>
              <p:nvPr/>
            </p:nvSpPr>
            <p:spPr bwMode="auto">
              <a:xfrm>
                <a:off x="4395789" y="4537921"/>
                <a:ext cx="1432417" cy="30788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endParaRPr lang="en-US" altLang="en-US" sz="2000">
                  <a:latin typeface="Consolas" pitchFamily="49" charset="0"/>
                </a:endParaRPr>
              </a:p>
            </p:txBody>
          </p:sp>
        </p:grpSp>
        <p:sp>
          <p:nvSpPr>
            <p:cNvPr id="66582" name="Text Box 5"/>
            <p:cNvSpPr txBox="1">
              <a:spLocks noChangeArrowheads="1"/>
            </p:cNvSpPr>
            <p:nvPr/>
          </p:nvSpPr>
          <p:spPr bwMode="auto">
            <a:xfrm>
              <a:off x="3889865" y="4572828"/>
              <a:ext cx="647922" cy="274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a</a:t>
              </a:r>
            </a:p>
          </p:txBody>
        </p:sp>
      </p:grpSp>
      <p:sp>
        <p:nvSpPr>
          <p:cNvPr id="66563" name="Title 1"/>
          <p:cNvSpPr>
            <a:spLocks noGrp="1"/>
          </p:cNvSpPr>
          <p:nvPr>
            <p:ph type="title"/>
          </p:nvPr>
        </p:nvSpPr>
        <p:spPr/>
        <p:txBody>
          <a:bodyPr/>
          <a:lstStyle/>
          <a:p>
            <a:r>
              <a:rPr lang="en-US" altLang="en-US" smtClean="0"/>
              <a:t>Function Return Values (3)</a:t>
            </a:r>
          </a:p>
        </p:txBody>
      </p:sp>
      <p:sp>
        <p:nvSpPr>
          <p:cNvPr id="66564" name="Content Placeholder 2"/>
          <p:cNvSpPr>
            <a:spLocks noGrp="1"/>
          </p:cNvSpPr>
          <p:nvPr>
            <p:ph idx="1"/>
          </p:nvPr>
        </p:nvSpPr>
        <p:spPr/>
        <p:txBody>
          <a:bodyPr/>
          <a:lstStyle/>
          <a:p>
            <a:r>
              <a:rPr lang="en-US" altLang="en-US" smtClean="0"/>
              <a:t>Function return values communicate a copy of information out of a function (back to the caller) just as the function ends.</a:t>
            </a:r>
          </a:p>
        </p:txBody>
      </p:sp>
      <p:sp>
        <p:nvSpPr>
          <p:cNvPr id="66565" name="TextBox 3"/>
          <p:cNvSpPr txBox="1">
            <a:spLocks noChangeArrowheads="1"/>
          </p:cNvSpPr>
          <p:nvPr/>
        </p:nvSpPr>
        <p:spPr bwMode="auto">
          <a:xfrm>
            <a:off x="228600" y="3221038"/>
            <a:ext cx="3124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w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l = </a:t>
            </a:r>
            <a:r>
              <a:rPr lang="en-US" altLang="en-US" sz="1800" dirty="0" err="1">
                <a:latin typeface="Consolas" pitchFamily="49" charset="0"/>
              </a:rPr>
              <a:t>int</a:t>
            </a:r>
            <a:r>
              <a:rPr lang="en-US" altLang="en-US" sz="1800" dirty="0">
                <a:latin typeface="Consolas" pitchFamily="49" charset="0"/>
              </a:rPr>
              <a:t>(input())</a:t>
            </a:r>
          </a:p>
          <a:p>
            <a:pPr eaLnBrk="1" hangingPunct="1"/>
            <a:r>
              <a:rPr lang="en-US" altLang="en-US" sz="1800" dirty="0">
                <a:latin typeface="Consolas" pitchFamily="49" charset="0"/>
              </a:rPr>
              <a:t>    a = w * l</a:t>
            </a:r>
          </a:p>
        </p:txBody>
      </p:sp>
      <p:sp>
        <p:nvSpPr>
          <p:cNvPr id="66566" name="Text Box 6"/>
          <p:cNvSpPr txBox="1">
            <a:spLocks noChangeArrowheads="1"/>
          </p:cNvSpPr>
          <p:nvPr/>
        </p:nvSpPr>
        <p:spPr bwMode="auto">
          <a:xfrm>
            <a:off x="3471863" y="2562225"/>
            <a:ext cx="1295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2000" b="1">
                <a:latin typeface="Consolas" pitchFamily="49" charset="0"/>
              </a:rPr>
              <a:t>RAM</a:t>
            </a:r>
          </a:p>
        </p:txBody>
      </p:sp>
      <p:grpSp>
        <p:nvGrpSpPr>
          <p:cNvPr id="66567" name="Group 6"/>
          <p:cNvGrpSpPr>
            <a:grpSpLocks/>
          </p:cNvGrpSpPr>
          <p:nvPr/>
        </p:nvGrpSpPr>
        <p:grpSpPr bwMode="auto">
          <a:xfrm>
            <a:off x="3929063" y="5578475"/>
            <a:ext cx="2209800" cy="1227138"/>
            <a:chOff x="3928304" y="5578475"/>
            <a:chExt cx="2210559" cy="1227138"/>
          </a:xfrm>
        </p:grpSpPr>
        <p:sp>
          <p:nvSpPr>
            <p:cNvPr id="8" name="Rectangle 7"/>
            <p:cNvSpPr/>
            <p:nvPr/>
          </p:nvSpPr>
          <p:spPr bwMode="auto">
            <a:xfrm>
              <a:off x="3928304" y="5948363"/>
              <a:ext cx="2210559" cy="8572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6580" name="TextBox 35"/>
            <p:cNvSpPr txBox="1">
              <a:spLocks noChangeArrowheads="1"/>
            </p:cNvSpPr>
            <p:nvPr/>
          </p:nvSpPr>
          <p:spPr bwMode="auto">
            <a:xfrm>
              <a:off x="3928304" y="5578475"/>
              <a:ext cx="1753202" cy="369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Memory: ‘</a:t>
              </a:r>
              <a:r>
                <a:rPr lang="en-US" altLang="ja-JP" sz="1800">
                  <a:latin typeface="Consolas" pitchFamily="49" charset="0"/>
                </a:rPr>
                <a:t>main</a:t>
              </a:r>
              <a:r>
                <a:rPr lang="en-US" altLang="en-US" sz="1800"/>
                <a:t>’</a:t>
              </a:r>
            </a:p>
          </p:txBody>
        </p:sp>
      </p:grpSp>
      <p:sp>
        <p:nvSpPr>
          <p:cNvPr id="21" name="Rectangle 20"/>
          <p:cNvSpPr/>
          <p:nvPr/>
        </p:nvSpPr>
        <p:spPr>
          <a:xfrm>
            <a:off x="304800" y="3240088"/>
            <a:ext cx="2590800" cy="1428750"/>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22" name="Rectangle 21"/>
          <p:cNvSpPr/>
          <p:nvPr/>
        </p:nvSpPr>
        <p:spPr>
          <a:xfrm>
            <a:off x="3835400" y="3005138"/>
            <a:ext cx="3022600" cy="2125662"/>
          </a:xfrm>
          <a:prstGeom prst="rect">
            <a:avLst/>
          </a:prstGeom>
          <a:solidFill>
            <a:srgbClr val="FFFFCC">
              <a:alpha val="76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cxnSp>
        <p:nvCxnSpPr>
          <p:cNvPr id="24" name="Straight Arrow Connector 23"/>
          <p:cNvCxnSpPr/>
          <p:nvPr/>
        </p:nvCxnSpPr>
        <p:spPr>
          <a:xfrm flipV="1">
            <a:off x="5808663" y="4845050"/>
            <a:ext cx="0" cy="1327150"/>
          </a:xfrm>
          <a:prstGeom prst="straightConnector1">
            <a:avLst/>
          </a:prstGeom>
          <a:ln w="25400">
            <a:solidFill>
              <a:schemeClr val="bg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66571" name="TextBox 25"/>
          <p:cNvSpPr txBox="1">
            <a:spLocks noChangeArrowheads="1"/>
          </p:cNvSpPr>
          <p:nvPr/>
        </p:nvSpPr>
        <p:spPr bwMode="auto">
          <a:xfrm>
            <a:off x="762000" y="4298950"/>
            <a:ext cx="1371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latin typeface="Consolas" pitchFamily="49" charset="0"/>
              </a:rPr>
              <a:t>return(a)</a:t>
            </a:r>
          </a:p>
        </p:txBody>
      </p:sp>
      <p:sp>
        <p:nvSpPr>
          <p:cNvPr id="66572" name="TextBox 26"/>
          <p:cNvSpPr txBox="1">
            <a:spLocks noChangeArrowheads="1"/>
          </p:cNvSpPr>
          <p:nvPr/>
        </p:nvSpPr>
        <p:spPr bwMode="auto">
          <a:xfrm>
            <a:off x="4035425" y="6207125"/>
            <a:ext cx="685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a:latin typeface="Consolas" pitchFamily="49" charset="0"/>
              </a:rPr>
              <a:t>area</a:t>
            </a:r>
          </a:p>
        </p:txBody>
      </p:sp>
      <p:sp>
        <p:nvSpPr>
          <p:cNvPr id="28" name="Rectangle 27"/>
          <p:cNvSpPr/>
          <p:nvPr/>
        </p:nvSpPr>
        <p:spPr>
          <a:xfrm>
            <a:off x="4657725" y="6042025"/>
            <a:ext cx="908050" cy="76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grpSp>
        <p:nvGrpSpPr>
          <p:cNvPr id="42" name="Group 41"/>
          <p:cNvGrpSpPr>
            <a:grpSpLocks/>
          </p:cNvGrpSpPr>
          <p:nvPr/>
        </p:nvGrpSpPr>
        <p:grpSpPr bwMode="auto">
          <a:xfrm>
            <a:off x="5565775" y="4067175"/>
            <a:ext cx="3425825" cy="2357438"/>
            <a:chOff x="5565680" y="4068103"/>
            <a:chExt cx="3425920" cy="2356298"/>
          </a:xfrm>
        </p:grpSpPr>
        <p:cxnSp>
          <p:nvCxnSpPr>
            <p:cNvPr id="34" name="Curved Connector 33"/>
            <p:cNvCxnSpPr>
              <a:stCxn id="22" idx="3"/>
              <a:endCxn id="28" idx="3"/>
            </p:cNvCxnSpPr>
            <p:nvPr/>
          </p:nvCxnSpPr>
          <p:spPr>
            <a:xfrm flipH="1">
              <a:off x="5565680" y="4068103"/>
              <a:ext cx="1292261" cy="2356298"/>
            </a:xfrm>
            <a:prstGeom prst="curvedConnector3">
              <a:avLst>
                <a:gd name="adj1" fmla="val -17690"/>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553132" y="4923352"/>
              <a:ext cx="2438468" cy="1096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algn="ctr" eaLnBrk="1" hangingPunct="1">
                <a:defRPr/>
              </a:pPr>
              <a:r>
                <a:rPr lang="en-US" altLang="en-US" sz="1800" smtClean="0"/>
                <a:t>The return statement  passes back a copy of the value stored in </a:t>
              </a:r>
              <a:r>
                <a:rPr lang="ja-JP" altLang="en-US" sz="1800" smtClean="0"/>
                <a:t>‘</a:t>
              </a:r>
              <a:r>
                <a:rPr lang="en-US" altLang="ja-JP" sz="1800" smtClean="0">
                  <a:latin typeface="Consolas" pitchFamily="49" charset="0"/>
                  <a:cs typeface="Consolas" pitchFamily="49" charset="0"/>
                </a:rPr>
                <a:t>a</a:t>
              </a:r>
              <a:r>
                <a:rPr lang="ja-JP" altLang="en-US" sz="1800" smtClean="0"/>
                <a:t>’</a:t>
              </a:r>
              <a:endParaRPr lang="en-US" altLang="en-US" sz="1800" smtClean="0"/>
            </a:p>
          </p:txBody>
        </p:sp>
      </p:grpSp>
      <p:sp>
        <p:nvSpPr>
          <p:cNvPr id="39" name="TextBox 38"/>
          <p:cNvSpPr txBox="1">
            <a:spLocks noChangeArrowheads="1"/>
          </p:cNvSpPr>
          <p:nvPr/>
        </p:nvSpPr>
        <p:spPr bwMode="auto">
          <a:xfrm>
            <a:off x="4716463" y="6088063"/>
            <a:ext cx="8286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Copy of a’s data</a:t>
            </a:r>
          </a:p>
        </p:txBody>
      </p:sp>
      <p:sp>
        <p:nvSpPr>
          <p:cNvPr id="66576" name="TextBox 31"/>
          <p:cNvSpPr txBox="1">
            <a:spLocks noChangeArrowheads="1"/>
          </p:cNvSpPr>
          <p:nvPr/>
        </p:nvSpPr>
        <p:spPr bwMode="auto">
          <a:xfrm>
            <a:off x="0" y="5745163"/>
            <a:ext cx="3471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dirty="0">
                <a:latin typeface="Consolas" pitchFamily="49" charset="0"/>
              </a:rPr>
              <a:t>def main():</a:t>
            </a:r>
          </a:p>
          <a:p>
            <a:pPr eaLnBrk="1" hangingPunct="1"/>
            <a:r>
              <a:rPr lang="en-US" altLang="en-US" sz="1800" dirty="0">
                <a:latin typeface="Consolas" pitchFamily="49" charset="0"/>
              </a:rPr>
              <a:t>   area = </a:t>
            </a:r>
            <a:r>
              <a:rPr lang="en-US" altLang="en-US" sz="1800" dirty="0" err="1">
                <a:latin typeface="Consolas" pitchFamily="49" charset="0"/>
              </a:rPr>
              <a:t>calculateArea</a:t>
            </a:r>
            <a:r>
              <a:rPr lang="en-US" altLang="en-US" sz="1800" dirty="0">
                <a:latin typeface="Consolas" pitchFamily="49" charset="0"/>
              </a:rPr>
              <a:t>()</a:t>
            </a:r>
          </a:p>
          <a:p>
            <a:pPr eaLnBrk="1" hangingPunct="1"/>
            <a:r>
              <a:rPr lang="en-US" altLang="en-US" sz="1800" dirty="0">
                <a:latin typeface="Consolas" pitchFamily="49" charset="0"/>
              </a:rPr>
              <a:t>   print(area</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n-US" altLang="en-US" sz="3200" smtClean="0"/>
              <a:t>Using Return Values</a:t>
            </a:r>
          </a:p>
        </p:txBody>
      </p:sp>
      <p:sp>
        <p:nvSpPr>
          <p:cNvPr id="67587" name="Rectangle 3"/>
          <p:cNvSpPr>
            <a:spLocks noGrp="1" noChangeArrowheads="1"/>
          </p:cNvSpPr>
          <p:nvPr>
            <p:ph type="body" idx="4294967295"/>
          </p:nvPr>
        </p:nvSpPr>
        <p:spPr/>
        <p:txBody>
          <a:bodyPr/>
          <a:lstStyle/>
          <a:p>
            <a:r>
              <a:rPr lang="en-US" altLang="en-US" sz="2400" b="1" dirty="0" smtClean="0"/>
              <a:t>Format (Single value returned)</a:t>
            </a:r>
            <a:r>
              <a:rPr lang="en-US" altLang="en-US" sz="2400" b="1" baseline="30000" dirty="0" smtClean="0"/>
              <a:t>1</a:t>
            </a:r>
            <a:r>
              <a:rPr lang="en-US" altLang="en-US" sz="2400" b="1" dirty="0" smtClean="0"/>
              <a:t>:</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 returned</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definition</a:t>
            </a:r>
          </a:p>
          <a:p>
            <a:pPr lvl="1">
              <a:buFont typeface="Times New Roman" pitchFamily="18" charset="0"/>
              <a:buNone/>
            </a:pPr>
            <a:r>
              <a:rPr lang="en-US" altLang="en-US" sz="1600" dirty="0" smtClean="0">
                <a:latin typeface="Consolas" pitchFamily="49" charset="0"/>
              </a:rPr>
              <a:t>  &lt;</a:t>
            </a:r>
            <a:r>
              <a:rPr lang="en-US" altLang="en-US" sz="1600" i="1" dirty="0" smtClean="0">
                <a:latin typeface="Consolas" pitchFamily="49" charset="0"/>
              </a:rPr>
              <a:t>variable name</a:t>
            </a:r>
            <a:r>
              <a:rPr lang="en-US" altLang="en-US" sz="1600" dirty="0" smtClean="0">
                <a:latin typeface="Consolas" pitchFamily="49" charset="0"/>
              </a:rPr>
              <a:t>&gt; = &lt;</a:t>
            </a:r>
            <a:r>
              <a:rPr lang="en-US" altLang="en-US" sz="1600" i="1" dirty="0" smtClean="0">
                <a:latin typeface="Consolas" pitchFamily="49" charset="0"/>
              </a:rPr>
              <a:t>function name</a:t>
            </a:r>
            <a:r>
              <a:rPr lang="en-US" altLang="en-US" sz="1600" dirty="0" smtClean="0">
                <a:latin typeface="Consolas" pitchFamily="49" charset="0"/>
              </a:rPr>
              <a:t>&gt;()		</a:t>
            </a:r>
            <a:r>
              <a:rPr lang="en-US" altLang="en-US" sz="1600" dirty="0" smtClean="0">
                <a:solidFill>
                  <a:srgbClr val="3366FF"/>
                </a:solidFill>
                <a:latin typeface="Consolas" pitchFamily="49" charset="0"/>
              </a:rPr>
              <a:t># Function call</a:t>
            </a:r>
          </a:p>
          <a:p>
            <a:endParaRPr lang="en-US" altLang="en-US" sz="1800" dirty="0" smtClean="0">
              <a:latin typeface="Arial" charset="0"/>
            </a:endParaRPr>
          </a:p>
          <a:p>
            <a:r>
              <a:rPr lang="en-US" altLang="en-US" sz="2400" b="1" dirty="0" smtClean="0"/>
              <a:t>Example (Single value returned)</a:t>
            </a:r>
            <a:r>
              <a:rPr lang="en-US" altLang="en-US" sz="2400" b="1" baseline="30000" dirty="0" smtClean="0"/>
              <a:t> 1</a:t>
            </a:r>
            <a:r>
              <a:rPr lang="en-US" altLang="en-US" sz="2400" b="1" dirty="0" smtClean="0"/>
              <a:t>:</a:t>
            </a:r>
          </a:p>
          <a:p>
            <a:pPr lvl="1">
              <a:spcBef>
                <a:spcPct val="50000"/>
              </a:spcBef>
              <a:buFont typeface="Times New Roman" pitchFamily="18" charset="0"/>
              <a:buNone/>
            </a:pPr>
            <a:r>
              <a:rPr lang="en-US" altLang="en-US" sz="1600" dirty="0" smtClean="0">
                <a:latin typeface="Consolas" pitchFamily="49" charset="0"/>
              </a:rPr>
              <a:t>   return(interest)				</a:t>
            </a:r>
            <a:r>
              <a:rPr lang="en-US" altLang="en-US" sz="1600" dirty="0" smtClean="0">
                <a:solidFill>
                  <a:srgbClr val="3366FF"/>
                </a:solidFill>
                <a:latin typeface="Consolas" pitchFamily="49" charset="0"/>
              </a:rPr>
              <a:t># Function definition</a:t>
            </a:r>
          </a:p>
          <a:p>
            <a:pPr lvl="1">
              <a:spcBef>
                <a:spcPct val="50000"/>
              </a:spcBef>
              <a:buFont typeface="Arial" charset="0"/>
              <a:buNone/>
            </a:pPr>
            <a:r>
              <a:rPr lang="en-US" altLang="en-US" sz="1600" dirty="0" smtClean="0">
                <a:latin typeface="Consolas" pitchFamily="49" charset="0"/>
              </a:rPr>
              <a:t>   interest = </a:t>
            </a:r>
            <a:r>
              <a:rPr lang="en-US" altLang="en-US" sz="1600" dirty="0" err="1" smtClean="0">
                <a:latin typeface="Consolas" pitchFamily="49" charset="0"/>
              </a:rPr>
              <a:t>calculateInterest</a:t>
            </a:r>
            <a:r>
              <a:rPr lang="en-US" altLang="en-US" sz="1600" dirty="0" smtClean="0">
                <a:latin typeface="Consolas" pitchFamily="49" charset="0"/>
              </a:rPr>
              <a:t>               </a:t>
            </a:r>
            <a:r>
              <a:rPr lang="en-US" altLang="en-US" sz="1600" dirty="0" smtClean="0">
                <a:solidFill>
                  <a:srgbClr val="3366FF"/>
                </a:solidFill>
                <a:latin typeface="Consolas" pitchFamily="49" charset="0"/>
              </a:rPr>
              <a:t># Function call</a:t>
            </a:r>
          </a:p>
          <a:p>
            <a:pPr lvl="1">
              <a:spcBef>
                <a:spcPct val="50000"/>
              </a:spcBef>
              <a:buFont typeface="Times New Roman" pitchFamily="18" charset="0"/>
              <a:buNone/>
            </a:pPr>
            <a:r>
              <a:rPr lang="en-US" altLang="en-US" sz="1600" dirty="0" smtClean="0">
                <a:latin typeface="Consolas" pitchFamily="49" charset="0"/>
              </a:rPr>
              <a:t>     (principle, rate, time) 	</a:t>
            </a:r>
            <a:endParaRPr lang="en-US" altLang="en-US" sz="1800" b="1" dirty="0" smtClean="0">
              <a:latin typeface="Arial" charset="0"/>
            </a:endParaRPr>
          </a:p>
        </p:txBody>
      </p:sp>
      <p:sp>
        <p:nvSpPr>
          <p:cNvPr id="67588" name="TextBox 1"/>
          <p:cNvSpPr txBox="1">
            <a:spLocks noChangeArrowheads="1"/>
          </p:cNvSpPr>
          <p:nvPr/>
        </p:nvSpPr>
        <p:spPr bwMode="auto">
          <a:xfrm>
            <a:off x="0" y="6208713"/>
            <a:ext cx="85312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aseline="30000"/>
              <a:t>1 Although bracketing the return value isn’t required when only a single value is returned it’s still recommended that you get in the habit of doing it because it is required for ‘multiple’ return values. The actual details about the difference between returning a single vs. ‘multiple’ values will be covered in the ‘composites’ section.</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p:txBody>
          <a:bodyPr/>
          <a:lstStyle/>
          <a:p>
            <a:r>
              <a:rPr lang="en-US" altLang="en-US" sz="3200" smtClean="0"/>
              <a:t>Using Return Values</a:t>
            </a:r>
          </a:p>
        </p:txBody>
      </p:sp>
      <p:sp>
        <p:nvSpPr>
          <p:cNvPr id="68611" name="Rectangle 3"/>
          <p:cNvSpPr>
            <a:spLocks noGrp="1" noChangeArrowheads="1"/>
          </p:cNvSpPr>
          <p:nvPr>
            <p:ph type="body" idx="4294967295"/>
          </p:nvPr>
        </p:nvSpPr>
        <p:spPr/>
        <p:txBody>
          <a:bodyPr/>
          <a:lstStyle/>
          <a:p>
            <a:r>
              <a:rPr lang="en-US" altLang="en-US" sz="2400" b="1" dirty="0" smtClean="0"/>
              <a:t>Format (Multiple values returned):</a:t>
            </a:r>
          </a:p>
          <a:p>
            <a:pPr lvl="1">
              <a:buFont typeface="Arial" charset="0"/>
              <a:buNone/>
            </a:pPr>
            <a:r>
              <a:rPr lang="en-US" altLang="en-US" sz="1600" dirty="0" smtClean="0">
                <a:solidFill>
                  <a:srgbClr val="3366FF"/>
                </a:solidFill>
                <a:latin typeface="Consolas" pitchFamily="49" charset="0"/>
              </a:rPr>
              <a:t>  # Function definition </a:t>
            </a:r>
            <a:r>
              <a:rPr lang="en-US" altLang="en-US" sz="1600" dirty="0" smtClean="0">
                <a:solidFill>
                  <a:srgbClr val="00B0F0"/>
                </a:solidFill>
                <a:latin typeface="Consolas" pitchFamily="49" charset="0"/>
              </a:rPr>
              <a:t> </a:t>
            </a:r>
          </a:p>
          <a:p>
            <a:pPr lvl="1">
              <a:buFont typeface="Times New Roman" pitchFamily="18" charset="0"/>
              <a:buNone/>
            </a:pPr>
            <a:r>
              <a:rPr lang="en-US" altLang="en-US" sz="1600" dirty="0" smtClean="0">
                <a:latin typeface="Consolas" pitchFamily="49" charset="0"/>
              </a:rPr>
              <a:t>  return(&lt;</a:t>
            </a:r>
            <a:r>
              <a:rPr lang="en-US" altLang="en-US" sz="1600" i="1" dirty="0" smtClean="0">
                <a:latin typeface="Consolas" pitchFamily="49" charset="0"/>
              </a:rPr>
              <a:t>value1</a:t>
            </a:r>
            <a:r>
              <a:rPr lang="en-US" altLang="en-US" sz="1600" dirty="0" smtClean="0">
                <a:latin typeface="Consolas" pitchFamily="49" charset="0"/>
              </a:rPr>
              <a:t>&gt;, &lt;</a:t>
            </a:r>
            <a:r>
              <a:rPr lang="en-US" altLang="en-US" sz="1600" i="1" dirty="0" smtClean="0">
                <a:latin typeface="Consolas" pitchFamily="49" charset="0"/>
              </a:rPr>
              <a:t>value 2</a:t>
            </a:r>
            <a:r>
              <a:rPr lang="en-US" altLang="en-US" sz="1600" dirty="0" smtClean="0">
                <a:latin typeface="Consolas" pitchFamily="49" charset="0"/>
              </a:rPr>
              <a:t>&gt;...)	 </a:t>
            </a:r>
          </a:p>
          <a:p>
            <a:pPr lvl="1">
              <a:buFont typeface="Times New Roman" pitchFamily="18" charset="0"/>
              <a:buNone/>
            </a:pPr>
            <a:endParaRPr lang="en-US" altLang="en-US" sz="1600" dirty="0" smtClean="0">
              <a:latin typeface="Consolas" pitchFamily="49" charset="0"/>
            </a:endParaRPr>
          </a:p>
          <a:p>
            <a:pPr lvl="1">
              <a:buFont typeface="Arial" charset="0"/>
              <a:buNone/>
            </a:pPr>
            <a:r>
              <a:rPr lang="en-US" altLang="en-US" sz="1600" dirty="0" smtClean="0">
                <a:solidFill>
                  <a:srgbClr val="3366FF"/>
                </a:solidFill>
                <a:latin typeface="Consolas" pitchFamily="49" charset="0"/>
              </a:rPr>
              <a:t>  # Function call</a:t>
            </a:r>
          </a:p>
          <a:p>
            <a:pPr lvl="1">
              <a:buFont typeface="Times New Roman" pitchFamily="18" charset="0"/>
              <a:buNone/>
            </a:pPr>
            <a:r>
              <a:rPr lang="en-US" altLang="en-US" sz="1600" dirty="0" smtClean="0">
                <a:latin typeface="Consolas" pitchFamily="49" charset="0"/>
              </a:rPr>
              <a:t>  &lt;</a:t>
            </a:r>
            <a:r>
              <a:rPr lang="en-US" altLang="en-US" sz="1600" i="1" dirty="0" smtClean="0">
                <a:latin typeface="Consolas" pitchFamily="49" charset="0"/>
              </a:rPr>
              <a:t>variable 1</a:t>
            </a:r>
            <a:r>
              <a:rPr lang="en-US" altLang="en-US" sz="1600" dirty="0" smtClean="0">
                <a:latin typeface="Consolas" pitchFamily="49" charset="0"/>
              </a:rPr>
              <a:t>&gt;, &lt;variable 2&gt;... = &lt;</a:t>
            </a:r>
            <a:r>
              <a:rPr lang="en-US" altLang="en-US" sz="1600" i="1" dirty="0" smtClean="0">
                <a:latin typeface="Consolas" pitchFamily="49" charset="0"/>
              </a:rPr>
              <a:t>function name</a:t>
            </a:r>
            <a:r>
              <a:rPr lang="en-US" altLang="en-US" sz="1600" dirty="0" smtClean="0">
                <a:latin typeface="Consolas" pitchFamily="49" charset="0"/>
              </a:rPr>
              <a:t>&gt;()</a:t>
            </a:r>
          </a:p>
          <a:p>
            <a:pPr lvl="1">
              <a:buFont typeface="Times New Roman" pitchFamily="18" charset="0"/>
              <a:buNone/>
            </a:pPr>
            <a:endParaRPr lang="en-US" altLang="en-US" sz="1800" dirty="0" smtClean="0">
              <a:latin typeface="Arial" charset="0"/>
            </a:endParaRPr>
          </a:p>
          <a:p>
            <a:r>
              <a:rPr lang="en-US" altLang="en-US" sz="2400" b="1" dirty="0" smtClean="0"/>
              <a:t>Example (Multiple values returned):</a:t>
            </a:r>
          </a:p>
          <a:p>
            <a:pPr lvl="1">
              <a:spcBef>
                <a:spcPct val="50000"/>
              </a:spcBef>
              <a:buFont typeface="Arial" charset="0"/>
              <a:buNone/>
            </a:pPr>
            <a:r>
              <a:rPr lang="en-US" altLang="en-US" sz="1800" dirty="0" smtClean="0">
                <a:solidFill>
                  <a:srgbClr val="3366FF"/>
                </a:solidFill>
                <a:latin typeface="Consolas" pitchFamily="49" charset="0"/>
              </a:rPr>
              <a:t>  </a:t>
            </a:r>
            <a:r>
              <a:rPr lang="en-US" altLang="en-US" sz="1600" dirty="0" smtClean="0">
                <a:solidFill>
                  <a:srgbClr val="3366FF"/>
                </a:solidFill>
                <a:latin typeface="Consolas" pitchFamily="49" charset="0"/>
              </a:rPr>
              <a:t># Function definition</a:t>
            </a:r>
          </a:p>
          <a:p>
            <a:pPr lvl="1">
              <a:spcBef>
                <a:spcPct val="50000"/>
              </a:spcBef>
              <a:buFont typeface="Times New Roman" pitchFamily="18" charset="0"/>
              <a:buNone/>
            </a:pPr>
            <a:r>
              <a:rPr lang="en-US" altLang="en-US" sz="1600" dirty="0" smtClean="0">
                <a:latin typeface="Consolas" pitchFamily="49" charset="0"/>
              </a:rPr>
              <a:t>  return(principle, rate, time)</a:t>
            </a:r>
          </a:p>
          <a:p>
            <a:pPr lvl="1">
              <a:spcBef>
                <a:spcPct val="50000"/>
              </a:spcBef>
              <a:buFont typeface="Times New Roman" pitchFamily="18" charset="0"/>
              <a:buNone/>
            </a:pPr>
            <a:r>
              <a:rPr lang="en-US" altLang="en-US" sz="1600" dirty="0" smtClean="0">
                <a:latin typeface="Consolas" pitchFamily="49" charset="0"/>
              </a:rPr>
              <a:t>	</a:t>
            </a:r>
          </a:p>
          <a:p>
            <a:pPr lvl="1">
              <a:spcBef>
                <a:spcPct val="50000"/>
              </a:spcBef>
              <a:buFont typeface="Arial" charset="0"/>
              <a:buNone/>
            </a:pPr>
            <a:r>
              <a:rPr lang="en-US" altLang="en-US" sz="1600" dirty="0" smtClean="0">
                <a:solidFill>
                  <a:srgbClr val="3366FF"/>
                </a:solidFill>
                <a:latin typeface="Consolas" pitchFamily="49" charset="0"/>
              </a:rPr>
              <a:t>  # Function call </a:t>
            </a:r>
          </a:p>
          <a:p>
            <a:pPr lvl="1">
              <a:spcBef>
                <a:spcPct val="50000"/>
              </a:spcBef>
              <a:buFont typeface="Times New Roman" pitchFamily="18" charset="0"/>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endParaRPr lang="en-US" altLang="en-US" sz="1600" dirty="0" smtClean="0">
              <a:latin typeface="Consolas" pitchFamily="49" charset="0"/>
            </a:endParaRPr>
          </a:p>
          <a:p>
            <a:endParaRPr lang="en-US" altLang="en-US" sz="1600" dirty="0" smtClean="0">
              <a:latin typeface="Consolas" pitchFamily="49"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Procedural Programming</a:t>
            </a:r>
          </a:p>
        </p:txBody>
      </p:sp>
      <p:sp>
        <p:nvSpPr>
          <p:cNvPr id="109571" name="Rectangle 3"/>
          <p:cNvSpPr>
            <a:spLocks noGrp="1" noChangeArrowheads="1"/>
          </p:cNvSpPr>
          <p:nvPr>
            <p:ph type="body" idx="1"/>
          </p:nvPr>
        </p:nvSpPr>
        <p:spPr/>
        <p:txBody>
          <a:bodyPr/>
          <a:lstStyle/>
          <a:p>
            <a:r>
              <a:rPr lang="en-US" altLang="en-US" smtClean="0"/>
              <a:t>Applying the top down approach to programming.</a:t>
            </a:r>
          </a:p>
          <a:p>
            <a:r>
              <a:rPr lang="en-US" altLang="en-US" smtClean="0"/>
              <a:t>Rather than writing a program in one large collection of instructions the program is broken down into parts.</a:t>
            </a:r>
          </a:p>
          <a:p>
            <a:r>
              <a:rPr lang="en-US" altLang="en-US" smtClean="0"/>
              <a:t>Each of these parts are implemented in the form of procedures (also called “functions”, “procedures” or “methods” depending upon the programming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r>
              <a:rPr lang="en-US" altLang="en-US" smtClean="0"/>
              <a:t>Structure Chart: </a:t>
            </a:r>
            <a:r>
              <a:rPr lang="en-US" altLang="en-US" smtClean="0">
                <a:latin typeface="Consolas" pitchFamily="49" charset="0"/>
              </a:rPr>
              <a:t>interest.py</a:t>
            </a:r>
            <a:r>
              <a:rPr lang="en-US" altLang="en-US" smtClean="0"/>
              <a:t> </a:t>
            </a:r>
          </a:p>
        </p:txBody>
      </p:sp>
      <p:sp>
        <p:nvSpPr>
          <p:cNvPr id="4" name="Rectangle 3"/>
          <p:cNvSpPr/>
          <p:nvPr/>
        </p:nvSpPr>
        <p:spPr>
          <a:xfrm>
            <a:off x="228600" y="3743325"/>
            <a:ext cx="1752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introduction</a:t>
            </a:r>
          </a:p>
        </p:txBody>
      </p:sp>
      <p:sp>
        <p:nvSpPr>
          <p:cNvPr id="5" name="Rectangle 4"/>
          <p:cNvSpPr/>
          <p:nvPr/>
        </p:nvSpPr>
        <p:spPr>
          <a:xfrm>
            <a:off x="3746500" y="1371600"/>
            <a:ext cx="1524000" cy="16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start</a:t>
            </a:r>
          </a:p>
        </p:txBody>
      </p:sp>
      <p:sp>
        <p:nvSpPr>
          <p:cNvPr id="6" name="Rectangle 5"/>
          <p:cNvSpPr/>
          <p:nvPr/>
        </p:nvSpPr>
        <p:spPr>
          <a:xfrm>
            <a:off x="2362200" y="3913188"/>
            <a:ext cx="1536700" cy="14382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getInputs</a:t>
            </a:r>
          </a:p>
        </p:txBody>
      </p:sp>
      <p:cxnSp>
        <p:nvCxnSpPr>
          <p:cNvPr id="7" name="Elbow Connector 6"/>
          <p:cNvCxnSpPr>
            <a:stCxn id="5" idx="2"/>
            <a:endCxn id="4" idx="0"/>
          </p:cNvCxnSpPr>
          <p:nvPr/>
        </p:nvCxnSpPr>
        <p:spPr>
          <a:xfrm rot="5400000">
            <a:off x="2420937" y="1655763"/>
            <a:ext cx="771525" cy="3403600"/>
          </a:xfrm>
          <a:prstGeom prst="bentConnector3">
            <a:avLst/>
          </a:prstGeom>
          <a:ln w="25400"/>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6" idx="0"/>
            <a:endCxn id="5" idx="2"/>
          </p:cNvCxnSpPr>
          <p:nvPr/>
        </p:nvCxnSpPr>
        <p:spPr>
          <a:xfrm rot="5400000" flipH="1" flipV="1">
            <a:off x="3348831" y="2753519"/>
            <a:ext cx="941388" cy="1377950"/>
          </a:xfrm>
          <a:prstGeom prst="bentConnector3">
            <a:avLst>
              <a:gd name="adj1" fmla="val 60338"/>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360863" y="39036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calculate</a:t>
            </a:r>
          </a:p>
        </p:txBody>
      </p:sp>
      <p:cxnSp>
        <p:nvCxnSpPr>
          <p:cNvPr id="10" name="Elbow Connector 9"/>
          <p:cNvCxnSpPr>
            <a:stCxn id="5" idx="2"/>
            <a:endCxn id="9" idx="0"/>
          </p:cNvCxnSpPr>
          <p:nvPr/>
        </p:nvCxnSpPr>
        <p:spPr>
          <a:xfrm rot="16200000" flipH="1">
            <a:off x="4341812" y="3138488"/>
            <a:ext cx="931863" cy="598488"/>
          </a:xfrm>
          <a:prstGeom prst="bentConnector3">
            <a:avLst>
              <a:gd name="adj1" fmla="val 41647"/>
            </a:avLst>
          </a:prstGeom>
          <a:ln w="254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467600" y="3733800"/>
            <a:ext cx="990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display</a:t>
            </a:r>
          </a:p>
        </p:txBody>
      </p:sp>
      <p:cxnSp>
        <p:nvCxnSpPr>
          <p:cNvPr id="19" name="Elbow Connector 18"/>
          <p:cNvCxnSpPr>
            <a:stCxn id="5" idx="2"/>
            <a:endCxn id="18" idx="0"/>
          </p:cNvCxnSpPr>
          <p:nvPr/>
        </p:nvCxnSpPr>
        <p:spPr>
          <a:xfrm rot="16200000" flipH="1">
            <a:off x="5854700" y="1625600"/>
            <a:ext cx="762000" cy="345440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898900" y="1828800"/>
            <a:ext cx="1219200" cy="10668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20" name="Rectangle 19"/>
          <p:cNvSpPr/>
          <p:nvPr/>
        </p:nvSpPr>
        <p:spPr>
          <a:xfrm>
            <a:off x="2514600" y="4403725"/>
            <a:ext cx="1219200" cy="7953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principle</a:t>
            </a:r>
          </a:p>
          <a:p>
            <a:pPr eaLnBrk="1" hangingPunct="1">
              <a:defRPr/>
            </a:pPr>
            <a:r>
              <a:rPr lang="en-US" sz="1400" dirty="0">
                <a:solidFill>
                  <a:schemeClr val="tx1"/>
                </a:solidFill>
                <a:latin typeface="Consolas" panose="020B0609020204030204" pitchFamily="49" charset="0"/>
                <a:cs typeface="Consolas" panose="020B0609020204030204" pitchFamily="49" charset="0"/>
              </a:rPr>
              <a:t>rate</a:t>
            </a:r>
          </a:p>
          <a:p>
            <a:pPr eaLnBrk="1" hangingPunct="1">
              <a:defRPr/>
            </a:pPr>
            <a:r>
              <a:rPr lang="en-US" sz="1400" dirty="0">
                <a:solidFill>
                  <a:schemeClr val="tx1"/>
                </a:solidFill>
                <a:latin typeface="Consolas" panose="020B0609020204030204" pitchFamily="49" charset="0"/>
                <a:cs typeface="Consolas" panose="020B0609020204030204" pitchFamily="49" charset="0"/>
              </a:rPr>
              <a:t>time</a:t>
            </a:r>
          </a:p>
        </p:txBody>
      </p:sp>
      <p:sp>
        <p:nvSpPr>
          <p:cNvPr id="21" name="Rectangle 20"/>
          <p:cNvSpPr/>
          <p:nvPr/>
        </p:nvSpPr>
        <p:spPr>
          <a:xfrm>
            <a:off x="4481513" y="443706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interest</a:t>
            </a:r>
          </a:p>
          <a:p>
            <a:pPr eaLnBrk="1" hangingPunct="1">
              <a:defRPr/>
            </a:pPr>
            <a:r>
              <a:rPr lang="en-US" sz="1400" dirty="0">
                <a:solidFill>
                  <a:schemeClr val="tx1"/>
                </a:solidFill>
                <a:latin typeface="Consolas" panose="020B0609020204030204" pitchFamily="49" charset="0"/>
                <a:cs typeface="Consolas" panose="020B0609020204030204" pitchFamily="49" charset="0"/>
              </a:rPr>
              <a:t>amount</a:t>
            </a:r>
          </a:p>
        </p:txBody>
      </p:sp>
      <p:sp>
        <p:nvSpPr>
          <p:cNvPr id="69647" name="TextBox 30"/>
          <p:cNvSpPr txBox="1">
            <a:spLocks noChangeArrowheads="1"/>
          </p:cNvSpPr>
          <p:nvPr/>
        </p:nvSpPr>
        <p:spPr bwMode="auto">
          <a:xfrm>
            <a:off x="2362200" y="5638800"/>
            <a:ext cx="2178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(principle,rate,time)</a:t>
            </a:r>
          </a:p>
        </p:txBody>
      </p:sp>
      <p:sp>
        <p:nvSpPr>
          <p:cNvPr id="69648" name="TextBox 42"/>
          <p:cNvSpPr txBox="1">
            <a:spLocks noChangeArrowheads="1"/>
          </p:cNvSpPr>
          <p:nvPr/>
        </p:nvSpPr>
        <p:spPr bwMode="auto">
          <a:xfrm>
            <a:off x="5118100" y="3357563"/>
            <a:ext cx="2044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a:t>
            </a:r>
          </a:p>
          <a:p>
            <a:pPr eaLnBrk="1" hangingPunct="1"/>
            <a:endParaRPr lang="en-US" altLang="en-US" sz="1200">
              <a:latin typeface="Consolas" pitchFamily="49" charset="0"/>
            </a:endParaRPr>
          </a:p>
        </p:txBody>
      </p:sp>
      <p:sp>
        <p:nvSpPr>
          <p:cNvPr id="68626" name="Down Arrow 68625"/>
          <p:cNvSpPr/>
          <p:nvPr/>
        </p:nvSpPr>
        <p:spPr>
          <a:xfrm>
            <a:off x="3048000" y="5424488"/>
            <a:ext cx="228600" cy="288925"/>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0" name="TextBox 53"/>
          <p:cNvSpPr txBox="1">
            <a:spLocks noChangeArrowheads="1"/>
          </p:cNvSpPr>
          <p:nvPr/>
        </p:nvSpPr>
        <p:spPr bwMode="auto">
          <a:xfrm>
            <a:off x="4360863" y="5481638"/>
            <a:ext cx="2178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Return</a:t>
            </a:r>
          </a:p>
          <a:p>
            <a:pPr eaLnBrk="1" hangingPunct="1"/>
            <a:r>
              <a:rPr lang="en-US" altLang="en-US" sz="1200">
                <a:latin typeface="Consolas" pitchFamily="49" charset="0"/>
              </a:rPr>
              <a:t>(interest,amount)</a:t>
            </a:r>
          </a:p>
        </p:txBody>
      </p:sp>
      <p:sp>
        <p:nvSpPr>
          <p:cNvPr id="55" name="Down Arrow 54"/>
          <p:cNvSpPr/>
          <p:nvPr/>
        </p:nvSpPr>
        <p:spPr>
          <a:xfrm>
            <a:off x="5046663" y="5268913"/>
            <a:ext cx="228600" cy="287337"/>
          </a:xfrm>
          <a:prstGeom prst="downArrow">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9652" name="TextBox 55"/>
          <p:cNvSpPr txBox="1">
            <a:spLocks noChangeArrowheads="1"/>
          </p:cNvSpPr>
          <p:nvPr/>
        </p:nvSpPr>
        <p:spPr bwMode="auto">
          <a:xfrm>
            <a:off x="6940550" y="2717800"/>
            <a:ext cx="2044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200">
                <a:latin typeface="Consolas" pitchFamily="49" charset="0"/>
              </a:rPr>
              <a:t>Args</a:t>
            </a:r>
          </a:p>
          <a:p>
            <a:pPr eaLnBrk="1" hangingPunct="1"/>
            <a:r>
              <a:rPr lang="en-US" altLang="en-US" sz="1200">
                <a:latin typeface="Consolas" pitchFamily="49" charset="0"/>
              </a:rPr>
              <a:t>(principle,rate,time, interest,amount)</a:t>
            </a:r>
          </a:p>
          <a:p>
            <a:pPr eaLnBrk="1" hangingPunct="1"/>
            <a:endParaRPr lang="en-US" altLang="en-US" sz="1200">
              <a:latin typeface="Consolas" pitchFamily="49"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r>
              <a:rPr lang="en-US" altLang="en-US" sz="3200" smtClean="0"/>
              <a:t>Using Return Values: Putting It All Together</a:t>
            </a:r>
          </a:p>
        </p:txBody>
      </p:sp>
      <p:sp>
        <p:nvSpPr>
          <p:cNvPr id="70659" name="Rectangle 3"/>
          <p:cNvSpPr>
            <a:spLocks noGrp="1" noChangeArrowheads="1"/>
          </p:cNvSpPr>
          <p:nvPr>
            <p:ph type="body" idx="4294967295"/>
          </p:nvPr>
        </p:nvSpPr>
        <p:spPr/>
        <p:txBody>
          <a:bodyPr/>
          <a:lstStyle/>
          <a:p>
            <a:pPr>
              <a:spcBef>
                <a:spcPct val="10000"/>
              </a:spcBef>
            </a:pPr>
            <a:r>
              <a:rPr lang="en-US" altLang="en-US" sz="2400" dirty="0" smtClean="0"/>
              <a:t>Name of the example program: </a:t>
            </a:r>
            <a:r>
              <a:rPr lang="en-US" altLang="en-US" sz="2000" b="1" dirty="0" smtClean="0">
                <a:latin typeface="Consolas" pitchFamily="49" charset="0"/>
              </a:rPr>
              <a:t>6interest.py</a:t>
            </a:r>
          </a:p>
          <a:p>
            <a:pPr>
              <a:spcBef>
                <a:spcPct val="10000"/>
              </a:spcBef>
            </a:pPr>
            <a:endParaRPr lang="en-US" altLang="en-US" sz="2000" dirty="0" smtClean="0">
              <a:latin typeface="Arial" charset="0"/>
            </a:endParaRPr>
          </a:p>
          <a:p>
            <a:pPr marL="742950" lvl="1" indent="-285750">
              <a:buFont typeface="Times New Roman" pitchFamily="18" charset="0"/>
              <a:buNone/>
            </a:pPr>
            <a:r>
              <a:rPr lang="en-US" altLang="en-US" sz="1600" b="1" dirty="0" smtClean="0">
                <a:latin typeface="Consolas" pitchFamily="49" charset="0"/>
              </a:rPr>
              <a:t>def introduction():</a:t>
            </a:r>
          </a:p>
          <a:p>
            <a:pPr marL="742950" lvl="1" indent="-285750">
              <a:buFont typeface="Times New Roman" pitchFamily="18" charset="0"/>
              <a:buNone/>
            </a:pPr>
            <a:r>
              <a:rPr lang="en-US" altLang="en-US" sz="1600" dirty="0" smtClean="0">
                <a:latin typeface="Consolas" pitchFamily="49" charset="0"/>
              </a:rPr>
              <a:t>    print("""</a:t>
            </a:r>
          </a:p>
          <a:p>
            <a:pPr marL="742950" lvl="1" indent="-285750">
              <a:buFont typeface="Times New Roman" pitchFamily="18" charset="0"/>
              <a:buNone/>
            </a:pPr>
            <a:r>
              <a:rPr lang="en-US" altLang="en-US" sz="1600" dirty="0" smtClean="0">
                <a:latin typeface="Consolas" pitchFamily="49" charset="0"/>
              </a:rPr>
              <a:t>Simple interest calculator</a:t>
            </a:r>
          </a:p>
          <a:p>
            <a:pPr marL="742950" lvl="1" indent="-285750">
              <a:buFont typeface="Times New Roman" pitchFamily="18" charset="0"/>
              <a:buNone/>
            </a:pPr>
            <a:r>
              <a:rPr lang="en-US" altLang="en-US" sz="1600" dirty="0" smtClean="0">
                <a:latin typeface="Consolas" pitchFamily="49" charset="0"/>
              </a:rPr>
              <a:t>-------------------------------</a:t>
            </a:r>
          </a:p>
          <a:p>
            <a:pPr marL="742950" lvl="1" indent="-285750">
              <a:buFont typeface="Times New Roman" pitchFamily="18" charset="0"/>
              <a:buNone/>
            </a:pPr>
            <a:r>
              <a:rPr lang="en-US" altLang="en-US" sz="1600" dirty="0" smtClean="0">
                <a:latin typeface="Consolas" pitchFamily="49" charset="0"/>
              </a:rPr>
              <a:t>With given values for the principle, rate and time period this program</a:t>
            </a:r>
          </a:p>
          <a:p>
            <a:pPr marL="742950" lvl="1" indent="-285750">
              <a:buFont typeface="Times New Roman" pitchFamily="18" charset="0"/>
              <a:buNone/>
            </a:pPr>
            <a:r>
              <a:rPr lang="en-US" altLang="en-US" sz="1600" dirty="0" smtClean="0">
                <a:latin typeface="Consolas" pitchFamily="49" charset="0"/>
              </a:rPr>
              <a:t>will calculate the interest accrued as well as the new amount (principle</a:t>
            </a:r>
          </a:p>
          <a:p>
            <a:pPr marL="742950" lvl="1" indent="-285750">
              <a:buFont typeface="Times New Roman" pitchFamily="18" charset="0"/>
              <a:buNone/>
            </a:pPr>
            <a:r>
              <a:rPr lang="en-US" altLang="en-US" sz="1600" dirty="0" smtClean="0">
                <a:latin typeface="Consolas" pitchFamily="49" charset="0"/>
              </a:rPr>
              <a:t>plus interest).</a:t>
            </a:r>
          </a:p>
          <a:p>
            <a:pPr marL="742950" lvl="1" indent="-285750">
              <a:buFont typeface="Times New Roman" pitchFamily="18" charset="0"/>
              <a:buNone/>
            </a:pPr>
            <a:r>
              <a:rPr lang="en-US" altLang="en-US" sz="1600" dirty="0" smtClean="0">
                <a:latin typeface="Consolas" pitchFamily="49" charset="0"/>
              </a:rPr>
              <a:t>    """)</a:t>
            </a:r>
          </a:p>
        </p:txBody>
      </p:sp>
      <p:pic>
        <p:nvPicPr>
          <p:cNvPr id="7066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181600"/>
            <a:ext cx="8610600" cy="125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p:txBody>
          <a:bodyPr/>
          <a:lstStyle/>
          <a:p>
            <a:r>
              <a:rPr lang="en-US" altLang="en-US" sz="3200" smtClean="0"/>
              <a:t>Using Return Values: Putting It All Together (2)</a:t>
            </a:r>
          </a:p>
        </p:txBody>
      </p:sp>
      <p:sp>
        <p:nvSpPr>
          <p:cNvPr id="71683"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a:t>
            </a:r>
            <a:r>
              <a:rPr lang="en-US" altLang="en-US" sz="1600" b="1" dirty="0" err="1" smtClean="0">
                <a:latin typeface="Consolas" pitchFamily="49" charset="0"/>
              </a:rPr>
              <a:t>getInputs</a:t>
            </a:r>
            <a:r>
              <a:rPr lang="en-US" altLang="en-US" sz="1600" b="1" dirty="0" smtClean="0">
                <a:latin typeface="Consolas" pitchFamily="49" charset="0"/>
              </a:rPr>
              <a:t>():</a:t>
            </a:r>
          </a:p>
          <a:p>
            <a:pPr>
              <a:buFontTx/>
              <a:buNone/>
            </a:pPr>
            <a:r>
              <a:rPr lang="en-US" altLang="en-US" sz="1600" dirty="0" smtClean="0">
                <a:latin typeface="Consolas" pitchFamily="49" charset="0"/>
              </a:rPr>
              <a:t>    principle = float(input("Enter the original principle: "))</a:t>
            </a:r>
          </a:p>
          <a:p>
            <a:pPr>
              <a:buFontTx/>
              <a:buNone/>
            </a:pPr>
            <a:r>
              <a:rPr lang="en-US" altLang="en-US" sz="1600" dirty="0" smtClean="0">
                <a:latin typeface="Consolas" pitchFamily="49" charset="0"/>
              </a:rPr>
              <a:t>    rate = float(input("Enter the yearly interest rate %"))</a:t>
            </a:r>
          </a:p>
          <a:p>
            <a:pPr>
              <a:buFontTx/>
              <a:buNone/>
            </a:pPr>
            <a:r>
              <a:rPr lang="en-US" altLang="en-US" sz="1600" dirty="0" smtClean="0">
                <a:latin typeface="Consolas" pitchFamily="49" charset="0"/>
              </a:rPr>
              <a:t>    rate = rate / 100</a:t>
            </a:r>
          </a:p>
          <a:p>
            <a:pPr>
              <a:buFontTx/>
              <a:buNone/>
            </a:pPr>
            <a:r>
              <a:rPr lang="en-US" altLang="en-US" sz="1600" dirty="0" smtClean="0">
                <a:latin typeface="Consolas" pitchFamily="49" charset="0"/>
              </a:rPr>
              <a:t>    time = input("Enter the number of years that money will be invested:                </a:t>
            </a:r>
          </a:p>
          <a:p>
            <a:pPr>
              <a:buFontTx/>
              <a:buNone/>
            </a:pPr>
            <a:r>
              <a:rPr lang="en-US" altLang="en-US" sz="1600" dirty="0" smtClean="0">
                <a:latin typeface="Consolas" pitchFamily="49" charset="0"/>
              </a:rPr>
              <a:t>                       ")</a:t>
            </a:r>
          </a:p>
          <a:p>
            <a:pPr>
              <a:buFontTx/>
              <a:buNone/>
            </a:pPr>
            <a:r>
              <a:rPr lang="en-US" altLang="en-US" sz="1600" dirty="0" smtClean="0">
                <a:latin typeface="Consolas" pitchFamily="49" charset="0"/>
              </a:rPr>
              <a:t>    time = float(time)</a:t>
            </a:r>
          </a:p>
          <a:p>
            <a:pPr>
              <a:buFontTx/>
              <a:buNone/>
            </a:pPr>
            <a:r>
              <a:rPr lang="en-US" altLang="en-US" sz="1600" dirty="0" smtClean="0">
                <a:latin typeface="Consolas" pitchFamily="49" charset="0"/>
              </a:rPr>
              <a:t>    return(principle, rate, time)</a:t>
            </a:r>
          </a:p>
          <a:p>
            <a:pPr>
              <a:buFontTx/>
              <a:buNone/>
            </a:pPr>
            <a:endParaRPr lang="en-US" altLang="en-US" sz="1600" dirty="0" smtClean="0">
              <a:latin typeface="Consolas" pitchFamily="49" charset="0"/>
            </a:endParaRPr>
          </a:p>
          <a:p>
            <a:pPr>
              <a:buFontTx/>
              <a:buNone/>
            </a:pPr>
            <a:r>
              <a:rPr lang="en-US" altLang="en-US" sz="1600" b="1" dirty="0" smtClean="0">
                <a:latin typeface="Consolas" pitchFamily="49" charset="0"/>
              </a:rPr>
              <a:t>def calculate(principle, rate, time):</a:t>
            </a:r>
          </a:p>
          <a:p>
            <a:pPr>
              <a:buFontTx/>
              <a:buNone/>
            </a:pPr>
            <a:r>
              <a:rPr lang="en-US" altLang="en-US" sz="1600" dirty="0" smtClean="0">
                <a:latin typeface="Consolas" pitchFamily="49" charset="0"/>
              </a:rPr>
              <a:t>    interest = principle * rate * time</a:t>
            </a:r>
          </a:p>
          <a:p>
            <a:pPr>
              <a:buFontTx/>
              <a:buNone/>
            </a:pPr>
            <a:r>
              <a:rPr lang="en-US" altLang="en-US" sz="1600" dirty="0" smtClean="0">
                <a:latin typeface="Consolas" pitchFamily="49" charset="0"/>
              </a:rPr>
              <a:t>    amount = principle + interest</a:t>
            </a:r>
          </a:p>
          <a:p>
            <a:pPr>
              <a:buFontTx/>
              <a:buNone/>
            </a:pPr>
            <a:r>
              <a:rPr lang="en-US" altLang="en-US" sz="1600" dirty="0" smtClean="0">
                <a:latin typeface="Consolas" pitchFamily="49" charset="0"/>
              </a:rPr>
              <a:t>    return(interest, amount)</a:t>
            </a:r>
          </a:p>
        </p:txBody>
      </p:sp>
      <p:pic>
        <p:nvPicPr>
          <p:cNvPr id="71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5113" y="1143000"/>
            <a:ext cx="6215062"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en-US" sz="3200" smtClean="0"/>
              <a:t>Using Return Values: Putting It All Together (3)</a:t>
            </a:r>
          </a:p>
        </p:txBody>
      </p:sp>
      <p:sp>
        <p:nvSpPr>
          <p:cNvPr id="72707" name="Rectangle 3"/>
          <p:cNvSpPr>
            <a:spLocks noGrp="1" noChangeArrowheads="1"/>
          </p:cNvSpPr>
          <p:nvPr>
            <p:ph type="body" idx="4294967295"/>
          </p:nvPr>
        </p:nvSpPr>
        <p:spPr/>
        <p:txBody>
          <a:bodyPr/>
          <a:lstStyle/>
          <a:p>
            <a:pPr>
              <a:buFontTx/>
              <a:buNone/>
            </a:pPr>
            <a:r>
              <a:rPr lang="en-US" altLang="en-US" sz="1600" b="1" dirty="0" smtClean="0">
                <a:latin typeface="Consolas" pitchFamily="49" charset="0"/>
              </a:rPr>
              <a:t>def display(principle, rate, time, interest, amount):</a:t>
            </a:r>
          </a:p>
          <a:p>
            <a:pPr>
              <a:buFontTx/>
              <a:buNone/>
            </a:pPr>
            <a:r>
              <a:rPr lang="en-US" altLang="en-US" sz="1600" dirty="0" smtClean="0">
                <a:latin typeface="Consolas" pitchFamily="49" charset="0"/>
              </a:rPr>
              <a:t>    temp = rate * 100</a:t>
            </a:r>
          </a:p>
          <a:p>
            <a:pPr>
              <a:buFontTx/>
              <a:buNone/>
            </a:pPr>
            <a:r>
              <a:rPr lang="en-US" altLang="en-US" sz="1600" dirty="0" smtClean="0">
                <a:latin typeface="Consolas" pitchFamily="49" charset="0"/>
              </a:rPr>
              <a:t>    print("")</a:t>
            </a:r>
          </a:p>
          <a:p>
            <a:pPr>
              <a:buFontTx/>
              <a:buNone/>
            </a:pPr>
            <a:r>
              <a:rPr lang="en-US" altLang="en-US" sz="1600" dirty="0" smtClean="0">
                <a:latin typeface="Consolas" pitchFamily="49" charset="0"/>
              </a:rPr>
              <a:t>    print("Investing $%.2f" %principle, "at a rate of %.2f" %temp, "%")</a:t>
            </a:r>
          </a:p>
          <a:p>
            <a:pPr>
              <a:buFontTx/>
              <a:buNone/>
            </a:pPr>
            <a:r>
              <a:rPr lang="en-US" altLang="en-US" sz="1600" dirty="0" smtClean="0">
                <a:latin typeface="Consolas" pitchFamily="49" charset="0"/>
              </a:rPr>
              <a:t>    print("Over a period of %.0f" %time, "years...")</a:t>
            </a:r>
          </a:p>
          <a:p>
            <a:pPr>
              <a:buFontTx/>
              <a:buNone/>
            </a:pPr>
            <a:r>
              <a:rPr lang="en-US" altLang="en-US" sz="1600" dirty="0" smtClean="0">
                <a:latin typeface="Consolas" pitchFamily="49" charset="0"/>
              </a:rPr>
              <a:t>    print("Interest accrued $", interest)</a:t>
            </a:r>
          </a:p>
          <a:p>
            <a:pPr>
              <a:buFontTx/>
              <a:buNone/>
            </a:pPr>
            <a:r>
              <a:rPr lang="en-US" altLang="en-US" sz="1600" dirty="0" smtClean="0">
                <a:latin typeface="Consolas" pitchFamily="49" charset="0"/>
              </a:rPr>
              <a:t>    print("Amount in your account $", amount)</a:t>
            </a:r>
          </a:p>
        </p:txBody>
      </p:sp>
      <p:pic>
        <p:nvPicPr>
          <p:cNvPr id="727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962400"/>
            <a:ext cx="8229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en-US" sz="3200" smtClean="0"/>
              <a:t>Using Return Values: Putting It All Together (4)</a:t>
            </a:r>
          </a:p>
        </p:txBody>
      </p:sp>
      <p:sp>
        <p:nvSpPr>
          <p:cNvPr id="73731" name="Rectangle 3"/>
          <p:cNvSpPr>
            <a:spLocks noGrp="1" noChangeArrowheads="1"/>
          </p:cNvSpPr>
          <p:nvPr>
            <p:ph type="body" idx="4294967295"/>
          </p:nvPr>
        </p:nvSpPr>
        <p:spPr/>
        <p:txBody>
          <a:bodyPr/>
          <a:lstStyle/>
          <a:p>
            <a:pPr>
              <a:buFontTx/>
              <a:buNone/>
            </a:pPr>
            <a:r>
              <a:rPr lang="en-US" altLang="en-US" sz="1600" b="1" dirty="0" smtClean="0">
                <a:solidFill>
                  <a:srgbClr val="3366FF"/>
                </a:solidFill>
                <a:latin typeface="Consolas" pitchFamily="49" charset="0"/>
              </a:rPr>
              <a:t># start function</a:t>
            </a:r>
          </a:p>
          <a:p>
            <a:pPr>
              <a:buFontTx/>
              <a:buNone/>
            </a:pPr>
            <a:r>
              <a:rPr lang="en-US" altLang="en-US" sz="1600" b="1" dirty="0" smtClean="0">
                <a:latin typeface="Consolas" pitchFamily="49" charset="0"/>
              </a:rPr>
              <a:t>def start():</a:t>
            </a:r>
          </a:p>
          <a:p>
            <a:pPr>
              <a:buFontTx/>
              <a:buNone/>
            </a:pPr>
            <a:r>
              <a:rPr lang="en-US" altLang="en-US" sz="1600" dirty="0" smtClean="0">
                <a:latin typeface="Consolas" pitchFamily="49" charset="0"/>
              </a:rPr>
              <a:t>    principle = 0</a:t>
            </a:r>
          </a:p>
          <a:p>
            <a:pPr>
              <a:buFontTx/>
              <a:buNone/>
            </a:pPr>
            <a:r>
              <a:rPr lang="en-US" altLang="en-US" sz="1600" dirty="0" smtClean="0">
                <a:latin typeface="Consolas" pitchFamily="49" charset="0"/>
              </a:rPr>
              <a:t>    rate = 0</a:t>
            </a:r>
          </a:p>
          <a:p>
            <a:pPr>
              <a:buFontTx/>
              <a:buNone/>
            </a:pPr>
            <a:r>
              <a:rPr lang="en-US" altLang="en-US" sz="1600" dirty="0" smtClean="0">
                <a:latin typeface="Consolas" pitchFamily="49" charset="0"/>
              </a:rPr>
              <a:t>    time = 0</a:t>
            </a:r>
          </a:p>
          <a:p>
            <a:pPr>
              <a:buFontTx/>
              <a:buNone/>
            </a:pPr>
            <a:r>
              <a:rPr lang="en-US" altLang="en-US" sz="1600" dirty="0" smtClean="0">
                <a:latin typeface="Consolas" pitchFamily="49" charset="0"/>
              </a:rPr>
              <a:t>    interest = 0</a:t>
            </a:r>
          </a:p>
          <a:p>
            <a:pPr>
              <a:buFontTx/>
              <a:buNone/>
            </a:pPr>
            <a:r>
              <a:rPr lang="en-US" altLang="en-US" sz="1600" dirty="0" smtClean="0">
                <a:latin typeface="Consolas" pitchFamily="49" charset="0"/>
              </a:rPr>
              <a:t>    amount = 0</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    introduction ()</a:t>
            </a:r>
          </a:p>
          <a:p>
            <a:pPr>
              <a:buFontTx/>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a:buFontTx/>
              <a:buNone/>
            </a:pPr>
            <a:r>
              <a:rPr lang="en-US" altLang="en-US" sz="1600" dirty="0" smtClean="0">
                <a:latin typeface="Consolas" pitchFamily="49" charset="0"/>
              </a:rPr>
              <a:t>    interest, amount = calculate(principle, rate, time)</a:t>
            </a:r>
          </a:p>
          <a:p>
            <a:pPr>
              <a:buFontTx/>
              <a:buNone/>
            </a:pPr>
            <a:r>
              <a:rPr lang="en-US" altLang="en-US" sz="1600" dirty="0" smtClean="0">
                <a:latin typeface="Consolas" pitchFamily="49" charset="0"/>
              </a:rPr>
              <a:t>    display(principle, rate, time, interest, amount)</a:t>
            </a:r>
          </a:p>
          <a:p>
            <a:pPr>
              <a:buFontTx/>
              <a:buNone/>
            </a:pPr>
            <a:endParaRPr lang="en-US" altLang="en-US" sz="1600" dirty="0" smtClean="0">
              <a:latin typeface="Consolas" pitchFamily="49" charset="0"/>
            </a:endParaRPr>
          </a:p>
          <a:p>
            <a:pPr>
              <a:buFontTx/>
              <a:buNone/>
            </a:pPr>
            <a:r>
              <a:rPr lang="en-US" altLang="en-US" sz="1600" dirty="0" smtClean="0">
                <a:latin typeface="Consolas" pitchFamily="49" charset="0"/>
              </a:rPr>
              <a:t>start()</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altLang="en-US" smtClean="0"/>
              <a:t>Stylistic Note</a:t>
            </a:r>
          </a:p>
        </p:txBody>
      </p:sp>
      <p:sp>
        <p:nvSpPr>
          <p:cNvPr id="74755" name="Content Placeholder 2"/>
          <p:cNvSpPr>
            <a:spLocks noGrp="1"/>
          </p:cNvSpPr>
          <p:nvPr>
            <p:ph idx="1"/>
          </p:nvPr>
        </p:nvSpPr>
        <p:spPr/>
        <p:txBody>
          <a:bodyPr/>
          <a:lstStyle/>
          <a:p>
            <a:r>
              <a:rPr lang="en-US" altLang="en-US" dirty="0" smtClean="0"/>
              <a:t>Creating variables all at once at the start of a function.</a:t>
            </a:r>
          </a:p>
          <a:p>
            <a:pPr lvl="1">
              <a:buFontTx/>
              <a:buNone/>
            </a:pPr>
            <a:r>
              <a:rPr lang="en-US" altLang="en-US" sz="1600" dirty="0" smtClean="0">
                <a:latin typeface="Consolas" pitchFamily="49" charset="0"/>
              </a:rPr>
              <a:t>def start():</a:t>
            </a:r>
          </a:p>
          <a:p>
            <a:pPr lvl="1">
              <a:buFontTx/>
              <a:buNone/>
            </a:pPr>
            <a:r>
              <a:rPr lang="en-US" altLang="en-US" sz="1600" dirty="0" smtClean="0">
                <a:latin typeface="Consolas" pitchFamily="49" charset="0"/>
              </a:rPr>
              <a:t>    principle = 0</a:t>
            </a:r>
          </a:p>
          <a:p>
            <a:pPr lvl="1">
              <a:buFontTx/>
              <a:buNone/>
            </a:pPr>
            <a:r>
              <a:rPr lang="en-US" altLang="en-US" sz="1600" dirty="0" smtClean="0">
                <a:latin typeface="Consolas" pitchFamily="49" charset="0"/>
              </a:rPr>
              <a:t>    rate = 0</a:t>
            </a:r>
          </a:p>
          <a:p>
            <a:pPr lvl="1">
              <a:buFontTx/>
              <a:buNone/>
            </a:pPr>
            <a:r>
              <a:rPr lang="en-US" altLang="en-US" sz="1600" dirty="0" smtClean="0">
                <a:latin typeface="Consolas" pitchFamily="49" charset="0"/>
              </a:rPr>
              <a:t>    time = 0</a:t>
            </a:r>
          </a:p>
          <a:p>
            <a:pPr lvl="1">
              <a:buFontTx/>
              <a:buNone/>
            </a:pPr>
            <a:r>
              <a:rPr lang="en-US" altLang="en-US" sz="1600" dirty="0" smtClean="0">
                <a:latin typeface="Consolas" pitchFamily="49" charset="0"/>
              </a:rPr>
              <a:t>    interest = 0</a:t>
            </a:r>
          </a:p>
          <a:p>
            <a:pPr lvl="1">
              <a:buFontTx/>
              <a:buNone/>
            </a:pPr>
            <a:r>
              <a:rPr lang="en-US" altLang="en-US" sz="1600" dirty="0" smtClean="0">
                <a:latin typeface="Consolas" pitchFamily="49" charset="0"/>
              </a:rPr>
              <a:t>    amount = 0</a:t>
            </a:r>
          </a:p>
          <a:p>
            <a:pPr lvl="1">
              <a:buFontTx/>
              <a:buNone/>
            </a:pPr>
            <a:endParaRPr lang="en-US" altLang="en-US" sz="1600" dirty="0" smtClean="0">
              <a:latin typeface="Consolas" pitchFamily="49" charset="0"/>
            </a:endParaRPr>
          </a:p>
          <a:p>
            <a:pPr lvl="1">
              <a:buFontTx/>
              <a:buNone/>
            </a:pPr>
            <a:r>
              <a:rPr lang="en-US" altLang="en-US" sz="1600" dirty="0" smtClean="0">
                <a:latin typeface="Consolas" pitchFamily="49" charset="0"/>
              </a:rPr>
              <a:t>    introduction ()</a:t>
            </a:r>
          </a:p>
          <a:p>
            <a:pPr lvl="1">
              <a:buFontTx/>
              <a:buNone/>
            </a:pPr>
            <a:r>
              <a:rPr lang="en-US" altLang="en-US" sz="1600" dirty="0" smtClean="0">
                <a:latin typeface="Consolas" pitchFamily="49" charset="0"/>
              </a:rPr>
              <a:t>    principle, rate, time = </a:t>
            </a:r>
            <a:r>
              <a:rPr lang="en-US" altLang="en-US" sz="1600" dirty="0" err="1" smtClean="0">
                <a:latin typeface="Consolas" pitchFamily="49" charset="0"/>
              </a:rPr>
              <a:t>getInputs</a:t>
            </a:r>
            <a:r>
              <a:rPr lang="en-US" altLang="en-US" sz="1600" dirty="0" smtClean="0">
                <a:latin typeface="Consolas" pitchFamily="49" charset="0"/>
              </a:rPr>
              <a:t>()</a:t>
            </a:r>
          </a:p>
          <a:p>
            <a:pPr lvl="1">
              <a:buFontTx/>
              <a:buNone/>
            </a:pPr>
            <a:r>
              <a:rPr lang="en-US" altLang="en-US" sz="1600" dirty="0" smtClean="0">
                <a:latin typeface="Consolas" pitchFamily="49" charset="0"/>
              </a:rPr>
              <a:t>    interest, amount = calculate(principle, rate, time)</a:t>
            </a:r>
          </a:p>
          <a:p>
            <a:pPr lvl="1">
              <a:buFontTx/>
              <a:buNone/>
            </a:pPr>
            <a:r>
              <a:rPr lang="en-US" altLang="en-US" sz="1600" dirty="0" smtClean="0">
                <a:latin typeface="Consolas" pitchFamily="49" charset="0"/>
              </a:rPr>
              <a:t>    display(principle, rate, time, interest, amount)</a:t>
            </a:r>
          </a:p>
          <a:p>
            <a:pPr lvl="1">
              <a:buFontTx/>
              <a:buNone/>
            </a:pPr>
            <a:endParaRPr lang="en-US" altLang="en-US" sz="1600" dirty="0" smtClean="0">
              <a:latin typeface="Consolas" pitchFamily="49" charset="0"/>
            </a:endParaRPr>
          </a:p>
          <a:p>
            <a:pPr lvl="1">
              <a:buFontTx/>
              <a:buNone/>
            </a:pPr>
            <a:r>
              <a:rPr lang="en-US" altLang="en-US" sz="1600" dirty="0" smtClean="0">
                <a:latin typeface="Consolas" pitchFamily="49" charset="0"/>
              </a:rPr>
              <a:t>start()</a:t>
            </a:r>
          </a:p>
          <a:p>
            <a:endParaRPr lang="en-US" altLang="en-US" dirty="0" smtClean="0"/>
          </a:p>
        </p:txBody>
      </p:sp>
      <p:grpSp>
        <p:nvGrpSpPr>
          <p:cNvPr id="6" name="Group 5"/>
          <p:cNvGrpSpPr>
            <a:grpSpLocks/>
          </p:cNvGrpSpPr>
          <p:nvPr/>
        </p:nvGrpSpPr>
        <p:grpSpPr bwMode="auto">
          <a:xfrm>
            <a:off x="3009900" y="2019300"/>
            <a:ext cx="2462213" cy="1371600"/>
            <a:chOff x="3009900" y="2019300"/>
            <a:chExt cx="2461908" cy="1371600"/>
          </a:xfrm>
        </p:grpSpPr>
        <p:sp>
          <p:nvSpPr>
            <p:cNvPr id="4" name="Right Brace 3"/>
            <p:cNvSpPr/>
            <p:nvPr/>
          </p:nvSpPr>
          <p:spPr>
            <a:xfrm>
              <a:off x="3009900" y="2019300"/>
              <a:ext cx="304762" cy="125730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solidFill>
                  <a:srgbClr val="FF0000"/>
                </a:solidFill>
              </a:endParaRPr>
            </a:p>
          </p:txBody>
        </p:sp>
        <p:sp>
          <p:nvSpPr>
            <p:cNvPr id="74758" name="TextBox 4"/>
            <p:cNvSpPr txBox="1">
              <a:spLocks noChangeArrowheads="1"/>
            </p:cNvSpPr>
            <p:nvPr/>
          </p:nvSpPr>
          <p:spPr bwMode="auto">
            <a:xfrm>
              <a:off x="3300108" y="2133600"/>
              <a:ext cx="21717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Not syntactically required but a stylistic approach</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t>Return And The End Of A Function</a:t>
            </a:r>
          </a:p>
        </p:txBody>
      </p:sp>
      <p:sp>
        <p:nvSpPr>
          <p:cNvPr id="75779" name="Content Placeholder 2"/>
          <p:cNvSpPr>
            <a:spLocks noGrp="1"/>
          </p:cNvSpPr>
          <p:nvPr>
            <p:ph idx="1"/>
          </p:nvPr>
        </p:nvSpPr>
        <p:spPr>
          <a:xfrm>
            <a:off x="457200" y="914400"/>
            <a:ext cx="8229600" cy="5410200"/>
          </a:xfrm>
        </p:spPr>
        <p:txBody>
          <a:bodyPr/>
          <a:lstStyle/>
          <a:p>
            <a:r>
              <a:rPr lang="en-US" altLang="en-US" dirty="0" smtClean="0"/>
              <a:t>A function will immediately end and return back to the caller if:</a:t>
            </a:r>
          </a:p>
          <a:p>
            <a:pPr marL="631825" lvl="1" indent="-288925">
              <a:buFont typeface="Calibri" pitchFamily="34" charset="0"/>
              <a:buAutoNum type="arabicPeriod"/>
            </a:pPr>
            <a:r>
              <a:rPr lang="en-US" altLang="en-US" dirty="0" smtClean="0"/>
              <a:t>A return statement is encountered (return can be empty </a:t>
            </a:r>
            <a:r>
              <a:rPr lang="ja-JP" altLang="en-US" dirty="0" smtClean="0"/>
              <a:t>“</a:t>
            </a:r>
            <a:r>
              <a:rPr lang="en-US" altLang="ja-JP" dirty="0" smtClean="0">
                <a:latin typeface="Consolas" pitchFamily="49" charset="0"/>
              </a:rPr>
              <a:t>None</a:t>
            </a:r>
            <a:r>
              <a:rPr lang="ja-JP" altLang="en-US" dirty="0" smtClean="0"/>
              <a:t>”</a:t>
            </a:r>
            <a:r>
              <a:rPr lang="en-US" altLang="ja-JP" dirty="0" smtClean="0"/>
              <a:t>)</a:t>
            </a:r>
          </a:p>
          <a:p>
            <a:pPr marL="631825" lvl="1" indent="-288925">
              <a:buFont typeface="Arial" charset="0"/>
              <a:buNone/>
            </a:pPr>
            <a:r>
              <a:rPr lang="en-US" altLang="en-US" sz="1800" dirty="0" smtClean="0">
                <a:latin typeface="Consolas" pitchFamily="49" charset="0"/>
              </a:rPr>
              <a:t>def convert(</a:t>
            </a:r>
            <a:r>
              <a:rPr lang="en-US" altLang="en-US" sz="1800" dirty="0" err="1" smtClean="0">
                <a:latin typeface="Consolas" pitchFamily="49" charset="0"/>
              </a:rPr>
              <a:t>catAge</a:t>
            </a:r>
            <a:r>
              <a:rPr lang="en-US" altLang="en-US" sz="1800" dirty="0" smtClean="0">
                <a:latin typeface="Consolas" pitchFamily="49" charset="0"/>
              </a:rPr>
              <a:t>):</a:t>
            </a:r>
          </a:p>
          <a:p>
            <a:pPr marL="631825" lvl="1" indent="-288925">
              <a:buFont typeface="Arial" charset="0"/>
              <a:buNone/>
            </a:pPr>
            <a:r>
              <a:rPr lang="en-US" altLang="en-US" sz="1800" dirty="0" smtClean="0">
                <a:latin typeface="Consolas" pitchFamily="49" charset="0"/>
              </a:rPr>
              <a:t>     if (</a:t>
            </a:r>
            <a:r>
              <a:rPr lang="en-US" altLang="en-US" sz="1800" dirty="0" err="1" smtClean="0">
                <a:latin typeface="Consolas" pitchFamily="49" charset="0"/>
              </a:rPr>
              <a:t>catAge</a:t>
            </a:r>
            <a:r>
              <a:rPr lang="en-US" altLang="en-US" sz="1800" dirty="0" smtClean="0">
                <a:latin typeface="Consolas" pitchFamily="49" charset="0"/>
              </a:rPr>
              <a:t> &lt; 0):</a:t>
            </a:r>
          </a:p>
          <a:p>
            <a:pPr marL="631825" lvl="1" indent="-288925">
              <a:buNone/>
            </a:pPr>
            <a:r>
              <a:rPr lang="en-US" altLang="en-US" sz="1800" dirty="0" smtClean="0">
                <a:latin typeface="Consolas" pitchFamily="49" charset="0"/>
              </a:rPr>
              <a:t>         </a:t>
            </a:r>
            <a:r>
              <a:rPr lang="en-US" altLang="en-US" sz="1800" dirty="0">
                <a:latin typeface="Consolas" pitchFamily="49" charset="0"/>
              </a:rPr>
              <a:t>print("</a:t>
            </a:r>
            <a:r>
              <a:rPr lang="en-US" altLang="ja-JP" sz="1800" dirty="0" smtClean="0">
                <a:latin typeface="Consolas" pitchFamily="49" charset="0"/>
              </a:rPr>
              <a:t>Can</a:t>
            </a:r>
            <a:r>
              <a:rPr lang="ja-JP" altLang="en-US" sz="1800" dirty="0" smtClean="0">
                <a:latin typeface="Consolas" pitchFamily="49" charset="0"/>
              </a:rPr>
              <a:t>’</a:t>
            </a:r>
            <a:r>
              <a:rPr lang="en-US" altLang="ja-JP" sz="1800" dirty="0" smtClean="0">
                <a:latin typeface="Consolas" pitchFamily="49" charset="0"/>
              </a:rPr>
              <a:t>t convert negative age to </a:t>
            </a:r>
            <a:r>
              <a:rPr lang="en-US" altLang="ja-JP" sz="1800" dirty="0">
                <a:latin typeface="Consolas" pitchFamily="49" charset="0"/>
              </a:rPr>
              <a:t>human years")</a:t>
            </a:r>
            <a:endParaRPr lang="en-US" altLang="ja-JP" sz="1800" dirty="0" smtClean="0">
              <a:latin typeface="Consolas" pitchFamily="49" charset="0"/>
            </a:endParaRPr>
          </a:p>
          <a:p>
            <a:pPr marL="631825" lvl="1" indent="-288925">
              <a:buFont typeface="Arial" charset="0"/>
              <a:buNone/>
            </a:pPr>
            <a:r>
              <a:rPr lang="en-US" altLang="en-US" sz="1800" dirty="0" smtClean="0">
                <a:latin typeface="Consolas" pitchFamily="49" charset="0"/>
              </a:rPr>
              <a:t>         </a:t>
            </a:r>
            <a:r>
              <a:rPr lang="en-US" altLang="en-US" sz="1800" dirty="0" smtClean="0">
                <a:latin typeface="Consolas" pitchFamily="49" charset="0"/>
              </a:rPr>
              <a:t>return()    </a:t>
            </a:r>
            <a:r>
              <a:rPr lang="en-US" altLang="en-US" sz="1800" b="1" dirty="0" smtClean="0">
                <a:solidFill>
                  <a:srgbClr val="3366FF"/>
                </a:solidFill>
                <a:latin typeface="Consolas" pitchFamily="49" charset="0"/>
              </a:rPr>
              <a:t># Explicit return to caller (return </a:t>
            </a:r>
          </a:p>
          <a:p>
            <a:pPr marL="631825" lvl="1" indent="-288925">
              <a:buFont typeface="Arial" charset="0"/>
              <a:buNone/>
            </a:pPr>
            <a:r>
              <a:rPr lang="en-US" altLang="en-US" sz="1800" b="1" dirty="0" smtClean="0">
                <a:solidFill>
                  <a:srgbClr val="3366FF"/>
                </a:solidFill>
                <a:latin typeface="Consolas" pitchFamily="49" charset="0"/>
              </a:rPr>
              <a:t>                     # statement)</a:t>
            </a:r>
          </a:p>
          <a:p>
            <a:pPr marL="631825" lvl="1" indent="-288925">
              <a:buFont typeface="Arial" charset="0"/>
              <a:buNone/>
            </a:pPr>
            <a:r>
              <a:rPr lang="en-US" altLang="en-US" sz="1800" dirty="0" smtClean="0">
                <a:latin typeface="Consolas" pitchFamily="49" charset="0"/>
              </a:rPr>
              <a:t>     else:</a:t>
            </a:r>
          </a:p>
          <a:p>
            <a:pPr marL="631825" lvl="1" indent="-288925">
              <a:buFont typeface="Arial" charset="0"/>
              <a:buNone/>
            </a:pPr>
            <a:r>
              <a:rPr lang="en-US" altLang="en-US" sz="1800" dirty="0" smtClean="0">
                <a:latin typeface="Consolas" pitchFamily="49" charset="0"/>
              </a:rPr>
              <a:t>         :	:</a:t>
            </a:r>
          </a:p>
          <a:p>
            <a:pPr marL="631825" lvl="1" indent="-288925">
              <a:buFont typeface="Arial" charset="0"/>
              <a:buNone/>
            </a:pPr>
            <a:endParaRPr lang="en-US" altLang="en-US" dirty="0" smtClean="0"/>
          </a:p>
          <a:p>
            <a:pPr marL="631825" lvl="1" indent="-288925">
              <a:buFont typeface="Calibri" pitchFamily="34" charset="0"/>
              <a:buAutoNum type="arabicPeriod" startAt="2"/>
            </a:pPr>
            <a:r>
              <a:rPr lang="en-US" altLang="en-US" dirty="0" smtClean="0"/>
              <a:t>There are no more statements in the function.</a:t>
            </a:r>
          </a:p>
          <a:p>
            <a:pPr marL="631825" lvl="1" indent="-288925">
              <a:buFont typeface="Arial" charset="0"/>
              <a:buNone/>
            </a:pPr>
            <a:r>
              <a:rPr lang="en-US" altLang="en-US" sz="1800" dirty="0" smtClean="0">
                <a:latin typeface="Consolas" pitchFamily="49" charset="0"/>
              </a:rPr>
              <a:t>def introduction():</a:t>
            </a:r>
          </a:p>
          <a:p>
            <a:pPr marL="631825" lvl="1" indent="-288925">
              <a:buFont typeface="Arial" charset="0"/>
              <a:buNone/>
            </a:pPr>
            <a:r>
              <a:rPr lang="en-US" altLang="en-US" sz="1800" dirty="0" smtClean="0">
                <a:latin typeface="Consolas" pitchFamily="49" charset="0"/>
              </a:rPr>
              <a:t>     print()</a:t>
            </a:r>
          </a:p>
          <a:p>
            <a:pPr marL="631825" lvl="1" indent="-288925">
              <a:buFont typeface="Arial" charset="0"/>
              <a:buNone/>
            </a:pPr>
            <a:r>
              <a:rPr lang="en-US" altLang="en-US" sz="1800" dirty="0" smtClean="0">
                <a:latin typeface="Consolas" pitchFamily="49" charset="0"/>
              </a:rPr>
              <a:t>     print("TAMCO INC. Investment simulation program")</a:t>
            </a:r>
          </a:p>
          <a:p>
            <a:pPr marL="631825" lvl="1" indent="-288925">
              <a:buFont typeface="Arial" charset="0"/>
              <a:buNone/>
            </a:pPr>
            <a:r>
              <a:rPr lang="en-US" altLang="en-US" sz="1800" dirty="0" smtClean="0">
                <a:latin typeface="Consolas" pitchFamily="49" charset="0"/>
              </a:rPr>
              <a:t>     print("All rights reserved")</a:t>
            </a:r>
          </a:p>
          <a:p>
            <a:pPr marL="631825" lvl="1" indent="-288925">
              <a:buFont typeface="Arial" charset="0"/>
              <a:buNone/>
            </a:pPr>
            <a:r>
              <a:rPr lang="en-US" altLang="en-US" sz="1800" dirty="0" smtClean="0">
                <a:latin typeface="Consolas" pitchFamily="49" charset="0"/>
              </a:rPr>
              <a:t>     print() </a:t>
            </a:r>
            <a:r>
              <a:rPr lang="en-US" altLang="en-US" sz="1800" b="1" dirty="0" smtClean="0">
                <a:solidFill>
                  <a:srgbClr val="3366FF"/>
                </a:solidFill>
                <a:latin typeface="Consolas" pitchFamily="49" charset="0"/>
              </a:rPr>
              <a:t># Implicit return to caller (last statement)</a:t>
            </a:r>
            <a:endParaRPr lang="en-US" altLang="en-US" sz="1800" dirty="0" smtClean="0">
              <a:solidFill>
                <a:srgbClr val="3366FF"/>
              </a:solidFill>
              <a:latin typeface="Consolas" pitchFamily="49" charset="0"/>
            </a:endParaRPr>
          </a:p>
          <a:p>
            <a:pPr marL="631825" lvl="1" indent="-288925">
              <a:buFont typeface="Arial" charset="0"/>
              <a:buNone/>
            </a:pPr>
            <a:endParaRPr lang="en-US" altLang="en-US" dirty="0" smtClean="0"/>
          </a:p>
          <a:p>
            <a:pPr marL="631825" lvl="1" indent="-288925">
              <a:buFont typeface="Arial" charset="0"/>
              <a:buNone/>
            </a:pPr>
            <a:r>
              <a:rPr lang="en-US" altLang="en-US" dirty="0" smtClean="0"/>
              <a:t>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pPr>
              <a:defRPr/>
            </a:pPr>
            <a:r>
              <a:rPr lang="en-US" dirty="0" smtClean="0">
                <a:ea typeface="+mn-ea"/>
              </a:rPr>
              <a:t>Similar to specifying the function parameters/inputs, the type of the return values should also be documented.</a:t>
            </a:r>
          </a:p>
          <a:p>
            <a:pPr>
              <a:defRPr/>
            </a:pPr>
            <a:r>
              <a:rPr lang="en-US" dirty="0" smtClean="0">
                <a:ea typeface="+mn-ea"/>
              </a:rPr>
              <a:t>Example:</a:t>
            </a:r>
          </a:p>
          <a:p>
            <a:pPr marL="342900" lvl="1" indent="0">
              <a:buFont typeface="Arial" charset="0"/>
              <a:buNone/>
              <a:defRPr/>
            </a:pPr>
            <a:r>
              <a:rPr lang="en-US" altLang="en-US" sz="1800" dirty="0" smtClean="0">
                <a:solidFill>
                  <a:srgbClr val="3366FF"/>
                </a:solidFill>
                <a:latin typeface="Consolas" pitchFamily="49" charset="0"/>
                <a:ea typeface="+mn-ea"/>
                <a:cs typeface="Consolas" pitchFamily="49" charset="0"/>
              </a:rPr>
              <a:t># calculate</a:t>
            </a:r>
          </a:p>
          <a:p>
            <a:pPr marL="342900" lvl="1" indent="0">
              <a:buFont typeface="Arial" charset="0"/>
              <a:buNone/>
              <a:defRPr/>
            </a:pPr>
            <a:r>
              <a:rPr lang="en-US" altLang="en-US" sz="1800" dirty="0" smtClean="0">
                <a:solidFill>
                  <a:srgbClr val="3366FF"/>
                </a:solidFill>
                <a:latin typeface="Consolas" pitchFamily="49" charset="0"/>
                <a:ea typeface="+mn-ea"/>
                <a:cs typeface="Consolas" pitchFamily="49" charset="0"/>
              </a:rPr>
              <a:t># returns(float,float)</a:t>
            </a:r>
          </a:p>
          <a:p>
            <a:pPr marL="342900" lvl="1" indent="0">
              <a:buFont typeface="Arial" charset="0"/>
              <a:buNone/>
              <a:defRPr/>
            </a:pPr>
            <a:r>
              <a:rPr lang="en-US" altLang="en-US" sz="1800" dirty="0" smtClean="0">
                <a:latin typeface="Consolas" pitchFamily="49" charset="0"/>
                <a:ea typeface="+mn-ea"/>
                <a:cs typeface="Consolas" pitchFamily="49" charset="0"/>
              </a:rPr>
              <a:t>def </a:t>
            </a:r>
            <a:r>
              <a:rPr lang="en-US" altLang="en-US" sz="1800" dirty="0">
                <a:latin typeface="Consolas" pitchFamily="49" charset="0"/>
                <a:ea typeface="+mn-ea"/>
                <a:cs typeface="Consolas" pitchFamily="49" charset="0"/>
              </a:rPr>
              <a:t>calculate(principle, rate, time):</a:t>
            </a:r>
          </a:p>
          <a:p>
            <a:pPr lvl="1">
              <a:defRPr/>
            </a:pPr>
            <a:endParaRPr lang="en-US" dirty="0">
              <a:ea typeface="+mn-ea"/>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a:defRPr/>
            </a:pPr>
            <a:r>
              <a:rPr lang="en-US" altLang="en-US" dirty="0" smtClean="0">
                <a:ea typeface="+mj-ea"/>
              </a:rPr>
              <a:t>Another Common Mistake: </a:t>
            </a:r>
            <a:br>
              <a:rPr lang="en-US" altLang="en-US" dirty="0" smtClean="0">
                <a:ea typeface="+mj-ea"/>
              </a:rPr>
            </a:br>
            <a:r>
              <a:rPr lang="en-US" altLang="en-US" dirty="0" smtClean="0">
                <a:ea typeface="+mj-ea"/>
              </a:rPr>
              <a:t>Not Saving Return Values (Pre-Created Functions)</a:t>
            </a:r>
          </a:p>
        </p:txBody>
      </p:sp>
      <p:sp>
        <p:nvSpPr>
          <p:cNvPr id="77827" name="Content Placeholder 2"/>
          <p:cNvSpPr>
            <a:spLocks noGrp="1"/>
          </p:cNvSpPr>
          <p:nvPr>
            <p:ph idx="1"/>
          </p:nvPr>
        </p:nvSpPr>
        <p:spPr/>
        <p:txBody>
          <a:bodyPr/>
          <a:lstStyle/>
          <a:p>
            <a:r>
              <a:rPr lang="en-US" altLang="en-US" dirty="0" smtClean="0"/>
              <a:t>You would typically never use the </a:t>
            </a:r>
            <a:r>
              <a:rPr lang="en-US" altLang="en-US" dirty="0" smtClean="0">
                <a:latin typeface="Consolas" pitchFamily="49" charset="0"/>
              </a:rPr>
              <a:t>input()</a:t>
            </a:r>
            <a:r>
              <a:rPr lang="en-US" altLang="en-US" dirty="0" smtClean="0"/>
              <a:t> function this way</a:t>
            </a:r>
          </a:p>
          <a:p>
            <a:r>
              <a:rPr lang="en-US" altLang="en-US" dirty="0" smtClean="0"/>
              <a:t>(Function return value not stored)</a:t>
            </a:r>
          </a:p>
          <a:p>
            <a:pPr marL="342900" lvl="1" indent="0">
              <a:buNone/>
            </a:pP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a:p>
            <a:endParaRPr lang="en-US" altLang="en-US" dirty="0" smtClean="0"/>
          </a:p>
          <a:p>
            <a:r>
              <a:rPr lang="en-US" altLang="en-US" dirty="0" smtClean="0"/>
              <a:t>(Function return value should be stored)</a:t>
            </a:r>
          </a:p>
          <a:p>
            <a:pPr marL="342900" lvl="1" indent="0">
              <a:buNone/>
            </a:pPr>
            <a:r>
              <a:rPr lang="en-US" altLang="en-US" dirty="0" smtClean="0">
                <a:latin typeface="Consolas" pitchFamily="49" charset="0"/>
              </a:rPr>
              <a:t>name = </a:t>
            </a:r>
            <a:r>
              <a:rPr lang="en-US" altLang="en-US" dirty="0">
                <a:latin typeface="Consolas" pitchFamily="49" charset="0"/>
              </a:rPr>
              <a:t>input("Enter </a:t>
            </a:r>
            <a:r>
              <a:rPr lang="en-US" altLang="en-US" dirty="0" smtClean="0">
                <a:latin typeface="Consolas" pitchFamily="49" charset="0"/>
              </a:rPr>
              <a:t>your </a:t>
            </a:r>
            <a:r>
              <a:rPr lang="en-US" altLang="en-US" dirty="0">
                <a:latin typeface="Consolas" pitchFamily="49" charset="0"/>
              </a:rPr>
              <a:t>name")</a:t>
            </a:r>
            <a:endParaRPr lang="en-US" altLang="en-US" dirty="0" smtClean="0">
              <a:latin typeface="Consolas" pitchFamily="49" charset="0"/>
            </a:endParaRPr>
          </a:p>
          <a:p>
            <a:pPr marL="342900" lvl="1" indent="0">
              <a:buFont typeface="Arial" charset="0"/>
              <a:buNone/>
            </a:pPr>
            <a:r>
              <a:rPr lang="en-US" altLang="en-US" dirty="0" smtClean="0">
                <a:latin typeface="Consolas" pitchFamily="49" charset="0"/>
              </a:rPr>
              <a:t>print(name)</a:t>
            </a:r>
          </a:p>
          <a:p>
            <a:endParaRPr lang="en-US" alt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en-US" sz="3200" smtClean="0"/>
              <a:t>Yet Another Common Mistake: </a:t>
            </a:r>
            <a:br>
              <a:rPr lang="en-US" altLang="en-US" sz="3200" smtClean="0"/>
            </a:br>
            <a:r>
              <a:rPr lang="en-US" altLang="en-US" sz="3200" smtClean="0"/>
              <a:t>Not Saving Return Values (Your Functions)</a:t>
            </a:r>
          </a:p>
        </p:txBody>
      </p:sp>
      <p:sp>
        <p:nvSpPr>
          <p:cNvPr id="670723" name="Rectangle 3"/>
          <p:cNvSpPr>
            <a:spLocks noGrp="1" noChangeArrowheads="1"/>
          </p:cNvSpPr>
          <p:nvPr>
            <p:ph type="body" idx="4294967295"/>
          </p:nvPr>
        </p:nvSpPr>
        <p:spPr/>
        <p:txBody>
          <a:bodyPr/>
          <a:lstStyle/>
          <a:p>
            <a:r>
              <a:rPr lang="en-US" altLang="en-US" sz="2000" dirty="0" smtClean="0"/>
              <a:t>Just because a function returns a value does not automatically mean the return value will be usable by the caller of that function.</a:t>
            </a:r>
          </a:p>
          <a:p>
            <a:pPr lvl="1">
              <a:buFontTx/>
              <a:buNone/>
            </a:pPr>
            <a:r>
              <a:rPr lang="en-US" altLang="en-US" sz="1800" dirty="0" smtClean="0">
                <a:latin typeface="Consolas" pitchFamily="49" charset="0"/>
              </a:rPr>
              <a:t>def fun():</a:t>
            </a:r>
          </a:p>
          <a:p>
            <a:pPr lvl="1">
              <a:buFontTx/>
              <a:buNone/>
            </a:pPr>
            <a:r>
              <a:rPr lang="en-US" altLang="en-US" sz="1800" dirty="0" smtClean="0">
                <a:latin typeface="Consolas" pitchFamily="49" charset="0"/>
              </a:rPr>
              <a:t>    return(1)</a:t>
            </a:r>
          </a:p>
          <a:p>
            <a:endParaRPr lang="en-US" altLang="en-US" sz="2000" dirty="0" smtClean="0"/>
          </a:p>
          <a:p>
            <a:r>
              <a:rPr lang="en-US" altLang="en-US" sz="2000" dirty="0" smtClean="0"/>
              <a:t>Function return values must be explicitly saved by the caller of the function.</a:t>
            </a:r>
          </a:p>
        </p:txBody>
      </p:sp>
      <p:sp>
        <p:nvSpPr>
          <p:cNvPr id="670724" name="Rectangle 4"/>
          <p:cNvSpPr>
            <a:spLocks noChangeArrowheads="1"/>
          </p:cNvSpPr>
          <p:nvPr/>
        </p:nvSpPr>
        <p:spPr bwMode="auto">
          <a:xfrm>
            <a:off x="762000" y="3733800"/>
            <a:ext cx="67437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dirty="0">
                <a:latin typeface="Consolas" pitchFamily="49" charset="0"/>
              </a:rPr>
              <a:t>def </a:t>
            </a:r>
            <a:r>
              <a:rPr lang="en-US" altLang="en-US" dirty="0" err="1">
                <a:latin typeface="Consolas" pitchFamily="49" charset="0"/>
              </a:rPr>
              <a:t>calculateArea</a:t>
            </a:r>
            <a:r>
              <a:rPr lang="en-US" altLang="en-US" dirty="0">
                <a:latin typeface="Consolas" pitchFamily="49" charset="0"/>
              </a:rPr>
              <a:t>(</a:t>
            </a:r>
            <a:r>
              <a:rPr lang="en-US" altLang="en-US" dirty="0" err="1">
                <a:latin typeface="Consolas" pitchFamily="49" charset="0"/>
              </a:rPr>
              <a:t>length,width</a:t>
            </a:r>
            <a:r>
              <a:rPr lang="en-US" altLang="en-US" dirty="0">
                <a:latin typeface="Consolas" pitchFamily="49" charset="0"/>
              </a:rPr>
              <a:t>):</a:t>
            </a:r>
          </a:p>
          <a:p>
            <a:pPr eaLnBrk="1" hangingPunct="1"/>
            <a:r>
              <a:rPr lang="en-US" altLang="en-US" dirty="0">
                <a:latin typeface="Consolas" pitchFamily="49" charset="0"/>
              </a:rPr>
              <a:t>    area = length * width</a:t>
            </a:r>
          </a:p>
          <a:p>
            <a:pPr eaLnBrk="1" hangingPunct="1"/>
            <a:r>
              <a:rPr lang="en-US" altLang="en-US" dirty="0">
                <a:latin typeface="Consolas" pitchFamily="49" charset="0"/>
              </a:rPr>
              <a:t>    return(area)</a:t>
            </a:r>
          </a:p>
          <a:p>
            <a:pPr eaLnBrk="1" hangingPunct="1"/>
            <a:endParaRPr lang="en-US" altLang="en-US" dirty="0">
              <a:latin typeface="Consolas" pitchFamily="49" charset="0"/>
            </a:endParaRPr>
          </a:p>
          <a:p>
            <a:pPr eaLnBrk="1" hangingPunct="1"/>
            <a:r>
              <a:rPr lang="en-US" altLang="en-US" b="1" dirty="0">
                <a:solidFill>
                  <a:srgbClr val="3366FF"/>
                </a:solidFill>
                <a:latin typeface="Consolas" pitchFamily="49" charset="0"/>
              </a:rPr>
              <a:t># Start: error</a:t>
            </a:r>
          </a:p>
          <a:p>
            <a:pPr eaLnBrk="1" hangingPunct="1"/>
            <a:r>
              <a:rPr lang="en-US" altLang="en-US" dirty="0">
                <a:latin typeface="Consolas" pitchFamily="49" charset="0"/>
              </a:rPr>
              <a:t>area = 0</a:t>
            </a:r>
          </a:p>
          <a:p>
            <a:pPr eaLnBrk="1" hangingPunct="1"/>
            <a:r>
              <a:rPr lang="en-US" altLang="en-US" dirty="0" err="1">
                <a:latin typeface="Consolas" pitchFamily="49" charset="0"/>
              </a:rPr>
              <a:t>calculateArea</a:t>
            </a:r>
            <a:r>
              <a:rPr lang="en-US" altLang="en-US" dirty="0">
                <a:latin typeface="Consolas" pitchFamily="49" charset="0"/>
              </a:rPr>
              <a:t>(4,3)</a:t>
            </a:r>
          </a:p>
          <a:p>
            <a:pPr eaLnBrk="1" hangingPunct="1"/>
            <a:r>
              <a:rPr lang="en-US" altLang="en-US" dirty="0">
                <a:latin typeface="Consolas" pitchFamily="49" charset="0"/>
              </a:rPr>
              <a:t>print(area)</a:t>
            </a:r>
          </a:p>
        </p:txBody>
      </p:sp>
      <p:grpSp>
        <p:nvGrpSpPr>
          <p:cNvPr id="2" name="Group 5"/>
          <p:cNvGrpSpPr>
            <a:grpSpLocks/>
          </p:cNvGrpSpPr>
          <p:nvPr/>
        </p:nvGrpSpPr>
        <p:grpSpPr bwMode="auto">
          <a:xfrm>
            <a:off x="2616200" y="2438400"/>
            <a:ext cx="4591050" cy="581025"/>
            <a:chOff x="1200" y="1500"/>
            <a:chExt cx="2892" cy="366"/>
          </a:xfrm>
        </p:grpSpPr>
        <p:sp>
          <p:nvSpPr>
            <p:cNvPr id="78855" name="Line 6"/>
            <p:cNvSpPr>
              <a:spLocks noChangeShapeType="1"/>
            </p:cNvSpPr>
            <p:nvPr/>
          </p:nvSpPr>
          <p:spPr bwMode="auto">
            <a:xfrm flipH="1">
              <a:off x="1200" y="1631"/>
              <a:ext cx="504" cy="104"/>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78856" name="Text Box 7"/>
            <p:cNvSpPr txBox="1">
              <a:spLocks noChangeArrowheads="1"/>
            </p:cNvSpPr>
            <p:nvPr/>
          </p:nvSpPr>
          <p:spPr bwMode="auto">
            <a:xfrm>
              <a:off x="1692" y="1500"/>
              <a:ext cx="240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a:solidFill>
                    <a:srgbClr val="FF0000"/>
                  </a:solidFill>
                  <a:latin typeface="Arial" charset="0"/>
                </a:rPr>
                <a:t>This value has to be stored or used in some expression by the caller</a:t>
              </a:r>
            </a:p>
          </p:txBody>
        </p:sp>
      </p:grpSp>
      <p:sp>
        <p:nvSpPr>
          <p:cNvPr id="670728" name="Text Box 8"/>
          <p:cNvSpPr txBox="1">
            <a:spLocks noChangeArrowheads="1"/>
          </p:cNvSpPr>
          <p:nvPr/>
        </p:nvSpPr>
        <p:spPr bwMode="auto">
          <a:xfrm>
            <a:off x="3822700" y="4841875"/>
            <a:ext cx="3683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latin typeface="Consolas" pitchFamily="49" charset="0"/>
              </a:rPr>
              <a:t># Start: fixed</a:t>
            </a:r>
          </a:p>
          <a:p>
            <a:pPr eaLnBrk="1" hangingPunct="1"/>
            <a:r>
              <a:rPr lang="en-US" altLang="en-US" sz="1800" dirty="0">
                <a:latin typeface="Consolas" pitchFamily="49" charset="0"/>
              </a:rPr>
              <a:t>area = 0</a:t>
            </a:r>
          </a:p>
          <a:p>
            <a:pPr eaLnBrk="1" hangingPunct="1"/>
            <a:r>
              <a:rPr lang="en-US" altLang="en-US" sz="1800" dirty="0">
                <a:latin typeface="Consolas" pitchFamily="49" charset="0"/>
              </a:rPr>
              <a:t>area = </a:t>
            </a:r>
            <a:r>
              <a:rPr lang="en-US" altLang="en-US" sz="1800" dirty="0" err="1">
                <a:latin typeface="Consolas" pitchFamily="49" charset="0"/>
              </a:rPr>
              <a:t>calculateArea</a:t>
            </a:r>
            <a:r>
              <a:rPr lang="en-US" altLang="en-US" sz="1800" dirty="0">
                <a:latin typeface="Consolas" pitchFamily="49" charset="0"/>
              </a:rPr>
              <a:t> (4,3)</a:t>
            </a:r>
          </a:p>
          <a:p>
            <a:pPr eaLnBrk="1" hangingPunct="1"/>
            <a:r>
              <a:rPr lang="en-US" altLang="en-US" sz="1800" dirty="0">
                <a:latin typeface="Consolas" pitchFamily="49" charset="0"/>
              </a:rPr>
              <a:t>print(area)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07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07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07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07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70728"/>
                                        </p:tgtEl>
                                        <p:attrNameLst>
                                          <p:attrName>style.visibility</p:attrName>
                                        </p:attrNameLst>
                                      </p:cBhvr>
                                      <p:to>
                                        <p:strVal val="visible"/>
                                      </p:to>
                                    </p:set>
                                    <p:animEffect transition="in" filter="blinds(horizontal)">
                                      <p:cBhvr>
                                        <p:cTn id="27" dur="500"/>
                                        <p:tgtEl>
                                          <p:spTgt spid="67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build="p"/>
      <p:bldP spid="670724" grpId="0"/>
      <p:bldP spid="6707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3200" smtClean="0"/>
              <a:t>Procedural Programming</a:t>
            </a:r>
            <a:endParaRPr lang="en-CA" altLang="en-US" sz="3200" smtClean="0"/>
          </a:p>
        </p:txBody>
      </p:sp>
      <p:sp>
        <p:nvSpPr>
          <p:cNvPr id="19459" name="Rectangle 3"/>
          <p:cNvSpPr>
            <a:spLocks noChangeArrowheads="1"/>
          </p:cNvSpPr>
          <p:nvPr/>
        </p:nvSpPr>
        <p:spPr bwMode="auto">
          <a:xfrm>
            <a:off x="3668713" y="1347788"/>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315913" y="2901950"/>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532063"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695825"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588" y="4945063"/>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716713" y="2851150"/>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65" name="Straight Connector 11"/>
          <p:cNvCxnSpPr>
            <a:cxnSpLocks noChangeShapeType="1"/>
            <a:stCxn id="19459" idx="2"/>
            <a:endCxn id="19460" idx="0"/>
          </p:cNvCxnSpPr>
          <p:nvPr/>
        </p:nvCxnSpPr>
        <p:spPr bwMode="auto">
          <a:xfrm rot="5400000">
            <a:off x="2436019" y="850107"/>
            <a:ext cx="750887" cy="33528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rot="5400000">
            <a:off x="3553619" y="1947069"/>
            <a:ext cx="730250" cy="113823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rot="16200000" flipH="1">
            <a:off x="4635501" y="2003425"/>
            <a:ext cx="730250" cy="1025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809750" y="4954588"/>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629025" y="49641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386388" y="4924425"/>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71" name="Straight Connector 21"/>
          <p:cNvCxnSpPr>
            <a:cxnSpLocks noChangeShapeType="1"/>
            <a:stCxn id="19460" idx="2"/>
            <a:endCxn id="19463" idx="0"/>
          </p:cNvCxnSpPr>
          <p:nvPr/>
        </p:nvCxnSpPr>
        <p:spPr bwMode="auto">
          <a:xfrm rot="5400000">
            <a:off x="357188" y="4167187"/>
            <a:ext cx="1239838" cy="315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rot="16200000" flipH="1">
            <a:off x="1256506" y="3583782"/>
            <a:ext cx="1249363" cy="149225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rot="16200000" flipH="1">
            <a:off x="2161382" y="2678906"/>
            <a:ext cx="1258888" cy="3311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a:endCxn id="19470" idx="0"/>
          </p:cNvCxnSpPr>
          <p:nvPr/>
        </p:nvCxnSpPr>
        <p:spPr bwMode="auto">
          <a:xfrm rot="16200000" flipH="1">
            <a:off x="2930526" y="1909762"/>
            <a:ext cx="1219200" cy="48101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5" name="Straight Connector 29"/>
          <p:cNvCxnSpPr>
            <a:cxnSpLocks noChangeShapeType="1"/>
          </p:cNvCxnSpPr>
          <p:nvPr/>
        </p:nvCxnSpPr>
        <p:spPr bwMode="auto">
          <a:xfrm rot="10800000" flipV="1">
            <a:off x="3028950" y="3705225"/>
            <a:ext cx="295275" cy="28416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133725" y="3824288"/>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275807" y="3758406"/>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448050" y="3586163"/>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224463" y="3684588"/>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327650" y="3803650"/>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470525" y="3736975"/>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642769" y="3564731"/>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b="1" dirty="0" smtClean="0">
                <a:solidFill>
                  <a:srgbClr val="FF0000"/>
                </a:solidFill>
              </a:rPr>
              <a:t>Parameter Passing </a:t>
            </a:r>
            <a:r>
              <a:rPr lang="en-US" altLang="en-US" dirty="0" smtClean="0"/>
              <a:t>Vs. Return Values</a:t>
            </a:r>
          </a:p>
        </p:txBody>
      </p:sp>
      <p:sp>
        <p:nvSpPr>
          <p:cNvPr id="3" name="Content Placeholder 2"/>
          <p:cNvSpPr>
            <a:spLocks noGrp="1"/>
          </p:cNvSpPr>
          <p:nvPr>
            <p:ph idx="1"/>
          </p:nvPr>
        </p:nvSpPr>
        <p:spPr/>
        <p:txBody>
          <a:bodyPr/>
          <a:lstStyle/>
          <a:p>
            <a:pPr>
              <a:defRPr/>
            </a:pPr>
            <a:r>
              <a:rPr lang="en-US" dirty="0" smtClean="0">
                <a:ea typeface="+mn-ea"/>
              </a:rPr>
              <a:t>Parameter passing is used to </a:t>
            </a:r>
            <a:r>
              <a:rPr lang="en-US" b="1" dirty="0" smtClean="0">
                <a:solidFill>
                  <a:srgbClr val="FF0000"/>
                </a:solidFill>
                <a:ea typeface="+mn-ea"/>
              </a:rPr>
              <a:t>pass information INTO a function</a:t>
            </a:r>
            <a:r>
              <a:rPr lang="en-US" dirty="0" smtClean="0">
                <a:ea typeface="+mn-ea"/>
              </a:rPr>
              <a:t>.</a:t>
            </a:r>
          </a:p>
          <a:p>
            <a:pPr lvl="1">
              <a:defRPr/>
            </a:pPr>
            <a:r>
              <a:rPr lang="en-US" dirty="0" smtClean="0">
                <a:ea typeface="+mn-ea"/>
              </a:rPr>
              <a:t>Parameters </a:t>
            </a:r>
            <a:r>
              <a:rPr lang="en-US" i="1" dirty="0" smtClean="0">
                <a:ea typeface="+mn-ea"/>
              </a:rPr>
              <a:t>are copied into variables </a:t>
            </a:r>
            <a:r>
              <a:rPr lang="en-US" dirty="0" smtClean="0">
                <a:ea typeface="+mn-ea"/>
              </a:rPr>
              <a:t>that are local to the function.</a:t>
            </a:r>
          </a:p>
          <a:p>
            <a:pPr lvl="1">
              <a:defRPr/>
            </a:pPr>
            <a:endParaRPr lang="en-US" dirty="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d</a:t>
            </a:r>
            <a:r>
              <a:rPr lang="en-US" sz="1800" dirty="0" smtClean="0">
                <a:latin typeface="Consolas" panose="020B0609020204030204" pitchFamily="49" charset="0"/>
                <a:ea typeface="+mn-ea"/>
                <a:cs typeface="Consolas" panose="020B0609020204030204" pitchFamily="49" charset="0"/>
              </a:rPr>
              <a:t>ef start():</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num </a:t>
            </a:r>
            <a:r>
              <a:rPr lang="en-US" sz="1800" dirty="0">
                <a:latin typeface="Consolas" panose="020B0609020204030204" pitchFamily="49" charset="0"/>
                <a:ea typeface="+mn-ea"/>
                <a:cs typeface="Consolas" panose="020B0609020204030204" pitchFamily="49" charset="0"/>
              </a:rPr>
              <a:t>= int(input("Enter </a:t>
            </a:r>
            <a:r>
              <a:rPr lang="en-US" sz="1800" dirty="0" smtClean="0">
                <a:latin typeface="Consolas" panose="020B0609020204030204" pitchFamily="49" charset="0"/>
                <a:ea typeface="+mn-ea"/>
                <a:cs typeface="Consolas" panose="020B0609020204030204" pitchFamily="49" charset="0"/>
              </a:rPr>
              <a:t>number</a:t>
            </a:r>
            <a:r>
              <a:rPr lang="en-US" sz="1800" dirty="0">
                <a:latin typeface="Consolas" panose="020B0609020204030204" pitchFamily="49" charset="0"/>
                <a:ea typeface="+mn-ea"/>
                <a:cs typeface="Consolas" panose="020B0609020204030204" pitchFamily="49" charset="0"/>
              </a:rPr>
              <a:t>: "))</a:t>
            </a:r>
          </a:p>
          <a:p>
            <a:pPr marL="342900" lvl="1" indent="0">
              <a:buFont typeface="Arial" charset="0"/>
              <a:buNone/>
              <a:defRPr/>
            </a:pPr>
            <a:r>
              <a:rPr lang="en-US" sz="1800" dirty="0" smtClean="0">
                <a:latin typeface="Consolas" panose="020B0609020204030204" pitchFamily="49" charset="0"/>
                <a:ea typeface="+mn-ea"/>
                <a:cs typeface="Consolas" panose="020B0609020204030204" pitchFamily="49" charset="0"/>
              </a:rPr>
              <a:t>    </a:t>
            </a:r>
            <a:r>
              <a:rPr lang="en-US" sz="1800" dirty="0" err="1" smtClean="0">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 = </a:t>
            </a:r>
            <a:r>
              <a:rPr lang="en-US" sz="1800" dirty="0" smtClean="0">
                <a:latin typeface="Consolas" panose="020B0609020204030204" pitchFamily="49" charset="0"/>
                <a:ea typeface="+mn-ea"/>
                <a:cs typeface="Consolas" panose="020B0609020204030204" pitchFamily="49" charset="0"/>
              </a:rPr>
              <a:t>(absolute(</a:t>
            </a:r>
            <a:r>
              <a:rPr lang="en-US" sz="1800" b="1" dirty="0" err="1" smtClean="0">
                <a:solidFill>
                  <a:srgbClr val="FF0000"/>
                </a:solidFill>
                <a:latin typeface="Consolas" panose="020B0609020204030204" pitchFamily="49" charset="0"/>
                <a:ea typeface="+mn-ea"/>
                <a:cs typeface="Consolas" panose="020B0609020204030204" pitchFamily="49" charset="0"/>
              </a:rPr>
              <a:t>num</a:t>
            </a:r>
            <a:r>
              <a:rPr lang="en-US" sz="1800" dirty="0" smtClean="0">
                <a:latin typeface="Consolas" panose="020B0609020204030204" pitchFamily="49" charset="0"/>
                <a:ea typeface="+mn-ea"/>
                <a:cs typeface="Consolas" panose="020B0609020204030204" pitchFamily="49" charset="0"/>
              </a:rPr>
              <a:t>))</a:t>
            </a:r>
            <a:endParaRPr lang="en-US" dirty="0">
              <a:ea typeface="+mn-ea"/>
            </a:endParaRPr>
          </a:p>
          <a:p>
            <a:pPr marL="342900" lvl="1" indent="0">
              <a:buFont typeface="Arial" charset="0"/>
              <a:buNone/>
              <a:defRPr/>
            </a:pPr>
            <a:r>
              <a:rPr lang="en-US" sz="1800" dirty="0">
                <a:latin typeface="Consolas" panose="020B0609020204030204" pitchFamily="49" charset="0"/>
                <a:ea typeface="+mn-ea"/>
                <a:cs typeface="Consolas" panose="020B0609020204030204" pitchFamily="49" charset="0"/>
              </a:rPr>
              <a:t> </a:t>
            </a:r>
            <a:r>
              <a:rPr lang="en-US" sz="1800" dirty="0" smtClean="0">
                <a:latin typeface="Consolas" panose="020B0609020204030204" pitchFamily="49" charset="0"/>
                <a:ea typeface="+mn-ea"/>
                <a:cs typeface="Consolas" panose="020B0609020204030204" pitchFamily="49" charset="0"/>
              </a:rPr>
              <a:t>   print(</a:t>
            </a:r>
            <a:r>
              <a:rPr lang="en-US" sz="1800" b="1" dirty="0" err="1" smtClean="0">
                <a:solidFill>
                  <a:srgbClr val="FF0000"/>
                </a:solidFill>
                <a:latin typeface="Consolas" panose="020B0609020204030204" pitchFamily="49" charset="0"/>
                <a:ea typeface="+mn-ea"/>
                <a:cs typeface="Consolas" panose="020B0609020204030204" pitchFamily="49" charset="0"/>
              </a:rPr>
              <a:t>absNum</a:t>
            </a:r>
            <a:r>
              <a:rPr lang="en-US" sz="1800" dirty="0" smtClean="0">
                <a:latin typeface="Consolas" panose="020B0609020204030204" pitchFamily="49" charset="0"/>
                <a:ea typeface="+mn-ea"/>
                <a:cs typeface="Consolas" panose="020B0609020204030204" pitchFamily="49" charset="0"/>
              </a:rPr>
              <a:t>)</a:t>
            </a:r>
            <a:endParaRPr lang="en-US" sz="1800" dirty="0" smtClean="0">
              <a:latin typeface="Consolas" panose="020B0609020204030204" pitchFamily="49" charset="0"/>
              <a:ea typeface="+mn-ea"/>
              <a:cs typeface="Consolas" panose="020B0609020204030204" pitchFamily="49" charset="0"/>
            </a:endParaRPr>
          </a:p>
        </p:txBody>
      </p:sp>
      <p:grpSp>
        <p:nvGrpSpPr>
          <p:cNvPr id="14" name="Group 13"/>
          <p:cNvGrpSpPr>
            <a:grpSpLocks/>
          </p:cNvGrpSpPr>
          <p:nvPr/>
        </p:nvGrpSpPr>
        <p:grpSpPr bwMode="auto">
          <a:xfrm>
            <a:off x="6019800" y="3659187"/>
            <a:ext cx="1981200" cy="954086"/>
            <a:chOff x="6057900" y="3432109"/>
            <a:chExt cx="1981200" cy="954086"/>
          </a:xfrm>
        </p:grpSpPr>
        <p:sp>
          <p:nvSpPr>
            <p:cNvPr id="4" name="Rectangle 3"/>
            <p:cNvSpPr/>
            <p:nvPr/>
          </p:nvSpPr>
          <p:spPr>
            <a:xfrm>
              <a:off x="6057900" y="3432109"/>
              <a:ext cx="1981200" cy="9540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79884" name="TextBox 4"/>
            <p:cNvSpPr txBox="1">
              <a:spLocks noChangeArrowheads="1"/>
            </p:cNvSpPr>
            <p:nvPr/>
          </p:nvSpPr>
          <p:spPr bwMode="auto">
            <a:xfrm>
              <a:off x="6134100" y="3851209"/>
              <a:ext cx="533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dirty="0" err="1" smtClean="0">
                  <a:latin typeface="Consolas" pitchFamily="49" charset="0"/>
                </a:rPr>
                <a:t>absNum</a:t>
              </a:r>
              <a:endParaRPr lang="en-US" altLang="en-US" sz="1400" dirty="0">
                <a:latin typeface="Consolas" pitchFamily="49" charset="0"/>
              </a:endParaRPr>
            </a:p>
          </p:txBody>
        </p:sp>
        <p:sp>
          <p:nvSpPr>
            <p:cNvPr id="6" name="Rectangle 5"/>
            <p:cNvSpPr/>
            <p:nvPr/>
          </p:nvSpPr>
          <p:spPr>
            <a:xfrm>
              <a:off x="6667500" y="391835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grpSp>
      <p:sp>
        <p:nvSpPr>
          <p:cNvPr id="7" name="Rectangle 6"/>
          <p:cNvSpPr/>
          <p:nvPr/>
        </p:nvSpPr>
        <p:spPr>
          <a:xfrm>
            <a:off x="6019800" y="2438400"/>
            <a:ext cx="23241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absolute</a:t>
            </a:r>
          </a:p>
        </p:txBody>
      </p:sp>
      <p:grpSp>
        <p:nvGrpSpPr>
          <p:cNvPr id="15" name="Group 14"/>
          <p:cNvGrpSpPr>
            <a:grpSpLocks/>
          </p:cNvGrpSpPr>
          <p:nvPr/>
        </p:nvGrpSpPr>
        <p:grpSpPr bwMode="auto">
          <a:xfrm>
            <a:off x="6096000" y="2857499"/>
            <a:ext cx="1028700" cy="1287929"/>
            <a:chOff x="6134100" y="2630521"/>
            <a:chExt cx="1028700" cy="1287825"/>
          </a:xfrm>
        </p:grpSpPr>
        <p:sp>
          <p:nvSpPr>
            <p:cNvPr id="79880" name="TextBox 7"/>
            <p:cNvSpPr txBox="1">
              <a:spLocks noChangeArrowheads="1"/>
            </p:cNvSpPr>
            <p:nvPr/>
          </p:nvSpPr>
          <p:spPr bwMode="auto">
            <a:xfrm>
              <a:off x="6134100" y="2630521"/>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629400" y="2630521"/>
              <a:ext cx="533400" cy="3079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-10</a:t>
              </a:r>
            </a:p>
          </p:txBody>
        </p:sp>
        <p:cxnSp>
          <p:nvCxnSpPr>
            <p:cNvPr id="11" name="Straight Arrow Connector 10"/>
            <p:cNvCxnSpPr>
              <a:stCxn id="6" idx="0"/>
              <a:endCxn id="9" idx="2"/>
            </p:cNvCxnSpPr>
            <p:nvPr/>
          </p:nvCxnSpPr>
          <p:spPr>
            <a:xfrm flipH="1" flipV="1">
              <a:off x="6896100" y="2938471"/>
              <a:ext cx="38100" cy="97987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a:spLocks noChangeArrowheads="1"/>
          </p:cNvSpPr>
          <p:nvPr/>
        </p:nvSpPr>
        <p:spPr bwMode="auto">
          <a:xfrm>
            <a:off x="896938" y="2220913"/>
            <a:ext cx="3581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absolute(</a:t>
            </a:r>
            <a:r>
              <a:rPr lang="en-US" altLang="en-US" sz="1800" b="1" dirty="0" err="1">
                <a:solidFill>
                  <a:srgbClr val="FF0000"/>
                </a:solidFill>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etc.</a:t>
            </a:r>
          </a:p>
          <a:p>
            <a:pPr eaLnBrk="1" hangingPunct="1"/>
            <a:endParaRPr lang="en-US"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dirty="0" smtClean="0"/>
              <a:t>Parameter Passing Vs. </a:t>
            </a:r>
            <a:r>
              <a:rPr lang="en-US" altLang="en-US" b="1" dirty="0" smtClean="0">
                <a:solidFill>
                  <a:schemeClr val="accent2">
                    <a:lumMod val="75000"/>
                  </a:schemeClr>
                </a:solidFill>
              </a:rPr>
              <a:t>Return Values</a:t>
            </a:r>
          </a:p>
        </p:txBody>
      </p:sp>
      <p:sp>
        <p:nvSpPr>
          <p:cNvPr id="3" name="Content Placeholder 2"/>
          <p:cNvSpPr>
            <a:spLocks noGrp="1"/>
          </p:cNvSpPr>
          <p:nvPr>
            <p:ph idx="1"/>
          </p:nvPr>
        </p:nvSpPr>
        <p:spPr/>
        <p:txBody>
          <a:bodyPr/>
          <a:lstStyle/>
          <a:p>
            <a:pPr>
              <a:defRPr/>
            </a:pPr>
            <a:r>
              <a:rPr lang="en-US" dirty="0" smtClean="0">
                <a:ea typeface="+mn-ea"/>
              </a:rPr>
              <a:t>Return values are used to </a:t>
            </a:r>
            <a:r>
              <a:rPr lang="en-US" b="1" dirty="0" smtClean="0">
                <a:solidFill>
                  <a:schemeClr val="accent2">
                    <a:lumMod val="75000"/>
                  </a:schemeClr>
                </a:solidFill>
                <a:ea typeface="+mn-ea"/>
              </a:rPr>
              <a:t>communicate information OUT OF a function</a:t>
            </a:r>
            <a:r>
              <a:rPr lang="en-US" dirty="0" smtClean="0">
                <a:ea typeface="+mn-ea"/>
              </a:rPr>
              <a:t>.</a:t>
            </a:r>
          </a:p>
          <a:p>
            <a:pPr lvl="1">
              <a:defRPr/>
            </a:pPr>
            <a:r>
              <a:rPr lang="en-US" dirty="0" smtClean="0">
                <a:ea typeface="+mn-ea"/>
              </a:rPr>
              <a:t>The return value must be stored in the caller of the function.</a:t>
            </a:r>
          </a:p>
          <a:p>
            <a:pPr lvl="1">
              <a:defRPr/>
            </a:pPr>
            <a:endParaRPr lang="en-US" dirty="0">
              <a:ea typeface="+mn-ea"/>
            </a:endParaRPr>
          </a:p>
          <a:p>
            <a:pPr lvl="1">
              <a:defRPr/>
            </a:pPr>
            <a:endParaRPr lang="en-US" dirty="0" smtClean="0">
              <a:ea typeface="+mn-ea"/>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smtClean="0">
              <a:latin typeface="Consolas" panose="020B0609020204030204" pitchFamily="49" charset="0"/>
              <a:ea typeface="+mn-ea"/>
              <a:cs typeface="Consolas" panose="020B0609020204030204" pitchFamily="49" charset="0"/>
            </a:endParaRPr>
          </a:p>
          <a:p>
            <a:pPr marL="342900" lvl="1" indent="0">
              <a:buFont typeface="Arial" charset="0"/>
              <a:buNone/>
              <a:defRPr/>
            </a:pPr>
            <a:endParaRPr lang="en-US" sz="1800" dirty="0">
              <a:latin typeface="Consolas" panose="020B0609020204030204" pitchFamily="49" charset="0"/>
              <a:ea typeface="+mn-ea"/>
              <a:cs typeface="Consolas" panose="020B0609020204030204" pitchFamily="49" charset="0"/>
            </a:endParaRPr>
          </a:p>
          <a:p>
            <a:pPr lvl="1">
              <a:defRPr/>
            </a:pPr>
            <a:endParaRPr lang="en-US" dirty="0" smtClean="0">
              <a:ea typeface="+mn-ea"/>
            </a:endParaRPr>
          </a:p>
          <a:p>
            <a:pPr lvl="1">
              <a:defRPr/>
            </a:pPr>
            <a:endParaRPr lang="en-US" dirty="0">
              <a:ea typeface="+mn-ea"/>
            </a:endParaRPr>
          </a:p>
          <a:p>
            <a:pPr lvl="1">
              <a:defRPr/>
            </a:pPr>
            <a:endParaRPr lang="en-US" dirty="0">
              <a:ea typeface="+mn-ea"/>
            </a:endParaRPr>
          </a:p>
        </p:txBody>
      </p:sp>
      <p:grpSp>
        <p:nvGrpSpPr>
          <p:cNvPr id="18" name="Group 17"/>
          <p:cNvGrpSpPr>
            <a:grpSpLocks/>
          </p:cNvGrpSpPr>
          <p:nvPr/>
        </p:nvGrpSpPr>
        <p:grpSpPr bwMode="auto">
          <a:xfrm>
            <a:off x="5791200" y="4724400"/>
            <a:ext cx="2895600" cy="838200"/>
            <a:chOff x="5791200" y="4724400"/>
            <a:chExt cx="2895600" cy="838200"/>
          </a:xfrm>
        </p:grpSpPr>
        <p:sp>
          <p:nvSpPr>
            <p:cNvPr id="4" name="Rectangle 3"/>
            <p:cNvSpPr/>
            <p:nvPr/>
          </p:nvSpPr>
          <p:spPr>
            <a:xfrm>
              <a:off x="5791200" y="4724400"/>
              <a:ext cx="2895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start</a:t>
              </a:r>
            </a:p>
          </p:txBody>
        </p:sp>
        <p:sp>
          <p:nvSpPr>
            <p:cNvPr id="80921" name="TextBox 4"/>
            <p:cNvSpPr txBox="1">
              <a:spLocks noChangeArrowheads="1"/>
            </p:cNvSpPr>
            <p:nvPr/>
          </p:nvSpPr>
          <p:spPr bwMode="auto">
            <a:xfrm>
              <a:off x="5858483" y="5143499"/>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6" name="Rectangle 5"/>
            <p:cNvSpPr/>
            <p:nvPr/>
          </p:nvSpPr>
          <p:spPr>
            <a:xfrm>
              <a:off x="6353175" y="5143500"/>
              <a:ext cx="533400" cy="3079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grpSp>
      <p:sp>
        <p:nvSpPr>
          <p:cNvPr id="7" name="Rectangle 6"/>
          <p:cNvSpPr/>
          <p:nvPr/>
        </p:nvSpPr>
        <p:spPr>
          <a:xfrm>
            <a:off x="5715000" y="2667000"/>
            <a:ext cx="31242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dirty="0">
                <a:solidFill>
                  <a:schemeClr val="tx1"/>
                </a:solidFill>
                <a:latin typeface="Consolas" panose="020B0609020204030204" pitchFamily="49" charset="0"/>
                <a:cs typeface="Consolas" panose="020B0609020204030204" pitchFamily="49" charset="0"/>
              </a:rPr>
              <a:t>Memory: square</a:t>
            </a:r>
          </a:p>
        </p:txBody>
      </p:sp>
      <p:grpSp>
        <p:nvGrpSpPr>
          <p:cNvPr id="20" name="Group 19"/>
          <p:cNvGrpSpPr>
            <a:grpSpLocks/>
          </p:cNvGrpSpPr>
          <p:nvPr/>
        </p:nvGrpSpPr>
        <p:grpSpPr bwMode="auto">
          <a:xfrm>
            <a:off x="7239000" y="3116263"/>
            <a:ext cx="1260475" cy="315912"/>
            <a:chOff x="7239000" y="3116505"/>
            <a:chExt cx="1259732" cy="315678"/>
          </a:xfrm>
        </p:grpSpPr>
        <p:sp>
          <p:nvSpPr>
            <p:cNvPr id="80918" name="TextBox 14"/>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16" name="Rectangle 15"/>
            <p:cNvSpPr/>
            <p:nvPr/>
          </p:nvSpPr>
          <p:spPr>
            <a:xfrm>
              <a:off x="7965646" y="3116505"/>
              <a:ext cx="533086" cy="30774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sp>
        <p:nvSpPr>
          <p:cNvPr id="17" name="TextBox 16"/>
          <p:cNvSpPr txBox="1">
            <a:spLocks noChangeArrowheads="1"/>
          </p:cNvSpPr>
          <p:nvPr/>
        </p:nvSpPr>
        <p:spPr bwMode="auto">
          <a:xfrm>
            <a:off x="609600" y="2644775"/>
            <a:ext cx="403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sz="3200">
                <a:solidFill>
                  <a:schemeClr val="tx1"/>
                </a:solidFill>
                <a:latin typeface="Calibri" pitchFamily="34" charset="0"/>
                <a:ea typeface="ＭＳ Ｐゴシック" pitchFamily="34" charset="-128"/>
              </a:defRPr>
            </a:lvl1pPr>
            <a:lvl2pPr>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0" lvl="1" eaLnBrk="1" hangingPunct="1"/>
            <a:r>
              <a:rPr lang="en-US" altLang="en-US" sz="1800" dirty="0">
                <a:latin typeface="Consolas" pitchFamily="49" charset="0"/>
              </a:rPr>
              <a:t>def square(</a:t>
            </a:r>
            <a:r>
              <a:rPr lang="en-US" altLang="en-US" sz="1800" dirty="0" err="1">
                <a:latin typeface="Consolas" pitchFamily="49" charset="0"/>
              </a:rPr>
              <a:t>num</a:t>
            </a:r>
            <a:r>
              <a:rPr lang="en-US" altLang="en-US" sz="1800" dirty="0">
                <a:latin typeface="Consolas" pitchFamily="49" charset="0"/>
              </a:rPr>
              <a:t>):</a:t>
            </a:r>
          </a:p>
          <a:p>
            <a:pPr marL="0" lvl="1" eaLnBrk="1" hangingPunct="1"/>
            <a:r>
              <a:rPr lang="en-US" altLang="en-US" sz="1800" dirty="0">
                <a:latin typeface="Consolas" pitchFamily="49" charset="0"/>
              </a:rPr>
              <a:t>    result =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num</a:t>
            </a:r>
            <a:endParaRPr lang="en-US" altLang="en-US" sz="1800" dirty="0">
              <a:latin typeface="Consolas" pitchFamily="49" charset="0"/>
            </a:endParaRPr>
          </a:p>
          <a:p>
            <a:pPr marL="0" lvl="1" eaLnBrk="1" hangingPunct="1"/>
            <a:r>
              <a:rPr lang="en-US" altLang="en-US" sz="1800" dirty="0">
                <a:latin typeface="Consolas" pitchFamily="49" charset="0"/>
              </a:rPr>
              <a:t>    return(</a:t>
            </a:r>
            <a:r>
              <a:rPr lang="en-US" altLang="en-US" sz="1800" b="1" dirty="0">
                <a:solidFill>
                  <a:schemeClr val="accent2">
                    <a:lumMod val="75000"/>
                  </a:schemeClr>
                </a:solidFill>
                <a:latin typeface="Consolas" pitchFamily="49" charset="0"/>
              </a:rPr>
              <a:t>result</a:t>
            </a:r>
            <a:r>
              <a:rPr lang="en-US" altLang="en-US" sz="1800" dirty="0">
                <a:latin typeface="Consolas" pitchFamily="49" charset="0"/>
              </a:rPr>
              <a:t>)</a:t>
            </a:r>
          </a:p>
          <a:p>
            <a:pPr eaLnBrk="1" hangingPunct="1"/>
            <a:endParaRPr lang="en-US" altLang="en-US" sz="1800" dirty="0"/>
          </a:p>
        </p:txBody>
      </p:sp>
      <p:grpSp>
        <p:nvGrpSpPr>
          <p:cNvPr id="33" name="Group 32"/>
          <p:cNvGrpSpPr>
            <a:grpSpLocks/>
          </p:cNvGrpSpPr>
          <p:nvPr/>
        </p:nvGrpSpPr>
        <p:grpSpPr bwMode="auto">
          <a:xfrm>
            <a:off x="5443538" y="3086100"/>
            <a:ext cx="1404937" cy="2057400"/>
            <a:chOff x="5443841" y="3086510"/>
            <a:chExt cx="1405242" cy="2056989"/>
          </a:xfrm>
        </p:grpSpPr>
        <p:grpSp>
          <p:nvGrpSpPr>
            <p:cNvPr id="80913" name="Group 18"/>
            <p:cNvGrpSpPr>
              <a:grpSpLocks/>
            </p:cNvGrpSpPr>
            <p:nvPr/>
          </p:nvGrpSpPr>
          <p:grpSpPr bwMode="auto">
            <a:xfrm>
              <a:off x="5820383" y="3086510"/>
              <a:ext cx="1028700" cy="2056989"/>
              <a:chOff x="5820383" y="3086510"/>
              <a:chExt cx="1028700" cy="2056989"/>
            </a:xfrm>
          </p:grpSpPr>
          <p:sp>
            <p:nvSpPr>
              <p:cNvPr id="80915" name="TextBox 7"/>
              <p:cNvSpPr txBox="1">
                <a:spLocks noChangeArrowheads="1"/>
              </p:cNvSpPr>
              <p:nvPr/>
            </p:nvSpPr>
            <p:spPr bwMode="auto">
              <a:xfrm>
                <a:off x="5820383" y="3086510"/>
                <a:ext cx="533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num</a:t>
                </a:r>
              </a:p>
            </p:txBody>
          </p:sp>
          <p:sp>
            <p:nvSpPr>
              <p:cNvPr id="9" name="Rectangle 8"/>
              <p:cNvSpPr/>
              <p:nvPr/>
            </p:nvSpPr>
            <p:spPr>
              <a:xfrm>
                <a:off x="6315567" y="3086510"/>
                <a:ext cx="533516" cy="3079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3</a:t>
                </a:r>
              </a:p>
            </p:txBody>
          </p:sp>
          <p:cxnSp>
            <p:nvCxnSpPr>
              <p:cNvPr id="11" name="Straight Arrow Connector 10"/>
              <p:cNvCxnSpPr>
                <a:stCxn id="6" idx="0"/>
                <a:endCxn id="9" idx="2"/>
              </p:cNvCxnSpPr>
              <p:nvPr/>
            </p:nvCxnSpPr>
            <p:spPr>
              <a:xfrm flipH="1" flipV="1">
                <a:off x="6582325" y="3394423"/>
                <a:ext cx="38108" cy="1749076"/>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14" name="TextBox 31"/>
            <p:cNvSpPr txBox="1">
              <a:spLocks noChangeArrowheads="1"/>
            </p:cNvSpPr>
            <p:nvPr/>
          </p:nvSpPr>
          <p:spPr bwMode="auto">
            <a:xfrm>
              <a:off x="5443841" y="4038600"/>
              <a:ext cx="12864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Parameter</a:t>
              </a:r>
            </a:p>
          </p:txBody>
        </p:sp>
      </p:grpSp>
      <p:grpSp>
        <p:nvGrpSpPr>
          <p:cNvPr id="35" name="Group 34"/>
          <p:cNvGrpSpPr>
            <a:grpSpLocks/>
          </p:cNvGrpSpPr>
          <p:nvPr/>
        </p:nvGrpSpPr>
        <p:grpSpPr bwMode="auto">
          <a:xfrm>
            <a:off x="7180263" y="3432175"/>
            <a:ext cx="1471612" cy="2019300"/>
            <a:chOff x="7180634" y="3432183"/>
            <a:chExt cx="1471714" cy="2019093"/>
          </a:xfrm>
        </p:grpSpPr>
        <p:grpSp>
          <p:nvGrpSpPr>
            <p:cNvPr id="80907" name="Group 30"/>
            <p:cNvGrpSpPr>
              <a:grpSpLocks/>
            </p:cNvGrpSpPr>
            <p:nvPr/>
          </p:nvGrpSpPr>
          <p:grpSpPr bwMode="auto">
            <a:xfrm>
              <a:off x="7180634" y="3432183"/>
              <a:ext cx="1259732" cy="2019093"/>
              <a:chOff x="7180634" y="3432183"/>
              <a:chExt cx="1259732" cy="2019093"/>
            </a:xfrm>
          </p:grpSpPr>
          <p:grpSp>
            <p:nvGrpSpPr>
              <p:cNvPr id="80909" name="Group 21"/>
              <p:cNvGrpSpPr>
                <a:grpSpLocks/>
              </p:cNvGrpSpPr>
              <p:nvPr/>
            </p:nvGrpSpPr>
            <p:grpSpPr bwMode="auto">
              <a:xfrm>
                <a:off x="7180634" y="5135598"/>
                <a:ext cx="1259732" cy="315678"/>
                <a:chOff x="7239000" y="3116505"/>
                <a:chExt cx="1259732" cy="315678"/>
              </a:xfrm>
            </p:grpSpPr>
            <p:sp>
              <p:nvSpPr>
                <p:cNvPr id="80911" name="TextBox 22"/>
                <p:cNvSpPr txBox="1">
                  <a:spLocks noChangeArrowheads="1"/>
                </p:cNvSpPr>
                <p:nvPr/>
              </p:nvSpPr>
              <p:spPr bwMode="auto">
                <a:xfrm>
                  <a:off x="7239000" y="3124406"/>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400">
                      <a:latin typeface="Consolas" pitchFamily="49" charset="0"/>
                    </a:rPr>
                    <a:t>result</a:t>
                  </a:r>
                </a:p>
              </p:txBody>
            </p:sp>
            <p:sp>
              <p:nvSpPr>
                <p:cNvPr id="24" name="Rectangle 23"/>
                <p:cNvSpPr/>
                <p:nvPr/>
              </p:nvSpPr>
              <p:spPr>
                <a:xfrm>
                  <a:off x="7964537" y="3116303"/>
                  <a:ext cx="533437" cy="30794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rPr>
                    <a:t>9</a:t>
                  </a:r>
                </a:p>
              </p:txBody>
            </p:sp>
          </p:grpSp>
          <p:cxnSp>
            <p:nvCxnSpPr>
              <p:cNvPr id="28" name="Straight Arrow Connector 27"/>
              <p:cNvCxnSpPr>
                <a:endCxn id="24" idx="0"/>
              </p:cNvCxnSpPr>
              <p:nvPr/>
            </p:nvCxnSpPr>
            <p:spPr>
              <a:xfrm flipH="1">
                <a:off x="8172890" y="3432183"/>
                <a:ext cx="58742" cy="1703213"/>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
          <p:nvSpPr>
            <p:cNvPr id="80908" name="TextBox 33"/>
            <p:cNvSpPr txBox="1">
              <a:spLocks noChangeArrowheads="1"/>
            </p:cNvSpPr>
            <p:nvPr/>
          </p:nvSpPr>
          <p:spPr bwMode="auto">
            <a:xfrm>
              <a:off x="7811716" y="3960724"/>
              <a:ext cx="8406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Return value</a:t>
              </a:r>
            </a:p>
          </p:txBody>
        </p:sp>
      </p:grpSp>
      <p:sp>
        <p:nvSpPr>
          <p:cNvPr id="36" name="TextBox 35"/>
          <p:cNvSpPr txBox="1">
            <a:spLocks noChangeArrowheads="1"/>
          </p:cNvSpPr>
          <p:nvPr/>
        </p:nvSpPr>
        <p:spPr bwMode="auto">
          <a:xfrm>
            <a:off x="152400" y="4622800"/>
            <a:ext cx="5562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34290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lvl="1" eaLnBrk="1" hangingPunct="1"/>
            <a:r>
              <a:rPr lang="en-US" altLang="en-US" sz="1800" dirty="0">
                <a:latin typeface="Consolas" pitchFamily="49" charset="0"/>
              </a:rPr>
              <a:t>def start():</a:t>
            </a:r>
          </a:p>
          <a:p>
            <a:pPr lvl="1" eaLnBrk="1" hangingPunct="1"/>
            <a:r>
              <a:rPr lang="en-US" altLang="en-US" sz="1800" dirty="0">
                <a:latin typeface="Consolas" pitchFamily="49" charset="0"/>
              </a:rPr>
              <a:t>    </a:t>
            </a:r>
            <a:r>
              <a:rPr lang="en-US" altLang="en-US" sz="1800" dirty="0" err="1">
                <a:latin typeface="Consolas" pitchFamily="49" charset="0"/>
              </a:rPr>
              <a:t>num</a:t>
            </a:r>
            <a:r>
              <a:rPr lang="en-US" altLang="en-US" sz="1800" dirty="0">
                <a:latin typeface="Consolas" pitchFamily="49" charset="0"/>
              </a:rPr>
              <a:t> = </a:t>
            </a:r>
            <a:r>
              <a:rPr lang="en-US" altLang="en-US" sz="1800" dirty="0" err="1">
                <a:latin typeface="Consolas" pitchFamily="49" charset="0"/>
              </a:rPr>
              <a:t>int</a:t>
            </a:r>
            <a:r>
              <a:rPr lang="en-US" altLang="en-US" sz="1800" dirty="0">
                <a:latin typeface="Consolas" pitchFamily="49" charset="0"/>
              </a:rPr>
              <a:t>(input("Enter number: "))</a:t>
            </a:r>
          </a:p>
          <a:p>
            <a:pPr lvl="1" eaLnBrk="1" hangingPunct="1"/>
            <a:r>
              <a:rPr lang="en-US" altLang="en-US" sz="1800" dirty="0">
                <a:latin typeface="Consolas" pitchFamily="49" charset="0"/>
              </a:rPr>
              <a:t>    result = square(</a:t>
            </a:r>
            <a:r>
              <a:rPr lang="en-US" altLang="en-US" sz="1800" dirty="0" err="1">
                <a:latin typeface="Consolas" pitchFamily="49" charset="0"/>
              </a:rPr>
              <a:t>num</a:t>
            </a:r>
            <a:r>
              <a:rPr lang="en-US" altLang="en-US" sz="1800" dirty="0">
                <a:latin typeface="Consolas" pitchFamily="49" charset="0"/>
              </a:rPr>
              <a:t>)</a:t>
            </a:r>
          </a:p>
          <a:p>
            <a:pPr lvl="1" eaLnBrk="1" hangingPunct="1"/>
            <a:r>
              <a:rPr lang="en-US" altLang="en-US" sz="1800" dirty="0">
                <a:latin typeface="Consolas" pitchFamily="49" charset="0"/>
              </a:rPr>
              <a:t>    print(result)</a:t>
            </a:r>
          </a:p>
          <a:p>
            <a:pPr eaLnBrk="1" hangingPunct="1"/>
            <a:endParaRPr lang="en-US"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down)">
                                      <p:cBhvr>
                                        <p:cTn id="31" dur="500"/>
                                        <p:tgtEl>
                                          <p:spTgt spid="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up)">
                                      <p:cBhvr>
                                        <p:cTn id="48" dur="500"/>
                                        <p:tgtEl>
                                          <p:spTgt spid="3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bldLvl="2"/>
      <p:bldP spid="36" grpId="0" build="p" bldLvl="2"/>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r>
              <a:rPr lang="en-US" altLang="en-US" sz="3200" dirty="0" smtClean="0"/>
              <a:t>Global </a:t>
            </a:r>
            <a:r>
              <a:rPr lang="en-US" altLang="en-US" sz="3200" dirty="0" smtClean="0"/>
              <a:t>Scope (Again)</a:t>
            </a:r>
            <a:endParaRPr lang="en-US" altLang="en-US" sz="3200" dirty="0" smtClean="0"/>
          </a:p>
        </p:txBody>
      </p:sp>
      <p:sp>
        <p:nvSpPr>
          <p:cNvPr id="673795" name="Rectangle 3"/>
          <p:cNvSpPr>
            <a:spLocks noGrp="1" noChangeArrowheads="1"/>
          </p:cNvSpPr>
          <p:nvPr>
            <p:ph type="body" idx="4294967295"/>
          </p:nvPr>
        </p:nvSpPr>
        <p:spPr/>
        <p:txBody>
          <a:bodyPr/>
          <a:lstStyle/>
          <a:p>
            <a:r>
              <a:rPr lang="en-US" altLang="en-US" sz="2400" dirty="0" smtClean="0"/>
              <a:t>Identifiers (constants or variables) that are declared within the body of a function have a local scope (the function).</a:t>
            </a:r>
          </a:p>
          <a:p>
            <a:pPr lvl="1">
              <a:buFont typeface="Times New Roman" pitchFamily="18" charset="0"/>
              <a:buNone/>
            </a:pPr>
            <a:r>
              <a:rPr lang="en-US" altLang="en-US" sz="1600" dirty="0" smtClean="0">
                <a:latin typeface="Consolas" pitchFamily="49" charset="0"/>
              </a:rPr>
              <a:t>def fun ():</a:t>
            </a:r>
          </a:p>
          <a:p>
            <a:pPr lvl="1">
              <a:buFont typeface="Times New Roman" pitchFamily="18" charset="0"/>
              <a:buNone/>
            </a:pPr>
            <a:r>
              <a:rPr lang="en-US" altLang="en-US" sz="1600" dirty="0" smtClean="0">
                <a:latin typeface="Consolas" pitchFamily="49" charset="0"/>
              </a:rPr>
              <a:t>    </a:t>
            </a:r>
            <a:r>
              <a:rPr lang="en-US" altLang="en-US" sz="1600" dirty="0" err="1" smtClean="0">
                <a:latin typeface="Consolas" pitchFamily="49" charset="0"/>
              </a:rPr>
              <a:t>num</a:t>
            </a:r>
            <a:r>
              <a:rPr lang="en-US" altLang="en-US" sz="1600" dirty="0" smtClean="0">
                <a:latin typeface="Consolas" pitchFamily="49" charset="0"/>
              </a:rPr>
              <a:t> = 12</a:t>
            </a:r>
          </a:p>
          <a:p>
            <a:pPr lvl="1">
              <a:buFont typeface="Times New Roman" pitchFamily="18" charset="0"/>
              <a:buNone/>
            </a:pPr>
            <a:r>
              <a:rPr lang="en-US" altLang="en-US" sz="1600" b="1" dirty="0" smtClean="0">
                <a:solidFill>
                  <a:srgbClr val="3366FF"/>
                </a:solidFill>
                <a:latin typeface="Consolas" pitchFamily="49" charset="0"/>
              </a:rPr>
              <a:t>    # End of function fun</a:t>
            </a:r>
          </a:p>
          <a:p>
            <a:endParaRPr lang="en-US" altLang="en-US" sz="1800" dirty="0" smtClean="0">
              <a:latin typeface="Arial" charset="0"/>
            </a:endParaRPr>
          </a:p>
          <a:p>
            <a:r>
              <a:rPr lang="en-US" altLang="en-US" sz="2400" dirty="0" smtClean="0"/>
              <a:t>Identifiers (constants or variables) that are created outside the body of a function have a global scope (the program).</a:t>
            </a:r>
          </a:p>
          <a:p>
            <a:pPr lvl="1">
              <a:buFont typeface="Times New Roman" pitchFamily="18" charset="0"/>
              <a:buNone/>
            </a:pPr>
            <a:r>
              <a:rPr lang="en-US" altLang="en-US" sz="1600" dirty="0" err="1" smtClean="0">
                <a:latin typeface="Consolas" pitchFamily="49" charset="0"/>
              </a:rPr>
              <a:t>num</a:t>
            </a:r>
            <a:r>
              <a:rPr lang="en-US" altLang="en-US" sz="1600" dirty="0" smtClean="0">
                <a:latin typeface="Consolas" pitchFamily="49" charset="0"/>
              </a:rPr>
              <a:t> = 12</a:t>
            </a:r>
          </a:p>
          <a:p>
            <a:pPr lvl="1">
              <a:buFont typeface="Times New Roman" pitchFamily="18" charset="0"/>
              <a:buNone/>
            </a:pPr>
            <a:r>
              <a:rPr lang="en-US" altLang="en-US" sz="1600" dirty="0" smtClean="0">
                <a:latin typeface="Consolas" pitchFamily="49" charset="0"/>
              </a:rPr>
              <a:t>def fun1 ():</a:t>
            </a:r>
          </a:p>
          <a:p>
            <a:pPr lvl="1">
              <a:buFont typeface="Times New Roman" pitchFamily="18" charset="0"/>
              <a:buNone/>
            </a:pPr>
            <a:r>
              <a:rPr lang="en-US" altLang="en-US" sz="1600" b="1" dirty="0" smtClean="0">
                <a:solidFill>
                  <a:srgbClr val="3366FF"/>
                </a:solidFill>
                <a:latin typeface="Consolas" pitchFamily="49" charset="0"/>
              </a:rPr>
              <a:t>   # Instructions</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fun2 ():</a:t>
            </a:r>
          </a:p>
          <a:p>
            <a:pPr lvl="1">
              <a:buFont typeface="Times New Roman" pitchFamily="18" charset="0"/>
              <a:buNone/>
            </a:pPr>
            <a:r>
              <a:rPr lang="en-US" altLang="en-US" sz="1600" b="1" dirty="0" smtClean="0">
                <a:solidFill>
                  <a:srgbClr val="3366FF"/>
                </a:solidFill>
                <a:latin typeface="Consolas" pitchFamily="49" charset="0"/>
              </a:rPr>
              <a:t>   # Instructions</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solidFill>
                  <a:srgbClr val="3366FF"/>
                </a:solidFill>
                <a:latin typeface="Consolas" pitchFamily="49" charset="0"/>
              </a:rPr>
              <a:t># End of program </a:t>
            </a:r>
          </a:p>
        </p:txBody>
      </p:sp>
      <p:grpSp>
        <p:nvGrpSpPr>
          <p:cNvPr id="2" name="Group 8"/>
          <p:cNvGrpSpPr>
            <a:grpSpLocks/>
          </p:cNvGrpSpPr>
          <p:nvPr/>
        </p:nvGrpSpPr>
        <p:grpSpPr bwMode="auto">
          <a:xfrm>
            <a:off x="4191000" y="2576513"/>
            <a:ext cx="3949700" cy="685800"/>
            <a:chOff x="2040" y="1272"/>
            <a:chExt cx="2488" cy="432"/>
          </a:xfrm>
        </p:grpSpPr>
        <p:sp>
          <p:nvSpPr>
            <p:cNvPr id="81928" name="AutoShape 4"/>
            <p:cNvSpPr>
              <a:spLocks/>
            </p:cNvSpPr>
            <p:nvPr/>
          </p:nvSpPr>
          <p:spPr bwMode="auto">
            <a:xfrm>
              <a:off x="2040" y="1272"/>
              <a:ext cx="272" cy="432"/>
            </a:xfrm>
            <a:prstGeom prst="rightBrace">
              <a:avLst>
                <a:gd name="adj1" fmla="val 13235"/>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81929" name="Text Box 5"/>
            <p:cNvSpPr txBox="1">
              <a:spLocks noChangeArrowheads="1"/>
            </p:cNvSpPr>
            <p:nvPr/>
          </p:nvSpPr>
          <p:spPr bwMode="auto">
            <a:xfrm>
              <a:off x="2296" y="1352"/>
              <a:ext cx="22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Scope of </a:t>
              </a:r>
              <a:r>
                <a:rPr lang="en-US" altLang="en-US" sz="1800" b="1" dirty="0" err="1">
                  <a:solidFill>
                    <a:srgbClr val="FF0000"/>
                  </a:solidFill>
                  <a:latin typeface="Consolas" pitchFamily="49" charset="0"/>
                </a:rPr>
                <a:t>num</a:t>
              </a:r>
              <a:r>
                <a:rPr lang="en-US" altLang="en-US" sz="1800" b="1" dirty="0">
                  <a:solidFill>
                    <a:srgbClr val="FF0000"/>
                  </a:solidFill>
                  <a:latin typeface="Arial" charset="0"/>
                </a:rPr>
                <a:t> is the function</a:t>
              </a:r>
            </a:p>
          </p:txBody>
        </p:sp>
      </p:grpSp>
      <p:grpSp>
        <p:nvGrpSpPr>
          <p:cNvPr id="3" name="Group 9"/>
          <p:cNvGrpSpPr>
            <a:grpSpLocks/>
          </p:cNvGrpSpPr>
          <p:nvPr/>
        </p:nvGrpSpPr>
        <p:grpSpPr bwMode="auto">
          <a:xfrm>
            <a:off x="2819400" y="4684713"/>
            <a:ext cx="4495800" cy="1917700"/>
            <a:chOff x="1175" y="2711"/>
            <a:chExt cx="2832" cy="1208"/>
          </a:xfrm>
        </p:grpSpPr>
        <p:sp>
          <p:nvSpPr>
            <p:cNvPr id="81926" name="AutoShape 6"/>
            <p:cNvSpPr>
              <a:spLocks/>
            </p:cNvSpPr>
            <p:nvPr/>
          </p:nvSpPr>
          <p:spPr bwMode="auto">
            <a:xfrm>
              <a:off x="1175" y="2711"/>
              <a:ext cx="272" cy="1208"/>
            </a:xfrm>
            <a:prstGeom prst="rightBrace">
              <a:avLst>
                <a:gd name="adj1" fmla="val 37010"/>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81927" name="Text Box 7"/>
            <p:cNvSpPr txBox="1">
              <a:spLocks noChangeArrowheads="1"/>
            </p:cNvSpPr>
            <p:nvPr/>
          </p:nvSpPr>
          <p:spPr bwMode="auto">
            <a:xfrm>
              <a:off x="1415" y="3196"/>
              <a:ext cx="25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dirty="0">
                  <a:solidFill>
                    <a:srgbClr val="FF0000"/>
                  </a:solidFill>
                  <a:latin typeface="Arial" charset="0"/>
                </a:rPr>
                <a:t>Scope of </a:t>
              </a:r>
              <a:r>
                <a:rPr lang="en-US" altLang="en-US" sz="1800" b="1" dirty="0" err="1">
                  <a:solidFill>
                    <a:srgbClr val="FF0000"/>
                  </a:solidFill>
                  <a:latin typeface="Consolas" pitchFamily="49" charset="0"/>
                </a:rPr>
                <a:t>num</a:t>
              </a:r>
              <a:r>
                <a:rPr lang="en-US" altLang="en-US" sz="1800" b="1" dirty="0">
                  <a:solidFill>
                    <a:srgbClr val="FF0000"/>
                  </a:solidFill>
                  <a:latin typeface="Arial" charset="0"/>
                </a:rPr>
                <a:t> is the entire program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3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37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379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7379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37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379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379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73795">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3795">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3795">
                                            <p:txEl>
                                              <p:pRg st="13" end="13"/>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5"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p:txBody>
          <a:bodyPr/>
          <a:lstStyle/>
          <a:p>
            <a:r>
              <a:rPr lang="en-US" altLang="en-US" sz="3200" dirty="0" smtClean="0"/>
              <a:t>Global Scope: An Example</a:t>
            </a:r>
          </a:p>
        </p:txBody>
      </p:sp>
      <p:sp>
        <p:nvSpPr>
          <p:cNvPr id="82947" name="Rectangle 3"/>
          <p:cNvSpPr>
            <a:spLocks noGrp="1" noChangeArrowheads="1"/>
          </p:cNvSpPr>
          <p:nvPr>
            <p:ph type="body" idx="4294967295"/>
          </p:nvPr>
        </p:nvSpPr>
        <p:spPr/>
        <p:txBody>
          <a:bodyPr/>
          <a:lstStyle/>
          <a:p>
            <a:r>
              <a:rPr lang="en-US" altLang="en-US" sz="2400" dirty="0" smtClean="0"/>
              <a:t>Name of the example program: </a:t>
            </a:r>
            <a:r>
              <a:rPr lang="en-US" altLang="en-US" sz="2400" b="1" dirty="0" smtClean="0">
                <a:latin typeface="Consolas" panose="020B0609020204030204" pitchFamily="49" charset="0"/>
              </a:rPr>
              <a:t>7</a:t>
            </a:r>
            <a:r>
              <a:rPr lang="en-US" altLang="en-US" sz="2000" b="1" dirty="0" smtClean="0">
                <a:latin typeface="Consolas" pitchFamily="49" charset="0"/>
              </a:rPr>
              <a:t>globalExample1.py</a:t>
            </a:r>
          </a:p>
          <a:p>
            <a:endParaRPr lang="en-US" altLang="en-US" sz="2000" dirty="0" smtClean="0">
              <a:latin typeface="Arial" charset="0"/>
            </a:endParaRPr>
          </a:p>
          <a:p>
            <a:pPr lvl="1">
              <a:buFont typeface="Times New Roman" pitchFamily="18" charset="0"/>
              <a:buNone/>
            </a:pPr>
            <a:r>
              <a:rPr lang="en-US" altLang="en-US" sz="1800" dirty="0" smtClean="0">
                <a:latin typeface="Consolas" pitchFamily="49" charset="0"/>
              </a:rPr>
              <a:t>num1 = 10</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print(num1)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fun()</a:t>
            </a:r>
          </a:p>
          <a:p>
            <a:pPr lvl="1">
              <a:buFont typeface="Times New Roman" pitchFamily="18" charset="0"/>
              <a:buNone/>
            </a:pPr>
            <a:r>
              <a:rPr lang="en-US" altLang="en-US" sz="1800" dirty="0" smtClean="0">
                <a:latin typeface="Consolas" pitchFamily="49" charset="0"/>
              </a:rPr>
              <a:t>   print(num2)</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num2 = 20</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pPr lvl="1"/>
            <a:endParaRPr lang="en-US" altLang="en-US" sz="1800" dirty="0" smtClean="0">
              <a:latin typeface="Arial" charset="0"/>
            </a:endParaRPr>
          </a:p>
          <a:p>
            <a:pPr lvl="1">
              <a:buFont typeface="Times New Roman" pitchFamily="18" charset="0"/>
              <a:buNone/>
            </a:pPr>
            <a:endParaRPr lang="en-US" altLang="en-US" sz="1800" dirty="0" smtClean="0">
              <a:latin typeface="Arial" charset="0"/>
            </a:endParaRPr>
          </a:p>
        </p:txBody>
      </p:sp>
      <p:pic>
        <p:nvPicPr>
          <p:cNvPr id="82948" name="Picture 4"/>
          <p:cNvPicPr>
            <a:picLocks noChangeAspect="1" noChangeArrowheads="1"/>
          </p:cNvPicPr>
          <p:nvPr/>
        </p:nvPicPr>
        <p:blipFill>
          <a:blip r:embed="rId3">
            <a:extLst>
              <a:ext uri="{28A0092B-C50C-407E-A947-70E740481C1C}">
                <a14:useLocalDpi xmlns:a14="http://schemas.microsoft.com/office/drawing/2010/main" val="0"/>
              </a:ext>
            </a:extLst>
          </a:blip>
          <a:srcRect b="50000"/>
          <a:stretch>
            <a:fillRect/>
          </a:stretch>
        </p:blipFill>
        <p:spPr bwMode="auto">
          <a:xfrm>
            <a:off x="3124200" y="3429000"/>
            <a:ext cx="838200" cy="34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949" name="Picture 4"/>
          <p:cNvPicPr>
            <a:picLocks noChangeAspect="1" noChangeArrowheads="1"/>
          </p:cNvPicPr>
          <p:nvPr/>
        </p:nvPicPr>
        <p:blipFill>
          <a:blip r:embed="rId3">
            <a:extLst>
              <a:ext uri="{28A0092B-C50C-407E-A947-70E740481C1C}">
                <a14:useLocalDpi xmlns:a14="http://schemas.microsoft.com/office/drawing/2010/main" val="0"/>
              </a:ext>
            </a:extLst>
          </a:blip>
          <a:srcRect t="50000"/>
          <a:stretch>
            <a:fillRect/>
          </a:stretch>
        </p:blipFill>
        <p:spPr bwMode="auto">
          <a:xfrm>
            <a:off x="3119438" y="4689475"/>
            <a:ext cx="838200" cy="34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a:lstStyle/>
          <a:p>
            <a:r>
              <a:rPr lang="en-US" altLang="en-US" sz="3200" smtClean="0"/>
              <a:t>Global Variables: General Characteristics</a:t>
            </a:r>
          </a:p>
        </p:txBody>
      </p:sp>
      <p:sp>
        <p:nvSpPr>
          <p:cNvPr id="675843" name="Rectangle 3"/>
          <p:cNvSpPr>
            <a:spLocks noGrp="1" noChangeArrowheads="1"/>
          </p:cNvSpPr>
          <p:nvPr>
            <p:ph type="body" idx="4294967295"/>
          </p:nvPr>
        </p:nvSpPr>
        <p:spPr/>
        <p:txBody>
          <a:bodyPr/>
          <a:lstStyle/>
          <a:p>
            <a:r>
              <a:rPr lang="en-US" altLang="en-US" sz="2400" smtClean="0"/>
              <a:t>You can access the contents of global variables anywhere in the program.</a:t>
            </a:r>
          </a:p>
          <a:p>
            <a:r>
              <a:rPr lang="en-US" altLang="en-US" sz="2400" smtClean="0"/>
              <a:t>In most programming languages you can also modify global variables anywhere as well.</a:t>
            </a:r>
          </a:p>
          <a:p>
            <a:pPr lvl="1"/>
            <a:r>
              <a:rPr lang="en-US" altLang="en-US" sz="2000" smtClean="0"/>
              <a:t>This is why the usage of global variables is regarded as bad programming style, they can be accidentally modified anywhere in the program.</a:t>
            </a:r>
          </a:p>
          <a:p>
            <a:pPr lvl="1"/>
            <a:r>
              <a:rPr lang="en-US" altLang="en-US" sz="2000" smtClean="0"/>
              <a:t>Changes in one part of the program can introduce unexpected side effects in another part of the program.</a:t>
            </a:r>
          </a:p>
          <a:p>
            <a:pPr lvl="1"/>
            <a:r>
              <a:rPr lang="en-US" altLang="en-US" sz="2000" smtClean="0"/>
              <a:t>So unless you have a compelling reason you should NOT be using global variables but instead you should pass values as parameters.</a:t>
            </a:r>
          </a:p>
          <a:p>
            <a:pPr lvl="2"/>
            <a:r>
              <a:rPr lang="en-US" altLang="en-US" sz="1600" smtClean="0"/>
              <a:t>Unless you are told otherwise using global variables can affect the style component of your assignment grade.</a:t>
            </a:r>
          </a:p>
          <a:p>
            <a:pPr lvl="2"/>
            <a:r>
              <a:rPr lang="en-US" altLang="en-US" sz="1600" smtClean="0"/>
              <a:t>Global constants are acceptable and are commonly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758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7584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584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7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43" grpId="0" build="p" bldLvl="2"/>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lstStyle/>
          <a:p>
            <a:r>
              <a:rPr lang="en-US" altLang="en-US" sz="3200" smtClean="0"/>
              <a:t>Global Variables: Python Specific Characteristic</a:t>
            </a:r>
          </a:p>
        </p:txBody>
      </p:sp>
      <p:sp>
        <p:nvSpPr>
          <p:cNvPr id="84995" name="Rectangle 3"/>
          <p:cNvSpPr>
            <a:spLocks noGrp="1" noChangeArrowheads="1"/>
          </p:cNvSpPr>
          <p:nvPr>
            <p:ph type="body" idx="4294967295"/>
          </p:nvPr>
        </p:nvSpPr>
        <p:spPr/>
        <p:txBody>
          <a:bodyPr/>
          <a:lstStyle/>
          <a:p>
            <a:r>
              <a:rPr lang="en-US" altLang="en-US" sz="2400" dirty="0" smtClean="0"/>
              <a:t>Name of the example program:</a:t>
            </a:r>
            <a:r>
              <a:rPr lang="en-US" altLang="en-US" sz="2400" dirty="0" smtClean="0">
                <a:latin typeface="Arial" charset="0"/>
              </a:rPr>
              <a:t> </a:t>
            </a:r>
            <a:r>
              <a:rPr lang="en-US" altLang="en-US" sz="2400" b="1" dirty="0" smtClean="0">
                <a:latin typeface="Consolas" pitchFamily="49" charset="0"/>
              </a:rPr>
              <a:t>8globalExample2.py</a:t>
            </a:r>
          </a:p>
          <a:p>
            <a:endParaRPr lang="en-US" altLang="en-US" dirty="0" smtClean="0">
              <a:latin typeface="Consolas" pitchFamily="49" charset="0"/>
            </a:endParaRPr>
          </a:p>
          <a:p>
            <a:pPr lvl="1">
              <a:buFont typeface="Times New Roman" pitchFamily="18" charset="0"/>
              <a:buNone/>
            </a:pPr>
            <a:r>
              <a:rPr lang="en-US" altLang="en-US" sz="1800" dirty="0" err="1" smtClean="0">
                <a:latin typeface="Consolas" pitchFamily="49" charset="0"/>
              </a:rPr>
              <a:t>num</a:t>
            </a:r>
            <a:r>
              <a:rPr lang="en-US" altLang="en-US" sz="1800" dirty="0" smtClean="0">
                <a:latin typeface="Consolas" pitchFamily="49" charset="0"/>
              </a:rPr>
              <a:t> = 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num</a:t>
            </a:r>
            <a:r>
              <a:rPr lang="en-US" altLang="en-US" sz="1800" dirty="0" smtClean="0">
                <a:latin typeface="Consolas" pitchFamily="49" charset="0"/>
              </a:rPr>
              <a:t> = 2</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fun()</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pPr lvl="1">
              <a:buFont typeface="Times New Roman" pitchFamily="18" charset="0"/>
              <a:buNone/>
            </a:pPr>
            <a:endParaRPr lang="en-US" altLang="en-US" sz="1800" dirty="0" smtClean="0">
              <a:latin typeface="Arial" charset="0"/>
            </a:endParaRPr>
          </a:p>
        </p:txBody>
      </p:sp>
      <p:pic>
        <p:nvPicPr>
          <p:cNvPr id="84996"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b="68759"/>
          <a:stretch>
            <a:fillRect/>
          </a:stretch>
        </p:blipFill>
        <p:spPr bwMode="auto">
          <a:xfrm>
            <a:off x="2971800" y="4935538"/>
            <a:ext cx="555625" cy="300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4997"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t="34053" b="40668"/>
          <a:stretch>
            <a:fillRect/>
          </a:stretch>
        </p:blipFill>
        <p:spPr bwMode="auto">
          <a:xfrm>
            <a:off x="2895600" y="4024313"/>
            <a:ext cx="555625" cy="242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4998" name="TextBox 1"/>
          <p:cNvSpPr txBox="1">
            <a:spLocks noChangeArrowheads="1"/>
          </p:cNvSpPr>
          <p:nvPr/>
        </p:nvSpPr>
        <p:spPr bwMode="auto">
          <a:xfrm>
            <a:off x="3548063" y="4935538"/>
            <a:ext cx="1143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Global</a:t>
            </a:r>
          </a:p>
        </p:txBody>
      </p:sp>
      <p:pic>
        <p:nvPicPr>
          <p:cNvPr id="84999" name="Picture 4"/>
          <p:cNvPicPr>
            <a:picLocks noChangeAspect="1" noChangeArrowheads="1"/>
          </p:cNvPicPr>
          <p:nvPr/>
        </p:nvPicPr>
        <p:blipFill>
          <a:blip r:embed="rId3">
            <a:extLst>
              <a:ext uri="{28A0092B-C50C-407E-A947-70E740481C1C}">
                <a14:useLocalDpi xmlns:a14="http://schemas.microsoft.com/office/drawing/2010/main" val="0"/>
              </a:ext>
            </a:extLst>
          </a:blip>
          <a:srcRect l="11736" b="68759"/>
          <a:stretch>
            <a:fillRect/>
          </a:stretch>
        </p:blipFill>
        <p:spPr bwMode="auto">
          <a:xfrm>
            <a:off x="2971800" y="5638800"/>
            <a:ext cx="555625" cy="300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5000" name="TextBox 8"/>
          <p:cNvSpPr txBox="1">
            <a:spLocks noChangeArrowheads="1"/>
          </p:cNvSpPr>
          <p:nvPr/>
        </p:nvSpPr>
        <p:spPr bwMode="auto">
          <a:xfrm>
            <a:off x="3548063" y="56388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Global</a:t>
            </a:r>
          </a:p>
        </p:txBody>
      </p:sp>
      <p:sp>
        <p:nvSpPr>
          <p:cNvPr id="85001" name="TextBox 9"/>
          <p:cNvSpPr txBox="1">
            <a:spLocks noChangeArrowheads="1"/>
          </p:cNvSpPr>
          <p:nvPr/>
        </p:nvSpPr>
        <p:spPr bwMode="auto">
          <a:xfrm>
            <a:off x="3548063" y="4024313"/>
            <a:ext cx="285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Local created and displayed</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smtClean="0"/>
              <a:t>Scoping Rules: Globals</a:t>
            </a:r>
          </a:p>
        </p:txBody>
      </p:sp>
      <p:sp>
        <p:nvSpPr>
          <p:cNvPr id="3" name="Content Placeholder 2"/>
          <p:cNvSpPr>
            <a:spLocks noGrp="1"/>
          </p:cNvSpPr>
          <p:nvPr>
            <p:ph idx="1"/>
          </p:nvPr>
        </p:nvSpPr>
        <p:spPr>
          <a:xfrm>
            <a:off x="457200" y="1143000"/>
            <a:ext cx="8229600" cy="1219200"/>
          </a:xfrm>
        </p:spPr>
        <p:txBody>
          <a:bodyPr/>
          <a:lstStyle/>
          <a:p>
            <a:r>
              <a:rPr lang="en-US" altLang="en-US" dirty="0" smtClean="0"/>
              <a:t>When an identifier is referenced (variable or constant) then:</a:t>
            </a:r>
          </a:p>
          <a:p>
            <a:pPr marL="800100" lvl="1" indent="-457200">
              <a:buFont typeface="Calibri" pitchFamily="34" charset="0"/>
              <a:buAutoNum type="arabicPeriod"/>
            </a:pPr>
            <a:r>
              <a:rPr lang="en-US" altLang="en-US" dirty="0" smtClean="0"/>
              <a:t>First look in the local scope for the creation of the identifier: if found here then stop looking and use this identifier</a:t>
            </a:r>
          </a:p>
          <a:p>
            <a:pPr marL="800100" lvl="1" indent="-457200">
              <a:buFont typeface="Calibri" pitchFamily="34" charset="0"/>
              <a:buAutoNum type="arabicPeriod"/>
            </a:pPr>
            <a:r>
              <a:rPr lang="en-US" altLang="en-US" dirty="0" smtClean="0"/>
              <a:t>If nothing exists at the local level then look globally</a:t>
            </a:r>
          </a:p>
        </p:txBody>
      </p:sp>
      <p:sp>
        <p:nvSpPr>
          <p:cNvPr id="4" name="TextBox 3"/>
          <p:cNvSpPr txBox="1">
            <a:spLocks noChangeArrowheads="1"/>
          </p:cNvSpPr>
          <p:nvPr/>
        </p:nvSpPr>
        <p:spPr bwMode="auto">
          <a:xfrm>
            <a:off x="898525" y="2933700"/>
            <a:ext cx="5562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r>
              <a:rPr lang="en-US" altLang="en-US" sz="1800" dirty="0">
                <a:latin typeface="Consolas" pitchFamily="49" charset="0"/>
              </a:rPr>
              <a:t>def </a:t>
            </a:r>
            <a:r>
              <a:rPr lang="en-US" altLang="en-US" sz="1800" dirty="0" err="1">
                <a:latin typeface="Consolas" pitchFamily="49" charset="0"/>
              </a:rPr>
              <a:t>aFunction</a:t>
            </a:r>
            <a:r>
              <a:rPr lang="en-US" altLang="en-US" sz="1800" dirty="0">
                <a:latin typeface="Consolas" pitchFamily="49" charset="0"/>
              </a:rPr>
              <a:t>():</a:t>
            </a:r>
          </a:p>
          <a:p>
            <a:pPr eaLnBrk="1" hangingPunct="1"/>
            <a:endParaRPr lang="en-US" altLang="en-US" sz="1800" dirty="0">
              <a:latin typeface="Consolas" pitchFamily="49" charset="0"/>
            </a:endParaRPr>
          </a:p>
          <a:p>
            <a:pPr eaLnBrk="1" hangingPunct="1"/>
            <a:endParaRPr lang="en-US" altLang="en-US" sz="1800" dirty="0">
              <a:latin typeface="Consolas" pitchFamily="49" charset="0"/>
            </a:endParaRPr>
          </a:p>
          <a:p>
            <a:pPr eaLnBrk="1" hangingPunct="1"/>
            <a:r>
              <a:rPr lang="en-US" altLang="en-US" sz="1800" dirty="0">
                <a:latin typeface="Consolas" pitchFamily="49" charset="0"/>
              </a:rPr>
              <a:t>    print(</a:t>
            </a:r>
            <a:r>
              <a:rPr lang="en-US" altLang="en-US" sz="1800" dirty="0" err="1">
                <a:latin typeface="Consolas" pitchFamily="49" charset="0"/>
              </a:rPr>
              <a:t>num</a:t>
            </a:r>
            <a:r>
              <a:rPr lang="en-US" altLang="en-US" sz="1800" dirty="0">
                <a:latin typeface="Consolas" pitchFamily="49" charset="0"/>
              </a:rPr>
              <a:t>)</a:t>
            </a:r>
          </a:p>
          <a:p>
            <a:pPr eaLnBrk="1" hangingPunct="1"/>
            <a:endParaRPr lang="en-US" altLang="en-US" sz="1800" dirty="0">
              <a:latin typeface="Consolas" pitchFamily="49" charset="0"/>
            </a:endParaRPr>
          </a:p>
        </p:txBody>
      </p:sp>
      <p:grpSp>
        <p:nvGrpSpPr>
          <p:cNvPr id="24" name="Group 23"/>
          <p:cNvGrpSpPr>
            <a:grpSpLocks/>
          </p:cNvGrpSpPr>
          <p:nvPr/>
        </p:nvGrpSpPr>
        <p:grpSpPr bwMode="auto">
          <a:xfrm>
            <a:off x="2255838" y="5413375"/>
            <a:ext cx="2300287" cy="1406525"/>
            <a:chOff x="2256006" y="5413848"/>
            <a:chExt cx="2300592" cy="1406052"/>
          </a:xfrm>
        </p:grpSpPr>
        <p:sp>
          <p:nvSpPr>
            <p:cNvPr id="86030" name="TextBox 4"/>
            <p:cNvSpPr txBox="1">
              <a:spLocks noChangeArrowheads="1"/>
            </p:cNvSpPr>
            <p:nvPr/>
          </p:nvSpPr>
          <p:spPr bwMode="auto">
            <a:xfrm>
              <a:off x="3032598" y="6134100"/>
              <a:ext cx="152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Reference to an identifier</a:t>
              </a:r>
            </a:p>
          </p:txBody>
        </p:sp>
        <p:cxnSp>
          <p:nvCxnSpPr>
            <p:cNvPr id="7" name="Straight Arrow Connector 6"/>
            <p:cNvCxnSpPr/>
            <p:nvPr/>
          </p:nvCxnSpPr>
          <p:spPr>
            <a:xfrm flipH="1" flipV="1">
              <a:off x="2256006" y="5413848"/>
              <a:ext cx="852600" cy="87283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26" name="Group 25"/>
          <p:cNvGrpSpPr>
            <a:grpSpLocks/>
          </p:cNvGrpSpPr>
          <p:nvPr/>
        </p:nvGrpSpPr>
        <p:grpSpPr bwMode="auto">
          <a:xfrm>
            <a:off x="927100" y="2868613"/>
            <a:ext cx="6181725" cy="1233487"/>
            <a:chOff x="926560" y="2868440"/>
            <a:chExt cx="6182738" cy="1234402"/>
          </a:xfrm>
        </p:grpSpPr>
        <p:sp>
          <p:nvSpPr>
            <p:cNvPr id="86027" name="TextBox 10"/>
            <p:cNvSpPr txBox="1">
              <a:spLocks noChangeArrowheads="1"/>
            </p:cNvSpPr>
            <p:nvPr/>
          </p:nvSpPr>
          <p:spPr bwMode="auto">
            <a:xfrm>
              <a:off x="4556598" y="2868440"/>
              <a:ext cx="2552700" cy="408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buFont typeface="Calibri" pitchFamily="34" charset="0"/>
                <a:buAutoNum type="arabicPeriod" startAt="2"/>
              </a:pPr>
              <a:r>
                <a:rPr lang="en-US" altLang="en-US" sz="1800" b="1">
                  <a:solidFill>
                    <a:srgbClr val="FF0000"/>
                  </a:solidFill>
                </a:rPr>
                <a:t>Check globally</a:t>
              </a:r>
            </a:p>
          </p:txBody>
        </p:sp>
        <p:cxnSp>
          <p:nvCxnSpPr>
            <p:cNvPr id="12" name="Straight Arrow Connector 11"/>
            <p:cNvCxnSpPr>
              <a:stCxn id="86027" idx="1"/>
            </p:cNvCxnSpPr>
            <p:nvPr/>
          </p:nvCxnSpPr>
          <p:spPr>
            <a:xfrm flipH="1">
              <a:off x="2650868" y="3071791"/>
              <a:ext cx="1905312" cy="7419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26560" y="3691375"/>
              <a:ext cx="2815099" cy="411467"/>
            </a:xfrm>
            <a:prstGeom prst="rect">
              <a:avLst/>
            </a:prstGeom>
            <a:noFill/>
          </p:spPr>
          <p:txBody>
            <a:bodyPr/>
            <a:lstStyle/>
            <a:p>
              <a:pPr eaLnBrk="1" hangingPunct="1">
                <a:defRPr/>
              </a:pPr>
              <a:r>
                <a:rPr lang="en-US" dirty="0" err="1">
                  <a:solidFill>
                    <a:schemeClr val="bg1">
                      <a:lumMod val="65000"/>
                    </a:schemeClr>
                  </a:solidFill>
                  <a:latin typeface="Consolas" panose="020B0609020204030204" pitchFamily="49" charset="0"/>
                  <a:ea typeface="+mn-ea"/>
                  <a:cs typeface="Consolas" panose="020B0609020204030204" pitchFamily="49" charset="0"/>
                </a:rPr>
                <a:t>n</a:t>
              </a:r>
              <a:r>
                <a:rPr lang="en-US" dirty="0" err="1" smtClean="0">
                  <a:solidFill>
                    <a:schemeClr val="bg1">
                      <a:lumMod val="65000"/>
                    </a:schemeClr>
                  </a:solidFill>
                  <a:latin typeface="Consolas" panose="020B0609020204030204" pitchFamily="49" charset="0"/>
                  <a:ea typeface="+mn-ea"/>
                  <a:cs typeface="Consolas" panose="020B0609020204030204" pitchFamily="49" charset="0"/>
                </a:rPr>
                <a:t>um</a:t>
              </a:r>
              <a:r>
                <a:rPr lang="en-US" dirty="0" smtClean="0">
                  <a:solidFill>
                    <a:schemeClr val="bg1">
                      <a:lumMod val="65000"/>
                    </a:schemeClr>
                  </a:solidFill>
                  <a:latin typeface="Consolas" panose="020B0609020204030204" pitchFamily="49" charset="0"/>
                  <a:ea typeface="+mn-ea"/>
                  <a:cs typeface="Consolas" panose="020B0609020204030204" pitchFamily="49" charset="0"/>
                </a:rPr>
                <a:t> </a:t>
              </a:r>
              <a:r>
                <a:rPr lang="en-US" dirty="0">
                  <a:solidFill>
                    <a:schemeClr val="bg1">
                      <a:lumMod val="65000"/>
                    </a:schemeClr>
                  </a:solidFill>
                  <a:latin typeface="Consolas" panose="020B0609020204030204" pitchFamily="49" charset="0"/>
                  <a:ea typeface="+mn-ea"/>
                  <a:cs typeface="Consolas" panose="020B0609020204030204" pitchFamily="49" charset="0"/>
                </a:rPr>
                <a:t>= &lt;value&gt; here?</a:t>
              </a:r>
            </a:p>
          </p:txBody>
        </p:sp>
      </p:grpSp>
      <p:grpSp>
        <p:nvGrpSpPr>
          <p:cNvPr id="25" name="Group 24"/>
          <p:cNvGrpSpPr>
            <a:grpSpLocks/>
          </p:cNvGrpSpPr>
          <p:nvPr/>
        </p:nvGrpSpPr>
        <p:grpSpPr bwMode="auto">
          <a:xfrm>
            <a:off x="1431925" y="3833813"/>
            <a:ext cx="6134100" cy="1317625"/>
            <a:chOff x="1432398" y="3834521"/>
            <a:chExt cx="6134100" cy="1317086"/>
          </a:xfrm>
        </p:grpSpPr>
        <p:sp>
          <p:nvSpPr>
            <p:cNvPr id="86024" name="TextBox 7"/>
            <p:cNvSpPr txBox="1">
              <a:spLocks noChangeArrowheads="1"/>
            </p:cNvSpPr>
            <p:nvPr/>
          </p:nvSpPr>
          <p:spPr bwMode="auto">
            <a:xfrm>
              <a:off x="5013798" y="3834521"/>
              <a:ext cx="2552700" cy="39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233363">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buFont typeface="Calibri" pitchFamily="34" charset="0"/>
                <a:buAutoNum type="arabicPeriod"/>
              </a:pPr>
              <a:r>
                <a:rPr lang="en-US" altLang="en-US" sz="1800" b="1">
                  <a:solidFill>
                    <a:srgbClr val="FF0000"/>
                  </a:solidFill>
                </a:rPr>
                <a:t>Check locally</a:t>
              </a:r>
            </a:p>
          </p:txBody>
        </p:sp>
        <p:cxnSp>
          <p:nvCxnSpPr>
            <p:cNvPr id="9" name="Straight Arrow Connector 8"/>
            <p:cNvCxnSpPr/>
            <p:nvPr/>
          </p:nvCxnSpPr>
          <p:spPr>
            <a:xfrm flipH="1">
              <a:off x="3108798" y="4058266"/>
              <a:ext cx="1981200" cy="87435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432398" y="4739026"/>
              <a:ext cx="2814638" cy="412581"/>
            </a:xfrm>
            <a:prstGeom prst="rect">
              <a:avLst/>
            </a:prstGeom>
            <a:noFill/>
          </p:spPr>
          <p:txBody>
            <a:bodyPr/>
            <a:lstStyle/>
            <a:p>
              <a:pPr eaLnBrk="1" hangingPunct="1">
                <a:defRPr/>
              </a:pPr>
              <a:r>
                <a:rPr lang="en-US" dirty="0" err="1">
                  <a:solidFill>
                    <a:schemeClr val="bg1">
                      <a:lumMod val="65000"/>
                    </a:schemeClr>
                  </a:solidFill>
                  <a:latin typeface="Consolas" panose="020B0609020204030204" pitchFamily="49" charset="0"/>
                  <a:ea typeface="+mn-ea"/>
                  <a:cs typeface="Consolas" panose="020B0609020204030204" pitchFamily="49" charset="0"/>
                </a:rPr>
                <a:t>n</a:t>
              </a:r>
              <a:r>
                <a:rPr lang="en-US" dirty="0" err="1" smtClean="0">
                  <a:solidFill>
                    <a:schemeClr val="bg1">
                      <a:lumMod val="65000"/>
                    </a:schemeClr>
                  </a:solidFill>
                  <a:latin typeface="Consolas" panose="020B0609020204030204" pitchFamily="49" charset="0"/>
                  <a:ea typeface="+mn-ea"/>
                  <a:cs typeface="Consolas" panose="020B0609020204030204" pitchFamily="49" charset="0"/>
                </a:rPr>
                <a:t>um</a:t>
              </a:r>
              <a:r>
                <a:rPr lang="en-US" dirty="0" smtClean="0">
                  <a:solidFill>
                    <a:schemeClr val="bg1">
                      <a:lumMod val="65000"/>
                    </a:schemeClr>
                  </a:solidFill>
                  <a:latin typeface="Consolas" panose="020B0609020204030204" pitchFamily="49" charset="0"/>
                  <a:ea typeface="+mn-ea"/>
                  <a:cs typeface="Consolas" panose="020B0609020204030204" pitchFamily="49" charset="0"/>
                </a:rPr>
                <a:t> </a:t>
              </a:r>
              <a:r>
                <a:rPr lang="en-US" dirty="0">
                  <a:solidFill>
                    <a:schemeClr val="bg1">
                      <a:lumMod val="65000"/>
                    </a:schemeClr>
                  </a:solidFill>
                  <a:latin typeface="Consolas" panose="020B0609020204030204" pitchFamily="49" charset="0"/>
                  <a:ea typeface="+mn-ea"/>
                  <a:cs typeface="Consolas" panose="020B0609020204030204" pitchFamily="49" charset="0"/>
                </a:rPr>
                <a:t>= &lt;value&gt; here?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a:lstStyle/>
          <a:p>
            <a:r>
              <a:rPr lang="en-US" altLang="en-US" sz="3200" smtClean="0"/>
              <a:t>Python Globals: ‘Read’ But Not ‘Write’ Access</a:t>
            </a:r>
          </a:p>
        </p:txBody>
      </p:sp>
      <p:sp>
        <p:nvSpPr>
          <p:cNvPr id="678915" name="Rectangle 3"/>
          <p:cNvSpPr>
            <a:spLocks noGrp="1" noChangeArrowheads="1"/>
          </p:cNvSpPr>
          <p:nvPr>
            <p:ph type="body" idx="4294967295"/>
          </p:nvPr>
        </p:nvSpPr>
        <p:spPr/>
        <p:txBody>
          <a:bodyPr/>
          <a:lstStyle/>
          <a:p>
            <a:r>
              <a:rPr lang="en-US" altLang="en-US" sz="2400" dirty="0" smtClean="0"/>
              <a:t>By default global variables can be accessed globally (read access).</a:t>
            </a:r>
          </a:p>
          <a:p>
            <a:r>
              <a:rPr lang="en-US" altLang="en-US" sz="2400" dirty="0" smtClean="0"/>
              <a:t>Attempting to change the value of global variable will only create a new local variable by the same name (no write access to the global, only the local is changed).</a:t>
            </a:r>
            <a:endParaRPr lang="en-US" altLang="en-US" dirty="0" smtClean="0"/>
          </a:p>
          <a:p>
            <a:pPr lvl="1">
              <a:buFont typeface="Times New Roman" pitchFamily="18" charset="0"/>
              <a:buNone/>
            </a:pPr>
            <a:r>
              <a:rPr lang="en-US" altLang="en-US" sz="1800" dirty="0" err="1" smtClean="0">
                <a:latin typeface="Consolas" pitchFamily="49" charset="0"/>
              </a:rPr>
              <a:t>num</a:t>
            </a:r>
            <a:r>
              <a:rPr lang="en-US" altLang="en-US" sz="1800" dirty="0" smtClean="0">
                <a:latin typeface="Consolas" pitchFamily="49" charset="0"/>
              </a:rPr>
              <a:t> = 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num</a:t>
            </a:r>
            <a:r>
              <a:rPr lang="en-US" altLang="en-US" sz="1800" dirty="0" smtClean="0">
                <a:latin typeface="Consolas" pitchFamily="49" charset="0"/>
              </a:rPr>
              <a:t> = 2</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endParaRPr lang="en-US" altLang="en-US" sz="1800" dirty="0" smtClean="0">
              <a:latin typeface="Arial" charset="0"/>
            </a:endParaRPr>
          </a:p>
          <a:p>
            <a:r>
              <a:rPr lang="en-US" altLang="en-US" sz="2400" dirty="0" smtClean="0"/>
              <a:t>Prefacing the name of a variable with the keyword ‘</a:t>
            </a:r>
            <a:r>
              <a:rPr lang="en-US" altLang="ja-JP" sz="2400" dirty="0" smtClean="0">
                <a:latin typeface="Consolas" pitchFamily="49" charset="0"/>
              </a:rPr>
              <a:t>global</a:t>
            </a:r>
            <a:r>
              <a:rPr lang="en-US" altLang="en-US" sz="2400" dirty="0" smtClean="0"/>
              <a:t>’</a:t>
            </a:r>
            <a:r>
              <a:rPr lang="en-US" altLang="ja-JP" sz="2400" dirty="0" smtClean="0"/>
              <a:t> in a function will indicate references in that function will refer to the global variable rather than creating a local one. </a:t>
            </a:r>
          </a:p>
          <a:p>
            <a:pPr lvl="1">
              <a:buFont typeface="Times New Roman" pitchFamily="18" charset="0"/>
              <a:buNone/>
            </a:pPr>
            <a:r>
              <a:rPr lang="en-US" altLang="en-US" sz="2000" dirty="0" smtClean="0">
                <a:latin typeface="Consolas" pitchFamily="49" charset="0"/>
              </a:rPr>
              <a:t>global &lt;</a:t>
            </a:r>
            <a:r>
              <a:rPr lang="en-US" altLang="en-US" sz="2000" i="1" dirty="0" smtClean="0">
                <a:latin typeface="Consolas" pitchFamily="49" charset="0"/>
              </a:rPr>
              <a:t>variable name</a:t>
            </a:r>
            <a:r>
              <a:rPr lang="en-US" altLang="en-US" sz="2000" dirty="0" smtClean="0">
                <a:latin typeface="Consolas" pitchFamily="49" charset="0"/>
              </a:rPr>
              <a:t>&gt;</a:t>
            </a:r>
          </a:p>
        </p:txBody>
      </p:sp>
      <p:grpSp>
        <p:nvGrpSpPr>
          <p:cNvPr id="4" name="Group 3"/>
          <p:cNvGrpSpPr>
            <a:grpSpLocks/>
          </p:cNvGrpSpPr>
          <p:nvPr/>
        </p:nvGrpSpPr>
        <p:grpSpPr bwMode="auto">
          <a:xfrm>
            <a:off x="1752600" y="3608388"/>
            <a:ext cx="3987800" cy="366712"/>
            <a:chOff x="1752600" y="3607644"/>
            <a:chExt cx="3987800" cy="366713"/>
          </a:xfrm>
        </p:grpSpPr>
        <p:sp>
          <p:nvSpPr>
            <p:cNvPr id="87048" name="Line 4"/>
            <p:cNvSpPr>
              <a:spLocks noChangeShapeType="1"/>
            </p:cNvSpPr>
            <p:nvPr/>
          </p:nvSpPr>
          <p:spPr bwMode="auto">
            <a:xfrm flipH="1" flipV="1">
              <a:off x="1752600" y="3754487"/>
              <a:ext cx="2260600" cy="3651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87049" name="Text Box 6"/>
            <p:cNvSpPr txBox="1">
              <a:spLocks noChangeArrowheads="1"/>
            </p:cNvSpPr>
            <p:nvPr/>
          </p:nvSpPr>
          <p:spPr bwMode="auto">
            <a:xfrm>
              <a:off x="4013200" y="3607644"/>
              <a:ext cx="172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latin typeface="Arial" charset="0"/>
                </a:rPr>
                <a:t>Global num</a:t>
              </a:r>
            </a:p>
          </p:txBody>
        </p:sp>
      </p:grpSp>
      <p:grpSp>
        <p:nvGrpSpPr>
          <p:cNvPr id="3" name="Group 9"/>
          <p:cNvGrpSpPr>
            <a:grpSpLocks/>
          </p:cNvGrpSpPr>
          <p:nvPr/>
        </p:nvGrpSpPr>
        <p:grpSpPr bwMode="auto">
          <a:xfrm>
            <a:off x="2209800" y="4152900"/>
            <a:ext cx="3530600" cy="533400"/>
            <a:chOff x="1208" y="2200"/>
            <a:chExt cx="2224" cy="336"/>
          </a:xfrm>
        </p:grpSpPr>
        <p:sp>
          <p:nvSpPr>
            <p:cNvPr id="87046" name="Line 5"/>
            <p:cNvSpPr>
              <a:spLocks noChangeShapeType="1"/>
            </p:cNvSpPr>
            <p:nvPr/>
          </p:nvSpPr>
          <p:spPr bwMode="auto">
            <a:xfrm flipH="1">
              <a:off x="1208" y="2328"/>
              <a:ext cx="1136" cy="208"/>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87047" name="Text Box 7"/>
            <p:cNvSpPr txBox="1">
              <a:spLocks noChangeArrowheads="1"/>
            </p:cNvSpPr>
            <p:nvPr/>
          </p:nvSpPr>
          <p:spPr bwMode="auto">
            <a:xfrm>
              <a:off x="2344" y="2200"/>
              <a:ext cx="10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b="1">
                  <a:latin typeface="Arial" charset="0"/>
                </a:rPr>
                <a:t>Local num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891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891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891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891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891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8915">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789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8915"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a:lstStyle/>
          <a:p>
            <a:r>
              <a:rPr lang="en-US" altLang="en-US" sz="3200" smtClean="0"/>
              <a:t>Globals: Another Example (‘Write’ Access Via The “</a:t>
            </a:r>
            <a:r>
              <a:rPr lang="en-US" altLang="ja-JP" sz="3200" smtClean="0">
                <a:latin typeface="Consolas" pitchFamily="49" charset="0"/>
              </a:rPr>
              <a:t>Global</a:t>
            </a:r>
            <a:r>
              <a:rPr lang="en-US" altLang="en-US" sz="3200" smtClean="0"/>
              <a:t>”</a:t>
            </a:r>
            <a:r>
              <a:rPr lang="en-US" altLang="ja-JP" sz="3200" smtClean="0"/>
              <a:t> Keyword)</a:t>
            </a:r>
            <a:endParaRPr lang="en-US" altLang="en-US" sz="3200" smtClean="0"/>
          </a:p>
        </p:txBody>
      </p:sp>
      <p:sp>
        <p:nvSpPr>
          <p:cNvPr id="88067" name="Rectangle 3"/>
          <p:cNvSpPr>
            <a:spLocks noGrp="1" noChangeArrowheads="1"/>
          </p:cNvSpPr>
          <p:nvPr>
            <p:ph type="body" idx="4294967295"/>
          </p:nvPr>
        </p:nvSpPr>
        <p:spPr/>
        <p:txBody>
          <a:bodyPr/>
          <a:lstStyle/>
          <a:p>
            <a:r>
              <a:rPr lang="en-US" altLang="en-US" sz="2400" dirty="0" smtClean="0"/>
              <a:t>Name of the example program: </a:t>
            </a:r>
            <a:r>
              <a:rPr lang="en-US" altLang="en-US" sz="2000" b="1" dirty="0" smtClean="0">
                <a:latin typeface="Consolas" pitchFamily="49" charset="0"/>
              </a:rPr>
              <a:t>9globalExample3.py</a:t>
            </a:r>
          </a:p>
          <a:p>
            <a:pPr lvl="1">
              <a:buFont typeface="Times New Roman" pitchFamily="18" charset="0"/>
              <a:buNone/>
            </a:pPr>
            <a:r>
              <a:rPr lang="en-US" altLang="en-US" sz="1800" dirty="0" err="1" smtClean="0">
                <a:latin typeface="Consolas" pitchFamily="49" charset="0"/>
              </a:rPr>
              <a:t>num</a:t>
            </a:r>
            <a:r>
              <a:rPr lang="en-US" altLang="en-US" sz="1800" dirty="0" smtClean="0">
                <a:latin typeface="Consolas" pitchFamily="49" charset="0"/>
              </a:rPr>
              <a:t> = 1</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fun():</a:t>
            </a:r>
          </a:p>
          <a:p>
            <a:pPr lvl="1">
              <a:buFont typeface="Times New Roman" pitchFamily="18" charset="0"/>
              <a:buNone/>
            </a:pPr>
            <a:r>
              <a:rPr lang="en-US" altLang="en-US" sz="1800" dirty="0" smtClean="0">
                <a:latin typeface="Consolas" pitchFamily="49" charset="0"/>
              </a:rPr>
              <a:t>   global </a:t>
            </a:r>
            <a:r>
              <a:rPr lang="en-US" altLang="en-US" sz="1800" dirty="0" err="1" smtClean="0">
                <a:latin typeface="Consolas" pitchFamily="49" charset="0"/>
              </a:rPr>
              <a:t>num</a:t>
            </a:r>
            <a:r>
              <a:rPr lang="en-US" altLang="en-US" sz="1800" dirty="0" smtClean="0">
                <a:latin typeface="Consolas" pitchFamily="49" charset="0"/>
              </a:rPr>
              <a:t> </a:t>
            </a:r>
          </a:p>
          <a:p>
            <a:pPr lvl="1">
              <a:buFont typeface="Times New Roman" pitchFamily="18" charset="0"/>
              <a:buNone/>
            </a:pPr>
            <a:r>
              <a:rPr lang="en-US" altLang="en-US" sz="1800" dirty="0" smtClean="0">
                <a:latin typeface="Consolas" pitchFamily="49" charset="0"/>
              </a:rPr>
              <a:t>   </a:t>
            </a:r>
            <a:r>
              <a:rPr lang="en-US" altLang="en-US" sz="1800" dirty="0" err="1" smtClean="0">
                <a:latin typeface="Consolas" pitchFamily="49" charset="0"/>
              </a:rPr>
              <a:t>num</a:t>
            </a:r>
            <a:r>
              <a:rPr lang="en-US" altLang="en-US" sz="1800" dirty="0" smtClean="0">
                <a:latin typeface="Consolas" pitchFamily="49" charset="0"/>
              </a:rPr>
              <a:t> = 2</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fun()</a:t>
            </a:r>
          </a:p>
          <a:p>
            <a:pPr lvl="1">
              <a:buFont typeface="Times New Roman" pitchFamily="18" charset="0"/>
              <a:buNone/>
            </a:pPr>
            <a:r>
              <a:rPr lang="en-US" altLang="en-US" sz="1800" dirty="0" smtClean="0">
                <a:latin typeface="Consolas" pitchFamily="49" charset="0"/>
              </a:rPr>
              <a:t>   print(</a:t>
            </a:r>
            <a:r>
              <a:rPr lang="en-US" altLang="en-US" sz="1800" dirty="0" err="1" smtClean="0">
                <a:latin typeface="Consolas" pitchFamily="49" charset="0"/>
              </a:rPr>
              <a:t>num</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pPr lvl="1">
              <a:buFont typeface="Times New Roman" pitchFamily="18" charset="0"/>
              <a:buNone/>
            </a:pPr>
            <a:endParaRPr lang="en-US" altLang="en-US" sz="1800" dirty="0" smtClean="0">
              <a:latin typeface="Consolas" pitchFamily="49" charset="0"/>
            </a:endParaRPr>
          </a:p>
        </p:txBody>
      </p:sp>
      <p:grpSp>
        <p:nvGrpSpPr>
          <p:cNvPr id="4" name="Group 3"/>
          <p:cNvGrpSpPr>
            <a:grpSpLocks/>
          </p:cNvGrpSpPr>
          <p:nvPr/>
        </p:nvGrpSpPr>
        <p:grpSpPr bwMode="auto">
          <a:xfrm>
            <a:off x="2921000" y="4645025"/>
            <a:ext cx="1577975" cy="373063"/>
            <a:chOff x="2921000" y="4645025"/>
            <a:chExt cx="1577975" cy="373063"/>
          </a:xfrm>
        </p:grpSpPr>
        <p:pic>
          <p:nvPicPr>
            <p:cNvPr id="88078" name="Picture 4"/>
            <p:cNvPicPr>
              <a:picLocks noChangeAspect="1" noChangeArrowheads="1"/>
            </p:cNvPicPr>
            <p:nvPr/>
          </p:nvPicPr>
          <p:blipFill>
            <a:blip r:embed="rId3">
              <a:extLst>
                <a:ext uri="{28A0092B-C50C-407E-A947-70E740481C1C}">
                  <a14:useLocalDpi xmlns:a14="http://schemas.microsoft.com/office/drawing/2010/main" val="0"/>
                </a:ext>
              </a:extLst>
            </a:blip>
            <a:srcRect l="16078" b="65622"/>
            <a:stretch>
              <a:fillRect/>
            </a:stretch>
          </p:blipFill>
          <p:spPr bwMode="auto">
            <a:xfrm>
              <a:off x="2921000" y="4645025"/>
              <a:ext cx="439738" cy="331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9" name="TextBox 6"/>
            <p:cNvSpPr txBox="1">
              <a:spLocks noChangeArrowheads="1"/>
            </p:cNvSpPr>
            <p:nvPr/>
          </p:nvSpPr>
          <p:spPr bwMode="auto">
            <a:xfrm>
              <a:off x="3355975" y="4648200"/>
              <a:ext cx="114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a:t>
              </a:r>
            </a:p>
          </p:txBody>
        </p:sp>
      </p:grpSp>
      <p:grpSp>
        <p:nvGrpSpPr>
          <p:cNvPr id="2" name="Group 1"/>
          <p:cNvGrpSpPr>
            <a:grpSpLocks/>
          </p:cNvGrpSpPr>
          <p:nvPr/>
        </p:nvGrpSpPr>
        <p:grpSpPr bwMode="auto">
          <a:xfrm>
            <a:off x="2133600" y="2057400"/>
            <a:ext cx="3616325" cy="1200150"/>
            <a:chOff x="2133600" y="2057400"/>
            <a:chExt cx="3616325" cy="1200150"/>
          </a:xfrm>
        </p:grpSpPr>
        <p:cxnSp>
          <p:nvCxnSpPr>
            <p:cNvPr id="3" name="Straight Arrow Connector 2"/>
            <p:cNvCxnSpPr>
              <a:stCxn id="88077" idx="1"/>
            </p:cNvCxnSpPr>
            <p:nvPr/>
          </p:nvCxnSpPr>
          <p:spPr>
            <a:xfrm flipH="1">
              <a:off x="2133600" y="2657475"/>
              <a:ext cx="1114425" cy="4667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8077" name="TextBox 3"/>
            <p:cNvSpPr txBox="1">
              <a:spLocks noChangeArrowheads="1"/>
            </p:cNvSpPr>
            <p:nvPr/>
          </p:nvSpPr>
          <p:spPr bwMode="auto">
            <a:xfrm>
              <a:off x="3248025" y="2057400"/>
              <a:ext cx="2501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References to the name ‘</a:t>
              </a:r>
              <a:r>
                <a:rPr lang="en-US" altLang="ja-JP" sz="1800" b="1">
                  <a:solidFill>
                    <a:srgbClr val="FF0000"/>
                  </a:solidFill>
                  <a:latin typeface="Consolas" pitchFamily="49" charset="0"/>
                </a:rPr>
                <a:t>num</a:t>
              </a:r>
              <a:r>
                <a:rPr lang="en-US" altLang="en-US" sz="1800" b="1">
                  <a:solidFill>
                    <a:srgbClr val="FF0000"/>
                  </a:solidFill>
                </a:rPr>
                <a:t>’</a:t>
              </a:r>
              <a:r>
                <a:rPr lang="en-US" altLang="ja-JP" sz="1800" b="1">
                  <a:solidFill>
                    <a:srgbClr val="FF0000"/>
                  </a:solidFill>
                </a:rPr>
                <a:t> now affect the global variable, local variable not created</a:t>
              </a:r>
              <a:endParaRPr lang="en-US" altLang="en-US" sz="1800" b="1">
                <a:solidFill>
                  <a:srgbClr val="FF0000"/>
                </a:solidFill>
              </a:endParaRPr>
            </a:p>
          </p:txBody>
        </p:sp>
      </p:grpSp>
      <p:grpSp>
        <p:nvGrpSpPr>
          <p:cNvPr id="6" name="Group 5"/>
          <p:cNvGrpSpPr>
            <a:grpSpLocks/>
          </p:cNvGrpSpPr>
          <p:nvPr/>
        </p:nvGrpSpPr>
        <p:grpSpPr bwMode="auto">
          <a:xfrm>
            <a:off x="2921000" y="5359400"/>
            <a:ext cx="4546600" cy="369888"/>
            <a:chOff x="2921000" y="5359400"/>
            <a:chExt cx="4546600" cy="369332"/>
          </a:xfrm>
        </p:grpSpPr>
        <p:pic>
          <p:nvPicPr>
            <p:cNvPr id="88074" name="Picture 4"/>
            <p:cNvPicPr>
              <a:picLocks noChangeAspect="1" noChangeArrowheads="1"/>
            </p:cNvPicPr>
            <p:nvPr/>
          </p:nvPicPr>
          <p:blipFill>
            <a:blip r:embed="rId3">
              <a:extLst>
                <a:ext uri="{28A0092B-C50C-407E-A947-70E740481C1C}">
                  <a14:useLocalDpi xmlns:a14="http://schemas.microsoft.com/office/drawing/2010/main" val="0"/>
                </a:ext>
              </a:extLst>
            </a:blip>
            <a:srcRect l="16078" t="34572" b="32713"/>
            <a:stretch>
              <a:fillRect/>
            </a:stretch>
          </p:blipFill>
          <p:spPr bwMode="auto">
            <a:xfrm>
              <a:off x="2921000" y="5359400"/>
              <a:ext cx="439738" cy="315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5" name="TextBox 13"/>
            <p:cNvSpPr txBox="1">
              <a:spLocks noChangeArrowheads="1"/>
            </p:cNvSpPr>
            <p:nvPr/>
          </p:nvSpPr>
          <p:spPr bwMode="auto">
            <a:xfrm>
              <a:off x="3371850" y="5359400"/>
              <a:ext cx="40957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 still changed after ‘</a:t>
              </a:r>
              <a:r>
                <a:rPr lang="en-US" altLang="ja-JP" sz="1800">
                  <a:solidFill>
                    <a:srgbClr val="FF0000"/>
                  </a:solidFill>
                  <a:latin typeface="Consolas" pitchFamily="49" charset="0"/>
                </a:rPr>
                <a:t>fun()</a:t>
              </a:r>
              <a:r>
                <a:rPr lang="en-US" altLang="en-US" sz="1800">
                  <a:solidFill>
                    <a:srgbClr val="FF0000"/>
                  </a:solidFill>
                </a:rPr>
                <a:t>’</a:t>
              </a:r>
              <a:r>
                <a:rPr lang="en-US" altLang="ja-JP" sz="1800">
                  <a:solidFill>
                    <a:srgbClr val="FF0000"/>
                  </a:solidFill>
                </a:rPr>
                <a:t> is done</a:t>
              </a:r>
              <a:endParaRPr lang="en-US" altLang="en-US" sz="1800">
                <a:solidFill>
                  <a:srgbClr val="FF0000"/>
                </a:solidFill>
              </a:endParaRPr>
            </a:p>
          </p:txBody>
        </p:sp>
      </p:grpSp>
      <p:grpSp>
        <p:nvGrpSpPr>
          <p:cNvPr id="5" name="Group 4"/>
          <p:cNvGrpSpPr>
            <a:grpSpLocks/>
          </p:cNvGrpSpPr>
          <p:nvPr/>
        </p:nvGrpSpPr>
        <p:grpSpPr bwMode="auto">
          <a:xfrm>
            <a:off x="2895600" y="3698875"/>
            <a:ext cx="2185988" cy="374650"/>
            <a:chOff x="2895600" y="3698875"/>
            <a:chExt cx="2185988" cy="374650"/>
          </a:xfrm>
        </p:grpSpPr>
        <p:pic>
          <p:nvPicPr>
            <p:cNvPr id="88072" name="Picture 14"/>
            <p:cNvPicPr>
              <a:picLocks noChangeAspect="1" noChangeArrowheads="1"/>
            </p:cNvPicPr>
            <p:nvPr/>
          </p:nvPicPr>
          <p:blipFill>
            <a:blip r:embed="rId3">
              <a:extLst>
                <a:ext uri="{28A0092B-C50C-407E-A947-70E740481C1C}">
                  <a14:useLocalDpi xmlns:a14="http://schemas.microsoft.com/office/drawing/2010/main" val="0"/>
                </a:ext>
              </a:extLst>
            </a:blip>
            <a:srcRect l="16078" t="34572" b="32713"/>
            <a:stretch>
              <a:fillRect/>
            </a:stretch>
          </p:blipFill>
          <p:spPr bwMode="auto">
            <a:xfrm>
              <a:off x="2895600" y="3698875"/>
              <a:ext cx="439738" cy="315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8073" name="TextBox 15"/>
            <p:cNvSpPr txBox="1">
              <a:spLocks noChangeArrowheads="1"/>
            </p:cNvSpPr>
            <p:nvPr/>
          </p:nvSpPr>
          <p:spPr bwMode="auto">
            <a:xfrm>
              <a:off x="3371850" y="3705225"/>
              <a:ext cx="1709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solidFill>
                    <a:srgbClr val="FF0000"/>
                  </a:solidFill>
                </a:rPr>
                <a:t>Global changed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tLang="en-US" smtClean="0"/>
              <a:t>What Level To Declare Variables</a:t>
            </a:r>
          </a:p>
        </p:txBody>
      </p:sp>
      <p:sp>
        <p:nvSpPr>
          <p:cNvPr id="89091" name="Content Placeholder 2"/>
          <p:cNvSpPr>
            <a:spLocks noGrp="1"/>
          </p:cNvSpPr>
          <p:nvPr>
            <p:ph idx="1"/>
          </p:nvPr>
        </p:nvSpPr>
        <p:spPr>
          <a:xfrm>
            <a:off x="457200" y="1143000"/>
            <a:ext cx="8229600" cy="1752600"/>
          </a:xfrm>
        </p:spPr>
        <p:txBody>
          <a:bodyPr/>
          <a:lstStyle/>
          <a:p>
            <a:r>
              <a:rPr lang="en-US" altLang="en-US" smtClean="0"/>
              <a:t>Declare your variables as local to a function.</a:t>
            </a:r>
          </a:p>
          <a:p>
            <a:r>
              <a:rPr lang="en-US" altLang="en-US" smtClean="0"/>
              <a:t>When there are multiple levels of functions (a level is formed when one function calls another) then:</a:t>
            </a:r>
          </a:p>
          <a:p>
            <a:pPr lvl="1"/>
            <a:r>
              <a:rPr lang="en-US" altLang="en-US" smtClean="0"/>
              <a:t>A variable should be created at the lowest level possible</a:t>
            </a:r>
          </a:p>
        </p:txBody>
      </p:sp>
      <p:sp>
        <p:nvSpPr>
          <p:cNvPr id="4" name="Rectangle 3"/>
          <p:cNvSpPr/>
          <p:nvPr/>
        </p:nvSpPr>
        <p:spPr>
          <a:xfrm>
            <a:off x="1981200" y="3276600"/>
            <a:ext cx="1524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fun1</a:t>
            </a:r>
          </a:p>
        </p:txBody>
      </p:sp>
      <p:sp>
        <p:nvSpPr>
          <p:cNvPr id="5" name="Rectangle 4"/>
          <p:cNvSpPr/>
          <p:nvPr/>
        </p:nvSpPr>
        <p:spPr>
          <a:xfrm>
            <a:off x="825500" y="5275263"/>
            <a:ext cx="153670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fun2</a:t>
            </a:r>
          </a:p>
        </p:txBody>
      </p:sp>
      <p:cxnSp>
        <p:nvCxnSpPr>
          <p:cNvPr id="6" name="Elbow Connector 5"/>
          <p:cNvCxnSpPr>
            <a:stCxn id="5" idx="0"/>
            <a:endCxn id="4" idx="2"/>
          </p:cNvCxnSpPr>
          <p:nvPr/>
        </p:nvCxnSpPr>
        <p:spPr>
          <a:xfrm rot="5400000" flipH="1" flipV="1">
            <a:off x="1702593" y="4234657"/>
            <a:ext cx="931863" cy="114935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824163" y="52752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Fun3(x,y)</a:t>
            </a:r>
          </a:p>
        </p:txBody>
      </p:sp>
      <p:cxnSp>
        <p:nvCxnSpPr>
          <p:cNvPr id="8" name="Elbow Connector 7"/>
          <p:cNvCxnSpPr>
            <a:stCxn id="4" idx="2"/>
            <a:endCxn id="7" idx="0"/>
          </p:cNvCxnSpPr>
          <p:nvPr/>
        </p:nvCxnSpPr>
        <p:spPr>
          <a:xfrm rot="16200000" flipH="1">
            <a:off x="2690812" y="4395788"/>
            <a:ext cx="931863" cy="827088"/>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133600" y="3581400"/>
            <a:ext cx="1219200" cy="61118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Need</a:t>
            </a:r>
          </a:p>
          <a:p>
            <a:pPr eaLnBrk="1" hangingPunct="1">
              <a:defRPr/>
            </a:pPr>
            <a:r>
              <a:rPr lang="en-US" sz="1400" dirty="0">
                <a:solidFill>
                  <a:schemeClr val="tx1"/>
                </a:solidFill>
                <a:latin typeface="Consolas" panose="020B0609020204030204" pitchFamily="49" charset="0"/>
                <a:cs typeface="Consolas" panose="020B0609020204030204" pitchFamily="49" charset="0"/>
              </a:rPr>
              <a:t>x,y here</a:t>
            </a:r>
          </a:p>
        </p:txBody>
      </p:sp>
      <p:sp>
        <p:nvSpPr>
          <p:cNvPr id="11" name="Rectangle 10"/>
          <p:cNvSpPr/>
          <p:nvPr/>
        </p:nvSpPr>
        <p:spPr>
          <a:xfrm>
            <a:off x="2944813"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x,y</a:t>
            </a:r>
          </a:p>
        </p:txBody>
      </p:sp>
      <p:sp>
        <p:nvSpPr>
          <p:cNvPr id="17" name="Rectangle 16"/>
          <p:cNvSpPr/>
          <p:nvPr/>
        </p:nvSpPr>
        <p:spPr>
          <a:xfrm>
            <a:off x="1014413" y="5764213"/>
            <a:ext cx="1219200" cy="693737"/>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Get and return x,y</a:t>
            </a:r>
          </a:p>
          <a:p>
            <a:pPr eaLnBrk="1" hangingPunct="1">
              <a:defRPr/>
            </a:pPr>
            <a:endParaRPr lang="en-US" sz="1400" dirty="0">
              <a:solidFill>
                <a:schemeClr val="tx1"/>
              </a:solidFill>
              <a:latin typeface="Consolas" panose="020B0609020204030204" pitchFamily="49" charset="0"/>
              <a:cs typeface="Consolas" panose="020B0609020204030204" pitchFamily="49" charset="0"/>
            </a:endParaRPr>
          </a:p>
        </p:txBody>
      </p:sp>
      <p:grpSp>
        <p:nvGrpSpPr>
          <p:cNvPr id="20" name="Group 19"/>
          <p:cNvGrpSpPr>
            <a:grpSpLocks/>
          </p:cNvGrpSpPr>
          <p:nvPr/>
        </p:nvGrpSpPr>
        <p:grpSpPr bwMode="auto">
          <a:xfrm>
            <a:off x="5245100" y="3276600"/>
            <a:ext cx="3490913" cy="3284538"/>
            <a:chOff x="5245100" y="3276599"/>
            <a:chExt cx="3490913" cy="3284539"/>
          </a:xfrm>
        </p:grpSpPr>
        <p:sp>
          <p:nvSpPr>
            <p:cNvPr id="40" name="Rectangle 39"/>
            <p:cNvSpPr/>
            <p:nvPr/>
          </p:nvSpPr>
          <p:spPr>
            <a:xfrm>
              <a:off x="7243763" y="5275263"/>
              <a:ext cx="149225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fun3</a:t>
              </a:r>
            </a:p>
          </p:txBody>
        </p:sp>
        <p:grpSp>
          <p:nvGrpSpPr>
            <p:cNvPr id="89104" name="Group 18"/>
            <p:cNvGrpSpPr>
              <a:grpSpLocks/>
            </p:cNvGrpSpPr>
            <p:nvPr/>
          </p:nvGrpSpPr>
          <p:grpSpPr bwMode="auto">
            <a:xfrm>
              <a:off x="5245100" y="3276599"/>
              <a:ext cx="2744788" cy="3284539"/>
              <a:chOff x="5245100" y="3276599"/>
              <a:chExt cx="2744788" cy="3284539"/>
            </a:xfrm>
          </p:grpSpPr>
          <p:sp>
            <p:nvSpPr>
              <p:cNvPr id="37" name="Rectangle 36"/>
              <p:cNvSpPr/>
              <p:nvPr/>
            </p:nvSpPr>
            <p:spPr>
              <a:xfrm>
                <a:off x="6400800" y="3276599"/>
                <a:ext cx="1524000" cy="1066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latin typeface="Consolas" panose="020B0609020204030204" pitchFamily="49" charset="0"/>
                    <a:cs typeface="Consolas" panose="020B0609020204030204" pitchFamily="49" charset="0"/>
                  </a:rPr>
                  <a:t>fun1</a:t>
                </a:r>
              </a:p>
            </p:txBody>
          </p:sp>
          <p:sp>
            <p:nvSpPr>
              <p:cNvPr id="38" name="Rectangle 37"/>
              <p:cNvSpPr/>
              <p:nvPr/>
            </p:nvSpPr>
            <p:spPr>
              <a:xfrm>
                <a:off x="5245100" y="5275263"/>
                <a:ext cx="1536700" cy="1285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en-US" dirty="0">
                    <a:solidFill>
                      <a:schemeClr val="tx1"/>
                    </a:solidFill>
                  </a:rPr>
                  <a:t>fun2</a:t>
                </a:r>
              </a:p>
            </p:txBody>
          </p:sp>
          <p:cxnSp>
            <p:nvCxnSpPr>
              <p:cNvPr id="39" name="Elbow Connector 38"/>
              <p:cNvCxnSpPr>
                <a:stCxn id="38" idx="0"/>
                <a:endCxn id="37" idx="2"/>
              </p:cNvCxnSpPr>
              <p:nvPr/>
            </p:nvCxnSpPr>
            <p:spPr>
              <a:xfrm rot="5400000" flipH="1" flipV="1">
                <a:off x="6122193" y="4234656"/>
                <a:ext cx="931863" cy="1149350"/>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cxnSp>
            <p:nvCxnSpPr>
              <p:cNvPr id="41" name="Elbow Connector 40"/>
              <p:cNvCxnSpPr>
                <a:stCxn id="37" idx="2"/>
                <a:endCxn id="40" idx="0"/>
              </p:cNvCxnSpPr>
              <p:nvPr/>
            </p:nvCxnSpPr>
            <p:spPr>
              <a:xfrm rot="16200000" flipH="1">
                <a:off x="7110412" y="4395787"/>
                <a:ext cx="931863" cy="827088"/>
              </a:xfrm>
              <a:prstGeom prst="bentConnector3">
                <a:avLst>
                  <a:gd name="adj1" fmla="val 50000"/>
                </a:avLst>
              </a:prstGeom>
              <a:ln w="25400"/>
            </p:spPr>
            <p:style>
              <a:lnRef idx="1">
                <a:schemeClr val="accent1"/>
              </a:lnRef>
              <a:fillRef idx="0">
                <a:schemeClr val="accent1"/>
              </a:fillRef>
              <a:effectRef idx="0">
                <a:schemeClr val="accent1"/>
              </a:effectRef>
              <a:fontRef idx="minor">
                <a:schemeClr val="tx1"/>
              </a:fontRef>
            </p:style>
          </p:cxnSp>
        </p:grpSp>
      </p:grpSp>
      <p:sp>
        <p:nvSpPr>
          <p:cNvPr id="43" name="Rectangle 42"/>
          <p:cNvSpPr/>
          <p:nvPr/>
        </p:nvSpPr>
        <p:spPr>
          <a:xfrm>
            <a:off x="7380288"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y,z</a:t>
            </a:r>
          </a:p>
        </p:txBody>
      </p:sp>
      <p:sp>
        <p:nvSpPr>
          <p:cNvPr id="44" name="Rectangle 43"/>
          <p:cNvSpPr/>
          <p:nvPr/>
        </p:nvSpPr>
        <p:spPr>
          <a:xfrm>
            <a:off x="5434013" y="5764213"/>
            <a:ext cx="1219200" cy="5334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400" dirty="0">
                <a:solidFill>
                  <a:schemeClr val="tx1"/>
                </a:solidFill>
                <a:latin typeface="Consolas" panose="020B0609020204030204" pitchFamily="49" charset="0"/>
                <a:cs typeface="Consolas" panose="020B0609020204030204" pitchFamily="49" charset="0"/>
              </a:rPr>
              <a:t>x</a:t>
            </a:r>
          </a:p>
          <a:p>
            <a:pPr eaLnBrk="1" hangingPunct="1">
              <a:defRPr/>
            </a:pPr>
            <a:endParaRPr lang="en-US" sz="1400" dirty="0">
              <a:solidFill>
                <a:schemeClr val="tx1"/>
              </a:solidFill>
              <a:latin typeface="Consolas" panose="020B0609020204030204" pitchFamily="49" charset="0"/>
              <a:cs typeface="Consolas" panose="020B06090202040302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randombar(horizontal)">
                                      <p:cBhvr>
                                        <p:cTn id="26" dur="500"/>
                                        <p:tgtEl>
                                          <p:spTgt spid="4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randombar(horizontal)">
                                      <p:cBhvr>
                                        <p:cTn id="3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7" grpId="0" animBg="1"/>
      <p:bldP spid="43" grpId="0" animBg="1"/>
      <p:bldP spid="4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altLang="en-US" sz="3200" smtClean="0"/>
              <a:t>Decomposing A Problem Into Functions</a:t>
            </a:r>
            <a:endParaRPr lang="en-CA" altLang="en-US" sz="3200" smtClean="0"/>
          </a:p>
        </p:txBody>
      </p:sp>
      <p:sp>
        <p:nvSpPr>
          <p:cNvPr id="113667" name="Content Placeholder 2"/>
          <p:cNvSpPr>
            <a:spLocks noGrp="1"/>
          </p:cNvSpPr>
          <p:nvPr>
            <p:ph idx="4294967295"/>
          </p:nvPr>
        </p:nvSpPr>
        <p:spPr/>
        <p:txBody>
          <a:bodyPr/>
          <a:lstStyle/>
          <a:p>
            <a:r>
              <a:rPr lang="en-US" altLang="en-US" sz="2400" smtClean="0"/>
              <a:t>Break down the program by what it does (described with </a:t>
            </a:r>
            <a:r>
              <a:rPr lang="en-US" altLang="en-US" sz="2400" i="1" smtClean="0"/>
              <a:t>actions/verbs or action phrases</a:t>
            </a:r>
            <a:r>
              <a:rPr lang="en-US" altLang="en-US" sz="2400" smtClean="0"/>
              <a:t>).</a:t>
            </a:r>
          </a:p>
          <a:p>
            <a:r>
              <a:rPr lang="en-US" altLang="en-US" sz="2400" smtClean="0"/>
              <a:t>Eventually the different parts of the program will be implemented as functions.</a:t>
            </a:r>
          </a:p>
          <a:p>
            <a:pPr>
              <a:buFontTx/>
              <a:buNone/>
            </a:pPr>
            <a:endParaRPr lang="en-CA" alt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t>Documenting Functions</a:t>
            </a:r>
          </a:p>
        </p:txBody>
      </p:sp>
      <p:sp>
        <p:nvSpPr>
          <p:cNvPr id="3" name="Content Placeholder 2"/>
          <p:cNvSpPr>
            <a:spLocks noGrp="1"/>
          </p:cNvSpPr>
          <p:nvPr>
            <p:ph idx="1"/>
          </p:nvPr>
        </p:nvSpPr>
        <p:spPr/>
        <p:txBody>
          <a:bodyPr/>
          <a:lstStyle/>
          <a:p>
            <a:r>
              <a:rPr lang="en-US" altLang="en-US" dirty="0" smtClean="0"/>
              <a:t>(As previously mentioned the documentation should include)</a:t>
            </a:r>
          </a:p>
          <a:p>
            <a:pPr lvl="1"/>
            <a:r>
              <a:rPr lang="en-US" altLang="en-US" dirty="0" smtClean="0"/>
              <a:t>The type and number of </a:t>
            </a:r>
            <a:r>
              <a:rPr lang="en-US" altLang="en-US" dirty="0" err="1" smtClean="0"/>
              <a:t>parameterss</a:t>
            </a:r>
            <a:r>
              <a:rPr lang="en-US" altLang="en-US" dirty="0" smtClean="0"/>
              <a:t>/inputs e.g., </a:t>
            </a:r>
            <a:r>
              <a:rPr lang="en-US" altLang="en-US" dirty="0" smtClean="0">
                <a:solidFill>
                  <a:srgbClr val="3366FF"/>
                </a:solidFill>
              </a:rPr>
              <a:t># fun(</a:t>
            </a:r>
            <a:r>
              <a:rPr lang="en-US" altLang="en-US" dirty="0" err="1" smtClean="0">
                <a:solidFill>
                  <a:srgbClr val="3366FF"/>
                </a:solidFill>
              </a:rPr>
              <a:t>int,string</a:t>
            </a:r>
            <a:r>
              <a:rPr lang="en-US" altLang="en-US" dirty="0" smtClean="0">
                <a:solidFill>
                  <a:srgbClr val="3366FF"/>
                </a:solidFill>
              </a:rPr>
              <a:t>)</a:t>
            </a:r>
          </a:p>
          <a:p>
            <a:pPr lvl="1"/>
            <a:r>
              <a:rPr lang="en-US" altLang="en-US" dirty="0" smtClean="0"/>
              <a:t>The type and number of return values e.g., </a:t>
            </a:r>
            <a:r>
              <a:rPr lang="en-US" altLang="en-US" dirty="0" smtClean="0">
                <a:solidFill>
                  <a:srgbClr val="3366FF"/>
                </a:solidFill>
              </a:rPr>
              <a:t># returns(</a:t>
            </a:r>
            <a:r>
              <a:rPr lang="en-US" altLang="en-US" dirty="0" err="1" smtClean="0">
                <a:solidFill>
                  <a:srgbClr val="3366FF"/>
                </a:solidFill>
              </a:rPr>
              <a:t>float,float,int</a:t>
            </a:r>
            <a:r>
              <a:rPr lang="en-US" altLang="en-US" dirty="0" smtClean="0">
                <a:solidFill>
                  <a:srgbClr val="3366FF"/>
                </a:solidFill>
              </a:rPr>
              <a:t>)</a:t>
            </a:r>
          </a:p>
          <a:p>
            <a:r>
              <a:rPr lang="en-US" altLang="en-US" dirty="0" smtClean="0"/>
              <a:t>Additional documentation</a:t>
            </a:r>
          </a:p>
          <a:p>
            <a:pPr lvl="1"/>
            <a:r>
              <a:rPr lang="en-US" altLang="en-US" dirty="0" smtClean="0"/>
              <a:t>Functions are a ‘mini’ program.</a:t>
            </a:r>
          </a:p>
          <a:p>
            <a:pPr lvl="1"/>
            <a:r>
              <a:rPr lang="en-US" altLang="en-US" dirty="0" smtClean="0"/>
              <a:t>Consequently the manner in which an entire program is documented should also repeated in a similar process for each function:</a:t>
            </a:r>
          </a:p>
          <a:p>
            <a:pPr lvl="2"/>
            <a:r>
              <a:rPr lang="en-US" altLang="en-US" dirty="0" smtClean="0"/>
              <a:t>Features list.</a:t>
            </a:r>
          </a:p>
          <a:p>
            <a:pPr lvl="2"/>
            <a:r>
              <a:rPr lang="en-US" altLang="en-US" dirty="0" smtClean="0"/>
              <a:t>Limitations, assumptions e.g., if a function will divide two parameters then the documentation should indicate that the function requires that the denominator is not zero.</a:t>
            </a:r>
          </a:p>
          <a:p>
            <a:pPr lvl="2"/>
            <a:r>
              <a:rPr lang="en-US" altLang="en-US" dirty="0" smtClean="0"/>
              <a:t>(Authorship and version number may or may not be necessary for the purposes of this class although they are often included in actual practice).</a:t>
            </a:r>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r>
              <a:rPr lang="en-US" altLang="en-US" dirty="0" smtClean="0"/>
              <a:t>Doc Strings (If There Is Time)</a:t>
            </a:r>
          </a:p>
        </p:txBody>
      </p:sp>
      <p:sp>
        <p:nvSpPr>
          <p:cNvPr id="3" name="Content Placeholder 2"/>
          <p:cNvSpPr>
            <a:spLocks noGrp="1"/>
          </p:cNvSpPr>
          <p:nvPr>
            <p:ph idx="1"/>
          </p:nvPr>
        </p:nvSpPr>
        <p:spPr/>
        <p:txBody>
          <a:bodyPr/>
          <a:lstStyle/>
          <a:p>
            <a:pPr>
              <a:defRPr/>
            </a:pPr>
            <a:r>
              <a:rPr lang="en-US" dirty="0" smtClean="0">
                <a:ea typeface="MS PGothic" pitchFamily="34" charset="-128"/>
              </a:rPr>
              <a:t>A special form of documentation:</a:t>
            </a:r>
          </a:p>
          <a:p>
            <a:pPr lvl="1">
              <a:defRPr/>
            </a:pPr>
            <a:r>
              <a:rPr lang="en-US" b="1" dirty="0" smtClean="0">
                <a:ea typeface="MS PGothic" pitchFamily="34" charset="-128"/>
              </a:rPr>
              <a:t>Characteristic 1</a:t>
            </a:r>
            <a:r>
              <a:rPr lang="en-US" dirty="0" smtClean="0">
                <a:ea typeface="MS PGothic" pitchFamily="34" charset="-128"/>
              </a:rPr>
              <a:t>: It allows for documentation to span multiple lines</a:t>
            </a:r>
          </a:p>
          <a:p>
            <a:pPr lvl="1">
              <a:defRPr/>
            </a:pPr>
            <a:r>
              <a:rPr lang="en-US" dirty="0" smtClean="0">
                <a:ea typeface="MS PGothic" pitchFamily="34" charset="-128"/>
              </a:rPr>
              <a:t>Example:</a:t>
            </a:r>
          </a:p>
          <a:p>
            <a:pPr marL="571500" lvl="2" indent="0">
              <a:buFont typeface="Arial" charset="0"/>
              <a:buNone/>
              <a:defRPr/>
            </a:pPr>
            <a:r>
              <a:rPr lang="en-US" dirty="0" smtClean="0">
                <a:ea typeface="MS PGothic" pitchFamily="34" charset="-128"/>
              </a:rPr>
              <a:t>"""  (triple double quotes)</a:t>
            </a:r>
            <a:endParaRPr lang="en-US" dirty="0" smtClean="0">
              <a:latin typeface="Consolas" panose="020B0609020204030204" pitchFamily="49" charset="0"/>
              <a:ea typeface="MS PGothic" pitchFamily="34" charset="-128"/>
              <a:cs typeface="Consolas" panose="020B0609020204030204" pitchFamily="49" charset="0"/>
            </a:endParaRP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function</a:t>
            </a:r>
            <a:r>
              <a:rPr lang="en-US" dirty="0">
                <a:latin typeface="Consolas" panose="020B0609020204030204" pitchFamily="49" charset="0"/>
                <a:ea typeface="MS PGothic" pitchFamily="34" charset="-128"/>
                <a:cs typeface="Consolas" panose="020B0609020204030204" pitchFamily="49" charset="0"/>
              </a:rPr>
              <a:t>: </a:t>
            </a:r>
            <a:r>
              <a:rPr lang="en-US" dirty="0" err="1" smtClean="0">
                <a:latin typeface="Consolas" panose="020B0609020204030204" pitchFamily="49" charset="0"/>
                <a:ea typeface="MS PGothic" pitchFamily="34" charset="-128"/>
                <a:cs typeface="Consolas" panose="020B0609020204030204" pitchFamily="49" charset="0"/>
              </a:rPr>
              <a:t>getInputs</a:t>
            </a:r>
            <a:endParaRPr lang="en-US" dirty="0">
              <a:latin typeface="Consolas" panose="020B0609020204030204" pitchFamily="49" charset="0"/>
              <a:ea typeface="MS PGothic" pitchFamily="34" charset="-128"/>
              <a:cs typeface="Consolas" panose="020B0609020204030204" pitchFamily="49" charset="0"/>
            </a:endParaRP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a:t>
            </a:r>
            <a:r>
              <a:rPr lang="en-US" dirty="0" err="1" smtClean="0">
                <a:latin typeface="Consolas" panose="020B0609020204030204" pitchFamily="49" charset="0"/>
                <a:ea typeface="MS PGothic" pitchFamily="34" charset="-128"/>
                <a:cs typeface="Consolas" panose="020B0609020204030204" pitchFamily="49" charset="0"/>
              </a:rPr>
              <a:t>getInputs</a:t>
            </a:r>
            <a:r>
              <a:rPr lang="en-US" dirty="0" smtClean="0">
                <a:latin typeface="Consolas" panose="020B0609020204030204" pitchFamily="49" charset="0"/>
                <a:ea typeface="MS PGothic" pitchFamily="34" charset="-128"/>
                <a:cs typeface="Consolas" panose="020B0609020204030204" pitchFamily="49" charset="0"/>
              </a:rPr>
              <a:t>(none)</a:t>
            </a: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@returns(</a:t>
            </a:r>
            <a:r>
              <a:rPr lang="en-US" dirty="0" err="1" smtClean="0">
                <a:latin typeface="Consolas" panose="020B0609020204030204" pitchFamily="49" charset="0"/>
                <a:ea typeface="MS PGothic" pitchFamily="34" charset="-128"/>
                <a:cs typeface="Consolas" panose="020B0609020204030204" pitchFamily="49" charset="0"/>
              </a:rPr>
              <a:t>float,float,int</a:t>
            </a:r>
            <a:r>
              <a:rPr lang="en-US" dirty="0" smtClean="0">
                <a:latin typeface="Consolas" panose="020B0609020204030204" pitchFamily="49" charset="0"/>
                <a:ea typeface="MS PGothic" pitchFamily="34" charset="-128"/>
                <a:cs typeface="Consolas" panose="020B0609020204030204" pitchFamily="49" charset="0"/>
              </a:rPr>
              <a:t>)</a:t>
            </a:r>
          </a:p>
          <a:p>
            <a:pPr marL="57150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a:t>
            </a:r>
            <a:r>
              <a:rPr lang="en-US" dirty="0" smtClean="0">
                <a:latin typeface="Consolas" panose="020B0609020204030204" pitchFamily="49" charset="0"/>
                <a:ea typeface="MS PGothic" pitchFamily="34" charset="-128"/>
                <a:cs typeface="Consolas" panose="020B0609020204030204" pitchFamily="49" charset="0"/>
              </a:rPr>
              <a:t>Prompt </a:t>
            </a:r>
            <a:r>
              <a:rPr lang="en-US" dirty="0">
                <a:latin typeface="Consolas" panose="020B0609020204030204" pitchFamily="49" charset="0"/>
                <a:ea typeface="MS PGothic" pitchFamily="34" charset="-128"/>
                <a:cs typeface="Consolas" panose="020B0609020204030204" pitchFamily="49" charset="0"/>
              </a:rPr>
              <a:t>the user for the inputs to the operation: principle, rate, </a:t>
            </a:r>
            <a:r>
              <a:rPr lang="en-US" dirty="0" smtClean="0">
                <a:latin typeface="Consolas" panose="020B0609020204030204" pitchFamily="49" charset="0"/>
                <a:ea typeface="MS PGothic" pitchFamily="34" charset="-128"/>
                <a:cs typeface="Consolas" panose="020B0609020204030204" pitchFamily="49" charset="0"/>
              </a:rPr>
              <a:t>time</a:t>
            </a:r>
          </a:p>
          <a:p>
            <a:pPr marL="57150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a:t>
            </a:r>
          </a:p>
          <a:p>
            <a:pPr marL="51435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def </a:t>
            </a:r>
            <a:r>
              <a:rPr lang="en-US" dirty="0" err="1" smtClean="0">
                <a:latin typeface="Consolas" panose="020B0609020204030204" pitchFamily="49" charset="0"/>
                <a:ea typeface="MS PGothic" pitchFamily="34" charset="-128"/>
                <a:cs typeface="Consolas" panose="020B0609020204030204" pitchFamily="49" charset="0"/>
              </a:rPr>
              <a:t>getInputs</a:t>
            </a:r>
            <a:r>
              <a:rPr lang="en-US" dirty="0" smtClean="0">
                <a:latin typeface="Consolas" panose="020B0609020204030204" pitchFamily="49" charset="0"/>
                <a:ea typeface="MS PGothic" pitchFamily="34" charset="-128"/>
                <a:cs typeface="Consolas" panose="020B0609020204030204" pitchFamily="49" charset="0"/>
              </a:rPr>
              <a:t>():</a:t>
            </a:r>
          </a:p>
          <a:p>
            <a:pPr marL="514350" lvl="2" indent="0">
              <a:buFont typeface="Arial" charset="0"/>
              <a:buNone/>
              <a:defRPr/>
            </a:pPr>
            <a:r>
              <a:rPr lang="en-US" dirty="0">
                <a:latin typeface="Consolas" panose="020B0609020204030204" pitchFamily="49" charset="0"/>
                <a:ea typeface="MS PGothic" pitchFamily="34" charset="-128"/>
                <a:cs typeface="Consolas" panose="020B0609020204030204" pitchFamily="49" charset="0"/>
              </a:rPr>
              <a:t> </a:t>
            </a:r>
            <a:r>
              <a:rPr lang="en-US" dirty="0" smtClean="0">
                <a:latin typeface="Consolas" panose="020B0609020204030204" pitchFamily="49" charset="0"/>
                <a:ea typeface="MS PGothic" pitchFamily="34" charset="-128"/>
                <a:cs typeface="Consolas" panose="020B0609020204030204" pitchFamily="49" charset="0"/>
              </a:rPr>
              <a:t>   ...</a:t>
            </a:r>
            <a:endParaRPr lang="en-US" dirty="0">
              <a:latin typeface="Consolas" panose="020B0609020204030204" pitchFamily="49" charset="0"/>
              <a:ea typeface="MS PGothic" pitchFamily="34" charset="-128"/>
              <a:cs typeface="Consolas" panose="020B0609020204030204" pitchFamily="49" charset="0"/>
            </a:endParaRPr>
          </a:p>
          <a:p>
            <a:pPr marL="514350" lvl="2" indent="0">
              <a:buFont typeface="Arial" charset="0"/>
              <a:buNone/>
              <a:defRPr/>
            </a:pPr>
            <a:r>
              <a:rPr lang="en-US" dirty="0" smtClean="0">
                <a:latin typeface="Consolas" panose="020B0609020204030204" pitchFamily="49" charset="0"/>
                <a:ea typeface="MS PGothic" pitchFamily="34" charset="-128"/>
                <a:cs typeface="Consolas" panose="020B0609020204030204" pitchFamily="49" charset="0"/>
              </a:rPr>
              <a:t>    return(principle</a:t>
            </a:r>
            <a:r>
              <a:rPr lang="en-US" dirty="0">
                <a:latin typeface="Consolas" panose="020B0609020204030204" pitchFamily="49" charset="0"/>
                <a:ea typeface="MS PGothic" pitchFamily="34" charset="-128"/>
                <a:cs typeface="Consolas" panose="020B0609020204030204" pitchFamily="49" charset="0"/>
              </a:rPr>
              <a:t>, rate, time)</a:t>
            </a:r>
            <a:endParaRPr lang="en-US" dirty="0" smtClean="0">
              <a:latin typeface="Consolas" panose="020B0609020204030204" pitchFamily="49" charset="0"/>
              <a:ea typeface="MS PGothic" pitchFamily="34" charset="-128"/>
              <a:cs typeface="Consolas" panose="020B0609020204030204" pitchFamily="49" charset="0"/>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ltLang="en-US" smtClean="0"/>
              <a:t>Doc Strings (If There Is Time, 2)</a:t>
            </a:r>
          </a:p>
        </p:txBody>
      </p:sp>
      <p:sp>
        <p:nvSpPr>
          <p:cNvPr id="3" name="Content Placeholder 2"/>
          <p:cNvSpPr>
            <a:spLocks noGrp="1"/>
          </p:cNvSpPr>
          <p:nvPr>
            <p:ph idx="1"/>
          </p:nvPr>
        </p:nvSpPr>
        <p:spPr/>
        <p:txBody>
          <a:bodyPr/>
          <a:lstStyle/>
          <a:p>
            <a:pPr lvl="1"/>
            <a:r>
              <a:rPr lang="en-US" altLang="en-US" b="1" dirty="0" smtClean="0"/>
              <a:t>Characteristic 2</a:t>
            </a:r>
            <a:r>
              <a:rPr lang="en-US" altLang="en-US" dirty="0" smtClean="0"/>
              <a:t>: it can provide help as the program is running in Python’s interactive mode.</a:t>
            </a:r>
          </a:p>
          <a:p>
            <a:pPr lvl="1"/>
            <a:r>
              <a:rPr lang="en-US" altLang="en-US" dirty="0" smtClean="0"/>
              <a:t>Example: program is stored in file called “</a:t>
            </a:r>
            <a:r>
              <a:rPr lang="en-US" altLang="en-US" b="1" dirty="0" smtClean="0">
                <a:latin typeface="Consolas" pitchFamily="49" charset="0"/>
              </a:rPr>
              <a:t>doc_string.py</a:t>
            </a:r>
            <a:r>
              <a:rPr lang="en-US" altLang="en-US" dirty="0" smtClean="0"/>
              <a:t>”</a:t>
            </a:r>
          </a:p>
          <a:p>
            <a:pPr lvl="1"/>
            <a:r>
              <a:rPr lang="en-US" altLang="en-US" dirty="0" smtClean="0"/>
              <a:t>Interactive mode is invoked by typing “</a:t>
            </a:r>
            <a:r>
              <a:rPr lang="en-US" altLang="en-US" dirty="0" smtClean="0">
                <a:latin typeface="Consolas" pitchFamily="49" charset="0"/>
              </a:rPr>
              <a:t>python</a:t>
            </a:r>
            <a:r>
              <a:rPr lang="en-US" altLang="en-US" dirty="0" smtClean="0"/>
              <a:t>” at the command line (no program name) </a:t>
            </a:r>
          </a:p>
          <a:p>
            <a:pPr lvl="1"/>
            <a:endParaRPr lang="en-US" altLang="en-US" dirty="0" smtClean="0"/>
          </a:p>
          <a:p>
            <a:pPr lvl="1"/>
            <a:endParaRPr lang="en-US" altLang="en-US" dirty="0" smtClean="0"/>
          </a:p>
        </p:txBody>
      </p:sp>
      <p:grpSp>
        <p:nvGrpSpPr>
          <p:cNvPr id="7" name="Group 6"/>
          <p:cNvGrpSpPr>
            <a:grpSpLocks/>
          </p:cNvGrpSpPr>
          <p:nvPr/>
        </p:nvGrpSpPr>
        <p:grpSpPr bwMode="auto">
          <a:xfrm>
            <a:off x="0" y="2824163"/>
            <a:ext cx="4267200" cy="3117850"/>
            <a:chOff x="0" y="3320660"/>
            <a:chExt cx="4267200" cy="3117007"/>
          </a:xfrm>
        </p:grpSpPr>
        <p:sp>
          <p:nvSpPr>
            <p:cNvPr id="4" name="Rectangle 3"/>
            <p:cNvSpPr/>
            <p:nvPr/>
          </p:nvSpPr>
          <p:spPr>
            <a:xfrm>
              <a:off x="0" y="3695209"/>
              <a:ext cx="4267200" cy="2742458"/>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function: </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(none)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@returns(</a:t>
              </a:r>
              <a:r>
                <a:rPr lang="en-US" sz="1600" b="1" dirty="0" err="1">
                  <a:solidFill>
                    <a:schemeClr val="bg1"/>
                  </a:solidFill>
                  <a:latin typeface="Consolas" panose="020B0609020204030204" pitchFamily="49" charset="0"/>
                  <a:cs typeface="Consolas" panose="020B0609020204030204" pitchFamily="49" charset="0"/>
                </a:rPr>
                <a:t>float,float,int</a:t>
              </a: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@Prompt the user for the inputs to the operation: principle, rate, time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a:t>
              </a:r>
            </a:p>
            <a:p>
              <a:pPr eaLnBrk="1" hangingPunct="1">
                <a:defRPr/>
              </a:pPr>
              <a:r>
                <a:rPr lang="en-US" sz="1600" b="1" dirty="0">
                  <a:solidFill>
                    <a:schemeClr val="bg1"/>
                  </a:solidFill>
                  <a:latin typeface="Consolas" panose="020B0609020204030204" pitchFamily="49" charset="0"/>
                  <a:cs typeface="Consolas" panose="020B0609020204030204" pitchFamily="49" charset="0"/>
                </a:rPr>
                <a:t>def </a:t>
              </a:r>
              <a:r>
                <a:rPr lang="en-US" sz="1600" b="1" dirty="0" err="1">
                  <a:solidFill>
                    <a:schemeClr val="bg1"/>
                  </a:solidFill>
                  <a:latin typeface="Consolas" panose="020B0609020204030204" pitchFamily="49" charset="0"/>
                  <a:cs typeface="Consolas" panose="020B0609020204030204" pitchFamily="49" charset="0"/>
                </a:rPr>
                <a:t>getInputs</a:t>
              </a:r>
              <a:r>
                <a:rPr lang="en-US" sz="1600" b="1" dirty="0">
                  <a:solidFill>
                    <a:schemeClr val="bg1"/>
                  </a:solidFill>
                  <a:latin typeface="Consolas" panose="020B0609020204030204" pitchFamily="49" charset="0"/>
                  <a:cs typeface="Consolas" panose="020B0609020204030204" pitchFamily="49" charset="0"/>
                </a:rPr>
                <a:t>():</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return(principle, rate, time)</a:t>
              </a:r>
            </a:p>
            <a:p>
              <a:pPr eaLnBrk="1" hangingPunct="1">
                <a:defRPr/>
              </a:pPr>
              <a:endParaRPr lang="en-US" dirty="0">
                <a:solidFill>
                  <a:schemeClr val="tx1"/>
                </a:solidFill>
              </a:endParaRPr>
            </a:p>
          </p:txBody>
        </p:sp>
        <p:sp>
          <p:nvSpPr>
            <p:cNvPr id="92172" name="Rectangle 4"/>
            <p:cNvSpPr>
              <a:spLocks noChangeArrowheads="1"/>
            </p:cNvSpPr>
            <p:nvPr/>
          </p:nvSpPr>
          <p:spPr bwMode="auto">
            <a:xfrm>
              <a:off x="0" y="3320660"/>
              <a:ext cx="18652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a:latin typeface="Consolas" pitchFamily="49" charset="0"/>
                </a:rPr>
                <a:t>doc_strings.py</a:t>
              </a:r>
              <a:endParaRPr lang="en-US" altLang="en-US"/>
            </a:p>
          </p:txBody>
        </p:sp>
      </p:grpSp>
      <p:grpSp>
        <p:nvGrpSpPr>
          <p:cNvPr id="11" name="Group 10"/>
          <p:cNvGrpSpPr>
            <a:grpSpLocks/>
          </p:cNvGrpSpPr>
          <p:nvPr/>
        </p:nvGrpSpPr>
        <p:grpSpPr bwMode="auto">
          <a:xfrm>
            <a:off x="4811713" y="2600325"/>
            <a:ext cx="2681287" cy="517525"/>
            <a:chOff x="4812254" y="2600213"/>
            <a:chExt cx="2681343" cy="517257"/>
          </a:xfrm>
        </p:grpSpPr>
        <p:pic>
          <p:nvPicPr>
            <p:cNvPr id="92169" name="Picture 2"/>
            <p:cNvPicPr>
              <a:picLocks noChangeAspect="1" noChangeArrowheads="1"/>
            </p:cNvPicPr>
            <p:nvPr/>
          </p:nvPicPr>
          <p:blipFill>
            <a:blip r:embed="rId2">
              <a:extLst>
                <a:ext uri="{28A0092B-C50C-407E-A947-70E740481C1C}">
                  <a14:useLocalDpi xmlns:a14="http://schemas.microsoft.com/office/drawing/2010/main" val="0"/>
                </a:ext>
              </a:extLst>
            </a:blip>
            <a:srcRect r="68549" b="94348"/>
            <a:stretch>
              <a:fillRect/>
            </a:stretch>
          </p:blipFill>
          <p:spPr bwMode="auto">
            <a:xfrm>
              <a:off x="4812254" y="2900524"/>
              <a:ext cx="2279725" cy="216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70" name="TextBox 9"/>
            <p:cNvSpPr txBox="1">
              <a:spLocks noChangeArrowheads="1"/>
            </p:cNvSpPr>
            <p:nvPr/>
          </p:nvSpPr>
          <p:spPr bwMode="auto">
            <a:xfrm>
              <a:off x="4826597" y="2600213"/>
              <a:ext cx="2667000" cy="26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Start interactive mode</a:t>
              </a:r>
            </a:p>
          </p:txBody>
        </p:sp>
      </p:grpSp>
      <p:grpSp>
        <p:nvGrpSpPr>
          <p:cNvPr id="13" name="Group 12"/>
          <p:cNvGrpSpPr>
            <a:grpSpLocks/>
          </p:cNvGrpSpPr>
          <p:nvPr/>
        </p:nvGrpSpPr>
        <p:grpSpPr bwMode="auto">
          <a:xfrm>
            <a:off x="4805363" y="3325813"/>
            <a:ext cx="4330700" cy="3524250"/>
            <a:chOff x="4805082" y="3326579"/>
            <a:chExt cx="4331746" cy="3523353"/>
          </a:xfrm>
        </p:grpSpPr>
        <p:pic>
          <p:nvPicPr>
            <p:cNvPr id="92167" name="Picture 2"/>
            <p:cNvPicPr>
              <a:picLocks noChangeAspect="1" noChangeArrowheads="1"/>
            </p:cNvPicPr>
            <p:nvPr/>
          </p:nvPicPr>
          <p:blipFill>
            <a:blip r:embed="rId2">
              <a:extLst>
                <a:ext uri="{28A0092B-C50C-407E-A947-70E740481C1C}">
                  <a14:useLocalDpi xmlns:a14="http://schemas.microsoft.com/office/drawing/2010/main" val="0"/>
                </a:ext>
              </a:extLst>
            </a:blip>
            <a:srcRect l="-37" t="17821" r="40375" b="211"/>
            <a:stretch>
              <a:fillRect/>
            </a:stretch>
          </p:blipFill>
          <p:spPr bwMode="auto">
            <a:xfrm>
              <a:off x="4812254" y="3703432"/>
              <a:ext cx="4324574" cy="314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68" name="TextBox 11"/>
            <p:cNvSpPr txBox="1">
              <a:spLocks noChangeArrowheads="1"/>
            </p:cNvSpPr>
            <p:nvPr/>
          </p:nvSpPr>
          <p:spPr bwMode="auto">
            <a:xfrm>
              <a:off x="4805082" y="3326579"/>
              <a:ext cx="2667000" cy="26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Viewing help (doc string)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altLang="en-US" smtClean="0"/>
              <a:t>Boolean Functions</a:t>
            </a:r>
          </a:p>
        </p:txBody>
      </p:sp>
      <p:sp>
        <p:nvSpPr>
          <p:cNvPr id="3" name="Content Placeholder 2"/>
          <p:cNvSpPr>
            <a:spLocks noGrp="1"/>
          </p:cNvSpPr>
          <p:nvPr>
            <p:ph idx="1"/>
          </p:nvPr>
        </p:nvSpPr>
        <p:spPr/>
        <p:txBody>
          <a:bodyPr/>
          <a:lstStyle/>
          <a:p>
            <a:r>
              <a:rPr lang="en-US" altLang="en-US" dirty="0" smtClean="0"/>
              <a:t>Return a Boolean value (true/false): </a:t>
            </a:r>
            <a:r>
              <a:rPr lang="ja-JP" altLang="en-US" dirty="0" smtClean="0"/>
              <a:t>“</a:t>
            </a:r>
            <a:r>
              <a:rPr lang="en-US" altLang="ja-JP" dirty="0" smtClean="0"/>
              <a:t>Asks a question</a:t>
            </a:r>
            <a:r>
              <a:rPr lang="ja-JP" altLang="en-US" dirty="0" smtClean="0"/>
              <a:t>”</a:t>
            </a:r>
            <a:endParaRPr lang="en-US" altLang="ja-JP" dirty="0" smtClean="0"/>
          </a:p>
          <a:p>
            <a:r>
              <a:rPr lang="en-US" altLang="en-US" dirty="0" smtClean="0"/>
              <a:t>Typically the Boolean function will </a:t>
            </a:r>
            <a:r>
              <a:rPr lang="ja-JP" altLang="en-US" dirty="0" smtClean="0"/>
              <a:t>‘</a:t>
            </a:r>
            <a:r>
              <a:rPr lang="en-US" altLang="ja-JP" dirty="0" smtClean="0"/>
              <a:t>ask the question</a:t>
            </a:r>
            <a:r>
              <a:rPr lang="ja-JP" altLang="en-US" dirty="0" smtClean="0"/>
              <a:t>’</a:t>
            </a:r>
            <a:r>
              <a:rPr lang="en-US" altLang="ja-JP" dirty="0" smtClean="0"/>
              <a:t> about a parameter(s)</a:t>
            </a:r>
          </a:p>
          <a:p>
            <a:r>
              <a:rPr lang="en-US" altLang="en-US" dirty="0" smtClean="0"/>
              <a:t>Example:</a:t>
            </a:r>
          </a:p>
          <a:p>
            <a:pPr lvl="1"/>
            <a:r>
              <a:rPr lang="en-US" altLang="en-US" dirty="0" smtClean="0"/>
              <a:t>Is it true that the string can be converted to a number?</a:t>
            </a:r>
          </a:p>
          <a:p>
            <a:pPr lvl="1"/>
            <a:endParaRPr lang="en-US" altLang="en-US" dirty="0" smtClean="0"/>
          </a:p>
          <a:p>
            <a:pPr lvl="1">
              <a:buFont typeface="Arial" charset="0"/>
              <a:buNone/>
            </a:pPr>
            <a:r>
              <a:rPr lang="en-US" altLang="en-US" sz="1600" dirty="0" err="1" smtClean="0">
                <a:latin typeface="Consolas" pitchFamily="49" charset="0"/>
              </a:rPr>
              <a:t>aString</a:t>
            </a:r>
            <a:r>
              <a:rPr lang="en-US" altLang="en-US" sz="1600" dirty="0" smtClean="0">
                <a:latin typeface="Consolas" pitchFamily="49" charset="0"/>
              </a:rPr>
              <a:t> = input("Enter age: ")</a:t>
            </a:r>
          </a:p>
          <a:p>
            <a:pPr lvl="1">
              <a:buFont typeface="Arial" charset="0"/>
              <a:buNone/>
            </a:pPr>
            <a:r>
              <a:rPr lang="en-US" altLang="en-US" sz="1600" dirty="0" err="1" smtClean="0">
                <a:latin typeface="Consolas" pitchFamily="49" charset="0"/>
              </a:rPr>
              <a:t>ageOK</a:t>
            </a:r>
            <a:r>
              <a:rPr lang="en-US" altLang="en-US" sz="1600" dirty="0" smtClean="0">
                <a:latin typeface="Consolas" pitchFamily="49" charset="0"/>
              </a:rPr>
              <a:t> = </a:t>
            </a:r>
            <a:r>
              <a:rPr lang="en-US" altLang="en-US" sz="1600" dirty="0" err="1" smtClean="0">
                <a:latin typeface="Consolas" pitchFamily="49" charset="0"/>
              </a:rPr>
              <a:t>isNum</a:t>
            </a:r>
            <a:r>
              <a:rPr lang="en-US" altLang="en-US" sz="1600" dirty="0" smtClean="0">
                <a:latin typeface="Consolas" pitchFamily="49" charset="0"/>
              </a:rPr>
              <a:t>(</a:t>
            </a:r>
            <a:r>
              <a:rPr lang="en-US" altLang="en-US" sz="1600" dirty="0" err="1" smtClean="0">
                <a:latin typeface="Consolas" pitchFamily="49" charset="0"/>
              </a:rPr>
              <a:t>aString</a:t>
            </a:r>
            <a:r>
              <a:rPr lang="en-US" altLang="en-US" sz="1600" dirty="0" smtClean="0">
                <a:latin typeface="Consolas" pitchFamily="49" charset="0"/>
              </a:rPr>
              <a:t>)</a:t>
            </a:r>
          </a:p>
          <a:p>
            <a:pPr lvl="1">
              <a:buFont typeface="Arial" charset="0"/>
              <a:buNone/>
            </a:pPr>
            <a:r>
              <a:rPr lang="en-US" altLang="en-US" sz="1600" dirty="0" smtClean="0">
                <a:latin typeface="Consolas" pitchFamily="49" charset="0"/>
              </a:rPr>
              <a:t>if (</a:t>
            </a:r>
            <a:r>
              <a:rPr lang="en-US" altLang="en-US" sz="1600" dirty="0" err="1" smtClean="0">
                <a:latin typeface="Consolas" pitchFamily="49" charset="0"/>
              </a:rPr>
              <a:t>ageOK</a:t>
            </a:r>
            <a:r>
              <a:rPr lang="en-US" altLang="en-US" sz="1600" dirty="0" smtClean="0">
                <a:latin typeface="Consolas" pitchFamily="49" charset="0"/>
              </a:rPr>
              <a:t> != True):</a:t>
            </a:r>
          </a:p>
          <a:p>
            <a:pPr lvl="1">
              <a:buFont typeface="Arial" charset="0"/>
              <a:buNone/>
            </a:pPr>
            <a:r>
              <a:rPr lang="en-US" altLang="en-US" sz="1600" dirty="0" smtClean="0">
                <a:latin typeface="Consolas" pitchFamily="49" charset="0"/>
              </a:rPr>
              <a:t>   print("Age must be a numeric value")</a:t>
            </a:r>
          </a:p>
          <a:p>
            <a:pPr lvl="1">
              <a:buFont typeface="Arial" charset="0"/>
              <a:buNone/>
            </a:pPr>
            <a:r>
              <a:rPr lang="en-US" altLang="en-US" sz="1600" dirty="0" smtClean="0">
                <a:latin typeface="Consolas" pitchFamily="49" charset="0"/>
              </a:rPr>
              <a:t>else:</a:t>
            </a:r>
          </a:p>
          <a:p>
            <a:pPr lvl="1">
              <a:buFont typeface="Arial" charset="0"/>
              <a:buNone/>
            </a:pPr>
            <a:r>
              <a:rPr lang="en-US" altLang="en-US" sz="1600" b="1" dirty="0" smtClean="0">
                <a:solidFill>
                  <a:srgbClr val="3366FF"/>
                </a:solidFill>
                <a:latin typeface="Consolas" pitchFamily="49" charset="0"/>
              </a:rPr>
              <a:t>   # OK to convert the string to a number</a:t>
            </a:r>
          </a:p>
          <a:p>
            <a:pPr lvl="1">
              <a:buFont typeface="Arial" charset="0"/>
              <a:buNone/>
            </a:pPr>
            <a:r>
              <a:rPr lang="en-US" altLang="en-US" sz="1600" dirty="0" smtClean="0">
                <a:latin typeface="Consolas" pitchFamily="49" charset="0"/>
              </a:rPr>
              <a:t>   age = </a:t>
            </a:r>
            <a:r>
              <a:rPr lang="en-US" altLang="en-US" sz="1600" dirty="0" err="1" smtClean="0">
                <a:latin typeface="Consolas" pitchFamily="49" charset="0"/>
              </a:rPr>
              <a:t>int</a:t>
            </a:r>
            <a:r>
              <a:rPr lang="en-US" altLang="en-US" sz="1600" dirty="0" smtClean="0">
                <a:latin typeface="Consolas" pitchFamily="49" charset="0"/>
              </a:rPr>
              <a:t>(</a:t>
            </a:r>
            <a:r>
              <a:rPr lang="en-US" altLang="en-US" sz="1600" dirty="0" err="1" smtClean="0">
                <a:latin typeface="Consolas" pitchFamily="49" charset="0"/>
              </a:rPr>
              <a:t>aString</a:t>
            </a:r>
            <a:r>
              <a:rPr lang="en-US" altLang="en-US" sz="1600" dirty="0" smtClean="0">
                <a:latin typeface="Consolas" pitchFamily="49" charset="0"/>
              </a:rPr>
              <a:t>)</a:t>
            </a:r>
          </a:p>
        </p:txBody>
      </p:sp>
      <p:grpSp>
        <p:nvGrpSpPr>
          <p:cNvPr id="8" name="Group 7"/>
          <p:cNvGrpSpPr>
            <a:grpSpLocks/>
          </p:cNvGrpSpPr>
          <p:nvPr/>
        </p:nvGrpSpPr>
        <p:grpSpPr bwMode="auto">
          <a:xfrm>
            <a:off x="3505200" y="3233738"/>
            <a:ext cx="5181600" cy="1077912"/>
            <a:chOff x="3505200" y="3233291"/>
            <a:chExt cx="5181600" cy="1077675"/>
          </a:xfrm>
        </p:grpSpPr>
        <p:cxnSp>
          <p:nvCxnSpPr>
            <p:cNvPr id="5" name="Straight Arrow Connector 4"/>
            <p:cNvCxnSpPr/>
            <p:nvPr/>
          </p:nvCxnSpPr>
          <p:spPr>
            <a:xfrm flipV="1">
              <a:off x="3505200" y="3504693"/>
              <a:ext cx="2743200" cy="45709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3190" name="TextBox 5"/>
            <p:cNvSpPr txBox="1">
              <a:spLocks noChangeArrowheads="1"/>
            </p:cNvSpPr>
            <p:nvPr/>
          </p:nvSpPr>
          <p:spPr bwMode="auto">
            <a:xfrm>
              <a:off x="6248400" y="3233291"/>
              <a:ext cx="2438400" cy="107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b="1" dirty="0">
                  <a:solidFill>
                    <a:srgbClr val="3366FF"/>
                  </a:solidFill>
                  <a:latin typeface="Consolas" pitchFamily="49" charset="0"/>
                </a:rPr>
                <a:t># Boolean function</a:t>
              </a:r>
            </a:p>
            <a:p>
              <a:pPr eaLnBrk="1" hangingPunct="1"/>
              <a:r>
                <a:rPr lang="en-US" altLang="en-US" sz="1600" dirty="0">
                  <a:latin typeface="Consolas" pitchFamily="49" charset="0"/>
                </a:rPr>
                <a:t>def </a:t>
              </a:r>
              <a:r>
                <a:rPr lang="en-US" altLang="en-US" sz="1600" dirty="0" err="1">
                  <a:latin typeface="Consolas" pitchFamily="49" charset="0"/>
                </a:rPr>
                <a:t>isNum</a:t>
              </a:r>
              <a:r>
                <a:rPr lang="en-US" altLang="en-US" sz="1600" dirty="0">
                  <a:latin typeface="Consolas" pitchFamily="49" charset="0"/>
                </a:rPr>
                <a:t>(</a:t>
              </a:r>
              <a:r>
                <a:rPr lang="en-US" altLang="en-US" sz="1600" dirty="0" err="1">
                  <a:latin typeface="Consolas" pitchFamily="49" charset="0"/>
                </a:rPr>
                <a:t>aString</a:t>
              </a:r>
              <a:r>
                <a:rPr lang="en-US" altLang="en-US" sz="1600" dirty="0">
                  <a:latin typeface="Consolas" pitchFamily="49" charset="0"/>
                </a:rPr>
                <a:t>):</a:t>
              </a:r>
            </a:p>
            <a:p>
              <a:pPr eaLnBrk="1" hangingPunct="1"/>
              <a:r>
                <a:rPr lang="en-US" altLang="en-US" sz="1600" b="1" dirty="0">
                  <a:solidFill>
                    <a:srgbClr val="3366FF"/>
                  </a:solidFill>
                  <a:latin typeface="Consolas" pitchFamily="49" charset="0"/>
                </a:rPr>
                <a:t>   # Returns (True</a:t>
              </a:r>
            </a:p>
            <a:p>
              <a:pPr eaLnBrk="1" hangingPunct="1"/>
              <a:r>
                <a:rPr lang="en-US" altLang="en-US" sz="1600" b="1" dirty="0">
                  <a:solidFill>
                    <a:srgbClr val="3366FF"/>
                  </a:solidFill>
                  <a:latin typeface="Consolas" pitchFamily="49" charset="0"/>
                </a:rPr>
                <a:t>   # or False)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smtClean="0"/>
              <a:t>Good Style: Functions</a:t>
            </a:r>
          </a:p>
        </p:txBody>
      </p:sp>
      <p:sp>
        <p:nvSpPr>
          <p:cNvPr id="161795" name="Rectangle 3"/>
          <p:cNvSpPr>
            <a:spLocks noGrp="1" noChangeArrowheads="1"/>
          </p:cNvSpPr>
          <p:nvPr>
            <p:ph type="body" idx="1"/>
          </p:nvPr>
        </p:nvSpPr>
        <p:spPr/>
        <p:txBody>
          <a:bodyPr/>
          <a:lstStyle/>
          <a:p>
            <a:pPr marL="457200" indent="-457200">
              <a:buFontTx/>
              <a:buAutoNum type="arabicPeriod"/>
            </a:pPr>
            <a:r>
              <a:rPr lang="en-US" altLang="en-US" smtClean="0"/>
              <a:t>Each function should have one well defined task. If it doesn’t then this may be a sign that the function should be decomposed into multiple sub-functions.</a:t>
            </a:r>
          </a:p>
          <a:p>
            <a:pPr marL="803275" lvl="2" indent="-342900">
              <a:buFontTx/>
              <a:buAutoNum type="alphaLcParenR"/>
            </a:pPr>
            <a:r>
              <a:rPr lang="en-US" altLang="en-US" sz="2000" smtClean="0"/>
              <a:t>Clear function: A function that squares a number.</a:t>
            </a:r>
          </a:p>
          <a:p>
            <a:pPr marL="803275" lvl="2" indent="-342900">
              <a:buFontTx/>
              <a:buAutoNum type="alphaLcParenR"/>
            </a:pPr>
            <a:r>
              <a:rPr lang="en-US" altLang="en-US" sz="2000" smtClean="0"/>
              <a:t>Ambiguous function: A function that calculates the square and the cube of a number.</a:t>
            </a:r>
          </a:p>
          <a:p>
            <a:pPr marL="796925" lvl="3" indent="-107950"/>
            <a:r>
              <a:rPr lang="en-US" altLang="en-US" sz="1800" smtClean="0"/>
              <a:t>Writing a function that is too specific makes it less useful (in this case what if we wanted to perform one operation but not the other).</a:t>
            </a:r>
          </a:p>
          <a:p>
            <a:pPr marL="803275" lvl="2" indent="-342900"/>
            <a:r>
              <a:rPr lang="en-US" altLang="en-US" sz="2000" smtClean="0"/>
              <a:t>Also functions that perform multiple tasks can be harder to test.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1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17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bldLvl="4"/>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ltLang="en-US" smtClean="0"/>
              <a:t>Good Style: Functions (2)</a:t>
            </a:r>
          </a:p>
        </p:txBody>
      </p:sp>
      <p:sp>
        <p:nvSpPr>
          <p:cNvPr id="3" name="Content Placeholder 2"/>
          <p:cNvSpPr>
            <a:spLocks noGrp="1"/>
          </p:cNvSpPr>
          <p:nvPr>
            <p:ph idx="1"/>
          </p:nvPr>
        </p:nvSpPr>
        <p:spPr/>
        <p:txBody>
          <a:bodyPr/>
          <a:lstStyle/>
          <a:p>
            <a:pPr marL="457200" indent="-457200">
              <a:buFont typeface="Calibri" pitchFamily="34" charset="0"/>
              <a:buAutoNum type="arabicPeriod" startAt="2"/>
            </a:pPr>
            <a:r>
              <a:rPr lang="en-US" altLang="en-US" dirty="0" smtClean="0"/>
              <a:t>(Related to the previous point). Functions should have a self descriptive action-oriented name (verb/action phrase or take the form of a question – the latter for functions that check if something is true): the name of the function should provide a clear indication to the reader what task is performed by the function.</a:t>
            </a:r>
          </a:p>
          <a:p>
            <a:pPr marL="631825" lvl="1" indent="-342900">
              <a:buFontTx/>
              <a:buAutoNum type="alphaLcParenR"/>
            </a:pPr>
            <a:r>
              <a:rPr lang="en-US" altLang="en-US" sz="1800" dirty="0" smtClean="0"/>
              <a:t>Good: </a:t>
            </a:r>
            <a:r>
              <a:rPr lang="en-US" altLang="en-US" sz="1800" dirty="0" err="1" smtClean="0">
                <a:latin typeface="Consolas" pitchFamily="49" charset="0"/>
              </a:rPr>
              <a:t>drawShape</a:t>
            </a:r>
            <a:r>
              <a:rPr lang="en-US" altLang="en-US" sz="1800" dirty="0" smtClean="0">
                <a:latin typeface="Consolas" pitchFamily="49" charset="0"/>
              </a:rPr>
              <a:t>()</a:t>
            </a:r>
            <a:r>
              <a:rPr lang="en-US" altLang="en-US" sz="1800" dirty="0" smtClean="0"/>
              <a:t>, </a:t>
            </a:r>
            <a:r>
              <a:rPr lang="en-US" altLang="en-US" sz="1800" dirty="0" err="1" smtClean="0">
                <a:latin typeface="Consolas" pitchFamily="49" charset="0"/>
              </a:rPr>
              <a:t>toUpper</a:t>
            </a:r>
            <a:r>
              <a:rPr lang="en-US" altLang="en-US" sz="1800" dirty="0" smtClean="0">
                <a:latin typeface="Consolas" pitchFamily="49" charset="0"/>
              </a:rPr>
              <a:t>()</a:t>
            </a:r>
          </a:p>
          <a:p>
            <a:pPr marL="631825" lvl="1" indent="-342900">
              <a:buFont typeface="Arial" charset="0"/>
              <a:buNone/>
            </a:pPr>
            <a:r>
              <a:rPr lang="en-US" altLang="en-US" sz="1800" dirty="0" smtClean="0">
                <a:latin typeface="Consolas" pitchFamily="49" charset="0"/>
              </a:rPr>
              <a:t>        </a:t>
            </a:r>
            <a:r>
              <a:rPr lang="en-US" altLang="en-US" sz="1800" dirty="0" err="1" smtClean="0">
                <a:latin typeface="Consolas" pitchFamily="49" charset="0"/>
              </a:rPr>
              <a:t>isNum</a:t>
            </a:r>
            <a:r>
              <a:rPr lang="en-US" altLang="en-US" sz="1800" dirty="0" smtClean="0">
                <a:latin typeface="Consolas" pitchFamily="49" charset="0"/>
              </a:rPr>
              <a:t>()</a:t>
            </a:r>
            <a:r>
              <a:rPr lang="en-US" altLang="en-US" sz="1800" dirty="0" smtClean="0">
                <a:latin typeface="Arial" charset="0"/>
              </a:rPr>
              <a:t>, </a:t>
            </a:r>
            <a:r>
              <a:rPr lang="en-US" altLang="en-US" sz="1800" dirty="0" err="1" smtClean="0">
                <a:latin typeface="Consolas" pitchFamily="49" charset="0"/>
              </a:rPr>
              <a:t>isUpper</a:t>
            </a:r>
            <a:r>
              <a:rPr lang="en-US" altLang="en-US" sz="1800" dirty="0" smtClean="0">
                <a:latin typeface="Consolas" pitchFamily="49" charset="0"/>
              </a:rPr>
              <a:t>()</a:t>
            </a:r>
            <a:r>
              <a:rPr lang="en-US" altLang="en-US" sz="1800" dirty="0" smtClean="0">
                <a:latin typeface="Arial" charset="0"/>
              </a:rPr>
              <a:t>   </a:t>
            </a:r>
            <a:r>
              <a:rPr lang="en-US" altLang="en-US" sz="1800" b="1" dirty="0" smtClean="0">
                <a:solidFill>
                  <a:srgbClr val="3366FF"/>
                </a:solidFill>
                <a:latin typeface="Arial" charset="0"/>
              </a:rPr>
              <a:t># Boolean functions: ask questions </a:t>
            </a:r>
            <a:endParaRPr lang="en-US" altLang="en-US" sz="1800" b="1" dirty="0" smtClean="0">
              <a:solidFill>
                <a:srgbClr val="3366FF"/>
              </a:solidFill>
              <a:latin typeface="Consolas" pitchFamily="49" charset="0"/>
            </a:endParaRPr>
          </a:p>
          <a:p>
            <a:pPr marL="631825" lvl="1" indent="-342900">
              <a:buFontTx/>
              <a:buAutoNum type="alphaLcParenR"/>
            </a:pPr>
            <a:r>
              <a:rPr lang="en-US" altLang="en-US" sz="1800" dirty="0" smtClean="0"/>
              <a:t>Bad: </a:t>
            </a:r>
            <a:r>
              <a:rPr lang="en-US" altLang="en-US" sz="1800" dirty="0" err="1" smtClean="0">
                <a:latin typeface="Consolas" pitchFamily="49" charset="0"/>
              </a:rPr>
              <a:t>doIt</a:t>
            </a:r>
            <a:r>
              <a:rPr lang="en-US" altLang="en-US" sz="1800" dirty="0" smtClean="0">
                <a:latin typeface="Consolas" pitchFamily="49" charset="0"/>
              </a:rPr>
              <a:t>()</a:t>
            </a:r>
            <a:r>
              <a:rPr lang="en-US" altLang="en-US" sz="1800" dirty="0" smtClean="0">
                <a:latin typeface="Arial" charset="0"/>
              </a:rPr>
              <a:t>, </a:t>
            </a:r>
            <a:r>
              <a:rPr lang="en-US" altLang="en-US" sz="1800" dirty="0" smtClean="0">
                <a:latin typeface="Consolas" pitchFamily="49" charset="0"/>
              </a:rPr>
              <a:t>go(), a()</a:t>
            </a:r>
          </a:p>
          <a:p>
            <a:pPr marL="457200" indent="-457200"/>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smtClean="0"/>
              <a:t>Good Style: Functions (2)</a:t>
            </a:r>
          </a:p>
        </p:txBody>
      </p:sp>
      <p:sp>
        <p:nvSpPr>
          <p:cNvPr id="162819" name="Rectangle 3"/>
          <p:cNvSpPr>
            <a:spLocks noGrp="1" noChangeArrowheads="1"/>
          </p:cNvSpPr>
          <p:nvPr>
            <p:ph type="body" idx="1"/>
          </p:nvPr>
        </p:nvSpPr>
        <p:spPr/>
        <p:txBody>
          <a:bodyPr/>
          <a:lstStyle/>
          <a:p>
            <a:pPr marL="457200" indent="-457200">
              <a:buFont typeface="Calibri" pitchFamily="34" charset="0"/>
              <a:buAutoNum type="arabicPeriod" startAt="3"/>
            </a:pPr>
            <a:r>
              <a:rPr lang="en-US" altLang="en-US" smtClean="0"/>
              <a:t>Try to avoid writing functions that are longer than one screen in length.</a:t>
            </a:r>
          </a:p>
          <a:p>
            <a:pPr marL="803275" lvl="2" indent="-342900">
              <a:buFontTx/>
              <a:buAutoNum type="alphaLcParenR"/>
            </a:pPr>
            <a:r>
              <a:rPr lang="en-US" altLang="en-US" sz="2000" smtClean="0"/>
              <a:t>Tracing functions that span multiple screens is more difficult.</a:t>
            </a:r>
          </a:p>
          <a:p>
            <a:pPr marL="457200" indent="-457200">
              <a:buFontTx/>
              <a:buAutoNum type="arabicPeriod" startAt="4"/>
            </a:pPr>
            <a:r>
              <a:rPr lang="en-US" altLang="en-US" smtClean="0"/>
              <a:t>The conventions for naming variables should also be applied in the naming of functions.</a:t>
            </a:r>
          </a:p>
          <a:p>
            <a:pPr marL="838200" lvl="1" indent="-381000">
              <a:buFontTx/>
              <a:buAutoNum type="alphaLcParenR"/>
            </a:pPr>
            <a:r>
              <a:rPr lang="en-US" altLang="en-US" smtClean="0"/>
              <a:t>Lower case characters only.</a:t>
            </a:r>
          </a:p>
          <a:p>
            <a:pPr marL="838200" lvl="1" indent="-381000">
              <a:buFontTx/>
              <a:buAutoNum type="alphaLcParenR"/>
            </a:pPr>
            <a:r>
              <a:rPr lang="en-US" altLang="en-US" smtClean="0"/>
              <a:t>With functions that are named using multiple words capitalize the first letter of each word except the first (so called </a:t>
            </a:r>
            <a:r>
              <a:rPr lang="ja-JP" altLang="en-US" smtClean="0"/>
              <a:t>“</a:t>
            </a:r>
            <a:r>
              <a:rPr lang="en-US" altLang="ja-JP" smtClean="0"/>
              <a:t>camel case</a:t>
            </a:r>
            <a:r>
              <a:rPr lang="ja-JP" altLang="en-US" smtClean="0"/>
              <a:t>”</a:t>
            </a:r>
            <a:r>
              <a:rPr lang="en-US" altLang="ja-JP" smtClean="0"/>
              <a:t>) - most common approach or use the underscore (less common). Example: </a:t>
            </a:r>
            <a:r>
              <a:rPr lang="en-US" altLang="ja-JP" sz="1800" smtClean="0">
                <a:latin typeface="Consolas" pitchFamily="49" charset="0"/>
              </a:rPr>
              <a:t>toUpper()</a:t>
            </a:r>
          </a:p>
          <a:p>
            <a:pPr marL="838200" lvl="1" indent="-381000">
              <a:buFont typeface="Times New Roman" pitchFamily="18" charset="0"/>
              <a:buNone/>
            </a:pPr>
            <a:endParaRPr lang="en-US" altLang="en-US" smtClean="0"/>
          </a:p>
          <a:p>
            <a:pPr marL="838200" lvl="1" indent="-381000">
              <a:buFontTx/>
              <a:buAutoNum type="alphaLcParenR"/>
            </a:pPr>
            <a:endParaRPr lang="en-US" altLang="en-US" smtClean="0"/>
          </a:p>
          <a:p>
            <a:pPr marL="457200" indent="-457200"/>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2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2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bldLvl="3"/>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altLang="en-US" sz="3200" smtClean="0"/>
              <a:t>Functions Should Be Defined Before They Can Be Called!</a:t>
            </a:r>
          </a:p>
        </p:txBody>
      </p:sp>
      <p:sp>
        <p:nvSpPr>
          <p:cNvPr id="131075" name="Rectangle 3"/>
          <p:cNvSpPr>
            <a:spLocks noGrp="1" noChangeArrowheads="1"/>
          </p:cNvSpPr>
          <p:nvPr>
            <p:ph type="body" sz="half" idx="1"/>
          </p:nvPr>
        </p:nvSpPr>
        <p:spPr/>
        <p:txBody>
          <a:bodyPr/>
          <a:lstStyle/>
          <a:p>
            <a:r>
              <a:rPr lang="en-US" altLang="en-US" sz="2400" b="1" dirty="0" smtClean="0">
                <a:latin typeface="Consolas" pitchFamily="49" charset="0"/>
              </a:rPr>
              <a:t>Correct </a:t>
            </a:r>
            <a:r>
              <a:rPr lang="en-US" altLang="en-US" sz="2400" b="1" dirty="0" smtClean="0">
                <a:latin typeface="Consolas" pitchFamily="49" charset="0"/>
                <a:sym typeface="Wingdings" pitchFamily="2" charset="2"/>
              </a:rPr>
              <a:t></a:t>
            </a:r>
            <a:endParaRPr lang="en-US" altLang="en-US" sz="2400" b="1" dirty="0" smtClean="0">
              <a:latin typeface="Consolas" pitchFamily="49" charset="0"/>
            </a:endParaRPr>
          </a:p>
          <a:p>
            <a:pPr lvl="1">
              <a:buFont typeface="Times New Roman" pitchFamily="18" charset="0"/>
              <a:buNone/>
            </a:pPr>
            <a:r>
              <a:rPr lang="en-US" altLang="en-US" sz="1600" dirty="0" smtClean="0">
                <a:latin typeface="Consolas" pitchFamily="49" charset="0"/>
              </a:rPr>
              <a:t>def fun():</a:t>
            </a:r>
          </a:p>
          <a:p>
            <a:pPr lvl="1">
              <a:buFont typeface="Times New Roman" pitchFamily="18" charset="0"/>
              <a:buNone/>
            </a:pPr>
            <a:r>
              <a:rPr lang="en-US" altLang="en-US" sz="1600" dirty="0" smtClean="0">
                <a:latin typeface="Consolas" pitchFamily="49" charset="0"/>
              </a:rPr>
              <a:t>   print("Works")</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b="1" dirty="0" smtClean="0">
                <a:latin typeface="Consolas" pitchFamily="49" charset="0"/>
              </a:rPr>
              <a:t># start</a:t>
            </a:r>
          </a:p>
          <a:p>
            <a:pPr lvl="1">
              <a:buFont typeface="Times New Roman" pitchFamily="18" charset="0"/>
              <a:buNone/>
            </a:pPr>
            <a:r>
              <a:rPr lang="en-US" altLang="en-US" sz="1600" dirty="0" smtClean="0">
                <a:latin typeface="Consolas" pitchFamily="49" charset="0"/>
              </a:rPr>
              <a:t>fun()</a:t>
            </a:r>
          </a:p>
          <a:p>
            <a:endParaRPr lang="en-US" altLang="en-US" sz="2000" dirty="0" smtClean="0">
              <a:latin typeface="Consolas" pitchFamily="49" charset="0"/>
            </a:endParaRPr>
          </a:p>
        </p:txBody>
      </p:sp>
      <p:sp>
        <p:nvSpPr>
          <p:cNvPr id="131076" name="Rectangle 4"/>
          <p:cNvSpPr>
            <a:spLocks noGrp="1" noChangeArrowheads="1"/>
          </p:cNvSpPr>
          <p:nvPr>
            <p:ph type="body" sz="half" idx="2"/>
          </p:nvPr>
        </p:nvSpPr>
        <p:spPr/>
        <p:txBody>
          <a:bodyPr/>
          <a:lstStyle/>
          <a:p>
            <a:r>
              <a:rPr lang="en-US" altLang="en-US" sz="2400" b="1" dirty="0" smtClean="0"/>
              <a:t>Incorrect </a:t>
            </a:r>
            <a:r>
              <a:rPr lang="en-US" altLang="en-US" sz="2400" b="1" dirty="0" smtClean="0">
                <a:sym typeface="Wingdings" pitchFamily="2" charset="2"/>
              </a:rPr>
              <a:t></a:t>
            </a:r>
            <a:endParaRPr lang="en-US" altLang="en-US" sz="2400" b="1" dirty="0" smtClean="0"/>
          </a:p>
          <a:p>
            <a:pPr lvl="1">
              <a:buFont typeface="Times New Roman" pitchFamily="18" charset="0"/>
              <a:buNone/>
            </a:pPr>
            <a:r>
              <a:rPr lang="en-US" altLang="en-US" sz="1600" b="1" dirty="0" smtClean="0">
                <a:latin typeface="Consolas" pitchFamily="49" charset="0"/>
              </a:rPr>
              <a:t># Start</a:t>
            </a:r>
          </a:p>
          <a:p>
            <a:pPr lvl="1">
              <a:buFont typeface="Times New Roman" pitchFamily="18" charset="0"/>
              <a:buNone/>
            </a:pPr>
            <a:r>
              <a:rPr lang="en-US" altLang="en-US" sz="1600" dirty="0" smtClean="0">
                <a:latin typeface="Consolas" pitchFamily="49" charset="0"/>
              </a:rPr>
              <a:t>fun()</a:t>
            </a:r>
          </a:p>
          <a:p>
            <a:pPr lvl="1">
              <a:buFont typeface="Times New Roman" pitchFamily="18" charset="0"/>
              <a:buNone/>
            </a:pPr>
            <a:endParaRPr lang="en-US" altLang="en-US" sz="1600" dirty="0" smtClean="0">
              <a:latin typeface="Consolas" pitchFamily="49" charset="0"/>
            </a:endParaRPr>
          </a:p>
          <a:p>
            <a:pPr lvl="1">
              <a:buFont typeface="Times New Roman" pitchFamily="18" charset="0"/>
              <a:buNone/>
            </a:pPr>
            <a:r>
              <a:rPr lang="en-US" altLang="en-US" sz="1600" dirty="0" smtClean="0">
                <a:latin typeface="Consolas" pitchFamily="49" charset="0"/>
              </a:rPr>
              <a:t>def fun():</a:t>
            </a:r>
          </a:p>
          <a:p>
            <a:pPr lvl="1">
              <a:buFont typeface="Times New Roman" pitchFamily="18" charset="0"/>
              <a:buNone/>
            </a:pPr>
            <a:r>
              <a:rPr lang="en-US" altLang="en-US" sz="1600" dirty="0" smtClean="0">
                <a:latin typeface="Consolas" pitchFamily="49" charset="0"/>
              </a:rPr>
              <a:t>   print("Doesn't work")</a:t>
            </a:r>
          </a:p>
          <a:p>
            <a:endParaRPr lang="en-US" altLang="en-US" sz="2000" dirty="0" smtClean="0">
              <a:latin typeface="Arial" charset="0"/>
            </a:endParaRPr>
          </a:p>
        </p:txBody>
      </p:sp>
      <p:grpSp>
        <p:nvGrpSpPr>
          <p:cNvPr id="2" name="Group 5"/>
          <p:cNvGrpSpPr>
            <a:grpSpLocks/>
          </p:cNvGrpSpPr>
          <p:nvPr/>
        </p:nvGrpSpPr>
        <p:grpSpPr bwMode="auto">
          <a:xfrm>
            <a:off x="2971800" y="2038350"/>
            <a:ext cx="1350963" cy="660400"/>
            <a:chOff x="1445" y="1042"/>
            <a:chExt cx="851" cy="416"/>
          </a:xfrm>
        </p:grpSpPr>
        <p:sp>
          <p:nvSpPr>
            <p:cNvPr id="97295" name="AutoShape 6"/>
            <p:cNvSpPr>
              <a:spLocks/>
            </p:cNvSpPr>
            <p:nvPr/>
          </p:nvSpPr>
          <p:spPr bwMode="auto">
            <a:xfrm>
              <a:off x="1445" y="1042"/>
              <a:ext cx="144" cy="408"/>
            </a:xfrm>
            <a:prstGeom prst="rightBrace">
              <a:avLst>
                <a:gd name="adj1" fmla="val 23611"/>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6" name="Text Box 7"/>
            <p:cNvSpPr txBox="1">
              <a:spLocks noChangeArrowheads="1"/>
            </p:cNvSpPr>
            <p:nvPr/>
          </p:nvSpPr>
          <p:spPr bwMode="auto">
            <a:xfrm>
              <a:off x="1568" y="1088"/>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definition</a:t>
              </a:r>
            </a:p>
          </p:txBody>
        </p:sp>
      </p:grpSp>
      <p:grpSp>
        <p:nvGrpSpPr>
          <p:cNvPr id="3" name="Group 8"/>
          <p:cNvGrpSpPr>
            <a:grpSpLocks/>
          </p:cNvGrpSpPr>
          <p:nvPr/>
        </p:nvGrpSpPr>
        <p:grpSpPr bwMode="auto">
          <a:xfrm>
            <a:off x="1627188" y="3116263"/>
            <a:ext cx="1414462" cy="587375"/>
            <a:chOff x="837" y="1800"/>
            <a:chExt cx="891" cy="370"/>
          </a:xfrm>
        </p:grpSpPr>
        <p:sp>
          <p:nvSpPr>
            <p:cNvPr id="97293" name="AutoShape 9"/>
            <p:cNvSpPr>
              <a:spLocks/>
            </p:cNvSpPr>
            <p:nvPr/>
          </p:nvSpPr>
          <p:spPr bwMode="auto">
            <a:xfrm>
              <a:off x="837" y="1866"/>
              <a:ext cx="168" cy="208"/>
            </a:xfrm>
            <a:prstGeom prst="rightBrace">
              <a:avLst>
                <a:gd name="adj1" fmla="val 10317"/>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4" name="Text Box 10"/>
            <p:cNvSpPr txBox="1">
              <a:spLocks noChangeArrowheads="1"/>
            </p:cNvSpPr>
            <p:nvPr/>
          </p:nvSpPr>
          <p:spPr bwMode="auto">
            <a:xfrm>
              <a:off x="1000" y="1800"/>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call</a:t>
              </a:r>
            </a:p>
          </p:txBody>
        </p:sp>
      </p:grpSp>
      <p:grpSp>
        <p:nvGrpSpPr>
          <p:cNvPr id="4" name="Group 11"/>
          <p:cNvGrpSpPr>
            <a:grpSpLocks/>
          </p:cNvGrpSpPr>
          <p:nvPr/>
        </p:nvGrpSpPr>
        <p:grpSpPr bwMode="auto">
          <a:xfrm>
            <a:off x="7848600" y="2833688"/>
            <a:ext cx="1350963" cy="660400"/>
            <a:chOff x="1445" y="1042"/>
            <a:chExt cx="851" cy="416"/>
          </a:xfrm>
        </p:grpSpPr>
        <p:sp>
          <p:nvSpPr>
            <p:cNvPr id="97291" name="AutoShape 12"/>
            <p:cNvSpPr>
              <a:spLocks/>
            </p:cNvSpPr>
            <p:nvPr/>
          </p:nvSpPr>
          <p:spPr bwMode="auto">
            <a:xfrm>
              <a:off x="1445" y="1042"/>
              <a:ext cx="144" cy="408"/>
            </a:xfrm>
            <a:prstGeom prst="rightBrace">
              <a:avLst>
                <a:gd name="adj1" fmla="val 23611"/>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2" name="Text Box 13"/>
            <p:cNvSpPr txBox="1">
              <a:spLocks noChangeArrowheads="1"/>
            </p:cNvSpPr>
            <p:nvPr/>
          </p:nvSpPr>
          <p:spPr bwMode="auto">
            <a:xfrm>
              <a:off x="1568" y="1088"/>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definition</a:t>
              </a:r>
            </a:p>
          </p:txBody>
        </p:sp>
      </p:grpSp>
      <p:grpSp>
        <p:nvGrpSpPr>
          <p:cNvPr id="5" name="Group 14"/>
          <p:cNvGrpSpPr>
            <a:grpSpLocks/>
          </p:cNvGrpSpPr>
          <p:nvPr/>
        </p:nvGrpSpPr>
        <p:grpSpPr bwMode="auto">
          <a:xfrm>
            <a:off x="5959475" y="2068513"/>
            <a:ext cx="1414463" cy="587375"/>
            <a:chOff x="837" y="1800"/>
            <a:chExt cx="891" cy="370"/>
          </a:xfrm>
        </p:grpSpPr>
        <p:sp>
          <p:nvSpPr>
            <p:cNvPr id="97289" name="AutoShape 15"/>
            <p:cNvSpPr>
              <a:spLocks/>
            </p:cNvSpPr>
            <p:nvPr/>
          </p:nvSpPr>
          <p:spPr bwMode="auto">
            <a:xfrm>
              <a:off x="837" y="1866"/>
              <a:ext cx="168" cy="208"/>
            </a:xfrm>
            <a:prstGeom prst="rightBrace">
              <a:avLst>
                <a:gd name="adj1" fmla="val 10317"/>
                <a:gd name="adj2" fmla="val 50000"/>
              </a:avLst>
            </a:prstGeom>
            <a:noFill/>
            <a:ln w="254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97290" name="Text Box 16"/>
            <p:cNvSpPr txBox="1">
              <a:spLocks noChangeArrowheads="1"/>
            </p:cNvSpPr>
            <p:nvPr/>
          </p:nvSpPr>
          <p:spPr bwMode="auto">
            <a:xfrm>
              <a:off x="1000" y="1800"/>
              <a:ext cx="728"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Function call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1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1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1075">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1075">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1076">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1076">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1076">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1076">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1076">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P spid="131076"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smtClean="0"/>
              <a:t>Another Common Mistake</a:t>
            </a:r>
          </a:p>
        </p:txBody>
      </p:sp>
      <p:sp>
        <p:nvSpPr>
          <p:cNvPr id="98307" name="Rectangle 3"/>
          <p:cNvSpPr>
            <a:spLocks noGrp="1" noChangeArrowheads="1"/>
          </p:cNvSpPr>
          <p:nvPr>
            <p:ph type="body" idx="1"/>
          </p:nvPr>
        </p:nvSpPr>
        <p:spPr/>
        <p:txBody>
          <a:bodyPr/>
          <a:lstStyle/>
          <a:p>
            <a:r>
              <a:rPr lang="en-US" altLang="en-US" dirty="0" smtClean="0"/>
              <a:t>Forgetting the brackets during the function call:</a:t>
            </a:r>
          </a:p>
          <a:p>
            <a:pPr>
              <a:spcBef>
                <a:spcPct val="10000"/>
              </a:spcBef>
            </a:pPr>
            <a:endParaRPr lang="en-US" altLang="en-US" sz="2000" dirty="0" smtClean="0"/>
          </a:p>
          <a:p>
            <a:pPr>
              <a:spcBef>
                <a:spcPct val="10000"/>
              </a:spcBef>
              <a:buFontTx/>
              <a:buNone/>
            </a:pPr>
            <a:r>
              <a:rPr lang="en-US" altLang="en-US" sz="1800" dirty="0" smtClean="0">
                <a:latin typeface="Consolas" pitchFamily="49" charset="0"/>
              </a:rPr>
              <a:t>def fun():</a:t>
            </a:r>
          </a:p>
          <a:p>
            <a:pPr>
              <a:spcBef>
                <a:spcPct val="10000"/>
              </a:spcBef>
              <a:buFontTx/>
              <a:buNone/>
            </a:pPr>
            <a:r>
              <a:rPr lang="en-US" altLang="en-US" sz="1800" dirty="0" smtClean="0">
                <a:latin typeface="Consolas" pitchFamily="49" charset="0"/>
              </a:rPr>
              <a:t>    print("In fun")</a:t>
            </a:r>
          </a:p>
          <a:p>
            <a:pPr>
              <a:spcBef>
                <a:spcPct val="10000"/>
              </a:spcBef>
            </a:pPr>
            <a:endParaRPr lang="en-US" altLang="en-US" sz="1800" dirty="0" smtClean="0">
              <a:latin typeface="Consolas" pitchFamily="49" charset="0"/>
            </a:endParaRPr>
          </a:p>
          <a:p>
            <a:pPr>
              <a:spcBef>
                <a:spcPct val="10000"/>
              </a:spcBef>
              <a:buFontTx/>
              <a:buNone/>
            </a:pPr>
            <a:r>
              <a:rPr lang="en-US" altLang="en-US" sz="1800" dirty="0" smtClean="0">
                <a:solidFill>
                  <a:srgbClr val="3366FF"/>
                </a:solidFill>
                <a:latin typeface="Consolas" pitchFamily="49" charset="0"/>
              </a:rPr>
              <a:t># start function</a:t>
            </a:r>
          </a:p>
          <a:p>
            <a:pPr>
              <a:spcBef>
                <a:spcPct val="10000"/>
              </a:spcBef>
              <a:buFontTx/>
              <a:buNone/>
            </a:pPr>
            <a:r>
              <a:rPr lang="en-US" altLang="en-US" sz="1800" dirty="0" smtClean="0">
                <a:latin typeface="Consolas" pitchFamily="49" charset="0"/>
              </a:rPr>
              <a:t>print("In start")</a:t>
            </a:r>
          </a:p>
          <a:p>
            <a:pPr>
              <a:spcBef>
                <a:spcPct val="10000"/>
              </a:spcBef>
              <a:buFontTx/>
              <a:buNone/>
            </a:pPr>
            <a:r>
              <a:rPr lang="en-US" altLang="en-US" sz="1800" dirty="0" smtClean="0">
                <a:latin typeface="Consolas" pitchFamily="49" charset="0"/>
              </a:rPr>
              <a:t>fun</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smtClean="0"/>
              <a:t>Another Common Mistake</a:t>
            </a:r>
          </a:p>
        </p:txBody>
      </p:sp>
      <p:sp>
        <p:nvSpPr>
          <p:cNvPr id="99331" name="Rectangle 3"/>
          <p:cNvSpPr>
            <a:spLocks noGrp="1" noChangeArrowheads="1"/>
          </p:cNvSpPr>
          <p:nvPr>
            <p:ph type="body" idx="1"/>
          </p:nvPr>
        </p:nvSpPr>
        <p:spPr/>
        <p:txBody>
          <a:bodyPr/>
          <a:lstStyle/>
          <a:p>
            <a:r>
              <a:rPr lang="en-US" altLang="en-US" dirty="0" smtClean="0"/>
              <a:t>Forgetting the brackets during the function call:</a:t>
            </a:r>
          </a:p>
          <a:p>
            <a:pPr>
              <a:spcBef>
                <a:spcPct val="10000"/>
              </a:spcBef>
            </a:pPr>
            <a:endParaRPr lang="en-US" altLang="en-US" sz="2000" dirty="0" smtClean="0"/>
          </a:p>
          <a:p>
            <a:pPr>
              <a:spcBef>
                <a:spcPct val="10000"/>
              </a:spcBef>
              <a:buFontTx/>
              <a:buNone/>
            </a:pPr>
            <a:r>
              <a:rPr lang="en-US" altLang="en-US" sz="1800" dirty="0" smtClean="0">
                <a:latin typeface="Consolas" pitchFamily="49" charset="0"/>
              </a:rPr>
              <a:t>def fun():</a:t>
            </a:r>
          </a:p>
          <a:p>
            <a:pPr>
              <a:spcBef>
                <a:spcPct val="10000"/>
              </a:spcBef>
              <a:buFontTx/>
              <a:buNone/>
            </a:pPr>
            <a:r>
              <a:rPr lang="en-US" altLang="en-US" sz="1800" dirty="0" smtClean="0">
                <a:latin typeface="Consolas" pitchFamily="49" charset="0"/>
              </a:rPr>
              <a:t>    print("In fun")</a:t>
            </a:r>
          </a:p>
          <a:p>
            <a:pPr>
              <a:spcBef>
                <a:spcPct val="10000"/>
              </a:spcBef>
            </a:pPr>
            <a:endParaRPr lang="en-US" altLang="en-US" sz="1800" dirty="0" smtClean="0">
              <a:latin typeface="Consolas" pitchFamily="49" charset="0"/>
            </a:endParaRPr>
          </a:p>
          <a:p>
            <a:pPr>
              <a:spcBef>
                <a:spcPct val="10000"/>
              </a:spcBef>
              <a:buFontTx/>
              <a:buNone/>
            </a:pPr>
            <a:r>
              <a:rPr lang="en-US" altLang="en-US" sz="1800" b="1" dirty="0" smtClean="0">
                <a:solidFill>
                  <a:srgbClr val="3366FF"/>
                </a:solidFill>
                <a:latin typeface="Consolas" pitchFamily="49" charset="0"/>
              </a:rPr>
              <a:t># start function</a:t>
            </a:r>
          </a:p>
          <a:p>
            <a:pPr>
              <a:spcBef>
                <a:spcPct val="10000"/>
              </a:spcBef>
              <a:buFontTx/>
              <a:buNone/>
            </a:pPr>
            <a:r>
              <a:rPr lang="en-US" altLang="en-US" sz="1800" dirty="0" smtClean="0">
                <a:latin typeface="Consolas" pitchFamily="49" charset="0"/>
              </a:rPr>
              <a:t>print("In start")</a:t>
            </a:r>
          </a:p>
          <a:p>
            <a:pPr>
              <a:spcBef>
                <a:spcPct val="10000"/>
              </a:spcBef>
              <a:buFontTx/>
              <a:buNone/>
            </a:pPr>
            <a:r>
              <a:rPr lang="en-US" altLang="en-US" sz="1800" dirty="0" smtClean="0">
                <a:latin typeface="Consolas" pitchFamily="49" charset="0"/>
              </a:rPr>
              <a:t>fun</a:t>
            </a:r>
          </a:p>
        </p:txBody>
      </p:sp>
      <p:sp>
        <p:nvSpPr>
          <p:cNvPr id="99332" name="Text Box 4"/>
          <p:cNvSpPr txBox="1">
            <a:spLocks noChangeArrowheads="1"/>
          </p:cNvSpPr>
          <p:nvPr/>
        </p:nvSpPr>
        <p:spPr bwMode="auto">
          <a:xfrm>
            <a:off x="831850" y="3314700"/>
            <a:ext cx="54610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2000" b="1">
                <a:solidFill>
                  <a:srgbClr val="FF0000"/>
                </a:solidFill>
                <a:latin typeface="Consolas" pitchFamily="49" charset="0"/>
              </a:rPr>
              <a:t>()</a:t>
            </a:r>
          </a:p>
        </p:txBody>
      </p:sp>
      <p:sp>
        <p:nvSpPr>
          <p:cNvPr id="99333" name="Line 5"/>
          <p:cNvSpPr>
            <a:spLocks noChangeShapeType="1"/>
          </p:cNvSpPr>
          <p:nvPr/>
        </p:nvSpPr>
        <p:spPr bwMode="auto">
          <a:xfrm flipH="1" flipV="1">
            <a:off x="1066800" y="3644900"/>
            <a:ext cx="622300" cy="11938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99334" name="Text Box 6"/>
          <p:cNvSpPr txBox="1">
            <a:spLocks noChangeArrowheads="1"/>
          </p:cNvSpPr>
          <p:nvPr/>
        </p:nvSpPr>
        <p:spPr bwMode="auto">
          <a:xfrm>
            <a:off x="1612900" y="4851400"/>
            <a:ext cx="2806700" cy="83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The missing set of brackets do not produce a syntax/translation error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smtClean="0"/>
              <a:t>Another Common Problem: Indentation</a:t>
            </a:r>
          </a:p>
        </p:txBody>
      </p:sp>
      <p:sp>
        <p:nvSpPr>
          <p:cNvPr id="137219" name="Rectangle 3"/>
          <p:cNvSpPr>
            <a:spLocks noGrp="1" noChangeArrowheads="1"/>
          </p:cNvSpPr>
          <p:nvPr>
            <p:ph type="body" idx="1"/>
          </p:nvPr>
        </p:nvSpPr>
        <p:spPr/>
        <p:txBody>
          <a:bodyPr/>
          <a:lstStyle/>
          <a:p>
            <a:r>
              <a:rPr lang="en-US" altLang="en-US" dirty="0" smtClean="0"/>
              <a:t>Recall: In Python indentation indicates that statements are part of the body of a function.</a:t>
            </a:r>
          </a:p>
          <a:p>
            <a:r>
              <a:rPr lang="en-US" altLang="en-US" dirty="0" smtClean="0"/>
              <a:t>(In other programming languages the indentation is not a mandatory part of the language but indenting is considered good style because it makes the program easier to read).</a:t>
            </a:r>
          </a:p>
          <a:p>
            <a:r>
              <a:rPr lang="en-US" altLang="en-US" dirty="0" smtClean="0"/>
              <a:t>Forgetting to indent:</a:t>
            </a:r>
          </a:p>
          <a:p>
            <a:pPr lvl="1">
              <a:buFont typeface="Times New Roman" pitchFamily="18" charset="0"/>
              <a:buNone/>
            </a:pPr>
            <a:r>
              <a:rPr lang="en-US" altLang="en-US" sz="1800" dirty="0" smtClean="0">
                <a:latin typeface="Consolas" pitchFamily="49" charset="0"/>
              </a:rPr>
              <a:t>def start ():</a:t>
            </a:r>
          </a:p>
          <a:p>
            <a:pPr lvl="1">
              <a:buFont typeface="Times New Roman" pitchFamily="18" charset="0"/>
              <a:buNone/>
            </a:pPr>
            <a:r>
              <a:rPr lang="en-US" altLang="en-US" sz="1800" dirty="0" smtClean="0">
                <a:latin typeface="Consolas" pitchFamily="49" charset="0"/>
              </a:rPr>
              <a:t>print ("start</a:t>
            </a:r>
            <a:r>
              <a:rPr lang="en-US" altLang="en-US" sz="1800" dirty="0" smtClean="0">
                <a:latin typeface="Arial" charset="0"/>
              </a:rPr>
              <a:t>"</a:t>
            </a:r>
            <a:r>
              <a:rPr lang="en-US" altLang="en-US" sz="1800" dirty="0" smtClean="0">
                <a:latin typeface="Consolas" pitchFamily="49" charset="0"/>
              </a:rPr>
              <a:t>)</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 ()</a:t>
            </a:r>
          </a:p>
          <a:p>
            <a:pPr lvl="1">
              <a:buFont typeface="Times New Roman" pitchFamily="18" charset="0"/>
              <a:buNone/>
            </a:pPr>
            <a:endParaRPr lang="en-US" altLang="en-US" sz="1800" dirty="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7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721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721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721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7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smtClean="0"/>
              <a:t>Another Common Problem: Indentation (2)</a:t>
            </a:r>
          </a:p>
        </p:txBody>
      </p:sp>
      <p:sp>
        <p:nvSpPr>
          <p:cNvPr id="101379" name="Rectangle 3"/>
          <p:cNvSpPr>
            <a:spLocks noGrp="1" noChangeArrowheads="1"/>
          </p:cNvSpPr>
          <p:nvPr>
            <p:ph type="body" idx="1"/>
          </p:nvPr>
        </p:nvSpPr>
        <p:spPr/>
        <p:txBody>
          <a:bodyPr/>
          <a:lstStyle/>
          <a:p>
            <a:r>
              <a:rPr lang="en-US" altLang="en-US" dirty="0" smtClean="0"/>
              <a:t>Inconsistent indentation:</a:t>
            </a:r>
          </a:p>
          <a:p>
            <a:pPr lvl="1">
              <a:buFont typeface="Times New Roman" pitchFamily="18" charset="0"/>
              <a:buNone/>
            </a:pPr>
            <a:r>
              <a:rPr lang="en-US" altLang="en-US" sz="1800" dirty="0" smtClean="0">
                <a:latin typeface="Consolas" pitchFamily="49" charset="0"/>
              </a:rPr>
              <a:t>def start():</a:t>
            </a:r>
          </a:p>
          <a:p>
            <a:pPr lvl="1">
              <a:buFont typeface="Times New Roman" pitchFamily="18" charset="0"/>
              <a:buNone/>
            </a:pPr>
            <a:r>
              <a:rPr lang="en-US" altLang="en-US" sz="1800" dirty="0" smtClean="0">
                <a:latin typeface="Consolas" pitchFamily="49" charset="0"/>
              </a:rPr>
              <a:t>  print("first")</a:t>
            </a:r>
          </a:p>
          <a:p>
            <a:pPr lvl="1">
              <a:buFont typeface="Arial" charset="0"/>
              <a:buNone/>
            </a:pPr>
            <a:r>
              <a:rPr lang="en-US" altLang="en-US" sz="1800" b="1" dirty="0" smtClean="0">
                <a:solidFill>
                  <a:srgbClr val="3366FF"/>
                </a:solidFill>
                <a:latin typeface="Consolas" pitchFamily="49" charset="0"/>
              </a:rPr>
              <a:t>    # Error: Unless this is the body of branch or loo</a:t>
            </a:r>
            <a:r>
              <a:rPr lang="en-US" altLang="en-US" sz="1800" dirty="0" smtClean="0">
                <a:solidFill>
                  <a:srgbClr val="00B0F0"/>
                </a:solidFill>
                <a:latin typeface="Consolas" pitchFamily="49" charset="0"/>
              </a:rPr>
              <a:t>p</a:t>
            </a:r>
          </a:p>
          <a:p>
            <a:pPr lvl="1">
              <a:buFont typeface="Times New Roman" pitchFamily="18" charset="0"/>
              <a:buNone/>
            </a:pPr>
            <a:r>
              <a:rPr lang="en-US" altLang="en-US" sz="1800" dirty="0" smtClean="0">
                <a:latin typeface="Consolas" pitchFamily="49" charset="0"/>
              </a:rPr>
              <a:t>    print("second")</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start()</a:t>
            </a:r>
          </a:p>
          <a:p>
            <a:endParaRPr lang="en-US" altLang="en-US" dirty="0"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sz="2900" smtClean="0"/>
              <a:t>Yet Another Problem: Creating ‘Empty’ Functions</a:t>
            </a:r>
          </a:p>
        </p:txBody>
      </p:sp>
      <p:sp>
        <p:nvSpPr>
          <p:cNvPr id="102403" name="Rectangle 3"/>
          <p:cNvSpPr>
            <a:spLocks noGrp="1" noChangeArrowheads="1"/>
          </p:cNvSpPr>
          <p:nvPr>
            <p:ph type="body" idx="1"/>
          </p:nvPr>
        </p:nvSpPr>
        <p:spPr/>
        <p:txBody>
          <a:bodyPr/>
          <a:lstStyle/>
          <a:p>
            <a:pPr>
              <a:buFontTx/>
              <a:buNone/>
            </a:pPr>
            <a:r>
              <a:rPr lang="en-US" altLang="en-US" sz="1800" dirty="0" smtClean="0">
                <a:latin typeface="Consolas" pitchFamily="49" charset="0"/>
              </a:rPr>
              <a:t>def start():</a:t>
            </a:r>
          </a:p>
          <a:p>
            <a:endParaRPr lang="en-US" altLang="en-US" sz="2000" dirty="0" smtClean="0">
              <a:latin typeface="Consolas" pitchFamily="49" charset="0"/>
            </a:endParaRPr>
          </a:p>
          <a:p>
            <a:endParaRPr lang="en-US" altLang="en-US" sz="2000" dirty="0" smtClean="0">
              <a:latin typeface="Consolas" pitchFamily="49" charset="0"/>
            </a:endParaRPr>
          </a:p>
          <a:p>
            <a:endParaRPr lang="en-US" altLang="en-US" sz="2000" dirty="0" smtClean="0">
              <a:latin typeface="Consolas" pitchFamily="49" charset="0"/>
            </a:endParaRPr>
          </a:p>
          <a:p>
            <a:endParaRPr lang="en-US" altLang="en-US" sz="2000" dirty="0" smtClean="0">
              <a:latin typeface="Consolas" pitchFamily="49" charset="0"/>
            </a:endParaRPr>
          </a:p>
          <a:p>
            <a:pPr>
              <a:buFontTx/>
              <a:buNone/>
            </a:pPr>
            <a:endParaRPr lang="en-US" altLang="en-US" sz="1800" b="1" dirty="0" smtClean="0">
              <a:solidFill>
                <a:srgbClr val="00B0F0"/>
              </a:solidFill>
              <a:latin typeface="Consolas" pitchFamily="49" charset="0"/>
            </a:endParaRPr>
          </a:p>
          <a:p>
            <a:pPr>
              <a:buFontTx/>
              <a:buNone/>
            </a:pPr>
            <a:r>
              <a:rPr lang="en-US" altLang="en-US" sz="1800" dirty="0" smtClean="0">
                <a:latin typeface="Consolas" pitchFamily="49" charset="0"/>
              </a:rPr>
              <a:t>start()</a:t>
            </a:r>
          </a:p>
        </p:txBody>
      </p:sp>
      <p:grpSp>
        <p:nvGrpSpPr>
          <p:cNvPr id="2" name="Group 4"/>
          <p:cNvGrpSpPr>
            <a:grpSpLocks/>
          </p:cNvGrpSpPr>
          <p:nvPr/>
        </p:nvGrpSpPr>
        <p:grpSpPr bwMode="auto">
          <a:xfrm>
            <a:off x="1371600" y="2620963"/>
            <a:ext cx="4686300" cy="1069975"/>
            <a:chOff x="672" y="1608"/>
            <a:chExt cx="2952" cy="674"/>
          </a:xfrm>
        </p:grpSpPr>
        <p:sp>
          <p:nvSpPr>
            <p:cNvPr id="102405" name="Line 5"/>
            <p:cNvSpPr>
              <a:spLocks noChangeShapeType="1"/>
            </p:cNvSpPr>
            <p:nvPr/>
          </p:nvSpPr>
          <p:spPr bwMode="auto">
            <a:xfrm flipH="1">
              <a:off x="672" y="1832"/>
              <a:ext cx="1296" cy="312"/>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02406" name="Text Box 6"/>
            <p:cNvSpPr txBox="1">
              <a:spLocks noChangeArrowheads="1"/>
            </p:cNvSpPr>
            <p:nvPr/>
          </p:nvSpPr>
          <p:spPr bwMode="auto">
            <a:xfrm>
              <a:off x="1944" y="1608"/>
              <a:ext cx="1680" cy="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Problem:</a:t>
              </a:r>
              <a:r>
                <a:rPr lang="en-US" altLang="en-US" sz="1600">
                  <a:solidFill>
                    <a:srgbClr val="FF0000"/>
                  </a:solidFill>
                  <a:latin typeface="Arial" charset="0"/>
                </a:rPr>
                <a:t> This statement appears to be a part of the body of the function but it is not indented???!!!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normAutofit fontScale="90000"/>
          </a:bodyPr>
          <a:lstStyle/>
          <a:p>
            <a:pPr>
              <a:defRPr/>
            </a:pPr>
            <a:r>
              <a:rPr lang="en-US" altLang="en-US" sz="2600" smtClean="0">
                <a:ea typeface="MS PGothic" pitchFamily="34" charset="-128"/>
              </a:rPr>
              <a:t>Yet Another Problem: Creating ‘Empty’ </a:t>
            </a:r>
            <a:br>
              <a:rPr lang="en-US" altLang="en-US" sz="2600" smtClean="0">
                <a:ea typeface="MS PGothic" pitchFamily="34" charset="-128"/>
              </a:rPr>
            </a:br>
            <a:r>
              <a:rPr lang="en-US" altLang="en-US" sz="2600" smtClean="0">
                <a:ea typeface="MS PGothic" pitchFamily="34" charset="-128"/>
              </a:rPr>
              <a:t>Functions (2)</a:t>
            </a:r>
          </a:p>
        </p:txBody>
      </p:sp>
      <p:sp>
        <p:nvSpPr>
          <p:cNvPr id="103427" name="Rectangle 3"/>
          <p:cNvSpPr>
            <a:spLocks noGrp="1" noChangeArrowheads="1"/>
          </p:cNvSpPr>
          <p:nvPr>
            <p:ph type="body" idx="1"/>
          </p:nvPr>
        </p:nvSpPr>
        <p:spPr/>
        <p:txBody>
          <a:bodyPr/>
          <a:lstStyle/>
          <a:p>
            <a:pPr>
              <a:buFontTx/>
              <a:buNone/>
            </a:pPr>
            <a:r>
              <a:rPr lang="en-US" altLang="en-US" sz="1600" dirty="0" smtClean="0">
                <a:latin typeface="Consolas" pitchFamily="49" charset="0"/>
              </a:rPr>
              <a:t>def fun():</a:t>
            </a:r>
          </a:p>
          <a:p>
            <a:pPr>
              <a:buFontTx/>
              <a:buNone/>
            </a:pPr>
            <a:r>
              <a:rPr lang="en-US" altLang="en-US" sz="1600" dirty="0" smtClean="0">
                <a:latin typeface="Consolas" pitchFamily="49" charset="0"/>
              </a:rPr>
              <a:t>   print()</a:t>
            </a:r>
          </a:p>
          <a:p>
            <a:endParaRPr lang="en-US" altLang="en-US" sz="1600" dirty="0" smtClean="0">
              <a:latin typeface="Consolas" pitchFamily="49" charset="0"/>
            </a:endParaRPr>
          </a:p>
          <a:p>
            <a:endParaRPr lang="en-US" altLang="en-US" sz="1600" dirty="0" smtClean="0">
              <a:latin typeface="Consolas" pitchFamily="49" charset="0"/>
            </a:endParaRPr>
          </a:p>
          <a:p>
            <a:endParaRPr lang="en-US" altLang="en-US" sz="1600" dirty="0" smtClean="0">
              <a:latin typeface="Consolas" pitchFamily="49" charset="0"/>
            </a:endParaRPr>
          </a:p>
          <a:p>
            <a:endParaRPr lang="en-US" altLang="en-US" sz="1600" dirty="0" smtClean="0">
              <a:latin typeface="Consolas" pitchFamily="49" charset="0"/>
            </a:endParaRPr>
          </a:p>
          <a:p>
            <a:pPr>
              <a:buFontTx/>
              <a:buNone/>
            </a:pPr>
            <a:r>
              <a:rPr lang="en-US" altLang="en-US" sz="1600" dirty="0" smtClean="0">
                <a:solidFill>
                  <a:srgbClr val="3366FF"/>
                </a:solidFill>
                <a:latin typeface="Consolas" pitchFamily="49" charset="0"/>
              </a:rPr>
              <a:t># start</a:t>
            </a:r>
          </a:p>
          <a:p>
            <a:pPr>
              <a:buFontTx/>
              <a:buNone/>
            </a:pPr>
            <a:r>
              <a:rPr lang="en-US" altLang="en-US" sz="1600" dirty="0" smtClean="0">
                <a:latin typeface="Consolas" pitchFamily="49" charset="0"/>
              </a:rPr>
              <a:t>fun()</a:t>
            </a:r>
          </a:p>
        </p:txBody>
      </p:sp>
      <p:sp>
        <p:nvSpPr>
          <p:cNvPr id="103428" name="Line 4"/>
          <p:cNvSpPr>
            <a:spLocks noChangeShapeType="1"/>
          </p:cNvSpPr>
          <p:nvPr/>
        </p:nvSpPr>
        <p:spPr bwMode="auto">
          <a:xfrm flipH="1" flipV="1">
            <a:off x="1422400" y="1676400"/>
            <a:ext cx="1651000" cy="10922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03429" name="Text Box 5"/>
          <p:cNvSpPr txBox="1">
            <a:spLocks noChangeArrowheads="1"/>
          </p:cNvSpPr>
          <p:nvPr/>
        </p:nvSpPr>
        <p:spPr bwMode="auto">
          <a:xfrm>
            <a:off x="3009900" y="2679700"/>
            <a:ext cx="1346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600" b="1">
                <a:solidFill>
                  <a:srgbClr val="FF0000"/>
                </a:solidFill>
                <a:latin typeface="Arial" charset="0"/>
              </a:rPr>
              <a:t>A function must have at least one statement</a:t>
            </a:r>
          </a:p>
        </p:txBody>
      </p:sp>
      <p:sp>
        <p:nvSpPr>
          <p:cNvPr id="139270" name="Text Box 6"/>
          <p:cNvSpPr txBox="1">
            <a:spLocks noChangeArrowheads="1"/>
          </p:cNvSpPr>
          <p:nvPr/>
        </p:nvSpPr>
        <p:spPr bwMode="auto">
          <a:xfrm>
            <a:off x="5638800" y="1092200"/>
            <a:ext cx="24003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dirty="0">
                <a:latin typeface="Consolas" pitchFamily="49" charset="0"/>
              </a:rPr>
              <a:t>Alternative (writing an empty function: literally does nothing)</a:t>
            </a:r>
          </a:p>
          <a:p>
            <a:pPr eaLnBrk="1" hangingPunct="1">
              <a:spcBef>
                <a:spcPct val="50000"/>
              </a:spcBef>
            </a:pPr>
            <a:r>
              <a:rPr lang="en-US" altLang="en-US" sz="1600" dirty="0">
                <a:latin typeface="Consolas" pitchFamily="49" charset="0"/>
              </a:rPr>
              <a:t>def fun():</a:t>
            </a:r>
          </a:p>
          <a:p>
            <a:pPr eaLnBrk="1" hangingPunct="1">
              <a:spcBef>
                <a:spcPct val="50000"/>
              </a:spcBef>
            </a:pPr>
            <a:r>
              <a:rPr lang="en-US" altLang="en-US" sz="1600" dirty="0">
                <a:latin typeface="Consolas" pitchFamily="49" charset="0"/>
              </a:rPr>
              <a:t>    pass</a:t>
            </a:r>
          </a:p>
          <a:p>
            <a:pPr eaLnBrk="1" hangingPunct="1">
              <a:spcBef>
                <a:spcPct val="50000"/>
              </a:spcBef>
            </a:pPr>
            <a:endParaRPr lang="en-US" altLang="en-US" sz="1600" dirty="0">
              <a:latin typeface="Consolas" pitchFamily="49" charset="0"/>
            </a:endParaRPr>
          </a:p>
          <a:p>
            <a:pPr eaLnBrk="1" hangingPunct="1">
              <a:spcBef>
                <a:spcPct val="50000"/>
              </a:spcBef>
            </a:pPr>
            <a:r>
              <a:rPr lang="en-US" altLang="en-US" sz="1600" dirty="0">
                <a:solidFill>
                  <a:srgbClr val="3366FF"/>
                </a:solidFill>
                <a:latin typeface="Consolas" pitchFamily="49" charset="0"/>
              </a:rPr>
              <a:t># start</a:t>
            </a:r>
          </a:p>
          <a:p>
            <a:pPr eaLnBrk="1" hangingPunct="1">
              <a:spcBef>
                <a:spcPct val="50000"/>
              </a:spcBef>
            </a:pPr>
            <a:r>
              <a:rPr lang="en-US" altLang="en-US" sz="1600" dirty="0">
                <a:latin typeface="Consolas" pitchFamily="49" charset="0"/>
              </a:rPr>
              <a:t>fun()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70"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p:txBody>
          <a:bodyPr/>
          <a:lstStyle/>
          <a:p>
            <a:r>
              <a:rPr lang="en-US" altLang="en-US" smtClean="0"/>
              <a:t>Testing Functions</a:t>
            </a:r>
          </a:p>
        </p:txBody>
      </p:sp>
      <p:sp>
        <p:nvSpPr>
          <p:cNvPr id="3" name="Content Placeholder 2"/>
          <p:cNvSpPr>
            <a:spLocks noGrp="1"/>
          </p:cNvSpPr>
          <p:nvPr>
            <p:ph idx="1"/>
          </p:nvPr>
        </p:nvSpPr>
        <p:spPr/>
        <p:txBody>
          <a:bodyPr/>
          <a:lstStyle/>
          <a:p>
            <a:r>
              <a:rPr lang="en-US" altLang="en-US" dirty="0" smtClean="0"/>
              <a:t>The correctness of a function should be verified. (“Does it do what it is supposed to do?”) </a:t>
            </a:r>
          </a:p>
          <a:p>
            <a:r>
              <a:rPr lang="en-US" altLang="en-US" dirty="0" smtClean="0"/>
              <a:t>Typically this is done by calling the function, passing in predetermined parameters and checking the result.</a:t>
            </a:r>
          </a:p>
          <a:p>
            <a:r>
              <a:rPr lang="en-US" altLang="en-US" dirty="0" smtClean="0"/>
              <a:t>Example: </a:t>
            </a:r>
            <a:r>
              <a:rPr lang="en-US" altLang="en-US" sz="2000" dirty="0" smtClean="0">
                <a:latin typeface="Consolas" pitchFamily="49" charset="0"/>
              </a:rPr>
              <a:t>absolute_test.py</a:t>
            </a:r>
          </a:p>
          <a:p>
            <a:pPr marL="342900" lvl="1" indent="0">
              <a:buFont typeface="Arial" charset="0"/>
              <a:buNone/>
            </a:pPr>
            <a:r>
              <a:rPr lang="en-US" altLang="en-US" sz="1800" dirty="0" smtClean="0">
                <a:latin typeface="Consolas" pitchFamily="49" charset="0"/>
              </a:rPr>
              <a:t>def absolute(number):</a:t>
            </a:r>
          </a:p>
          <a:p>
            <a:pPr marL="342900" lvl="1" indent="0">
              <a:buFont typeface="Arial" charset="0"/>
              <a:buNone/>
            </a:pPr>
            <a:r>
              <a:rPr lang="en-US" altLang="en-US" sz="1800" dirty="0" smtClean="0">
                <a:latin typeface="Consolas" pitchFamily="49" charset="0"/>
              </a:rPr>
              <a:t>    if (number &lt; 0):</a:t>
            </a:r>
          </a:p>
          <a:p>
            <a:pPr marL="342900" lvl="1" indent="0">
              <a:buFont typeface="Arial" charset="0"/>
              <a:buNone/>
            </a:pPr>
            <a:r>
              <a:rPr lang="en-US" altLang="en-US" sz="1800" dirty="0" smtClean="0">
                <a:latin typeface="Consolas" pitchFamily="49" charset="0"/>
              </a:rPr>
              <a:t>        result = number * -1</a:t>
            </a:r>
          </a:p>
          <a:p>
            <a:pPr marL="342900" lvl="1" indent="0">
              <a:buFont typeface="Arial" charset="0"/>
              <a:buNone/>
            </a:pPr>
            <a:r>
              <a:rPr lang="en-US" altLang="en-US" sz="1800" dirty="0" smtClean="0">
                <a:latin typeface="Consolas" pitchFamily="49" charset="0"/>
              </a:rPr>
              <a:t>    else:</a:t>
            </a:r>
          </a:p>
          <a:p>
            <a:pPr marL="342900" lvl="1" indent="0">
              <a:buFont typeface="Arial" charset="0"/>
              <a:buNone/>
            </a:pPr>
            <a:r>
              <a:rPr lang="en-US" altLang="en-US" sz="1800" dirty="0" smtClean="0">
                <a:latin typeface="Consolas" pitchFamily="49" charset="0"/>
              </a:rPr>
              <a:t>        result = number</a:t>
            </a:r>
          </a:p>
          <a:p>
            <a:pPr marL="342900" lvl="1" indent="0">
              <a:buFont typeface="Arial" charset="0"/>
              <a:buNone/>
            </a:pPr>
            <a:r>
              <a:rPr lang="en-US" altLang="en-US" sz="1800" dirty="0" smtClean="0">
                <a:latin typeface="Consolas" pitchFamily="49" charset="0"/>
              </a:rPr>
              <a:t>    return(result)</a:t>
            </a:r>
          </a:p>
          <a:p>
            <a:pPr marL="342900" lvl="1" indent="0">
              <a:buFont typeface="Arial" charset="0"/>
              <a:buNone/>
            </a:pPr>
            <a:endParaRPr lang="en-US" altLang="en-US" sz="1800" dirty="0" smtClean="0">
              <a:latin typeface="Consolas" pitchFamily="49" charset="0"/>
            </a:endParaRPr>
          </a:p>
          <a:p>
            <a:pPr marL="342900" lvl="1" indent="0">
              <a:buFont typeface="Arial" charset="0"/>
              <a:buNone/>
            </a:pPr>
            <a:r>
              <a:rPr lang="en-US" altLang="en-US" sz="1800" b="1" dirty="0" smtClean="0">
                <a:solidFill>
                  <a:srgbClr val="3366FF"/>
                </a:solidFill>
                <a:latin typeface="Consolas" pitchFamily="49" charset="0"/>
              </a:rPr>
              <a:t># Test cases</a:t>
            </a:r>
          </a:p>
          <a:p>
            <a:pPr marL="342900" lvl="1" indent="0">
              <a:buFont typeface="Arial" charset="0"/>
              <a:buNone/>
            </a:pPr>
            <a:r>
              <a:rPr lang="en-US" altLang="en-US" sz="1800" dirty="0" smtClean="0">
                <a:latin typeface="Consolas" pitchFamily="49" charset="0"/>
              </a:rPr>
              <a:t>print(absolute(-13))</a:t>
            </a:r>
          </a:p>
          <a:p>
            <a:pPr marL="342900" lvl="1" indent="0">
              <a:buFont typeface="Arial" charset="0"/>
              <a:buNone/>
            </a:pPr>
            <a:r>
              <a:rPr lang="en-US" altLang="en-US" sz="1800" dirty="0" smtClean="0">
                <a:latin typeface="Consolas" pitchFamily="49" charset="0"/>
              </a:rPr>
              <a:t>print(absolute(7))</a:t>
            </a:r>
          </a:p>
          <a:p>
            <a:endParaRPr lang="en-US" altLang="en-US" dirty="0" smtClean="0"/>
          </a:p>
          <a:p>
            <a:endParaRPr lang="en-US" altLang="en-US" dirty="0" smtClean="0"/>
          </a:p>
          <a:p>
            <a:endParaRPr lang="en-US" altLang="en-US" dirty="0" smtClean="0"/>
          </a:p>
        </p:txBody>
      </p:sp>
      <p:grpSp>
        <p:nvGrpSpPr>
          <p:cNvPr id="7" name="Group 6"/>
          <p:cNvGrpSpPr>
            <a:grpSpLocks/>
          </p:cNvGrpSpPr>
          <p:nvPr/>
        </p:nvGrpSpPr>
        <p:grpSpPr bwMode="auto">
          <a:xfrm>
            <a:off x="3276600" y="4191000"/>
            <a:ext cx="4343400" cy="1905000"/>
            <a:chOff x="3276600" y="4191000"/>
            <a:chExt cx="4343400" cy="1905000"/>
          </a:xfrm>
        </p:grpSpPr>
        <p:sp>
          <p:nvSpPr>
            <p:cNvPr id="4" name="Rectangle 3"/>
            <p:cNvSpPr/>
            <p:nvPr/>
          </p:nvSpPr>
          <p:spPr>
            <a:xfrm>
              <a:off x="5562600" y="4191000"/>
              <a:ext cx="2057400" cy="1219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dirty="0">
                  <a:solidFill>
                    <a:schemeClr val="tx1"/>
                  </a:solidFill>
                </a:rPr>
                <a:t>Expected results:</a:t>
              </a:r>
            </a:p>
            <a:p>
              <a:pPr eaLnBrk="1" hangingPunct="1">
                <a:defRPr/>
              </a:pPr>
              <a:r>
                <a:rPr lang="en-US" dirty="0">
                  <a:solidFill>
                    <a:schemeClr val="tx1"/>
                  </a:solidFill>
                </a:rPr>
                <a:t>13</a:t>
              </a:r>
            </a:p>
            <a:p>
              <a:pPr eaLnBrk="1" hangingPunct="1">
                <a:defRPr/>
              </a:pPr>
              <a:r>
                <a:rPr lang="en-US" dirty="0">
                  <a:solidFill>
                    <a:schemeClr val="tx1"/>
                  </a:solidFill>
                </a:rPr>
                <a:t>7</a:t>
              </a:r>
            </a:p>
          </p:txBody>
        </p:sp>
        <p:cxnSp>
          <p:nvCxnSpPr>
            <p:cNvPr id="6" name="Straight Connector 5"/>
            <p:cNvCxnSpPr>
              <a:stCxn id="4" idx="1"/>
            </p:cNvCxnSpPr>
            <p:nvPr/>
          </p:nvCxnSpPr>
          <p:spPr>
            <a:xfrm flipH="1">
              <a:off x="3276600" y="4800600"/>
              <a:ext cx="2286000" cy="12954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smtClean="0"/>
              <a:t>Creating A Large Document</a:t>
            </a:r>
          </a:p>
        </p:txBody>
      </p:sp>
      <p:sp>
        <p:nvSpPr>
          <p:cNvPr id="105475" name="Content Placeholder 2"/>
          <p:cNvSpPr>
            <a:spLocks noGrp="1"/>
          </p:cNvSpPr>
          <p:nvPr>
            <p:ph idx="1"/>
          </p:nvPr>
        </p:nvSpPr>
        <p:spPr/>
        <p:txBody>
          <a:bodyPr/>
          <a:lstStyle/>
          <a:p>
            <a:r>
              <a:rPr lang="en-US" altLang="en-US" smtClean="0"/>
              <a:t>Recall: When creating a large document you should plan out the parts before doing any actual writing.</a:t>
            </a:r>
          </a:p>
        </p:txBody>
      </p:sp>
      <p:grpSp>
        <p:nvGrpSpPr>
          <p:cNvPr id="12" name="Group 11"/>
          <p:cNvGrpSpPr>
            <a:grpSpLocks/>
          </p:cNvGrpSpPr>
          <p:nvPr/>
        </p:nvGrpSpPr>
        <p:grpSpPr bwMode="auto">
          <a:xfrm>
            <a:off x="762000" y="2022475"/>
            <a:ext cx="6781800" cy="2185988"/>
            <a:chOff x="890081" y="2158638"/>
            <a:chExt cx="6781800" cy="2186408"/>
          </a:xfrm>
        </p:grpSpPr>
        <p:sp>
          <p:nvSpPr>
            <p:cNvPr id="5" name="TextBox 4"/>
            <p:cNvSpPr txBox="1"/>
            <p:nvPr/>
          </p:nvSpPr>
          <p:spPr>
            <a:xfrm>
              <a:off x="890081" y="2514306"/>
              <a:ext cx="1828800" cy="1600507"/>
            </a:xfrm>
            <a:prstGeom prst="rect">
              <a:avLst/>
            </a:prstGeom>
            <a:noFill/>
          </p:spPr>
          <p:txBody>
            <a:bodyPr>
              <a:spAutoFit/>
            </a:bodyPr>
            <a:lstStyle/>
            <a:p>
              <a:pPr eaLnBrk="1" hangingPunct="1">
                <a:defRPr/>
              </a:pPr>
              <a:r>
                <a:rPr lang="en-US" dirty="0">
                  <a:ea typeface="+mn-ea"/>
                  <a:cs typeface="Arial" charset="0"/>
                </a:rPr>
                <a:t>Chapter 1</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1.1</a:t>
              </a:r>
            </a:p>
            <a:p>
              <a:pPr marL="285750" indent="-285750" eaLnBrk="1" hangingPunct="1">
                <a:buFont typeface="Arial" panose="020B0604020202020204" pitchFamily="34" charset="0"/>
                <a:buChar char="•"/>
                <a:defRPr/>
              </a:pPr>
              <a:r>
                <a:rPr lang="en-US" sz="1600" dirty="0">
                  <a:ea typeface="+mn-ea"/>
                  <a:cs typeface="Arial" charset="0"/>
                </a:rPr>
                <a:t>Section 1.2</a:t>
              </a:r>
            </a:p>
            <a:p>
              <a:pPr marL="285750" indent="-285750" eaLnBrk="1" hangingPunct="1">
                <a:buFont typeface="Arial" panose="020B0604020202020204" pitchFamily="34" charset="0"/>
                <a:buChar char="•"/>
                <a:defRPr/>
              </a:pPr>
              <a:r>
                <a:rPr lang="en-US" sz="1600" dirty="0">
                  <a:ea typeface="+mn-ea"/>
                  <a:cs typeface="Arial" charset="0"/>
                </a:rPr>
                <a:t>Section 1.3</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6" name="TextBox 5"/>
            <p:cNvSpPr txBox="1"/>
            <p:nvPr/>
          </p:nvSpPr>
          <p:spPr>
            <a:xfrm>
              <a:off x="3390394" y="2498428"/>
              <a:ext cx="1828800" cy="1846618"/>
            </a:xfrm>
            <a:prstGeom prst="rect">
              <a:avLst/>
            </a:prstGeom>
            <a:noFill/>
          </p:spPr>
          <p:txBody>
            <a:bodyPr>
              <a:spAutoFit/>
            </a:bodyPr>
            <a:lstStyle/>
            <a:p>
              <a:pPr eaLnBrk="1" hangingPunct="1">
                <a:defRPr/>
              </a:pPr>
              <a:r>
                <a:rPr lang="en-US" dirty="0">
                  <a:ea typeface="+mn-ea"/>
                  <a:cs typeface="Arial" charset="0"/>
                </a:rPr>
                <a:t>Chapter 2</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2.1</a:t>
              </a:r>
            </a:p>
            <a:p>
              <a:pPr marL="285750" indent="-285750" eaLnBrk="1" hangingPunct="1">
                <a:buFont typeface="Arial" panose="020B0604020202020204" pitchFamily="34" charset="0"/>
                <a:buChar char="•"/>
                <a:defRPr/>
              </a:pPr>
              <a:r>
                <a:rPr lang="en-US" sz="1600" dirty="0">
                  <a:ea typeface="+mn-ea"/>
                  <a:cs typeface="Arial" charset="0"/>
                </a:rPr>
                <a:t>Section 2.2</a:t>
              </a:r>
            </a:p>
            <a:p>
              <a:pPr marL="285750" indent="-285750" eaLnBrk="1" hangingPunct="1">
                <a:buFont typeface="Arial" panose="020B0604020202020204" pitchFamily="34" charset="0"/>
                <a:buChar char="•"/>
                <a:defRPr/>
              </a:pPr>
              <a:r>
                <a:rPr lang="en-US" sz="1600" dirty="0">
                  <a:ea typeface="+mn-ea"/>
                  <a:cs typeface="Arial" charset="0"/>
                </a:rPr>
                <a:t>Section 2.3</a:t>
              </a:r>
            </a:p>
            <a:p>
              <a:pPr marL="285750" indent="-285750" eaLnBrk="1" hangingPunct="1">
                <a:buFont typeface="Arial" panose="020B0604020202020204" pitchFamily="34" charset="0"/>
                <a:buChar char="•"/>
                <a:defRPr/>
              </a:pPr>
              <a:r>
                <a:rPr lang="en-US" sz="1600" dirty="0">
                  <a:ea typeface="+mn-ea"/>
                  <a:cs typeface="Arial" charset="0"/>
                </a:rPr>
                <a:t>Section 2.4</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7" name="TextBox 6"/>
            <p:cNvSpPr txBox="1"/>
            <p:nvPr/>
          </p:nvSpPr>
          <p:spPr>
            <a:xfrm>
              <a:off x="5843081" y="2514306"/>
              <a:ext cx="1828800" cy="1354398"/>
            </a:xfrm>
            <a:prstGeom prst="rect">
              <a:avLst/>
            </a:prstGeom>
            <a:noFill/>
          </p:spPr>
          <p:txBody>
            <a:bodyPr>
              <a:spAutoFit/>
            </a:bodyPr>
            <a:lstStyle/>
            <a:p>
              <a:pPr eaLnBrk="1" hangingPunct="1">
                <a:defRPr/>
              </a:pPr>
              <a:r>
                <a:rPr lang="en-US" dirty="0">
                  <a:ea typeface="+mn-ea"/>
                  <a:cs typeface="Arial" charset="0"/>
                </a:rPr>
                <a:t>Chapter 3</a:t>
              </a:r>
            </a:p>
            <a:p>
              <a:pPr marL="285750" indent="-285750" eaLnBrk="1" hangingPunct="1">
                <a:buFont typeface="Arial" panose="020B0604020202020204" pitchFamily="34" charset="0"/>
                <a:buChar char="•"/>
                <a:defRPr/>
              </a:pPr>
              <a:r>
                <a:rPr lang="en-US" sz="1600" dirty="0">
                  <a:ea typeface="+mn-ea"/>
                  <a:cs typeface="Arial" charset="0"/>
                </a:rPr>
                <a:t>Introduction</a:t>
              </a:r>
            </a:p>
            <a:p>
              <a:pPr marL="285750" indent="-285750" eaLnBrk="1" hangingPunct="1">
                <a:buFont typeface="Arial" panose="020B0604020202020204" pitchFamily="34" charset="0"/>
                <a:buChar char="•"/>
                <a:defRPr/>
              </a:pPr>
              <a:r>
                <a:rPr lang="en-US" sz="1600" dirty="0">
                  <a:ea typeface="+mn-ea"/>
                  <a:cs typeface="Arial" charset="0"/>
                </a:rPr>
                <a:t>Section 3.1</a:t>
              </a:r>
            </a:p>
            <a:p>
              <a:pPr marL="285750" indent="-285750" eaLnBrk="1" hangingPunct="1">
                <a:buFont typeface="Arial" panose="020B0604020202020204" pitchFamily="34" charset="0"/>
                <a:buChar char="•"/>
                <a:defRPr/>
              </a:pPr>
              <a:r>
                <a:rPr lang="en-US" sz="1600" dirty="0">
                  <a:ea typeface="+mn-ea"/>
                  <a:cs typeface="Arial" charset="0"/>
                </a:rPr>
                <a:t>Section 3.2</a:t>
              </a:r>
            </a:p>
            <a:p>
              <a:pPr marL="285750" indent="-285750" eaLnBrk="1" hangingPunct="1">
                <a:buFont typeface="Arial" panose="020B0604020202020204" pitchFamily="34" charset="0"/>
                <a:buChar char="•"/>
                <a:defRPr/>
              </a:pPr>
              <a:r>
                <a:rPr lang="en-US" sz="1600" dirty="0">
                  <a:ea typeface="+mn-ea"/>
                  <a:cs typeface="Arial" charset="0"/>
                </a:rPr>
                <a:t>Conclusion</a:t>
              </a:r>
            </a:p>
          </p:txBody>
        </p:sp>
        <p:sp>
          <p:nvSpPr>
            <p:cNvPr id="105483" name="TextBox 9"/>
            <p:cNvSpPr txBox="1">
              <a:spLocks noChangeArrowheads="1"/>
            </p:cNvSpPr>
            <p:nvPr/>
          </p:nvSpPr>
          <p:spPr bwMode="auto">
            <a:xfrm>
              <a:off x="914400" y="2158638"/>
              <a:ext cx="45071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1: Outline all the parts (no writing)</a:t>
              </a:r>
            </a:p>
          </p:txBody>
        </p:sp>
      </p:grpSp>
      <p:grpSp>
        <p:nvGrpSpPr>
          <p:cNvPr id="13" name="Group 12"/>
          <p:cNvGrpSpPr>
            <a:grpSpLocks/>
          </p:cNvGrpSpPr>
          <p:nvPr/>
        </p:nvGrpSpPr>
        <p:grpSpPr bwMode="auto">
          <a:xfrm>
            <a:off x="782638" y="4495800"/>
            <a:ext cx="4506912" cy="1809750"/>
            <a:chOff x="948447" y="4495800"/>
            <a:chExt cx="4507150" cy="1809637"/>
          </a:xfrm>
        </p:grpSpPr>
        <p:sp>
          <p:nvSpPr>
            <p:cNvPr id="105478" name="TextBox 7"/>
            <p:cNvSpPr txBox="1">
              <a:spLocks noChangeArrowheads="1"/>
            </p:cNvSpPr>
            <p:nvPr/>
          </p:nvSpPr>
          <p:spPr bwMode="auto">
            <a:xfrm>
              <a:off x="1066800" y="5197441"/>
              <a:ext cx="18288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a:t>Section 1.1</a:t>
              </a:r>
            </a:p>
            <a:p>
              <a:pPr eaLnBrk="1" hangingPunct="1"/>
              <a:r>
                <a:rPr lang="en-US" altLang="en-US" sz="1600"/>
                <a:t>It all started seven and two score years ago…</a:t>
              </a:r>
            </a:p>
          </p:txBody>
        </p:sp>
        <p:sp>
          <p:nvSpPr>
            <p:cNvPr id="105479" name="TextBox 10"/>
            <p:cNvSpPr txBox="1">
              <a:spLocks noChangeArrowheads="1"/>
            </p:cNvSpPr>
            <p:nvPr/>
          </p:nvSpPr>
          <p:spPr bwMode="auto">
            <a:xfrm>
              <a:off x="948447" y="4495800"/>
              <a:ext cx="45071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2: After all parts outlined, now commence writing one part at a time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p:txBody>
          <a:bodyPr/>
          <a:lstStyle/>
          <a:p>
            <a:r>
              <a:rPr lang="en-US" altLang="en-US" smtClean="0"/>
              <a:t>Creating A Large Program</a:t>
            </a:r>
          </a:p>
        </p:txBody>
      </p:sp>
      <p:sp>
        <p:nvSpPr>
          <p:cNvPr id="106499" name="Content Placeholder 2"/>
          <p:cNvSpPr>
            <a:spLocks noGrp="1"/>
          </p:cNvSpPr>
          <p:nvPr>
            <p:ph idx="1"/>
          </p:nvPr>
        </p:nvSpPr>
        <p:spPr/>
        <p:txBody>
          <a:bodyPr/>
          <a:lstStyle/>
          <a:p>
            <a:r>
              <a:rPr lang="en-US" altLang="en-US" smtClean="0"/>
              <a:t>When writing a large program you should plan out the parts before doing any actual writing.</a:t>
            </a:r>
          </a:p>
          <a:p>
            <a:endParaRPr lang="en-US" altLang="en-US" smtClean="0"/>
          </a:p>
        </p:txBody>
      </p:sp>
      <p:grpSp>
        <p:nvGrpSpPr>
          <p:cNvPr id="33" name="Group 32"/>
          <p:cNvGrpSpPr>
            <a:grpSpLocks/>
          </p:cNvGrpSpPr>
          <p:nvPr/>
        </p:nvGrpSpPr>
        <p:grpSpPr bwMode="auto">
          <a:xfrm>
            <a:off x="762000" y="2022475"/>
            <a:ext cx="8305800" cy="941388"/>
            <a:chOff x="761999" y="2022666"/>
            <a:chExt cx="8305800" cy="940737"/>
          </a:xfrm>
        </p:grpSpPr>
        <p:sp>
          <p:nvSpPr>
            <p:cNvPr id="106505" name="TextBox 26"/>
            <p:cNvSpPr txBox="1">
              <a:spLocks noChangeArrowheads="1"/>
            </p:cNvSpPr>
            <p:nvPr/>
          </p:nvSpPr>
          <p:spPr bwMode="auto">
            <a:xfrm>
              <a:off x="786318" y="2022666"/>
              <a:ext cx="80528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1: Calculate interest (write empty ‘skeleton’ functions)</a:t>
              </a:r>
            </a:p>
          </p:txBody>
        </p:sp>
        <p:sp>
          <p:nvSpPr>
            <p:cNvPr id="106506" name="TextBox 27"/>
            <p:cNvSpPr txBox="1">
              <a:spLocks noChangeArrowheads="1"/>
            </p:cNvSpPr>
            <p:nvPr/>
          </p:nvSpPr>
          <p:spPr bwMode="auto">
            <a:xfrm>
              <a:off x="761999" y="2378628"/>
              <a:ext cx="28956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getInformation</a:t>
              </a:r>
              <a:r>
                <a:rPr lang="en-US" altLang="en-US" sz="1600" dirty="0">
                  <a:latin typeface="Consolas" pitchFamily="49" charset="0"/>
                </a:rPr>
                <a:t>():</a:t>
              </a:r>
            </a:p>
            <a:p>
              <a:pPr eaLnBrk="1" hangingPunct="1"/>
              <a:r>
                <a:rPr lang="en-US" altLang="en-US" sz="1600" dirty="0">
                  <a:latin typeface="Consolas" pitchFamily="49" charset="0"/>
                </a:rPr>
                <a:t>    pass</a:t>
              </a:r>
            </a:p>
          </p:txBody>
        </p:sp>
        <p:sp>
          <p:nvSpPr>
            <p:cNvPr id="106507" name="TextBox 28"/>
            <p:cNvSpPr txBox="1">
              <a:spLocks noChangeArrowheads="1"/>
            </p:cNvSpPr>
            <p:nvPr/>
          </p:nvSpPr>
          <p:spPr bwMode="auto">
            <a:xfrm>
              <a:off x="3585891" y="2362846"/>
              <a:ext cx="28956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doCalculations</a:t>
              </a:r>
              <a:r>
                <a:rPr lang="en-US" altLang="en-US" sz="1600" dirty="0">
                  <a:latin typeface="Consolas" pitchFamily="49" charset="0"/>
                </a:rPr>
                <a:t>():</a:t>
              </a:r>
            </a:p>
            <a:p>
              <a:pPr eaLnBrk="1" hangingPunct="1"/>
              <a:r>
                <a:rPr lang="en-US" altLang="en-US" sz="1600" dirty="0">
                  <a:latin typeface="Consolas" pitchFamily="49" charset="0"/>
                </a:rPr>
                <a:t>    pass</a:t>
              </a:r>
            </a:p>
          </p:txBody>
        </p:sp>
        <p:sp>
          <p:nvSpPr>
            <p:cNvPr id="106508" name="TextBox 29"/>
            <p:cNvSpPr txBox="1">
              <a:spLocks noChangeArrowheads="1"/>
            </p:cNvSpPr>
            <p:nvPr/>
          </p:nvSpPr>
          <p:spPr bwMode="auto">
            <a:xfrm>
              <a:off x="6400800" y="2362845"/>
              <a:ext cx="266699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displayResults</a:t>
              </a:r>
              <a:r>
                <a:rPr lang="en-US" altLang="en-US" sz="1600" dirty="0">
                  <a:latin typeface="Consolas" pitchFamily="49" charset="0"/>
                </a:rPr>
                <a:t>():</a:t>
              </a:r>
            </a:p>
            <a:p>
              <a:pPr eaLnBrk="1" hangingPunct="1"/>
              <a:r>
                <a:rPr lang="en-US" altLang="en-US" sz="1600" dirty="0">
                  <a:latin typeface="Consolas" pitchFamily="49" charset="0"/>
                </a:rPr>
                <a:t>    pass</a:t>
              </a:r>
            </a:p>
          </p:txBody>
        </p:sp>
      </p:grpSp>
      <p:grpSp>
        <p:nvGrpSpPr>
          <p:cNvPr id="2" name="Group 1"/>
          <p:cNvGrpSpPr>
            <a:grpSpLocks/>
          </p:cNvGrpSpPr>
          <p:nvPr/>
        </p:nvGrpSpPr>
        <p:grpSpPr bwMode="auto">
          <a:xfrm>
            <a:off x="785813" y="3429000"/>
            <a:ext cx="6626225" cy="2030413"/>
            <a:chOff x="785813" y="3429000"/>
            <a:chExt cx="6626225" cy="2031026"/>
          </a:xfrm>
        </p:grpSpPr>
        <p:sp>
          <p:nvSpPr>
            <p:cNvPr id="106503" name="TextBox 31"/>
            <p:cNvSpPr txBox="1">
              <a:spLocks noChangeArrowheads="1"/>
            </p:cNvSpPr>
            <p:nvPr/>
          </p:nvSpPr>
          <p:spPr bwMode="auto">
            <a:xfrm>
              <a:off x="785813" y="3429000"/>
              <a:ext cx="6626225" cy="70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2000" b="1"/>
                <a:t>Step 2: All functions outlined, write function bodies one-at-a-time (test before writing next function)</a:t>
              </a:r>
            </a:p>
          </p:txBody>
        </p:sp>
        <p:sp>
          <p:nvSpPr>
            <p:cNvPr id="106504" name="TextBox 33"/>
            <p:cNvSpPr txBox="1">
              <a:spLocks noChangeArrowheads="1"/>
            </p:cNvSpPr>
            <p:nvPr/>
          </p:nvSpPr>
          <p:spPr bwMode="auto">
            <a:xfrm>
              <a:off x="802026" y="4136587"/>
              <a:ext cx="430337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dirty="0">
                  <a:latin typeface="Consolas" pitchFamily="49" charset="0"/>
                </a:rPr>
                <a:t>def </a:t>
              </a:r>
              <a:r>
                <a:rPr lang="en-US" altLang="en-US" sz="1600" dirty="0" err="1">
                  <a:latin typeface="Consolas" pitchFamily="49" charset="0"/>
                </a:rPr>
                <a:t>getInformation</a:t>
              </a:r>
              <a:r>
                <a:rPr lang="en-US" altLang="en-US" sz="1600" dirty="0">
                  <a:latin typeface="Consolas" pitchFamily="49" charset="0"/>
                </a:rPr>
                <a:t>():</a:t>
              </a:r>
            </a:p>
            <a:p>
              <a:pPr eaLnBrk="1" hangingPunct="1"/>
              <a:r>
                <a:rPr lang="en-US" altLang="en-US" sz="1600" dirty="0">
                  <a:latin typeface="Consolas" pitchFamily="49" charset="0"/>
                </a:rPr>
                <a:t>    principle = </a:t>
              </a:r>
              <a:r>
                <a:rPr lang="en-US" altLang="en-US" sz="1600" dirty="0" err="1">
                  <a:latin typeface="Consolas" pitchFamily="49" charset="0"/>
                </a:rPr>
                <a:t>int</a:t>
              </a:r>
              <a:r>
                <a:rPr lang="en-US" altLang="en-US" sz="1600" dirty="0">
                  <a:latin typeface="Consolas" pitchFamily="49" charset="0"/>
                </a:rPr>
                <a:t>(input())</a:t>
              </a:r>
            </a:p>
            <a:p>
              <a:pPr eaLnBrk="1" hangingPunct="1"/>
              <a:r>
                <a:rPr lang="en-US" altLang="en-US" sz="1600" dirty="0">
                  <a:latin typeface="Consolas" pitchFamily="49" charset="0"/>
                </a:rPr>
                <a:t>    interest = </a:t>
              </a:r>
              <a:r>
                <a:rPr lang="en-US" altLang="en-US" sz="1600" dirty="0" err="1">
                  <a:latin typeface="Consolas" pitchFamily="49" charset="0"/>
                </a:rPr>
                <a:t>int</a:t>
              </a:r>
              <a:r>
                <a:rPr lang="en-US" altLang="en-US" sz="1600" dirty="0">
                  <a:latin typeface="Consolas" pitchFamily="49" charset="0"/>
                </a:rPr>
                <a:t>(input())</a:t>
              </a:r>
            </a:p>
            <a:p>
              <a:pPr eaLnBrk="1" hangingPunct="1"/>
              <a:r>
                <a:rPr lang="en-US" altLang="en-US" sz="1600" dirty="0">
                  <a:latin typeface="Consolas" pitchFamily="49" charset="0"/>
                </a:rPr>
                <a:t>    time = </a:t>
              </a:r>
              <a:r>
                <a:rPr lang="en-US" altLang="en-US" sz="1600" dirty="0" err="1">
                  <a:latin typeface="Consolas" pitchFamily="49" charset="0"/>
                </a:rPr>
                <a:t>int</a:t>
              </a:r>
              <a:r>
                <a:rPr lang="en-US" altLang="en-US" sz="1600" dirty="0">
                  <a:latin typeface="Consolas" pitchFamily="49" charset="0"/>
                </a:rPr>
                <a:t>(input())</a:t>
              </a:r>
            </a:p>
            <a:p>
              <a:pPr eaLnBrk="1" hangingPunct="1"/>
              <a:r>
                <a:rPr lang="en-US" altLang="en-US" sz="1600" dirty="0">
                  <a:latin typeface="Consolas" pitchFamily="49" charset="0"/>
                </a:rPr>
                <a:t>    return(</a:t>
              </a:r>
              <a:r>
                <a:rPr lang="en-US" altLang="en-US" sz="1600" dirty="0" err="1">
                  <a:latin typeface="Consolas" pitchFamily="49" charset="0"/>
                </a:rPr>
                <a:t>principle,interest,time</a:t>
              </a:r>
              <a:r>
                <a:rPr lang="en-US" altLang="en-US" sz="1600" dirty="0">
                  <a:latin typeface="Consolas" pitchFamily="49" charset="0"/>
                </a:rPr>
                <a:t>)</a:t>
              </a:r>
            </a:p>
          </p:txBody>
        </p:sp>
      </p:grpSp>
      <p:sp>
        <p:nvSpPr>
          <p:cNvPr id="4" name="TextBox 3"/>
          <p:cNvSpPr txBox="1">
            <a:spLocks noChangeArrowheads="1"/>
          </p:cNvSpPr>
          <p:nvPr/>
        </p:nvSpPr>
        <p:spPr bwMode="auto">
          <a:xfrm>
            <a:off x="5410200" y="5181600"/>
            <a:ext cx="3706813"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600" b="1" dirty="0">
                <a:solidFill>
                  <a:srgbClr val="3366FF"/>
                </a:solidFill>
                <a:latin typeface="Consolas" pitchFamily="49" charset="0"/>
              </a:rPr>
              <a:t># Simple test: check inputs</a:t>
            </a:r>
          </a:p>
          <a:p>
            <a:pPr eaLnBrk="1" hangingPunct="1"/>
            <a:r>
              <a:rPr lang="en-US" altLang="en-US" sz="1600" b="1" dirty="0">
                <a:solidFill>
                  <a:srgbClr val="3366FF"/>
                </a:solidFill>
                <a:latin typeface="Consolas" pitchFamily="49" charset="0"/>
              </a:rPr>
              <a:t># properly read and </a:t>
            </a:r>
          </a:p>
          <a:p>
            <a:pPr eaLnBrk="1" hangingPunct="1"/>
            <a:r>
              <a:rPr lang="en-US" altLang="en-US" sz="1600" b="1" dirty="0">
                <a:solidFill>
                  <a:srgbClr val="3366FF"/>
                </a:solidFill>
                <a:latin typeface="Consolas" pitchFamily="49" charset="0"/>
              </a:rPr>
              <a:t># returned</a:t>
            </a:r>
          </a:p>
          <a:p>
            <a:pPr eaLnBrk="1" hangingPunct="1"/>
            <a:r>
              <a:rPr lang="en-US" altLang="en-US" sz="1600" dirty="0" err="1">
                <a:latin typeface="Consolas" pitchFamily="49" charset="0"/>
              </a:rPr>
              <a:t>p,r,t</a:t>
            </a:r>
            <a:r>
              <a:rPr lang="en-US" altLang="en-US" sz="1600" dirty="0">
                <a:latin typeface="Consolas" pitchFamily="49" charset="0"/>
              </a:rPr>
              <a:t> = </a:t>
            </a:r>
            <a:r>
              <a:rPr lang="en-US" altLang="en-US" sz="1600" dirty="0" err="1">
                <a:latin typeface="Consolas" pitchFamily="49" charset="0"/>
              </a:rPr>
              <a:t>getInformation</a:t>
            </a:r>
            <a:r>
              <a:rPr lang="en-US" altLang="en-US" sz="1600" dirty="0">
                <a:latin typeface="Consolas" pitchFamily="49" charset="0"/>
              </a:rPr>
              <a:t>()</a:t>
            </a:r>
          </a:p>
          <a:p>
            <a:pPr eaLnBrk="1" hangingPunct="1"/>
            <a:r>
              <a:rPr lang="en-US" altLang="en-US" sz="1600" dirty="0">
                <a:latin typeface="Consolas" pitchFamily="49" charset="0"/>
              </a:rPr>
              <a:t>print(</a:t>
            </a:r>
            <a:r>
              <a:rPr lang="en-US" altLang="en-US" sz="1600" dirty="0" err="1">
                <a:latin typeface="Consolas" pitchFamily="49" charset="0"/>
              </a:rPr>
              <a:t>p,r,t</a:t>
            </a:r>
            <a:r>
              <a:rPr lang="en-US" altLang="en-US" sz="1600" dirty="0">
                <a:latin typeface="Consolas"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idx="4294967295"/>
          </p:nvPr>
        </p:nvSpPr>
        <p:spPr/>
        <p:txBody>
          <a:bodyPr/>
          <a:lstStyle/>
          <a:p>
            <a:pPr eaLnBrk="1" hangingPunct="1"/>
            <a:r>
              <a:rPr lang="en-US" altLang="en-US" sz="3200" smtClean="0"/>
              <a:t>Why Employ Problem Decomposition And Modular Design (1)</a:t>
            </a:r>
          </a:p>
        </p:txBody>
      </p:sp>
      <p:sp>
        <p:nvSpPr>
          <p:cNvPr id="241667" name="Rectangle 3"/>
          <p:cNvSpPr>
            <a:spLocks noGrp="1" noChangeArrowheads="1"/>
          </p:cNvSpPr>
          <p:nvPr>
            <p:ph type="body" idx="4294967295"/>
          </p:nvPr>
        </p:nvSpPr>
        <p:spPr/>
        <p:txBody>
          <a:bodyPr/>
          <a:lstStyle/>
          <a:p>
            <a:pPr eaLnBrk="1" hangingPunct="1">
              <a:lnSpc>
                <a:spcPct val="90000"/>
              </a:lnSpc>
            </a:pPr>
            <a:r>
              <a:rPr lang="en-CA" altLang="en-US" sz="2400" smtClean="0"/>
              <a:t>Drawback</a:t>
            </a:r>
          </a:p>
          <a:p>
            <a:pPr marL="635000" lvl="1" indent="-177800" eaLnBrk="1" hangingPunct="1">
              <a:lnSpc>
                <a:spcPct val="90000"/>
              </a:lnSpc>
            </a:pPr>
            <a:r>
              <a:rPr lang="en-CA" altLang="en-US" sz="2000" smtClean="0"/>
              <a:t>Complexity – understanding and setting up inter-function communication may appear daunting at first.</a:t>
            </a:r>
          </a:p>
          <a:p>
            <a:pPr marL="635000" lvl="1" indent="-177800" eaLnBrk="1" hangingPunct="1">
              <a:lnSpc>
                <a:spcPct val="90000"/>
              </a:lnSpc>
            </a:pPr>
            <a:r>
              <a:rPr lang="en-CA" altLang="en-US" sz="2000" smtClean="0"/>
              <a:t>Tracing the program may appear harder as execution appears to “jump” around between functions.</a:t>
            </a:r>
          </a:p>
          <a:p>
            <a:pPr marL="635000" lvl="1" indent="-177800" eaLnBrk="1" hangingPunct="1">
              <a:lnSpc>
                <a:spcPct val="90000"/>
              </a:lnSpc>
            </a:pPr>
            <a:endParaRPr lang="en-CA" altLang="en-US" sz="2000" smtClean="0"/>
          </a:p>
          <a:p>
            <a:pPr marL="635000" lvl="1" indent="-177800" eaLnBrk="1" hangingPunct="1">
              <a:lnSpc>
                <a:spcPct val="90000"/>
              </a:lnSpc>
            </a:pPr>
            <a:r>
              <a:rPr lang="en-CA" altLang="en-US" sz="2000" smtClean="0"/>
              <a:t>These are ‘one time’ costs: once you learn the basic principles of functions with one language then most languages will be similar.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16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bldLvl="2"/>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normAutofit fontScale="90000"/>
          </a:bodyPr>
          <a:lstStyle/>
          <a:p>
            <a:pPr>
              <a:defRPr/>
            </a:pPr>
            <a:r>
              <a:rPr lang="en-US" altLang="en-US" dirty="0" smtClean="0">
                <a:ea typeface="+mj-ea"/>
              </a:rPr>
              <a:t>Why Employ Problem Decomposition And Modular Design (2)</a:t>
            </a:r>
          </a:p>
        </p:txBody>
      </p:sp>
      <p:sp>
        <p:nvSpPr>
          <p:cNvPr id="106499" name="Content Placeholder 2"/>
          <p:cNvSpPr>
            <a:spLocks noGrp="1"/>
          </p:cNvSpPr>
          <p:nvPr>
            <p:ph idx="1"/>
          </p:nvPr>
        </p:nvSpPr>
        <p:spPr/>
        <p:txBody>
          <a:bodyPr/>
          <a:lstStyle/>
          <a:p>
            <a:pPr eaLnBrk="1" hangingPunct="1">
              <a:lnSpc>
                <a:spcPct val="90000"/>
              </a:lnSpc>
            </a:pPr>
            <a:r>
              <a:rPr lang="en-CA" altLang="en-US" smtClean="0"/>
              <a:t>Benefit</a:t>
            </a:r>
          </a:p>
          <a:p>
            <a:pPr marL="635000" lvl="1" indent="-177800" eaLnBrk="1" hangingPunct="1">
              <a:lnSpc>
                <a:spcPct val="90000"/>
              </a:lnSpc>
            </a:pPr>
            <a:r>
              <a:rPr lang="en-CA" altLang="en-US" smtClean="0"/>
              <a:t>Solution is easier to visualize and create (decompose the problem so only one part of a time must be dealt with).</a:t>
            </a:r>
          </a:p>
          <a:p>
            <a:pPr marL="635000" lvl="1" indent="-177800" eaLnBrk="1" hangingPunct="1">
              <a:lnSpc>
                <a:spcPct val="90000"/>
              </a:lnSpc>
            </a:pPr>
            <a:r>
              <a:rPr lang="en-CA" altLang="en-US" smtClean="0"/>
              <a:t>Easier to test the program:</a:t>
            </a:r>
          </a:p>
          <a:p>
            <a:pPr marL="806450" lvl="2" indent="-177800" eaLnBrk="1" hangingPunct="1">
              <a:lnSpc>
                <a:spcPct val="90000"/>
              </a:lnSpc>
            </a:pPr>
            <a:r>
              <a:rPr lang="en-CA" altLang="en-US" smtClean="0"/>
              <a:t>Test one feature/function at a time</a:t>
            </a:r>
          </a:p>
          <a:p>
            <a:pPr marL="806450" lvl="2" indent="-177800" eaLnBrk="1" hangingPunct="1">
              <a:lnSpc>
                <a:spcPct val="90000"/>
              </a:lnSpc>
            </a:pPr>
            <a:r>
              <a:rPr lang="en-CA" altLang="en-US" smtClean="0"/>
              <a:t>(Testing  multiple features increases complexity)</a:t>
            </a:r>
          </a:p>
          <a:p>
            <a:pPr marL="635000" lvl="1" indent="-177800" eaLnBrk="1" hangingPunct="1">
              <a:lnSpc>
                <a:spcPct val="90000"/>
              </a:lnSpc>
            </a:pPr>
            <a:r>
              <a:rPr lang="en-CA" altLang="en-US" smtClean="0"/>
              <a:t>Easier to maintain (if functions are independent changes in one function can have a minimal impact on other functions, if the code for a function is used multiple times then updates only have to be made once).</a:t>
            </a:r>
          </a:p>
          <a:p>
            <a:pPr marL="635000" lvl="1" indent="-177800" eaLnBrk="1" hangingPunct="1">
              <a:lnSpc>
                <a:spcPct val="90000"/>
              </a:lnSpc>
            </a:pPr>
            <a:r>
              <a:rPr lang="en-CA" altLang="en-US" smtClean="0"/>
              <a:t>Less redundancy, smaller program size (especially if the function is used many times throughout the program).</a:t>
            </a:r>
          </a:p>
          <a:p>
            <a:pPr marL="635000" lvl="1" indent="-177800" eaLnBrk="1" hangingPunct="1">
              <a:lnSpc>
                <a:spcPct val="90000"/>
              </a:lnSpc>
            </a:pPr>
            <a:r>
              <a:rPr lang="en-CA" altLang="en-US" smtClean="0"/>
              <a:t>Smaller programs size: if the function is called many times rather than repeating the same code, the function need only be defined once and then can be called many times.</a:t>
            </a:r>
            <a:endParaRPr lang="en-US" altLang="en-US" smtClean="0"/>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4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649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49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49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649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64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bldLvl="2"/>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a:t>How and why the top down approach can be used to decompose problems</a:t>
            </a:r>
          </a:p>
          <a:p>
            <a:pPr marL="685800" lvl="1">
              <a:lnSpc>
                <a:spcPct val="90000"/>
              </a:lnSpc>
            </a:pPr>
            <a:r>
              <a:rPr lang="en-US" altLang="en-US" dirty="0"/>
              <a:t>What is procedural programming</a:t>
            </a:r>
          </a:p>
          <a:p>
            <a:pPr>
              <a:lnSpc>
                <a:spcPct val="90000"/>
              </a:lnSpc>
            </a:pPr>
            <a:r>
              <a:rPr lang="en-US" altLang="en-US" dirty="0"/>
              <a:t>How to write the definition for a function</a:t>
            </a:r>
          </a:p>
          <a:p>
            <a:pPr>
              <a:lnSpc>
                <a:spcPct val="90000"/>
              </a:lnSpc>
            </a:pPr>
            <a:r>
              <a:rPr lang="en-US" altLang="en-US" dirty="0"/>
              <a:t>How to write a function call</a:t>
            </a:r>
          </a:p>
          <a:p>
            <a:pPr>
              <a:lnSpc>
                <a:spcPct val="90000"/>
              </a:lnSpc>
            </a:pPr>
            <a:r>
              <a:rPr lang="en-US" altLang="en-US" dirty="0"/>
              <a:t>How and why to declare variables locally</a:t>
            </a:r>
          </a:p>
          <a:p>
            <a:pPr>
              <a:lnSpc>
                <a:spcPct val="90000"/>
              </a:lnSpc>
            </a:pPr>
            <a:r>
              <a:rPr lang="en-US" altLang="en-US" dirty="0"/>
              <a:t>How to pass information to functions via parameters</a:t>
            </a:r>
          </a:p>
          <a:p>
            <a:pPr>
              <a:lnSpc>
                <a:spcPct val="90000"/>
              </a:lnSpc>
            </a:pPr>
            <a:r>
              <a:rPr lang="en-US" altLang="en-US" dirty="0"/>
              <a:t>How and why to return values from a function</a:t>
            </a:r>
          </a:p>
          <a:p>
            <a:pPr>
              <a:lnSpc>
                <a:spcPct val="90000"/>
              </a:lnSpc>
            </a:pPr>
            <a:r>
              <a:rPr lang="en-US" altLang="en-US" dirty="0"/>
              <a:t>What is a Boolean function</a:t>
            </a:r>
          </a:p>
          <a:p>
            <a:pPr>
              <a:lnSpc>
                <a:spcPct val="90000"/>
              </a:lnSpc>
            </a:pPr>
            <a:r>
              <a:rPr lang="en-US" altLang="en-US" dirty="0"/>
              <a:t>What is the difference between a local and a global variable.</a:t>
            </a:r>
            <a:endParaRPr lang="en-CA" altLang="en-US" dirty="0"/>
          </a:p>
          <a:p>
            <a:pPr>
              <a:lnSpc>
                <a:spcPct val="90000"/>
              </a:lnSpc>
            </a:pPr>
            <a:r>
              <a:rPr lang="en-CA" altLang="en-US" dirty="0"/>
              <a:t>How to document a function</a:t>
            </a:r>
            <a:endParaRPr lang="en-US" altLang="en-US" dirty="0"/>
          </a:p>
          <a:p>
            <a:endParaRPr lang="en-US" dirty="0"/>
          </a:p>
        </p:txBody>
      </p:sp>
    </p:spTree>
    <p:extLst>
      <p:ext uri="{BB962C8B-B14F-4D97-AF65-F5344CB8AC3E}">
        <p14:creationId xmlns:p14="http://schemas.microsoft.com/office/powerpoint/2010/main" val="3602663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29012</TotalTime>
  <Words>6992</Words>
  <Application>Microsoft Office PowerPoint</Application>
  <PresentationFormat>On-screen Show (4:3)</PresentationFormat>
  <Paragraphs>1304</Paragraphs>
  <Slides>100</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100</vt:i4>
      </vt:variant>
    </vt:vector>
  </HeadingPairs>
  <TitlesOfParts>
    <vt:vector size="108" baseType="lpstr">
      <vt:lpstr>ＭＳ Ｐゴシック</vt:lpstr>
      <vt:lpstr>ＭＳ Ｐゴシック</vt:lpstr>
      <vt:lpstr>Arial</vt:lpstr>
      <vt:lpstr>Calibri</vt:lpstr>
      <vt:lpstr>Consolas</vt:lpstr>
      <vt:lpstr>Times New Roman</vt:lpstr>
      <vt:lpstr>Wingdings</vt:lpstr>
      <vt:lpstr>Office Theme</vt:lpstr>
      <vt:lpstr>CPSC 231:  Functions: Decomposition And Code Reuse</vt:lpstr>
      <vt:lpstr>Example Programs</vt:lpstr>
      <vt:lpstr>Tip For Success: Reminder</vt:lpstr>
      <vt:lpstr>Solving Larger Problems</vt:lpstr>
      <vt:lpstr>Top Down Design </vt:lpstr>
      <vt:lpstr>Procedural Programming</vt:lpstr>
      <vt:lpstr>Procedural Programming</vt:lpstr>
      <vt:lpstr>Decomposing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Defining The Main Body Of Code As A Function</vt:lpstr>
      <vt:lpstr>Stylistic Note</vt:lpstr>
      <vt:lpstr>New Terminology</vt:lpstr>
      <vt:lpstr>Creating Your Variables</vt:lpstr>
      <vt:lpstr>What You Know: Declaring Variables</vt:lpstr>
      <vt:lpstr>What You Will Learn: What Is The Significance Of Being ‘Local’</vt:lpstr>
      <vt:lpstr>What You Will Learn: How To Work With Locals</vt:lpstr>
      <vt:lpstr>Reminder: Where To Create Local Variables</vt:lpstr>
      <vt:lpstr>Working With Local Variables: Putting It All Together</vt:lpstr>
      <vt:lpstr>Another Reason For Creating Local Variables</vt:lpstr>
      <vt:lpstr>Scope</vt:lpstr>
      <vt:lpstr>Identifiers Out Of Scope: An Example</vt:lpstr>
      <vt:lpstr>Local Variables</vt:lpstr>
      <vt:lpstr>Local Variables</vt:lpstr>
      <vt:lpstr>New Problem: Local Variables Only Exist Inside A Function</vt:lpstr>
      <vt:lpstr>One Solution: Parameter Passing</vt:lpstr>
      <vt:lpstr>Parameter Passing: Past Usage</vt:lpstr>
      <vt:lpstr>Parameter Passing (Function Definition)</vt:lpstr>
      <vt:lpstr>Parameter Passing (Function Call)</vt:lpstr>
      <vt:lpstr>Memory And Parameter Passing</vt:lpstr>
      <vt:lpstr>Important Terminology</vt:lpstr>
      <vt:lpstr>Sample (Simple) Example Question: Terminology</vt:lpstr>
      <vt:lpstr>In Class Exercise:</vt:lpstr>
      <vt:lpstr>Structure Charts</vt:lpstr>
      <vt:lpstr>Structure Chart: temperature.py </vt:lpstr>
      <vt:lpstr>Parameter Passing: Putting It All Together</vt:lpstr>
      <vt:lpstr>Parameter Passing: Putting It All Together (2)</vt:lpstr>
      <vt:lpstr>Parameter Passing: Important Recap!</vt:lpstr>
      <vt:lpstr>Parameter Passing: Another Example</vt:lpstr>
      <vt:lpstr>The Type And Number Of Parameters Must Match!</vt:lpstr>
      <vt:lpstr>A Common Mistake: The Parameters Don’t Match</vt:lpstr>
      <vt:lpstr>Documenting Functions</vt:lpstr>
      <vt:lpstr>Yet Another Common Mistake: Not Declaring Parameters</vt:lpstr>
      <vt:lpstr>Scope: A Variant Example</vt:lpstr>
      <vt:lpstr>New Problem: Results That Are Derived In One Function Only Exist While The Function Runs</vt:lpstr>
      <vt:lpstr>Solution: Have The Function Return Values Back To The Caller</vt:lpstr>
      <vt:lpstr>Function Return Values (1)</vt:lpstr>
      <vt:lpstr>Function Return Values (2)</vt:lpstr>
      <vt:lpstr>Function Return Values (3)</vt:lpstr>
      <vt:lpstr>Using Return Values</vt:lpstr>
      <vt:lpstr>Using Return Values</vt:lpstr>
      <vt:lpstr>Structure Chart: interest.py </vt:lpstr>
      <vt:lpstr>Using Return Values: Putting It All Together</vt:lpstr>
      <vt:lpstr>Using Return Values: Putting It All Together (2)</vt:lpstr>
      <vt:lpstr>Using Return Values: Putting It All Together (3)</vt:lpstr>
      <vt:lpstr>Using Return Values: Putting It All Together (4)</vt:lpstr>
      <vt:lpstr>Stylistic Note</vt:lpstr>
      <vt:lpstr>Return And The End Of A Function</vt:lpstr>
      <vt:lpstr>Documenting Functions</vt:lpstr>
      <vt:lpstr>Another Common Mistake:  Not Saving Return Values (Pre-Created Functions)</vt:lpstr>
      <vt:lpstr>Yet Another Common Mistake:  Not Saving Return Values (Your Functions)</vt:lpstr>
      <vt:lpstr>Parameter Passing Vs. Return Values</vt:lpstr>
      <vt:lpstr>Parameter Passing Vs. Return Values</vt:lpstr>
      <vt:lpstr>Global Scope (Again)</vt:lpstr>
      <vt:lpstr>Global Scope: An Example</vt:lpstr>
      <vt:lpstr>Global Variables: General Characteristics</vt:lpstr>
      <vt:lpstr>Global Variables: Python Specific Characteristic</vt:lpstr>
      <vt:lpstr>Scoping Rules: Globals</vt:lpstr>
      <vt:lpstr>Python Globals: ‘Read’ But Not ‘Write’ Access</vt:lpstr>
      <vt:lpstr>Globals: Another Example (‘Write’ Access Via The “Global” Keyword)</vt:lpstr>
      <vt:lpstr>What Level To Declare Variables</vt:lpstr>
      <vt:lpstr>Documenting Functions</vt:lpstr>
      <vt:lpstr>Doc Strings (If There Is Time)</vt:lpstr>
      <vt:lpstr>Doc Strings (If There Is Time, 2)</vt:lpstr>
      <vt:lpstr>Boolean Functions</vt:lpstr>
      <vt:lpstr>Good Style: Functions</vt:lpstr>
      <vt:lpstr>Good Style: Functions (2)</vt:lpstr>
      <vt:lpstr>Good Style: Functions (2)</vt:lpstr>
      <vt:lpstr>Functions Should Be Defined Before They Can Be Called!</vt:lpstr>
      <vt:lpstr>Another Common Mistake</vt:lpstr>
      <vt:lpstr>Another Common Mistake</vt:lpstr>
      <vt:lpstr>Another Common Problem: Indentation</vt:lpstr>
      <vt:lpstr>Another Common Problem: Indentation (2)</vt:lpstr>
      <vt:lpstr>Yet Another Problem: Creating ‘Empty’ Functions</vt:lpstr>
      <vt:lpstr>Yet Another Problem: Creating ‘Empty’  Functions (2)</vt:lpstr>
      <vt:lpstr>Testing Functions</vt:lpstr>
      <vt:lpstr>Creating A Large Document</vt:lpstr>
      <vt:lpstr>Creating A Large Program</vt:lpstr>
      <vt:lpstr>Why Employ Problem Decomposition And Modular Design (1)</vt:lpstr>
      <vt:lpstr>Why Employ Problem Decomposition And Modular Design (2)</vt:lpstr>
      <vt:lpstr>After This Section You Should Now Know</vt:lpstr>
      <vt:lpstr>Copyright Notification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cp:keywords>
  <cp:lastModifiedBy>James Tam</cp:lastModifiedBy>
  <cp:revision>676</cp:revision>
  <dcterms:created xsi:type="dcterms:W3CDTF">2013-08-26T22:54:00Z</dcterms:created>
  <dcterms:modified xsi:type="dcterms:W3CDTF">2018-01-30T01:46:25Z</dcterms:modified>
</cp:coreProperties>
</file>