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84"/>
  </p:notesMasterIdLst>
  <p:handoutMasterIdLst>
    <p:handoutMasterId r:id="rId85"/>
  </p:handoutMasterIdLst>
  <p:sldIdLst>
    <p:sldId id="1025" r:id="rId2"/>
    <p:sldId id="1026" r:id="rId3"/>
    <p:sldId id="869" r:id="rId4"/>
    <p:sldId id="870" r:id="rId5"/>
    <p:sldId id="871" r:id="rId6"/>
    <p:sldId id="872" r:id="rId7"/>
    <p:sldId id="1027" r:id="rId8"/>
    <p:sldId id="1028" r:id="rId9"/>
    <p:sldId id="1029" r:id="rId10"/>
    <p:sldId id="1030" r:id="rId11"/>
    <p:sldId id="873" r:id="rId12"/>
    <p:sldId id="876" r:id="rId13"/>
    <p:sldId id="877" r:id="rId14"/>
    <p:sldId id="875" r:id="rId15"/>
    <p:sldId id="878" r:id="rId16"/>
    <p:sldId id="879" r:id="rId17"/>
    <p:sldId id="882" r:id="rId18"/>
    <p:sldId id="883" r:id="rId19"/>
    <p:sldId id="1022" r:id="rId20"/>
    <p:sldId id="885" r:id="rId21"/>
    <p:sldId id="886" r:id="rId22"/>
    <p:sldId id="887" r:id="rId23"/>
    <p:sldId id="888" r:id="rId24"/>
    <p:sldId id="889" r:id="rId25"/>
    <p:sldId id="890" r:id="rId26"/>
    <p:sldId id="891" r:id="rId27"/>
    <p:sldId id="892" r:id="rId28"/>
    <p:sldId id="893" r:id="rId29"/>
    <p:sldId id="894" r:id="rId30"/>
    <p:sldId id="895" r:id="rId31"/>
    <p:sldId id="896" r:id="rId32"/>
    <p:sldId id="897" r:id="rId33"/>
    <p:sldId id="898" r:id="rId34"/>
    <p:sldId id="899" r:id="rId35"/>
    <p:sldId id="900" r:id="rId36"/>
    <p:sldId id="1035" r:id="rId37"/>
    <p:sldId id="1031" r:id="rId38"/>
    <p:sldId id="902" r:id="rId39"/>
    <p:sldId id="903" r:id="rId40"/>
    <p:sldId id="904" r:id="rId41"/>
    <p:sldId id="905" r:id="rId42"/>
    <p:sldId id="906" r:id="rId43"/>
    <p:sldId id="907" r:id="rId44"/>
    <p:sldId id="1032" r:id="rId45"/>
    <p:sldId id="908" r:id="rId46"/>
    <p:sldId id="1033" r:id="rId47"/>
    <p:sldId id="1034" r:id="rId48"/>
    <p:sldId id="1036" r:id="rId49"/>
    <p:sldId id="1037" r:id="rId50"/>
    <p:sldId id="911" r:id="rId51"/>
    <p:sldId id="912" r:id="rId52"/>
    <p:sldId id="913" r:id="rId53"/>
    <p:sldId id="914" r:id="rId54"/>
    <p:sldId id="915" r:id="rId55"/>
    <p:sldId id="916" r:id="rId56"/>
    <p:sldId id="917" r:id="rId57"/>
    <p:sldId id="918" r:id="rId58"/>
    <p:sldId id="919" r:id="rId59"/>
    <p:sldId id="920" r:id="rId60"/>
    <p:sldId id="921" r:id="rId61"/>
    <p:sldId id="922" r:id="rId62"/>
    <p:sldId id="923" r:id="rId63"/>
    <p:sldId id="924" r:id="rId64"/>
    <p:sldId id="925" r:id="rId65"/>
    <p:sldId id="926" r:id="rId66"/>
    <p:sldId id="927" r:id="rId67"/>
    <p:sldId id="928" r:id="rId68"/>
    <p:sldId id="929" r:id="rId69"/>
    <p:sldId id="930" r:id="rId70"/>
    <p:sldId id="931" r:id="rId71"/>
    <p:sldId id="932" r:id="rId72"/>
    <p:sldId id="933" r:id="rId73"/>
    <p:sldId id="934" r:id="rId74"/>
    <p:sldId id="1023" r:id="rId75"/>
    <p:sldId id="1024" r:id="rId76"/>
    <p:sldId id="937" r:id="rId77"/>
    <p:sldId id="938" r:id="rId78"/>
    <p:sldId id="939" r:id="rId79"/>
    <p:sldId id="940" r:id="rId80"/>
    <p:sldId id="941" r:id="rId81"/>
    <p:sldId id="942" r:id="rId82"/>
    <p:sldId id="1018" r:id="rId83"/>
  </p:sldIdLst>
  <p:sldSz cx="9144000" cy="6858000" type="screen4x3"/>
  <p:notesSz cx="7010400" cy="9296400"/>
  <p:defaultTextStyle>
    <a:defPPr>
      <a:defRPr lang="en-US"/>
    </a:defPPr>
    <a:lvl1pPr algn="l" rtl="0" fontAlgn="base">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1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1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1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7">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Tam" initials="JT" lastIdx="3" clrIdx="0">
    <p:extLst>
      <p:ext uri="{19B8F6BF-5375-455C-9EA6-DF929625EA0E}">
        <p15:presenceInfo xmlns:p15="http://schemas.microsoft.com/office/powerpoint/2012/main" userId="James Ta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808000"/>
    <a:srgbClr val="FFFFFF"/>
    <a:srgbClr val="FFFFCC"/>
    <a:srgbClr val="66FFCC"/>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4301" autoAdjust="0"/>
  </p:normalViewPr>
  <p:slideViewPr>
    <p:cSldViewPr snapToGrid="0">
      <p:cViewPr>
        <p:scale>
          <a:sx n="68" d="100"/>
          <a:sy n="68" d="100"/>
        </p:scale>
        <p:origin x="48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1392" y="-1170"/>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notesMaster" Target="notesMasters/notesMaster1.xml"/><Relationship Id="rId89"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ableStyles" Target="tableStyle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defTabSz="952500" eaLnBrk="0" hangingPunct="0">
              <a:defRPr sz="1000" i="1">
                <a:latin typeface="Arial" charset="0"/>
                <a:ea typeface="+mn-ea"/>
                <a:cs typeface="+mn-cs"/>
              </a:defRPr>
            </a:lvl1pPr>
          </a:lstStyle>
          <a:p>
            <a:pPr>
              <a:defRPr/>
            </a:pPr>
            <a:endParaRPr lang="en-US" dirty="0"/>
          </a:p>
        </p:txBody>
      </p:sp>
      <p:sp>
        <p:nvSpPr>
          <p:cNvPr id="3075" name="Rectangle 3"/>
          <p:cNvSpPr>
            <a:spLocks noGrp="1" noChangeArrowheads="1"/>
          </p:cNvSpPr>
          <p:nvPr>
            <p:ph type="dt" sz="quarter" idx="1"/>
          </p:nvPr>
        </p:nvSpPr>
        <p:spPr bwMode="auto">
          <a:xfrm>
            <a:off x="3971925"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algn="r" defTabSz="952500" eaLnBrk="0" hangingPunct="0">
              <a:defRPr sz="1000" i="1">
                <a:latin typeface="Arial" charset="0"/>
                <a:ea typeface="+mn-ea"/>
                <a:cs typeface="+mn-cs"/>
              </a:defRPr>
            </a:lvl1pPr>
          </a:lstStyle>
          <a:p>
            <a:pPr>
              <a:defRPr/>
            </a:pPr>
            <a:endParaRPr lang="en-US" dirty="0"/>
          </a:p>
        </p:txBody>
      </p:sp>
      <p:sp>
        <p:nvSpPr>
          <p:cNvPr id="3076" name="Rectangle 4"/>
          <p:cNvSpPr>
            <a:spLocks noGrp="1" noChangeArrowheads="1"/>
          </p:cNvSpPr>
          <p:nvPr>
            <p:ph type="ftr" sz="quarter" idx="2"/>
          </p:nvPr>
        </p:nvSpPr>
        <p:spPr bwMode="auto">
          <a:xfrm>
            <a:off x="0"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defTabSz="952500" eaLnBrk="0" hangingPunct="0">
              <a:defRPr sz="1000" i="1" dirty="0" smtClean="0">
                <a:latin typeface="Arial" charset="0"/>
                <a:ea typeface="+mn-ea"/>
                <a:cs typeface="+mn-cs"/>
              </a:defRPr>
            </a:lvl1pPr>
          </a:lstStyle>
          <a:p>
            <a:pPr>
              <a:defRPr/>
            </a:pPr>
            <a:r>
              <a:rPr lang="en-US" dirty="0"/>
              <a:t>Branching and making </a:t>
            </a:r>
            <a:r>
              <a:rPr lang="en-US" dirty="0" smtClean="0"/>
              <a:t>decisions</a:t>
            </a:r>
            <a:endParaRPr lang="en-US" dirty="0"/>
          </a:p>
        </p:txBody>
      </p:sp>
      <p:sp>
        <p:nvSpPr>
          <p:cNvPr id="3077" name="Rectangle 5"/>
          <p:cNvSpPr>
            <a:spLocks noGrp="1" noChangeArrowheads="1"/>
          </p:cNvSpPr>
          <p:nvPr>
            <p:ph type="sldNum" sz="quarter" idx="3"/>
          </p:nvPr>
        </p:nvSpPr>
        <p:spPr bwMode="auto">
          <a:xfrm>
            <a:off x="3971925"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algn="r" defTabSz="952500" eaLnBrk="0" hangingPunct="0">
              <a:defRPr sz="1000" i="1"/>
            </a:lvl1pPr>
          </a:lstStyle>
          <a:p>
            <a:fld id="{C4BD0D69-FD40-4614-8ED8-EC203C0DDE4E}" type="slidenum">
              <a:rPr lang="en-US" altLang="en-US"/>
              <a:pPr/>
              <a:t>‹#›</a:t>
            </a:fld>
            <a:endParaRPr lang="en-US" altLang="en-US" dirty="0"/>
          </a:p>
        </p:txBody>
      </p:sp>
    </p:spTree>
    <p:extLst>
      <p:ext uri="{BB962C8B-B14F-4D97-AF65-F5344CB8AC3E}">
        <p14:creationId xmlns:p14="http://schemas.microsoft.com/office/powerpoint/2010/main" val="11911710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defTabSz="952500" eaLnBrk="0" hangingPunct="0">
              <a:defRPr sz="1000" i="1">
                <a:latin typeface="Times New Roman" pitchFamily="18" charset="0"/>
                <a:ea typeface="+mn-ea"/>
                <a:cs typeface="+mn-cs"/>
              </a:defRPr>
            </a:lvl1pPr>
          </a:lstStyle>
          <a:p>
            <a:pPr>
              <a:defRPr/>
            </a:pPr>
            <a:endParaRPr lang="en-US" dirty="0"/>
          </a:p>
        </p:txBody>
      </p:sp>
      <p:sp>
        <p:nvSpPr>
          <p:cNvPr id="2051" name="Rectangle 3"/>
          <p:cNvSpPr>
            <a:spLocks noGrp="1" noChangeArrowheads="1"/>
          </p:cNvSpPr>
          <p:nvPr>
            <p:ph type="dt" idx="1"/>
          </p:nvPr>
        </p:nvSpPr>
        <p:spPr bwMode="auto">
          <a:xfrm>
            <a:off x="3971925"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algn="r" defTabSz="952500" eaLnBrk="0" hangingPunct="0">
              <a:defRPr sz="1000" i="1">
                <a:latin typeface="Times New Roman" pitchFamily="18" charset="0"/>
                <a:ea typeface="+mn-ea"/>
                <a:cs typeface="+mn-cs"/>
              </a:defRPr>
            </a:lvl1pPr>
          </a:lstStyle>
          <a:p>
            <a:pPr>
              <a:defRPr/>
            </a:pPr>
            <a:endParaRPr lang="en-US" dirty="0"/>
          </a:p>
        </p:txBody>
      </p:sp>
      <p:sp>
        <p:nvSpPr>
          <p:cNvPr id="2052" name="Rectangle 4"/>
          <p:cNvSpPr>
            <a:spLocks noGrp="1" noChangeArrowheads="1"/>
          </p:cNvSpPr>
          <p:nvPr>
            <p:ph type="ftr" sz="quarter" idx="4"/>
          </p:nvPr>
        </p:nvSpPr>
        <p:spPr bwMode="auto">
          <a:xfrm>
            <a:off x="0"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defTabSz="952500" eaLnBrk="0" hangingPunct="0">
              <a:defRPr sz="1000" i="1">
                <a:latin typeface="Times New Roman" pitchFamily="18" charset="0"/>
                <a:ea typeface="+mn-ea"/>
                <a:cs typeface="+mn-cs"/>
              </a:defRPr>
            </a:lvl1pPr>
          </a:lstStyle>
          <a:p>
            <a:pPr>
              <a:defRPr/>
            </a:pPr>
            <a:endParaRPr lang="en-US" dirty="0"/>
          </a:p>
        </p:txBody>
      </p:sp>
      <p:sp>
        <p:nvSpPr>
          <p:cNvPr id="2053" name="Rectangle 5"/>
          <p:cNvSpPr>
            <a:spLocks noGrp="1" noChangeArrowheads="1"/>
          </p:cNvSpPr>
          <p:nvPr>
            <p:ph type="sldNum" sz="quarter" idx="5"/>
          </p:nvPr>
        </p:nvSpPr>
        <p:spPr bwMode="auto">
          <a:xfrm>
            <a:off x="3971925"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algn="r" defTabSz="952500" eaLnBrk="0" hangingPunct="0">
              <a:defRPr sz="1000" i="1">
                <a:latin typeface="Times New Roman" panose="02020603050405020304" pitchFamily="18" charset="0"/>
              </a:defRPr>
            </a:lvl1pPr>
          </a:lstStyle>
          <a:p>
            <a:fld id="{1EA6677B-2DAB-4DCC-A86A-F7F0F8DD4460}" type="slidenum">
              <a:rPr lang="en-US" altLang="en-US"/>
              <a:pPr/>
              <a:t>‹#›</a:t>
            </a:fld>
            <a:endParaRPr lang="en-US" altLang="en-US" dirty="0"/>
          </a:p>
        </p:txBody>
      </p:sp>
      <p:sp>
        <p:nvSpPr>
          <p:cNvPr id="14342" name="Rectangle 6"/>
          <p:cNvSpPr>
            <a:spLocks noChangeArrowheads="1"/>
          </p:cNvSpPr>
          <p:nvPr/>
        </p:nvSpPr>
        <p:spPr bwMode="auto">
          <a:xfrm>
            <a:off x="3136900" y="8853488"/>
            <a:ext cx="735013" cy="25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064" tIns="46123" rIns="89064" bIns="46123">
            <a:spAutoFit/>
          </a:bodyPr>
          <a:lstStyle>
            <a:lvl1pPr defTabSz="901700" eaLnBrk="0" hangingPunct="0">
              <a:defRPr sz="1400">
                <a:solidFill>
                  <a:schemeClr val="tx1"/>
                </a:solidFill>
                <a:latin typeface="Arial" panose="020B0604020202020204" pitchFamily="34" charset="0"/>
                <a:ea typeface="ＭＳ Ｐゴシック" panose="020B0600070205080204" pitchFamily="34" charset="-128"/>
              </a:defRPr>
            </a:lvl1pPr>
            <a:lvl2pPr marL="742950" indent="-285750" defTabSz="901700" eaLnBrk="0" hangingPunct="0">
              <a:defRPr sz="1400">
                <a:solidFill>
                  <a:schemeClr val="tx1"/>
                </a:solidFill>
                <a:latin typeface="Arial" panose="020B0604020202020204" pitchFamily="34" charset="0"/>
                <a:ea typeface="ＭＳ Ｐゴシック" panose="020B0600070205080204" pitchFamily="34" charset="-128"/>
              </a:defRPr>
            </a:lvl2pPr>
            <a:lvl3pPr marL="1143000" indent="-228600" defTabSz="901700" eaLnBrk="0" hangingPunct="0">
              <a:defRPr sz="1400">
                <a:solidFill>
                  <a:schemeClr val="tx1"/>
                </a:solidFill>
                <a:latin typeface="Arial" panose="020B0604020202020204" pitchFamily="34" charset="0"/>
                <a:ea typeface="ＭＳ Ｐゴシック" panose="020B0600070205080204" pitchFamily="34" charset="-128"/>
              </a:defRPr>
            </a:lvl3pPr>
            <a:lvl4pPr marL="1600200" indent="-228600" defTabSz="901700" eaLnBrk="0" hangingPunct="0">
              <a:defRPr sz="1400">
                <a:solidFill>
                  <a:schemeClr val="tx1"/>
                </a:solidFill>
                <a:latin typeface="Arial" panose="020B0604020202020204" pitchFamily="34" charset="0"/>
                <a:ea typeface="ＭＳ Ｐゴシック" panose="020B0600070205080204" pitchFamily="34" charset="-128"/>
              </a:defRPr>
            </a:lvl4pPr>
            <a:lvl5pPr marL="2057400" indent="-228600" defTabSz="901700" eaLnBrk="0" hangingPunct="0">
              <a:defRPr sz="1400">
                <a:solidFill>
                  <a:schemeClr val="tx1"/>
                </a:solidFill>
                <a:latin typeface="Arial" panose="020B0604020202020204" pitchFamily="34" charset="0"/>
                <a:ea typeface="ＭＳ Ｐゴシック" panose="020B0600070205080204" pitchFamily="34" charset="-128"/>
              </a:defRPr>
            </a:lvl5pPr>
            <a:lvl6pPr marL="2514600" indent="-228600" defTabSz="901700" eaLnBrk="0" fontAlgn="base" hangingPunct="0">
              <a:spcBef>
                <a:spcPct val="0"/>
              </a:spcBef>
              <a:spcAft>
                <a:spcPct val="0"/>
              </a:spcAft>
              <a:defRPr sz="1400">
                <a:solidFill>
                  <a:schemeClr val="tx1"/>
                </a:solidFill>
                <a:latin typeface="Arial" panose="020B0604020202020204" pitchFamily="34" charset="0"/>
                <a:ea typeface="ＭＳ Ｐゴシック" panose="020B0600070205080204" pitchFamily="34" charset="-128"/>
              </a:defRPr>
            </a:lvl6pPr>
            <a:lvl7pPr marL="2971800" indent="-228600" defTabSz="901700" eaLnBrk="0" fontAlgn="base" hangingPunct="0">
              <a:spcBef>
                <a:spcPct val="0"/>
              </a:spcBef>
              <a:spcAft>
                <a:spcPct val="0"/>
              </a:spcAft>
              <a:defRPr sz="1400">
                <a:solidFill>
                  <a:schemeClr val="tx1"/>
                </a:solidFill>
                <a:latin typeface="Arial" panose="020B0604020202020204" pitchFamily="34" charset="0"/>
                <a:ea typeface="ＭＳ Ｐゴシック" panose="020B0600070205080204" pitchFamily="34" charset="-128"/>
              </a:defRPr>
            </a:lvl7pPr>
            <a:lvl8pPr marL="3429000" indent="-228600" defTabSz="901700" eaLnBrk="0" fontAlgn="base" hangingPunct="0">
              <a:spcBef>
                <a:spcPct val="0"/>
              </a:spcBef>
              <a:spcAft>
                <a:spcPct val="0"/>
              </a:spcAft>
              <a:defRPr sz="1400">
                <a:solidFill>
                  <a:schemeClr val="tx1"/>
                </a:solidFill>
                <a:latin typeface="Arial" panose="020B0604020202020204" pitchFamily="34" charset="0"/>
                <a:ea typeface="ＭＳ Ｐゴシック" panose="020B0600070205080204" pitchFamily="34" charset="-128"/>
              </a:defRPr>
            </a:lvl8pPr>
            <a:lvl9pPr marL="3886200" indent="-228600" defTabSz="901700" eaLnBrk="0" fontAlgn="base" hangingPunct="0">
              <a:spcBef>
                <a:spcPct val="0"/>
              </a:spcBef>
              <a:spcAft>
                <a:spcPct val="0"/>
              </a:spcAft>
              <a:defRPr sz="1400">
                <a:solidFill>
                  <a:schemeClr val="tx1"/>
                </a:solidFill>
                <a:latin typeface="Arial" panose="020B0604020202020204" pitchFamily="34" charset="0"/>
                <a:ea typeface="ＭＳ Ｐゴシック" panose="020B0600070205080204" pitchFamily="34" charset="-128"/>
              </a:defRPr>
            </a:lvl9pPr>
          </a:lstStyle>
          <a:p>
            <a:pPr algn="ctr">
              <a:lnSpc>
                <a:spcPct val="90000"/>
              </a:lnSpc>
            </a:pPr>
            <a:r>
              <a:rPr lang="en-US" altLang="en-US" sz="1200" dirty="0"/>
              <a:t>Page </a:t>
            </a:r>
            <a:fld id="{61724E73-F4A3-492F-94FF-9B4325E9C044}" type="slidenum">
              <a:rPr lang="en-US" altLang="en-US" sz="1200"/>
              <a:pPr algn="ctr">
                <a:lnSpc>
                  <a:spcPct val="90000"/>
                </a:lnSpc>
              </a:pPr>
              <a:t>‹#›</a:t>
            </a:fld>
            <a:endParaRPr lang="en-US" altLang="en-US" sz="1200" dirty="0"/>
          </a:p>
        </p:txBody>
      </p:sp>
      <p:sp>
        <p:nvSpPr>
          <p:cNvPr id="80903" name="Rectangle 7"/>
          <p:cNvSpPr>
            <a:spLocks noGrp="1" noRot="1" noChangeAspect="1" noChangeArrowheads="1" noTextEdit="1"/>
          </p:cNvSpPr>
          <p:nvPr>
            <p:ph type="sldImg" idx="2"/>
          </p:nvPr>
        </p:nvSpPr>
        <p:spPr bwMode="auto">
          <a:xfrm>
            <a:off x="1192213" y="703263"/>
            <a:ext cx="4629150" cy="3471862"/>
          </a:xfrm>
          <a:prstGeom prst="rect">
            <a:avLst/>
          </a:prstGeom>
          <a:noFill/>
          <a:ln w="12699">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6" name="Rectangle 8"/>
          <p:cNvSpPr>
            <a:spLocks noGrp="1" noChangeArrowheads="1"/>
          </p:cNvSpPr>
          <p:nvPr>
            <p:ph type="body" sz="quarter" idx="3"/>
          </p:nvPr>
        </p:nvSpPr>
        <p:spPr bwMode="auto">
          <a:xfrm>
            <a:off x="935038" y="4414838"/>
            <a:ext cx="5140325" cy="4183062"/>
          </a:xfrm>
          <a:prstGeom prst="rect">
            <a:avLst/>
          </a:prstGeom>
          <a:noFill/>
          <a:ln w="9525">
            <a:noFill/>
            <a:miter lim="800000"/>
            <a:headEnd/>
            <a:tailEnd/>
          </a:ln>
          <a:effectLst/>
        </p:spPr>
        <p:txBody>
          <a:bodyPr vert="horz" wrap="square" lIns="93836" tIns="47713" rIns="93836" bIns="47713" numCol="1" anchor="t" anchorCtr="0" compatLnSpc="1">
            <a:prstTxWarp prst="textNoShape">
              <a:avLst/>
            </a:prstTxWarp>
          </a:bodyPr>
          <a:lstStyle/>
          <a:p>
            <a:pPr lvl="0"/>
            <a:r>
              <a:rPr lang="en-US" noProof="0" smtClean="0"/>
              <a:t>Body Text</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Tree>
    <p:extLst>
      <p:ext uri="{BB962C8B-B14F-4D97-AF65-F5344CB8AC3E}">
        <p14:creationId xmlns:p14="http://schemas.microsoft.com/office/powerpoint/2010/main" val="1349577669"/>
      </p:ext>
    </p:extLst>
  </p:cSld>
  <p:clrMap bg1="lt1" tx1="dk1" bg2="lt2" tx2="dk2" accent1="accent1" accent2="accent2" accent3="accent3" accent4="accent4" accent5="accent5" accent6="accent6" hlink="hlink" folHlink="folHlink"/>
  <p:hf hdr="0" ftr="0" dt="0"/>
  <p:notesStyle>
    <a:lvl1pPr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ＭＳ Ｐゴシック" charset="0"/>
      </a:defRPr>
    </a:lvl1pPr>
    <a:lvl2pPr marL="742950" indent="-285750"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2pPr>
    <a:lvl3pPr marL="1143000" indent="-228600"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3pPr>
    <a:lvl4pPr marL="1600200" indent="-228600"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4pPr>
    <a:lvl5pPr marL="2057400" indent="-228600"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33450" eaLnBrk="0" hangingPunct="0">
              <a:spcBef>
                <a:spcPct val="30000"/>
              </a:spcBef>
              <a:defRPr sz="1200">
                <a:solidFill>
                  <a:schemeClr val="tx1"/>
                </a:solidFill>
                <a:latin typeface="Calibri" panose="020F0502020204030204" pitchFamily="34" charset="0"/>
              </a:defRPr>
            </a:lvl1pPr>
            <a:lvl2pPr marL="742950" indent="-285750" algn="l" defTabSz="933450" eaLnBrk="0" hangingPunct="0">
              <a:spcBef>
                <a:spcPct val="30000"/>
              </a:spcBef>
              <a:defRPr sz="1200">
                <a:solidFill>
                  <a:schemeClr val="tx1"/>
                </a:solidFill>
                <a:latin typeface="Calibri" panose="020F0502020204030204" pitchFamily="34" charset="0"/>
              </a:defRPr>
            </a:lvl2pPr>
            <a:lvl3pPr marL="1143000" indent="-228600" algn="l" defTabSz="933450" eaLnBrk="0" hangingPunct="0">
              <a:spcBef>
                <a:spcPct val="30000"/>
              </a:spcBef>
              <a:defRPr sz="1200">
                <a:solidFill>
                  <a:schemeClr val="tx1"/>
                </a:solidFill>
                <a:latin typeface="Calibri" panose="020F0502020204030204" pitchFamily="34" charset="0"/>
              </a:defRPr>
            </a:lvl3pPr>
            <a:lvl4pPr marL="1600200" indent="-228600" algn="l" defTabSz="933450" eaLnBrk="0" hangingPunct="0">
              <a:spcBef>
                <a:spcPct val="30000"/>
              </a:spcBef>
              <a:defRPr sz="1200">
                <a:solidFill>
                  <a:schemeClr val="tx1"/>
                </a:solidFill>
                <a:latin typeface="Calibri" panose="020F0502020204030204" pitchFamily="34" charset="0"/>
              </a:defRPr>
            </a:lvl4pPr>
            <a:lvl5pPr marL="2057400" indent="-228600" algn="l" defTabSz="933450" eaLnBrk="0" hangingPunct="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lgn="r">
              <a:spcBef>
                <a:spcPct val="0"/>
              </a:spcBef>
            </a:pPr>
            <a:fld id="{3A03D8A0-386D-4F12-97A6-90825291D810}" type="slidenum">
              <a:rPr lang="en-US" altLang="en-US" sz="1000">
                <a:latin typeface="Times New Roman" panose="02020603050405020304" pitchFamily="18" charset="0"/>
              </a:rPr>
              <a:pPr algn="r">
                <a:spcBef>
                  <a:spcPct val="0"/>
                </a:spcBef>
              </a:pPr>
              <a:t>1</a:t>
            </a:fld>
            <a:endParaRPr lang="en-US" altLang="en-US" sz="1000" dirty="0">
              <a:latin typeface="Times New Roman" panose="02020603050405020304" pitchFamily="18" charset="0"/>
            </a:endParaRPr>
          </a:p>
        </p:txBody>
      </p:sp>
      <p:sp>
        <p:nvSpPr>
          <p:cNvPr id="911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CA" altLang="en-US" dirty="0" smtClean="0"/>
              <a:t>No need for line continuation with Ifs</a:t>
            </a:r>
          </a:p>
          <a:p>
            <a:pPr eaLnBrk="1" hangingPunct="1">
              <a:spcBef>
                <a:spcPct val="0"/>
              </a:spcBef>
            </a:pPr>
            <a:r>
              <a:rPr lang="en-CA" altLang="en-US" dirty="0" smtClean="0"/>
              <a:t>The following doesn’t have syntax problems</a:t>
            </a:r>
          </a:p>
          <a:p>
            <a:pPr eaLnBrk="1" hangingPunct="1">
              <a:spcBef>
                <a:spcPct val="0"/>
              </a:spcBef>
            </a:pPr>
            <a:r>
              <a:rPr lang="en-CA" altLang="en-US" dirty="0" smtClean="0"/>
              <a:t>'</a:t>
            </a:r>
            <a:r>
              <a:rPr lang="en-CA" altLang="en-US" dirty="0" err="1" smtClean="0"/>
              <a:t>xCoordinate</a:t>
            </a:r>
            <a:r>
              <a:rPr lang="en-CA" altLang="en-US" dirty="0" smtClean="0"/>
              <a:t> = </a:t>
            </a:r>
            <a:r>
              <a:rPr lang="en-CA" altLang="en-US" dirty="0" err="1" smtClean="0"/>
              <a:t>int</a:t>
            </a:r>
            <a:r>
              <a:rPr lang="en-CA" altLang="en-US" dirty="0" smtClean="0"/>
              <a:t>(input("Location of point on the x axis: "))</a:t>
            </a:r>
          </a:p>
          <a:p>
            <a:pPr eaLnBrk="1" hangingPunct="1">
              <a:spcBef>
                <a:spcPct val="0"/>
              </a:spcBef>
            </a:pPr>
            <a:r>
              <a:rPr lang="en-CA" altLang="en-US" dirty="0" err="1" smtClean="0"/>
              <a:t>yCoordinate</a:t>
            </a:r>
            <a:r>
              <a:rPr lang="en-CA" altLang="en-US" dirty="0" smtClean="0"/>
              <a:t> = </a:t>
            </a:r>
            <a:r>
              <a:rPr lang="en-CA" altLang="en-US" dirty="0" err="1" smtClean="0"/>
              <a:t>int</a:t>
            </a:r>
            <a:r>
              <a:rPr lang="en-CA" altLang="en-US" dirty="0" smtClean="0"/>
              <a:t>(input("Location of point on the y axis: "))</a:t>
            </a:r>
          </a:p>
          <a:p>
            <a:pPr eaLnBrk="1" hangingPunct="1">
              <a:spcBef>
                <a:spcPct val="0"/>
              </a:spcBef>
            </a:pPr>
            <a:r>
              <a:rPr lang="en-CA" altLang="en-US" dirty="0" smtClean="0"/>
              <a:t>if ((</a:t>
            </a:r>
            <a:r>
              <a:rPr lang="en-CA" altLang="en-US" dirty="0" err="1" smtClean="0"/>
              <a:t>xCoordinate</a:t>
            </a:r>
            <a:r>
              <a:rPr lang="en-CA" altLang="en-US" dirty="0" smtClean="0"/>
              <a:t> == 0) and </a:t>
            </a:r>
          </a:p>
          <a:p>
            <a:pPr eaLnBrk="1" hangingPunct="1">
              <a:spcBef>
                <a:spcPct val="0"/>
              </a:spcBef>
            </a:pPr>
            <a:r>
              <a:rPr lang="en-CA" altLang="en-US" dirty="0" smtClean="0"/>
              <a:t>    (</a:t>
            </a:r>
            <a:r>
              <a:rPr lang="en-CA" altLang="en-US" dirty="0" err="1" smtClean="0"/>
              <a:t>yCoordinate</a:t>
            </a:r>
            <a:r>
              <a:rPr lang="en-CA" altLang="en-US" dirty="0" smtClean="0"/>
              <a:t> == 0)):</a:t>
            </a:r>
          </a:p>
          <a:p>
            <a:pPr eaLnBrk="1" hangingPunct="1">
              <a:spcBef>
                <a:spcPct val="0"/>
              </a:spcBef>
            </a:pPr>
            <a:r>
              <a:rPr lang="en-CA" altLang="en-US" dirty="0" smtClean="0"/>
              <a:t>    print("Point (0,0) is the origin:")</a:t>
            </a:r>
          </a:p>
          <a:p>
            <a:pPr eaLnBrk="1" hangingPunct="1">
              <a:spcBef>
                <a:spcPct val="0"/>
              </a:spcBef>
            </a:pPr>
            <a:endParaRPr lang="en-CA" altLang="en-US" dirty="0" smtClean="0"/>
          </a:p>
        </p:txBody>
      </p:sp>
    </p:spTree>
    <p:extLst>
      <p:ext uri="{BB962C8B-B14F-4D97-AF65-F5344CB8AC3E}">
        <p14:creationId xmlns:p14="http://schemas.microsoft.com/office/powerpoint/2010/main" val="20666614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a typeface="ＭＳ Ｐゴシック" panose="020B0600070205080204" pitchFamily="34" charset="-128"/>
            </a:endParaRPr>
          </a:p>
        </p:txBody>
      </p:sp>
      <p:sp>
        <p:nvSpPr>
          <p:cNvPr id="911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nSpc>
                <a:spcPct val="100000"/>
              </a:lnSpc>
              <a:spcBef>
                <a:spcPct val="0"/>
              </a:spcBef>
            </a:pPr>
            <a:fld id="{44B37AA0-36E7-40D6-8DBF-210E57E15E9D}" type="slidenum">
              <a:rPr lang="en-US" altLang="en-US" sz="1000">
                <a:latin typeface="Times New Roman" panose="02020603050405020304" pitchFamily="18" charset="0"/>
              </a:rPr>
              <a:pPr>
                <a:lnSpc>
                  <a:spcPct val="100000"/>
                </a:lnSpc>
                <a:spcBef>
                  <a:spcPct val="0"/>
                </a:spcBef>
              </a:pPr>
              <a:t>19</a:t>
            </a:fld>
            <a:endParaRPr lang="en-US" altLang="en-US" sz="1000" dirty="0">
              <a:latin typeface="Times New Roman" panose="02020603050405020304" pitchFamily="18" charset="0"/>
            </a:endParaRPr>
          </a:p>
        </p:txBody>
      </p:sp>
    </p:spTree>
    <p:extLst>
      <p:ext uri="{BB962C8B-B14F-4D97-AF65-F5344CB8AC3E}">
        <p14:creationId xmlns:p14="http://schemas.microsoft.com/office/powerpoint/2010/main" val="15416653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TextEdit="1"/>
          </p:cNvSpPr>
          <p:nvPr>
            <p:ph type="sldImg"/>
          </p:nvPr>
        </p:nvSpPr>
        <p:spPr>
          <a:xfrm>
            <a:off x="1193800" y="703263"/>
            <a:ext cx="4630738" cy="3471862"/>
          </a:xfrm>
          <a:ln/>
        </p:spPr>
      </p:sp>
      <p:sp>
        <p:nvSpPr>
          <p:cNvPr id="92163"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13752841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TextEdit="1"/>
          </p:cNvSpPr>
          <p:nvPr>
            <p:ph type="sldImg"/>
          </p:nvPr>
        </p:nvSpPr>
        <p:spPr>
          <a:xfrm>
            <a:off x="1193800" y="703263"/>
            <a:ext cx="4630738" cy="3471862"/>
          </a:xfrm>
          <a:ln/>
        </p:spPr>
      </p:sp>
      <p:sp>
        <p:nvSpPr>
          <p:cNvPr id="93187"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27657006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TextEdit="1"/>
          </p:cNvSpPr>
          <p:nvPr>
            <p:ph type="sldImg"/>
          </p:nvPr>
        </p:nvSpPr>
        <p:spPr>
          <a:xfrm>
            <a:off x="1193800" y="703263"/>
            <a:ext cx="4630738" cy="3471862"/>
          </a:xfrm>
          <a:ln/>
        </p:spPr>
      </p:sp>
      <p:sp>
        <p:nvSpPr>
          <p:cNvPr id="94211"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7757426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TextEdit="1"/>
          </p:cNvSpPr>
          <p:nvPr>
            <p:ph type="sldImg"/>
          </p:nvPr>
        </p:nvSpPr>
        <p:spPr>
          <a:xfrm>
            <a:off x="1193800" y="703263"/>
            <a:ext cx="4630738" cy="3471862"/>
          </a:xfrm>
          <a:ln/>
        </p:spPr>
      </p:sp>
      <p:sp>
        <p:nvSpPr>
          <p:cNvPr id="9523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20217070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TextEdit="1"/>
          </p:cNvSpPr>
          <p:nvPr>
            <p:ph type="sldImg"/>
          </p:nvPr>
        </p:nvSpPr>
        <p:spPr>
          <a:xfrm>
            <a:off x="1193800" y="703263"/>
            <a:ext cx="4630738" cy="3471862"/>
          </a:xfrm>
          <a:ln/>
        </p:spPr>
      </p:sp>
      <p:sp>
        <p:nvSpPr>
          <p:cNvPr id="96259"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40863395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TextEdit="1"/>
          </p:cNvSpPr>
          <p:nvPr>
            <p:ph type="sldImg"/>
          </p:nvPr>
        </p:nvSpPr>
        <p:spPr>
          <a:xfrm>
            <a:off x="1193800" y="703263"/>
            <a:ext cx="4630738" cy="3471862"/>
          </a:xfrm>
          <a:ln/>
        </p:spPr>
      </p:sp>
      <p:sp>
        <p:nvSpPr>
          <p:cNvPr id="97283"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28871968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TextEdit="1"/>
          </p:cNvSpPr>
          <p:nvPr>
            <p:ph type="sldImg"/>
          </p:nvPr>
        </p:nvSpPr>
        <p:spPr>
          <a:xfrm>
            <a:off x="1193800" y="703263"/>
            <a:ext cx="4630738" cy="3471862"/>
          </a:xfrm>
          <a:ln/>
        </p:spPr>
      </p:sp>
      <p:sp>
        <p:nvSpPr>
          <p:cNvPr id="98307"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1208794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5"/>
          <p:cNvSpPr txBox="1">
            <a:spLocks noGrp="1" noChangeArrowheads="1"/>
          </p:cNvSpPr>
          <p:nvPr/>
        </p:nvSpPr>
        <p:spPr bwMode="auto">
          <a:xfrm>
            <a:off x="3971925" y="8831263"/>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81" tIns="0" rIns="19081" bIns="0" anchor="b"/>
          <a:lstStyle>
            <a:lvl1pPr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a:lnSpc>
                <a:spcPct val="100000"/>
              </a:lnSpc>
              <a:spcBef>
                <a:spcPct val="0"/>
              </a:spcBef>
            </a:pPr>
            <a:fld id="{FF6B920B-78D6-44F6-A838-89E15C725BA9}" type="slidenum">
              <a:rPr lang="en-US" altLang="en-US" sz="1000" i="1">
                <a:latin typeface="Times New Roman" panose="02020603050405020304" pitchFamily="18" charset="0"/>
              </a:rPr>
              <a:pPr algn="r">
                <a:lnSpc>
                  <a:spcPct val="100000"/>
                </a:lnSpc>
                <a:spcBef>
                  <a:spcPct val="0"/>
                </a:spcBef>
              </a:pPr>
              <a:t>32</a:t>
            </a:fld>
            <a:endParaRPr lang="en-US" altLang="en-US" sz="1000" i="1" dirty="0">
              <a:latin typeface="Times New Roman" panose="02020603050405020304" pitchFamily="18" charset="0"/>
            </a:endParaRPr>
          </a:p>
        </p:txBody>
      </p:sp>
      <p:sp>
        <p:nvSpPr>
          <p:cNvPr id="99331" name="Rectangle 2"/>
          <p:cNvSpPr>
            <a:spLocks noGrp="1" noRot="1" noChangeAspect="1" noChangeArrowheads="1" noTextEdit="1"/>
          </p:cNvSpPr>
          <p:nvPr>
            <p:ph type="sldImg"/>
          </p:nvPr>
        </p:nvSpPr>
        <p:spPr>
          <a:xfrm>
            <a:off x="1192213" y="703263"/>
            <a:ext cx="4630737" cy="3471862"/>
          </a:xfrm>
          <a:ln/>
        </p:spPr>
      </p:sp>
      <p:sp>
        <p:nvSpPr>
          <p:cNvPr id="993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819" tIns="47706" rIns="93819" bIns="47706"/>
          <a:lstStyle/>
          <a:p>
            <a:pPr eaLnBrk="1" hangingPunct="1">
              <a:buFontTx/>
              <a:buChar char="•"/>
            </a:pPr>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837987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5"/>
          <p:cNvSpPr txBox="1">
            <a:spLocks noGrp="1" noChangeArrowheads="1"/>
          </p:cNvSpPr>
          <p:nvPr/>
        </p:nvSpPr>
        <p:spPr bwMode="auto">
          <a:xfrm>
            <a:off x="3971925" y="8831263"/>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81" tIns="0" rIns="19081" bIns="0" anchor="b"/>
          <a:lstStyle>
            <a:lvl1pPr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a:lnSpc>
                <a:spcPct val="100000"/>
              </a:lnSpc>
              <a:spcBef>
                <a:spcPct val="0"/>
              </a:spcBef>
            </a:pPr>
            <a:fld id="{9C86DF75-447F-475E-A29B-D061D38D783C}" type="slidenum">
              <a:rPr lang="en-US" altLang="en-US" sz="1000" i="1">
                <a:latin typeface="Times New Roman" panose="02020603050405020304" pitchFamily="18" charset="0"/>
              </a:rPr>
              <a:pPr algn="r">
                <a:lnSpc>
                  <a:spcPct val="100000"/>
                </a:lnSpc>
                <a:spcBef>
                  <a:spcPct val="0"/>
                </a:spcBef>
              </a:pPr>
              <a:t>35</a:t>
            </a:fld>
            <a:endParaRPr lang="en-US" altLang="en-US" sz="1000" i="1" dirty="0">
              <a:latin typeface="Times New Roman" panose="02020603050405020304" pitchFamily="18" charset="0"/>
            </a:endParaRPr>
          </a:p>
        </p:txBody>
      </p:sp>
      <p:sp>
        <p:nvSpPr>
          <p:cNvPr id="100355" name="Rectangle 2"/>
          <p:cNvSpPr>
            <a:spLocks noGrp="1" noRot="1" noChangeAspect="1" noChangeArrowheads="1" noTextEdit="1"/>
          </p:cNvSpPr>
          <p:nvPr>
            <p:ph type="sldImg"/>
          </p:nvPr>
        </p:nvSpPr>
        <p:spPr>
          <a:xfrm>
            <a:off x="1192213" y="703263"/>
            <a:ext cx="4630737" cy="3471862"/>
          </a:xfrm>
          <a:ln/>
        </p:spPr>
      </p:sp>
      <p:sp>
        <p:nvSpPr>
          <p:cNvPr id="1003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819" tIns="47706" rIns="93819" bIns="47706"/>
          <a:lstStyle/>
          <a:p>
            <a:pPr eaLnBrk="1" hangingPunct="1">
              <a:buFontTx/>
              <a:buChar char="•"/>
            </a:pPr>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5528344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TextEdit="1"/>
          </p:cNvSpPr>
          <p:nvPr>
            <p:ph type="sldImg"/>
          </p:nvPr>
        </p:nvSpPr>
        <p:spPr>
          <a:xfrm>
            <a:off x="1193800" y="703263"/>
            <a:ext cx="4630738" cy="3471862"/>
          </a:xfrm>
          <a:ln/>
        </p:spPr>
      </p:sp>
      <p:sp>
        <p:nvSpPr>
          <p:cNvPr id="82947"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8640822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5"/>
          <p:cNvSpPr txBox="1">
            <a:spLocks noGrp="1" noChangeArrowheads="1"/>
          </p:cNvSpPr>
          <p:nvPr/>
        </p:nvSpPr>
        <p:spPr bwMode="auto">
          <a:xfrm>
            <a:off x="3886200" y="8686800"/>
            <a:ext cx="297180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725" tIns="0" rIns="18725" bIns="0" anchor="b"/>
          <a:lstStyle>
            <a:lvl1pPr algn="l" defTabSz="935038" eaLnBrk="0" hangingPunct="0">
              <a:spcBef>
                <a:spcPct val="30000"/>
              </a:spcBef>
              <a:defRPr sz="1200">
                <a:solidFill>
                  <a:schemeClr val="tx1"/>
                </a:solidFill>
                <a:latin typeface="Calibri" panose="020F0502020204030204" pitchFamily="34" charset="0"/>
              </a:defRPr>
            </a:lvl1pPr>
            <a:lvl2pPr marL="742950" indent="-285750" algn="l" defTabSz="935038" eaLnBrk="0" hangingPunct="0">
              <a:spcBef>
                <a:spcPct val="30000"/>
              </a:spcBef>
              <a:defRPr sz="1200">
                <a:solidFill>
                  <a:schemeClr val="tx1"/>
                </a:solidFill>
                <a:latin typeface="Calibri" panose="020F0502020204030204" pitchFamily="34" charset="0"/>
              </a:defRPr>
            </a:lvl2pPr>
            <a:lvl3pPr marL="1143000" indent="-228600" algn="l" defTabSz="935038" eaLnBrk="0" hangingPunct="0">
              <a:spcBef>
                <a:spcPct val="30000"/>
              </a:spcBef>
              <a:defRPr sz="1200">
                <a:solidFill>
                  <a:schemeClr val="tx1"/>
                </a:solidFill>
                <a:latin typeface="Calibri" panose="020F0502020204030204" pitchFamily="34" charset="0"/>
              </a:defRPr>
            </a:lvl3pPr>
            <a:lvl4pPr marL="1600200" indent="-228600" algn="l" defTabSz="935038" eaLnBrk="0" hangingPunct="0">
              <a:spcBef>
                <a:spcPct val="30000"/>
              </a:spcBef>
              <a:defRPr sz="1200">
                <a:solidFill>
                  <a:schemeClr val="tx1"/>
                </a:solidFill>
                <a:latin typeface="Calibri" panose="020F0502020204030204" pitchFamily="34" charset="0"/>
              </a:defRPr>
            </a:lvl4pPr>
            <a:lvl5pPr marL="2057400" indent="-228600" algn="l" defTabSz="935038" eaLnBrk="0" hangingPunct="0">
              <a:spcBef>
                <a:spcPct val="30000"/>
              </a:spcBef>
              <a:defRPr sz="1200">
                <a:solidFill>
                  <a:schemeClr val="tx1"/>
                </a:solidFill>
                <a:latin typeface="Calibri" panose="020F0502020204030204" pitchFamily="34" charset="0"/>
              </a:defRPr>
            </a:lvl5pPr>
            <a:lvl6pPr marL="2514600" indent="-228600" defTabSz="935038"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5038"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5038"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5038" eaLnBrk="0" fontAlgn="base" hangingPunct="0">
              <a:spcBef>
                <a:spcPct val="30000"/>
              </a:spcBef>
              <a:spcAft>
                <a:spcPct val="0"/>
              </a:spcAft>
              <a:defRPr sz="1200">
                <a:solidFill>
                  <a:schemeClr val="tx1"/>
                </a:solidFill>
                <a:latin typeface="Calibri" panose="020F0502020204030204" pitchFamily="34" charset="0"/>
              </a:defRPr>
            </a:lvl9pPr>
          </a:lstStyle>
          <a:p>
            <a:pPr algn="r">
              <a:spcBef>
                <a:spcPct val="0"/>
              </a:spcBef>
            </a:pPr>
            <a:fld id="{EB2AAE39-7A9C-4EFA-B7CA-D084BD02602C}" type="slidenum">
              <a:rPr lang="en-US" altLang="en-US" sz="1000" i="1">
                <a:latin typeface="Times New Roman" panose="02020603050405020304" pitchFamily="18" charset="0"/>
              </a:rPr>
              <a:pPr algn="r">
                <a:spcBef>
                  <a:spcPct val="0"/>
                </a:spcBef>
              </a:pPr>
              <a:t>37</a:t>
            </a:fld>
            <a:endParaRPr lang="en-US" altLang="en-US" sz="1000" i="1" dirty="0">
              <a:latin typeface="Times New Roman" panose="02020603050405020304" pitchFamily="18" charset="0"/>
            </a:endParaRPr>
          </a:p>
        </p:txBody>
      </p:sp>
      <p:sp>
        <p:nvSpPr>
          <p:cNvPr id="111619" name="Rectangle 2"/>
          <p:cNvSpPr>
            <a:spLocks noGrp="1" noRot="1" noChangeAspect="1" noChangeArrowheads="1" noTextEdit="1"/>
          </p:cNvSpPr>
          <p:nvPr>
            <p:ph type="sldImg"/>
          </p:nvPr>
        </p:nvSpPr>
        <p:spPr bwMode="auto">
          <a:xfrm>
            <a:off x="1155700" y="692150"/>
            <a:ext cx="4551363" cy="34147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20" name="Rectangle 3"/>
          <p:cNvSpPr>
            <a:spLocks noGrp="1" noChangeArrowheads="1"/>
          </p:cNvSpPr>
          <p:nvPr>
            <p:ph type="body" idx="1"/>
          </p:nvPr>
        </p:nvSpPr>
        <p:spPr bwMode="auto">
          <a:xfrm>
            <a:off x="914400" y="4341813"/>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070" tIns="46816" rIns="92070" bIns="46816" numCol="1" anchor="t" anchorCtr="0" compatLnSpc="1">
            <a:prstTxWarp prst="textNoShape">
              <a:avLst/>
            </a:prstTxWarp>
          </a:bodyPr>
          <a:lstStyle/>
          <a:p>
            <a:pPr marL="171450" marR="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altLang="en-US" dirty="0" smtClean="0"/>
              <a:t>True</a:t>
            </a:r>
          </a:p>
          <a:p>
            <a:pPr marL="171450" marR="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altLang="en-US" dirty="0" smtClean="0"/>
              <a:t>True</a:t>
            </a:r>
          </a:p>
          <a:p>
            <a:pPr marL="171450" marR="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altLang="en-US" dirty="0" smtClean="0"/>
              <a:t>False</a:t>
            </a:r>
          </a:p>
          <a:p>
            <a:pPr marL="171450" marR="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altLang="en-US" dirty="0" smtClean="0"/>
              <a:t>False</a:t>
            </a:r>
          </a:p>
          <a:p>
            <a:pPr marL="171450" marR="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altLang="en-US" dirty="0" smtClean="0"/>
              <a:t>True</a:t>
            </a:r>
          </a:p>
          <a:p>
            <a:pPr marL="171450" marR="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altLang="en-US" dirty="0" smtClean="0"/>
              <a:t>False</a:t>
            </a:r>
          </a:p>
          <a:p>
            <a:pPr marL="171450" marR="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altLang="en-US" dirty="0" smtClean="0"/>
              <a:t>True</a:t>
            </a:r>
          </a:p>
        </p:txBody>
      </p:sp>
    </p:spTree>
    <p:extLst>
      <p:ext uri="{BB962C8B-B14F-4D97-AF65-F5344CB8AC3E}">
        <p14:creationId xmlns:p14="http://schemas.microsoft.com/office/powerpoint/2010/main" val="37671344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5"/>
          <p:cNvSpPr txBox="1">
            <a:spLocks noGrp="1" noChangeArrowheads="1"/>
          </p:cNvSpPr>
          <p:nvPr/>
        </p:nvSpPr>
        <p:spPr bwMode="auto">
          <a:xfrm>
            <a:off x="3971925" y="8831263"/>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81" tIns="0" rIns="19081" bIns="0" anchor="b"/>
          <a:lstStyle>
            <a:lvl1pPr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a:lnSpc>
                <a:spcPct val="100000"/>
              </a:lnSpc>
              <a:spcBef>
                <a:spcPct val="0"/>
              </a:spcBef>
            </a:pPr>
            <a:fld id="{A699CA7C-3518-404F-AF70-FBE0AD91DBA8}" type="slidenum">
              <a:rPr lang="en-US" altLang="en-US" sz="1000" i="1">
                <a:latin typeface="Times New Roman" panose="02020603050405020304" pitchFamily="18" charset="0"/>
              </a:rPr>
              <a:pPr algn="r">
                <a:lnSpc>
                  <a:spcPct val="100000"/>
                </a:lnSpc>
                <a:spcBef>
                  <a:spcPct val="0"/>
                </a:spcBef>
              </a:pPr>
              <a:t>38</a:t>
            </a:fld>
            <a:endParaRPr lang="en-US" altLang="en-US" sz="1000" i="1" dirty="0">
              <a:latin typeface="Times New Roman" panose="02020603050405020304" pitchFamily="18" charset="0"/>
            </a:endParaRPr>
          </a:p>
        </p:txBody>
      </p:sp>
      <p:sp>
        <p:nvSpPr>
          <p:cNvPr id="101379" name="Rectangle 2"/>
          <p:cNvSpPr>
            <a:spLocks noGrp="1" noRot="1" noChangeAspect="1" noChangeArrowheads="1" noTextEdit="1"/>
          </p:cNvSpPr>
          <p:nvPr>
            <p:ph type="sldImg"/>
          </p:nvPr>
        </p:nvSpPr>
        <p:spPr>
          <a:xfrm>
            <a:off x="1192213" y="703263"/>
            <a:ext cx="4630737" cy="3471862"/>
          </a:xfrm>
          <a:ln/>
        </p:spPr>
      </p:sp>
      <p:sp>
        <p:nvSpPr>
          <p:cNvPr id="1013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819" tIns="47706" rIns="93819" bIns="47706"/>
          <a:lstStyle/>
          <a:p>
            <a:pPr eaLnBrk="1" hangingPunct="1"/>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4099595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TextEdit="1"/>
          </p:cNvSpPr>
          <p:nvPr>
            <p:ph type="sldImg"/>
          </p:nvPr>
        </p:nvSpPr>
        <p:spPr>
          <a:xfrm>
            <a:off x="1192213" y="703263"/>
            <a:ext cx="4630737" cy="3471862"/>
          </a:xfrm>
          <a:ln/>
        </p:spPr>
      </p:sp>
      <p:sp>
        <p:nvSpPr>
          <p:cNvPr id="102403"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5684196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TextEdit="1"/>
          </p:cNvSpPr>
          <p:nvPr>
            <p:ph type="sldImg"/>
          </p:nvPr>
        </p:nvSpPr>
        <p:spPr>
          <a:xfrm>
            <a:off x="1193800" y="703263"/>
            <a:ext cx="4630738" cy="3471862"/>
          </a:xfrm>
          <a:ln/>
        </p:spPr>
      </p:sp>
      <p:sp>
        <p:nvSpPr>
          <p:cNvPr id="103427"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523560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TextEdit="1"/>
          </p:cNvSpPr>
          <p:nvPr>
            <p:ph type="sldImg"/>
          </p:nvPr>
        </p:nvSpPr>
        <p:spPr>
          <a:xfrm>
            <a:off x="1190625" y="701675"/>
            <a:ext cx="4630738" cy="3473450"/>
          </a:xfrm>
          <a:ln/>
        </p:spPr>
      </p:sp>
      <p:sp>
        <p:nvSpPr>
          <p:cNvPr id="104451"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22810762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TextEdit="1"/>
          </p:cNvSpPr>
          <p:nvPr>
            <p:ph type="sldImg"/>
          </p:nvPr>
        </p:nvSpPr>
        <p:spPr>
          <a:xfrm>
            <a:off x="1193800" y="703263"/>
            <a:ext cx="4630738" cy="3471862"/>
          </a:xfrm>
          <a:ln/>
        </p:spPr>
      </p:sp>
      <p:sp>
        <p:nvSpPr>
          <p:cNvPr id="10547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41622305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TextEdit="1"/>
          </p:cNvSpPr>
          <p:nvPr>
            <p:ph type="sldImg"/>
          </p:nvPr>
        </p:nvSpPr>
        <p:spPr>
          <a:xfrm>
            <a:off x="1193800" y="703263"/>
            <a:ext cx="4630738" cy="3471862"/>
          </a:xfrm>
          <a:ln/>
        </p:spPr>
      </p:sp>
      <p:sp>
        <p:nvSpPr>
          <p:cNvPr id="106499"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239720205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TextEdit="1"/>
          </p:cNvSpPr>
          <p:nvPr>
            <p:ph type="sldImg"/>
          </p:nvPr>
        </p:nvSpPr>
        <p:spPr>
          <a:xfrm>
            <a:off x="1190625" y="701675"/>
            <a:ext cx="4630738" cy="3473450"/>
          </a:xfrm>
          <a:ln/>
        </p:spPr>
      </p:sp>
      <p:sp>
        <p:nvSpPr>
          <p:cNvPr id="109571"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127682871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TextEdit="1"/>
          </p:cNvSpPr>
          <p:nvPr>
            <p:ph type="sldImg"/>
          </p:nvPr>
        </p:nvSpPr>
        <p:spPr>
          <a:xfrm>
            <a:off x="1193800" y="703263"/>
            <a:ext cx="4630738" cy="3471862"/>
          </a:xfrm>
          <a:ln/>
        </p:spPr>
      </p:sp>
      <p:sp>
        <p:nvSpPr>
          <p:cNvPr id="11059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52827476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TextEdit="1"/>
          </p:cNvSpPr>
          <p:nvPr>
            <p:ph type="sldImg"/>
          </p:nvPr>
        </p:nvSpPr>
        <p:spPr>
          <a:xfrm>
            <a:off x="1193800" y="703263"/>
            <a:ext cx="4630738" cy="3471862"/>
          </a:xfrm>
          <a:ln/>
        </p:spPr>
      </p:sp>
      <p:sp>
        <p:nvSpPr>
          <p:cNvPr id="111619"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23352546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TextEdit="1"/>
          </p:cNvSpPr>
          <p:nvPr>
            <p:ph type="sldImg"/>
          </p:nvPr>
        </p:nvSpPr>
        <p:spPr>
          <a:xfrm>
            <a:off x="1193800" y="703263"/>
            <a:ext cx="4630738" cy="3471862"/>
          </a:xfrm>
          <a:ln/>
        </p:spPr>
      </p:sp>
      <p:sp>
        <p:nvSpPr>
          <p:cNvPr id="83971"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11574132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TextEdit="1"/>
          </p:cNvSpPr>
          <p:nvPr>
            <p:ph type="sldImg"/>
          </p:nvPr>
        </p:nvSpPr>
        <p:spPr>
          <a:xfrm>
            <a:off x="1193800" y="703263"/>
            <a:ext cx="4630738" cy="3471862"/>
          </a:xfrm>
          <a:ln/>
        </p:spPr>
      </p:sp>
      <p:sp>
        <p:nvSpPr>
          <p:cNvPr id="112643"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291182464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TextEdit="1"/>
          </p:cNvSpPr>
          <p:nvPr>
            <p:ph type="sldImg"/>
          </p:nvPr>
        </p:nvSpPr>
        <p:spPr>
          <a:xfrm>
            <a:off x="1193800" y="703263"/>
            <a:ext cx="4630738" cy="3471862"/>
          </a:xfrm>
          <a:ln/>
        </p:spPr>
      </p:sp>
      <p:sp>
        <p:nvSpPr>
          <p:cNvPr id="113667"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77780614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TextEdit="1"/>
          </p:cNvSpPr>
          <p:nvPr>
            <p:ph type="sldImg"/>
          </p:nvPr>
        </p:nvSpPr>
        <p:spPr>
          <a:xfrm>
            <a:off x="1193800" y="703263"/>
            <a:ext cx="4630738" cy="3471862"/>
          </a:xfrm>
          <a:ln/>
        </p:spPr>
      </p:sp>
      <p:sp>
        <p:nvSpPr>
          <p:cNvPr id="114691"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27558040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TextEdit="1"/>
          </p:cNvSpPr>
          <p:nvPr>
            <p:ph type="sldImg"/>
          </p:nvPr>
        </p:nvSpPr>
        <p:spPr>
          <a:xfrm>
            <a:off x="1193800" y="703263"/>
            <a:ext cx="4630738" cy="3471862"/>
          </a:xfrm>
          <a:ln/>
        </p:spPr>
      </p:sp>
      <p:sp>
        <p:nvSpPr>
          <p:cNvPr id="11571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182877310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spect="1" noTextEdit="1"/>
          </p:cNvSpPr>
          <p:nvPr>
            <p:ph type="sldImg"/>
          </p:nvPr>
        </p:nvSpPr>
        <p:spPr>
          <a:xfrm>
            <a:off x="1193800" y="703263"/>
            <a:ext cx="4630738" cy="3471862"/>
          </a:xfrm>
          <a:ln/>
        </p:spPr>
      </p:sp>
      <p:sp>
        <p:nvSpPr>
          <p:cNvPr id="116739"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18810277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TextEdit="1"/>
          </p:cNvSpPr>
          <p:nvPr>
            <p:ph type="sldImg"/>
          </p:nvPr>
        </p:nvSpPr>
        <p:spPr>
          <a:xfrm>
            <a:off x="1193800" y="703263"/>
            <a:ext cx="4630738" cy="3471862"/>
          </a:xfrm>
          <a:ln/>
        </p:spPr>
      </p:sp>
      <p:sp>
        <p:nvSpPr>
          <p:cNvPr id="117763"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33031747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Rot="1" noChangeAspect="1" noTextEdit="1"/>
          </p:cNvSpPr>
          <p:nvPr>
            <p:ph type="sldImg"/>
          </p:nvPr>
        </p:nvSpPr>
        <p:spPr>
          <a:xfrm>
            <a:off x="1193800" y="703263"/>
            <a:ext cx="4630738" cy="3471862"/>
          </a:xfrm>
          <a:ln/>
        </p:spPr>
      </p:sp>
      <p:sp>
        <p:nvSpPr>
          <p:cNvPr id="118787"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100209028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TextEdit="1"/>
          </p:cNvSpPr>
          <p:nvPr>
            <p:ph type="sldImg"/>
          </p:nvPr>
        </p:nvSpPr>
        <p:spPr>
          <a:xfrm>
            <a:off x="1193800" y="703263"/>
            <a:ext cx="4630738" cy="3471862"/>
          </a:xfrm>
          <a:ln/>
        </p:spPr>
      </p:sp>
      <p:sp>
        <p:nvSpPr>
          <p:cNvPr id="119811"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23840533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Rot="1" noChangeAspect="1" noTextEdit="1"/>
          </p:cNvSpPr>
          <p:nvPr>
            <p:ph type="sldImg"/>
          </p:nvPr>
        </p:nvSpPr>
        <p:spPr>
          <a:xfrm>
            <a:off x="1193800" y="703263"/>
            <a:ext cx="4630738" cy="3471862"/>
          </a:xfrm>
          <a:ln/>
        </p:spPr>
      </p:sp>
      <p:sp>
        <p:nvSpPr>
          <p:cNvPr id="12083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45998519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Rot="1" noChangeAspect="1" noTextEdit="1"/>
          </p:cNvSpPr>
          <p:nvPr>
            <p:ph type="sldImg"/>
          </p:nvPr>
        </p:nvSpPr>
        <p:spPr>
          <a:xfrm>
            <a:off x="1193800" y="703263"/>
            <a:ext cx="4630738" cy="3471862"/>
          </a:xfrm>
          <a:ln/>
        </p:spPr>
      </p:sp>
      <p:sp>
        <p:nvSpPr>
          <p:cNvPr id="121859"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163364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TextEdit="1"/>
          </p:cNvSpPr>
          <p:nvPr>
            <p:ph type="sldImg"/>
          </p:nvPr>
        </p:nvSpPr>
        <p:spPr>
          <a:xfrm>
            <a:off x="1193800" y="703263"/>
            <a:ext cx="4630738" cy="3471862"/>
          </a:xfrm>
          <a:ln/>
        </p:spPr>
      </p:sp>
      <p:sp>
        <p:nvSpPr>
          <p:cNvPr id="8499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255476177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a:ln/>
        </p:spPr>
      </p:sp>
      <p:sp>
        <p:nvSpPr>
          <p:cNvPr id="1228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Calibri" panose="020F0502020204030204" pitchFamily="34" charset="0"/>
              <a:ea typeface="ＭＳ Ｐゴシック" panose="020B0600070205080204" pitchFamily="34" charset="-128"/>
            </a:endParaRPr>
          </a:p>
        </p:txBody>
      </p:sp>
      <p:sp>
        <p:nvSpPr>
          <p:cNvPr id="1228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eaLnBrk="1" hangingPunct="1">
              <a:lnSpc>
                <a:spcPct val="100000"/>
              </a:lnSpc>
              <a:spcBef>
                <a:spcPct val="0"/>
              </a:spcBef>
            </a:pPr>
            <a:fld id="{0C30C26A-B5C2-4483-9CF4-6F6632D98E09}" type="slidenum">
              <a:rPr lang="en-US" altLang="en-US" sz="1000">
                <a:latin typeface="Calibri" panose="020F0502020204030204" pitchFamily="34" charset="0"/>
                <a:cs typeface="Arial" panose="020B0604020202020204" pitchFamily="34" charset="0"/>
              </a:rPr>
              <a:pPr eaLnBrk="1" hangingPunct="1">
                <a:lnSpc>
                  <a:spcPct val="100000"/>
                </a:lnSpc>
                <a:spcBef>
                  <a:spcPct val="0"/>
                </a:spcBef>
              </a:pPr>
              <a:t>69</a:t>
            </a:fld>
            <a:endParaRPr lang="en-US" altLang="en-US" sz="1000" dirty="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6488799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a:ln/>
        </p:spPr>
      </p:sp>
      <p:sp>
        <p:nvSpPr>
          <p:cNvPr id="1239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Calibri" panose="020F0502020204030204" pitchFamily="34" charset="0"/>
              <a:ea typeface="ＭＳ Ｐゴシック" panose="020B0600070205080204" pitchFamily="34" charset="-128"/>
            </a:endParaRPr>
          </a:p>
        </p:txBody>
      </p:sp>
      <p:sp>
        <p:nvSpPr>
          <p:cNvPr id="1239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eaLnBrk="1" hangingPunct="1">
              <a:lnSpc>
                <a:spcPct val="100000"/>
              </a:lnSpc>
              <a:spcBef>
                <a:spcPct val="0"/>
              </a:spcBef>
            </a:pPr>
            <a:fld id="{A9780EA8-B20B-4DD4-BCAF-008A01776577}" type="slidenum">
              <a:rPr lang="en-US" altLang="en-US" sz="1000">
                <a:latin typeface="Calibri" panose="020F0502020204030204" pitchFamily="34" charset="0"/>
                <a:cs typeface="Arial" panose="020B0604020202020204" pitchFamily="34" charset="0"/>
              </a:rPr>
              <a:pPr eaLnBrk="1" hangingPunct="1">
                <a:lnSpc>
                  <a:spcPct val="100000"/>
                </a:lnSpc>
                <a:spcBef>
                  <a:spcPct val="0"/>
                </a:spcBef>
              </a:pPr>
              <a:t>71</a:t>
            </a:fld>
            <a:endParaRPr lang="en-US" altLang="en-US" sz="1000" dirty="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8659039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a:ln/>
        </p:spPr>
      </p:sp>
      <p:sp>
        <p:nvSpPr>
          <p:cNvPr id="1249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Teaching note: this can be illustrate with set theory</a:t>
            </a:r>
          </a:p>
          <a:p>
            <a:pPr marL="171450" indent="-171450">
              <a:buFont typeface="Arial" panose="020B0604020202020204" pitchFamily="34" charset="0"/>
              <a:buChar char="•"/>
            </a:pPr>
            <a:r>
              <a:rPr lang="en-US" altLang="en-US" dirty="0" smtClean="0"/>
              <a:t>First example: the set for num &gt;= 0 includes set for the other elif cases</a:t>
            </a:r>
          </a:p>
          <a:p>
            <a:pPr marL="171450" indent="-171450">
              <a:buFont typeface="Arial" panose="020B0604020202020204" pitchFamily="34" charset="0"/>
              <a:buChar char="•"/>
            </a:pPr>
            <a:r>
              <a:rPr lang="en-US" altLang="en-US" dirty="0" smtClean="0"/>
              <a:t>So the second example is the correct one</a:t>
            </a:r>
          </a:p>
          <a:p>
            <a:endParaRPr lang="en-US" altLang="en-US" dirty="0" smtClean="0">
              <a:latin typeface="Arial" panose="020B0604020202020204" pitchFamily="34" charset="0"/>
              <a:ea typeface="ＭＳ Ｐゴシック" panose="020B0600070205080204" pitchFamily="34" charset="-128"/>
            </a:endParaRPr>
          </a:p>
        </p:txBody>
      </p:sp>
      <p:sp>
        <p:nvSpPr>
          <p:cNvPr id="1249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nSpc>
                <a:spcPct val="100000"/>
              </a:lnSpc>
              <a:spcBef>
                <a:spcPct val="0"/>
              </a:spcBef>
            </a:pPr>
            <a:fld id="{67EF1D64-58B5-40A0-8E81-9CE5B9F3673C}" type="slidenum">
              <a:rPr lang="en-US" altLang="en-US" sz="1000">
                <a:latin typeface="Times New Roman" panose="02020603050405020304" pitchFamily="18" charset="0"/>
              </a:rPr>
              <a:pPr>
                <a:lnSpc>
                  <a:spcPct val="100000"/>
                </a:lnSpc>
                <a:spcBef>
                  <a:spcPct val="0"/>
                </a:spcBef>
              </a:pPr>
              <a:t>74</a:t>
            </a:fld>
            <a:endParaRPr lang="en-US" altLang="en-US" sz="1000" dirty="0">
              <a:latin typeface="Times New Roman" panose="02020603050405020304" pitchFamily="18" charset="0"/>
            </a:endParaRPr>
          </a:p>
        </p:txBody>
      </p:sp>
    </p:spTree>
    <p:extLst>
      <p:ext uri="{BB962C8B-B14F-4D97-AF65-F5344CB8AC3E}">
        <p14:creationId xmlns:p14="http://schemas.microsoft.com/office/powerpoint/2010/main" val="264807869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p:cNvSpPr>
            <a:spLocks noGrp="1" noRot="1" noChangeAspect="1" noTextEdit="1"/>
          </p:cNvSpPr>
          <p:nvPr>
            <p:ph type="sldImg"/>
          </p:nvPr>
        </p:nvSpPr>
        <p:spPr>
          <a:ln/>
        </p:spPr>
      </p:sp>
      <p:sp>
        <p:nvSpPr>
          <p:cNvPr id="1259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Calibri" panose="020F0502020204030204" pitchFamily="34" charset="0"/>
              <a:ea typeface="ＭＳ Ｐゴシック" panose="020B0600070205080204" pitchFamily="34" charset="-128"/>
            </a:endParaRPr>
          </a:p>
        </p:txBody>
      </p:sp>
      <p:sp>
        <p:nvSpPr>
          <p:cNvPr id="1259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eaLnBrk="1" hangingPunct="1">
              <a:lnSpc>
                <a:spcPct val="100000"/>
              </a:lnSpc>
              <a:spcBef>
                <a:spcPct val="0"/>
              </a:spcBef>
            </a:pPr>
            <a:fld id="{5188977D-516E-40B0-8955-C4FE6A1300E8}" type="slidenum">
              <a:rPr lang="en-US" altLang="en-US" sz="1000">
                <a:latin typeface="Calibri" panose="020F0502020204030204" pitchFamily="34" charset="0"/>
                <a:cs typeface="Arial" panose="020B0604020202020204" pitchFamily="34" charset="0"/>
              </a:rPr>
              <a:pPr eaLnBrk="1" hangingPunct="1">
                <a:lnSpc>
                  <a:spcPct val="100000"/>
                </a:lnSpc>
                <a:spcBef>
                  <a:spcPct val="0"/>
                </a:spcBef>
              </a:pPr>
              <a:t>76</a:t>
            </a:fld>
            <a:endParaRPr lang="en-US" altLang="en-US" sz="1000" dirty="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774575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TextEdit="1"/>
          </p:cNvSpPr>
          <p:nvPr>
            <p:ph type="sldImg"/>
          </p:nvPr>
        </p:nvSpPr>
        <p:spPr>
          <a:xfrm>
            <a:off x="1190625" y="701675"/>
            <a:ext cx="4630738" cy="3473450"/>
          </a:xfrm>
          <a:ln/>
        </p:spPr>
      </p:sp>
      <p:sp>
        <p:nvSpPr>
          <p:cNvPr id="86019"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5203828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TextEdit="1"/>
          </p:cNvSpPr>
          <p:nvPr>
            <p:ph type="sldImg"/>
          </p:nvPr>
        </p:nvSpPr>
        <p:spPr>
          <a:xfrm>
            <a:off x="1193800" y="703263"/>
            <a:ext cx="4630738" cy="3471862"/>
          </a:xfrm>
          <a:ln/>
        </p:spPr>
      </p:sp>
      <p:sp>
        <p:nvSpPr>
          <p:cNvPr id="87043"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0142493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TextEdit="1"/>
          </p:cNvSpPr>
          <p:nvPr>
            <p:ph type="sldImg"/>
          </p:nvPr>
        </p:nvSpPr>
        <p:spPr>
          <a:xfrm>
            <a:off x="1193800" y="703263"/>
            <a:ext cx="4630738" cy="3471862"/>
          </a:xfrm>
          <a:ln/>
        </p:spPr>
      </p:sp>
      <p:sp>
        <p:nvSpPr>
          <p:cNvPr id="88067"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11558296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TextEdit="1"/>
          </p:cNvSpPr>
          <p:nvPr>
            <p:ph type="sldImg"/>
          </p:nvPr>
        </p:nvSpPr>
        <p:spPr>
          <a:ln/>
        </p:spPr>
      </p:sp>
      <p:sp>
        <p:nvSpPr>
          <p:cNvPr id="89091"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0430330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eaLnBrk="1" hangingPunct="1">
              <a:buFontTx/>
              <a:buChar char="•"/>
            </a:pPr>
            <a:r>
              <a:rPr lang="en-US" altLang="en-US" dirty="0" smtClean="0"/>
              <a:t>The first expression on the left is a Boolean (produces a True or False result)</a:t>
            </a:r>
          </a:p>
          <a:p>
            <a:pPr marL="628650" lvl="1" indent="-171450" eaLnBrk="1" hangingPunct="1">
              <a:buFontTx/>
              <a:buChar char="•"/>
            </a:pPr>
            <a:r>
              <a:rPr lang="en-US" altLang="en-US" dirty="0" smtClean="0"/>
              <a:t>Note: the result is NOT assigned to the variable num</a:t>
            </a:r>
          </a:p>
          <a:p>
            <a:pPr marL="171450" indent="-171450" eaLnBrk="1" hangingPunct="1">
              <a:buFontTx/>
              <a:buChar char="•"/>
            </a:pPr>
            <a:r>
              <a:rPr lang="en-US" altLang="en-US" dirty="0" smtClean="0"/>
              <a:t>The second expression on the right is an assignment statement</a:t>
            </a:r>
          </a:p>
        </p:txBody>
      </p:sp>
      <p:sp>
        <p:nvSpPr>
          <p:cNvPr id="901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eaLnBrk="1" hangingPunct="1">
              <a:lnSpc>
                <a:spcPct val="100000"/>
              </a:lnSpc>
              <a:spcBef>
                <a:spcPct val="0"/>
              </a:spcBef>
            </a:pPr>
            <a:fld id="{D091FBA2-4364-4874-AD61-1BA5C9AD718E}" type="slidenum">
              <a:rPr lang="en-US" altLang="en-US" sz="1000">
                <a:latin typeface="Calibri" panose="020F0502020204030204" pitchFamily="34" charset="0"/>
                <a:cs typeface="Arial" panose="020B0604020202020204" pitchFamily="34" charset="0"/>
              </a:rPr>
              <a:pPr eaLnBrk="1" hangingPunct="1">
                <a:lnSpc>
                  <a:spcPct val="100000"/>
                </a:lnSpc>
                <a:spcBef>
                  <a:spcPct val="0"/>
                </a:spcBef>
              </a:pPr>
              <a:t>18</a:t>
            </a:fld>
            <a:endParaRPr lang="en-US" altLang="en-US" sz="1000" dirty="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674717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FFFFF"/>
        </a:solidFill>
        <a:effectLst/>
      </p:bgPr>
    </p:bg>
    <p:spTree>
      <p:nvGrpSpPr>
        <p:cNvPr id="1" name=""/>
        <p:cNvGrpSpPr/>
        <p:nvPr/>
      </p:nvGrpSpPr>
      <p:grpSpPr>
        <a:xfrm>
          <a:off x="0" y="0"/>
          <a:ext cx="0" cy="0"/>
          <a:chOff x="0" y="0"/>
          <a:chExt cx="0" cy="0"/>
        </a:xfrm>
      </p:grpSpPr>
      <p:sp>
        <p:nvSpPr>
          <p:cNvPr id="4" name="Rectangle 3"/>
          <p:cNvSpPr>
            <a:spLocks noChangeArrowheads="1"/>
          </p:cNvSpPr>
          <p:nvPr/>
        </p:nvSpPr>
        <p:spPr bwMode="auto">
          <a:xfrm>
            <a:off x="241300" y="139700"/>
            <a:ext cx="877570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endParaRPr lang="en-CA" altLang="en-US" dirty="0" smtClean="0">
              <a:ea typeface="+mn-ea"/>
            </a:endParaRPr>
          </a:p>
        </p:txBody>
      </p:sp>
      <p:sp>
        <p:nvSpPr>
          <p:cNvPr id="5" name="Rectangle 4"/>
          <p:cNvSpPr>
            <a:spLocks noChangeArrowheads="1"/>
          </p:cNvSpPr>
          <p:nvPr/>
        </p:nvSpPr>
        <p:spPr bwMode="auto">
          <a:xfrm>
            <a:off x="8232775" y="6629400"/>
            <a:ext cx="9112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r>
              <a:rPr lang="en-US" altLang="en-US" sz="900" dirty="0" smtClean="0">
                <a:latin typeface="Times New Roman" pitchFamily="18" charset="0"/>
                <a:ea typeface="+mn-ea"/>
              </a:rPr>
              <a:t>James Tam</a:t>
            </a:r>
          </a:p>
        </p:txBody>
      </p:sp>
      <p:sp>
        <p:nvSpPr>
          <p:cNvPr id="23555" name="Rectangle 3"/>
          <p:cNvSpPr>
            <a:spLocks noGrp="1" noChangeArrowheads="1"/>
          </p:cNvSpPr>
          <p:nvPr>
            <p:ph type="ctrTitle"/>
          </p:nvPr>
        </p:nvSpPr>
        <p:spPr>
          <a:xfrm>
            <a:off x="685800" y="2286000"/>
            <a:ext cx="7772400" cy="1143000"/>
          </a:xfrm>
        </p:spPr>
        <p:txBody>
          <a:bodyPr/>
          <a:lstStyle>
            <a:lvl1pPr>
              <a:defRPr sz="4800"/>
            </a:lvl1pPr>
          </a:lstStyle>
          <a:p>
            <a:r>
              <a:rPr lang="en-US" dirty="0"/>
              <a:t>Click to edit Master title style</a:t>
            </a:r>
          </a:p>
        </p:txBody>
      </p:sp>
      <p:sp>
        <p:nvSpPr>
          <p:cNvPr id="23556" name="Rectangle 4"/>
          <p:cNvSpPr>
            <a:spLocks noGrp="1" noChangeArrowheads="1"/>
          </p:cNvSpPr>
          <p:nvPr>
            <p:ph type="subTitle" idx="1"/>
          </p:nvPr>
        </p:nvSpPr>
        <p:spPr>
          <a:xfrm>
            <a:off x="1371600" y="3886200"/>
            <a:ext cx="6400800" cy="1752600"/>
          </a:xfrm>
        </p:spPr>
        <p:txBody>
          <a:bodyPr/>
          <a:lstStyle>
            <a:lvl1pPr algn="ctr">
              <a:defRPr sz="3200"/>
            </a:lvl1pPr>
          </a:lstStyle>
          <a:p>
            <a:r>
              <a:rPr lang="en-US" dirty="0"/>
              <a:t>Click to edit Master subtitle style</a:t>
            </a:r>
          </a:p>
        </p:txBody>
      </p:sp>
    </p:spTree>
    <p:extLst>
      <p:ext uri="{BB962C8B-B14F-4D97-AF65-F5344CB8AC3E}">
        <p14:creationId xmlns:p14="http://schemas.microsoft.com/office/powerpoint/2010/main" val="181074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4950" y="303213"/>
            <a:ext cx="2051050" cy="61737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31800" y="303213"/>
            <a:ext cx="6000750" cy="61737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01660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31800" y="303213"/>
            <a:ext cx="8166100" cy="5222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108075"/>
            <a:ext cx="4013200" cy="5368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22800" y="1108075"/>
            <a:ext cx="4013200" cy="26082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22800" y="3868738"/>
            <a:ext cx="4013200" cy="26082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58990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139247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08075"/>
            <a:ext cx="4013200" cy="536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2800" y="1108075"/>
            <a:ext cx="4013200" cy="536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69689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99802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29735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3332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44794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599520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67705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431800" y="303213"/>
            <a:ext cx="81661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Slide Title</a:t>
            </a:r>
          </a:p>
        </p:txBody>
      </p:sp>
      <p:sp>
        <p:nvSpPr>
          <p:cNvPr id="1027" name="Rectangle 4"/>
          <p:cNvSpPr>
            <a:spLocks noGrp="1" noChangeArrowheads="1"/>
          </p:cNvSpPr>
          <p:nvPr>
            <p:ph type="body" idx="1"/>
          </p:nvPr>
        </p:nvSpPr>
        <p:spPr bwMode="auto">
          <a:xfrm>
            <a:off x="465138" y="1100138"/>
            <a:ext cx="8178800" cy="536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Body Text</a:t>
            </a:r>
          </a:p>
          <a:p>
            <a:pPr lvl="1"/>
            <a:r>
              <a:rPr lang="en-US" altLang="en-US" smtClean="0"/>
              <a:t>Second Level</a:t>
            </a:r>
          </a:p>
          <a:p>
            <a:pPr lvl="2"/>
            <a:r>
              <a:rPr lang="en-US" altLang="en-US" smtClean="0"/>
              <a:t>Third Level</a:t>
            </a:r>
          </a:p>
          <a:p>
            <a:pPr lvl="3"/>
            <a:r>
              <a:rPr lang="en-US" altLang="en-US" smtClean="0"/>
              <a:t>Fourth Level</a:t>
            </a:r>
          </a:p>
        </p:txBody>
      </p:sp>
      <p:sp>
        <p:nvSpPr>
          <p:cNvPr id="1029" name="Rectangle 6"/>
          <p:cNvSpPr>
            <a:spLocks noChangeArrowheads="1"/>
          </p:cNvSpPr>
          <p:nvPr/>
        </p:nvSpPr>
        <p:spPr bwMode="auto">
          <a:xfrm>
            <a:off x="8164513" y="6629400"/>
            <a:ext cx="9112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r>
              <a:rPr lang="en-US" altLang="en-US" sz="900" dirty="0" smtClean="0">
                <a:latin typeface="Times New Roman" pitchFamily="18" charset="0"/>
                <a:ea typeface="+mn-ea"/>
              </a:rPr>
              <a:t>James Tam</a:t>
            </a:r>
          </a:p>
        </p:txBody>
      </p:sp>
    </p:spTree>
  </p:cSld>
  <p:clrMap bg1="lt1" tx1="dk1" bg2="lt2" tx2="dk2" accent1="accent1" accent2="accent2" accent3="accent3" accent4="accent4" accent5="accent5" accent6="accent6" hlink="hlink" folHlink="folHlink"/>
  <p:sldLayoutIdLst>
    <p:sldLayoutId id="2147484699" r:id="rId1"/>
    <p:sldLayoutId id="2147484689" r:id="rId2"/>
    <p:sldLayoutId id="2147484690" r:id="rId3"/>
    <p:sldLayoutId id="2147484691" r:id="rId4"/>
    <p:sldLayoutId id="2147484692" r:id="rId5"/>
    <p:sldLayoutId id="2147484693" r:id="rId6"/>
    <p:sldLayoutId id="2147484694" r:id="rId7"/>
    <p:sldLayoutId id="2147484695" r:id="rId8"/>
    <p:sldLayoutId id="2147484696" r:id="rId9"/>
    <p:sldLayoutId id="2147484697" r:id="rId10"/>
    <p:sldLayoutId id="2147484698" r:id="rId11"/>
  </p:sldLayoutIdLst>
  <p:timing>
    <p:tnLst>
      <p:par>
        <p:cTn id="1" dur="indefinite" restart="never" nodeType="tmRoot"/>
      </p:par>
    </p:tnLst>
  </p:timing>
  <p:hf hdr="0" ftr="0" dt="0"/>
  <p:txStyles>
    <p:titleStyle>
      <a:lvl1pPr algn="ctr" rtl="0" eaLnBrk="0" fontAlgn="base" hangingPunct="0">
        <a:lnSpc>
          <a:spcPct val="90000"/>
        </a:lnSpc>
        <a:spcBef>
          <a:spcPct val="0"/>
        </a:spcBef>
        <a:spcAft>
          <a:spcPct val="0"/>
        </a:spcAft>
        <a:defRPr sz="3200" b="1" u="sng">
          <a:solidFill>
            <a:schemeClr val="tx2"/>
          </a:solidFill>
          <a:latin typeface="Calibri" panose="020F0502020204030204" pitchFamily="34" charset="0"/>
          <a:ea typeface="ＭＳ Ｐゴシック" charset="0"/>
          <a:cs typeface="ＭＳ Ｐゴシック" charset="0"/>
        </a:defRPr>
      </a:lvl1pPr>
      <a:lvl2pPr algn="ctr" rtl="0" eaLnBrk="0" fontAlgn="base" hangingPunct="0">
        <a:lnSpc>
          <a:spcPct val="90000"/>
        </a:lnSpc>
        <a:spcBef>
          <a:spcPct val="0"/>
        </a:spcBef>
        <a:spcAft>
          <a:spcPct val="0"/>
        </a:spcAft>
        <a:defRPr sz="3200" b="1" u="sng">
          <a:solidFill>
            <a:schemeClr val="tx2"/>
          </a:solidFill>
          <a:latin typeface="Calibri" pitchFamily="34" charset="0"/>
          <a:ea typeface="ＭＳ Ｐゴシック" charset="0"/>
          <a:cs typeface="ＭＳ Ｐゴシック" charset="0"/>
        </a:defRPr>
      </a:lvl2pPr>
      <a:lvl3pPr algn="ctr" rtl="0" eaLnBrk="0" fontAlgn="base" hangingPunct="0">
        <a:lnSpc>
          <a:spcPct val="90000"/>
        </a:lnSpc>
        <a:spcBef>
          <a:spcPct val="0"/>
        </a:spcBef>
        <a:spcAft>
          <a:spcPct val="0"/>
        </a:spcAft>
        <a:defRPr sz="3200" b="1" u="sng">
          <a:solidFill>
            <a:schemeClr val="tx2"/>
          </a:solidFill>
          <a:latin typeface="Calibri" pitchFamily="34" charset="0"/>
          <a:ea typeface="ＭＳ Ｐゴシック" charset="0"/>
          <a:cs typeface="ＭＳ Ｐゴシック" charset="0"/>
        </a:defRPr>
      </a:lvl3pPr>
      <a:lvl4pPr algn="ctr" rtl="0" eaLnBrk="0" fontAlgn="base" hangingPunct="0">
        <a:lnSpc>
          <a:spcPct val="90000"/>
        </a:lnSpc>
        <a:spcBef>
          <a:spcPct val="0"/>
        </a:spcBef>
        <a:spcAft>
          <a:spcPct val="0"/>
        </a:spcAft>
        <a:defRPr sz="3200" b="1" u="sng">
          <a:solidFill>
            <a:schemeClr val="tx2"/>
          </a:solidFill>
          <a:latin typeface="Calibri" pitchFamily="34" charset="0"/>
          <a:ea typeface="ＭＳ Ｐゴシック" charset="0"/>
          <a:cs typeface="ＭＳ Ｐゴシック" charset="0"/>
        </a:defRPr>
      </a:lvl4pPr>
      <a:lvl5pPr algn="ctr" rtl="0" eaLnBrk="0" fontAlgn="base" hangingPunct="0">
        <a:lnSpc>
          <a:spcPct val="90000"/>
        </a:lnSpc>
        <a:spcBef>
          <a:spcPct val="0"/>
        </a:spcBef>
        <a:spcAft>
          <a:spcPct val="0"/>
        </a:spcAft>
        <a:defRPr sz="3200" b="1" u="sng">
          <a:solidFill>
            <a:schemeClr val="tx2"/>
          </a:solidFill>
          <a:latin typeface="Calibri" pitchFamily="34" charset="0"/>
          <a:ea typeface="ＭＳ Ｐゴシック" charset="0"/>
          <a:cs typeface="ＭＳ Ｐゴシック" charset="0"/>
        </a:defRPr>
      </a:lvl5pPr>
      <a:lvl6pPr marL="457200" algn="ctr" rtl="0" eaLnBrk="0" fontAlgn="base" hangingPunct="0">
        <a:lnSpc>
          <a:spcPct val="90000"/>
        </a:lnSpc>
        <a:spcBef>
          <a:spcPct val="0"/>
        </a:spcBef>
        <a:spcAft>
          <a:spcPct val="0"/>
        </a:spcAft>
        <a:defRPr sz="2800" b="1" u="sng">
          <a:solidFill>
            <a:schemeClr val="tx2"/>
          </a:solidFill>
          <a:latin typeface="Times New Roman" pitchFamily="18" charset="0"/>
        </a:defRPr>
      </a:lvl6pPr>
      <a:lvl7pPr marL="914400" algn="ctr" rtl="0" eaLnBrk="0" fontAlgn="base" hangingPunct="0">
        <a:lnSpc>
          <a:spcPct val="90000"/>
        </a:lnSpc>
        <a:spcBef>
          <a:spcPct val="0"/>
        </a:spcBef>
        <a:spcAft>
          <a:spcPct val="0"/>
        </a:spcAft>
        <a:defRPr sz="2800" b="1" u="sng">
          <a:solidFill>
            <a:schemeClr val="tx2"/>
          </a:solidFill>
          <a:latin typeface="Times New Roman" pitchFamily="18" charset="0"/>
        </a:defRPr>
      </a:lvl7pPr>
      <a:lvl8pPr marL="1371600" algn="ctr" rtl="0" eaLnBrk="0" fontAlgn="base" hangingPunct="0">
        <a:lnSpc>
          <a:spcPct val="90000"/>
        </a:lnSpc>
        <a:spcBef>
          <a:spcPct val="0"/>
        </a:spcBef>
        <a:spcAft>
          <a:spcPct val="0"/>
        </a:spcAft>
        <a:defRPr sz="2800" b="1" u="sng">
          <a:solidFill>
            <a:schemeClr val="tx2"/>
          </a:solidFill>
          <a:latin typeface="Times New Roman" pitchFamily="18" charset="0"/>
        </a:defRPr>
      </a:lvl8pPr>
      <a:lvl9pPr marL="1828800" algn="ctr" rtl="0" eaLnBrk="0" fontAlgn="base" hangingPunct="0">
        <a:lnSpc>
          <a:spcPct val="90000"/>
        </a:lnSpc>
        <a:spcBef>
          <a:spcPct val="0"/>
        </a:spcBef>
        <a:spcAft>
          <a:spcPct val="0"/>
        </a:spcAft>
        <a:defRPr sz="2800" b="1" u="sng">
          <a:solidFill>
            <a:schemeClr val="tx2"/>
          </a:solidFill>
          <a:latin typeface="Times New Roman" pitchFamily="18" charset="0"/>
        </a:defRPr>
      </a:lvl9pPr>
    </p:titleStyle>
    <p:bodyStyle>
      <a:lvl1pPr marL="111125" indent="-111125" algn="l" rtl="0" eaLnBrk="0" fontAlgn="base" hangingPunct="0">
        <a:spcBef>
          <a:spcPct val="30000"/>
        </a:spcBef>
        <a:spcAft>
          <a:spcPct val="0"/>
        </a:spcAft>
        <a:buChar char="•"/>
        <a:defRPr sz="2400">
          <a:solidFill>
            <a:schemeClr val="tx1"/>
          </a:solidFill>
          <a:latin typeface="Calibri" panose="020F0502020204030204" pitchFamily="34" charset="0"/>
          <a:ea typeface="ＭＳ Ｐゴシック" charset="0"/>
          <a:cs typeface="ＭＳ Ｐゴシック" charset="0"/>
        </a:defRPr>
      </a:lvl1pPr>
      <a:lvl2pPr marL="346075" indent="-120650" algn="l" rtl="0" eaLnBrk="0" fontAlgn="base" hangingPunct="0">
        <a:spcBef>
          <a:spcPct val="10000"/>
        </a:spcBef>
        <a:spcAft>
          <a:spcPct val="0"/>
        </a:spcAft>
        <a:buSzPct val="100000"/>
        <a:buFont typeface="Times New Roman" panose="02020603050405020304" pitchFamily="18" charset="0"/>
        <a:buChar char="-"/>
        <a:defRPr sz="2000">
          <a:solidFill>
            <a:schemeClr val="tx1"/>
          </a:solidFill>
          <a:latin typeface="Calibri" panose="020F0502020204030204" pitchFamily="34" charset="0"/>
          <a:ea typeface="ＭＳ Ｐゴシック" charset="0"/>
        </a:defRPr>
      </a:lvl2pPr>
      <a:lvl3pPr marL="568325" indent="-107950" algn="l" rtl="0" eaLnBrk="0" fontAlgn="base" hangingPunct="0">
        <a:lnSpc>
          <a:spcPct val="90000"/>
        </a:lnSpc>
        <a:spcBef>
          <a:spcPct val="10000"/>
        </a:spcBef>
        <a:spcAft>
          <a:spcPct val="0"/>
        </a:spcAft>
        <a:buSzPct val="100000"/>
        <a:buChar char="•"/>
        <a:defRPr>
          <a:solidFill>
            <a:schemeClr val="tx1"/>
          </a:solidFill>
          <a:latin typeface="Calibri" panose="020F0502020204030204" pitchFamily="34" charset="0"/>
          <a:ea typeface="ＭＳ Ｐゴシック" charset="0"/>
        </a:defRPr>
      </a:lvl3pPr>
      <a:lvl4pPr marL="800100" indent="-114300" algn="l" rtl="0" eaLnBrk="0" fontAlgn="base" hangingPunct="0">
        <a:spcBef>
          <a:spcPct val="10000"/>
        </a:spcBef>
        <a:spcAft>
          <a:spcPct val="0"/>
        </a:spcAft>
        <a:defRPr>
          <a:solidFill>
            <a:schemeClr val="tx1"/>
          </a:solidFill>
          <a:latin typeface="Calibri" panose="020F0502020204030204" pitchFamily="34" charset="0"/>
          <a:ea typeface="ＭＳ Ｐゴシック" charset="0"/>
        </a:defRPr>
      </a:lvl4pPr>
      <a:lvl5pPr marL="1028700" indent="-114300" algn="l" rtl="0" eaLnBrk="0" fontAlgn="base" hangingPunct="0">
        <a:spcBef>
          <a:spcPct val="10000"/>
        </a:spcBef>
        <a:spcAft>
          <a:spcPct val="0"/>
        </a:spcAft>
        <a:defRPr>
          <a:solidFill>
            <a:schemeClr val="tx1"/>
          </a:solidFill>
          <a:latin typeface="Calibri" panose="020F0502020204030204" pitchFamily="34" charset="0"/>
          <a:ea typeface="ＭＳ Ｐゴシック" charset="0"/>
        </a:defRPr>
      </a:lvl5pPr>
      <a:lvl6pPr marL="1485900" indent="-114300" algn="l" rtl="0" eaLnBrk="0" fontAlgn="base" hangingPunct="0">
        <a:spcBef>
          <a:spcPct val="10000"/>
        </a:spcBef>
        <a:spcAft>
          <a:spcPct val="0"/>
        </a:spcAft>
        <a:defRPr>
          <a:solidFill>
            <a:schemeClr val="tx1"/>
          </a:solidFill>
          <a:latin typeface="+mn-lt"/>
        </a:defRPr>
      </a:lvl6pPr>
      <a:lvl7pPr marL="1943100" indent="-114300" algn="l" rtl="0" eaLnBrk="0" fontAlgn="base" hangingPunct="0">
        <a:spcBef>
          <a:spcPct val="10000"/>
        </a:spcBef>
        <a:spcAft>
          <a:spcPct val="0"/>
        </a:spcAft>
        <a:defRPr>
          <a:solidFill>
            <a:schemeClr val="tx1"/>
          </a:solidFill>
          <a:latin typeface="+mn-lt"/>
        </a:defRPr>
      </a:lvl7pPr>
      <a:lvl8pPr marL="2400300" indent="-114300" algn="l" rtl="0" eaLnBrk="0" fontAlgn="base" hangingPunct="0">
        <a:spcBef>
          <a:spcPct val="10000"/>
        </a:spcBef>
        <a:spcAft>
          <a:spcPct val="0"/>
        </a:spcAft>
        <a:defRPr>
          <a:solidFill>
            <a:schemeClr val="tx1"/>
          </a:solidFill>
          <a:latin typeface="+mn-lt"/>
        </a:defRPr>
      </a:lvl8pPr>
      <a:lvl9pPr marL="2857500" indent="-114300" algn="l" rtl="0" eaLnBrk="0" fontAlgn="base" hangingPunct="0">
        <a:spcBef>
          <a:spcPct val="10000"/>
        </a:spcBef>
        <a:spcAft>
          <a:spcPct val="0"/>
        </a:spcAft>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4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17.pn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p:txBody>
          <a:bodyPr/>
          <a:lstStyle/>
          <a:p>
            <a:pPr eaLnBrk="1" hangingPunct="1"/>
            <a:r>
              <a:rPr lang="en-US" altLang="en-US" sz="3600" dirty="0" smtClean="0"/>
              <a:t>Making Decisions In Python</a:t>
            </a:r>
            <a:endParaRPr lang="en-US" altLang="en-US" sz="3600" dirty="0" smtClean="0">
              <a:ea typeface="Calibri" panose="020F0502020204030204" pitchFamily="34" charset="0"/>
              <a:cs typeface="Calibri" panose="020F0502020204030204" pitchFamily="34" charset="0"/>
            </a:endParaRPr>
          </a:p>
        </p:txBody>
      </p:sp>
      <p:sp>
        <p:nvSpPr>
          <p:cNvPr id="13315" name="Text Box 4"/>
          <p:cNvSpPr txBox="1">
            <a:spLocks noChangeArrowheads="1"/>
          </p:cNvSpPr>
          <p:nvPr/>
        </p:nvSpPr>
        <p:spPr bwMode="auto">
          <a:xfrm>
            <a:off x="842963" y="5815013"/>
            <a:ext cx="71008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algn="l"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l"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l"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l"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l"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endParaRPr lang="en-CA" altLang="en-US" sz="1800" baseline="30000" dirty="0">
              <a:latin typeface="Arial" panose="020B0604020202020204" pitchFamily="34" charset="0"/>
            </a:endParaRPr>
          </a:p>
        </p:txBody>
      </p:sp>
      <p:sp>
        <p:nvSpPr>
          <p:cNvPr id="3076" name="Text Box 9"/>
          <p:cNvSpPr txBox="1">
            <a:spLocks noChangeArrowheads="1"/>
          </p:cNvSpPr>
          <p:nvPr/>
        </p:nvSpPr>
        <p:spPr bwMode="auto">
          <a:xfrm>
            <a:off x="1239838" y="3617913"/>
            <a:ext cx="6769100" cy="1201737"/>
          </a:xfrm>
          <a:prstGeom prst="rect">
            <a:avLst/>
          </a:prstGeom>
          <a:noFill/>
          <a:ln>
            <a:noFill/>
          </a:ln>
          <a:extLst/>
        </p:spPr>
        <p:txBody>
          <a:bodyPr lIns="92075" tIns="46038" rIns="92075" bIns="46038">
            <a:spAutoFit/>
          </a:bodyPr>
          <a:lstStyle>
            <a:lvl1pPr marL="114300" indent="-1143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marL="0" indent="0" algn="l">
              <a:spcBef>
                <a:spcPct val="50000"/>
              </a:spcBef>
              <a:defRPr/>
            </a:pPr>
            <a:r>
              <a:rPr lang="en-US" sz="2400" dirty="0">
                <a:cs typeface="Calibri" panose="020F0502020204030204" pitchFamily="34" charset="0"/>
              </a:rPr>
              <a:t>In this section of notes you will learn how to have your programs choose between alternative courses of action.</a:t>
            </a:r>
          </a:p>
        </p:txBody>
      </p:sp>
    </p:spTree>
    <p:extLst>
      <p:ext uri="{BB962C8B-B14F-4D97-AF65-F5344CB8AC3E}">
        <p14:creationId xmlns:p14="http://schemas.microsoft.com/office/powerpoint/2010/main" val="3387918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anose="020B0600070205080204" pitchFamily="34" charset="-128"/>
              </a:rPr>
              <a:t>Note On Indenting </a:t>
            </a:r>
            <a:r>
              <a:rPr lang="en-US" altLang="en-US" dirty="0" smtClean="0">
                <a:ea typeface="ＭＳ Ｐゴシック" panose="020B0600070205080204" pitchFamily="34" charset="-128"/>
              </a:rPr>
              <a:t>(3)</a:t>
            </a:r>
            <a:endParaRPr lang="en-US" dirty="0"/>
          </a:p>
        </p:txBody>
      </p:sp>
      <p:sp>
        <p:nvSpPr>
          <p:cNvPr id="3" name="Content Placeholder 2"/>
          <p:cNvSpPr>
            <a:spLocks noGrp="1"/>
          </p:cNvSpPr>
          <p:nvPr>
            <p:ph idx="1"/>
          </p:nvPr>
        </p:nvSpPr>
        <p:spPr/>
        <p:txBody>
          <a:bodyPr/>
          <a:lstStyle/>
          <a:p>
            <a:r>
              <a:rPr lang="en-US" dirty="0"/>
              <a:t>A “sub-body” (</a:t>
            </a:r>
            <a:r>
              <a:rPr lang="en-US" dirty="0">
                <a:latin typeface="Consolas" panose="020B0609020204030204" pitchFamily="49" charset="0"/>
              </a:rPr>
              <a:t>IF</a:t>
            </a:r>
            <a:r>
              <a:rPr lang="en-US" dirty="0"/>
              <a:t>-branch) is indented by an additional 4 spaces (8 or more spaces) </a:t>
            </a:r>
            <a:r>
              <a:rPr lang="en-US" dirty="0" smtClean="0"/>
              <a:t>if one </a:t>
            </a:r>
            <a:r>
              <a:rPr lang="en-US" dirty="0" smtClean="0">
                <a:latin typeface="Consolas" panose="020B0609020204030204" pitchFamily="49" charset="0"/>
              </a:rPr>
              <a:t>IF</a:t>
            </a:r>
            <a:r>
              <a:rPr lang="en-US" dirty="0" smtClean="0"/>
              <a:t>-branch is inside the body of another </a:t>
            </a:r>
            <a:r>
              <a:rPr lang="en-US" dirty="0" smtClean="0">
                <a:latin typeface="Consolas" panose="020B0609020204030204" pitchFamily="49" charset="0"/>
              </a:rPr>
              <a:t>IF</a:t>
            </a:r>
            <a:r>
              <a:rPr lang="en-US" dirty="0" smtClean="0">
                <a:cs typeface="Calibri" panose="020F0502020204030204" pitchFamily="34" charset="0"/>
              </a:rPr>
              <a:t>-</a:t>
            </a:r>
            <a:r>
              <a:rPr lang="en-US" dirty="0" smtClean="0"/>
              <a:t>branch (this is called ‘nesting’ – more details later</a:t>
            </a:r>
            <a:r>
              <a:rPr lang="en-US" dirty="0" smtClean="0"/>
              <a:t>).</a:t>
            </a:r>
          </a:p>
          <a:p>
            <a:r>
              <a:rPr lang="en-US" dirty="0" smtClean="0"/>
              <a:t>It’s NOT recommended that you use tabs for indenting if you write programs on different platforms (e.g. using a UNIX editor in the lab and Notepad at home).</a:t>
            </a:r>
            <a:endParaRPr lang="en-US" dirty="0"/>
          </a:p>
          <a:p>
            <a:endParaRPr lang="en-US" dirty="0"/>
          </a:p>
        </p:txBody>
      </p:sp>
    </p:spTree>
    <p:extLst>
      <p:ext uri="{BB962C8B-B14F-4D97-AF65-F5344CB8AC3E}">
        <p14:creationId xmlns:p14="http://schemas.microsoft.com/office/powerpoint/2010/main" val="1544936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Decision Making With An ‘</a:t>
            </a:r>
            <a:r>
              <a:rPr lang="en-US" altLang="ja-JP" dirty="0" smtClean="0">
                <a:solidFill>
                  <a:srgbClr val="FF0000"/>
                </a:solidFill>
                <a:ea typeface="ＭＳ Ｐゴシック" panose="020B0600070205080204" pitchFamily="34" charset="-128"/>
              </a:rPr>
              <a:t>If</a:t>
            </a:r>
            <a:r>
              <a:rPr lang="en-US" altLang="en-US" dirty="0" smtClean="0">
                <a:ea typeface="ＭＳ Ｐゴシック" panose="020B0600070205080204" pitchFamily="34" charset="-128"/>
              </a:rPr>
              <a:t>’</a:t>
            </a:r>
          </a:p>
        </p:txBody>
      </p:sp>
      <p:sp>
        <p:nvSpPr>
          <p:cNvPr id="115715" name="AutoShape 3"/>
          <p:cNvSpPr>
            <a:spLocks noChangeArrowheads="1"/>
          </p:cNvSpPr>
          <p:nvPr/>
        </p:nvSpPr>
        <p:spPr bwMode="auto">
          <a:xfrm>
            <a:off x="869950" y="1676400"/>
            <a:ext cx="2641600" cy="736600"/>
          </a:xfrm>
          <a:prstGeom prst="diamond">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b="1" dirty="0">
                <a:solidFill>
                  <a:srgbClr val="FF0000"/>
                </a:solidFill>
                <a:latin typeface="Arial" panose="020B0604020202020204" pitchFamily="34" charset="0"/>
              </a:rPr>
              <a:t>Question?</a:t>
            </a:r>
          </a:p>
        </p:txBody>
      </p:sp>
      <p:grpSp>
        <p:nvGrpSpPr>
          <p:cNvPr id="5" name="Group 4"/>
          <p:cNvGrpSpPr>
            <a:grpSpLocks/>
          </p:cNvGrpSpPr>
          <p:nvPr/>
        </p:nvGrpSpPr>
        <p:grpSpPr bwMode="auto">
          <a:xfrm>
            <a:off x="3535363" y="1773238"/>
            <a:ext cx="3255985" cy="599250"/>
            <a:chOff x="3534809" y="1773238"/>
            <a:chExt cx="3255985" cy="599250"/>
          </a:xfrm>
        </p:grpSpPr>
        <p:sp>
          <p:nvSpPr>
            <p:cNvPr id="8206" name="Line 5"/>
            <p:cNvSpPr>
              <a:spLocks noChangeShapeType="1"/>
            </p:cNvSpPr>
            <p:nvPr/>
          </p:nvSpPr>
          <p:spPr bwMode="auto">
            <a:xfrm>
              <a:off x="3534809" y="2041526"/>
              <a:ext cx="1454150" cy="1588"/>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8207" name="Rectangle 6"/>
            <p:cNvSpPr>
              <a:spLocks noChangeArrowheads="1"/>
            </p:cNvSpPr>
            <p:nvPr/>
          </p:nvSpPr>
          <p:spPr bwMode="auto">
            <a:xfrm>
              <a:off x="4969909" y="1847087"/>
              <a:ext cx="1820885" cy="525401"/>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Execute a statement</a:t>
              </a:r>
            </a:p>
            <a:p>
              <a:pPr>
                <a:spcBef>
                  <a:spcPct val="0"/>
                </a:spcBef>
                <a:buFontTx/>
                <a:buNone/>
              </a:pPr>
              <a:r>
                <a:rPr lang="en-US" altLang="en-US" sz="1400" dirty="0">
                  <a:latin typeface="Arial" panose="020B0604020202020204" pitchFamily="34" charset="0"/>
                </a:rPr>
                <a:t>or </a:t>
              </a:r>
              <a:r>
                <a:rPr lang="en-US" altLang="en-US" sz="1400" dirty="0" smtClean="0">
                  <a:latin typeface="Arial" panose="020B0604020202020204" pitchFamily="34" charset="0"/>
                </a:rPr>
                <a:t>statements (body)</a:t>
              </a:r>
              <a:endParaRPr lang="en-US" altLang="en-US" sz="1400" dirty="0">
                <a:latin typeface="Arial" panose="020B0604020202020204" pitchFamily="34" charset="0"/>
              </a:endParaRPr>
            </a:p>
          </p:txBody>
        </p:sp>
        <p:sp>
          <p:nvSpPr>
            <p:cNvPr id="8208" name="Text Box 7"/>
            <p:cNvSpPr txBox="1">
              <a:spLocks noChangeArrowheads="1"/>
            </p:cNvSpPr>
            <p:nvPr/>
          </p:nvSpPr>
          <p:spPr bwMode="auto">
            <a:xfrm>
              <a:off x="3979309" y="1773238"/>
              <a:ext cx="508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dirty="0">
                  <a:latin typeface="Arial" panose="020B0604020202020204" pitchFamily="34" charset="0"/>
                </a:rPr>
                <a:t>True</a:t>
              </a:r>
            </a:p>
          </p:txBody>
        </p:sp>
      </p:grpSp>
      <p:grpSp>
        <p:nvGrpSpPr>
          <p:cNvPr id="7" name="Group 6"/>
          <p:cNvGrpSpPr>
            <a:grpSpLocks/>
          </p:cNvGrpSpPr>
          <p:nvPr/>
        </p:nvGrpSpPr>
        <p:grpSpPr bwMode="auto">
          <a:xfrm>
            <a:off x="1655763" y="2400300"/>
            <a:ext cx="558800" cy="927100"/>
            <a:chOff x="1656270" y="2400300"/>
            <a:chExt cx="558800" cy="927100"/>
          </a:xfrm>
        </p:grpSpPr>
        <p:sp>
          <p:nvSpPr>
            <p:cNvPr id="8204" name="Line 9"/>
            <p:cNvSpPr>
              <a:spLocks noChangeShapeType="1"/>
            </p:cNvSpPr>
            <p:nvPr/>
          </p:nvSpPr>
          <p:spPr bwMode="auto">
            <a:xfrm flipH="1">
              <a:off x="2185988" y="2400300"/>
              <a:ext cx="4763" cy="92710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8205" name="Text Box 10"/>
            <p:cNvSpPr txBox="1">
              <a:spLocks noChangeArrowheads="1"/>
            </p:cNvSpPr>
            <p:nvPr/>
          </p:nvSpPr>
          <p:spPr bwMode="auto">
            <a:xfrm>
              <a:off x="1656270" y="2755900"/>
              <a:ext cx="558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dirty="0">
                  <a:latin typeface="Arial" panose="020B0604020202020204" pitchFamily="34" charset="0"/>
                </a:rPr>
                <a:t>False</a:t>
              </a:r>
            </a:p>
          </p:txBody>
        </p:sp>
      </p:grpSp>
      <p:grpSp>
        <p:nvGrpSpPr>
          <p:cNvPr id="6" name="Group 5"/>
          <p:cNvGrpSpPr>
            <a:grpSpLocks/>
          </p:cNvGrpSpPr>
          <p:nvPr/>
        </p:nvGrpSpPr>
        <p:grpSpPr bwMode="auto">
          <a:xfrm>
            <a:off x="1327150" y="2449513"/>
            <a:ext cx="4535488" cy="1579562"/>
            <a:chOff x="1327150" y="2449513"/>
            <a:chExt cx="4535488" cy="1579562"/>
          </a:xfrm>
        </p:grpSpPr>
        <p:sp>
          <p:nvSpPr>
            <p:cNvPr id="8200" name="Rectangle 12"/>
            <p:cNvSpPr>
              <a:spLocks noChangeArrowheads="1"/>
            </p:cNvSpPr>
            <p:nvPr/>
          </p:nvSpPr>
          <p:spPr bwMode="auto">
            <a:xfrm>
              <a:off x="1327150" y="3349625"/>
              <a:ext cx="1660525" cy="679450"/>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Remainder of </a:t>
              </a:r>
            </a:p>
            <a:p>
              <a:pPr>
                <a:spcBef>
                  <a:spcPct val="0"/>
                </a:spcBef>
                <a:buFontTx/>
                <a:buNone/>
              </a:pPr>
              <a:r>
                <a:rPr lang="en-US" altLang="en-US" sz="1400" dirty="0">
                  <a:latin typeface="Arial" panose="020B0604020202020204" pitchFamily="34" charset="0"/>
                </a:rPr>
                <a:t>the program</a:t>
              </a:r>
            </a:p>
          </p:txBody>
        </p:sp>
        <p:grpSp>
          <p:nvGrpSpPr>
            <p:cNvPr id="8201" name="Group 13"/>
            <p:cNvGrpSpPr>
              <a:grpSpLocks/>
            </p:cNvGrpSpPr>
            <p:nvPr/>
          </p:nvGrpSpPr>
          <p:grpSpPr bwMode="auto">
            <a:xfrm>
              <a:off x="2979738" y="2449513"/>
              <a:ext cx="2882900" cy="1257300"/>
              <a:chOff x="1920" y="1544"/>
              <a:chExt cx="1816" cy="792"/>
            </a:xfrm>
          </p:grpSpPr>
          <p:sp>
            <p:nvSpPr>
              <p:cNvPr id="8202" name="Line 14"/>
              <p:cNvSpPr>
                <a:spLocks noChangeShapeType="1"/>
              </p:cNvSpPr>
              <p:nvPr/>
            </p:nvSpPr>
            <p:spPr bwMode="auto">
              <a:xfrm flipH="1">
                <a:off x="1920" y="2328"/>
                <a:ext cx="1816" cy="8"/>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8203" name="Line 15"/>
              <p:cNvSpPr>
                <a:spLocks noChangeShapeType="1"/>
              </p:cNvSpPr>
              <p:nvPr/>
            </p:nvSpPr>
            <p:spPr bwMode="auto">
              <a:xfrm>
                <a:off x="3728" y="1544"/>
                <a:ext cx="0" cy="792"/>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571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The ‘</a:t>
            </a:r>
            <a:r>
              <a:rPr lang="en-US" altLang="ja-JP" sz="2800" dirty="0" smtClean="0">
                <a:latin typeface="Consolas" panose="020B0609020204030204" pitchFamily="49" charset="0"/>
                <a:ea typeface="ＭＳ Ｐゴシック" panose="020B0600070205080204" pitchFamily="34" charset="-128"/>
              </a:rPr>
              <a:t>If</a:t>
            </a:r>
            <a:r>
              <a:rPr lang="en-US" altLang="en-US" dirty="0" smtClean="0">
                <a:ea typeface="ＭＳ Ｐゴシック" panose="020B0600070205080204" pitchFamily="34" charset="-128"/>
              </a:rPr>
              <a:t>’</a:t>
            </a:r>
            <a:r>
              <a:rPr lang="en-US" altLang="ja-JP" dirty="0" smtClean="0">
                <a:ea typeface="ＭＳ Ｐゴシック" panose="020B0600070205080204" pitchFamily="34" charset="-128"/>
              </a:rPr>
              <a:t> Construct</a:t>
            </a:r>
            <a:endParaRPr lang="en-US" altLang="en-US" dirty="0" smtClean="0">
              <a:ea typeface="ＭＳ Ｐゴシック" panose="020B0600070205080204" pitchFamily="34" charset="-128"/>
            </a:endParaRPr>
          </a:p>
        </p:txBody>
      </p:sp>
      <p:sp>
        <p:nvSpPr>
          <p:cNvPr id="11267" name="Rectangle 3"/>
          <p:cNvSpPr>
            <a:spLocks noGrp="1"/>
          </p:cNvSpPr>
          <p:nvPr>
            <p:ph type="body" idx="4294967295"/>
          </p:nvPr>
        </p:nvSpPr>
        <p:spPr/>
        <p:txBody>
          <a:bodyPr/>
          <a:lstStyle/>
          <a:p>
            <a:pPr eaLnBrk="1" hangingPunct="1"/>
            <a:r>
              <a:rPr lang="en-US" altLang="en-US" dirty="0" smtClean="0">
                <a:ea typeface="ＭＳ Ｐゴシック" panose="020B0600070205080204" pitchFamily="34" charset="-128"/>
              </a:rPr>
              <a:t>Decision making: checking if a condition is true (in which case something should be done).</a:t>
            </a:r>
          </a:p>
          <a:p>
            <a:pPr eaLnBrk="1" hangingPunct="1"/>
            <a:r>
              <a:rPr lang="en-US" altLang="en-US" b="1" dirty="0" smtClean="0">
                <a:ea typeface="ＭＳ Ｐゴシック" panose="020B0600070205080204" pitchFamily="34" charset="-128"/>
              </a:rPr>
              <a:t>Format:</a:t>
            </a:r>
          </a:p>
          <a:p>
            <a:pPr eaLnBrk="1" hangingPunct="1">
              <a:buFontTx/>
              <a:buNone/>
            </a:pPr>
            <a:r>
              <a:rPr lang="en-US" altLang="en-US" sz="2000" dirty="0" smtClean="0">
                <a:latin typeface="Consolas" panose="020B0609020204030204" pitchFamily="49" charset="0"/>
                <a:ea typeface="ＭＳ Ｐゴシック" panose="020B0600070205080204" pitchFamily="34" charset="-128"/>
              </a:rPr>
              <a:t>   (General format)</a:t>
            </a:r>
          </a:p>
          <a:p>
            <a:pPr lvl="1" eaLnBrk="1" hangingPunct="1">
              <a:buFont typeface="Arial" panose="020B0604020202020204" pitchFamily="34" charset="0"/>
              <a:buNone/>
            </a:pPr>
            <a:r>
              <a:rPr lang="en-US" altLang="en-US" dirty="0" smtClean="0">
                <a:latin typeface="Consolas" panose="020B0609020204030204" pitchFamily="49" charset="0"/>
                <a:ea typeface="ＭＳ Ｐゴシック" panose="020B0600070205080204" pitchFamily="34" charset="-128"/>
              </a:rPr>
              <a:t>  if (</a:t>
            </a:r>
            <a:r>
              <a:rPr lang="en-US" altLang="en-US" i="1" dirty="0" smtClean="0">
                <a:latin typeface="Consolas" panose="020B0609020204030204" pitchFamily="49" charset="0"/>
                <a:ea typeface="ＭＳ Ｐゴシック" panose="020B0600070205080204" pitchFamily="34" charset="-128"/>
              </a:rPr>
              <a:t>Boolean expression</a:t>
            </a:r>
            <a:r>
              <a:rPr lang="en-US" altLang="en-US" dirty="0" smtClean="0">
                <a:latin typeface="Consolas" panose="020B0609020204030204" pitchFamily="49" charset="0"/>
                <a:ea typeface="ＭＳ Ｐゴシック" panose="020B0600070205080204" pitchFamily="34" charset="-128"/>
              </a:rPr>
              <a:t>):</a:t>
            </a:r>
          </a:p>
          <a:p>
            <a:pPr lvl="1" eaLnBrk="1" hangingPunct="1">
              <a:buFont typeface="Arial" panose="020B0604020202020204" pitchFamily="34" charset="0"/>
              <a:buNone/>
            </a:pPr>
            <a:r>
              <a:rPr lang="en-US" altLang="en-US" dirty="0" smtClean="0">
                <a:latin typeface="Consolas" panose="020B0609020204030204" pitchFamily="49" charset="0"/>
                <a:ea typeface="ＭＳ Ｐゴシック" panose="020B0600070205080204" pitchFamily="34" charset="-128"/>
              </a:rPr>
              <a:t>      </a:t>
            </a:r>
            <a:r>
              <a:rPr lang="en-US" altLang="en-US" i="1" dirty="0" smtClean="0">
                <a:latin typeface="Consolas" panose="020B0609020204030204" pitchFamily="49" charset="0"/>
                <a:ea typeface="ＭＳ Ｐゴシック" panose="020B0600070205080204" pitchFamily="34" charset="-128"/>
              </a:rPr>
              <a:t>body</a:t>
            </a:r>
          </a:p>
          <a:p>
            <a:pPr eaLnBrk="1" hangingPunct="1">
              <a:buFontTx/>
              <a:buNone/>
            </a:pPr>
            <a:r>
              <a:rPr lang="en-US" altLang="en-US" sz="2000" dirty="0" smtClean="0">
                <a:latin typeface="Consolas" panose="020B0609020204030204" pitchFamily="49" charset="0"/>
                <a:ea typeface="ＭＳ Ｐゴシック" panose="020B0600070205080204" pitchFamily="34" charset="-128"/>
              </a:rPr>
              <a:t>   (Detailed structure)</a:t>
            </a:r>
          </a:p>
          <a:p>
            <a:pPr eaLnBrk="1" hangingPunct="1">
              <a:buFontTx/>
              <a:buNone/>
            </a:pPr>
            <a:r>
              <a:rPr lang="en-US" altLang="en-US" sz="2000" dirty="0" smtClean="0">
                <a:latin typeface="Consolas" panose="020B0609020204030204" pitchFamily="49" charset="0"/>
                <a:ea typeface="ＭＳ Ｐゴシック" panose="020B0600070205080204" pitchFamily="34" charset="-128"/>
              </a:rPr>
              <a:t>   if (&lt;</a:t>
            </a:r>
            <a:r>
              <a:rPr lang="en-US" altLang="en-US" sz="2000" i="1" dirty="0" smtClean="0">
                <a:latin typeface="Consolas" panose="020B0609020204030204" pitchFamily="49" charset="0"/>
                <a:ea typeface="ＭＳ Ｐゴシック" panose="020B0600070205080204" pitchFamily="34" charset="-128"/>
              </a:rPr>
              <a:t>operand&gt; &lt;relational operator&gt; &lt;operand&gt;</a:t>
            </a:r>
            <a:r>
              <a:rPr lang="en-US" altLang="en-US" sz="2000" dirty="0" smtClean="0">
                <a:latin typeface="Consolas" panose="020B0609020204030204" pitchFamily="49" charset="0"/>
                <a:ea typeface="ＭＳ Ｐゴシック" panose="020B0600070205080204" pitchFamily="34" charset="-128"/>
              </a:rPr>
              <a:t>):</a:t>
            </a:r>
          </a:p>
          <a:p>
            <a:pPr eaLnBrk="1" hangingPunct="1">
              <a:spcBef>
                <a:spcPct val="10000"/>
              </a:spcBef>
              <a:buFontTx/>
              <a:buNone/>
            </a:pPr>
            <a:r>
              <a:rPr lang="en-US" altLang="en-US" sz="2000" dirty="0" smtClean="0">
                <a:latin typeface="Consolas" panose="020B0609020204030204" pitchFamily="49" charset="0"/>
                <a:ea typeface="ＭＳ Ｐゴシック" panose="020B0600070205080204" pitchFamily="34" charset="-128"/>
              </a:rPr>
              <a:t>        </a:t>
            </a:r>
            <a:r>
              <a:rPr lang="en-US" altLang="en-US" sz="2000" i="1" dirty="0" smtClean="0">
                <a:latin typeface="Consolas" panose="020B0609020204030204" pitchFamily="49" charset="0"/>
                <a:ea typeface="ＭＳ Ｐゴシック" panose="020B0600070205080204" pitchFamily="34" charset="-128"/>
              </a:rPr>
              <a:t>body</a:t>
            </a:r>
          </a:p>
        </p:txBody>
      </p:sp>
      <p:grpSp>
        <p:nvGrpSpPr>
          <p:cNvPr id="5" name="Group 4"/>
          <p:cNvGrpSpPr>
            <a:grpSpLocks/>
          </p:cNvGrpSpPr>
          <p:nvPr/>
        </p:nvGrpSpPr>
        <p:grpSpPr bwMode="auto">
          <a:xfrm>
            <a:off x="1066800" y="4597400"/>
            <a:ext cx="2727325" cy="1316038"/>
            <a:chOff x="1066800" y="4953000"/>
            <a:chExt cx="2727325" cy="1316444"/>
          </a:xfrm>
        </p:grpSpPr>
        <p:sp>
          <p:nvSpPr>
            <p:cNvPr id="11276" name="Line 10"/>
            <p:cNvSpPr>
              <a:spLocks noChangeShapeType="1"/>
            </p:cNvSpPr>
            <p:nvPr/>
          </p:nvSpPr>
          <p:spPr bwMode="auto">
            <a:xfrm flipV="1">
              <a:off x="1438275" y="4953000"/>
              <a:ext cx="390525" cy="757238"/>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11277" name="Rectangle 11"/>
            <p:cNvSpPr>
              <a:spLocks noChangeArrowheads="1"/>
            </p:cNvSpPr>
            <p:nvPr/>
          </p:nvSpPr>
          <p:spPr bwMode="auto">
            <a:xfrm>
              <a:off x="1066800" y="5620932"/>
              <a:ext cx="2727325" cy="64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CA" altLang="en-US" sz="1400" b="1" dirty="0">
                  <a:solidFill>
                    <a:srgbClr val="FF0000"/>
                  </a:solidFill>
                  <a:latin typeface="Arial" panose="020B0604020202020204" pitchFamily="34" charset="0"/>
                </a:rPr>
                <a:t>Note: Indenting the body is mandatory!</a:t>
              </a:r>
            </a:p>
          </p:txBody>
        </p:sp>
      </p:grpSp>
      <p:grpSp>
        <p:nvGrpSpPr>
          <p:cNvPr id="7" name="Group 6"/>
          <p:cNvGrpSpPr>
            <a:grpSpLocks/>
          </p:cNvGrpSpPr>
          <p:nvPr/>
        </p:nvGrpSpPr>
        <p:grpSpPr bwMode="auto">
          <a:xfrm>
            <a:off x="1633538" y="3127375"/>
            <a:ext cx="6991350" cy="1066800"/>
            <a:chOff x="1633538" y="3573834"/>
            <a:chExt cx="6991017" cy="1066800"/>
          </a:xfrm>
        </p:grpSpPr>
        <p:sp>
          <p:nvSpPr>
            <p:cNvPr id="11271" name="Line 5"/>
            <p:cNvSpPr>
              <a:spLocks noChangeShapeType="1"/>
            </p:cNvSpPr>
            <p:nvPr/>
          </p:nvSpPr>
          <p:spPr bwMode="auto">
            <a:xfrm flipH="1">
              <a:off x="3852184" y="4000077"/>
              <a:ext cx="2401889" cy="454801"/>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wrap="square" lIns="93600" tIns="46800" rIns="93600" bIns="46800">
              <a:spAutoFit/>
            </a:bodyPr>
            <a:lstStyle/>
            <a:p>
              <a:endParaRPr lang="en-CA" dirty="0"/>
            </a:p>
          </p:txBody>
        </p:sp>
        <p:sp>
          <p:nvSpPr>
            <p:cNvPr id="11272" name="Line 6"/>
            <p:cNvSpPr>
              <a:spLocks noChangeShapeType="1"/>
            </p:cNvSpPr>
            <p:nvPr/>
          </p:nvSpPr>
          <p:spPr bwMode="auto">
            <a:xfrm flipH="1" flipV="1">
              <a:off x="3852184" y="3642617"/>
              <a:ext cx="2401889" cy="35746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11273" name="Rectangle 7"/>
            <p:cNvSpPr>
              <a:spLocks noChangeArrowheads="1"/>
            </p:cNvSpPr>
            <p:nvPr/>
          </p:nvSpPr>
          <p:spPr bwMode="auto">
            <a:xfrm>
              <a:off x="6242619" y="3814320"/>
              <a:ext cx="2381936" cy="3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CA" altLang="en-US" sz="1400" b="1" dirty="0">
                  <a:solidFill>
                    <a:srgbClr val="FF0000"/>
                  </a:solidFill>
                  <a:latin typeface="Arial" panose="020B0604020202020204" pitchFamily="34" charset="0"/>
                </a:rPr>
                <a:t>Boolean expression</a:t>
              </a:r>
            </a:p>
          </p:txBody>
        </p:sp>
        <p:sp>
          <p:nvSpPr>
            <p:cNvPr id="11274" name="Line 8"/>
            <p:cNvSpPr>
              <a:spLocks noChangeShapeType="1"/>
            </p:cNvSpPr>
            <p:nvPr/>
          </p:nvSpPr>
          <p:spPr bwMode="auto">
            <a:xfrm flipV="1">
              <a:off x="1828800" y="3573834"/>
              <a:ext cx="2291674" cy="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11275" name="Line 8"/>
            <p:cNvSpPr>
              <a:spLocks noChangeShapeType="1"/>
            </p:cNvSpPr>
            <p:nvPr/>
          </p:nvSpPr>
          <p:spPr bwMode="auto">
            <a:xfrm flipV="1">
              <a:off x="1633538" y="4640634"/>
              <a:ext cx="5453062" cy="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The ‘</a:t>
            </a:r>
            <a:r>
              <a:rPr lang="en-US" altLang="ja-JP" sz="2800" dirty="0" smtClean="0">
                <a:latin typeface="Consolas" panose="020B0609020204030204" pitchFamily="49" charset="0"/>
                <a:ea typeface="ＭＳ Ｐゴシック" panose="020B0600070205080204" pitchFamily="34" charset="-128"/>
              </a:rPr>
              <a:t>If</a:t>
            </a:r>
            <a:r>
              <a:rPr lang="en-US" altLang="en-US" dirty="0" smtClean="0">
                <a:ea typeface="ＭＳ Ｐゴシック" panose="020B0600070205080204" pitchFamily="34" charset="-128"/>
              </a:rPr>
              <a:t>’</a:t>
            </a:r>
            <a:r>
              <a:rPr lang="en-US" altLang="ja-JP" dirty="0" smtClean="0">
                <a:ea typeface="ＭＳ Ｐゴシック" panose="020B0600070205080204" pitchFamily="34" charset="-128"/>
              </a:rPr>
              <a:t> Construct (2)</a:t>
            </a:r>
            <a:endParaRPr lang="en-US" altLang="en-US" dirty="0" smtClean="0">
              <a:ea typeface="ＭＳ Ｐゴシック" panose="020B0600070205080204" pitchFamily="34" charset="-128"/>
            </a:endParaRPr>
          </a:p>
        </p:txBody>
      </p:sp>
      <p:sp>
        <p:nvSpPr>
          <p:cNvPr id="12291" name="Rectangle 3"/>
          <p:cNvSpPr>
            <a:spLocks noGrp="1"/>
          </p:cNvSpPr>
          <p:nvPr>
            <p:ph type="body" idx="4294967295"/>
          </p:nvPr>
        </p:nvSpPr>
        <p:spPr/>
        <p:txBody>
          <a:bodyPr/>
          <a:lstStyle/>
          <a:p>
            <a:pPr eaLnBrk="1" hangingPunct="1"/>
            <a:r>
              <a:rPr lang="en-US" altLang="en-US" b="1" dirty="0" smtClean="0">
                <a:ea typeface="ＭＳ Ｐゴシック" panose="020B0600070205080204" pitchFamily="34" charset="-128"/>
              </a:rPr>
              <a:t>Example (</a:t>
            </a:r>
            <a:r>
              <a:rPr lang="en-US" altLang="en-US" dirty="0" smtClean="0">
                <a:latin typeface="Consolas" panose="020B0609020204030204" pitchFamily="49" charset="0"/>
                <a:ea typeface="ＭＳ Ｐゴシック" panose="020B0600070205080204" pitchFamily="34" charset="-128"/>
              </a:rPr>
              <a:t>if1.py</a:t>
            </a:r>
            <a:r>
              <a:rPr lang="en-US" altLang="en-US" b="1" dirty="0" smtClean="0">
                <a:ea typeface="ＭＳ Ｐゴシック" panose="020B0600070205080204" pitchFamily="34" charset="-128"/>
              </a:rPr>
              <a:t>):</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age = int(input("Age: "))</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(age &gt;= 18):</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print("You are an adult")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New Terminology</a:t>
            </a:r>
          </a:p>
        </p:txBody>
      </p:sp>
      <p:sp>
        <p:nvSpPr>
          <p:cNvPr id="10243" name="Rectangle 3"/>
          <p:cNvSpPr>
            <a:spLocks noGrp="1"/>
          </p:cNvSpPr>
          <p:nvPr>
            <p:ph type="body" idx="4294967295"/>
          </p:nvPr>
        </p:nvSpPr>
        <p:spPr/>
        <p:txBody>
          <a:bodyPr/>
          <a:lstStyle/>
          <a:p>
            <a:pPr eaLnBrk="1" hangingPunct="1"/>
            <a:r>
              <a:rPr lang="en-US" altLang="en-US" b="1" dirty="0" smtClean="0">
                <a:solidFill>
                  <a:schemeClr val="accent2">
                    <a:lumMod val="75000"/>
                  </a:schemeClr>
                </a:solidFill>
                <a:ea typeface="ＭＳ Ｐゴシック" panose="020B0600070205080204" pitchFamily="34" charset="-128"/>
              </a:rPr>
              <a:t>Operator/Operation</a:t>
            </a:r>
            <a:r>
              <a:rPr lang="en-US" altLang="en-US" dirty="0" smtClean="0">
                <a:ea typeface="ＭＳ Ｐゴシック" panose="020B0600070205080204" pitchFamily="34" charset="-128"/>
              </a:rPr>
              <a:t>: action being performed</a:t>
            </a:r>
          </a:p>
          <a:p>
            <a:pPr eaLnBrk="1" hangingPunct="1"/>
            <a:r>
              <a:rPr lang="en-US" altLang="en-US" b="1" dirty="0" smtClean="0">
                <a:solidFill>
                  <a:srgbClr val="FF0000"/>
                </a:solidFill>
                <a:ea typeface="ＭＳ Ｐゴシック" panose="020B0600070205080204" pitchFamily="34" charset="-128"/>
              </a:rPr>
              <a:t>Operand</a:t>
            </a:r>
            <a:r>
              <a:rPr lang="en-US" altLang="en-US" dirty="0" smtClean="0">
                <a:ea typeface="ＭＳ Ｐゴシック" panose="020B0600070205080204" pitchFamily="34" charset="-128"/>
              </a:rPr>
              <a:t>: the item or items on which the operation is being performed.</a:t>
            </a:r>
          </a:p>
        </p:txBody>
      </p:sp>
      <p:sp>
        <p:nvSpPr>
          <p:cNvPr id="2" name="TextBox 1"/>
          <p:cNvSpPr txBox="1">
            <a:spLocks noChangeArrowheads="1"/>
          </p:cNvSpPr>
          <p:nvPr/>
        </p:nvSpPr>
        <p:spPr bwMode="auto">
          <a:xfrm>
            <a:off x="790575" y="2895600"/>
            <a:ext cx="21812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2000" b="1" dirty="0">
                <a:latin typeface="Arial" panose="020B0604020202020204" pitchFamily="34" charset="0"/>
              </a:rPr>
              <a:t>Examples:</a:t>
            </a:r>
          </a:p>
          <a:p>
            <a:pPr eaLnBrk="1" hangingPunct="1">
              <a:spcBef>
                <a:spcPct val="0"/>
              </a:spcBef>
              <a:buFontTx/>
              <a:buNone/>
            </a:pPr>
            <a:r>
              <a:rPr lang="en-US" altLang="en-US" sz="2000" b="1" dirty="0">
                <a:solidFill>
                  <a:srgbClr val="FF0000"/>
                </a:solidFill>
                <a:latin typeface="Consolas" panose="020B0609020204030204" pitchFamily="49" charset="0"/>
              </a:rPr>
              <a:t>2</a:t>
            </a:r>
            <a:r>
              <a:rPr lang="en-US" altLang="en-US" sz="2000" dirty="0">
                <a:latin typeface="Consolas" panose="020B0609020204030204" pitchFamily="49" charset="0"/>
              </a:rPr>
              <a:t> </a:t>
            </a:r>
            <a:r>
              <a:rPr lang="en-US" altLang="en-US" sz="2000" b="1" dirty="0">
                <a:solidFill>
                  <a:schemeClr val="accent2">
                    <a:lumMod val="75000"/>
                  </a:schemeClr>
                </a:solidFill>
                <a:latin typeface="Consolas" panose="020B0609020204030204" pitchFamily="49" charset="0"/>
              </a:rPr>
              <a:t>+</a:t>
            </a:r>
            <a:r>
              <a:rPr lang="en-US" altLang="en-US" sz="2000" dirty="0">
                <a:latin typeface="Consolas" panose="020B0609020204030204" pitchFamily="49" charset="0"/>
              </a:rPr>
              <a:t> </a:t>
            </a:r>
            <a:r>
              <a:rPr lang="en-US" altLang="en-US" sz="2000" b="1" dirty="0">
                <a:solidFill>
                  <a:srgbClr val="FF0000"/>
                </a:solidFill>
                <a:latin typeface="Consolas" panose="020B0609020204030204" pitchFamily="49" charset="0"/>
              </a:rPr>
              <a:t>3</a:t>
            </a:r>
          </a:p>
          <a:p>
            <a:pPr eaLnBrk="1" hangingPunct="1">
              <a:spcBef>
                <a:spcPct val="0"/>
              </a:spcBef>
              <a:buFontTx/>
              <a:buNone/>
            </a:pPr>
            <a:r>
              <a:rPr lang="en-US" altLang="en-US" sz="2000" b="1" dirty="0">
                <a:solidFill>
                  <a:srgbClr val="FF0000"/>
                </a:solidFill>
                <a:latin typeface="Consolas" panose="020B0609020204030204" pitchFamily="49" charset="0"/>
              </a:rPr>
              <a:t>2</a:t>
            </a:r>
            <a:r>
              <a:rPr lang="en-US" altLang="en-US" sz="2000" dirty="0">
                <a:latin typeface="Consolas" panose="020B0609020204030204" pitchFamily="49" charset="0"/>
              </a:rPr>
              <a:t> </a:t>
            </a:r>
            <a:r>
              <a:rPr lang="en-US" altLang="en-US" sz="2000" b="1" dirty="0">
                <a:solidFill>
                  <a:schemeClr val="accent2">
                    <a:lumMod val="75000"/>
                  </a:schemeClr>
                </a:solidFill>
                <a:latin typeface="Consolas" panose="020B0609020204030204" pitchFamily="49" charset="0"/>
              </a:rPr>
              <a:t>*</a:t>
            </a:r>
            <a:r>
              <a:rPr lang="en-US" altLang="en-US" sz="2000" dirty="0">
                <a:latin typeface="Consolas" panose="020B0609020204030204" pitchFamily="49" charset="0"/>
              </a:rPr>
              <a:t> (</a:t>
            </a:r>
            <a:r>
              <a:rPr lang="en-US" altLang="en-US" sz="2000" b="1" dirty="0">
                <a:solidFill>
                  <a:schemeClr val="accent2">
                    <a:lumMod val="75000"/>
                  </a:schemeClr>
                </a:solidFill>
                <a:latin typeface="Consolas" panose="020B0609020204030204" pitchFamily="49" charset="0"/>
              </a:rPr>
              <a:t>-</a:t>
            </a:r>
            <a:r>
              <a:rPr lang="en-US" altLang="en-US" sz="2000" b="1" dirty="0">
                <a:solidFill>
                  <a:srgbClr val="FF0000"/>
                </a:solidFill>
                <a:latin typeface="Consolas" panose="020B0609020204030204" pitchFamily="49" charset="0"/>
              </a:rPr>
              <a:t>3</a:t>
            </a:r>
            <a:r>
              <a:rPr lang="en-US" altLang="en-US" sz="2000" dirty="0">
                <a:latin typeface="Consolas" panose="020B0609020204030204" pitchFamily="49"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idx="4294967295"/>
          </p:nvPr>
        </p:nvSpPr>
        <p:spPr/>
        <p:txBody>
          <a:bodyPr/>
          <a:lstStyle/>
          <a:p>
            <a:pPr eaLnBrk="1" hangingPunct="1"/>
            <a:r>
              <a:rPr lang="en-CA" altLang="en-US" dirty="0" smtClean="0">
                <a:ea typeface="ＭＳ Ｐゴシック" panose="020B0600070205080204" pitchFamily="34" charset="-128"/>
              </a:rPr>
              <a:t>Allowable </a:t>
            </a:r>
            <a:r>
              <a:rPr lang="en-CA" altLang="en-US" dirty="0" smtClean="0">
                <a:solidFill>
                  <a:srgbClr val="FF0000"/>
                </a:solidFill>
                <a:ea typeface="ＭＳ Ｐゴシック" panose="020B0600070205080204" pitchFamily="34" charset="-128"/>
              </a:rPr>
              <a:t>Operands</a:t>
            </a:r>
            <a:r>
              <a:rPr lang="en-CA" altLang="en-US" dirty="0" smtClean="0">
                <a:ea typeface="ＭＳ Ｐゴシック" panose="020B0600070205080204" pitchFamily="34" charset="-128"/>
              </a:rPr>
              <a:t> For Boolean Expressions</a:t>
            </a:r>
          </a:p>
        </p:txBody>
      </p:sp>
      <p:sp>
        <p:nvSpPr>
          <p:cNvPr id="23555" name="Rectangle 3"/>
          <p:cNvSpPr>
            <a:spLocks noGrp="1"/>
          </p:cNvSpPr>
          <p:nvPr>
            <p:ph type="body" idx="4294967295"/>
          </p:nvPr>
        </p:nvSpPr>
        <p:spPr/>
        <p:txBody>
          <a:bodyPr/>
          <a:lstStyle/>
          <a:p>
            <a:pPr eaLnBrk="1" hangingPunct="1">
              <a:buFont typeface="Arial" charset="0"/>
              <a:buNone/>
              <a:defRPr/>
            </a:pPr>
            <a:r>
              <a:rPr lang="en-CA" altLang="en-US" b="1" dirty="0" smtClean="0">
                <a:ea typeface="+mn-ea"/>
                <a:cs typeface="+mn-cs"/>
              </a:rPr>
              <a:t>Format</a:t>
            </a:r>
            <a:r>
              <a:rPr lang="en-CA" altLang="en-US" dirty="0" smtClean="0">
                <a:ea typeface="+mn-ea"/>
                <a:cs typeface="+mn-cs"/>
              </a:rPr>
              <a:t>:</a:t>
            </a:r>
          </a:p>
          <a:p>
            <a:pPr lvl="1" eaLnBrk="1" hangingPunct="1">
              <a:buFont typeface="Arial" charset="0"/>
              <a:buNone/>
              <a:defRPr/>
            </a:pPr>
            <a:r>
              <a:rPr lang="en-CA" altLang="en-US" sz="1800" dirty="0" smtClean="0">
                <a:latin typeface="Consolas" pitchFamily="49" charset="0"/>
                <a:ea typeface="+mn-ea"/>
                <a:cs typeface="Consolas" pitchFamily="49" charset="0"/>
              </a:rPr>
              <a:t>if (</a:t>
            </a:r>
            <a:r>
              <a:rPr lang="en-CA" altLang="en-US" sz="1800" b="1" dirty="0" smtClean="0">
                <a:solidFill>
                  <a:srgbClr val="FF0000"/>
                </a:solidFill>
                <a:latin typeface="Consolas" pitchFamily="49" charset="0"/>
                <a:ea typeface="+mn-ea"/>
                <a:cs typeface="Consolas" pitchFamily="49" charset="0"/>
              </a:rPr>
              <a:t>operand</a:t>
            </a:r>
            <a:r>
              <a:rPr lang="en-CA" altLang="en-US" sz="1800" b="1" dirty="0" smtClean="0">
                <a:latin typeface="Consolas" pitchFamily="49" charset="0"/>
                <a:ea typeface="+mn-ea"/>
                <a:cs typeface="Consolas" pitchFamily="49" charset="0"/>
              </a:rPr>
              <a:t> </a:t>
            </a:r>
            <a:r>
              <a:rPr lang="en-CA" altLang="en-US" sz="1800" dirty="0" smtClean="0">
                <a:latin typeface="Consolas" pitchFamily="49" charset="0"/>
                <a:ea typeface="+mn-ea"/>
                <a:cs typeface="Consolas" pitchFamily="49" charset="0"/>
              </a:rPr>
              <a:t>    relational operator    </a:t>
            </a:r>
            <a:r>
              <a:rPr lang="en-CA" altLang="en-US" sz="1800" b="1" dirty="0" smtClean="0">
                <a:solidFill>
                  <a:srgbClr val="FF0000"/>
                </a:solidFill>
                <a:latin typeface="Consolas" pitchFamily="49" charset="0"/>
                <a:ea typeface="+mn-ea"/>
                <a:cs typeface="Consolas" pitchFamily="49" charset="0"/>
              </a:rPr>
              <a:t>operand</a:t>
            </a:r>
            <a:r>
              <a:rPr lang="en-CA" altLang="en-US" sz="1800" dirty="0" smtClean="0">
                <a:latin typeface="Consolas" pitchFamily="49" charset="0"/>
                <a:ea typeface="+mn-ea"/>
                <a:cs typeface="Consolas" pitchFamily="49" charset="0"/>
              </a:rPr>
              <a:t>)</a:t>
            </a:r>
            <a:r>
              <a:rPr lang="en-CA" altLang="en-US" sz="2400" dirty="0" smtClean="0">
                <a:ea typeface="+mn-ea"/>
              </a:rPr>
              <a:t>: </a:t>
            </a:r>
          </a:p>
          <a:p>
            <a:pPr lvl="1" eaLnBrk="1" hangingPunct="1">
              <a:buFont typeface="Arial" charset="0"/>
              <a:buNone/>
              <a:defRPr/>
            </a:pPr>
            <a:endParaRPr lang="en-CA" altLang="en-US" sz="2400" dirty="0" smtClean="0">
              <a:ea typeface="+mn-ea"/>
            </a:endParaRPr>
          </a:p>
          <a:p>
            <a:pPr eaLnBrk="1" hangingPunct="1">
              <a:buFont typeface="Arial" charset="0"/>
              <a:buNone/>
              <a:defRPr/>
            </a:pPr>
            <a:r>
              <a:rPr lang="en-CA" altLang="en-US" b="1" dirty="0" smtClean="0">
                <a:ea typeface="+mn-ea"/>
                <a:cs typeface="+mn-cs"/>
              </a:rPr>
              <a:t>Example</a:t>
            </a:r>
            <a:r>
              <a:rPr lang="en-CA" altLang="en-US" dirty="0" smtClean="0">
                <a:ea typeface="+mn-ea"/>
                <a:cs typeface="+mn-cs"/>
              </a:rPr>
              <a:t>:</a:t>
            </a:r>
          </a:p>
          <a:p>
            <a:pPr lvl="1" eaLnBrk="1" hangingPunct="1">
              <a:buFont typeface="Arial" charset="0"/>
              <a:buNone/>
              <a:defRPr/>
            </a:pPr>
            <a:r>
              <a:rPr lang="en-CA" altLang="en-US" sz="1800" dirty="0" smtClean="0">
                <a:latin typeface="Consolas" pitchFamily="49" charset="0"/>
                <a:ea typeface="+mn-ea"/>
                <a:cs typeface="Consolas" pitchFamily="49" charset="0"/>
              </a:rPr>
              <a:t>if (</a:t>
            </a:r>
            <a:r>
              <a:rPr lang="en-CA" altLang="en-US" sz="1800" b="1" dirty="0" smtClean="0">
                <a:solidFill>
                  <a:srgbClr val="FF0000"/>
                </a:solidFill>
                <a:latin typeface="Consolas" pitchFamily="49" charset="0"/>
                <a:ea typeface="+mn-ea"/>
                <a:cs typeface="Consolas" pitchFamily="49" charset="0"/>
              </a:rPr>
              <a:t>age</a:t>
            </a:r>
            <a:r>
              <a:rPr lang="en-CA" altLang="en-US" sz="1800" dirty="0" smtClean="0">
                <a:latin typeface="Consolas" pitchFamily="49" charset="0"/>
                <a:ea typeface="+mn-ea"/>
                <a:cs typeface="Consolas" pitchFamily="49" charset="0"/>
              </a:rPr>
              <a:t> &gt;= </a:t>
            </a:r>
            <a:r>
              <a:rPr lang="en-CA" altLang="en-US" sz="1800" b="1" dirty="0" smtClean="0">
                <a:solidFill>
                  <a:srgbClr val="FF0000"/>
                </a:solidFill>
                <a:latin typeface="Consolas" pitchFamily="49" charset="0"/>
                <a:ea typeface="+mn-ea"/>
                <a:cs typeface="Consolas" pitchFamily="49" charset="0"/>
              </a:rPr>
              <a:t>18</a:t>
            </a:r>
            <a:r>
              <a:rPr lang="en-CA" altLang="en-US" sz="1800" dirty="0" smtClean="0">
                <a:latin typeface="Consolas" pitchFamily="49" charset="0"/>
                <a:ea typeface="+mn-ea"/>
                <a:cs typeface="Consolas" pitchFamily="49" charset="0"/>
              </a:rPr>
              <a:t>):</a:t>
            </a:r>
          </a:p>
          <a:p>
            <a:pPr lvl="1" eaLnBrk="1" hangingPunct="1">
              <a:buFont typeface="Arial" charset="0"/>
              <a:buNone/>
              <a:defRPr/>
            </a:pPr>
            <a:endParaRPr lang="en-CA" altLang="en-US" sz="2400" dirty="0" smtClean="0">
              <a:ea typeface="+mn-ea"/>
            </a:endParaRPr>
          </a:p>
          <a:p>
            <a:pPr eaLnBrk="1" hangingPunct="1">
              <a:buFont typeface="Arial" charset="0"/>
              <a:buNone/>
              <a:defRPr/>
            </a:pPr>
            <a:r>
              <a:rPr lang="en-CA" altLang="en-US" dirty="0" smtClean="0">
                <a:ea typeface="+mn-ea"/>
                <a:cs typeface="+mn-cs"/>
              </a:rPr>
              <a:t>Some operand types</a:t>
            </a:r>
          </a:p>
          <a:p>
            <a:pPr lvl="1" eaLnBrk="1" hangingPunct="1">
              <a:buFontTx/>
              <a:buChar char="•"/>
              <a:defRPr/>
            </a:pPr>
            <a:r>
              <a:rPr lang="en-CA" altLang="en-US" dirty="0" smtClean="0">
                <a:ea typeface="+mn-ea"/>
              </a:rPr>
              <a:t>integer</a:t>
            </a:r>
          </a:p>
          <a:p>
            <a:pPr lvl="1" eaLnBrk="1" hangingPunct="1">
              <a:buFontTx/>
              <a:buChar char="•"/>
              <a:defRPr/>
            </a:pPr>
            <a:r>
              <a:rPr lang="en-CA" altLang="en-US" dirty="0" smtClean="0">
                <a:ea typeface="+mn-ea"/>
              </a:rPr>
              <a:t>floats (~real)</a:t>
            </a:r>
          </a:p>
          <a:p>
            <a:pPr lvl="1" eaLnBrk="1" hangingPunct="1">
              <a:buFontTx/>
              <a:buChar char="•"/>
              <a:defRPr/>
            </a:pPr>
            <a:r>
              <a:rPr lang="en-CA" altLang="en-US" dirty="0" smtClean="0">
                <a:ea typeface="+mn-ea"/>
              </a:rPr>
              <a:t>String</a:t>
            </a:r>
          </a:p>
          <a:p>
            <a:pPr lvl="1" eaLnBrk="1" hangingPunct="1">
              <a:buFontTx/>
              <a:buChar char="•"/>
              <a:defRPr/>
            </a:pPr>
            <a:r>
              <a:rPr lang="en-CA" altLang="en-US" dirty="0" smtClean="0">
                <a:ea typeface="+mn-ea"/>
              </a:rPr>
              <a:t>Boolean (True or False</a:t>
            </a:r>
            <a:r>
              <a:rPr lang="en-CA" altLang="en-US" dirty="0" smtClean="0">
                <a:ea typeface="+mn-ea"/>
              </a:rPr>
              <a:t>)</a:t>
            </a:r>
          </a:p>
          <a:p>
            <a:pPr lvl="2" eaLnBrk="1" hangingPunct="1">
              <a:defRPr/>
            </a:pPr>
            <a:r>
              <a:rPr lang="en-CA" altLang="en-US" dirty="0" smtClean="0">
                <a:ea typeface="+mn-ea"/>
              </a:rPr>
              <a:t>E.g. </a:t>
            </a:r>
            <a:r>
              <a:rPr lang="en-CA" altLang="en-US" dirty="0" err="1" smtClean="0">
                <a:latin typeface="Consolas" panose="020B0609020204030204" pitchFamily="49" charset="0"/>
                <a:ea typeface="+mn-ea"/>
              </a:rPr>
              <a:t>runProgramAgain</a:t>
            </a:r>
            <a:r>
              <a:rPr lang="en-CA" altLang="en-US" dirty="0" smtClean="0">
                <a:latin typeface="Consolas" panose="020B0609020204030204" pitchFamily="49" charset="0"/>
                <a:ea typeface="+mn-ea"/>
              </a:rPr>
              <a:t> = False</a:t>
            </a:r>
            <a:endParaRPr lang="en-CA" altLang="en-US" dirty="0" smtClean="0">
              <a:latin typeface="Consolas" panose="020B0609020204030204" pitchFamily="49" charset="0"/>
              <a:ea typeface="+mn-ea"/>
            </a:endParaRPr>
          </a:p>
          <a:p>
            <a:pPr lvl="1" eaLnBrk="1" hangingPunct="1">
              <a:buFontTx/>
              <a:buChar char="•"/>
              <a:defRPr/>
            </a:pPr>
            <a:endParaRPr lang="en-CA" altLang="en-US" sz="1600" dirty="0" smtClean="0">
              <a:ea typeface="+mn-ea"/>
            </a:endParaRPr>
          </a:p>
          <a:p>
            <a:pPr marL="0" indent="0" eaLnBrk="1" hangingPunct="1">
              <a:buFont typeface="Arial" charset="0"/>
              <a:buNone/>
              <a:defRPr/>
            </a:pPr>
            <a:r>
              <a:rPr lang="en-CA" altLang="en-US" sz="1600" dirty="0" smtClean="0">
                <a:ea typeface="+mn-ea"/>
                <a:cs typeface="+mn-cs"/>
              </a:rPr>
              <a:t>Make sure that you are comparing operands of the same type or at the very least they must be comparable!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p:cNvSpPr>
          <p:nvPr>
            <p:ph type="title" idx="4294967295"/>
          </p:nvPr>
        </p:nvSpPr>
        <p:spPr/>
        <p:txBody>
          <a:bodyPr/>
          <a:lstStyle/>
          <a:p>
            <a:pPr eaLnBrk="1" hangingPunct="1"/>
            <a:r>
              <a:rPr lang="en-CA" altLang="en-US" dirty="0" smtClean="0">
                <a:ea typeface="ＭＳ Ｐゴシック" panose="020B0600070205080204" pitchFamily="34" charset="-128"/>
              </a:rPr>
              <a:t>Allowable </a:t>
            </a:r>
            <a:r>
              <a:rPr lang="en-CA" altLang="en-US" dirty="0" smtClean="0">
                <a:solidFill>
                  <a:srgbClr val="FF0000"/>
                </a:solidFill>
                <a:ea typeface="ＭＳ Ｐゴシック" panose="020B0600070205080204" pitchFamily="34" charset="-128"/>
              </a:rPr>
              <a:t>Relational Operators</a:t>
            </a:r>
            <a:r>
              <a:rPr lang="en-CA" altLang="en-US" dirty="0" smtClean="0">
                <a:ea typeface="ＭＳ Ｐゴシック" panose="020B0600070205080204" pitchFamily="34" charset="-128"/>
              </a:rPr>
              <a:t> For Boolean Expressions</a:t>
            </a:r>
          </a:p>
        </p:txBody>
      </p:sp>
      <p:sp>
        <p:nvSpPr>
          <p:cNvPr id="14339" name="Rectangle 3"/>
          <p:cNvSpPr>
            <a:spLocks noGrp="1"/>
          </p:cNvSpPr>
          <p:nvPr>
            <p:ph type="body" idx="4294967295"/>
          </p:nvPr>
        </p:nvSpPr>
        <p:spPr/>
        <p:txBody>
          <a:bodyPr/>
          <a:lstStyle/>
          <a:p>
            <a:pPr eaLnBrk="1" hangingPunct="1">
              <a:lnSpc>
                <a:spcPct val="75000"/>
              </a:lnSpc>
              <a:spcBef>
                <a:spcPct val="80000"/>
              </a:spcBef>
              <a:buFontTx/>
              <a:buNone/>
              <a:tabLst>
                <a:tab pos="6629400" algn="l"/>
              </a:tabLst>
            </a:pPr>
            <a:r>
              <a:rPr lang="en-CA" altLang="en-US" sz="2000" dirty="0" smtClean="0">
                <a:latin typeface="Consolas" panose="020B0609020204030204" pitchFamily="49" charset="0"/>
                <a:ea typeface="ＭＳ Ｐゴシック" panose="020B0600070205080204" pitchFamily="34" charset="-128"/>
              </a:rPr>
              <a:t>if (operand    </a:t>
            </a:r>
            <a:r>
              <a:rPr lang="en-CA" altLang="en-US" sz="2000" i="1" dirty="0" smtClean="0">
                <a:latin typeface="Consolas" panose="020B0609020204030204" pitchFamily="49" charset="0"/>
                <a:ea typeface="ＭＳ Ｐゴシック" panose="020B0600070205080204" pitchFamily="34" charset="-128"/>
              </a:rPr>
              <a:t> </a:t>
            </a:r>
            <a:r>
              <a:rPr lang="en-CA" altLang="en-US" sz="2000" b="1" dirty="0" smtClean="0">
                <a:solidFill>
                  <a:srgbClr val="FF0000"/>
                </a:solidFill>
                <a:latin typeface="Consolas" panose="020B0609020204030204" pitchFamily="49" charset="0"/>
                <a:ea typeface="ＭＳ Ｐゴシック" panose="020B0600070205080204" pitchFamily="34" charset="-128"/>
              </a:rPr>
              <a:t>relational operator</a:t>
            </a:r>
            <a:r>
              <a:rPr lang="en-CA" altLang="en-US" sz="2000" dirty="0" smtClean="0">
                <a:latin typeface="Consolas" panose="020B0609020204030204" pitchFamily="49" charset="0"/>
                <a:ea typeface="ＭＳ Ｐゴシック" panose="020B0600070205080204" pitchFamily="34" charset="-128"/>
              </a:rPr>
              <a:t>    operand) then</a:t>
            </a:r>
          </a:p>
          <a:p>
            <a:pPr eaLnBrk="1" hangingPunct="1">
              <a:lnSpc>
                <a:spcPct val="75000"/>
              </a:lnSpc>
              <a:spcBef>
                <a:spcPct val="80000"/>
              </a:spcBef>
              <a:tabLst>
                <a:tab pos="6629400" algn="l"/>
              </a:tabLst>
            </a:pPr>
            <a:endParaRPr lang="en-CA" altLang="en-US" sz="2000" dirty="0" smtClean="0">
              <a:latin typeface="Arial" panose="020B0604020202020204" pitchFamily="34" charset="0"/>
              <a:ea typeface="ＭＳ Ｐゴシック" panose="020B0600070205080204" pitchFamily="34" charset="-128"/>
            </a:endParaRPr>
          </a:p>
          <a:p>
            <a:pPr eaLnBrk="1" hangingPunct="1">
              <a:spcBef>
                <a:spcPct val="50000"/>
              </a:spcBef>
              <a:buFontTx/>
              <a:buNone/>
              <a:tabLst>
                <a:tab pos="6629400" algn="l"/>
              </a:tabLst>
            </a:pPr>
            <a:r>
              <a:rPr lang="en-CA" altLang="en-US" sz="1800" dirty="0" smtClean="0">
                <a:latin typeface="Arial" panose="020B0604020202020204" pitchFamily="34" charset="0"/>
                <a:ea typeface="ＭＳ Ｐゴシック" panose="020B0600070205080204" pitchFamily="34" charset="-128"/>
              </a:rPr>
              <a:t>Python                 Mathematical               </a:t>
            </a:r>
          </a:p>
          <a:p>
            <a:pPr eaLnBrk="1" hangingPunct="1">
              <a:spcBef>
                <a:spcPct val="50000"/>
              </a:spcBef>
              <a:buFontTx/>
              <a:buNone/>
              <a:tabLst>
                <a:tab pos="6629400" algn="l"/>
              </a:tabLst>
            </a:pPr>
            <a:r>
              <a:rPr lang="en-CA" altLang="en-US" sz="1800" u="sng" dirty="0" smtClean="0">
                <a:latin typeface="Arial" panose="020B0604020202020204" pitchFamily="34" charset="0"/>
                <a:ea typeface="ＭＳ Ｐゴシック" panose="020B0600070205080204" pitchFamily="34" charset="-128"/>
              </a:rPr>
              <a:t>operator               equivalent              Meaning                               Example                                      </a:t>
            </a:r>
          </a:p>
          <a:p>
            <a:pPr eaLnBrk="1" hangingPunct="1">
              <a:lnSpc>
                <a:spcPct val="70000"/>
              </a:lnSpc>
              <a:spcBef>
                <a:spcPct val="70000"/>
              </a:spcBef>
              <a:buFontTx/>
              <a:buNone/>
              <a:tabLst>
                <a:tab pos="6629400" algn="l"/>
              </a:tabLst>
            </a:pPr>
            <a:r>
              <a:rPr lang="en-CA" altLang="en-US" sz="1800" b="1" dirty="0" smtClean="0">
                <a:solidFill>
                  <a:srgbClr val="FF0000"/>
                </a:solidFill>
                <a:latin typeface="Arial" panose="020B0604020202020204" pitchFamily="34" charset="0"/>
                <a:ea typeface="ＭＳ Ｐゴシック" panose="020B0600070205080204" pitchFamily="34" charset="-128"/>
              </a:rPr>
              <a:t>&lt;</a:t>
            </a:r>
            <a:r>
              <a:rPr lang="en-CA" altLang="en-US" sz="1800" dirty="0" smtClean="0">
                <a:solidFill>
                  <a:srgbClr val="FF0000"/>
                </a:solidFill>
                <a:latin typeface="Arial" panose="020B0604020202020204" pitchFamily="34" charset="0"/>
                <a:ea typeface="ＭＳ Ｐゴシック" panose="020B0600070205080204" pitchFamily="34" charset="-128"/>
              </a:rPr>
              <a:t> </a:t>
            </a:r>
            <a:r>
              <a:rPr lang="en-CA" altLang="en-US" sz="1800" dirty="0" smtClean="0">
                <a:latin typeface="Arial" panose="020B0604020202020204" pitchFamily="34" charset="0"/>
                <a:ea typeface="ＭＳ Ｐゴシック" panose="020B0600070205080204" pitchFamily="34" charset="-128"/>
              </a:rPr>
              <a:t>                         &lt;                             Less than	5 </a:t>
            </a:r>
            <a:r>
              <a:rPr lang="en-CA" altLang="en-US" sz="1800" b="1" dirty="0" smtClean="0">
                <a:solidFill>
                  <a:srgbClr val="FF0000"/>
                </a:solidFill>
                <a:latin typeface="Arial" panose="020B0604020202020204" pitchFamily="34" charset="0"/>
                <a:ea typeface="ＭＳ Ｐゴシック" panose="020B0600070205080204" pitchFamily="34" charset="-128"/>
              </a:rPr>
              <a:t>&lt;</a:t>
            </a:r>
            <a:r>
              <a:rPr lang="en-CA" altLang="en-US" sz="1800" dirty="0" smtClean="0">
                <a:latin typeface="Arial" panose="020B0604020202020204" pitchFamily="34" charset="0"/>
                <a:ea typeface="ＭＳ Ｐゴシック" panose="020B0600070205080204" pitchFamily="34" charset="-128"/>
              </a:rPr>
              <a:t> 3</a:t>
            </a:r>
          </a:p>
          <a:p>
            <a:pPr eaLnBrk="1" hangingPunct="1">
              <a:lnSpc>
                <a:spcPct val="70000"/>
              </a:lnSpc>
              <a:spcBef>
                <a:spcPct val="70000"/>
              </a:spcBef>
              <a:buFont typeface="Wingdings" panose="05000000000000000000" pitchFamily="2" charset="2"/>
              <a:buNone/>
              <a:tabLst>
                <a:tab pos="6629400" algn="l"/>
              </a:tabLst>
            </a:pPr>
            <a:r>
              <a:rPr lang="en-CA" altLang="en-US" sz="1800" b="1" dirty="0" smtClean="0">
                <a:solidFill>
                  <a:srgbClr val="FF0000"/>
                </a:solidFill>
                <a:latin typeface="Arial" panose="020B0604020202020204" pitchFamily="34" charset="0"/>
                <a:ea typeface="ＭＳ Ｐゴシック" panose="020B0600070205080204" pitchFamily="34" charset="-128"/>
              </a:rPr>
              <a:t>&gt;</a:t>
            </a:r>
            <a:r>
              <a:rPr lang="en-CA" altLang="en-US" sz="1800" dirty="0" smtClean="0">
                <a:solidFill>
                  <a:srgbClr val="FF0000"/>
                </a:solidFill>
                <a:latin typeface="Arial" panose="020B0604020202020204" pitchFamily="34" charset="0"/>
                <a:ea typeface="ＭＳ Ｐゴシック" panose="020B0600070205080204" pitchFamily="34" charset="-128"/>
              </a:rPr>
              <a:t> </a:t>
            </a:r>
            <a:r>
              <a:rPr lang="en-CA" altLang="en-US" sz="1800" dirty="0" smtClean="0">
                <a:latin typeface="Arial" panose="020B0604020202020204" pitchFamily="34" charset="0"/>
                <a:ea typeface="ＭＳ Ｐゴシック" panose="020B0600070205080204" pitchFamily="34" charset="-128"/>
              </a:rPr>
              <a:t>                         &gt;                             Greater than	5 </a:t>
            </a:r>
            <a:r>
              <a:rPr lang="en-CA" altLang="en-US" sz="1800" b="1" dirty="0" smtClean="0">
                <a:solidFill>
                  <a:srgbClr val="FF0000"/>
                </a:solidFill>
                <a:latin typeface="Arial" panose="020B0604020202020204" pitchFamily="34" charset="0"/>
                <a:ea typeface="ＭＳ Ｐゴシック" panose="020B0600070205080204" pitchFamily="34" charset="-128"/>
              </a:rPr>
              <a:t>&gt;</a:t>
            </a:r>
            <a:r>
              <a:rPr lang="en-CA" altLang="en-US" sz="1800" dirty="0" smtClean="0">
                <a:latin typeface="Arial" panose="020B0604020202020204" pitchFamily="34" charset="0"/>
                <a:ea typeface="ＭＳ Ｐゴシック" panose="020B0600070205080204" pitchFamily="34" charset="-128"/>
              </a:rPr>
              <a:t> 3</a:t>
            </a:r>
          </a:p>
          <a:p>
            <a:pPr eaLnBrk="1" hangingPunct="1">
              <a:lnSpc>
                <a:spcPct val="70000"/>
              </a:lnSpc>
              <a:spcBef>
                <a:spcPct val="70000"/>
              </a:spcBef>
              <a:buFont typeface="Wingdings" panose="05000000000000000000" pitchFamily="2" charset="2"/>
              <a:buNone/>
              <a:tabLst>
                <a:tab pos="6629400" algn="l"/>
              </a:tabLst>
            </a:pPr>
            <a:r>
              <a:rPr lang="en-CA" altLang="en-US" sz="1800" b="1" dirty="0" smtClean="0">
                <a:solidFill>
                  <a:srgbClr val="FF0000"/>
                </a:solidFill>
                <a:latin typeface="Arial" panose="020B0604020202020204" pitchFamily="34" charset="0"/>
                <a:ea typeface="ＭＳ Ｐゴシック" panose="020B0600070205080204" pitchFamily="34" charset="-128"/>
              </a:rPr>
              <a:t>==</a:t>
            </a:r>
            <a:r>
              <a:rPr lang="en-CA" altLang="en-US" sz="1800" dirty="0" smtClean="0">
                <a:solidFill>
                  <a:srgbClr val="FF0000"/>
                </a:solidFill>
                <a:latin typeface="Arial" panose="020B0604020202020204" pitchFamily="34" charset="0"/>
                <a:ea typeface="ＭＳ Ｐゴシック" panose="020B0600070205080204" pitchFamily="34" charset="-128"/>
              </a:rPr>
              <a:t>  </a:t>
            </a:r>
            <a:r>
              <a:rPr lang="en-CA" altLang="en-US" sz="1800" dirty="0" smtClean="0">
                <a:latin typeface="Arial" panose="020B0604020202020204" pitchFamily="34" charset="0"/>
                <a:ea typeface="ＭＳ Ｐゴシック" panose="020B0600070205080204" pitchFamily="34" charset="-128"/>
              </a:rPr>
              <a:t>                      =                             Equal to	5 </a:t>
            </a:r>
            <a:r>
              <a:rPr lang="en-CA" altLang="en-US" sz="1800" b="1" dirty="0" smtClean="0">
                <a:solidFill>
                  <a:srgbClr val="FF0000"/>
                </a:solidFill>
                <a:latin typeface="Arial" panose="020B0604020202020204" pitchFamily="34" charset="0"/>
                <a:ea typeface="ＭＳ Ｐゴシック" panose="020B0600070205080204" pitchFamily="34" charset="-128"/>
              </a:rPr>
              <a:t>==</a:t>
            </a:r>
            <a:r>
              <a:rPr lang="en-CA" altLang="en-US" sz="1800" dirty="0" smtClean="0">
                <a:latin typeface="Arial" panose="020B0604020202020204" pitchFamily="34" charset="0"/>
                <a:ea typeface="ＭＳ Ｐゴシック" panose="020B0600070205080204" pitchFamily="34" charset="-128"/>
              </a:rPr>
              <a:t> 3</a:t>
            </a:r>
          </a:p>
          <a:p>
            <a:pPr eaLnBrk="1" hangingPunct="1">
              <a:lnSpc>
                <a:spcPct val="70000"/>
              </a:lnSpc>
              <a:spcBef>
                <a:spcPct val="70000"/>
              </a:spcBef>
              <a:buFont typeface="Wingdings" panose="05000000000000000000" pitchFamily="2" charset="2"/>
              <a:buNone/>
              <a:tabLst>
                <a:tab pos="6629400" algn="l"/>
              </a:tabLst>
            </a:pPr>
            <a:r>
              <a:rPr lang="en-CA" altLang="en-US" sz="1800" b="1"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&lt;=</a:t>
            </a:r>
            <a:r>
              <a:rPr lang="en-CA" altLang="en-US" sz="1800" dirty="0" smtClean="0">
                <a:latin typeface="Arial" panose="020B0604020202020204" pitchFamily="34" charset="0"/>
                <a:ea typeface="ＭＳ Ｐゴシック" panose="020B0600070205080204" pitchFamily="34" charset="-128"/>
                <a:cs typeface="Times New Roman" panose="02020603050405020304" pitchFamily="18" charset="0"/>
              </a:rPr>
              <a:t>                        ≤                             Less than or equal to	5 </a:t>
            </a:r>
            <a:r>
              <a:rPr lang="en-CA" altLang="en-US" sz="1800" b="1"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&lt;=</a:t>
            </a:r>
            <a:r>
              <a:rPr lang="en-CA" altLang="en-US" sz="1800"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 </a:t>
            </a:r>
            <a:r>
              <a:rPr lang="en-CA" altLang="en-US" sz="1800" dirty="0" smtClean="0">
                <a:latin typeface="Arial" panose="020B0604020202020204" pitchFamily="34" charset="0"/>
                <a:ea typeface="ＭＳ Ｐゴシック" panose="020B0600070205080204" pitchFamily="34" charset="-128"/>
                <a:cs typeface="Times New Roman" panose="02020603050405020304" pitchFamily="18" charset="0"/>
              </a:rPr>
              <a:t>5</a:t>
            </a:r>
          </a:p>
          <a:p>
            <a:pPr eaLnBrk="1" hangingPunct="1">
              <a:lnSpc>
                <a:spcPct val="70000"/>
              </a:lnSpc>
              <a:spcBef>
                <a:spcPct val="70000"/>
              </a:spcBef>
              <a:buFont typeface="Wingdings" panose="05000000000000000000" pitchFamily="2" charset="2"/>
              <a:buNone/>
              <a:tabLst>
                <a:tab pos="6629400" algn="l"/>
              </a:tabLst>
            </a:pPr>
            <a:r>
              <a:rPr lang="en-CA" altLang="en-US" sz="1800" b="1"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&gt;=</a:t>
            </a:r>
            <a:r>
              <a:rPr lang="en-CA" altLang="en-US" sz="1800"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 </a:t>
            </a:r>
            <a:r>
              <a:rPr lang="en-CA" altLang="en-US" sz="1800" dirty="0" smtClean="0">
                <a:latin typeface="Arial" panose="020B0604020202020204" pitchFamily="34" charset="0"/>
                <a:ea typeface="ＭＳ Ｐゴシック" panose="020B0600070205080204" pitchFamily="34" charset="-128"/>
                <a:cs typeface="Times New Roman" panose="02020603050405020304" pitchFamily="18" charset="0"/>
              </a:rPr>
              <a:t>                       ≥                             Greater than or equal to	5 </a:t>
            </a:r>
            <a:r>
              <a:rPr lang="en-CA" altLang="en-US" sz="1800" b="1"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&gt;=</a:t>
            </a:r>
            <a:r>
              <a:rPr lang="en-CA" altLang="en-US" sz="1800" dirty="0" smtClean="0">
                <a:latin typeface="Arial" panose="020B0604020202020204" pitchFamily="34" charset="0"/>
                <a:ea typeface="ＭＳ Ｐゴシック" panose="020B0600070205080204" pitchFamily="34" charset="-128"/>
                <a:cs typeface="Times New Roman" panose="02020603050405020304" pitchFamily="18" charset="0"/>
              </a:rPr>
              <a:t> 4</a:t>
            </a:r>
          </a:p>
          <a:p>
            <a:pPr eaLnBrk="1" hangingPunct="1">
              <a:lnSpc>
                <a:spcPct val="70000"/>
              </a:lnSpc>
              <a:spcBef>
                <a:spcPct val="70000"/>
              </a:spcBef>
              <a:buFont typeface="Wingdings" panose="05000000000000000000" pitchFamily="2" charset="2"/>
              <a:buNone/>
              <a:tabLst>
                <a:tab pos="6629400" algn="l"/>
              </a:tabLst>
            </a:pPr>
            <a:r>
              <a:rPr lang="en-CA" altLang="en-US" sz="1800" b="1"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a:t>
            </a:r>
            <a:r>
              <a:rPr lang="en-CA" altLang="en-US" sz="1800"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 </a:t>
            </a:r>
            <a:r>
              <a:rPr lang="en-CA" altLang="en-US" sz="1800" dirty="0" smtClean="0">
                <a:latin typeface="Arial" panose="020B0604020202020204" pitchFamily="34" charset="0"/>
                <a:ea typeface="ＭＳ Ｐゴシック" panose="020B0600070205080204" pitchFamily="34" charset="-128"/>
                <a:cs typeface="Times New Roman" panose="02020603050405020304" pitchFamily="18" charset="0"/>
              </a:rPr>
              <a:t>                        ≠                             Not equal to	x </a:t>
            </a:r>
            <a:r>
              <a:rPr lang="en-CA" altLang="en-US" sz="1800" b="1" dirty="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a:t>
            </a:r>
            <a:r>
              <a:rPr lang="en-CA" altLang="en-US" sz="1800" dirty="0" smtClean="0">
                <a:latin typeface="Arial" panose="020B0604020202020204" pitchFamily="34" charset="0"/>
                <a:ea typeface="ＭＳ Ｐゴシック" panose="020B0600070205080204" pitchFamily="34" charset="-128"/>
                <a:cs typeface="Times New Roman" panose="02020603050405020304" pitchFamily="18" charset="0"/>
              </a:rPr>
              <a:t> 5</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Common Mistake</a:t>
            </a:r>
          </a:p>
        </p:txBody>
      </p:sp>
      <p:sp>
        <p:nvSpPr>
          <p:cNvPr id="216067" name="Rectangle 3"/>
          <p:cNvSpPr>
            <a:spLocks noGrp="1"/>
          </p:cNvSpPr>
          <p:nvPr>
            <p:ph type="body" idx="4294967295"/>
          </p:nvPr>
        </p:nvSpPr>
        <p:spPr/>
        <p:txBody>
          <a:bodyPr/>
          <a:lstStyle/>
          <a:p>
            <a:pPr eaLnBrk="1" hangingPunct="1"/>
            <a:r>
              <a:rPr lang="en-US" altLang="en-US" dirty="0" smtClean="0">
                <a:ea typeface="ＭＳ Ｐゴシック" panose="020B0600070205080204" pitchFamily="34" charset="-128"/>
              </a:rPr>
              <a:t>Do not confuse the equality operator '</a:t>
            </a:r>
            <a:r>
              <a:rPr lang="en-US" altLang="en-US" sz="2000" dirty="0" smtClean="0">
                <a:latin typeface="Consolas" panose="020B0609020204030204" pitchFamily="49" charset="0"/>
                <a:ea typeface="ＭＳ Ｐゴシック" panose="020B0600070205080204" pitchFamily="34" charset="-128"/>
              </a:rPr>
              <a:t>==</a:t>
            </a:r>
            <a:r>
              <a:rPr lang="en-US" altLang="en-US" dirty="0" smtClean="0">
                <a:ea typeface="ＭＳ Ｐゴシック" panose="020B0600070205080204" pitchFamily="34" charset="-128"/>
              </a:rPr>
              <a:t>' with the assignment operator '</a:t>
            </a:r>
            <a:r>
              <a:rPr lang="en-US" altLang="en-US" sz="2000" dirty="0" smtClean="0">
                <a:latin typeface="Consolas" panose="020B0609020204030204" pitchFamily="49" charset="0"/>
                <a:ea typeface="ＭＳ Ｐゴシック" panose="020B0600070205080204" pitchFamily="34" charset="-128"/>
              </a:rPr>
              <a:t>=</a:t>
            </a:r>
            <a:r>
              <a:rPr lang="en-US" altLang="en-US" dirty="0" smtClean="0">
                <a:ea typeface="ＭＳ Ｐゴシック" panose="020B0600070205080204" pitchFamily="34" charset="-128"/>
              </a:rPr>
              <a:t>'.</a:t>
            </a:r>
          </a:p>
          <a:p>
            <a:pPr eaLnBrk="1" hangingPunct="1"/>
            <a:r>
              <a:rPr lang="en-US" altLang="en-US" b="1" dirty="0" smtClean="0">
                <a:ea typeface="ＭＳ Ｐゴシック" panose="020B0600070205080204" pitchFamily="34" charset="-128"/>
              </a:rPr>
              <a:t>Example</a:t>
            </a:r>
            <a:r>
              <a:rPr lang="en-US" altLang="en-US" dirty="0" smtClean="0">
                <a:ea typeface="ＭＳ Ｐゴシック" panose="020B0600070205080204" pitchFamily="34" charset="-128"/>
              </a:rPr>
              <a:t> (</a:t>
            </a:r>
            <a:r>
              <a:rPr lang="en-US" altLang="en-US" b="1" dirty="0" smtClean="0">
                <a:ea typeface="ＭＳ Ｐゴシック" panose="020B0600070205080204" pitchFamily="34" charset="-128"/>
              </a:rPr>
              <a:t>Python syntax error)</a:t>
            </a:r>
            <a:r>
              <a:rPr lang="en-US" altLang="en-US" baseline="30000" dirty="0" smtClean="0">
                <a:ea typeface="ＭＳ Ｐゴシック" panose="020B0600070205080204" pitchFamily="34" charset="-128"/>
              </a:rPr>
              <a:t>1</a:t>
            </a:r>
            <a:r>
              <a:rPr lang="en-US" altLang="en-US" dirty="0" smtClean="0">
                <a:ea typeface="ＭＳ Ｐゴシック" panose="020B0600070205080204" pitchFamily="34" charset="-128"/>
              </a:rPr>
              <a:t>:</a:t>
            </a:r>
          </a:p>
          <a:p>
            <a:pPr marL="349250" lvl="1" indent="0"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(num = 1):   </a:t>
            </a:r>
            <a:r>
              <a:rPr lang="en-US" altLang="en-US" sz="1800" dirty="0" smtClean="0">
                <a:solidFill>
                  <a:srgbClr val="00B0F0"/>
                </a:solidFill>
                <a:latin typeface="Consolas" panose="020B0609020204030204" pitchFamily="49" charset="0"/>
                <a:ea typeface="ＭＳ Ｐゴシック" panose="020B0600070205080204" pitchFamily="34" charset="-128"/>
              </a:rPr>
              <a:t># </a:t>
            </a:r>
            <a:r>
              <a:rPr lang="en-US" altLang="en-US" dirty="0" smtClean="0">
                <a:solidFill>
                  <a:srgbClr val="00B0F0"/>
                </a:solidFill>
                <a:ea typeface="ＭＳ Ｐゴシック" panose="020B0600070205080204" pitchFamily="34" charset="-128"/>
              </a:rPr>
              <a:t>Not the same as    </a:t>
            </a:r>
            <a:r>
              <a:rPr lang="en-US" altLang="en-US" sz="1800" dirty="0" smtClean="0">
                <a:latin typeface="Consolas" panose="020B0609020204030204" pitchFamily="49" charset="0"/>
                <a:ea typeface="ＭＳ Ｐゴシック" panose="020B0600070205080204" pitchFamily="34" charset="-128"/>
              </a:rPr>
              <a:t>if (num == 1):</a:t>
            </a:r>
          </a:p>
          <a:p>
            <a:pPr marL="349250" lvl="1" indent="0" eaLnBrk="1" hangingPunct="1">
              <a:buFont typeface="Arial" panose="020B0604020202020204" pitchFamily="34" charset="0"/>
              <a:buNone/>
            </a:pPr>
            <a:endParaRPr lang="en-US" altLang="en-US" sz="1800" dirty="0" smtClean="0">
              <a:latin typeface="Arial" panose="020B0604020202020204" pitchFamily="34" charset="0"/>
              <a:ea typeface="ＭＳ Ｐゴシック" panose="020B0600070205080204" pitchFamily="34" charset="-128"/>
            </a:endParaRPr>
          </a:p>
          <a:p>
            <a:pPr marL="349250" lvl="1" indent="0" eaLnBrk="1" hangingPunct="1">
              <a:buFont typeface="Arial" panose="020B0604020202020204" pitchFamily="34" charset="0"/>
              <a:buNone/>
            </a:pPr>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To be extra safe some programmers put unnamed constants on the left hand side of an equality operator (which always/almost always results in a syntax error rather than a logic error if the assignment operator is used in place of the equality operator).</a:t>
            </a:r>
          </a:p>
          <a:p>
            <a:pPr eaLnBrk="1" hangingPunct="1"/>
            <a:r>
              <a:rPr lang="en-US" altLang="en-US" dirty="0" smtClean="0">
                <a:ea typeface="ＭＳ Ｐゴシック" panose="020B0600070205080204" pitchFamily="34" charset="-128"/>
              </a:rPr>
              <a:t>A way of producing syntax rather than a logic error:</a:t>
            </a:r>
          </a:p>
          <a:p>
            <a:pPr marL="349250" lvl="1" indent="0"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(1 = num)</a:t>
            </a:r>
          </a:p>
          <a:p>
            <a:pPr eaLnBrk="1" hangingPunct="1"/>
            <a:endParaRPr lang="en-US" altLang="en-US" sz="1800" dirty="0" smtClean="0">
              <a:latin typeface="Arial" panose="020B0604020202020204" pitchFamily="34" charset="0"/>
              <a:ea typeface="ＭＳ Ｐゴシック" panose="020B0600070205080204" pitchFamily="34" charset="-128"/>
            </a:endParaRPr>
          </a:p>
        </p:txBody>
      </p:sp>
      <p:sp>
        <p:nvSpPr>
          <p:cNvPr id="216068" name="Text Box 4"/>
          <p:cNvSpPr txBox="1">
            <a:spLocks noChangeArrowheads="1"/>
          </p:cNvSpPr>
          <p:nvPr/>
        </p:nvSpPr>
        <p:spPr bwMode="auto">
          <a:xfrm>
            <a:off x="0" y="5886450"/>
            <a:ext cx="8382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17475" indent="-117475"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US" altLang="en-US" sz="1800" dirty="0"/>
              <a:t>1 This not a syntax error in all programming languages so don’t get complacent and assume that the language will automatically “take care of things” for you.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60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60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606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606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606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6067">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606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067" grpId="0" build="p" bldLvl="2"/>
      <p:bldP spid="21606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260350"/>
            <a:ext cx="8229600" cy="730250"/>
          </a:xfrm>
        </p:spPr>
        <p:txBody>
          <a:bodyPr/>
          <a:lstStyle/>
          <a:p>
            <a:pPr eaLnBrk="1" hangingPunct="1"/>
            <a:r>
              <a:rPr lang="en-US" altLang="en-US" dirty="0" smtClean="0">
                <a:ea typeface="ＭＳ Ｐゴシック" panose="020B0600070205080204" pitchFamily="34" charset="-128"/>
              </a:rPr>
              <a:t>A Similar Mistake</a:t>
            </a:r>
          </a:p>
        </p:txBody>
      </p:sp>
      <p:sp>
        <p:nvSpPr>
          <p:cNvPr id="18435" name="Content Placeholder 2"/>
          <p:cNvSpPr>
            <a:spLocks noGrp="1"/>
          </p:cNvSpPr>
          <p:nvPr>
            <p:ph idx="1"/>
          </p:nvPr>
        </p:nvSpPr>
        <p:spPr/>
        <p:txBody>
          <a:bodyPr/>
          <a:lstStyle/>
          <a:p>
            <a:pPr eaLnBrk="1" hangingPunct="1"/>
            <a:r>
              <a:rPr lang="en-US" altLang="en-US" b="1" dirty="0" smtClean="0">
                <a:ea typeface="ＭＳ Ｐゴシック" panose="020B0600070205080204" pitchFamily="34" charset="-128"/>
              </a:rPr>
              <a:t>Example</a:t>
            </a:r>
            <a:r>
              <a:rPr lang="en-US" altLang="en-US" dirty="0" smtClean="0">
                <a:ea typeface="ＭＳ Ｐゴシック" panose="020B0600070205080204" pitchFamily="34" charset="-128"/>
              </a:rPr>
              <a:t> (</a:t>
            </a:r>
            <a:r>
              <a:rPr lang="en-US" altLang="en-US" b="1" dirty="0" smtClean="0">
                <a:ea typeface="ＭＳ Ｐゴシック" panose="020B0600070205080204" pitchFamily="34" charset="-128"/>
              </a:rPr>
              <a:t>Python </a:t>
            </a:r>
            <a:r>
              <a:rPr lang="en-US" altLang="en-US" b="1" dirty="0" smtClean="0">
                <a:ea typeface="ＭＳ Ｐゴシック" panose="020B0600070205080204" pitchFamily="34" charset="-128"/>
              </a:rPr>
              <a:t>syntax</a:t>
            </a:r>
            <a:r>
              <a:rPr lang="en-US" altLang="en-US" b="1" dirty="0" smtClean="0">
                <a:ea typeface="ＭＳ Ｐゴシック" panose="020B0600070205080204" pitchFamily="34" charset="-128"/>
              </a:rPr>
              <a:t> error, used to a logic error)</a:t>
            </a:r>
            <a:r>
              <a:rPr lang="en-US" altLang="en-US" dirty="0" smtClean="0">
                <a:ea typeface="ＭＳ Ｐゴシック" panose="020B0600070205080204" pitchFamily="34" charset="-128"/>
              </a:rPr>
              <a:t>:</a:t>
            </a:r>
            <a:endParaRPr lang="en-US" altLang="en-US" dirty="0" smtClean="0">
              <a:ea typeface="ＭＳ Ｐゴシック" panose="020B0600070205080204" pitchFamily="34" charset="-128"/>
            </a:endParaRPr>
          </a:p>
          <a:p>
            <a:pPr marL="349250" lvl="1" indent="0"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num == 1   </a:t>
            </a:r>
            <a:r>
              <a:rPr lang="en-US" altLang="en-US" dirty="0" smtClean="0">
                <a:ea typeface="ＭＳ Ｐゴシック" panose="020B0600070205080204" pitchFamily="34" charset="-128"/>
              </a:rPr>
              <a:t>Not the same as    </a:t>
            </a:r>
            <a:r>
              <a:rPr lang="en-US" altLang="en-US" sz="1800" dirty="0" smtClean="0">
                <a:latin typeface="Consolas" panose="020B0609020204030204" pitchFamily="49" charset="0"/>
                <a:ea typeface="ＭＳ Ｐゴシック" panose="020B0600070205080204" pitchFamily="34" charset="-128"/>
              </a:rPr>
              <a:t>num = </a:t>
            </a:r>
            <a:r>
              <a:rPr lang="en-US" altLang="en-US" sz="1800" dirty="0" smtClean="0">
                <a:latin typeface="Consolas" panose="020B0609020204030204" pitchFamily="49" charset="0"/>
                <a:ea typeface="ＭＳ Ｐゴシック" panose="020B0600070205080204" pitchFamily="34" charset="-128"/>
              </a:rPr>
              <a:t>1</a:t>
            </a:r>
          </a:p>
          <a:p>
            <a:pPr marL="349250" lvl="1" indent="0" eaLnBrk="1" hangingPunct="1">
              <a:buFont typeface="Arial" panose="020B0604020202020204" pitchFamily="34" charset="0"/>
              <a:buNone/>
            </a:pPr>
            <a:endParaRPr lang="en-US" altLang="en-US" sz="1800" dirty="0" smtClean="0">
              <a:latin typeface="Consolas" panose="020B0609020204030204" pitchFamily="49" charset="0"/>
              <a:ea typeface="ＭＳ Ｐゴシック" panose="020B0600070205080204" pitchFamily="34" charset="-128"/>
            </a:endParaRPr>
          </a:p>
          <a:p>
            <a:pPr eaLnBrk="1" hangingPunct="1"/>
            <a:endParaRPr lang="en-US" altLang="en-US" dirty="0"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ea typeface="ＭＳ Ｐゴシック" panose="020B0600070205080204" pitchFamily="34" charset="-128"/>
              </a:rPr>
              <a:t>An Application Of Branches</a:t>
            </a:r>
          </a:p>
        </p:txBody>
      </p:sp>
      <p:sp>
        <p:nvSpPr>
          <p:cNvPr id="19459" name="Content Placeholder 2"/>
          <p:cNvSpPr>
            <a:spLocks noGrp="1"/>
          </p:cNvSpPr>
          <p:nvPr>
            <p:ph idx="1"/>
          </p:nvPr>
        </p:nvSpPr>
        <p:spPr/>
        <p:txBody>
          <a:bodyPr/>
          <a:lstStyle/>
          <a:p>
            <a:pPr eaLnBrk="1" hangingPunct="1"/>
            <a:r>
              <a:rPr lang="en-US" altLang="en-US" dirty="0" smtClean="0">
                <a:ea typeface="ＭＳ Ｐゴシック" panose="020B0600070205080204" pitchFamily="34" charset="-128"/>
              </a:rPr>
              <a:t>Branching statements can be used to check the validity of data (if the data is correct or if the data is a value that’s allowed by the program).</a:t>
            </a:r>
          </a:p>
          <a:p>
            <a:pPr eaLnBrk="1" hangingPunct="1"/>
            <a:r>
              <a:rPr lang="en-US" altLang="en-US" b="1" dirty="0" smtClean="0">
                <a:ea typeface="ＭＳ Ｐゴシック" panose="020B0600070205080204" pitchFamily="34" charset="-128"/>
              </a:rPr>
              <a:t>General structure</a:t>
            </a:r>
            <a:r>
              <a:rPr lang="en-US" altLang="en-US" dirty="0" smtClean="0">
                <a:ea typeface="ＭＳ Ｐゴシック" panose="020B0600070205080204" pitchFamily="34" charset="-128"/>
              </a:rPr>
              <a:t>:</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(error condition has occurred</a:t>
            </a:r>
            <a:r>
              <a:rPr lang="en-US" altLang="en-US" sz="1800" dirty="0" smtClean="0">
                <a:latin typeface="Consolas" panose="020B0609020204030204" pitchFamily="49" charset="0"/>
                <a:ea typeface="ＭＳ Ｐゴシック" panose="020B0600070205080204" pitchFamily="34" charset="-128"/>
              </a:rPr>
              <a:t>):</a:t>
            </a:r>
            <a:endParaRPr lang="en-US" altLang="en-US" sz="1800" dirty="0" smtClean="0">
              <a:latin typeface="Consolas" panose="020B0609020204030204" pitchFamily="49" charset="0"/>
              <a:ea typeface="ＭＳ Ｐゴシック" panose="020B0600070205080204" pitchFamily="34" charset="-128"/>
            </a:endParaRP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React to the error (at least display an error message)</a:t>
            </a:r>
          </a:p>
          <a:p>
            <a:pPr eaLnBrk="1" hangingPunct="1"/>
            <a:r>
              <a:rPr lang="en-US" altLang="en-US" b="1" dirty="0" smtClean="0">
                <a:ea typeface="ＭＳ Ｐゴシック" panose="020B0600070205080204" pitchFamily="34" charset="-128"/>
              </a:rPr>
              <a:t>Example</a:t>
            </a:r>
            <a:r>
              <a:rPr lang="en-US" altLang="en-US" dirty="0" smtClean="0">
                <a:ea typeface="ＭＳ Ｐゴシック" panose="020B0600070205080204" pitchFamily="34" charset="-128"/>
              </a:rPr>
              <a:t>:</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(age &lt; 0):</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print("Age cannot be a negative value")</a:t>
            </a:r>
          </a:p>
        </p:txBody>
      </p:sp>
      <p:sp>
        <p:nvSpPr>
          <p:cNvPr id="5" name="Text Box 4"/>
          <p:cNvSpPr txBox="1">
            <a:spLocks noChangeArrowheads="1"/>
          </p:cNvSpPr>
          <p:nvPr/>
        </p:nvSpPr>
        <p:spPr bwMode="auto">
          <a:xfrm>
            <a:off x="0" y="5638800"/>
            <a:ext cx="9144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20000"/>
              </a:spcBef>
              <a:buFontTx/>
              <a:buNone/>
            </a:pPr>
            <a:r>
              <a:rPr lang="en-US" altLang="en-US" sz="1800" dirty="0">
                <a:latin typeface="Arial" panose="020B0604020202020204" pitchFamily="34" charset="0"/>
              </a:rPr>
              <a:t>JT’s tip: if data can only take on a certain value (or range) do not automatically assume that it will be valid. Check the validity of range before proceeding onto the rest of the program.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Recap: Programs You’ve Seen So Far Produces Sequential Execution</a:t>
            </a:r>
          </a:p>
        </p:txBody>
      </p:sp>
      <p:sp>
        <p:nvSpPr>
          <p:cNvPr id="3" name="Content Placeholder 2"/>
          <p:cNvSpPr>
            <a:spLocks noGrp="1"/>
          </p:cNvSpPr>
          <p:nvPr>
            <p:ph idx="1"/>
          </p:nvPr>
        </p:nvSpPr>
        <p:spPr>
          <a:xfrm>
            <a:off x="431800" y="1075754"/>
            <a:ext cx="8178800" cy="5368925"/>
          </a:xfrm>
        </p:spPr>
        <p:txBody>
          <a:bodyPr/>
          <a:lstStyle/>
          <a:p>
            <a:pPr lvl="1" eaLnBrk="1" hangingPunct="1">
              <a:lnSpc>
                <a:spcPct val="90000"/>
              </a:lnSpc>
              <a:buNone/>
              <a:tabLst>
                <a:tab pos="1254125" algn="l"/>
              </a:tabLst>
            </a:pPr>
            <a:endParaRPr lang="en-US" altLang="en-US" dirty="0" smtClean="0">
              <a:latin typeface="Consolas" panose="020B0609020204030204" pitchFamily="49" charset="0"/>
              <a:cs typeface="Consolas" panose="020B0609020204030204" pitchFamily="49" charset="0"/>
            </a:endParaRPr>
          </a:p>
          <a:p>
            <a:pPr lvl="1" eaLnBrk="1" hangingPunct="1">
              <a:lnSpc>
                <a:spcPct val="90000"/>
              </a:lnSpc>
              <a:buNone/>
              <a:tabLst>
                <a:tab pos="1254125" algn="l"/>
              </a:tabLst>
            </a:pPr>
            <a:endParaRPr lang="en-US" altLang="en-US" dirty="0">
              <a:latin typeface="Consolas" panose="020B0609020204030204" pitchFamily="49" charset="0"/>
              <a:cs typeface="Consolas" panose="020B0609020204030204" pitchFamily="49" charset="0"/>
            </a:endParaRPr>
          </a:p>
          <a:p>
            <a:pPr lvl="1" eaLnBrk="1" hangingPunct="1">
              <a:lnSpc>
                <a:spcPct val="90000"/>
              </a:lnSpc>
              <a:buNone/>
              <a:tabLst>
                <a:tab pos="1254125" algn="l"/>
              </a:tabLst>
            </a:pPr>
            <a:r>
              <a:rPr lang="en-US" altLang="en-US" dirty="0" smtClean="0">
                <a:latin typeface="Consolas" panose="020B0609020204030204" pitchFamily="49" charset="0"/>
                <a:cs typeface="Consolas" panose="020B0609020204030204" pitchFamily="49" charset="0"/>
              </a:rPr>
              <a:t>print </a:t>
            </a:r>
            <a:r>
              <a:rPr lang="en-US" altLang="en-US" dirty="0">
                <a:latin typeface="Consolas" panose="020B0609020204030204" pitchFamily="49" charset="0"/>
                <a:cs typeface="Consolas" panose="020B0609020204030204" pitchFamily="49" charset="0"/>
              </a:rPr>
              <a:t>("This program will calculate the area of a </a:t>
            </a:r>
            <a:r>
              <a:rPr lang="en-US" altLang="en-US" dirty="0" smtClean="0">
                <a:latin typeface="Consolas" panose="020B0609020204030204" pitchFamily="49" charset="0"/>
                <a:cs typeface="Consolas" panose="020B0609020204030204" pitchFamily="49" charset="0"/>
              </a:rPr>
              <a:t> </a:t>
            </a:r>
          </a:p>
          <a:p>
            <a:pPr lvl="1" eaLnBrk="1" hangingPunct="1">
              <a:lnSpc>
                <a:spcPct val="90000"/>
              </a:lnSpc>
              <a:buNone/>
              <a:tabLst>
                <a:tab pos="1254125" algn="l"/>
              </a:tabLst>
            </a:pPr>
            <a:r>
              <a:rPr lang="en-US" altLang="en-US" dirty="0">
                <a:latin typeface="Consolas" panose="020B0609020204030204" pitchFamily="49" charset="0"/>
                <a:cs typeface="Consolas" panose="020B0609020204030204" pitchFamily="49" charset="0"/>
              </a:rPr>
              <a:t> </a:t>
            </a:r>
            <a:r>
              <a:rPr lang="en-US" altLang="en-US" dirty="0" smtClean="0">
                <a:latin typeface="Consolas" panose="020B0609020204030204" pitchFamily="49" charset="0"/>
                <a:cs typeface="Consolas" panose="020B0609020204030204" pitchFamily="49" charset="0"/>
              </a:rPr>
              <a:t> rectangle</a:t>
            </a:r>
            <a:r>
              <a:rPr lang="en-US" altLang="en-US" dirty="0">
                <a:latin typeface="Consolas" panose="020B0609020204030204" pitchFamily="49" charset="0"/>
                <a:cs typeface="Consolas" panose="020B0609020204030204" pitchFamily="49" charset="0"/>
              </a:rPr>
              <a:t>")</a:t>
            </a:r>
          </a:p>
          <a:p>
            <a:pPr lvl="1" eaLnBrk="1" hangingPunct="1">
              <a:lnSpc>
                <a:spcPct val="90000"/>
              </a:lnSpc>
              <a:buNone/>
              <a:tabLst>
                <a:tab pos="1254125" algn="l"/>
              </a:tabLst>
            </a:pPr>
            <a:r>
              <a:rPr lang="en-US" altLang="en-US" dirty="0">
                <a:latin typeface="Consolas" panose="020B0609020204030204" pitchFamily="49" charset="0"/>
                <a:cs typeface="Consolas" panose="020B0609020204030204" pitchFamily="49" charset="0"/>
              </a:rPr>
              <a:t>length = int(input("Enter the length: "))</a:t>
            </a:r>
          </a:p>
          <a:p>
            <a:pPr lvl="1" eaLnBrk="1" hangingPunct="1">
              <a:lnSpc>
                <a:spcPct val="90000"/>
              </a:lnSpc>
              <a:buNone/>
              <a:tabLst>
                <a:tab pos="1254125" algn="l"/>
              </a:tabLst>
            </a:pPr>
            <a:r>
              <a:rPr lang="en-US" altLang="en-US" dirty="0">
                <a:latin typeface="Consolas" panose="020B0609020204030204" pitchFamily="49" charset="0"/>
                <a:cs typeface="Consolas" panose="020B0609020204030204" pitchFamily="49" charset="0"/>
              </a:rPr>
              <a:t>width = int(input("Enter the width: "))</a:t>
            </a:r>
          </a:p>
          <a:p>
            <a:pPr lvl="1" eaLnBrk="1" hangingPunct="1">
              <a:lnSpc>
                <a:spcPct val="90000"/>
              </a:lnSpc>
              <a:buNone/>
              <a:tabLst>
                <a:tab pos="1254125" algn="l"/>
              </a:tabLst>
            </a:pPr>
            <a:r>
              <a:rPr lang="en-US" altLang="en-US" dirty="0">
                <a:latin typeface="Consolas" panose="020B0609020204030204" pitchFamily="49" charset="0"/>
                <a:cs typeface="Consolas" panose="020B0609020204030204" pitchFamily="49" charset="0"/>
              </a:rPr>
              <a:t>area = length </a:t>
            </a:r>
            <a:r>
              <a:rPr lang="en-US" altLang="en-US" b="1" dirty="0" smtClean="0">
                <a:latin typeface="Consolas" panose="020B0609020204030204" pitchFamily="49" charset="0"/>
                <a:cs typeface="Consolas" panose="020B0609020204030204" pitchFamily="49" charset="0"/>
              </a:rPr>
              <a:t>*</a:t>
            </a:r>
            <a:r>
              <a:rPr lang="en-US" altLang="en-US" dirty="0" smtClean="0">
                <a:latin typeface="Consolas" panose="020B0609020204030204" pitchFamily="49" charset="0"/>
                <a:cs typeface="Consolas" panose="020B0609020204030204" pitchFamily="49" charset="0"/>
              </a:rPr>
              <a:t> </a:t>
            </a:r>
            <a:r>
              <a:rPr lang="en-US" altLang="en-US" dirty="0">
                <a:latin typeface="Consolas" panose="020B0609020204030204" pitchFamily="49" charset="0"/>
                <a:cs typeface="Consolas" panose="020B0609020204030204" pitchFamily="49" charset="0"/>
              </a:rPr>
              <a:t>width</a:t>
            </a:r>
          </a:p>
          <a:p>
            <a:pPr lvl="1" eaLnBrk="1" hangingPunct="1">
              <a:lnSpc>
                <a:spcPct val="90000"/>
              </a:lnSpc>
              <a:buNone/>
              <a:tabLst>
                <a:tab pos="1254125" algn="l"/>
              </a:tabLst>
            </a:pPr>
            <a:r>
              <a:rPr lang="en-US" altLang="en-US" dirty="0">
                <a:latin typeface="Consolas" panose="020B0609020204030204" pitchFamily="49" charset="0"/>
                <a:cs typeface="Consolas" panose="020B0609020204030204" pitchFamily="49" charset="0"/>
              </a:rPr>
              <a:t>print("Area: ", area)</a:t>
            </a:r>
          </a:p>
          <a:p>
            <a:endParaRPr lang="en-US" dirty="0"/>
          </a:p>
        </p:txBody>
      </p:sp>
      <p:grpSp>
        <p:nvGrpSpPr>
          <p:cNvPr id="4" name="Group 3"/>
          <p:cNvGrpSpPr/>
          <p:nvPr/>
        </p:nvGrpSpPr>
        <p:grpSpPr>
          <a:xfrm>
            <a:off x="7429501" y="1350680"/>
            <a:ext cx="1714499" cy="409944"/>
            <a:chOff x="2743201" y="2164919"/>
            <a:chExt cx="1714499" cy="409944"/>
          </a:xfrm>
        </p:grpSpPr>
        <p:cxnSp>
          <p:nvCxnSpPr>
            <p:cNvPr id="5" name="Straight Arrow Connector 4"/>
            <p:cNvCxnSpPr/>
            <p:nvPr/>
          </p:nvCxnSpPr>
          <p:spPr>
            <a:xfrm flipH="1">
              <a:off x="2743201" y="2362200"/>
              <a:ext cx="690747" cy="21266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3441370" y="2164919"/>
              <a:ext cx="1016330" cy="369332"/>
            </a:xfrm>
            <a:prstGeom prst="rect">
              <a:avLst/>
            </a:prstGeom>
            <a:solidFill>
              <a:schemeClr val="bg2">
                <a:lumMod val="40000"/>
                <a:lumOff val="60000"/>
              </a:schemeClr>
            </a:solidFill>
          </p:spPr>
          <p:txBody>
            <a:bodyPr wrap="square" rtlCol="0">
              <a:spAutoFit/>
            </a:bodyPr>
            <a:lstStyle/>
            <a:p>
              <a:r>
                <a:rPr lang="en-US" b="1" dirty="0" smtClean="0">
                  <a:solidFill>
                    <a:srgbClr val="FF0000"/>
                  </a:solidFill>
                </a:rPr>
                <a:t>Start</a:t>
              </a:r>
              <a:endParaRPr lang="en-US" b="1" dirty="0">
                <a:solidFill>
                  <a:srgbClr val="FF0000"/>
                </a:solidFill>
              </a:endParaRPr>
            </a:p>
          </p:txBody>
        </p:sp>
      </p:grpSp>
      <p:sp>
        <p:nvSpPr>
          <p:cNvPr id="7" name="Freeform 6"/>
          <p:cNvSpPr/>
          <p:nvPr/>
        </p:nvSpPr>
        <p:spPr bwMode="auto">
          <a:xfrm>
            <a:off x="6498336" y="1926336"/>
            <a:ext cx="1475232" cy="573027"/>
          </a:xfrm>
          <a:custGeom>
            <a:avLst/>
            <a:gdLst>
              <a:gd name="connsiteX0" fmla="*/ 1170432 w 1475232"/>
              <a:gd name="connsiteY0" fmla="*/ 0 h 573027"/>
              <a:gd name="connsiteX1" fmla="*/ 1231392 w 1475232"/>
              <a:gd name="connsiteY1" fmla="*/ 12192 h 573027"/>
              <a:gd name="connsiteX2" fmla="*/ 1304544 w 1475232"/>
              <a:gd name="connsiteY2" fmla="*/ 36576 h 573027"/>
              <a:gd name="connsiteX3" fmla="*/ 1353312 w 1475232"/>
              <a:gd name="connsiteY3" fmla="*/ 48768 h 573027"/>
              <a:gd name="connsiteX4" fmla="*/ 1389888 w 1475232"/>
              <a:gd name="connsiteY4" fmla="*/ 73152 h 573027"/>
              <a:gd name="connsiteX5" fmla="*/ 1426464 w 1475232"/>
              <a:gd name="connsiteY5" fmla="*/ 85344 h 573027"/>
              <a:gd name="connsiteX6" fmla="*/ 1450848 w 1475232"/>
              <a:gd name="connsiteY6" fmla="*/ 170688 h 573027"/>
              <a:gd name="connsiteX7" fmla="*/ 1475232 w 1475232"/>
              <a:gd name="connsiteY7" fmla="*/ 207264 h 573027"/>
              <a:gd name="connsiteX8" fmla="*/ 1450848 w 1475232"/>
              <a:gd name="connsiteY8" fmla="*/ 292608 h 573027"/>
              <a:gd name="connsiteX9" fmla="*/ 1414272 w 1475232"/>
              <a:gd name="connsiteY9" fmla="*/ 316992 h 573027"/>
              <a:gd name="connsiteX10" fmla="*/ 1328928 w 1475232"/>
              <a:gd name="connsiteY10" fmla="*/ 353568 h 573027"/>
              <a:gd name="connsiteX11" fmla="*/ 1231392 w 1475232"/>
              <a:gd name="connsiteY11" fmla="*/ 414528 h 573027"/>
              <a:gd name="connsiteX12" fmla="*/ 1133856 w 1475232"/>
              <a:gd name="connsiteY12" fmla="*/ 438912 h 573027"/>
              <a:gd name="connsiteX13" fmla="*/ 1097280 w 1475232"/>
              <a:gd name="connsiteY13" fmla="*/ 451104 h 573027"/>
              <a:gd name="connsiteX14" fmla="*/ 731520 w 1475232"/>
              <a:gd name="connsiteY14" fmla="*/ 463296 h 573027"/>
              <a:gd name="connsiteX15" fmla="*/ 329184 w 1475232"/>
              <a:gd name="connsiteY15" fmla="*/ 499872 h 573027"/>
              <a:gd name="connsiteX16" fmla="*/ 280416 w 1475232"/>
              <a:gd name="connsiteY16" fmla="*/ 512064 h 573027"/>
              <a:gd name="connsiteX17" fmla="*/ 207264 w 1475232"/>
              <a:gd name="connsiteY17" fmla="*/ 536448 h 573027"/>
              <a:gd name="connsiteX18" fmla="*/ 134112 w 1475232"/>
              <a:gd name="connsiteY18" fmla="*/ 548640 h 573027"/>
              <a:gd name="connsiteX19" fmla="*/ 97536 w 1475232"/>
              <a:gd name="connsiteY19" fmla="*/ 560832 h 573027"/>
              <a:gd name="connsiteX20" fmla="*/ 0 w 1475232"/>
              <a:gd name="connsiteY20" fmla="*/ 573024 h 573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475232" h="573027">
                <a:moveTo>
                  <a:pt x="1170432" y="0"/>
                </a:moveTo>
                <a:cubicBezTo>
                  <a:pt x="1190752" y="4064"/>
                  <a:pt x="1211400" y="6740"/>
                  <a:pt x="1231392" y="12192"/>
                </a:cubicBezTo>
                <a:cubicBezTo>
                  <a:pt x="1256189" y="18955"/>
                  <a:pt x="1279608" y="30342"/>
                  <a:pt x="1304544" y="36576"/>
                </a:cubicBezTo>
                <a:lnTo>
                  <a:pt x="1353312" y="48768"/>
                </a:lnTo>
                <a:cubicBezTo>
                  <a:pt x="1365504" y="56896"/>
                  <a:pt x="1376782" y="66599"/>
                  <a:pt x="1389888" y="73152"/>
                </a:cubicBezTo>
                <a:cubicBezTo>
                  <a:pt x="1401383" y="78899"/>
                  <a:pt x="1417377" y="76257"/>
                  <a:pt x="1426464" y="85344"/>
                </a:cubicBezTo>
                <a:cubicBezTo>
                  <a:pt x="1432395" y="91275"/>
                  <a:pt x="1450611" y="170134"/>
                  <a:pt x="1450848" y="170688"/>
                </a:cubicBezTo>
                <a:cubicBezTo>
                  <a:pt x="1456620" y="184156"/>
                  <a:pt x="1467104" y="195072"/>
                  <a:pt x="1475232" y="207264"/>
                </a:cubicBezTo>
                <a:cubicBezTo>
                  <a:pt x="1474435" y="210450"/>
                  <a:pt x="1457208" y="284658"/>
                  <a:pt x="1450848" y="292608"/>
                </a:cubicBezTo>
                <a:cubicBezTo>
                  <a:pt x="1441694" y="304050"/>
                  <a:pt x="1426994" y="309722"/>
                  <a:pt x="1414272" y="316992"/>
                </a:cubicBezTo>
                <a:cubicBezTo>
                  <a:pt x="1333400" y="363204"/>
                  <a:pt x="1397319" y="324258"/>
                  <a:pt x="1328928" y="353568"/>
                </a:cubicBezTo>
                <a:cubicBezTo>
                  <a:pt x="1224676" y="398247"/>
                  <a:pt x="1336412" y="354516"/>
                  <a:pt x="1231392" y="414528"/>
                </a:cubicBezTo>
                <a:cubicBezTo>
                  <a:pt x="1209716" y="426914"/>
                  <a:pt x="1151693" y="434453"/>
                  <a:pt x="1133856" y="438912"/>
                </a:cubicBezTo>
                <a:cubicBezTo>
                  <a:pt x="1121388" y="442029"/>
                  <a:pt x="1110108" y="450327"/>
                  <a:pt x="1097280" y="451104"/>
                </a:cubicBezTo>
                <a:cubicBezTo>
                  <a:pt x="975516" y="458484"/>
                  <a:pt x="853440" y="459232"/>
                  <a:pt x="731520" y="463296"/>
                </a:cubicBezTo>
                <a:cubicBezTo>
                  <a:pt x="591741" y="473650"/>
                  <a:pt x="462775" y="473154"/>
                  <a:pt x="329184" y="499872"/>
                </a:cubicBezTo>
                <a:cubicBezTo>
                  <a:pt x="312753" y="503158"/>
                  <a:pt x="296466" y="507249"/>
                  <a:pt x="280416" y="512064"/>
                </a:cubicBezTo>
                <a:cubicBezTo>
                  <a:pt x="255797" y="519450"/>
                  <a:pt x="232617" y="532222"/>
                  <a:pt x="207264" y="536448"/>
                </a:cubicBezTo>
                <a:cubicBezTo>
                  <a:pt x="182880" y="540512"/>
                  <a:pt x="158244" y="543277"/>
                  <a:pt x="134112" y="548640"/>
                </a:cubicBezTo>
                <a:cubicBezTo>
                  <a:pt x="121567" y="551428"/>
                  <a:pt x="110138" y="558312"/>
                  <a:pt x="97536" y="560832"/>
                </a:cubicBezTo>
                <a:cubicBezTo>
                  <a:pt x="33702" y="573599"/>
                  <a:pt x="37318" y="573024"/>
                  <a:pt x="0" y="573024"/>
                </a:cubicBezTo>
              </a:path>
            </a:pathLst>
          </a:custGeom>
          <a:noFill/>
          <a:ln w="38100" cap="flat" cmpd="sng" algn="ctr">
            <a:solidFill>
              <a:srgbClr val="FF0000"/>
            </a:solidFill>
            <a:prstDash val="solid"/>
            <a:round/>
            <a:headEnd type="none" w="sm" len="sm"/>
            <a:tailEnd type="triangle"/>
          </a:ln>
          <a:effectLst/>
        </p:spPr>
        <p:txBody>
          <a:bodyPr rtlCol="0" anchor="ctr"/>
          <a:lstStyle/>
          <a:p>
            <a:pPr algn="ctr"/>
            <a:endParaRPr lang="en-US" dirty="0"/>
          </a:p>
        </p:txBody>
      </p:sp>
      <p:sp>
        <p:nvSpPr>
          <p:cNvPr id="8" name="Freeform 7"/>
          <p:cNvSpPr/>
          <p:nvPr/>
        </p:nvSpPr>
        <p:spPr bwMode="auto">
          <a:xfrm>
            <a:off x="6230112" y="2609089"/>
            <a:ext cx="585216" cy="268224"/>
          </a:xfrm>
          <a:custGeom>
            <a:avLst/>
            <a:gdLst>
              <a:gd name="connsiteX0" fmla="*/ 280416 w 585216"/>
              <a:gd name="connsiteY0" fmla="*/ 0 h 355091"/>
              <a:gd name="connsiteX1" fmla="*/ 548640 w 585216"/>
              <a:gd name="connsiteY1" fmla="*/ 73152 h 355091"/>
              <a:gd name="connsiteX2" fmla="*/ 560832 w 585216"/>
              <a:gd name="connsiteY2" fmla="*/ 121920 h 355091"/>
              <a:gd name="connsiteX3" fmla="*/ 585216 w 585216"/>
              <a:gd name="connsiteY3" fmla="*/ 195072 h 355091"/>
              <a:gd name="connsiteX4" fmla="*/ 573024 w 585216"/>
              <a:gd name="connsiteY4" fmla="*/ 231648 h 355091"/>
              <a:gd name="connsiteX5" fmla="*/ 512064 w 585216"/>
              <a:gd name="connsiteY5" fmla="*/ 292608 h 355091"/>
              <a:gd name="connsiteX6" fmla="*/ 426720 w 585216"/>
              <a:gd name="connsiteY6" fmla="*/ 316992 h 355091"/>
              <a:gd name="connsiteX7" fmla="*/ 390144 w 585216"/>
              <a:gd name="connsiteY7" fmla="*/ 341376 h 355091"/>
              <a:gd name="connsiteX8" fmla="*/ 329184 w 585216"/>
              <a:gd name="connsiteY8" fmla="*/ 353568 h 355091"/>
              <a:gd name="connsiteX9" fmla="*/ 0 w 585216"/>
              <a:gd name="connsiteY9" fmla="*/ 353568 h 355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85216" h="355091">
                <a:moveTo>
                  <a:pt x="280416" y="0"/>
                </a:moveTo>
                <a:cubicBezTo>
                  <a:pt x="311995" y="5263"/>
                  <a:pt x="497513" y="1574"/>
                  <a:pt x="548640" y="73152"/>
                </a:cubicBezTo>
                <a:cubicBezTo>
                  <a:pt x="558379" y="86787"/>
                  <a:pt x="556017" y="105870"/>
                  <a:pt x="560832" y="121920"/>
                </a:cubicBezTo>
                <a:cubicBezTo>
                  <a:pt x="568218" y="146539"/>
                  <a:pt x="585216" y="195072"/>
                  <a:pt x="585216" y="195072"/>
                </a:cubicBezTo>
                <a:cubicBezTo>
                  <a:pt x="581152" y="207264"/>
                  <a:pt x="578771" y="220153"/>
                  <a:pt x="573024" y="231648"/>
                </a:cubicBezTo>
                <a:cubicBezTo>
                  <a:pt x="558246" y="261204"/>
                  <a:pt x="543098" y="279308"/>
                  <a:pt x="512064" y="292608"/>
                </a:cubicBezTo>
                <a:cubicBezTo>
                  <a:pt x="457375" y="316046"/>
                  <a:pt x="474171" y="293266"/>
                  <a:pt x="426720" y="316992"/>
                </a:cubicBezTo>
                <a:cubicBezTo>
                  <a:pt x="413614" y="323545"/>
                  <a:pt x="403864" y="336231"/>
                  <a:pt x="390144" y="341376"/>
                </a:cubicBezTo>
                <a:cubicBezTo>
                  <a:pt x="370741" y="348652"/>
                  <a:pt x="349896" y="352921"/>
                  <a:pt x="329184" y="353568"/>
                </a:cubicBezTo>
                <a:cubicBezTo>
                  <a:pt x="219510" y="356995"/>
                  <a:pt x="109728" y="353568"/>
                  <a:pt x="0" y="353568"/>
                </a:cubicBezTo>
              </a:path>
            </a:pathLst>
          </a:custGeom>
          <a:noFill/>
          <a:ln w="38100" cap="flat" cmpd="sng" algn="ctr">
            <a:solidFill>
              <a:srgbClr val="FF0000"/>
            </a:solidFill>
            <a:prstDash val="solid"/>
            <a:round/>
            <a:headEnd type="none" w="sm" len="sm"/>
            <a:tailEnd type="triangle"/>
          </a:ln>
          <a:effectLst/>
        </p:spPr>
        <p:txBody>
          <a:bodyPr rtlCol="0" anchor="ctr"/>
          <a:lstStyle/>
          <a:p>
            <a:pPr algn="ctr"/>
            <a:endParaRPr lang="en-US" dirty="0"/>
          </a:p>
        </p:txBody>
      </p:sp>
      <p:sp>
        <p:nvSpPr>
          <p:cNvPr id="9" name="Freeform 8"/>
          <p:cNvSpPr/>
          <p:nvPr/>
        </p:nvSpPr>
        <p:spPr bwMode="auto">
          <a:xfrm>
            <a:off x="3706368" y="2950464"/>
            <a:ext cx="2550312" cy="177103"/>
          </a:xfrm>
          <a:custGeom>
            <a:avLst/>
            <a:gdLst>
              <a:gd name="connsiteX0" fmla="*/ 2474976 w 2550312"/>
              <a:gd name="connsiteY0" fmla="*/ 0 h 292608"/>
              <a:gd name="connsiteX1" fmla="*/ 2548128 w 2550312"/>
              <a:gd name="connsiteY1" fmla="*/ 109728 h 292608"/>
              <a:gd name="connsiteX2" fmla="*/ 2535936 w 2550312"/>
              <a:gd name="connsiteY2" fmla="*/ 158496 h 292608"/>
              <a:gd name="connsiteX3" fmla="*/ 2414016 w 2550312"/>
              <a:gd name="connsiteY3" fmla="*/ 231648 h 292608"/>
              <a:gd name="connsiteX4" fmla="*/ 2365248 w 2550312"/>
              <a:gd name="connsiteY4" fmla="*/ 243840 h 292608"/>
              <a:gd name="connsiteX5" fmla="*/ 2267712 w 2550312"/>
              <a:gd name="connsiteY5" fmla="*/ 292608 h 292608"/>
              <a:gd name="connsiteX6" fmla="*/ 0 w 2550312"/>
              <a:gd name="connsiteY6" fmla="*/ 292608 h 292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0312" h="292608">
                <a:moveTo>
                  <a:pt x="2474976" y="0"/>
                </a:moveTo>
                <a:cubicBezTo>
                  <a:pt x="2499360" y="36576"/>
                  <a:pt x="2532348" y="68699"/>
                  <a:pt x="2548128" y="109728"/>
                </a:cubicBezTo>
                <a:cubicBezTo>
                  <a:pt x="2554143" y="125367"/>
                  <a:pt x="2546970" y="145886"/>
                  <a:pt x="2535936" y="158496"/>
                </a:cubicBezTo>
                <a:cubicBezTo>
                  <a:pt x="2522087" y="174323"/>
                  <a:pt x="2442839" y="220839"/>
                  <a:pt x="2414016" y="231648"/>
                </a:cubicBezTo>
                <a:cubicBezTo>
                  <a:pt x="2398327" y="237532"/>
                  <a:pt x="2381504" y="239776"/>
                  <a:pt x="2365248" y="243840"/>
                </a:cubicBezTo>
                <a:cubicBezTo>
                  <a:pt x="2332761" y="292571"/>
                  <a:pt x="2345855" y="292201"/>
                  <a:pt x="2267712" y="292608"/>
                </a:cubicBezTo>
                <a:lnTo>
                  <a:pt x="0" y="292608"/>
                </a:lnTo>
              </a:path>
            </a:pathLst>
          </a:custGeom>
          <a:noFill/>
          <a:ln w="38100" cap="flat" cmpd="sng" algn="ctr">
            <a:solidFill>
              <a:srgbClr val="FF0000"/>
            </a:solidFill>
            <a:prstDash val="solid"/>
            <a:round/>
            <a:headEnd type="none" w="sm" len="sm"/>
            <a:tailEnd type="triangle"/>
          </a:ln>
          <a:effectLst/>
        </p:spPr>
        <p:txBody>
          <a:bodyPr rtlCol="0" anchor="ctr"/>
          <a:lstStyle/>
          <a:p>
            <a:pPr algn="ctr"/>
            <a:endParaRPr lang="en-US" dirty="0"/>
          </a:p>
        </p:txBody>
      </p:sp>
      <p:sp>
        <p:nvSpPr>
          <p:cNvPr id="10" name="Freeform 9"/>
          <p:cNvSpPr/>
          <p:nvPr/>
        </p:nvSpPr>
        <p:spPr bwMode="auto">
          <a:xfrm>
            <a:off x="3706368" y="3201356"/>
            <a:ext cx="240419" cy="268224"/>
          </a:xfrm>
          <a:custGeom>
            <a:avLst/>
            <a:gdLst>
              <a:gd name="connsiteX0" fmla="*/ 60960 w 240419"/>
              <a:gd name="connsiteY0" fmla="*/ 0 h 268224"/>
              <a:gd name="connsiteX1" fmla="*/ 219456 w 240419"/>
              <a:gd name="connsiteY1" fmla="*/ 231648 h 268224"/>
              <a:gd name="connsiteX2" fmla="*/ 182880 w 240419"/>
              <a:gd name="connsiteY2" fmla="*/ 268224 h 268224"/>
              <a:gd name="connsiteX3" fmla="*/ 12192 w 240419"/>
              <a:gd name="connsiteY3" fmla="*/ 231648 h 268224"/>
              <a:gd name="connsiteX4" fmla="*/ 0 w 240419"/>
              <a:gd name="connsiteY4" fmla="*/ 219456 h 2682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0419" h="268224">
                <a:moveTo>
                  <a:pt x="60960" y="0"/>
                </a:moveTo>
                <a:cubicBezTo>
                  <a:pt x="231325" y="85183"/>
                  <a:pt x="270852" y="38913"/>
                  <a:pt x="219456" y="231648"/>
                </a:cubicBezTo>
                <a:cubicBezTo>
                  <a:pt x="215013" y="248308"/>
                  <a:pt x="195072" y="256032"/>
                  <a:pt x="182880" y="268224"/>
                </a:cubicBezTo>
                <a:cubicBezTo>
                  <a:pt x="81212" y="258057"/>
                  <a:pt x="80431" y="272591"/>
                  <a:pt x="12192" y="231648"/>
                </a:cubicBezTo>
                <a:cubicBezTo>
                  <a:pt x="7264" y="228691"/>
                  <a:pt x="4064" y="223520"/>
                  <a:pt x="0" y="219456"/>
                </a:cubicBezTo>
              </a:path>
            </a:pathLst>
          </a:custGeom>
          <a:noFill/>
          <a:ln w="38100" cap="flat" cmpd="sng" algn="ctr">
            <a:solidFill>
              <a:srgbClr val="FF0000"/>
            </a:solidFill>
            <a:prstDash val="solid"/>
            <a:round/>
            <a:headEnd type="none" w="sm" len="sm"/>
            <a:tailEnd type="triangle"/>
          </a:ln>
          <a:effectLst/>
        </p:spPr>
        <p:txBody>
          <a:bodyPr rtlCol="0" anchor="ctr"/>
          <a:lstStyle/>
          <a:p>
            <a:pPr algn="ctr"/>
            <a:endParaRPr lang="en-US" dirty="0"/>
          </a:p>
        </p:txBody>
      </p:sp>
      <p:grpSp>
        <p:nvGrpSpPr>
          <p:cNvPr id="11" name="Group 10"/>
          <p:cNvGrpSpPr/>
          <p:nvPr/>
        </p:nvGrpSpPr>
        <p:grpSpPr>
          <a:xfrm>
            <a:off x="3573931" y="3543369"/>
            <a:ext cx="2957560" cy="369332"/>
            <a:chOff x="1452748" y="4425668"/>
            <a:chExt cx="2957560" cy="369332"/>
          </a:xfrm>
        </p:grpSpPr>
        <p:cxnSp>
          <p:nvCxnSpPr>
            <p:cNvPr id="12" name="Straight Arrow Connector 11"/>
            <p:cNvCxnSpPr/>
            <p:nvPr/>
          </p:nvCxnSpPr>
          <p:spPr>
            <a:xfrm>
              <a:off x="1452748" y="4435796"/>
              <a:ext cx="1941230" cy="21266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393978" y="4425668"/>
              <a:ext cx="1016330" cy="369332"/>
            </a:xfrm>
            <a:prstGeom prst="rect">
              <a:avLst/>
            </a:prstGeom>
            <a:solidFill>
              <a:schemeClr val="bg2">
                <a:lumMod val="40000"/>
                <a:lumOff val="60000"/>
              </a:schemeClr>
            </a:solidFill>
          </p:spPr>
          <p:txBody>
            <a:bodyPr wrap="square" rtlCol="0">
              <a:spAutoFit/>
            </a:bodyPr>
            <a:lstStyle/>
            <a:p>
              <a:r>
                <a:rPr lang="en-US" b="1" dirty="0" smtClean="0">
                  <a:solidFill>
                    <a:srgbClr val="FF0000"/>
                  </a:solidFill>
                </a:rPr>
                <a:t>End</a:t>
              </a:r>
              <a:endParaRPr lang="en-US" b="1" dirty="0">
                <a:solidFill>
                  <a:srgbClr val="FF0000"/>
                </a:solidFill>
              </a:endParaRPr>
            </a:p>
          </p:txBody>
        </p:sp>
      </p:grpSp>
    </p:spTree>
    <p:extLst>
      <p:ext uri="{BB962C8B-B14F-4D97-AF65-F5344CB8AC3E}">
        <p14:creationId xmlns:p14="http://schemas.microsoft.com/office/powerpoint/2010/main" val="3335980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up)">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up)">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up)">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up)">
                                      <p:cBhvr>
                                        <p:cTn id="27" dur="500"/>
                                        <p:tgtEl>
                                          <p:spTgt spid="10"/>
                                        </p:tgtEl>
                                      </p:cBhvr>
                                    </p:animEffect>
                                  </p:childTnLst>
                                </p:cTn>
                              </p:par>
                            </p:childTnLst>
                          </p:cTn>
                        </p:par>
                        <p:par>
                          <p:cTn id="28" fill="hold">
                            <p:stCondLst>
                              <p:cond delay="500"/>
                            </p:stCondLst>
                            <p:childTnLst>
                              <p:par>
                                <p:cTn id="29" presetID="22" presetClass="entr" presetSubtype="1" fill="hold"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wipe(up)">
                                      <p:cBhvr>
                                        <p:cTn id="3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Decision Making With An ‘</a:t>
            </a:r>
            <a:r>
              <a:rPr lang="en-US" altLang="ja-JP" sz="2800" dirty="0" smtClean="0">
                <a:latin typeface="Consolas" panose="020B0609020204030204" pitchFamily="49" charset="0"/>
                <a:ea typeface="ＭＳ Ｐゴシック" panose="020B0600070205080204" pitchFamily="34" charset="-128"/>
              </a:rPr>
              <a:t>If</a:t>
            </a:r>
            <a:r>
              <a:rPr lang="en-US" altLang="en-US" dirty="0" smtClean="0">
                <a:ea typeface="ＭＳ Ｐゴシック" panose="020B0600070205080204" pitchFamily="34" charset="-128"/>
              </a:rPr>
              <a:t>’</a:t>
            </a:r>
            <a:r>
              <a:rPr lang="en-US" altLang="ja-JP" dirty="0" smtClean="0">
                <a:ea typeface="ＭＳ Ｐゴシック" panose="020B0600070205080204" pitchFamily="34" charset="-128"/>
              </a:rPr>
              <a:t>: Summary</a:t>
            </a:r>
            <a:endParaRPr lang="en-US" altLang="en-US" dirty="0" smtClean="0">
              <a:ea typeface="ＭＳ Ｐゴシック" panose="020B0600070205080204" pitchFamily="34" charset="-128"/>
            </a:endParaRPr>
          </a:p>
        </p:txBody>
      </p:sp>
      <p:sp>
        <p:nvSpPr>
          <p:cNvPr id="20483" name="Rectangle 3"/>
          <p:cNvSpPr>
            <a:spLocks noGrp="1"/>
          </p:cNvSpPr>
          <p:nvPr>
            <p:ph type="body" idx="4294967295"/>
          </p:nvPr>
        </p:nvSpPr>
        <p:spPr/>
        <p:txBody>
          <a:bodyPr/>
          <a:lstStyle/>
          <a:p>
            <a:pPr eaLnBrk="1" hangingPunct="1"/>
            <a:r>
              <a:rPr lang="en-US" altLang="en-US" dirty="0" smtClean="0">
                <a:ea typeface="ＭＳ Ｐゴシック" panose="020B0600070205080204" pitchFamily="34" charset="-128"/>
              </a:rPr>
              <a:t>Used when a question (Boolean expression) evaluates only to a true or false value (Boolean):</a:t>
            </a:r>
          </a:p>
          <a:p>
            <a:pPr lvl="1" eaLnBrk="1" hangingPunct="1"/>
            <a:r>
              <a:rPr lang="en-US" altLang="en-US" dirty="0" smtClean="0">
                <a:ea typeface="ＭＳ Ｐゴシック" panose="020B0600070205080204" pitchFamily="34" charset="-128"/>
              </a:rPr>
              <a:t>If the question evaluates to true then the program reacts differently. It will execute the body after which it proceeds to the remainder of the program (which follows the if construct).</a:t>
            </a:r>
          </a:p>
          <a:p>
            <a:pPr lvl="1" eaLnBrk="1" hangingPunct="1"/>
            <a:r>
              <a:rPr lang="en-US" altLang="en-US" dirty="0" smtClean="0">
                <a:ea typeface="ＭＳ Ｐゴシック" panose="020B0600070205080204" pitchFamily="34" charset="-128"/>
              </a:rPr>
              <a:t>If the question evaluates to false then the program doesn’t react differently. It just executes the remainder of the program (which follows the if construct).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Decision Making With An ‘</a:t>
            </a:r>
            <a:r>
              <a:rPr lang="en-US" altLang="ja-JP" sz="2800" dirty="0" smtClean="0">
                <a:solidFill>
                  <a:srgbClr val="FF0000"/>
                </a:solidFill>
                <a:latin typeface="Consolas" panose="020B0609020204030204" pitchFamily="49" charset="0"/>
                <a:ea typeface="ＭＳ Ｐゴシック" panose="020B0600070205080204" pitchFamily="34" charset="-128"/>
              </a:rPr>
              <a:t>If</a:t>
            </a:r>
            <a:r>
              <a:rPr lang="en-US" altLang="ja-JP" sz="2800" dirty="0" smtClean="0">
                <a:latin typeface="Consolas" panose="020B0609020204030204" pitchFamily="49" charset="0"/>
                <a:ea typeface="ＭＳ Ｐゴシック" panose="020B0600070205080204" pitchFamily="34" charset="-128"/>
              </a:rPr>
              <a:t>-</a:t>
            </a:r>
            <a:r>
              <a:rPr lang="en-US" altLang="ja-JP" sz="2800" dirty="0" smtClean="0">
                <a:solidFill>
                  <a:schemeClr val="accent2">
                    <a:lumMod val="75000"/>
                  </a:schemeClr>
                </a:solidFill>
                <a:latin typeface="Consolas" panose="020B0609020204030204" pitchFamily="49" charset="0"/>
                <a:ea typeface="ＭＳ Ｐゴシック" panose="020B0600070205080204" pitchFamily="34" charset="-128"/>
              </a:rPr>
              <a:t>Else</a:t>
            </a:r>
            <a:r>
              <a:rPr lang="en-US" altLang="en-US" dirty="0" smtClean="0">
                <a:ea typeface="ＭＳ Ｐゴシック" panose="020B0600070205080204" pitchFamily="34" charset="-128"/>
              </a:rPr>
              <a:t>’</a:t>
            </a:r>
          </a:p>
        </p:txBody>
      </p:sp>
      <p:sp>
        <p:nvSpPr>
          <p:cNvPr id="132099" name="AutoShape 3"/>
          <p:cNvSpPr>
            <a:spLocks noChangeArrowheads="1"/>
          </p:cNvSpPr>
          <p:nvPr/>
        </p:nvSpPr>
        <p:spPr bwMode="auto">
          <a:xfrm>
            <a:off x="1036638" y="1704975"/>
            <a:ext cx="2308225" cy="679450"/>
          </a:xfrm>
          <a:prstGeom prst="diamond">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Question?</a:t>
            </a:r>
          </a:p>
        </p:txBody>
      </p:sp>
      <p:grpSp>
        <p:nvGrpSpPr>
          <p:cNvPr id="4" name="Group 3"/>
          <p:cNvGrpSpPr>
            <a:grpSpLocks/>
          </p:cNvGrpSpPr>
          <p:nvPr/>
        </p:nvGrpSpPr>
        <p:grpSpPr bwMode="auto">
          <a:xfrm>
            <a:off x="3349625" y="1765300"/>
            <a:ext cx="3957638" cy="661988"/>
            <a:chOff x="3349726" y="1765300"/>
            <a:chExt cx="3957537" cy="661988"/>
          </a:xfrm>
        </p:grpSpPr>
        <p:sp>
          <p:nvSpPr>
            <p:cNvPr id="21520" name="Line 5"/>
            <p:cNvSpPr>
              <a:spLocks noChangeShapeType="1"/>
            </p:cNvSpPr>
            <p:nvPr/>
          </p:nvSpPr>
          <p:spPr bwMode="auto">
            <a:xfrm>
              <a:off x="3349726" y="2038130"/>
              <a:ext cx="1473487" cy="657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21521" name="Rectangle 6"/>
            <p:cNvSpPr>
              <a:spLocks noChangeArrowheads="1"/>
            </p:cNvSpPr>
            <p:nvPr/>
          </p:nvSpPr>
          <p:spPr bwMode="auto">
            <a:xfrm>
              <a:off x="4823214" y="1778000"/>
              <a:ext cx="2484049" cy="649288"/>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Execute a statement</a:t>
              </a:r>
            </a:p>
            <a:p>
              <a:pPr>
                <a:spcBef>
                  <a:spcPct val="0"/>
                </a:spcBef>
                <a:buFontTx/>
                <a:buNone/>
              </a:pPr>
              <a:r>
                <a:rPr lang="en-US" altLang="en-US" sz="1400" dirty="0">
                  <a:latin typeface="Arial" panose="020B0604020202020204" pitchFamily="34" charset="0"/>
                </a:rPr>
                <a:t>or statements (if body)</a:t>
              </a:r>
            </a:p>
          </p:txBody>
        </p:sp>
        <p:sp>
          <p:nvSpPr>
            <p:cNvPr id="21522" name="Text Box 7"/>
            <p:cNvSpPr txBox="1">
              <a:spLocks noChangeArrowheads="1"/>
            </p:cNvSpPr>
            <p:nvPr/>
          </p:nvSpPr>
          <p:spPr bwMode="auto">
            <a:xfrm>
              <a:off x="3822638" y="1765300"/>
              <a:ext cx="596962" cy="279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b="1" dirty="0">
                  <a:solidFill>
                    <a:srgbClr val="FF0000"/>
                  </a:solidFill>
                  <a:latin typeface="Arial" panose="020B0604020202020204" pitchFamily="34" charset="0"/>
                </a:rPr>
                <a:t>True</a:t>
              </a:r>
            </a:p>
          </p:txBody>
        </p:sp>
      </p:grpSp>
      <p:grpSp>
        <p:nvGrpSpPr>
          <p:cNvPr id="7" name="Group 6"/>
          <p:cNvGrpSpPr>
            <a:grpSpLocks/>
          </p:cNvGrpSpPr>
          <p:nvPr/>
        </p:nvGrpSpPr>
        <p:grpSpPr bwMode="auto">
          <a:xfrm>
            <a:off x="749300" y="2381250"/>
            <a:ext cx="2792413" cy="1811338"/>
            <a:chOff x="749300" y="2381250"/>
            <a:chExt cx="2792413" cy="1811338"/>
          </a:xfrm>
        </p:grpSpPr>
        <p:grpSp>
          <p:nvGrpSpPr>
            <p:cNvPr id="21516" name="Group 5"/>
            <p:cNvGrpSpPr>
              <a:grpSpLocks/>
            </p:cNvGrpSpPr>
            <p:nvPr/>
          </p:nvGrpSpPr>
          <p:grpSpPr bwMode="auto">
            <a:xfrm>
              <a:off x="1612900" y="2381250"/>
              <a:ext cx="665163" cy="1143000"/>
              <a:chOff x="1612900" y="2381250"/>
              <a:chExt cx="665163" cy="1143000"/>
            </a:xfrm>
          </p:grpSpPr>
          <p:sp>
            <p:nvSpPr>
              <p:cNvPr id="21518" name="Line 10"/>
              <p:cNvSpPr>
                <a:spLocks noChangeShapeType="1"/>
              </p:cNvSpPr>
              <p:nvPr/>
            </p:nvSpPr>
            <p:spPr bwMode="auto">
              <a:xfrm flipH="1">
                <a:off x="2178050" y="2381250"/>
                <a:ext cx="19050" cy="114300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21519" name="Text Box 11"/>
              <p:cNvSpPr txBox="1">
                <a:spLocks noChangeArrowheads="1"/>
              </p:cNvSpPr>
              <p:nvPr/>
            </p:nvSpPr>
            <p:spPr bwMode="auto">
              <a:xfrm>
                <a:off x="1612900" y="2781300"/>
                <a:ext cx="665163"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b="1" dirty="0">
                    <a:solidFill>
                      <a:schemeClr val="accent2">
                        <a:lumMod val="75000"/>
                      </a:schemeClr>
                    </a:solidFill>
                    <a:latin typeface="Arial" panose="020B0604020202020204" pitchFamily="34" charset="0"/>
                  </a:rPr>
                  <a:t>False</a:t>
                </a:r>
              </a:p>
            </p:txBody>
          </p:sp>
        </p:grpSp>
        <p:sp>
          <p:nvSpPr>
            <p:cNvPr id="21517" name="Rectangle 12"/>
            <p:cNvSpPr>
              <a:spLocks noChangeArrowheads="1"/>
            </p:cNvSpPr>
            <p:nvPr/>
          </p:nvSpPr>
          <p:spPr bwMode="auto">
            <a:xfrm>
              <a:off x="749300" y="3543300"/>
              <a:ext cx="2792413" cy="649288"/>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Execute a statement</a:t>
              </a:r>
            </a:p>
            <a:p>
              <a:pPr>
                <a:spcBef>
                  <a:spcPct val="0"/>
                </a:spcBef>
                <a:buFontTx/>
                <a:buNone/>
              </a:pPr>
              <a:r>
                <a:rPr lang="en-US" altLang="en-US" sz="1400" dirty="0">
                  <a:latin typeface="Arial" panose="020B0604020202020204" pitchFamily="34" charset="0"/>
                </a:rPr>
                <a:t>or statements (else body)</a:t>
              </a:r>
            </a:p>
          </p:txBody>
        </p:sp>
      </p:grpSp>
      <p:grpSp>
        <p:nvGrpSpPr>
          <p:cNvPr id="9" name="Group 8"/>
          <p:cNvGrpSpPr>
            <a:grpSpLocks/>
          </p:cNvGrpSpPr>
          <p:nvPr/>
        </p:nvGrpSpPr>
        <p:grpSpPr bwMode="auto">
          <a:xfrm>
            <a:off x="1447800" y="2427288"/>
            <a:ext cx="4578350" cy="3798887"/>
            <a:chOff x="1447800" y="2427288"/>
            <a:chExt cx="4578350" cy="3798887"/>
          </a:xfrm>
        </p:grpSpPr>
        <p:sp>
          <p:nvSpPr>
            <p:cNvPr id="21512" name="Rectangle 14"/>
            <p:cNvSpPr>
              <a:spLocks noChangeArrowheads="1"/>
            </p:cNvSpPr>
            <p:nvPr/>
          </p:nvSpPr>
          <p:spPr bwMode="auto">
            <a:xfrm>
              <a:off x="1447800" y="5546725"/>
              <a:ext cx="1660525" cy="679450"/>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Remainder of </a:t>
              </a:r>
            </a:p>
            <a:p>
              <a:pPr>
                <a:spcBef>
                  <a:spcPct val="0"/>
                </a:spcBef>
                <a:buFontTx/>
                <a:buNone/>
              </a:pPr>
              <a:r>
                <a:rPr lang="en-US" altLang="en-US" sz="1400" dirty="0">
                  <a:latin typeface="Arial" panose="020B0604020202020204" pitchFamily="34" charset="0"/>
                </a:rPr>
                <a:t>the program</a:t>
              </a:r>
            </a:p>
          </p:txBody>
        </p:sp>
        <p:sp>
          <p:nvSpPr>
            <p:cNvPr id="21513" name="Line 15"/>
            <p:cNvSpPr>
              <a:spLocks noChangeShapeType="1"/>
            </p:cNvSpPr>
            <p:nvPr/>
          </p:nvSpPr>
          <p:spPr bwMode="auto">
            <a:xfrm flipH="1">
              <a:off x="3108325" y="5880100"/>
              <a:ext cx="2917825" cy="1270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21514" name="Line 16"/>
            <p:cNvSpPr>
              <a:spLocks noChangeShapeType="1"/>
            </p:cNvSpPr>
            <p:nvPr/>
          </p:nvSpPr>
          <p:spPr bwMode="auto">
            <a:xfrm flipH="1">
              <a:off x="6013450" y="2427288"/>
              <a:ext cx="12700" cy="3465512"/>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lstStyle/>
            <a:p>
              <a:endParaRPr lang="en-CA" dirty="0"/>
            </a:p>
          </p:txBody>
        </p:sp>
        <p:sp>
          <p:nvSpPr>
            <p:cNvPr id="21515" name="Line 17"/>
            <p:cNvSpPr>
              <a:spLocks noChangeShapeType="1"/>
            </p:cNvSpPr>
            <p:nvPr/>
          </p:nvSpPr>
          <p:spPr bwMode="auto">
            <a:xfrm>
              <a:off x="2190750" y="4216400"/>
              <a:ext cx="12700" cy="132715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209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body" idx="4294967295"/>
          </p:nvPr>
        </p:nvSpPr>
        <p:spPr/>
        <p:txBody>
          <a:bodyPr/>
          <a:lstStyle/>
          <a:p>
            <a:pPr eaLnBrk="1" hangingPunct="1"/>
            <a:r>
              <a:rPr lang="en-US" altLang="en-US" dirty="0" smtClean="0">
                <a:ea typeface="ＭＳ Ｐゴシック" panose="020B0600070205080204" pitchFamily="34" charset="-128"/>
              </a:rPr>
              <a:t>Decision making: checking if a condition is true (in which case something should be done) but unlike ‘</a:t>
            </a:r>
            <a:r>
              <a:rPr lang="en-US" altLang="ja-JP" sz="2000" dirty="0" smtClean="0">
                <a:latin typeface="Consolas" panose="020B0609020204030204" pitchFamily="49" charset="0"/>
                <a:ea typeface="ＭＳ Ｐゴシック" panose="020B0600070205080204" pitchFamily="34" charset="-128"/>
              </a:rPr>
              <a:t>if</a:t>
            </a:r>
            <a:r>
              <a:rPr lang="en-US" altLang="en-US" dirty="0" smtClean="0">
                <a:ea typeface="ＭＳ Ｐゴシック" panose="020B0600070205080204" pitchFamily="34" charset="-128"/>
              </a:rPr>
              <a:t>’</a:t>
            </a:r>
            <a:r>
              <a:rPr lang="en-US" altLang="ja-JP" dirty="0" smtClean="0">
                <a:ea typeface="ＭＳ Ｐゴシック" panose="020B0600070205080204" pitchFamily="34" charset="-128"/>
              </a:rPr>
              <a:t> </a:t>
            </a:r>
            <a:r>
              <a:rPr lang="en-US" altLang="ja-JP" i="1" dirty="0" smtClean="0">
                <a:ea typeface="ＭＳ Ｐゴシック" panose="020B0600070205080204" pitchFamily="34" charset="-128"/>
              </a:rPr>
              <a:t>also reacting if the condition is not true (false).</a:t>
            </a:r>
            <a:endParaRPr lang="en-CA" altLang="ja-JP" i="1" dirty="0" smtClean="0">
              <a:ea typeface="ＭＳ Ｐゴシック" panose="020B0600070205080204" pitchFamily="34" charset="-128"/>
            </a:endParaRPr>
          </a:p>
          <a:p>
            <a:pPr eaLnBrk="1" hangingPunct="1"/>
            <a:r>
              <a:rPr lang="en-CA" altLang="en-US" b="1" dirty="0" smtClean="0">
                <a:ea typeface="ＭＳ Ｐゴシック" panose="020B0600070205080204" pitchFamily="34" charset="-128"/>
              </a:rPr>
              <a:t>Format:</a:t>
            </a:r>
          </a:p>
          <a:p>
            <a:pPr eaLnBrk="1" hangingPunct="1">
              <a:buFontTx/>
              <a:buNone/>
            </a:pPr>
            <a:r>
              <a:rPr lang="en-CA" altLang="en-US" sz="1800" dirty="0" smtClean="0">
                <a:latin typeface="Consolas" panose="020B0609020204030204" pitchFamily="49" charset="0"/>
                <a:ea typeface="ＭＳ Ｐゴシック" panose="020B0600070205080204" pitchFamily="34" charset="-128"/>
              </a:rPr>
              <a:t>     if (</a:t>
            </a:r>
            <a:r>
              <a:rPr lang="en-CA" altLang="en-US" sz="1800" i="1" dirty="0" smtClean="0">
                <a:latin typeface="Consolas" panose="020B0609020204030204" pitchFamily="49" charset="0"/>
                <a:ea typeface="ＭＳ Ｐゴシック" panose="020B0600070205080204" pitchFamily="34" charset="-128"/>
              </a:rPr>
              <a:t>operand  relational operator  operand</a:t>
            </a:r>
            <a:r>
              <a:rPr lang="en-CA" altLang="en-US" sz="1800" dirty="0" smtClean="0">
                <a:latin typeface="Consolas" panose="020B0609020204030204" pitchFamily="49" charset="0"/>
                <a:ea typeface="ＭＳ Ｐゴシック" panose="020B0600070205080204" pitchFamily="34" charset="-128"/>
              </a:rPr>
              <a:t>):</a:t>
            </a:r>
          </a:p>
          <a:p>
            <a:pPr eaLnBrk="1" hangingPunct="1">
              <a:buFontTx/>
              <a:buNone/>
            </a:pPr>
            <a:r>
              <a:rPr lang="en-CA" altLang="en-US" sz="1800" dirty="0" smtClean="0">
                <a:latin typeface="Consolas" panose="020B0609020204030204" pitchFamily="49" charset="0"/>
                <a:ea typeface="ＭＳ Ｐゴシック" panose="020B0600070205080204" pitchFamily="34" charset="-128"/>
              </a:rPr>
              <a:t>         </a:t>
            </a:r>
            <a:r>
              <a:rPr lang="en-CA" altLang="en-US" sz="1800" i="1" dirty="0" smtClean="0">
                <a:latin typeface="Consolas" panose="020B0609020204030204" pitchFamily="49" charset="0"/>
                <a:ea typeface="ＭＳ Ｐゴシック" panose="020B0600070205080204" pitchFamily="34" charset="-128"/>
              </a:rPr>
              <a:t>body of 'if'</a:t>
            </a:r>
          </a:p>
          <a:p>
            <a:pPr eaLnBrk="1" hangingPunct="1">
              <a:buFontTx/>
              <a:buNone/>
            </a:pPr>
            <a:r>
              <a:rPr lang="en-CA" altLang="en-US" sz="1800" dirty="0" smtClean="0">
                <a:latin typeface="Consolas" panose="020B0609020204030204" pitchFamily="49" charset="0"/>
                <a:ea typeface="ＭＳ Ｐゴシック" panose="020B0600070205080204" pitchFamily="34" charset="-128"/>
              </a:rPr>
              <a:t>     else:</a:t>
            </a:r>
          </a:p>
          <a:p>
            <a:pPr eaLnBrk="1" hangingPunct="1">
              <a:buFontTx/>
              <a:buNone/>
            </a:pPr>
            <a:r>
              <a:rPr lang="en-CA" altLang="en-US" sz="1800" dirty="0" smtClean="0">
                <a:latin typeface="Consolas" panose="020B0609020204030204" pitchFamily="49" charset="0"/>
                <a:ea typeface="ＭＳ Ｐゴシック" panose="020B0600070205080204" pitchFamily="34" charset="-128"/>
              </a:rPr>
              <a:t>         </a:t>
            </a:r>
            <a:r>
              <a:rPr lang="en-CA" altLang="en-US" sz="1800" i="1" dirty="0" smtClean="0">
                <a:latin typeface="Consolas" panose="020B0609020204030204" pitchFamily="49" charset="0"/>
                <a:ea typeface="ＭＳ Ｐゴシック" panose="020B0600070205080204" pitchFamily="34" charset="-128"/>
              </a:rPr>
              <a:t>body of 'else'</a:t>
            </a:r>
            <a:endParaRPr lang="en-CA" altLang="en-US" sz="1800" b="1" i="1" dirty="0" smtClean="0">
              <a:latin typeface="Consolas" panose="020B0609020204030204" pitchFamily="49" charset="0"/>
              <a:ea typeface="ＭＳ Ｐゴシック" panose="020B0600070205080204" pitchFamily="34" charset="-128"/>
            </a:endParaRPr>
          </a:p>
          <a:p>
            <a:pPr eaLnBrk="1" hangingPunct="1">
              <a:buFontTx/>
              <a:buNone/>
            </a:pPr>
            <a:r>
              <a:rPr lang="en-CA" altLang="en-US" sz="1800" i="1" dirty="0" smtClean="0">
                <a:latin typeface="Consolas" panose="020B0609020204030204" pitchFamily="49" charset="0"/>
                <a:ea typeface="ＭＳ Ｐゴシック" panose="020B0600070205080204" pitchFamily="34" charset="-128"/>
              </a:rPr>
              <a:t>     additional statements</a:t>
            </a:r>
            <a:endParaRPr lang="en-CA" altLang="en-US" sz="1800" b="1" i="1" dirty="0" smtClean="0">
              <a:latin typeface="Consolas" panose="020B0609020204030204" pitchFamily="49" charset="0"/>
              <a:ea typeface="ＭＳ Ｐゴシック" panose="020B0600070205080204" pitchFamily="34" charset="-128"/>
            </a:endParaRPr>
          </a:p>
        </p:txBody>
      </p:sp>
      <p:sp>
        <p:nvSpPr>
          <p:cNvPr id="22531" name="Rectangle 3"/>
          <p:cNvSpPr>
            <a:spLocks noGrp="1"/>
          </p:cNvSpPr>
          <p:nvPr>
            <p:ph type="title" idx="4294967295"/>
          </p:nvPr>
        </p:nvSpPr>
        <p:spPr/>
        <p:txBody>
          <a:bodyPr/>
          <a:lstStyle/>
          <a:p>
            <a:pPr eaLnBrk="1" hangingPunct="1"/>
            <a:r>
              <a:rPr lang="en-CA" altLang="en-US" dirty="0" smtClean="0">
                <a:ea typeface="ＭＳ Ｐゴシック" panose="020B0600070205080204" pitchFamily="34" charset="-128"/>
              </a:rPr>
              <a:t>The </a:t>
            </a:r>
            <a:r>
              <a:rPr lang="en-CA" altLang="en-US" sz="2800" dirty="0" smtClean="0">
                <a:latin typeface="Consolas" panose="020B0609020204030204" pitchFamily="49" charset="0"/>
                <a:ea typeface="ＭＳ Ｐゴシック" panose="020B0600070205080204" pitchFamily="34" charset="-128"/>
              </a:rPr>
              <a:t>If-Else</a:t>
            </a:r>
            <a:r>
              <a:rPr lang="en-CA" altLang="en-US" dirty="0" smtClean="0">
                <a:ea typeface="ＭＳ Ｐゴシック" panose="020B0600070205080204" pitchFamily="34" charset="-128"/>
              </a:rPr>
              <a:t> Construct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p:cNvSpPr>
          <p:nvPr>
            <p:ph type="body" idx="4294967295"/>
          </p:nvPr>
        </p:nvSpPr>
        <p:spPr/>
        <p:txBody>
          <a:bodyPr/>
          <a:lstStyle/>
          <a:p>
            <a:pPr eaLnBrk="1" hangingPunct="1"/>
            <a:r>
              <a:rPr lang="en-CA" altLang="en-US" b="1" dirty="0" smtClean="0">
                <a:ea typeface="ＭＳ Ｐゴシック" panose="020B0600070205080204" pitchFamily="34" charset="-128"/>
              </a:rPr>
              <a:t>Program name: </a:t>
            </a:r>
            <a:r>
              <a:rPr lang="en-CA" altLang="en-US" sz="2000" dirty="0" smtClean="0">
                <a:latin typeface="Consolas" panose="020B0609020204030204" pitchFamily="49" charset="0"/>
                <a:ea typeface="ＭＳ Ｐゴシック" panose="020B0600070205080204" pitchFamily="34" charset="-128"/>
              </a:rPr>
              <a:t>if_else1.py</a:t>
            </a:r>
          </a:p>
          <a:p>
            <a:pPr eaLnBrk="1" hangingPunct="1"/>
            <a:r>
              <a:rPr lang="en-CA" altLang="en-US" b="1" dirty="0" smtClean="0">
                <a:ea typeface="ＭＳ Ｐゴシック" panose="020B0600070205080204" pitchFamily="34" charset="-128"/>
              </a:rPr>
              <a:t>Partial example:</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(age &lt; 18):</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print("Not an adult")</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else:</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print("Adult")</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print("Tell me more about yourself")</a:t>
            </a:r>
            <a:endParaRPr lang="en-CA" altLang="en-US" sz="1800" dirty="0" smtClean="0">
              <a:latin typeface="Consolas" panose="020B0609020204030204" pitchFamily="49" charset="0"/>
              <a:ea typeface="ＭＳ Ｐゴシック" panose="020B0600070205080204" pitchFamily="34" charset="-128"/>
            </a:endParaRPr>
          </a:p>
        </p:txBody>
      </p:sp>
      <p:pic>
        <p:nvPicPr>
          <p:cNvPr id="3072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4267200"/>
            <a:ext cx="4343400" cy="239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6" name="Rectangle 2"/>
          <p:cNvSpPr>
            <a:spLocks noGrp="1"/>
          </p:cNvSpPr>
          <p:nvPr>
            <p:ph type="title" idx="4294967295"/>
          </p:nvPr>
        </p:nvSpPr>
        <p:spPr/>
        <p:txBody>
          <a:bodyPr/>
          <a:lstStyle/>
          <a:p>
            <a:pPr eaLnBrk="1" hangingPunct="1"/>
            <a:r>
              <a:rPr lang="en-CA" altLang="en-US" sz="2800" dirty="0" smtClean="0">
                <a:latin typeface="Consolas" panose="020B0609020204030204" pitchFamily="49" charset="0"/>
                <a:ea typeface="ＭＳ Ｐゴシック" panose="020B0600070205080204" pitchFamily="34" charset="-128"/>
              </a:rPr>
              <a:t>If-Else</a:t>
            </a:r>
            <a:r>
              <a:rPr lang="en-CA" altLang="en-US" dirty="0" smtClean="0">
                <a:ea typeface="ＭＳ Ｐゴシック" panose="020B0600070205080204" pitchFamily="34" charset="-128"/>
              </a:rPr>
              <a:t> Construct (2)</a:t>
            </a:r>
          </a:p>
        </p:txBody>
      </p:sp>
      <p:grpSp>
        <p:nvGrpSpPr>
          <p:cNvPr id="2" name="Group 5"/>
          <p:cNvGrpSpPr>
            <a:grpSpLocks/>
          </p:cNvGrpSpPr>
          <p:nvPr/>
        </p:nvGrpSpPr>
        <p:grpSpPr bwMode="auto">
          <a:xfrm>
            <a:off x="2965450" y="5573713"/>
            <a:ext cx="1600200" cy="369887"/>
            <a:chOff x="2965315" y="5574268"/>
            <a:chExt cx="1600200" cy="369332"/>
          </a:xfrm>
        </p:grpSpPr>
        <p:cxnSp>
          <p:nvCxnSpPr>
            <p:cNvPr id="3" name="Straight Arrow Connector 2"/>
            <p:cNvCxnSpPr/>
            <p:nvPr/>
          </p:nvCxnSpPr>
          <p:spPr>
            <a:xfrm flipH="1">
              <a:off x="2965315" y="5759726"/>
              <a:ext cx="381000" cy="0"/>
            </a:xfrm>
            <a:prstGeom prst="straightConnector1">
              <a:avLst/>
            </a:prstGeom>
            <a:ln w="25400">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3563" name="TextBox 3"/>
            <p:cNvSpPr txBox="1">
              <a:spLocks noChangeArrowheads="1"/>
            </p:cNvSpPr>
            <p:nvPr/>
          </p:nvSpPr>
          <p:spPr bwMode="auto">
            <a:xfrm>
              <a:off x="3346315" y="5574268"/>
              <a:ext cx="1219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dirty="0">
                  <a:solidFill>
                    <a:schemeClr val="accent2">
                      <a:lumMod val="75000"/>
                    </a:schemeClr>
                  </a:solidFill>
                </a:rPr>
                <a:t>Else case</a:t>
              </a:r>
            </a:p>
          </p:txBody>
        </p:sp>
      </p:grpSp>
      <p:grpSp>
        <p:nvGrpSpPr>
          <p:cNvPr id="4" name="Group 4"/>
          <p:cNvGrpSpPr>
            <a:grpSpLocks/>
          </p:cNvGrpSpPr>
          <p:nvPr/>
        </p:nvGrpSpPr>
        <p:grpSpPr bwMode="auto">
          <a:xfrm>
            <a:off x="2927350" y="4430713"/>
            <a:ext cx="1600200" cy="369887"/>
            <a:chOff x="2927215" y="4431268"/>
            <a:chExt cx="1600200" cy="369332"/>
          </a:xfrm>
        </p:grpSpPr>
        <p:cxnSp>
          <p:nvCxnSpPr>
            <p:cNvPr id="10" name="Straight Arrow Connector 9"/>
            <p:cNvCxnSpPr/>
            <p:nvPr/>
          </p:nvCxnSpPr>
          <p:spPr>
            <a:xfrm flipH="1">
              <a:off x="2927215" y="4616726"/>
              <a:ext cx="3810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3561" name="TextBox 10"/>
            <p:cNvSpPr txBox="1">
              <a:spLocks noChangeArrowheads="1"/>
            </p:cNvSpPr>
            <p:nvPr/>
          </p:nvSpPr>
          <p:spPr bwMode="auto">
            <a:xfrm>
              <a:off x="3308215" y="4431268"/>
              <a:ext cx="1219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dirty="0">
                  <a:solidFill>
                    <a:srgbClr val="FF0000"/>
                  </a:solidFill>
                </a:rPr>
                <a:t>If case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072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2"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1+#ppt_w/2"/>
                                          </p:val>
                                        </p:tav>
                                        <p:tav tm="100000">
                                          <p:val>
                                            <p:strVal val="#ppt_x"/>
                                          </p:val>
                                        </p:tav>
                                      </p:tavLst>
                                    </p:anim>
                                    <p:anim calcmode="lin" valueType="num">
                                      <p:cBhvr additive="base">
                                        <p:cTn id="12"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2"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1+#ppt_w/2"/>
                                          </p:val>
                                        </p:tav>
                                        <p:tav tm="100000">
                                          <p:val>
                                            <p:strVal val="#ppt_x"/>
                                          </p:val>
                                        </p:tav>
                                      </p:tavLst>
                                    </p:anim>
                                    <p:anim calcmode="lin" valueType="num">
                                      <p:cBhvr additive="base">
                                        <p:cTn id="1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p:cNvSpPr>
          <p:nvPr>
            <p:ph type="title" idx="4294967295"/>
          </p:nvPr>
        </p:nvSpPr>
        <p:spPr/>
        <p:txBody>
          <a:bodyPr/>
          <a:lstStyle/>
          <a:p>
            <a:pPr eaLnBrk="1" hangingPunct="1"/>
            <a:r>
              <a:rPr lang="en-CA" altLang="en-US" sz="2800" dirty="0" smtClean="0">
                <a:ea typeface="ＭＳ Ｐゴシック" panose="020B0600070205080204" pitchFamily="34" charset="-128"/>
              </a:rPr>
              <a:t>Lesson: Read Things The Way </a:t>
            </a:r>
            <a:r>
              <a:rPr lang="en-CA" altLang="en-US" sz="2800" i="1" dirty="0" smtClean="0">
                <a:ea typeface="ＭＳ Ｐゴシック" panose="020B0600070205080204" pitchFamily="34" charset="-128"/>
              </a:rPr>
              <a:t>They’re Actually Stated</a:t>
            </a:r>
            <a:r>
              <a:rPr lang="en-CA" altLang="en-US" sz="2800" dirty="0" smtClean="0">
                <a:ea typeface="ＭＳ Ｐゴシック" panose="020B0600070205080204" pitchFamily="34" charset="-128"/>
              </a:rPr>
              <a:t> (Instead of How You Think They’re Stated)</a:t>
            </a:r>
            <a:endParaRPr lang="en-US" altLang="en-US" sz="2800" dirty="0" smtClean="0">
              <a:ea typeface="ＭＳ Ｐゴシック" panose="020B0600070205080204" pitchFamily="34" charset="-128"/>
            </a:endParaRPr>
          </a:p>
        </p:txBody>
      </p:sp>
      <p:sp>
        <p:nvSpPr>
          <p:cNvPr id="24579" name="Rectangle 3"/>
          <p:cNvSpPr>
            <a:spLocks noGrp="1"/>
          </p:cNvSpPr>
          <p:nvPr>
            <p:ph type="body" idx="4294967295"/>
          </p:nvPr>
        </p:nvSpPr>
        <p:spPr/>
        <p:txBody>
          <a:bodyPr/>
          <a:lstStyle/>
          <a:p>
            <a:pPr marL="0" indent="0" eaLnBrk="1" hangingPunct="1">
              <a:buFontTx/>
              <a:buNone/>
            </a:pPr>
            <a:r>
              <a:rPr lang="en-US" altLang="en-US" dirty="0" smtClean="0">
                <a:latin typeface="Comic Sans MS" panose="030F0702030302020204" pitchFamily="66" charset="0"/>
                <a:ea typeface="ＭＳ Ｐゴシック" panose="020B0600070205080204" pitchFamily="34" charset="-128"/>
                <a:cs typeface="Arial" panose="020B0604020202020204" pitchFamily="34" charset="0"/>
              </a:rPr>
              <a:t>You this read wrong</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p:cNvSpPr>
          <p:nvPr>
            <p:ph type="title" idx="4294967295"/>
          </p:nvPr>
        </p:nvSpPr>
        <p:spPr/>
        <p:txBody>
          <a:bodyPr/>
          <a:lstStyle/>
          <a:p>
            <a:pPr eaLnBrk="1" hangingPunct="1"/>
            <a:r>
              <a:rPr lang="en-CA" altLang="en-US" sz="2800" dirty="0" smtClean="0">
                <a:ea typeface="ＭＳ Ｐゴシック" panose="020B0600070205080204" pitchFamily="34" charset="-128"/>
              </a:rPr>
              <a:t>Lesson: Read Things The Way </a:t>
            </a:r>
            <a:r>
              <a:rPr lang="en-CA" altLang="en-US" sz="2800" i="1" dirty="0" smtClean="0">
                <a:ea typeface="ＭＳ Ｐゴシック" panose="020B0600070205080204" pitchFamily="34" charset="-128"/>
              </a:rPr>
              <a:t>They’re Actually Stated</a:t>
            </a:r>
            <a:r>
              <a:rPr lang="en-CA" altLang="en-US" sz="2800" dirty="0" smtClean="0">
                <a:ea typeface="ＭＳ Ｐゴシック" panose="020B0600070205080204" pitchFamily="34" charset="-128"/>
              </a:rPr>
              <a:t> (Instead of How You Think They’re Stated)</a:t>
            </a:r>
          </a:p>
        </p:txBody>
      </p:sp>
      <p:sp>
        <p:nvSpPr>
          <p:cNvPr id="25603" name="Rectangle 3"/>
          <p:cNvSpPr>
            <a:spLocks noGrp="1"/>
          </p:cNvSpPr>
          <p:nvPr>
            <p:ph type="body" idx="4294967295"/>
          </p:nvPr>
        </p:nvSpPr>
        <p:spPr/>
        <p:txBody>
          <a:bodyPr/>
          <a:lstStyle/>
          <a:p>
            <a:pPr eaLnBrk="1" hangingPunct="1"/>
            <a:r>
              <a:rPr lang="en-CA" altLang="en-US" b="1" dirty="0" smtClean="0">
                <a:ea typeface="ＭＳ Ｐゴシック" panose="020B0600070205080204" pitchFamily="34" charset="-128"/>
              </a:rPr>
              <a:t>Example: Actual Code (previous version &lt;=2012)</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(age &gt;= 18):</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print("Adult")</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else:</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print("Not an adult")</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print("Tell me more about yourself")</a:t>
            </a:r>
            <a:endParaRPr lang="en-CA" altLang="en-US" sz="1800" dirty="0" smtClean="0">
              <a:latin typeface="Consolas" panose="020B0609020204030204" pitchFamily="49" charset="0"/>
              <a:ea typeface="ＭＳ Ｐゴシック" panose="020B0600070205080204" pitchFamily="34" charset="-128"/>
            </a:endParaRPr>
          </a:p>
          <a:p>
            <a:pPr lvl="1" eaLnBrk="1" hangingPunct="1">
              <a:buFont typeface="Arial" panose="020B0604020202020204" pitchFamily="34" charset="0"/>
              <a:buNone/>
            </a:pPr>
            <a:endParaRPr lang="en-CA" altLang="en-US" sz="1600" b="1" dirty="0" smtClean="0">
              <a:latin typeface="Arial" panose="020B0604020202020204" pitchFamily="34" charset="0"/>
              <a:ea typeface="ＭＳ Ｐゴシック" panose="020B0600070205080204" pitchFamily="34" charset="-128"/>
            </a:endParaRPr>
          </a:p>
        </p:txBody>
      </p:sp>
      <p:sp>
        <p:nvSpPr>
          <p:cNvPr id="25604" name="Text Box 6"/>
          <p:cNvSpPr txBox="1">
            <a:spLocks noChangeArrowheads="1"/>
          </p:cNvSpPr>
          <p:nvPr/>
        </p:nvSpPr>
        <p:spPr bwMode="auto">
          <a:xfrm>
            <a:off x="304800" y="4267200"/>
            <a:ext cx="86106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US" altLang="en-US" sz="2000" b="1" dirty="0">
                <a:solidFill>
                  <a:srgbClr val="FF0000"/>
                </a:solidFill>
                <a:latin typeface="Arial" panose="020B0604020202020204" pitchFamily="34" charset="0"/>
              </a:rPr>
              <a:t>JT’s note: </a:t>
            </a:r>
            <a:r>
              <a:rPr lang="en-US" altLang="en-US" sz="2000" dirty="0">
                <a:solidFill>
                  <a:srgbClr val="FF0000"/>
                </a:solidFill>
                <a:latin typeface="Arial" panose="020B0604020202020204" pitchFamily="34" charset="0"/>
              </a:rPr>
              <a:t>this version of the program is logically equivalent (does the same thing) as the version you just saw. For practice trace by hand both versions to convince yourself that this is the case. Then run both versions to verify.</a:t>
            </a:r>
            <a:endParaRPr lang="en-US" altLang="en-US" sz="2000" b="1" dirty="0">
              <a:solidFill>
                <a:srgbClr val="FF0000"/>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p:cNvSpPr>
          <p:nvPr>
            <p:ph type="title" idx="4294967295"/>
          </p:nvPr>
        </p:nvSpPr>
        <p:spPr/>
        <p:txBody>
          <a:bodyPr/>
          <a:lstStyle/>
          <a:p>
            <a:pPr eaLnBrk="1" hangingPunct="1"/>
            <a:r>
              <a:rPr lang="en-CA" altLang="en-US" sz="2800" dirty="0" smtClean="0">
                <a:ea typeface="ＭＳ Ｐゴシック" panose="020B0600070205080204" pitchFamily="34" charset="-128"/>
              </a:rPr>
              <a:t>Lesson: Read Things The Way They’re Actually Stated (Instead of How You Think They’re Stated)</a:t>
            </a:r>
          </a:p>
        </p:txBody>
      </p:sp>
      <p:sp>
        <p:nvSpPr>
          <p:cNvPr id="26627" name="Rectangle 3"/>
          <p:cNvSpPr>
            <a:spLocks noGrp="1"/>
          </p:cNvSpPr>
          <p:nvPr>
            <p:ph type="body" idx="4294967295"/>
          </p:nvPr>
        </p:nvSpPr>
        <p:spPr/>
        <p:txBody>
          <a:bodyPr/>
          <a:lstStyle/>
          <a:p>
            <a:pPr eaLnBrk="1" hangingPunct="1"/>
            <a:r>
              <a:rPr lang="en-CA" altLang="en-US" b="1" dirty="0" smtClean="0">
                <a:ea typeface="ＭＳ Ｐゴシック" panose="020B0600070205080204" pitchFamily="34" charset="-128"/>
              </a:rPr>
              <a:t>Example: </a:t>
            </a:r>
            <a:r>
              <a:rPr lang="en-CA" altLang="en-US" dirty="0" smtClean="0">
                <a:ea typeface="ＭＳ Ｐゴシック" panose="020B0600070205080204" pitchFamily="34" charset="-128"/>
              </a:rPr>
              <a:t>How some students interpreted the code (optical illusion?)</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(age &gt;= 18):</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print("Adult")</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else:</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print("Not an adult")</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print("Tell me more about yourself")</a:t>
            </a:r>
            <a:endParaRPr lang="en-CA" altLang="en-US" sz="1800" dirty="0" smtClean="0">
              <a:latin typeface="Consolas" panose="020B0609020204030204" pitchFamily="49" charset="0"/>
              <a:ea typeface="ＭＳ Ｐゴシック" panose="020B0600070205080204" pitchFamily="34" charset="-128"/>
            </a:endParaRPr>
          </a:p>
        </p:txBody>
      </p:sp>
      <p:grpSp>
        <p:nvGrpSpPr>
          <p:cNvPr id="2" name="Group 4"/>
          <p:cNvGrpSpPr>
            <a:grpSpLocks/>
          </p:cNvGrpSpPr>
          <p:nvPr/>
        </p:nvGrpSpPr>
        <p:grpSpPr bwMode="auto">
          <a:xfrm>
            <a:off x="2667000" y="3379788"/>
            <a:ext cx="4775200" cy="2733675"/>
            <a:chOff x="1792" y="2200"/>
            <a:chExt cx="3008" cy="1722"/>
          </a:xfrm>
        </p:grpSpPr>
        <p:sp>
          <p:nvSpPr>
            <p:cNvPr id="26630" name="Line 5"/>
            <p:cNvSpPr>
              <a:spLocks noChangeShapeType="1"/>
            </p:cNvSpPr>
            <p:nvPr/>
          </p:nvSpPr>
          <p:spPr bwMode="auto">
            <a:xfrm flipH="1" flipV="1">
              <a:off x="1792" y="2200"/>
              <a:ext cx="696" cy="592"/>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dirty="0"/>
            </a:p>
          </p:txBody>
        </p:sp>
        <p:sp>
          <p:nvSpPr>
            <p:cNvPr id="26631" name="Text Box 6"/>
            <p:cNvSpPr txBox="1">
              <a:spLocks noChangeArrowheads="1"/>
            </p:cNvSpPr>
            <p:nvPr/>
          </p:nvSpPr>
          <p:spPr bwMode="auto">
            <a:xfrm>
              <a:off x="2416" y="2712"/>
              <a:ext cx="2384" cy="1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US" altLang="en-US" sz="2000" b="1" dirty="0">
                  <a:solidFill>
                    <a:srgbClr val="FF0000"/>
                  </a:solidFill>
                  <a:latin typeface="Arial" panose="020B0604020202020204" pitchFamily="34" charset="0"/>
                </a:rPr>
                <a:t>JT’s tip: </a:t>
              </a:r>
              <a:r>
                <a:rPr lang="en-US" altLang="en-US" sz="2000" dirty="0">
                  <a:solidFill>
                    <a:srgbClr val="FF0000"/>
                  </a:solidFill>
                  <a:latin typeface="Arial" panose="020B0604020202020204" pitchFamily="34" charset="0"/>
                </a:rPr>
                <a:t>one way of making sure you read the program code the way it actually is written rather than how you think it should be is to take breaks from writing/editing</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idx="4294967295"/>
          </p:nvPr>
        </p:nvSpPr>
        <p:spPr/>
        <p:txBody>
          <a:bodyPr/>
          <a:lstStyle/>
          <a:p>
            <a:pPr eaLnBrk="1" hangingPunct="1"/>
            <a:r>
              <a:rPr lang="en-CA" altLang="en-US" sz="2800" dirty="0" smtClean="0">
                <a:latin typeface="Consolas" panose="020B0609020204030204" pitchFamily="49" charset="0"/>
                <a:ea typeface="ＭＳ Ｐゴシック" panose="020B0600070205080204" pitchFamily="34" charset="-128"/>
              </a:rPr>
              <a:t>If-Else</a:t>
            </a:r>
            <a:r>
              <a:rPr lang="en-CA" altLang="en-US" dirty="0" smtClean="0">
                <a:ea typeface="ＭＳ Ｐゴシック" panose="020B0600070205080204" pitchFamily="34" charset="-128"/>
              </a:rPr>
              <a:t> Example</a:t>
            </a:r>
          </a:p>
        </p:txBody>
      </p:sp>
      <p:sp>
        <p:nvSpPr>
          <p:cNvPr id="27651" name="Rectangle 3"/>
          <p:cNvSpPr>
            <a:spLocks noGrp="1"/>
          </p:cNvSpPr>
          <p:nvPr>
            <p:ph type="body" idx="4294967295"/>
          </p:nvPr>
        </p:nvSpPr>
        <p:spPr/>
        <p:txBody>
          <a:bodyPr/>
          <a:lstStyle/>
          <a:p>
            <a:pPr eaLnBrk="1" hangingPunct="1"/>
            <a:r>
              <a:rPr lang="en-CA" altLang="en-US" b="1" dirty="0" smtClean="0">
                <a:ea typeface="ＭＳ Ｐゴシック" panose="020B0600070205080204" pitchFamily="34" charset="-128"/>
              </a:rPr>
              <a:t>Program name: </a:t>
            </a:r>
            <a:r>
              <a:rPr lang="en-CA" altLang="en-US" sz="2000" dirty="0" smtClean="0">
                <a:latin typeface="Consolas" panose="020B0609020204030204" pitchFamily="49" charset="0"/>
                <a:ea typeface="ＭＳ Ｐゴシック" panose="020B0600070205080204" pitchFamily="34" charset="-128"/>
              </a:rPr>
              <a:t>if_else2.py</a:t>
            </a:r>
          </a:p>
          <a:p>
            <a:pPr eaLnBrk="1" hangingPunct="1"/>
            <a:r>
              <a:rPr lang="en-CA" altLang="en-US" b="1" dirty="0" smtClean="0">
                <a:ea typeface="ＭＳ Ｐゴシック" panose="020B0600070205080204" pitchFamily="34" charset="-128"/>
              </a:rPr>
              <a:t>Partial example:</a:t>
            </a:r>
          </a:p>
          <a:p>
            <a:pPr lvl="1" eaLnBrk="1" hangingPunct="1">
              <a:buFont typeface="Arial" panose="020B0604020202020204" pitchFamily="34" charset="0"/>
              <a:buNone/>
            </a:pPr>
            <a:r>
              <a:rPr lang="en-US" altLang="en-US" sz="1600" dirty="0" smtClean="0">
                <a:latin typeface="Consolas" panose="020B0609020204030204" pitchFamily="49" charset="0"/>
                <a:ea typeface="ＭＳ Ｐゴシック" panose="020B0600070205080204" pitchFamily="34" charset="-128"/>
              </a:rPr>
              <a:t>if (income &lt; 10000):</a:t>
            </a:r>
          </a:p>
          <a:p>
            <a:pPr lvl="1" eaLnBrk="1" hangingPunct="1">
              <a:buFont typeface="Arial" panose="020B0604020202020204" pitchFamily="34" charset="0"/>
              <a:buNone/>
            </a:pPr>
            <a:r>
              <a:rPr lang="en-US" altLang="en-US" sz="1600" dirty="0" smtClean="0">
                <a:latin typeface="Consolas" panose="020B0609020204030204" pitchFamily="49" charset="0"/>
                <a:ea typeface="ＭＳ Ｐゴシック" panose="020B0600070205080204" pitchFamily="34" charset="-128"/>
              </a:rPr>
              <a:t>    print("Eligible for social assistance")</a:t>
            </a:r>
          </a:p>
          <a:p>
            <a:pPr lvl="1" eaLnBrk="1" hangingPunct="1">
              <a:buFont typeface="Arial" panose="020B0604020202020204" pitchFamily="34" charset="0"/>
              <a:buNone/>
            </a:pPr>
            <a:r>
              <a:rPr lang="en-US" altLang="en-US" sz="1600" dirty="0" smtClean="0">
                <a:latin typeface="Consolas" panose="020B0609020204030204" pitchFamily="49" charset="0"/>
                <a:ea typeface="ＭＳ Ｐゴシック" panose="020B0600070205080204" pitchFamily="34" charset="-128"/>
              </a:rPr>
              <a:t>    taxCredit = 100</a:t>
            </a:r>
          </a:p>
          <a:p>
            <a:pPr lvl="1" eaLnBrk="1" hangingPunct="1">
              <a:buFont typeface="Arial" panose="020B0604020202020204" pitchFamily="34" charset="0"/>
              <a:buNone/>
            </a:pPr>
            <a:r>
              <a:rPr lang="en-US" altLang="en-US" sz="1600" dirty="0" smtClean="0">
                <a:latin typeface="Consolas" panose="020B0609020204030204" pitchFamily="49" charset="0"/>
                <a:ea typeface="ＭＳ Ｐゴシック" panose="020B0600070205080204" pitchFamily="34" charset="-128"/>
              </a:rPr>
              <a:t>    taxRate = 0.1</a:t>
            </a:r>
          </a:p>
          <a:p>
            <a:pPr lvl="1" eaLnBrk="1" hangingPunct="1">
              <a:buFont typeface="Arial" panose="020B0604020202020204" pitchFamily="34" charset="0"/>
              <a:buNone/>
            </a:pPr>
            <a:r>
              <a:rPr lang="en-US" altLang="en-US" sz="1600" dirty="0" smtClean="0">
                <a:latin typeface="Consolas" panose="020B0609020204030204" pitchFamily="49" charset="0"/>
                <a:ea typeface="ＭＳ Ｐゴシック" panose="020B0600070205080204" pitchFamily="34" charset="-128"/>
              </a:rPr>
              <a:t>else:</a:t>
            </a:r>
          </a:p>
          <a:p>
            <a:pPr lvl="1" eaLnBrk="1" hangingPunct="1">
              <a:buFont typeface="Arial" panose="020B0604020202020204" pitchFamily="34" charset="0"/>
              <a:buNone/>
            </a:pPr>
            <a:r>
              <a:rPr lang="en-US" altLang="en-US" sz="1600" dirty="0" smtClean="0">
                <a:latin typeface="Consolas" panose="020B0609020204030204" pitchFamily="49" charset="0"/>
                <a:ea typeface="ＭＳ Ｐゴシック" panose="020B0600070205080204" pitchFamily="34" charset="-128"/>
              </a:rPr>
              <a:t>    print("Not eligible for social assistance")</a:t>
            </a:r>
          </a:p>
          <a:p>
            <a:pPr lvl="1" eaLnBrk="1" hangingPunct="1">
              <a:buFont typeface="Arial" panose="020B0604020202020204" pitchFamily="34" charset="0"/>
              <a:buNone/>
            </a:pPr>
            <a:r>
              <a:rPr lang="en-US" altLang="en-US" sz="1600" dirty="0" smtClean="0">
                <a:latin typeface="Consolas" panose="020B0609020204030204" pitchFamily="49" charset="0"/>
                <a:ea typeface="ＭＳ Ｐゴシック" panose="020B0600070205080204" pitchFamily="34" charset="-128"/>
              </a:rPr>
              <a:t>    taxRate = 0.2</a:t>
            </a:r>
          </a:p>
          <a:p>
            <a:pPr lvl="1" eaLnBrk="1" hangingPunct="1">
              <a:buFont typeface="Arial" panose="020B0604020202020204" pitchFamily="34" charset="0"/>
              <a:buNone/>
            </a:pPr>
            <a:r>
              <a:rPr lang="en-US" altLang="en-US" sz="1600" dirty="0" smtClean="0">
                <a:latin typeface="Consolas" panose="020B0609020204030204" pitchFamily="49" charset="0"/>
                <a:ea typeface="ＭＳ Ｐゴシック" panose="020B0600070205080204" pitchFamily="34" charset="-128"/>
              </a:rPr>
              <a:t>tax = (income * taxRate) - taxCredit</a:t>
            </a:r>
            <a:endParaRPr lang="en-CA" altLang="en-US" sz="1600" dirty="0" smtClean="0">
              <a:latin typeface="Consolas" panose="020B0609020204030204" pitchFamily="49" charset="0"/>
              <a:ea typeface="ＭＳ Ｐゴシック" panose="020B0600070205080204" pitchFamily="34" charset="-128"/>
            </a:endParaRPr>
          </a:p>
        </p:txBody>
      </p:sp>
      <p:pic>
        <p:nvPicPr>
          <p:cNvPr id="31746" name="Picture 2"/>
          <p:cNvPicPr>
            <a:picLocks noChangeAspect="1" noChangeArrowheads="1"/>
          </p:cNvPicPr>
          <p:nvPr/>
        </p:nvPicPr>
        <p:blipFill>
          <a:blip r:embed="rId3">
            <a:extLst>
              <a:ext uri="{28A0092B-C50C-407E-A947-70E740481C1C}">
                <a14:useLocalDpi xmlns:a14="http://schemas.microsoft.com/office/drawing/2010/main" val="0"/>
              </a:ext>
            </a:extLst>
          </a:blip>
          <a:srcRect b="55536"/>
          <a:stretch>
            <a:fillRect/>
          </a:stretch>
        </p:blipFill>
        <p:spPr bwMode="auto">
          <a:xfrm>
            <a:off x="857250" y="4800600"/>
            <a:ext cx="4487863"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t="54643"/>
          <a:stretch>
            <a:fillRect/>
          </a:stretch>
        </p:blipFill>
        <p:spPr bwMode="auto">
          <a:xfrm>
            <a:off x="1600200" y="5943600"/>
            <a:ext cx="406082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17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Quick Summary: </a:t>
            </a:r>
            <a:r>
              <a:rPr lang="en-US" altLang="en-US" sz="2800" dirty="0" smtClean="0">
                <a:latin typeface="Consolas" panose="020B0609020204030204" pitchFamily="49" charset="0"/>
                <a:ea typeface="ＭＳ Ｐゴシック" panose="020B0600070205080204" pitchFamily="34" charset="-128"/>
              </a:rPr>
              <a:t>If</a:t>
            </a:r>
            <a:r>
              <a:rPr lang="en-US" altLang="en-US" dirty="0" smtClean="0">
                <a:ea typeface="ＭＳ Ｐゴシック" panose="020B0600070205080204" pitchFamily="34" charset="-128"/>
              </a:rPr>
              <a:t> Vs. </a:t>
            </a:r>
            <a:r>
              <a:rPr lang="en-US" altLang="en-US" sz="2800" dirty="0" smtClean="0">
                <a:latin typeface="Consolas" panose="020B0609020204030204" pitchFamily="49" charset="0"/>
                <a:ea typeface="ＭＳ Ｐゴシック" panose="020B0600070205080204" pitchFamily="34" charset="-128"/>
              </a:rPr>
              <a:t>If-Else</a:t>
            </a:r>
          </a:p>
        </p:txBody>
      </p:sp>
      <p:sp>
        <p:nvSpPr>
          <p:cNvPr id="144387" name="Rectangle 3"/>
          <p:cNvSpPr>
            <a:spLocks noGrp="1"/>
          </p:cNvSpPr>
          <p:nvPr>
            <p:ph type="body" idx="4294967295"/>
          </p:nvPr>
        </p:nvSpPr>
        <p:spPr/>
        <p:txBody>
          <a:bodyPr/>
          <a:lstStyle/>
          <a:p>
            <a:pPr eaLnBrk="1" hangingPunct="1"/>
            <a:r>
              <a:rPr lang="en-US" altLang="en-US" dirty="0" smtClean="0">
                <a:ea typeface="ＭＳ Ｐゴシック" panose="020B0600070205080204" pitchFamily="34" charset="-128"/>
              </a:rPr>
              <a:t>If:</a:t>
            </a:r>
          </a:p>
          <a:p>
            <a:pPr lvl="1" eaLnBrk="1" hangingPunct="1"/>
            <a:r>
              <a:rPr lang="en-US" altLang="en-US" dirty="0" smtClean="0">
                <a:ea typeface="ＭＳ Ｐゴシック" panose="020B0600070205080204" pitchFamily="34" charset="-128"/>
              </a:rPr>
              <a:t>Evaluate a Boolean expression (ask a question).</a:t>
            </a:r>
          </a:p>
          <a:p>
            <a:pPr lvl="1" eaLnBrk="1" hangingPunct="1"/>
            <a:r>
              <a:rPr lang="en-US" altLang="en-US" dirty="0" smtClean="0">
                <a:ea typeface="ＭＳ Ｐゴシック" panose="020B0600070205080204" pitchFamily="34" charset="-128"/>
              </a:rPr>
              <a:t>If the expression evaluates to true then execute the ‘body’ of the </a:t>
            </a:r>
            <a:r>
              <a:rPr lang="en-US" altLang="en-US" sz="1800" dirty="0" smtClean="0">
                <a:latin typeface="Consolas" panose="020B0609020204030204" pitchFamily="49" charset="0"/>
                <a:ea typeface="ＭＳ Ｐゴシック" panose="020B0600070205080204" pitchFamily="34" charset="-128"/>
              </a:rPr>
              <a:t>if</a:t>
            </a:r>
            <a:r>
              <a:rPr lang="en-US" altLang="en-US" dirty="0" smtClean="0">
                <a:ea typeface="ＭＳ Ｐゴシック" panose="020B0600070205080204" pitchFamily="34" charset="-128"/>
              </a:rPr>
              <a:t>.</a:t>
            </a:r>
          </a:p>
          <a:p>
            <a:pPr lvl="1" eaLnBrk="1" hangingPunct="1"/>
            <a:r>
              <a:rPr lang="en-US" altLang="en-US" dirty="0" smtClean="0">
                <a:ea typeface="ＭＳ Ｐゴシック" panose="020B0600070205080204" pitchFamily="34" charset="-128"/>
              </a:rPr>
              <a:t>No additional action is taken when the expression evaluates to false.</a:t>
            </a:r>
          </a:p>
          <a:p>
            <a:pPr lvl="1" eaLnBrk="1" hangingPunct="1"/>
            <a:r>
              <a:rPr lang="en-US" altLang="en-US" dirty="0" smtClean="0">
                <a:ea typeface="ＭＳ Ｐゴシック" panose="020B0600070205080204" pitchFamily="34" charset="-128"/>
              </a:rPr>
              <a:t>Use when your program is supposed to react differently only when the answer to a question is true (and do nothing different if it’s false).</a:t>
            </a:r>
          </a:p>
          <a:p>
            <a:pPr eaLnBrk="1" hangingPunct="1"/>
            <a:r>
              <a:rPr lang="en-US" altLang="en-US" dirty="0" smtClean="0">
                <a:ea typeface="ＭＳ Ｐゴシック" panose="020B0600070205080204" pitchFamily="34" charset="-128"/>
              </a:rPr>
              <a:t>If-Else:</a:t>
            </a:r>
          </a:p>
          <a:p>
            <a:pPr lvl="1" eaLnBrk="1" hangingPunct="1"/>
            <a:r>
              <a:rPr lang="en-US" altLang="en-US" dirty="0" smtClean="0">
                <a:ea typeface="ＭＳ Ｐゴシック" panose="020B0600070205080204" pitchFamily="34" charset="-128"/>
              </a:rPr>
              <a:t>Evaluate a Boolean expression (ask a question).</a:t>
            </a:r>
          </a:p>
          <a:p>
            <a:pPr lvl="1" eaLnBrk="1" hangingPunct="1"/>
            <a:r>
              <a:rPr lang="en-US" altLang="en-US" dirty="0" smtClean="0">
                <a:ea typeface="ＭＳ Ｐゴシック" panose="020B0600070205080204" pitchFamily="34" charset="-128"/>
              </a:rPr>
              <a:t>If the expression evaluates to true then execute the ‘body’ of the </a:t>
            </a:r>
            <a:r>
              <a:rPr lang="en-US" altLang="en-US" sz="1800" dirty="0" smtClean="0">
                <a:latin typeface="Consolas" panose="020B0609020204030204" pitchFamily="49" charset="0"/>
                <a:ea typeface="ＭＳ Ｐゴシック" panose="020B0600070205080204" pitchFamily="34" charset="-128"/>
              </a:rPr>
              <a:t>if</a:t>
            </a:r>
            <a:r>
              <a:rPr lang="en-US" altLang="en-US" dirty="0" smtClean="0">
                <a:ea typeface="ＭＳ Ｐゴシック" panose="020B0600070205080204" pitchFamily="34" charset="-128"/>
              </a:rPr>
              <a:t>.</a:t>
            </a:r>
          </a:p>
          <a:p>
            <a:pPr lvl="1" eaLnBrk="1" hangingPunct="1"/>
            <a:r>
              <a:rPr lang="en-US" altLang="en-US" dirty="0" smtClean="0">
                <a:ea typeface="ＭＳ Ｐゴシック" panose="020B0600070205080204" pitchFamily="34" charset="-128"/>
              </a:rPr>
              <a:t>If the expression evaluates to false then execute the ‘body’ of the </a:t>
            </a:r>
            <a:r>
              <a:rPr lang="en-US" altLang="en-US" sz="1800" dirty="0" smtClean="0">
                <a:latin typeface="Consolas" panose="020B0609020204030204" pitchFamily="49" charset="0"/>
                <a:ea typeface="ＭＳ Ｐゴシック" panose="020B0600070205080204" pitchFamily="34" charset="-128"/>
              </a:rPr>
              <a:t>else</a:t>
            </a:r>
            <a:r>
              <a:rPr lang="en-US" altLang="en-US" dirty="0" smtClean="0">
                <a:ea typeface="ＭＳ Ｐゴシック" panose="020B0600070205080204" pitchFamily="34" charset="-128"/>
              </a:rPr>
              <a:t>.</a:t>
            </a:r>
          </a:p>
          <a:p>
            <a:pPr lvl="1" eaLnBrk="1" hangingPunct="1"/>
            <a:r>
              <a:rPr lang="en-US" altLang="en-US" dirty="0" smtClean="0">
                <a:ea typeface="ＭＳ Ｐゴシック" panose="020B0600070205080204" pitchFamily="34" charset="-128"/>
              </a:rPr>
              <a:t>That is: </a:t>
            </a:r>
            <a:r>
              <a:rPr lang="en-US" altLang="en-US" i="1" dirty="0" smtClean="0">
                <a:ea typeface="ＭＳ Ｐゴシック" panose="020B0600070205080204" pitchFamily="34" charset="-128"/>
              </a:rPr>
              <a:t>Use when your program is supposed to react differently for both the true and the false cases</a:t>
            </a:r>
            <a:r>
              <a:rPr lang="en-US" altLang="en-US" dirty="0" smtClean="0">
                <a:ea typeface="ＭＳ Ｐゴシック" panose="020B0600070205080204" pitchFamily="34" charset="-128"/>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438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438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438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438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4387">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4387">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4387">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4387">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4387">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438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7"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Logical Operations</a:t>
            </a:r>
          </a:p>
        </p:txBody>
      </p:sp>
      <p:sp>
        <p:nvSpPr>
          <p:cNvPr id="147459" name="Rectangle 3"/>
          <p:cNvSpPr>
            <a:spLocks noGrp="1"/>
          </p:cNvSpPr>
          <p:nvPr>
            <p:ph type="body" idx="4294967295"/>
          </p:nvPr>
        </p:nvSpPr>
        <p:spPr/>
        <p:txBody>
          <a:bodyPr/>
          <a:lstStyle/>
          <a:p>
            <a:pPr eaLnBrk="1" hangingPunct="1"/>
            <a:r>
              <a:rPr lang="en-US" altLang="en-US" dirty="0" smtClean="0">
                <a:ea typeface="ＭＳ Ｐゴシック" panose="020B0600070205080204" pitchFamily="34" charset="-128"/>
              </a:rPr>
              <a:t>There are many logical operations but the three most commonly used in computer programs include:</a:t>
            </a:r>
          </a:p>
          <a:p>
            <a:pPr lvl="1" eaLnBrk="1" hangingPunct="1"/>
            <a:r>
              <a:rPr lang="en-US" altLang="en-US" dirty="0" smtClean="0">
                <a:ea typeface="ＭＳ Ｐゴシック" panose="020B0600070205080204" pitchFamily="34" charset="-128"/>
              </a:rPr>
              <a:t>Logical AND</a:t>
            </a:r>
          </a:p>
          <a:p>
            <a:pPr lvl="1" eaLnBrk="1" hangingPunct="1"/>
            <a:r>
              <a:rPr lang="en-US" altLang="en-US" dirty="0" smtClean="0">
                <a:ea typeface="ＭＳ Ｐゴシック" panose="020B0600070205080204" pitchFamily="34" charset="-128"/>
              </a:rPr>
              <a:t>Logical OR</a:t>
            </a:r>
          </a:p>
          <a:p>
            <a:pPr lvl="1" eaLnBrk="1" hangingPunct="1"/>
            <a:r>
              <a:rPr lang="en-US" altLang="en-US" dirty="0" smtClean="0">
                <a:ea typeface="ＭＳ Ｐゴシック" panose="020B0600070205080204" pitchFamily="34" charset="-128"/>
              </a:rPr>
              <a:t>Logical NOT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74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745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745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745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59"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260350"/>
            <a:ext cx="8229600" cy="730250"/>
          </a:xfrm>
        </p:spPr>
        <p:txBody>
          <a:bodyPr/>
          <a:lstStyle/>
          <a:p>
            <a:pPr eaLnBrk="1" hangingPunct="1"/>
            <a:r>
              <a:rPr lang="en-US" altLang="en-US" dirty="0" smtClean="0">
                <a:ea typeface="ＭＳ Ｐゴシック" panose="020B0600070205080204" pitchFamily="34" charset="-128"/>
              </a:rPr>
              <a:t>Programming: Decision Making Is Branching</a:t>
            </a:r>
          </a:p>
        </p:txBody>
      </p:sp>
      <p:sp>
        <p:nvSpPr>
          <p:cNvPr id="3" name="Content Placeholder 2"/>
          <p:cNvSpPr>
            <a:spLocks noGrp="1"/>
          </p:cNvSpPr>
          <p:nvPr>
            <p:ph idx="1"/>
          </p:nvPr>
        </p:nvSpPr>
        <p:spPr/>
        <p:txBody>
          <a:bodyPr/>
          <a:lstStyle/>
          <a:p>
            <a:pPr eaLnBrk="1" hangingPunct="1"/>
            <a:r>
              <a:rPr lang="en-US" altLang="en-US" dirty="0" smtClean="0">
                <a:ea typeface="ＭＳ Ｐゴシック" panose="020B0600070205080204" pitchFamily="34" charset="-128"/>
              </a:rPr>
              <a:t>Decision making is choosing among alternates (branches).</a:t>
            </a:r>
          </a:p>
          <a:p>
            <a:pPr eaLnBrk="1" hangingPunct="1"/>
            <a:r>
              <a:rPr lang="en-US" altLang="en-US" dirty="0" smtClean="0">
                <a:ea typeface="ＭＳ Ｐゴシック" panose="020B0600070205080204" pitchFamily="34" charset="-128"/>
              </a:rPr>
              <a:t>Why is it needed?</a:t>
            </a:r>
          </a:p>
          <a:p>
            <a:pPr marL="561975" lvl="1" eaLnBrk="1" hangingPunct="1"/>
            <a:r>
              <a:rPr lang="en-US" altLang="en-US" dirty="0" smtClean="0">
                <a:ea typeface="ＭＳ Ｐゴシック" panose="020B0600070205080204" pitchFamily="34" charset="-128"/>
              </a:rPr>
              <a:t>When alternative courses of action are possible and each action may produce a different result.</a:t>
            </a:r>
          </a:p>
          <a:p>
            <a:pPr eaLnBrk="1" hangingPunct="1"/>
            <a:r>
              <a:rPr lang="en-US" altLang="en-US" dirty="0" smtClean="0">
                <a:ea typeface="ＭＳ Ｐゴシック" panose="020B0600070205080204" pitchFamily="34" charset="-128"/>
              </a:rPr>
              <a:t>In terms of a computer program the choices are stated in the form of a question that only yield an answer that is either true or false</a:t>
            </a:r>
          </a:p>
          <a:p>
            <a:pPr lvl="1" eaLnBrk="1" hangingPunct="1"/>
            <a:r>
              <a:rPr lang="en-US" altLang="en-US" dirty="0" smtClean="0">
                <a:ea typeface="ＭＳ Ｐゴシック" panose="020B0600070205080204" pitchFamily="34" charset="-128"/>
              </a:rPr>
              <a:t>Although the approach is very simple, modeling decisions in this fashion is a very useful and powerful tool.</a:t>
            </a:r>
          </a:p>
          <a:p>
            <a:pPr eaLnBrk="1" hangingPunct="1"/>
            <a:endParaRPr lang="en-US" altLang="en-US" dirty="0" smtClean="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Logical AND</a:t>
            </a:r>
          </a:p>
        </p:txBody>
      </p:sp>
      <p:sp>
        <p:nvSpPr>
          <p:cNvPr id="148483" name="Rectangle 3"/>
          <p:cNvSpPr>
            <a:spLocks noGrp="1"/>
          </p:cNvSpPr>
          <p:nvPr>
            <p:ph type="body" sz="half" idx="4294967295"/>
          </p:nvPr>
        </p:nvSpPr>
        <p:spPr>
          <a:xfrm>
            <a:off x="436563" y="1006475"/>
            <a:ext cx="8050212" cy="4876800"/>
          </a:xfrm>
        </p:spPr>
        <p:txBody>
          <a:bodyPr/>
          <a:lstStyle/>
          <a:p>
            <a:pPr eaLnBrk="1" hangingPunct="1"/>
            <a:r>
              <a:rPr lang="en-US" altLang="en-US" dirty="0" smtClean="0">
                <a:ea typeface="ＭＳ Ｐゴシック" panose="020B0600070205080204" pitchFamily="34" charset="-128"/>
              </a:rPr>
              <a:t>The popular usage of the logical AND applies when </a:t>
            </a:r>
            <a:r>
              <a:rPr lang="en-US" altLang="en-US" i="1" dirty="0" smtClean="0">
                <a:ea typeface="ＭＳ Ｐゴシック" panose="020B0600070205080204" pitchFamily="34" charset="-128"/>
              </a:rPr>
              <a:t>ALL</a:t>
            </a:r>
            <a:r>
              <a:rPr lang="en-US" altLang="en-US" dirty="0" smtClean="0">
                <a:ea typeface="ＭＳ Ｐゴシック" panose="020B0600070205080204" pitchFamily="34" charset="-128"/>
              </a:rPr>
              <a:t> conditions must be met</a:t>
            </a:r>
            <a:r>
              <a:rPr lang="en-US" altLang="en-US" dirty="0" smtClean="0">
                <a:ea typeface="ＭＳ Ｐゴシック" panose="020B0600070205080204" pitchFamily="34" charset="-128"/>
              </a:rPr>
              <a:t>.</a:t>
            </a:r>
            <a:endParaRPr lang="en-US" altLang="en-US" sz="1800" dirty="0" smtClean="0">
              <a:ea typeface="ＭＳ Ｐゴシック" panose="020B0600070205080204" pitchFamily="34" charset="-128"/>
            </a:endParaRPr>
          </a:p>
          <a:p>
            <a:pPr eaLnBrk="1" hangingPunct="1"/>
            <a:r>
              <a:rPr lang="en-US" altLang="en-US" dirty="0" smtClean="0">
                <a:ea typeface="ＭＳ Ｐゴシック" panose="020B0600070205080204" pitchFamily="34" charset="-128"/>
              </a:rPr>
              <a:t>Logical AND can be specified more formally in the form of a truth table.</a:t>
            </a:r>
          </a:p>
        </p:txBody>
      </p:sp>
      <p:graphicFrame>
        <p:nvGraphicFramePr>
          <p:cNvPr id="148521" name="Group 41"/>
          <p:cNvGraphicFramePr>
            <a:graphicFrameLocks noGrp="1"/>
          </p:cNvGraphicFramePr>
          <p:nvPr>
            <p:ph sz="half" idx="4294967295"/>
            <p:extLst>
              <p:ext uri="{D42A27DB-BD31-4B8C-83A1-F6EECF244321}">
                <p14:modId xmlns:p14="http://schemas.microsoft.com/office/powerpoint/2010/main" val="1526339833"/>
              </p:ext>
            </p:extLst>
          </p:nvPr>
        </p:nvGraphicFramePr>
        <p:xfrm>
          <a:off x="671513" y="2821940"/>
          <a:ext cx="6018213" cy="2193948"/>
        </p:xfrm>
        <a:graphic>
          <a:graphicData uri="http://schemas.openxmlformats.org/drawingml/2006/table">
            <a:tbl>
              <a:tblPr/>
              <a:tblGrid>
                <a:gridCol w="2008188">
                  <a:extLst>
                    <a:ext uri="{9D8B030D-6E8A-4147-A177-3AD203B41FA5}">
                      <a16:colId xmlns:a16="http://schemas.microsoft.com/office/drawing/2014/main" val="20000"/>
                    </a:ext>
                  </a:extLst>
                </a:gridCol>
                <a:gridCol w="2001837">
                  <a:extLst>
                    <a:ext uri="{9D8B030D-6E8A-4147-A177-3AD203B41FA5}">
                      <a16:colId xmlns:a16="http://schemas.microsoft.com/office/drawing/2014/main" val="20001"/>
                    </a:ext>
                  </a:extLst>
                </a:gridCol>
                <a:gridCol w="2008188">
                  <a:extLst>
                    <a:ext uri="{9D8B030D-6E8A-4147-A177-3AD203B41FA5}">
                      <a16:colId xmlns:a16="http://schemas.microsoft.com/office/drawing/2014/main" val="20002"/>
                    </a:ext>
                  </a:extLst>
                </a:gridCol>
              </a:tblGrid>
              <a:tr h="365654">
                <a:tc gridSpan="3">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 Truth table (AND)</a:t>
                      </a:r>
                    </a:p>
                  </a:txBody>
                  <a:tcPr marT="45669" marB="4566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65654">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C2</a:t>
                      </a:r>
                    </a:p>
                  </a:txBody>
                  <a:tcPr marT="45669" marB="4566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 AND C2</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extLst>
                  <a:ext uri="{0D108BD9-81ED-4DB2-BD59-A6C34878D82A}">
                    <a16:rowId xmlns:a16="http://schemas.microsoft.com/office/drawing/2014/main" val="10001"/>
                  </a:ext>
                </a:extLst>
              </a:tr>
              <a:tr h="365654">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T="45669" marB="4566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5654">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marT="45669" marB="4566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5654">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T="45669" marB="4566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65654">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True</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True</a:t>
                      </a:r>
                    </a:p>
                  </a:txBody>
                  <a:tcPr marT="45669" marB="4566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True</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84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848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85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Logical AND: Three Input Truth Table</a:t>
            </a:r>
          </a:p>
        </p:txBody>
      </p:sp>
      <p:graphicFrame>
        <p:nvGraphicFramePr>
          <p:cNvPr id="149507" name="Group 3"/>
          <p:cNvGraphicFramePr>
            <a:graphicFrameLocks noGrp="1"/>
          </p:cNvGraphicFramePr>
          <p:nvPr>
            <p:ph idx="4294967295"/>
          </p:nvPr>
        </p:nvGraphicFramePr>
        <p:xfrm>
          <a:off x="457200" y="1600200"/>
          <a:ext cx="8229600" cy="4876802"/>
        </p:xfrm>
        <a:graphic>
          <a:graphicData uri="http://schemas.openxmlformats.org/drawingml/2006/table">
            <a:tbl>
              <a:tblPr/>
              <a:tblGrid>
                <a:gridCol w="1916113">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gridCol w="1981200">
                  <a:extLst>
                    <a:ext uri="{9D8B030D-6E8A-4147-A177-3AD203B41FA5}">
                      <a16:colId xmlns:a16="http://schemas.microsoft.com/office/drawing/2014/main" val="20002"/>
                    </a:ext>
                  </a:extLst>
                </a:gridCol>
                <a:gridCol w="2351087">
                  <a:extLst>
                    <a:ext uri="{9D8B030D-6E8A-4147-A177-3AD203B41FA5}">
                      <a16:colId xmlns:a16="http://schemas.microsoft.com/office/drawing/2014/main" val="20003"/>
                    </a:ext>
                  </a:extLst>
                </a:gridCol>
              </a:tblGrid>
              <a:tr h="571500">
                <a:tc gridSpan="4">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 Truth table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 AND C2 AND C3</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extLst>
                  <a:ext uri="{0D108BD9-81ED-4DB2-BD59-A6C34878D82A}">
                    <a16:rowId xmlns:a16="http://schemas.microsoft.com/office/drawing/2014/main" val="10001"/>
                  </a:ext>
                </a:extLst>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476250">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95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p:txBody>
          <a:bodyPr/>
          <a:lstStyle/>
          <a:p>
            <a:pPr eaLnBrk="1" hangingPunct="1"/>
            <a:r>
              <a:rPr lang="en-US" altLang="en-US" dirty="0" smtClean="0">
                <a:ea typeface="ＭＳ Ｐゴシック" panose="020B0600070205080204" pitchFamily="34" charset="-128"/>
              </a:rPr>
              <a:t>Evaluating Logical AND Expressions</a:t>
            </a:r>
          </a:p>
        </p:txBody>
      </p:sp>
      <p:sp>
        <p:nvSpPr>
          <p:cNvPr id="733187" name="Rectangle 3"/>
          <p:cNvSpPr>
            <a:spLocks noGrp="1" noChangeArrowheads="1"/>
          </p:cNvSpPr>
          <p:nvPr>
            <p:ph type="body" idx="4294967295"/>
          </p:nvPr>
        </p:nvSpPr>
        <p:spPr/>
        <p:txBody>
          <a:bodyPr/>
          <a:lstStyle/>
          <a:p>
            <a:pPr eaLnBrk="1" hangingPunct="1"/>
            <a:r>
              <a:rPr lang="en-US" altLang="en-US" dirty="0" smtClean="0">
                <a:ea typeface="ＭＳ Ｐゴシック" panose="020B0600070205080204" pitchFamily="34" charset="-128"/>
              </a:rPr>
              <a:t>In class:</a:t>
            </a:r>
          </a:p>
          <a:p>
            <a:pPr lvl="1" eaLnBrk="1" hangingPunct="1"/>
            <a:r>
              <a:rPr lang="en-US" altLang="en-US" dirty="0">
                <a:ea typeface="ＭＳ Ｐゴシック" panose="020B0600070205080204" pitchFamily="34" charset="-128"/>
              </a:rPr>
              <a:t>False </a:t>
            </a:r>
            <a:r>
              <a:rPr lang="en-US" altLang="en-US" b="1" dirty="0">
                <a:ea typeface="ＭＳ Ｐゴシック" panose="020B0600070205080204" pitchFamily="34" charset="-128"/>
              </a:rPr>
              <a:t>AND</a:t>
            </a:r>
            <a:r>
              <a:rPr lang="en-US" altLang="en-US" dirty="0">
                <a:ea typeface="ＭＳ Ｐゴシック" panose="020B0600070205080204" pitchFamily="34" charset="-128"/>
              </a:rPr>
              <a:t> True </a:t>
            </a:r>
            <a:r>
              <a:rPr lang="en-US" altLang="en-US" b="1" dirty="0">
                <a:ea typeface="ＭＳ Ｐゴシック" panose="020B0600070205080204" pitchFamily="34" charset="-128"/>
              </a:rPr>
              <a:t>AND</a:t>
            </a:r>
            <a:r>
              <a:rPr lang="en-US" altLang="en-US" dirty="0">
                <a:ea typeface="ＭＳ Ｐゴシック" panose="020B0600070205080204" pitchFamily="34" charset="-128"/>
              </a:rPr>
              <a:t> True</a:t>
            </a:r>
          </a:p>
          <a:p>
            <a:pPr eaLnBrk="1" hangingPunct="1"/>
            <a:r>
              <a:rPr lang="en-US" altLang="en-US" dirty="0" smtClean="0">
                <a:ea typeface="ＭＳ Ｐゴシック" panose="020B0600070205080204" pitchFamily="34" charset="-128"/>
              </a:rPr>
              <a:t>Extra for you to do:</a:t>
            </a:r>
            <a:endParaRPr lang="en-US" altLang="en-US" dirty="0">
              <a:ea typeface="ＭＳ Ｐゴシック" panose="020B0600070205080204" pitchFamily="34" charset="-128"/>
            </a:endParaRPr>
          </a:p>
          <a:p>
            <a:pPr lvl="1" eaLnBrk="1" hangingPunct="1"/>
            <a:r>
              <a:rPr lang="en-US" altLang="en-US" dirty="0" smtClean="0">
                <a:ea typeface="ＭＳ Ｐゴシック" panose="020B0600070205080204" pitchFamily="34" charset="-128"/>
              </a:rPr>
              <a:t>True </a:t>
            </a:r>
            <a:r>
              <a:rPr lang="en-US" altLang="en-US" b="1" dirty="0" smtClean="0">
                <a:ea typeface="ＭＳ Ｐゴシック" panose="020B0600070205080204" pitchFamily="34" charset="-128"/>
              </a:rPr>
              <a:t>AND</a:t>
            </a:r>
            <a:r>
              <a:rPr lang="en-US" altLang="en-US" dirty="0" smtClean="0">
                <a:ea typeface="ＭＳ Ｐゴシック" panose="020B0600070205080204" pitchFamily="34" charset="-128"/>
              </a:rPr>
              <a:t> True </a:t>
            </a:r>
            <a:r>
              <a:rPr lang="en-US" altLang="en-US" b="1" dirty="0" smtClean="0">
                <a:ea typeface="ＭＳ Ｐゴシック" panose="020B0600070205080204" pitchFamily="34" charset="-128"/>
              </a:rPr>
              <a:t>AND</a:t>
            </a:r>
            <a:r>
              <a:rPr lang="en-US" altLang="en-US" dirty="0" smtClean="0">
                <a:ea typeface="ＭＳ Ｐゴシック" panose="020B0600070205080204" pitchFamily="34" charset="-128"/>
              </a:rPr>
              <a:t> True</a:t>
            </a:r>
          </a:p>
          <a:p>
            <a:pPr lvl="1" eaLnBrk="1" hangingPunct="1"/>
            <a:r>
              <a:rPr lang="en-US" altLang="en-US" dirty="0" smtClean="0">
                <a:ea typeface="ＭＳ Ｐゴシック" panose="020B0600070205080204" pitchFamily="34" charset="-128"/>
              </a:rPr>
              <a:t>True </a:t>
            </a:r>
            <a:r>
              <a:rPr lang="en-US" altLang="en-US" b="1" dirty="0" smtClean="0">
                <a:ea typeface="ＭＳ Ｐゴシック" panose="020B0600070205080204" pitchFamily="34" charset="-128"/>
              </a:rPr>
              <a:t>AND</a:t>
            </a:r>
            <a:r>
              <a:rPr lang="en-US" altLang="en-US" dirty="0" smtClean="0">
                <a:ea typeface="ＭＳ Ｐゴシック" panose="020B0600070205080204" pitchFamily="34" charset="-128"/>
              </a:rPr>
              <a:t> True </a:t>
            </a:r>
            <a:r>
              <a:rPr lang="en-US" altLang="en-US" b="1" dirty="0" smtClean="0">
                <a:ea typeface="ＭＳ Ｐゴシック" panose="020B0600070205080204" pitchFamily="34" charset="-128"/>
              </a:rPr>
              <a:t>AND</a:t>
            </a:r>
            <a:r>
              <a:rPr lang="en-US" altLang="en-US" dirty="0" smtClean="0">
                <a:ea typeface="ＭＳ Ｐゴシック" panose="020B0600070205080204" pitchFamily="34" charset="-128"/>
              </a:rPr>
              <a:t> True </a:t>
            </a:r>
            <a:r>
              <a:rPr lang="en-US" altLang="en-US" b="1" dirty="0" smtClean="0">
                <a:ea typeface="ＭＳ Ｐゴシック" panose="020B0600070205080204" pitchFamily="34" charset="-128"/>
              </a:rPr>
              <a:t>AND</a:t>
            </a:r>
            <a:r>
              <a:rPr lang="en-US" altLang="en-US" dirty="0" smtClean="0">
                <a:ea typeface="ＭＳ Ｐゴシック" panose="020B0600070205080204" pitchFamily="34" charset="-128"/>
              </a:rPr>
              <a:t> False</a:t>
            </a:r>
          </a:p>
          <a:p>
            <a:pPr eaLnBrk="1" hangingPunct="1"/>
            <a:endParaRPr lang="en-US" altLang="en-US" dirty="0" smtClean="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3318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3318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3318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3318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3318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3187"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p:cNvSpPr>
          <p:nvPr>
            <p:ph type="title" idx="4294967295"/>
          </p:nvPr>
        </p:nvSpPr>
        <p:spPr>
          <a:xfrm>
            <a:off x="457200" y="274638"/>
            <a:ext cx="8229600" cy="1020762"/>
          </a:xfrm>
        </p:spPr>
        <p:txBody>
          <a:bodyPr/>
          <a:lstStyle/>
          <a:p>
            <a:pPr eaLnBrk="1" hangingPunct="1"/>
            <a:r>
              <a:rPr lang="en-US" altLang="en-US" dirty="0" smtClean="0">
                <a:ea typeface="ＭＳ Ｐゴシック" panose="020B0600070205080204" pitchFamily="34" charset="-128"/>
              </a:rPr>
              <a:t>Logical OR</a:t>
            </a:r>
          </a:p>
        </p:txBody>
      </p:sp>
      <p:sp>
        <p:nvSpPr>
          <p:cNvPr id="152579" name="Rectangle 3"/>
          <p:cNvSpPr>
            <a:spLocks noGrp="1"/>
          </p:cNvSpPr>
          <p:nvPr>
            <p:ph type="body" sz="half" idx="4294967295"/>
          </p:nvPr>
        </p:nvSpPr>
        <p:spPr>
          <a:xfrm>
            <a:off x="457200" y="1371600"/>
            <a:ext cx="8050213" cy="5105400"/>
          </a:xfrm>
        </p:spPr>
        <p:txBody>
          <a:bodyPr/>
          <a:lstStyle/>
          <a:p>
            <a:pPr eaLnBrk="1" hangingPunct="1"/>
            <a:r>
              <a:rPr lang="en-US" altLang="en-US" dirty="0" smtClean="0">
                <a:ea typeface="ＭＳ Ｐゴシック" panose="020B0600070205080204" pitchFamily="34" charset="-128"/>
              </a:rPr>
              <a:t>The correct everyday usage of the logical OR applies when </a:t>
            </a:r>
            <a:r>
              <a:rPr lang="en-US" altLang="en-US" i="1" dirty="0" smtClean="0">
                <a:ea typeface="ＭＳ Ｐゴシック" panose="020B0600070205080204" pitchFamily="34" charset="-128"/>
              </a:rPr>
              <a:t>ATLEAST</a:t>
            </a:r>
            <a:r>
              <a:rPr lang="en-US" altLang="en-US" dirty="0" smtClean="0">
                <a:ea typeface="ＭＳ Ｐゴシック" panose="020B0600070205080204" pitchFamily="34" charset="-128"/>
              </a:rPr>
              <a:t> one condition must be met.</a:t>
            </a:r>
          </a:p>
          <a:p>
            <a:pPr eaLnBrk="1" hangingPunct="1"/>
            <a:endParaRPr lang="en-US" altLang="en-US" dirty="0" smtClean="0">
              <a:ea typeface="ＭＳ Ｐゴシック" panose="020B0600070205080204" pitchFamily="34" charset="-128"/>
            </a:endParaRPr>
          </a:p>
          <a:p>
            <a:pPr eaLnBrk="1" hangingPunct="1"/>
            <a:endParaRPr lang="en-US" altLang="en-US" sz="2000" dirty="0" smtClean="0">
              <a:ea typeface="ＭＳ Ｐゴシック" panose="020B0600070205080204" pitchFamily="34" charset="-128"/>
            </a:endParaRPr>
          </a:p>
        </p:txBody>
      </p:sp>
      <p:graphicFrame>
        <p:nvGraphicFramePr>
          <p:cNvPr id="152587" name="Group 11"/>
          <p:cNvGraphicFramePr>
            <a:graphicFrameLocks noGrp="1"/>
          </p:cNvGraphicFramePr>
          <p:nvPr>
            <p:ph sz="half" idx="4294967295"/>
            <p:extLst>
              <p:ext uri="{D42A27DB-BD31-4B8C-83A1-F6EECF244321}">
                <p14:modId xmlns:p14="http://schemas.microsoft.com/office/powerpoint/2010/main" val="1785680094"/>
              </p:ext>
            </p:extLst>
          </p:nvPr>
        </p:nvGraphicFramePr>
        <p:xfrm>
          <a:off x="577972" y="2343443"/>
          <a:ext cx="4267200" cy="2219325"/>
        </p:xfrm>
        <a:graphic>
          <a:graphicData uri="http://schemas.openxmlformats.org/drawingml/2006/table">
            <a:tbl>
              <a:tblPr/>
              <a:tblGrid>
                <a:gridCol w="1423988">
                  <a:extLst>
                    <a:ext uri="{9D8B030D-6E8A-4147-A177-3AD203B41FA5}">
                      <a16:colId xmlns:a16="http://schemas.microsoft.com/office/drawing/2014/main" val="20000"/>
                    </a:ext>
                  </a:extLst>
                </a:gridCol>
                <a:gridCol w="1419225">
                  <a:extLst>
                    <a:ext uri="{9D8B030D-6E8A-4147-A177-3AD203B41FA5}">
                      <a16:colId xmlns:a16="http://schemas.microsoft.com/office/drawing/2014/main" val="20001"/>
                    </a:ext>
                  </a:extLst>
                </a:gridCol>
                <a:gridCol w="1423987">
                  <a:extLst>
                    <a:ext uri="{9D8B030D-6E8A-4147-A177-3AD203B41FA5}">
                      <a16:colId xmlns:a16="http://schemas.microsoft.com/office/drawing/2014/main" val="20002"/>
                    </a:ext>
                  </a:extLst>
                </a:gridCol>
              </a:tblGrid>
              <a:tr h="323850">
                <a:tc gridSpan="3">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 Truth table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905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 OR C2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extLst>
                  <a:ext uri="{0D108BD9-81ED-4DB2-BD59-A6C34878D82A}">
                    <a16:rowId xmlns:a16="http://schemas.microsoft.com/office/drawing/2014/main" val="10001"/>
                  </a:ext>
                </a:extLst>
              </a:tr>
              <a:tr h="323850">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3850">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23850">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23850">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25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525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79"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p:txBody>
          <a:bodyPr/>
          <a:lstStyle/>
          <a:p>
            <a:pPr eaLnBrk="1" hangingPunct="1"/>
            <a:r>
              <a:rPr lang="en-US" altLang="en-US" dirty="0" smtClean="0">
                <a:ea typeface="ＭＳ Ｐゴシック" panose="020B0600070205080204" pitchFamily="34" charset="-128"/>
              </a:rPr>
              <a:t>Logical OR: Three Input Truth Table</a:t>
            </a:r>
          </a:p>
        </p:txBody>
      </p:sp>
      <p:graphicFrame>
        <p:nvGraphicFramePr>
          <p:cNvPr id="153603" name="Group 3"/>
          <p:cNvGraphicFramePr>
            <a:graphicFrameLocks noGrp="1"/>
          </p:cNvGraphicFramePr>
          <p:nvPr>
            <p:ph idx="4294967295"/>
          </p:nvPr>
        </p:nvGraphicFramePr>
        <p:xfrm>
          <a:off x="457200" y="1600200"/>
          <a:ext cx="8229600" cy="4876802"/>
        </p:xfrm>
        <a:graphic>
          <a:graphicData uri="http://schemas.openxmlformats.org/drawingml/2006/table">
            <a:tbl>
              <a:tblPr/>
              <a:tblGrid>
                <a:gridCol w="1801813">
                  <a:extLst>
                    <a:ext uri="{9D8B030D-6E8A-4147-A177-3AD203B41FA5}">
                      <a16:colId xmlns:a16="http://schemas.microsoft.com/office/drawing/2014/main" val="20000"/>
                    </a:ext>
                  </a:extLst>
                </a:gridCol>
                <a:gridCol w="1943100">
                  <a:extLst>
                    <a:ext uri="{9D8B030D-6E8A-4147-A177-3AD203B41FA5}">
                      <a16:colId xmlns:a16="http://schemas.microsoft.com/office/drawing/2014/main" val="20001"/>
                    </a:ext>
                  </a:extLst>
                </a:gridCol>
                <a:gridCol w="1928812">
                  <a:extLst>
                    <a:ext uri="{9D8B030D-6E8A-4147-A177-3AD203B41FA5}">
                      <a16:colId xmlns:a16="http://schemas.microsoft.com/office/drawing/2014/main" val="20002"/>
                    </a:ext>
                  </a:extLst>
                </a:gridCol>
                <a:gridCol w="2555875">
                  <a:extLst>
                    <a:ext uri="{9D8B030D-6E8A-4147-A177-3AD203B41FA5}">
                      <a16:colId xmlns:a16="http://schemas.microsoft.com/office/drawing/2014/main" val="20003"/>
                    </a:ext>
                  </a:extLst>
                </a:gridCol>
              </a:tblGrid>
              <a:tr h="571500">
                <a:tc gridSpan="4">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 Truth table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 OR C2 OR C3</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extLst>
                  <a:ext uri="{0D108BD9-81ED-4DB2-BD59-A6C34878D82A}">
                    <a16:rowId xmlns:a16="http://schemas.microsoft.com/office/drawing/2014/main" val="10001"/>
                  </a:ext>
                </a:extLst>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476250">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36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p:txBody>
          <a:bodyPr/>
          <a:lstStyle/>
          <a:p>
            <a:pPr eaLnBrk="1" hangingPunct="1"/>
            <a:r>
              <a:rPr lang="en-US" altLang="en-US" dirty="0" smtClean="0">
                <a:ea typeface="ＭＳ Ｐゴシック" panose="020B0600070205080204" pitchFamily="34" charset="-128"/>
              </a:rPr>
              <a:t>Evaluating Logical OR Expressions</a:t>
            </a:r>
          </a:p>
        </p:txBody>
      </p:sp>
      <p:sp>
        <p:nvSpPr>
          <p:cNvPr id="738307" name="Rectangle 3"/>
          <p:cNvSpPr>
            <a:spLocks noGrp="1" noChangeArrowheads="1"/>
          </p:cNvSpPr>
          <p:nvPr>
            <p:ph type="body" idx="4294967295"/>
          </p:nvPr>
        </p:nvSpPr>
        <p:spPr/>
        <p:txBody>
          <a:bodyPr/>
          <a:lstStyle/>
          <a:p>
            <a:pPr eaLnBrk="1" hangingPunct="1"/>
            <a:r>
              <a:rPr lang="en-US" altLang="en-US" dirty="0" smtClean="0">
                <a:ea typeface="ＭＳ Ｐゴシック" panose="020B0600070205080204" pitchFamily="34" charset="-128"/>
              </a:rPr>
              <a:t>In class:</a:t>
            </a:r>
          </a:p>
          <a:p>
            <a:pPr lvl="1" eaLnBrk="1" hangingPunct="1"/>
            <a:r>
              <a:rPr lang="en-US" altLang="en-US" dirty="0">
                <a:ea typeface="ＭＳ Ｐゴシック" panose="020B0600070205080204" pitchFamily="34" charset="-128"/>
              </a:rPr>
              <a:t>False </a:t>
            </a:r>
            <a:r>
              <a:rPr lang="en-US" altLang="en-US" b="1" dirty="0">
                <a:latin typeface="Arial" panose="020B0604020202020204" pitchFamily="34" charset="0"/>
                <a:ea typeface="ＭＳ Ｐゴシック" panose="020B0600070205080204" pitchFamily="34" charset="-128"/>
              </a:rPr>
              <a:t>OR</a:t>
            </a:r>
            <a:r>
              <a:rPr lang="en-US" altLang="en-US" dirty="0">
                <a:ea typeface="ＭＳ Ｐゴシック" panose="020B0600070205080204" pitchFamily="34" charset="-128"/>
              </a:rPr>
              <a:t> True </a:t>
            </a:r>
            <a:r>
              <a:rPr lang="en-US" altLang="en-US" b="1" dirty="0">
                <a:latin typeface="Arial" panose="020B0604020202020204" pitchFamily="34" charset="0"/>
                <a:ea typeface="ＭＳ Ｐゴシック" panose="020B0600070205080204" pitchFamily="34" charset="-128"/>
              </a:rPr>
              <a:t>OR</a:t>
            </a:r>
            <a:r>
              <a:rPr lang="en-US" altLang="en-US" dirty="0">
                <a:ea typeface="ＭＳ Ｐゴシック" panose="020B0600070205080204" pitchFamily="34" charset="-128"/>
              </a:rPr>
              <a:t> True</a:t>
            </a:r>
          </a:p>
          <a:p>
            <a:pPr eaLnBrk="1" hangingPunct="1"/>
            <a:r>
              <a:rPr lang="en-US" altLang="en-US" dirty="0" smtClean="0">
                <a:ea typeface="ＭＳ Ｐゴシック" panose="020B0600070205080204" pitchFamily="34" charset="-128"/>
              </a:rPr>
              <a:t>Extra for you to do:</a:t>
            </a:r>
          </a:p>
          <a:p>
            <a:pPr lvl="1" eaLnBrk="1" hangingPunct="1"/>
            <a:r>
              <a:rPr lang="en-US" altLang="en-US" dirty="0" smtClean="0">
                <a:ea typeface="ＭＳ Ｐゴシック" panose="020B0600070205080204" pitchFamily="34" charset="-128"/>
              </a:rPr>
              <a:t>True </a:t>
            </a:r>
            <a:r>
              <a:rPr lang="en-US" altLang="en-US" b="1" dirty="0" smtClean="0">
                <a:latin typeface="Arial" panose="020B0604020202020204" pitchFamily="34" charset="0"/>
                <a:ea typeface="ＭＳ Ｐゴシック" panose="020B0600070205080204" pitchFamily="34" charset="-128"/>
              </a:rPr>
              <a:t>OR</a:t>
            </a:r>
            <a:r>
              <a:rPr lang="en-US" altLang="en-US" dirty="0" smtClean="0">
                <a:ea typeface="ＭＳ Ｐゴシック" panose="020B0600070205080204" pitchFamily="34" charset="-128"/>
              </a:rPr>
              <a:t> True </a:t>
            </a:r>
            <a:r>
              <a:rPr lang="en-US" altLang="en-US" b="1" dirty="0" smtClean="0">
                <a:latin typeface="Arial" panose="020B0604020202020204" pitchFamily="34" charset="0"/>
                <a:ea typeface="ＭＳ Ｐゴシック" panose="020B0600070205080204" pitchFamily="34" charset="-128"/>
              </a:rPr>
              <a:t>OR</a:t>
            </a:r>
            <a:r>
              <a:rPr lang="en-US" altLang="en-US" dirty="0" smtClean="0">
                <a:ea typeface="ＭＳ Ｐゴシック" panose="020B0600070205080204" pitchFamily="34" charset="-128"/>
              </a:rPr>
              <a:t> True</a:t>
            </a:r>
          </a:p>
          <a:p>
            <a:pPr lvl="1" eaLnBrk="1" hangingPunct="1"/>
            <a:r>
              <a:rPr lang="en-US" altLang="en-US" dirty="0" smtClean="0">
                <a:ea typeface="ＭＳ Ｐゴシック" panose="020B0600070205080204" pitchFamily="34" charset="-128"/>
              </a:rPr>
              <a:t>False </a:t>
            </a:r>
            <a:r>
              <a:rPr lang="en-US" altLang="en-US" b="1" dirty="0" smtClean="0">
                <a:latin typeface="Arial" panose="020B0604020202020204" pitchFamily="34" charset="0"/>
                <a:ea typeface="ＭＳ Ｐゴシック" panose="020B0600070205080204" pitchFamily="34" charset="-128"/>
              </a:rPr>
              <a:t>OR</a:t>
            </a:r>
            <a:r>
              <a:rPr lang="en-US" altLang="en-US" dirty="0" smtClean="0">
                <a:ea typeface="ＭＳ Ｐゴシック" panose="020B0600070205080204" pitchFamily="34" charset="-128"/>
              </a:rPr>
              <a:t> False </a:t>
            </a:r>
            <a:r>
              <a:rPr lang="en-US" altLang="en-US" b="1" dirty="0" smtClean="0">
                <a:latin typeface="Arial" panose="020B0604020202020204" pitchFamily="34" charset="0"/>
                <a:ea typeface="ＭＳ Ｐゴシック" panose="020B0600070205080204" pitchFamily="34" charset="-128"/>
              </a:rPr>
              <a:t>OR</a:t>
            </a:r>
            <a:r>
              <a:rPr lang="en-US" altLang="en-US" dirty="0" smtClean="0">
                <a:ea typeface="ＭＳ Ｐゴシック" panose="020B0600070205080204" pitchFamily="34" charset="-128"/>
              </a:rPr>
              <a:t> False </a:t>
            </a:r>
            <a:r>
              <a:rPr lang="en-US" altLang="en-US" b="1" dirty="0" smtClean="0">
                <a:latin typeface="Arial" panose="020B0604020202020204" pitchFamily="34" charset="0"/>
                <a:ea typeface="ＭＳ Ｐゴシック" panose="020B0600070205080204" pitchFamily="34" charset="-128"/>
              </a:rPr>
              <a:t>OR</a:t>
            </a:r>
            <a:r>
              <a:rPr lang="en-US" altLang="en-US" dirty="0" smtClean="0">
                <a:ea typeface="ＭＳ Ｐゴシック" panose="020B0600070205080204" pitchFamily="34" charset="-128"/>
              </a:rPr>
              <a:t> True</a:t>
            </a:r>
          </a:p>
          <a:p>
            <a:pPr eaLnBrk="1" hangingPunct="1"/>
            <a:endParaRPr lang="en-US" altLang="en-US" dirty="0" smtClean="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3830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3830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3830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3830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3830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8307"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anose="020B0600070205080204" pitchFamily="34" charset="-128"/>
              </a:rPr>
              <a:t>Logical NOT</a:t>
            </a:r>
            <a:endParaRPr lang="en-US" dirty="0"/>
          </a:p>
        </p:txBody>
      </p:sp>
      <p:sp>
        <p:nvSpPr>
          <p:cNvPr id="3" name="Content Placeholder 2"/>
          <p:cNvSpPr>
            <a:spLocks noGrp="1"/>
          </p:cNvSpPr>
          <p:nvPr>
            <p:ph idx="1"/>
          </p:nvPr>
        </p:nvSpPr>
        <p:spPr/>
        <p:txBody>
          <a:bodyPr/>
          <a:lstStyle/>
          <a:p>
            <a:pPr eaLnBrk="1" hangingPunct="1">
              <a:defRPr/>
            </a:pPr>
            <a:r>
              <a:rPr lang="en-US" dirty="0"/>
              <a:t>The everyday usage of logical NOT negates (or reverses) a statement.</a:t>
            </a:r>
          </a:p>
          <a:p>
            <a:pPr eaLnBrk="1" hangingPunct="1">
              <a:defRPr/>
            </a:pPr>
            <a:r>
              <a:rPr lang="en-US" dirty="0" smtClean="0"/>
              <a:t>The </a:t>
            </a:r>
            <a:r>
              <a:rPr lang="en-US" dirty="0"/>
              <a:t>truth table for logical NOT is quite simple:</a:t>
            </a:r>
          </a:p>
          <a:p>
            <a:pPr eaLnBrk="1" hangingPunct="1">
              <a:defRPr/>
            </a:pPr>
            <a:endParaRPr lang="en-US" sz="2000" dirty="0"/>
          </a:p>
          <a:p>
            <a:endParaRPr lang="en-US" dirty="0"/>
          </a:p>
        </p:txBody>
      </p:sp>
      <p:graphicFrame>
        <p:nvGraphicFramePr>
          <p:cNvPr id="11" name="Group 26"/>
          <p:cNvGraphicFramePr>
            <a:graphicFrameLocks/>
          </p:cNvGraphicFramePr>
          <p:nvPr>
            <p:extLst>
              <p:ext uri="{D42A27DB-BD31-4B8C-83A1-F6EECF244321}">
                <p14:modId xmlns:p14="http://schemas.microsoft.com/office/powerpoint/2010/main" val="3472652655"/>
              </p:ext>
            </p:extLst>
          </p:nvPr>
        </p:nvGraphicFramePr>
        <p:xfrm>
          <a:off x="753537" y="2540644"/>
          <a:ext cx="2289175" cy="1817688"/>
        </p:xfrm>
        <a:graphic>
          <a:graphicData uri="http://schemas.openxmlformats.org/drawingml/2006/table">
            <a:tbl>
              <a:tblPr/>
              <a:tblGrid>
                <a:gridCol w="1145382">
                  <a:extLst>
                    <a:ext uri="{9D8B030D-6E8A-4147-A177-3AD203B41FA5}">
                      <a16:colId xmlns:a16="http://schemas.microsoft.com/office/drawing/2014/main" val="20000"/>
                    </a:ext>
                  </a:extLst>
                </a:gridCol>
                <a:gridCol w="1143793">
                  <a:extLst>
                    <a:ext uri="{9D8B030D-6E8A-4147-A177-3AD203B41FA5}">
                      <a16:colId xmlns:a16="http://schemas.microsoft.com/office/drawing/2014/main" val="20001"/>
                    </a:ext>
                  </a:extLst>
                </a:gridCol>
              </a:tblGrid>
              <a:tr h="365745">
                <a:tc gridSpan="2">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 Truth table</a:t>
                      </a:r>
                    </a:p>
                  </a:txBody>
                  <a:tcPr marL="91503" marR="91503" marT="45706" marB="4570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0"/>
                  </a:ext>
                </a:extLst>
              </a:tr>
              <a:tr h="48578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S</a:t>
                      </a:r>
                    </a:p>
                  </a:txBody>
                  <a:tcPr marL="91503" marR="91503" marT="45706" marB="457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Not S</a:t>
                      </a:r>
                    </a:p>
                  </a:txBody>
                  <a:tcPr marL="91503" marR="91503" marT="45706" marB="457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extLst>
                  <a:ext uri="{0D108BD9-81ED-4DB2-BD59-A6C34878D82A}">
                    <a16:rowId xmlns:a16="http://schemas.microsoft.com/office/drawing/2014/main" val="10001"/>
                  </a:ext>
                </a:extLst>
              </a:tr>
              <a:tr h="483079">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L="91503" marR="91503" marT="45706" marB="457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marL="91503" marR="91503" marT="45706" marB="457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3079">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marL="91503" marR="91503" marT="45706" marB="457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L="91503" marR="91503" marT="45706" marB="457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956406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idx="4294967295"/>
          </p:nvPr>
        </p:nvSpPr>
        <p:spPr/>
        <p:txBody>
          <a:bodyPr lIns="92075" tIns="46038" rIns="92075" bIns="46038"/>
          <a:lstStyle/>
          <a:p>
            <a:pPr eaLnBrk="1" hangingPunct="1"/>
            <a:r>
              <a:rPr lang="en-US" altLang="en-US" sz="3200" dirty="0" smtClean="0"/>
              <a:t>Evaluating More Complex Logical Expressions</a:t>
            </a:r>
          </a:p>
        </p:txBody>
      </p:sp>
      <p:sp>
        <p:nvSpPr>
          <p:cNvPr id="750595" name="Rectangle 3"/>
          <p:cNvSpPr>
            <a:spLocks noGrp="1" noChangeArrowheads="1"/>
          </p:cNvSpPr>
          <p:nvPr>
            <p:ph type="body" idx="4294967295"/>
          </p:nvPr>
        </p:nvSpPr>
        <p:spPr/>
        <p:txBody>
          <a:bodyPr lIns="92075" tIns="46038" rIns="92075" bIns="46038"/>
          <a:lstStyle/>
          <a:p>
            <a:pPr marL="111125" indent="-111125" eaLnBrk="1" hangingPunct="1"/>
            <a:r>
              <a:rPr lang="en-US" altLang="en-US" sz="2400" dirty="0" smtClean="0"/>
              <a:t>Order of operation (left to right evaluation if </a:t>
            </a:r>
            <a:r>
              <a:rPr lang="en-US" altLang="en-US" dirty="0" smtClean="0"/>
              <a:t>the </a:t>
            </a:r>
            <a:r>
              <a:rPr lang="en-US" altLang="en-US" sz="2400" dirty="0" smtClean="0"/>
              <a:t>‘level’ is equal)</a:t>
            </a:r>
          </a:p>
          <a:p>
            <a:pPr marL="625475" lvl="1" indent="-457200" eaLnBrk="1" hangingPunct="1">
              <a:buFont typeface="+mj-lt"/>
              <a:buAutoNum type="arabicPeriod"/>
            </a:pPr>
            <a:r>
              <a:rPr lang="en-US" altLang="en-US" sz="2000" dirty="0" smtClean="0"/>
              <a:t>Brackets (inner first)</a:t>
            </a:r>
          </a:p>
          <a:p>
            <a:pPr marL="625475" lvl="1" indent="-457200" eaLnBrk="1" hangingPunct="1">
              <a:buFont typeface="+mj-lt"/>
              <a:buAutoNum type="arabicPeriod"/>
            </a:pPr>
            <a:r>
              <a:rPr lang="en-US" altLang="en-US" dirty="0" smtClean="0"/>
              <a:t>Negation</a:t>
            </a:r>
          </a:p>
          <a:p>
            <a:pPr marL="625475" lvl="1" indent="-457200" eaLnBrk="1" hangingPunct="1">
              <a:buFont typeface="+mj-lt"/>
              <a:buAutoNum type="arabicPeriod"/>
            </a:pPr>
            <a:r>
              <a:rPr lang="en-US" altLang="en-US" sz="2000" dirty="0" smtClean="0"/>
              <a:t>AND </a:t>
            </a:r>
          </a:p>
          <a:p>
            <a:pPr marL="625475" lvl="1" indent="-457200" eaLnBrk="1" hangingPunct="1">
              <a:buFont typeface="+mj-lt"/>
              <a:buAutoNum type="arabicPeriod"/>
            </a:pPr>
            <a:r>
              <a:rPr lang="en-US" altLang="en-US" dirty="0" smtClean="0"/>
              <a:t>OR</a:t>
            </a:r>
          </a:p>
          <a:p>
            <a:pPr marL="168275" lvl="1" indent="0" eaLnBrk="1" hangingPunct="1">
              <a:buNone/>
            </a:pPr>
            <a:endParaRPr lang="en-US" altLang="en-US" sz="2000" dirty="0" smtClean="0"/>
          </a:p>
        </p:txBody>
      </p:sp>
    </p:spTree>
    <p:extLst>
      <p:ext uri="{BB962C8B-B14F-4D97-AF65-F5344CB8AC3E}">
        <p14:creationId xmlns:p14="http://schemas.microsoft.com/office/powerpoint/2010/main" val="2416356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5059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5059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5059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5059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505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0595"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p:txBody>
          <a:bodyPr/>
          <a:lstStyle/>
          <a:p>
            <a:pPr eaLnBrk="1" hangingPunct="1"/>
            <a:r>
              <a:rPr lang="en-US" altLang="en-US" dirty="0" smtClean="0">
                <a:ea typeface="ＭＳ Ｐゴシック" panose="020B0600070205080204" pitchFamily="34" charset="-128"/>
              </a:rPr>
              <a:t>Evaluating More Complex Logical Expressions</a:t>
            </a:r>
          </a:p>
        </p:txBody>
      </p:sp>
      <p:sp>
        <p:nvSpPr>
          <p:cNvPr id="750595" name="Rectangle 3"/>
          <p:cNvSpPr>
            <a:spLocks noGrp="1" noChangeArrowheads="1"/>
          </p:cNvSpPr>
          <p:nvPr>
            <p:ph type="body" idx="4294967295"/>
          </p:nvPr>
        </p:nvSpPr>
        <p:spPr/>
        <p:txBody>
          <a:bodyPr/>
          <a:lstStyle/>
          <a:p>
            <a:pPr eaLnBrk="1" hangingPunct="1"/>
            <a:r>
              <a:rPr lang="en-US" altLang="en-US" dirty="0" smtClean="0">
                <a:ea typeface="ＭＳ Ｐゴシック" panose="020B0600070205080204" pitchFamily="34" charset="-128"/>
              </a:rPr>
              <a:t>In class:</a:t>
            </a:r>
            <a:endParaRPr lang="en-US" altLang="en-US" dirty="0">
              <a:ea typeface="ＭＳ Ｐゴシック" panose="020B0600070205080204" pitchFamily="34" charset="-128"/>
            </a:endParaRPr>
          </a:p>
          <a:p>
            <a:pPr lvl="1" eaLnBrk="1" hangingPunct="1"/>
            <a:r>
              <a:rPr lang="en-US" altLang="en-US" dirty="0"/>
              <a:t>True </a:t>
            </a:r>
            <a:r>
              <a:rPr lang="en-US" altLang="en-US" b="1" dirty="0"/>
              <a:t>OR</a:t>
            </a:r>
            <a:r>
              <a:rPr lang="en-US" altLang="en-US" dirty="0"/>
              <a:t> False </a:t>
            </a:r>
            <a:r>
              <a:rPr lang="en-US" altLang="en-US" b="1" dirty="0">
                <a:latin typeface="Arial" panose="020B0604020202020204" pitchFamily="34" charset="0"/>
              </a:rPr>
              <a:t>AND</a:t>
            </a:r>
            <a:r>
              <a:rPr lang="en-US" altLang="en-US" dirty="0"/>
              <a:t> False</a:t>
            </a:r>
          </a:p>
          <a:p>
            <a:pPr lvl="1" eaLnBrk="1" hangingPunct="1"/>
            <a:r>
              <a:rPr lang="en-US" altLang="en-US" dirty="0" smtClean="0"/>
              <a:t>(True </a:t>
            </a:r>
            <a:r>
              <a:rPr lang="en-US" altLang="en-US" b="1" dirty="0"/>
              <a:t>OR</a:t>
            </a:r>
            <a:r>
              <a:rPr lang="en-US" altLang="en-US" dirty="0"/>
              <a:t> </a:t>
            </a:r>
            <a:r>
              <a:rPr lang="en-US" altLang="en-US" dirty="0" smtClean="0"/>
              <a:t>False) </a:t>
            </a:r>
            <a:r>
              <a:rPr lang="en-US" altLang="en-US" b="1" dirty="0">
                <a:latin typeface="Arial" panose="020B0604020202020204" pitchFamily="34" charset="0"/>
              </a:rPr>
              <a:t>AND</a:t>
            </a:r>
            <a:r>
              <a:rPr lang="en-US" altLang="en-US" dirty="0"/>
              <a:t> </a:t>
            </a:r>
            <a:r>
              <a:rPr lang="en-US" altLang="en-US" dirty="0" smtClean="0"/>
              <a:t>False</a:t>
            </a:r>
          </a:p>
          <a:p>
            <a:pPr lvl="1" eaLnBrk="1" hangingPunct="1"/>
            <a:r>
              <a:rPr lang="en-US" altLang="en-US" b="1" dirty="0">
                <a:latin typeface="Arial" panose="020B0604020202020204" pitchFamily="34" charset="0"/>
                <a:ea typeface="ＭＳ Ｐゴシック" panose="020B0600070205080204" pitchFamily="34" charset="-128"/>
              </a:rPr>
              <a:t>NOT</a:t>
            </a:r>
            <a:r>
              <a:rPr lang="en-US" altLang="en-US" dirty="0">
                <a:ea typeface="ＭＳ Ｐゴシック" panose="020B0600070205080204" pitchFamily="34" charset="-128"/>
              </a:rPr>
              <a:t> </a:t>
            </a:r>
            <a:r>
              <a:rPr lang="en-US" altLang="en-US" dirty="0" smtClean="0">
                <a:ea typeface="ＭＳ Ｐゴシック" panose="020B0600070205080204" pitchFamily="34" charset="-128"/>
              </a:rPr>
              <a:t>False</a:t>
            </a:r>
          </a:p>
          <a:p>
            <a:pPr lvl="1" eaLnBrk="1" hangingPunct="1"/>
            <a:r>
              <a:rPr lang="en-US" altLang="en-US" b="1" dirty="0">
                <a:latin typeface="Arial" panose="020B0604020202020204" pitchFamily="34" charset="0"/>
                <a:ea typeface="ＭＳ Ｐゴシック" panose="020B0600070205080204" pitchFamily="34" charset="-128"/>
              </a:rPr>
              <a:t>NOT</a:t>
            </a:r>
            <a:r>
              <a:rPr lang="en-US" altLang="en-US" dirty="0">
                <a:ea typeface="ＭＳ Ｐゴシック" panose="020B0600070205080204" pitchFamily="34" charset="-128"/>
              </a:rPr>
              <a:t> </a:t>
            </a:r>
            <a:r>
              <a:rPr lang="en-US" altLang="en-US" b="1" dirty="0" err="1">
                <a:latin typeface="Arial" panose="020B0604020202020204" pitchFamily="34" charset="0"/>
                <a:ea typeface="ＭＳ Ｐゴシック" panose="020B0600070205080204" pitchFamily="34" charset="-128"/>
              </a:rPr>
              <a:t>NOT</a:t>
            </a:r>
            <a:r>
              <a:rPr lang="en-US" altLang="en-US" b="1" dirty="0">
                <a:latin typeface="Arial" panose="020B0604020202020204" pitchFamily="34" charset="0"/>
                <a:ea typeface="ＭＳ Ｐゴシック" panose="020B0600070205080204" pitchFamily="34" charset="-128"/>
              </a:rPr>
              <a:t> </a:t>
            </a:r>
            <a:r>
              <a:rPr lang="en-US" altLang="en-US" dirty="0" smtClean="0">
                <a:ea typeface="ＭＳ Ｐゴシック" panose="020B0600070205080204" pitchFamily="34" charset="-128"/>
              </a:rPr>
              <a:t>False</a:t>
            </a:r>
            <a:endParaRPr lang="en-US" altLang="en-US" dirty="0">
              <a:ea typeface="ＭＳ Ｐゴシック" panose="020B0600070205080204" pitchFamily="34" charset="-128"/>
            </a:endParaRPr>
          </a:p>
          <a:p>
            <a:pPr eaLnBrk="1" hangingPunct="1"/>
            <a:r>
              <a:rPr lang="en-US" altLang="en-US" dirty="0" smtClean="0">
                <a:ea typeface="ＭＳ Ｐゴシック" panose="020B0600070205080204" pitchFamily="34" charset="-128"/>
              </a:rPr>
              <a:t>Extra for you to do:</a:t>
            </a:r>
          </a:p>
          <a:p>
            <a:pPr lvl="1" eaLnBrk="1" hangingPunct="1"/>
            <a:r>
              <a:rPr lang="en-US" altLang="en-US" b="1" dirty="0" smtClean="0">
                <a:latin typeface="Arial" panose="020B0604020202020204" pitchFamily="34" charset="0"/>
                <a:ea typeface="ＭＳ Ｐゴシック" panose="020B0600070205080204" pitchFamily="34" charset="-128"/>
              </a:rPr>
              <a:t>NOT</a:t>
            </a:r>
            <a:r>
              <a:rPr lang="en-US" altLang="en-US" dirty="0" smtClean="0">
                <a:ea typeface="ＭＳ Ｐゴシック" panose="020B0600070205080204" pitchFamily="34" charset="-128"/>
              </a:rPr>
              <a:t> </a:t>
            </a:r>
            <a:r>
              <a:rPr lang="en-US" altLang="en-US" dirty="0" smtClean="0">
                <a:ea typeface="ＭＳ Ｐゴシック" panose="020B0600070205080204" pitchFamily="34" charset="-128"/>
              </a:rPr>
              <a:t>(False </a:t>
            </a:r>
            <a:r>
              <a:rPr lang="en-US" altLang="en-US" b="1" dirty="0" smtClean="0">
                <a:latin typeface="Arial" panose="020B0604020202020204" pitchFamily="34" charset="0"/>
                <a:ea typeface="ＭＳ Ｐゴシック" panose="020B0600070205080204" pitchFamily="34" charset="-128"/>
              </a:rPr>
              <a:t>OR</a:t>
            </a:r>
            <a:r>
              <a:rPr lang="en-US" altLang="en-US" dirty="0" smtClean="0">
                <a:ea typeface="ＭＳ Ｐゴシック" panose="020B0600070205080204" pitchFamily="34" charset="-128"/>
              </a:rPr>
              <a:t> True) </a:t>
            </a:r>
            <a:r>
              <a:rPr lang="en-US" altLang="en-US" b="1" dirty="0" smtClean="0">
                <a:latin typeface="Arial" panose="020B0604020202020204" pitchFamily="34" charset="0"/>
                <a:ea typeface="ＭＳ Ｐゴシック" panose="020B0600070205080204" pitchFamily="34" charset="-128"/>
              </a:rPr>
              <a:t>OR</a:t>
            </a:r>
            <a:r>
              <a:rPr lang="en-US" altLang="en-US" dirty="0" smtClean="0">
                <a:ea typeface="ＭＳ Ｐゴシック" panose="020B0600070205080204" pitchFamily="34" charset="-128"/>
              </a:rPr>
              <a:t> True</a:t>
            </a:r>
          </a:p>
          <a:p>
            <a:pPr lvl="1" eaLnBrk="1" hangingPunct="1"/>
            <a:r>
              <a:rPr lang="en-US" altLang="en-US" dirty="0" smtClean="0">
                <a:ea typeface="ＭＳ Ｐゴシック" panose="020B0600070205080204" pitchFamily="34" charset="-128"/>
              </a:rPr>
              <a:t>(False </a:t>
            </a:r>
            <a:r>
              <a:rPr lang="en-US" altLang="en-US" b="1" dirty="0" smtClean="0">
                <a:latin typeface="Arial" panose="020B0604020202020204" pitchFamily="34" charset="0"/>
                <a:ea typeface="ＭＳ Ｐゴシック" panose="020B0600070205080204" pitchFamily="34" charset="-128"/>
              </a:rPr>
              <a:t>AND</a:t>
            </a:r>
            <a:r>
              <a:rPr lang="en-US" altLang="en-US" dirty="0" smtClean="0">
                <a:ea typeface="ＭＳ Ｐゴシック" panose="020B0600070205080204" pitchFamily="34" charset="-128"/>
              </a:rPr>
              <a:t> False) </a:t>
            </a:r>
            <a:r>
              <a:rPr lang="en-US" altLang="en-US" b="1" dirty="0" smtClean="0">
                <a:latin typeface="Arial" panose="020B0604020202020204" pitchFamily="34" charset="0"/>
                <a:ea typeface="ＭＳ Ｐゴシック" panose="020B0600070205080204" pitchFamily="34" charset="-128"/>
              </a:rPr>
              <a:t>OR</a:t>
            </a:r>
            <a:r>
              <a:rPr lang="en-US" altLang="en-US" dirty="0" smtClean="0">
                <a:ea typeface="ＭＳ Ｐゴシック" panose="020B0600070205080204" pitchFamily="34" charset="-128"/>
              </a:rPr>
              <a:t> (False </a:t>
            </a:r>
            <a:r>
              <a:rPr lang="en-US" altLang="en-US" b="1" dirty="0" smtClean="0">
                <a:latin typeface="Arial" panose="020B0604020202020204" pitchFamily="34" charset="0"/>
                <a:ea typeface="ＭＳ Ｐゴシック" panose="020B0600070205080204" pitchFamily="34" charset="-128"/>
              </a:rPr>
              <a:t>AND</a:t>
            </a:r>
            <a:r>
              <a:rPr lang="en-US" altLang="en-US" dirty="0" smtClean="0">
                <a:ea typeface="ＭＳ Ｐゴシック" panose="020B0600070205080204" pitchFamily="34" charset="-128"/>
              </a:rPr>
              <a:t> True)</a:t>
            </a:r>
          </a:p>
          <a:p>
            <a:pPr lvl="1" eaLnBrk="1" hangingPunct="1"/>
            <a:r>
              <a:rPr lang="en-US" altLang="en-US" b="1" dirty="0" smtClean="0">
                <a:latin typeface="Arial" panose="020B0604020202020204" pitchFamily="34" charset="0"/>
                <a:ea typeface="ＭＳ Ｐゴシック" panose="020B0600070205080204" pitchFamily="34" charset="-128"/>
              </a:rPr>
              <a:t>NOT NOT NOT NOT</a:t>
            </a:r>
            <a:r>
              <a:rPr lang="en-US" altLang="en-US" dirty="0" smtClean="0">
                <a:ea typeface="ＭＳ Ｐゴシック" panose="020B0600070205080204" pitchFamily="34" charset="-128"/>
              </a:rPr>
              <a:t> True</a:t>
            </a:r>
          </a:p>
          <a:p>
            <a:pPr lvl="1" eaLnBrk="1" hangingPunct="1"/>
            <a:r>
              <a:rPr lang="en-US" altLang="en-US" b="1" dirty="0" smtClean="0">
                <a:latin typeface="Arial" panose="020B0604020202020204" pitchFamily="34" charset="0"/>
                <a:ea typeface="ＭＳ Ｐゴシック" panose="020B0600070205080204" pitchFamily="34" charset="-128"/>
              </a:rPr>
              <a:t>NOT NOT NOT</a:t>
            </a:r>
            <a:r>
              <a:rPr lang="en-US" altLang="en-US" dirty="0" smtClean="0">
                <a:ea typeface="ＭＳ Ｐゴシック" panose="020B0600070205080204" pitchFamily="34" charset="-128"/>
              </a:rPr>
              <a:t> False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505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50595">
                                            <p:txEl>
                                              <p:pRg st="5" end="5"/>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50595">
                                            <p:txEl>
                                              <p:pRg st="6" end="6"/>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50595">
                                            <p:txEl>
                                              <p:pRg st="7" end="7"/>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50595">
                                            <p:txEl>
                                              <p:pRg st="8" end="8"/>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5059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0595"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457200" y="260350"/>
            <a:ext cx="8229600" cy="730250"/>
          </a:xfrm>
        </p:spPr>
        <p:txBody>
          <a:bodyPr/>
          <a:lstStyle/>
          <a:p>
            <a:pPr eaLnBrk="1" hangingPunct="1"/>
            <a:r>
              <a:rPr lang="en-US" altLang="en-US" dirty="0" smtClean="0">
                <a:ea typeface="ＭＳ Ｐゴシック" panose="020B0600070205080204" pitchFamily="34" charset="-128"/>
              </a:rPr>
              <a:t>Extra Practice</a:t>
            </a:r>
          </a:p>
        </p:txBody>
      </p:sp>
      <p:sp>
        <p:nvSpPr>
          <p:cNvPr id="38915" name="Content Placeholder 2"/>
          <p:cNvSpPr>
            <a:spLocks noGrp="1"/>
          </p:cNvSpPr>
          <p:nvPr>
            <p:ph idx="1"/>
          </p:nvPr>
        </p:nvSpPr>
        <p:spPr>
          <a:xfrm>
            <a:off x="457200" y="1219200"/>
            <a:ext cx="8229600" cy="2133600"/>
          </a:xfrm>
        </p:spPr>
        <p:txBody>
          <a:bodyPr/>
          <a:lstStyle/>
          <a:p>
            <a:pPr eaLnBrk="1" hangingPunct="1"/>
            <a:r>
              <a:rPr lang="en-US" altLang="en-US" dirty="0" smtClean="0">
                <a:ea typeface="ＭＳ Ｐゴシック" panose="020B0600070205080204" pitchFamily="34" charset="-128"/>
              </a:rPr>
              <a:t>(From “Starting out with Python (2</a:t>
            </a:r>
            <a:r>
              <a:rPr lang="en-US" altLang="en-US" baseline="30000" dirty="0" smtClean="0">
                <a:ea typeface="ＭＳ Ｐゴシック" panose="020B0600070205080204" pitchFamily="34" charset="-128"/>
              </a:rPr>
              <a:t>nd</a:t>
            </a:r>
            <a:r>
              <a:rPr lang="en-US" altLang="en-US" dirty="0" smtClean="0">
                <a:ea typeface="ＭＳ Ｐゴシック" panose="020B0600070205080204" pitchFamily="34" charset="-128"/>
              </a:rPr>
              <a:t> Edition)” by Tony Gaddis)</a:t>
            </a:r>
          </a:p>
          <a:p>
            <a:pPr marL="333375" lvl="1" indent="0" eaLnBrk="1" hangingPunct="1">
              <a:buFont typeface="Arial" panose="020B0604020202020204" pitchFamily="34" charset="0"/>
              <a:buNone/>
            </a:pPr>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Assume the variables a = 2, b = 4, c = 6</a:t>
            </a:r>
          </a:p>
          <a:p>
            <a:pPr marL="333375" lvl="1" indent="0" eaLnBrk="1" hangingPunct="1">
              <a:buFont typeface="Arial" panose="020B0604020202020204" pitchFamily="34" charset="0"/>
              <a:buNone/>
            </a:pPr>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For each of the following conditions  indicate whether the final value is true or false.</a:t>
            </a:r>
          </a:p>
          <a:p>
            <a:pPr eaLnBrk="1" hangingPunct="1"/>
            <a:endParaRPr lang="en-US" altLang="en-US" dirty="0" smtClean="0">
              <a:ea typeface="ＭＳ Ｐゴシック" panose="020B0600070205080204" pitchFamily="34" charset="-128"/>
            </a:endParaRPr>
          </a:p>
        </p:txBody>
      </p:sp>
      <p:graphicFrame>
        <p:nvGraphicFramePr>
          <p:cNvPr id="4" name="Table 3"/>
          <p:cNvGraphicFramePr>
            <a:graphicFrameLocks noGrp="1"/>
          </p:cNvGraphicFramePr>
          <p:nvPr/>
        </p:nvGraphicFramePr>
        <p:xfrm>
          <a:off x="914400" y="2819400"/>
          <a:ext cx="5334000" cy="2193948"/>
        </p:xfrm>
        <a:graphic>
          <a:graphicData uri="http://schemas.openxmlformats.org/drawingml/2006/table">
            <a:tbl>
              <a:tblPr firstRow="1" bandRow="1">
                <a:tableStyleId>{5C22544A-7EE6-4342-B048-85BDC9FD1C3A}</a:tableStyleId>
              </a:tblPr>
              <a:tblGrid>
                <a:gridCol w="2667000">
                  <a:extLst>
                    <a:ext uri="{9D8B030D-6E8A-4147-A177-3AD203B41FA5}">
                      <a16:colId xmlns:a16="http://schemas.microsoft.com/office/drawing/2014/main" val="20000"/>
                    </a:ext>
                  </a:extLst>
                </a:gridCol>
                <a:gridCol w="2667000">
                  <a:extLst>
                    <a:ext uri="{9D8B030D-6E8A-4147-A177-3AD203B41FA5}">
                      <a16:colId xmlns:a16="http://schemas.microsoft.com/office/drawing/2014/main" val="20001"/>
                    </a:ext>
                  </a:extLst>
                </a:gridCol>
              </a:tblGrid>
              <a:tr h="365654">
                <a:tc>
                  <a:txBody>
                    <a:bodyPr/>
                    <a:lstStyle/>
                    <a:p>
                      <a:r>
                        <a:rPr lang="en-US" sz="1800" dirty="0" smtClean="0">
                          <a:latin typeface="Arial" pitchFamily="34" charset="0"/>
                        </a:rPr>
                        <a:t>Expression</a:t>
                      </a:r>
                      <a:endParaRPr lang="en-US" sz="1800" dirty="0">
                        <a:latin typeface="Arial" pitchFamily="34" charset="0"/>
                      </a:endParaRPr>
                    </a:p>
                  </a:txBody>
                  <a:tcPr marT="45669" marB="45669"/>
                </a:tc>
                <a:tc>
                  <a:txBody>
                    <a:bodyPr/>
                    <a:lstStyle/>
                    <a:p>
                      <a:r>
                        <a:rPr lang="en-US" sz="1800" dirty="0" smtClean="0">
                          <a:latin typeface="Arial" pitchFamily="34" charset="0"/>
                        </a:rPr>
                        <a:t>Final result </a:t>
                      </a:r>
                      <a:endParaRPr lang="en-US" sz="1800" dirty="0">
                        <a:latin typeface="Arial" pitchFamily="34" charset="0"/>
                      </a:endParaRPr>
                    </a:p>
                  </a:txBody>
                  <a:tcPr marT="45669" marB="45669"/>
                </a:tc>
                <a:extLst>
                  <a:ext uri="{0D108BD9-81ED-4DB2-BD59-A6C34878D82A}">
                    <a16:rowId xmlns:a16="http://schemas.microsoft.com/office/drawing/2014/main" val="10000"/>
                  </a:ext>
                </a:extLst>
              </a:tr>
              <a:tr h="365654">
                <a:tc>
                  <a:txBody>
                    <a:bodyPr/>
                    <a:lstStyle/>
                    <a:p>
                      <a:r>
                        <a:rPr lang="en-US" sz="1800" dirty="0" smtClean="0">
                          <a:latin typeface="Arial" pitchFamily="34" charset="0"/>
                        </a:rPr>
                        <a:t>a</a:t>
                      </a:r>
                      <a:r>
                        <a:rPr lang="en-US" sz="1800" baseline="0" dirty="0" smtClean="0">
                          <a:latin typeface="Arial" pitchFamily="34" charset="0"/>
                        </a:rPr>
                        <a:t> == 4 or b &gt; 2</a:t>
                      </a:r>
                      <a:endParaRPr lang="en-US" sz="1800" dirty="0">
                        <a:latin typeface="Arial" pitchFamily="34" charset="0"/>
                      </a:endParaRPr>
                    </a:p>
                  </a:txBody>
                  <a:tcPr marT="45669" marB="45669"/>
                </a:tc>
                <a:tc>
                  <a:txBody>
                    <a:bodyPr/>
                    <a:lstStyle/>
                    <a:p>
                      <a:endParaRPr lang="en-US" sz="1800" dirty="0">
                        <a:latin typeface="Arial" pitchFamily="34" charset="0"/>
                      </a:endParaRPr>
                    </a:p>
                  </a:txBody>
                  <a:tcPr marT="45669" marB="45669"/>
                </a:tc>
                <a:extLst>
                  <a:ext uri="{0D108BD9-81ED-4DB2-BD59-A6C34878D82A}">
                    <a16:rowId xmlns:a16="http://schemas.microsoft.com/office/drawing/2014/main" val="10001"/>
                  </a:ext>
                </a:extLst>
              </a:tr>
              <a:tr h="365654">
                <a:tc>
                  <a:txBody>
                    <a:bodyPr/>
                    <a:lstStyle/>
                    <a:p>
                      <a:r>
                        <a:rPr lang="en-US" sz="1800" dirty="0" smtClean="0">
                          <a:latin typeface="Arial" pitchFamily="34" charset="0"/>
                        </a:rPr>
                        <a:t>6 &lt;=</a:t>
                      </a:r>
                      <a:r>
                        <a:rPr lang="en-US" sz="1800" baseline="0" dirty="0" smtClean="0">
                          <a:latin typeface="Arial" pitchFamily="34" charset="0"/>
                        </a:rPr>
                        <a:t> c and a &gt; 3</a:t>
                      </a:r>
                      <a:endParaRPr lang="en-US" sz="1800" dirty="0">
                        <a:latin typeface="Arial" pitchFamily="34" charset="0"/>
                      </a:endParaRPr>
                    </a:p>
                  </a:txBody>
                  <a:tcPr marT="45669" marB="45669"/>
                </a:tc>
                <a:tc>
                  <a:txBody>
                    <a:bodyPr/>
                    <a:lstStyle/>
                    <a:p>
                      <a:endParaRPr lang="en-US" sz="1800" dirty="0">
                        <a:latin typeface="Arial" pitchFamily="34" charset="0"/>
                      </a:endParaRPr>
                    </a:p>
                  </a:txBody>
                  <a:tcPr marT="45669" marB="45669"/>
                </a:tc>
                <a:extLst>
                  <a:ext uri="{0D108BD9-81ED-4DB2-BD59-A6C34878D82A}">
                    <a16:rowId xmlns:a16="http://schemas.microsoft.com/office/drawing/2014/main" val="10002"/>
                  </a:ext>
                </a:extLst>
              </a:tr>
              <a:tr h="365654">
                <a:tc>
                  <a:txBody>
                    <a:bodyPr/>
                    <a:lstStyle/>
                    <a:p>
                      <a:r>
                        <a:rPr lang="en-US" sz="1800" dirty="0" smtClean="0">
                          <a:latin typeface="Arial" pitchFamily="34" charset="0"/>
                        </a:rPr>
                        <a:t>1 != b and c </a:t>
                      </a:r>
                      <a:r>
                        <a:rPr lang="en-US" sz="1800" baseline="0" dirty="0" smtClean="0">
                          <a:latin typeface="Arial" pitchFamily="34" charset="0"/>
                        </a:rPr>
                        <a:t> != 3</a:t>
                      </a:r>
                      <a:endParaRPr lang="en-US" sz="1800" dirty="0">
                        <a:latin typeface="Arial" pitchFamily="34" charset="0"/>
                      </a:endParaRPr>
                    </a:p>
                  </a:txBody>
                  <a:tcPr marT="45669" marB="45669"/>
                </a:tc>
                <a:tc>
                  <a:txBody>
                    <a:bodyPr/>
                    <a:lstStyle/>
                    <a:p>
                      <a:endParaRPr lang="en-US" sz="1800" dirty="0">
                        <a:latin typeface="Arial" pitchFamily="34" charset="0"/>
                      </a:endParaRPr>
                    </a:p>
                  </a:txBody>
                  <a:tcPr marT="45669" marB="45669"/>
                </a:tc>
                <a:extLst>
                  <a:ext uri="{0D108BD9-81ED-4DB2-BD59-A6C34878D82A}">
                    <a16:rowId xmlns:a16="http://schemas.microsoft.com/office/drawing/2014/main" val="10003"/>
                  </a:ext>
                </a:extLst>
              </a:tr>
              <a:tr h="365654">
                <a:tc>
                  <a:txBody>
                    <a:bodyPr/>
                    <a:lstStyle/>
                    <a:p>
                      <a:r>
                        <a:rPr lang="en-US" sz="1800" dirty="0" smtClean="0">
                          <a:latin typeface="Arial" pitchFamily="34" charset="0"/>
                        </a:rPr>
                        <a:t>a &gt;-1 or a &lt;= b</a:t>
                      </a:r>
                      <a:endParaRPr lang="en-US" sz="1800" dirty="0">
                        <a:latin typeface="Arial" pitchFamily="34" charset="0"/>
                      </a:endParaRPr>
                    </a:p>
                  </a:txBody>
                  <a:tcPr marT="45669" marB="45669"/>
                </a:tc>
                <a:tc>
                  <a:txBody>
                    <a:bodyPr/>
                    <a:lstStyle/>
                    <a:p>
                      <a:endParaRPr lang="en-US" sz="1800" dirty="0">
                        <a:latin typeface="Arial" pitchFamily="34" charset="0"/>
                      </a:endParaRPr>
                    </a:p>
                  </a:txBody>
                  <a:tcPr marT="45669" marB="45669"/>
                </a:tc>
                <a:extLst>
                  <a:ext uri="{0D108BD9-81ED-4DB2-BD59-A6C34878D82A}">
                    <a16:rowId xmlns:a16="http://schemas.microsoft.com/office/drawing/2014/main" val="10004"/>
                  </a:ext>
                </a:extLst>
              </a:tr>
              <a:tr h="365654">
                <a:tc>
                  <a:txBody>
                    <a:bodyPr/>
                    <a:lstStyle/>
                    <a:p>
                      <a:r>
                        <a:rPr lang="en-US" sz="1800" dirty="0" smtClean="0">
                          <a:latin typeface="Arial" pitchFamily="34" charset="0"/>
                        </a:rPr>
                        <a:t>not (a &gt; 2)</a:t>
                      </a:r>
                      <a:endParaRPr lang="en-US" sz="1800" dirty="0">
                        <a:latin typeface="Arial" pitchFamily="34" charset="0"/>
                      </a:endParaRPr>
                    </a:p>
                  </a:txBody>
                  <a:tcPr marT="45669" marB="45669"/>
                </a:tc>
                <a:tc>
                  <a:txBody>
                    <a:bodyPr/>
                    <a:lstStyle/>
                    <a:p>
                      <a:endParaRPr lang="en-US" sz="1800" dirty="0">
                        <a:latin typeface="Arial" pitchFamily="34" charset="0"/>
                      </a:endParaRPr>
                    </a:p>
                  </a:txBody>
                  <a:tcPr marT="45669" marB="45669"/>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High Level View Of Decision Making For The Computer</a:t>
            </a:r>
          </a:p>
        </p:txBody>
      </p:sp>
      <p:grpSp>
        <p:nvGrpSpPr>
          <p:cNvPr id="2" name="Group 3"/>
          <p:cNvGrpSpPr>
            <a:grpSpLocks/>
          </p:cNvGrpSpPr>
          <p:nvPr/>
        </p:nvGrpSpPr>
        <p:grpSpPr bwMode="auto">
          <a:xfrm>
            <a:off x="2057400" y="1752600"/>
            <a:ext cx="5384800" cy="1792288"/>
            <a:chOff x="1416" y="648"/>
            <a:chExt cx="3392" cy="1129"/>
          </a:xfrm>
        </p:grpSpPr>
        <p:pic>
          <p:nvPicPr>
            <p:cNvPr id="5143" name="Picture 4" descr="sblade100-1s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16" y="1018"/>
              <a:ext cx="646" cy="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44" name="AutoShape 5"/>
            <p:cNvSpPr>
              <a:spLocks noChangeArrowheads="1"/>
            </p:cNvSpPr>
            <p:nvPr/>
          </p:nvSpPr>
          <p:spPr bwMode="auto">
            <a:xfrm>
              <a:off x="2968" y="648"/>
              <a:ext cx="1840" cy="808"/>
            </a:xfrm>
            <a:prstGeom prst="cloudCallout">
              <a:avLst>
                <a:gd name="adj1" fmla="val -98750"/>
                <a:gd name="adj2" fmla="val 16954"/>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CA" altLang="en-US" sz="2000" b="1" dirty="0">
                  <a:latin typeface="Arial" panose="020B0604020202020204" pitchFamily="34" charset="0"/>
                </a:rPr>
                <a:t>Is income below $10,000?</a:t>
              </a:r>
            </a:p>
          </p:txBody>
        </p:sp>
      </p:grpSp>
      <p:grpSp>
        <p:nvGrpSpPr>
          <p:cNvPr id="3" name="Group 6"/>
          <p:cNvGrpSpPr>
            <a:grpSpLocks/>
          </p:cNvGrpSpPr>
          <p:nvPr/>
        </p:nvGrpSpPr>
        <p:grpSpPr bwMode="auto">
          <a:xfrm>
            <a:off x="0" y="3454400"/>
            <a:ext cx="2527300" cy="2606675"/>
            <a:chOff x="120" y="1720"/>
            <a:chExt cx="1592" cy="1642"/>
          </a:xfrm>
        </p:grpSpPr>
        <p:grpSp>
          <p:nvGrpSpPr>
            <p:cNvPr id="5139" name="Group 7"/>
            <p:cNvGrpSpPr>
              <a:grpSpLocks/>
            </p:cNvGrpSpPr>
            <p:nvPr/>
          </p:nvGrpSpPr>
          <p:grpSpPr bwMode="auto">
            <a:xfrm>
              <a:off x="908" y="1720"/>
              <a:ext cx="804" cy="429"/>
              <a:chOff x="908" y="1720"/>
              <a:chExt cx="804" cy="429"/>
            </a:xfrm>
          </p:grpSpPr>
          <p:sp>
            <p:nvSpPr>
              <p:cNvPr id="5141" name="Line 8"/>
              <p:cNvSpPr>
                <a:spLocks noChangeShapeType="1"/>
              </p:cNvSpPr>
              <p:nvPr/>
            </p:nvSpPr>
            <p:spPr bwMode="auto">
              <a:xfrm flipH="1">
                <a:off x="908" y="1728"/>
                <a:ext cx="804" cy="421"/>
              </a:xfrm>
              <a:prstGeom prst="line">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142" name="Text Box 9"/>
              <p:cNvSpPr txBox="1">
                <a:spLocks noChangeArrowheads="1"/>
              </p:cNvSpPr>
              <p:nvPr/>
            </p:nvSpPr>
            <p:spPr bwMode="auto">
              <a:xfrm>
                <a:off x="944" y="1720"/>
                <a:ext cx="46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2000" dirty="0">
                    <a:latin typeface="Arial" panose="020B0604020202020204" pitchFamily="34" charset="0"/>
                  </a:rPr>
                  <a:t>True</a:t>
                </a:r>
              </a:p>
            </p:txBody>
          </p:sp>
        </p:grpSp>
        <p:sp>
          <p:nvSpPr>
            <p:cNvPr id="5140" name="Text Box 10"/>
            <p:cNvSpPr txBox="1">
              <a:spLocks noChangeArrowheads="1"/>
            </p:cNvSpPr>
            <p:nvPr/>
          </p:nvSpPr>
          <p:spPr bwMode="auto">
            <a:xfrm>
              <a:off x="120" y="2056"/>
              <a:ext cx="1024" cy="1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marL="114300" indent="-114300"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pPr>
              <a:r>
                <a:rPr lang="en-CA" altLang="en-US" sz="2000" dirty="0">
                  <a:latin typeface="Arial" panose="020B0604020202020204" pitchFamily="34" charset="0"/>
                </a:rPr>
                <a:t>Nominal income deduction</a:t>
              </a:r>
            </a:p>
            <a:p>
              <a:pPr>
                <a:spcBef>
                  <a:spcPct val="50000"/>
                </a:spcBef>
              </a:pPr>
              <a:r>
                <a:rPr lang="en-CA" altLang="en-US" sz="2000" dirty="0">
                  <a:latin typeface="Arial" panose="020B0604020202020204" pitchFamily="34" charset="0"/>
                </a:rPr>
                <a:t>Eligible for social assistance</a:t>
              </a:r>
            </a:p>
          </p:txBody>
        </p:sp>
      </p:grpSp>
      <p:grpSp>
        <p:nvGrpSpPr>
          <p:cNvPr id="5" name="Group 11"/>
          <p:cNvGrpSpPr>
            <a:grpSpLocks/>
          </p:cNvGrpSpPr>
          <p:nvPr/>
        </p:nvGrpSpPr>
        <p:grpSpPr bwMode="auto">
          <a:xfrm>
            <a:off x="2540000" y="3378200"/>
            <a:ext cx="6210300" cy="1741488"/>
            <a:chOff x="1720" y="1672"/>
            <a:chExt cx="3912" cy="1097"/>
          </a:xfrm>
        </p:grpSpPr>
        <p:sp>
          <p:nvSpPr>
            <p:cNvPr id="5135" name="Text Box 12"/>
            <p:cNvSpPr txBox="1">
              <a:spLocks noChangeArrowheads="1"/>
            </p:cNvSpPr>
            <p:nvPr/>
          </p:nvSpPr>
          <p:spPr bwMode="auto">
            <a:xfrm>
              <a:off x="2000" y="1728"/>
              <a:ext cx="66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2000" dirty="0">
                  <a:latin typeface="Arial" panose="020B0604020202020204" pitchFamily="34" charset="0"/>
                </a:rPr>
                <a:t>False</a:t>
              </a:r>
            </a:p>
          </p:txBody>
        </p:sp>
        <p:pic>
          <p:nvPicPr>
            <p:cNvPr id="5136" name="Picture 13" descr="sblade100-1s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2010"/>
              <a:ext cx="646" cy="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37" name="Line 14"/>
            <p:cNvSpPr>
              <a:spLocks noChangeShapeType="1"/>
            </p:cNvSpPr>
            <p:nvPr/>
          </p:nvSpPr>
          <p:spPr bwMode="auto">
            <a:xfrm>
              <a:off x="1720" y="1744"/>
              <a:ext cx="642" cy="387"/>
            </a:xfrm>
            <a:prstGeom prst="line">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138" name="AutoShape 15"/>
            <p:cNvSpPr>
              <a:spLocks noChangeArrowheads="1"/>
            </p:cNvSpPr>
            <p:nvPr/>
          </p:nvSpPr>
          <p:spPr bwMode="auto">
            <a:xfrm>
              <a:off x="3792" y="1672"/>
              <a:ext cx="1840" cy="808"/>
            </a:xfrm>
            <a:prstGeom prst="cloudCallout">
              <a:avLst>
                <a:gd name="adj1" fmla="val -96574"/>
                <a:gd name="adj2" fmla="val 17944"/>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CA" altLang="en-US" sz="2000" b="1" dirty="0">
                  <a:latin typeface="Arial" panose="020B0604020202020204" pitchFamily="34" charset="0"/>
                </a:rPr>
                <a:t>Is income between $10K - $20K?</a:t>
              </a:r>
            </a:p>
          </p:txBody>
        </p:sp>
      </p:grpSp>
      <p:grpSp>
        <p:nvGrpSpPr>
          <p:cNvPr id="6" name="Group 16"/>
          <p:cNvGrpSpPr>
            <a:grpSpLocks/>
          </p:cNvGrpSpPr>
          <p:nvPr/>
        </p:nvGrpSpPr>
        <p:grpSpPr bwMode="auto">
          <a:xfrm>
            <a:off x="2171700" y="5054600"/>
            <a:ext cx="1955800" cy="1320800"/>
            <a:chOff x="1488" y="2728"/>
            <a:chExt cx="1232" cy="832"/>
          </a:xfrm>
        </p:grpSpPr>
        <p:sp>
          <p:nvSpPr>
            <p:cNvPr id="5132" name="Line 17"/>
            <p:cNvSpPr>
              <a:spLocks noChangeShapeType="1"/>
            </p:cNvSpPr>
            <p:nvPr/>
          </p:nvSpPr>
          <p:spPr bwMode="auto">
            <a:xfrm flipH="1">
              <a:off x="1852" y="2736"/>
              <a:ext cx="804" cy="421"/>
            </a:xfrm>
            <a:prstGeom prst="line">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133" name="Text Box 18"/>
            <p:cNvSpPr txBox="1">
              <a:spLocks noChangeArrowheads="1"/>
            </p:cNvSpPr>
            <p:nvPr/>
          </p:nvSpPr>
          <p:spPr bwMode="auto">
            <a:xfrm>
              <a:off x="1888" y="2728"/>
              <a:ext cx="46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2000" dirty="0">
                  <a:latin typeface="Arial" panose="020B0604020202020204" pitchFamily="34" charset="0"/>
                </a:rPr>
                <a:t>True</a:t>
              </a:r>
            </a:p>
          </p:txBody>
        </p:sp>
        <p:sp>
          <p:nvSpPr>
            <p:cNvPr id="5134" name="Text Box 19"/>
            <p:cNvSpPr txBox="1">
              <a:spLocks noChangeArrowheads="1"/>
            </p:cNvSpPr>
            <p:nvPr/>
          </p:nvSpPr>
          <p:spPr bwMode="auto">
            <a:xfrm>
              <a:off x="1488" y="3118"/>
              <a:ext cx="1232"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2000" dirty="0">
                  <a:latin typeface="Arial" panose="020B0604020202020204" pitchFamily="34" charset="0"/>
                </a:rPr>
                <a:t>Income tax = 20%</a:t>
              </a:r>
            </a:p>
          </p:txBody>
        </p:sp>
      </p:grpSp>
      <p:grpSp>
        <p:nvGrpSpPr>
          <p:cNvPr id="7" name="Group 20"/>
          <p:cNvGrpSpPr>
            <a:grpSpLocks/>
          </p:cNvGrpSpPr>
          <p:nvPr/>
        </p:nvGrpSpPr>
        <p:grpSpPr bwMode="auto">
          <a:xfrm>
            <a:off x="4038600" y="5067300"/>
            <a:ext cx="1524000" cy="1003300"/>
            <a:chOff x="2664" y="2736"/>
            <a:chExt cx="960" cy="632"/>
          </a:xfrm>
        </p:grpSpPr>
        <p:sp>
          <p:nvSpPr>
            <p:cNvPr id="5129" name="Text Box 21"/>
            <p:cNvSpPr txBox="1">
              <a:spLocks noChangeArrowheads="1"/>
            </p:cNvSpPr>
            <p:nvPr/>
          </p:nvSpPr>
          <p:spPr bwMode="auto">
            <a:xfrm>
              <a:off x="2944" y="2736"/>
              <a:ext cx="66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2000" dirty="0">
                  <a:latin typeface="Arial" panose="020B0604020202020204" pitchFamily="34" charset="0"/>
                </a:rPr>
                <a:t>False</a:t>
              </a:r>
            </a:p>
          </p:txBody>
        </p:sp>
        <p:sp>
          <p:nvSpPr>
            <p:cNvPr id="5130" name="Line 22"/>
            <p:cNvSpPr>
              <a:spLocks noChangeShapeType="1"/>
            </p:cNvSpPr>
            <p:nvPr/>
          </p:nvSpPr>
          <p:spPr bwMode="auto">
            <a:xfrm>
              <a:off x="2664" y="2752"/>
              <a:ext cx="642" cy="387"/>
            </a:xfrm>
            <a:prstGeom prst="line">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131" name="Text Box 23"/>
            <p:cNvSpPr txBox="1">
              <a:spLocks noChangeArrowheads="1"/>
            </p:cNvSpPr>
            <p:nvPr/>
          </p:nvSpPr>
          <p:spPr bwMode="auto">
            <a:xfrm>
              <a:off x="3232" y="3118"/>
              <a:ext cx="39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2000" dirty="0">
                  <a:latin typeface="Arial" panose="020B0604020202020204" pitchFamily="34" charset="0"/>
                </a:rPr>
                <a:t>etc.</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subTnLst>
                                    <p:set>
                                      <p:cBhvr override="childStyle">
                                        <p:cTn dur="1" fill="hold" display="0" masterRel="nextClick" afterEffect="1"/>
                                        <p:tgtEl>
                                          <p:spTgt spid="3"/>
                                        </p:tgtEl>
                                        <p:attrNameLst>
                                          <p:attrName>style.visibility</p:attrName>
                                        </p:attrNameLst>
                                      </p:cBhvr>
                                      <p:to>
                                        <p:strVal val="hidden"/>
                                      </p:to>
                                    </p:set>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Logic Can Be Used In Conjunction With Branching</a:t>
            </a:r>
          </a:p>
        </p:txBody>
      </p:sp>
      <p:sp>
        <p:nvSpPr>
          <p:cNvPr id="159747" name="Rectangle 3"/>
          <p:cNvSpPr>
            <a:spLocks noGrp="1"/>
          </p:cNvSpPr>
          <p:nvPr>
            <p:ph type="body" idx="4294967295"/>
          </p:nvPr>
        </p:nvSpPr>
        <p:spPr/>
        <p:txBody>
          <a:bodyPr/>
          <a:lstStyle/>
          <a:p>
            <a:pPr eaLnBrk="1" hangingPunct="1"/>
            <a:r>
              <a:rPr lang="en-US" altLang="en-US" dirty="0" smtClean="0">
                <a:ea typeface="ＭＳ Ｐゴシック" panose="020B0600070205080204" pitchFamily="34" charset="-128"/>
              </a:rPr>
              <a:t>Typically the logical operators AND, OR are used with multiple conditions/Boolean expressions:</a:t>
            </a:r>
          </a:p>
          <a:p>
            <a:pPr lvl="1" eaLnBrk="1" hangingPunct="1"/>
            <a:r>
              <a:rPr lang="en-US" altLang="en-US" dirty="0" smtClean="0">
                <a:ea typeface="ＭＳ Ｐゴシック" panose="020B0600070205080204" pitchFamily="34" charset="-128"/>
              </a:rPr>
              <a:t>If multiple conditions </a:t>
            </a:r>
            <a:r>
              <a:rPr lang="en-US" altLang="en-US" i="1" dirty="0" smtClean="0">
                <a:ea typeface="ＭＳ Ｐゴシック" panose="020B0600070205080204" pitchFamily="34" charset="-128"/>
              </a:rPr>
              <a:t>must all be met</a:t>
            </a:r>
            <a:r>
              <a:rPr lang="en-US" altLang="en-US" dirty="0" smtClean="0">
                <a:ea typeface="ＭＳ Ｐゴシック" panose="020B0600070205080204" pitchFamily="34" charset="-128"/>
              </a:rPr>
              <a:t> before the body will execute. (AND)</a:t>
            </a:r>
          </a:p>
          <a:p>
            <a:pPr lvl="1" eaLnBrk="1" hangingPunct="1"/>
            <a:r>
              <a:rPr lang="en-US" altLang="en-US" dirty="0" smtClean="0">
                <a:ea typeface="ＭＳ Ｐゴシック" panose="020B0600070205080204" pitchFamily="34" charset="-128"/>
              </a:rPr>
              <a:t>If </a:t>
            </a:r>
            <a:r>
              <a:rPr lang="en-US" altLang="en-US" i="1" dirty="0" smtClean="0">
                <a:ea typeface="ＭＳ Ｐゴシック" panose="020B0600070205080204" pitchFamily="34" charset="-128"/>
              </a:rPr>
              <a:t>at least one condition</a:t>
            </a:r>
            <a:r>
              <a:rPr lang="en-US" altLang="en-US" dirty="0" smtClean="0">
                <a:ea typeface="ＭＳ Ｐゴシック" panose="020B0600070205080204" pitchFamily="34" charset="-128"/>
              </a:rPr>
              <a:t> must be met before the body will execute. (OR)</a:t>
            </a:r>
          </a:p>
          <a:p>
            <a:pPr eaLnBrk="1" hangingPunct="1"/>
            <a:r>
              <a:rPr lang="en-US" altLang="en-US" dirty="0" smtClean="0">
                <a:ea typeface="ＭＳ Ｐゴシック" panose="020B0600070205080204" pitchFamily="34" charset="-128"/>
              </a:rPr>
              <a:t>The logical NOT operator can be used to check for inequality (not equal to).</a:t>
            </a:r>
          </a:p>
          <a:p>
            <a:pPr lvl="1" eaLnBrk="1" hangingPunct="1"/>
            <a:r>
              <a:rPr lang="en-US" altLang="en-US" dirty="0" smtClean="0">
                <a:ea typeface="ＭＳ Ｐゴシック" panose="020B0600070205080204" pitchFamily="34" charset="-128"/>
              </a:rPr>
              <a:t>E.g., If it’s true that the user </a:t>
            </a:r>
            <a:r>
              <a:rPr lang="en-US" altLang="en-US" i="1" dirty="0" smtClean="0">
                <a:ea typeface="ＭＳ Ｐゴシック" panose="020B0600070205080204" pitchFamily="34" charset="-128"/>
              </a:rPr>
              <a:t>did not</a:t>
            </a:r>
            <a:r>
              <a:rPr lang="en-US" altLang="en-US" dirty="0" smtClean="0">
                <a:ea typeface="ＭＳ Ｐゴシック" panose="020B0600070205080204" pitchFamily="34" charset="-128"/>
              </a:rPr>
              <a:t> enter an invalid value the program can proceed.</a:t>
            </a:r>
          </a:p>
          <a:p>
            <a:pPr eaLnBrk="1" hangingPunct="1"/>
            <a:endParaRPr lang="en-US" altLang="en-US" dirty="0" smtClean="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974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974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974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974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974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47"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p:cNvSpPr>
          <p:nvPr>
            <p:ph type="title" idx="4294967295"/>
          </p:nvPr>
        </p:nvSpPr>
        <p:spPr/>
        <p:txBody>
          <a:bodyPr/>
          <a:lstStyle/>
          <a:p>
            <a:pPr eaLnBrk="1" hangingPunct="1"/>
            <a:r>
              <a:rPr lang="en-CA" altLang="en-US" dirty="0" smtClean="0">
                <a:ea typeface="ＭＳ Ｐゴシック" panose="020B0600070205080204" pitchFamily="34" charset="-128"/>
              </a:rPr>
              <a:t>Decision-Making With Multiple Boolean Expressions (Connected With </a:t>
            </a:r>
            <a:r>
              <a:rPr lang="en-CA" altLang="en-US" dirty="0" smtClean="0">
                <a:solidFill>
                  <a:srgbClr val="FF0000"/>
                </a:solidFill>
                <a:ea typeface="ＭＳ Ｐゴシック" panose="020B0600070205080204" pitchFamily="34" charset="-128"/>
              </a:rPr>
              <a:t>Logic</a:t>
            </a:r>
            <a:r>
              <a:rPr lang="en-CA" altLang="en-US" dirty="0" smtClean="0">
                <a:ea typeface="ＭＳ Ｐゴシック" panose="020B0600070205080204" pitchFamily="34" charset="-128"/>
              </a:rPr>
              <a:t>)</a:t>
            </a:r>
          </a:p>
        </p:txBody>
      </p:sp>
      <p:sp>
        <p:nvSpPr>
          <p:cNvPr id="40963" name="Rectangle 3"/>
          <p:cNvSpPr>
            <a:spLocks noGrp="1"/>
          </p:cNvSpPr>
          <p:nvPr>
            <p:ph type="body" idx="4294967295"/>
          </p:nvPr>
        </p:nvSpPr>
        <p:spPr/>
        <p:txBody>
          <a:bodyPr/>
          <a:lstStyle/>
          <a:p>
            <a:pPr eaLnBrk="1" hangingPunct="1"/>
            <a:r>
              <a:rPr lang="en-CA" altLang="en-US" b="1" dirty="0" smtClean="0">
                <a:ea typeface="ＭＳ Ｐゴシック" panose="020B0600070205080204" pitchFamily="34" charset="-128"/>
              </a:rPr>
              <a:t>Format: </a:t>
            </a:r>
          </a:p>
          <a:p>
            <a:pPr eaLnBrk="1" hangingPunct="1">
              <a:buFontTx/>
              <a:buNone/>
            </a:pPr>
            <a:r>
              <a:rPr lang="en-CA" altLang="en-US" sz="1600" dirty="0" smtClean="0">
                <a:latin typeface="Consolas" panose="020B0609020204030204" pitchFamily="49" charset="0"/>
                <a:ea typeface="ＭＳ Ｐゴシック" panose="020B0600070205080204" pitchFamily="34" charset="-128"/>
              </a:rPr>
              <a:t>     if (</a:t>
            </a:r>
            <a:r>
              <a:rPr lang="en-CA" altLang="en-US" sz="1600" i="1" dirty="0" smtClean="0">
                <a:latin typeface="Consolas" panose="020B0609020204030204" pitchFamily="49" charset="0"/>
                <a:ea typeface="ＭＳ Ｐゴシック" panose="020B0600070205080204" pitchFamily="34" charset="-128"/>
              </a:rPr>
              <a:t>Boolean expression</a:t>
            </a:r>
            <a:r>
              <a:rPr lang="en-CA" altLang="en-US" sz="1600" dirty="0" smtClean="0">
                <a:latin typeface="Consolas" panose="020B0609020204030204" pitchFamily="49" charset="0"/>
                <a:ea typeface="ＭＳ Ｐゴシック" panose="020B0600070205080204" pitchFamily="34" charset="-128"/>
              </a:rPr>
              <a:t>) </a:t>
            </a:r>
            <a:r>
              <a:rPr lang="en-CA" altLang="en-US" sz="1600" b="1" i="1" dirty="0" smtClean="0">
                <a:solidFill>
                  <a:srgbClr val="FF0000"/>
                </a:solidFill>
                <a:latin typeface="Consolas" panose="020B0609020204030204" pitchFamily="49" charset="0"/>
                <a:ea typeface="ＭＳ Ｐゴシック" panose="020B0600070205080204" pitchFamily="34" charset="-128"/>
              </a:rPr>
              <a:t>logical operator</a:t>
            </a:r>
            <a:r>
              <a:rPr lang="en-CA" altLang="en-US" sz="1600" dirty="0" smtClean="0">
                <a:solidFill>
                  <a:srgbClr val="FF0000"/>
                </a:solidFill>
                <a:latin typeface="Consolas" panose="020B0609020204030204" pitchFamily="49" charset="0"/>
                <a:ea typeface="ＭＳ Ｐゴシック" panose="020B0600070205080204" pitchFamily="34" charset="-128"/>
              </a:rPr>
              <a:t> </a:t>
            </a:r>
            <a:r>
              <a:rPr lang="en-CA" altLang="en-US" sz="1600" dirty="0" smtClean="0">
                <a:latin typeface="Consolas" panose="020B0609020204030204" pitchFamily="49" charset="0"/>
                <a:ea typeface="ＭＳ Ｐゴシック" panose="020B0600070205080204" pitchFamily="34" charset="-128"/>
              </a:rPr>
              <a:t>(</a:t>
            </a:r>
            <a:r>
              <a:rPr lang="en-CA" altLang="en-US" sz="1600" i="1" dirty="0" smtClean="0">
                <a:latin typeface="Consolas" panose="020B0609020204030204" pitchFamily="49" charset="0"/>
                <a:ea typeface="ＭＳ Ｐゴシック" panose="020B0600070205080204" pitchFamily="34" charset="-128"/>
              </a:rPr>
              <a:t>Boolean expression</a:t>
            </a:r>
            <a:r>
              <a:rPr lang="en-CA" altLang="en-US" sz="1600" dirty="0" smtClean="0">
                <a:latin typeface="Consolas" panose="020B0609020204030204" pitchFamily="49" charset="0"/>
                <a:ea typeface="ＭＳ Ｐゴシック" panose="020B0600070205080204" pitchFamily="34" charset="-128"/>
              </a:rPr>
              <a:t>):</a:t>
            </a:r>
          </a:p>
          <a:p>
            <a:pPr eaLnBrk="1" hangingPunct="1">
              <a:buFontTx/>
              <a:buNone/>
            </a:pPr>
            <a:r>
              <a:rPr lang="en-CA" altLang="en-US" sz="1600" dirty="0" smtClean="0">
                <a:latin typeface="Consolas" panose="020B0609020204030204" pitchFamily="49" charset="0"/>
                <a:ea typeface="ＭＳ Ｐゴシック" panose="020B0600070205080204" pitchFamily="34" charset="-128"/>
              </a:rPr>
              <a:t>        </a:t>
            </a:r>
            <a:r>
              <a:rPr lang="en-CA" altLang="en-US" sz="1600" i="1" dirty="0" smtClean="0">
                <a:latin typeface="Consolas" panose="020B0609020204030204" pitchFamily="49" charset="0"/>
                <a:ea typeface="ＭＳ Ｐゴシック" panose="020B0600070205080204" pitchFamily="34" charset="-128"/>
              </a:rPr>
              <a:t>body</a:t>
            </a:r>
            <a:endParaRPr lang="en-CA" altLang="en-US" sz="1600" b="1" i="1" dirty="0" smtClean="0">
              <a:latin typeface="Consolas" panose="020B0609020204030204" pitchFamily="49" charset="0"/>
              <a:ea typeface="ＭＳ Ｐゴシック" panose="020B0600070205080204" pitchFamily="34" charset="-128"/>
            </a:endParaRPr>
          </a:p>
          <a:p>
            <a:pPr eaLnBrk="1" hangingPunct="1"/>
            <a:r>
              <a:rPr lang="en-CA" altLang="en-US" b="1" dirty="0" smtClean="0">
                <a:ea typeface="ＭＳ Ｐゴシック" panose="020B0600070205080204" pitchFamily="34" charset="-128"/>
              </a:rPr>
              <a:t>Example: </a:t>
            </a:r>
            <a:r>
              <a:rPr lang="en-CA" altLang="en-US" sz="2000" dirty="0" smtClean="0">
                <a:latin typeface="Consolas" panose="020B0609020204030204" pitchFamily="49" charset="0"/>
                <a:ea typeface="ＭＳ Ｐゴシック" panose="020B0600070205080204" pitchFamily="34" charset="-128"/>
              </a:rPr>
              <a:t>if_and_positive.py</a:t>
            </a:r>
          </a:p>
          <a:p>
            <a:pPr eaLnBrk="1" hangingPunct="1">
              <a:buFontTx/>
              <a:buNone/>
            </a:pPr>
            <a:r>
              <a:rPr lang="en-CA" altLang="en-US" sz="1600" dirty="0" smtClean="0">
                <a:latin typeface="Consolas" panose="020B0609020204030204" pitchFamily="49" charset="0"/>
                <a:ea typeface="ＭＳ Ｐゴシック" panose="020B0600070205080204" pitchFamily="34" charset="-128"/>
              </a:rPr>
              <a:t>     if (x &gt; 0) </a:t>
            </a:r>
            <a:r>
              <a:rPr lang="en-CA" altLang="en-US" sz="1600" b="1" dirty="0" smtClean="0">
                <a:solidFill>
                  <a:srgbClr val="FF0000"/>
                </a:solidFill>
                <a:latin typeface="Consolas" panose="020B0609020204030204" pitchFamily="49" charset="0"/>
                <a:ea typeface="ＭＳ Ｐゴシック" panose="020B0600070205080204" pitchFamily="34" charset="-128"/>
              </a:rPr>
              <a:t>and</a:t>
            </a:r>
            <a:r>
              <a:rPr lang="en-CA" altLang="en-US" sz="1600" dirty="0" smtClean="0">
                <a:latin typeface="Consolas" panose="020B0609020204030204" pitchFamily="49" charset="0"/>
                <a:ea typeface="ＭＳ Ｐゴシック" panose="020B0600070205080204" pitchFamily="34" charset="-128"/>
              </a:rPr>
              <a:t> (y &gt; 0):</a:t>
            </a:r>
          </a:p>
          <a:p>
            <a:pPr eaLnBrk="1" hangingPunct="1">
              <a:buFontTx/>
              <a:buNone/>
            </a:pPr>
            <a:r>
              <a:rPr lang="en-CA" altLang="en-US" sz="1600" dirty="0" smtClean="0">
                <a:latin typeface="Consolas" panose="020B0609020204030204" pitchFamily="49" charset="0"/>
                <a:ea typeface="ＭＳ Ｐゴシック" panose="020B0600070205080204" pitchFamily="34" charset="-128"/>
              </a:rPr>
              <a:t>        print("All numbers positive") </a:t>
            </a:r>
          </a:p>
        </p:txBody>
      </p:sp>
      <p:pic>
        <p:nvPicPr>
          <p:cNvPr id="32770" name="Picture 2"/>
          <p:cNvPicPr>
            <a:picLocks noChangeAspect="1" noChangeArrowheads="1"/>
          </p:cNvPicPr>
          <p:nvPr/>
        </p:nvPicPr>
        <p:blipFill>
          <a:blip r:embed="rId3">
            <a:extLst>
              <a:ext uri="{28A0092B-C50C-407E-A947-70E740481C1C}">
                <a14:useLocalDpi xmlns:a14="http://schemas.microsoft.com/office/drawing/2010/main" val="0"/>
              </a:ext>
            </a:extLst>
          </a:blip>
          <a:srcRect b="72304"/>
          <a:stretch>
            <a:fillRect/>
          </a:stretch>
        </p:blipFill>
        <p:spPr bwMode="auto">
          <a:xfrm>
            <a:off x="808038" y="3733800"/>
            <a:ext cx="4754562"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t="28384" b="44925"/>
          <a:stretch>
            <a:fillRect/>
          </a:stretch>
        </p:blipFill>
        <p:spPr bwMode="auto">
          <a:xfrm>
            <a:off x="1371600" y="4800600"/>
            <a:ext cx="4754563" cy="81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t="54068" b="10982"/>
          <a:stretch>
            <a:fillRect/>
          </a:stretch>
        </p:blipFill>
        <p:spPr bwMode="auto">
          <a:xfrm>
            <a:off x="2057400" y="5783263"/>
            <a:ext cx="4754563"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277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Forming Compound Boolean Expressions With The “</a:t>
            </a:r>
            <a:r>
              <a:rPr lang="en-US" altLang="ja-JP" dirty="0" smtClean="0">
                <a:solidFill>
                  <a:srgbClr val="FF0000"/>
                </a:solidFill>
                <a:ea typeface="ＭＳ Ｐゴシック" panose="020B0600070205080204" pitchFamily="34" charset="-128"/>
              </a:rPr>
              <a:t>OR</a:t>
            </a:r>
            <a:r>
              <a:rPr lang="en-US" altLang="en-US" dirty="0" smtClean="0">
                <a:ea typeface="ＭＳ Ｐゴシック" panose="020B0600070205080204" pitchFamily="34" charset="-128"/>
              </a:rPr>
              <a:t>”</a:t>
            </a:r>
            <a:r>
              <a:rPr lang="en-US" altLang="ja-JP" dirty="0" smtClean="0">
                <a:ea typeface="ＭＳ Ｐゴシック" panose="020B0600070205080204" pitchFamily="34" charset="-128"/>
              </a:rPr>
              <a:t> Operator</a:t>
            </a:r>
            <a:endParaRPr lang="en-US" altLang="en-US" dirty="0" smtClean="0">
              <a:ea typeface="ＭＳ Ｐゴシック" panose="020B0600070205080204" pitchFamily="34" charset="-128"/>
            </a:endParaRPr>
          </a:p>
        </p:txBody>
      </p:sp>
      <p:sp>
        <p:nvSpPr>
          <p:cNvPr id="41987" name="Rectangle 3"/>
          <p:cNvSpPr>
            <a:spLocks noGrp="1"/>
          </p:cNvSpPr>
          <p:nvPr>
            <p:ph type="body" idx="4294967295"/>
          </p:nvPr>
        </p:nvSpPr>
        <p:spPr/>
        <p:txBody>
          <a:bodyPr/>
          <a:lstStyle/>
          <a:p>
            <a:pPr eaLnBrk="1" hangingPunct="1"/>
            <a:r>
              <a:rPr lang="en-US" altLang="en-US" b="1" dirty="0" smtClean="0">
                <a:ea typeface="ＭＳ Ｐゴシック" panose="020B0600070205080204" pitchFamily="34" charset="-128"/>
              </a:rPr>
              <a:t>Format:</a:t>
            </a:r>
          </a:p>
          <a:p>
            <a:pPr eaLnBrk="1" hangingPunct="1">
              <a:buFontTx/>
              <a:buNone/>
            </a:pPr>
            <a:r>
              <a:rPr lang="en-US" altLang="en-US" sz="1800" dirty="0" smtClean="0">
                <a:latin typeface="Consolas" panose="020B0609020204030204" pitchFamily="49" charset="0"/>
                <a:ea typeface="ＭＳ Ｐゴシック" panose="020B0600070205080204" pitchFamily="34" charset="-128"/>
              </a:rPr>
              <a:t>     if (</a:t>
            </a:r>
            <a:r>
              <a:rPr lang="en-US" altLang="en-US" sz="1800" i="1" dirty="0" smtClean="0">
                <a:latin typeface="Consolas" panose="020B0609020204030204" pitchFamily="49" charset="0"/>
                <a:ea typeface="ＭＳ Ｐゴシック" panose="020B0600070205080204" pitchFamily="34" charset="-128"/>
              </a:rPr>
              <a:t>Boolean expression</a:t>
            </a:r>
            <a:r>
              <a:rPr lang="en-US" altLang="en-US" sz="1800" dirty="0" smtClean="0">
                <a:latin typeface="Consolas" panose="020B0609020204030204" pitchFamily="49" charset="0"/>
                <a:ea typeface="ＭＳ Ｐゴシック" panose="020B0600070205080204" pitchFamily="34" charset="-128"/>
              </a:rPr>
              <a:t>) </a:t>
            </a:r>
            <a:r>
              <a:rPr lang="en-US" altLang="en-US" sz="1800" b="1" dirty="0" smtClean="0">
                <a:solidFill>
                  <a:srgbClr val="FF0000"/>
                </a:solidFill>
                <a:latin typeface="Consolas" panose="020B0609020204030204" pitchFamily="49" charset="0"/>
                <a:ea typeface="ＭＳ Ｐゴシック" panose="020B0600070205080204" pitchFamily="34" charset="-128"/>
              </a:rPr>
              <a:t>or</a:t>
            </a:r>
            <a:r>
              <a:rPr lang="en-US" altLang="en-US" sz="1800" dirty="0" smtClean="0">
                <a:latin typeface="Consolas" panose="020B0609020204030204" pitchFamily="49" charset="0"/>
                <a:ea typeface="ＭＳ Ｐゴシック" panose="020B0600070205080204" pitchFamily="34" charset="-128"/>
              </a:rPr>
              <a:t> (</a:t>
            </a:r>
            <a:r>
              <a:rPr lang="en-US" altLang="en-US" sz="1800" i="1" dirty="0" smtClean="0">
                <a:latin typeface="Consolas" panose="020B0609020204030204" pitchFamily="49" charset="0"/>
                <a:ea typeface="ＭＳ Ｐゴシック" panose="020B0600070205080204" pitchFamily="34" charset="-128"/>
              </a:rPr>
              <a:t>Boolean expression</a:t>
            </a:r>
            <a:r>
              <a:rPr lang="en-US" altLang="en-US" sz="1800" dirty="0" smtClean="0">
                <a:latin typeface="Consolas" panose="020B0609020204030204" pitchFamily="49" charset="0"/>
                <a:ea typeface="ＭＳ Ｐゴシック" panose="020B0600070205080204" pitchFamily="34" charset="-128"/>
              </a:rPr>
              <a:t>):</a:t>
            </a:r>
          </a:p>
          <a:p>
            <a:pPr eaLnBrk="1" hangingPunct="1">
              <a:buFontTx/>
              <a:buNone/>
            </a:pPr>
            <a:r>
              <a:rPr lang="en-US" altLang="en-US" sz="1800" i="1" dirty="0" smtClean="0">
                <a:latin typeface="Consolas" panose="020B0609020204030204" pitchFamily="49" charset="0"/>
                <a:ea typeface="ＭＳ Ｐゴシック" panose="020B0600070205080204" pitchFamily="34" charset="-128"/>
              </a:rPr>
              <a:t>         body</a:t>
            </a:r>
            <a:endParaRPr lang="en-US" altLang="en-US" sz="1800" b="1" i="1" dirty="0" smtClean="0">
              <a:latin typeface="Consolas" panose="020B0609020204030204" pitchFamily="49" charset="0"/>
              <a:ea typeface="ＭＳ Ｐゴシック" panose="020B0600070205080204" pitchFamily="34" charset="-128"/>
            </a:endParaRPr>
          </a:p>
          <a:p>
            <a:pPr eaLnBrk="1" hangingPunct="1"/>
            <a:r>
              <a:rPr lang="en-US" altLang="en-US" b="1" dirty="0" smtClean="0">
                <a:ea typeface="ＭＳ Ｐゴシック" panose="020B0600070205080204" pitchFamily="34" charset="-128"/>
              </a:rPr>
              <a:t>Name of the online example: </a:t>
            </a:r>
            <a:r>
              <a:rPr lang="en-US" altLang="en-US" sz="2000" dirty="0" smtClean="0">
                <a:latin typeface="Consolas" panose="020B0609020204030204" pitchFamily="49" charset="0"/>
                <a:ea typeface="ＭＳ Ｐゴシック" panose="020B0600070205080204" pitchFamily="34" charset="-128"/>
              </a:rPr>
              <a:t>if_or_hiring.py</a:t>
            </a:r>
            <a:endParaRPr lang="en-US" altLang="en-US" b="1" dirty="0" smtClean="0">
              <a:ea typeface="ＭＳ Ｐゴシック" panose="020B0600070205080204" pitchFamily="34" charset="-128"/>
            </a:endParaRP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gpa = float(input("Grade point (0-4.0): "))</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yearsJobExperience = int(input("Number of years of job experience: "))</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(gpa &gt; 3.7) </a:t>
            </a:r>
            <a:r>
              <a:rPr lang="en-US" altLang="en-US" sz="1800" b="1" dirty="0" smtClean="0">
                <a:solidFill>
                  <a:srgbClr val="FF0000"/>
                </a:solidFill>
                <a:latin typeface="Consolas" panose="020B0609020204030204" pitchFamily="49" charset="0"/>
                <a:ea typeface="ＭＳ Ｐゴシック" panose="020B0600070205080204" pitchFamily="34" charset="-128"/>
              </a:rPr>
              <a:t>or</a:t>
            </a:r>
            <a:r>
              <a:rPr lang="en-US" altLang="en-US" sz="1800" dirty="0" smtClean="0">
                <a:latin typeface="Consolas" panose="020B0609020204030204" pitchFamily="49" charset="0"/>
                <a:ea typeface="ＭＳ Ｐゴシック" panose="020B0600070205080204" pitchFamily="34" charset="-128"/>
              </a:rPr>
              <a:t> (yearsJobExperience &gt; 5):</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print("You are hired")</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else:</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print("Insufficient qualifications")</a:t>
            </a:r>
          </a:p>
          <a:p>
            <a:pPr eaLnBrk="1" hangingPunct="1">
              <a:buFontTx/>
              <a:buNone/>
            </a:pPr>
            <a:endParaRPr lang="en-US" altLang="en-US" sz="1800" dirty="0" smtClean="0">
              <a:latin typeface="Arial" panose="020B0604020202020204" pitchFamily="34" charset="0"/>
              <a:ea typeface="ＭＳ Ｐゴシック" panose="020B0600070205080204" pitchFamily="34" charset="-128"/>
            </a:endParaRPr>
          </a:p>
          <a:p>
            <a:pPr eaLnBrk="1" hangingPunct="1"/>
            <a:endParaRPr lang="en-US" altLang="en-US" sz="1800" dirty="0" smtClean="0">
              <a:latin typeface="Arial" panose="020B0604020202020204" pitchFamily="34" charset="0"/>
              <a:ea typeface="ＭＳ Ｐゴシック" panose="020B0600070205080204" pitchFamily="34" charset="-128"/>
            </a:endParaRPr>
          </a:p>
        </p:txBody>
      </p:sp>
      <p:pic>
        <p:nvPicPr>
          <p:cNvPr id="522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5473700"/>
            <a:ext cx="3200400"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19600" y="5486400"/>
            <a:ext cx="3200400"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30" name="Picture 6"/>
          <p:cNvPicPr>
            <a:picLocks noChangeAspect="1" noChangeArrowheads="1"/>
          </p:cNvPicPr>
          <p:nvPr/>
        </p:nvPicPr>
        <p:blipFill>
          <a:blip r:embed="rId5">
            <a:extLst>
              <a:ext uri="{28A0092B-C50C-407E-A947-70E740481C1C}">
                <a14:useLocalDpi xmlns:a14="http://schemas.microsoft.com/office/drawing/2010/main" val="0"/>
              </a:ext>
            </a:extLst>
          </a:blip>
          <a:srcRect r="3384"/>
          <a:stretch>
            <a:fillRect/>
          </a:stretch>
        </p:blipFill>
        <p:spPr bwMode="auto">
          <a:xfrm>
            <a:off x="838200" y="6159500"/>
            <a:ext cx="31908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31"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94200" y="6170613"/>
            <a:ext cx="3136900" cy="573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222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222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223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22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Forming Compound Boolean Expressions With The “</a:t>
            </a:r>
            <a:r>
              <a:rPr lang="en-US" altLang="ja-JP" dirty="0" smtClean="0">
                <a:solidFill>
                  <a:srgbClr val="FF0000"/>
                </a:solidFill>
                <a:ea typeface="ＭＳ Ｐゴシック" panose="020B0600070205080204" pitchFamily="34" charset="-128"/>
              </a:rPr>
              <a:t>AND</a:t>
            </a:r>
            <a:r>
              <a:rPr lang="en-US" altLang="en-US" dirty="0" smtClean="0">
                <a:ea typeface="ＭＳ Ｐゴシック" panose="020B0600070205080204" pitchFamily="34" charset="-128"/>
              </a:rPr>
              <a:t>”</a:t>
            </a:r>
            <a:r>
              <a:rPr lang="en-US" altLang="ja-JP" dirty="0" smtClean="0">
                <a:ea typeface="ＭＳ Ｐゴシック" panose="020B0600070205080204" pitchFamily="34" charset="-128"/>
              </a:rPr>
              <a:t> Operator</a:t>
            </a:r>
            <a:endParaRPr lang="en-US" altLang="en-US" dirty="0" smtClean="0">
              <a:ea typeface="ＭＳ Ｐゴシック" panose="020B0600070205080204" pitchFamily="34" charset="-128"/>
            </a:endParaRPr>
          </a:p>
        </p:txBody>
      </p:sp>
      <p:sp>
        <p:nvSpPr>
          <p:cNvPr id="43011" name="Rectangle 3"/>
          <p:cNvSpPr>
            <a:spLocks noGrp="1"/>
          </p:cNvSpPr>
          <p:nvPr>
            <p:ph type="body" idx="4294967295"/>
          </p:nvPr>
        </p:nvSpPr>
        <p:spPr/>
        <p:txBody>
          <a:bodyPr/>
          <a:lstStyle/>
          <a:p>
            <a:pPr eaLnBrk="1" hangingPunct="1"/>
            <a:r>
              <a:rPr lang="en-US" altLang="en-US" b="1" dirty="0" smtClean="0">
                <a:ea typeface="ＭＳ Ｐゴシック" panose="020B0600070205080204" pitchFamily="34" charset="-128"/>
              </a:rPr>
              <a:t>Format:</a:t>
            </a:r>
          </a:p>
          <a:p>
            <a:pPr eaLnBrk="1" hangingPunct="1">
              <a:buFontTx/>
              <a:buNone/>
            </a:pPr>
            <a:r>
              <a:rPr lang="en-US" altLang="en-US" sz="1800" dirty="0" smtClean="0">
                <a:latin typeface="Consolas" panose="020B0609020204030204" pitchFamily="49" charset="0"/>
                <a:ea typeface="ＭＳ Ｐゴシック" panose="020B0600070205080204" pitchFamily="34" charset="-128"/>
              </a:rPr>
              <a:t>   if (</a:t>
            </a:r>
            <a:r>
              <a:rPr lang="en-US" altLang="en-US" sz="1800" i="1" dirty="0" smtClean="0">
                <a:latin typeface="Consolas" panose="020B0609020204030204" pitchFamily="49" charset="0"/>
                <a:ea typeface="ＭＳ Ｐゴシック" panose="020B0600070205080204" pitchFamily="34" charset="-128"/>
              </a:rPr>
              <a:t>Boolean expression</a:t>
            </a:r>
            <a:r>
              <a:rPr lang="en-US" altLang="en-US" sz="1800" dirty="0" smtClean="0">
                <a:latin typeface="Consolas" panose="020B0609020204030204" pitchFamily="49" charset="0"/>
                <a:ea typeface="ＭＳ Ｐゴシック" panose="020B0600070205080204" pitchFamily="34" charset="-128"/>
              </a:rPr>
              <a:t>) </a:t>
            </a:r>
            <a:r>
              <a:rPr lang="en-US" altLang="en-US" sz="1800" b="1" dirty="0" smtClean="0">
                <a:solidFill>
                  <a:srgbClr val="FF0000"/>
                </a:solidFill>
                <a:latin typeface="Consolas" panose="020B0609020204030204" pitchFamily="49" charset="0"/>
                <a:ea typeface="ＭＳ Ｐゴシック" panose="020B0600070205080204" pitchFamily="34" charset="-128"/>
              </a:rPr>
              <a:t>and</a:t>
            </a:r>
            <a:r>
              <a:rPr lang="en-US" altLang="en-US" sz="1800" dirty="0" smtClean="0">
                <a:latin typeface="Consolas" panose="020B0609020204030204" pitchFamily="49" charset="0"/>
                <a:ea typeface="ＭＳ Ｐゴシック" panose="020B0600070205080204" pitchFamily="34" charset="-128"/>
              </a:rPr>
              <a:t> (</a:t>
            </a:r>
            <a:r>
              <a:rPr lang="en-US" altLang="en-US" sz="1800" i="1" dirty="0" smtClean="0">
                <a:latin typeface="Consolas" panose="020B0609020204030204" pitchFamily="49" charset="0"/>
                <a:ea typeface="ＭＳ Ｐゴシック" panose="020B0600070205080204" pitchFamily="34" charset="-128"/>
              </a:rPr>
              <a:t>Boolean expression</a:t>
            </a:r>
            <a:r>
              <a:rPr lang="en-US" altLang="en-US" sz="1800" dirty="0" smtClean="0">
                <a:latin typeface="Consolas" panose="020B0609020204030204" pitchFamily="49" charset="0"/>
                <a:ea typeface="ＭＳ Ｐゴシック" panose="020B0600070205080204" pitchFamily="34" charset="-128"/>
              </a:rPr>
              <a:t>):</a:t>
            </a:r>
          </a:p>
          <a:p>
            <a:pPr eaLnBrk="1" hangingPunct="1">
              <a:buFontTx/>
              <a:buNone/>
            </a:pPr>
            <a:r>
              <a:rPr lang="en-US" altLang="en-US" sz="1800" dirty="0" smtClean="0">
                <a:latin typeface="Consolas" panose="020B0609020204030204" pitchFamily="49" charset="0"/>
                <a:ea typeface="ＭＳ Ｐゴシック" panose="020B0600070205080204" pitchFamily="34" charset="-128"/>
              </a:rPr>
              <a:t>         </a:t>
            </a:r>
            <a:r>
              <a:rPr lang="en-US" altLang="en-US" sz="1800" i="1" dirty="0" smtClean="0">
                <a:latin typeface="Consolas" panose="020B0609020204030204" pitchFamily="49" charset="0"/>
                <a:ea typeface="ＭＳ Ｐゴシック" panose="020B0600070205080204" pitchFamily="34" charset="-128"/>
              </a:rPr>
              <a:t>body</a:t>
            </a:r>
            <a:endParaRPr lang="en-US" altLang="en-US" sz="1800" b="1" i="1" dirty="0" smtClean="0">
              <a:latin typeface="Consolas" panose="020B0609020204030204" pitchFamily="49" charset="0"/>
              <a:ea typeface="ＭＳ Ｐゴシック" panose="020B0600070205080204" pitchFamily="34" charset="-128"/>
            </a:endParaRPr>
          </a:p>
          <a:p>
            <a:pPr eaLnBrk="1" hangingPunct="1"/>
            <a:r>
              <a:rPr lang="en-US" altLang="en-US" b="1" dirty="0" smtClean="0">
                <a:ea typeface="ＭＳ Ｐゴシック" panose="020B0600070205080204" pitchFamily="34" charset="-128"/>
              </a:rPr>
              <a:t>Name of the online example: </a:t>
            </a:r>
            <a:r>
              <a:rPr lang="en-US" altLang="en-US" sz="2000" dirty="0" smtClean="0">
                <a:latin typeface="Consolas" panose="020B0609020204030204" pitchFamily="49" charset="0"/>
                <a:ea typeface="ＭＳ Ｐゴシック" panose="020B0600070205080204" pitchFamily="34" charset="-128"/>
              </a:rPr>
              <a:t>if_and_firing.py</a:t>
            </a:r>
            <a:endParaRPr lang="en-US" altLang="en-US" b="1" dirty="0" smtClean="0">
              <a:ea typeface="ＭＳ Ｐゴシック" panose="020B0600070205080204" pitchFamily="34" charset="-128"/>
            </a:endParaRPr>
          </a:p>
          <a:p>
            <a:pPr marL="349250" lvl="1" indent="0"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yearsOnJob = int(input("Number of years of job experience: </a:t>
            </a:r>
          </a:p>
          <a:p>
            <a:pPr marL="349250" lvl="1" indent="0"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a:t>
            </a:r>
          </a:p>
          <a:p>
            <a:pPr marL="349250" lvl="1" indent="0"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salary = int(input("Annual salary: "))</a:t>
            </a:r>
          </a:p>
          <a:p>
            <a:pPr marL="349250" lvl="1" indent="0"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(yearsOnJob &lt;= 2) </a:t>
            </a:r>
            <a:r>
              <a:rPr lang="en-US" altLang="en-US" sz="1800" b="1" dirty="0" smtClean="0">
                <a:solidFill>
                  <a:srgbClr val="FF0000"/>
                </a:solidFill>
                <a:latin typeface="Consolas" panose="020B0609020204030204" pitchFamily="49" charset="0"/>
                <a:ea typeface="ＭＳ Ｐゴシック" panose="020B0600070205080204" pitchFamily="34" charset="-128"/>
              </a:rPr>
              <a:t>and</a:t>
            </a:r>
            <a:r>
              <a:rPr lang="en-US" altLang="en-US" sz="1800" dirty="0" smtClean="0">
                <a:latin typeface="Consolas" panose="020B0609020204030204" pitchFamily="49" charset="0"/>
                <a:ea typeface="ＭＳ Ｐゴシック" panose="020B0600070205080204" pitchFamily="34" charset="-128"/>
              </a:rPr>
              <a:t> (salary &gt; 50000):</a:t>
            </a:r>
          </a:p>
          <a:p>
            <a:pPr marL="349250" lvl="1" indent="0"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print("You are fired")</a:t>
            </a:r>
          </a:p>
          <a:p>
            <a:pPr marL="349250" lvl="1" indent="0"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else:</a:t>
            </a:r>
          </a:p>
          <a:p>
            <a:pPr marL="349250" lvl="1" indent="0"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print("You are retained")</a:t>
            </a:r>
          </a:p>
          <a:p>
            <a:pPr eaLnBrk="1" hangingPunct="1"/>
            <a:endParaRPr lang="en-US" altLang="en-US" dirty="0" smtClean="0">
              <a:ea typeface="ＭＳ Ｐゴシック" panose="020B0600070205080204" pitchFamily="34" charset="-128"/>
            </a:endParaRPr>
          </a:p>
        </p:txBody>
      </p:sp>
      <p:pic>
        <p:nvPicPr>
          <p:cNvPr id="532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5410200"/>
            <a:ext cx="373380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253"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24400" y="5410200"/>
            <a:ext cx="3836988"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254"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5013" y="6118225"/>
            <a:ext cx="3760787"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255"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24400" y="6130925"/>
            <a:ext cx="3836988"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325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325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325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32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anose="020B0600070205080204" pitchFamily="34" charset="-128"/>
              </a:rPr>
              <a:t>The </a:t>
            </a:r>
            <a:r>
              <a:rPr lang="en-US" altLang="en-US" dirty="0" smtClean="0">
                <a:ea typeface="ＭＳ Ｐゴシック" panose="020B0600070205080204" pitchFamily="34" charset="-128"/>
              </a:rPr>
              <a:t>“</a:t>
            </a:r>
            <a:r>
              <a:rPr lang="en-US" altLang="en-US" dirty="0" smtClean="0">
                <a:solidFill>
                  <a:srgbClr val="FF0000"/>
                </a:solidFill>
                <a:ea typeface="ＭＳ Ｐゴシック" panose="020B0600070205080204" pitchFamily="34" charset="-128"/>
              </a:rPr>
              <a:t>NOT</a:t>
            </a:r>
            <a:r>
              <a:rPr lang="en-US" altLang="en-US" dirty="0" smtClean="0">
                <a:ea typeface="ＭＳ Ｐゴシック" panose="020B0600070205080204" pitchFamily="34" charset="-128"/>
              </a:rPr>
              <a:t>”</a:t>
            </a:r>
            <a:r>
              <a:rPr lang="en-US" altLang="ja-JP" dirty="0" smtClean="0">
                <a:ea typeface="ＭＳ Ｐゴシック" panose="020B0600070205080204" pitchFamily="34" charset="-128"/>
              </a:rPr>
              <a:t> </a:t>
            </a:r>
            <a:r>
              <a:rPr lang="en-US" altLang="ja-JP" dirty="0">
                <a:ea typeface="ＭＳ Ｐゴシック" panose="020B0600070205080204" pitchFamily="34" charset="-128"/>
              </a:rPr>
              <a:t>Operator</a:t>
            </a:r>
            <a:endParaRPr lang="en-US" dirty="0"/>
          </a:p>
        </p:txBody>
      </p:sp>
      <p:sp>
        <p:nvSpPr>
          <p:cNvPr id="3" name="Content Placeholder 2"/>
          <p:cNvSpPr>
            <a:spLocks noGrp="1"/>
          </p:cNvSpPr>
          <p:nvPr>
            <p:ph idx="1"/>
          </p:nvPr>
        </p:nvSpPr>
        <p:spPr/>
        <p:txBody>
          <a:bodyPr/>
          <a:lstStyle/>
          <a:p>
            <a:pPr eaLnBrk="1" hangingPunct="1"/>
            <a:r>
              <a:rPr lang="en-US" altLang="en-US" b="1" dirty="0">
                <a:ea typeface="ＭＳ Ｐゴシック" panose="020B0600070205080204" pitchFamily="34" charset="-128"/>
              </a:rPr>
              <a:t>Format:</a:t>
            </a:r>
          </a:p>
          <a:p>
            <a:pPr eaLnBrk="1" hangingPunct="1">
              <a:buFontTx/>
              <a:buNone/>
            </a:pPr>
            <a:r>
              <a:rPr lang="en-US" altLang="en-US" sz="2000" dirty="0">
                <a:latin typeface="Consolas" panose="020B0609020204030204" pitchFamily="49" charset="0"/>
                <a:ea typeface="ＭＳ Ｐゴシック" panose="020B0600070205080204" pitchFamily="34" charset="-128"/>
              </a:rPr>
              <a:t>   if </a:t>
            </a:r>
            <a:r>
              <a:rPr lang="en-US" altLang="en-US" sz="2000" b="1" dirty="0" smtClean="0">
                <a:solidFill>
                  <a:srgbClr val="FF0000"/>
                </a:solidFill>
                <a:latin typeface="Consolas" panose="020B0609020204030204" pitchFamily="49" charset="0"/>
                <a:ea typeface="ＭＳ Ｐゴシック" panose="020B0600070205080204" pitchFamily="34" charset="-128"/>
              </a:rPr>
              <a:t>not</a:t>
            </a:r>
            <a:r>
              <a:rPr lang="en-US" altLang="en-US" sz="2000" dirty="0" smtClean="0">
                <a:latin typeface="Consolas" panose="020B0609020204030204" pitchFamily="49" charset="0"/>
                <a:ea typeface="ＭＳ Ｐゴシック" panose="020B0600070205080204" pitchFamily="34" charset="-128"/>
              </a:rPr>
              <a:t> (</a:t>
            </a:r>
            <a:r>
              <a:rPr lang="en-US" altLang="en-US" sz="2000" i="1" dirty="0" smtClean="0">
                <a:latin typeface="Consolas" panose="020B0609020204030204" pitchFamily="49" charset="0"/>
                <a:ea typeface="ＭＳ Ｐゴシック" panose="020B0600070205080204" pitchFamily="34" charset="-128"/>
              </a:rPr>
              <a:t>Boolean </a:t>
            </a:r>
            <a:r>
              <a:rPr lang="en-US" altLang="en-US" sz="2000" i="1" dirty="0">
                <a:latin typeface="Consolas" panose="020B0609020204030204" pitchFamily="49" charset="0"/>
                <a:ea typeface="ＭＳ Ｐゴシック" panose="020B0600070205080204" pitchFamily="34" charset="-128"/>
              </a:rPr>
              <a:t>expression</a:t>
            </a:r>
            <a:r>
              <a:rPr lang="en-US" altLang="en-US" sz="2000" dirty="0" smtClean="0">
                <a:latin typeface="Consolas" panose="020B0609020204030204" pitchFamily="49" charset="0"/>
                <a:ea typeface="ＭＳ Ｐゴシック" panose="020B0600070205080204" pitchFamily="34" charset="-128"/>
              </a:rPr>
              <a:t>):</a:t>
            </a:r>
            <a:endParaRPr lang="en-US" altLang="en-US" sz="2000" dirty="0">
              <a:latin typeface="Consolas" panose="020B0609020204030204" pitchFamily="49" charset="0"/>
              <a:ea typeface="ＭＳ Ｐゴシック" panose="020B0600070205080204" pitchFamily="34" charset="-128"/>
            </a:endParaRPr>
          </a:p>
          <a:p>
            <a:pPr eaLnBrk="1" hangingPunct="1">
              <a:buFontTx/>
              <a:buNone/>
            </a:pPr>
            <a:r>
              <a:rPr lang="en-US" altLang="en-US" sz="2000" dirty="0">
                <a:latin typeface="Consolas" panose="020B0609020204030204" pitchFamily="49" charset="0"/>
                <a:ea typeface="ＭＳ Ｐゴシック" panose="020B0600070205080204" pitchFamily="34" charset="-128"/>
              </a:rPr>
              <a:t>       </a:t>
            </a:r>
            <a:r>
              <a:rPr lang="en-US" altLang="en-US" sz="2000" i="1" dirty="0" smtClean="0">
                <a:latin typeface="Consolas" panose="020B0609020204030204" pitchFamily="49" charset="0"/>
                <a:ea typeface="ＭＳ Ｐゴシック" panose="020B0600070205080204" pitchFamily="34" charset="-128"/>
              </a:rPr>
              <a:t>body</a:t>
            </a:r>
            <a:endParaRPr lang="en-US" altLang="en-US" sz="2000" b="1" i="1" dirty="0">
              <a:latin typeface="Consolas" panose="020B0609020204030204" pitchFamily="49" charset="0"/>
              <a:ea typeface="ＭＳ Ｐゴシック" panose="020B0600070205080204" pitchFamily="34" charset="-128"/>
            </a:endParaRPr>
          </a:p>
          <a:p>
            <a:pPr eaLnBrk="1" hangingPunct="1"/>
            <a:r>
              <a:rPr lang="en-US" altLang="en-US" b="1" dirty="0">
                <a:ea typeface="ＭＳ Ｐゴシック" panose="020B0600070205080204" pitchFamily="34" charset="-128"/>
              </a:rPr>
              <a:t>Name of the online example: </a:t>
            </a:r>
            <a:r>
              <a:rPr lang="en-US" altLang="en-US" sz="2800" dirty="0" smtClean="0">
                <a:latin typeface="Consolas" panose="020B0609020204030204" pitchFamily="49" charset="0"/>
                <a:ea typeface="ＭＳ Ｐゴシック" panose="020B0600070205080204" pitchFamily="34" charset="-128"/>
              </a:rPr>
              <a:t>if_not.py</a:t>
            </a:r>
            <a:endParaRPr lang="en-US" altLang="en-US" b="1" dirty="0">
              <a:ea typeface="ＭＳ Ｐゴシック" panose="020B0600070205080204" pitchFamily="34" charset="-128"/>
            </a:endParaRPr>
          </a:p>
          <a:p>
            <a:pPr lvl="1"/>
            <a:r>
              <a:rPr lang="en-US" dirty="0" smtClean="0"/>
              <a:t>(An equivalent solution can be implemented using the inequality operator ‘!=‘)</a:t>
            </a:r>
          </a:p>
          <a:p>
            <a:pPr lvl="1"/>
            <a:endParaRPr lang="en-US" dirty="0" smtClean="0"/>
          </a:p>
          <a:p>
            <a:pPr marL="225425" lvl="1" indent="0">
              <a:buNone/>
            </a:pPr>
            <a:r>
              <a:rPr lang="en-US" dirty="0" smtClean="0">
                <a:latin typeface="Consolas" panose="020B0609020204030204" pitchFamily="49" charset="0"/>
              </a:rPr>
              <a:t>SYSTEM_PASSWORD </a:t>
            </a:r>
            <a:r>
              <a:rPr lang="en-US" dirty="0">
                <a:latin typeface="Consolas" panose="020B0609020204030204" pitchFamily="49" charset="0"/>
              </a:rPr>
              <a:t>= "password123"</a:t>
            </a:r>
          </a:p>
          <a:p>
            <a:pPr marL="225425" lvl="1" indent="0">
              <a:buNone/>
            </a:pPr>
            <a:r>
              <a:rPr lang="en-US" dirty="0">
                <a:latin typeface="Consolas" panose="020B0609020204030204" pitchFamily="49" charset="0"/>
              </a:rPr>
              <a:t>userPassword = input("Password: ")</a:t>
            </a:r>
          </a:p>
          <a:p>
            <a:pPr marL="225425" lvl="1" indent="0">
              <a:buNone/>
            </a:pPr>
            <a:r>
              <a:rPr lang="en-US" dirty="0">
                <a:latin typeface="Consolas" panose="020B0609020204030204" pitchFamily="49" charset="0"/>
              </a:rPr>
              <a:t>if </a:t>
            </a:r>
            <a:r>
              <a:rPr lang="en-US" dirty="0">
                <a:solidFill>
                  <a:srgbClr val="FF0000"/>
                </a:solidFill>
                <a:latin typeface="Consolas" panose="020B0609020204030204" pitchFamily="49" charset="0"/>
              </a:rPr>
              <a:t>not</a:t>
            </a:r>
            <a:r>
              <a:rPr lang="en-US" dirty="0">
                <a:latin typeface="Consolas" panose="020B0609020204030204" pitchFamily="49" charset="0"/>
              </a:rPr>
              <a:t> (userPassword == SYSTEM_PASSWORD):</a:t>
            </a:r>
          </a:p>
          <a:p>
            <a:pPr marL="225425" lvl="1" indent="0">
              <a:buNone/>
            </a:pPr>
            <a:r>
              <a:rPr lang="en-CA" dirty="0">
                <a:latin typeface="Consolas" panose="020B0609020204030204" pitchFamily="49" charset="0"/>
              </a:rPr>
              <a:t>    print("Using logical NOT-operator: Wrong password")</a:t>
            </a:r>
          </a:p>
          <a:p>
            <a:endParaRPr lang="en-US" dirty="0"/>
          </a:p>
        </p:txBody>
      </p:sp>
    </p:spTree>
    <p:extLst>
      <p:ext uri="{BB962C8B-B14F-4D97-AF65-F5344CB8AC3E}">
        <p14:creationId xmlns:p14="http://schemas.microsoft.com/office/powerpoint/2010/main" val="156263704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Quick Summary: Using Multiple Expressions</a:t>
            </a:r>
          </a:p>
        </p:txBody>
      </p:sp>
      <p:sp>
        <p:nvSpPr>
          <p:cNvPr id="167939" name="Rectangle 3"/>
          <p:cNvSpPr>
            <a:spLocks noGrp="1"/>
          </p:cNvSpPr>
          <p:nvPr>
            <p:ph type="body" idx="4294967295"/>
          </p:nvPr>
        </p:nvSpPr>
        <p:spPr/>
        <p:txBody>
          <a:bodyPr/>
          <a:lstStyle/>
          <a:p>
            <a:pPr marL="117475" indent="-117475" eaLnBrk="1" hangingPunct="1">
              <a:tabLst>
                <a:tab pos="117475" algn="l"/>
              </a:tabLst>
            </a:pPr>
            <a:r>
              <a:rPr lang="en-US" altLang="en-US" dirty="0" smtClean="0">
                <a:ea typeface="ＭＳ Ｐゴシック" panose="020B0600070205080204" pitchFamily="34" charset="-128"/>
              </a:rPr>
              <a:t>Use multiple expressions when multiple questions must be asked and the result of expressions are related:</a:t>
            </a:r>
          </a:p>
          <a:p>
            <a:pPr marL="117475" indent="-117475" eaLnBrk="1" hangingPunct="1">
              <a:tabLst>
                <a:tab pos="117475" algn="l"/>
              </a:tabLst>
            </a:pPr>
            <a:r>
              <a:rPr lang="en-US" altLang="en-US" dirty="0" smtClean="0">
                <a:ea typeface="ＭＳ Ｐゴシック" panose="020B0600070205080204" pitchFamily="34" charset="-128"/>
              </a:rPr>
              <a:t>AND (strict: all must apply):</a:t>
            </a:r>
          </a:p>
          <a:p>
            <a:pPr marL="288925" lvl="2" indent="-117475" eaLnBrk="1" hangingPunct="1">
              <a:tabLst>
                <a:tab pos="117475" algn="l"/>
              </a:tabLst>
            </a:pPr>
            <a:r>
              <a:rPr lang="en-US" altLang="en-US" sz="2000" dirty="0" smtClean="0">
                <a:ea typeface="ＭＳ Ｐゴシック" panose="020B0600070205080204" pitchFamily="34" charset="-128"/>
              </a:rPr>
              <a:t>All Boolean expressions must evaluate to true before the entire expression is true.	</a:t>
            </a:r>
          </a:p>
          <a:p>
            <a:pPr marL="288925" lvl="2" indent="-117475" eaLnBrk="1" hangingPunct="1">
              <a:tabLst>
                <a:tab pos="117475" algn="l"/>
              </a:tabLst>
            </a:pPr>
            <a:r>
              <a:rPr lang="en-US" altLang="en-US" sz="2000" dirty="0" smtClean="0">
                <a:ea typeface="ＭＳ Ｐゴシック" panose="020B0600070205080204" pitchFamily="34" charset="-128"/>
              </a:rPr>
              <a:t>If any expression is false then whole expression evaluates to false.</a:t>
            </a:r>
          </a:p>
          <a:p>
            <a:pPr marL="117475" indent="-117475" eaLnBrk="1" hangingPunct="1">
              <a:tabLst>
                <a:tab pos="117475" algn="l"/>
              </a:tabLst>
            </a:pPr>
            <a:r>
              <a:rPr lang="en-US" altLang="en-US" dirty="0" smtClean="0">
                <a:ea typeface="ＭＳ Ｐゴシック" panose="020B0600070205080204" pitchFamily="34" charset="-128"/>
              </a:rPr>
              <a:t>OR (less restrictive: at least one must apply):</a:t>
            </a:r>
          </a:p>
          <a:p>
            <a:pPr marL="288925" lvl="2" indent="-117475" eaLnBrk="1" hangingPunct="1">
              <a:tabLst>
                <a:tab pos="117475" algn="l"/>
              </a:tabLst>
            </a:pPr>
            <a:r>
              <a:rPr lang="en-US" altLang="en-US" sz="2000" dirty="0" smtClean="0">
                <a:ea typeface="ＭＳ Ｐゴシック" panose="020B0600070205080204" pitchFamily="34" charset="-128"/>
              </a:rPr>
              <a:t>If any Boolean expression evaluates to true then the entire expression evaluates to true.</a:t>
            </a:r>
          </a:p>
          <a:p>
            <a:pPr marL="288925" lvl="2" indent="-117475" eaLnBrk="1" hangingPunct="1">
              <a:tabLst>
                <a:tab pos="117475" algn="l"/>
              </a:tabLst>
            </a:pPr>
            <a:r>
              <a:rPr lang="en-US" altLang="en-US" sz="2000" dirty="0" smtClean="0">
                <a:ea typeface="ＭＳ Ｐゴシック" panose="020B0600070205080204" pitchFamily="34" charset="-128"/>
              </a:rPr>
              <a:t>All Boolean expressions must evaluate to false before the entire expression is false.	</a:t>
            </a:r>
          </a:p>
          <a:p>
            <a:pPr marL="0" indent="-285750" eaLnBrk="1" hangingPunct="1">
              <a:tabLst>
                <a:tab pos="117475" algn="l"/>
              </a:tabLst>
            </a:pPr>
            <a:r>
              <a:rPr lang="en-US" altLang="en-US" sz="2600" dirty="0" smtClean="0">
                <a:ea typeface="ＭＳ Ｐゴシック" panose="020B0600070205080204" pitchFamily="34" charset="-128"/>
              </a:rPr>
              <a:t>Not:</a:t>
            </a:r>
            <a:endParaRPr lang="en-US" altLang="en-US" sz="2600" dirty="0">
              <a:ea typeface="ＭＳ Ｐゴシック" panose="020B0600070205080204" pitchFamily="34" charset="-128"/>
            </a:endParaRPr>
          </a:p>
          <a:p>
            <a:pPr marL="288925" lvl="2" indent="-117475" eaLnBrk="1" hangingPunct="1">
              <a:tabLst>
                <a:tab pos="117475" algn="l"/>
              </a:tabLst>
            </a:pPr>
            <a:r>
              <a:rPr lang="en-US" altLang="en-US" sz="2000" dirty="0" smtClean="0">
                <a:ea typeface="ＭＳ Ｐゴシック" panose="020B0600070205080204" pitchFamily="34" charset="-128"/>
              </a:rPr>
              <a:t>Negates or reverses the logic of a Boolean expression</a:t>
            </a:r>
          </a:p>
          <a:p>
            <a:pPr marL="288925" lvl="2" indent="-117475" eaLnBrk="1" hangingPunct="1">
              <a:tabLst>
                <a:tab pos="117475" algn="l"/>
              </a:tabLst>
            </a:pPr>
            <a:r>
              <a:rPr lang="en-US" altLang="en-US" sz="2000" dirty="0" smtClean="0">
                <a:ea typeface="ＭＳ Ｐゴシック" panose="020B0600070205080204" pitchFamily="34" charset="-128"/>
              </a:rPr>
              <a:t>May sometimes be super ceded by the use of an inequality operator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79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793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793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7939">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7939">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7939">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7939">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7939">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7939">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793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39"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Nesting</a:t>
            </a:r>
            <a:endParaRPr lang="en-CA" dirty="0"/>
          </a:p>
        </p:txBody>
      </p:sp>
      <p:sp>
        <p:nvSpPr>
          <p:cNvPr id="3" name="Content Placeholder 2"/>
          <p:cNvSpPr>
            <a:spLocks noGrp="1"/>
          </p:cNvSpPr>
          <p:nvPr>
            <p:ph idx="1"/>
          </p:nvPr>
        </p:nvSpPr>
        <p:spPr/>
        <p:txBody>
          <a:bodyPr/>
          <a:lstStyle/>
          <a:p>
            <a:r>
              <a:rPr lang="en-CA" dirty="0" smtClean="0"/>
              <a:t>Nesting refers to an item that is “inside of” (or “nested in”) some other item.</a:t>
            </a:r>
          </a:p>
          <a:p>
            <a:r>
              <a:rPr lang="en-CA" dirty="0" smtClean="0"/>
              <a:t>Nested branches: an </a:t>
            </a:r>
            <a:r>
              <a:rPr lang="en-CA" dirty="0"/>
              <a:t>‘</a:t>
            </a:r>
            <a:r>
              <a:rPr lang="en-CA" dirty="0" smtClean="0">
                <a:latin typeface="Consolas" panose="020B0609020204030204" pitchFamily="49" charset="0"/>
                <a:cs typeface="Consolas" panose="020B0609020204030204" pitchFamily="49" charset="0"/>
              </a:rPr>
              <a:t>IF</a:t>
            </a:r>
            <a:r>
              <a:rPr lang="en-CA" dirty="0" smtClean="0"/>
              <a:t>-function’ that is inside of another ‘</a:t>
            </a:r>
            <a:r>
              <a:rPr lang="en-CA" dirty="0" smtClean="0">
                <a:latin typeface="Consolas" panose="020B0609020204030204" pitchFamily="49" charset="0"/>
                <a:cs typeface="Consolas" panose="020B0609020204030204" pitchFamily="49" charset="0"/>
              </a:rPr>
              <a:t>IF</a:t>
            </a:r>
            <a:r>
              <a:rPr lang="en-CA" dirty="0" smtClean="0"/>
              <a:t>-function’</a:t>
            </a:r>
          </a:p>
          <a:p>
            <a:pPr lvl="1"/>
            <a:r>
              <a:rPr lang="en-US" dirty="0" smtClean="0"/>
              <a:t>Example </a:t>
            </a:r>
            <a:r>
              <a:rPr lang="en-US" dirty="0"/>
              <a:t>(assume that the respondent previously indicated that his or her birthplace was an Alberta city)</a:t>
            </a:r>
          </a:p>
          <a:p>
            <a:pPr lvl="1"/>
            <a:r>
              <a:rPr lang="en-US" sz="1600" dirty="0">
                <a:latin typeface="Arial" panose="020B0604020202020204" pitchFamily="34" charset="0"/>
                <a:cs typeface="Arial" panose="020B0604020202020204" pitchFamily="34" charset="0"/>
              </a:rPr>
              <a:t>Select the AB city in which you were born</a:t>
            </a:r>
          </a:p>
          <a:p>
            <a:pPr marL="917575" lvl="3" indent="-342900">
              <a:buFont typeface="+mj-lt"/>
              <a:buAutoNum type="arabicPeriod"/>
            </a:pPr>
            <a:r>
              <a:rPr lang="en-US" sz="1400" dirty="0">
                <a:latin typeface="Arial" panose="020B0604020202020204" pitchFamily="34" charset="0"/>
                <a:cs typeface="Arial" panose="020B0604020202020204" pitchFamily="34" charset="0"/>
              </a:rPr>
              <a:t>Airdrie</a:t>
            </a:r>
          </a:p>
          <a:p>
            <a:pPr marL="917575" lvl="3" indent="-342900">
              <a:buFont typeface="+mj-lt"/>
              <a:buAutoNum type="arabicPeriod"/>
            </a:pPr>
            <a:r>
              <a:rPr lang="en-US" sz="1400" dirty="0">
                <a:latin typeface="Arial" panose="020B0604020202020204" pitchFamily="34" charset="0"/>
                <a:cs typeface="Arial" panose="020B0604020202020204" pitchFamily="34" charset="0"/>
              </a:rPr>
              <a:t>Calgary</a:t>
            </a:r>
          </a:p>
          <a:p>
            <a:pPr marL="917575" lvl="3" indent="-342900">
              <a:buFont typeface="+mj-lt"/>
              <a:buAutoNum type="arabicPeriod"/>
            </a:pPr>
            <a:r>
              <a:rPr lang="en-US" sz="1400" dirty="0">
                <a:latin typeface="Arial" panose="020B0604020202020204" pitchFamily="34" charset="0"/>
                <a:cs typeface="Arial" panose="020B0604020202020204" pitchFamily="34" charset="0"/>
              </a:rPr>
              <a:t>Edmonton</a:t>
            </a:r>
          </a:p>
          <a:p>
            <a:pPr marL="352425" lvl="2" indent="0">
              <a:buNone/>
            </a:pPr>
            <a:r>
              <a:rPr lang="en-US" sz="1600" dirty="0">
                <a:latin typeface="Arial" panose="020B0604020202020204" pitchFamily="34" charset="0"/>
                <a:cs typeface="Arial" panose="020B0604020202020204" pitchFamily="34" charset="0"/>
              </a:rPr>
              <a:t>	…</a:t>
            </a:r>
          </a:p>
          <a:p>
            <a:pPr lvl="2"/>
            <a:r>
              <a:rPr lang="en-US" dirty="0" smtClean="0"/>
              <a:t>Only when the user specifies residence as Alberta does the program ask for which Alberta city is the residence</a:t>
            </a:r>
          </a:p>
        </p:txBody>
      </p:sp>
    </p:spTree>
    <p:extLst>
      <p:ext uri="{BB962C8B-B14F-4D97-AF65-F5344CB8AC3E}">
        <p14:creationId xmlns:p14="http://schemas.microsoft.com/office/powerpoint/2010/main" val="206281030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Recognizing When Nesting Is Needed</a:t>
            </a:r>
          </a:p>
        </p:txBody>
      </p:sp>
      <p:sp>
        <p:nvSpPr>
          <p:cNvPr id="3" name="Content Placeholder 2"/>
          <p:cNvSpPr>
            <a:spLocks noGrp="1"/>
          </p:cNvSpPr>
          <p:nvPr>
            <p:ph idx="1"/>
          </p:nvPr>
        </p:nvSpPr>
        <p:spPr/>
        <p:txBody>
          <a:bodyPr/>
          <a:lstStyle/>
          <a:p>
            <a:r>
              <a:rPr lang="en-US" b="1" dirty="0"/>
              <a:t>Scenario </a:t>
            </a:r>
            <a:r>
              <a:rPr lang="en-US" b="1" dirty="0" smtClean="0"/>
              <a:t>1 (</a:t>
            </a:r>
            <a:r>
              <a:rPr lang="en-US" b="1" dirty="0" smtClean="0">
                <a:latin typeface="Consolas" panose="020B0609020204030204" pitchFamily="49" charset="0"/>
              </a:rPr>
              <a:t>IF</a:t>
            </a:r>
            <a:r>
              <a:rPr lang="en-US" b="1" dirty="0" smtClean="0"/>
              <a:t> inside </a:t>
            </a:r>
            <a:r>
              <a:rPr lang="en-US" b="1" dirty="0">
                <a:latin typeface="Consolas" panose="020B0609020204030204" pitchFamily="49" charset="0"/>
              </a:rPr>
              <a:t>IF</a:t>
            </a:r>
            <a:r>
              <a:rPr lang="en-US" b="1" dirty="0" smtClean="0"/>
              <a:t>, other scenarios are described in the next section)</a:t>
            </a:r>
            <a:r>
              <a:rPr lang="en-US" dirty="0" smtClean="0"/>
              <a:t>: </a:t>
            </a:r>
            <a:r>
              <a:rPr lang="en-US" dirty="0"/>
              <a:t>A second question is asked if a first question answers true:</a:t>
            </a:r>
          </a:p>
          <a:p>
            <a:pPr lvl="1"/>
            <a:r>
              <a:rPr lang="en-US" dirty="0"/>
              <a:t>Example: If it’s true the applicant is a Canadian citizen, then ask for the person’s income (checking if eligible for social assistance).</a:t>
            </a:r>
          </a:p>
          <a:p>
            <a:pPr lvl="1"/>
            <a:r>
              <a:rPr lang="en-US" dirty="0"/>
              <a:t>Type of nesting: an </a:t>
            </a:r>
            <a:r>
              <a:rPr lang="en-US" dirty="0">
                <a:latin typeface="Consolas" panose="020B0609020204030204" pitchFamily="49" charset="0"/>
              </a:rPr>
              <a:t>IF</a:t>
            </a:r>
            <a:r>
              <a:rPr lang="en-US" dirty="0"/>
              <a:t>-branch nested inside of another </a:t>
            </a:r>
            <a:r>
              <a:rPr lang="en-US" dirty="0">
                <a:latin typeface="Consolas" panose="020B0609020204030204" pitchFamily="49" charset="0"/>
              </a:rPr>
              <a:t>IF</a:t>
            </a:r>
            <a:r>
              <a:rPr lang="en-US" dirty="0"/>
              <a:t>-branch </a:t>
            </a:r>
          </a:p>
          <a:p>
            <a:pPr marL="234950" lvl="1" indent="0">
              <a:buNone/>
            </a:pPr>
            <a:r>
              <a:rPr lang="en-US" sz="1800" dirty="0">
                <a:latin typeface="Consolas" panose="020B0609020204030204" pitchFamily="49" charset="0"/>
                <a:cs typeface="Consolas" panose="020B0609020204030204" pitchFamily="49" charset="0"/>
              </a:rPr>
              <a:t> If (Boolean</a:t>
            </a:r>
            <a:r>
              <a:rPr lang="en-US" sz="1800" dirty="0" smtClean="0">
                <a:latin typeface="Consolas" panose="020B0609020204030204" pitchFamily="49" charset="0"/>
                <a:cs typeface="Consolas" panose="020B0609020204030204" pitchFamily="49" charset="0"/>
              </a:rPr>
              <a:t>):</a:t>
            </a:r>
            <a:endParaRPr lang="en-US" sz="1800" dirty="0">
              <a:latin typeface="Consolas" panose="020B0609020204030204" pitchFamily="49" charset="0"/>
              <a:cs typeface="Consolas" panose="020B0609020204030204" pitchFamily="49" charset="0"/>
            </a:endParaRPr>
          </a:p>
          <a:p>
            <a:pPr marL="293688" lvl="2" indent="0">
              <a:buNone/>
            </a:pPr>
            <a:r>
              <a:rPr lang="en-US" dirty="0">
                <a:latin typeface="Consolas" panose="020B0609020204030204" pitchFamily="49" charset="0"/>
                <a:cs typeface="Consolas" panose="020B0609020204030204" pitchFamily="49" charset="0"/>
              </a:rPr>
              <a:t>    If (Boolean</a:t>
            </a:r>
            <a:r>
              <a:rPr lang="en-US" dirty="0" smtClean="0">
                <a:latin typeface="Consolas" panose="020B0609020204030204" pitchFamily="49" charset="0"/>
                <a:cs typeface="Consolas" panose="020B0609020204030204" pitchFamily="49" charset="0"/>
              </a:rPr>
              <a:t>):</a:t>
            </a:r>
            <a:endParaRPr lang="en-US" dirty="0">
              <a:latin typeface="Consolas" panose="020B0609020204030204" pitchFamily="49" charset="0"/>
              <a:cs typeface="Consolas" panose="020B0609020204030204" pitchFamily="49" charset="0"/>
            </a:endParaRPr>
          </a:p>
          <a:p>
            <a:pPr marL="293688" lvl="2" indent="0">
              <a:buNone/>
            </a:pPr>
            <a:r>
              <a:rPr lang="en-US" dirty="0">
                <a:latin typeface="Consolas" panose="020B0609020204030204" pitchFamily="49" charset="0"/>
                <a:cs typeface="Consolas" panose="020B0609020204030204" pitchFamily="49" charset="0"/>
              </a:rPr>
              <a:t>        ...</a:t>
            </a:r>
          </a:p>
          <a:p>
            <a:pPr marL="293688" lvl="2" indent="0">
              <a:buNone/>
            </a:pPr>
            <a:r>
              <a:rPr lang="en-US" dirty="0">
                <a:latin typeface="Consolas" panose="020B0609020204030204" pitchFamily="49" charset="0"/>
                <a:cs typeface="Consolas" panose="020B0609020204030204" pitchFamily="49" charset="0"/>
              </a:rPr>
              <a:t>    </a:t>
            </a:r>
          </a:p>
          <a:p>
            <a:pPr marL="293688" lvl="2" indent="0">
              <a:buNone/>
            </a:pPr>
            <a:endParaRPr lang="en-US" dirty="0">
              <a:latin typeface="Consolas" panose="020B0609020204030204" pitchFamily="49" charset="0"/>
              <a:cs typeface="Consolas" panose="020B0609020204030204" pitchFamily="49" charset="0"/>
            </a:endParaRPr>
          </a:p>
          <a:p>
            <a:pPr lvl="1"/>
            <a:endParaRPr lang="en-US" dirty="0"/>
          </a:p>
          <a:p>
            <a:pPr lvl="1"/>
            <a:endParaRPr lang="en-US" dirty="0"/>
          </a:p>
          <a:p>
            <a:endParaRPr lang="en-US" dirty="0"/>
          </a:p>
        </p:txBody>
      </p:sp>
    </p:spTree>
    <p:extLst>
      <p:ext uri="{BB962C8B-B14F-4D97-AF65-F5344CB8AC3E}">
        <p14:creationId xmlns:p14="http://schemas.microsoft.com/office/powerpoint/2010/main" val="400519532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rgbClr val="FF0000"/>
                </a:solidFill>
                <a:ea typeface="ＭＳ Ｐゴシック" panose="020B0600070205080204" pitchFamily="34" charset="-128"/>
              </a:rPr>
              <a:t>Nested</a:t>
            </a:r>
            <a:r>
              <a:rPr lang="en-US" altLang="en-US" dirty="0">
                <a:ea typeface="ＭＳ Ｐゴシック" panose="020B0600070205080204" pitchFamily="34" charset="-128"/>
              </a:rPr>
              <a:t> Decision  Making</a:t>
            </a:r>
            <a:endParaRPr lang="en-US" dirty="0"/>
          </a:p>
        </p:txBody>
      </p:sp>
      <p:sp>
        <p:nvSpPr>
          <p:cNvPr id="3" name="Content Placeholder 2"/>
          <p:cNvSpPr>
            <a:spLocks noGrp="1"/>
          </p:cNvSpPr>
          <p:nvPr>
            <p:ph idx="1"/>
          </p:nvPr>
        </p:nvSpPr>
        <p:spPr/>
        <p:txBody>
          <a:bodyPr/>
          <a:lstStyle/>
          <a:p>
            <a:pPr eaLnBrk="1" hangingPunct="1"/>
            <a:r>
              <a:rPr lang="en-CA" altLang="en-US" dirty="0">
                <a:ea typeface="ＭＳ Ｐゴシック" panose="020B0600070205080204" pitchFamily="34" charset="-128"/>
              </a:rPr>
              <a:t>Decision making is dependent.</a:t>
            </a:r>
          </a:p>
          <a:p>
            <a:pPr eaLnBrk="1" hangingPunct="1"/>
            <a:r>
              <a:rPr lang="en-CA" altLang="en-US" dirty="0">
                <a:ea typeface="ＭＳ Ｐゴシック" panose="020B0600070205080204" pitchFamily="34" charset="-128"/>
              </a:rPr>
              <a:t>The first decision must evaluate to true (“gate keeper”) before successive decisions are even considered for evaluation.</a:t>
            </a:r>
          </a:p>
          <a:p>
            <a:pPr eaLnBrk="1" hangingPunct="1"/>
            <a:endParaRPr lang="en-US" altLang="en-US" dirty="0">
              <a:ea typeface="ＭＳ Ｐゴシック" panose="020B0600070205080204" pitchFamily="34" charset="-128"/>
            </a:endParaRPr>
          </a:p>
          <a:p>
            <a:endParaRPr lang="en-US" dirty="0"/>
          </a:p>
        </p:txBody>
      </p:sp>
      <p:sp>
        <p:nvSpPr>
          <p:cNvPr id="4" name="AutoShape 4"/>
          <p:cNvSpPr>
            <a:spLocks noChangeArrowheads="1"/>
          </p:cNvSpPr>
          <p:nvPr/>
        </p:nvSpPr>
        <p:spPr bwMode="auto">
          <a:xfrm>
            <a:off x="0" y="2607533"/>
            <a:ext cx="2914650" cy="903288"/>
          </a:xfrm>
          <a:prstGeom prst="diamond">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Question 1?</a:t>
            </a:r>
          </a:p>
        </p:txBody>
      </p:sp>
      <p:grpSp>
        <p:nvGrpSpPr>
          <p:cNvPr id="5" name="Group 4"/>
          <p:cNvGrpSpPr>
            <a:grpSpLocks/>
          </p:cNvGrpSpPr>
          <p:nvPr/>
        </p:nvGrpSpPr>
        <p:grpSpPr bwMode="auto">
          <a:xfrm>
            <a:off x="2928938" y="2526571"/>
            <a:ext cx="3700462" cy="1008062"/>
            <a:chOff x="2913582" y="3243263"/>
            <a:chExt cx="3699943" cy="1008062"/>
          </a:xfrm>
        </p:grpSpPr>
        <p:sp>
          <p:nvSpPr>
            <p:cNvPr id="6" name="Line 7"/>
            <p:cNvSpPr>
              <a:spLocks noChangeShapeType="1"/>
            </p:cNvSpPr>
            <p:nvPr/>
          </p:nvSpPr>
          <p:spPr bwMode="auto">
            <a:xfrm>
              <a:off x="2913582" y="3752957"/>
              <a:ext cx="622065" cy="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7" name="Text Box 8"/>
            <p:cNvSpPr txBox="1">
              <a:spLocks noChangeArrowheads="1"/>
            </p:cNvSpPr>
            <p:nvPr/>
          </p:nvSpPr>
          <p:spPr bwMode="auto">
            <a:xfrm>
              <a:off x="2913582" y="3517908"/>
              <a:ext cx="539448" cy="219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dirty="0">
                  <a:latin typeface="Arial" panose="020B0604020202020204" pitchFamily="34" charset="0"/>
                </a:rPr>
                <a:t>True</a:t>
              </a:r>
            </a:p>
          </p:txBody>
        </p:sp>
        <p:sp>
          <p:nvSpPr>
            <p:cNvPr id="8" name="AutoShape 9"/>
            <p:cNvSpPr>
              <a:spLocks noChangeArrowheads="1"/>
            </p:cNvSpPr>
            <p:nvPr/>
          </p:nvSpPr>
          <p:spPr bwMode="auto">
            <a:xfrm>
              <a:off x="3516722" y="3243263"/>
              <a:ext cx="3096803" cy="1008062"/>
            </a:xfrm>
            <a:prstGeom prst="diamond">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b="1" dirty="0">
                  <a:solidFill>
                    <a:srgbClr val="FF0000"/>
                  </a:solidFill>
                  <a:latin typeface="Arial" panose="020B0604020202020204" pitchFamily="34" charset="0"/>
                </a:rPr>
                <a:t>Question 2?</a:t>
              </a:r>
            </a:p>
          </p:txBody>
        </p:sp>
      </p:grpSp>
      <p:grpSp>
        <p:nvGrpSpPr>
          <p:cNvPr id="9" name="Group 8"/>
          <p:cNvGrpSpPr>
            <a:grpSpLocks/>
          </p:cNvGrpSpPr>
          <p:nvPr/>
        </p:nvGrpSpPr>
        <p:grpSpPr bwMode="auto">
          <a:xfrm>
            <a:off x="6650038" y="2691671"/>
            <a:ext cx="2214562" cy="679450"/>
            <a:chOff x="6634163" y="3408363"/>
            <a:chExt cx="2214562" cy="679450"/>
          </a:xfrm>
        </p:grpSpPr>
        <p:sp>
          <p:nvSpPr>
            <p:cNvPr id="10" name="Line 11"/>
            <p:cNvSpPr>
              <a:spLocks noChangeShapeType="1"/>
            </p:cNvSpPr>
            <p:nvPr/>
          </p:nvSpPr>
          <p:spPr bwMode="auto">
            <a:xfrm flipV="1">
              <a:off x="6634163" y="3723967"/>
              <a:ext cx="680506" cy="13282"/>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11" name="Text Box 12"/>
            <p:cNvSpPr txBox="1">
              <a:spLocks noChangeArrowheads="1"/>
            </p:cNvSpPr>
            <p:nvPr/>
          </p:nvSpPr>
          <p:spPr bwMode="auto">
            <a:xfrm>
              <a:off x="6720328" y="3484890"/>
              <a:ext cx="508176"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dirty="0">
                  <a:latin typeface="Arial" panose="020B0604020202020204" pitchFamily="34" charset="0"/>
                </a:rPr>
                <a:t>True</a:t>
              </a:r>
            </a:p>
          </p:txBody>
        </p:sp>
        <p:sp>
          <p:nvSpPr>
            <p:cNvPr id="12" name="Rectangle 13"/>
            <p:cNvSpPr>
              <a:spLocks noChangeArrowheads="1"/>
            </p:cNvSpPr>
            <p:nvPr/>
          </p:nvSpPr>
          <p:spPr bwMode="auto">
            <a:xfrm>
              <a:off x="7314669" y="3408363"/>
              <a:ext cx="1534056" cy="679450"/>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Statement or</a:t>
              </a:r>
            </a:p>
            <a:p>
              <a:pPr>
                <a:spcBef>
                  <a:spcPct val="0"/>
                </a:spcBef>
                <a:buFontTx/>
                <a:buNone/>
              </a:pPr>
              <a:r>
                <a:rPr lang="en-US" altLang="en-US" sz="1400" dirty="0">
                  <a:latin typeface="Arial" panose="020B0604020202020204" pitchFamily="34" charset="0"/>
                </a:rPr>
                <a:t>statements</a:t>
              </a:r>
            </a:p>
          </p:txBody>
        </p:sp>
      </p:grpSp>
      <p:grpSp>
        <p:nvGrpSpPr>
          <p:cNvPr id="13" name="Group 12"/>
          <p:cNvGrpSpPr>
            <a:grpSpLocks/>
          </p:cNvGrpSpPr>
          <p:nvPr/>
        </p:nvGrpSpPr>
        <p:grpSpPr bwMode="auto">
          <a:xfrm>
            <a:off x="903288" y="3369533"/>
            <a:ext cx="6864350" cy="2105025"/>
            <a:chOff x="887413" y="4086225"/>
            <a:chExt cx="6864350" cy="2105025"/>
          </a:xfrm>
        </p:grpSpPr>
        <p:sp>
          <p:nvSpPr>
            <p:cNvPr id="14" name="Rectangle 15"/>
            <p:cNvSpPr>
              <a:spLocks noChangeArrowheads="1"/>
            </p:cNvSpPr>
            <p:nvPr/>
          </p:nvSpPr>
          <p:spPr bwMode="auto">
            <a:xfrm>
              <a:off x="887413" y="5511800"/>
              <a:ext cx="1660525" cy="679450"/>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Remainder of </a:t>
              </a:r>
            </a:p>
            <a:p>
              <a:pPr>
                <a:spcBef>
                  <a:spcPct val="0"/>
                </a:spcBef>
                <a:buFontTx/>
                <a:buNone/>
              </a:pPr>
              <a:r>
                <a:rPr lang="en-US" altLang="en-US" sz="1400" dirty="0">
                  <a:latin typeface="Arial" panose="020B0604020202020204" pitchFamily="34" charset="0"/>
                </a:rPr>
                <a:t>the program</a:t>
              </a:r>
            </a:p>
          </p:txBody>
        </p:sp>
        <p:sp>
          <p:nvSpPr>
            <p:cNvPr id="15" name="Line 16"/>
            <p:cNvSpPr>
              <a:spLocks noChangeShapeType="1"/>
            </p:cNvSpPr>
            <p:nvPr/>
          </p:nvSpPr>
          <p:spPr bwMode="auto">
            <a:xfrm flipH="1">
              <a:off x="2557463" y="5781675"/>
              <a:ext cx="5175250" cy="1905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16" name="Line 17"/>
            <p:cNvSpPr>
              <a:spLocks noChangeShapeType="1"/>
            </p:cNvSpPr>
            <p:nvPr/>
          </p:nvSpPr>
          <p:spPr bwMode="auto">
            <a:xfrm flipV="1">
              <a:off x="7745413" y="4086225"/>
              <a:ext cx="6350" cy="1689100"/>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grpSp>
      <p:grpSp>
        <p:nvGrpSpPr>
          <p:cNvPr id="17" name="Group 16"/>
          <p:cNvGrpSpPr>
            <a:grpSpLocks/>
          </p:cNvGrpSpPr>
          <p:nvPr/>
        </p:nvGrpSpPr>
        <p:grpSpPr bwMode="auto">
          <a:xfrm>
            <a:off x="903288" y="3526696"/>
            <a:ext cx="4183062" cy="1538287"/>
            <a:chOff x="887413" y="4243388"/>
            <a:chExt cx="4183062" cy="1538287"/>
          </a:xfrm>
        </p:grpSpPr>
        <p:sp>
          <p:nvSpPr>
            <p:cNvPr id="18" name="Line 19"/>
            <p:cNvSpPr>
              <a:spLocks noChangeShapeType="1"/>
            </p:cNvSpPr>
            <p:nvPr/>
          </p:nvSpPr>
          <p:spPr bwMode="auto">
            <a:xfrm flipH="1">
              <a:off x="1446200" y="4243388"/>
              <a:ext cx="25399" cy="1268483"/>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19" name="Text Box 20"/>
            <p:cNvSpPr txBox="1">
              <a:spLocks noChangeArrowheads="1"/>
            </p:cNvSpPr>
            <p:nvPr/>
          </p:nvSpPr>
          <p:spPr bwMode="auto">
            <a:xfrm>
              <a:off x="887413" y="4687771"/>
              <a:ext cx="558787" cy="274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dirty="0">
                  <a:latin typeface="Arial" panose="020B0604020202020204" pitchFamily="34" charset="0"/>
                </a:rPr>
                <a:t>False</a:t>
              </a:r>
            </a:p>
          </p:txBody>
        </p:sp>
        <p:sp>
          <p:nvSpPr>
            <p:cNvPr id="20" name="Line 21"/>
            <p:cNvSpPr>
              <a:spLocks noChangeShapeType="1"/>
            </p:cNvSpPr>
            <p:nvPr/>
          </p:nvSpPr>
          <p:spPr bwMode="auto">
            <a:xfrm flipH="1">
              <a:off x="5054600" y="4245378"/>
              <a:ext cx="15875" cy="1536297"/>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21" name="Text Box 22"/>
            <p:cNvSpPr txBox="1">
              <a:spLocks noChangeArrowheads="1"/>
            </p:cNvSpPr>
            <p:nvPr/>
          </p:nvSpPr>
          <p:spPr bwMode="auto">
            <a:xfrm>
              <a:off x="4495814" y="4838346"/>
              <a:ext cx="558787" cy="274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dirty="0">
                  <a:latin typeface="Arial" panose="020B0604020202020204" pitchFamily="34" charset="0"/>
                </a:rPr>
                <a:t>False</a:t>
              </a:r>
            </a:p>
          </p:txBody>
        </p:sp>
      </p:grpSp>
    </p:spTree>
    <p:extLst>
      <p:ext uri="{BB962C8B-B14F-4D97-AF65-F5344CB8AC3E}">
        <p14:creationId xmlns:p14="http://schemas.microsoft.com/office/powerpoint/2010/main" val="895349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solidFill>
                  <a:srgbClr val="FF0000"/>
                </a:solidFill>
                <a:ea typeface="ＭＳ Ｐゴシック" panose="020B0600070205080204" pitchFamily="34" charset="-128"/>
              </a:rPr>
              <a:t>Nested</a:t>
            </a:r>
            <a:r>
              <a:rPr lang="en-CA" altLang="en-US" dirty="0">
                <a:ea typeface="ＭＳ Ｐゴシック" panose="020B0600070205080204" pitchFamily="34" charset="-128"/>
              </a:rPr>
              <a:t> Decision Making</a:t>
            </a:r>
            <a:endParaRPr lang="en-US" dirty="0"/>
          </a:p>
        </p:txBody>
      </p:sp>
      <p:sp>
        <p:nvSpPr>
          <p:cNvPr id="3" name="Content Placeholder 2"/>
          <p:cNvSpPr>
            <a:spLocks noGrp="1"/>
          </p:cNvSpPr>
          <p:nvPr>
            <p:ph idx="1"/>
          </p:nvPr>
        </p:nvSpPr>
        <p:spPr/>
        <p:txBody>
          <a:bodyPr/>
          <a:lstStyle/>
          <a:p>
            <a:pPr eaLnBrk="1" hangingPunct="1"/>
            <a:r>
              <a:rPr lang="en-CA" altLang="en-US" dirty="0">
                <a:ea typeface="ＭＳ Ｐゴシック" panose="020B0600070205080204" pitchFamily="34" charset="-128"/>
              </a:rPr>
              <a:t>One decision is made inside another.</a:t>
            </a:r>
          </a:p>
          <a:p>
            <a:pPr eaLnBrk="1" hangingPunct="1"/>
            <a:r>
              <a:rPr lang="en-CA" altLang="en-US" dirty="0">
                <a:ea typeface="ＭＳ Ｐゴシック" panose="020B0600070205080204" pitchFamily="34" charset="-128"/>
              </a:rPr>
              <a:t>Outer decisions must evaluate to true before inner decisions are even considered for evaluation.</a:t>
            </a:r>
            <a:endParaRPr lang="en-CA" altLang="en-US" b="1" dirty="0">
              <a:ea typeface="ＭＳ Ｐゴシック" panose="020B0600070205080204" pitchFamily="34" charset="-128"/>
            </a:endParaRPr>
          </a:p>
          <a:p>
            <a:pPr eaLnBrk="1" hangingPunct="1">
              <a:lnSpc>
                <a:spcPct val="70000"/>
              </a:lnSpc>
            </a:pPr>
            <a:r>
              <a:rPr lang="en-CA" altLang="en-US" b="1" dirty="0">
                <a:ea typeface="ＭＳ Ｐゴシック" panose="020B0600070205080204" pitchFamily="34" charset="-128"/>
              </a:rPr>
              <a:t>Format:</a:t>
            </a:r>
          </a:p>
          <a:p>
            <a:pPr eaLnBrk="1" hangingPunct="1">
              <a:lnSpc>
                <a:spcPct val="70000"/>
              </a:lnSpc>
              <a:buFontTx/>
              <a:buNone/>
            </a:pPr>
            <a:r>
              <a:rPr lang="en-CA" altLang="en-US" sz="2000" dirty="0">
                <a:latin typeface="Consolas" panose="020B0609020204030204" pitchFamily="49" charset="0"/>
                <a:ea typeface="ＭＳ Ｐゴシック" panose="020B0600070205080204" pitchFamily="34" charset="-128"/>
              </a:rPr>
              <a:t>     if (</a:t>
            </a:r>
            <a:r>
              <a:rPr lang="en-CA" altLang="en-US" sz="2000" i="1" dirty="0">
                <a:latin typeface="Consolas" panose="020B0609020204030204" pitchFamily="49" charset="0"/>
                <a:ea typeface="ＭＳ Ｐゴシック" panose="020B0600070205080204" pitchFamily="34" charset="-128"/>
              </a:rPr>
              <a:t>Boolean expression</a:t>
            </a:r>
            <a:r>
              <a:rPr lang="en-CA" altLang="en-US" sz="2000" dirty="0">
                <a:latin typeface="Consolas" panose="020B0609020204030204" pitchFamily="49" charset="0"/>
                <a:ea typeface="ＭＳ Ｐゴシック" panose="020B0600070205080204" pitchFamily="34" charset="-128"/>
              </a:rPr>
              <a:t>):</a:t>
            </a:r>
          </a:p>
          <a:p>
            <a:pPr eaLnBrk="1" hangingPunct="1">
              <a:lnSpc>
                <a:spcPct val="70000"/>
              </a:lnSpc>
              <a:buFontTx/>
              <a:buNone/>
            </a:pPr>
            <a:endParaRPr lang="en-CA" altLang="en-US" sz="2000" dirty="0">
              <a:latin typeface="Consolas" panose="020B0609020204030204" pitchFamily="49" charset="0"/>
              <a:ea typeface="ＭＳ Ｐゴシック" panose="020B0600070205080204" pitchFamily="34" charset="-128"/>
            </a:endParaRPr>
          </a:p>
          <a:p>
            <a:pPr eaLnBrk="1" hangingPunct="1">
              <a:lnSpc>
                <a:spcPct val="70000"/>
              </a:lnSpc>
              <a:buFontTx/>
              <a:buNone/>
            </a:pPr>
            <a:r>
              <a:rPr lang="en-CA" altLang="en-US" sz="2000" dirty="0">
                <a:latin typeface="Consolas" panose="020B0609020204030204" pitchFamily="49" charset="0"/>
                <a:ea typeface="ＭＳ Ｐゴシック" panose="020B0600070205080204" pitchFamily="34" charset="-128"/>
              </a:rPr>
              <a:t>         </a:t>
            </a:r>
            <a:r>
              <a:rPr lang="en-CA" altLang="en-US" sz="2000" dirty="0">
                <a:solidFill>
                  <a:srgbClr val="FF0000"/>
                </a:solidFill>
                <a:latin typeface="Consolas" panose="020B0609020204030204" pitchFamily="49" charset="0"/>
                <a:ea typeface="ＭＳ Ｐゴシック" panose="020B0600070205080204" pitchFamily="34" charset="-128"/>
              </a:rPr>
              <a:t>if</a:t>
            </a:r>
            <a:r>
              <a:rPr lang="en-CA" altLang="en-US" sz="2000" dirty="0">
                <a:latin typeface="Consolas" panose="020B0609020204030204" pitchFamily="49" charset="0"/>
                <a:ea typeface="ＭＳ Ｐゴシック" panose="020B0600070205080204" pitchFamily="34" charset="-128"/>
              </a:rPr>
              <a:t> (</a:t>
            </a:r>
            <a:r>
              <a:rPr lang="en-CA" altLang="en-US" sz="2000" i="1" dirty="0">
                <a:latin typeface="Consolas" panose="020B0609020204030204" pitchFamily="49" charset="0"/>
                <a:ea typeface="ＭＳ Ｐゴシック" panose="020B0600070205080204" pitchFamily="34" charset="-128"/>
              </a:rPr>
              <a:t>Boolean expression</a:t>
            </a:r>
            <a:r>
              <a:rPr lang="en-CA" altLang="en-US" sz="2000" dirty="0">
                <a:latin typeface="Consolas" panose="020B0609020204030204" pitchFamily="49" charset="0"/>
                <a:ea typeface="ＭＳ Ｐゴシック" panose="020B0600070205080204" pitchFamily="34" charset="-128"/>
              </a:rPr>
              <a:t>):</a:t>
            </a:r>
          </a:p>
          <a:p>
            <a:pPr eaLnBrk="1" hangingPunct="1">
              <a:lnSpc>
                <a:spcPct val="70000"/>
              </a:lnSpc>
              <a:buFontTx/>
              <a:buNone/>
            </a:pPr>
            <a:endParaRPr lang="en-CA" altLang="en-US" sz="2000" dirty="0">
              <a:latin typeface="Consolas" panose="020B0609020204030204" pitchFamily="49" charset="0"/>
              <a:ea typeface="ＭＳ Ｐゴシック" panose="020B0600070205080204" pitchFamily="34" charset="-128"/>
            </a:endParaRPr>
          </a:p>
          <a:p>
            <a:pPr eaLnBrk="1" hangingPunct="1">
              <a:lnSpc>
                <a:spcPct val="70000"/>
              </a:lnSpc>
              <a:buFontTx/>
              <a:buNone/>
            </a:pPr>
            <a:r>
              <a:rPr lang="en-CA" altLang="en-US" sz="2000" dirty="0">
                <a:latin typeface="Consolas" panose="020B0609020204030204" pitchFamily="49" charset="0"/>
                <a:ea typeface="ＭＳ Ｐゴシック" panose="020B0600070205080204" pitchFamily="34" charset="-128"/>
              </a:rPr>
              <a:t>             body</a:t>
            </a:r>
          </a:p>
          <a:p>
            <a:pPr eaLnBrk="1" hangingPunct="1">
              <a:lnSpc>
                <a:spcPct val="70000"/>
              </a:lnSpc>
              <a:buFontTx/>
              <a:buNone/>
            </a:pPr>
            <a:endParaRPr lang="en-CA" altLang="en-US" dirty="0">
              <a:latin typeface="Arial" panose="020B0604020202020204" pitchFamily="34" charset="0"/>
              <a:ea typeface="ＭＳ Ｐゴシック" panose="020B0600070205080204" pitchFamily="34" charset="-128"/>
            </a:endParaRPr>
          </a:p>
          <a:p>
            <a:endParaRPr lang="en-US" dirty="0"/>
          </a:p>
        </p:txBody>
      </p:sp>
      <p:grpSp>
        <p:nvGrpSpPr>
          <p:cNvPr id="4" name="Group 3"/>
          <p:cNvGrpSpPr>
            <a:grpSpLocks/>
          </p:cNvGrpSpPr>
          <p:nvPr/>
        </p:nvGrpSpPr>
        <p:grpSpPr bwMode="auto">
          <a:xfrm>
            <a:off x="1597969" y="3149514"/>
            <a:ext cx="6737350" cy="1212850"/>
            <a:chOff x="1687513" y="3481963"/>
            <a:chExt cx="6737350" cy="1212850"/>
          </a:xfrm>
        </p:grpSpPr>
        <p:sp>
          <p:nvSpPr>
            <p:cNvPr id="5" name="Line 4"/>
            <p:cNvSpPr>
              <a:spLocks noChangeShapeType="1"/>
            </p:cNvSpPr>
            <p:nvPr/>
          </p:nvSpPr>
          <p:spPr bwMode="auto">
            <a:xfrm flipH="1">
              <a:off x="5135563" y="3811315"/>
              <a:ext cx="1358900" cy="0"/>
            </a:xfrm>
            <a:prstGeom prst="line">
              <a:avLst/>
            </a:prstGeom>
            <a:noFill/>
            <a:ln w="50800">
              <a:solidFill>
                <a:srgbClr val="9933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6" name="Text Box 5"/>
            <p:cNvSpPr txBox="1">
              <a:spLocks noChangeArrowheads="1"/>
            </p:cNvSpPr>
            <p:nvPr/>
          </p:nvSpPr>
          <p:spPr bwMode="auto">
            <a:xfrm>
              <a:off x="6469063" y="3534241"/>
              <a:ext cx="1955800" cy="554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1600" b="1" dirty="0">
                  <a:solidFill>
                    <a:srgbClr val="993300"/>
                  </a:solidFill>
                  <a:latin typeface="Arial" panose="020B0604020202020204" pitchFamily="34" charset="0"/>
                </a:rPr>
                <a:t>Outer body</a:t>
              </a:r>
            </a:p>
          </p:txBody>
        </p:sp>
        <p:sp>
          <p:nvSpPr>
            <p:cNvPr id="7" name="Rectangle 6"/>
            <p:cNvSpPr>
              <a:spLocks noChangeArrowheads="1"/>
            </p:cNvSpPr>
            <p:nvPr/>
          </p:nvSpPr>
          <p:spPr bwMode="auto">
            <a:xfrm>
              <a:off x="1687513" y="3481963"/>
              <a:ext cx="3448050" cy="1212850"/>
            </a:xfrm>
            <a:prstGeom prst="rect">
              <a:avLst/>
            </a:prstGeom>
            <a:solidFill>
              <a:srgbClr val="FF0000">
                <a:alpha val="20000"/>
              </a:srgbClr>
            </a:solidFill>
            <a:ln w="50800">
              <a:solidFill>
                <a:srgbClr val="993300"/>
              </a:solidFill>
              <a:miter lim="800000"/>
              <a:headEnd type="none" w="sm" len="sm"/>
              <a:tailEnd type="none" w="sm" len="sm"/>
            </a:ln>
          </p:spPr>
          <p:txBody>
            <a:bodyPr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endParaRPr lang="en-US" altLang="en-US" sz="1400" dirty="0">
                <a:latin typeface="Arial" panose="020B0604020202020204" pitchFamily="34" charset="0"/>
              </a:endParaRPr>
            </a:p>
          </p:txBody>
        </p:sp>
      </p:grpSp>
      <p:grpSp>
        <p:nvGrpSpPr>
          <p:cNvPr id="8" name="Group 7"/>
          <p:cNvGrpSpPr>
            <a:grpSpLocks/>
          </p:cNvGrpSpPr>
          <p:nvPr/>
        </p:nvGrpSpPr>
        <p:grpSpPr bwMode="auto">
          <a:xfrm>
            <a:off x="2137719" y="3867064"/>
            <a:ext cx="6249988" cy="396875"/>
            <a:chOff x="2286371" y="4206740"/>
            <a:chExt cx="6248941" cy="397213"/>
          </a:xfrm>
        </p:grpSpPr>
        <p:sp>
          <p:nvSpPr>
            <p:cNvPr id="9" name="Rectangle 9"/>
            <p:cNvSpPr>
              <a:spLocks noChangeArrowheads="1"/>
            </p:cNvSpPr>
            <p:nvPr/>
          </p:nvSpPr>
          <p:spPr bwMode="auto">
            <a:xfrm>
              <a:off x="2286371" y="4206740"/>
              <a:ext cx="990229" cy="381000"/>
            </a:xfrm>
            <a:prstGeom prst="rect">
              <a:avLst/>
            </a:prstGeom>
            <a:solidFill>
              <a:srgbClr val="FF0000">
                <a:alpha val="20000"/>
              </a:srgbClr>
            </a:solidFill>
            <a:ln w="38100">
              <a:solidFill>
                <a:srgbClr val="993300"/>
              </a:solidFill>
              <a:miter lim="800000"/>
              <a:headEnd type="none" w="sm" len="sm"/>
              <a:tailEnd type="none" w="sm" len="sm"/>
            </a:ln>
          </p:spPr>
          <p:txBody>
            <a:bodyPr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endParaRPr lang="en-US" altLang="en-US" sz="1400" dirty="0">
                <a:latin typeface="Arial" panose="020B0604020202020204" pitchFamily="34" charset="0"/>
              </a:endParaRPr>
            </a:p>
          </p:txBody>
        </p:sp>
        <p:sp>
          <p:nvSpPr>
            <p:cNvPr id="10" name="Line 10"/>
            <p:cNvSpPr>
              <a:spLocks noChangeShapeType="1"/>
            </p:cNvSpPr>
            <p:nvPr/>
          </p:nvSpPr>
          <p:spPr bwMode="auto">
            <a:xfrm flipH="1" flipV="1">
              <a:off x="3276600" y="4397240"/>
              <a:ext cx="3302912" cy="38438"/>
            </a:xfrm>
            <a:prstGeom prst="line">
              <a:avLst/>
            </a:prstGeom>
            <a:noFill/>
            <a:ln w="38100">
              <a:solidFill>
                <a:srgbClr val="9933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11" name="Text Box 11"/>
            <p:cNvSpPr txBox="1">
              <a:spLocks noChangeArrowheads="1"/>
            </p:cNvSpPr>
            <p:nvPr/>
          </p:nvSpPr>
          <p:spPr bwMode="auto">
            <a:xfrm>
              <a:off x="6579512" y="4267403"/>
              <a:ext cx="19558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1600" b="1" dirty="0">
                  <a:solidFill>
                    <a:srgbClr val="993300"/>
                  </a:solidFill>
                  <a:latin typeface="Arial" panose="020B0604020202020204" pitchFamily="34" charset="0"/>
                </a:rPr>
                <a:t>Inner body</a:t>
              </a:r>
            </a:p>
          </p:txBody>
        </p:sp>
      </p:grpSp>
    </p:spTree>
    <p:extLst>
      <p:ext uri="{BB962C8B-B14F-4D97-AF65-F5344CB8AC3E}">
        <p14:creationId xmlns:p14="http://schemas.microsoft.com/office/powerpoint/2010/main" val="2153365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260350"/>
            <a:ext cx="8229600" cy="730250"/>
          </a:xfrm>
        </p:spPr>
        <p:txBody>
          <a:bodyPr/>
          <a:lstStyle/>
          <a:p>
            <a:r>
              <a:rPr lang="en-US" altLang="en-US" dirty="0" smtClean="0">
                <a:ea typeface="ＭＳ Ｐゴシック" panose="020B0600070205080204" pitchFamily="34" charset="-128"/>
              </a:rPr>
              <a:t>How To Determine If Branching Can Be Applied</a:t>
            </a:r>
          </a:p>
        </p:txBody>
      </p:sp>
      <p:sp>
        <p:nvSpPr>
          <p:cNvPr id="3" name="Content Placeholder 2"/>
          <p:cNvSpPr>
            <a:spLocks noGrp="1"/>
          </p:cNvSpPr>
          <p:nvPr>
            <p:ph idx="1"/>
          </p:nvPr>
        </p:nvSpPr>
        <p:spPr/>
        <p:txBody>
          <a:bodyPr/>
          <a:lstStyle/>
          <a:p>
            <a:r>
              <a:rPr lang="en-US" altLang="en-US" dirty="0" smtClean="0">
                <a:ea typeface="ＭＳ Ｐゴシック" panose="020B0600070205080204" pitchFamily="34" charset="-128"/>
              </a:rPr>
              <a:t>Under certain circumstances or conditions events will occur (the program reacts in a certain way if certain conditions have been met).</a:t>
            </a:r>
          </a:p>
          <a:p>
            <a:pPr lvl="1"/>
            <a:r>
              <a:rPr lang="en-US" altLang="en-US" dirty="0" smtClean="0">
                <a:ea typeface="ＭＳ Ｐゴシック" panose="020B0600070205080204" pitchFamily="34" charset="-128"/>
              </a:rPr>
              <a:t>The branch determines if the event occurred and reacts accordingly.</a:t>
            </a:r>
          </a:p>
          <a:p>
            <a:r>
              <a:rPr lang="en-US" altLang="en-US" dirty="0" smtClean="0">
                <a:ea typeface="ＭＳ Ｐゴシック" panose="020B0600070205080204" pitchFamily="34" charset="-128"/>
              </a:rPr>
              <a:t>Examples:</a:t>
            </a:r>
          </a:p>
          <a:p>
            <a:pPr lvl="1"/>
            <a:r>
              <a:rPr lang="en-US" altLang="en-US" dirty="0" smtClean="0">
                <a:ea typeface="ＭＳ Ｐゴシック" panose="020B0600070205080204" pitchFamily="34" charset="-128"/>
              </a:rPr>
              <a:t>If users who don’t meet the age requirement of the website he/she will not be allowed to sign up (conversely if users do meet the age requirement he/she will be allowed to sign up).</a:t>
            </a:r>
          </a:p>
          <a:p>
            <a:pPr lvl="1"/>
            <a:r>
              <a:rPr lang="en-US" altLang="en-US" dirty="0" smtClean="0">
                <a:ea typeface="ＭＳ Ｐゴシック" panose="020B0600070205080204" pitchFamily="34" charset="-128"/>
              </a:rPr>
              <a:t>If an employee is deemed as too inexperienced and too expensive to keep on staff then he/she will be laid off.</a:t>
            </a:r>
          </a:p>
          <a:p>
            <a:pPr lvl="1"/>
            <a:r>
              <a:rPr lang="en-US" altLang="en-US" dirty="0" smtClean="0">
                <a:ea typeface="ＭＳ Ｐゴシック" panose="020B0600070205080204" pitchFamily="34" charset="-128"/>
              </a:rPr>
              <a:t>If a person clicks on a link on a website for a particular location then a video will play showing tourist ‘hot spots’ for that location. </a:t>
            </a:r>
          </a:p>
          <a:p>
            <a:pPr lvl="1"/>
            <a:r>
              <a:rPr lang="en-US" altLang="en-US" dirty="0" smtClean="0">
                <a:ea typeface="ＭＳ Ｐゴシック" panose="020B0600070205080204" pitchFamily="34" charset="-128"/>
              </a:rPr>
              <a:t>If a user enters invalid age information (say negative values or values greater than 114) then the program will display an error message.</a:t>
            </a:r>
          </a:p>
        </p:txBody>
      </p:sp>
      <p:sp>
        <p:nvSpPr>
          <p:cNvPr id="6148" name="Slide Number Placeholder 1"/>
          <p:cNvSpPr>
            <a:spLocks noGrp="1"/>
          </p:cNvSpPr>
          <p:nvPr>
            <p:ph type="sldNum" sz="quarter" idx="4294967295"/>
          </p:nvPr>
        </p:nvSpPr>
        <p:spPr bwMode="auto">
          <a:xfrm>
            <a:off x="117475" y="6665913"/>
            <a:ext cx="854075" cy="1920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900" dirty="0">
                <a:solidFill>
                  <a:srgbClr val="898989"/>
                </a:solidFill>
                <a:latin typeface="Arial" panose="020B0604020202020204" pitchFamily="34" charset="0"/>
              </a:rPr>
              <a:t>slide </a:t>
            </a:r>
            <a:fld id="{95B6D7CA-D941-43FC-879E-E35A098D3686}" type="slidenum">
              <a:rPr lang="en-US" altLang="en-US" sz="900">
                <a:solidFill>
                  <a:srgbClr val="898989"/>
                </a:solidFill>
                <a:latin typeface="Arial" panose="020B0604020202020204" pitchFamily="34" charset="0"/>
              </a:rPr>
              <a:pPr eaLnBrk="1" hangingPunct="1">
                <a:spcBef>
                  <a:spcPct val="0"/>
                </a:spcBef>
                <a:buFontTx/>
                <a:buNone/>
              </a:pPr>
              <a:t>5</a:t>
            </a:fld>
            <a:endParaRPr lang="en-US" altLang="en-US" sz="900" dirty="0">
              <a:solidFill>
                <a:srgbClr val="898989"/>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p:cNvSpPr>
          <p:nvPr>
            <p:ph type="title" idx="4294967295"/>
          </p:nvPr>
        </p:nvSpPr>
        <p:spPr/>
        <p:txBody>
          <a:bodyPr/>
          <a:lstStyle/>
          <a:p>
            <a:pPr eaLnBrk="1" hangingPunct="1"/>
            <a:r>
              <a:rPr lang="en-CA" altLang="en-US" dirty="0" smtClean="0">
                <a:solidFill>
                  <a:srgbClr val="FF0000"/>
                </a:solidFill>
                <a:ea typeface="ＭＳ Ｐゴシック" panose="020B0600070205080204" pitchFamily="34" charset="-128"/>
              </a:rPr>
              <a:t>Nested</a:t>
            </a:r>
            <a:r>
              <a:rPr lang="en-CA" altLang="en-US" dirty="0" smtClean="0">
                <a:ea typeface="ＭＳ Ｐゴシック" panose="020B0600070205080204" pitchFamily="34" charset="-128"/>
              </a:rPr>
              <a:t> Decision Making (2)</a:t>
            </a:r>
            <a:endParaRPr lang="en-US" altLang="en-US" dirty="0" smtClean="0">
              <a:ea typeface="ＭＳ Ｐゴシック" panose="020B0600070205080204" pitchFamily="34" charset="-128"/>
            </a:endParaRPr>
          </a:p>
        </p:txBody>
      </p:sp>
      <p:sp>
        <p:nvSpPr>
          <p:cNvPr id="47107" name="Rectangle 3"/>
          <p:cNvSpPr>
            <a:spLocks noGrp="1"/>
          </p:cNvSpPr>
          <p:nvPr>
            <p:ph type="body" idx="4294967295"/>
          </p:nvPr>
        </p:nvSpPr>
        <p:spPr/>
        <p:txBody>
          <a:bodyPr/>
          <a:lstStyle/>
          <a:p>
            <a:pPr eaLnBrk="1" hangingPunct="1"/>
            <a:r>
              <a:rPr lang="en-CA" altLang="en-US" b="1" dirty="0" smtClean="0">
                <a:ea typeface="ＭＳ Ｐゴシック" panose="020B0600070205080204" pitchFamily="34" charset="-128"/>
              </a:rPr>
              <a:t>Partial example: </a:t>
            </a:r>
            <a:r>
              <a:rPr lang="en-CA" altLang="en-US" sz="2000" dirty="0" smtClean="0">
                <a:latin typeface="Consolas" panose="020B0609020204030204" pitchFamily="49" charset="0"/>
                <a:ea typeface="ＭＳ Ｐゴシック" panose="020B0600070205080204" pitchFamily="34" charset="-128"/>
              </a:rPr>
              <a:t>nesting.py</a:t>
            </a:r>
            <a:endParaRPr lang="en-CA" altLang="en-US" b="1" dirty="0" smtClean="0">
              <a:ea typeface="ＭＳ Ｐゴシック" panose="020B0600070205080204" pitchFamily="34" charset="-128"/>
            </a:endParaRPr>
          </a:p>
          <a:p>
            <a:pPr eaLnBrk="1" hangingPunct="1">
              <a:buFontTx/>
              <a:buNone/>
            </a:pPr>
            <a:r>
              <a:rPr lang="en-US" altLang="en-US" sz="1800" dirty="0" smtClean="0">
                <a:latin typeface="Consolas" panose="020B0609020204030204" pitchFamily="49" charset="0"/>
                <a:ea typeface="ＭＳ Ｐゴシック" panose="020B0600070205080204" pitchFamily="34" charset="-128"/>
              </a:rPr>
              <a:t>     if (income &lt; 10000):</a:t>
            </a:r>
          </a:p>
          <a:p>
            <a:pPr eaLnBrk="1" hangingPunct="1">
              <a:buFontTx/>
              <a:buNone/>
            </a:pPr>
            <a:r>
              <a:rPr lang="en-US" altLang="en-US" sz="1800" dirty="0" smtClean="0">
                <a:latin typeface="Consolas" panose="020B0609020204030204" pitchFamily="49" charset="0"/>
                <a:ea typeface="ＭＳ Ｐゴシック" panose="020B0600070205080204" pitchFamily="34" charset="-128"/>
              </a:rPr>
              <a:t>         </a:t>
            </a:r>
            <a:r>
              <a:rPr lang="en-US" altLang="en-US" sz="1800" dirty="0" smtClean="0">
                <a:solidFill>
                  <a:srgbClr val="FF0000"/>
                </a:solidFill>
                <a:latin typeface="Consolas" panose="020B0609020204030204" pitchFamily="49" charset="0"/>
                <a:ea typeface="ＭＳ Ｐゴシック" panose="020B0600070205080204" pitchFamily="34" charset="-128"/>
              </a:rPr>
              <a:t>if</a:t>
            </a:r>
            <a:r>
              <a:rPr lang="en-US" altLang="en-US" sz="1800" dirty="0" smtClean="0">
                <a:latin typeface="Consolas" panose="020B0609020204030204" pitchFamily="49" charset="0"/>
                <a:ea typeface="ＭＳ Ｐゴシック" panose="020B0600070205080204" pitchFamily="34" charset="-128"/>
              </a:rPr>
              <a:t> (citizen == 'y'):</a:t>
            </a:r>
          </a:p>
          <a:p>
            <a:pPr eaLnBrk="1" hangingPunct="1">
              <a:buFontTx/>
              <a:buNone/>
            </a:pPr>
            <a:r>
              <a:rPr lang="en-US" altLang="en-US" sz="1800" dirty="0" smtClean="0">
                <a:latin typeface="Consolas" panose="020B0609020204030204" pitchFamily="49" charset="0"/>
                <a:ea typeface="ＭＳ Ｐゴシック" panose="020B0600070205080204" pitchFamily="34" charset="-128"/>
              </a:rPr>
              <a:t>             print("This person can receive social assistance")</a:t>
            </a:r>
          </a:p>
          <a:p>
            <a:pPr eaLnBrk="1" hangingPunct="1">
              <a:buFontTx/>
              <a:buNone/>
            </a:pPr>
            <a:r>
              <a:rPr lang="en-US" altLang="en-US" sz="1800" dirty="0" smtClean="0">
                <a:latin typeface="Consolas" panose="020B0609020204030204" pitchFamily="49" charset="0"/>
                <a:ea typeface="ＭＳ Ｐゴシック" panose="020B0600070205080204" pitchFamily="34" charset="-128"/>
              </a:rPr>
              <a:t>             taxCredit = 100</a:t>
            </a:r>
          </a:p>
          <a:p>
            <a:pPr eaLnBrk="1" hangingPunct="1">
              <a:buFontTx/>
              <a:buNone/>
            </a:pPr>
            <a:r>
              <a:rPr lang="en-CA" altLang="en-US" sz="1800" dirty="0" smtClean="0">
                <a:latin typeface="Consolas" panose="020B0609020204030204" pitchFamily="49" charset="0"/>
                <a:ea typeface="ＭＳ Ｐゴシック" panose="020B0600070205080204" pitchFamily="34" charset="-128"/>
              </a:rPr>
              <a:t>     tax = (income * TAX_RATE) - taxCredit</a:t>
            </a:r>
          </a:p>
          <a:p>
            <a:pPr eaLnBrk="1" hangingPunct="1"/>
            <a:endParaRPr lang="en-US" altLang="en-US" sz="1800" dirty="0" smtClean="0">
              <a:latin typeface="Arial" panose="020B0604020202020204" pitchFamily="34" charset="0"/>
              <a:ea typeface="ＭＳ Ｐゴシック" panose="020B0600070205080204" pitchFamily="34" charset="-128"/>
            </a:endParaRPr>
          </a:p>
        </p:txBody>
      </p:sp>
      <p:pic>
        <p:nvPicPr>
          <p:cNvPr id="2" name="Picture 1"/>
          <p:cNvPicPr>
            <a:picLocks noChangeAspect="1"/>
          </p:cNvPicPr>
          <p:nvPr/>
        </p:nvPicPr>
        <p:blipFill>
          <a:blip r:embed="rId3"/>
          <a:stretch>
            <a:fillRect/>
          </a:stretch>
        </p:blipFill>
        <p:spPr>
          <a:xfrm>
            <a:off x="0" y="3558358"/>
            <a:ext cx="3705225" cy="1371646"/>
          </a:xfrm>
          <a:prstGeom prst="rect">
            <a:avLst/>
          </a:prstGeom>
        </p:spPr>
      </p:pic>
      <p:pic>
        <p:nvPicPr>
          <p:cNvPr id="3" name="Picture 2"/>
          <p:cNvPicPr>
            <a:picLocks noChangeAspect="1"/>
          </p:cNvPicPr>
          <p:nvPr/>
        </p:nvPicPr>
        <p:blipFill>
          <a:blip r:embed="rId4"/>
          <a:stretch>
            <a:fillRect/>
          </a:stretch>
        </p:blipFill>
        <p:spPr>
          <a:xfrm>
            <a:off x="4513119" y="5391150"/>
            <a:ext cx="4630882" cy="1466850"/>
          </a:xfrm>
          <a:prstGeom prst="rect">
            <a:avLst/>
          </a:prstGeom>
        </p:spPr>
      </p:pic>
      <p:pic>
        <p:nvPicPr>
          <p:cNvPr id="4" name="Picture 3"/>
          <p:cNvPicPr>
            <a:picLocks noChangeAspect="1"/>
          </p:cNvPicPr>
          <p:nvPr/>
        </p:nvPicPr>
        <p:blipFill>
          <a:blip r:embed="rId5"/>
          <a:stretch>
            <a:fillRect/>
          </a:stretch>
        </p:blipFill>
        <p:spPr>
          <a:xfrm>
            <a:off x="1998663" y="4381500"/>
            <a:ext cx="3436776" cy="1524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Question</a:t>
            </a:r>
          </a:p>
        </p:txBody>
      </p:sp>
      <p:sp>
        <p:nvSpPr>
          <p:cNvPr id="48131" name="Rectangle 3"/>
          <p:cNvSpPr>
            <a:spLocks noGrp="1"/>
          </p:cNvSpPr>
          <p:nvPr>
            <p:ph type="body" idx="4294967295"/>
          </p:nvPr>
        </p:nvSpPr>
        <p:spPr/>
        <p:txBody>
          <a:bodyPr/>
          <a:lstStyle/>
          <a:p>
            <a:pPr eaLnBrk="1" hangingPunct="1"/>
            <a:r>
              <a:rPr lang="en-US" altLang="en-US" dirty="0" smtClean="0">
                <a:ea typeface="ＭＳ Ｐゴシック" panose="020B0600070205080204" pitchFamily="34" charset="-128"/>
              </a:rPr>
              <a:t>What’s the difference between employing nested decision making and a logical AND?</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title" idx="4294967295"/>
          </p:nvPr>
        </p:nvSpPr>
        <p:spPr/>
        <p:txBody>
          <a:bodyPr/>
          <a:lstStyle/>
          <a:p>
            <a:pPr eaLnBrk="1" hangingPunct="1"/>
            <a:r>
              <a:rPr lang="en-CA" altLang="en-US" dirty="0" smtClean="0">
                <a:ea typeface="ＭＳ Ｐゴシック" panose="020B0600070205080204" pitchFamily="34" charset="-128"/>
              </a:rPr>
              <a:t>Decision-Making With Multiple Alternatives/Questions</a:t>
            </a:r>
          </a:p>
        </p:txBody>
      </p:sp>
      <p:sp>
        <p:nvSpPr>
          <p:cNvPr id="177155" name="Rectangle 3"/>
          <p:cNvSpPr>
            <a:spLocks noGrp="1"/>
          </p:cNvSpPr>
          <p:nvPr>
            <p:ph type="body" idx="4294967295"/>
          </p:nvPr>
        </p:nvSpPr>
        <p:spPr/>
        <p:txBody>
          <a:bodyPr/>
          <a:lstStyle/>
          <a:p>
            <a:pPr marL="292100" indent="-292100" eaLnBrk="1" hangingPunct="1">
              <a:tabLst>
                <a:tab pos="457200" algn="l"/>
              </a:tabLst>
            </a:pPr>
            <a:r>
              <a:rPr lang="en-CA" altLang="en-US" dirty="0" smtClean="0">
                <a:latin typeface="Consolas" panose="020B0609020204030204" pitchFamily="49" charset="0"/>
                <a:ea typeface="ＭＳ Ｐゴシック" panose="020B0600070205080204" pitchFamily="34" charset="-128"/>
              </a:rPr>
              <a:t>IF</a:t>
            </a:r>
            <a:r>
              <a:rPr lang="en-CA" altLang="en-US" dirty="0" smtClean="0">
                <a:ea typeface="ＭＳ Ｐゴシック" panose="020B0600070205080204" pitchFamily="34" charset="-128"/>
              </a:rPr>
              <a:t> (single question)</a:t>
            </a:r>
          </a:p>
          <a:p>
            <a:pPr marL="685800" lvl="1" indent="-336550" eaLnBrk="1" hangingPunct="1">
              <a:tabLst>
                <a:tab pos="457200" algn="l"/>
              </a:tabLst>
            </a:pPr>
            <a:r>
              <a:rPr lang="en-CA" altLang="en-US" dirty="0" smtClean="0">
                <a:ea typeface="ＭＳ Ｐゴシック" panose="020B0600070205080204" pitchFamily="34" charset="-128"/>
              </a:rPr>
              <a:t>Checks a condition and executes a body if the condition is true</a:t>
            </a:r>
          </a:p>
          <a:p>
            <a:pPr marL="292100" indent="-292100" eaLnBrk="1" hangingPunct="1">
              <a:tabLst>
                <a:tab pos="457200" algn="l"/>
              </a:tabLst>
            </a:pPr>
            <a:r>
              <a:rPr lang="en-CA" altLang="en-US" dirty="0" smtClean="0">
                <a:latin typeface="Consolas" panose="020B0609020204030204" pitchFamily="49" charset="0"/>
                <a:ea typeface="ＭＳ Ｐゴシック" panose="020B0600070205080204" pitchFamily="34" charset="-128"/>
              </a:rPr>
              <a:t>IF-ELSE</a:t>
            </a:r>
            <a:r>
              <a:rPr lang="en-CA" altLang="en-US" dirty="0" smtClean="0">
                <a:ea typeface="ＭＳ Ｐゴシック" panose="020B0600070205080204" pitchFamily="34" charset="-128"/>
              </a:rPr>
              <a:t> (single question)</a:t>
            </a:r>
          </a:p>
          <a:p>
            <a:pPr marL="685800" lvl="1" indent="-336550" eaLnBrk="1" hangingPunct="1">
              <a:tabLst>
                <a:tab pos="457200" algn="l"/>
              </a:tabLst>
            </a:pPr>
            <a:r>
              <a:rPr lang="en-CA" altLang="en-US" dirty="0" smtClean="0">
                <a:ea typeface="ＭＳ Ｐゴシック" panose="020B0600070205080204" pitchFamily="34" charset="-128"/>
              </a:rPr>
              <a:t>Checks a condition and executes one body of code if the condition is true and another body if the condition is false</a:t>
            </a:r>
          </a:p>
          <a:p>
            <a:pPr marL="292100" indent="-292100" eaLnBrk="1" hangingPunct="1">
              <a:tabLst>
                <a:tab pos="457200" algn="l"/>
              </a:tabLst>
            </a:pPr>
            <a:r>
              <a:rPr lang="en-CA" altLang="en-US" dirty="0" smtClean="0">
                <a:ea typeface="ＭＳ Ｐゴシック" panose="020B0600070205080204" pitchFamily="34" charset="-128"/>
              </a:rPr>
              <a:t>Approaches for multiple (two or more) questions</a:t>
            </a:r>
          </a:p>
          <a:p>
            <a:pPr marL="685800" lvl="1" indent="-336550" eaLnBrk="1" hangingPunct="1">
              <a:tabLst>
                <a:tab pos="457200" algn="l"/>
              </a:tabLst>
            </a:pPr>
            <a:r>
              <a:rPr lang="en-CA" altLang="en-US" b="1" dirty="0" smtClean="0">
                <a:solidFill>
                  <a:srgbClr val="FF0000"/>
                </a:solidFill>
                <a:ea typeface="ＭＳ Ｐゴシック" panose="020B0600070205080204" pitchFamily="34" charset="-128"/>
              </a:rPr>
              <a:t>Multiple IF's</a:t>
            </a:r>
          </a:p>
          <a:p>
            <a:pPr marL="685800" lvl="1" indent="-336550" eaLnBrk="1" hangingPunct="1">
              <a:tabLst>
                <a:tab pos="457200" algn="l"/>
              </a:tabLst>
            </a:pPr>
            <a:r>
              <a:rPr lang="en-CA" altLang="en-US" b="1" dirty="0" smtClean="0">
                <a:solidFill>
                  <a:srgbClr val="808000"/>
                </a:solidFill>
                <a:ea typeface="ＭＳ Ｐゴシック" panose="020B0600070205080204" pitchFamily="34" charset="-128"/>
              </a:rPr>
              <a:t>IF-ELIF-ELSE</a:t>
            </a:r>
          </a:p>
          <a:p>
            <a:pPr marL="292100" indent="-292100" eaLnBrk="1" hangingPunct="1">
              <a:buFontTx/>
              <a:buNone/>
              <a:tabLst>
                <a:tab pos="457200" algn="l"/>
              </a:tabLst>
            </a:pPr>
            <a:endParaRPr lang="en-CA" altLang="en-US" dirty="0" smtClean="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715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7155">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715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7155">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7155">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77155">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7715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155"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Decision Making With </a:t>
            </a:r>
            <a:r>
              <a:rPr lang="en-US" altLang="en-US" dirty="0" smtClean="0">
                <a:solidFill>
                  <a:srgbClr val="FF0000"/>
                </a:solidFill>
                <a:ea typeface="ＭＳ Ｐゴシック" panose="020B0600070205080204" pitchFamily="34" charset="-128"/>
              </a:rPr>
              <a:t>Multiple </a:t>
            </a:r>
            <a:r>
              <a:rPr lang="en-US" altLang="en-US" sz="2800" dirty="0" smtClean="0">
                <a:solidFill>
                  <a:srgbClr val="FF0000"/>
                </a:solidFill>
                <a:latin typeface="Consolas" panose="020B0609020204030204" pitchFamily="49" charset="0"/>
                <a:ea typeface="ＭＳ Ｐゴシック" panose="020B0600070205080204" pitchFamily="34" charset="-128"/>
              </a:rPr>
              <a:t>If</a:t>
            </a:r>
            <a:r>
              <a:rPr lang="en-US" altLang="en-US" dirty="0" smtClean="0">
                <a:solidFill>
                  <a:srgbClr val="FF0000"/>
                </a:solidFill>
                <a:ea typeface="ＭＳ Ｐゴシック" panose="020B0600070205080204" pitchFamily="34" charset="-128"/>
              </a:rPr>
              <a:t>’s</a:t>
            </a:r>
          </a:p>
        </p:txBody>
      </p:sp>
      <p:sp>
        <p:nvSpPr>
          <p:cNvPr id="179203" name="AutoShape 3"/>
          <p:cNvSpPr>
            <a:spLocks noChangeArrowheads="1"/>
          </p:cNvSpPr>
          <p:nvPr/>
        </p:nvSpPr>
        <p:spPr bwMode="auto">
          <a:xfrm>
            <a:off x="431800" y="1104900"/>
            <a:ext cx="2657475" cy="736600"/>
          </a:xfrm>
          <a:prstGeom prst="diamond">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b="1" dirty="0">
                <a:solidFill>
                  <a:srgbClr val="FF0000"/>
                </a:solidFill>
                <a:latin typeface="Arial" panose="020B0604020202020204" pitchFamily="34" charset="0"/>
              </a:rPr>
              <a:t>Question?</a:t>
            </a:r>
          </a:p>
        </p:txBody>
      </p:sp>
      <p:grpSp>
        <p:nvGrpSpPr>
          <p:cNvPr id="3" name="Group 2"/>
          <p:cNvGrpSpPr>
            <a:grpSpLocks/>
          </p:cNvGrpSpPr>
          <p:nvPr/>
        </p:nvGrpSpPr>
        <p:grpSpPr bwMode="auto">
          <a:xfrm>
            <a:off x="1035050" y="1841500"/>
            <a:ext cx="1533525" cy="1146175"/>
            <a:chOff x="1035050" y="1841500"/>
            <a:chExt cx="1533525" cy="1146175"/>
          </a:xfrm>
        </p:grpSpPr>
        <p:sp>
          <p:nvSpPr>
            <p:cNvPr id="50202" name="Line 5"/>
            <p:cNvSpPr>
              <a:spLocks noChangeShapeType="1"/>
            </p:cNvSpPr>
            <p:nvPr/>
          </p:nvSpPr>
          <p:spPr bwMode="auto">
            <a:xfrm flipH="1">
              <a:off x="1784350" y="1841500"/>
              <a:ext cx="6350" cy="46990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grpSp>
          <p:nvGrpSpPr>
            <p:cNvPr id="50203" name="Group 6"/>
            <p:cNvGrpSpPr>
              <a:grpSpLocks/>
            </p:cNvGrpSpPr>
            <p:nvPr/>
          </p:nvGrpSpPr>
          <p:grpSpPr bwMode="auto">
            <a:xfrm>
              <a:off x="1035050" y="1892300"/>
              <a:ext cx="1533525" cy="1095375"/>
              <a:chOff x="652" y="1192"/>
              <a:chExt cx="966" cy="690"/>
            </a:xfrm>
          </p:grpSpPr>
          <p:sp>
            <p:nvSpPr>
              <p:cNvPr id="50204" name="Text Box 7"/>
              <p:cNvSpPr txBox="1">
                <a:spLocks noChangeArrowheads="1"/>
              </p:cNvSpPr>
              <p:nvPr/>
            </p:nvSpPr>
            <p:spPr bwMode="auto">
              <a:xfrm>
                <a:off x="760" y="1192"/>
                <a:ext cx="35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dirty="0">
                    <a:latin typeface="Arial" panose="020B0604020202020204" pitchFamily="34" charset="0"/>
                  </a:rPr>
                  <a:t>True</a:t>
                </a:r>
              </a:p>
            </p:txBody>
          </p:sp>
          <p:sp>
            <p:nvSpPr>
              <p:cNvPr id="50205" name="Rectangle 8"/>
              <p:cNvSpPr>
                <a:spLocks noChangeArrowheads="1"/>
              </p:cNvSpPr>
              <p:nvPr/>
            </p:nvSpPr>
            <p:spPr bwMode="auto">
              <a:xfrm>
                <a:off x="652" y="1454"/>
                <a:ext cx="966" cy="428"/>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Statement or</a:t>
                </a:r>
              </a:p>
              <a:p>
                <a:pPr>
                  <a:spcBef>
                    <a:spcPct val="0"/>
                  </a:spcBef>
                  <a:buFontTx/>
                  <a:buNone/>
                </a:pPr>
                <a:r>
                  <a:rPr lang="en-US" altLang="en-US" sz="1400" dirty="0">
                    <a:latin typeface="Arial" panose="020B0604020202020204" pitchFamily="34" charset="0"/>
                  </a:rPr>
                  <a:t>statements</a:t>
                </a:r>
              </a:p>
            </p:txBody>
          </p:sp>
        </p:grpSp>
      </p:grpSp>
      <p:grpSp>
        <p:nvGrpSpPr>
          <p:cNvPr id="11" name="Group 10"/>
          <p:cNvGrpSpPr>
            <a:grpSpLocks/>
          </p:cNvGrpSpPr>
          <p:nvPr/>
        </p:nvGrpSpPr>
        <p:grpSpPr bwMode="auto">
          <a:xfrm>
            <a:off x="996950" y="4254500"/>
            <a:ext cx="1533525" cy="1158875"/>
            <a:chOff x="996950" y="4254500"/>
            <a:chExt cx="1533525" cy="1158875"/>
          </a:xfrm>
        </p:grpSpPr>
        <p:sp>
          <p:nvSpPr>
            <p:cNvPr id="50199" name="Line 10"/>
            <p:cNvSpPr>
              <a:spLocks noChangeShapeType="1"/>
            </p:cNvSpPr>
            <p:nvPr/>
          </p:nvSpPr>
          <p:spPr bwMode="auto">
            <a:xfrm>
              <a:off x="1752600" y="4254500"/>
              <a:ext cx="6350" cy="46355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0200" name="Text Box 11"/>
            <p:cNvSpPr txBox="1">
              <a:spLocks noChangeArrowheads="1"/>
            </p:cNvSpPr>
            <p:nvPr/>
          </p:nvSpPr>
          <p:spPr bwMode="auto">
            <a:xfrm>
              <a:off x="1279524" y="4318000"/>
              <a:ext cx="522288" cy="279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dirty="0">
                  <a:latin typeface="Arial" panose="020B0604020202020204" pitchFamily="34" charset="0"/>
                </a:rPr>
                <a:t>True</a:t>
              </a:r>
            </a:p>
          </p:txBody>
        </p:sp>
        <p:sp>
          <p:nvSpPr>
            <p:cNvPr id="50201" name="Rectangle 12"/>
            <p:cNvSpPr>
              <a:spLocks noChangeArrowheads="1"/>
            </p:cNvSpPr>
            <p:nvPr/>
          </p:nvSpPr>
          <p:spPr bwMode="auto">
            <a:xfrm>
              <a:off x="996950" y="4733925"/>
              <a:ext cx="1533525" cy="679450"/>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Statement or</a:t>
              </a:r>
            </a:p>
            <a:p>
              <a:pPr>
                <a:spcBef>
                  <a:spcPct val="0"/>
                </a:spcBef>
                <a:buFontTx/>
                <a:buNone/>
              </a:pPr>
              <a:r>
                <a:rPr lang="en-US" altLang="en-US" sz="1400" dirty="0">
                  <a:latin typeface="Arial" panose="020B0604020202020204" pitchFamily="34" charset="0"/>
                </a:rPr>
                <a:t>statements</a:t>
              </a:r>
            </a:p>
          </p:txBody>
        </p:sp>
      </p:grpSp>
      <p:grpSp>
        <p:nvGrpSpPr>
          <p:cNvPr id="9" name="Group 8"/>
          <p:cNvGrpSpPr>
            <a:grpSpLocks/>
          </p:cNvGrpSpPr>
          <p:nvPr/>
        </p:nvGrpSpPr>
        <p:grpSpPr bwMode="auto">
          <a:xfrm>
            <a:off x="431800" y="2990850"/>
            <a:ext cx="2667000" cy="1238250"/>
            <a:chOff x="431800" y="2990850"/>
            <a:chExt cx="2667000" cy="1238250"/>
          </a:xfrm>
        </p:grpSpPr>
        <p:sp>
          <p:nvSpPr>
            <p:cNvPr id="50197" name="AutoShape 14"/>
            <p:cNvSpPr>
              <a:spLocks noChangeArrowheads="1"/>
            </p:cNvSpPr>
            <p:nvPr/>
          </p:nvSpPr>
          <p:spPr bwMode="auto">
            <a:xfrm>
              <a:off x="431800" y="3429000"/>
              <a:ext cx="2667000" cy="800100"/>
            </a:xfrm>
            <a:prstGeom prst="diamond">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b="1" dirty="0">
                  <a:solidFill>
                    <a:srgbClr val="FF0000"/>
                  </a:solidFill>
                  <a:latin typeface="Arial" panose="020B0604020202020204" pitchFamily="34" charset="0"/>
                </a:rPr>
                <a:t>Question?</a:t>
              </a:r>
            </a:p>
          </p:txBody>
        </p:sp>
        <p:sp>
          <p:nvSpPr>
            <p:cNvPr id="50198" name="Line 15"/>
            <p:cNvSpPr>
              <a:spLocks noChangeShapeType="1"/>
            </p:cNvSpPr>
            <p:nvPr/>
          </p:nvSpPr>
          <p:spPr bwMode="auto">
            <a:xfrm flipH="1">
              <a:off x="1760536" y="2990850"/>
              <a:ext cx="4762" cy="43815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grpSp>
      <p:grpSp>
        <p:nvGrpSpPr>
          <p:cNvPr id="12" name="Group 11"/>
          <p:cNvGrpSpPr>
            <a:grpSpLocks/>
          </p:cNvGrpSpPr>
          <p:nvPr/>
        </p:nvGrpSpPr>
        <p:grpSpPr bwMode="auto">
          <a:xfrm>
            <a:off x="895350" y="5429250"/>
            <a:ext cx="1660525" cy="1216025"/>
            <a:chOff x="895350" y="5429250"/>
            <a:chExt cx="1660525" cy="1216025"/>
          </a:xfrm>
        </p:grpSpPr>
        <p:sp>
          <p:nvSpPr>
            <p:cNvPr id="50195" name="Rectangle 17"/>
            <p:cNvSpPr>
              <a:spLocks noChangeArrowheads="1"/>
            </p:cNvSpPr>
            <p:nvPr/>
          </p:nvSpPr>
          <p:spPr bwMode="auto">
            <a:xfrm>
              <a:off x="895350" y="5965825"/>
              <a:ext cx="1660525" cy="679450"/>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Remainder of </a:t>
              </a:r>
            </a:p>
            <a:p>
              <a:pPr>
                <a:spcBef>
                  <a:spcPct val="0"/>
                </a:spcBef>
                <a:buFontTx/>
                <a:buNone/>
              </a:pPr>
              <a:r>
                <a:rPr lang="en-US" altLang="en-US" sz="1400" dirty="0">
                  <a:latin typeface="Arial" panose="020B0604020202020204" pitchFamily="34" charset="0"/>
                </a:rPr>
                <a:t>the program</a:t>
              </a:r>
            </a:p>
          </p:txBody>
        </p:sp>
        <p:sp>
          <p:nvSpPr>
            <p:cNvPr id="50196" name="Line 18"/>
            <p:cNvSpPr>
              <a:spLocks noChangeShapeType="1"/>
            </p:cNvSpPr>
            <p:nvPr/>
          </p:nvSpPr>
          <p:spPr bwMode="auto">
            <a:xfrm>
              <a:off x="1746250" y="5429250"/>
              <a:ext cx="6350" cy="536575"/>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grpSp>
      <p:grpSp>
        <p:nvGrpSpPr>
          <p:cNvPr id="10" name="Group 9"/>
          <p:cNvGrpSpPr>
            <a:grpSpLocks/>
          </p:cNvGrpSpPr>
          <p:nvPr/>
        </p:nvGrpSpPr>
        <p:grpSpPr bwMode="auto">
          <a:xfrm>
            <a:off x="2971800" y="1466850"/>
            <a:ext cx="1800225" cy="2282825"/>
            <a:chOff x="2971799" y="1466850"/>
            <a:chExt cx="1800226" cy="2282824"/>
          </a:xfrm>
        </p:grpSpPr>
        <p:sp>
          <p:nvSpPr>
            <p:cNvPr id="50191" name="Line 20"/>
            <p:cNvSpPr>
              <a:spLocks noChangeShapeType="1"/>
            </p:cNvSpPr>
            <p:nvPr/>
          </p:nvSpPr>
          <p:spPr bwMode="auto">
            <a:xfrm flipH="1">
              <a:off x="2971799" y="3736974"/>
              <a:ext cx="1749425" cy="12699"/>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lstStyle/>
            <a:p>
              <a:endParaRPr lang="en-CA" dirty="0"/>
            </a:p>
          </p:txBody>
        </p:sp>
        <p:sp>
          <p:nvSpPr>
            <p:cNvPr id="50192" name="Text Box 21"/>
            <p:cNvSpPr txBox="1">
              <a:spLocks noChangeArrowheads="1"/>
            </p:cNvSpPr>
            <p:nvPr/>
          </p:nvSpPr>
          <p:spPr bwMode="auto">
            <a:xfrm>
              <a:off x="3747243" y="1473200"/>
              <a:ext cx="584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dirty="0">
                  <a:latin typeface="Arial" panose="020B0604020202020204" pitchFamily="34" charset="0"/>
                </a:rPr>
                <a:t>False</a:t>
              </a:r>
            </a:p>
          </p:txBody>
        </p:sp>
        <p:sp>
          <p:nvSpPr>
            <p:cNvPr id="50193" name="Line 22"/>
            <p:cNvSpPr>
              <a:spLocks noChangeShapeType="1"/>
            </p:cNvSpPr>
            <p:nvPr/>
          </p:nvSpPr>
          <p:spPr bwMode="auto">
            <a:xfrm flipV="1">
              <a:off x="4721225" y="1473199"/>
              <a:ext cx="50800" cy="2276475"/>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lstStyle/>
            <a:p>
              <a:endParaRPr lang="en-CA" dirty="0"/>
            </a:p>
          </p:txBody>
        </p:sp>
        <p:sp>
          <p:nvSpPr>
            <p:cNvPr id="50194" name="Line 23"/>
            <p:cNvSpPr>
              <a:spLocks noChangeShapeType="1"/>
            </p:cNvSpPr>
            <p:nvPr/>
          </p:nvSpPr>
          <p:spPr bwMode="auto">
            <a:xfrm flipH="1" flipV="1">
              <a:off x="3173362" y="1466850"/>
              <a:ext cx="1598663" cy="0"/>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lstStyle/>
            <a:p>
              <a:endParaRPr lang="en-CA" dirty="0"/>
            </a:p>
          </p:txBody>
        </p:sp>
      </p:grpSp>
      <p:grpSp>
        <p:nvGrpSpPr>
          <p:cNvPr id="15" name="Group 14"/>
          <p:cNvGrpSpPr>
            <a:grpSpLocks/>
          </p:cNvGrpSpPr>
          <p:nvPr/>
        </p:nvGrpSpPr>
        <p:grpSpPr bwMode="auto">
          <a:xfrm>
            <a:off x="2559050" y="3933825"/>
            <a:ext cx="2162175" cy="2343150"/>
            <a:chOff x="2559050" y="3933825"/>
            <a:chExt cx="2162174" cy="2343150"/>
          </a:xfrm>
        </p:grpSpPr>
        <p:sp>
          <p:nvSpPr>
            <p:cNvPr id="50187" name="Line 25"/>
            <p:cNvSpPr>
              <a:spLocks noChangeShapeType="1"/>
            </p:cNvSpPr>
            <p:nvPr/>
          </p:nvSpPr>
          <p:spPr bwMode="auto">
            <a:xfrm flipH="1" flipV="1">
              <a:off x="2559050" y="6257925"/>
              <a:ext cx="2117724" cy="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0188" name="Line 26"/>
            <p:cNvSpPr>
              <a:spLocks noChangeShapeType="1"/>
            </p:cNvSpPr>
            <p:nvPr/>
          </p:nvSpPr>
          <p:spPr bwMode="auto">
            <a:xfrm flipV="1">
              <a:off x="4676774" y="3933825"/>
              <a:ext cx="44450" cy="2343150"/>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0189" name="Line 27"/>
            <p:cNvSpPr>
              <a:spLocks noChangeShapeType="1"/>
            </p:cNvSpPr>
            <p:nvPr/>
          </p:nvSpPr>
          <p:spPr bwMode="auto">
            <a:xfrm flipH="1" flipV="1">
              <a:off x="2895600" y="3940175"/>
              <a:ext cx="1825624" cy="0"/>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0190" name="Text Box 28"/>
            <p:cNvSpPr txBox="1">
              <a:spLocks noChangeArrowheads="1"/>
            </p:cNvSpPr>
            <p:nvPr/>
          </p:nvSpPr>
          <p:spPr bwMode="auto">
            <a:xfrm>
              <a:off x="3263900" y="3959225"/>
              <a:ext cx="584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dirty="0">
                  <a:latin typeface="Arial" panose="020B0604020202020204" pitchFamily="34" charset="0"/>
                </a:rPr>
                <a:t>False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920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03"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p:cNvSpPr>
          <p:nvPr>
            <p:ph type="title" idx="4294967295"/>
          </p:nvPr>
        </p:nvSpPr>
        <p:spPr/>
        <p:txBody>
          <a:bodyPr/>
          <a:lstStyle/>
          <a:p>
            <a:pPr eaLnBrk="1" hangingPunct="1"/>
            <a:r>
              <a:rPr lang="en-CA" altLang="en-US" dirty="0" smtClean="0">
                <a:solidFill>
                  <a:srgbClr val="FF0000"/>
                </a:solidFill>
                <a:ea typeface="ＭＳ Ｐゴシック" panose="020B0600070205080204" pitchFamily="34" charset="-128"/>
              </a:rPr>
              <a:t>Multiple </a:t>
            </a:r>
            <a:r>
              <a:rPr lang="en-CA" altLang="en-US" sz="2800" dirty="0" smtClean="0">
                <a:solidFill>
                  <a:srgbClr val="FF0000"/>
                </a:solidFill>
                <a:latin typeface="Consolas" panose="020B0609020204030204" pitchFamily="49" charset="0"/>
                <a:ea typeface="ＭＳ Ｐゴシック" panose="020B0600070205080204" pitchFamily="34" charset="-128"/>
              </a:rPr>
              <a:t>If</a:t>
            </a:r>
            <a:r>
              <a:rPr lang="en-CA" altLang="en-US" dirty="0" smtClean="0">
                <a:solidFill>
                  <a:srgbClr val="FF0000"/>
                </a:solidFill>
                <a:ea typeface="ＭＳ Ｐゴシック" panose="020B0600070205080204" pitchFamily="34" charset="-128"/>
              </a:rPr>
              <a:t>'s</a:t>
            </a:r>
            <a:r>
              <a:rPr lang="en-CA" altLang="en-US" dirty="0" smtClean="0">
                <a:ea typeface="ＭＳ Ｐゴシック" panose="020B0600070205080204" pitchFamily="34" charset="-128"/>
              </a:rPr>
              <a:t>: Non-Exclusive Conditions</a:t>
            </a:r>
          </a:p>
        </p:txBody>
      </p:sp>
      <p:sp>
        <p:nvSpPr>
          <p:cNvPr id="51203" name="Rectangle 3"/>
          <p:cNvSpPr>
            <a:spLocks noGrp="1"/>
          </p:cNvSpPr>
          <p:nvPr>
            <p:ph type="body" idx="4294967295"/>
          </p:nvPr>
        </p:nvSpPr>
        <p:spPr/>
        <p:txBody>
          <a:bodyPr/>
          <a:lstStyle/>
          <a:p>
            <a:pPr eaLnBrk="1" hangingPunct="1"/>
            <a:r>
              <a:rPr lang="en-CA" altLang="en-US" dirty="0" smtClean="0">
                <a:ea typeface="ＭＳ Ｐゴシック" panose="020B0600070205080204" pitchFamily="34" charset="-128"/>
              </a:rPr>
              <a:t>Any, all or none of the conditions may be true (independent)</a:t>
            </a:r>
          </a:p>
          <a:p>
            <a:pPr eaLnBrk="1" hangingPunct="1"/>
            <a:r>
              <a:rPr lang="en-CA" altLang="en-US" dirty="0" smtClean="0">
                <a:ea typeface="ＭＳ Ｐゴシック" panose="020B0600070205080204" pitchFamily="34" charset="-128"/>
              </a:rPr>
              <a:t>Employ when a series of independent questions will be asked</a:t>
            </a:r>
          </a:p>
          <a:p>
            <a:pPr eaLnBrk="1" hangingPunct="1"/>
            <a:r>
              <a:rPr lang="en-CA" altLang="en-US" b="1" dirty="0" smtClean="0">
                <a:ea typeface="ＭＳ Ｐゴシック" panose="020B0600070205080204" pitchFamily="34" charset="-128"/>
              </a:rPr>
              <a:t>Format:</a:t>
            </a:r>
          </a:p>
          <a:p>
            <a:pPr eaLnBrk="1" hangingPunct="1">
              <a:buFontTx/>
              <a:buNone/>
            </a:pPr>
            <a:r>
              <a:rPr lang="en-CA" altLang="en-US" sz="1800" dirty="0" smtClean="0">
                <a:latin typeface="Consolas" panose="020B0609020204030204" pitchFamily="49" charset="0"/>
                <a:ea typeface="ＭＳ Ｐゴシック" panose="020B0600070205080204" pitchFamily="34" charset="-128"/>
              </a:rPr>
              <a:t>     </a:t>
            </a:r>
            <a:r>
              <a:rPr lang="en-CA" altLang="en-US" sz="1800" b="1" dirty="0" smtClean="0">
                <a:solidFill>
                  <a:srgbClr val="FF0000"/>
                </a:solidFill>
                <a:latin typeface="Consolas" panose="020B0609020204030204" pitchFamily="49" charset="0"/>
                <a:ea typeface="ＭＳ Ｐゴシック" panose="020B0600070205080204" pitchFamily="34" charset="-128"/>
              </a:rPr>
              <a:t>if</a:t>
            </a:r>
            <a:r>
              <a:rPr lang="en-CA" altLang="en-US" sz="1800" dirty="0" smtClean="0">
                <a:latin typeface="Consolas" panose="020B0609020204030204" pitchFamily="49" charset="0"/>
                <a:ea typeface="ＭＳ Ｐゴシック" panose="020B0600070205080204" pitchFamily="34" charset="-128"/>
              </a:rPr>
              <a:t> (</a:t>
            </a:r>
            <a:r>
              <a:rPr lang="en-CA" altLang="en-US" sz="1800" i="1" dirty="0" smtClean="0">
                <a:latin typeface="Consolas" panose="020B0609020204030204" pitchFamily="49" charset="0"/>
                <a:ea typeface="ＭＳ Ｐゴシック" panose="020B0600070205080204" pitchFamily="34" charset="-128"/>
              </a:rPr>
              <a:t>Boolean expression 1</a:t>
            </a:r>
            <a:r>
              <a:rPr lang="en-CA" altLang="en-US" sz="1800" dirty="0" smtClean="0">
                <a:latin typeface="Consolas" panose="020B0609020204030204" pitchFamily="49" charset="0"/>
                <a:ea typeface="ＭＳ Ｐゴシック" panose="020B0600070205080204" pitchFamily="34" charset="-128"/>
              </a:rPr>
              <a:t>):</a:t>
            </a:r>
          </a:p>
          <a:p>
            <a:pPr eaLnBrk="1" hangingPunct="1">
              <a:buFontTx/>
              <a:buNone/>
            </a:pPr>
            <a:r>
              <a:rPr lang="en-CA" altLang="en-US" sz="1800" dirty="0" smtClean="0">
                <a:latin typeface="Consolas" panose="020B0609020204030204" pitchFamily="49" charset="0"/>
                <a:ea typeface="ＭＳ Ｐゴシック" panose="020B0600070205080204" pitchFamily="34" charset="-128"/>
              </a:rPr>
              <a:t>          </a:t>
            </a:r>
            <a:r>
              <a:rPr lang="en-CA" altLang="en-US" sz="1800" i="1" dirty="0" smtClean="0">
                <a:latin typeface="Consolas" panose="020B0609020204030204" pitchFamily="49" charset="0"/>
                <a:ea typeface="ＭＳ Ｐゴシック" panose="020B0600070205080204" pitchFamily="34" charset="-128"/>
              </a:rPr>
              <a:t>body 1</a:t>
            </a:r>
            <a:endParaRPr lang="en-CA" altLang="en-US" sz="1800" b="1" i="1" dirty="0" smtClean="0">
              <a:latin typeface="Consolas" panose="020B0609020204030204" pitchFamily="49" charset="0"/>
              <a:ea typeface="ＭＳ Ｐゴシック" panose="020B0600070205080204" pitchFamily="34" charset="-128"/>
            </a:endParaRPr>
          </a:p>
          <a:p>
            <a:pPr eaLnBrk="1" hangingPunct="1">
              <a:buFontTx/>
              <a:buNone/>
            </a:pPr>
            <a:r>
              <a:rPr lang="en-CA" altLang="en-US" sz="1800" dirty="0" smtClean="0">
                <a:latin typeface="Consolas" panose="020B0609020204030204" pitchFamily="49" charset="0"/>
                <a:ea typeface="ＭＳ Ｐゴシック" panose="020B0600070205080204" pitchFamily="34" charset="-128"/>
              </a:rPr>
              <a:t>     </a:t>
            </a:r>
            <a:r>
              <a:rPr lang="en-CA" altLang="en-US" sz="1800" b="1" dirty="0" smtClean="0">
                <a:solidFill>
                  <a:srgbClr val="FF0000"/>
                </a:solidFill>
                <a:latin typeface="Consolas" panose="020B0609020204030204" pitchFamily="49" charset="0"/>
                <a:ea typeface="ＭＳ Ｐゴシック" panose="020B0600070205080204" pitchFamily="34" charset="-128"/>
              </a:rPr>
              <a:t>if</a:t>
            </a:r>
            <a:r>
              <a:rPr lang="en-CA" altLang="en-US" sz="1800" dirty="0" smtClean="0">
                <a:latin typeface="Consolas" panose="020B0609020204030204" pitchFamily="49" charset="0"/>
                <a:ea typeface="ＭＳ Ｐゴシック" panose="020B0600070205080204" pitchFamily="34" charset="-128"/>
              </a:rPr>
              <a:t> (</a:t>
            </a:r>
            <a:r>
              <a:rPr lang="en-CA" altLang="en-US" sz="1800" i="1" dirty="0" smtClean="0">
                <a:latin typeface="Consolas" panose="020B0609020204030204" pitchFamily="49" charset="0"/>
                <a:ea typeface="ＭＳ Ｐゴシック" panose="020B0600070205080204" pitchFamily="34" charset="-128"/>
              </a:rPr>
              <a:t>Boolean expression 2</a:t>
            </a:r>
            <a:r>
              <a:rPr lang="en-CA" altLang="en-US" sz="1800" dirty="0" smtClean="0">
                <a:latin typeface="Consolas" panose="020B0609020204030204" pitchFamily="49" charset="0"/>
                <a:ea typeface="ＭＳ Ｐゴシック" panose="020B0600070205080204" pitchFamily="34" charset="-128"/>
              </a:rPr>
              <a:t>):</a:t>
            </a:r>
          </a:p>
          <a:p>
            <a:pPr eaLnBrk="1" hangingPunct="1">
              <a:buFontTx/>
              <a:buNone/>
            </a:pPr>
            <a:r>
              <a:rPr lang="en-CA" altLang="en-US" sz="1800" dirty="0" smtClean="0">
                <a:latin typeface="Consolas" panose="020B0609020204030204" pitchFamily="49" charset="0"/>
                <a:ea typeface="ＭＳ Ｐゴシック" panose="020B0600070205080204" pitchFamily="34" charset="-128"/>
              </a:rPr>
              <a:t>          </a:t>
            </a:r>
            <a:r>
              <a:rPr lang="en-CA" altLang="en-US" sz="1800" i="1" dirty="0" smtClean="0">
                <a:latin typeface="Consolas" panose="020B0609020204030204" pitchFamily="49" charset="0"/>
                <a:ea typeface="ＭＳ Ｐゴシック" panose="020B0600070205080204" pitchFamily="34" charset="-128"/>
              </a:rPr>
              <a:t>body 2</a:t>
            </a:r>
            <a:endParaRPr lang="en-CA" altLang="en-US" sz="1800" b="1" i="1" dirty="0" smtClean="0">
              <a:latin typeface="Consolas" panose="020B0609020204030204" pitchFamily="49" charset="0"/>
              <a:ea typeface="ＭＳ Ｐゴシック" panose="020B0600070205080204" pitchFamily="34" charset="-128"/>
            </a:endParaRPr>
          </a:p>
          <a:p>
            <a:pPr eaLnBrk="1" hangingPunct="1">
              <a:buFontTx/>
              <a:buNone/>
            </a:pPr>
            <a:r>
              <a:rPr lang="en-CA" altLang="en-US" sz="1800" dirty="0" smtClean="0">
                <a:latin typeface="Consolas" panose="020B0609020204030204" pitchFamily="49" charset="0"/>
                <a:ea typeface="ＭＳ Ｐゴシック" panose="020B0600070205080204" pitchFamily="34" charset="-128"/>
              </a:rPr>
              <a:t>               :</a:t>
            </a:r>
          </a:p>
          <a:p>
            <a:pPr eaLnBrk="1" hangingPunct="1">
              <a:buFontTx/>
              <a:buNone/>
            </a:pPr>
            <a:r>
              <a:rPr lang="en-CA" altLang="en-US" sz="1800" dirty="0" smtClean="0">
                <a:latin typeface="Consolas" panose="020B0609020204030204" pitchFamily="49" charset="0"/>
                <a:ea typeface="ＭＳ Ｐゴシック" panose="020B0600070205080204" pitchFamily="34" charset="-128"/>
              </a:rPr>
              <a:t>     </a:t>
            </a:r>
            <a:r>
              <a:rPr lang="en-CA" altLang="en-US" sz="1800" i="1" dirty="0" smtClean="0">
                <a:latin typeface="Consolas" panose="020B0609020204030204" pitchFamily="49" charset="0"/>
                <a:ea typeface="ＭＳ Ｐゴシック" panose="020B0600070205080204" pitchFamily="34" charset="-128"/>
              </a:rPr>
              <a:t>statements after the conditions</a:t>
            </a:r>
            <a:endParaRPr lang="en-CA" altLang="en-US" sz="1800" b="1" i="1" dirty="0" smtClean="0">
              <a:latin typeface="Consolas" panose="020B0609020204030204" pitchFamily="49" charset="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p:cNvSpPr>
          <p:nvPr>
            <p:ph type="title" idx="4294967295"/>
          </p:nvPr>
        </p:nvSpPr>
        <p:spPr/>
        <p:txBody>
          <a:bodyPr/>
          <a:lstStyle/>
          <a:p>
            <a:pPr eaLnBrk="1" hangingPunct="1"/>
            <a:r>
              <a:rPr lang="en-CA" altLang="en-US" dirty="0" smtClean="0">
                <a:solidFill>
                  <a:srgbClr val="FF0000"/>
                </a:solidFill>
                <a:ea typeface="ＭＳ Ｐゴシック" panose="020B0600070205080204" pitchFamily="34" charset="-128"/>
              </a:rPr>
              <a:t>Multiple </a:t>
            </a:r>
            <a:r>
              <a:rPr lang="en-CA" altLang="en-US" sz="2800" dirty="0" smtClean="0">
                <a:solidFill>
                  <a:srgbClr val="FF0000"/>
                </a:solidFill>
                <a:latin typeface="Consolas" panose="020B0609020204030204" pitchFamily="49" charset="0"/>
                <a:ea typeface="ＭＳ Ｐゴシック" panose="020B0600070205080204" pitchFamily="34" charset="-128"/>
              </a:rPr>
              <a:t>If</a:t>
            </a:r>
            <a:r>
              <a:rPr lang="en-CA" altLang="en-US" dirty="0" smtClean="0">
                <a:solidFill>
                  <a:srgbClr val="FF0000"/>
                </a:solidFill>
                <a:ea typeface="ＭＳ Ｐゴシック" panose="020B0600070205080204" pitchFamily="34" charset="-128"/>
              </a:rPr>
              <a:t>'s</a:t>
            </a:r>
            <a:r>
              <a:rPr lang="en-CA" altLang="en-US" dirty="0" smtClean="0">
                <a:ea typeface="ＭＳ Ｐゴシック" panose="020B0600070205080204" pitchFamily="34" charset="-128"/>
              </a:rPr>
              <a:t>: Non-Exclusive Conditions (Example)</a:t>
            </a:r>
          </a:p>
        </p:txBody>
      </p:sp>
      <p:sp>
        <p:nvSpPr>
          <p:cNvPr id="52227" name="Rectangle 3"/>
          <p:cNvSpPr>
            <a:spLocks noGrp="1"/>
          </p:cNvSpPr>
          <p:nvPr>
            <p:ph type="body" idx="4294967295"/>
          </p:nvPr>
        </p:nvSpPr>
        <p:spPr/>
        <p:txBody>
          <a:bodyPr/>
          <a:lstStyle/>
          <a:p>
            <a:pPr eaLnBrk="1" hangingPunct="1"/>
            <a:r>
              <a:rPr lang="en-CA" altLang="en-US" b="1" dirty="0" smtClean="0">
                <a:ea typeface="ＭＳ Ｐゴシック" panose="020B0600070205080204" pitchFamily="34" charset="-128"/>
              </a:rPr>
              <a:t>Example:</a:t>
            </a:r>
            <a:endParaRPr lang="en-CA" altLang="en-US" dirty="0" smtClean="0">
              <a:ea typeface="ＭＳ Ｐゴシック" panose="020B0600070205080204" pitchFamily="34" charset="-128"/>
            </a:endParaRPr>
          </a:p>
          <a:p>
            <a:pPr lvl="1" eaLnBrk="1" hangingPunct="1">
              <a:buFont typeface="Arial" panose="020B0604020202020204" pitchFamily="34" charset="0"/>
              <a:buNone/>
            </a:pPr>
            <a:r>
              <a:rPr lang="en-CA" altLang="en-US" sz="1800" b="1" dirty="0" smtClean="0">
                <a:solidFill>
                  <a:srgbClr val="FF0000"/>
                </a:solidFill>
                <a:latin typeface="Consolas" panose="020B0609020204030204" pitchFamily="49" charset="0"/>
                <a:ea typeface="ＭＳ Ｐゴシック" panose="020B0600070205080204" pitchFamily="34" charset="-128"/>
              </a:rPr>
              <a:t>if</a:t>
            </a:r>
            <a:r>
              <a:rPr lang="en-CA" altLang="en-US" sz="1800" dirty="0" smtClean="0">
                <a:latin typeface="Consolas" panose="020B0609020204030204" pitchFamily="49" charset="0"/>
                <a:ea typeface="ＭＳ Ｐゴシック" panose="020B0600070205080204" pitchFamily="34" charset="-128"/>
              </a:rPr>
              <a:t> (ableAge &gt; 0):</a:t>
            </a:r>
          </a:p>
          <a:p>
            <a:pPr lvl="1" eaLnBrk="1" hangingPunct="1">
              <a:buFont typeface="Arial" panose="020B0604020202020204" pitchFamily="34" charset="0"/>
              <a:buNone/>
            </a:pPr>
            <a:r>
              <a:rPr lang="en-CA" altLang="en-US" sz="1800" dirty="0" smtClean="0">
                <a:latin typeface="Consolas" panose="020B0609020204030204" pitchFamily="49" charset="0"/>
                <a:ea typeface="ＭＳ Ｐゴシック" panose="020B0600070205080204" pitchFamily="34" charset="-128"/>
              </a:rPr>
              <a:t>     print("Happy birthday!")</a:t>
            </a:r>
            <a:endParaRPr lang="en-CA" altLang="en-US" sz="1800" b="1" dirty="0" smtClean="0">
              <a:latin typeface="Consolas" panose="020B0609020204030204" pitchFamily="49" charset="0"/>
              <a:ea typeface="ＭＳ Ｐゴシック" panose="020B0600070205080204" pitchFamily="34" charset="-128"/>
            </a:endParaRPr>
          </a:p>
          <a:p>
            <a:pPr lvl="1" eaLnBrk="1" hangingPunct="1">
              <a:buFont typeface="Arial" panose="020B0604020202020204" pitchFamily="34" charset="0"/>
              <a:buNone/>
            </a:pPr>
            <a:r>
              <a:rPr lang="en-CA" altLang="en-US" sz="1800" b="1" dirty="0" smtClean="0">
                <a:solidFill>
                  <a:srgbClr val="FF0000"/>
                </a:solidFill>
                <a:latin typeface="Consolas" panose="020B0609020204030204" pitchFamily="49" charset="0"/>
                <a:ea typeface="ＭＳ Ｐゴシック" panose="020B0600070205080204" pitchFamily="34" charset="-128"/>
              </a:rPr>
              <a:t>if</a:t>
            </a:r>
            <a:r>
              <a:rPr lang="en-CA" altLang="en-US" sz="1800" dirty="0" smtClean="0">
                <a:latin typeface="Consolas" panose="020B0609020204030204" pitchFamily="49" charset="0"/>
                <a:ea typeface="ＭＳ Ｐゴシック" panose="020B0600070205080204" pitchFamily="34" charset="-128"/>
              </a:rPr>
              <a:t> (bakerAge &gt; 0):</a:t>
            </a:r>
          </a:p>
          <a:p>
            <a:pPr lvl="1" eaLnBrk="1" hangingPunct="1">
              <a:buFont typeface="Arial" panose="020B0604020202020204" pitchFamily="34" charset="0"/>
              <a:buNone/>
            </a:pPr>
            <a:r>
              <a:rPr lang="en-CA" altLang="en-US" sz="1800" dirty="0" smtClean="0">
                <a:latin typeface="Consolas" panose="020B0609020204030204" pitchFamily="49" charset="0"/>
                <a:ea typeface="ＭＳ Ｐゴシック" panose="020B0600070205080204" pitchFamily="34" charset="-128"/>
              </a:rPr>
              <a:t>     print("Happy birthday!")</a:t>
            </a:r>
          </a:p>
          <a:p>
            <a:pPr lvl="1" eaLnBrk="1" hangingPunct="1">
              <a:buFont typeface="Arial" panose="020B0604020202020204" pitchFamily="34" charset="0"/>
              <a:buNone/>
            </a:pPr>
            <a:r>
              <a:rPr lang="en-CA" altLang="en-US" sz="1800" b="1" dirty="0" smtClean="0">
                <a:solidFill>
                  <a:srgbClr val="FF0000"/>
                </a:solidFill>
                <a:latin typeface="Consolas" panose="020B0609020204030204" pitchFamily="49" charset="0"/>
                <a:ea typeface="ＭＳ Ｐゴシック" panose="020B0600070205080204" pitchFamily="34" charset="-128"/>
              </a:rPr>
              <a:t>if</a:t>
            </a:r>
            <a:r>
              <a:rPr lang="en-CA" altLang="en-US" sz="1800" dirty="0" smtClean="0">
                <a:latin typeface="Consolas" panose="020B0609020204030204" pitchFamily="49" charset="0"/>
                <a:ea typeface="ＭＳ Ｐゴシック" panose="020B0600070205080204" pitchFamily="34" charset="-128"/>
              </a:rPr>
              <a:t> (foxtrotAge &gt; 0):</a:t>
            </a:r>
          </a:p>
          <a:p>
            <a:pPr lvl="1" eaLnBrk="1" hangingPunct="1">
              <a:buFont typeface="Arial" panose="020B0604020202020204" pitchFamily="34" charset="0"/>
              <a:buNone/>
            </a:pPr>
            <a:r>
              <a:rPr lang="en-CA" altLang="en-US" sz="1800" dirty="0" smtClean="0">
                <a:latin typeface="Consolas" panose="020B0609020204030204" pitchFamily="49" charset="0"/>
                <a:ea typeface="ＭＳ Ｐゴシック" panose="020B0600070205080204" pitchFamily="34" charset="-128"/>
              </a:rPr>
              <a:t>     print("Happy birthday!")</a:t>
            </a:r>
            <a:endParaRPr lang="en-CA" altLang="en-US" sz="1800" b="1" dirty="0" smtClean="0">
              <a:latin typeface="Consolas" panose="020B0609020204030204" pitchFamily="49" charset="0"/>
              <a:ea typeface="ＭＳ Ｐゴシック" panose="020B0600070205080204" pitchFamily="34" charset="-128"/>
            </a:endParaRPr>
          </a:p>
          <a:p>
            <a:pPr lvl="1" eaLnBrk="1" hangingPunct="1">
              <a:buFont typeface="Arial" panose="020B0604020202020204" pitchFamily="34" charset="0"/>
              <a:buNone/>
            </a:pPr>
            <a:endParaRPr lang="en-CA" altLang="en-US" sz="1800" b="1" dirty="0" smtClean="0">
              <a:latin typeface="Consolas" panose="020B0609020204030204" pitchFamily="49" charset="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p:cNvSpPr>
          <p:nvPr>
            <p:ph type="title" idx="4294967295"/>
          </p:nvPr>
        </p:nvSpPr>
        <p:spPr/>
        <p:txBody>
          <a:bodyPr/>
          <a:lstStyle/>
          <a:p>
            <a:pPr eaLnBrk="1" hangingPunct="1"/>
            <a:r>
              <a:rPr lang="en-CA" altLang="en-US" dirty="0" smtClean="0">
                <a:solidFill>
                  <a:srgbClr val="FF0000"/>
                </a:solidFill>
                <a:ea typeface="ＭＳ Ｐゴシック" panose="020B0600070205080204" pitchFamily="34" charset="-128"/>
              </a:rPr>
              <a:t>Multiple </a:t>
            </a:r>
            <a:r>
              <a:rPr lang="en-CA" altLang="en-US" sz="2800" dirty="0" smtClean="0">
                <a:solidFill>
                  <a:srgbClr val="FF0000"/>
                </a:solidFill>
                <a:latin typeface="Consolas" panose="020B0609020204030204" pitchFamily="49" charset="0"/>
                <a:ea typeface="ＭＳ Ｐゴシック" panose="020B0600070205080204" pitchFamily="34" charset="-128"/>
              </a:rPr>
              <a:t>If</a:t>
            </a:r>
            <a:r>
              <a:rPr lang="en-CA" altLang="en-US" dirty="0" smtClean="0">
                <a:solidFill>
                  <a:srgbClr val="FF0000"/>
                </a:solidFill>
                <a:ea typeface="ＭＳ Ｐゴシック" panose="020B0600070205080204" pitchFamily="34" charset="-128"/>
              </a:rPr>
              <a:t>'s</a:t>
            </a:r>
            <a:r>
              <a:rPr lang="en-CA" altLang="en-US" dirty="0" smtClean="0">
                <a:ea typeface="ＭＳ Ｐゴシック" panose="020B0600070205080204" pitchFamily="34" charset="-128"/>
              </a:rPr>
              <a:t>:</a:t>
            </a:r>
            <a:r>
              <a:rPr lang="en-CA" altLang="en-US" dirty="0" smtClean="0">
                <a:solidFill>
                  <a:srgbClr val="FF0000"/>
                </a:solidFill>
                <a:ea typeface="ＭＳ Ｐゴシック" panose="020B0600070205080204" pitchFamily="34" charset="-128"/>
              </a:rPr>
              <a:t> </a:t>
            </a:r>
            <a:r>
              <a:rPr lang="en-CA" altLang="en-US" dirty="0" smtClean="0">
                <a:ea typeface="ＭＳ Ｐゴシック" panose="020B0600070205080204" pitchFamily="34" charset="-128"/>
              </a:rPr>
              <a:t>Mutually Exclusive Conditions</a:t>
            </a:r>
          </a:p>
        </p:txBody>
      </p:sp>
      <p:sp>
        <p:nvSpPr>
          <p:cNvPr id="53251" name="Rectangle 3"/>
          <p:cNvSpPr>
            <a:spLocks noGrp="1"/>
          </p:cNvSpPr>
          <p:nvPr>
            <p:ph type="body" idx="4294967295"/>
          </p:nvPr>
        </p:nvSpPr>
        <p:spPr/>
        <p:txBody>
          <a:bodyPr/>
          <a:lstStyle/>
          <a:p>
            <a:pPr eaLnBrk="1" hangingPunct="1">
              <a:lnSpc>
                <a:spcPct val="80000"/>
              </a:lnSpc>
            </a:pPr>
            <a:r>
              <a:rPr lang="en-CA" altLang="en-US" sz="2000" dirty="0" smtClean="0">
                <a:ea typeface="ＭＳ Ｐゴシック" panose="020B0600070205080204" pitchFamily="34" charset="-128"/>
              </a:rPr>
              <a:t>At most </a:t>
            </a:r>
            <a:r>
              <a:rPr lang="en-CA" altLang="en-US" sz="2000" i="1" dirty="0" smtClean="0">
                <a:ea typeface="ＭＳ Ｐゴシック" panose="020B0600070205080204" pitchFamily="34" charset="-128"/>
              </a:rPr>
              <a:t>only one</a:t>
            </a:r>
            <a:r>
              <a:rPr lang="en-CA" altLang="en-US" sz="2000" dirty="0" smtClean="0">
                <a:ea typeface="ＭＳ Ｐゴシック" panose="020B0600070205080204" pitchFamily="34" charset="-128"/>
              </a:rPr>
              <a:t> of many conditions can be true</a:t>
            </a:r>
          </a:p>
          <a:p>
            <a:pPr eaLnBrk="1" hangingPunct="1">
              <a:lnSpc>
                <a:spcPct val="80000"/>
              </a:lnSpc>
            </a:pPr>
            <a:r>
              <a:rPr lang="en-CA" altLang="en-US" sz="2000" dirty="0" smtClean="0">
                <a:ea typeface="ＭＳ Ｐゴシック" panose="020B0600070205080204" pitchFamily="34" charset="-128"/>
              </a:rPr>
              <a:t>Can be implemented through multiple </a:t>
            </a:r>
            <a:r>
              <a:rPr lang="en-CA" altLang="en-US" sz="1800" dirty="0" smtClean="0">
                <a:latin typeface="Consolas" panose="020B0609020204030204" pitchFamily="49" charset="0"/>
                <a:ea typeface="ＭＳ Ｐゴシック" panose="020B0600070205080204" pitchFamily="34" charset="-128"/>
              </a:rPr>
              <a:t>if</a:t>
            </a:r>
            <a:r>
              <a:rPr lang="en-CA" altLang="en-US" sz="2000" dirty="0" smtClean="0">
                <a:ea typeface="ＭＳ Ｐゴシック" panose="020B0600070205080204" pitchFamily="34" charset="-128"/>
              </a:rPr>
              <a:t>'s</a:t>
            </a:r>
          </a:p>
          <a:p>
            <a:pPr eaLnBrk="1" hangingPunct="1"/>
            <a:r>
              <a:rPr lang="en-CA" altLang="en-US" sz="2000" b="1" dirty="0" smtClean="0">
                <a:ea typeface="ＭＳ Ｐゴシック" panose="020B0600070205080204" pitchFamily="34" charset="-128"/>
              </a:rPr>
              <a:t>Example</a:t>
            </a:r>
            <a:r>
              <a:rPr lang="en-CA" altLang="en-US" sz="2000" dirty="0" smtClean="0">
                <a:ea typeface="ＭＳ Ｐゴシック" panose="020B0600070205080204" pitchFamily="34" charset="-128"/>
              </a:rPr>
              <a:t>: The name of the complete online program is: “</a:t>
            </a:r>
            <a:r>
              <a:rPr lang="en-CA" altLang="ja-JP" sz="1600" dirty="0" smtClean="0">
                <a:latin typeface="Consolas" panose="020B0609020204030204" pitchFamily="49" charset="0"/>
                <a:ea typeface="ＭＳ Ｐゴシック" panose="020B0600070205080204" pitchFamily="34" charset="-128"/>
              </a:rPr>
              <a:t>grades</a:t>
            </a:r>
            <a:r>
              <a:rPr lang="en-CA" altLang="ja-JP" sz="2000" dirty="0" smtClean="0">
                <a:latin typeface="Consolas" panose="020B0609020204030204" pitchFamily="49" charset="0"/>
                <a:ea typeface="ＭＳ Ｐゴシック" panose="020B0600070205080204" pitchFamily="34" charset="-128"/>
              </a:rPr>
              <a:t>_</a:t>
            </a:r>
            <a:r>
              <a:rPr lang="en-CA" altLang="ja-JP" sz="1600" dirty="0" smtClean="0">
                <a:latin typeface="Consolas" panose="020B0609020204030204" pitchFamily="49" charset="0"/>
                <a:ea typeface="ＭＳ Ｐゴシック" panose="020B0600070205080204" pitchFamily="34" charset="-128"/>
              </a:rPr>
              <a:t>inefficient.py</a:t>
            </a:r>
            <a:r>
              <a:rPr lang="en-CA" altLang="en-US" sz="2000" dirty="0" smtClean="0">
                <a:ea typeface="ＭＳ Ｐゴシック" panose="020B0600070205080204" pitchFamily="34" charset="-128"/>
              </a:rPr>
              <a:t>”</a:t>
            </a:r>
          </a:p>
          <a:p>
            <a:pPr marL="225425" lvl="1" indent="0">
              <a:buNone/>
            </a:pPr>
            <a:r>
              <a:rPr lang="en-US" sz="1800" b="1" dirty="0">
                <a:solidFill>
                  <a:srgbClr val="FF0000"/>
                </a:solidFill>
                <a:latin typeface="Consolas" panose="020B0609020204030204" pitchFamily="49" charset="0"/>
              </a:rPr>
              <a:t>if</a:t>
            </a:r>
            <a:r>
              <a:rPr lang="en-US" sz="1800" dirty="0">
                <a:latin typeface="Consolas" panose="020B0609020204030204" pitchFamily="49" charset="0"/>
              </a:rPr>
              <a:t> (letter == "A"):</a:t>
            </a:r>
          </a:p>
          <a:p>
            <a:pPr marL="225425" lvl="1" indent="0">
              <a:buNone/>
            </a:pPr>
            <a:r>
              <a:rPr lang="en-US" sz="1800" dirty="0" smtClean="0">
                <a:latin typeface="Consolas" panose="020B0609020204030204" pitchFamily="49" charset="0"/>
              </a:rPr>
              <a:t>   </a:t>
            </a:r>
            <a:r>
              <a:rPr lang="en-US" sz="1800" dirty="0" err="1" smtClean="0">
                <a:latin typeface="Consolas" panose="020B0609020204030204" pitchFamily="49" charset="0"/>
              </a:rPr>
              <a:t>gpa</a:t>
            </a:r>
            <a:r>
              <a:rPr lang="en-US" sz="1800" dirty="0" smtClean="0">
                <a:latin typeface="Consolas" panose="020B0609020204030204" pitchFamily="49" charset="0"/>
              </a:rPr>
              <a:t> </a:t>
            </a:r>
            <a:r>
              <a:rPr lang="en-US" sz="1800" dirty="0">
                <a:latin typeface="Consolas" panose="020B0609020204030204" pitchFamily="49" charset="0"/>
              </a:rPr>
              <a:t>= </a:t>
            </a:r>
            <a:r>
              <a:rPr lang="en-US" sz="1800" dirty="0" smtClean="0">
                <a:latin typeface="Consolas" panose="020B0609020204030204" pitchFamily="49" charset="0"/>
              </a:rPr>
              <a:t>4</a:t>
            </a:r>
            <a:endParaRPr lang="en-US" sz="1800" dirty="0">
              <a:latin typeface="Consolas" panose="020B0609020204030204" pitchFamily="49" charset="0"/>
            </a:endParaRPr>
          </a:p>
          <a:p>
            <a:pPr marL="225425" lvl="1" indent="0">
              <a:buNone/>
            </a:pPr>
            <a:r>
              <a:rPr lang="en-US" sz="1800" b="1" dirty="0">
                <a:solidFill>
                  <a:srgbClr val="FF0000"/>
                </a:solidFill>
                <a:latin typeface="Consolas" panose="020B0609020204030204" pitchFamily="49" charset="0"/>
              </a:rPr>
              <a:t>if</a:t>
            </a:r>
            <a:r>
              <a:rPr lang="en-US" sz="1800" dirty="0">
                <a:latin typeface="Consolas" panose="020B0609020204030204" pitchFamily="49" charset="0"/>
              </a:rPr>
              <a:t> (letter == "B"):</a:t>
            </a:r>
          </a:p>
          <a:p>
            <a:pPr marL="225425" lvl="1" indent="0">
              <a:buNone/>
            </a:pPr>
            <a:r>
              <a:rPr lang="en-US" sz="1800" dirty="0" smtClean="0">
                <a:latin typeface="Consolas" panose="020B0609020204030204" pitchFamily="49" charset="0"/>
              </a:rPr>
              <a:t>   </a:t>
            </a:r>
            <a:r>
              <a:rPr lang="en-US" sz="1800" dirty="0" err="1" smtClean="0">
                <a:latin typeface="Consolas" panose="020B0609020204030204" pitchFamily="49" charset="0"/>
              </a:rPr>
              <a:t>gpa</a:t>
            </a:r>
            <a:r>
              <a:rPr lang="en-US" sz="1800" dirty="0" smtClean="0">
                <a:latin typeface="Consolas" panose="020B0609020204030204" pitchFamily="49" charset="0"/>
              </a:rPr>
              <a:t> </a:t>
            </a:r>
            <a:r>
              <a:rPr lang="en-US" sz="1800" dirty="0">
                <a:latin typeface="Consolas" panose="020B0609020204030204" pitchFamily="49" charset="0"/>
              </a:rPr>
              <a:t>= </a:t>
            </a:r>
            <a:r>
              <a:rPr lang="en-US" sz="1800" dirty="0" smtClean="0">
                <a:latin typeface="Consolas" panose="020B0609020204030204" pitchFamily="49" charset="0"/>
              </a:rPr>
              <a:t>3  </a:t>
            </a:r>
            <a:endParaRPr lang="en-US" sz="1800" dirty="0">
              <a:latin typeface="Consolas" panose="020B0609020204030204" pitchFamily="49" charset="0"/>
            </a:endParaRPr>
          </a:p>
          <a:p>
            <a:pPr marL="225425" lvl="1" indent="0">
              <a:buNone/>
            </a:pPr>
            <a:r>
              <a:rPr lang="en-US" sz="1800" b="1" dirty="0">
                <a:solidFill>
                  <a:srgbClr val="FF0000"/>
                </a:solidFill>
                <a:latin typeface="Consolas" panose="020B0609020204030204" pitchFamily="49" charset="0"/>
              </a:rPr>
              <a:t>if</a:t>
            </a:r>
            <a:r>
              <a:rPr lang="en-US" sz="1800" dirty="0">
                <a:latin typeface="Consolas" panose="020B0609020204030204" pitchFamily="49" charset="0"/>
              </a:rPr>
              <a:t> (letter == "C"):</a:t>
            </a:r>
          </a:p>
          <a:p>
            <a:pPr marL="225425" lvl="1" indent="0">
              <a:buNone/>
            </a:pPr>
            <a:r>
              <a:rPr lang="en-US" sz="1800" dirty="0" smtClean="0">
                <a:latin typeface="Consolas" panose="020B0609020204030204" pitchFamily="49" charset="0"/>
              </a:rPr>
              <a:t>    </a:t>
            </a:r>
            <a:r>
              <a:rPr lang="en-US" sz="1800" dirty="0" err="1" smtClean="0">
                <a:latin typeface="Consolas" panose="020B0609020204030204" pitchFamily="49" charset="0"/>
              </a:rPr>
              <a:t>gpa</a:t>
            </a:r>
            <a:r>
              <a:rPr lang="en-US" sz="1800" dirty="0" smtClean="0">
                <a:latin typeface="Consolas" panose="020B0609020204030204" pitchFamily="49" charset="0"/>
              </a:rPr>
              <a:t> </a:t>
            </a:r>
            <a:r>
              <a:rPr lang="en-US" sz="1800" dirty="0">
                <a:latin typeface="Consolas" panose="020B0609020204030204" pitchFamily="49" charset="0"/>
              </a:rPr>
              <a:t>= </a:t>
            </a:r>
            <a:r>
              <a:rPr lang="en-US" sz="1800" dirty="0" smtClean="0">
                <a:latin typeface="Consolas" panose="020B0609020204030204" pitchFamily="49" charset="0"/>
              </a:rPr>
              <a:t>2</a:t>
            </a:r>
            <a:endParaRPr lang="en-US" sz="1800" dirty="0">
              <a:latin typeface="Consolas" panose="020B0609020204030204" pitchFamily="49" charset="0"/>
            </a:endParaRPr>
          </a:p>
          <a:p>
            <a:pPr marL="225425" lvl="1" indent="0">
              <a:buNone/>
            </a:pPr>
            <a:r>
              <a:rPr lang="en-US" sz="1800" b="1" dirty="0">
                <a:solidFill>
                  <a:srgbClr val="FF0000"/>
                </a:solidFill>
                <a:latin typeface="Consolas" panose="020B0609020204030204" pitchFamily="49" charset="0"/>
              </a:rPr>
              <a:t>if</a:t>
            </a:r>
            <a:r>
              <a:rPr lang="en-US" sz="1800" dirty="0">
                <a:latin typeface="Consolas" panose="020B0609020204030204" pitchFamily="49" charset="0"/>
              </a:rPr>
              <a:t> (letter == "D"):</a:t>
            </a:r>
          </a:p>
          <a:p>
            <a:pPr marL="225425" lvl="1" indent="0">
              <a:buNone/>
            </a:pPr>
            <a:r>
              <a:rPr lang="en-US" sz="1800" dirty="0">
                <a:latin typeface="Consolas" panose="020B0609020204030204" pitchFamily="49" charset="0"/>
              </a:rPr>
              <a:t>   print("Min pass")</a:t>
            </a:r>
          </a:p>
          <a:p>
            <a:pPr marL="225425" lvl="1" indent="0">
              <a:buNone/>
            </a:pPr>
            <a:r>
              <a:rPr lang="en-US" sz="1800" dirty="0">
                <a:latin typeface="Consolas" panose="020B0609020204030204" pitchFamily="49" charset="0"/>
              </a:rPr>
              <a:t>   </a:t>
            </a:r>
            <a:r>
              <a:rPr lang="en-US" sz="1800" dirty="0" err="1">
                <a:latin typeface="Consolas" panose="020B0609020204030204" pitchFamily="49" charset="0"/>
              </a:rPr>
              <a:t>gpa</a:t>
            </a:r>
            <a:r>
              <a:rPr lang="en-US" sz="1800" dirty="0">
                <a:latin typeface="Consolas" panose="020B0609020204030204" pitchFamily="49" charset="0"/>
              </a:rPr>
              <a:t> = </a:t>
            </a:r>
            <a:r>
              <a:rPr lang="en-US" sz="1800" dirty="0" smtClean="0">
                <a:latin typeface="Consolas" panose="020B0609020204030204" pitchFamily="49" charset="0"/>
              </a:rPr>
              <a:t>1</a:t>
            </a:r>
            <a:endParaRPr lang="en-US" sz="1800" dirty="0">
              <a:latin typeface="Consolas" panose="020B0609020204030204" pitchFamily="49" charset="0"/>
            </a:endParaRPr>
          </a:p>
          <a:p>
            <a:pPr marL="225425" lvl="1" indent="0">
              <a:buNone/>
            </a:pPr>
            <a:r>
              <a:rPr lang="en-US" sz="1800" b="1" dirty="0">
                <a:solidFill>
                  <a:srgbClr val="FF0000"/>
                </a:solidFill>
                <a:latin typeface="Consolas" panose="020B0609020204030204" pitchFamily="49" charset="0"/>
              </a:rPr>
              <a:t>if</a:t>
            </a:r>
            <a:r>
              <a:rPr lang="en-US" sz="1800" dirty="0">
                <a:latin typeface="Consolas" panose="020B0609020204030204" pitchFamily="49" charset="0"/>
              </a:rPr>
              <a:t> (letter == "F"):</a:t>
            </a:r>
          </a:p>
          <a:p>
            <a:pPr marL="225425" lvl="1" indent="0">
              <a:buNone/>
            </a:pPr>
            <a:r>
              <a:rPr lang="en-US" sz="1800" dirty="0">
                <a:latin typeface="Consolas" panose="020B0609020204030204" pitchFamily="49" charset="0"/>
              </a:rPr>
              <a:t>   print ("Failing grade")</a:t>
            </a:r>
          </a:p>
          <a:p>
            <a:pPr marL="225425" lvl="1" indent="0">
              <a:buNone/>
            </a:pPr>
            <a:r>
              <a:rPr lang="en-US" sz="1800" dirty="0">
                <a:latin typeface="Consolas" panose="020B0609020204030204" pitchFamily="49" charset="0"/>
              </a:rPr>
              <a:t>   </a:t>
            </a:r>
            <a:r>
              <a:rPr lang="en-US" sz="1800" dirty="0" err="1">
                <a:latin typeface="Consolas" panose="020B0609020204030204" pitchFamily="49" charset="0"/>
              </a:rPr>
              <a:t>gpa</a:t>
            </a:r>
            <a:r>
              <a:rPr lang="en-US" sz="1800" dirty="0">
                <a:latin typeface="Consolas" panose="020B0609020204030204" pitchFamily="49" charset="0"/>
              </a:rPr>
              <a:t> = </a:t>
            </a:r>
            <a:r>
              <a:rPr lang="en-US" sz="1800" dirty="0" smtClean="0">
                <a:latin typeface="Consolas" panose="020B0609020204030204" pitchFamily="49" charset="0"/>
              </a:rPr>
              <a:t>0</a:t>
            </a:r>
            <a:endParaRPr lang="en-US" sz="1800" dirty="0">
              <a:latin typeface="Consolas" panose="020B0609020204030204" pitchFamily="49" charset="0"/>
            </a:endParaRPr>
          </a:p>
        </p:txBody>
      </p:sp>
      <p:grpSp>
        <p:nvGrpSpPr>
          <p:cNvPr id="3" name="Group 2"/>
          <p:cNvGrpSpPr>
            <a:grpSpLocks/>
          </p:cNvGrpSpPr>
          <p:nvPr/>
        </p:nvGrpSpPr>
        <p:grpSpPr bwMode="auto">
          <a:xfrm>
            <a:off x="5257800" y="1225550"/>
            <a:ext cx="3856038" cy="587375"/>
            <a:chOff x="5257800" y="1711324"/>
            <a:chExt cx="3856036" cy="587375"/>
          </a:xfrm>
        </p:grpSpPr>
        <p:sp>
          <p:nvSpPr>
            <p:cNvPr id="53254" name="Line 5"/>
            <p:cNvSpPr>
              <a:spLocks noChangeShapeType="1"/>
            </p:cNvSpPr>
            <p:nvPr/>
          </p:nvSpPr>
          <p:spPr bwMode="auto">
            <a:xfrm flipH="1" flipV="1">
              <a:off x="5791200" y="1814512"/>
              <a:ext cx="1436586" cy="19050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3255" name="Line 6"/>
            <p:cNvSpPr>
              <a:spLocks noChangeShapeType="1"/>
            </p:cNvSpPr>
            <p:nvPr/>
          </p:nvSpPr>
          <p:spPr bwMode="auto">
            <a:xfrm flipH="1">
              <a:off x="5257800" y="2017712"/>
              <a:ext cx="1974850" cy="10160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3256" name="Text Box 7"/>
            <p:cNvSpPr txBox="1">
              <a:spLocks noChangeArrowheads="1"/>
            </p:cNvSpPr>
            <p:nvPr/>
          </p:nvSpPr>
          <p:spPr bwMode="auto">
            <a:xfrm>
              <a:off x="7064374" y="1711324"/>
              <a:ext cx="2049462"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1600" b="1" dirty="0">
                  <a:solidFill>
                    <a:srgbClr val="FF0000"/>
                  </a:solidFill>
                  <a:latin typeface="Arial" panose="020B0604020202020204" pitchFamily="34" charset="0"/>
                </a:rPr>
                <a:t>Inefficient combination!</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Decision Making With </a:t>
            </a:r>
            <a:r>
              <a:rPr lang="en-US" altLang="en-US" sz="2800" dirty="0" smtClean="0">
                <a:solidFill>
                  <a:srgbClr val="808000"/>
                </a:solidFill>
                <a:latin typeface="Consolas" panose="020B0609020204030204" pitchFamily="49" charset="0"/>
                <a:ea typeface="ＭＳ Ｐゴシック" panose="020B0600070205080204" pitchFamily="34" charset="-128"/>
              </a:rPr>
              <a:t>If-Elif-Else</a:t>
            </a:r>
          </a:p>
        </p:txBody>
      </p:sp>
      <p:sp>
        <p:nvSpPr>
          <p:cNvPr id="187395" name="AutoShape 3"/>
          <p:cNvSpPr>
            <a:spLocks noChangeArrowheads="1"/>
          </p:cNvSpPr>
          <p:nvPr/>
        </p:nvSpPr>
        <p:spPr bwMode="auto">
          <a:xfrm>
            <a:off x="304800" y="1133475"/>
            <a:ext cx="2697163" cy="679450"/>
          </a:xfrm>
          <a:prstGeom prst="diamond">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b="1" dirty="0">
                <a:solidFill>
                  <a:srgbClr val="808000"/>
                </a:solidFill>
                <a:latin typeface="Arial" panose="020B0604020202020204" pitchFamily="34" charset="0"/>
              </a:rPr>
              <a:t>Question?</a:t>
            </a:r>
          </a:p>
        </p:txBody>
      </p:sp>
      <p:grpSp>
        <p:nvGrpSpPr>
          <p:cNvPr id="8" name="Group 7"/>
          <p:cNvGrpSpPr>
            <a:grpSpLocks/>
          </p:cNvGrpSpPr>
          <p:nvPr/>
        </p:nvGrpSpPr>
        <p:grpSpPr bwMode="auto">
          <a:xfrm>
            <a:off x="3035300" y="1165225"/>
            <a:ext cx="2873375" cy="679450"/>
            <a:chOff x="3035300" y="1165225"/>
            <a:chExt cx="2873375" cy="679450"/>
          </a:xfrm>
        </p:grpSpPr>
        <p:sp>
          <p:nvSpPr>
            <p:cNvPr id="54301" name="Line 5"/>
            <p:cNvSpPr>
              <a:spLocks noChangeShapeType="1"/>
            </p:cNvSpPr>
            <p:nvPr/>
          </p:nvSpPr>
          <p:spPr bwMode="auto">
            <a:xfrm>
              <a:off x="3035300" y="1473200"/>
              <a:ext cx="1339850" cy="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4302" name="Text Box 6"/>
            <p:cNvSpPr txBox="1">
              <a:spLocks noChangeArrowheads="1"/>
            </p:cNvSpPr>
            <p:nvPr/>
          </p:nvSpPr>
          <p:spPr bwMode="auto">
            <a:xfrm>
              <a:off x="3403600" y="1181100"/>
              <a:ext cx="558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dirty="0">
                  <a:latin typeface="Arial" panose="020B0604020202020204" pitchFamily="34" charset="0"/>
                </a:rPr>
                <a:t>True</a:t>
              </a:r>
            </a:p>
          </p:txBody>
        </p:sp>
        <p:sp>
          <p:nvSpPr>
            <p:cNvPr id="54303" name="Rectangle 7"/>
            <p:cNvSpPr>
              <a:spLocks noChangeArrowheads="1"/>
            </p:cNvSpPr>
            <p:nvPr/>
          </p:nvSpPr>
          <p:spPr bwMode="auto">
            <a:xfrm>
              <a:off x="4375150" y="1165225"/>
              <a:ext cx="1533525" cy="679450"/>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Statement or</a:t>
              </a:r>
            </a:p>
            <a:p>
              <a:pPr>
                <a:spcBef>
                  <a:spcPct val="0"/>
                </a:spcBef>
                <a:buFontTx/>
                <a:buNone/>
              </a:pPr>
              <a:r>
                <a:rPr lang="en-US" altLang="en-US" sz="1400" dirty="0">
                  <a:latin typeface="Arial" panose="020B0604020202020204" pitchFamily="34" charset="0"/>
                </a:rPr>
                <a:t>statements</a:t>
              </a:r>
            </a:p>
          </p:txBody>
        </p:sp>
      </p:grpSp>
      <p:grpSp>
        <p:nvGrpSpPr>
          <p:cNvPr id="11" name="Group 10"/>
          <p:cNvGrpSpPr>
            <a:grpSpLocks/>
          </p:cNvGrpSpPr>
          <p:nvPr/>
        </p:nvGrpSpPr>
        <p:grpSpPr bwMode="auto">
          <a:xfrm>
            <a:off x="228600" y="1812925"/>
            <a:ext cx="2667000" cy="1584325"/>
            <a:chOff x="228600" y="1812249"/>
            <a:chExt cx="2667000" cy="1584548"/>
          </a:xfrm>
        </p:grpSpPr>
        <p:grpSp>
          <p:nvGrpSpPr>
            <p:cNvPr id="54297" name="Group 9"/>
            <p:cNvGrpSpPr>
              <a:grpSpLocks/>
            </p:cNvGrpSpPr>
            <p:nvPr/>
          </p:nvGrpSpPr>
          <p:grpSpPr bwMode="auto">
            <a:xfrm>
              <a:off x="228600" y="2149475"/>
              <a:ext cx="2667000" cy="1247322"/>
              <a:chOff x="228600" y="2149475"/>
              <a:chExt cx="2667000" cy="1247322"/>
            </a:xfrm>
          </p:grpSpPr>
          <p:sp>
            <p:nvSpPr>
              <p:cNvPr id="54299" name="Text Box 10"/>
              <p:cNvSpPr txBox="1">
                <a:spLocks noChangeArrowheads="1"/>
              </p:cNvSpPr>
              <p:nvPr/>
            </p:nvSpPr>
            <p:spPr bwMode="auto">
              <a:xfrm>
                <a:off x="985298" y="2149475"/>
                <a:ext cx="584021" cy="274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dirty="0">
                    <a:latin typeface="Arial" panose="020B0604020202020204" pitchFamily="34" charset="0"/>
                  </a:rPr>
                  <a:t>False</a:t>
                </a:r>
              </a:p>
            </p:txBody>
          </p:sp>
          <p:sp>
            <p:nvSpPr>
              <p:cNvPr id="54300" name="AutoShape 11"/>
              <p:cNvSpPr>
                <a:spLocks noChangeArrowheads="1"/>
              </p:cNvSpPr>
              <p:nvPr/>
            </p:nvSpPr>
            <p:spPr bwMode="auto">
              <a:xfrm>
                <a:off x="228600" y="2780751"/>
                <a:ext cx="2667000" cy="616046"/>
              </a:xfrm>
              <a:prstGeom prst="diamond">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b="1" dirty="0">
                    <a:solidFill>
                      <a:srgbClr val="808000"/>
                    </a:solidFill>
                    <a:latin typeface="Arial" panose="020B0604020202020204" pitchFamily="34" charset="0"/>
                  </a:rPr>
                  <a:t>Question?</a:t>
                </a:r>
              </a:p>
            </p:txBody>
          </p:sp>
        </p:grpSp>
        <p:sp>
          <p:nvSpPr>
            <p:cNvPr id="54298" name="Line 12"/>
            <p:cNvSpPr>
              <a:spLocks noChangeShapeType="1"/>
            </p:cNvSpPr>
            <p:nvPr/>
          </p:nvSpPr>
          <p:spPr bwMode="auto">
            <a:xfrm flipH="1">
              <a:off x="1582214" y="1812249"/>
              <a:ext cx="12700" cy="88900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grpSp>
      <p:grpSp>
        <p:nvGrpSpPr>
          <p:cNvPr id="9" name="Group 8"/>
          <p:cNvGrpSpPr>
            <a:grpSpLocks/>
          </p:cNvGrpSpPr>
          <p:nvPr/>
        </p:nvGrpSpPr>
        <p:grpSpPr bwMode="auto">
          <a:xfrm>
            <a:off x="931863" y="1466850"/>
            <a:ext cx="7805737" cy="5075238"/>
            <a:chOff x="931863" y="1466850"/>
            <a:chExt cx="7805737" cy="5075238"/>
          </a:xfrm>
        </p:grpSpPr>
        <p:sp>
          <p:nvSpPr>
            <p:cNvPr id="54293" name="Rectangle 14"/>
            <p:cNvSpPr>
              <a:spLocks noChangeArrowheads="1"/>
            </p:cNvSpPr>
            <p:nvPr/>
          </p:nvSpPr>
          <p:spPr bwMode="auto">
            <a:xfrm>
              <a:off x="931863" y="5892800"/>
              <a:ext cx="1638300" cy="649288"/>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Remainder of </a:t>
              </a:r>
            </a:p>
            <a:p>
              <a:pPr>
                <a:spcBef>
                  <a:spcPct val="0"/>
                </a:spcBef>
                <a:buFontTx/>
                <a:buNone/>
              </a:pPr>
              <a:r>
                <a:rPr lang="en-US" altLang="en-US" sz="1400" dirty="0">
                  <a:latin typeface="Arial" panose="020B0604020202020204" pitchFamily="34" charset="0"/>
                </a:rPr>
                <a:t>the program</a:t>
              </a:r>
            </a:p>
          </p:txBody>
        </p:sp>
        <p:sp>
          <p:nvSpPr>
            <p:cNvPr id="54294" name="Line 15"/>
            <p:cNvSpPr>
              <a:spLocks noChangeShapeType="1"/>
            </p:cNvSpPr>
            <p:nvPr/>
          </p:nvSpPr>
          <p:spPr bwMode="auto">
            <a:xfrm flipV="1">
              <a:off x="8667750" y="1466850"/>
              <a:ext cx="69850" cy="4984750"/>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4295" name="Line 16"/>
            <p:cNvSpPr>
              <a:spLocks noChangeShapeType="1"/>
            </p:cNvSpPr>
            <p:nvPr/>
          </p:nvSpPr>
          <p:spPr bwMode="auto">
            <a:xfrm flipH="1" flipV="1">
              <a:off x="5930900" y="1479550"/>
              <a:ext cx="2794000" cy="0"/>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4296" name="Line 17"/>
            <p:cNvSpPr>
              <a:spLocks noChangeShapeType="1"/>
            </p:cNvSpPr>
            <p:nvPr/>
          </p:nvSpPr>
          <p:spPr bwMode="auto">
            <a:xfrm flipH="1" flipV="1">
              <a:off x="2578100" y="6445250"/>
              <a:ext cx="6121400" cy="1905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grpSp>
      <p:grpSp>
        <p:nvGrpSpPr>
          <p:cNvPr id="14" name="Group 13"/>
          <p:cNvGrpSpPr>
            <a:grpSpLocks/>
          </p:cNvGrpSpPr>
          <p:nvPr/>
        </p:nvGrpSpPr>
        <p:grpSpPr bwMode="auto">
          <a:xfrm>
            <a:off x="828675" y="3441700"/>
            <a:ext cx="1533525" cy="1498600"/>
            <a:chOff x="828151" y="3442021"/>
            <a:chExt cx="1533525" cy="1497603"/>
          </a:xfrm>
        </p:grpSpPr>
        <p:sp>
          <p:nvSpPr>
            <p:cNvPr id="54290" name="Line 19"/>
            <p:cNvSpPr>
              <a:spLocks noChangeShapeType="1"/>
            </p:cNvSpPr>
            <p:nvPr/>
          </p:nvSpPr>
          <p:spPr bwMode="auto">
            <a:xfrm>
              <a:off x="1582214" y="3442021"/>
              <a:ext cx="0" cy="83185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lstStyle/>
            <a:p>
              <a:endParaRPr lang="en-CA" dirty="0"/>
            </a:p>
          </p:txBody>
        </p:sp>
        <p:sp>
          <p:nvSpPr>
            <p:cNvPr id="54291" name="Rectangle 20"/>
            <p:cNvSpPr>
              <a:spLocks noChangeArrowheads="1"/>
            </p:cNvSpPr>
            <p:nvPr/>
          </p:nvSpPr>
          <p:spPr bwMode="auto">
            <a:xfrm>
              <a:off x="828151" y="4260174"/>
              <a:ext cx="1533525" cy="679450"/>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Statement or</a:t>
              </a:r>
            </a:p>
            <a:p>
              <a:pPr>
                <a:spcBef>
                  <a:spcPct val="0"/>
                </a:spcBef>
                <a:buFontTx/>
                <a:buNone/>
              </a:pPr>
              <a:r>
                <a:rPr lang="en-US" altLang="en-US" sz="1400" dirty="0">
                  <a:latin typeface="Arial" panose="020B0604020202020204" pitchFamily="34" charset="0"/>
                </a:rPr>
                <a:t>statements</a:t>
              </a:r>
            </a:p>
          </p:txBody>
        </p:sp>
        <p:sp>
          <p:nvSpPr>
            <p:cNvPr id="54292" name="Text Box 21"/>
            <p:cNvSpPr txBox="1">
              <a:spLocks noChangeArrowheads="1"/>
            </p:cNvSpPr>
            <p:nvPr/>
          </p:nvSpPr>
          <p:spPr bwMode="auto">
            <a:xfrm>
              <a:off x="1006475" y="3679825"/>
              <a:ext cx="584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dirty="0">
                  <a:latin typeface="Arial" panose="020B0604020202020204" pitchFamily="34" charset="0"/>
                </a:rPr>
                <a:t>False</a:t>
              </a:r>
            </a:p>
          </p:txBody>
        </p:sp>
      </p:grpSp>
      <p:sp>
        <p:nvSpPr>
          <p:cNvPr id="187414" name="Line 22"/>
          <p:cNvSpPr>
            <a:spLocks noChangeShapeType="1"/>
          </p:cNvSpPr>
          <p:nvPr/>
        </p:nvSpPr>
        <p:spPr bwMode="auto">
          <a:xfrm>
            <a:off x="1620838" y="4940300"/>
            <a:ext cx="0" cy="95250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grpSp>
        <p:nvGrpSpPr>
          <p:cNvPr id="12" name="Group 11"/>
          <p:cNvGrpSpPr>
            <a:grpSpLocks/>
          </p:cNvGrpSpPr>
          <p:nvPr/>
        </p:nvGrpSpPr>
        <p:grpSpPr bwMode="auto">
          <a:xfrm>
            <a:off x="2965450" y="2740025"/>
            <a:ext cx="2879725" cy="679450"/>
            <a:chOff x="2965450" y="2740025"/>
            <a:chExt cx="2879725" cy="679450"/>
          </a:xfrm>
        </p:grpSpPr>
        <p:sp>
          <p:nvSpPr>
            <p:cNvPr id="54287" name="Line 24"/>
            <p:cNvSpPr>
              <a:spLocks noChangeShapeType="1"/>
            </p:cNvSpPr>
            <p:nvPr/>
          </p:nvSpPr>
          <p:spPr bwMode="auto">
            <a:xfrm>
              <a:off x="2965450" y="3067050"/>
              <a:ext cx="1339850" cy="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4288" name="Text Box 25"/>
            <p:cNvSpPr txBox="1">
              <a:spLocks noChangeArrowheads="1"/>
            </p:cNvSpPr>
            <p:nvPr/>
          </p:nvSpPr>
          <p:spPr bwMode="auto">
            <a:xfrm>
              <a:off x="3340100" y="2755900"/>
              <a:ext cx="558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dirty="0">
                  <a:latin typeface="Arial" panose="020B0604020202020204" pitchFamily="34" charset="0"/>
                </a:rPr>
                <a:t>True</a:t>
              </a:r>
            </a:p>
          </p:txBody>
        </p:sp>
        <p:sp>
          <p:nvSpPr>
            <p:cNvPr id="54289" name="Rectangle 26"/>
            <p:cNvSpPr>
              <a:spLocks noChangeArrowheads="1"/>
            </p:cNvSpPr>
            <p:nvPr/>
          </p:nvSpPr>
          <p:spPr bwMode="auto">
            <a:xfrm>
              <a:off x="4311650" y="2740025"/>
              <a:ext cx="1533525" cy="679450"/>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Statement or</a:t>
              </a:r>
            </a:p>
            <a:p>
              <a:pPr>
                <a:spcBef>
                  <a:spcPct val="0"/>
                </a:spcBef>
                <a:buFontTx/>
                <a:buNone/>
              </a:pPr>
              <a:r>
                <a:rPr lang="en-US" altLang="en-US" sz="1400" dirty="0">
                  <a:latin typeface="Arial" panose="020B0604020202020204" pitchFamily="34" charset="0"/>
                </a:rPr>
                <a:t>statements</a:t>
              </a:r>
            </a:p>
          </p:txBody>
        </p:sp>
      </p:grpSp>
      <p:grpSp>
        <p:nvGrpSpPr>
          <p:cNvPr id="13" name="Group 12"/>
          <p:cNvGrpSpPr>
            <a:grpSpLocks/>
          </p:cNvGrpSpPr>
          <p:nvPr/>
        </p:nvGrpSpPr>
        <p:grpSpPr bwMode="auto">
          <a:xfrm>
            <a:off x="2597150" y="3054350"/>
            <a:ext cx="5054600" cy="3073400"/>
            <a:chOff x="2597150" y="3054350"/>
            <a:chExt cx="5054600" cy="3073400"/>
          </a:xfrm>
        </p:grpSpPr>
        <p:sp>
          <p:nvSpPr>
            <p:cNvPr id="54284" name="Line 28"/>
            <p:cNvSpPr>
              <a:spLocks noChangeShapeType="1"/>
            </p:cNvSpPr>
            <p:nvPr/>
          </p:nvSpPr>
          <p:spPr bwMode="auto">
            <a:xfrm flipH="1" flipV="1">
              <a:off x="5867400" y="3054350"/>
              <a:ext cx="1784350" cy="0"/>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4285" name="Line 29"/>
            <p:cNvSpPr>
              <a:spLocks noChangeShapeType="1"/>
            </p:cNvSpPr>
            <p:nvPr/>
          </p:nvSpPr>
          <p:spPr bwMode="auto">
            <a:xfrm flipV="1">
              <a:off x="7620000" y="3054350"/>
              <a:ext cx="31750" cy="3073400"/>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4286" name="Line 30"/>
            <p:cNvSpPr>
              <a:spLocks noChangeShapeType="1"/>
            </p:cNvSpPr>
            <p:nvPr/>
          </p:nvSpPr>
          <p:spPr bwMode="auto">
            <a:xfrm flipH="1" flipV="1">
              <a:off x="2597150" y="6115050"/>
              <a:ext cx="5022850" cy="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739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74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5" grpId="0" animBg="1"/>
      <p:bldP spid="187414"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p:cNvSpPr>
          <p:nvPr>
            <p:ph type="title" idx="4294967295"/>
          </p:nvPr>
        </p:nvSpPr>
        <p:spPr/>
        <p:txBody>
          <a:bodyPr/>
          <a:lstStyle/>
          <a:p>
            <a:pPr eaLnBrk="1" hangingPunct="1"/>
            <a:r>
              <a:rPr lang="en-CA" altLang="en-US" dirty="0" smtClean="0">
                <a:ea typeface="ＭＳ Ｐゴシック" panose="020B0600070205080204" pitchFamily="34" charset="-128"/>
              </a:rPr>
              <a:t>Multiple </a:t>
            </a:r>
            <a:r>
              <a:rPr lang="en-CA" altLang="en-US" sz="2800" dirty="0" smtClean="0">
                <a:solidFill>
                  <a:srgbClr val="FF0000"/>
                </a:solidFill>
                <a:latin typeface="Consolas" panose="020B0609020204030204" pitchFamily="49" charset="0"/>
                <a:ea typeface="ＭＳ Ｐゴシック" panose="020B0600070205080204" pitchFamily="34" charset="-128"/>
              </a:rPr>
              <a:t>If-Elif-Else</a:t>
            </a:r>
            <a:r>
              <a:rPr lang="en-CA" altLang="en-US" dirty="0" smtClean="0">
                <a:ea typeface="ＭＳ Ｐゴシック" panose="020B0600070205080204" pitchFamily="34" charset="-128"/>
              </a:rPr>
              <a:t>: Use With Mutually Exclusive Conditions</a:t>
            </a:r>
          </a:p>
        </p:txBody>
      </p:sp>
      <p:sp>
        <p:nvSpPr>
          <p:cNvPr id="55299" name="Rectangle 3"/>
          <p:cNvSpPr>
            <a:spLocks noGrp="1"/>
          </p:cNvSpPr>
          <p:nvPr>
            <p:ph type="body" idx="4294967295"/>
          </p:nvPr>
        </p:nvSpPr>
        <p:spPr/>
        <p:txBody>
          <a:bodyPr/>
          <a:lstStyle/>
          <a:p>
            <a:pPr eaLnBrk="1" hangingPunct="1"/>
            <a:r>
              <a:rPr lang="en-CA" altLang="en-US" b="1" dirty="0" smtClean="0">
                <a:ea typeface="ＭＳ Ｐゴシック" panose="020B0600070205080204" pitchFamily="34" charset="-128"/>
              </a:rPr>
              <a:t>Format:</a:t>
            </a:r>
          </a:p>
          <a:p>
            <a:pPr eaLnBrk="1" hangingPunct="1">
              <a:buFontTx/>
              <a:buNone/>
            </a:pPr>
            <a:r>
              <a:rPr lang="en-CA" altLang="en-US" sz="1800" dirty="0" smtClean="0">
                <a:solidFill>
                  <a:srgbClr val="92D050"/>
                </a:solidFill>
                <a:latin typeface="Consolas" panose="020B0609020204030204" pitchFamily="49" charset="0"/>
                <a:ea typeface="ＭＳ Ｐゴシック" panose="020B0600070205080204" pitchFamily="34" charset="-128"/>
              </a:rPr>
              <a:t>     </a:t>
            </a:r>
            <a:r>
              <a:rPr lang="en-CA" altLang="en-US" sz="1800" b="1" dirty="0" smtClean="0">
                <a:solidFill>
                  <a:srgbClr val="FF0000"/>
                </a:solidFill>
                <a:latin typeface="Consolas" panose="020B0609020204030204" pitchFamily="49" charset="0"/>
                <a:ea typeface="ＭＳ Ｐゴシック" panose="020B0600070205080204" pitchFamily="34" charset="-128"/>
              </a:rPr>
              <a:t>if</a:t>
            </a:r>
            <a:r>
              <a:rPr lang="en-CA" altLang="en-US" sz="1800" dirty="0" smtClean="0">
                <a:solidFill>
                  <a:srgbClr val="92D050"/>
                </a:solidFill>
                <a:latin typeface="Consolas" panose="020B0609020204030204" pitchFamily="49" charset="0"/>
                <a:ea typeface="ＭＳ Ｐゴシック" panose="020B0600070205080204" pitchFamily="34" charset="-128"/>
              </a:rPr>
              <a:t> </a:t>
            </a:r>
            <a:r>
              <a:rPr lang="en-CA" altLang="en-US" sz="1800" dirty="0" smtClean="0">
                <a:latin typeface="Consolas" panose="020B0609020204030204" pitchFamily="49" charset="0"/>
                <a:ea typeface="ＭＳ Ｐゴシック" panose="020B0600070205080204" pitchFamily="34" charset="-128"/>
              </a:rPr>
              <a:t>(</a:t>
            </a:r>
            <a:r>
              <a:rPr lang="en-CA" altLang="en-US" sz="1800" i="1" dirty="0" smtClean="0">
                <a:latin typeface="Consolas" panose="020B0609020204030204" pitchFamily="49" charset="0"/>
                <a:ea typeface="ＭＳ Ｐゴシック" panose="020B0600070205080204" pitchFamily="34" charset="-128"/>
              </a:rPr>
              <a:t>Boolean expression 1</a:t>
            </a:r>
            <a:r>
              <a:rPr lang="en-CA" altLang="en-US" sz="1800" dirty="0" smtClean="0">
                <a:latin typeface="Consolas" panose="020B0609020204030204" pitchFamily="49" charset="0"/>
                <a:ea typeface="ＭＳ Ｐゴシック" panose="020B0600070205080204" pitchFamily="34" charset="-128"/>
              </a:rPr>
              <a:t>):</a:t>
            </a:r>
          </a:p>
          <a:p>
            <a:pPr eaLnBrk="1" hangingPunct="1">
              <a:buFontTx/>
              <a:buNone/>
            </a:pPr>
            <a:r>
              <a:rPr lang="en-CA" altLang="en-US" sz="1800" dirty="0" smtClean="0">
                <a:latin typeface="Consolas" panose="020B0609020204030204" pitchFamily="49" charset="0"/>
                <a:ea typeface="ＭＳ Ｐゴシック" panose="020B0600070205080204" pitchFamily="34" charset="-128"/>
              </a:rPr>
              <a:t>          </a:t>
            </a:r>
            <a:r>
              <a:rPr lang="en-CA" altLang="en-US" sz="1800" i="1" dirty="0" smtClean="0">
                <a:latin typeface="Consolas" panose="020B0609020204030204" pitchFamily="49" charset="0"/>
                <a:ea typeface="ＭＳ Ｐゴシック" panose="020B0600070205080204" pitchFamily="34" charset="-128"/>
              </a:rPr>
              <a:t>body 1</a:t>
            </a:r>
          </a:p>
          <a:p>
            <a:pPr eaLnBrk="1" hangingPunct="1">
              <a:buFontTx/>
              <a:buNone/>
            </a:pPr>
            <a:r>
              <a:rPr lang="en-CA" altLang="en-US" sz="1800" dirty="0" smtClean="0">
                <a:solidFill>
                  <a:srgbClr val="FF0000"/>
                </a:solidFill>
                <a:latin typeface="Consolas" panose="020B0609020204030204" pitchFamily="49" charset="0"/>
                <a:ea typeface="ＭＳ Ｐゴシック" panose="020B0600070205080204" pitchFamily="34" charset="-128"/>
              </a:rPr>
              <a:t>     </a:t>
            </a:r>
            <a:r>
              <a:rPr lang="en-CA" altLang="en-US" sz="1800" b="1" dirty="0" smtClean="0">
                <a:solidFill>
                  <a:srgbClr val="FF0000"/>
                </a:solidFill>
                <a:latin typeface="Consolas" panose="020B0609020204030204" pitchFamily="49" charset="0"/>
                <a:ea typeface="ＭＳ Ｐゴシック" panose="020B0600070205080204" pitchFamily="34" charset="-128"/>
              </a:rPr>
              <a:t>elif</a:t>
            </a:r>
            <a:r>
              <a:rPr lang="en-CA" altLang="en-US" sz="1800" dirty="0" smtClean="0">
                <a:solidFill>
                  <a:srgbClr val="FF0000"/>
                </a:solidFill>
                <a:latin typeface="Consolas" panose="020B0609020204030204" pitchFamily="49" charset="0"/>
                <a:ea typeface="ＭＳ Ｐゴシック" panose="020B0600070205080204" pitchFamily="34" charset="-128"/>
              </a:rPr>
              <a:t> </a:t>
            </a:r>
            <a:r>
              <a:rPr lang="en-CA" altLang="en-US" sz="1800" dirty="0" smtClean="0">
                <a:latin typeface="Consolas" panose="020B0609020204030204" pitchFamily="49" charset="0"/>
                <a:ea typeface="ＭＳ Ｐゴシック" panose="020B0600070205080204" pitchFamily="34" charset="-128"/>
              </a:rPr>
              <a:t>(</a:t>
            </a:r>
            <a:r>
              <a:rPr lang="en-CA" altLang="en-US" sz="1800" i="1" dirty="0" smtClean="0">
                <a:latin typeface="Consolas" panose="020B0609020204030204" pitchFamily="49" charset="0"/>
                <a:ea typeface="ＭＳ Ｐゴシック" panose="020B0600070205080204" pitchFamily="34" charset="-128"/>
              </a:rPr>
              <a:t>Boolean expression 2</a:t>
            </a:r>
            <a:r>
              <a:rPr lang="en-CA" altLang="en-US" sz="1800" dirty="0" smtClean="0">
                <a:latin typeface="Consolas" panose="020B0609020204030204" pitchFamily="49" charset="0"/>
                <a:ea typeface="ＭＳ Ｐゴシック" panose="020B0600070205080204" pitchFamily="34" charset="-128"/>
              </a:rPr>
              <a:t>):</a:t>
            </a:r>
          </a:p>
          <a:p>
            <a:pPr eaLnBrk="1" hangingPunct="1">
              <a:buFontTx/>
              <a:buNone/>
            </a:pPr>
            <a:r>
              <a:rPr lang="en-CA" altLang="en-US" sz="1800" i="1" dirty="0" smtClean="0">
                <a:latin typeface="Consolas" panose="020B0609020204030204" pitchFamily="49" charset="0"/>
                <a:ea typeface="ＭＳ Ｐゴシック" panose="020B0600070205080204" pitchFamily="34" charset="-128"/>
              </a:rPr>
              <a:t>          body 2</a:t>
            </a:r>
          </a:p>
          <a:p>
            <a:pPr eaLnBrk="1" hangingPunct="1">
              <a:buFontTx/>
              <a:buNone/>
            </a:pPr>
            <a:r>
              <a:rPr lang="en-CA" altLang="en-US" sz="1800" dirty="0" smtClean="0">
                <a:latin typeface="Consolas" panose="020B0609020204030204" pitchFamily="49" charset="0"/>
                <a:ea typeface="ＭＳ Ｐゴシック" panose="020B0600070205080204" pitchFamily="34" charset="-128"/>
              </a:rPr>
              <a:t>               :</a:t>
            </a:r>
          </a:p>
          <a:p>
            <a:pPr eaLnBrk="1" hangingPunct="1">
              <a:buFontTx/>
              <a:buNone/>
            </a:pPr>
            <a:r>
              <a:rPr lang="en-CA" altLang="en-US" sz="1800" dirty="0" smtClean="0">
                <a:solidFill>
                  <a:srgbClr val="FF0000"/>
                </a:solidFill>
                <a:latin typeface="Consolas" panose="020B0609020204030204" pitchFamily="49" charset="0"/>
                <a:ea typeface="ＭＳ Ｐゴシック" panose="020B0600070205080204" pitchFamily="34" charset="-128"/>
              </a:rPr>
              <a:t>     </a:t>
            </a:r>
            <a:r>
              <a:rPr lang="en-CA" altLang="en-US" sz="1800" b="1" dirty="0" smtClean="0">
                <a:solidFill>
                  <a:srgbClr val="FF0000"/>
                </a:solidFill>
                <a:latin typeface="Consolas" panose="020B0609020204030204" pitchFamily="49" charset="0"/>
                <a:ea typeface="ＭＳ Ｐゴシック" panose="020B0600070205080204" pitchFamily="34" charset="-128"/>
              </a:rPr>
              <a:t>else</a:t>
            </a:r>
          </a:p>
          <a:p>
            <a:pPr eaLnBrk="1" hangingPunct="1">
              <a:buFontTx/>
              <a:buNone/>
            </a:pPr>
            <a:r>
              <a:rPr lang="en-CA" altLang="en-US" sz="1800" i="1" dirty="0" smtClean="0">
                <a:latin typeface="Consolas" panose="020B0609020204030204" pitchFamily="49" charset="0"/>
                <a:ea typeface="ＭＳ Ｐゴシック" panose="020B0600070205080204" pitchFamily="34" charset="-128"/>
              </a:rPr>
              <a:t>          body n</a:t>
            </a:r>
            <a:endParaRPr lang="en-CA" altLang="en-US" sz="1800" b="1" i="1" dirty="0" smtClean="0">
              <a:latin typeface="Consolas" panose="020B0609020204030204" pitchFamily="49" charset="0"/>
              <a:ea typeface="ＭＳ Ｐゴシック" panose="020B0600070205080204" pitchFamily="34" charset="-128"/>
            </a:endParaRPr>
          </a:p>
          <a:p>
            <a:pPr eaLnBrk="1" hangingPunct="1">
              <a:buFontTx/>
              <a:buNone/>
            </a:pPr>
            <a:r>
              <a:rPr lang="en-CA" altLang="en-US" sz="1800" i="1" dirty="0" smtClean="0">
                <a:latin typeface="Consolas" panose="020B0609020204030204" pitchFamily="49" charset="0"/>
                <a:ea typeface="ＭＳ Ｐゴシック" panose="020B0600070205080204" pitchFamily="34" charset="-128"/>
              </a:rPr>
              <a:t>     statements after the conditions</a:t>
            </a:r>
            <a:endParaRPr lang="en-CA" altLang="en-US" sz="1800" b="1" i="1" dirty="0" smtClean="0">
              <a:latin typeface="Consolas" panose="020B0609020204030204" pitchFamily="49" charset="0"/>
              <a:ea typeface="ＭＳ Ｐゴシック" panose="020B0600070205080204" pitchFamily="34" charset="-128"/>
            </a:endParaRPr>
          </a:p>
        </p:txBody>
      </p:sp>
      <p:sp>
        <p:nvSpPr>
          <p:cNvPr id="2" name="TextBox 1"/>
          <p:cNvSpPr txBox="1">
            <a:spLocks noChangeArrowheads="1"/>
          </p:cNvSpPr>
          <p:nvPr/>
        </p:nvSpPr>
        <p:spPr bwMode="auto">
          <a:xfrm>
            <a:off x="5440363" y="2090738"/>
            <a:ext cx="3505200" cy="292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b="1" dirty="0">
                <a:cs typeface="Arial" panose="020B0604020202020204" pitchFamily="34" charset="0"/>
              </a:rPr>
              <a:t>Mutually exclusive</a:t>
            </a:r>
          </a:p>
          <a:p>
            <a:pPr eaLnBrk="1" hangingPunct="1">
              <a:spcBef>
                <a:spcPct val="0"/>
              </a:spcBef>
            </a:pPr>
            <a:r>
              <a:rPr lang="en-US" altLang="en-US" sz="2000" dirty="0">
                <a:cs typeface="Arial" panose="020B0604020202020204" pitchFamily="34" charset="0"/>
              </a:rPr>
              <a:t>One condition evaluating to true excludes other conditions from being true</a:t>
            </a:r>
          </a:p>
          <a:p>
            <a:pPr eaLnBrk="1" hangingPunct="1">
              <a:spcBef>
                <a:spcPct val="0"/>
              </a:spcBef>
            </a:pPr>
            <a:r>
              <a:rPr lang="en-US" altLang="en-US" sz="2000" dirty="0">
                <a:cs typeface="Arial" panose="020B0604020202020204" pitchFamily="34" charset="0"/>
              </a:rPr>
              <a:t>Example: having your current location as </a:t>
            </a:r>
            <a:r>
              <a:rPr lang="ja-JP" altLang="en-US" sz="2000">
                <a:cs typeface="Arial" panose="020B0604020202020204" pitchFamily="34" charset="0"/>
              </a:rPr>
              <a:t>‘</a:t>
            </a:r>
            <a:r>
              <a:rPr lang="en-US" altLang="ja-JP" sz="2000" dirty="0">
                <a:cs typeface="Arial" panose="020B0604020202020204" pitchFamily="34" charset="0"/>
              </a:rPr>
              <a:t>Calgary</a:t>
            </a:r>
            <a:r>
              <a:rPr lang="ja-JP" altLang="en-US" sz="2000">
                <a:cs typeface="Arial" panose="020B0604020202020204" pitchFamily="34" charset="0"/>
              </a:rPr>
              <a:t>’</a:t>
            </a:r>
            <a:r>
              <a:rPr lang="en-US" altLang="ja-JP" sz="2000" dirty="0">
                <a:cs typeface="Arial" panose="020B0604020202020204" pitchFamily="34" charset="0"/>
              </a:rPr>
              <a:t> excludes the possibility of the current location as </a:t>
            </a:r>
            <a:r>
              <a:rPr lang="ja-JP" altLang="en-US" sz="2000">
                <a:cs typeface="Arial" panose="020B0604020202020204" pitchFamily="34" charset="0"/>
              </a:rPr>
              <a:t>‘</a:t>
            </a:r>
            <a:r>
              <a:rPr lang="en-US" altLang="ja-JP" sz="2000" dirty="0">
                <a:cs typeface="Arial" panose="020B0604020202020204" pitchFamily="34" charset="0"/>
              </a:rPr>
              <a:t>Edmonton</a:t>
            </a:r>
            <a:r>
              <a:rPr lang="ja-JP" altLang="en-US" sz="2000">
                <a:cs typeface="Arial" panose="020B0604020202020204" pitchFamily="34" charset="0"/>
              </a:rPr>
              <a:t>’</a:t>
            </a:r>
            <a:r>
              <a:rPr lang="en-US" altLang="ja-JP" sz="2000" dirty="0">
                <a:cs typeface="Arial" panose="020B0604020202020204" pitchFamily="34" charset="0"/>
              </a:rPr>
              <a:t>, </a:t>
            </a:r>
            <a:r>
              <a:rPr lang="ja-JP" altLang="en-US" sz="2000">
                <a:cs typeface="Arial" panose="020B0604020202020204" pitchFamily="34" charset="0"/>
              </a:rPr>
              <a:t>‘</a:t>
            </a:r>
            <a:r>
              <a:rPr lang="en-US" altLang="ja-JP" sz="2000" dirty="0">
                <a:cs typeface="Arial" panose="020B0604020202020204" pitchFamily="34" charset="0"/>
              </a:rPr>
              <a:t>Toronto</a:t>
            </a:r>
            <a:r>
              <a:rPr lang="ja-JP" altLang="en-US" sz="2000">
                <a:cs typeface="Arial" panose="020B0604020202020204" pitchFamily="34" charset="0"/>
              </a:rPr>
              <a:t>’</a:t>
            </a:r>
            <a:r>
              <a:rPr lang="en-US" altLang="ja-JP" sz="2000" dirty="0">
                <a:cs typeface="Arial" panose="020B0604020202020204" pitchFamily="34" charset="0"/>
              </a:rPr>
              <a:t>, </a:t>
            </a:r>
            <a:r>
              <a:rPr lang="ja-JP" altLang="en-US" sz="2000">
                <a:cs typeface="Arial" panose="020B0604020202020204" pitchFamily="34" charset="0"/>
              </a:rPr>
              <a:t>‘</a:t>
            </a:r>
            <a:r>
              <a:rPr lang="en-US" altLang="ja-JP" sz="2000" dirty="0">
                <a:cs typeface="Arial" panose="020B0604020202020204" pitchFamily="34" charset="0"/>
              </a:rPr>
              <a:t>Medicine Hat</a:t>
            </a:r>
            <a:r>
              <a:rPr lang="ja-JP" altLang="en-US" sz="2000">
                <a:cs typeface="Arial" panose="020B0604020202020204" pitchFamily="34" charset="0"/>
              </a:rPr>
              <a:t>’</a:t>
            </a:r>
            <a:endParaRPr lang="en-US" altLang="en-US" sz="2000" dirty="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p:cNvSpPr>
          <p:nvPr>
            <p:ph type="title" idx="4294967295"/>
          </p:nvPr>
        </p:nvSpPr>
        <p:spPr>
          <a:xfrm>
            <a:off x="457200" y="274638"/>
            <a:ext cx="8229600" cy="792162"/>
          </a:xfrm>
        </p:spPr>
        <p:txBody>
          <a:bodyPr/>
          <a:lstStyle/>
          <a:p>
            <a:pPr eaLnBrk="1" hangingPunct="1"/>
            <a:r>
              <a:rPr lang="en-CA" altLang="en-US" sz="2800" dirty="0" smtClean="0">
                <a:solidFill>
                  <a:srgbClr val="FF0000"/>
                </a:solidFill>
                <a:latin typeface="Consolas" panose="020B0609020204030204" pitchFamily="49" charset="0"/>
                <a:ea typeface="ＭＳ Ｐゴシック" panose="020B0600070205080204" pitchFamily="34" charset="-128"/>
              </a:rPr>
              <a:t>If-Elif-Else</a:t>
            </a:r>
            <a:r>
              <a:rPr lang="en-CA" altLang="en-US" sz="2800" dirty="0" smtClean="0">
                <a:ea typeface="ＭＳ Ｐゴシック" panose="020B0600070205080204" pitchFamily="34" charset="-128"/>
              </a:rPr>
              <a:t>: Mutually Exclusive  Conditions (Example)</a:t>
            </a:r>
          </a:p>
        </p:txBody>
      </p:sp>
      <p:sp>
        <p:nvSpPr>
          <p:cNvPr id="56323" name="Rectangle 3"/>
          <p:cNvSpPr>
            <a:spLocks noGrp="1"/>
          </p:cNvSpPr>
          <p:nvPr>
            <p:ph type="body" idx="4294967295"/>
          </p:nvPr>
        </p:nvSpPr>
        <p:spPr>
          <a:xfrm>
            <a:off x="482600" y="1219200"/>
            <a:ext cx="8178800" cy="5562600"/>
          </a:xfrm>
        </p:spPr>
        <p:txBody>
          <a:bodyPr/>
          <a:lstStyle/>
          <a:p>
            <a:pPr eaLnBrk="1" hangingPunct="1"/>
            <a:r>
              <a:rPr lang="en-CA" altLang="en-US" sz="2000" b="1" dirty="0" smtClean="0">
                <a:ea typeface="ＭＳ Ｐゴシック" panose="020B0600070205080204" pitchFamily="34" charset="-128"/>
              </a:rPr>
              <a:t>Example</a:t>
            </a:r>
            <a:r>
              <a:rPr lang="en-CA" altLang="en-US" sz="2000" dirty="0" smtClean="0">
                <a:ea typeface="ＭＳ Ｐゴシック" panose="020B0600070205080204" pitchFamily="34" charset="-128"/>
              </a:rPr>
              <a:t>: The name of the complete online program is: “</a:t>
            </a:r>
            <a:r>
              <a:rPr lang="en-CA" altLang="ja-JP" sz="1600" dirty="0" smtClean="0">
                <a:latin typeface="Consolas" panose="020B0609020204030204" pitchFamily="49" charset="0"/>
                <a:ea typeface="ＭＳ Ｐゴシック" panose="020B0600070205080204" pitchFamily="34" charset="-128"/>
              </a:rPr>
              <a:t>grades_efficient.py</a:t>
            </a:r>
            <a:r>
              <a:rPr lang="en-CA" altLang="en-US" sz="2000" dirty="0" smtClean="0">
                <a:ea typeface="ＭＳ Ｐゴシック" panose="020B0600070205080204" pitchFamily="34" charset="-128"/>
              </a:rPr>
              <a:t>”</a:t>
            </a:r>
            <a:endParaRPr lang="en-CA" altLang="ja-JP" sz="1600" dirty="0" smtClean="0">
              <a:ea typeface="ＭＳ Ｐゴシック" panose="020B0600070205080204" pitchFamily="34" charset="-128"/>
            </a:endParaRPr>
          </a:p>
          <a:p>
            <a:pPr marL="225425" lvl="1" indent="0">
              <a:buNone/>
            </a:pPr>
            <a:r>
              <a:rPr lang="en-US" sz="1800" b="1" dirty="0">
                <a:solidFill>
                  <a:srgbClr val="FF0000"/>
                </a:solidFill>
                <a:latin typeface="Consolas" panose="020B0609020204030204" pitchFamily="49" charset="0"/>
              </a:rPr>
              <a:t>if</a:t>
            </a:r>
            <a:r>
              <a:rPr lang="en-US" sz="1800" dirty="0">
                <a:latin typeface="Consolas" panose="020B0609020204030204" pitchFamily="49" charset="0"/>
              </a:rPr>
              <a:t> (letter == "A"):</a:t>
            </a:r>
          </a:p>
          <a:p>
            <a:pPr marL="225425" lvl="1" indent="0">
              <a:buNone/>
            </a:pPr>
            <a:r>
              <a:rPr lang="en-US" sz="1800" dirty="0" smtClean="0">
                <a:latin typeface="Consolas" panose="020B0609020204030204" pitchFamily="49" charset="0"/>
              </a:rPr>
              <a:t>    </a:t>
            </a:r>
            <a:r>
              <a:rPr lang="en-US" sz="1800" dirty="0" err="1" smtClean="0">
                <a:latin typeface="Consolas" panose="020B0609020204030204" pitchFamily="49" charset="0"/>
              </a:rPr>
              <a:t>gpa</a:t>
            </a:r>
            <a:r>
              <a:rPr lang="en-US" sz="1800" dirty="0" smtClean="0">
                <a:latin typeface="Consolas" panose="020B0609020204030204" pitchFamily="49" charset="0"/>
              </a:rPr>
              <a:t> </a:t>
            </a:r>
            <a:r>
              <a:rPr lang="en-US" sz="1800" dirty="0">
                <a:latin typeface="Consolas" panose="020B0609020204030204" pitchFamily="49" charset="0"/>
              </a:rPr>
              <a:t>= </a:t>
            </a:r>
            <a:r>
              <a:rPr lang="en-US" sz="1800" dirty="0" smtClean="0">
                <a:latin typeface="Consolas" panose="020B0609020204030204" pitchFamily="49" charset="0"/>
              </a:rPr>
              <a:t>4</a:t>
            </a:r>
            <a:endParaRPr lang="en-US" sz="1800" dirty="0">
              <a:latin typeface="Consolas" panose="020B0609020204030204" pitchFamily="49" charset="0"/>
            </a:endParaRPr>
          </a:p>
          <a:p>
            <a:pPr marL="225425" lvl="1" indent="0">
              <a:buNone/>
            </a:pPr>
            <a:r>
              <a:rPr lang="en-US" sz="1800" b="1" dirty="0" err="1">
                <a:solidFill>
                  <a:srgbClr val="FF0000"/>
                </a:solidFill>
                <a:latin typeface="Consolas" panose="020B0609020204030204" pitchFamily="49" charset="0"/>
              </a:rPr>
              <a:t>elif</a:t>
            </a:r>
            <a:r>
              <a:rPr lang="en-US" sz="1800" dirty="0">
                <a:latin typeface="Consolas" panose="020B0609020204030204" pitchFamily="49" charset="0"/>
              </a:rPr>
              <a:t> (letter == "B</a:t>
            </a:r>
            <a:r>
              <a:rPr lang="en-US" sz="1800" dirty="0" smtClean="0">
                <a:latin typeface="Consolas" panose="020B0609020204030204" pitchFamily="49" charset="0"/>
              </a:rPr>
              <a:t>"):</a:t>
            </a:r>
            <a:endParaRPr lang="en-US" sz="1800" dirty="0">
              <a:latin typeface="Consolas" panose="020B0609020204030204" pitchFamily="49" charset="0"/>
            </a:endParaRPr>
          </a:p>
          <a:p>
            <a:pPr marL="225425" lvl="1" indent="0">
              <a:buNone/>
            </a:pPr>
            <a:r>
              <a:rPr lang="en-US" sz="1800" dirty="0">
                <a:latin typeface="Consolas" panose="020B0609020204030204" pitchFamily="49" charset="0"/>
              </a:rPr>
              <a:t>   </a:t>
            </a:r>
            <a:r>
              <a:rPr lang="en-US" sz="1800" dirty="0" smtClean="0">
                <a:latin typeface="Consolas" panose="020B0609020204030204" pitchFamily="49" charset="0"/>
              </a:rPr>
              <a:t> </a:t>
            </a:r>
            <a:r>
              <a:rPr lang="en-US" sz="1800" dirty="0" err="1" smtClean="0">
                <a:latin typeface="Consolas" panose="020B0609020204030204" pitchFamily="49" charset="0"/>
              </a:rPr>
              <a:t>gpa</a:t>
            </a:r>
            <a:r>
              <a:rPr lang="en-US" sz="1800" dirty="0" smtClean="0">
                <a:latin typeface="Consolas" panose="020B0609020204030204" pitchFamily="49" charset="0"/>
              </a:rPr>
              <a:t> </a:t>
            </a:r>
            <a:r>
              <a:rPr lang="en-US" sz="1800" dirty="0">
                <a:latin typeface="Consolas" panose="020B0609020204030204" pitchFamily="49" charset="0"/>
              </a:rPr>
              <a:t>= </a:t>
            </a:r>
            <a:r>
              <a:rPr lang="en-US" sz="1800" dirty="0" smtClean="0">
                <a:latin typeface="Consolas" panose="020B0609020204030204" pitchFamily="49" charset="0"/>
              </a:rPr>
              <a:t>3</a:t>
            </a:r>
            <a:endParaRPr lang="en-US" sz="1800" dirty="0">
              <a:latin typeface="Consolas" panose="020B0609020204030204" pitchFamily="49" charset="0"/>
            </a:endParaRPr>
          </a:p>
          <a:p>
            <a:pPr marL="225425" lvl="1" indent="0">
              <a:buNone/>
            </a:pPr>
            <a:r>
              <a:rPr lang="en-US" sz="1800" b="1" dirty="0" err="1">
                <a:solidFill>
                  <a:srgbClr val="FF0000"/>
                </a:solidFill>
                <a:latin typeface="Consolas" panose="020B0609020204030204" pitchFamily="49" charset="0"/>
              </a:rPr>
              <a:t>elif</a:t>
            </a:r>
            <a:r>
              <a:rPr lang="en-US" sz="1800" dirty="0">
                <a:latin typeface="Consolas" panose="020B0609020204030204" pitchFamily="49" charset="0"/>
              </a:rPr>
              <a:t> (letter == "C"):</a:t>
            </a:r>
          </a:p>
          <a:p>
            <a:pPr marL="225425" lvl="1" indent="0">
              <a:buNone/>
            </a:pPr>
            <a:r>
              <a:rPr lang="en-US" sz="1800" dirty="0" smtClean="0">
                <a:latin typeface="Consolas" panose="020B0609020204030204" pitchFamily="49" charset="0"/>
              </a:rPr>
              <a:t>    </a:t>
            </a:r>
            <a:r>
              <a:rPr lang="en-US" sz="1800" dirty="0" err="1" smtClean="0">
                <a:latin typeface="Consolas" panose="020B0609020204030204" pitchFamily="49" charset="0"/>
              </a:rPr>
              <a:t>gpa</a:t>
            </a:r>
            <a:r>
              <a:rPr lang="en-US" sz="1800" dirty="0" smtClean="0">
                <a:latin typeface="Consolas" panose="020B0609020204030204" pitchFamily="49" charset="0"/>
              </a:rPr>
              <a:t> </a:t>
            </a:r>
            <a:r>
              <a:rPr lang="en-US" sz="1800" dirty="0">
                <a:latin typeface="Consolas" panose="020B0609020204030204" pitchFamily="49" charset="0"/>
              </a:rPr>
              <a:t>= </a:t>
            </a:r>
            <a:r>
              <a:rPr lang="en-US" sz="1800" dirty="0" smtClean="0">
                <a:latin typeface="Consolas" panose="020B0609020204030204" pitchFamily="49" charset="0"/>
              </a:rPr>
              <a:t>2</a:t>
            </a:r>
            <a:endParaRPr lang="en-US" sz="1800" dirty="0">
              <a:latin typeface="Consolas" panose="020B0609020204030204" pitchFamily="49" charset="0"/>
            </a:endParaRPr>
          </a:p>
          <a:p>
            <a:pPr marL="225425" lvl="1" indent="0">
              <a:buNone/>
            </a:pPr>
            <a:r>
              <a:rPr lang="en-US" sz="1800" b="1" dirty="0" err="1">
                <a:solidFill>
                  <a:srgbClr val="FF0000"/>
                </a:solidFill>
                <a:latin typeface="Consolas" panose="020B0609020204030204" pitchFamily="49" charset="0"/>
              </a:rPr>
              <a:t>elif</a:t>
            </a:r>
            <a:r>
              <a:rPr lang="en-US" sz="1800" dirty="0">
                <a:latin typeface="Consolas" panose="020B0609020204030204" pitchFamily="49" charset="0"/>
              </a:rPr>
              <a:t> (letter == "D"):</a:t>
            </a:r>
          </a:p>
          <a:p>
            <a:pPr marL="225425" lvl="1" indent="0">
              <a:buNone/>
            </a:pPr>
            <a:r>
              <a:rPr lang="en-US" sz="1800" dirty="0" smtClean="0">
                <a:latin typeface="Consolas" panose="020B0609020204030204" pitchFamily="49" charset="0"/>
              </a:rPr>
              <a:t>    </a:t>
            </a:r>
            <a:r>
              <a:rPr lang="en-US" sz="1800" dirty="0" err="1" smtClean="0">
                <a:latin typeface="Consolas" panose="020B0609020204030204" pitchFamily="49" charset="0"/>
              </a:rPr>
              <a:t>gpa</a:t>
            </a:r>
            <a:r>
              <a:rPr lang="en-US" sz="1800" dirty="0" smtClean="0">
                <a:latin typeface="Consolas" panose="020B0609020204030204" pitchFamily="49" charset="0"/>
              </a:rPr>
              <a:t> </a:t>
            </a:r>
            <a:r>
              <a:rPr lang="en-US" sz="1800" dirty="0">
                <a:latin typeface="Consolas" panose="020B0609020204030204" pitchFamily="49" charset="0"/>
              </a:rPr>
              <a:t>= </a:t>
            </a:r>
            <a:r>
              <a:rPr lang="en-US" sz="1800" dirty="0" smtClean="0">
                <a:latin typeface="Consolas" panose="020B0609020204030204" pitchFamily="49" charset="0"/>
              </a:rPr>
              <a:t>1</a:t>
            </a:r>
            <a:endParaRPr lang="en-US" sz="1800" dirty="0">
              <a:latin typeface="Consolas" panose="020B0609020204030204" pitchFamily="49" charset="0"/>
            </a:endParaRPr>
          </a:p>
          <a:p>
            <a:pPr marL="225425" lvl="1" indent="0">
              <a:buNone/>
            </a:pPr>
            <a:r>
              <a:rPr lang="en-US" sz="1800" b="1" dirty="0" err="1">
                <a:solidFill>
                  <a:srgbClr val="FF0000"/>
                </a:solidFill>
                <a:latin typeface="Consolas" panose="020B0609020204030204" pitchFamily="49" charset="0"/>
              </a:rPr>
              <a:t>elif</a:t>
            </a:r>
            <a:r>
              <a:rPr lang="en-US" sz="1800" dirty="0">
                <a:latin typeface="Consolas" panose="020B0609020204030204" pitchFamily="49" charset="0"/>
              </a:rPr>
              <a:t> (letter == "F"):</a:t>
            </a:r>
          </a:p>
          <a:p>
            <a:pPr marL="225425" lvl="1" indent="0">
              <a:buNone/>
            </a:pPr>
            <a:r>
              <a:rPr lang="en-US" sz="1800" dirty="0" smtClean="0">
                <a:latin typeface="Consolas" panose="020B0609020204030204" pitchFamily="49" charset="0"/>
              </a:rPr>
              <a:t>    </a:t>
            </a:r>
            <a:r>
              <a:rPr lang="en-US" sz="1800" dirty="0" err="1" smtClean="0">
                <a:latin typeface="Consolas" panose="020B0609020204030204" pitchFamily="49" charset="0"/>
              </a:rPr>
              <a:t>gpa</a:t>
            </a:r>
            <a:r>
              <a:rPr lang="en-US" sz="1800" dirty="0" smtClean="0">
                <a:latin typeface="Consolas" panose="020B0609020204030204" pitchFamily="49" charset="0"/>
              </a:rPr>
              <a:t> </a:t>
            </a:r>
            <a:r>
              <a:rPr lang="en-US" sz="1800" dirty="0">
                <a:latin typeface="Consolas" panose="020B0609020204030204" pitchFamily="49" charset="0"/>
              </a:rPr>
              <a:t>= </a:t>
            </a:r>
            <a:r>
              <a:rPr lang="en-US" sz="1800" dirty="0" smtClean="0">
                <a:latin typeface="Consolas" panose="020B0609020204030204" pitchFamily="49" charset="0"/>
              </a:rPr>
              <a:t>0</a:t>
            </a:r>
            <a:endParaRPr lang="en-US" sz="1800" dirty="0">
              <a:latin typeface="Consolas" panose="020B0609020204030204" pitchFamily="49" charset="0"/>
            </a:endParaRPr>
          </a:p>
          <a:p>
            <a:pPr marL="225425" lvl="1" indent="0">
              <a:buNone/>
            </a:pPr>
            <a:r>
              <a:rPr lang="en-US" sz="1800" b="1" dirty="0">
                <a:solidFill>
                  <a:srgbClr val="FF0000"/>
                </a:solidFill>
                <a:latin typeface="Consolas" panose="020B0609020204030204" pitchFamily="49" charset="0"/>
              </a:rPr>
              <a:t>else</a:t>
            </a:r>
            <a:r>
              <a:rPr lang="en-US" sz="1800" dirty="0">
                <a:latin typeface="Consolas" panose="020B0609020204030204" pitchFamily="49" charset="0"/>
              </a:rPr>
              <a:t>:</a:t>
            </a:r>
          </a:p>
          <a:p>
            <a:pPr marL="225425" lvl="1" indent="0">
              <a:buNone/>
            </a:pPr>
            <a:r>
              <a:rPr lang="en-CA" sz="1800" dirty="0">
                <a:latin typeface="Consolas" panose="020B0609020204030204" pitchFamily="49" charset="0"/>
              </a:rPr>
              <a:t>   print ("GPA must be one of 'A', 'B', 'C', 'D' or 'F'")</a:t>
            </a:r>
          </a:p>
        </p:txBody>
      </p:sp>
      <p:grpSp>
        <p:nvGrpSpPr>
          <p:cNvPr id="2" name="Group 1"/>
          <p:cNvGrpSpPr>
            <a:grpSpLocks/>
          </p:cNvGrpSpPr>
          <p:nvPr/>
        </p:nvGrpSpPr>
        <p:grpSpPr bwMode="auto">
          <a:xfrm>
            <a:off x="2849563" y="1981200"/>
            <a:ext cx="4381500" cy="2889540"/>
            <a:chOff x="2849563" y="1981200"/>
            <a:chExt cx="4381500" cy="3886200"/>
          </a:xfrm>
        </p:grpSpPr>
        <p:sp>
          <p:nvSpPr>
            <p:cNvPr id="56329" name="AutoShape 5"/>
            <p:cNvSpPr>
              <a:spLocks/>
            </p:cNvSpPr>
            <p:nvPr/>
          </p:nvSpPr>
          <p:spPr bwMode="auto">
            <a:xfrm>
              <a:off x="2849563" y="1981200"/>
              <a:ext cx="1498600" cy="3886200"/>
            </a:xfrm>
            <a:prstGeom prst="rightBrace">
              <a:avLst>
                <a:gd name="adj1" fmla="val 21610"/>
                <a:gd name="adj2" fmla="val 50000"/>
              </a:avLst>
            </a:prstGeom>
            <a:noFill/>
            <a:ln w="50800">
              <a:solidFill>
                <a:schemeClr val="accent2">
                  <a:lumMod val="75000"/>
                </a:schemeClr>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endParaRPr lang="en-US" altLang="en-US" sz="1400" dirty="0">
                <a:latin typeface="Arial" panose="020B0604020202020204" pitchFamily="34" charset="0"/>
              </a:endParaRPr>
            </a:p>
          </p:txBody>
        </p:sp>
        <p:sp>
          <p:nvSpPr>
            <p:cNvPr id="56330" name="Text Box 6"/>
            <p:cNvSpPr txBox="1">
              <a:spLocks noChangeArrowheads="1"/>
            </p:cNvSpPr>
            <p:nvPr/>
          </p:nvSpPr>
          <p:spPr bwMode="auto">
            <a:xfrm>
              <a:off x="4271963" y="3187700"/>
              <a:ext cx="2959100" cy="120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800" b="1" dirty="0">
                  <a:solidFill>
                    <a:srgbClr val="808000"/>
                  </a:solidFill>
                  <a:latin typeface="Arial" panose="020B0604020202020204" pitchFamily="34" charset="0"/>
                </a:rPr>
                <a:t>This approach is more efficient when at most only one condition can be true.</a:t>
              </a:r>
            </a:p>
          </p:txBody>
        </p:sp>
      </p:grpSp>
      <p:grpSp>
        <p:nvGrpSpPr>
          <p:cNvPr id="3" name="Group 2"/>
          <p:cNvGrpSpPr>
            <a:grpSpLocks/>
          </p:cNvGrpSpPr>
          <p:nvPr/>
        </p:nvGrpSpPr>
        <p:grpSpPr bwMode="auto">
          <a:xfrm>
            <a:off x="1694855" y="5023139"/>
            <a:ext cx="7881703" cy="1786014"/>
            <a:chOff x="1694852" y="5022688"/>
            <a:chExt cx="7881706" cy="1786694"/>
          </a:xfrm>
        </p:grpSpPr>
        <p:sp>
          <p:nvSpPr>
            <p:cNvPr id="56327" name="Line 8"/>
            <p:cNvSpPr>
              <a:spLocks noChangeShapeType="1"/>
            </p:cNvSpPr>
            <p:nvPr/>
          </p:nvSpPr>
          <p:spPr bwMode="auto">
            <a:xfrm flipH="1" flipV="1">
              <a:off x="1694852" y="5022688"/>
              <a:ext cx="2169879" cy="1209308"/>
            </a:xfrm>
            <a:prstGeom prst="line">
              <a:avLst/>
            </a:prstGeom>
            <a:noFill/>
            <a:ln w="50800">
              <a:solidFill>
                <a:schemeClr val="accent2">
                  <a:lumMod val="75000"/>
                </a:schemeClr>
              </a:solidFill>
              <a:round/>
              <a:headEnd type="none" w="sm" len="sm"/>
              <a:tailEnd type="triangle" w="sm" len="sm"/>
            </a:ln>
            <a:extLst>
              <a:ext uri="{909E8E84-426E-40DD-AFC4-6F175D3DCCD1}">
                <a14:hiddenFill xmlns:a14="http://schemas.microsoft.com/office/drawing/2010/main">
                  <a:noFill/>
                </a14:hiddenFill>
              </a:ext>
            </a:extLst>
          </p:spPr>
          <p:txBody>
            <a:bodyPr wrap="square" lIns="93600" tIns="46800" rIns="93600" bIns="46800">
              <a:spAutoFit/>
            </a:bodyPr>
            <a:lstStyle/>
            <a:p>
              <a:endParaRPr lang="en-CA" dirty="0"/>
            </a:p>
          </p:txBody>
        </p:sp>
        <p:sp>
          <p:nvSpPr>
            <p:cNvPr id="56328" name="Text Box 9"/>
            <p:cNvSpPr txBox="1">
              <a:spLocks noChangeArrowheads="1"/>
            </p:cNvSpPr>
            <p:nvPr/>
          </p:nvSpPr>
          <p:spPr bwMode="auto">
            <a:xfrm>
              <a:off x="3864731" y="5632522"/>
              <a:ext cx="5711827" cy="1176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Lst>
          </p:spPr>
          <p:txBody>
            <a:bodyPr lIns="93600" tIns="46800" rIns="93600" bIns="46800"/>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ts val="600"/>
                </a:spcBef>
                <a:buFontTx/>
                <a:buNone/>
              </a:pPr>
              <a:r>
                <a:rPr lang="en-US" altLang="en-US" sz="1800" b="1" u="sng" dirty="0">
                  <a:solidFill>
                    <a:srgbClr val="808000"/>
                  </a:solidFill>
                  <a:latin typeface="Arial" panose="020B0604020202020204" pitchFamily="34" charset="0"/>
                </a:rPr>
                <a:t>Extra benefit:</a:t>
              </a:r>
            </a:p>
            <a:p>
              <a:pPr>
                <a:spcBef>
                  <a:spcPts val="600"/>
                </a:spcBef>
                <a:buFontTx/>
                <a:buNone/>
              </a:pPr>
              <a:r>
                <a:rPr lang="en-US" altLang="en-US" sz="1800" b="1" dirty="0">
                  <a:solidFill>
                    <a:srgbClr val="808000"/>
                  </a:solidFill>
                  <a:latin typeface="Arial" panose="020B0604020202020204" pitchFamily="34" charset="0"/>
                </a:rPr>
                <a:t>The body of the else executes only when all the Boolean expressions are false. (Useful for error checking/handling).</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idx="4294967295"/>
          </p:nvPr>
        </p:nvSpPr>
        <p:spPr/>
        <p:txBody>
          <a:bodyPr/>
          <a:lstStyle/>
          <a:p>
            <a:pPr eaLnBrk="1" hangingPunct="1"/>
            <a:r>
              <a:rPr lang="en-CA" altLang="en-US" dirty="0" smtClean="0">
                <a:ea typeface="ＭＳ Ｐゴシック" panose="020B0600070205080204" pitchFamily="34" charset="-128"/>
              </a:rPr>
              <a:t>Decision-Making In Programming (Python)</a:t>
            </a:r>
          </a:p>
        </p:txBody>
      </p:sp>
      <p:sp>
        <p:nvSpPr>
          <p:cNvPr id="113667" name="Rectangle 3"/>
          <p:cNvSpPr>
            <a:spLocks noGrp="1"/>
          </p:cNvSpPr>
          <p:nvPr>
            <p:ph type="body" idx="4294967295"/>
          </p:nvPr>
        </p:nvSpPr>
        <p:spPr/>
        <p:txBody>
          <a:bodyPr/>
          <a:lstStyle/>
          <a:p>
            <a:pPr eaLnBrk="1" hangingPunct="1"/>
            <a:r>
              <a:rPr lang="en-CA" altLang="en-US" dirty="0" smtClean="0">
                <a:ea typeface="ＭＳ Ｐゴシック" panose="020B0600070205080204" pitchFamily="34" charset="-128"/>
              </a:rPr>
              <a:t>Decisions are questions with answers that are either true or false (Boolean expressions) e.g., Is it true that the variable ‘</a:t>
            </a:r>
            <a:r>
              <a:rPr lang="en-CA" altLang="ja-JP" dirty="0" smtClean="0">
                <a:latin typeface="Consolas" panose="020B0609020204030204" pitchFamily="49" charset="0"/>
                <a:ea typeface="ＭＳ Ｐゴシック" panose="020B0600070205080204" pitchFamily="34" charset="-128"/>
              </a:rPr>
              <a:t>num</a:t>
            </a:r>
            <a:r>
              <a:rPr lang="en-CA" altLang="en-US" dirty="0" smtClean="0">
                <a:ea typeface="ＭＳ Ｐゴシック" panose="020B0600070205080204" pitchFamily="34" charset="-128"/>
              </a:rPr>
              <a:t>’</a:t>
            </a:r>
            <a:r>
              <a:rPr lang="en-CA" altLang="ja-JP" dirty="0" smtClean="0">
                <a:ea typeface="ＭＳ Ｐゴシック" panose="020B0600070205080204" pitchFamily="34" charset="-128"/>
              </a:rPr>
              <a:t> is positive?</a:t>
            </a:r>
          </a:p>
          <a:p>
            <a:pPr eaLnBrk="1" hangingPunct="1"/>
            <a:r>
              <a:rPr lang="en-CA" altLang="en-US" dirty="0" smtClean="0">
                <a:ea typeface="ＭＳ Ｐゴシック" panose="020B0600070205080204" pitchFamily="34" charset="-128"/>
              </a:rPr>
              <a:t>The program may branch one way or another depending upon the answer to the question (the result of the Boolean expression).</a:t>
            </a:r>
          </a:p>
          <a:p>
            <a:pPr eaLnBrk="1" hangingPunct="1"/>
            <a:r>
              <a:rPr lang="en-CA" altLang="en-US" dirty="0" smtClean="0">
                <a:ea typeface="ＭＳ Ｐゴシック" panose="020B0600070205080204" pitchFamily="34" charset="-128"/>
              </a:rPr>
              <a:t>Decision making/branching constructs (mechanisms) in Python: </a:t>
            </a:r>
          </a:p>
          <a:p>
            <a:pPr lvl="1" eaLnBrk="1" hangingPunct="1"/>
            <a:r>
              <a:rPr lang="en-CA" altLang="en-US" sz="1800" dirty="0" smtClean="0">
                <a:latin typeface="Consolas" panose="020B0609020204030204" pitchFamily="49" charset="0"/>
                <a:ea typeface="ＭＳ Ｐゴシック" panose="020B0600070205080204" pitchFamily="34" charset="-128"/>
              </a:rPr>
              <a:t>If</a:t>
            </a:r>
            <a:r>
              <a:rPr lang="en-CA" altLang="en-US" dirty="0" smtClean="0">
                <a:ea typeface="ＭＳ Ｐゴシック" panose="020B0600070205080204" pitchFamily="34" charset="-128"/>
              </a:rPr>
              <a:t> (reacts differently only for true case)</a:t>
            </a:r>
          </a:p>
          <a:p>
            <a:pPr lvl="1" eaLnBrk="1" hangingPunct="1"/>
            <a:r>
              <a:rPr lang="en-CA" altLang="en-US" sz="1800" dirty="0" smtClean="0">
                <a:latin typeface="Consolas" panose="020B0609020204030204" pitchFamily="49" charset="0"/>
                <a:ea typeface="ＭＳ Ｐゴシック" panose="020B0600070205080204" pitchFamily="34" charset="-128"/>
              </a:rPr>
              <a:t>If-else</a:t>
            </a:r>
            <a:r>
              <a:rPr lang="en-CA" altLang="en-US" dirty="0" smtClean="0">
                <a:ea typeface="ＭＳ Ｐゴシック" panose="020B0600070205080204" pitchFamily="34" charset="-128"/>
              </a:rPr>
              <a:t> (reacts differently for the true or false cases)</a:t>
            </a:r>
          </a:p>
          <a:p>
            <a:pPr lvl="1" eaLnBrk="1" hangingPunct="1"/>
            <a:r>
              <a:rPr lang="en-CA" altLang="en-US" sz="1800" dirty="0" smtClean="0">
                <a:latin typeface="Consolas" panose="020B0609020204030204" pitchFamily="49" charset="0"/>
                <a:ea typeface="ＭＳ Ｐゴシック" panose="020B0600070205080204" pitchFamily="34" charset="-128"/>
              </a:rPr>
              <a:t>If-elif-else</a:t>
            </a:r>
            <a:r>
              <a:rPr lang="en-CA" altLang="en-US" dirty="0" smtClean="0">
                <a:ea typeface="ＭＳ Ｐゴシック" panose="020B0600070205080204" pitchFamily="34" charset="-128"/>
              </a:rPr>
              <a:t> (multiple cases possible but only one case can apply, if one case is true then it’s false that the other cases apply)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36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36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3667">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3667">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3667">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36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7"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457200" y="260350"/>
            <a:ext cx="8229600" cy="730250"/>
          </a:xfrm>
        </p:spPr>
        <p:txBody>
          <a:bodyPr/>
          <a:lstStyle/>
          <a:p>
            <a:r>
              <a:rPr lang="en-US" altLang="en-US" dirty="0" smtClean="0">
                <a:ea typeface="ＭＳ Ｐゴシック" panose="020B0600070205080204" pitchFamily="34" charset="-128"/>
              </a:rPr>
              <a:t>When To Use </a:t>
            </a:r>
            <a:r>
              <a:rPr lang="en-US" altLang="en-US" sz="2800" dirty="0" smtClean="0">
                <a:latin typeface="Consolas" panose="020B0609020204030204" pitchFamily="49" charset="0"/>
                <a:ea typeface="ＭＳ Ｐゴシック" panose="020B0600070205080204" pitchFamily="34" charset="-128"/>
              </a:rPr>
              <a:t>Multiple-If</a:t>
            </a:r>
            <a:r>
              <a:rPr lang="en-US" altLang="en-US" dirty="0" smtClean="0">
                <a:ea typeface="ＭＳ Ｐゴシック" panose="020B0600070205080204" pitchFamily="34" charset="-128"/>
              </a:rPr>
              <a:t>s</a:t>
            </a:r>
          </a:p>
        </p:txBody>
      </p:sp>
      <p:sp>
        <p:nvSpPr>
          <p:cNvPr id="3" name="Content Placeholder 2"/>
          <p:cNvSpPr>
            <a:spLocks noGrp="1"/>
          </p:cNvSpPr>
          <p:nvPr>
            <p:ph idx="1"/>
          </p:nvPr>
        </p:nvSpPr>
        <p:spPr/>
        <p:txBody>
          <a:bodyPr/>
          <a:lstStyle/>
          <a:p>
            <a:r>
              <a:rPr lang="en-US" altLang="en-US" dirty="0" smtClean="0">
                <a:ea typeface="ＭＳ Ｐゴシック" panose="020B0600070205080204" pitchFamily="34" charset="-128"/>
              </a:rPr>
              <a:t>When all conditions must be checked (more than one Boolean expressions for each ‘if’ can be true).</a:t>
            </a:r>
          </a:p>
          <a:p>
            <a:pPr lvl="1"/>
            <a:r>
              <a:rPr lang="en-US" altLang="en-US" dirty="0" smtClean="0">
                <a:ea typeface="ＭＳ Ｐゴシック" panose="020B0600070205080204" pitchFamily="34" charset="-128"/>
              </a:rPr>
              <a:t>Non-exclusive conditions</a:t>
            </a:r>
          </a:p>
          <a:p>
            <a:r>
              <a:rPr lang="en-US" altLang="en-US" dirty="0" smtClean="0">
                <a:ea typeface="ＭＳ Ｐゴシック" panose="020B0600070205080204" pitchFamily="34" charset="-128"/>
              </a:rPr>
              <a:t>Example:</a:t>
            </a:r>
          </a:p>
          <a:p>
            <a:pPr lvl="1"/>
            <a:r>
              <a:rPr lang="en-US" altLang="en-US" dirty="0" smtClean="0">
                <a:ea typeface="ＭＳ Ｐゴシック" panose="020B0600070205080204" pitchFamily="34" charset="-128"/>
              </a:rPr>
              <a:t>Some survey questions:</a:t>
            </a:r>
          </a:p>
          <a:p>
            <a:pPr lvl="2"/>
            <a:r>
              <a:rPr lang="en-US" altLang="en-US" dirty="0" smtClean="0">
                <a:ea typeface="ＭＳ Ｐゴシック" panose="020B0600070205080204" pitchFamily="34" charset="-128"/>
              </a:rPr>
              <a:t>When all the questions must be asked</a:t>
            </a:r>
          </a:p>
          <a:p>
            <a:pPr lvl="2"/>
            <a:r>
              <a:rPr lang="en-US" altLang="en-US" dirty="0" smtClean="0">
                <a:ea typeface="ＭＳ Ｐゴシック" panose="020B0600070205080204" pitchFamily="34" charset="-128"/>
              </a:rPr>
              <a:t>The answers to previous questions will not affect the asking of later questions</a:t>
            </a:r>
          </a:p>
          <a:p>
            <a:pPr lvl="3"/>
            <a:r>
              <a:rPr lang="en-US" altLang="en-US" dirty="0" smtClean="0">
                <a:ea typeface="ＭＳ Ｐゴシック" panose="020B0600070205080204" pitchFamily="34" charset="-128"/>
              </a:rPr>
              <a:t>E.g., </a:t>
            </a:r>
          </a:p>
          <a:p>
            <a:pPr lvl="3"/>
            <a:r>
              <a:rPr lang="en-US" altLang="en-US" dirty="0" smtClean="0">
                <a:ea typeface="ＭＳ Ｐゴシック" panose="020B0600070205080204" pitchFamily="34" charset="-128"/>
              </a:rPr>
              <a:t>Q1: What is your gender?</a:t>
            </a:r>
          </a:p>
          <a:p>
            <a:pPr lvl="3"/>
            <a:r>
              <a:rPr lang="en-US" altLang="en-US" dirty="0" smtClean="0">
                <a:ea typeface="ＭＳ Ｐゴシック" panose="020B0600070205080204" pitchFamily="34" charset="-128"/>
              </a:rPr>
              <a:t>Q2: What is your age?</a:t>
            </a:r>
          </a:p>
          <a:p>
            <a:pPr lvl="3"/>
            <a:r>
              <a:rPr lang="en-US" altLang="en-US" dirty="0" smtClean="0">
                <a:ea typeface="ＭＳ Ｐゴシック" panose="020B0600070205080204" pitchFamily="34" charset="-128"/>
              </a:rPr>
              <a:t>Q3: What is your country of birth?</a:t>
            </a:r>
          </a:p>
          <a:p>
            <a:pPr lvl="2"/>
            <a:endParaRPr lang="en-US" altLang="en-US" dirty="0" smtClean="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457200" y="260350"/>
            <a:ext cx="8229600" cy="730250"/>
          </a:xfrm>
        </p:spPr>
        <p:txBody>
          <a:bodyPr/>
          <a:lstStyle/>
          <a:p>
            <a:r>
              <a:rPr lang="en-US" altLang="en-US" dirty="0" smtClean="0">
                <a:ea typeface="ＭＳ Ｐゴシック" panose="020B0600070205080204" pitchFamily="34" charset="-128"/>
              </a:rPr>
              <a:t>When To Use </a:t>
            </a:r>
            <a:r>
              <a:rPr lang="en-CA" altLang="en-US" sz="2800" dirty="0" smtClean="0">
                <a:latin typeface="Consolas" panose="020B0609020204030204" pitchFamily="49" charset="0"/>
                <a:ea typeface="ＭＳ Ｐゴシック" panose="020B0600070205080204" pitchFamily="34" charset="-128"/>
              </a:rPr>
              <a:t>If, ElIfs</a:t>
            </a:r>
            <a:endParaRPr lang="en-US" altLang="en-US" sz="2800" dirty="0" smtClean="0">
              <a:latin typeface="Consolas" panose="020B0609020204030204" pitchFamily="49" charset="0"/>
              <a:ea typeface="ＭＳ Ｐゴシック" panose="020B0600070205080204" pitchFamily="34" charset="-128"/>
            </a:endParaRPr>
          </a:p>
        </p:txBody>
      </p:sp>
      <p:sp>
        <p:nvSpPr>
          <p:cNvPr id="3" name="Content Placeholder 2"/>
          <p:cNvSpPr>
            <a:spLocks noGrp="1"/>
          </p:cNvSpPr>
          <p:nvPr>
            <p:ph idx="1"/>
          </p:nvPr>
        </p:nvSpPr>
        <p:spPr/>
        <p:txBody>
          <a:bodyPr/>
          <a:lstStyle/>
          <a:p>
            <a:r>
              <a:rPr lang="en-US" altLang="en-US" dirty="0" smtClean="0">
                <a:ea typeface="ＭＳ Ｐゴシック" panose="020B0600070205080204" pitchFamily="34" charset="-128"/>
              </a:rPr>
              <a:t>When all conditions may be checked but at most only one Boolean expression can evaluate to true.</a:t>
            </a:r>
          </a:p>
          <a:p>
            <a:pPr lvl="1"/>
            <a:r>
              <a:rPr lang="en-US" altLang="en-US" dirty="0" smtClean="0">
                <a:ea typeface="ＭＳ Ｐゴシック" panose="020B0600070205080204" pitchFamily="34" charset="-128"/>
              </a:rPr>
              <a:t>Exclusive conditions</a:t>
            </a:r>
          </a:p>
          <a:p>
            <a:r>
              <a:rPr lang="en-US" altLang="en-US" dirty="0" smtClean="0">
                <a:ea typeface="ＭＳ Ｐゴシック" panose="020B0600070205080204" pitchFamily="34" charset="-128"/>
              </a:rPr>
              <a:t>Example:</a:t>
            </a:r>
          </a:p>
          <a:p>
            <a:pPr lvl="1"/>
            <a:r>
              <a:rPr lang="en-US" altLang="en-US" dirty="0" smtClean="0">
                <a:ea typeface="ＭＳ Ｐゴシック" panose="020B0600070205080204" pitchFamily="34" charset="-128"/>
              </a:rPr>
              <a:t>Survey questions:</a:t>
            </a:r>
          </a:p>
          <a:p>
            <a:pPr lvl="2"/>
            <a:r>
              <a:rPr lang="en-US" altLang="en-US" dirty="0" smtClean="0">
                <a:ea typeface="ＭＳ Ｐゴシック" panose="020B0600070205080204" pitchFamily="34" charset="-128"/>
              </a:rPr>
              <a:t>When only some of the questions will be asked</a:t>
            </a:r>
          </a:p>
          <a:p>
            <a:pPr lvl="2"/>
            <a:r>
              <a:rPr lang="en-US" altLang="en-US" dirty="0" smtClean="0">
                <a:ea typeface="ＭＳ Ｐゴシック" panose="020B0600070205080204" pitchFamily="34" charset="-128"/>
              </a:rPr>
              <a:t>The answers to previous questions WILL affect the asking of later questions</a:t>
            </a:r>
          </a:p>
          <a:p>
            <a:pPr lvl="3"/>
            <a:r>
              <a:rPr lang="en-US" altLang="en-US" dirty="0" smtClean="0">
                <a:ea typeface="ＭＳ Ｐゴシック" panose="020B0600070205080204" pitchFamily="34" charset="-128"/>
              </a:rPr>
              <a:t>E.g., </a:t>
            </a:r>
          </a:p>
          <a:p>
            <a:pPr lvl="3"/>
            <a:r>
              <a:rPr lang="en-US" altLang="en-US" dirty="0" smtClean="0">
                <a:ea typeface="ＭＳ Ｐゴシック" panose="020B0600070205080204" pitchFamily="34" charset="-128"/>
              </a:rPr>
              <a:t>Q1: Were you born in BC?</a:t>
            </a:r>
          </a:p>
          <a:p>
            <a:pPr lvl="3"/>
            <a:r>
              <a:rPr lang="en-US" altLang="en-US" dirty="0" smtClean="0">
                <a:ea typeface="ＭＳ Ｐゴシック" panose="020B0600070205080204" pitchFamily="34" charset="-128"/>
              </a:rPr>
              <a:t>Q2 (ask only if the person answered ‘no’ to the previous): Were you born in AB?</a:t>
            </a:r>
          </a:p>
          <a:p>
            <a:pPr lvl="3"/>
            <a:r>
              <a:rPr lang="en-US" altLang="en-US" dirty="0" smtClean="0">
                <a:ea typeface="ＭＳ Ｐゴシック" panose="020B0600070205080204" pitchFamily="34" charset="-128"/>
              </a:rPr>
              <a:t>Q3 </a:t>
            </a:r>
            <a:r>
              <a:rPr lang="en-US" altLang="en-US" dirty="0">
                <a:ea typeface="ＭＳ Ｐゴシック" panose="020B0600070205080204" pitchFamily="34" charset="-128"/>
              </a:rPr>
              <a:t>(ask only if the person answered ‘no’ to the </a:t>
            </a:r>
            <a:r>
              <a:rPr lang="en-US" altLang="en-US" dirty="0" smtClean="0">
                <a:ea typeface="ＭＳ Ｐゴシック" panose="020B0600070205080204" pitchFamily="34" charset="-128"/>
              </a:rPr>
              <a:t>previous questions): </a:t>
            </a:r>
            <a:r>
              <a:rPr lang="en-US" altLang="en-US" dirty="0">
                <a:ea typeface="ＭＳ Ｐゴシック" panose="020B0600070205080204" pitchFamily="34" charset="-128"/>
              </a:rPr>
              <a:t>Were you born in </a:t>
            </a:r>
            <a:r>
              <a:rPr lang="en-US" altLang="en-US" dirty="0" smtClean="0">
                <a:ea typeface="ＭＳ Ｐゴシック" panose="020B0600070205080204" pitchFamily="34" charset="-128"/>
              </a:rPr>
              <a:t>SK?</a:t>
            </a:r>
          </a:p>
          <a:p>
            <a:pPr lvl="3"/>
            <a:r>
              <a:rPr lang="en-US" altLang="en-US" dirty="0" smtClean="0">
                <a:ea typeface="ＭＳ Ｐゴシック" panose="020B0600070205080204" pitchFamily="34" charset="-128"/>
              </a:rPr>
              <a:t>…</a:t>
            </a:r>
            <a:endParaRPr lang="en-US" altLang="en-US" dirty="0">
              <a:ea typeface="ＭＳ Ｐゴシック" panose="020B0600070205080204" pitchFamily="34" charset="-128"/>
            </a:endParaRPr>
          </a:p>
          <a:p>
            <a:pPr lvl="3"/>
            <a:endParaRPr lang="en-US" altLang="en-US" dirty="0" smtClean="0">
              <a:ea typeface="ＭＳ Ｐゴシック" panose="020B0600070205080204" pitchFamily="34" charset="-128"/>
            </a:endParaRPr>
          </a:p>
          <a:p>
            <a:pPr lvl="3"/>
            <a:endParaRPr lang="en-US" altLang="en-US" dirty="0" smtClean="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457200" y="260350"/>
            <a:ext cx="8229600" cy="730250"/>
          </a:xfrm>
        </p:spPr>
        <p:txBody>
          <a:bodyPr/>
          <a:lstStyle/>
          <a:p>
            <a:pPr eaLnBrk="1" hangingPunct="1"/>
            <a:r>
              <a:rPr lang="en-US" altLang="en-US" dirty="0" smtClean="0">
                <a:ea typeface="ＭＳ Ｐゴシック" panose="020B0600070205080204" pitchFamily="34" charset="-128"/>
              </a:rPr>
              <a:t>Extra Practice</a:t>
            </a:r>
          </a:p>
        </p:txBody>
      </p:sp>
      <p:sp>
        <p:nvSpPr>
          <p:cNvPr id="59395" name="Content Placeholder 2"/>
          <p:cNvSpPr>
            <a:spLocks noGrp="1"/>
          </p:cNvSpPr>
          <p:nvPr>
            <p:ph idx="1"/>
          </p:nvPr>
        </p:nvSpPr>
        <p:spPr/>
        <p:txBody>
          <a:bodyPr/>
          <a:lstStyle/>
          <a:p>
            <a:pPr eaLnBrk="1" hangingPunct="1"/>
            <a:r>
              <a:rPr lang="en-US" altLang="en-US" dirty="0" smtClean="0">
                <a:ea typeface="ＭＳ Ｐゴシック" panose="020B0600070205080204" pitchFamily="34" charset="-128"/>
              </a:rPr>
              <a:t>(From “Starting out with Python” by Tony Gaddis).</a:t>
            </a:r>
          </a:p>
          <a:p>
            <a:pPr eaLnBrk="1" hangingPunct="1"/>
            <a:endParaRPr lang="en-US" altLang="en-US" dirty="0" smtClean="0">
              <a:ea typeface="ＭＳ Ｐゴシック" panose="020B0600070205080204" pitchFamily="34" charset="-128"/>
            </a:endParaRPr>
          </a:p>
          <a:p>
            <a:pPr marL="333375" lvl="1" indent="0" eaLnBrk="1" hangingPunct="1">
              <a:buFont typeface="Arial" panose="020B0604020202020204" pitchFamily="34" charset="0"/>
              <a:buNone/>
            </a:pPr>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Write a program that prompts the user to enter a number within the range of 1 through 10. The program should display the Roman numeral version of that number. If the number is outside the range of 1 through 10, the program should display an error message. </a:t>
            </a:r>
          </a:p>
          <a:p>
            <a:pPr marL="333375" lvl="1" indent="0" eaLnBrk="1" hangingPunct="1">
              <a:buFont typeface="Arial" panose="020B0604020202020204" pitchFamily="34" charset="0"/>
              <a:buNone/>
            </a:pPr>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The table on the next slide shows the Roman numerals for the numbers 1 through 10</a:t>
            </a:r>
            <a:r>
              <a:rPr lang="en-US" altLang="en-US" sz="1600" dirty="0" smtClean="0">
                <a:latin typeface="Arial" panose="020B0604020202020204" pitchFamily="34" charset="0"/>
                <a:ea typeface="ＭＳ Ｐゴシック" panose="020B0600070205080204" pitchFamily="34" charset="-128"/>
                <a:cs typeface="Arial" panose="020B0604020202020204" pitchFamily="34" charset="0"/>
              </a:rPr>
              <a:t>.</a:t>
            </a:r>
          </a:p>
          <a:p>
            <a:pPr eaLnBrk="1" hangingPunct="1"/>
            <a:endParaRPr lang="en-US" altLang="en-US" dirty="0"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457200" y="260350"/>
            <a:ext cx="8229600" cy="730250"/>
          </a:xfrm>
        </p:spPr>
        <p:txBody>
          <a:bodyPr/>
          <a:lstStyle/>
          <a:p>
            <a:pPr eaLnBrk="1" hangingPunct="1"/>
            <a:r>
              <a:rPr lang="en-US" altLang="en-US" dirty="0" smtClean="0">
                <a:ea typeface="ＭＳ Ｐゴシック" panose="020B0600070205080204" pitchFamily="34" charset="-128"/>
              </a:rPr>
              <a:t>Extra Practice (2)</a:t>
            </a:r>
          </a:p>
        </p:txBody>
      </p:sp>
      <p:graphicFrame>
        <p:nvGraphicFramePr>
          <p:cNvPr id="4" name="Table 3"/>
          <p:cNvGraphicFramePr>
            <a:graphicFrameLocks noGrp="1"/>
          </p:cNvGraphicFramePr>
          <p:nvPr/>
        </p:nvGraphicFramePr>
        <p:xfrm>
          <a:off x="1219200" y="1295400"/>
          <a:ext cx="7010400" cy="4724401"/>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20000"/>
                    </a:ext>
                  </a:extLst>
                </a:gridCol>
                <a:gridCol w="3505200">
                  <a:extLst>
                    <a:ext uri="{9D8B030D-6E8A-4147-A177-3AD203B41FA5}">
                      <a16:colId xmlns:a16="http://schemas.microsoft.com/office/drawing/2014/main" val="20001"/>
                    </a:ext>
                  </a:extLst>
                </a:gridCol>
              </a:tblGrid>
              <a:tr h="429491">
                <a:tc>
                  <a:txBody>
                    <a:bodyPr/>
                    <a:lstStyle/>
                    <a:p>
                      <a:r>
                        <a:rPr lang="en-US" sz="2000" baseline="0" dirty="0" smtClean="0">
                          <a:latin typeface="Arial" pitchFamily="34" charset="0"/>
                        </a:rPr>
                        <a:t>Number</a:t>
                      </a:r>
                      <a:endParaRPr lang="en-US" sz="2000" baseline="0" dirty="0">
                        <a:latin typeface="Arial" pitchFamily="34" charset="0"/>
                      </a:endParaRPr>
                    </a:p>
                  </a:txBody>
                  <a:tcPr/>
                </a:tc>
                <a:tc>
                  <a:txBody>
                    <a:bodyPr/>
                    <a:lstStyle/>
                    <a:p>
                      <a:r>
                        <a:rPr lang="en-US" sz="2000" baseline="0" dirty="0" smtClean="0">
                          <a:latin typeface="Arial" pitchFamily="34" charset="0"/>
                        </a:rPr>
                        <a:t>Roman Numeral</a:t>
                      </a:r>
                      <a:endParaRPr lang="en-US" sz="2000" baseline="0" dirty="0">
                        <a:latin typeface="Arial" pitchFamily="34" charset="0"/>
                      </a:endParaRPr>
                    </a:p>
                  </a:txBody>
                  <a:tcPr/>
                </a:tc>
                <a:extLst>
                  <a:ext uri="{0D108BD9-81ED-4DB2-BD59-A6C34878D82A}">
                    <a16:rowId xmlns:a16="http://schemas.microsoft.com/office/drawing/2014/main" val="10000"/>
                  </a:ext>
                </a:extLst>
              </a:tr>
              <a:tr h="429491">
                <a:tc>
                  <a:txBody>
                    <a:bodyPr/>
                    <a:lstStyle/>
                    <a:p>
                      <a:r>
                        <a:rPr lang="en-US" sz="2000" baseline="0" dirty="0" smtClean="0">
                          <a:latin typeface="Arial" pitchFamily="34" charset="0"/>
                        </a:rPr>
                        <a:t>1</a:t>
                      </a:r>
                      <a:endParaRPr lang="en-US" sz="2000" baseline="0" dirty="0">
                        <a:latin typeface="Arial" pitchFamily="34" charset="0"/>
                      </a:endParaRPr>
                    </a:p>
                  </a:txBody>
                  <a:tcPr/>
                </a:tc>
                <a:tc>
                  <a:txBody>
                    <a:bodyPr/>
                    <a:lstStyle/>
                    <a:p>
                      <a:r>
                        <a:rPr lang="en-US" sz="2000" baseline="0" dirty="0" smtClean="0">
                          <a:latin typeface="Arial" pitchFamily="34" charset="0"/>
                        </a:rPr>
                        <a:t>I</a:t>
                      </a:r>
                      <a:endParaRPr lang="en-US" sz="2000" baseline="0" dirty="0">
                        <a:latin typeface="Arial" pitchFamily="34" charset="0"/>
                      </a:endParaRPr>
                    </a:p>
                  </a:txBody>
                  <a:tcPr/>
                </a:tc>
                <a:extLst>
                  <a:ext uri="{0D108BD9-81ED-4DB2-BD59-A6C34878D82A}">
                    <a16:rowId xmlns:a16="http://schemas.microsoft.com/office/drawing/2014/main" val="10001"/>
                  </a:ext>
                </a:extLst>
              </a:tr>
              <a:tr h="429491">
                <a:tc>
                  <a:txBody>
                    <a:bodyPr/>
                    <a:lstStyle/>
                    <a:p>
                      <a:r>
                        <a:rPr lang="en-US" sz="2000" baseline="0" dirty="0" smtClean="0">
                          <a:latin typeface="Arial" pitchFamily="34" charset="0"/>
                        </a:rPr>
                        <a:t>2</a:t>
                      </a:r>
                      <a:endParaRPr lang="en-US" sz="2000" baseline="0" dirty="0">
                        <a:latin typeface="Arial" pitchFamily="34" charset="0"/>
                      </a:endParaRPr>
                    </a:p>
                  </a:txBody>
                  <a:tcPr/>
                </a:tc>
                <a:tc>
                  <a:txBody>
                    <a:bodyPr/>
                    <a:lstStyle/>
                    <a:p>
                      <a:r>
                        <a:rPr lang="en-US" sz="2000" baseline="0" dirty="0" smtClean="0">
                          <a:latin typeface="Arial" pitchFamily="34" charset="0"/>
                        </a:rPr>
                        <a:t>II</a:t>
                      </a:r>
                      <a:endParaRPr lang="en-US" sz="2000" baseline="0" dirty="0">
                        <a:latin typeface="Arial" pitchFamily="34" charset="0"/>
                      </a:endParaRPr>
                    </a:p>
                  </a:txBody>
                  <a:tcPr/>
                </a:tc>
                <a:extLst>
                  <a:ext uri="{0D108BD9-81ED-4DB2-BD59-A6C34878D82A}">
                    <a16:rowId xmlns:a16="http://schemas.microsoft.com/office/drawing/2014/main" val="10002"/>
                  </a:ext>
                </a:extLst>
              </a:tr>
              <a:tr h="429491">
                <a:tc>
                  <a:txBody>
                    <a:bodyPr/>
                    <a:lstStyle/>
                    <a:p>
                      <a:r>
                        <a:rPr lang="en-US" sz="2000" baseline="0" dirty="0" smtClean="0">
                          <a:latin typeface="Arial" pitchFamily="34" charset="0"/>
                        </a:rPr>
                        <a:t>3</a:t>
                      </a:r>
                    </a:p>
                  </a:txBody>
                  <a:tcPr/>
                </a:tc>
                <a:tc>
                  <a:txBody>
                    <a:bodyPr/>
                    <a:lstStyle/>
                    <a:p>
                      <a:r>
                        <a:rPr lang="en-US" sz="2000" baseline="0" dirty="0" smtClean="0">
                          <a:latin typeface="Arial" pitchFamily="34" charset="0"/>
                        </a:rPr>
                        <a:t>III</a:t>
                      </a:r>
                      <a:endParaRPr lang="en-US" sz="2000" baseline="0" dirty="0">
                        <a:latin typeface="Arial" pitchFamily="34" charset="0"/>
                      </a:endParaRPr>
                    </a:p>
                  </a:txBody>
                  <a:tcPr/>
                </a:tc>
                <a:extLst>
                  <a:ext uri="{0D108BD9-81ED-4DB2-BD59-A6C34878D82A}">
                    <a16:rowId xmlns:a16="http://schemas.microsoft.com/office/drawing/2014/main" val="10003"/>
                  </a:ext>
                </a:extLst>
              </a:tr>
              <a:tr h="429491">
                <a:tc>
                  <a:txBody>
                    <a:bodyPr/>
                    <a:lstStyle/>
                    <a:p>
                      <a:r>
                        <a:rPr lang="en-US" sz="2000" baseline="0" dirty="0" smtClean="0">
                          <a:latin typeface="Arial" pitchFamily="34" charset="0"/>
                        </a:rPr>
                        <a:t>4</a:t>
                      </a:r>
                      <a:endParaRPr lang="en-US" sz="2000" baseline="0" dirty="0">
                        <a:latin typeface="Arial" pitchFamily="34" charset="0"/>
                      </a:endParaRPr>
                    </a:p>
                  </a:txBody>
                  <a:tcPr/>
                </a:tc>
                <a:tc>
                  <a:txBody>
                    <a:bodyPr/>
                    <a:lstStyle/>
                    <a:p>
                      <a:r>
                        <a:rPr lang="en-US" sz="2000" baseline="0" dirty="0" smtClean="0">
                          <a:latin typeface="Arial" pitchFamily="34" charset="0"/>
                        </a:rPr>
                        <a:t>IV</a:t>
                      </a:r>
                      <a:endParaRPr lang="en-US" sz="2000" baseline="0" dirty="0">
                        <a:latin typeface="Arial" pitchFamily="34" charset="0"/>
                      </a:endParaRPr>
                    </a:p>
                  </a:txBody>
                  <a:tcPr/>
                </a:tc>
                <a:extLst>
                  <a:ext uri="{0D108BD9-81ED-4DB2-BD59-A6C34878D82A}">
                    <a16:rowId xmlns:a16="http://schemas.microsoft.com/office/drawing/2014/main" val="10004"/>
                  </a:ext>
                </a:extLst>
              </a:tr>
              <a:tr h="429491">
                <a:tc>
                  <a:txBody>
                    <a:bodyPr/>
                    <a:lstStyle/>
                    <a:p>
                      <a:r>
                        <a:rPr lang="en-US" sz="2000" baseline="0" dirty="0" smtClean="0">
                          <a:latin typeface="Arial" pitchFamily="34" charset="0"/>
                        </a:rPr>
                        <a:t>5</a:t>
                      </a:r>
                      <a:endParaRPr lang="en-US" sz="2000" baseline="0" dirty="0">
                        <a:latin typeface="Arial" pitchFamily="34" charset="0"/>
                      </a:endParaRPr>
                    </a:p>
                  </a:txBody>
                  <a:tcPr/>
                </a:tc>
                <a:tc>
                  <a:txBody>
                    <a:bodyPr/>
                    <a:lstStyle/>
                    <a:p>
                      <a:r>
                        <a:rPr lang="en-US" sz="2000" baseline="0" dirty="0" smtClean="0">
                          <a:latin typeface="Arial" pitchFamily="34" charset="0"/>
                        </a:rPr>
                        <a:t>V</a:t>
                      </a:r>
                      <a:endParaRPr lang="en-US" sz="2000" baseline="0" dirty="0">
                        <a:latin typeface="Arial" pitchFamily="34" charset="0"/>
                      </a:endParaRPr>
                    </a:p>
                  </a:txBody>
                  <a:tcPr/>
                </a:tc>
                <a:extLst>
                  <a:ext uri="{0D108BD9-81ED-4DB2-BD59-A6C34878D82A}">
                    <a16:rowId xmlns:a16="http://schemas.microsoft.com/office/drawing/2014/main" val="10005"/>
                  </a:ext>
                </a:extLst>
              </a:tr>
              <a:tr h="429491">
                <a:tc>
                  <a:txBody>
                    <a:bodyPr/>
                    <a:lstStyle/>
                    <a:p>
                      <a:r>
                        <a:rPr lang="en-US" sz="2000" baseline="0" dirty="0" smtClean="0">
                          <a:latin typeface="Arial" pitchFamily="34" charset="0"/>
                        </a:rPr>
                        <a:t>6</a:t>
                      </a:r>
                      <a:endParaRPr lang="en-US" sz="2000" baseline="0" dirty="0">
                        <a:latin typeface="Arial" pitchFamily="34" charset="0"/>
                      </a:endParaRPr>
                    </a:p>
                  </a:txBody>
                  <a:tcPr/>
                </a:tc>
                <a:tc>
                  <a:txBody>
                    <a:bodyPr/>
                    <a:lstStyle/>
                    <a:p>
                      <a:r>
                        <a:rPr lang="en-US" sz="2000" baseline="0" dirty="0" smtClean="0">
                          <a:latin typeface="Arial" pitchFamily="34" charset="0"/>
                        </a:rPr>
                        <a:t>VI</a:t>
                      </a:r>
                      <a:endParaRPr lang="en-US" sz="2000" baseline="0" dirty="0">
                        <a:latin typeface="Arial" pitchFamily="34" charset="0"/>
                      </a:endParaRPr>
                    </a:p>
                  </a:txBody>
                  <a:tcPr/>
                </a:tc>
                <a:extLst>
                  <a:ext uri="{0D108BD9-81ED-4DB2-BD59-A6C34878D82A}">
                    <a16:rowId xmlns:a16="http://schemas.microsoft.com/office/drawing/2014/main" val="10006"/>
                  </a:ext>
                </a:extLst>
              </a:tr>
              <a:tr h="429491">
                <a:tc>
                  <a:txBody>
                    <a:bodyPr/>
                    <a:lstStyle/>
                    <a:p>
                      <a:r>
                        <a:rPr lang="en-US" sz="2000" baseline="0" dirty="0" smtClean="0">
                          <a:latin typeface="Arial" pitchFamily="34" charset="0"/>
                        </a:rPr>
                        <a:t>7</a:t>
                      </a:r>
                      <a:endParaRPr lang="en-US" sz="2000" baseline="0" dirty="0">
                        <a:latin typeface="Arial" pitchFamily="34" charset="0"/>
                      </a:endParaRPr>
                    </a:p>
                  </a:txBody>
                  <a:tcPr/>
                </a:tc>
                <a:tc>
                  <a:txBody>
                    <a:bodyPr/>
                    <a:lstStyle/>
                    <a:p>
                      <a:r>
                        <a:rPr lang="en-US" sz="2000" baseline="0" dirty="0" smtClean="0">
                          <a:latin typeface="Arial" pitchFamily="34" charset="0"/>
                        </a:rPr>
                        <a:t>VII</a:t>
                      </a:r>
                      <a:endParaRPr lang="en-US" sz="2000" baseline="0" dirty="0">
                        <a:latin typeface="Arial" pitchFamily="34" charset="0"/>
                      </a:endParaRPr>
                    </a:p>
                  </a:txBody>
                  <a:tcPr/>
                </a:tc>
                <a:extLst>
                  <a:ext uri="{0D108BD9-81ED-4DB2-BD59-A6C34878D82A}">
                    <a16:rowId xmlns:a16="http://schemas.microsoft.com/office/drawing/2014/main" val="10007"/>
                  </a:ext>
                </a:extLst>
              </a:tr>
              <a:tr h="429491">
                <a:tc>
                  <a:txBody>
                    <a:bodyPr/>
                    <a:lstStyle/>
                    <a:p>
                      <a:r>
                        <a:rPr lang="en-US" sz="2000" baseline="0" dirty="0" smtClean="0">
                          <a:latin typeface="Arial" pitchFamily="34" charset="0"/>
                        </a:rPr>
                        <a:t>8</a:t>
                      </a:r>
                      <a:endParaRPr lang="en-US" sz="2000" baseline="0" dirty="0">
                        <a:latin typeface="Arial" pitchFamily="34" charset="0"/>
                      </a:endParaRPr>
                    </a:p>
                  </a:txBody>
                  <a:tcPr/>
                </a:tc>
                <a:tc>
                  <a:txBody>
                    <a:bodyPr/>
                    <a:lstStyle/>
                    <a:p>
                      <a:r>
                        <a:rPr lang="en-US" sz="2000" baseline="0" dirty="0" smtClean="0">
                          <a:latin typeface="Arial" pitchFamily="34" charset="0"/>
                        </a:rPr>
                        <a:t>VIII</a:t>
                      </a:r>
                      <a:endParaRPr lang="en-US" sz="2000" baseline="0" dirty="0">
                        <a:latin typeface="Arial" pitchFamily="34" charset="0"/>
                      </a:endParaRPr>
                    </a:p>
                  </a:txBody>
                  <a:tcPr/>
                </a:tc>
                <a:extLst>
                  <a:ext uri="{0D108BD9-81ED-4DB2-BD59-A6C34878D82A}">
                    <a16:rowId xmlns:a16="http://schemas.microsoft.com/office/drawing/2014/main" val="10008"/>
                  </a:ext>
                </a:extLst>
              </a:tr>
              <a:tr h="429491">
                <a:tc>
                  <a:txBody>
                    <a:bodyPr/>
                    <a:lstStyle/>
                    <a:p>
                      <a:r>
                        <a:rPr lang="en-US" sz="2000" baseline="0" dirty="0" smtClean="0">
                          <a:latin typeface="Arial" pitchFamily="34" charset="0"/>
                        </a:rPr>
                        <a:t>9</a:t>
                      </a:r>
                      <a:endParaRPr lang="en-US" sz="2000" baseline="0" dirty="0">
                        <a:latin typeface="Arial" pitchFamily="34" charset="0"/>
                      </a:endParaRPr>
                    </a:p>
                  </a:txBody>
                  <a:tcPr/>
                </a:tc>
                <a:tc>
                  <a:txBody>
                    <a:bodyPr/>
                    <a:lstStyle/>
                    <a:p>
                      <a:r>
                        <a:rPr lang="en-US" sz="2000" baseline="0" dirty="0" smtClean="0">
                          <a:latin typeface="Arial" pitchFamily="34" charset="0"/>
                        </a:rPr>
                        <a:t>IX</a:t>
                      </a:r>
                    </a:p>
                  </a:txBody>
                  <a:tcPr/>
                </a:tc>
                <a:extLst>
                  <a:ext uri="{0D108BD9-81ED-4DB2-BD59-A6C34878D82A}">
                    <a16:rowId xmlns:a16="http://schemas.microsoft.com/office/drawing/2014/main" val="10009"/>
                  </a:ext>
                </a:extLst>
              </a:tr>
              <a:tr h="429491">
                <a:tc>
                  <a:txBody>
                    <a:bodyPr/>
                    <a:lstStyle/>
                    <a:p>
                      <a:r>
                        <a:rPr lang="en-US" sz="2000" baseline="0" dirty="0" smtClean="0">
                          <a:latin typeface="Arial" pitchFamily="34" charset="0"/>
                        </a:rPr>
                        <a:t>10</a:t>
                      </a:r>
                      <a:endParaRPr lang="en-US" sz="2000" baseline="0" dirty="0">
                        <a:latin typeface="Arial" pitchFamily="34" charset="0"/>
                      </a:endParaRPr>
                    </a:p>
                  </a:txBody>
                  <a:tcPr/>
                </a:tc>
                <a:tc>
                  <a:txBody>
                    <a:bodyPr/>
                    <a:lstStyle/>
                    <a:p>
                      <a:r>
                        <a:rPr lang="en-US" sz="2000" baseline="0" dirty="0" smtClean="0">
                          <a:latin typeface="Arial" pitchFamily="34" charset="0"/>
                        </a:rPr>
                        <a:t>X</a:t>
                      </a:r>
                      <a:endParaRPr lang="en-US" sz="2000" baseline="0" dirty="0">
                        <a:latin typeface="Arial" pitchFamily="34" charset="0"/>
                      </a:endParaRPr>
                    </a:p>
                  </a:txBody>
                  <a:tcPr/>
                </a:tc>
                <a:extLst>
                  <a:ext uri="{0D108BD9-81ED-4DB2-BD59-A6C34878D82A}">
                    <a16:rowId xmlns:a16="http://schemas.microsoft.com/office/drawing/2014/main" val="10010"/>
                  </a:ext>
                </a:extLst>
              </a:tr>
            </a:tbl>
          </a:graphicData>
        </a:graphic>
      </p:graphicFrame>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Recap: What Decision Making Mechanisms Are Available /When To Use Them</a:t>
            </a:r>
          </a:p>
        </p:txBody>
      </p:sp>
      <p:graphicFrame>
        <p:nvGraphicFramePr>
          <p:cNvPr id="193539" name="Group 3"/>
          <p:cNvGraphicFramePr>
            <a:graphicFrameLocks noGrp="1"/>
          </p:cNvGraphicFramePr>
          <p:nvPr>
            <p:ph sz="half" idx="4294967295"/>
          </p:nvPr>
        </p:nvGraphicFramePr>
        <p:xfrm>
          <a:off x="242888" y="1343025"/>
          <a:ext cx="8686800" cy="5280026"/>
        </p:xfrm>
        <a:graphic>
          <a:graphicData uri="http://schemas.openxmlformats.org/drawingml/2006/table">
            <a:tbl>
              <a:tblPr/>
              <a:tblGrid>
                <a:gridCol w="1843087">
                  <a:extLst>
                    <a:ext uri="{9D8B030D-6E8A-4147-A177-3AD203B41FA5}">
                      <a16:colId xmlns:a16="http://schemas.microsoft.com/office/drawing/2014/main" val="20000"/>
                    </a:ext>
                  </a:extLst>
                </a:gridCol>
                <a:gridCol w="6843713">
                  <a:extLst>
                    <a:ext uri="{9D8B030D-6E8A-4147-A177-3AD203B41FA5}">
                      <a16:colId xmlns:a16="http://schemas.microsoft.com/office/drawing/2014/main" val="20001"/>
                    </a:ext>
                  </a:extLst>
                </a:gridCol>
              </a:tblGrid>
              <a:tr h="536575">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1"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Mechanism</a:t>
                      </a:r>
                    </a:p>
                  </a:txBody>
                  <a:tcPr marL="93600" marR="93600" marT="46802" marB="4680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DDDDDD"/>
                    </a:solidFill>
                  </a:tcPr>
                </a:tc>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1"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When To Use</a:t>
                      </a:r>
                    </a:p>
                  </a:txBody>
                  <a:tcPr marL="93600" marR="93600" marT="46802" marB="4680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DDDDDD"/>
                    </a:solidFill>
                  </a:tcPr>
                </a:tc>
                <a:extLst>
                  <a:ext uri="{0D108BD9-81ED-4DB2-BD59-A6C34878D82A}">
                    <a16:rowId xmlns:a16="http://schemas.microsoft.com/office/drawing/2014/main" val="10000"/>
                  </a:ext>
                </a:extLst>
              </a:tr>
              <a:tr h="703263">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0" i="0" u="none" strike="noStrike" cap="none" normalizeH="0" baseline="0" dirty="0" smtClean="0">
                          <a:ln>
                            <a:noFill/>
                          </a:ln>
                          <a:solidFill>
                            <a:schemeClr val="tx1"/>
                          </a:solidFill>
                          <a:effectLst/>
                          <a:latin typeface="Consolas" pitchFamily="49" charset="0"/>
                          <a:ea typeface="ＭＳ Ｐゴシック" pitchFamily="34" charset="-128"/>
                          <a:cs typeface="Consolas" pitchFamily="49" charset="0"/>
                        </a:rPr>
                        <a:t>If</a:t>
                      </a:r>
                    </a:p>
                  </a:txBody>
                  <a:tcPr marL="93600" marR="93600" marT="46802" marB="4680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Evaluate a Boolean expression and execute some code (body) if it’</a:t>
                      </a:r>
                      <a:r>
                        <a:rPr kumimoji="0" lang="en-US" altLang="ja-JP" sz="20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s true</a:t>
                      </a:r>
                      <a:endParaRPr kumimoji="0" lang="en-US" altLang="en-US" sz="20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endParaRPr>
                    </a:p>
                  </a:txBody>
                  <a:tcPr marL="93600" marR="93600" marT="46802" marB="4680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1008063">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0" i="0" u="none" strike="noStrike" cap="none" normalizeH="0" baseline="0" dirty="0" smtClean="0">
                          <a:ln>
                            <a:noFill/>
                          </a:ln>
                          <a:solidFill>
                            <a:schemeClr val="tx1"/>
                          </a:solidFill>
                          <a:effectLst/>
                          <a:latin typeface="Consolas" pitchFamily="49" charset="0"/>
                          <a:ea typeface="ＭＳ Ｐゴシック" pitchFamily="34" charset="-128"/>
                          <a:cs typeface="Consolas" pitchFamily="49" charset="0"/>
                        </a:rPr>
                        <a:t>If-else</a:t>
                      </a:r>
                    </a:p>
                  </a:txBody>
                  <a:tcPr marL="93600" marR="93600" marT="46802" marB="4680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Evaluate a Boolean expression and execute some code (first body: </a:t>
                      </a:r>
                      <a:r>
                        <a:rPr kumimoji="0" lang="ja-JP" altLang="en-US" sz="20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a:t>
                      </a:r>
                      <a:r>
                        <a:rPr kumimoji="0" lang="en-US" altLang="ja-JP" sz="20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if</a:t>
                      </a:r>
                      <a:r>
                        <a:rPr kumimoji="0" lang="ja-JP" altLang="en-US" sz="20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a:t>
                      </a:r>
                      <a:r>
                        <a:rPr kumimoji="0" lang="en-US" altLang="ja-JP" sz="20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 if it</a:t>
                      </a:r>
                      <a:r>
                        <a:rPr kumimoji="0" lang="ja-JP" altLang="en-US" sz="20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a:t>
                      </a:r>
                      <a:r>
                        <a:rPr kumimoji="0" lang="en-US" altLang="ja-JP" sz="20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s true, execute alternate code (second body: </a:t>
                      </a:r>
                      <a:r>
                        <a:rPr kumimoji="0" lang="ja-JP" altLang="en-US" sz="20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a:t>
                      </a:r>
                      <a:r>
                        <a:rPr kumimoji="0" lang="en-US" altLang="ja-JP" sz="20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else</a:t>
                      </a:r>
                      <a:r>
                        <a:rPr kumimoji="0" lang="ja-JP" altLang="en-US" sz="20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a:t>
                      </a:r>
                      <a:r>
                        <a:rPr kumimoji="0" lang="en-US" altLang="ja-JP" sz="20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 if it’s false</a:t>
                      </a:r>
                      <a:endParaRPr kumimoji="0" lang="en-US" altLang="en-US" sz="20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endParaRPr>
                    </a:p>
                  </a:txBody>
                  <a:tcPr marL="93600" marR="93600" marT="46802" marB="4680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1312863">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0" i="0" u="none" strike="noStrike" cap="none" normalizeH="0" baseline="0" dirty="0" smtClean="0">
                          <a:ln>
                            <a:noFill/>
                          </a:ln>
                          <a:solidFill>
                            <a:schemeClr val="tx1"/>
                          </a:solidFill>
                          <a:effectLst/>
                          <a:latin typeface="Consolas" pitchFamily="49" charset="0"/>
                          <a:ea typeface="ＭＳ Ｐゴシック" pitchFamily="34" charset="-128"/>
                          <a:cs typeface="Consolas" pitchFamily="49" charset="0"/>
                        </a:rPr>
                        <a:t>Multiple if</a:t>
                      </a:r>
                      <a:r>
                        <a:rPr kumimoji="0" lang="ja-JP" altLang="en-US" sz="2000" b="0" i="0" u="none" strike="noStrike" cap="none" normalizeH="0" baseline="0" smtClean="0">
                          <a:ln>
                            <a:noFill/>
                          </a:ln>
                          <a:solidFill>
                            <a:schemeClr val="tx1"/>
                          </a:solidFill>
                          <a:effectLst/>
                          <a:latin typeface="Consolas" pitchFamily="49" charset="0"/>
                          <a:ea typeface="ＭＳ Ｐゴシック" pitchFamily="34" charset="-128"/>
                          <a:cs typeface="Consolas" pitchFamily="49" charset="0"/>
                        </a:rPr>
                        <a:t>’</a:t>
                      </a:r>
                      <a:r>
                        <a:rPr kumimoji="0" lang="en-US" altLang="ja-JP" sz="2000" b="0" i="0" u="none" strike="noStrike" cap="none" normalizeH="0" baseline="0" dirty="0" smtClean="0">
                          <a:ln>
                            <a:noFill/>
                          </a:ln>
                          <a:solidFill>
                            <a:schemeClr val="tx1"/>
                          </a:solidFill>
                          <a:effectLst/>
                          <a:latin typeface="Consolas" pitchFamily="49" charset="0"/>
                          <a:ea typeface="ＭＳ Ｐゴシック" pitchFamily="34" charset="-128"/>
                          <a:cs typeface="Consolas" pitchFamily="49" charset="0"/>
                        </a:rPr>
                        <a:t>s</a:t>
                      </a:r>
                      <a:endParaRPr kumimoji="0" lang="en-US" altLang="en-US" sz="2000" b="0" i="0" u="none" strike="noStrike" cap="none" normalizeH="0" baseline="0" dirty="0" smtClean="0">
                        <a:ln>
                          <a:noFill/>
                        </a:ln>
                        <a:solidFill>
                          <a:schemeClr val="tx1"/>
                        </a:solidFill>
                        <a:effectLst/>
                        <a:latin typeface="Consolas" pitchFamily="49" charset="0"/>
                        <a:ea typeface="ＭＳ Ｐゴシック" pitchFamily="34" charset="-128"/>
                        <a:cs typeface="Consolas" pitchFamily="49" charset="0"/>
                      </a:endParaRPr>
                    </a:p>
                  </a:txBody>
                  <a:tcPr marL="93600" marR="93600" marT="46802" marB="4680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Multiple Boolean expressions need to be evaluated with the answer for each expression being independent of the answers for the others (non-exclusive).  Separate instructions (bodies) can be executed for each expression.</a:t>
                      </a:r>
                    </a:p>
                  </a:txBody>
                  <a:tcPr marL="93600" marR="93600" marT="46802" marB="4680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1719262">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0" i="0" u="none" strike="noStrike" cap="none" normalizeH="0" baseline="0" dirty="0" smtClean="0">
                          <a:ln>
                            <a:noFill/>
                          </a:ln>
                          <a:solidFill>
                            <a:schemeClr val="tx1"/>
                          </a:solidFill>
                          <a:effectLst/>
                          <a:latin typeface="Consolas" pitchFamily="49" charset="0"/>
                          <a:ea typeface="ＭＳ Ｐゴシック" pitchFamily="34" charset="-128"/>
                          <a:cs typeface="Consolas" pitchFamily="49" charset="0"/>
                        </a:rPr>
                        <a:t>If-elif-else</a:t>
                      </a:r>
                    </a:p>
                  </a:txBody>
                  <a:tcPr marL="93600" marR="93600" marT="46802" marB="4680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Multiple Boolean expressions need to be evaluated but zero or at most only one of them can be true (mutually exclusive).  Zero bodies or exactly one body will execute. Also it allows for a separate body (</a:t>
                      </a:r>
                      <a:r>
                        <a:rPr kumimoji="0" lang="en-US" altLang="en-US" sz="2000" b="0" i="0" u="none" strike="noStrike" cap="none" normalizeH="0" baseline="0" dirty="0" smtClean="0">
                          <a:ln>
                            <a:noFill/>
                          </a:ln>
                          <a:solidFill>
                            <a:schemeClr val="tx1"/>
                          </a:solidFill>
                          <a:effectLst/>
                          <a:latin typeface="Consolas" pitchFamily="49" charset="0"/>
                          <a:ea typeface="ＭＳ Ｐゴシック" pitchFamily="34" charset="-128"/>
                          <a:cs typeface="Consolas" pitchFamily="49" charset="0"/>
                        </a:rPr>
                        <a:t>else</a:t>
                      </a:r>
                      <a:r>
                        <a:rPr kumimoji="0" lang="en-US" altLang="en-US" sz="20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-case) to execute when all the </a:t>
                      </a:r>
                      <a:r>
                        <a:rPr kumimoji="0" lang="en-US" altLang="en-US" sz="2000" b="0" i="0" u="none" strike="noStrike" cap="none" normalizeH="0" baseline="0" dirty="0" smtClean="0">
                          <a:ln>
                            <a:noFill/>
                          </a:ln>
                          <a:solidFill>
                            <a:schemeClr val="tx1"/>
                          </a:solidFill>
                          <a:effectLst/>
                          <a:latin typeface="Consolas" pitchFamily="49" charset="0"/>
                          <a:ea typeface="ＭＳ Ｐゴシック" pitchFamily="34" charset="-128"/>
                          <a:cs typeface="Consolas" pitchFamily="49" charset="0"/>
                        </a:rPr>
                        <a:t>if</a:t>
                      </a:r>
                      <a:r>
                        <a:rPr kumimoji="0" lang="en-US" altLang="en-US" sz="1800" b="0" i="0" u="none" strike="noStrike" cap="none" normalizeH="0" baseline="0" dirty="0" smtClean="0">
                          <a:ln>
                            <a:noFill/>
                          </a:ln>
                          <a:solidFill>
                            <a:schemeClr val="tx1"/>
                          </a:solidFill>
                          <a:effectLst/>
                          <a:latin typeface="Consolas" pitchFamily="49" charset="0"/>
                          <a:ea typeface="ＭＳ Ｐゴシック" pitchFamily="34" charset="-128"/>
                          <a:cs typeface="Consolas" pitchFamily="49" charset="0"/>
                        </a:rPr>
                        <a:t>-</a:t>
                      </a:r>
                      <a:r>
                        <a:rPr kumimoji="0" lang="en-US" altLang="en-US" sz="2000" b="0" i="0" u="none" strike="noStrike" cap="none" normalizeH="0" baseline="0" dirty="0" smtClean="0">
                          <a:ln>
                            <a:noFill/>
                          </a:ln>
                          <a:solidFill>
                            <a:schemeClr val="tx1"/>
                          </a:solidFill>
                          <a:effectLst/>
                          <a:latin typeface="Consolas" pitchFamily="49" charset="0"/>
                          <a:ea typeface="ＭＳ Ｐゴシック" pitchFamily="34" charset="-128"/>
                          <a:cs typeface="Consolas" pitchFamily="49" charset="0"/>
                        </a:rPr>
                        <a:t>elif</a:t>
                      </a:r>
                      <a:r>
                        <a:rPr kumimoji="0" lang="en-US" altLang="en-US" sz="20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 Boolean expressions are false. </a:t>
                      </a:r>
                    </a:p>
                  </a:txBody>
                  <a:tcPr marL="93600" marR="93600" marT="46802" marB="4680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Recap: When To Use Compound And Nested Decision Making</a:t>
            </a:r>
          </a:p>
        </p:txBody>
      </p:sp>
      <p:graphicFrame>
        <p:nvGraphicFramePr>
          <p:cNvPr id="195587" name="Group 3"/>
          <p:cNvGraphicFramePr>
            <a:graphicFrameLocks noGrp="1"/>
          </p:cNvGraphicFramePr>
          <p:nvPr>
            <p:ph idx="4294967295"/>
          </p:nvPr>
        </p:nvGraphicFramePr>
        <p:xfrm>
          <a:off x="457200" y="1676400"/>
          <a:ext cx="8178800" cy="3368676"/>
        </p:xfrm>
        <a:graphic>
          <a:graphicData uri="http://schemas.openxmlformats.org/drawingml/2006/table">
            <a:tbl>
              <a:tblPr/>
              <a:tblGrid>
                <a:gridCol w="1905000">
                  <a:extLst>
                    <a:ext uri="{9D8B030D-6E8A-4147-A177-3AD203B41FA5}">
                      <a16:colId xmlns:a16="http://schemas.microsoft.com/office/drawing/2014/main" val="20000"/>
                    </a:ext>
                  </a:extLst>
                </a:gridCol>
                <a:gridCol w="6273800">
                  <a:extLst>
                    <a:ext uri="{9D8B030D-6E8A-4147-A177-3AD203B41FA5}">
                      <a16:colId xmlns:a16="http://schemas.microsoft.com/office/drawing/2014/main" val="20001"/>
                    </a:ext>
                  </a:extLst>
                </a:gridCol>
              </a:tblGrid>
              <a:tr h="742950">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1"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Mechanism</a:t>
                      </a:r>
                    </a:p>
                  </a:txBody>
                  <a:tcPr marL="93600" marR="93600" marT="46802" marB="4680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DDDDDD"/>
                    </a:solidFill>
                  </a:tcPr>
                </a:tc>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1"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When To Use</a:t>
                      </a:r>
                    </a:p>
                  </a:txBody>
                  <a:tcPr marL="93600" marR="93600" marT="46802" marB="4680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DDDDDD"/>
                    </a:solidFill>
                  </a:tcPr>
                </a:tc>
                <a:extLst>
                  <a:ext uri="{0D108BD9-81ED-4DB2-BD59-A6C34878D82A}">
                    <a16:rowId xmlns:a16="http://schemas.microsoft.com/office/drawing/2014/main" val="10000"/>
                  </a:ext>
                </a:extLst>
              </a:tr>
              <a:tr h="1312863">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Compound decision making</a:t>
                      </a:r>
                    </a:p>
                  </a:txBody>
                  <a:tcPr marL="93600" marR="93600" marT="46802" marB="4680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There may have to be more than one condition to be considered before the body can execute. All expressions must evaluate to true (AND) or at least one expression must evaluate to true (OR).</a:t>
                      </a:r>
                    </a:p>
                  </a:txBody>
                  <a:tcPr marL="93600" marR="93600" marT="46802" marB="4680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1312863">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Nested decision making</a:t>
                      </a:r>
                    </a:p>
                  </a:txBody>
                  <a:tcPr marL="93600" marR="93600" marT="46802" marB="4680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The outer Boolean expression (</a:t>
                      </a:r>
                      <a:r>
                        <a:rPr kumimoji="0" lang="ja-JP" altLang="en-US" sz="20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a:t>
                      </a:r>
                      <a:r>
                        <a:rPr kumimoji="0" lang="en-US" altLang="ja-JP" sz="20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gate keeper</a:t>
                      </a:r>
                      <a:r>
                        <a:rPr kumimoji="0" lang="ja-JP" altLang="en-US" sz="20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a:t>
                      </a:r>
                      <a:r>
                        <a:rPr kumimoji="0" lang="en-US" altLang="ja-JP" sz="20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 must be true before the inner expression will even be evaluated. (Inner Boolean expression is part of the body of the outer Boolean expression).</a:t>
                      </a:r>
                      <a:endParaRPr kumimoji="0" lang="en-US" altLang="en-US" sz="20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endParaRPr>
                    </a:p>
                  </a:txBody>
                  <a:tcPr marL="93600" marR="93600" marT="46802" marB="4680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Testing Decision Making Constructs</a:t>
            </a:r>
          </a:p>
        </p:txBody>
      </p:sp>
      <p:sp>
        <p:nvSpPr>
          <p:cNvPr id="63491" name="Rectangle 3"/>
          <p:cNvSpPr>
            <a:spLocks noGrp="1"/>
          </p:cNvSpPr>
          <p:nvPr>
            <p:ph type="body" idx="4294967295"/>
          </p:nvPr>
        </p:nvSpPr>
        <p:spPr/>
        <p:txBody>
          <a:bodyPr/>
          <a:lstStyle/>
          <a:p>
            <a:pPr marL="117475" indent="-117475" eaLnBrk="1" hangingPunct="1"/>
            <a:r>
              <a:rPr lang="en-US" altLang="en-US" dirty="0" smtClean="0">
                <a:ea typeface="ＭＳ Ｐゴシック" panose="020B0600070205080204" pitchFamily="34" charset="-128"/>
              </a:rPr>
              <a:t>Make sure that the body of each decision making mechanism executes when it should.</a:t>
            </a:r>
          </a:p>
          <a:p>
            <a:pPr marL="117475" indent="-117475" eaLnBrk="1" hangingPunct="1"/>
            <a:r>
              <a:rPr lang="en-US" altLang="en-US" dirty="0" smtClean="0">
                <a:ea typeface="ＭＳ Ｐゴシック" panose="020B0600070205080204" pitchFamily="34" charset="-128"/>
              </a:rPr>
              <a:t>Test:</a:t>
            </a:r>
          </a:p>
          <a:p>
            <a:pPr lvl="1" indent="-338138" eaLnBrk="1" hangingPunct="1">
              <a:buFontTx/>
              <a:buAutoNum type="arabicParenR"/>
            </a:pPr>
            <a:r>
              <a:rPr lang="en-US" altLang="en-US" sz="2400" dirty="0" smtClean="0">
                <a:ea typeface="ＭＳ Ｐゴシック" panose="020B0600070205080204" pitchFamily="34" charset="-128"/>
              </a:rPr>
              <a:t>Obvious true cases</a:t>
            </a:r>
          </a:p>
          <a:p>
            <a:pPr lvl="1" indent="-338138" eaLnBrk="1" hangingPunct="1">
              <a:buFontTx/>
              <a:buAutoNum type="arabicParenR"/>
            </a:pPr>
            <a:r>
              <a:rPr lang="en-US" altLang="en-US" sz="2400" dirty="0" smtClean="0">
                <a:ea typeface="ＭＳ Ｐゴシック" panose="020B0600070205080204" pitchFamily="34" charset="-128"/>
              </a:rPr>
              <a:t>Obvious false cases</a:t>
            </a:r>
          </a:p>
          <a:p>
            <a:pPr lvl="1" indent="-338138" eaLnBrk="1" hangingPunct="1">
              <a:buFontTx/>
              <a:buAutoNum type="arabicParenR"/>
            </a:pPr>
            <a:r>
              <a:rPr lang="en-US" altLang="en-US" sz="2400" dirty="0" smtClean="0">
                <a:ea typeface="ＭＳ Ｐゴシック" panose="020B0600070205080204" pitchFamily="34" charset="-128"/>
              </a:rPr>
              <a:t>Boundary cases</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Testing Decisions: An Example</a:t>
            </a:r>
          </a:p>
        </p:txBody>
      </p:sp>
      <p:sp>
        <p:nvSpPr>
          <p:cNvPr id="64515" name="Rectangle 3"/>
          <p:cNvSpPr>
            <a:spLocks noGrp="1"/>
          </p:cNvSpPr>
          <p:nvPr>
            <p:ph type="body" idx="4294967295"/>
          </p:nvPr>
        </p:nvSpPr>
        <p:spPr/>
        <p:txBody>
          <a:bodyPr/>
          <a:lstStyle/>
          <a:p>
            <a:pPr eaLnBrk="1" hangingPunct="1">
              <a:buFontTx/>
              <a:buNone/>
            </a:pPr>
            <a:r>
              <a:rPr lang="en-US" altLang="en-US" b="1" dirty="0" smtClean="0">
                <a:ea typeface="ＭＳ Ｐゴシック" panose="020B0600070205080204" pitchFamily="34" charset="-128"/>
              </a:rPr>
              <a:t>Program name</a:t>
            </a:r>
            <a:r>
              <a:rPr lang="en-US" altLang="en-US" dirty="0" smtClean="0">
                <a:ea typeface="ＭＳ Ｐゴシック" panose="020B0600070205080204" pitchFamily="34" charset="-128"/>
              </a:rPr>
              <a:t>: first_</a:t>
            </a:r>
            <a:r>
              <a:rPr lang="en-US" altLang="en-US" sz="2000" dirty="0" smtClean="0">
                <a:latin typeface="Consolas" panose="020B0609020204030204" pitchFamily="49" charset="0"/>
                <a:ea typeface="ＭＳ Ｐゴシック" panose="020B0600070205080204" pitchFamily="34" charset="-128"/>
              </a:rPr>
              <a:t>test_example.py</a:t>
            </a:r>
          </a:p>
          <a:p>
            <a:pPr eaLnBrk="1" hangingPunct="1">
              <a:buFontTx/>
              <a:buNone/>
            </a:pPr>
            <a:r>
              <a:rPr lang="en-US" altLang="en-US" sz="1800" dirty="0" smtClean="0">
                <a:latin typeface="Consolas" panose="020B0609020204030204" pitchFamily="49" charset="0"/>
                <a:ea typeface="ＭＳ Ｐゴシック" panose="020B0600070205080204" pitchFamily="34" charset="-128"/>
              </a:rPr>
              <a:t>num = int(input("Type in a value for num: "))</a:t>
            </a:r>
          </a:p>
          <a:p>
            <a:pPr eaLnBrk="1" hangingPunct="1">
              <a:buFontTx/>
              <a:buNone/>
            </a:pPr>
            <a:r>
              <a:rPr lang="en-US" altLang="en-US" sz="1800" dirty="0" smtClean="0">
                <a:latin typeface="Consolas" panose="020B0609020204030204" pitchFamily="49" charset="0"/>
                <a:ea typeface="ＭＳ Ｐゴシック" panose="020B0600070205080204" pitchFamily="34" charset="-128"/>
              </a:rPr>
              <a:t>if (num &gt;= 0):</a:t>
            </a:r>
          </a:p>
          <a:p>
            <a:pPr eaLnBrk="1" hangingPunct="1">
              <a:buFontTx/>
              <a:buNone/>
            </a:pPr>
            <a:r>
              <a:rPr lang="en-US" altLang="en-US" sz="1800" dirty="0" smtClean="0">
                <a:latin typeface="Consolas" panose="020B0609020204030204" pitchFamily="49" charset="0"/>
                <a:ea typeface="ＭＳ Ｐゴシック" panose="020B0600070205080204" pitchFamily="34" charset="-128"/>
              </a:rPr>
              <a:t>    print("Num is non-negative. ")</a:t>
            </a:r>
          </a:p>
          <a:p>
            <a:pPr eaLnBrk="1" hangingPunct="1">
              <a:buFontTx/>
              <a:buNone/>
            </a:pPr>
            <a:r>
              <a:rPr lang="en-US" altLang="en-US" sz="1800" dirty="0" smtClean="0">
                <a:latin typeface="Consolas" panose="020B0609020204030204" pitchFamily="49" charset="0"/>
                <a:ea typeface="ＭＳ Ｐゴシック" panose="020B0600070205080204" pitchFamily="34" charset="-128"/>
              </a:rPr>
              <a:t>else:</a:t>
            </a:r>
          </a:p>
          <a:p>
            <a:pPr eaLnBrk="1" hangingPunct="1">
              <a:buFontTx/>
              <a:buNone/>
            </a:pPr>
            <a:r>
              <a:rPr lang="en-US" altLang="en-US" sz="1800" dirty="0" smtClean="0">
                <a:latin typeface="Consolas" panose="020B0609020204030204" pitchFamily="49" charset="0"/>
                <a:ea typeface="ＭＳ Ｐゴシック" panose="020B0600070205080204" pitchFamily="34" charset="-128"/>
              </a:rPr>
              <a:t>    print("Num is negative. ")</a:t>
            </a:r>
          </a:p>
          <a:p>
            <a:pPr eaLnBrk="1" hangingPunct="1"/>
            <a:endParaRPr lang="en-US" altLang="en-US" sz="1800" dirty="0" smtClean="0">
              <a:latin typeface="Consolas" panose="020B0609020204030204" pitchFamily="49" charset="0"/>
              <a:ea typeface="ＭＳ Ｐゴシック" panose="020B0600070205080204" pitchFamily="34" charset="-128"/>
            </a:endParaRPr>
          </a:p>
          <a:p>
            <a:pPr eaLnBrk="1" hangingPunct="1"/>
            <a:endParaRPr lang="en-US" altLang="en-US" sz="2000" dirty="0" smtClean="0">
              <a:latin typeface="Consolas" panose="020B0609020204030204" pitchFamily="49" charset="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Lesson: Avoid Using A Float When An Integer Will Do</a:t>
            </a:r>
          </a:p>
        </p:txBody>
      </p:sp>
      <p:sp>
        <p:nvSpPr>
          <p:cNvPr id="65539" name="Rectangle 3"/>
          <p:cNvSpPr>
            <a:spLocks noGrp="1"/>
          </p:cNvSpPr>
          <p:nvPr>
            <p:ph type="body" idx="4294967295"/>
          </p:nvPr>
        </p:nvSpPr>
        <p:spPr/>
        <p:txBody>
          <a:bodyPr/>
          <a:lstStyle/>
          <a:p>
            <a:pPr eaLnBrk="1" hangingPunct="1">
              <a:buFontTx/>
              <a:buNone/>
            </a:pPr>
            <a:r>
              <a:rPr lang="en-US" altLang="en-US" b="1" dirty="0" smtClean="0">
                <a:ea typeface="ＭＳ Ｐゴシック" panose="020B0600070205080204" pitchFamily="34" charset="-128"/>
              </a:rPr>
              <a:t>Program name: </a:t>
            </a:r>
            <a:r>
              <a:rPr lang="en-US" altLang="en-US" sz="2000" dirty="0" smtClean="0">
                <a:latin typeface="Consolas" panose="020B0609020204030204" pitchFamily="49" charset="0"/>
                <a:ea typeface="ＭＳ Ｐゴシック" panose="020B0600070205080204" pitchFamily="34" charset="-128"/>
              </a:rPr>
              <a:t>real_test.py</a:t>
            </a:r>
          </a:p>
          <a:p>
            <a:pPr eaLnBrk="1" hangingPunct="1">
              <a:buFontTx/>
              <a:buNone/>
            </a:pPr>
            <a:r>
              <a:rPr lang="en-US" altLang="en-US" sz="1800" dirty="0" smtClean="0">
                <a:latin typeface="Consolas" panose="020B0609020204030204" pitchFamily="49" charset="0"/>
                <a:ea typeface="ＭＳ Ｐゴシック" panose="020B0600070205080204" pitchFamily="34" charset="-128"/>
              </a:rPr>
              <a:t>num = 1.0 - 0.55</a:t>
            </a:r>
          </a:p>
          <a:p>
            <a:pPr eaLnBrk="1" hangingPunct="1">
              <a:buFontTx/>
              <a:buNone/>
            </a:pPr>
            <a:r>
              <a:rPr lang="en-US" altLang="en-US" sz="1800" dirty="0" smtClean="0">
                <a:latin typeface="Consolas" panose="020B0609020204030204" pitchFamily="49" charset="0"/>
                <a:ea typeface="ＭＳ Ｐゴシック" panose="020B0600070205080204" pitchFamily="34" charset="-128"/>
              </a:rPr>
              <a:t>if (num == 0.45):</a:t>
            </a:r>
          </a:p>
          <a:p>
            <a:pPr eaLnBrk="1" hangingPunct="1">
              <a:buFontTx/>
              <a:buNone/>
            </a:pPr>
            <a:r>
              <a:rPr lang="en-US" altLang="en-US" sz="1800" dirty="0" smtClean="0">
                <a:latin typeface="Consolas" panose="020B0609020204030204" pitchFamily="49" charset="0"/>
                <a:ea typeface="ＭＳ Ｐゴシック" panose="020B0600070205080204" pitchFamily="34" charset="-128"/>
              </a:rPr>
              <a:t>    print("Forty five")</a:t>
            </a:r>
          </a:p>
          <a:p>
            <a:pPr eaLnBrk="1" hangingPunct="1">
              <a:buFontTx/>
              <a:buNone/>
            </a:pPr>
            <a:r>
              <a:rPr lang="en-US" altLang="en-US" sz="1800" dirty="0" smtClean="0">
                <a:latin typeface="Consolas" panose="020B0609020204030204" pitchFamily="49" charset="0"/>
                <a:ea typeface="ＭＳ Ｐゴシック" panose="020B0600070205080204" pitchFamily="34" charset="-128"/>
              </a:rPr>
              <a:t>else:</a:t>
            </a:r>
          </a:p>
          <a:p>
            <a:pPr eaLnBrk="1" hangingPunct="1">
              <a:buFontTx/>
              <a:buNone/>
            </a:pPr>
            <a:r>
              <a:rPr lang="en-US" altLang="en-US" sz="1800" dirty="0" smtClean="0">
                <a:latin typeface="Consolas" panose="020B0609020204030204" pitchFamily="49" charset="0"/>
                <a:ea typeface="ＭＳ Ｐゴシック" panose="020B0600070205080204" pitchFamily="34" charset="-128"/>
              </a:rPr>
              <a:t>    print("Not forty five")</a:t>
            </a:r>
          </a:p>
        </p:txBody>
      </p:sp>
      <p:pic>
        <p:nvPicPr>
          <p:cNvPr id="7578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525" y="4038600"/>
            <a:ext cx="767715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57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US" altLang="en-US" dirty="0" smtClean="0">
                <a:ea typeface="ＭＳ Ｐゴシック" panose="020B0600070205080204" pitchFamily="34" charset="-128"/>
              </a:rPr>
              <a:t>Epsilon</a:t>
            </a:r>
          </a:p>
        </p:txBody>
      </p:sp>
      <p:sp>
        <p:nvSpPr>
          <p:cNvPr id="3" name="Content Placeholder 2"/>
          <p:cNvSpPr>
            <a:spLocks noGrp="1"/>
          </p:cNvSpPr>
          <p:nvPr>
            <p:ph idx="1"/>
          </p:nvPr>
        </p:nvSpPr>
        <p:spPr/>
        <p:txBody>
          <a:bodyPr/>
          <a:lstStyle/>
          <a:p>
            <a:r>
              <a:rPr lang="en-US" altLang="en-US" dirty="0" smtClean="0">
                <a:ea typeface="ＭＳ Ｐゴシック" panose="020B0600070205080204" pitchFamily="34" charset="-128"/>
              </a:rPr>
              <a:t>Because floating point numbers are only approximations of real numbers when performing a comparison “</a:t>
            </a:r>
            <a:r>
              <a:rPr lang="en-CA" altLang="ja-JP" dirty="0" smtClean="0">
                <a:ea typeface="ＭＳ Ｐゴシック" panose="020B0600070205080204" pitchFamily="34" charset="-128"/>
              </a:rPr>
              <a:t>seeing if two numbers are </a:t>
            </a:r>
            <a:r>
              <a:rPr lang="en-CA" altLang="en-US" dirty="0" smtClean="0">
                <a:ea typeface="ＭＳ Ｐゴシック" panose="020B0600070205080204" pitchFamily="34" charset="-128"/>
              </a:rPr>
              <a:t>‘</a:t>
            </a:r>
            <a:r>
              <a:rPr lang="en-CA" altLang="ja-JP" dirty="0" smtClean="0">
                <a:ea typeface="ＭＳ Ｐゴシック" panose="020B0600070205080204" pitchFamily="34" charset="-128"/>
              </a:rPr>
              <a:t>close</a:t>
            </a:r>
            <a:r>
              <a:rPr lang="en-CA" altLang="en-US" dirty="0" smtClean="0">
                <a:ea typeface="ＭＳ Ｐゴシック" panose="020B0600070205080204" pitchFamily="34" charset="-128"/>
              </a:rPr>
              <a:t>’</a:t>
            </a:r>
            <a:r>
              <a:rPr lang="en-CA" altLang="ja-JP" dirty="0" smtClean="0">
                <a:ea typeface="ＭＳ Ｐゴシック" panose="020B0600070205080204" pitchFamily="34" charset="-128"/>
              </a:rPr>
              <a:t> to each other</a:t>
            </a:r>
            <a:r>
              <a:rPr lang="en-CA" altLang="en-US" dirty="0" smtClean="0">
                <a:ea typeface="ＭＳ Ｐゴシック" panose="020B0600070205080204" pitchFamily="34" charset="-128"/>
              </a:rPr>
              <a:t>”</a:t>
            </a:r>
            <a:r>
              <a:rPr lang="en-CA" altLang="ja-JP" dirty="0" smtClean="0">
                <a:ea typeface="ＭＳ Ｐゴシック" panose="020B0600070205080204" pitchFamily="34" charset="-128"/>
              </a:rPr>
              <a:t> sometimes an Epsilon is used instead of zero.</a:t>
            </a:r>
          </a:p>
          <a:p>
            <a:r>
              <a:rPr lang="en-CA" altLang="en-US" dirty="0" smtClean="0">
                <a:ea typeface="ＭＳ Ｐゴシック" panose="020B0600070205080204" pitchFamily="34" charset="-128"/>
              </a:rPr>
              <a:t>Epsilon is a very small number.</a:t>
            </a:r>
          </a:p>
          <a:p>
            <a:r>
              <a:rPr lang="en-CA" altLang="en-US" dirty="0" smtClean="0">
                <a:ea typeface="ＭＳ Ｐゴシック" panose="020B0600070205080204" pitchFamily="34" charset="-128"/>
              </a:rPr>
              <a:t>If the absolute difference between the numbers is less than the Epsilon then the numbers are pretty close to each other (likely equal).</a:t>
            </a:r>
          </a:p>
          <a:p>
            <a:endParaRPr lang="en-US" altLang="en-US" dirty="0" smtClean="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Terminology</a:t>
            </a:r>
            <a:endParaRPr lang="en-US" dirty="0"/>
          </a:p>
        </p:txBody>
      </p:sp>
      <p:sp>
        <p:nvSpPr>
          <p:cNvPr id="3" name="Content Placeholder 2"/>
          <p:cNvSpPr>
            <a:spLocks noGrp="1"/>
          </p:cNvSpPr>
          <p:nvPr>
            <p:ph idx="1"/>
          </p:nvPr>
        </p:nvSpPr>
        <p:spPr/>
        <p:txBody>
          <a:bodyPr/>
          <a:lstStyle/>
          <a:p>
            <a:r>
              <a:rPr lang="en-US" b="1" dirty="0" smtClean="0"/>
              <a:t>Boolean expression</a:t>
            </a:r>
            <a:r>
              <a:rPr lang="en-US" dirty="0" smtClean="0"/>
              <a:t>: An </a:t>
            </a:r>
            <a:r>
              <a:rPr lang="en-US" dirty="0"/>
              <a:t>expression that must work out </a:t>
            </a:r>
            <a:r>
              <a:rPr lang="en-US" dirty="0" smtClean="0"/>
              <a:t>(evaluate to) to </a:t>
            </a:r>
            <a:r>
              <a:rPr lang="en-US" dirty="0"/>
              <a:t>either a true or false </a:t>
            </a:r>
            <a:r>
              <a:rPr lang="en-US" dirty="0" smtClean="0"/>
              <a:t>value. </a:t>
            </a:r>
          </a:p>
          <a:p>
            <a:pPr lvl="1"/>
            <a:r>
              <a:rPr lang="en-US" dirty="0" smtClean="0"/>
              <a:t>e.g</a:t>
            </a:r>
            <a:r>
              <a:rPr lang="en-US" dirty="0"/>
              <a:t>., it is over 45 Celsius </a:t>
            </a:r>
            <a:r>
              <a:rPr lang="en-US" dirty="0" smtClean="0"/>
              <a:t>today</a:t>
            </a:r>
            <a:endParaRPr lang="en-US" dirty="0"/>
          </a:p>
          <a:p>
            <a:pPr lvl="1"/>
            <a:r>
              <a:rPr lang="en-US" dirty="0"/>
              <a:t>e</a:t>
            </a:r>
            <a:r>
              <a:rPr lang="en-US" dirty="0" smtClean="0"/>
              <a:t>.g., the user correctly entered the password</a:t>
            </a:r>
            <a:endParaRPr lang="en-US" dirty="0"/>
          </a:p>
          <a:p>
            <a:r>
              <a:rPr lang="en-US" b="1" dirty="0" smtClean="0"/>
              <a:t>New term, body</a:t>
            </a:r>
            <a:r>
              <a:rPr lang="en-US" dirty="0" smtClean="0"/>
              <a:t>: A block of program instructions that will execute under a specified condition (for branches the body executes when the Boolean expression evaluates to/works out to true)</a:t>
            </a:r>
          </a:p>
          <a:p>
            <a:endParaRPr lang="en-US" dirty="0"/>
          </a:p>
          <a:p>
            <a:endParaRPr lang="en-US" dirty="0" smtClean="0"/>
          </a:p>
          <a:p>
            <a:endParaRPr lang="en-US" dirty="0" smtClean="0"/>
          </a:p>
          <a:p>
            <a:pPr lvl="1"/>
            <a:r>
              <a:rPr lang="en-US" dirty="0" smtClean="0"/>
              <a:t>Style requirement</a:t>
            </a:r>
          </a:p>
          <a:p>
            <a:pPr lvl="2"/>
            <a:r>
              <a:rPr lang="en-US" dirty="0" smtClean="0"/>
              <a:t>The ‘body’ is indented (4 spaces)</a:t>
            </a:r>
          </a:p>
          <a:p>
            <a:endParaRPr lang="en-US" dirty="0"/>
          </a:p>
        </p:txBody>
      </p:sp>
      <p:grpSp>
        <p:nvGrpSpPr>
          <p:cNvPr id="8" name="Group 7"/>
          <p:cNvGrpSpPr/>
          <p:nvPr/>
        </p:nvGrpSpPr>
        <p:grpSpPr>
          <a:xfrm>
            <a:off x="707954" y="4240284"/>
            <a:ext cx="8334089" cy="838200"/>
            <a:chOff x="606711" y="4097438"/>
            <a:chExt cx="8334089" cy="838200"/>
          </a:xfrm>
        </p:grpSpPr>
        <p:sp>
          <p:nvSpPr>
            <p:cNvPr id="4" name="Rectangle 3"/>
            <p:cNvSpPr/>
            <p:nvPr/>
          </p:nvSpPr>
          <p:spPr>
            <a:xfrm>
              <a:off x="606711" y="4115230"/>
              <a:ext cx="3657600" cy="820408"/>
            </a:xfrm>
            <a:prstGeom prst="rect">
              <a:avLst/>
            </a:prstGeom>
            <a:solidFill>
              <a:schemeClr val="bg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b="1" dirty="0">
                  <a:solidFill>
                    <a:srgbClr val="FFFFFF"/>
                  </a:solidFill>
                  <a:latin typeface="Consolas" panose="020B0609020204030204" pitchFamily="49" charset="0"/>
                  <a:cs typeface="Consolas" panose="020B0609020204030204" pitchFamily="49" charset="0"/>
                </a:rPr>
                <a:t>name=input("Name: ")</a:t>
              </a:r>
              <a:endParaRPr lang="en-US" sz="1800" b="1" dirty="0" smtClean="0">
                <a:solidFill>
                  <a:srgbClr val="FFFFFF"/>
                </a:solidFill>
                <a:latin typeface="Consolas" panose="020B0609020204030204" pitchFamily="49" charset="0"/>
                <a:cs typeface="Consolas" panose="020B0609020204030204" pitchFamily="49" charset="0"/>
              </a:endParaRPr>
            </a:p>
            <a:p>
              <a:r>
                <a:rPr lang="en-US" sz="1800" b="1" dirty="0">
                  <a:solidFill>
                    <a:srgbClr val="FFFFFF"/>
                  </a:solidFill>
                  <a:latin typeface="Consolas" panose="020B0609020204030204" pitchFamily="49" charset="0"/>
                  <a:cs typeface="Consolas" panose="020B0609020204030204" pitchFamily="49" charset="0"/>
                </a:rPr>
                <a:t>p</a:t>
              </a:r>
              <a:r>
                <a:rPr lang="en-US" sz="1800" b="1" dirty="0" smtClean="0">
                  <a:solidFill>
                    <a:srgbClr val="FFFFFF"/>
                  </a:solidFill>
                  <a:latin typeface="Consolas" panose="020B0609020204030204" pitchFamily="49" charset="0"/>
                  <a:cs typeface="Consolas" panose="020B0609020204030204" pitchFamily="49" charset="0"/>
                </a:rPr>
                <a:t>rint(name)</a:t>
              </a:r>
              <a:endParaRPr lang="en-US" sz="1800" b="1" dirty="0">
                <a:solidFill>
                  <a:srgbClr val="FFFFFF"/>
                </a:solidFill>
                <a:latin typeface="Consolas" panose="020B0609020204030204" pitchFamily="49" charset="0"/>
                <a:cs typeface="Consolas" panose="020B0609020204030204" pitchFamily="49" charset="0"/>
              </a:endParaRPr>
            </a:p>
          </p:txBody>
        </p:sp>
        <p:sp>
          <p:nvSpPr>
            <p:cNvPr id="5" name="Right Brace 4"/>
            <p:cNvSpPr/>
            <p:nvPr/>
          </p:nvSpPr>
          <p:spPr>
            <a:xfrm>
              <a:off x="4457700" y="4097438"/>
              <a:ext cx="381000" cy="838200"/>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FF0000"/>
                </a:solidFill>
              </a:endParaRPr>
            </a:p>
          </p:txBody>
        </p:sp>
        <p:sp>
          <p:nvSpPr>
            <p:cNvPr id="6" name="TextBox 5"/>
            <p:cNvSpPr txBox="1"/>
            <p:nvPr/>
          </p:nvSpPr>
          <p:spPr>
            <a:xfrm>
              <a:off x="4880496" y="4196974"/>
              <a:ext cx="4060304" cy="738664"/>
            </a:xfrm>
            <a:prstGeom prst="rect">
              <a:avLst/>
            </a:prstGeom>
            <a:noFill/>
          </p:spPr>
          <p:txBody>
            <a:bodyPr wrap="square" rtlCol="0">
              <a:spAutoFit/>
            </a:bodyPr>
            <a:lstStyle/>
            <a:p>
              <a:r>
                <a:rPr lang="en-US" b="1" dirty="0" smtClean="0">
                  <a:solidFill>
                    <a:srgbClr val="FF0000"/>
                  </a:solidFill>
                </a:rPr>
                <a:t>This/these instruction/instructions run when you give the Python interpreter the name of a file, the ‘body’ of the Python program runs</a:t>
              </a:r>
              <a:endParaRPr lang="en-US" b="1" dirty="0">
                <a:solidFill>
                  <a:srgbClr val="FF0000"/>
                </a:solidFill>
              </a:endParaRPr>
            </a:p>
          </p:txBody>
        </p:sp>
      </p:grpSp>
    </p:spTree>
    <p:extLst>
      <p:ext uri="{BB962C8B-B14F-4D97-AF65-F5344CB8AC3E}">
        <p14:creationId xmlns:p14="http://schemas.microsoft.com/office/powerpoint/2010/main" val="2312858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autoUpdateAnimBg="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p:txBody>
          <a:bodyPr/>
          <a:lstStyle/>
          <a:p>
            <a:r>
              <a:rPr lang="en-US" altLang="en-US" dirty="0" smtClean="0">
                <a:ea typeface="ＭＳ Ｐゴシック" panose="020B0600070205080204" pitchFamily="34" charset="-128"/>
              </a:rPr>
              <a:t>Not Using Epsilon: Floating Point Error</a:t>
            </a:r>
          </a:p>
        </p:txBody>
      </p:sp>
      <p:sp>
        <p:nvSpPr>
          <p:cNvPr id="67587" name="Content Placeholder 2"/>
          <p:cNvSpPr>
            <a:spLocks noGrp="1"/>
          </p:cNvSpPr>
          <p:nvPr>
            <p:ph idx="1"/>
          </p:nvPr>
        </p:nvSpPr>
        <p:spPr/>
        <p:txBody>
          <a:bodyPr/>
          <a:lstStyle/>
          <a:p>
            <a:pPr marL="0" indent="0">
              <a:buFontTx/>
              <a:buNone/>
            </a:pPr>
            <a:r>
              <a:rPr lang="en-US" altLang="en-US" b="1" dirty="0" smtClean="0">
                <a:ea typeface="ＭＳ Ｐゴシック" panose="020B0600070205080204" pitchFamily="34" charset="-128"/>
              </a:rPr>
              <a:t>Example name</a:t>
            </a:r>
            <a:r>
              <a:rPr lang="en-US" altLang="en-US" dirty="0" smtClean="0">
                <a:ea typeface="ＭＳ Ｐゴシック" panose="020B0600070205080204" pitchFamily="34" charset="-128"/>
              </a:rPr>
              <a:t>: </a:t>
            </a:r>
            <a:r>
              <a:rPr lang="en-US" altLang="en-US" sz="2000" dirty="0" smtClean="0">
                <a:latin typeface="Consolas" panose="020B0609020204030204" pitchFamily="49" charset="0"/>
                <a:ea typeface="ＭＳ Ｐゴシック" panose="020B0600070205080204" pitchFamily="34" charset="-128"/>
              </a:rPr>
              <a:t>no_epsilon.py</a:t>
            </a:r>
          </a:p>
          <a:p>
            <a:pPr marL="0" indent="0">
              <a:buFontTx/>
              <a:buNone/>
            </a:pPr>
            <a:r>
              <a:rPr lang="en-US" altLang="en-US" sz="1800" dirty="0" smtClean="0">
                <a:latin typeface="Consolas" panose="020B0609020204030204" pitchFamily="49" charset="0"/>
                <a:ea typeface="ＭＳ Ｐゴシック" panose="020B0600070205080204" pitchFamily="34" charset="-128"/>
              </a:rPr>
              <a:t>a = 0.15 + 0.15</a:t>
            </a:r>
          </a:p>
          <a:p>
            <a:pPr marL="0" indent="0">
              <a:buFontTx/>
              <a:buNone/>
            </a:pPr>
            <a:r>
              <a:rPr lang="en-US" altLang="en-US" sz="1800" dirty="0" smtClean="0">
                <a:latin typeface="Consolas" panose="020B0609020204030204" pitchFamily="49" charset="0"/>
                <a:ea typeface="ＭＳ Ｐゴシック" panose="020B0600070205080204" pitchFamily="34" charset="-128"/>
              </a:rPr>
              <a:t>b = 0.2 + 0.1</a:t>
            </a:r>
          </a:p>
          <a:p>
            <a:pPr marL="0" indent="0">
              <a:buFontTx/>
              <a:buNone/>
            </a:pPr>
            <a:r>
              <a:rPr lang="en-US" altLang="en-US" sz="1800" dirty="0" smtClean="0">
                <a:latin typeface="Consolas" panose="020B0609020204030204" pitchFamily="49" charset="0"/>
                <a:ea typeface="ＭＳ Ｐゴシック" panose="020B0600070205080204" pitchFamily="34" charset="-128"/>
              </a:rPr>
              <a:t>if (a == b):</a:t>
            </a:r>
          </a:p>
          <a:p>
            <a:pPr marL="0" indent="0">
              <a:buFontTx/>
              <a:buNone/>
            </a:pPr>
            <a:r>
              <a:rPr lang="en-US" altLang="en-US" sz="1800" dirty="0" smtClean="0">
                <a:latin typeface="Consolas" panose="020B0609020204030204" pitchFamily="49" charset="0"/>
                <a:ea typeface="ＭＳ Ｐゴシック" panose="020B0600070205080204" pitchFamily="34" charset="-128"/>
              </a:rPr>
              <a:t>   print("Equal")</a:t>
            </a:r>
          </a:p>
          <a:p>
            <a:pPr marL="0" indent="0">
              <a:buFontTx/>
              <a:buNone/>
            </a:pPr>
            <a:r>
              <a:rPr lang="en-US" altLang="en-US" sz="1800" dirty="0" smtClean="0">
                <a:latin typeface="Consolas" panose="020B0609020204030204" pitchFamily="49" charset="0"/>
                <a:ea typeface="ＭＳ Ｐゴシック" panose="020B0600070205080204" pitchFamily="34" charset="-128"/>
              </a:rPr>
              <a:t>else:</a:t>
            </a:r>
          </a:p>
          <a:p>
            <a:pPr marL="0" indent="0">
              <a:buFontTx/>
              <a:buNone/>
            </a:pPr>
            <a:r>
              <a:rPr lang="en-US" altLang="en-US" sz="1800" dirty="0" smtClean="0">
                <a:latin typeface="Consolas" panose="020B0609020204030204" pitchFamily="49" charset="0"/>
                <a:ea typeface="ＭＳ Ｐゴシック" panose="020B0600070205080204" pitchFamily="34" charset="-128"/>
              </a:rPr>
              <a:t>    print("Not equal")</a:t>
            </a:r>
          </a:p>
        </p:txBody>
      </p:sp>
      <p:pic>
        <p:nvPicPr>
          <p:cNvPr id="7782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4675" y="3927475"/>
            <a:ext cx="3746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78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p:txBody>
          <a:bodyPr/>
          <a:lstStyle/>
          <a:p>
            <a:r>
              <a:rPr lang="en-US" altLang="en-US" dirty="0" smtClean="0">
                <a:ea typeface="ＭＳ Ｐゴシック" panose="020B0600070205080204" pitchFamily="34" charset="-128"/>
              </a:rPr>
              <a:t>Using Epsilon: Better Approach</a:t>
            </a:r>
          </a:p>
        </p:txBody>
      </p:sp>
      <p:sp>
        <p:nvSpPr>
          <p:cNvPr id="68611" name="Content Placeholder 2"/>
          <p:cNvSpPr>
            <a:spLocks noGrp="1"/>
          </p:cNvSpPr>
          <p:nvPr>
            <p:ph idx="1"/>
          </p:nvPr>
        </p:nvSpPr>
        <p:spPr/>
        <p:txBody>
          <a:bodyPr/>
          <a:lstStyle/>
          <a:p>
            <a:pPr marL="0" indent="0">
              <a:buFontTx/>
              <a:buNone/>
            </a:pPr>
            <a:r>
              <a:rPr lang="en-US" altLang="en-US" sz="2000" b="1" dirty="0" smtClean="0">
                <a:ea typeface="ＭＳ Ｐゴシック" panose="020B0600070205080204" pitchFamily="34" charset="-128"/>
              </a:rPr>
              <a:t>Example name</a:t>
            </a:r>
            <a:r>
              <a:rPr lang="en-US" altLang="en-US" sz="2000" dirty="0" smtClean="0">
                <a:ea typeface="ＭＳ Ｐゴシック" panose="020B0600070205080204" pitchFamily="34" charset="-128"/>
              </a:rPr>
              <a:t>: </a:t>
            </a:r>
            <a:r>
              <a:rPr lang="en-US" altLang="en-US" sz="1800" dirty="0" smtClean="0">
                <a:latin typeface="Consolas" panose="020B0609020204030204" pitchFamily="49" charset="0"/>
                <a:ea typeface="ＭＳ Ｐゴシック" panose="020B0600070205080204" pitchFamily="34" charset="-128"/>
              </a:rPr>
              <a:t>employing_epsilon.py</a:t>
            </a:r>
            <a:endParaRPr lang="en-US" altLang="en-US" sz="2000" dirty="0" smtClean="0">
              <a:latin typeface="Consolas" panose="020B0609020204030204" pitchFamily="49" charset="0"/>
              <a:ea typeface="ＭＳ Ｐゴシック" panose="020B0600070205080204" pitchFamily="34" charset="-128"/>
            </a:endParaRPr>
          </a:p>
          <a:p>
            <a:pPr marL="0" indent="0">
              <a:buFontTx/>
              <a:buNone/>
            </a:pPr>
            <a:r>
              <a:rPr lang="en-US" altLang="en-US" sz="1800" dirty="0" smtClean="0">
                <a:latin typeface="Consolas" panose="020B0609020204030204" pitchFamily="49" charset="0"/>
                <a:ea typeface="ＭＳ Ｐゴシック" panose="020B0600070205080204" pitchFamily="34" charset="-128"/>
              </a:rPr>
              <a:t>EPSILON = 0.00001</a:t>
            </a:r>
          </a:p>
          <a:p>
            <a:pPr marL="0" indent="0">
              <a:buFontTx/>
              <a:buNone/>
            </a:pPr>
            <a:r>
              <a:rPr lang="en-US" altLang="en-US" sz="1800" dirty="0" smtClean="0">
                <a:latin typeface="Consolas" panose="020B0609020204030204" pitchFamily="49" charset="0"/>
                <a:ea typeface="ＭＳ Ｐゴシック" panose="020B0600070205080204" pitchFamily="34" charset="-128"/>
              </a:rPr>
              <a:t>a = 0.15 + 0.15</a:t>
            </a:r>
          </a:p>
          <a:p>
            <a:pPr marL="0" indent="0">
              <a:buFontTx/>
              <a:buNone/>
            </a:pPr>
            <a:r>
              <a:rPr lang="en-US" altLang="en-US" sz="1800" dirty="0" smtClean="0">
                <a:latin typeface="Consolas" panose="020B0609020204030204" pitchFamily="49" charset="0"/>
                <a:ea typeface="ＭＳ Ｐゴシック" panose="020B0600070205080204" pitchFamily="34" charset="-128"/>
              </a:rPr>
              <a:t>b = 0.2 + 0.1</a:t>
            </a:r>
          </a:p>
          <a:p>
            <a:pPr marL="0" indent="0">
              <a:buFontTx/>
              <a:buNone/>
            </a:pPr>
            <a:r>
              <a:rPr lang="en-US" altLang="en-US" sz="1800" dirty="0" smtClean="0">
                <a:latin typeface="Consolas" panose="020B0609020204030204" pitchFamily="49" charset="0"/>
                <a:ea typeface="ＭＳ Ｐゴシック" panose="020B0600070205080204" pitchFamily="34" charset="-128"/>
              </a:rPr>
              <a:t>if (abs((a - b)/b) &lt; EPSILON):</a:t>
            </a:r>
          </a:p>
          <a:p>
            <a:pPr marL="0" indent="0">
              <a:buFontTx/>
              <a:buNone/>
            </a:pPr>
            <a:r>
              <a:rPr lang="en-US" altLang="en-US" sz="1800" dirty="0" smtClean="0">
                <a:latin typeface="Consolas" panose="020B0609020204030204" pitchFamily="49" charset="0"/>
                <a:ea typeface="ＭＳ Ｐゴシック" panose="020B0600070205080204" pitchFamily="34" charset="-128"/>
              </a:rPr>
              <a:t>   print("Equal: the different is less than a small number")</a:t>
            </a:r>
          </a:p>
          <a:p>
            <a:pPr marL="0" indent="0">
              <a:buFontTx/>
              <a:buNone/>
            </a:pPr>
            <a:r>
              <a:rPr lang="en-US" altLang="en-US" sz="1800" dirty="0" smtClean="0">
                <a:latin typeface="Consolas" panose="020B0609020204030204" pitchFamily="49" charset="0"/>
                <a:ea typeface="ＭＳ Ｐゴシック" panose="020B0600070205080204" pitchFamily="34" charset="-128"/>
              </a:rPr>
              <a:t>else:</a:t>
            </a:r>
          </a:p>
          <a:p>
            <a:pPr marL="0" indent="0">
              <a:buFontTx/>
              <a:buNone/>
            </a:pPr>
            <a:r>
              <a:rPr lang="en-US" altLang="en-US" sz="1800" dirty="0" smtClean="0">
                <a:latin typeface="Consolas" panose="020B0609020204030204" pitchFamily="49" charset="0"/>
                <a:ea typeface="ＭＳ Ｐゴシック" panose="020B0600070205080204" pitchFamily="34" charset="-128"/>
              </a:rPr>
              <a:t>    print("Not equal")</a:t>
            </a:r>
          </a:p>
        </p:txBody>
      </p:sp>
      <p:pic>
        <p:nvPicPr>
          <p:cNvPr id="78855" name="Picture 7"/>
          <p:cNvPicPr>
            <a:picLocks noChangeAspect="1" noChangeArrowheads="1"/>
          </p:cNvPicPr>
          <p:nvPr/>
        </p:nvPicPr>
        <p:blipFill>
          <a:blip r:embed="rId3">
            <a:extLst>
              <a:ext uri="{28A0092B-C50C-407E-A947-70E740481C1C}">
                <a14:useLocalDpi xmlns:a14="http://schemas.microsoft.com/office/drawing/2010/main" val="0"/>
              </a:ext>
            </a:extLst>
          </a:blip>
          <a:srcRect t="9492" b="13911"/>
          <a:stretch>
            <a:fillRect/>
          </a:stretch>
        </p:blipFill>
        <p:spPr bwMode="auto">
          <a:xfrm>
            <a:off x="-22225" y="4114800"/>
            <a:ext cx="9013825" cy="250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88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a:xfrm>
            <a:off x="457200" y="260350"/>
            <a:ext cx="8229600" cy="730250"/>
          </a:xfrm>
        </p:spPr>
        <p:txBody>
          <a:bodyPr/>
          <a:lstStyle/>
          <a:p>
            <a:pPr eaLnBrk="1" hangingPunct="1"/>
            <a:r>
              <a:rPr lang="en-US" altLang="en-US" dirty="0" smtClean="0">
                <a:ea typeface="ＭＳ Ｐゴシック" panose="020B0600070205080204" pitchFamily="34" charset="-128"/>
              </a:rPr>
              <a:t>Extra Practice</a:t>
            </a:r>
          </a:p>
        </p:txBody>
      </p:sp>
      <p:sp>
        <p:nvSpPr>
          <p:cNvPr id="69635" name="Content Placeholder 2"/>
          <p:cNvSpPr>
            <a:spLocks noGrp="1"/>
          </p:cNvSpPr>
          <p:nvPr>
            <p:ph idx="1"/>
          </p:nvPr>
        </p:nvSpPr>
        <p:spPr/>
        <p:txBody>
          <a:bodyPr/>
          <a:lstStyle/>
          <a:p>
            <a:pPr eaLnBrk="1" hangingPunct="1"/>
            <a:r>
              <a:rPr lang="en-US" altLang="en-US" dirty="0" smtClean="0">
                <a:ea typeface="ＭＳ Ｐゴシック" panose="020B0600070205080204" pitchFamily="34" charset="-128"/>
              </a:rPr>
              <a:t>(From “Starting out with Python” by Tony Gaddis)</a:t>
            </a:r>
          </a:p>
          <a:p>
            <a:pPr eaLnBrk="1" hangingPunct="1"/>
            <a:endParaRPr lang="en-US" altLang="en-US" dirty="0" smtClean="0">
              <a:ea typeface="ＭＳ Ｐゴシック" panose="020B0600070205080204" pitchFamily="34" charset="-128"/>
            </a:endParaRPr>
          </a:p>
          <a:p>
            <a:pPr marL="333375" lvl="1" indent="0" eaLnBrk="1" hangingPunct="1">
              <a:buFont typeface="Arial" panose="020B0604020202020204" pitchFamily="34" charset="0"/>
              <a:buNone/>
            </a:pPr>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The following code contains several nested if-else statements. Unfortunately it was written without proper alignment and indentation. Rewrite the code and use the proper conventions of alignment and indentation.</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a:xfrm>
            <a:off x="457200" y="274638"/>
            <a:ext cx="8229600" cy="944562"/>
          </a:xfrm>
        </p:spPr>
        <p:txBody>
          <a:bodyPr/>
          <a:lstStyle/>
          <a:p>
            <a:r>
              <a:rPr lang="en-US" altLang="en-US" dirty="0" smtClean="0">
                <a:ea typeface="ＭＳ Ｐゴシック" panose="020B0600070205080204" pitchFamily="34" charset="-128"/>
              </a:rPr>
              <a:t>Extra Practice (2)</a:t>
            </a:r>
          </a:p>
        </p:txBody>
      </p:sp>
      <p:sp>
        <p:nvSpPr>
          <p:cNvPr id="215043" name="Content Placeholder 3"/>
          <p:cNvSpPr>
            <a:spLocks noGrp="1"/>
          </p:cNvSpPr>
          <p:nvPr>
            <p:ph sz="half" idx="2"/>
          </p:nvPr>
        </p:nvSpPr>
        <p:spPr>
          <a:xfrm>
            <a:off x="533400" y="1246188"/>
            <a:ext cx="4040188" cy="1828800"/>
          </a:xfrm>
        </p:spPr>
        <p:txBody>
          <a:bodyPr/>
          <a:lstStyle/>
          <a:p>
            <a:pPr marL="0" indent="0">
              <a:buFontTx/>
              <a:buNone/>
              <a:defRPr/>
            </a:pPr>
            <a:r>
              <a:rPr lang="en-US" altLang="en-US" sz="1800" dirty="0" smtClean="0">
                <a:solidFill>
                  <a:schemeClr val="bg1">
                    <a:lumMod val="75000"/>
                  </a:schemeClr>
                </a:solidFill>
                <a:latin typeface="Consolas" pitchFamily="49" charset="0"/>
                <a:ea typeface="ＭＳ Ｐゴシック" pitchFamily="34" charset="-128"/>
                <a:cs typeface="Consolas" pitchFamily="49" charset="0"/>
              </a:rPr>
              <a:t># Grade cut-offs</a:t>
            </a:r>
          </a:p>
          <a:p>
            <a:pPr marL="0" indent="0">
              <a:buFontTx/>
              <a:buNone/>
              <a:defRPr/>
            </a:pPr>
            <a:r>
              <a:rPr lang="en-US" altLang="en-US" sz="1800" dirty="0" smtClean="0">
                <a:latin typeface="Consolas" pitchFamily="49" charset="0"/>
                <a:ea typeface="ＭＳ Ｐゴシック" pitchFamily="34" charset="-128"/>
                <a:cs typeface="Consolas" pitchFamily="49" charset="0"/>
              </a:rPr>
              <a:t>A_SCORE = 90</a:t>
            </a:r>
          </a:p>
          <a:p>
            <a:pPr marL="0" indent="0">
              <a:buFontTx/>
              <a:buNone/>
              <a:defRPr/>
            </a:pPr>
            <a:r>
              <a:rPr lang="en-US" altLang="en-US" sz="1800" dirty="0" smtClean="0">
                <a:latin typeface="Consolas" pitchFamily="49" charset="0"/>
                <a:ea typeface="ＭＳ Ｐゴシック" pitchFamily="34" charset="-128"/>
                <a:cs typeface="Consolas" pitchFamily="49" charset="0"/>
              </a:rPr>
              <a:t>B_SCORE = 80</a:t>
            </a:r>
          </a:p>
          <a:p>
            <a:pPr marL="0" indent="0">
              <a:buFontTx/>
              <a:buNone/>
              <a:defRPr/>
            </a:pPr>
            <a:r>
              <a:rPr lang="en-US" altLang="en-US" sz="1800" dirty="0" smtClean="0">
                <a:latin typeface="Consolas" pitchFamily="49" charset="0"/>
                <a:ea typeface="ＭＳ Ｐゴシック" pitchFamily="34" charset="-128"/>
                <a:cs typeface="Consolas" pitchFamily="49" charset="0"/>
              </a:rPr>
              <a:t>C_SCORE = 70</a:t>
            </a:r>
          </a:p>
          <a:p>
            <a:pPr marL="0" indent="0">
              <a:buFontTx/>
              <a:buNone/>
              <a:defRPr/>
            </a:pPr>
            <a:r>
              <a:rPr lang="en-US" altLang="en-US" sz="1800" dirty="0" smtClean="0">
                <a:latin typeface="Consolas" pitchFamily="49" charset="0"/>
                <a:ea typeface="ＭＳ Ｐゴシック" pitchFamily="34" charset="-128"/>
                <a:cs typeface="Consolas" pitchFamily="49" charset="0"/>
              </a:rPr>
              <a:t>D_SCORE = 60</a:t>
            </a:r>
          </a:p>
        </p:txBody>
      </p:sp>
      <p:sp>
        <p:nvSpPr>
          <p:cNvPr id="6" name="Content Placeholder 5"/>
          <p:cNvSpPr>
            <a:spLocks noGrp="1"/>
          </p:cNvSpPr>
          <p:nvPr>
            <p:ph sz="quarter" idx="4"/>
          </p:nvPr>
        </p:nvSpPr>
        <p:spPr>
          <a:xfrm>
            <a:off x="4721225" y="1246188"/>
            <a:ext cx="4041775" cy="4602162"/>
          </a:xfrm>
        </p:spPr>
        <p:txBody>
          <a:bodyPr/>
          <a:lstStyle/>
          <a:p>
            <a:pPr marL="0" indent="0" eaLnBrk="1" hangingPunct="1">
              <a:buFont typeface="Arial" charset="0"/>
              <a:buNone/>
              <a:defRPr/>
            </a:pPr>
            <a:r>
              <a:rPr lang="en-US" altLang="en-US" sz="1800" dirty="0">
                <a:latin typeface="Consolas" pitchFamily="49" charset="0"/>
                <a:ea typeface="+mn-ea"/>
                <a:cs typeface="Consolas" pitchFamily="49" charset="0"/>
              </a:rPr>
              <a:t>if (score &gt;= A_SCORE):</a:t>
            </a:r>
          </a:p>
          <a:p>
            <a:pPr marL="0" indent="0" eaLnBrk="1" hangingPunct="1">
              <a:buFont typeface="Arial" charset="0"/>
              <a:buNone/>
              <a:defRPr/>
            </a:pPr>
            <a:r>
              <a:rPr lang="en-US" altLang="en-US" sz="1800" dirty="0">
                <a:latin typeface="Consolas" pitchFamily="49" charset="0"/>
                <a:ea typeface="+mn-ea"/>
                <a:cs typeface="Consolas" pitchFamily="49" charset="0"/>
              </a:rPr>
              <a:t>print("Your grade is A")</a:t>
            </a:r>
          </a:p>
          <a:p>
            <a:pPr marL="0" indent="0" eaLnBrk="1" hangingPunct="1">
              <a:buFont typeface="Arial" charset="0"/>
              <a:buNone/>
              <a:defRPr/>
            </a:pPr>
            <a:r>
              <a:rPr lang="en-US" altLang="en-US" sz="1800" dirty="0">
                <a:latin typeface="Consolas" pitchFamily="49" charset="0"/>
                <a:ea typeface="+mn-ea"/>
                <a:cs typeface="Consolas" pitchFamily="49" charset="0"/>
              </a:rPr>
              <a:t>else:</a:t>
            </a:r>
          </a:p>
          <a:p>
            <a:pPr marL="0" indent="0" eaLnBrk="1" hangingPunct="1">
              <a:buFont typeface="Arial" charset="0"/>
              <a:buNone/>
              <a:defRPr/>
            </a:pPr>
            <a:r>
              <a:rPr lang="en-US" altLang="en-US" sz="1800" dirty="0">
                <a:latin typeface="Consolas" pitchFamily="49" charset="0"/>
                <a:ea typeface="+mn-ea"/>
                <a:cs typeface="Consolas" pitchFamily="49" charset="0"/>
              </a:rPr>
              <a:t>if (score &gt;= B_SCORE):</a:t>
            </a:r>
          </a:p>
          <a:p>
            <a:pPr marL="0" indent="0" eaLnBrk="1" hangingPunct="1">
              <a:buFont typeface="Arial" charset="0"/>
              <a:buNone/>
              <a:defRPr/>
            </a:pPr>
            <a:r>
              <a:rPr lang="en-US" altLang="en-US" sz="1800" dirty="0">
                <a:latin typeface="Consolas" pitchFamily="49" charset="0"/>
                <a:ea typeface="+mn-ea"/>
                <a:cs typeface="Consolas" pitchFamily="49" charset="0"/>
              </a:rPr>
              <a:t>print("Your grade is B")</a:t>
            </a:r>
          </a:p>
          <a:p>
            <a:pPr marL="0" indent="0" eaLnBrk="1" hangingPunct="1">
              <a:buFont typeface="Arial" charset="0"/>
              <a:buNone/>
              <a:defRPr/>
            </a:pPr>
            <a:r>
              <a:rPr lang="en-US" altLang="en-US" sz="1800" dirty="0">
                <a:latin typeface="Consolas" pitchFamily="49" charset="0"/>
                <a:ea typeface="+mn-ea"/>
                <a:cs typeface="Consolas" pitchFamily="49" charset="0"/>
              </a:rPr>
              <a:t>else:</a:t>
            </a:r>
          </a:p>
          <a:p>
            <a:pPr marL="0" indent="0" eaLnBrk="1" hangingPunct="1">
              <a:buFont typeface="Arial" charset="0"/>
              <a:buNone/>
              <a:defRPr/>
            </a:pPr>
            <a:r>
              <a:rPr lang="en-US" altLang="en-US" sz="1800" dirty="0">
                <a:latin typeface="Consolas" pitchFamily="49" charset="0"/>
                <a:ea typeface="+mn-ea"/>
                <a:cs typeface="Consolas" pitchFamily="49" charset="0"/>
              </a:rPr>
              <a:t>if (score &gt;= C_SCORE):</a:t>
            </a:r>
          </a:p>
          <a:p>
            <a:pPr marL="0" indent="0" eaLnBrk="1" hangingPunct="1">
              <a:buFont typeface="Arial" charset="0"/>
              <a:buNone/>
              <a:defRPr/>
            </a:pPr>
            <a:r>
              <a:rPr lang="en-US" altLang="en-US" sz="1800" dirty="0">
                <a:latin typeface="Consolas" pitchFamily="49" charset="0"/>
                <a:ea typeface="+mn-ea"/>
                <a:cs typeface="Consolas" pitchFamily="49" charset="0"/>
              </a:rPr>
              <a:t>print("Your grade is C")</a:t>
            </a:r>
          </a:p>
          <a:p>
            <a:pPr marL="0" indent="0" eaLnBrk="1" hangingPunct="1">
              <a:buFont typeface="Arial" charset="0"/>
              <a:buNone/>
              <a:defRPr/>
            </a:pPr>
            <a:r>
              <a:rPr lang="en-US" altLang="en-US" sz="1800" dirty="0">
                <a:latin typeface="Consolas" pitchFamily="49" charset="0"/>
                <a:ea typeface="+mn-ea"/>
                <a:cs typeface="Consolas" pitchFamily="49" charset="0"/>
              </a:rPr>
              <a:t>else:</a:t>
            </a:r>
          </a:p>
          <a:p>
            <a:pPr marL="0" indent="0" eaLnBrk="1" hangingPunct="1">
              <a:buFont typeface="Arial" charset="0"/>
              <a:buNone/>
              <a:defRPr/>
            </a:pPr>
            <a:r>
              <a:rPr lang="en-US" altLang="en-US" sz="1800" dirty="0">
                <a:latin typeface="Consolas" pitchFamily="49" charset="0"/>
                <a:ea typeface="+mn-ea"/>
                <a:cs typeface="Consolas" pitchFamily="49" charset="0"/>
              </a:rPr>
              <a:t>if (score &gt;= D_SCORE):</a:t>
            </a:r>
          </a:p>
          <a:p>
            <a:pPr marL="0" indent="0" eaLnBrk="1" hangingPunct="1">
              <a:buFont typeface="Arial" charset="0"/>
              <a:buNone/>
              <a:defRPr/>
            </a:pPr>
            <a:r>
              <a:rPr lang="en-US" altLang="en-US" sz="1800" dirty="0">
                <a:latin typeface="Consolas" pitchFamily="49" charset="0"/>
                <a:ea typeface="+mn-ea"/>
                <a:cs typeface="Consolas" pitchFamily="49" charset="0"/>
              </a:rPr>
              <a:t>print("Your grade is D")</a:t>
            </a:r>
          </a:p>
          <a:p>
            <a:pPr marL="0" indent="0" eaLnBrk="1" hangingPunct="1">
              <a:buFont typeface="Arial" charset="0"/>
              <a:buNone/>
              <a:defRPr/>
            </a:pPr>
            <a:r>
              <a:rPr lang="en-US" altLang="en-US" sz="1800" dirty="0">
                <a:latin typeface="Consolas" pitchFamily="49" charset="0"/>
                <a:ea typeface="+mn-ea"/>
                <a:cs typeface="Consolas" pitchFamily="49" charset="0"/>
              </a:rPr>
              <a:t>else:</a:t>
            </a:r>
          </a:p>
          <a:p>
            <a:pPr marL="0" indent="0" eaLnBrk="1" hangingPunct="1">
              <a:buFont typeface="Arial" charset="0"/>
              <a:buNone/>
              <a:defRPr/>
            </a:pPr>
            <a:r>
              <a:rPr lang="en-US" altLang="en-US" sz="1800" dirty="0">
                <a:latin typeface="Consolas" pitchFamily="49" charset="0"/>
                <a:ea typeface="+mn-ea"/>
                <a:cs typeface="Consolas" pitchFamily="49" charset="0"/>
              </a:rPr>
              <a:t>print("Your grade is F")</a:t>
            </a:r>
          </a:p>
          <a:p>
            <a:pPr marL="0" indent="0" eaLnBrk="1" hangingPunct="1">
              <a:buFont typeface="Arial" charset="0"/>
              <a:buNone/>
              <a:defRPr/>
            </a:pPr>
            <a:endParaRPr lang="en-US" altLang="en-US" sz="1800" dirty="0">
              <a:latin typeface="Consolas" pitchFamily="49" charset="0"/>
              <a:ea typeface="+mn-ea"/>
              <a:cs typeface="Consolas" pitchFamily="49" charset="0"/>
            </a:endParaRPr>
          </a:p>
          <a:p>
            <a:pPr>
              <a:defRPr/>
            </a:pPr>
            <a:endParaRPr lang="en-US" sz="1800" dirty="0">
              <a:ea typeface="+mn-ea"/>
              <a:cs typeface="+mn-cs"/>
            </a:endParaRPr>
          </a:p>
        </p:txBody>
      </p:sp>
      <p:sp>
        <p:nvSpPr>
          <p:cNvPr id="7" name="Rectangle 6"/>
          <p:cNvSpPr>
            <a:spLocks noChangeArrowheads="1"/>
          </p:cNvSpPr>
          <p:nvPr/>
        </p:nvSpPr>
        <p:spPr bwMode="auto">
          <a:xfrm>
            <a:off x="609600" y="4370388"/>
            <a:ext cx="29718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400" b="1" dirty="0">
                <a:solidFill>
                  <a:srgbClr val="FF0000"/>
                </a:solidFill>
                <a:latin typeface="Arial" panose="020B0604020202020204" pitchFamily="34" charset="0"/>
              </a:rPr>
              <a:t>Common student question: If there isn’t a pre-created solution then how do I know  if I “got this right”?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p:txBody>
          <a:bodyPr/>
          <a:lstStyle/>
          <a:p>
            <a:r>
              <a:rPr lang="en-US" altLang="en-US" dirty="0" smtClean="0">
                <a:ea typeface="ＭＳ Ｐゴシック" panose="020B0600070205080204" pitchFamily="34" charset="-128"/>
              </a:rPr>
              <a:t>Rule Of Thumb: Branches</a:t>
            </a:r>
          </a:p>
        </p:txBody>
      </p:sp>
      <p:sp>
        <p:nvSpPr>
          <p:cNvPr id="71683" name="Content Placeholder 2"/>
          <p:cNvSpPr>
            <a:spLocks noGrp="1"/>
          </p:cNvSpPr>
          <p:nvPr>
            <p:ph idx="1"/>
          </p:nvPr>
        </p:nvSpPr>
        <p:spPr/>
        <p:txBody>
          <a:bodyPr/>
          <a:lstStyle/>
          <a:p>
            <a:r>
              <a:rPr lang="en-US" altLang="en-US" dirty="0" smtClean="0">
                <a:ea typeface="ＭＳ Ｐゴシック" panose="020B0600070205080204" pitchFamily="34" charset="-128"/>
              </a:rPr>
              <a:t>Be careful that your earlier cases don’t include the later cases if each case is supposed to be handled separately and exclusively.</a:t>
            </a:r>
          </a:p>
          <a:p>
            <a:endParaRPr lang="en-US" altLang="en-US" dirty="0" smtClean="0">
              <a:ea typeface="ＭＳ Ｐゴシック" panose="020B0600070205080204" pitchFamily="34" charset="-128"/>
            </a:endParaRPr>
          </a:p>
        </p:txBody>
      </p:sp>
      <p:sp>
        <p:nvSpPr>
          <p:cNvPr id="5" name="Text Box 4"/>
          <p:cNvSpPr txBox="1">
            <a:spLocks noChangeArrowheads="1"/>
          </p:cNvSpPr>
          <p:nvPr/>
        </p:nvSpPr>
        <p:spPr bwMode="auto">
          <a:xfrm>
            <a:off x="635000" y="2387600"/>
            <a:ext cx="27432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US" altLang="en-US" sz="1800" b="1" dirty="0">
                <a:latin typeface="Arial" panose="020B0604020202020204" pitchFamily="34" charset="0"/>
              </a:rPr>
              <a:t>Example 1</a:t>
            </a:r>
          </a:p>
          <a:p>
            <a:pPr eaLnBrk="1" hangingPunct="1">
              <a:spcBef>
                <a:spcPct val="50000"/>
              </a:spcBef>
              <a:buFontTx/>
              <a:buNone/>
            </a:pPr>
            <a:r>
              <a:rPr lang="en-US" altLang="en-US" sz="1800" dirty="0">
                <a:latin typeface="Consolas" panose="020B0609020204030204" pitchFamily="49" charset="0"/>
              </a:rPr>
              <a:t>if (num &gt;= 0):</a:t>
            </a:r>
          </a:p>
          <a:p>
            <a:pPr eaLnBrk="1" hangingPunct="1">
              <a:spcBef>
                <a:spcPct val="50000"/>
              </a:spcBef>
              <a:buFontTx/>
              <a:buNone/>
            </a:pPr>
            <a:r>
              <a:rPr lang="en-US" altLang="en-US" sz="1800" dirty="0">
                <a:latin typeface="Consolas" panose="020B0609020204030204" pitchFamily="49" charset="0"/>
              </a:rPr>
              <a:t>elif (num &gt;= 10):</a:t>
            </a:r>
          </a:p>
          <a:p>
            <a:pPr eaLnBrk="1" hangingPunct="1">
              <a:spcBef>
                <a:spcPct val="50000"/>
              </a:spcBef>
              <a:buFontTx/>
              <a:buNone/>
            </a:pPr>
            <a:r>
              <a:rPr lang="en-US" altLang="en-US" sz="1800" dirty="0">
                <a:latin typeface="Consolas" panose="020B0609020204030204" pitchFamily="49" charset="0"/>
              </a:rPr>
              <a:t>elif (num &gt;= 100):</a:t>
            </a:r>
          </a:p>
        </p:txBody>
      </p:sp>
      <p:sp>
        <p:nvSpPr>
          <p:cNvPr id="6" name="Text Box 5"/>
          <p:cNvSpPr txBox="1">
            <a:spLocks noChangeArrowheads="1"/>
          </p:cNvSpPr>
          <p:nvPr/>
        </p:nvSpPr>
        <p:spPr bwMode="auto">
          <a:xfrm>
            <a:off x="4445000" y="2387600"/>
            <a:ext cx="25908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US" altLang="en-US" sz="1800" b="1" dirty="0">
                <a:latin typeface="Arial" panose="020B0604020202020204" pitchFamily="34" charset="0"/>
              </a:rPr>
              <a:t>Example 2</a:t>
            </a:r>
          </a:p>
          <a:p>
            <a:pPr eaLnBrk="1" hangingPunct="1">
              <a:spcBef>
                <a:spcPct val="50000"/>
              </a:spcBef>
              <a:buFontTx/>
              <a:buNone/>
            </a:pPr>
            <a:r>
              <a:rPr lang="en-US" altLang="en-US" sz="1800" dirty="0">
                <a:latin typeface="Consolas" panose="020B0609020204030204" pitchFamily="49" charset="0"/>
              </a:rPr>
              <a:t>if (num &gt;= 100):</a:t>
            </a:r>
          </a:p>
          <a:p>
            <a:pPr eaLnBrk="1" hangingPunct="1">
              <a:spcBef>
                <a:spcPct val="50000"/>
              </a:spcBef>
              <a:buFontTx/>
              <a:buNone/>
            </a:pPr>
            <a:r>
              <a:rPr lang="en-US" altLang="en-US" sz="1800" dirty="0">
                <a:latin typeface="Consolas" panose="020B0609020204030204" pitchFamily="49" charset="0"/>
              </a:rPr>
              <a:t>elif (num &gt;= 10):</a:t>
            </a:r>
          </a:p>
          <a:p>
            <a:pPr eaLnBrk="1" hangingPunct="1">
              <a:spcBef>
                <a:spcPct val="50000"/>
              </a:spcBef>
              <a:buFontTx/>
              <a:buNone/>
            </a:pPr>
            <a:r>
              <a:rPr lang="en-US" altLang="en-US" sz="1800" dirty="0">
                <a:latin typeface="Consolas" panose="020B0609020204030204" pitchFamily="49" charset="0"/>
              </a:rPr>
              <a:t>elif (num &gt;= 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p:nvPr>
        </p:nvSpPr>
        <p:spPr/>
        <p:txBody>
          <a:bodyPr/>
          <a:lstStyle/>
          <a:p>
            <a:r>
              <a:rPr lang="en-US" altLang="en-US" dirty="0" smtClean="0">
                <a:ea typeface="ＭＳ Ｐゴシック" panose="020B0600070205080204" pitchFamily="34" charset="-128"/>
              </a:rPr>
              <a:t>Extra Practice: Grades</a:t>
            </a:r>
          </a:p>
        </p:txBody>
      </p:sp>
      <p:sp>
        <p:nvSpPr>
          <p:cNvPr id="72707" name="Content Placeholder 2"/>
          <p:cNvSpPr>
            <a:spLocks noGrp="1"/>
          </p:cNvSpPr>
          <p:nvPr>
            <p:ph idx="1"/>
          </p:nvPr>
        </p:nvSpPr>
        <p:spPr/>
        <p:txBody>
          <a:bodyPr/>
          <a:lstStyle/>
          <a:p>
            <a:r>
              <a:rPr lang="en-US" altLang="en-US" dirty="0" smtClean="0">
                <a:ea typeface="ＭＳ Ｐゴシック" panose="020B0600070205080204" pitchFamily="34" charset="-128"/>
              </a:rPr>
              <a:t>Write a program that converts percentages to one of the following letter grades: </a:t>
            </a:r>
            <a:r>
              <a:rPr lang="en-US" altLang="en-US" sz="2000" dirty="0" smtClean="0">
                <a:latin typeface="Arial" panose="020B0604020202020204" pitchFamily="34" charset="0"/>
                <a:ea typeface="ＭＳ Ｐゴシック" panose="020B0600070205080204" pitchFamily="34" charset="-128"/>
              </a:rPr>
              <a:t>A (90 – 100%), B (80 – 89%), C (70 – 79%), D (60 – 69%), F (0 – 59%).</a:t>
            </a:r>
          </a:p>
          <a:p>
            <a:endParaRPr lang="en-US" altLang="en-US" dirty="0" smtClean="0">
              <a:ea typeface="ＭＳ Ｐゴシック" panose="020B0600070205080204" pitchFamily="34" charset="-128"/>
            </a:endParaRPr>
          </a:p>
        </p:txBody>
      </p:sp>
      <p:sp>
        <p:nvSpPr>
          <p:cNvPr id="5" name="Rectangle 3"/>
          <p:cNvSpPr txBox="1">
            <a:spLocks/>
          </p:cNvSpPr>
          <p:nvPr/>
        </p:nvSpPr>
        <p:spPr bwMode="auto">
          <a:xfrm>
            <a:off x="838200" y="2514600"/>
            <a:ext cx="6248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20000"/>
              </a:spcBef>
              <a:buFontTx/>
              <a:buNone/>
            </a:pPr>
            <a:r>
              <a:rPr lang="en-US" altLang="en-US" sz="1800" b="1" dirty="0">
                <a:latin typeface="Consolas" panose="020B0609020204030204" pitchFamily="49" charset="0"/>
              </a:rPr>
              <a:t># First approach</a:t>
            </a:r>
          </a:p>
          <a:p>
            <a:pPr eaLnBrk="1" hangingPunct="1">
              <a:spcBef>
                <a:spcPct val="20000"/>
              </a:spcBef>
              <a:buFontTx/>
              <a:buNone/>
            </a:pPr>
            <a:r>
              <a:rPr lang="en-US" altLang="en-US" sz="1800" dirty="0">
                <a:latin typeface="Consolas" panose="020B0609020204030204" pitchFamily="49" charset="0"/>
              </a:rPr>
              <a:t>if (percentage &lt;= 100) or (percentage &gt;= 90):</a:t>
            </a:r>
          </a:p>
          <a:p>
            <a:pPr eaLnBrk="1" hangingPunct="1">
              <a:spcBef>
                <a:spcPct val="20000"/>
              </a:spcBef>
              <a:buFontTx/>
              <a:buNone/>
            </a:pPr>
            <a:r>
              <a:rPr lang="en-US" altLang="en-US" sz="1800" dirty="0">
                <a:latin typeface="Consolas" panose="020B0609020204030204" pitchFamily="49" charset="0"/>
              </a:rPr>
              <a:t>    letter = 'A'</a:t>
            </a:r>
          </a:p>
          <a:p>
            <a:pPr eaLnBrk="1" hangingPunct="1">
              <a:spcBef>
                <a:spcPct val="20000"/>
              </a:spcBef>
              <a:buFontTx/>
              <a:buNone/>
            </a:pPr>
            <a:r>
              <a:rPr lang="en-US" altLang="en-US" sz="1800" dirty="0">
                <a:latin typeface="Consolas" panose="020B0609020204030204" pitchFamily="49" charset="0"/>
              </a:rPr>
              <a:t>elif (percentage &lt;= 89) or (percentage &gt;= 80):</a:t>
            </a:r>
          </a:p>
          <a:p>
            <a:pPr eaLnBrk="1" hangingPunct="1">
              <a:spcBef>
                <a:spcPct val="20000"/>
              </a:spcBef>
              <a:buFontTx/>
              <a:buNone/>
            </a:pPr>
            <a:r>
              <a:rPr lang="en-US" altLang="en-US" sz="1800" dirty="0">
                <a:latin typeface="Consolas" panose="020B0609020204030204" pitchFamily="49" charset="0"/>
              </a:rPr>
              <a:t>    letter = 'B'</a:t>
            </a:r>
          </a:p>
          <a:p>
            <a:pPr eaLnBrk="1" hangingPunct="1">
              <a:spcBef>
                <a:spcPct val="20000"/>
              </a:spcBef>
              <a:buFontTx/>
              <a:buNone/>
            </a:pPr>
            <a:r>
              <a:rPr lang="en-US" altLang="en-US" sz="1800" dirty="0">
                <a:latin typeface="Consolas" panose="020B0609020204030204" pitchFamily="49" charset="0"/>
              </a:rPr>
              <a:t>Etc.</a:t>
            </a:r>
          </a:p>
        </p:txBody>
      </p:sp>
      <p:sp>
        <p:nvSpPr>
          <p:cNvPr id="6" name="Rectangle 3"/>
          <p:cNvSpPr txBox="1">
            <a:spLocks/>
          </p:cNvSpPr>
          <p:nvPr/>
        </p:nvSpPr>
        <p:spPr bwMode="auto">
          <a:xfrm>
            <a:off x="838200" y="4711700"/>
            <a:ext cx="6248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20000"/>
              </a:spcBef>
              <a:buFontTx/>
              <a:buNone/>
            </a:pPr>
            <a:r>
              <a:rPr lang="en-US" altLang="en-US" sz="1800" b="1" dirty="0">
                <a:latin typeface="Consolas" panose="020B0609020204030204" pitchFamily="49" charset="0"/>
              </a:rPr>
              <a:t># Second approach</a:t>
            </a:r>
          </a:p>
          <a:p>
            <a:pPr eaLnBrk="1" hangingPunct="1">
              <a:spcBef>
                <a:spcPct val="20000"/>
              </a:spcBef>
              <a:buFontTx/>
              <a:buNone/>
            </a:pPr>
            <a:r>
              <a:rPr lang="en-US" altLang="en-US" sz="1800" dirty="0">
                <a:latin typeface="Consolas" panose="020B0609020204030204" pitchFamily="49" charset="0"/>
              </a:rPr>
              <a:t>if (percentage &lt;= 100) and (percentage &gt;= 90):</a:t>
            </a:r>
          </a:p>
          <a:p>
            <a:pPr eaLnBrk="1" hangingPunct="1">
              <a:spcBef>
                <a:spcPct val="20000"/>
              </a:spcBef>
              <a:buFontTx/>
              <a:buNone/>
            </a:pPr>
            <a:r>
              <a:rPr lang="en-US" altLang="en-US" sz="1800" dirty="0">
                <a:latin typeface="Consolas" panose="020B0609020204030204" pitchFamily="49" charset="0"/>
              </a:rPr>
              <a:t>    letter = 'A'</a:t>
            </a:r>
          </a:p>
          <a:p>
            <a:pPr eaLnBrk="1" hangingPunct="1">
              <a:spcBef>
                <a:spcPct val="20000"/>
              </a:spcBef>
              <a:buFontTx/>
              <a:buNone/>
            </a:pPr>
            <a:r>
              <a:rPr lang="en-US" altLang="en-US" sz="1800" dirty="0">
                <a:latin typeface="Consolas" panose="020B0609020204030204" pitchFamily="49" charset="0"/>
              </a:rPr>
              <a:t>elif (percentage &lt;= 89) and (percentage &gt;= 80):</a:t>
            </a:r>
          </a:p>
          <a:p>
            <a:pPr eaLnBrk="1" hangingPunct="1">
              <a:spcBef>
                <a:spcPct val="20000"/>
              </a:spcBef>
              <a:buFontTx/>
              <a:buNone/>
            </a:pPr>
            <a:r>
              <a:rPr lang="en-US" altLang="en-US" sz="1800" dirty="0">
                <a:latin typeface="Consolas" panose="020B0609020204030204" pitchFamily="49" charset="0"/>
              </a:rPr>
              <a:t>    letter = 'B'</a:t>
            </a:r>
          </a:p>
          <a:p>
            <a:pPr eaLnBrk="1" hangingPunct="1">
              <a:spcBef>
                <a:spcPct val="20000"/>
              </a:spcBef>
              <a:buFontTx/>
              <a:buNone/>
            </a:pPr>
            <a:r>
              <a:rPr lang="en-US" altLang="en-US" sz="1800" dirty="0">
                <a:latin typeface="Consolas" panose="020B0609020204030204" pitchFamily="49" charset="0"/>
              </a:rPr>
              <a:t>Etc.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Decision Making: Checking Matches</a:t>
            </a:r>
          </a:p>
        </p:txBody>
      </p:sp>
      <p:sp>
        <p:nvSpPr>
          <p:cNvPr id="73731" name="Rectangle 3"/>
          <p:cNvSpPr>
            <a:spLocks noGrp="1"/>
          </p:cNvSpPr>
          <p:nvPr>
            <p:ph type="body" idx="4294967295"/>
          </p:nvPr>
        </p:nvSpPr>
        <p:spPr/>
        <p:txBody>
          <a:bodyPr/>
          <a:lstStyle/>
          <a:p>
            <a:pPr eaLnBrk="1" hangingPunct="1">
              <a:lnSpc>
                <a:spcPct val="90000"/>
              </a:lnSpc>
            </a:pPr>
            <a:r>
              <a:rPr lang="en-US" altLang="en-US" dirty="0" smtClean="0">
                <a:ea typeface="ＭＳ Ｐゴシック" panose="020B0600070205080204" pitchFamily="34" charset="-128"/>
              </a:rPr>
              <a:t>Python provides a quick way of checking for matches within a set.</a:t>
            </a:r>
          </a:p>
          <a:p>
            <a:pPr lvl="1" eaLnBrk="1" hangingPunct="1">
              <a:lnSpc>
                <a:spcPct val="90000"/>
              </a:lnSpc>
            </a:pPr>
            <a:r>
              <a:rPr lang="en-US" altLang="en-US" dirty="0" smtClean="0">
                <a:ea typeface="ＭＳ Ｐゴシック" panose="020B0600070205080204" pitchFamily="34" charset="-128"/>
              </a:rPr>
              <a:t>E.g., for a menu driven program the user’s response is one of the values in the set of valid responses.</a:t>
            </a:r>
          </a:p>
          <a:p>
            <a:pPr lvl="1" eaLnBrk="1" hangingPunct="1">
              <a:lnSpc>
                <a:spcPct val="90000"/>
              </a:lnSpc>
            </a:pPr>
            <a:endParaRPr lang="en-US" altLang="en-US" sz="2400" dirty="0" smtClean="0">
              <a:ea typeface="ＭＳ Ｐゴシック" panose="020B0600070205080204" pitchFamily="34" charset="-128"/>
            </a:endParaRPr>
          </a:p>
          <a:p>
            <a:pPr eaLnBrk="1" hangingPunct="1">
              <a:lnSpc>
                <a:spcPct val="90000"/>
              </a:lnSpc>
              <a:buFontTx/>
              <a:buNone/>
            </a:pPr>
            <a:r>
              <a:rPr lang="en-US" altLang="en-US" b="1" dirty="0" smtClean="0">
                <a:ea typeface="ＭＳ Ｐゴシック" panose="020B0600070205080204" pitchFamily="34" charset="-128"/>
              </a:rPr>
              <a:t>Format:</a:t>
            </a:r>
          </a:p>
          <a:p>
            <a:pPr lvl="1" eaLnBrk="1" hangingPunct="1">
              <a:lnSpc>
                <a:spcPct val="90000"/>
              </a:lnSpc>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(Strings)</a:t>
            </a:r>
          </a:p>
          <a:p>
            <a:pPr lvl="1" eaLnBrk="1" hangingPunct="1">
              <a:lnSpc>
                <a:spcPct val="90000"/>
              </a:lnSpc>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&lt;string variable&gt; in ("&lt;</a:t>
            </a:r>
            <a:r>
              <a:rPr lang="en-US" altLang="en-US" sz="1800" i="1" dirty="0" smtClean="0">
                <a:latin typeface="Consolas" panose="020B0609020204030204" pitchFamily="49" charset="0"/>
                <a:ea typeface="ＭＳ Ｐゴシック" panose="020B0600070205080204" pitchFamily="34" charset="-128"/>
              </a:rPr>
              <a:t>string</a:t>
            </a:r>
            <a:r>
              <a:rPr lang="en-US" altLang="en-US" sz="1800" i="1" baseline="-25000" dirty="0" smtClean="0">
                <a:latin typeface="Consolas" panose="020B0609020204030204" pitchFamily="49" charset="0"/>
                <a:ea typeface="ＭＳ Ｐゴシック" panose="020B0600070205080204" pitchFamily="34" charset="-128"/>
              </a:rPr>
              <a:t>1</a:t>
            </a:r>
            <a:r>
              <a:rPr lang="en-US" altLang="en-US" sz="1800" dirty="0" smtClean="0">
                <a:latin typeface="Consolas" panose="020B0609020204030204" pitchFamily="49" charset="0"/>
                <a:ea typeface="ＭＳ Ｐゴシック" panose="020B0600070205080204" pitchFamily="34" charset="-128"/>
              </a:rPr>
              <a:t>&gt; &lt;</a:t>
            </a:r>
            <a:r>
              <a:rPr lang="en-US" altLang="en-US" sz="1800" i="1" dirty="0" smtClean="0">
                <a:latin typeface="Consolas" panose="020B0609020204030204" pitchFamily="49" charset="0"/>
                <a:ea typeface="ＭＳ Ｐゴシック" panose="020B0600070205080204" pitchFamily="34" charset="-128"/>
              </a:rPr>
              <a:t>string</a:t>
            </a:r>
            <a:r>
              <a:rPr lang="en-US" altLang="en-US" sz="1800" i="1" baseline="-25000" dirty="0" smtClean="0">
                <a:latin typeface="Consolas" panose="020B0609020204030204" pitchFamily="49" charset="0"/>
                <a:ea typeface="ＭＳ Ｐゴシック" panose="020B0600070205080204" pitchFamily="34" charset="-128"/>
              </a:rPr>
              <a:t>2</a:t>
            </a:r>
            <a:r>
              <a:rPr lang="en-US" altLang="en-US" sz="1800" dirty="0" smtClean="0">
                <a:latin typeface="Consolas" panose="020B0609020204030204" pitchFamily="49" charset="0"/>
                <a:ea typeface="ＭＳ Ｐゴシック" panose="020B0600070205080204" pitchFamily="34" charset="-128"/>
              </a:rPr>
              <a:t>&gt;...&lt;</a:t>
            </a:r>
            <a:r>
              <a:rPr lang="en-US" altLang="en-US" sz="1800" i="1" dirty="0" smtClean="0">
                <a:latin typeface="Consolas" panose="020B0609020204030204" pitchFamily="49" charset="0"/>
                <a:ea typeface="ＭＳ Ｐゴシック" panose="020B0600070205080204" pitchFamily="34" charset="-128"/>
              </a:rPr>
              <a:t>string</a:t>
            </a:r>
            <a:r>
              <a:rPr lang="en-US" altLang="en-US" sz="1800" i="1" baseline="-25000" dirty="0" smtClean="0">
                <a:latin typeface="Consolas" panose="020B0609020204030204" pitchFamily="49" charset="0"/>
                <a:ea typeface="ＭＳ Ｐゴシック" panose="020B0600070205080204" pitchFamily="34" charset="-128"/>
              </a:rPr>
              <a:t>n</a:t>
            </a:r>
            <a:r>
              <a:rPr lang="en-US" altLang="en-US" sz="1800" dirty="0" smtClean="0">
                <a:latin typeface="Consolas" panose="020B0609020204030204" pitchFamily="49" charset="0"/>
                <a:ea typeface="ＭＳ Ｐゴシック" panose="020B0600070205080204" pitchFamily="34" charset="-128"/>
              </a:rPr>
              <a:t>&gt;"):</a:t>
            </a:r>
          </a:p>
          <a:p>
            <a:pPr lvl="1" eaLnBrk="1" hangingPunct="1">
              <a:lnSpc>
                <a:spcPct val="90000"/>
              </a:lnSpc>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a:t>
            </a:r>
            <a:r>
              <a:rPr lang="en-US" altLang="en-US" sz="1800" i="1" dirty="0" smtClean="0">
                <a:latin typeface="Consolas" panose="020B0609020204030204" pitchFamily="49" charset="0"/>
                <a:ea typeface="ＭＳ Ｐゴシック" panose="020B0600070205080204" pitchFamily="34" charset="-128"/>
              </a:rPr>
              <a:t>body</a:t>
            </a:r>
          </a:p>
          <a:p>
            <a:pPr lvl="1" eaLnBrk="1" hangingPunct="1">
              <a:lnSpc>
                <a:spcPct val="90000"/>
              </a:lnSpc>
              <a:buFont typeface="Arial" panose="020B0604020202020204" pitchFamily="34" charset="0"/>
              <a:buNone/>
            </a:pPr>
            <a:endParaRPr lang="en-US" altLang="en-US" sz="2400" dirty="0" smtClean="0">
              <a:latin typeface="Arial" panose="020B0604020202020204" pitchFamily="34" charset="0"/>
              <a:ea typeface="ＭＳ Ｐゴシック" panose="020B0600070205080204" pitchFamily="34" charset="-128"/>
            </a:endParaRPr>
          </a:p>
          <a:p>
            <a:pPr lvl="1" eaLnBrk="1" hangingPunct="1">
              <a:lnSpc>
                <a:spcPct val="90000"/>
              </a:lnSpc>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(Numeric)</a:t>
            </a:r>
          </a:p>
          <a:p>
            <a:pPr lvl="1" eaLnBrk="1" hangingPunct="1">
              <a:lnSpc>
                <a:spcPct val="90000"/>
              </a:lnSpc>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&lt;numeric variable&gt; in (&lt;</a:t>
            </a:r>
            <a:r>
              <a:rPr lang="en-US" altLang="en-US" sz="1800" i="1" dirty="0" smtClean="0">
                <a:latin typeface="Consolas" panose="020B0609020204030204" pitchFamily="49" charset="0"/>
                <a:ea typeface="ＭＳ Ｐゴシック" panose="020B0600070205080204" pitchFamily="34" charset="-128"/>
              </a:rPr>
              <a:t>number</a:t>
            </a:r>
            <a:r>
              <a:rPr lang="en-US" altLang="en-US" sz="1800" i="1" baseline="-25000" dirty="0" smtClean="0">
                <a:latin typeface="Consolas" panose="020B0609020204030204" pitchFamily="49" charset="0"/>
                <a:ea typeface="ＭＳ Ｐゴシック" panose="020B0600070205080204" pitchFamily="34" charset="-128"/>
              </a:rPr>
              <a:t>1</a:t>
            </a:r>
            <a:r>
              <a:rPr lang="en-US" altLang="en-US" sz="1800" dirty="0" smtClean="0">
                <a:latin typeface="Consolas" panose="020B0609020204030204" pitchFamily="49" charset="0"/>
                <a:ea typeface="ＭＳ Ｐゴシック" panose="020B0600070205080204" pitchFamily="34" charset="-128"/>
              </a:rPr>
              <a:t>&gt;</a:t>
            </a:r>
            <a:r>
              <a:rPr lang="en-US" altLang="en-US" sz="1800" i="1" dirty="0" smtClean="0">
                <a:latin typeface="Consolas" panose="020B0609020204030204" pitchFamily="49" charset="0"/>
                <a:ea typeface="ＭＳ Ｐゴシック" panose="020B0600070205080204" pitchFamily="34" charset="-128"/>
              </a:rPr>
              <a:t>,</a:t>
            </a:r>
            <a:r>
              <a:rPr lang="en-US" altLang="en-US" sz="1800" dirty="0" smtClean="0">
                <a:latin typeface="Consolas" panose="020B0609020204030204" pitchFamily="49" charset="0"/>
                <a:ea typeface="ＭＳ Ｐゴシック" panose="020B0600070205080204" pitchFamily="34" charset="-128"/>
              </a:rPr>
              <a:t> &lt;</a:t>
            </a:r>
            <a:r>
              <a:rPr lang="en-US" altLang="en-US" sz="1800" i="1" dirty="0" smtClean="0">
                <a:latin typeface="Consolas" panose="020B0609020204030204" pitchFamily="49" charset="0"/>
                <a:ea typeface="ＭＳ Ｐゴシック" panose="020B0600070205080204" pitchFamily="34" charset="-128"/>
              </a:rPr>
              <a:t>number</a:t>
            </a:r>
            <a:r>
              <a:rPr lang="en-US" altLang="en-US" sz="1800" i="1" baseline="-25000" dirty="0" smtClean="0">
                <a:latin typeface="Consolas" panose="020B0609020204030204" pitchFamily="49" charset="0"/>
                <a:ea typeface="ＭＳ Ｐゴシック" panose="020B0600070205080204" pitchFamily="34" charset="-128"/>
              </a:rPr>
              <a:t>2</a:t>
            </a:r>
            <a:r>
              <a:rPr lang="en-US" altLang="en-US" sz="1800" dirty="0" smtClean="0">
                <a:latin typeface="Consolas" panose="020B0609020204030204" pitchFamily="49" charset="0"/>
                <a:ea typeface="ＭＳ Ｐゴシック" panose="020B0600070205080204" pitchFamily="34" charset="-128"/>
              </a:rPr>
              <a:t>&gt;</a:t>
            </a:r>
            <a:r>
              <a:rPr lang="en-US" altLang="en-US" sz="1800" i="1" dirty="0" smtClean="0">
                <a:latin typeface="Consolas" panose="020B0609020204030204" pitchFamily="49" charset="0"/>
                <a:ea typeface="ＭＳ Ｐゴシック" panose="020B0600070205080204" pitchFamily="34" charset="-128"/>
              </a:rPr>
              <a:t>,</a:t>
            </a:r>
            <a:r>
              <a:rPr lang="en-US" altLang="en-US" sz="1800" dirty="0" smtClean="0">
                <a:latin typeface="Consolas" panose="020B0609020204030204" pitchFamily="49" charset="0"/>
                <a:ea typeface="ＭＳ Ｐゴシック" panose="020B0600070205080204" pitchFamily="34" charset="-128"/>
              </a:rPr>
              <a:t>...&lt;</a:t>
            </a:r>
            <a:r>
              <a:rPr lang="en-US" altLang="en-US" sz="1800" i="1" dirty="0" smtClean="0">
                <a:latin typeface="Consolas" panose="020B0609020204030204" pitchFamily="49" charset="0"/>
                <a:ea typeface="ＭＳ Ｐゴシック" panose="020B0600070205080204" pitchFamily="34" charset="-128"/>
              </a:rPr>
              <a:t>number</a:t>
            </a:r>
            <a:r>
              <a:rPr lang="en-US" altLang="en-US" sz="1800" i="1" baseline="-25000" dirty="0" smtClean="0">
                <a:latin typeface="Consolas" panose="020B0609020204030204" pitchFamily="49" charset="0"/>
                <a:ea typeface="ＭＳ Ｐゴシック" panose="020B0600070205080204" pitchFamily="34" charset="-128"/>
              </a:rPr>
              <a:t>n</a:t>
            </a:r>
            <a:r>
              <a:rPr lang="en-US" altLang="en-US" sz="1800" dirty="0" smtClean="0">
                <a:latin typeface="Consolas" panose="020B0609020204030204" pitchFamily="49" charset="0"/>
                <a:ea typeface="ＭＳ Ｐゴシック" panose="020B0600070205080204" pitchFamily="34" charset="-128"/>
              </a:rPr>
              <a:t>&gt;):</a:t>
            </a:r>
          </a:p>
          <a:p>
            <a:pPr lvl="1" eaLnBrk="1" hangingPunct="1">
              <a:lnSpc>
                <a:spcPct val="90000"/>
              </a:lnSpc>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a:t>
            </a:r>
            <a:r>
              <a:rPr lang="en-US" altLang="en-US" sz="1800" i="1" dirty="0" smtClean="0">
                <a:latin typeface="Consolas" panose="020B0609020204030204" pitchFamily="49" charset="0"/>
                <a:ea typeface="ＭＳ Ｐゴシック" panose="020B0600070205080204" pitchFamily="34" charset="-128"/>
              </a:rPr>
              <a:t>body</a:t>
            </a:r>
          </a:p>
          <a:p>
            <a:pPr lvl="1" eaLnBrk="1" hangingPunct="1">
              <a:lnSpc>
                <a:spcPct val="90000"/>
              </a:lnSpc>
              <a:buFont typeface="Arial" panose="020B0604020202020204" pitchFamily="34" charset="0"/>
              <a:buNone/>
            </a:pPr>
            <a:endParaRPr lang="en-US" altLang="en-US" sz="2400" dirty="0"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Decision Making: Checking Matches (2)</a:t>
            </a:r>
          </a:p>
        </p:txBody>
      </p:sp>
      <p:sp>
        <p:nvSpPr>
          <p:cNvPr id="74755" name="Rectangle 3"/>
          <p:cNvSpPr>
            <a:spLocks noGrp="1"/>
          </p:cNvSpPr>
          <p:nvPr>
            <p:ph type="body" idx="4294967295"/>
          </p:nvPr>
        </p:nvSpPr>
        <p:spPr/>
        <p:txBody>
          <a:bodyPr/>
          <a:lstStyle/>
          <a:p>
            <a:pPr eaLnBrk="1" hangingPunct="1">
              <a:buFontTx/>
              <a:buNone/>
            </a:pPr>
            <a:r>
              <a:rPr lang="en-US" altLang="en-US" b="1" dirty="0" smtClean="0">
                <a:ea typeface="ＭＳ Ｐゴシック" panose="020B0600070205080204" pitchFamily="34" charset="-128"/>
              </a:rPr>
              <a:t>Example</a:t>
            </a:r>
            <a:r>
              <a:rPr lang="en-US" altLang="en-US" dirty="0" smtClean="0">
                <a:ea typeface="ＭＳ Ｐゴシック" panose="020B0600070205080204" pitchFamily="34" charset="-128"/>
              </a:rPr>
              <a:t>:</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(String):</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a:t>
            </a:r>
            <a:r>
              <a:rPr lang="en-US" altLang="en-US" sz="1800" dirty="0">
                <a:latin typeface="Consolas" panose="020B0609020204030204" pitchFamily="49" charset="0"/>
                <a:ea typeface="ＭＳ Ｐゴシック" panose="020B0600070205080204" pitchFamily="34" charset="-128"/>
              </a:rPr>
              <a:t>"</a:t>
            </a:r>
            <a:r>
              <a:rPr lang="en-US" altLang="en-US" sz="1800" dirty="0" smtClean="0">
                <a:latin typeface="Consolas" panose="020B0609020204030204" pitchFamily="49" charset="0"/>
                <a:ea typeface="ＭＳ Ｐゴシック" panose="020B0600070205080204" pitchFamily="34" charset="-128"/>
              </a:rPr>
              <a:t>the</a:t>
            </a:r>
            <a:r>
              <a:rPr lang="en-US" altLang="en-US" sz="1800" dirty="0">
                <a:latin typeface="Consolas" panose="020B0609020204030204" pitchFamily="49" charset="0"/>
                <a:ea typeface="ＭＳ Ｐゴシック" panose="020B0600070205080204" pitchFamily="34" charset="-128"/>
              </a:rPr>
              <a:t>" </a:t>
            </a:r>
            <a:r>
              <a:rPr lang="en-US" altLang="en-US" sz="1800" dirty="0" smtClean="0">
                <a:latin typeface="Consolas" panose="020B0609020204030204" pitchFamily="49" charset="0"/>
                <a:ea typeface="ＭＳ Ｐゴシック" panose="020B0600070205080204" pitchFamily="34" charset="-128"/>
              </a:rPr>
              <a:t>in </a:t>
            </a:r>
            <a:r>
              <a:rPr lang="en-US" altLang="en-US" sz="1800" dirty="0">
                <a:latin typeface="Consolas" panose="020B0609020204030204" pitchFamily="49" charset="0"/>
                <a:ea typeface="ＭＳ Ｐゴシック" panose="020B0600070205080204" pitchFamily="34" charset="-128"/>
              </a:rPr>
              <a:t>("</a:t>
            </a:r>
            <a:r>
              <a:rPr lang="en-US" altLang="en-US" sz="1800" dirty="0" smtClean="0">
                <a:latin typeface="Consolas" panose="020B0609020204030204" pitchFamily="49" charset="0"/>
                <a:ea typeface="ＭＳ Ｐゴシック" panose="020B0600070205080204" pitchFamily="34" charset="-128"/>
              </a:rPr>
              <a:t>thetheretheir"):</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a:t>
            </a:r>
            <a:r>
              <a:rPr lang="en-US" altLang="en-US" sz="1800" dirty="0">
                <a:latin typeface="Consolas" panose="020B0609020204030204" pitchFamily="49" charset="0"/>
                <a:ea typeface="ＭＳ Ｐゴシック" panose="020B0600070205080204" pitchFamily="34" charset="-128"/>
              </a:rPr>
              <a:t>print</a:t>
            </a:r>
            <a:r>
              <a:rPr lang="en-US" altLang="en-US" sz="1800" dirty="0" smtClean="0">
                <a:latin typeface="Consolas" panose="020B0609020204030204" pitchFamily="49" charset="0"/>
                <a:ea typeface="ＭＳ Ｐゴシック" panose="020B0600070205080204" pitchFamily="34" charset="-128"/>
              </a:rPr>
              <a:t>("the is a sub-string of </a:t>
            </a:r>
            <a:r>
              <a:rPr lang="en-US" altLang="en-US" sz="1800" dirty="0">
                <a:latin typeface="Consolas" panose="020B0609020204030204" pitchFamily="49" charset="0"/>
                <a:ea typeface="ＭＳ Ｐゴシック" panose="020B0600070205080204" pitchFamily="34" charset="-128"/>
              </a:rPr>
              <a:t>thetheretheir ")</a:t>
            </a:r>
            <a:endParaRPr lang="en-US" altLang="en-US" sz="1800" dirty="0" smtClean="0">
              <a:latin typeface="Consolas" panose="020B0609020204030204" pitchFamily="49" charset="0"/>
              <a:ea typeface="ＭＳ Ｐゴシック" panose="020B0600070205080204" pitchFamily="34" charset="-128"/>
            </a:endParaRP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else:</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a:t>
            </a:r>
            <a:r>
              <a:rPr lang="en-US" altLang="en-US" sz="1800" dirty="0">
                <a:latin typeface="Consolas" panose="020B0609020204030204" pitchFamily="49" charset="0"/>
                <a:ea typeface="ＭＳ Ｐゴシック" panose="020B0600070205080204" pitchFamily="34" charset="-128"/>
              </a:rPr>
              <a:t>print</a:t>
            </a:r>
            <a:r>
              <a:rPr lang="en-US" altLang="en-US" sz="1800" dirty="0" smtClean="0">
                <a:latin typeface="Consolas" panose="020B0609020204030204" pitchFamily="49" charset="0"/>
                <a:ea typeface="ＭＳ Ｐゴシック" panose="020B0600070205080204" pitchFamily="34" charset="-128"/>
              </a:rPr>
              <a:t>("not </a:t>
            </a:r>
            <a:r>
              <a:rPr lang="en-US" altLang="en-US" sz="1800" dirty="0">
                <a:latin typeface="Consolas" panose="020B0609020204030204" pitchFamily="49" charset="0"/>
                <a:ea typeface="ＭＳ Ｐゴシック" panose="020B0600070205080204" pitchFamily="34" charset="-128"/>
              </a:rPr>
              <a:t>sub-string")</a:t>
            </a:r>
            <a:endParaRPr lang="en-US" altLang="en-US" sz="1800" dirty="0" smtClean="0">
              <a:latin typeface="Consolas" panose="020B0609020204030204" pitchFamily="49" charset="0"/>
              <a:ea typeface="ＭＳ Ｐゴシック" panose="020B0600070205080204" pitchFamily="34" charset="-128"/>
            </a:endParaRPr>
          </a:p>
          <a:p>
            <a:pPr lvl="1" eaLnBrk="1" hangingPunct="1">
              <a:buFont typeface="Arial" panose="020B0604020202020204" pitchFamily="34" charset="0"/>
              <a:buNone/>
            </a:pPr>
            <a:endParaRPr lang="en-US" altLang="en-US" sz="1800" dirty="0" smtClean="0">
              <a:latin typeface="Arial" panose="020B0604020202020204" pitchFamily="34" charset="0"/>
              <a:ea typeface="ＭＳ Ｐゴシック" panose="020B0600070205080204" pitchFamily="34" charset="-128"/>
            </a:endParaRPr>
          </a:p>
          <a:p>
            <a:pPr lvl="1" eaLnBrk="1" hangingPunct="1">
              <a:buFont typeface="Arial" panose="020B0604020202020204" pitchFamily="34" charset="0"/>
              <a:buNone/>
            </a:pPr>
            <a:r>
              <a:rPr lang="en-US" altLang="en-US" sz="1800" dirty="0">
                <a:latin typeface="Consolas" panose="020B0609020204030204" pitchFamily="49" charset="0"/>
                <a:ea typeface="ＭＳ Ｐゴシック" panose="020B0600070205080204" pitchFamily="34" charset="-128"/>
              </a:rPr>
              <a:t>a</a:t>
            </a:r>
            <a:r>
              <a:rPr lang="en-US" altLang="en-US" sz="1800" dirty="0" smtClean="0">
                <a:latin typeface="Consolas" panose="020B0609020204030204" pitchFamily="49" charset="0"/>
                <a:ea typeface="ＭＳ Ｐゴシック" panose="020B0600070205080204" pitchFamily="34" charset="-128"/>
              </a:rPr>
              <a:t>nswer = input(</a:t>
            </a:r>
            <a:r>
              <a:rPr lang="en-US" altLang="en-US" sz="1800" dirty="0">
                <a:latin typeface="Consolas" panose="020B0609020204030204" pitchFamily="49" charset="0"/>
                <a:ea typeface="ＭＳ Ｐゴシック" panose="020B0600070205080204" pitchFamily="34" charset="-128"/>
              </a:rPr>
              <a:t>"</a:t>
            </a:r>
            <a:r>
              <a:rPr lang="en-US" altLang="en-US" sz="1800" dirty="0" smtClean="0">
                <a:latin typeface="Consolas" panose="020B0609020204030204" pitchFamily="49" charset="0"/>
                <a:ea typeface="ＭＳ Ｐゴシック" panose="020B0600070205080204" pitchFamily="34" charset="-128"/>
              </a:rPr>
              <a:t>Selection: </a:t>
            </a:r>
            <a:r>
              <a:rPr lang="en-US" altLang="en-US" sz="1800" dirty="0">
                <a:latin typeface="Consolas" panose="020B0609020204030204" pitchFamily="49" charset="0"/>
                <a:ea typeface="ＭＳ Ｐゴシック" panose="020B0600070205080204" pitchFamily="34" charset="-128"/>
              </a:rPr>
              <a:t>"</a:t>
            </a:r>
            <a:r>
              <a:rPr lang="en-US" altLang="en-US" sz="1800" dirty="0" smtClean="0">
                <a:latin typeface="Consolas" panose="020B0609020204030204" pitchFamily="49" charset="0"/>
                <a:ea typeface="ＭＳ Ｐゴシック" panose="020B0600070205080204" pitchFamily="34" charset="-128"/>
              </a:rPr>
              <a:t>)</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answer in (</a:t>
            </a:r>
            <a:r>
              <a:rPr lang="en-US" altLang="en-US" sz="1800" dirty="0">
                <a:latin typeface="Consolas" panose="020B0609020204030204" pitchFamily="49" charset="0"/>
                <a:ea typeface="ＭＳ Ｐゴシック" panose="020B0600070205080204" pitchFamily="34" charset="-128"/>
              </a:rPr>
              <a:t>"</a:t>
            </a:r>
            <a:r>
              <a:rPr lang="en-US" altLang="en-US" sz="1800" dirty="0" smtClean="0">
                <a:latin typeface="Consolas" panose="020B0609020204030204" pitchFamily="49" charset="0"/>
                <a:ea typeface="ＭＳ Ｐゴシック" panose="020B0600070205080204" pitchFamily="34" charset="-128"/>
              </a:rPr>
              <a:t>one two seven"):</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print(</a:t>
            </a:r>
            <a:r>
              <a:rPr lang="en-US" altLang="en-US" sz="1800" dirty="0">
                <a:latin typeface="Consolas" panose="020B0609020204030204" pitchFamily="49" charset="0"/>
                <a:ea typeface="ＭＳ Ｐゴシック" panose="020B0600070205080204" pitchFamily="34" charset="-128"/>
              </a:rPr>
              <a:t>"</a:t>
            </a:r>
            <a:r>
              <a:rPr lang="en-US" altLang="en-US" sz="1800" dirty="0" smtClean="0">
                <a:latin typeface="Consolas" panose="020B0609020204030204" pitchFamily="49" charset="0"/>
                <a:ea typeface="ＭＳ Ｐゴシック" panose="020B0600070205080204" pitchFamily="34" charset="-128"/>
              </a:rPr>
              <a:t>selection taken")</a:t>
            </a:r>
            <a:endParaRPr lang="en-US" altLang="en-US" sz="1800" dirty="0">
              <a:latin typeface="Consolas" panose="020B0609020204030204" pitchFamily="49" charset="0"/>
              <a:ea typeface="ＭＳ Ｐゴシック" panose="020B0600070205080204" pitchFamily="34" charset="-128"/>
            </a:endParaRPr>
          </a:p>
          <a:p>
            <a:pPr lvl="1" eaLnBrk="1" hangingPunct="1">
              <a:buFont typeface="Arial" panose="020B0604020202020204" pitchFamily="34" charset="0"/>
              <a:buNone/>
            </a:pPr>
            <a:r>
              <a:rPr lang="en-US" altLang="en-US" sz="1800" dirty="0">
                <a:latin typeface="Consolas" panose="020B0609020204030204" pitchFamily="49" charset="0"/>
                <a:ea typeface="ＭＳ Ｐゴシック" panose="020B0600070205080204" pitchFamily="34" charset="-128"/>
              </a:rPr>
              <a:t>else:</a:t>
            </a:r>
          </a:p>
          <a:p>
            <a:pPr lvl="1" eaLnBrk="1" hangingPunct="1">
              <a:buFont typeface="Arial" panose="020B0604020202020204" pitchFamily="34" charset="0"/>
              <a:buNone/>
            </a:pPr>
            <a:r>
              <a:rPr lang="en-US" altLang="en-US" sz="1800" dirty="0">
                <a:latin typeface="Consolas" panose="020B0609020204030204" pitchFamily="49" charset="0"/>
                <a:ea typeface="ＭＳ Ｐゴシック" panose="020B0600070205080204" pitchFamily="34" charset="-128"/>
              </a:rPr>
              <a:t>    </a:t>
            </a:r>
            <a:r>
              <a:rPr lang="en-US" altLang="en-US" sz="1800" dirty="0" smtClean="0">
                <a:latin typeface="Consolas" panose="020B0609020204030204" pitchFamily="49" charset="0"/>
                <a:ea typeface="ＭＳ Ｐゴシック" panose="020B0600070205080204" pitchFamily="34" charset="-128"/>
              </a:rPr>
              <a:t>print(</a:t>
            </a:r>
            <a:r>
              <a:rPr lang="en-US" altLang="en-US" sz="1800" dirty="0">
                <a:latin typeface="Consolas" panose="020B0609020204030204" pitchFamily="49" charset="0"/>
                <a:ea typeface="ＭＳ Ｐゴシック" panose="020B0600070205080204" pitchFamily="34" charset="-128"/>
              </a:rPr>
              <a:t>"</a:t>
            </a:r>
            <a:r>
              <a:rPr lang="en-US" altLang="en-US" sz="1800" dirty="0" smtClean="0">
                <a:latin typeface="Consolas" panose="020B0609020204030204" pitchFamily="49" charset="0"/>
                <a:ea typeface="ＭＳ Ｐゴシック" panose="020B0600070205080204" pitchFamily="34" charset="-128"/>
              </a:rPr>
              <a:t>selection available")</a:t>
            </a:r>
            <a:endParaRPr lang="en-US" altLang="en-US" sz="1800" dirty="0">
              <a:latin typeface="Consolas" panose="020B0609020204030204" pitchFamily="49" charset="0"/>
              <a:ea typeface="ＭＳ Ｐゴシック" panose="020B0600070205080204" pitchFamily="34" charset="-128"/>
            </a:endParaRPr>
          </a:p>
          <a:p>
            <a:pPr lvl="1" eaLnBrk="1" hangingPunct="1">
              <a:buFont typeface="Arial" panose="020B0604020202020204" pitchFamily="34" charset="0"/>
              <a:buNone/>
            </a:pPr>
            <a:endParaRPr lang="en-US" altLang="en-US" sz="1800" dirty="0" smtClean="0">
              <a:latin typeface="Arial" panose="020B0604020202020204" pitchFamily="34" charset="0"/>
              <a:ea typeface="ＭＳ Ｐゴシック" panose="020B0600070205080204" pitchFamily="34" charset="-128"/>
            </a:endParaRP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(Numeric):</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num in (1, 2, 3):</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print("in set“)</a:t>
            </a:r>
          </a:p>
          <a:p>
            <a:pPr lvl="1" eaLnBrk="1" hangingPunct="1">
              <a:buFont typeface="Arial" panose="020B0604020202020204" pitchFamily="34" charset="0"/>
              <a:buNone/>
            </a:pPr>
            <a:endParaRPr lang="en-US" altLang="en-US" sz="1800" dirty="0" smtClean="0">
              <a:latin typeface="Arial" panose="020B0604020202020204" pitchFamily="34" charset="0"/>
              <a:ea typeface="ＭＳ Ｐゴシック" panose="020B0600070205080204" pitchFamily="34" charset="-128"/>
            </a:endParaRPr>
          </a:p>
          <a:p>
            <a:pPr eaLnBrk="1" hangingPunct="1">
              <a:buFontTx/>
              <a:buNone/>
            </a:pPr>
            <a:endParaRPr lang="en-US" altLang="en-US" sz="1800" dirty="0" smtClean="0">
              <a:latin typeface="Arial" panose="020B0604020202020204" pitchFamily="34" charset="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p:nvPr>
        </p:nvSpPr>
        <p:spPr/>
        <p:txBody>
          <a:bodyPr/>
          <a:lstStyle/>
          <a:p>
            <a:r>
              <a:rPr lang="en-US" altLang="en-US" dirty="0" smtClean="0">
                <a:ea typeface="ＭＳ Ｐゴシック" panose="020B0600070205080204" pitchFamily="34" charset="-128"/>
              </a:rPr>
              <a:t>Checking Matches: Another Example</a:t>
            </a:r>
          </a:p>
        </p:txBody>
      </p:sp>
      <p:sp>
        <p:nvSpPr>
          <p:cNvPr id="75779" name="Content Placeholder 2"/>
          <p:cNvSpPr>
            <a:spLocks noGrp="1"/>
          </p:cNvSpPr>
          <p:nvPr>
            <p:ph idx="1"/>
          </p:nvPr>
        </p:nvSpPr>
        <p:spPr/>
        <p:txBody>
          <a:bodyPr/>
          <a:lstStyle/>
          <a:p>
            <a:r>
              <a:rPr lang="en-US" altLang="en-US" b="1" dirty="0" smtClean="0">
                <a:ea typeface="ＭＳ Ｐゴシック" panose="020B0600070205080204" pitchFamily="34" charset="-128"/>
              </a:rPr>
              <a:t>Complete example</a:t>
            </a:r>
            <a:r>
              <a:rPr lang="en-US" altLang="en-US" dirty="0" smtClean="0">
                <a:ea typeface="ＭＳ Ｐゴシック" panose="020B0600070205080204" pitchFamily="34" charset="-128"/>
              </a:rPr>
              <a:t>: </a:t>
            </a:r>
            <a:r>
              <a:rPr lang="en-US" altLang="en-US" sz="2000" dirty="0" smtClean="0">
                <a:latin typeface="Consolas" panose="020B0609020204030204" pitchFamily="49" charset="0"/>
                <a:ea typeface="ＭＳ Ｐゴシック" panose="020B0600070205080204" pitchFamily="34" charset="-128"/>
              </a:rPr>
              <a:t>user_names.py</a:t>
            </a:r>
            <a:endParaRPr lang="en-US" altLang="en-US" dirty="0" smtClean="0">
              <a:ea typeface="ＭＳ Ｐゴシック" panose="020B0600070205080204" pitchFamily="34" charset="-128"/>
            </a:endParaRPr>
          </a:p>
          <a:p>
            <a:pPr marL="34290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userNames = ""</a:t>
            </a:r>
          </a:p>
          <a:p>
            <a:pPr marL="34290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print("User names already been taken [%s]" %userNames)</a:t>
            </a:r>
          </a:p>
          <a:p>
            <a:pPr marL="34290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userName = input("Enter a user name: ")</a:t>
            </a:r>
          </a:p>
          <a:p>
            <a:pPr marL="34290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(userName in userNames):</a:t>
            </a:r>
          </a:p>
          <a:p>
            <a:pPr marL="34290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print("Name %s has already been taken" %userName)</a:t>
            </a:r>
          </a:p>
          <a:p>
            <a:pPr marL="34290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else:</a:t>
            </a:r>
          </a:p>
          <a:p>
            <a:pPr marL="34290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userNames = userNames + userName + " "</a:t>
            </a:r>
          </a:p>
          <a:p>
            <a:pPr marL="34290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print()</a:t>
            </a:r>
          </a:p>
          <a:p>
            <a:pPr marL="342900" lvl="1" indent="0">
              <a:buFont typeface="Arial" panose="020B0604020202020204" pitchFamily="34" charset="0"/>
              <a:buNone/>
            </a:pPr>
            <a:endParaRPr lang="en-US" altLang="en-US" dirty="0"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p:nvPr>
        </p:nvSpPr>
        <p:spPr/>
        <p:txBody>
          <a:bodyPr/>
          <a:lstStyle/>
          <a:p>
            <a:r>
              <a:rPr lang="en-US" altLang="en-US" dirty="0" smtClean="0">
                <a:ea typeface="ＭＳ Ｐゴシック" panose="020B0600070205080204" pitchFamily="34" charset="-128"/>
              </a:rPr>
              <a:t>Checking Matches: Another Example (2)</a:t>
            </a:r>
          </a:p>
        </p:txBody>
      </p:sp>
      <p:sp>
        <p:nvSpPr>
          <p:cNvPr id="76803" name="Content Placeholder 2"/>
          <p:cNvSpPr>
            <a:spLocks noGrp="1"/>
          </p:cNvSpPr>
          <p:nvPr>
            <p:ph idx="1"/>
          </p:nvPr>
        </p:nvSpPr>
        <p:spPr/>
        <p:txBody>
          <a:bodyPr/>
          <a:lstStyle/>
          <a:p>
            <a:pPr marL="34290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print("User names already been taken [%s]" %userNames)</a:t>
            </a:r>
          </a:p>
          <a:p>
            <a:pPr marL="34290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userName = input("Enter a user name: ")</a:t>
            </a:r>
          </a:p>
          <a:p>
            <a:pPr marL="34290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(userName in userNames):</a:t>
            </a:r>
          </a:p>
          <a:p>
            <a:pPr marL="34290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print("Name %s has already been taken" %userName)</a:t>
            </a:r>
          </a:p>
          <a:p>
            <a:pPr marL="34290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else:</a:t>
            </a:r>
          </a:p>
          <a:p>
            <a:pPr marL="34290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userNames = userNames + userName + " "</a:t>
            </a:r>
          </a:p>
          <a:p>
            <a:pPr marL="34290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print()</a:t>
            </a:r>
          </a:p>
          <a:p>
            <a:pPr marL="342900" lvl="1" indent="0">
              <a:buFont typeface="Arial" panose="020B0604020202020204" pitchFamily="34" charset="0"/>
              <a:buNone/>
            </a:pPr>
            <a:endParaRPr lang="en-US" altLang="en-US" sz="1800" dirty="0" smtClean="0">
              <a:latin typeface="Consolas" panose="020B0609020204030204" pitchFamily="49" charset="0"/>
              <a:ea typeface="ＭＳ Ｐゴシック" panose="020B0600070205080204" pitchFamily="34" charset="-128"/>
            </a:endParaRPr>
          </a:p>
          <a:p>
            <a:pPr marL="34290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print("Set of user name [%s]" %userNames)</a:t>
            </a:r>
          </a:p>
        </p:txBody>
      </p:sp>
      <p:pic>
        <p:nvPicPr>
          <p:cNvPr id="6" name="Picture 4"/>
          <p:cNvPicPr>
            <a:picLocks noChangeAspect="1" noChangeArrowheads="1"/>
          </p:cNvPicPr>
          <p:nvPr/>
        </p:nvPicPr>
        <p:blipFill>
          <a:blip r:embed="rId2">
            <a:extLst>
              <a:ext uri="{28A0092B-C50C-407E-A947-70E740481C1C}">
                <a14:useLocalDpi xmlns:a14="http://schemas.microsoft.com/office/drawing/2010/main" val="0"/>
              </a:ext>
            </a:extLst>
          </a:blip>
          <a:srcRect l="475" t="3600"/>
          <a:stretch>
            <a:fillRect/>
          </a:stretch>
        </p:blipFill>
        <p:spPr bwMode="auto">
          <a:xfrm>
            <a:off x="49213" y="4191000"/>
            <a:ext cx="5354637" cy="1295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5"/>
          <p:cNvPicPr>
            <a:picLocks noChangeAspect="1" noChangeArrowheads="1"/>
          </p:cNvPicPr>
          <p:nvPr/>
        </p:nvPicPr>
        <p:blipFill>
          <a:blip r:embed="rId3">
            <a:extLst>
              <a:ext uri="{28A0092B-C50C-407E-A947-70E740481C1C}">
                <a14:useLocalDpi xmlns:a14="http://schemas.microsoft.com/office/drawing/2010/main" val="0"/>
              </a:ext>
            </a:extLst>
          </a:blip>
          <a:srcRect l="1176" t="2469"/>
          <a:stretch>
            <a:fillRect/>
          </a:stretch>
        </p:blipFill>
        <p:spPr bwMode="auto">
          <a:xfrm>
            <a:off x="4267200" y="5334000"/>
            <a:ext cx="4724400" cy="14208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smtClean="0">
                <a:ea typeface="ＭＳ Ｐゴシック" panose="020B0600070205080204" pitchFamily="34" charset="-128"/>
              </a:rPr>
              <a:t>Note On Indenting</a:t>
            </a:r>
          </a:p>
        </p:txBody>
      </p:sp>
      <p:sp>
        <p:nvSpPr>
          <p:cNvPr id="3" name="Content Placeholder 2"/>
          <p:cNvSpPr>
            <a:spLocks noGrp="1"/>
          </p:cNvSpPr>
          <p:nvPr>
            <p:ph idx="1"/>
          </p:nvPr>
        </p:nvSpPr>
        <p:spPr/>
        <p:txBody>
          <a:bodyPr/>
          <a:lstStyle/>
          <a:p>
            <a:r>
              <a:rPr lang="en-US" altLang="en-US" dirty="0" smtClean="0">
                <a:ea typeface="ＭＳ Ｐゴシック" panose="020B0600070205080204" pitchFamily="34" charset="-128"/>
              </a:rPr>
              <a:t>Indenting can make it easy to see structure (good style)</a:t>
            </a:r>
          </a:p>
          <a:p>
            <a:endParaRPr lang="en-US" altLang="en-US" dirty="0" smtClean="0">
              <a:ea typeface="ＭＳ Ｐゴシック" panose="020B0600070205080204" pitchFamily="34" charset="-128"/>
            </a:endParaRPr>
          </a:p>
          <a:p>
            <a:endParaRPr lang="en-US" altLang="en-US" dirty="0" smtClean="0">
              <a:ea typeface="ＭＳ Ｐゴシック" panose="020B0600070205080204" pitchFamily="34" charset="-128"/>
            </a:endParaRPr>
          </a:p>
          <a:p>
            <a:endParaRPr lang="en-US" altLang="en-US" dirty="0" smtClean="0">
              <a:ea typeface="ＭＳ Ｐゴシック" panose="020B0600070205080204" pitchFamily="34" charset="-128"/>
            </a:endParaRPr>
          </a:p>
          <a:p>
            <a:endParaRPr lang="en-US" altLang="en-US" dirty="0" smtClean="0">
              <a:ea typeface="ＭＳ Ｐゴシック" panose="020B0600070205080204" pitchFamily="34" charset="-128"/>
            </a:endParaRPr>
          </a:p>
        </p:txBody>
      </p:sp>
      <p:grpSp>
        <p:nvGrpSpPr>
          <p:cNvPr id="4" name="Group 3"/>
          <p:cNvGrpSpPr>
            <a:grpSpLocks/>
          </p:cNvGrpSpPr>
          <p:nvPr/>
        </p:nvGrpSpPr>
        <p:grpSpPr bwMode="auto">
          <a:xfrm>
            <a:off x="765175" y="1684338"/>
            <a:ext cx="6791325" cy="4294187"/>
            <a:chOff x="765243" y="1683603"/>
            <a:chExt cx="6791765" cy="4294922"/>
          </a:xfrm>
        </p:grpSpPr>
        <p:pic>
          <p:nvPicPr>
            <p:cNvPr id="153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2520" y="2514600"/>
              <a:ext cx="6694488" cy="3463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5367" name="TextBox 1"/>
            <p:cNvSpPr txBox="1">
              <a:spLocks noChangeArrowheads="1"/>
            </p:cNvSpPr>
            <p:nvPr/>
          </p:nvSpPr>
          <p:spPr bwMode="auto">
            <a:xfrm>
              <a:off x="765243" y="1683603"/>
              <a:ext cx="5486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b="1" dirty="0">
                  <a:cs typeface="Arial" panose="020B0604020202020204" pitchFamily="34" charset="0"/>
                </a:rPr>
                <a:t>Notes </a:t>
              </a:r>
              <a:r>
                <a:rPr lang="ja-JP" altLang="en-US" b="1">
                  <a:cs typeface="Arial" panose="020B0604020202020204" pitchFamily="34" charset="0"/>
                </a:rPr>
                <a:t>‘</a:t>
              </a:r>
              <a:r>
                <a:rPr lang="en-US" altLang="ja-JP" b="1" dirty="0">
                  <a:cs typeface="Arial" panose="020B0604020202020204" pitchFamily="34" charset="0"/>
                </a:rPr>
                <a:t>Introduction to computers</a:t>
              </a:r>
              <a:r>
                <a:rPr lang="ja-JP" altLang="en-US" b="1">
                  <a:cs typeface="Arial" panose="020B0604020202020204" pitchFamily="34" charset="0"/>
                </a:rPr>
                <a:t>’</a:t>
              </a:r>
              <a:r>
                <a:rPr lang="en-US" altLang="ja-JP" b="1" dirty="0">
                  <a:cs typeface="Arial" panose="020B0604020202020204" pitchFamily="34" charset="0"/>
                </a:rPr>
                <a:t> CPSC 203, 217, 231</a:t>
              </a:r>
              <a:endParaRPr lang="en-US" altLang="en-US" b="1" dirty="0">
                <a:cs typeface="Arial" panose="020B0604020202020204" pitchFamily="34" charset="0"/>
              </a:endParaRPr>
            </a:p>
          </p:txBody>
        </p:sp>
      </p:grpSp>
    </p:spTree>
    <p:extLst>
      <p:ext uri="{BB962C8B-B14F-4D97-AF65-F5344CB8AC3E}">
        <p14:creationId xmlns:p14="http://schemas.microsoft.com/office/powerpoint/2010/main" val="13965729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p:cNvSpPr>
            <a:spLocks noGrp="1"/>
          </p:cNvSpPr>
          <p:nvPr>
            <p:ph type="title"/>
          </p:nvPr>
        </p:nvSpPr>
        <p:spPr/>
        <p:txBody>
          <a:bodyPr/>
          <a:lstStyle/>
          <a:p>
            <a:r>
              <a:rPr lang="en-CA" altLang="en-US" dirty="0" smtClean="0">
                <a:ea typeface="ＭＳ Ｐゴシック" panose="020B0600070205080204" pitchFamily="34" charset="-128"/>
              </a:rPr>
              <a:t>After This Section You Should Now Know</a:t>
            </a:r>
            <a:endParaRPr lang="en-US" altLang="en-US" dirty="0" smtClean="0">
              <a:ea typeface="ＭＳ Ｐゴシック" panose="020B0600070205080204" pitchFamily="34" charset="-128"/>
            </a:endParaRPr>
          </a:p>
        </p:txBody>
      </p:sp>
      <p:sp>
        <p:nvSpPr>
          <p:cNvPr id="77827" name="Content Placeholder 2"/>
          <p:cNvSpPr>
            <a:spLocks noGrp="1"/>
          </p:cNvSpPr>
          <p:nvPr>
            <p:ph idx="1"/>
          </p:nvPr>
        </p:nvSpPr>
        <p:spPr/>
        <p:txBody>
          <a:bodyPr/>
          <a:lstStyle/>
          <a:p>
            <a:pPr eaLnBrk="1" hangingPunct="1"/>
            <a:r>
              <a:rPr lang="en-US" altLang="en-US" dirty="0" smtClean="0">
                <a:ea typeface="ＭＳ Ｐゴシック" panose="020B0600070205080204" pitchFamily="34" charset="-128"/>
              </a:rPr>
              <a:t>What are the three decision making constructs available in Python: </a:t>
            </a:r>
          </a:p>
          <a:p>
            <a:pPr lvl="1" eaLnBrk="1" hangingPunct="1"/>
            <a:r>
              <a:rPr lang="en-US" altLang="en-US" sz="1800" dirty="0" smtClean="0">
                <a:latin typeface="Consolas" panose="020B0609020204030204" pitchFamily="49" charset="0"/>
                <a:ea typeface="ＭＳ Ｐゴシック" panose="020B0600070205080204" pitchFamily="34" charset="-128"/>
              </a:rPr>
              <a:t>If</a:t>
            </a:r>
          </a:p>
          <a:p>
            <a:pPr lvl="1" eaLnBrk="1" hangingPunct="1"/>
            <a:r>
              <a:rPr lang="en-US" altLang="en-US" sz="1800" dirty="0" smtClean="0">
                <a:latin typeface="Consolas" panose="020B0609020204030204" pitchFamily="49" charset="0"/>
                <a:ea typeface="ＭＳ Ｐゴシック" panose="020B0600070205080204" pitchFamily="34" charset="-128"/>
              </a:rPr>
              <a:t>If-else</a:t>
            </a:r>
          </a:p>
          <a:p>
            <a:pPr lvl="1" eaLnBrk="1" hangingPunct="1"/>
            <a:r>
              <a:rPr lang="en-US" altLang="en-US" sz="1800" dirty="0" smtClean="0">
                <a:latin typeface="Consolas" panose="020B0609020204030204" pitchFamily="49" charset="0"/>
                <a:ea typeface="ＭＳ Ｐゴシック" panose="020B0600070205080204" pitchFamily="34" charset="-128"/>
              </a:rPr>
              <a:t>If-elif-else</a:t>
            </a:r>
          </a:p>
          <a:p>
            <a:pPr lvl="1" eaLnBrk="1" hangingPunct="1"/>
            <a:r>
              <a:rPr lang="en-US" altLang="en-US" dirty="0" smtClean="0">
                <a:ea typeface="ＭＳ Ｐゴシック" panose="020B0600070205080204" pitchFamily="34" charset="-128"/>
              </a:rPr>
              <a:t>How does each one work</a:t>
            </a:r>
          </a:p>
          <a:p>
            <a:pPr lvl="1" eaLnBrk="1" hangingPunct="1"/>
            <a:r>
              <a:rPr lang="en-US" altLang="en-US" dirty="0" smtClean="0">
                <a:ea typeface="ＭＳ Ｐゴシック" panose="020B0600070205080204" pitchFamily="34" charset="-128"/>
              </a:rPr>
              <a:t>When should each one be used</a:t>
            </a:r>
          </a:p>
          <a:p>
            <a:pPr eaLnBrk="1" hangingPunct="1"/>
            <a:r>
              <a:rPr lang="en-CA" altLang="en-US" dirty="0" smtClean="0">
                <a:ea typeface="ＭＳ Ｐゴシック" panose="020B0600070205080204" pitchFamily="34" charset="-128"/>
              </a:rPr>
              <a:t>Three logical operations: </a:t>
            </a:r>
          </a:p>
          <a:p>
            <a:pPr lvl="1" eaLnBrk="1" hangingPunct="1"/>
            <a:r>
              <a:rPr lang="en-CA" altLang="en-US" dirty="0" smtClean="0">
                <a:ea typeface="ＭＳ Ｐゴシック" panose="020B0600070205080204" pitchFamily="34" charset="-128"/>
              </a:rPr>
              <a:t>AND</a:t>
            </a:r>
          </a:p>
          <a:p>
            <a:pPr lvl="1" eaLnBrk="1" hangingPunct="1"/>
            <a:r>
              <a:rPr lang="en-CA" altLang="en-US" dirty="0" smtClean="0">
                <a:ea typeface="ＭＳ Ｐゴシック" panose="020B0600070205080204" pitchFamily="34" charset="-128"/>
              </a:rPr>
              <a:t>OR</a:t>
            </a:r>
          </a:p>
          <a:p>
            <a:pPr lvl="1" eaLnBrk="1" hangingPunct="1"/>
            <a:r>
              <a:rPr lang="en-CA" altLang="en-US" dirty="0" smtClean="0">
                <a:ea typeface="ＭＳ Ｐゴシック" panose="020B0600070205080204" pitchFamily="34" charset="-128"/>
              </a:rPr>
              <a:t>NOT</a:t>
            </a:r>
            <a:endParaRPr lang="en-US" altLang="en-US" dirty="0" smtClean="0">
              <a:ea typeface="ＭＳ Ｐゴシック" panose="020B0600070205080204" pitchFamily="34" charset="-128"/>
            </a:endParaRPr>
          </a:p>
          <a:p>
            <a:pPr eaLnBrk="1" hangingPunct="1"/>
            <a:r>
              <a:rPr lang="en-US" altLang="en-US" dirty="0" smtClean="0">
                <a:ea typeface="ＭＳ Ｐゴシック" panose="020B0600070205080204" pitchFamily="34" charset="-128"/>
              </a:rPr>
              <a:t>How to evaluate and use decision making constructs:</a:t>
            </a:r>
          </a:p>
          <a:p>
            <a:pPr lvl="1" eaLnBrk="1" hangingPunct="1"/>
            <a:r>
              <a:rPr lang="en-US" altLang="en-US" dirty="0" smtClean="0">
                <a:ea typeface="ＭＳ Ｐゴシック" panose="020B0600070205080204" pitchFamily="34" charset="-128"/>
              </a:rPr>
              <a:t>Tracing the execution of simple decision making constructs</a:t>
            </a:r>
          </a:p>
          <a:p>
            <a:pPr lvl="1" eaLnBrk="1" hangingPunct="1"/>
            <a:r>
              <a:rPr lang="en-US" altLang="en-US" dirty="0" smtClean="0">
                <a:ea typeface="ＭＳ Ｐゴシック" panose="020B0600070205080204" pitchFamily="34" charset="-128"/>
              </a:rPr>
              <a:t>How to evaluate nested and compound decision making constructs and when to use them</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1"/>
          <p:cNvSpPr>
            <a:spLocks noGrp="1"/>
          </p:cNvSpPr>
          <p:nvPr>
            <p:ph type="title"/>
          </p:nvPr>
        </p:nvSpPr>
        <p:spPr/>
        <p:txBody>
          <a:bodyPr/>
          <a:lstStyle/>
          <a:p>
            <a:r>
              <a:rPr lang="en-CA" altLang="en-US" dirty="0" smtClean="0">
                <a:ea typeface="ＭＳ Ｐゴシック" panose="020B0600070205080204" pitchFamily="34" charset="-128"/>
              </a:rPr>
              <a:t>After This Section You Should Now Know (2)</a:t>
            </a:r>
            <a:endParaRPr lang="en-US" altLang="en-US" dirty="0" smtClean="0">
              <a:ea typeface="ＭＳ Ｐゴシック" panose="020B0600070205080204" pitchFamily="34" charset="-128"/>
            </a:endParaRPr>
          </a:p>
        </p:txBody>
      </p:sp>
      <p:sp>
        <p:nvSpPr>
          <p:cNvPr id="3" name="Content Placeholder 2"/>
          <p:cNvSpPr>
            <a:spLocks noGrp="1"/>
          </p:cNvSpPr>
          <p:nvPr>
            <p:ph idx="1"/>
          </p:nvPr>
        </p:nvSpPr>
        <p:spPr/>
        <p:txBody>
          <a:bodyPr/>
          <a:lstStyle/>
          <a:p>
            <a:pPr marL="228600" lvl="1" eaLnBrk="1" hangingPunct="1">
              <a:buFont typeface="Arial" charset="0"/>
              <a:buChar char="•"/>
              <a:defRPr/>
            </a:pPr>
            <a:r>
              <a:rPr lang="en-US" altLang="en-US" sz="2400" dirty="0">
                <a:ea typeface="+mn-ea"/>
              </a:rPr>
              <a:t>How the bodies of the decision making constructs are defined:</a:t>
            </a:r>
          </a:p>
          <a:p>
            <a:pPr lvl="1" eaLnBrk="1" hangingPunct="1">
              <a:buFont typeface="Times New Roman" charset="0"/>
              <a:buChar char="-"/>
              <a:defRPr/>
            </a:pPr>
            <a:r>
              <a:rPr lang="en-US" altLang="en-US" dirty="0">
                <a:ea typeface="+mn-ea"/>
              </a:rPr>
              <a:t>What is the body of </a:t>
            </a:r>
            <a:r>
              <a:rPr lang="en-US" altLang="en-US" dirty="0" smtClean="0">
                <a:ea typeface="+mn-ea"/>
              </a:rPr>
              <a:t>a decision </a:t>
            </a:r>
            <a:r>
              <a:rPr lang="en-US" altLang="en-US" dirty="0">
                <a:ea typeface="+mn-ea"/>
              </a:rPr>
              <a:t>making construct</a:t>
            </a:r>
          </a:p>
          <a:p>
            <a:pPr lvl="1" eaLnBrk="1" hangingPunct="1">
              <a:buFont typeface="Times New Roman" charset="0"/>
              <a:buChar char="-"/>
              <a:defRPr/>
            </a:pPr>
            <a:r>
              <a:rPr lang="en-US" altLang="en-US" dirty="0">
                <a:ea typeface="+mn-ea"/>
              </a:rPr>
              <a:t>What is the difference between decision making constructs with simple bodies and those with compound bodies</a:t>
            </a:r>
          </a:p>
          <a:p>
            <a:pPr eaLnBrk="1" hangingPunct="1">
              <a:defRPr/>
            </a:pPr>
            <a:r>
              <a:rPr lang="en-US" altLang="en-US" dirty="0">
                <a:ea typeface="+mn-ea"/>
                <a:cs typeface="+mn-cs"/>
              </a:rPr>
              <a:t>What is an operand </a:t>
            </a:r>
          </a:p>
          <a:p>
            <a:pPr eaLnBrk="1" hangingPunct="1">
              <a:defRPr/>
            </a:pPr>
            <a:r>
              <a:rPr lang="en-US" altLang="en-US" dirty="0">
                <a:ea typeface="+mn-ea"/>
                <a:cs typeface="+mn-cs"/>
              </a:rPr>
              <a:t>What is a relational operator</a:t>
            </a:r>
          </a:p>
          <a:p>
            <a:pPr eaLnBrk="1" hangingPunct="1">
              <a:defRPr/>
            </a:pPr>
            <a:r>
              <a:rPr lang="en-US" altLang="en-US" dirty="0">
                <a:ea typeface="+mn-ea"/>
                <a:cs typeface="+mn-cs"/>
              </a:rPr>
              <a:t>What is a Boolean expression</a:t>
            </a:r>
          </a:p>
          <a:p>
            <a:pPr eaLnBrk="1" hangingPunct="1">
              <a:defRPr/>
            </a:pPr>
            <a:r>
              <a:rPr lang="en-US" altLang="en-US" dirty="0">
                <a:ea typeface="+mn-ea"/>
                <a:cs typeface="+mn-cs"/>
              </a:rPr>
              <a:t>How multiple expressions are evaluated and how the different logical operators work</a:t>
            </a:r>
          </a:p>
          <a:p>
            <a:pPr eaLnBrk="1" hangingPunct="1">
              <a:defRPr/>
            </a:pPr>
            <a:r>
              <a:rPr lang="en-US" altLang="en-US" dirty="0">
                <a:ea typeface="+mn-ea"/>
                <a:cs typeface="+mn-cs"/>
              </a:rPr>
              <a:t>How to test decision making </a:t>
            </a:r>
            <a:r>
              <a:rPr lang="en-US" altLang="en-US" dirty="0" smtClean="0">
                <a:ea typeface="+mn-ea"/>
                <a:cs typeface="+mn-cs"/>
              </a:rPr>
              <a:t>constructs</a:t>
            </a:r>
            <a:endParaRPr lang="en-US" altLang="en-US" dirty="0">
              <a:ea typeface="+mn-ea"/>
              <a:cs typeface="+mn-cs"/>
            </a:endParaRP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p:txBody>
          <a:bodyPr/>
          <a:lstStyle/>
          <a:p>
            <a:r>
              <a:rPr lang="en-US" altLang="en-US" dirty="0" smtClean="0">
                <a:ea typeface="ＭＳ Ｐゴシック" panose="020B0600070205080204" pitchFamily="34" charset="-128"/>
              </a:rPr>
              <a:t>Copyright Notification</a:t>
            </a:r>
          </a:p>
        </p:txBody>
      </p:sp>
      <p:sp>
        <p:nvSpPr>
          <p:cNvPr id="79875" name="Content Placeholder 2"/>
          <p:cNvSpPr>
            <a:spLocks noGrp="1"/>
          </p:cNvSpPr>
          <p:nvPr>
            <p:ph idx="1"/>
          </p:nvPr>
        </p:nvSpPr>
        <p:spPr/>
        <p:txBody>
          <a:bodyPr/>
          <a:lstStyle/>
          <a:p>
            <a:r>
              <a:rPr lang="en-US" altLang="en-US" dirty="0" smtClean="0">
                <a:ea typeface="ＭＳ Ｐゴシック" panose="020B0600070205080204" pitchFamily="34" charset="-128"/>
              </a:rPr>
              <a:t>“Unless otherwise indicated, all images in this presentation are  used with permission from Microsoft.”</a:t>
            </a:r>
          </a:p>
        </p:txBody>
      </p:sp>
      <p:sp>
        <p:nvSpPr>
          <p:cNvPr id="79876" name="Slide Number Placeholder 3"/>
          <p:cNvSpPr>
            <a:spLocks noGrp="1"/>
          </p:cNvSpPr>
          <p:nvPr>
            <p:ph type="sldNum" sz="quarter" idx="4294967295"/>
          </p:nvPr>
        </p:nvSpPr>
        <p:spPr bwMode="auto">
          <a:xfrm>
            <a:off x="117475" y="6665913"/>
            <a:ext cx="854075" cy="1920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900" dirty="0">
                <a:solidFill>
                  <a:srgbClr val="898989"/>
                </a:solidFill>
                <a:latin typeface="Arial" panose="020B0604020202020204" pitchFamily="34" charset="0"/>
              </a:rPr>
              <a:t>slide </a:t>
            </a:r>
            <a:fld id="{5D2171E3-1DB1-4C7D-9D12-69C3A48F8168}" type="slidenum">
              <a:rPr lang="en-US" altLang="en-US" sz="900">
                <a:solidFill>
                  <a:srgbClr val="898989"/>
                </a:solidFill>
                <a:latin typeface="Arial" panose="020B0604020202020204" pitchFamily="34" charset="0"/>
              </a:rPr>
              <a:pPr eaLnBrk="1" hangingPunct="1">
                <a:spcBef>
                  <a:spcPct val="0"/>
                </a:spcBef>
                <a:buFontTx/>
                <a:buNone/>
              </a:pPr>
              <a:t>82</a:t>
            </a:fld>
            <a:endParaRPr lang="en-US" altLang="en-US" sz="900" dirty="0">
              <a:solidFill>
                <a:srgbClr val="898989"/>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ea typeface="ＭＳ Ｐゴシック" panose="020B0600070205080204" pitchFamily="34" charset="-128"/>
              </a:rPr>
              <a:t>Note On Indenting (2)</a:t>
            </a:r>
          </a:p>
        </p:txBody>
      </p:sp>
      <p:sp>
        <p:nvSpPr>
          <p:cNvPr id="16387" name="Content Placeholder 2"/>
          <p:cNvSpPr>
            <a:spLocks noGrp="1"/>
          </p:cNvSpPr>
          <p:nvPr>
            <p:ph idx="1"/>
          </p:nvPr>
        </p:nvSpPr>
        <p:spPr/>
        <p:txBody>
          <a:bodyPr/>
          <a:lstStyle/>
          <a:p>
            <a:r>
              <a:rPr lang="en-US" altLang="en-US" dirty="0" smtClean="0">
                <a:ea typeface="ＭＳ Ｐゴシック" panose="020B0600070205080204" pitchFamily="34" charset="-128"/>
              </a:rPr>
              <a:t>In Python indenting is mandatory in order to determine which statements are part of a body (</a:t>
            </a:r>
            <a:r>
              <a:rPr lang="en-US" altLang="en-US" b="1" dirty="0" smtClean="0">
                <a:ea typeface="ＭＳ Ｐゴシック" panose="020B0600070205080204" pitchFamily="34" charset="-128"/>
              </a:rPr>
              <a:t>syntactically required </a:t>
            </a:r>
            <a:r>
              <a:rPr lang="en-US" altLang="en-US" dirty="0" smtClean="0">
                <a:ea typeface="ＭＳ Ｐゴシック" panose="020B0600070205080204" pitchFamily="34" charset="-128"/>
              </a:rPr>
              <a:t>in Python).</a:t>
            </a:r>
          </a:p>
          <a:p>
            <a:endParaRPr lang="en-US" altLang="en-US" dirty="0" smtClean="0">
              <a:ea typeface="ＭＳ Ｐゴシック" panose="020B0600070205080204" pitchFamily="34" charset="-128"/>
            </a:endParaRPr>
          </a:p>
          <a:p>
            <a:endParaRPr lang="en-US" altLang="en-US" dirty="0" smtClean="0">
              <a:ea typeface="ＭＳ Ｐゴシック" panose="020B0600070205080204" pitchFamily="34" charset="-128"/>
            </a:endParaRPr>
          </a:p>
        </p:txBody>
      </p:sp>
      <p:sp>
        <p:nvSpPr>
          <p:cNvPr id="4" name="Rectangle 3"/>
          <p:cNvSpPr>
            <a:spLocks noChangeArrowheads="1"/>
          </p:cNvSpPr>
          <p:nvPr/>
        </p:nvSpPr>
        <p:spPr bwMode="auto">
          <a:xfrm>
            <a:off x="685800" y="2362200"/>
            <a:ext cx="45720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CA" altLang="en-US" sz="1600" b="1" dirty="0">
                <a:latin typeface="Consolas" panose="020B0609020204030204" pitchFamily="49" charset="0"/>
              </a:rPr>
              <a:t># Single statement body </a:t>
            </a:r>
          </a:p>
          <a:p>
            <a:pPr eaLnBrk="1" hangingPunct="1">
              <a:spcBef>
                <a:spcPct val="0"/>
              </a:spcBef>
              <a:buFontTx/>
              <a:buNone/>
            </a:pPr>
            <a:r>
              <a:rPr lang="en-CA" altLang="en-US" sz="1600" dirty="0">
                <a:latin typeface="Consolas" panose="020B0609020204030204" pitchFamily="49" charset="0"/>
              </a:rPr>
              <a:t>if (num == 1):</a:t>
            </a:r>
          </a:p>
          <a:p>
            <a:pPr eaLnBrk="1" hangingPunct="1">
              <a:spcBef>
                <a:spcPct val="0"/>
              </a:spcBef>
              <a:buFontTx/>
              <a:buNone/>
            </a:pPr>
            <a:r>
              <a:rPr lang="en-CA" altLang="en-US" sz="1600" dirty="0">
                <a:latin typeface="Consolas" panose="020B0609020204030204" pitchFamily="49" charset="0"/>
              </a:rPr>
              <a:t>    print("Body of the if")</a:t>
            </a:r>
            <a:endParaRPr lang="en-CA" altLang="en-US" sz="1600" b="1" dirty="0">
              <a:latin typeface="Consolas" panose="020B0609020204030204" pitchFamily="49" charset="0"/>
            </a:endParaRPr>
          </a:p>
          <a:p>
            <a:pPr eaLnBrk="1" hangingPunct="1">
              <a:spcBef>
                <a:spcPct val="0"/>
              </a:spcBef>
              <a:buFontTx/>
              <a:buNone/>
            </a:pPr>
            <a:r>
              <a:rPr lang="en-CA" altLang="en-US" sz="1600" dirty="0">
                <a:latin typeface="Consolas" panose="020B0609020204030204" pitchFamily="49" charset="0"/>
              </a:rPr>
              <a:t>print("After body")</a:t>
            </a:r>
            <a:endParaRPr lang="en-US" altLang="en-US" sz="1600" dirty="0">
              <a:latin typeface="Consolas" panose="020B0609020204030204" pitchFamily="49" charset="0"/>
            </a:endParaRPr>
          </a:p>
        </p:txBody>
      </p:sp>
      <p:sp>
        <p:nvSpPr>
          <p:cNvPr id="5" name="Rectangle 4"/>
          <p:cNvSpPr>
            <a:spLocks noChangeArrowheads="1"/>
          </p:cNvSpPr>
          <p:nvPr/>
        </p:nvSpPr>
        <p:spPr bwMode="auto">
          <a:xfrm>
            <a:off x="685800" y="3582988"/>
            <a:ext cx="67056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marL="0" lvl="1" eaLnBrk="1" hangingPunct="1">
              <a:spcBef>
                <a:spcPct val="0"/>
              </a:spcBef>
              <a:buSzTx/>
              <a:buFont typeface="Arial" panose="020B0604020202020204" pitchFamily="34" charset="0"/>
              <a:buNone/>
            </a:pPr>
            <a:r>
              <a:rPr lang="en-US" altLang="en-US" sz="1600" b="1" dirty="0">
                <a:latin typeface="Consolas" panose="020B0609020204030204" pitchFamily="49" charset="0"/>
              </a:rPr>
              <a:t># Multi-statement body (program ‘if2.py’)</a:t>
            </a:r>
          </a:p>
          <a:p>
            <a:pPr marL="0" lvl="1" eaLnBrk="1" hangingPunct="1">
              <a:spcBef>
                <a:spcPct val="0"/>
              </a:spcBef>
              <a:buSzTx/>
              <a:buFont typeface="Arial" panose="020B0604020202020204" pitchFamily="34" charset="0"/>
              <a:buNone/>
            </a:pPr>
            <a:r>
              <a:rPr lang="en-US" altLang="en-US" sz="1600" dirty="0">
                <a:latin typeface="Consolas" panose="020B0609020204030204" pitchFamily="49" charset="0"/>
              </a:rPr>
              <a:t>taxCredit = 0</a:t>
            </a:r>
          </a:p>
          <a:p>
            <a:pPr marL="0" lvl="1" eaLnBrk="1" hangingPunct="1">
              <a:spcBef>
                <a:spcPct val="0"/>
              </a:spcBef>
              <a:buSzTx/>
              <a:buFont typeface="Arial" panose="020B0604020202020204" pitchFamily="34" charset="0"/>
              <a:buNone/>
            </a:pPr>
            <a:r>
              <a:rPr lang="en-US" altLang="en-US" sz="1600" dirty="0">
                <a:latin typeface="Consolas" panose="020B0609020204030204" pitchFamily="49" charset="0"/>
              </a:rPr>
              <a:t>taxRate = 0.2</a:t>
            </a:r>
          </a:p>
          <a:p>
            <a:pPr marL="0" lvl="1" eaLnBrk="1" hangingPunct="1">
              <a:spcBef>
                <a:spcPct val="0"/>
              </a:spcBef>
              <a:buSzTx/>
              <a:buFont typeface="Arial" panose="020B0604020202020204" pitchFamily="34" charset="0"/>
              <a:buNone/>
            </a:pPr>
            <a:r>
              <a:rPr lang="en-US" altLang="en-US" sz="1600" dirty="0">
                <a:latin typeface="Consolas" panose="020B0609020204030204" pitchFamily="49" charset="0"/>
              </a:rPr>
              <a:t>income = float(input("What is your annual income: "))</a:t>
            </a:r>
          </a:p>
          <a:p>
            <a:pPr marL="0" lvl="1" eaLnBrk="1" hangingPunct="1">
              <a:spcBef>
                <a:spcPct val="0"/>
              </a:spcBef>
              <a:buSzTx/>
              <a:buFont typeface="Arial" panose="020B0604020202020204" pitchFamily="34" charset="0"/>
              <a:buNone/>
            </a:pPr>
            <a:r>
              <a:rPr lang="en-US" altLang="en-US" sz="1600" dirty="0">
                <a:latin typeface="Consolas" panose="020B0609020204030204" pitchFamily="49" charset="0"/>
              </a:rPr>
              <a:t>if (income &lt; 10000):</a:t>
            </a:r>
          </a:p>
          <a:p>
            <a:pPr marL="0" lvl="1" eaLnBrk="1" hangingPunct="1">
              <a:spcBef>
                <a:spcPct val="0"/>
              </a:spcBef>
              <a:buSzTx/>
              <a:buFont typeface="Arial" panose="020B0604020202020204" pitchFamily="34" charset="0"/>
              <a:buNone/>
            </a:pPr>
            <a:r>
              <a:rPr lang="en-US" altLang="en-US" sz="1600" dirty="0">
                <a:latin typeface="Consolas" panose="020B0609020204030204" pitchFamily="49" charset="0"/>
              </a:rPr>
              <a:t>     print("Eligible for social assistance")</a:t>
            </a:r>
          </a:p>
          <a:p>
            <a:pPr marL="0" lvl="1" eaLnBrk="1" hangingPunct="1">
              <a:spcBef>
                <a:spcPct val="0"/>
              </a:spcBef>
              <a:buSzTx/>
              <a:buFont typeface="Arial" panose="020B0604020202020204" pitchFamily="34" charset="0"/>
              <a:buNone/>
            </a:pPr>
            <a:r>
              <a:rPr lang="en-US" altLang="en-US" sz="1600" dirty="0">
                <a:latin typeface="Consolas" panose="020B0609020204030204" pitchFamily="49" charset="0"/>
              </a:rPr>
              <a:t>     taxCredit = 100</a:t>
            </a:r>
          </a:p>
          <a:p>
            <a:pPr marL="0" lvl="1" eaLnBrk="1" hangingPunct="1">
              <a:spcBef>
                <a:spcPct val="0"/>
              </a:spcBef>
              <a:buSzTx/>
              <a:buFont typeface="Arial" panose="020B0604020202020204" pitchFamily="34" charset="0"/>
              <a:buNone/>
            </a:pPr>
            <a:r>
              <a:rPr lang="en-US" altLang="en-US" sz="1600" dirty="0">
                <a:latin typeface="Consolas" panose="020B0609020204030204" pitchFamily="49" charset="0"/>
              </a:rPr>
              <a:t>tax = (income * taxRate) – taxCredit</a:t>
            </a:r>
          </a:p>
          <a:p>
            <a:pPr marL="0" lvl="1" eaLnBrk="1" hangingPunct="1">
              <a:spcBef>
                <a:spcPct val="0"/>
              </a:spcBef>
              <a:buSzTx/>
              <a:buFont typeface="Arial" panose="020B0604020202020204" pitchFamily="34" charset="0"/>
              <a:buNone/>
            </a:pPr>
            <a:r>
              <a:rPr lang="en-US" altLang="en-US" sz="1600" dirty="0">
                <a:latin typeface="Consolas" panose="020B0609020204030204" pitchFamily="49" charset="0"/>
              </a:rPr>
              <a:t>print("Tax owed $%.2f" %(tax))</a:t>
            </a:r>
          </a:p>
        </p:txBody>
      </p:sp>
      <p:pic>
        <p:nvPicPr>
          <p:cNvPr id="2663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13" y="5791200"/>
            <a:ext cx="4298950" cy="6048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6631" name="Picture 7"/>
          <p:cNvPicPr>
            <a:picLocks noChangeAspect="1" noChangeArrowheads="1"/>
          </p:cNvPicPr>
          <p:nvPr/>
        </p:nvPicPr>
        <p:blipFill>
          <a:blip r:embed="rId3">
            <a:extLst>
              <a:ext uri="{28A0092B-C50C-407E-A947-70E740481C1C}">
                <a14:useLocalDpi xmlns:a14="http://schemas.microsoft.com/office/drawing/2010/main" val="0"/>
              </a:ext>
            </a:extLst>
          </a:blip>
          <a:srcRect t="7596"/>
          <a:stretch>
            <a:fillRect/>
          </a:stretch>
        </p:blipFill>
        <p:spPr bwMode="auto">
          <a:xfrm>
            <a:off x="2692400" y="6396038"/>
            <a:ext cx="4724400" cy="403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653717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663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66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theme/theme1.xml><?xml version="1.0" encoding="utf-8"?>
<a:theme xmlns:a="http://schemas.openxmlformats.org/drawingml/2006/main" name="evaluation_intro">
  <a:themeElements>
    <a:clrScheme name="">
      <a:dk1>
        <a:srgbClr val="000000"/>
      </a:dk1>
      <a:lt1>
        <a:srgbClr val="33CCFF"/>
      </a:lt1>
      <a:dk2>
        <a:srgbClr val="000000"/>
      </a:dk2>
      <a:lt2>
        <a:srgbClr val="919191"/>
      </a:lt2>
      <a:accent1>
        <a:srgbClr val="618FFD"/>
      </a:accent1>
      <a:accent2>
        <a:srgbClr val="00AE00"/>
      </a:accent2>
      <a:accent3>
        <a:srgbClr val="ADE2FF"/>
      </a:accent3>
      <a:accent4>
        <a:srgbClr val="000000"/>
      </a:accent4>
      <a:accent5>
        <a:srgbClr val="B7C6FE"/>
      </a:accent5>
      <a:accent6>
        <a:srgbClr val="009D00"/>
      </a:accent6>
      <a:hlink>
        <a:srgbClr val="FC0128"/>
      </a:hlink>
      <a:folHlink>
        <a:srgbClr val="CECECE"/>
      </a:folHlink>
    </a:clrScheme>
    <a:fontScheme name="evaluation_intr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38100" cap="flat" cmpd="sng" algn="ctr">
          <a:solidFill>
            <a:schemeClr val="tx1"/>
          </a:solidFill>
          <a:prstDash val="solid"/>
          <a:round/>
          <a:headEnd type="none" w="sm" len="sm"/>
          <a:tailEnd type="none"/>
        </a:ln>
        <a:effectLst/>
      </a:spPr>
      <a:bodyPr rtlCol="0" anchor="t" anchorCtr="0"/>
      <a:lstStyle>
        <a:defPPr algn="ctr">
          <a:defRPr sz="1600" dirty="0" smtClean="0"/>
        </a:defPPr>
      </a:lstStyle>
    </a:spDef>
    <a:lnDef>
      <a:spPr bwMode="auto">
        <a:noFill/>
        <a:ln w="38100" cap="flat" cmpd="sng" algn="ctr">
          <a:solidFill>
            <a:schemeClr val="tx1"/>
          </a:solidFill>
          <a:prstDash val="solid"/>
          <a:round/>
          <a:headEnd type="none" w="sm" len="sm"/>
          <a:tailEnd type="none"/>
        </a:ln>
        <a:effectLst/>
      </a:spPr>
      <a:bodyPr/>
      <a:lstStyle/>
    </a:lnDef>
    <a:txDef>
      <a:spPr>
        <a:noFill/>
        <a:ln w="0">
          <a:noFill/>
        </a:ln>
      </a:spPr>
      <a:bodyPr wrap="square" lIns="0" rtlCol="0">
        <a:noAutofit/>
      </a:bodyPr>
      <a:lstStyle>
        <a:defPPr>
          <a:defRPr sz="1800" dirty="0" smtClean="0"/>
        </a:defPPr>
      </a:lstStyle>
    </a:txDef>
  </a:objectDefaults>
  <a:extraClrSchemeLst>
    <a:extraClrScheme>
      <a:clrScheme name="evaluation_intro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valuation_intr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evaluation_intro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valuation_intro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valuation_intro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valuation_intro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evaluation_intro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35163</TotalTime>
  <Pages>8</Pages>
  <Words>5440</Words>
  <Application>Microsoft Office PowerPoint</Application>
  <PresentationFormat>On-screen Show (4:3)</PresentationFormat>
  <Paragraphs>875</Paragraphs>
  <Slides>82</Slides>
  <Notes>43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82</vt:i4>
      </vt:variant>
    </vt:vector>
  </HeadingPairs>
  <TitlesOfParts>
    <vt:vector size="90" baseType="lpstr">
      <vt:lpstr>ＭＳ Ｐゴシック</vt:lpstr>
      <vt:lpstr>Arial</vt:lpstr>
      <vt:lpstr>Calibri</vt:lpstr>
      <vt:lpstr>Comic Sans MS</vt:lpstr>
      <vt:lpstr>Consolas</vt:lpstr>
      <vt:lpstr>Times New Roman</vt:lpstr>
      <vt:lpstr>Wingdings</vt:lpstr>
      <vt:lpstr>evaluation_intro</vt:lpstr>
      <vt:lpstr>Making Decisions In Python</vt:lpstr>
      <vt:lpstr>Recap: Programs You’ve Seen So Far Produces Sequential Execution</vt:lpstr>
      <vt:lpstr>Programming: Decision Making Is Branching</vt:lpstr>
      <vt:lpstr>High Level View Of Decision Making For The Computer</vt:lpstr>
      <vt:lpstr>How To Determine If Branching Can Be Applied</vt:lpstr>
      <vt:lpstr>Decision-Making In Programming (Python)</vt:lpstr>
      <vt:lpstr>New Terminology</vt:lpstr>
      <vt:lpstr>Note On Indenting</vt:lpstr>
      <vt:lpstr>Note On Indenting (2)</vt:lpstr>
      <vt:lpstr>Note On Indenting (3)</vt:lpstr>
      <vt:lpstr>Decision Making With An ‘If’</vt:lpstr>
      <vt:lpstr>The ‘If’ Construct</vt:lpstr>
      <vt:lpstr>The ‘If’ Construct (2)</vt:lpstr>
      <vt:lpstr>New Terminology</vt:lpstr>
      <vt:lpstr>Allowable Operands For Boolean Expressions</vt:lpstr>
      <vt:lpstr>Allowable Relational Operators For Boolean Expressions</vt:lpstr>
      <vt:lpstr>Common Mistake</vt:lpstr>
      <vt:lpstr>A Similar Mistake</vt:lpstr>
      <vt:lpstr>An Application Of Branches</vt:lpstr>
      <vt:lpstr>Decision Making With An ‘If’: Summary</vt:lpstr>
      <vt:lpstr>Decision Making With An ‘If-Else’</vt:lpstr>
      <vt:lpstr>The If-Else Construct</vt:lpstr>
      <vt:lpstr>If-Else Construct (2)</vt:lpstr>
      <vt:lpstr>Lesson: Read Things The Way They’re Actually Stated (Instead of How You Think They’re Stated)</vt:lpstr>
      <vt:lpstr>Lesson: Read Things The Way They’re Actually Stated (Instead of How You Think They’re Stated)</vt:lpstr>
      <vt:lpstr>Lesson: Read Things The Way They’re Actually Stated (Instead of How You Think They’re Stated)</vt:lpstr>
      <vt:lpstr>If-Else Example</vt:lpstr>
      <vt:lpstr>Quick Summary: If Vs. If-Else</vt:lpstr>
      <vt:lpstr>Logical Operations</vt:lpstr>
      <vt:lpstr>Logical AND</vt:lpstr>
      <vt:lpstr>Logical AND: Three Input Truth Table</vt:lpstr>
      <vt:lpstr>Evaluating Logical AND Expressions</vt:lpstr>
      <vt:lpstr>Logical OR</vt:lpstr>
      <vt:lpstr>Logical OR: Three Input Truth Table</vt:lpstr>
      <vt:lpstr>Evaluating Logical OR Expressions</vt:lpstr>
      <vt:lpstr>Logical NOT</vt:lpstr>
      <vt:lpstr>Evaluating More Complex Logical Expressions</vt:lpstr>
      <vt:lpstr>Evaluating More Complex Logical Expressions</vt:lpstr>
      <vt:lpstr>Extra Practice</vt:lpstr>
      <vt:lpstr>Logic Can Be Used In Conjunction With Branching</vt:lpstr>
      <vt:lpstr>Decision-Making With Multiple Boolean Expressions (Connected With Logic)</vt:lpstr>
      <vt:lpstr>Forming Compound Boolean Expressions With The “OR” Operator</vt:lpstr>
      <vt:lpstr>Forming Compound Boolean Expressions With The “AND” Operator</vt:lpstr>
      <vt:lpstr>The “NOT” Operator</vt:lpstr>
      <vt:lpstr>Quick Summary: Using Multiple Expressions</vt:lpstr>
      <vt:lpstr>Nesting</vt:lpstr>
      <vt:lpstr>Recognizing When Nesting Is Needed</vt:lpstr>
      <vt:lpstr>Nested Decision  Making</vt:lpstr>
      <vt:lpstr>Nested Decision Making</vt:lpstr>
      <vt:lpstr>Nested Decision Making (2)</vt:lpstr>
      <vt:lpstr>Question</vt:lpstr>
      <vt:lpstr>Decision-Making With Multiple Alternatives/Questions</vt:lpstr>
      <vt:lpstr>Decision Making With Multiple If’s</vt:lpstr>
      <vt:lpstr>Multiple If's: Non-Exclusive Conditions</vt:lpstr>
      <vt:lpstr>Multiple If's: Non-Exclusive Conditions (Example)</vt:lpstr>
      <vt:lpstr>Multiple If's: Mutually Exclusive Conditions</vt:lpstr>
      <vt:lpstr>Decision Making With If-Elif-Else</vt:lpstr>
      <vt:lpstr>Multiple If-Elif-Else: Use With Mutually Exclusive Conditions</vt:lpstr>
      <vt:lpstr>If-Elif-Else: Mutually Exclusive  Conditions (Example)</vt:lpstr>
      <vt:lpstr>When To Use Multiple-Ifs</vt:lpstr>
      <vt:lpstr>When To Use If, ElIfs</vt:lpstr>
      <vt:lpstr>Extra Practice</vt:lpstr>
      <vt:lpstr>Extra Practice (2)</vt:lpstr>
      <vt:lpstr>Recap: What Decision Making Mechanisms Are Available /When To Use Them</vt:lpstr>
      <vt:lpstr>Recap: When To Use Compound And Nested Decision Making</vt:lpstr>
      <vt:lpstr>Testing Decision Making Constructs</vt:lpstr>
      <vt:lpstr>Testing Decisions: An Example</vt:lpstr>
      <vt:lpstr>Lesson: Avoid Using A Float When An Integer Will Do</vt:lpstr>
      <vt:lpstr>Epsilon</vt:lpstr>
      <vt:lpstr>Not Using Epsilon: Floating Point Error</vt:lpstr>
      <vt:lpstr>Using Epsilon: Better Approach</vt:lpstr>
      <vt:lpstr>Extra Practice</vt:lpstr>
      <vt:lpstr>Extra Practice (2)</vt:lpstr>
      <vt:lpstr>Rule Of Thumb: Branches</vt:lpstr>
      <vt:lpstr>Extra Practice: Grades</vt:lpstr>
      <vt:lpstr>Decision Making: Checking Matches</vt:lpstr>
      <vt:lpstr>Decision Making: Checking Matches (2)</vt:lpstr>
      <vt:lpstr>Checking Matches: Another Example</vt:lpstr>
      <vt:lpstr>Checking Matches: Another Example (2)</vt:lpstr>
      <vt:lpstr>After This Section You Should Now Know</vt:lpstr>
      <vt:lpstr>After This Section You Should Now Know (2)</vt:lpstr>
      <vt:lpstr>Copyright Notification</vt:lpstr>
    </vt:vector>
  </TitlesOfParts>
  <Company>Department of Computer Science, University of Calgary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Branching and making decisions</dc:title>
  <dc:subject>Introduction to Programming for Computer Science Majors</dc:subject>
  <dc:creator>James Tam</dc:creator>
  <cp:keywords>Python</cp:keywords>
  <cp:lastModifiedBy>James Tam</cp:lastModifiedBy>
  <cp:revision>3134</cp:revision>
  <cp:lastPrinted>2014-08-25T22:49:30Z</cp:lastPrinted>
  <dcterms:created xsi:type="dcterms:W3CDTF">1995-08-18T10:27:02Z</dcterms:created>
  <dcterms:modified xsi:type="dcterms:W3CDTF">2018-01-20T01:53:12Z</dcterms:modified>
  <cp:category>Course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1</vt:i4>
  </property>
  <property fmtid="{D5CDD505-2E9C-101B-9397-08002B2CF9AE}" pid="7" name="MailAddress">
    <vt:lpwstr>saul@cpsc.ucalgary.ca</vt:lpwstr>
  </property>
  <property fmtid="{D5CDD505-2E9C-101B-9397-08002B2CF9AE}" pid="8" name="HomePage">
    <vt:lpwstr>http://www.cpsc.ucalgary.ca/~saul</vt:lpwstr>
  </property>
  <property fmtid="{D5CDD505-2E9C-101B-9397-08002B2CF9AE}" pid="9" name="Other">
    <vt:lpwstr>Saul Greenberg, _x000d_
Department of Computer Science, _x000d_
University of Calgary,  _x000d_
Calgary, Alberta CANADA_x000d_
T2N 1N4</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false</vt:bool>
  </property>
  <property fmtid="{D5CDD505-2E9C-101B-9397-08002B2CF9AE}" pid="13" name="BackColor">
    <vt:i4>16777215</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D:\@www\grouplab\saul\481\topics</vt:lpwstr>
  </property>
</Properties>
</file>