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9" r:id="rId3"/>
    <p:sldId id="261" r:id="rId4"/>
    <p:sldId id="320" r:id="rId5"/>
    <p:sldId id="263" r:id="rId6"/>
    <p:sldId id="313" r:id="rId7"/>
    <p:sldId id="265" r:id="rId8"/>
    <p:sldId id="312" r:id="rId9"/>
    <p:sldId id="270" r:id="rId10"/>
    <p:sldId id="296" r:id="rId11"/>
    <p:sldId id="297" r:id="rId12"/>
    <p:sldId id="273" r:id="rId13"/>
    <p:sldId id="274" r:id="rId14"/>
    <p:sldId id="310" r:id="rId15"/>
    <p:sldId id="319" r:id="rId16"/>
    <p:sldId id="276" r:id="rId17"/>
    <p:sldId id="305" r:id="rId18"/>
    <p:sldId id="298" r:id="rId19"/>
    <p:sldId id="277" r:id="rId20"/>
    <p:sldId id="280" r:id="rId21"/>
    <p:sldId id="282" r:id="rId22"/>
    <p:sldId id="283" r:id="rId23"/>
    <p:sldId id="285" r:id="rId24"/>
    <p:sldId id="299" r:id="rId25"/>
    <p:sldId id="287" r:id="rId26"/>
    <p:sldId id="306" r:id="rId27"/>
    <p:sldId id="300" r:id="rId28"/>
    <p:sldId id="288" r:id="rId29"/>
    <p:sldId id="289" r:id="rId30"/>
    <p:sldId id="291" r:id="rId31"/>
    <p:sldId id="292" r:id="rId32"/>
    <p:sldId id="293" r:id="rId33"/>
    <p:sldId id="301" r:id="rId34"/>
    <p:sldId id="302" r:id="rId35"/>
    <p:sldId id="294" r:id="rId36"/>
    <p:sldId id="307" r:id="rId37"/>
    <p:sldId id="315" r:id="rId38"/>
    <p:sldId id="308" r:id="rId39"/>
    <p:sldId id="303" r:id="rId40"/>
    <p:sldId id="295" r:id="rId41"/>
    <p:sldId id="304" r:id="rId42"/>
    <p:sldId id="311" r:id="rId43"/>
    <p:sldId id="317" r:id="rId44"/>
    <p:sldId id="318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36" autoAdjust="0"/>
    <p:restoredTop sz="96220" autoAdjust="0"/>
  </p:normalViewPr>
  <p:slideViewPr>
    <p:cSldViewPr>
      <p:cViewPr varScale="1">
        <p:scale>
          <a:sx n="106" d="100"/>
          <a:sy n="106" d="100"/>
        </p:scale>
        <p:origin x="5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4" d="100"/>
          <a:sy n="84" d="100"/>
        </p:scale>
        <p:origin x="-1728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9469B8-C6FC-4078-A43A-0454E9D51563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 brief introduction into computer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8ECD3D-BD7F-4879-94C5-ECBAF8EBD7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4CE3E9-A588-4652-8D11-222A1F73D1D2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63CA86-79D9-4533-8E30-EE64731E18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B84090-C0B6-4226-96CC-E040D88D46A3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B5631D-3785-48E0-94BD-73C4C50B2668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237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01D797-4CAD-45A1-939C-321892087886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endParaRPr lang="en-CA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endParaRPr lang="en-CA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098E05-71A9-413E-B413-8104B627893B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CA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A0D353-AA1C-4E2D-A03B-6DF102E17B16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AAAACF-0854-4592-8AE1-2BEDA5214D79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112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* These are technical issues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3300A9-0A3C-4752-83D2-B8DF94DA92FE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3FE4F1-EB6B-443A-8215-F11A1F610746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2CD33A-72E0-498B-9E32-B50C021667A0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7B315986-2CA6-430C-A39C-ABD9931210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14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7394F9-B8D4-4E09-B963-B02EEDD90991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5D56031A-F0DC-4065-94A2-5E7ACD0FE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07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33AF67-B02F-47B3-A05C-4C410D6A4DE6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86279656-4E04-443F-9BA1-FFC269DD2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10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195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108075"/>
            <a:ext cx="4013200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868738"/>
            <a:ext cx="4013200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2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24800" y="6567488"/>
            <a:ext cx="1219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cs typeface="Arial" charset="0"/>
              </a:rPr>
              <a:t>James Tam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4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1386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E5212D-0057-40ED-A8DB-F9CAE3848AAB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37A57559-0AF2-4C6A-A11C-95D4EA5B6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84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0C759D-0DF0-4001-AE34-D7FEC7D6CEBC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4314D922-E3E2-47BA-B48D-1FEA3D3D1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00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DFA63D-5211-4043-B429-950B6518E353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D61B45C7-84D8-41AE-A30A-4467B88A1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6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E4BBA5-E58E-41B9-8A2B-C14503531D19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9D5272D4-21C3-411B-817E-FC581F25C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5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C61F8B-597B-403F-99B0-41957CEFE3B6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512F06B9-642F-4A1B-A5E6-0D6BDD85E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05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889F19-CADD-4BAF-BDD4-9110AF521115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39839474-930D-48BA-81F9-E025E3B96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42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E7C9F8-CC03-42F2-BF9C-986CBCBD9C95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0DB766ED-D305-459A-9BEE-A9BF5C66A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88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James Tam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ungle.cpsc.ucalgary.c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psc.ucalgary.ca/~jacob/AI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ges.cpsc.ucalgary.ca/~kremer" TargetMode="External"/><Relationship Id="rId4" Type="http://schemas.openxmlformats.org/officeDocument/2006/relationships/hyperlink" Target="http://pages.cpsc.ucalgary.ca/~denzing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eople.ucalgary.ca/~jparker/" TargetMode="External"/><Relationship Id="rId4" Type="http://schemas.openxmlformats.org/officeDocument/2006/relationships/hyperlink" Target="http://pages.cpsc.ucalgary.ca/~boyd/pmwiki/pmwiki.php?n=Main.Research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ucalgary.ca/cpsc_research/areas/evolutionar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ucalgary.ca/Resear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algary.ca/pubs/calendar/current/software-engineering.html" TargetMode="External"/><Relationship Id="rId4" Type="http://schemas.openxmlformats.org/officeDocument/2006/relationships/hyperlink" Target="http://www.ucalgary.ca/pubs/calendar/current/computer-science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cis.cpsc.ucalgary.ca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ucalgary.ca/Resear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algary.ca/pubs/calendar/current/software-engineering.html" TargetMode="External"/><Relationship Id="rId4" Type="http://schemas.openxmlformats.org/officeDocument/2006/relationships/hyperlink" Target="http://www.ucalgary.ca/pubs/calendar/current/computer-science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hyperlink" Target="http://www.cpsc.ucalgary.ca/undergrad/courses_progression/concentration?conc=game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lab.cpsc.ucalgary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lab.cpsc.ucalgary.c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Introduction To Computer Science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42963" y="5815013"/>
            <a:ext cx="7100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CA" altLang="en-US" sz="1800" baseline="30000">
              <a:latin typeface="Arial" panose="020B0604020202020204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8638" y="4341813"/>
            <a:ext cx="5511800" cy="2062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200" dirty="0" smtClean="0">
                <a:latin typeface="+mn-lt"/>
                <a:cs typeface="Arial" charset="0"/>
              </a:rPr>
              <a:t>In this section you will get an overview of some research areas and higher level courses in Computer Science.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Can This Be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Many techniques have been developed.</a:t>
            </a:r>
          </a:p>
          <a:p>
            <a:pPr lvl="1"/>
            <a:r>
              <a:rPr lang="en-US" altLang="en-US" dirty="0" smtClean="0"/>
              <a:t>Some may have already been covered (Usability heuristics from ‘Repetition’)</a:t>
            </a:r>
          </a:p>
          <a:p>
            <a:r>
              <a:rPr lang="en-US" altLang="en-US" dirty="0" smtClean="0"/>
              <a:t>One other technique: simple but effective (user-centered design)</a:t>
            </a:r>
          </a:p>
          <a:p>
            <a:pPr lvl="1"/>
            <a:r>
              <a:rPr lang="en-US" altLang="en-US" dirty="0" smtClean="0"/>
              <a:t>Basic principle: getting users involved in the design process from the beginning (rather than building the system and then getting feedback afterwards which is the traditional approach).</a:t>
            </a:r>
          </a:p>
          <a:p>
            <a:pPr lvl="1"/>
            <a:r>
              <a:rPr lang="en-US" altLang="en-US" dirty="0" smtClean="0"/>
              <a:t>Many benefits:</a:t>
            </a:r>
          </a:p>
          <a:p>
            <a:pPr lvl="2"/>
            <a:r>
              <a:rPr lang="en-US" altLang="en-US" dirty="0" smtClean="0"/>
              <a:t>Cost reduction: The further along the software development process the harder it is to make changes.</a:t>
            </a:r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  <a:p>
            <a:pPr marL="571500" lvl="2" indent="0">
              <a:buNone/>
            </a:pPr>
            <a:endParaRPr lang="en-US" altLang="en-US" dirty="0" smtClean="0"/>
          </a:p>
          <a:p>
            <a:pPr lvl="2"/>
            <a:r>
              <a:rPr lang="en-US" altLang="en-US" dirty="0" smtClean="0"/>
              <a:t>Users may also provide many unexpected insights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19201" y="4876799"/>
            <a:ext cx="7715249" cy="1301168"/>
            <a:chOff x="1276352" y="4705350"/>
            <a:chExt cx="7715248" cy="1301445"/>
          </a:xfrm>
        </p:grpSpPr>
        <p:grpSp>
          <p:nvGrpSpPr>
            <p:cNvPr id="23557" name="Group 9"/>
            <p:cNvGrpSpPr>
              <a:grpSpLocks/>
            </p:cNvGrpSpPr>
            <p:nvPr/>
          </p:nvGrpSpPr>
          <p:grpSpPr bwMode="auto">
            <a:xfrm>
              <a:off x="1276352" y="4724400"/>
              <a:ext cx="2133598" cy="1212360"/>
              <a:chOff x="1276352" y="4724400"/>
              <a:chExt cx="2133598" cy="1212360"/>
            </a:xfrm>
          </p:grpSpPr>
          <p:pic>
            <p:nvPicPr>
              <p:cNvPr id="23561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27" t="32832" r="35345" b="25481"/>
              <a:stretch>
                <a:fillRect/>
              </a:stretch>
            </p:blipFill>
            <p:spPr bwMode="auto">
              <a:xfrm>
                <a:off x="1276352" y="5022054"/>
                <a:ext cx="1143000" cy="914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23562" name="Text Box 6"/>
              <p:cNvSpPr txBox="1">
                <a:spLocks noChangeArrowheads="1"/>
              </p:cNvSpPr>
              <p:nvPr/>
            </p:nvSpPr>
            <p:spPr bwMode="auto">
              <a:xfrm>
                <a:off x="1295400" y="4724400"/>
                <a:ext cx="2114550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/>
                  <a:t>Paper sketches</a:t>
                </a:r>
              </a:p>
            </p:txBody>
          </p:sp>
        </p:grpSp>
        <p:grpSp>
          <p:nvGrpSpPr>
            <p:cNvPr id="23558" name="Group 10"/>
            <p:cNvGrpSpPr>
              <a:grpSpLocks/>
            </p:cNvGrpSpPr>
            <p:nvPr/>
          </p:nvGrpSpPr>
          <p:grpSpPr bwMode="auto">
            <a:xfrm>
              <a:off x="4572000" y="4705350"/>
              <a:ext cx="4419600" cy="1301445"/>
              <a:chOff x="3276600" y="4685667"/>
              <a:chExt cx="4419600" cy="1301445"/>
            </a:xfrm>
          </p:grpSpPr>
          <p:pic>
            <p:nvPicPr>
              <p:cNvPr id="23559" name="Picture 6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5003850"/>
                <a:ext cx="1047751" cy="983262"/>
              </a:xfrm>
              <a:prstGeom prst="rect">
                <a:avLst/>
              </a:prstGeom>
              <a:noFill/>
              <a:ln w="12699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560" name="Text Box 6"/>
              <p:cNvSpPr txBox="1">
                <a:spLocks noChangeArrowheads="1"/>
              </p:cNvSpPr>
              <p:nvPr/>
            </p:nvSpPr>
            <p:spPr bwMode="auto">
              <a:xfrm>
                <a:off x="3276600" y="4685667"/>
                <a:ext cx="4419600" cy="33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 lIns="0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 dirty="0"/>
                  <a:t>Complete </a:t>
                </a:r>
                <a:r>
                  <a:rPr lang="en-US" altLang="en-US" sz="1600" b="1" dirty="0" smtClean="0"/>
                  <a:t>software (from Saul Greenberg mockup)</a:t>
                </a:r>
                <a:endParaRPr lang="en-US" altLang="en-US" sz="16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HCI: Higher-Level Courses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481: Human-Computer Interaction I</a:t>
            </a:r>
          </a:p>
          <a:p>
            <a:r>
              <a:rPr lang="en-US" altLang="en-US" smtClean="0"/>
              <a:t>CPSC 581: Human-Computer Interaction II</a:t>
            </a:r>
          </a:p>
          <a:p>
            <a:r>
              <a:rPr lang="en-US" altLang="en-US" smtClean="0"/>
              <a:t>(Related: Human-Robot Interaction)</a:t>
            </a:r>
          </a:p>
          <a:p>
            <a:pPr lvl="1"/>
            <a:r>
              <a:rPr lang="en-US" altLang="en-US" smtClean="0"/>
              <a:t>CPSC 599.65—Robot head-based interaction</a:t>
            </a:r>
          </a:p>
          <a:p>
            <a:pPr lvl="1"/>
            <a:r>
              <a:rPr lang="en-US" altLang="en-US" smtClean="0"/>
              <a:t>CPSC 599.62—Advanced topics in human-computer and human-robot interaction</a:t>
            </a:r>
          </a:p>
          <a:p>
            <a:pPr lvl="1"/>
            <a:r>
              <a:rPr lang="en-US" altLang="en-US" smtClean="0"/>
              <a:t>CPSC 599.17—Human-robot interaction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Computer Graphics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178800" cy="768350"/>
          </a:xfrm>
        </p:spPr>
        <p:txBody>
          <a:bodyPr/>
          <a:lstStyle/>
          <a:p>
            <a:r>
              <a:rPr lang="en-CA" altLang="en-US" dirty="0" smtClean="0"/>
              <a:t>Concerned with producing and manipulating images using technology</a:t>
            </a:r>
          </a:p>
          <a:p>
            <a:endParaRPr lang="en-CA" altLang="en-US" dirty="0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6583363"/>
            <a:ext cx="3730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http://jungle.cpsc.ucalgary.ca/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5605" name="Group 1"/>
          <p:cNvGrpSpPr>
            <a:grpSpLocks/>
          </p:cNvGrpSpPr>
          <p:nvPr/>
        </p:nvGrpSpPr>
        <p:grpSpPr bwMode="auto">
          <a:xfrm>
            <a:off x="857250" y="1985963"/>
            <a:ext cx="7346950" cy="4364037"/>
            <a:chOff x="857250" y="1985963"/>
            <a:chExt cx="7346682" cy="4364333"/>
          </a:xfrm>
        </p:grpSpPr>
        <p:pic>
          <p:nvPicPr>
            <p:cNvPr id="25606" name="Picture 8" descr="gran-turismo-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5" y="1985963"/>
              <a:ext cx="7337157" cy="411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Text Box 9"/>
            <p:cNvSpPr txBox="1">
              <a:spLocks noChangeArrowheads="1"/>
            </p:cNvSpPr>
            <p:nvPr/>
          </p:nvSpPr>
          <p:spPr bwMode="auto">
            <a:xfrm>
              <a:off x="857250" y="6118505"/>
              <a:ext cx="2814535" cy="23179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200" dirty="0" smtClean="0">
                  <a:latin typeface="+mn-lt"/>
                  <a:cs typeface="Arial" charset="0"/>
                </a:rPr>
                <a:t>Gran Turismo © Sony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Graphics: Issues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7945438" cy="5368925"/>
          </a:xfrm>
        </p:spPr>
        <p:txBody>
          <a:bodyPr/>
          <a:lstStyle/>
          <a:p>
            <a:r>
              <a:rPr lang="en-US" altLang="en-US" smtClean="0"/>
              <a:t>How to make the images look “real”?</a:t>
            </a:r>
          </a:p>
        </p:txBody>
      </p:sp>
      <p:pic>
        <p:nvPicPr>
          <p:cNvPr id="26628" name="Picture 5" descr="caf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625" y="1606550"/>
            <a:ext cx="4565650" cy="4565650"/>
          </a:xfrm>
          <a:noFill/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69925" y="6169025"/>
            <a:ext cx="2814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From http://klamath.stanford.edu/~aaa/</a:t>
            </a:r>
          </a:p>
        </p:txBody>
      </p:sp>
      <p:pic>
        <p:nvPicPr>
          <p:cNvPr id="26630" name="Picture 7" descr="mpt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6038"/>
            <a:ext cx="476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Graphics: Common Misconception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It’s about </a:t>
            </a:r>
            <a:r>
              <a:rPr lang="en-US" altLang="en-US" i="1" dirty="0" smtClean="0"/>
              <a:t>creating</a:t>
            </a:r>
            <a:r>
              <a:rPr lang="en-US" altLang="en-US" dirty="0" smtClean="0"/>
              <a:t> the programs that produce the realistic images and animations (not using existing programs like Photo shop ©).</a:t>
            </a:r>
          </a:p>
          <a:p>
            <a:endParaRPr lang="en-US" altLang="en-US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55650" y="2514600"/>
            <a:ext cx="6105525" cy="3671888"/>
            <a:chOff x="755650" y="2514600"/>
            <a:chExt cx="6105525" cy="3671888"/>
          </a:xfrm>
        </p:grpSpPr>
        <p:pic>
          <p:nvPicPr>
            <p:cNvPr id="27654" name="Picture 8" descr="me 4 bi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5" t="9073"/>
            <a:stretch>
              <a:fillRect/>
            </a:stretch>
          </p:blipFill>
          <p:spPr bwMode="auto">
            <a:xfrm>
              <a:off x="2743200" y="3423444"/>
              <a:ext cx="2216150" cy="161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11" descr="me 1 b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" t="3700"/>
            <a:stretch>
              <a:fillRect/>
            </a:stretch>
          </p:blipFill>
          <p:spPr bwMode="auto">
            <a:xfrm>
              <a:off x="4419600" y="4572000"/>
              <a:ext cx="2441575" cy="16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14" descr="me 24 b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9" t="8974"/>
            <a:stretch>
              <a:fillRect/>
            </a:stretch>
          </p:blipFill>
          <p:spPr bwMode="auto">
            <a:xfrm>
              <a:off x="755650" y="2514600"/>
              <a:ext cx="233680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‘Graphics’ Have Come A Long Way!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44488" y="1390650"/>
            <a:ext cx="1876425" cy="1096963"/>
            <a:chOff x="3514725" y="997743"/>
            <a:chExt cx="1876425" cy="1096414"/>
          </a:xfrm>
        </p:grpSpPr>
        <p:pic>
          <p:nvPicPr>
            <p:cNvPr id="2868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84" t="66333" r="35645" b="23224"/>
            <a:stretch>
              <a:fillRect/>
            </a:stretch>
          </p:blipFill>
          <p:spPr bwMode="auto">
            <a:xfrm>
              <a:off x="3514725" y="997743"/>
              <a:ext cx="1876425" cy="826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84" name="Text Box 6"/>
            <p:cNvSpPr txBox="1">
              <a:spLocks noChangeArrowheads="1"/>
            </p:cNvSpPr>
            <p:nvPr/>
          </p:nvSpPr>
          <p:spPr bwMode="auto">
            <a:xfrm>
              <a:off x="3514725" y="1814977"/>
              <a:ext cx="1876425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“ASCII games</a:t>
              </a:r>
              <a:r>
                <a:rPr lang="en-US" altLang="en-US" sz="1200" dirty="0" smtClean="0">
                  <a:latin typeface="Arial" panose="020B0604020202020204" pitchFamily="34" charset="0"/>
                </a:rPr>
                <a:t>” (Tam)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4488" y="2663699"/>
            <a:ext cx="2209800" cy="1324525"/>
            <a:chOff x="340194" y="2566339"/>
            <a:chExt cx="2209800" cy="1324525"/>
          </a:xfrm>
        </p:grpSpPr>
        <p:sp>
          <p:nvSpPr>
            <p:cNvPr id="28692" name="Text Box 6"/>
            <p:cNvSpPr txBox="1">
              <a:spLocks noChangeArrowheads="1"/>
            </p:cNvSpPr>
            <p:nvPr/>
          </p:nvSpPr>
          <p:spPr bwMode="auto">
            <a:xfrm>
              <a:off x="340194" y="3611684"/>
              <a:ext cx="2209800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6800" rIns="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‘Pong</a:t>
              </a:r>
              <a:r>
                <a:rPr lang="en-US" altLang="en-US" sz="1200" dirty="0" smtClean="0">
                  <a:latin typeface="Arial" panose="020B0604020202020204" pitchFamily="34" charset="0"/>
                </a:rPr>
                <a:t>’: re-creation via “Ball 2.7”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194" y="2566339"/>
              <a:ext cx="1412405" cy="106205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239147" y="1099714"/>
            <a:ext cx="2809875" cy="2527872"/>
            <a:chOff x="3239147" y="1099714"/>
            <a:chExt cx="2809875" cy="2527872"/>
          </a:xfrm>
        </p:grpSpPr>
        <p:sp>
          <p:nvSpPr>
            <p:cNvPr id="28690" name="Text Box 8"/>
            <p:cNvSpPr txBox="1">
              <a:spLocks noChangeArrowheads="1"/>
            </p:cNvSpPr>
            <p:nvPr/>
          </p:nvSpPr>
          <p:spPr bwMode="auto">
            <a:xfrm>
              <a:off x="3239147" y="3163740"/>
              <a:ext cx="2809875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6800" rIns="36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‘</a:t>
              </a:r>
              <a:r>
                <a:rPr lang="en-US" altLang="en-US" sz="1200" dirty="0" err="1">
                  <a:latin typeface="Arial" panose="020B0604020202020204" pitchFamily="34" charset="0"/>
                </a:rPr>
                <a:t>Battlezone</a:t>
              </a:r>
              <a:r>
                <a:rPr lang="en-US" altLang="en-US" sz="1200" dirty="0">
                  <a:latin typeface="Arial" panose="020B0604020202020204" pitchFamily="34" charset="0"/>
                </a:rPr>
                <a:t>’: re-creation via http://my.ign.com/atari/battlezone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/>
            <a:srcRect l="44754" t="12966" r="24350" b="49379"/>
            <a:stretch/>
          </p:blipFill>
          <p:spPr>
            <a:xfrm>
              <a:off x="3239147" y="1099714"/>
              <a:ext cx="2694864" cy="205282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083425" y="932318"/>
            <a:ext cx="1728444" cy="2832403"/>
            <a:chOff x="7083425" y="932318"/>
            <a:chExt cx="1728444" cy="2832403"/>
          </a:xfrm>
        </p:grpSpPr>
        <p:sp>
          <p:nvSpPr>
            <p:cNvPr id="28682" name="Text Box 6"/>
            <p:cNvSpPr txBox="1">
              <a:spLocks noChangeArrowheads="1"/>
            </p:cNvSpPr>
            <p:nvPr/>
          </p:nvSpPr>
          <p:spPr bwMode="auto">
            <a:xfrm>
              <a:off x="7083425" y="2931543"/>
              <a:ext cx="1631950" cy="83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36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‘Pacman’: re-creation via http://www.webpacman.com/pacman.php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3425" y="932318"/>
              <a:ext cx="1728444" cy="201714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31964" y="4232266"/>
            <a:ext cx="2907183" cy="2138199"/>
            <a:chOff x="331964" y="4232266"/>
            <a:chExt cx="2907183" cy="2138199"/>
          </a:xfrm>
        </p:grpSpPr>
        <p:sp>
          <p:nvSpPr>
            <p:cNvPr id="28688" name="Rectangle 6"/>
            <p:cNvSpPr>
              <a:spLocks noChangeArrowheads="1"/>
            </p:cNvSpPr>
            <p:nvPr/>
          </p:nvSpPr>
          <p:spPr bwMode="auto">
            <a:xfrm>
              <a:off x="331964" y="6091285"/>
              <a:ext cx="892804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6800" rIns="36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Dragon’s lair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/>
            <a:srcRect r="1836"/>
            <a:stretch/>
          </p:blipFill>
          <p:spPr>
            <a:xfrm>
              <a:off x="331964" y="4232266"/>
              <a:ext cx="2907183" cy="18424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483100" y="4215906"/>
            <a:ext cx="3990986" cy="2692071"/>
            <a:chOff x="4483100" y="4215906"/>
            <a:chExt cx="3990986" cy="2692071"/>
          </a:xfrm>
        </p:grpSpPr>
        <p:sp>
          <p:nvSpPr>
            <p:cNvPr id="28686" name="Rectangle 6"/>
            <p:cNvSpPr>
              <a:spLocks noChangeArrowheads="1"/>
            </p:cNvSpPr>
            <p:nvPr/>
          </p:nvSpPr>
          <p:spPr bwMode="auto">
            <a:xfrm>
              <a:off x="4483100" y="6444131"/>
              <a:ext cx="3990986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“’Ultimate’ Mortal </a:t>
              </a:r>
              <a:r>
                <a:rPr lang="en-US" altLang="en-US" sz="1200" dirty="0" err="1">
                  <a:latin typeface="Arial" panose="020B0604020202020204" pitchFamily="34" charset="0"/>
                </a:rPr>
                <a:t>Kombat</a:t>
              </a:r>
              <a:r>
                <a:rPr lang="en-US" altLang="en-US" sz="1200" dirty="0">
                  <a:latin typeface="Arial" panose="020B0604020202020204" pitchFamily="34" charset="0"/>
                </a:rPr>
                <a:t>” re-creation via </a:t>
              </a:r>
              <a:endParaRPr lang="en-US" altLang="en-US" sz="1200" dirty="0" smtClean="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http</a:t>
              </a:r>
              <a:r>
                <a:rPr lang="en-US" altLang="en-US" sz="1200" dirty="0">
                  <a:latin typeface="Arial" panose="020B0604020202020204" pitchFamily="34" charset="0"/>
                </a:rPr>
                <a:t>://en.gameslol.net/ultimate-mortal-kombat-3-996.html 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/>
            <a:srcRect l="40783" t="35371" r="28612" b="23610"/>
            <a:stretch/>
          </p:blipFill>
          <p:spPr>
            <a:xfrm>
              <a:off x="4483100" y="4215906"/>
              <a:ext cx="2675218" cy="2240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4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Graphics: Still A Long Way To Go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6538" indent="-236538"/>
            <a:r>
              <a:rPr lang="en-US" altLang="en-US" dirty="0" smtClean="0"/>
              <a:t>“</a:t>
            </a:r>
            <a:r>
              <a:rPr lang="en-US" altLang="en-US" sz="2000" dirty="0" smtClean="0">
                <a:latin typeface="Arial" panose="020B0604020202020204" pitchFamily="34" charset="0"/>
              </a:rPr>
              <a:t>Even though modeling and rendering in computer graphics have been improved tremendously in the past 35 years, we are still not at the point where we can model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automatically</a:t>
            </a:r>
            <a:r>
              <a:rPr lang="en-US" altLang="en-US" sz="2000" dirty="0" smtClean="0">
                <a:latin typeface="Arial" panose="020B0604020202020204" pitchFamily="34" charset="0"/>
              </a:rPr>
              <a:t>, a tiger swimming in the river in all it</a:t>
            </a:r>
            <a:r>
              <a:rPr lang="en-US" altLang="en-US" sz="2000" dirty="0" smtClean="0"/>
              <a:t>’</a:t>
            </a:r>
            <a:r>
              <a:rPr lang="en-US" altLang="en-US" sz="2000" dirty="0" smtClean="0">
                <a:latin typeface="Arial" panose="020B0604020202020204" pitchFamily="34" charset="0"/>
              </a:rPr>
              <a:t>s glorious details.</a:t>
            </a:r>
            <a:r>
              <a:rPr lang="en-US" altLang="en-US" sz="2000" dirty="0" smtClean="0"/>
              <a:t>”</a:t>
            </a:r>
            <a:r>
              <a:rPr lang="en-US" altLang="en-US" sz="2000" dirty="0" smtClean="0">
                <a:latin typeface="Arial" panose="020B0604020202020204" pitchFamily="34" charset="0"/>
              </a:rPr>
              <a:t> </a:t>
            </a:r>
            <a:r>
              <a:rPr lang="en-US" altLang="en-US" sz="2000" baseline="30000" dirty="0" smtClean="0"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29700" name="Picture 4" descr="Tiger running through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506663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47700" y="6342063"/>
            <a:ext cx="6370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aseline="30000" dirty="0">
                <a:latin typeface="Arial" panose="020B0604020202020204" pitchFamily="34" charset="0"/>
              </a:rPr>
              <a:t>1</a:t>
            </a:r>
            <a:r>
              <a:rPr lang="en-US" altLang="en-US" sz="1200" dirty="0">
                <a:latin typeface="Arial" panose="020B0604020202020204" pitchFamily="34" charset="0"/>
              </a:rPr>
              <a:t> From “The Tiger Experience” by Alain Fournier at the University of British Columbia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Graphics: Some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7150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Animations</a:t>
            </a:r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Modeling</a:t>
            </a:r>
            <a:endParaRPr lang="en-US" sz="2000" dirty="0"/>
          </a:p>
          <a:p>
            <a:pPr marL="0" indent="0">
              <a:buFont typeface="Arial" charset="0"/>
              <a:buNone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Rendering</a:t>
            </a:r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Image processing</a:t>
            </a:r>
            <a:endParaRPr lang="en-US" sz="2000" dirty="0"/>
          </a:p>
        </p:txBody>
      </p:sp>
      <p:pic>
        <p:nvPicPr>
          <p:cNvPr id="100363" name="Picture 11" descr="C:\Users\tamj\AppData\Local\Microsoft\Windows\Temporary Internet Files\Content.IE5\92TJWXW0\MM90004090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447800"/>
            <a:ext cx="10572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95350" y="2638425"/>
            <a:ext cx="2933700" cy="952500"/>
            <a:chOff x="785812" y="2667000"/>
            <a:chExt cx="2933700" cy="952500"/>
          </a:xfrm>
        </p:grpSpPr>
        <p:pic>
          <p:nvPicPr>
            <p:cNvPr id="30735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2" y="2667000"/>
              <a:ext cx="142873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6" name="TextBox 19"/>
            <p:cNvSpPr txBox="1">
              <a:spLocks noChangeArrowheads="1"/>
            </p:cNvSpPr>
            <p:nvPr/>
          </p:nvSpPr>
          <p:spPr bwMode="auto">
            <a:xfrm>
              <a:off x="2195499" y="3388668"/>
              <a:ext cx="152401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Xin Liu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57250" y="4095750"/>
            <a:ext cx="2952750" cy="963613"/>
            <a:chOff x="895350" y="4094976"/>
            <a:chExt cx="2952737" cy="964253"/>
          </a:xfrm>
        </p:grpSpPr>
        <p:pic>
          <p:nvPicPr>
            <p:cNvPr id="30733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4094976"/>
              <a:ext cx="1428737" cy="95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TextBox 31"/>
            <p:cNvSpPr txBox="1">
              <a:spLocks noChangeArrowheads="1"/>
            </p:cNvSpPr>
            <p:nvPr/>
          </p:nvSpPr>
          <p:spPr bwMode="auto">
            <a:xfrm>
              <a:off x="2324087" y="4828397"/>
              <a:ext cx="15240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Xin Liu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7250" y="5607050"/>
            <a:ext cx="1047750" cy="904875"/>
            <a:chOff x="800100" y="5895975"/>
            <a:chExt cx="1047750" cy="905649"/>
          </a:xfrm>
        </p:grpSpPr>
        <p:pic>
          <p:nvPicPr>
            <p:cNvPr id="30731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25240" r="23560" b="16316"/>
            <a:stretch>
              <a:fillRect/>
            </a:stretch>
          </p:blipFill>
          <p:spPr bwMode="auto">
            <a:xfrm>
              <a:off x="800100" y="5895975"/>
              <a:ext cx="104775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2" name="TextBox 4"/>
            <p:cNvSpPr txBox="1">
              <a:spLocks noChangeArrowheads="1"/>
            </p:cNvSpPr>
            <p:nvPr/>
          </p:nvSpPr>
          <p:spPr bwMode="auto">
            <a:xfrm>
              <a:off x="800100" y="6524625"/>
              <a:ext cx="990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James Tam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0" y="5607050"/>
            <a:ext cx="1047750" cy="892175"/>
            <a:chOff x="2228850" y="5895975"/>
            <a:chExt cx="1047750" cy="892949"/>
          </a:xfrm>
        </p:grpSpPr>
        <p:pic>
          <p:nvPicPr>
            <p:cNvPr id="30729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0" t="25240" r="8377" b="16316"/>
            <a:stretch>
              <a:fillRect/>
            </a:stretch>
          </p:blipFill>
          <p:spPr bwMode="auto">
            <a:xfrm>
              <a:off x="2228850" y="5895975"/>
              <a:ext cx="104775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xtBox 14"/>
            <p:cNvSpPr txBox="1">
              <a:spLocks noChangeArrowheads="1"/>
            </p:cNvSpPr>
            <p:nvPr/>
          </p:nvSpPr>
          <p:spPr bwMode="auto">
            <a:xfrm>
              <a:off x="2266950" y="6511925"/>
              <a:ext cx="990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James Tam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Graphics: Higher-Level Courses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453: Introduction to computer graphics</a:t>
            </a:r>
          </a:p>
          <a:p>
            <a:r>
              <a:rPr lang="en-US" altLang="en-US" smtClean="0"/>
              <a:t>CPSC 587: Fundamentals of computer animation</a:t>
            </a:r>
          </a:p>
          <a:p>
            <a:r>
              <a:rPr lang="en-US" altLang="en-US" smtClean="0"/>
              <a:t>CPSC 589: Modeling for computer graphics</a:t>
            </a:r>
          </a:p>
          <a:p>
            <a:r>
              <a:rPr lang="en-US" altLang="en-US" smtClean="0"/>
              <a:t>CPSC 591: Rendering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Artificial Intelligence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410200"/>
          </a:xfrm>
        </p:spPr>
        <p:txBody>
          <a:bodyPr/>
          <a:lstStyle/>
          <a:p>
            <a:r>
              <a:rPr lang="en-CA" altLang="en-US" dirty="0" smtClean="0"/>
              <a:t>Trying to build technology that appears to be ‘intelligent’</a:t>
            </a:r>
          </a:p>
          <a:p>
            <a:r>
              <a:rPr lang="en-CA" altLang="en-US" dirty="0" smtClean="0"/>
              <a:t>Intelligence: What makes a person smart?</a:t>
            </a:r>
          </a:p>
          <a:p>
            <a:pPr lvl="1"/>
            <a:r>
              <a:rPr lang="en-CA" altLang="en-US" dirty="0" smtClean="0"/>
              <a:t>Fact retrieval?</a:t>
            </a:r>
          </a:p>
          <a:p>
            <a:pPr lvl="1"/>
            <a:r>
              <a:rPr lang="en-CA" altLang="en-US" dirty="0" smtClean="0"/>
              <a:t>Creativity?</a:t>
            </a:r>
          </a:p>
          <a:p>
            <a:pPr lvl="1"/>
            <a:r>
              <a:rPr lang="en-CA" altLang="en-US" dirty="0" smtClean="0"/>
              <a:t>Solving problems?</a:t>
            </a:r>
          </a:p>
          <a:p>
            <a:endParaRPr lang="en-CA" altLang="en-US" dirty="0" smtClean="0"/>
          </a:p>
        </p:txBody>
      </p:sp>
      <p:sp>
        <p:nvSpPr>
          <p:cNvPr id="32774" name="Rectangle 12"/>
          <p:cNvSpPr>
            <a:spLocks noChangeArrowheads="1"/>
          </p:cNvSpPr>
          <p:nvPr/>
        </p:nvSpPr>
        <p:spPr bwMode="auto">
          <a:xfrm>
            <a:off x="0" y="5994400"/>
            <a:ext cx="455612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For more information: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hlinkClick r:id="rId3"/>
              </a:rPr>
              <a:t>http://pages.cpsc.ucalgary.ca/~jacob/AI/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  <a:hlinkClick r:id="rId4"/>
              </a:rPr>
              <a:t>http://pages.cpsc.ucalgary.ca/~denzinge/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hlinkClick r:id="rId5"/>
              </a:rPr>
              <a:t>http://pages.cpsc.ucalgary.ca/~</a:t>
            </a:r>
            <a:r>
              <a:rPr lang="en-US" altLang="en-US" sz="1200" dirty="0" smtClean="0">
                <a:latin typeface="Arial" panose="020B0604020202020204" pitchFamily="34" charset="0"/>
                <a:hlinkClick r:id="rId5"/>
              </a:rPr>
              <a:t>kremer</a:t>
            </a:r>
            <a:r>
              <a:rPr lang="en-US" altLang="en-US" sz="1200" dirty="0" smtClean="0">
                <a:latin typeface="Arial" panose="020B0604020202020204" pitchFamily="34" charset="0"/>
              </a:rPr>
              <a:t> (retired)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 To Computer Science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40700" cy="923925"/>
          </a:xfrm>
        </p:spPr>
        <p:txBody>
          <a:bodyPr/>
          <a:lstStyle/>
          <a:p>
            <a:r>
              <a:rPr lang="en-US" altLang="en-US" smtClean="0"/>
              <a:t>Computer Science is about problem solving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76600" y="1671638"/>
            <a:ext cx="2986088" cy="4965700"/>
            <a:chOff x="2819400" y="1685925"/>
            <a:chExt cx="2986088" cy="4965561"/>
          </a:xfrm>
        </p:grpSpPr>
        <p:sp>
          <p:nvSpPr>
            <p:cNvPr id="16395" name="Text Box 24"/>
            <p:cNvSpPr txBox="1">
              <a:spLocks noChangeArrowheads="1"/>
            </p:cNvSpPr>
            <p:nvPr/>
          </p:nvSpPr>
          <p:spPr bwMode="auto">
            <a:xfrm>
              <a:off x="2819400" y="5943600"/>
              <a:ext cx="29860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Representing large sets of data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Image from: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Lau, E. (2003) </a:t>
              </a:r>
              <a:r>
                <a:rPr lang="en-US" altLang="en-US" sz="1200" b="1">
                  <a:latin typeface="Arial" panose="020B0604020202020204" pitchFamily="34" charset="0"/>
                </a:rPr>
                <a:t>Stocks</a:t>
              </a:r>
              <a:r>
                <a:rPr lang="en-US" altLang="en-US" sz="1200"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1639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" t="28322" r="14394"/>
            <a:stretch>
              <a:fillRect/>
            </a:stretch>
          </p:blipFill>
          <p:spPr bwMode="auto">
            <a:xfrm>
              <a:off x="2828926" y="1685925"/>
              <a:ext cx="1828778" cy="425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1338" y="1685925"/>
            <a:ext cx="1571625" cy="1749425"/>
            <a:chOff x="541338" y="1685925"/>
            <a:chExt cx="1571625" cy="1749286"/>
          </a:xfrm>
        </p:grpSpPr>
        <p:sp>
          <p:nvSpPr>
            <p:cNvPr id="16393" name="Text Box 16"/>
            <p:cNvSpPr txBox="1">
              <a:spLocks noChangeArrowheads="1"/>
            </p:cNvSpPr>
            <p:nvPr/>
          </p:nvSpPr>
          <p:spPr bwMode="auto">
            <a:xfrm>
              <a:off x="541338" y="2727325"/>
              <a:ext cx="137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Graphics: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Image curtesy of Xin Liu</a:t>
              </a:r>
            </a:p>
          </p:txBody>
        </p:sp>
        <p:pic>
          <p:nvPicPr>
            <p:cNvPr id="16394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3" y="1685925"/>
              <a:ext cx="15621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8"/>
          <p:cNvGrpSpPr>
            <a:grpSpLocks/>
          </p:cNvGrpSpPr>
          <p:nvPr/>
        </p:nvGrpSpPr>
        <p:grpSpPr bwMode="auto">
          <a:xfrm>
            <a:off x="6688138" y="4586288"/>
            <a:ext cx="2163762" cy="2271712"/>
            <a:chOff x="4397" y="2593"/>
            <a:chExt cx="1363" cy="1431"/>
          </a:xfrm>
        </p:grpSpPr>
        <p:pic>
          <p:nvPicPr>
            <p:cNvPr id="16391" name="Picture 22" descr="fifa99_screen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63" b="8284"/>
            <a:stretch>
              <a:fillRect/>
            </a:stretch>
          </p:blipFill>
          <p:spPr bwMode="auto">
            <a:xfrm>
              <a:off x="4402" y="2593"/>
              <a:ext cx="1358" cy="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 Box 25"/>
            <p:cNvSpPr txBox="1">
              <a:spLocks noChangeArrowheads="1"/>
            </p:cNvSpPr>
            <p:nvPr/>
          </p:nvSpPr>
          <p:spPr bwMode="auto">
            <a:xfrm>
              <a:off x="4397" y="3658"/>
              <a:ext cx="136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Artificial Intelligence FIFA © Electronic Arts</a:t>
              </a:r>
              <a:r>
                <a:rPr lang="en-US" altLang="en-US" sz="1400">
                  <a:latin typeface="Arial" panose="020B0604020202020204" pitchFamily="34" charset="0"/>
                </a:rPr>
                <a:t>.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Intelligence: Some Areas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Expert systems</a:t>
            </a:r>
          </a:p>
          <a:p>
            <a:r>
              <a:rPr lang="en-US" altLang="en-US" smtClean="0"/>
              <a:t>Neural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Expert Systems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focus is on capturing the knowledge of a human expert as a set of rules stored in a database.</a:t>
            </a:r>
          </a:p>
          <a:p>
            <a:r>
              <a:rPr lang="en-US" altLang="en-US" dirty="0" smtClean="0"/>
              <a:t>The expert system can then answer questions, diagnose problems and guide decision making.</a:t>
            </a:r>
          </a:p>
          <a:p>
            <a:r>
              <a:rPr lang="en-US" altLang="en-US" dirty="0" smtClean="0"/>
              <a:t>Example applications: medicine, computer repair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Neural Networks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focus is on building structures that function the way that neurons (and their connections in the brain) function.</a:t>
            </a:r>
          </a:p>
          <a:p>
            <a:r>
              <a:rPr lang="en-US" altLang="en-US" dirty="0" smtClean="0"/>
              <a:t>(Simplified overview):</a:t>
            </a:r>
          </a:p>
          <a:p>
            <a:pPr lvl="1"/>
            <a:r>
              <a:rPr lang="en-US" altLang="en-US" dirty="0" smtClean="0"/>
              <a:t>Neurons take electrical pulses as input and send electrical pulses as output.</a:t>
            </a:r>
          </a:p>
          <a:p>
            <a:pPr lvl="1"/>
            <a:r>
              <a:rPr lang="en-US" altLang="en-US" dirty="0" smtClean="0"/>
              <a:t>A required level of input is required before the output is ‘fired’.</a:t>
            </a:r>
          </a:p>
          <a:p>
            <a:r>
              <a:rPr lang="en-US" altLang="en-US" dirty="0" smtClean="0"/>
              <a:t>This approach has been applied to problems which involve pattern recognition ( e.g., visual, voice).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Artificial Intelligence: Mission Accomplished?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smtClean="0"/>
              <a:t>How do we know we have a "smart machine"?</a:t>
            </a:r>
          </a:p>
          <a:p>
            <a:pPr lvl="1"/>
            <a:r>
              <a:rPr lang="en-CA" altLang="en-US" smtClean="0"/>
              <a:t>The Turing test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06638" y="2757488"/>
            <a:ext cx="3587750" cy="1293812"/>
            <a:chOff x="1453" y="1737"/>
            <a:chExt cx="2260" cy="815"/>
          </a:xfrm>
        </p:grpSpPr>
        <p:sp>
          <p:nvSpPr>
            <p:cNvPr id="36877" name="Line 7"/>
            <p:cNvSpPr>
              <a:spLocks noChangeShapeType="1"/>
            </p:cNvSpPr>
            <p:nvPr/>
          </p:nvSpPr>
          <p:spPr bwMode="auto">
            <a:xfrm flipV="1">
              <a:off x="1453" y="1737"/>
              <a:ext cx="2260" cy="8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36878" name="Text Box 8"/>
            <p:cNvSpPr txBox="1">
              <a:spLocks noChangeArrowheads="1"/>
            </p:cNvSpPr>
            <p:nvPr/>
          </p:nvSpPr>
          <p:spPr bwMode="auto">
            <a:xfrm>
              <a:off x="2234" y="1940"/>
              <a:ext cx="3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>
                  <a:latin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01875" y="4019550"/>
            <a:ext cx="3616325" cy="1014413"/>
            <a:chOff x="1450" y="2532"/>
            <a:chExt cx="2278" cy="639"/>
          </a:xfrm>
        </p:grpSpPr>
        <p:sp>
          <p:nvSpPr>
            <p:cNvPr id="36875" name="Line 10"/>
            <p:cNvSpPr>
              <a:spLocks noChangeShapeType="1"/>
            </p:cNvSpPr>
            <p:nvPr/>
          </p:nvSpPr>
          <p:spPr bwMode="auto">
            <a:xfrm>
              <a:off x="1450" y="2577"/>
              <a:ext cx="2278" cy="5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36876" name="Text Box 11"/>
            <p:cNvSpPr txBox="1">
              <a:spLocks noChangeArrowheads="1"/>
            </p:cNvSpPr>
            <p:nvPr/>
          </p:nvSpPr>
          <p:spPr bwMode="auto">
            <a:xfrm>
              <a:off x="2235" y="2532"/>
              <a:ext cx="3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>
                  <a:latin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6870" name="Line 12"/>
          <p:cNvSpPr>
            <a:spLocks noChangeShapeType="1"/>
          </p:cNvSpPr>
          <p:nvPr/>
        </p:nvSpPr>
        <p:spPr bwMode="auto">
          <a:xfrm>
            <a:off x="4276725" y="2279650"/>
            <a:ext cx="0" cy="34734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/>
          </a:p>
        </p:txBody>
      </p:sp>
      <p:sp>
        <p:nvSpPr>
          <p:cNvPr id="205837" name="AutoShape 13"/>
          <p:cNvSpPr>
            <a:spLocks noChangeArrowheads="1"/>
          </p:cNvSpPr>
          <p:nvPr/>
        </p:nvSpPr>
        <p:spPr bwMode="auto">
          <a:xfrm>
            <a:off x="1730375" y="2278063"/>
            <a:ext cx="1462088" cy="830262"/>
          </a:xfrm>
          <a:prstGeom prst="cloudCallout">
            <a:avLst>
              <a:gd name="adj1" fmla="val -55102"/>
              <a:gd name="adj2" fmla="val 73519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000">
                <a:latin typeface="Comic Sans MS" panose="030F0702030302020204" pitchFamily="66" charset="0"/>
              </a:rPr>
              <a:t>???</a:t>
            </a:r>
          </a:p>
        </p:txBody>
      </p:sp>
      <p:pic>
        <p:nvPicPr>
          <p:cNvPr id="36872" name="Picture 14" descr="H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02"/>
          <a:stretch>
            <a:fillRect/>
          </a:stretch>
        </p:blipFill>
        <p:spPr bwMode="auto">
          <a:xfrm>
            <a:off x="1109663" y="3324225"/>
            <a:ext cx="120173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https://fbcdn-sphotos-a-a.akamaihd.net/hphotos-ak-ash3/946943_10151551541606836_2110209313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7310" r="15645" b="14237"/>
          <a:stretch/>
        </p:blipFill>
        <p:spPr bwMode="auto">
          <a:xfrm>
            <a:off x="5873158" y="3834931"/>
            <a:ext cx="1957349" cy="30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75" y="1569726"/>
            <a:ext cx="2446225" cy="1834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7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Intelligence: Higher-Level Courses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433: Artificial Intelligence</a:t>
            </a:r>
          </a:p>
          <a:p>
            <a:r>
              <a:rPr lang="en-US" altLang="en-US" smtClean="0"/>
              <a:t>CPSC 565: Emergent computing</a:t>
            </a:r>
          </a:p>
          <a:p>
            <a:r>
              <a:rPr lang="en-US" altLang="en-US" smtClean="0"/>
              <a:t>CPSC 567: Foundations of multi-agent systems </a:t>
            </a:r>
          </a:p>
          <a:p>
            <a:r>
              <a:rPr lang="en-US" altLang="en-US" smtClean="0"/>
              <a:t>CPSC 568: Agent communications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2" t="60927" r="3667" b="-1656"/>
          <a:stretch/>
        </p:blipFill>
        <p:spPr>
          <a:xfrm>
            <a:off x="762794" y="1954199"/>
            <a:ext cx="5485606" cy="4304159"/>
          </a:xfrm>
          <a:prstGeom prst="rect">
            <a:avLst/>
          </a:prstGeom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Computer Vision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823913"/>
          </a:xfrm>
        </p:spPr>
        <p:txBody>
          <a:bodyPr/>
          <a:lstStyle/>
          <a:p>
            <a:r>
              <a:rPr lang="en-CA" altLang="en-US" dirty="0" smtClean="0"/>
              <a:t>The focus is on interpreting and understanding visual information.</a:t>
            </a:r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>
              <a:buFont typeface="Times New Roman" panose="02020603050405020304" pitchFamily="18" charset="0"/>
              <a:buNone/>
            </a:pPr>
            <a:endParaRPr lang="en-CA" altLang="en-US" dirty="0" smtClean="0"/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0" y="6142038"/>
            <a:ext cx="57658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For more information: </a:t>
            </a:r>
            <a:r>
              <a:rPr lang="en-US" altLang="en-US" sz="1200" dirty="0">
                <a:latin typeface="Arial" panose="020B0604020202020204" pitchFamily="34" charset="0"/>
                <a:hlinkClick r:id="rId4"/>
              </a:rPr>
              <a:t>http://pages.cpsc.ucalgary.ca/~boyd/pmwiki/pmwiki.php?n=Main.Research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hlinkClick r:id="rId5"/>
              </a:rPr>
              <a:t>http://people.ucalgary.ca/~jparker</a:t>
            </a:r>
            <a:r>
              <a:rPr lang="en-US" altLang="en-US" sz="1200" dirty="0" smtClean="0">
                <a:latin typeface="Arial" panose="020B0604020202020204" pitchFamily="34" charset="0"/>
                <a:hlinkClick r:id="rId5"/>
              </a:rPr>
              <a:t>/</a:t>
            </a:r>
            <a:r>
              <a:rPr lang="en-US" altLang="en-US" sz="1200" dirty="0" smtClean="0">
                <a:latin typeface="Arial" panose="020B0604020202020204" pitchFamily="34" charset="0"/>
              </a:rPr>
              <a:t> (Transferred to Arts)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39943" name="TextBox 17"/>
          <p:cNvSpPr txBox="1">
            <a:spLocks noChangeArrowheads="1"/>
          </p:cNvSpPr>
          <p:nvPr/>
        </p:nvSpPr>
        <p:spPr bwMode="auto">
          <a:xfrm>
            <a:off x="10333038" y="1627188"/>
            <a:ext cx="381000" cy="4000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692410" y="3102845"/>
            <a:ext cx="3594079" cy="1315127"/>
            <a:chOff x="4063216" y="1656217"/>
            <a:chExt cx="3594079" cy="1314657"/>
          </a:xfrm>
        </p:grpSpPr>
        <p:sp>
          <p:nvSpPr>
            <p:cNvPr id="39946" name="TextBox 3"/>
            <p:cNvSpPr txBox="1">
              <a:spLocks noChangeArrowheads="1"/>
            </p:cNvSpPr>
            <p:nvPr/>
          </p:nvSpPr>
          <p:spPr bwMode="auto">
            <a:xfrm>
              <a:off x="7276316" y="2570775"/>
              <a:ext cx="380979" cy="40009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39947" name="TextBox 15"/>
            <p:cNvSpPr txBox="1">
              <a:spLocks noChangeArrowheads="1"/>
            </p:cNvSpPr>
            <p:nvPr/>
          </p:nvSpPr>
          <p:spPr bwMode="auto">
            <a:xfrm>
              <a:off x="4063216" y="1656217"/>
              <a:ext cx="380979" cy="40009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80358" y="3070732"/>
            <a:ext cx="4415642" cy="2214992"/>
            <a:chOff x="1680358" y="3070732"/>
            <a:chExt cx="4415642" cy="2214992"/>
          </a:xfrm>
        </p:grpSpPr>
        <p:sp>
          <p:nvSpPr>
            <p:cNvPr id="3" name="Oval 2"/>
            <p:cNvSpPr/>
            <p:nvPr/>
          </p:nvSpPr>
          <p:spPr bwMode="auto">
            <a:xfrm>
              <a:off x="4479914" y="3070732"/>
              <a:ext cx="1006485" cy="1272668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581389" y="4012364"/>
              <a:ext cx="992177" cy="1071778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680358" y="3431672"/>
              <a:ext cx="1138238" cy="185405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463129" y="3181770"/>
              <a:ext cx="632871" cy="63633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6440" y="2867209"/>
            <a:ext cx="4433097" cy="2054100"/>
            <a:chOff x="806440" y="2867209"/>
            <a:chExt cx="4433097" cy="2054100"/>
          </a:xfrm>
        </p:grpSpPr>
        <p:sp>
          <p:nvSpPr>
            <p:cNvPr id="43019" name="TextBox 16"/>
            <p:cNvSpPr txBox="1">
              <a:spLocks noChangeArrowheads="1"/>
            </p:cNvSpPr>
            <p:nvPr/>
          </p:nvSpPr>
          <p:spPr bwMode="auto">
            <a:xfrm>
              <a:off x="806440" y="4195007"/>
              <a:ext cx="619125" cy="4000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No</a:t>
              </a:r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1422389" y="2867209"/>
              <a:ext cx="619125" cy="4000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No</a:t>
              </a:r>
            </a:p>
          </p:txBody>
        </p:sp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3393269" y="3181769"/>
              <a:ext cx="577861" cy="4001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No</a:t>
              </a:r>
            </a:p>
          </p:txBody>
        </p:sp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4661676" y="4521199"/>
              <a:ext cx="577861" cy="4001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Vision: Some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275"/>
            <a:ext cx="8229600" cy="5410200"/>
          </a:xfrm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216002" y="1161646"/>
            <a:ext cx="2738631" cy="2624502"/>
            <a:chOff x="4669558" y="1600200"/>
            <a:chExt cx="2738631" cy="2624857"/>
          </a:xfrm>
        </p:grpSpPr>
        <p:pic>
          <p:nvPicPr>
            <p:cNvPr id="40969" name="Picture 3" descr="C:\Users\tamj\AppData\Local\Microsoft\Windows\Temporary Internet Files\Content.IE5\GG8X2L6I\MP900390217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589" y="1600200"/>
              <a:ext cx="2514600" cy="179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6086475" y="1800252"/>
              <a:ext cx="4572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543675" y="2590934"/>
              <a:ext cx="4572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2" name="TextBox 10"/>
            <p:cNvSpPr txBox="1">
              <a:spLocks noChangeArrowheads="1"/>
            </p:cNvSpPr>
            <p:nvPr/>
          </p:nvSpPr>
          <p:spPr bwMode="auto">
            <a:xfrm>
              <a:off x="4669558" y="3393948"/>
              <a:ext cx="2677241" cy="83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Identification  of malignant </a:t>
              </a:r>
              <a:r>
                <a:rPr lang="en-US" altLang="en-US" sz="1600" dirty="0" smtClean="0">
                  <a:latin typeface="Arial" panose="020B0604020202020204" pitchFamily="34" charset="0"/>
                </a:rPr>
                <a:t>cells: Stanford (</a:t>
              </a:r>
              <a:r>
                <a:rPr lang="en-US" altLang="en-US" sz="1600" dirty="0" err="1" smtClean="0">
                  <a:latin typeface="Arial" panose="020B0604020202020204" pitchFamily="34" charset="0"/>
                </a:rPr>
                <a:t>Durmus</a:t>
              </a:r>
              <a:r>
                <a:rPr lang="en-US" altLang="en-US" sz="1600" dirty="0" smtClean="0">
                  <a:latin typeface="Arial" panose="020B0604020202020204" pitchFamily="34" charset="0"/>
                </a:rPr>
                <a:t> et. al 2015)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6505" y="914400"/>
            <a:ext cx="4217655" cy="5590033"/>
            <a:chOff x="596505" y="914400"/>
            <a:chExt cx="4217655" cy="5590033"/>
          </a:xfrm>
        </p:grpSpPr>
        <p:sp>
          <p:nvSpPr>
            <p:cNvPr id="40974" name="TextBox 3"/>
            <p:cNvSpPr txBox="1">
              <a:spLocks noChangeArrowheads="1"/>
            </p:cNvSpPr>
            <p:nvPr/>
          </p:nvSpPr>
          <p:spPr bwMode="auto">
            <a:xfrm>
              <a:off x="681497" y="6165879"/>
              <a:ext cx="27432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Image-based </a:t>
              </a:r>
              <a:r>
                <a:rPr lang="en-US" altLang="en-US" sz="1600" dirty="0" smtClean="0">
                  <a:latin typeface="Arial" panose="020B0604020202020204" pitchFamily="34" charset="0"/>
                </a:rPr>
                <a:t>search engines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96505" y="914400"/>
              <a:ext cx="4217655" cy="5214521"/>
              <a:chOff x="596505" y="914400"/>
              <a:chExt cx="4217655" cy="521452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497" y="1314509"/>
                <a:ext cx="4132663" cy="4814412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96505" y="914400"/>
                <a:ext cx="14187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 smtClean="0"/>
                  <a:t>Recognition</a:t>
                </a:r>
                <a:endParaRPr lang="en-US" altLang="en-US" sz="2000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588800" y="4104836"/>
            <a:ext cx="3505200" cy="2494497"/>
            <a:chOff x="4562475" y="4330309"/>
            <a:chExt cx="3505200" cy="2494497"/>
          </a:xfrm>
        </p:grpSpPr>
        <p:sp>
          <p:nvSpPr>
            <p:cNvPr id="40968" name="TextBox 14"/>
            <p:cNvSpPr txBox="1">
              <a:spLocks noChangeArrowheads="1"/>
            </p:cNvSpPr>
            <p:nvPr/>
          </p:nvSpPr>
          <p:spPr bwMode="auto">
            <a:xfrm>
              <a:off x="4562475" y="6486308"/>
              <a:ext cx="3505200" cy="33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Removing imperfections such as blurring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72259" y="4330309"/>
              <a:ext cx="13854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Restoration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58" t="58443" r="65916" b="30064"/>
            <a:stretch/>
          </p:blipFill>
          <p:spPr>
            <a:xfrm>
              <a:off x="5843410" y="4677318"/>
              <a:ext cx="2084898" cy="1828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Vision: Higher-Level Courses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535: Introduction to image analysis and computer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Software Engineering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077200" cy="5368925"/>
          </a:xfrm>
        </p:spPr>
        <p:txBody>
          <a:bodyPr/>
          <a:lstStyle/>
          <a:p>
            <a:r>
              <a:rPr lang="en-CA" altLang="en-US" dirty="0" smtClean="0"/>
              <a:t>Concerned with employing systematic ways of producing good software on time and within budget.</a:t>
            </a:r>
          </a:p>
          <a:p>
            <a:r>
              <a:rPr lang="en-CA" altLang="en-US" dirty="0" smtClean="0"/>
              <a:t>A typical person can only hold ~7 concepts in their mind at a time.</a:t>
            </a:r>
          </a:p>
          <a:p>
            <a:pPr lvl="1"/>
            <a:r>
              <a:rPr lang="en-CA" altLang="en-US" dirty="0" smtClean="0"/>
              <a:t>A typical computer program consists of more than 7 ‘parts’.</a:t>
            </a:r>
          </a:p>
          <a:p>
            <a:r>
              <a:rPr lang="en-CA" altLang="en-US" dirty="0" smtClean="0"/>
              <a:t>Consequently mechanisms for dealing with this complexity are needed.</a:t>
            </a:r>
          </a:p>
          <a:p>
            <a:pPr lvl="1"/>
            <a:r>
              <a:rPr lang="en-CA" altLang="en-US" dirty="0" smtClean="0"/>
              <a:t>Top down approach is one way: break a large (hard to conceive) problem into smaller more manageable parts.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0" y="6394450"/>
            <a:ext cx="57277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http://www.cpsc.ucalgary.ca/cpsc_research/areas/evolutionary</a:t>
            </a:r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Software Engineering (2): Techniques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Agile development</a:t>
            </a:r>
          </a:p>
          <a:p>
            <a:r>
              <a:rPr lang="en-US" altLang="en-US" dirty="0" smtClean="0"/>
              <a:t>Design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altLang="en-US" dirty="0" smtClean="0"/>
              <a:t>Some Areas Of Study And Research In Computer Science</a:t>
            </a:r>
            <a:endParaRPr lang="en-CA" altLang="en-US" baseline="30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Human-Computer Interaction 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Graphics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Information Visualization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Databases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theory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networking and distributed systems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Artificial Intelligence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Vision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Software Engineering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Security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Games programming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50" y="5778500"/>
            <a:ext cx="81915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This list provides only a brief introduction to the different areas of Computer Science and is far from comprehensive: For a more updated list of research areas: </a:t>
            </a:r>
            <a:r>
              <a:rPr lang="en-CA" altLang="en-US" sz="1200">
                <a:latin typeface="Arial" panose="020B0604020202020204" pitchFamily="34" charset="0"/>
                <a:hlinkClick r:id="rId3"/>
              </a:rPr>
              <a:t>http://www.cpsc.ucalgary.ca/Research/</a:t>
            </a:r>
            <a:endParaRPr lang="en-CA" altLang="en-US" sz="12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Calendar (courses): </a:t>
            </a: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4"/>
              </a:rPr>
              <a:t>http://www.ucalgary.ca/pubs/calendar/current/computer-science.html</a:t>
            </a:r>
            <a:endParaRPr lang="en-CA" altLang="en-US" sz="800"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5"/>
              </a:rPr>
              <a:t>http://www.ucalgary.ca/pubs/calendar/current/software-engineering.html</a:t>
            </a:r>
            <a:endParaRPr lang="en-CA" altLang="en-US" sz="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Agile Programming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focus is on reducing risk by producing a new iteration/version of the software in a short period of time (~1 – 4 weeks).</a:t>
            </a:r>
          </a:p>
          <a:p>
            <a:r>
              <a:rPr lang="en-US" altLang="en-US" dirty="0" smtClean="0"/>
              <a:t>The project is then evaluated.</a:t>
            </a:r>
          </a:p>
          <a:p>
            <a:pPr lvl="1"/>
            <a:r>
              <a:rPr lang="en-US" altLang="en-US" dirty="0" smtClean="0"/>
              <a:t>The emphasis is on real time and face-to-face communication between developers over written documentation.</a:t>
            </a:r>
          </a:p>
          <a:p>
            <a:pPr lvl="1"/>
            <a:r>
              <a:rPr lang="en-US" altLang="en-US" dirty="0" smtClean="0"/>
              <a:t>Everyone associated with the project is brought together: developers, software testers, project managers and end users.</a:t>
            </a:r>
          </a:p>
          <a:p>
            <a:pPr lvl="1"/>
            <a:r>
              <a:rPr lang="en-US" altLang="en-US" dirty="0" smtClean="0"/>
              <a:t>Benefit: reduced development time with fewer misunderstandings.</a:t>
            </a:r>
          </a:p>
          <a:p>
            <a:r>
              <a:rPr lang="en-US" altLang="en-US" dirty="0" smtClean="0"/>
              <a:t>Contrast with traditional development: formal processes are followed such as heavily documenting program code.</a:t>
            </a:r>
          </a:p>
          <a:p>
            <a:pPr lvl="1"/>
            <a:r>
              <a:rPr lang="en-US" altLang="en-US" dirty="0" smtClean="0"/>
              <a:t>Versions are produced less frequently than with the agile approach.</a:t>
            </a:r>
          </a:p>
          <a:p>
            <a:pPr lvl="1"/>
            <a:r>
              <a:rPr lang="en-US" altLang="en-US" dirty="0" smtClean="0"/>
              <a:t>Documentation is the way that others understand how the code works.</a:t>
            </a:r>
          </a:p>
          <a:p>
            <a:pPr lvl="1"/>
            <a:r>
              <a:rPr lang="en-US" altLang="en-US" dirty="0" smtClean="0"/>
              <a:t>The client may be periodically be asked to “sign-off” on the software.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Agile Programming (2)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Traditional approaches work well for extremely large projects that require a high degree of reliability.</a:t>
            </a:r>
          </a:p>
          <a:p>
            <a:r>
              <a:rPr lang="en-US" altLang="en-US" dirty="0" smtClean="0"/>
              <a:t>Agile programming works well for smaller (although still large) projects where having a shorter development time is crucial.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Patterns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design pattern: a way of creating software that has been shown to be been sound under a number of different contexts.</a:t>
            </a:r>
          </a:p>
          <a:p>
            <a:r>
              <a:rPr lang="en-US" altLang="en-US" dirty="0" smtClean="0"/>
              <a:t>Design patterns are a way of documenting successful past approaches</a:t>
            </a:r>
          </a:p>
          <a:p>
            <a:pPr lvl="1"/>
            <a:r>
              <a:rPr lang="en-US" altLang="en-US" dirty="0" smtClean="0"/>
              <a:t>Top down design: although not one of the formally recognized designed patterns it shares some similarities to those approaches.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Software Engineering: Higher-Level Courses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Software Engineering 301 Analysis and Design of Large-Scale Software I (required for all CPSC majors)</a:t>
            </a:r>
          </a:p>
          <a:p>
            <a:r>
              <a:rPr lang="en-US" altLang="en-US" smtClean="0"/>
              <a:t>Software Engineering 401 Analysis and Design of Large-Scale Software II </a:t>
            </a:r>
          </a:p>
          <a:p>
            <a:r>
              <a:rPr lang="en-US" altLang="en-US" smtClean="0"/>
              <a:t>Software Engineering 403 Software Development in Teams and Organizations </a:t>
            </a:r>
          </a:p>
          <a:p>
            <a:r>
              <a:rPr lang="en-US" altLang="en-US" smtClean="0"/>
              <a:t>Software Engineering 437 Software Testing</a:t>
            </a:r>
          </a:p>
          <a:p>
            <a:r>
              <a:rPr lang="en-US" altLang="en-US" smtClean="0"/>
              <a:t>Software Engineering 471 Software Requirements Engineering </a:t>
            </a:r>
          </a:p>
          <a:p>
            <a:r>
              <a:rPr lang="en-US" altLang="en-US" smtClean="0"/>
              <a:t>Software Engineering 511 Software Process and Project Management </a:t>
            </a:r>
          </a:p>
          <a:p>
            <a:r>
              <a:rPr lang="en-US" altLang="en-US" smtClean="0"/>
              <a:t>Software Engineering 513 Web-Based Systems </a:t>
            </a:r>
          </a:p>
          <a:p>
            <a:r>
              <a:rPr lang="en-US" altLang="en-US" smtClean="0"/>
              <a:t>Software Engineering 515 Agile Software Engineering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Software Engineering: Higher-Level Courses (2)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Software Engineering 521 Software Reliability and Software Quality </a:t>
            </a:r>
          </a:p>
          <a:p>
            <a:r>
              <a:rPr lang="en-US" altLang="en-US" smtClean="0"/>
              <a:t>Software Engineering 523 Formal Methods </a:t>
            </a:r>
          </a:p>
          <a:p>
            <a:r>
              <a:rPr lang="en-US" altLang="en-US" smtClean="0"/>
              <a:t>Software Engineering 533 Software Performance Evaluation </a:t>
            </a:r>
          </a:p>
          <a:p>
            <a:r>
              <a:rPr lang="en-US" altLang="en-US" smtClean="0"/>
              <a:t>Software Engineering 541 Fundamentals of Software Evolution and Reuse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Security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It can involve the creation of malicious software (‘malware’)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03200" y="1752600"/>
            <a:ext cx="2501900" cy="2297113"/>
            <a:chOff x="128" y="1104"/>
            <a:chExt cx="1576" cy="1447"/>
          </a:xfrm>
        </p:grpSpPr>
        <p:grpSp>
          <p:nvGrpSpPr>
            <p:cNvPr id="50191" name="Group 28"/>
            <p:cNvGrpSpPr>
              <a:grpSpLocks/>
            </p:cNvGrpSpPr>
            <p:nvPr/>
          </p:nvGrpSpPr>
          <p:grpSpPr bwMode="auto">
            <a:xfrm>
              <a:off x="128" y="1104"/>
              <a:ext cx="658" cy="719"/>
              <a:chOff x="1160" y="1136"/>
              <a:chExt cx="658" cy="719"/>
            </a:xfrm>
          </p:grpSpPr>
          <p:pic>
            <p:nvPicPr>
              <p:cNvPr id="50199" name="Picture 19" descr="MC910216312[1]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15" r="25377" b="13777"/>
              <a:stretch>
                <a:fillRect/>
              </a:stretch>
            </p:blipFill>
            <p:spPr bwMode="auto">
              <a:xfrm>
                <a:off x="1160" y="1136"/>
                <a:ext cx="658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200" name="Text Box 23"/>
              <p:cNvSpPr txBox="1">
                <a:spLocks noChangeArrowheads="1"/>
              </p:cNvSpPr>
              <p:nvPr/>
            </p:nvSpPr>
            <p:spPr bwMode="auto">
              <a:xfrm>
                <a:off x="1280" y="1376"/>
                <a:ext cx="4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Cheap Viagra!</a:t>
                </a:r>
              </a:p>
            </p:txBody>
          </p:sp>
        </p:grpSp>
        <p:grpSp>
          <p:nvGrpSpPr>
            <p:cNvPr id="50192" name="Group 29"/>
            <p:cNvGrpSpPr>
              <a:grpSpLocks/>
            </p:cNvGrpSpPr>
            <p:nvPr/>
          </p:nvGrpSpPr>
          <p:grpSpPr bwMode="auto">
            <a:xfrm>
              <a:off x="480" y="1576"/>
              <a:ext cx="658" cy="719"/>
              <a:chOff x="2456" y="1216"/>
              <a:chExt cx="658" cy="719"/>
            </a:xfrm>
          </p:grpSpPr>
          <p:pic>
            <p:nvPicPr>
              <p:cNvPr id="50197" name="Picture 24" descr="MC910216312[1]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15" r="25377" b="13777"/>
              <a:stretch>
                <a:fillRect/>
              </a:stretch>
            </p:blipFill>
            <p:spPr bwMode="auto">
              <a:xfrm>
                <a:off x="2456" y="1216"/>
                <a:ext cx="658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198" name="Text Box 25"/>
              <p:cNvSpPr txBox="1">
                <a:spLocks noChangeArrowheads="1"/>
              </p:cNvSpPr>
              <p:nvPr/>
            </p:nvSpPr>
            <p:spPr bwMode="auto">
              <a:xfrm>
                <a:off x="2496" y="1512"/>
                <a:ext cx="552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Become rich overnight!</a:t>
                </a:r>
              </a:p>
            </p:txBody>
          </p:sp>
        </p:grpSp>
        <p:grpSp>
          <p:nvGrpSpPr>
            <p:cNvPr id="50193" name="Group 31"/>
            <p:cNvGrpSpPr>
              <a:grpSpLocks/>
            </p:cNvGrpSpPr>
            <p:nvPr/>
          </p:nvGrpSpPr>
          <p:grpSpPr bwMode="auto">
            <a:xfrm>
              <a:off x="912" y="1112"/>
              <a:ext cx="658" cy="719"/>
              <a:chOff x="1848" y="1488"/>
              <a:chExt cx="658" cy="719"/>
            </a:xfrm>
          </p:grpSpPr>
          <p:pic>
            <p:nvPicPr>
              <p:cNvPr id="50195" name="Picture 26" descr="MC910216312[1]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15" r="25377" b="13777"/>
              <a:stretch>
                <a:fillRect/>
              </a:stretch>
            </p:blipFill>
            <p:spPr bwMode="auto">
              <a:xfrm>
                <a:off x="1848" y="1488"/>
                <a:ext cx="658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196" name="Text Box 27"/>
              <p:cNvSpPr txBox="1">
                <a:spLocks noChangeArrowheads="1"/>
              </p:cNvSpPr>
              <p:nvPr/>
            </p:nvSpPr>
            <p:spPr bwMode="auto">
              <a:xfrm>
                <a:off x="1880" y="1728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Buy more! Pay less!</a:t>
                </a:r>
              </a:p>
            </p:txBody>
          </p:sp>
        </p:grpSp>
        <p:sp>
          <p:nvSpPr>
            <p:cNvPr id="50194" name="Text Box 32"/>
            <p:cNvSpPr txBox="1">
              <a:spLocks noChangeArrowheads="1"/>
            </p:cNvSpPr>
            <p:nvPr/>
          </p:nvSpPr>
          <p:spPr bwMode="auto">
            <a:xfrm>
              <a:off x="136" y="2320"/>
              <a:ext cx="15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Spam generators</a:t>
              </a:r>
            </a:p>
          </p:txBody>
        </p:sp>
      </p:grpSp>
      <p:sp>
        <p:nvSpPr>
          <p:cNvPr id="50186" name="Text Box 37"/>
          <p:cNvSpPr txBox="1">
            <a:spLocks noChangeArrowheads="1"/>
          </p:cNvSpPr>
          <p:nvPr/>
        </p:nvSpPr>
        <p:spPr bwMode="auto">
          <a:xfrm>
            <a:off x="5499100" y="3606801"/>
            <a:ext cx="36449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Purpose: learn about how malicious software is created and distributed.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Goal: develop countermeasures to protect computer systems</a:t>
            </a:r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3416300" y="6300788"/>
            <a:ext cx="57277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hlinkClick r:id="rId3"/>
              </a:rPr>
              <a:t>http://icis.cpsc.ucalgary.ca/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42863" y="5400663"/>
            <a:ext cx="1693863" cy="1457329"/>
            <a:chOff x="-42863" y="5400663"/>
            <a:chExt cx="1693863" cy="1457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863" y="5400663"/>
              <a:ext cx="1609725" cy="107315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0" y="6324947"/>
              <a:ext cx="1651000" cy="533045"/>
              <a:chOff x="0" y="6324947"/>
              <a:chExt cx="1651000" cy="533045"/>
            </a:xfrm>
          </p:grpSpPr>
          <p:sp>
            <p:nvSpPr>
              <p:cNvPr id="50188" name="Text Box 34"/>
              <p:cNvSpPr txBox="1">
                <a:spLocks noChangeArrowheads="1"/>
              </p:cNvSpPr>
              <p:nvPr/>
            </p:nvSpPr>
            <p:spPr bwMode="auto">
              <a:xfrm>
                <a:off x="0" y="6491280"/>
                <a:ext cx="1651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Spyware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47700" y="6324947"/>
                <a:ext cx="1003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>
                    <a:solidFill>
                      <a:srgbClr val="FF0000"/>
                    </a:solidFill>
                  </a:rPr>
                  <a:t>Colourbox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33" name="Picture 2" descr="C:\Users\tamj\Dropbox\PVT\colorbox\vir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91" y="2971800"/>
            <a:ext cx="990532" cy="6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388176" y="1895341"/>
            <a:ext cx="2104381" cy="1177265"/>
            <a:chOff x="6388176" y="1895341"/>
            <a:chExt cx="2104381" cy="1177265"/>
          </a:xfrm>
        </p:grpSpPr>
        <p:cxnSp>
          <p:nvCxnSpPr>
            <p:cNvPr id="15" name="Straight Connector 14"/>
            <p:cNvCxnSpPr>
              <a:stCxn id="35" idx="4"/>
              <a:endCxn id="33" idx="0"/>
            </p:cNvCxnSpPr>
            <p:nvPr/>
          </p:nvCxnSpPr>
          <p:spPr>
            <a:xfrm>
              <a:off x="7198123" y="2117623"/>
              <a:ext cx="1294434" cy="854177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n 12"/>
            <p:cNvSpPr/>
            <p:nvPr/>
          </p:nvSpPr>
          <p:spPr>
            <a:xfrm rot="2220931">
              <a:off x="6388176" y="1988741"/>
              <a:ext cx="673100" cy="1054895"/>
            </a:xfrm>
            <a:prstGeom prst="ca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XXX</a:t>
              </a:r>
            </a:p>
          </p:txBody>
        </p:sp>
        <p:sp>
          <p:nvSpPr>
            <p:cNvPr id="35" name="Can 34"/>
            <p:cNvSpPr/>
            <p:nvPr/>
          </p:nvSpPr>
          <p:spPr>
            <a:xfrm rot="2220931">
              <a:off x="7005533" y="1895341"/>
              <a:ext cx="214171" cy="315625"/>
            </a:xfrm>
            <a:prstGeom prst="ca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7193897" y="2138877"/>
              <a:ext cx="996198" cy="933729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5" idx="4"/>
            </p:cNvCxnSpPr>
            <p:nvPr/>
          </p:nvCxnSpPr>
          <p:spPr>
            <a:xfrm>
              <a:off x="7198123" y="2117623"/>
              <a:ext cx="1141090" cy="932618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066729" y="4374475"/>
            <a:ext cx="2131563" cy="1631043"/>
            <a:chOff x="2066729" y="4374475"/>
            <a:chExt cx="2131563" cy="1631043"/>
          </a:xfrm>
        </p:grpSpPr>
        <p:grpSp>
          <p:nvGrpSpPr>
            <p:cNvPr id="12" name="Group 11"/>
            <p:cNvGrpSpPr/>
            <p:nvPr/>
          </p:nvGrpSpPr>
          <p:grpSpPr>
            <a:xfrm>
              <a:off x="2066729" y="4374475"/>
              <a:ext cx="2131563" cy="1631043"/>
              <a:chOff x="2066729" y="4374475"/>
              <a:chExt cx="2131563" cy="1631043"/>
            </a:xfrm>
          </p:grpSpPr>
          <p:pic>
            <p:nvPicPr>
              <p:cNvPr id="31" name="Picture 2" descr="C:\Users\tamj\Dropbox\PVT\colorbox\viru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6729" y="4374475"/>
                <a:ext cx="2131563" cy="1447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190" name="Text Box 33"/>
              <p:cNvSpPr txBox="1">
                <a:spLocks noChangeArrowheads="1"/>
              </p:cNvSpPr>
              <p:nvPr/>
            </p:nvSpPr>
            <p:spPr bwMode="auto">
              <a:xfrm>
                <a:off x="2082799" y="5638805"/>
                <a:ext cx="1651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>
                    <a:latin typeface="Arial" panose="020B0604020202020204" pitchFamily="34" charset="0"/>
                  </a:rPr>
                  <a:t>Virus software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895752" y="5214171"/>
              <a:ext cx="1003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Colourbox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5018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Approaches To Computer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As just demonstrated, understanding ‘how things work’ is one key component to designing more secure systems.</a:t>
            </a:r>
          </a:p>
          <a:p>
            <a:pPr lvl="1"/>
            <a:r>
              <a:rPr lang="en-US" altLang="en-US" dirty="0" smtClean="0"/>
              <a:t>e.g., Creating viruses and other malware in order to create better defenses against them.</a:t>
            </a:r>
          </a:p>
          <a:p>
            <a:r>
              <a:rPr lang="en-US" altLang="en-US" dirty="0" smtClean="0"/>
              <a:t>But also the ‘human’ factor must be considered: some security experts think that many security breaches are due to user actions not technical flaws (social engineering)</a:t>
            </a:r>
          </a:p>
          <a:p>
            <a:pPr lvl="1"/>
            <a:r>
              <a:rPr lang="en-US" altLang="en-US" dirty="0" smtClean="0"/>
              <a:t>Sometimes the “weakest line of defense” is not the technology but </a:t>
            </a:r>
            <a:r>
              <a:rPr lang="en-US" altLang="en-US" smtClean="0"/>
              <a:t>the person.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Which Is/Are Fake? Which Is/Are Real?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5738"/>
            <a:ext cx="5191125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4083050"/>
            <a:ext cx="3911600" cy="275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4776788" cy="2757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Cryptography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As may have already been described earlier in the semester (depends on the particular assignments), cryptography can play an important role in security.</a:t>
            </a:r>
          </a:p>
          <a:p>
            <a:pPr lvl="1"/>
            <a:r>
              <a:rPr lang="en-US" altLang="en-US" smtClean="0"/>
              <a:t>Transmitting and storing sensitive information.</a:t>
            </a:r>
          </a:p>
          <a:p>
            <a:pPr lvl="1"/>
            <a:r>
              <a:rPr lang="en-US" altLang="en-US" smtClean="0"/>
              <a:t>Cryptography involves the development of new and better approaches for encoding sensitive data (to make unauthorized access harder).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Security: Higher-Level Courses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329: Explorations in information security and privacy</a:t>
            </a:r>
          </a:p>
          <a:p>
            <a:r>
              <a:rPr lang="en-US" altLang="en-US" smtClean="0"/>
              <a:t>CPSC 418: Introduction to Cryptography</a:t>
            </a:r>
          </a:p>
          <a:p>
            <a:r>
              <a:rPr lang="en-US" altLang="en-US" smtClean="0"/>
              <a:t>CPSC 525: Principles of computer security</a:t>
            </a:r>
          </a:p>
          <a:p>
            <a:r>
              <a:rPr lang="en-US" altLang="en-US" smtClean="0"/>
              <a:t>CPSC 527: Computer viruses and malware</a:t>
            </a:r>
          </a:p>
          <a:p>
            <a:r>
              <a:rPr lang="en-US" altLang="en-US" smtClean="0"/>
              <a:t>CPSC 528: Spam and spyware</a:t>
            </a:r>
          </a:p>
          <a:p>
            <a:r>
              <a:rPr lang="en-US" altLang="en-US" smtClean="0"/>
              <a:t>CPSC 530: Information theoretic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altLang="en-US" dirty="0" smtClean="0"/>
              <a:t>Some Areas Of Study And Research In Computer Science</a:t>
            </a:r>
            <a:endParaRPr lang="en-CA" altLang="en-US" baseline="30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Human-Computer Interaction 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Graphics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Information Visualization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Databases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Computer theory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Computer networking and distributed systems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Artificial Intelligence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Vision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Software Engineering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Security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Games programming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50" y="5778500"/>
            <a:ext cx="81915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This list provides only a brief introduction to the different areas of Computer Science and is far from comprehensive: For a more updated list of research areas: </a:t>
            </a:r>
            <a:r>
              <a:rPr lang="en-CA" altLang="en-US" sz="1200">
                <a:latin typeface="Arial" panose="020B0604020202020204" pitchFamily="34" charset="0"/>
                <a:hlinkClick r:id="rId3"/>
              </a:rPr>
              <a:t>http://www.cpsc.ucalgary.ca/Research/</a:t>
            </a:r>
            <a:endParaRPr lang="en-CA" altLang="en-US" sz="12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Calendar (courses): </a:t>
            </a: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4"/>
              </a:rPr>
              <a:t>http://www.ucalgary.ca/pubs/calendar/current/computer-science.html</a:t>
            </a:r>
            <a:endParaRPr lang="en-CA" altLang="en-US" sz="800"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5"/>
              </a:rPr>
              <a:t>http://www.ucalgary.ca/pubs/calendar/current/software-engineering.html</a:t>
            </a:r>
            <a:endParaRPr lang="en-CA" altLang="en-US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Games Development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01000" cy="5368925"/>
          </a:xfrm>
        </p:spPr>
        <p:txBody>
          <a:bodyPr/>
          <a:lstStyle/>
          <a:p>
            <a:r>
              <a:rPr lang="en-CA" altLang="en-US" smtClean="0"/>
              <a:t>Pulls together many areas of Computer Science</a:t>
            </a:r>
          </a:p>
          <a:p>
            <a:r>
              <a:rPr lang="en-CA" altLang="en-US" smtClean="0"/>
              <a:t>The University of Calgary was the first Canadian university to offer this area of study.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62063" y="1973263"/>
            <a:ext cx="6616700" cy="2540000"/>
            <a:chOff x="1262063" y="1973263"/>
            <a:chExt cx="6616700" cy="2540001"/>
          </a:xfrm>
        </p:grpSpPr>
        <p:sp>
          <p:nvSpPr>
            <p:cNvPr id="55306" name="Text Box 5"/>
            <p:cNvSpPr txBox="1">
              <a:spLocks noChangeArrowheads="1"/>
            </p:cNvSpPr>
            <p:nvPr/>
          </p:nvSpPr>
          <p:spPr bwMode="auto">
            <a:xfrm>
              <a:off x="5146676" y="2971801"/>
              <a:ext cx="2378075" cy="154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&lt;&lt; Warning!!! &gt;&gt;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CA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Blatant advertisement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&lt;&lt; Warning!!! &gt;&gt;</a:t>
              </a:r>
            </a:p>
          </p:txBody>
        </p:sp>
        <p:sp>
          <p:nvSpPr>
            <p:cNvPr id="55307" name="Line 6"/>
            <p:cNvSpPr>
              <a:spLocks noChangeShapeType="1"/>
            </p:cNvSpPr>
            <p:nvPr/>
          </p:nvSpPr>
          <p:spPr bwMode="auto">
            <a:xfrm flipH="1" flipV="1">
              <a:off x="3795713" y="2011363"/>
              <a:ext cx="1684338" cy="17970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55308" name="Line 7"/>
            <p:cNvSpPr>
              <a:spLocks noChangeShapeType="1"/>
            </p:cNvSpPr>
            <p:nvPr/>
          </p:nvSpPr>
          <p:spPr bwMode="auto">
            <a:xfrm flipV="1">
              <a:off x="1262063" y="1973263"/>
              <a:ext cx="6616700" cy="3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</p:grp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647700" y="6316663"/>
            <a:ext cx="572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5302" name="Rectangle 9"/>
          <p:cNvSpPr>
            <a:spLocks noChangeArrowheads="1"/>
          </p:cNvSpPr>
          <p:nvPr/>
        </p:nvSpPr>
        <p:spPr bwMode="auto">
          <a:xfrm>
            <a:off x="0" y="6583363"/>
            <a:ext cx="76358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4"/>
              </a:rPr>
              <a:t>http://www.cpsc.ucalgary.ca/undergrad/courses_progression/concentration?conc=game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55303" name="Group 10"/>
          <p:cNvGrpSpPr>
            <a:grpSpLocks/>
          </p:cNvGrpSpPr>
          <p:nvPr/>
        </p:nvGrpSpPr>
        <p:grpSpPr bwMode="auto">
          <a:xfrm>
            <a:off x="582613" y="4054475"/>
            <a:ext cx="4027487" cy="2541588"/>
            <a:chOff x="367" y="2554"/>
            <a:chExt cx="2537" cy="1601"/>
          </a:xfrm>
        </p:grpSpPr>
        <p:pic>
          <p:nvPicPr>
            <p:cNvPr id="55304" name="Picture 11" descr="3569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2554"/>
              <a:ext cx="2532" cy="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Rectangle 12"/>
            <p:cNvSpPr>
              <a:spLocks noChangeArrowheads="1"/>
            </p:cNvSpPr>
            <p:nvPr/>
          </p:nvSpPr>
          <p:spPr bwMode="auto">
            <a:xfrm>
              <a:off x="367" y="3982"/>
              <a:ext cx="24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“Scarface: The World is Yours“ © Radical Entertainment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e carumb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Games: Higher-Level Courses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585: Games programming</a:t>
            </a:r>
          </a:p>
          <a:p>
            <a:pPr lvl="1"/>
            <a:r>
              <a:rPr lang="en-US" altLang="en-US" smtClean="0"/>
              <a:t>Actual ‘industry practices’ are taught and applied during the semester</a:t>
            </a:r>
          </a:p>
          <a:p>
            <a:pPr lvl="2"/>
            <a:r>
              <a:rPr lang="en-US" altLang="en-US" smtClean="0"/>
              <a:t>Sound routines, graphics and more</a:t>
            </a:r>
          </a:p>
          <a:p>
            <a:pPr lvl="1"/>
            <a:r>
              <a:rPr lang="en-US" altLang="en-US" smtClean="0"/>
              <a:t>(Lectures have been taught by actual game developers)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After This Section You Should Know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are some areas of Computer Science</a:t>
            </a:r>
          </a:p>
          <a:p>
            <a:r>
              <a:rPr lang="en-US" altLang="en-US" smtClean="0"/>
              <a:t>What does each area entail</a:t>
            </a:r>
          </a:p>
          <a:p>
            <a:r>
              <a:rPr lang="en-US" altLang="en-US" smtClean="0"/>
              <a:t>Some of the sub-areas, techniques employed or issues associated with each area of 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Copyright Notification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“Unless otherwise indicated, all images in this presentation are  used with permission from Microsoft.”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475" y="6665913"/>
            <a:ext cx="854075" cy="1920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smtClean="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slide </a:t>
            </a:r>
            <a:fld id="{C022C8FE-2083-4C8B-88BC-4D0A28BF3BFB}" type="slidenum">
              <a:rPr lang="en-US" altLang="en-US" sz="900" smtClean="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en-US" sz="900" smtClean="0">
              <a:solidFill>
                <a:srgbClr val="89898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Sound And Other Special Effects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Unless otherwise indicated they were produced and edited by James Tam :$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Human-Computer Interaction (HCI)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410200"/>
          </a:xfrm>
        </p:spPr>
        <p:txBody>
          <a:bodyPr/>
          <a:lstStyle/>
          <a:p>
            <a:r>
              <a:rPr lang="en-US" altLang="en-US" smtClean="0"/>
              <a:t>Most of Computer Science deals with the ‘technical’ side of computers such as: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387350" y="5473700"/>
            <a:ext cx="7874000" cy="833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600" tIns="46800" rIns="93600" bIns="46800">
            <a:spAutoFit/>
          </a:bodyPr>
          <a:lstStyle>
            <a:lvl1pPr marL="114300" indent="-1143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These technical issues (and others) are all very important but something is still missing...</a:t>
            </a: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0" y="6583363"/>
            <a:ext cx="8261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http://ilab.cpsc.ucalgary.ca/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51" name="Text Box 9"/>
          <p:cNvSpPr txBox="1">
            <a:spLocks noChangeArrowheads="1"/>
          </p:cNvSpPr>
          <p:nvPr/>
        </p:nvSpPr>
        <p:spPr bwMode="auto">
          <a:xfrm>
            <a:off x="3657600" y="3538538"/>
            <a:ext cx="2197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Make computers store more information!!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30225" y="2058988"/>
            <a:ext cx="2495550" cy="1468437"/>
            <a:chOff x="530991" y="2058988"/>
            <a:chExt cx="2495550" cy="1468437"/>
          </a:xfrm>
        </p:grpSpPr>
        <p:sp>
          <p:nvSpPr>
            <p:cNvPr id="18443" name="Text Box 6"/>
            <p:cNvSpPr txBox="1">
              <a:spLocks noChangeArrowheads="1"/>
            </p:cNvSpPr>
            <p:nvPr/>
          </p:nvSpPr>
          <p:spPr bwMode="auto">
            <a:xfrm>
              <a:off x="530991" y="3190875"/>
              <a:ext cx="2197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Run computers faster!</a:t>
              </a:r>
            </a:p>
          </p:txBody>
        </p:sp>
        <p:grpSp>
          <p:nvGrpSpPr>
            <p:cNvPr id="18444" name="Group 11"/>
            <p:cNvGrpSpPr>
              <a:grpSpLocks/>
            </p:cNvGrpSpPr>
            <p:nvPr/>
          </p:nvGrpSpPr>
          <p:grpSpPr bwMode="auto">
            <a:xfrm>
              <a:off x="542158" y="2058988"/>
              <a:ext cx="2484383" cy="1131887"/>
              <a:chOff x="246117" y="2068513"/>
              <a:chExt cx="2484383" cy="1131887"/>
            </a:xfrm>
          </p:grpSpPr>
          <p:sp>
            <p:nvSpPr>
              <p:cNvPr id="18445" name="laptop"/>
              <p:cNvSpPr>
                <a:spLocks noEditPoints="1" noChangeArrowheads="1"/>
              </p:cNvSpPr>
              <p:nvPr/>
            </p:nvSpPr>
            <p:spPr bwMode="auto">
              <a:xfrm>
                <a:off x="685800" y="2068513"/>
                <a:ext cx="1295400" cy="755650"/>
              </a:xfrm>
              <a:custGeom>
                <a:avLst/>
                <a:gdLst>
                  <a:gd name="T0" fmla="*/ 12092019 w 21600"/>
                  <a:gd name="T1" fmla="*/ 0 h 21600"/>
                  <a:gd name="T2" fmla="*/ 12092019 w 21600"/>
                  <a:gd name="T3" fmla="*/ 8778799 h 21600"/>
                  <a:gd name="T4" fmla="*/ 65916129 w 21600"/>
                  <a:gd name="T5" fmla="*/ 0 h 21600"/>
                  <a:gd name="T6" fmla="*/ 65916129 w 21600"/>
                  <a:gd name="T7" fmla="*/ 8778799 h 21600"/>
                  <a:gd name="T8" fmla="*/ 38844008 w 21600"/>
                  <a:gd name="T9" fmla="*/ 0 h 21600"/>
                  <a:gd name="T10" fmla="*/ 38844008 w 21600"/>
                  <a:gd name="T11" fmla="*/ 26435506 h 21600"/>
                  <a:gd name="T12" fmla="*/ 0 w 21600"/>
                  <a:gd name="T13" fmla="*/ 26435506 h 21600"/>
                  <a:gd name="T14" fmla="*/ 77688017 w 21600"/>
                  <a:gd name="T15" fmla="*/ 2643550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4445 w 21600"/>
                  <a:gd name="T25" fmla="*/ 1858 h 21600"/>
                  <a:gd name="T26" fmla="*/ 17311 w 21600"/>
                  <a:gd name="T27" fmla="*/ 12323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466850" y="2838450"/>
                <a:ext cx="514350" cy="361950"/>
              </a:xfrm>
              <a:custGeom>
                <a:avLst/>
                <a:gdLst>
                  <a:gd name="connsiteX0" fmla="*/ 0 w 514350"/>
                  <a:gd name="connsiteY0" fmla="*/ 9525 h 361950"/>
                  <a:gd name="connsiteX1" fmla="*/ 57150 w 514350"/>
                  <a:gd name="connsiteY1" fmla="*/ 38100 h 361950"/>
                  <a:gd name="connsiteX2" fmla="*/ 95250 w 514350"/>
                  <a:gd name="connsiteY2" fmla="*/ 47625 h 361950"/>
                  <a:gd name="connsiteX3" fmla="*/ 152400 w 514350"/>
                  <a:gd name="connsiteY3" fmla="*/ 95250 h 361950"/>
                  <a:gd name="connsiteX4" fmla="*/ 190500 w 514350"/>
                  <a:gd name="connsiteY4" fmla="*/ 104775 h 361950"/>
                  <a:gd name="connsiteX5" fmla="*/ 219075 w 514350"/>
                  <a:gd name="connsiteY5" fmla="*/ 123825 h 361950"/>
                  <a:gd name="connsiteX6" fmla="*/ 171450 w 514350"/>
                  <a:gd name="connsiteY6" fmla="*/ 209550 h 361950"/>
                  <a:gd name="connsiteX7" fmla="*/ 114300 w 514350"/>
                  <a:gd name="connsiteY7" fmla="*/ 266700 h 361950"/>
                  <a:gd name="connsiteX8" fmla="*/ 57150 w 514350"/>
                  <a:gd name="connsiteY8" fmla="*/ 304800 h 361950"/>
                  <a:gd name="connsiteX9" fmla="*/ 66675 w 514350"/>
                  <a:gd name="connsiteY9" fmla="*/ 352425 h 361950"/>
                  <a:gd name="connsiteX10" fmla="*/ 95250 w 514350"/>
                  <a:gd name="connsiteY10" fmla="*/ 361950 h 361950"/>
                  <a:gd name="connsiteX11" fmla="*/ 295275 w 514350"/>
                  <a:gd name="connsiteY11" fmla="*/ 352425 h 361950"/>
                  <a:gd name="connsiteX12" fmla="*/ 333375 w 514350"/>
                  <a:gd name="connsiteY12" fmla="*/ 323850 h 361950"/>
                  <a:gd name="connsiteX13" fmla="*/ 361950 w 514350"/>
                  <a:gd name="connsiteY13" fmla="*/ 304800 h 361950"/>
                  <a:gd name="connsiteX14" fmla="*/ 390525 w 514350"/>
                  <a:gd name="connsiteY14" fmla="*/ 276225 h 361950"/>
                  <a:gd name="connsiteX15" fmla="*/ 447675 w 514350"/>
                  <a:gd name="connsiteY15" fmla="*/ 247650 h 361950"/>
                  <a:gd name="connsiteX16" fmla="*/ 466725 w 514350"/>
                  <a:gd name="connsiteY16" fmla="*/ 219075 h 361950"/>
                  <a:gd name="connsiteX17" fmla="*/ 514350 w 514350"/>
                  <a:gd name="connsiteY17" fmla="*/ 171450 h 361950"/>
                  <a:gd name="connsiteX18" fmla="*/ 504825 w 514350"/>
                  <a:gd name="connsiteY18" fmla="*/ 104775 h 361950"/>
                  <a:gd name="connsiteX19" fmla="*/ 457200 w 514350"/>
                  <a:gd name="connsiteY19" fmla="*/ 57150 h 361950"/>
                  <a:gd name="connsiteX20" fmla="*/ 428625 w 514350"/>
                  <a:gd name="connsiteY20" fmla="*/ 28575 h 361950"/>
                  <a:gd name="connsiteX21" fmla="*/ 400050 w 514350"/>
                  <a:gd name="connsiteY21" fmla="*/ 9525 h 361950"/>
                  <a:gd name="connsiteX22" fmla="*/ 371475 w 514350"/>
                  <a:gd name="connsiteY22" fmla="*/ 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4350" h="361950">
                    <a:moveTo>
                      <a:pt x="0" y="9525"/>
                    </a:moveTo>
                    <a:cubicBezTo>
                      <a:pt x="19050" y="19050"/>
                      <a:pt x="37375" y="30190"/>
                      <a:pt x="57150" y="38100"/>
                    </a:cubicBezTo>
                    <a:cubicBezTo>
                      <a:pt x="69305" y="42962"/>
                      <a:pt x="83218" y="42468"/>
                      <a:pt x="95250" y="47625"/>
                    </a:cubicBezTo>
                    <a:cubicBezTo>
                      <a:pt x="162218" y="76325"/>
                      <a:pt x="83742" y="56017"/>
                      <a:pt x="152400" y="95250"/>
                    </a:cubicBezTo>
                    <a:cubicBezTo>
                      <a:pt x="163766" y="101745"/>
                      <a:pt x="177800" y="101600"/>
                      <a:pt x="190500" y="104775"/>
                    </a:cubicBezTo>
                    <a:cubicBezTo>
                      <a:pt x="200025" y="111125"/>
                      <a:pt x="216299" y="112719"/>
                      <a:pt x="219075" y="123825"/>
                    </a:cubicBezTo>
                    <a:cubicBezTo>
                      <a:pt x="233699" y="182323"/>
                      <a:pt x="203004" y="181151"/>
                      <a:pt x="171450" y="209550"/>
                    </a:cubicBezTo>
                    <a:cubicBezTo>
                      <a:pt x="151425" y="227572"/>
                      <a:pt x="136716" y="251756"/>
                      <a:pt x="114300" y="266700"/>
                    </a:cubicBezTo>
                    <a:lnTo>
                      <a:pt x="57150" y="304800"/>
                    </a:lnTo>
                    <a:cubicBezTo>
                      <a:pt x="60325" y="320675"/>
                      <a:pt x="57695" y="338955"/>
                      <a:pt x="66675" y="352425"/>
                    </a:cubicBezTo>
                    <a:cubicBezTo>
                      <a:pt x="72244" y="360779"/>
                      <a:pt x="85210" y="361950"/>
                      <a:pt x="95250" y="361950"/>
                    </a:cubicBezTo>
                    <a:cubicBezTo>
                      <a:pt x="162001" y="361950"/>
                      <a:pt x="228600" y="355600"/>
                      <a:pt x="295275" y="352425"/>
                    </a:cubicBezTo>
                    <a:cubicBezTo>
                      <a:pt x="307975" y="342900"/>
                      <a:pt x="320457" y="333077"/>
                      <a:pt x="333375" y="323850"/>
                    </a:cubicBezTo>
                    <a:cubicBezTo>
                      <a:pt x="342690" y="317196"/>
                      <a:pt x="353156" y="312129"/>
                      <a:pt x="361950" y="304800"/>
                    </a:cubicBezTo>
                    <a:cubicBezTo>
                      <a:pt x="372298" y="296176"/>
                      <a:pt x="380177" y="284849"/>
                      <a:pt x="390525" y="276225"/>
                    </a:cubicBezTo>
                    <a:cubicBezTo>
                      <a:pt x="415144" y="255709"/>
                      <a:pt x="419036" y="257196"/>
                      <a:pt x="447675" y="247650"/>
                    </a:cubicBezTo>
                    <a:cubicBezTo>
                      <a:pt x="454025" y="238125"/>
                      <a:pt x="458630" y="227170"/>
                      <a:pt x="466725" y="219075"/>
                    </a:cubicBezTo>
                    <a:cubicBezTo>
                      <a:pt x="530225" y="155575"/>
                      <a:pt x="463550" y="247650"/>
                      <a:pt x="514350" y="171450"/>
                    </a:cubicBezTo>
                    <a:cubicBezTo>
                      <a:pt x="511175" y="149225"/>
                      <a:pt x="511276" y="126279"/>
                      <a:pt x="504825" y="104775"/>
                    </a:cubicBezTo>
                    <a:cubicBezTo>
                      <a:pt x="495512" y="73731"/>
                      <a:pt x="479213" y="75494"/>
                      <a:pt x="457200" y="57150"/>
                    </a:cubicBezTo>
                    <a:cubicBezTo>
                      <a:pt x="446852" y="48526"/>
                      <a:pt x="438973" y="37199"/>
                      <a:pt x="428625" y="28575"/>
                    </a:cubicBezTo>
                    <a:cubicBezTo>
                      <a:pt x="419831" y="21246"/>
                      <a:pt x="410289" y="14645"/>
                      <a:pt x="400050" y="9525"/>
                    </a:cubicBezTo>
                    <a:cubicBezTo>
                      <a:pt x="391070" y="5035"/>
                      <a:pt x="371475" y="0"/>
                      <a:pt x="371475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46063" y="2762250"/>
                <a:ext cx="954087" cy="428625"/>
              </a:xfrm>
              <a:custGeom>
                <a:avLst/>
                <a:gdLst>
                  <a:gd name="connsiteX0" fmla="*/ 563508 w 954033"/>
                  <a:gd name="connsiteY0" fmla="*/ 28575 h 428625"/>
                  <a:gd name="connsiteX1" fmla="*/ 515883 w 954033"/>
                  <a:gd name="connsiteY1" fmla="*/ 66675 h 428625"/>
                  <a:gd name="connsiteX2" fmla="*/ 477783 w 954033"/>
                  <a:gd name="connsiteY2" fmla="*/ 85725 h 428625"/>
                  <a:gd name="connsiteX3" fmla="*/ 449208 w 954033"/>
                  <a:gd name="connsiteY3" fmla="*/ 114300 h 428625"/>
                  <a:gd name="connsiteX4" fmla="*/ 401583 w 954033"/>
                  <a:gd name="connsiteY4" fmla="*/ 123825 h 428625"/>
                  <a:gd name="connsiteX5" fmla="*/ 363483 w 954033"/>
                  <a:gd name="connsiteY5" fmla="*/ 142875 h 428625"/>
                  <a:gd name="connsiteX6" fmla="*/ 334908 w 954033"/>
                  <a:gd name="connsiteY6" fmla="*/ 161925 h 428625"/>
                  <a:gd name="connsiteX7" fmla="*/ 211083 w 954033"/>
                  <a:gd name="connsiteY7" fmla="*/ 180975 h 428625"/>
                  <a:gd name="connsiteX8" fmla="*/ 125358 w 954033"/>
                  <a:gd name="connsiteY8" fmla="*/ 171450 h 428625"/>
                  <a:gd name="connsiteX9" fmla="*/ 58683 w 954033"/>
                  <a:gd name="connsiteY9" fmla="*/ 142875 h 428625"/>
                  <a:gd name="connsiteX10" fmla="*/ 30108 w 954033"/>
                  <a:gd name="connsiteY10" fmla="*/ 133350 h 428625"/>
                  <a:gd name="connsiteX11" fmla="*/ 1533 w 954033"/>
                  <a:gd name="connsiteY11" fmla="*/ 152400 h 428625"/>
                  <a:gd name="connsiteX12" fmla="*/ 11058 w 954033"/>
                  <a:gd name="connsiteY12" fmla="*/ 257175 h 428625"/>
                  <a:gd name="connsiteX13" fmla="*/ 20583 w 954033"/>
                  <a:gd name="connsiteY13" fmla="*/ 285750 h 428625"/>
                  <a:gd name="connsiteX14" fmla="*/ 49158 w 954033"/>
                  <a:gd name="connsiteY14" fmla="*/ 314325 h 428625"/>
                  <a:gd name="connsiteX15" fmla="*/ 77733 w 954033"/>
                  <a:gd name="connsiteY15" fmla="*/ 323850 h 428625"/>
                  <a:gd name="connsiteX16" fmla="*/ 106308 w 954033"/>
                  <a:gd name="connsiteY16" fmla="*/ 342900 h 428625"/>
                  <a:gd name="connsiteX17" fmla="*/ 134883 w 954033"/>
                  <a:gd name="connsiteY17" fmla="*/ 352425 h 428625"/>
                  <a:gd name="connsiteX18" fmla="*/ 172983 w 954033"/>
                  <a:gd name="connsiteY18" fmla="*/ 371475 h 428625"/>
                  <a:gd name="connsiteX19" fmla="*/ 201558 w 954033"/>
                  <a:gd name="connsiteY19" fmla="*/ 381000 h 428625"/>
                  <a:gd name="connsiteX20" fmla="*/ 258708 w 954033"/>
                  <a:gd name="connsiteY20" fmla="*/ 409575 h 428625"/>
                  <a:gd name="connsiteX21" fmla="*/ 382533 w 954033"/>
                  <a:gd name="connsiteY21" fmla="*/ 419100 h 428625"/>
                  <a:gd name="connsiteX22" fmla="*/ 411108 w 954033"/>
                  <a:gd name="connsiteY22" fmla="*/ 428625 h 428625"/>
                  <a:gd name="connsiteX23" fmla="*/ 496833 w 954033"/>
                  <a:gd name="connsiteY23" fmla="*/ 381000 h 428625"/>
                  <a:gd name="connsiteX24" fmla="*/ 563508 w 954033"/>
                  <a:gd name="connsiteY24" fmla="*/ 361950 h 428625"/>
                  <a:gd name="connsiteX25" fmla="*/ 592083 w 954033"/>
                  <a:gd name="connsiteY25" fmla="*/ 342900 h 428625"/>
                  <a:gd name="connsiteX26" fmla="*/ 611133 w 954033"/>
                  <a:gd name="connsiteY26" fmla="*/ 266700 h 428625"/>
                  <a:gd name="connsiteX27" fmla="*/ 668283 w 954033"/>
                  <a:gd name="connsiteY27" fmla="*/ 219075 h 428625"/>
                  <a:gd name="connsiteX28" fmla="*/ 706383 w 954033"/>
                  <a:gd name="connsiteY28" fmla="*/ 180975 h 428625"/>
                  <a:gd name="connsiteX29" fmla="*/ 763533 w 954033"/>
                  <a:gd name="connsiteY29" fmla="*/ 161925 h 428625"/>
                  <a:gd name="connsiteX30" fmla="*/ 820683 w 954033"/>
                  <a:gd name="connsiteY30" fmla="*/ 133350 h 428625"/>
                  <a:gd name="connsiteX31" fmla="*/ 839733 w 954033"/>
                  <a:gd name="connsiteY31" fmla="*/ 104775 h 428625"/>
                  <a:gd name="connsiteX32" fmla="*/ 849258 w 954033"/>
                  <a:gd name="connsiteY32" fmla="*/ 76200 h 428625"/>
                  <a:gd name="connsiteX33" fmla="*/ 906408 w 954033"/>
                  <a:gd name="connsiteY33" fmla="*/ 38100 h 428625"/>
                  <a:gd name="connsiteX34" fmla="*/ 954033 w 954033"/>
                  <a:gd name="connsiteY34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54033" h="428625">
                    <a:moveTo>
                      <a:pt x="563508" y="28575"/>
                    </a:moveTo>
                    <a:cubicBezTo>
                      <a:pt x="547633" y="41275"/>
                      <a:pt x="532799" y="55398"/>
                      <a:pt x="515883" y="66675"/>
                    </a:cubicBezTo>
                    <a:cubicBezTo>
                      <a:pt x="504069" y="74551"/>
                      <a:pt x="489337" y="77472"/>
                      <a:pt x="477783" y="85725"/>
                    </a:cubicBezTo>
                    <a:cubicBezTo>
                      <a:pt x="466822" y="93555"/>
                      <a:pt x="461256" y="108276"/>
                      <a:pt x="449208" y="114300"/>
                    </a:cubicBezTo>
                    <a:cubicBezTo>
                      <a:pt x="434728" y="121540"/>
                      <a:pt x="417458" y="120650"/>
                      <a:pt x="401583" y="123825"/>
                    </a:cubicBezTo>
                    <a:cubicBezTo>
                      <a:pt x="388883" y="130175"/>
                      <a:pt x="375811" y="135830"/>
                      <a:pt x="363483" y="142875"/>
                    </a:cubicBezTo>
                    <a:cubicBezTo>
                      <a:pt x="353544" y="148555"/>
                      <a:pt x="345430" y="157416"/>
                      <a:pt x="334908" y="161925"/>
                    </a:cubicBezTo>
                    <a:cubicBezTo>
                      <a:pt x="306036" y="174299"/>
                      <a:pt x="228292" y="179063"/>
                      <a:pt x="211083" y="180975"/>
                    </a:cubicBezTo>
                    <a:cubicBezTo>
                      <a:pt x="182508" y="177800"/>
                      <a:pt x="153718" y="176177"/>
                      <a:pt x="125358" y="171450"/>
                    </a:cubicBezTo>
                    <a:cubicBezTo>
                      <a:pt x="100989" y="167389"/>
                      <a:pt x="80764" y="152338"/>
                      <a:pt x="58683" y="142875"/>
                    </a:cubicBezTo>
                    <a:cubicBezTo>
                      <a:pt x="49455" y="138920"/>
                      <a:pt x="39633" y="136525"/>
                      <a:pt x="30108" y="133350"/>
                    </a:cubicBezTo>
                    <a:cubicBezTo>
                      <a:pt x="20583" y="139700"/>
                      <a:pt x="3274" y="141085"/>
                      <a:pt x="1533" y="152400"/>
                    </a:cubicBezTo>
                    <a:cubicBezTo>
                      <a:pt x="-3799" y="187061"/>
                      <a:pt x="6098" y="222458"/>
                      <a:pt x="11058" y="257175"/>
                    </a:cubicBezTo>
                    <a:cubicBezTo>
                      <a:pt x="12478" y="267114"/>
                      <a:pt x="15014" y="277396"/>
                      <a:pt x="20583" y="285750"/>
                    </a:cubicBezTo>
                    <a:cubicBezTo>
                      <a:pt x="28055" y="296958"/>
                      <a:pt x="37950" y="306853"/>
                      <a:pt x="49158" y="314325"/>
                    </a:cubicBezTo>
                    <a:cubicBezTo>
                      <a:pt x="57512" y="319894"/>
                      <a:pt x="68753" y="319360"/>
                      <a:pt x="77733" y="323850"/>
                    </a:cubicBezTo>
                    <a:cubicBezTo>
                      <a:pt x="87972" y="328970"/>
                      <a:pt x="96069" y="337780"/>
                      <a:pt x="106308" y="342900"/>
                    </a:cubicBezTo>
                    <a:cubicBezTo>
                      <a:pt x="115288" y="347390"/>
                      <a:pt x="125655" y="348470"/>
                      <a:pt x="134883" y="352425"/>
                    </a:cubicBezTo>
                    <a:cubicBezTo>
                      <a:pt x="147934" y="358018"/>
                      <a:pt x="159932" y="365882"/>
                      <a:pt x="172983" y="371475"/>
                    </a:cubicBezTo>
                    <a:cubicBezTo>
                      <a:pt x="182211" y="375430"/>
                      <a:pt x="192578" y="376510"/>
                      <a:pt x="201558" y="381000"/>
                    </a:cubicBezTo>
                    <a:cubicBezTo>
                      <a:pt x="229920" y="395181"/>
                      <a:pt x="226786" y="405585"/>
                      <a:pt x="258708" y="409575"/>
                    </a:cubicBezTo>
                    <a:cubicBezTo>
                      <a:pt x="299785" y="414710"/>
                      <a:pt x="341258" y="415925"/>
                      <a:pt x="382533" y="419100"/>
                    </a:cubicBezTo>
                    <a:cubicBezTo>
                      <a:pt x="392058" y="422275"/>
                      <a:pt x="401068" y="428625"/>
                      <a:pt x="411108" y="428625"/>
                    </a:cubicBezTo>
                    <a:cubicBezTo>
                      <a:pt x="439833" y="428625"/>
                      <a:pt x="480516" y="386439"/>
                      <a:pt x="496833" y="381000"/>
                    </a:cubicBezTo>
                    <a:cubicBezTo>
                      <a:pt x="537827" y="367335"/>
                      <a:pt x="515668" y="373910"/>
                      <a:pt x="563508" y="361950"/>
                    </a:cubicBezTo>
                    <a:cubicBezTo>
                      <a:pt x="573033" y="355600"/>
                      <a:pt x="586963" y="353139"/>
                      <a:pt x="592083" y="342900"/>
                    </a:cubicBezTo>
                    <a:cubicBezTo>
                      <a:pt x="603792" y="319482"/>
                      <a:pt x="592620" y="285213"/>
                      <a:pt x="611133" y="266700"/>
                    </a:cubicBezTo>
                    <a:cubicBezTo>
                      <a:pt x="710219" y="167614"/>
                      <a:pt x="575456" y="298641"/>
                      <a:pt x="668283" y="219075"/>
                    </a:cubicBezTo>
                    <a:cubicBezTo>
                      <a:pt x="681920" y="207386"/>
                      <a:pt x="690982" y="190216"/>
                      <a:pt x="706383" y="180975"/>
                    </a:cubicBezTo>
                    <a:cubicBezTo>
                      <a:pt x="723602" y="170644"/>
                      <a:pt x="746825" y="173064"/>
                      <a:pt x="763533" y="161925"/>
                    </a:cubicBezTo>
                    <a:cubicBezTo>
                      <a:pt x="800462" y="137306"/>
                      <a:pt x="781248" y="146495"/>
                      <a:pt x="820683" y="133350"/>
                    </a:cubicBezTo>
                    <a:cubicBezTo>
                      <a:pt x="827033" y="123825"/>
                      <a:pt x="834613" y="115014"/>
                      <a:pt x="839733" y="104775"/>
                    </a:cubicBezTo>
                    <a:cubicBezTo>
                      <a:pt x="844223" y="95795"/>
                      <a:pt x="842158" y="83300"/>
                      <a:pt x="849258" y="76200"/>
                    </a:cubicBezTo>
                    <a:cubicBezTo>
                      <a:pt x="865447" y="60011"/>
                      <a:pt x="887358" y="50800"/>
                      <a:pt x="906408" y="38100"/>
                    </a:cubicBezTo>
                    <a:cubicBezTo>
                      <a:pt x="942455" y="14069"/>
                      <a:pt x="926888" y="27145"/>
                      <a:pt x="954033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057400" y="29384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57400" y="30146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981200" y="3095625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/>
          <p:nvPr/>
        </p:nvGrpSpPr>
        <p:grpSpPr>
          <a:xfrm>
            <a:off x="6438900" y="2500312"/>
            <a:ext cx="2362200" cy="2909889"/>
            <a:chOff x="6438900" y="2500312"/>
            <a:chExt cx="2362200" cy="2909889"/>
          </a:xfrm>
        </p:grpSpPr>
        <p:sp>
          <p:nvSpPr>
            <p:cNvPr id="18441" name="Text Box 12"/>
            <p:cNvSpPr txBox="1">
              <a:spLocks noChangeArrowheads="1"/>
            </p:cNvSpPr>
            <p:nvPr/>
          </p:nvSpPr>
          <p:spPr bwMode="auto">
            <a:xfrm>
              <a:off x="6438900" y="4584934"/>
              <a:ext cx="2197100" cy="82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Increase the networking capabilities of computers!!!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438900" y="4087813"/>
              <a:ext cx="800100" cy="504825"/>
              <a:chOff x="6438900" y="4087813"/>
              <a:chExt cx="800100" cy="50482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137400" y="3243616"/>
              <a:ext cx="800100" cy="504825"/>
              <a:chOff x="6438900" y="4087813"/>
              <a:chExt cx="800100" cy="50482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001000" y="2500312"/>
              <a:ext cx="800100" cy="504825"/>
              <a:chOff x="6438900" y="4087813"/>
              <a:chExt cx="800100" cy="50482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Straight Connector 9"/>
            <p:cNvCxnSpPr>
              <a:stCxn id="34" idx="3"/>
            </p:cNvCxnSpPr>
            <p:nvPr/>
          </p:nvCxnSpPr>
          <p:spPr>
            <a:xfrm flipV="1">
              <a:off x="7785100" y="3005137"/>
              <a:ext cx="330200" cy="37659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813550" y="3719570"/>
              <a:ext cx="330200" cy="37659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3" grpId="0"/>
      <p:bldP spid="184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Human-</a:t>
            </a:r>
            <a:r>
              <a:rPr lang="en-US" altLang="en-US" dirty="0" smtClean="0"/>
              <a:t>Computer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 Interaction (HCI)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410200"/>
          </a:xfrm>
        </p:spPr>
        <p:txBody>
          <a:bodyPr/>
          <a:lstStyle/>
          <a:p>
            <a:r>
              <a:rPr lang="en-US" altLang="en-US" dirty="0" smtClean="0"/>
              <a:t>Most of Computer Science deals with the ‘technical’ side of computers such as: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387350" y="5473700"/>
            <a:ext cx="7874000" cy="833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600" tIns="46800" rIns="93600" bIns="46800">
            <a:spAutoFit/>
          </a:bodyPr>
          <a:lstStyle>
            <a:lvl1pPr marL="114300" indent="-1143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These technical issues (and others) are all very important but something is still missing...</a:t>
            </a: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0" y="6583363"/>
            <a:ext cx="8261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http://ilab.cpsc.ucalgary.ca/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475" name="Text Box 9"/>
          <p:cNvSpPr txBox="1">
            <a:spLocks noChangeArrowheads="1"/>
          </p:cNvSpPr>
          <p:nvPr/>
        </p:nvSpPr>
        <p:spPr bwMode="auto">
          <a:xfrm>
            <a:off x="3657600" y="3538538"/>
            <a:ext cx="2197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Make computers store more information!!</a:t>
            </a:r>
          </a:p>
        </p:txBody>
      </p:sp>
      <p:grpSp>
        <p:nvGrpSpPr>
          <p:cNvPr id="19463" name="Group 12"/>
          <p:cNvGrpSpPr>
            <a:grpSpLocks/>
          </p:cNvGrpSpPr>
          <p:nvPr/>
        </p:nvGrpSpPr>
        <p:grpSpPr bwMode="auto">
          <a:xfrm>
            <a:off x="530225" y="2058988"/>
            <a:ext cx="2495550" cy="1468437"/>
            <a:chOff x="530991" y="2058988"/>
            <a:chExt cx="2495550" cy="1468437"/>
          </a:xfrm>
        </p:grpSpPr>
        <p:sp>
          <p:nvSpPr>
            <p:cNvPr id="19467" name="Text Box 6"/>
            <p:cNvSpPr txBox="1">
              <a:spLocks noChangeArrowheads="1"/>
            </p:cNvSpPr>
            <p:nvPr/>
          </p:nvSpPr>
          <p:spPr bwMode="auto">
            <a:xfrm>
              <a:off x="530991" y="3190875"/>
              <a:ext cx="2197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Run computers faster!</a:t>
              </a:r>
            </a:p>
          </p:txBody>
        </p:sp>
        <p:grpSp>
          <p:nvGrpSpPr>
            <p:cNvPr id="19468" name="Group 11"/>
            <p:cNvGrpSpPr>
              <a:grpSpLocks/>
            </p:cNvGrpSpPr>
            <p:nvPr/>
          </p:nvGrpSpPr>
          <p:grpSpPr bwMode="auto">
            <a:xfrm>
              <a:off x="542158" y="2058988"/>
              <a:ext cx="2484383" cy="1131887"/>
              <a:chOff x="246117" y="2068513"/>
              <a:chExt cx="2484383" cy="1131887"/>
            </a:xfrm>
          </p:grpSpPr>
          <p:sp>
            <p:nvSpPr>
              <p:cNvPr id="19469" name="laptop"/>
              <p:cNvSpPr>
                <a:spLocks noEditPoints="1" noChangeArrowheads="1"/>
              </p:cNvSpPr>
              <p:nvPr/>
            </p:nvSpPr>
            <p:spPr bwMode="auto">
              <a:xfrm>
                <a:off x="685800" y="2068513"/>
                <a:ext cx="1295400" cy="755650"/>
              </a:xfrm>
              <a:custGeom>
                <a:avLst/>
                <a:gdLst>
                  <a:gd name="T0" fmla="*/ 12092019 w 21600"/>
                  <a:gd name="T1" fmla="*/ 0 h 21600"/>
                  <a:gd name="T2" fmla="*/ 12092019 w 21600"/>
                  <a:gd name="T3" fmla="*/ 8778799 h 21600"/>
                  <a:gd name="T4" fmla="*/ 65916129 w 21600"/>
                  <a:gd name="T5" fmla="*/ 0 h 21600"/>
                  <a:gd name="T6" fmla="*/ 65916129 w 21600"/>
                  <a:gd name="T7" fmla="*/ 8778799 h 21600"/>
                  <a:gd name="T8" fmla="*/ 38844008 w 21600"/>
                  <a:gd name="T9" fmla="*/ 0 h 21600"/>
                  <a:gd name="T10" fmla="*/ 38844008 w 21600"/>
                  <a:gd name="T11" fmla="*/ 26435506 h 21600"/>
                  <a:gd name="T12" fmla="*/ 0 w 21600"/>
                  <a:gd name="T13" fmla="*/ 26435506 h 21600"/>
                  <a:gd name="T14" fmla="*/ 77688017 w 21600"/>
                  <a:gd name="T15" fmla="*/ 2643550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4445 w 21600"/>
                  <a:gd name="T25" fmla="*/ 1858 h 21600"/>
                  <a:gd name="T26" fmla="*/ 17311 w 21600"/>
                  <a:gd name="T27" fmla="*/ 12323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466850" y="2838450"/>
                <a:ext cx="514350" cy="361950"/>
              </a:xfrm>
              <a:custGeom>
                <a:avLst/>
                <a:gdLst>
                  <a:gd name="connsiteX0" fmla="*/ 0 w 514350"/>
                  <a:gd name="connsiteY0" fmla="*/ 9525 h 361950"/>
                  <a:gd name="connsiteX1" fmla="*/ 57150 w 514350"/>
                  <a:gd name="connsiteY1" fmla="*/ 38100 h 361950"/>
                  <a:gd name="connsiteX2" fmla="*/ 95250 w 514350"/>
                  <a:gd name="connsiteY2" fmla="*/ 47625 h 361950"/>
                  <a:gd name="connsiteX3" fmla="*/ 152400 w 514350"/>
                  <a:gd name="connsiteY3" fmla="*/ 95250 h 361950"/>
                  <a:gd name="connsiteX4" fmla="*/ 190500 w 514350"/>
                  <a:gd name="connsiteY4" fmla="*/ 104775 h 361950"/>
                  <a:gd name="connsiteX5" fmla="*/ 219075 w 514350"/>
                  <a:gd name="connsiteY5" fmla="*/ 123825 h 361950"/>
                  <a:gd name="connsiteX6" fmla="*/ 171450 w 514350"/>
                  <a:gd name="connsiteY6" fmla="*/ 209550 h 361950"/>
                  <a:gd name="connsiteX7" fmla="*/ 114300 w 514350"/>
                  <a:gd name="connsiteY7" fmla="*/ 266700 h 361950"/>
                  <a:gd name="connsiteX8" fmla="*/ 57150 w 514350"/>
                  <a:gd name="connsiteY8" fmla="*/ 304800 h 361950"/>
                  <a:gd name="connsiteX9" fmla="*/ 66675 w 514350"/>
                  <a:gd name="connsiteY9" fmla="*/ 352425 h 361950"/>
                  <a:gd name="connsiteX10" fmla="*/ 95250 w 514350"/>
                  <a:gd name="connsiteY10" fmla="*/ 361950 h 361950"/>
                  <a:gd name="connsiteX11" fmla="*/ 295275 w 514350"/>
                  <a:gd name="connsiteY11" fmla="*/ 352425 h 361950"/>
                  <a:gd name="connsiteX12" fmla="*/ 333375 w 514350"/>
                  <a:gd name="connsiteY12" fmla="*/ 323850 h 361950"/>
                  <a:gd name="connsiteX13" fmla="*/ 361950 w 514350"/>
                  <a:gd name="connsiteY13" fmla="*/ 304800 h 361950"/>
                  <a:gd name="connsiteX14" fmla="*/ 390525 w 514350"/>
                  <a:gd name="connsiteY14" fmla="*/ 276225 h 361950"/>
                  <a:gd name="connsiteX15" fmla="*/ 447675 w 514350"/>
                  <a:gd name="connsiteY15" fmla="*/ 247650 h 361950"/>
                  <a:gd name="connsiteX16" fmla="*/ 466725 w 514350"/>
                  <a:gd name="connsiteY16" fmla="*/ 219075 h 361950"/>
                  <a:gd name="connsiteX17" fmla="*/ 514350 w 514350"/>
                  <a:gd name="connsiteY17" fmla="*/ 171450 h 361950"/>
                  <a:gd name="connsiteX18" fmla="*/ 504825 w 514350"/>
                  <a:gd name="connsiteY18" fmla="*/ 104775 h 361950"/>
                  <a:gd name="connsiteX19" fmla="*/ 457200 w 514350"/>
                  <a:gd name="connsiteY19" fmla="*/ 57150 h 361950"/>
                  <a:gd name="connsiteX20" fmla="*/ 428625 w 514350"/>
                  <a:gd name="connsiteY20" fmla="*/ 28575 h 361950"/>
                  <a:gd name="connsiteX21" fmla="*/ 400050 w 514350"/>
                  <a:gd name="connsiteY21" fmla="*/ 9525 h 361950"/>
                  <a:gd name="connsiteX22" fmla="*/ 371475 w 514350"/>
                  <a:gd name="connsiteY22" fmla="*/ 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4350" h="361950">
                    <a:moveTo>
                      <a:pt x="0" y="9525"/>
                    </a:moveTo>
                    <a:cubicBezTo>
                      <a:pt x="19050" y="19050"/>
                      <a:pt x="37375" y="30190"/>
                      <a:pt x="57150" y="38100"/>
                    </a:cubicBezTo>
                    <a:cubicBezTo>
                      <a:pt x="69305" y="42962"/>
                      <a:pt x="83218" y="42468"/>
                      <a:pt x="95250" y="47625"/>
                    </a:cubicBezTo>
                    <a:cubicBezTo>
                      <a:pt x="162218" y="76325"/>
                      <a:pt x="83742" y="56017"/>
                      <a:pt x="152400" y="95250"/>
                    </a:cubicBezTo>
                    <a:cubicBezTo>
                      <a:pt x="163766" y="101745"/>
                      <a:pt x="177800" y="101600"/>
                      <a:pt x="190500" y="104775"/>
                    </a:cubicBezTo>
                    <a:cubicBezTo>
                      <a:pt x="200025" y="111125"/>
                      <a:pt x="216299" y="112719"/>
                      <a:pt x="219075" y="123825"/>
                    </a:cubicBezTo>
                    <a:cubicBezTo>
                      <a:pt x="233699" y="182323"/>
                      <a:pt x="203004" y="181151"/>
                      <a:pt x="171450" y="209550"/>
                    </a:cubicBezTo>
                    <a:cubicBezTo>
                      <a:pt x="151425" y="227572"/>
                      <a:pt x="136716" y="251756"/>
                      <a:pt x="114300" y="266700"/>
                    </a:cubicBezTo>
                    <a:lnTo>
                      <a:pt x="57150" y="304800"/>
                    </a:lnTo>
                    <a:cubicBezTo>
                      <a:pt x="60325" y="320675"/>
                      <a:pt x="57695" y="338955"/>
                      <a:pt x="66675" y="352425"/>
                    </a:cubicBezTo>
                    <a:cubicBezTo>
                      <a:pt x="72244" y="360779"/>
                      <a:pt x="85210" y="361950"/>
                      <a:pt x="95250" y="361950"/>
                    </a:cubicBezTo>
                    <a:cubicBezTo>
                      <a:pt x="162001" y="361950"/>
                      <a:pt x="228600" y="355600"/>
                      <a:pt x="295275" y="352425"/>
                    </a:cubicBezTo>
                    <a:cubicBezTo>
                      <a:pt x="307975" y="342900"/>
                      <a:pt x="320457" y="333077"/>
                      <a:pt x="333375" y="323850"/>
                    </a:cubicBezTo>
                    <a:cubicBezTo>
                      <a:pt x="342690" y="317196"/>
                      <a:pt x="353156" y="312129"/>
                      <a:pt x="361950" y="304800"/>
                    </a:cubicBezTo>
                    <a:cubicBezTo>
                      <a:pt x="372298" y="296176"/>
                      <a:pt x="380177" y="284849"/>
                      <a:pt x="390525" y="276225"/>
                    </a:cubicBezTo>
                    <a:cubicBezTo>
                      <a:pt x="415144" y="255709"/>
                      <a:pt x="419036" y="257196"/>
                      <a:pt x="447675" y="247650"/>
                    </a:cubicBezTo>
                    <a:cubicBezTo>
                      <a:pt x="454025" y="238125"/>
                      <a:pt x="458630" y="227170"/>
                      <a:pt x="466725" y="219075"/>
                    </a:cubicBezTo>
                    <a:cubicBezTo>
                      <a:pt x="530225" y="155575"/>
                      <a:pt x="463550" y="247650"/>
                      <a:pt x="514350" y="171450"/>
                    </a:cubicBezTo>
                    <a:cubicBezTo>
                      <a:pt x="511175" y="149225"/>
                      <a:pt x="511276" y="126279"/>
                      <a:pt x="504825" y="104775"/>
                    </a:cubicBezTo>
                    <a:cubicBezTo>
                      <a:pt x="495512" y="73731"/>
                      <a:pt x="479213" y="75494"/>
                      <a:pt x="457200" y="57150"/>
                    </a:cubicBezTo>
                    <a:cubicBezTo>
                      <a:pt x="446852" y="48526"/>
                      <a:pt x="438973" y="37199"/>
                      <a:pt x="428625" y="28575"/>
                    </a:cubicBezTo>
                    <a:cubicBezTo>
                      <a:pt x="419831" y="21246"/>
                      <a:pt x="410289" y="14645"/>
                      <a:pt x="400050" y="9525"/>
                    </a:cubicBezTo>
                    <a:cubicBezTo>
                      <a:pt x="391070" y="5035"/>
                      <a:pt x="371475" y="0"/>
                      <a:pt x="371475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46063" y="2762250"/>
                <a:ext cx="954087" cy="428625"/>
              </a:xfrm>
              <a:custGeom>
                <a:avLst/>
                <a:gdLst>
                  <a:gd name="connsiteX0" fmla="*/ 563508 w 954033"/>
                  <a:gd name="connsiteY0" fmla="*/ 28575 h 428625"/>
                  <a:gd name="connsiteX1" fmla="*/ 515883 w 954033"/>
                  <a:gd name="connsiteY1" fmla="*/ 66675 h 428625"/>
                  <a:gd name="connsiteX2" fmla="*/ 477783 w 954033"/>
                  <a:gd name="connsiteY2" fmla="*/ 85725 h 428625"/>
                  <a:gd name="connsiteX3" fmla="*/ 449208 w 954033"/>
                  <a:gd name="connsiteY3" fmla="*/ 114300 h 428625"/>
                  <a:gd name="connsiteX4" fmla="*/ 401583 w 954033"/>
                  <a:gd name="connsiteY4" fmla="*/ 123825 h 428625"/>
                  <a:gd name="connsiteX5" fmla="*/ 363483 w 954033"/>
                  <a:gd name="connsiteY5" fmla="*/ 142875 h 428625"/>
                  <a:gd name="connsiteX6" fmla="*/ 334908 w 954033"/>
                  <a:gd name="connsiteY6" fmla="*/ 161925 h 428625"/>
                  <a:gd name="connsiteX7" fmla="*/ 211083 w 954033"/>
                  <a:gd name="connsiteY7" fmla="*/ 180975 h 428625"/>
                  <a:gd name="connsiteX8" fmla="*/ 125358 w 954033"/>
                  <a:gd name="connsiteY8" fmla="*/ 171450 h 428625"/>
                  <a:gd name="connsiteX9" fmla="*/ 58683 w 954033"/>
                  <a:gd name="connsiteY9" fmla="*/ 142875 h 428625"/>
                  <a:gd name="connsiteX10" fmla="*/ 30108 w 954033"/>
                  <a:gd name="connsiteY10" fmla="*/ 133350 h 428625"/>
                  <a:gd name="connsiteX11" fmla="*/ 1533 w 954033"/>
                  <a:gd name="connsiteY11" fmla="*/ 152400 h 428625"/>
                  <a:gd name="connsiteX12" fmla="*/ 11058 w 954033"/>
                  <a:gd name="connsiteY12" fmla="*/ 257175 h 428625"/>
                  <a:gd name="connsiteX13" fmla="*/ 20583 w 954033"/>
                  <a:gd name="connsiteY13" fmla="*/ 285750 h 428625"/>
                  <a:gd name="connsiteX14" fmla="*/ 49158 w 954033"/>
                  <a:gd name="connsiteY14" fmla="*/ 314325 h 428625"/>
                  <a:gd name="connsiteX15" fmla="*/ 77733 w 954033"/>
                  <a:gd name="connsiteY15" fmla="*/ 323850 h 428625"/>
                  <a:gd name="connsiteX16" fmla="*/ 106308 w 954033"/>
                  <a:gd name="connsiteY16" fmla="*/ 342900 h 428625"/>
                  <a:gd name="connsiteX17" fmla="*/ 134883 w 954033"/>
                  <a:gd name="connsiteY17" fmla="*/ 352425 h 428625"/>
                  <a:gd name="connsiteX18" fmla="*/ 172983 w 954033"/>
                  <a:gd name="connsiteY18" fmla="*/ 371475 h 428625"/>
                  <a:gd name="connsiteX19" fmla="*/ 201558 w 954033"/>
                  <a:gd name="connsiteY19" fmla="*/ 381000 h 428625"/>
                  <a:gd name="connsiteX20" fmla="*/ 258708 w 954033"/>
                  <a:gd name="connsiteY20" fmla="*/ 409575 h 428625"/>
                  <a:gd name="connsiteX21" fmla="*/ 382533 w 954033"/>
                  <a:gd name="connsiteY21" fmla="*/ 419100 h 428625"/>
                  <a:gd name="connsiteX22" fmla="*/ 411108 w 954033"/>
                  <a:gd name="connsiteY22" fmla="*/ 428625 h 428625"/>
                  <a:gd name="connsiteX23" fmla="*/ 496833 w 954033"/>
                  <a:gd name="connsiteY23" fmla="*/ 381000 h 428625"/>
                  <a:gd name="connsiteX24" fmla="*/ 563508 w 954033"/>
                  <a:gd name="connsiteY24" fmla="*/ 361950 h 428625"/>
                  <a:gd name="connsiteX25" fmla="*/ 592083 w 954033"/>
                  <a:gd name="connsiteY25" fmla="*/ 342900 h 428625"/>
                  <a:gd name="connsiteX26" fmla="*/ 611133 w 954033"/>
                  <a:gd name="connsiteY26" fmla="*/ 266700 h 428625"/>
                  <a:gd name="connsiteX27" fmla="*/ 668283 w 954033"/>
                  <a:gd name="connsiteY27" fmla="*/ 219075 h 428625"/>
                  <a:gd name="connsiteX28" fmla="*/ 706383 w 954033"/>
                  <a:gd name="connsiteY28" fmla="*/ 180975 h 428625"/>
                  <a:gd name="connsiteX29" fmla="*/ 763533 w 954033"/>
                  <a:gd name="connsiteY29" fmla="*/ 161925 h 428625"/>
                  <a:gd name="connsiteX30" fmla="*/ 820683 w 954033"/>
                  <a:gd name="connsiteY30" fmla="*/ 133350 h 428625"/>
                  <a:gd name="connsiteX31" fmla="*/ 839733 w 954033"/>
                  <a:gd name="connsiteY31" fmla="*/ 104775 h 428625"/>
                  <a:gd name="connsiteX32" fmla="*/ 849258 w 954033"/>
                  <a:gd name="connsiteY32" fmla="*/ 76200 h 428625"/>
                  <a:gd name="connsiteX33" fmla="*/ 906408 w 954033"/>
                  <a:gd name="connsiteY33" fmla="*/ 38100 h 428625"/>
                  <a:gd name="connsiteX34" fmla="*/ 954033 w 954033"/>
                  <a:gd name="connsiteY34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54033" h="428625">
                    <a:moveTo>
                      <a:pt x="563508" y="28575"/>
                    </a:moveTo>
                    <a:cubicBezTo>
                      <a:pt x="547633" y="41275"/>
                      <a:pt x="532799" y="55398"/>
                      <a:pt x="515883" y="66675"/>
                    </a:cubicBezTo>
                    <a:cubicBezTo>
                      <a:pt x="504069" y="74551"/>
                      <a:pt x="489337" y="77472"/>
                      <a:pt x="477783" y="85725"/>
                    </a:cubicBezTo>
                    <a:cubicBezTo>
                      <a:pt x="466822" y="93555"/>
                      <a:pt x="461256" y="108276"/>
                      <a:pt x="449208" y="114300"/>
                    </a:cubicBezTo>
                    <a:cubicBezTo>
                      <a:pt x="434728" y="121540"/>
                      <a:pt x="417458" y="120650"/>
                      <a:pt x="401583" y="123825"/>
                    </a:cubicBezTo>
                    <a:cubicBezTo>
                      <a:pt x="388883" y="130175"/>
                      <a:pt x="375811" y="135830"/>
                      <a:pt x="363483" y="142875"/>
                    </a:cubicBezTo>
                    <a:cubicBezTo>
                      <a:pt x="353544" y="148555"/>
                      <a:pt x="345430" y="157416"/>
                      <a:pt x="334908" y="161925"/>
                    </a:cubicBezTo>
                    <a:cubicBezTo>
                      <a:pt x="306036" y="174299"/>
                      <a:pt x="228292" y="179063"/>
                      <a:pt x="211083" y="180975"/>
                    </a:cubicBezTo>
                    <a:cubicBezTo>
                      <a:pt x="182508" y="177800"/>
                      <a:pt x="153718" y="176177"/>
                      <a:pt x="125358" y="171450"/>
                    </a:cubicBezTo>
                    <a:cubicBezTo>
                      <a:pt x="100989" y="167389"/>
                      <a:pt x="80764" y="152338"/>
                      <a:pt x="58683" y="142875"/>
                    </a:cubicBezTo>
                    <a:cubicBezTo>
                      <a:pt x="49455" y="138920"/>
                      <a:pt x="39633" y="136525"/>
                      <a:pt x="30108" y="133350"/>
                    </a:cubicBezTo>
                    <a:cubicBezTo>
                      <a:pt x="20583" y="139700"/>
                      <a:pt x="3274" y="141085"/>
                      <a:pt x="1533" y="152400"/>
                    </a:cubicBezTo>
                    <a:cubicBezTo>
                      <a:pt x="-3799" y="187061"/>
                      <a:pt x="6098" y="222458"/>
                      <a:pt x="11058" y="257175"/>
                    </a:cubicBezTo>
                    <a:cubicBezTo>
                      <a:pt x="12478" y="267114"/>
                      <a:pt x="15014" y="277396"/>
                      <a:pt x="20583" y="285750"/>
                    </a:cubicBezTo>
                    <a:cubicBezTo>
                      <a:pt x="28055" y="296958"/>
                      <a:pt x="37950" y="306853"/>
                      <a:pt x="49158" y="314325"/>
                    </a:cubicBezTo>
                    <a:cubicBezTo>
                      <a:pt x="57512" y="319894"/>
                      <a:pt x="68753" y="319360"/>
                      <a:pt x="77733" y="323850"/>
                    </a:cubicBezTo>
                    <a:cubicBezTo>
                      <a:pt x="87972" y="328970"/>
                      <a:pt x="96069" y="337780"/>
                      <a:pt x="106308" y="342900"/>
                    </a:cubicBezTo>
                    <a:cubicBezTo>
                      <a:pt x="115288" y="347390"/>
                      <a:pt x="125655" y="348470"/>
                      <a:pt x="134883" y="352425"/>
                    </a:cubicBezTo>
                    <a:cubicBezTo>
                      <a:pt x="147934" y="358018"/>
                      <a:pt x="159932" y="365882"/>
                      <a:pt x="172983" y="371475"/>
                    </a:cubicBezTo>
                    <a:cubicBezTo>
                      <a:pt x="182211" y="375430"/>
                      <a:pt x="192578" y="376510"/>
                      <a:pt x="201558" y="381000"/>
                    </a:cubicBezTo>
                    <a:cubicBezTo>
                      <a:pt x="229920" y="395181"/>
                      <a:pt x="226786" y="405585"/>
                      <a:pt x="258708" y="409575"/>
                    </a:cubicBezTo>
                    <a:cubicBezTo>
                      <a:pt x="299785" y="414710"/>
                      <a:pt x="341258" y="415925"/>
                      <a:pt x="382533" y="419100"/>
                    </a:cubicBezTo>
                    <a:cubicBezTo>
                      <a:pt x="392058" y="422275"/>
                      <a:pt x="401068" y="428625"/>
                      <a:pt x="411108" y="428625"/>
                    </a:cubicBezTo>
                    <a:cubicBezTo>
                      <a:pt x="439833" y="428625"/>
                      <a:pt x="480516" y="386439"/>
                      <a:pt x="496833" y="381000"/>
                    </a:cubicBezTo>
                    <a:cubicBezTo>
                      <a:pt x="537827" y="367335"/>
                      <a:pt x="515668" y="373910"/>
                      <a:pt x="563508" y="361950"/>
                    </a:cubicBezTo>
                    <a:cubicBezTo>
                      <a:pt x="573033" y="355600"/>
                      <a:pt x="586963" y="353139"/>
                      <a:pt x="592083" y="342900"/>
                    </a:cubicBezTo>
                    <a:cubicBezTo>
                      <a:pt x="603792" y="319482"/>
                      <a:pt x="592620" y="285213"/>
                      <a:pt x="611133" y="266700"/>
                    </a:cubicBezTo>
                    <a:cubicBezTo>
                      <a:pt x="710219" y="167614"/>
                      <a:pt x="575456" y="298641"/>
                      <a:pt x="668283" y="219075"/>
                    </a:cubicBezTo>
                    <a:cubicBezTo>
                      <a:pt x="681920" y="207386"/>
                      <a:pt x="690982" y="190216"/>
                      <a:pt x="706383" y="180975"/>
                    </a:cubicBezTo>
                    <a:cubicBezTo>
                      <a:pt x="723602" y="170644"/>
                      <a:pt x="746825" y="173064"/>
                      <a:pt x="763533" y="161925"/>
                    </a:cubicBezTo>
                    <a:cubicBezTo>
                      <a:pt x="800462" y="137306"/>
                      <a:pt x="781248" y="146495"/>
                      <a:pt x="820683" y="133350"/>
                    </a:cubicBezTo>
                    <a:cubicBezTo>
                      <a:pt x="827033" y="123825"/>
                      <a:pt x="834613" y="115014"/>
                      <a:pt x="839733" y="104775"/>
                    </a:cubicBezTo>
                    <a:cubicBezTo>
                      <a:pt x="844223" y="95795"/>
                      <a:pt x="842158" y="83300"/>
                      <a:pt x="849258" y="76200"/>
                    </a:cubicBezTo>
                    <a:cubicBezTo>
                      <a:pt x="865447" y="60011"/>
                      <a:pt x="887358" y="50800"/>
                      <a:pt x="906408" y="38100"/>
                    </a:cubicBezTo>
                    <a:cubicBezTo>
                      <a:pt x="942455" y="14069"/>
                      <a:pt x="926888" y="27145"/>
                      <a:pt x="954033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057400" y="29384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57400" y="30146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981200" y="3095625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6438900" y="4584934"/>
            <a:ext cx="2197100" cy="82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Increase the networking capabilities of computers!!!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438900" y="2500312"/>
            <a:ext cx="2362200" cy="2909889"/>
            <a:chOff x="6438900" y="2500312"/>
            <a:chExt cx="2362200" cy="2909889"/>
          </a:xfrm>
        </p:grpSpPr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6438900" y="4584934"/>
              <a:ext cx="2197100" cy="82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Increase the networking capabilities of computers!!!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438900" y="4087813"/>
              <a:ext cx="800100" cy="504825"/>
              <a:chOff x="6438900" y="4087813"/>
              <a:chExt cx="800100" cy="504825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137400" y="3243616"/>
              <a:ext cx="800100" cy="504825"/>
              <a:chOff x="6438900" y="4087813"/>
              <a:chExt cx="800100" cy="50482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001000" y="2500312"/>
              <a:ext cx="800100" cy="504825"/>
              <a:chOff x="6438900" y="4087813"/>
              <a:chExt cx="800100" cy="50482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8" name="Straight Connector 27"/>
            <p:cNvCxnSpPr>
              <a:stCxn id="34" idx="3"/>
            </p:cNvCxnSpPr>
            <p:nvPr/>
          </p:nvCxnSpPr>
          <p:spPr>
            <a:xfrm flipV="1">
              <a:off x="7785100" y="3005137"/>
              <a:ext cx="330200" cy="37659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813550" y="3719570"/>
              <a:ext cx="330200" cy="37659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Human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-Computer Interaction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614738"/>
          </a:xfrm>
        </p:spPr>
        <p:txBody>
          <a:bodyPr/>
          <a:lstStyle/>
          <a:p>
            <a:r>
              <a:rPr lang="en-US" altLang="en-US" smtClean="0"/>
              <a:t>...but don’t forget about the other side of the relationship.</a:t>
            </a:r>
          </a:p>
          <a:p>
            <a:r>
              <a:rPr lang="en-US" altLang="en-US" smtClean="0"/>
              <a:t>No matter how powerful the computer and how well written is the software, if the user can’t figure out how it works then the system is useless.</a:t>
            </a:r>
          </a:p>
          <a:p>
            <a:r>
              <a:rPr lang="en-US" altLang="en-US" smtClean="0"/>
              <a:t>Software should be written to make it as easy as possible for the user to complete their task.  (Don’t make it any harder than it has to be).</a:t>
            </a:r>
          </a:p>
          <a:p>
            <a:r>
              <a:rPr lang="en-US" altLang="en-US" smtClean="0"/>
              <a:t>This is just common sense and should/is always taken into account when writing software?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27100" y="4483100"/>
            <a:ext cx="774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876800"/>
            <a:ext cx="3733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Common sense?...come 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ugh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Previous Examples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Cases where designing “user-friendly” technology was not just a matter of commonsense.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8"/>
          <a:stretch>
            <a:fillRect/>
          </a:stretch>
        </p:blipFill>
        <p:spPr bwMode="auto">
          <a:xfrm>
            <a:off x="762000" y="2057400"/>
            <a:ext cx="7177088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What Is Human-Computer Interaction?</a:t>
            </a:r>
            <a:endParaRPr lang="en-US" altLang="en-US" smtClean="0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850900" y="1663700"/>
            <a:ext cx="2438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Difficult to use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850900" y="2603500"/>
            <a:ext cx="2438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Easy to use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850900" y="3543300"/>
            <a:ext cx="2806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Or at least easier to use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50900" y="1524000"/>
            <a:ext cx="1701800" cy="698500"/>
            <a:chOff x="850900" y="1524000"/>
            <a:chExt cx="1701800" cy="698500"/>
          </a:xfrm>
        </p:grpSpPr>
        <p:cxnSp>
          <p:nvCxnSpPr>
            <p:cNvPr id="22541" name="Straight Connector 7"/>
            <p:cNvCxnSpPr>
              <a:cxnSpLocks noChangeShapeType="1"/>
            </p:cNvCxnSpPr>
            <p:nvPr/>
          </p:nvCxnSpPr>
          <p:spPr bwMode="auto">
            <a:xfrm flipV="1">
              <a:off x="850900" y="1524000"/>
              <a:ext cx="1701800" cy="6985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2" name="Straight Connector 8"/>
            <p:cNvCxnSpPr>
              <a:cxnSpLocks noChangeShapeType="1"/>
            </p:cNvCxnSpPr>
            <p:nvPr/>
          </p:nvCxnSpPr>
          <p:spPr bwMode="auto">
            <a:xfrm>
              <a:off x="850900" y="1524000"/>
              <a:ext cx="1701800" cy="6985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51100" y="2571750"/>
            <a:ext cx="1206500" cy="381000"/>
            <a:chOff x="2451100" y="2571750"/>
            <a:chExt cx="1206500" cy="381000"/>
          </a:xfrm>
        </p:grpSpPr>
        <p:cxnSp>
          <p:nvCxnSpPr>
            <p:cNvPr id="22539" name="Straight Connector 12"/>
            <p:cNvCxnSpPr>
              <a:cxnSpLocks noChangeShapeType="1"/>
            </p:cNvCxnSpPr>
            <p:nvPr/>
          </p:nvCxnSpPr>
          <p:spPr bwMode="auto">
            <a:xfrm flipV="1">
              <a:off x="2552700" y="2571750"/>
              <a:ext cx="1104900" cy="381000"/>
            </a:xfrm>
            <a:prstGeom prst="line">
              <a:avLst/>
            </a:prstGeom>
            <a:noFill/>
            <a:ln w="63500" algn="ctr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0" name="Straight Connector 13"/>
            <p:cNvCxnSpPr>
              <a:cxnSpLocks noChangeShapeType="1"/>
            </p:cNvCxnSpPr>
            <p:nvPr/>
          </p:nvCxnSpPr>
          <p:spPr bwMode="auto">
            <a:xfrm>
              <a:off x="2451100" y="2603500"/>
              <a:ext cx="165100" cy="349250"/>
            </a:xfrm>
            <a:prstGeom prst="line">
              <a:avLst/>
            </a:prstGeom>
            <a:noFill/>
            <a:ln w="63500" algn="ctr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771900" y="3435350"/>
            <a:ext cx="1206500" cy="381000"/>
            <a:chOff x="3771900" y="3435350"/>
            <a:chExt cx="1206500" cy="381000"/>
          </a:xfrm>
        </p:grpSpPr>
        <p:cxnSp>
          <p:nvCxnSpPr>
            <p:cNvPr id="22537" name="Straight Connector 16"/>
            <p:cNvCxnSpPr>
              <a:cxnSpLocks noChangeShapeType="1"/>
            </p:cNvCxnSpPr>
            <p:nvPr/>
          </p:nvCxnSpPr>
          <p:spPr bwMode="auto">
            <a:xfrm flipV="1">
              <a:off x="3873500" y="3435350"/>
              <a:ext cx="1104900" cy="381000"/>
            </a:xfrm>
            <a:prstGeom prst="line">
              <a:avLst/>
            </a:prstGeom>
            <a:noFill/>
            <a:ln w="63500" algn="ctr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8" name="Straight Connector 17"/>
            <p:cNvCxnSpPr>
              <a:cxnSpLocks noChangeShapeType="1"/>
            </p:cNvCxnSpPr>
            <p:nvPr/>
          </p:nvCxnSpPr>
          <p:spPr bwMode="auto">
            <a:xfrm>
              <a:off x="3771900" y="3467100"/>
              <a:ext cx="165100" cy="349250"/>
            </a:xfrm>
            <a:prstGeom prst="line">
              <a:avLst/>
            </a:prstGeom>
            <a:noFill/>
            <a:ln w="63500" algn="ctr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36509</TotalTime>
  <Words>2030</Words>
  <Application>Microsoft Office PowerPoint</Application>
  <PresentationFormat>On-screen Show (4:3)</PresentationFormat>
  <Paragraphs>296</Paragraphs>
  <Slides>44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MS PGothic</vt:lpstr>
      <vt:lpstr>Arial</vt:lpstr>
      <vt:lpstr>Calibri</vt:lpstr>
      <vt:lpstr>Comic Sans MS</vt:lpstr>
      <vt:lpstr>Times New Roman</vt:lpstr>
      <vt:lpstr>Office Theme</vt:lpstr>
      <vt:lpstr>Introduction To Computer Science</vt:lpstr>
      <vt:lpstr>Introduction To Computer Science</vt:lpstr>
      <vt:lpstr>Some Areas Of Study And Research In Computer Science</vt:lpstr>
      <vt:lpstr>Some Areas Of Study And Research In Computer Science</vt:lpstr>
      <vt:lpstr>Human-Computer Interaction (HCI)</vt:lpstr>
      <vt:lpstr>Human-Computer Interaction (HCI)</vt:lpstr>
      <vt:lpstr>Human-Computer Interaction</vt:lpstr>
      <vt:lpstr>Previous Examples</vt:lpstr>
      <vt:lpstr>What Is Human-Computer Interaction?</vt:lpstr>
      <vt:lpstr>How Can This Be Done?</vt:lpstr>
      <vt:lpstr>HCI: Higher-Level Courses</vt:lpstr>
      <vt:lpstr>Computer Graphics</vt:lpstr>
      <vt:lpstr>Computer Graphics: Issues</vt:lpstr>
      <vt:lpstr>Computer Graphics: Common Misconception</vt:lpstr>
      <vt:lpstr>Computer ‘Graphics’ Have Come A Long Way!</vt:lpstr>
      <vt:lpstr>Computer Graphics: Still A Long Way To Go</vt:lpstr>
      <vt:lpstr>Graphics: Some Areas</vt:lpstr>
      <vt:lpstr>Graphics: Higher-Level Courses</vt:lpstr>
      <vt:lpstr>Artificial Intelligence</vt:lpstr>
      <vt:lpstr>Artificial Intelligence: Some Areas</vt:lpstr>
      <vt:lpstr>Expert Systems</vt:lpstr>
      <vt:lpstr>Neural Networks</vt:lpstr>
      <vt:lpstr>Artificial Intelligence: Mission Accomplished?</vt:lpstr>
      <vt:lpstr>Artificial Intelligence: Higher-Level Courses</vt:lpstr>
      <vt:lpstr>Computer Vision</vt:lpstr>
      <vt:lpstr>Computer Vision: Some Areas</vt:lpstr>
      <vt:lpstr>Computer Vision: Higher-Level Courses</vt:lpstr>
      <vt:lpstr>Software Engineering</vt:lpstr>
      <vt:lpstr>Software Engineering (2): Techniques</vt:lpstr>
      <vt:lpstr>Agile Programming</vt:lpstr>
      <vt:lpstr>Agile Programming (2)</vt:lpstr>
      <vt:lpstr>Design Patterns</vt:lpstr>
      <vt:lpstr>Software Engineering: Higher-Level Courses</vt:lpstr>
      <vt:lpstr>Software Engineering: Higher-Level Courses (2)</vt:lpstr>
      <vt:lpstr>Computer Security</vt:lpstr>
      <vt:lpstr>Some Approaches To Computer Security</vt:lpstr>
      <vt:lpstr>Which Is/Are Fake? Which Is/Are Real? </vt:lpstr>
      <vt:lpstr>Cryptography</vt:lpstr>
      <vt:lpstr>Computer Security: Higher-Level Courses</vt:lpstr>
      <vt:lpstr>Games Development</vt:lpstr>
      <vt:lpstr>Computer Games: Higher-Level Courses</vt:lpstr>
      <vt:lpstr>After This Section You Should Know</vt:lpstr>
      <vt:lpstr>Copyright Notification</vt:lpstr>
      <vt:lpstr>Sound And Other Special Effects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Science</dc:title>
  <dc:creator>James Tam</dc:creator>
  <cp:keywords>Computer science research;HCI;Human-Computer Interaction;Computer graphics;AI;Artificial intelligence;Computer vision;Software engineering;Computer security;Games programming;Games development</cp:keywords>
  <cp:lastModifiedBy>James Tam</cp:lastModifiedBy>
  <cp:revision>874</cp:revision>
  <dcterms:created xsi:type="dcterms:W3CDTF">2013-08-26T22:54:00Z</dcterms:created>
  <dcterms:modified xsi:type="dcterms:W3CDTF">2018-04-06T23:34:44Z</dcterms:modified>
</cp:coreProperties>
</file>