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av" ContentType="audio/x-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47"/>
  </p:notesMasterIdLst>
  <p:handoutMasterIdLst>
    <p:handoutMasterId r:id="rId48"/>
  </p:handoutMasterIdLst>
  <p:sldIdLst>
    <p:sldId id="671" r:id="rId2"/>
    <p:sldId id="672" r:id="rId3"/>
    <p:sldId id="673" r:id="rId4"/>
    <p:sldId id="742" r:id="rId5"/>
    <p:sldId id="744" r:id="rId6"/>
    <p:sldId id="677" r:id="rId7"/>
    <p:sldId id="745" r:id="rId8"/>
    <p:sldId id="746" r:id="rId9"/>
    <p:sldId id="778" r:id="rId10"/>
    <p:sldId id="747" r:id="rId11"/>
    <p:sldId id="749" r:id="rId12"/>
    <p:sldId id="760" r:id="rId13"/>
    <p:sldId id="762" r:id="rId14"/>
    <p:sldId id="763" r:id="rId15"/>
    <p:sldId id="769" r:id="rId16"/>
    <p:sldId id="764" r:id="rId17"/>
    <p:sldId id="759" r:id="rId18"/>
    <p:sldId id="761" r:id="rId19"/>
    <p:sldId id="779" r:id="rId20"/>
    <p:sldId id="767" r:id="rId21"/>
    <p:sldId id="770" r:id="rId22"/>
    <p:sldId id="754" r:id="rId23"/>
    <p:sldId id="755" r:id="rId24"/>
    <p:sldId id="771" r:id="rId25"/>
    <p:sldId id="777" r:id="rId26"/>
    <p:sldId id="776" r:id="rId27"/>
    <p:sldId id="773" r:id="rId28"/>
    <p:sldId id="774" r:id="rId29"/>
    <p:sldId id="775" r:id="rId30"/>
    <p:sldId id="781" r:id="rId31"/>
    <p:sldId id="740" r:id="rId32"/>
    <p:sldId id="707" r:id="rId33"/>
    <p:sldId id="709" r:id="rId34"/>
    <p:sldId id="714" r:id="rId35"/>
    <p:sldId id="716" r:id="rId36"/>
    <p:sldId id="717" r:id="rId37"/>
    <p:sldId id="718" r:id="rId38"/>
    <p:sldId id="719" r:id="rId39"/>
    <p:sldId id="720" r:id="rId40"/>
    <p:sldId id="721" r:id="rId41"/>
    <p:sldId id="722" r:id="rId42"/>
    <p:sldId id="723" r:id="rId43"/>
    <p:sldId id="726" r:id="rId44"/>
    <p:sldId id="782" r:id="rId45"/>
    <p:sldId id="727" r:id="rId46"/>
  </p:sldIdLst>
  <p:sldSz cx="9144000" cy="6858000" type="screen4x3"/>
  <p:notesSz cx="7010400" cy="9296400"/>
  <p:defaultTextStyle>
    <a:defPPr>
      <a:defRPr lang="en-US"/>
    </a:defPPr>
    <a:lvl1pPr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sz="1400" kern="1200">
        <a:solidFill>
          <a:schemeClr val="tx1"/>
        </a:solidFill>
        <a:latin typeface="Arial" panose="020B0604020202020204" pitchFamily="34" charset="0"/>
        <a:ea typeface="+mn-ea"/>
        <a:cs typeface="+mn-cs"/>
      </a:defRPr>
    </a:lvl5pPr>
    <a:lvl6pPr marL="2286000" algn="l" defTabSz="914400" rtl="0" eaLnBrk="1" latinLnBrk="0" hangingPunct="1">
      <a:defRPr sz="1400" kern="1200">
        <a:solidFill>
          <a:schemeClr val="tx1"/>
        </a:solidFill>
        <a:latin typeface="Arial" panose="020B0604020202020204" pitchFamily="34" charset="0"/>
        <a:ea typeface="+mn-ea"/>
        <a:cs typeface="+mn-cs"/>
      </a:defRPr>
    </a:lvl6pPr>
    <a:lvl7pPr marL="2743200" algn="l" defTabSz="914400" rtl="0" eaLnBrk="1" latinLnBrk="0" hangingPunct="1">
      <a:defRPr sz="1400" kern="1200">
        <a:solidFill>
          <a:schemeClr val="tx1"/>
        </a:solidFill>
        <a:latin typeface="Arial" panose="020B0604020202020204" pitchFamily="34" charset="0"/>
        <a:ea typeface="+mn-ea"/>
        <a:cs typeface="+mn-cs"/>
      </a:defRPr>
    </a:lvl7pPr>
    <a:lvl8pPr marL="3200400" algn="l" defTabSz="914400" rtl="0" eaLnBrk="1" latinLnBrk="0" hangingPunct="1">
      <a:defRPr sz="1400" kern="1200">
        <a:solidFill>
          <a:schemeClr val="tx1"/>
        </a:solidFill>
        <a:latin typeface="Arial" panose="020B0604020202020204" pitchFamily="34" charset="0"/>
        <a:ea typeface="+mn-ea"/>
        <a:cs typeface="+mn-cs"/>
      </a:defRPr>
    </a:lvl8pPr>
    <a:lvl9pPr marL="3657600" algn="l" defTabSz="914400" rtl="0" eaLnBrk="1" latinLnBrk="0" hangingPunct="1">
      <a:defRPr sz="14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6" clrIdx="0">
    <p:extLst>
      <p:ext uri="{19B8F6BF-5375-455C-9EA6-DF929625EA0E}">
        <p15:presenceInfo xmlns:p15="http://schemas.microsoft.com/office/powerpoint/2012/main" userId="James Tam"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FFCC"/>
    <a:srgbClr val="66FFCC"/>
    <a:srgbClr val="808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98" autoAdjust="0"/>
    <p:restoredTop sz="78000" autoAdjust="0"/>
  </p:normalViewPr>
  <p:slideViewPr>
    <p:cSldViewPr snapToGrid="0">
      <p:cViewPr varScale="1">
        <p:scale>
          <a:sx n="66" d="100"/>
          <a:sy n="66" d="100"/>
        </p:scale>
        <p:origin x="600"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200" y="1242"/>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a:t>CPSC </a:t>
            </a:r>
            <a:r>
              <a:rPr lang="en-US" smtClean="0"/>
              <a:t>231: </a:t>
            </a:r>
            <a:r>
              <a:rPr lang="en-US"/>
              <a:t>Administrative </a:t>
            </a:r>
            <a:r>
              <a:rPr lang="en-US" smtClean="0"/>
              <a:t>information</a:t>
            </a:r>
            <a:endParaRPr lang="en-US"/>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vl1pPr>
          </a:lstStyle>
          <a:p>
            <a:pPr>
              <a:defRPr/>
            </a:pPr>
            <a:fld id="{EF19BAC0-5D81-4458-B348-9106BB536BFD}" type="slidenum">
              <a:rPr lang="en-US" altLang="en-US"/>
              <a:pPr>
                <a:defRPr/>
              </a:pPr>
              <a:t>‹#›</a:t>
            </a:fld>
            <a:endParaRPr lang="en-US" altLang="en-US"/>
          </a:p>
        </p:txBody>
      </p:sp>
    </p:spTree>
    <p:extLst>
      <p:ext uri="{BB962C8B-B14F-4D97-AF65-F5344CB8AC3E}">
        <p14:creationId xmlns:p14="http://schemas.microsoft.com/office/powerpoint/2010/main" val="2447577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anose="02020603050405020304" pitchFamily="18" charset="0"/>
              </a:defRPr>
            </a:lvl1pPr>
          </a:lstStyle>
          <a:p>
            <a:pPr>
              <a:defRPr/>
            </a:pPr>
            <a:fld id="{A7136E1A-7237-41A7-902F-C3E9C7F14F8E}" type="slidenum">
              <a:rPr lang="en-US" altLang="en-US"/>
              <a:pPr>
                <a:defRPr/>
              </a:pPr>
              <a:t>‹#›</a:t>
            </a:fld>
            <a:endParaRPr lang="en-US" altLang="en-US"/>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panose="020B0604020202020204" pitchFamily="34" charset="0"/>
              </a:defRPr>
            </a:lvl1pPr>
            <a:lvl2pPr marL="742950" indent="-285750" defTabSz="901700" eaLnBrk="0" hangingPunct="0">
              <a:defRPr sz="1400">
                <a:solidFill>
                  <a:schemeClr val="tx1"/>
                </a:solidFill>
                <a:latin typeface="Arial" panose="020B0604020202020204" pitchFamily="34" charset="0"/>
              </a:defRPr>
            </a:lvl2pPr>
            <a:lvl3pPr marL="1143000" indent="-228600" defTabSz="901700" eaLnBrk="0" hangingPunct="0">
              <a:defRPr sz="1400">
                <a:solidFill>
                  <a:schemeClr val="tx1"/>
                </a:solidFill>
                <a:latin typeface="Arial" panose="020B0604020202020204" pitchFamily="34" charset="0"/>
              </a:defRPr>
            </a:lvl3pPr>
            <a:lvl4pPr marL="1600200" indent="-228600" defTabSz="901700" eaLnBrk="0" hangingPunct="0">
              <a:defRPr sz="1400">
                <a:solidFill>
                  <a:schemeClr val="tx1"/>
                </a:solidFill>
                <a:latin typeface="Arial" panose="020B0604020202020204" pitchFamily="34" charset="0"/>
              </a:defRPr>
            </a:lvl4pPr>
            <a:lvl5pPr marL="2057400" indent="-228600" defTabSz="901700" eaLnBrk="0" hangingPunct="0">
              <a:defRPr sz="1400">
                <a:solidFill>
                  <a:schemeClr val="tx1"/>
                </a:solidFill>
                <a:latin typeface="Arial" panose="020B0604020202020204" pitchFamily="34" charset="0"/>
              </a:defRPr>
            </a:lvl5pPr>
            <a:lvl6pPr marL="2514600" indent="-228600" defTabSz="901700" eaLnBrk="0" fontAlgn="base" hangingPunct="0">
              <a:spcBef>
                <a:spcPct val="0"/>
              </a:spcBef>
              <a:spcAft>
                <a:spcPct val="0"/>
              </a:spcAft>
              <a:defRPr sz="1400">
                <a:solidFill>
                  <a:schemeClr val="tx1"/>
                </a:solidFill>
                <a:latin typeface="Arial" panose="020B0604020202020204" pitchFamily="34" charset="0"/>
              </a:defRPr>
            </a:lvl6pPr>
            <a:lvl7pPr marL="2971800" indent="-228600" defTabSz="901700" eaLnBrk="0" fontAlgn="base" hangingPunct="0">
              <a:spcBef>
                <a:spcPct val="0"/>
              </a:spcBef>
              <a:spcAft>
                <a:spcPct val="0"/>
              </a:spcAft>
              <a:defRPr sz="1400">
                <a:solidFill>
                  <a:schemeClr val="tx1"/>
                </a:solidFill>
                <a:latin typeface="Arial" panose="020B0604020202020204" pitchFamily="34" charset="0"/>
              </a:defRPr>
            </a:lvl7pPr>
            <a:lvl8pPr marL="3429000" indent="-228600" defTabSz="901700" eaLnBrk="0" fontAlgn="base" hangingPunct="0">
              <a:spcBef>
                <a:spcPct val="0"/>
              </a:spcBef>
              <a:spcAft>
                <a:spcPct val="0"/>
              </a:spcAft>
              <a:defRPr sz="1400">
                <a:solidFill>
                  <a:schemeClr val="tx1"/>
                </a:solidFill>
                <a:latin typeface="Arial" panose="020B0604020202020204" pitchFamily="34" charset="0"/>
              </a:defRPr>
            </a:lvl8pPr>
            <a:lvl9pPr marL="3886200" indent="-228600" defTabSz="901700" eaLnBrk="0" fontAlgn="base" hangingPunct="0">
              <a:spcBef>
                <a:spcPct val="0"/>
              </a:spcBef>
              <a:spcAft>
                <a:spcPct val="0"/>
              </a:spcAft>
              <a:defRPr sz="1400">
                <a:solidFill>
                  <a:schemeClr val="tx1"/>
                </a:solidFill>
                <a:latin typeface="Arial" panose="020B0604020202020204" pitchFamily="34" charset="0"/>
              </a:defRPr>
            </a:lvl9pPr>
          </a:lstStyle>
          <a:p>
            <a:pPr algn="ctr">
              <a:lnSpc>
                <a:spcPct val="90000"/>
              </a:lnSpc>
              <a:defRPr/>
            </a:pPr>
            <a:r>
              <a:rPr lang="en-US" altLang="en-US" sz="1200" smtClean="0"/>
              <a:t>Page </a:t>
            </a:r>
            <a:fld id="{FDF66BB9-CA6A-4D81-924B-2FE16A2272BB}" type="slidenum">
              <a:rPr lang="en-US" altLang="en-US" sz="1200" smtClean="0"/>
              <a:pPr algn="ctr">
                <a:lnSpc>
                  <a:spcPct val="90000"/>
                </a:lnSpc>
                <a:defRPr/>
              </a:pPr>
              <a:t>‹#›</a:t>
            </a:fld>
            <a:endParaRPr lang="en-US" altLang="en-US" sz="1200" smtClean="0"/>
          </a:p>
        </p:txBody>
      </p:sp>
      <p:sp>
        <p:nvSpPr>
          <p:cNvPr id="3079"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4250643489"/>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D51B7B31-942B-4F86-A31D-83D06B49416D}" type="slidenum">
              <a:rPr lang="en-US" altLang="en-US" sz="1000" smtClean="0">
                <a:latin typeface="Times New Roman" panose="02020603050405020304" pitchFamily="18" charset="0"/>
              </a:rPr>
              <a:pPr>
                <a:lnSpc>
                  <a:spcPct val="100000"/>
                </a:lnSpc>
                <a:spcBef>
                  <a:spcPct val="0"/>
                </a:spcBef>
              </a:pPr>
              <a:t>1</a:t>
            </a:fld>
            <a:endParaRPr lang="en-US" altLang="en-US" sz="1000" smtClean="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Tree>
    <p:extLst>
      <p:ext uri="{BB962C8B-B14F-4D97-AF65-F5344CB8AC3E}">
        <p14:creationId xmlns:p14="http://schemas.microsoft.com/office/powerpoint/2010/main" val="36555737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I would go through this clearly</a:t>
            </a:r>
          </a:p>
          <a:p>
            <a:pPr marL="171450" indent="-171450">
              <a:buFontTx/>
              <a:buChar char="•"/>
            </a:pPr>
            <a:r>
              <a:rPr lang="en-CA" altLang="en-US" smtClean="0">
                <a:latin typeface="Arial" panose="020B0604020202020204" pitchFamily="34" charset="0"/>
              </a:rPr>
              <a:t>Leaving ambiguity now may provide a loophole if they are caught for misconduct</a:t>
            </a:r>
          </a:p>
          <a:p>
            <a:pPr marL="171450" indent="-171450">
              <a:buFontTx/>
              <a:buChar char="•"/>
            </a:pPr>
            <a:r>
              <a:rPr lang="en-CA" altLang="en-US" smtClean="0">
                <a:latin typeface="Arial" panose="020B0604020202020204" pitchFamily="34" charset="0"/>
              </a:rPr>
              <a:t>Also they might rightfully complain that they can’t be prosecuted for violating rules if the rules weren’t clearly stated</a:t>
            </a:r>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4BBF71C0-EC68-4465-B872-E830AD1A58B1}" type="slidenum">
              <a:rPr lang="en-US" altLang="en-US" sz="1000" smtClean="0">
                <a:latin typeface="Times New Roman" panose="02020603050405020304" pitchFamily="18" charset="0"/>
              </a:rPr>
              <a:pPr>
                <a:lnSpc>
                  <a:spcPct val="100000"/>
                </a:lnSpc>
                <a:spcBef>
                  <a:spcPct val="0"/>
                </a:spcBef>
              </a:pPr>
              <a:t>12</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42468160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I would make it very clear that late assignments won’t be accepted</a:t>
            </a:r>
          </a:p>
          <a:p>
            <a:pPr marL="171450" indent="-171450">
              <a:buFontTx/>
              <a:buChar char="•"/>
            </a:pPr>
            <a:r>
              <a:rPr lang="en-CA" altLang="en-US" smtClean="0">
                <a:latin typeface="Arial" panose="020B0604020202020204" pitchFamily="34" charset="0"/>
              </a:rPr>
              <a:t>If they screw up for one reason or another (e.g. forgot a file, upload corrupted, submitted the wrong version etc.) then the fault is theirs and whatever is submitted in D2L as of the due time is what will be marked</a:t>
            </a:r>
          </a:p>
          <a:p>
            <a:pPr marL="171450" indent="-171450">
              <a:buFontTx/>
              <a:buChar char="•"/>
            </a:pPr>
            <a:r>
              <a:rPr lang="en-CA" altLang="en-US" smtClean="0">
                <a:latin typeface="Arial" panose="020B0604020202020204" pitchFamily="34" charset="0"/>
              </a:rPr>
              <a:t>Also clearly indicate to them that Tas don’t have discretion for late submissions not even in the case of illness and they need to talk to the course instructor</a:t>
            </a: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776A9BE-5EA7-4ED9-BC85-4F31E41E273B}" type="slidenum">
              <a:rPr lang="en-US" altLang="en-US" sz="1000" smtClean="0">
                <a:latin typeface="Times New Roman" panose="02020603050405020304" pitchFamily="18" charset="0"/>
              </a:rPr>
              <a:pPr>
                <a:lnSpc>
                  <a:spcPct val="100000"/>
                </a:lnSpc>
                <a:spcBef>
                  <a:spcPct val="0"/>
                </a:spcBef>
              </a:pPr>
              <a:t>13</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6164839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Again this may seem obvious but a surprising number don’t back up their work and they only submit for the first time just a few minutes before the due date</a:t>
            </a:r>
          </a:p>
          <a:p>
            <a:pPr marL="171450" indent="-171450">
              <a:buFontTx/>
              <a:buChar char="•"/>
            </a:pPr>
            <a:endParaRPr lang="en-CA" altLang="en-US" smtClean="0">
              <a:latin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F2710B7-A53D-4B97-9D9D-A1137148D45C}" type="slidenum">
              <a:rPr lang="en-US" altLang="en-US" sz="1000" smtClean="0">
                <a:latin typeface="Times New Roman" panose="02020603050405020304" pitchFamily="18" charset="0"/>
              </a:rPr>
              <a:pPr>
                <a:lnSpc>
                  <a:spcPct val="100000"/>
                </a:lnSpc>
                <a:spcBef>
                  <a:spcPct val="0"/>
                </a:spcBef>
              </a:pPr>
              <a:t>14</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641356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CA" dirty="0" smtClean="0"/>
              <a:t>Example mini:</a:t>
            </a:r>
          </a:p>
          <a:p>
            <a:pPr marL="171450" indent="-171450">
              <a:buFont typeface="Arial" panose="020B0604020202020204" pitchFamily="34" charset="0"/>
              <a:buChar char="•"/>
              <a:defRPr/>
            </a:pPr>
            <a:r>
              <a:rPr lang="en-CA" dirty="0" smtClean="0"/>
              <a:t>Write a program that will prompt the user for a base and power and calculate an exponent using a loop</a:t>
            </a:r>
          </a:p>
          <a:p>
            <a:pPr marL="171450" indent="-171450">
              <a:buFont typeface="Arial" panose="020B0604020202020204" pitchFamily="34" charset="0"/>
              <a:buChar char="•"/>
              <a:defRPr/>
            </a:pPr>
            <a:r>
              <a:rPr lang="en-CA" dirty="0" smtClean="0"/>
              <a:t>(Typically students find it pretty easy and the learning objective is for them to learn the structure and syntax of programming concepts before they have to apply those concepts in a big assignment)</a:t>
            </a:r>
            <a:endParaRPr lang="en-CA" dirty="0"/>
          </a:p>
        </p:txBody>
      </p:sp>
      <p:sp>
        <p:nvSpPr>
          <p:cNvPr id="368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85AF1F7-7B4A-4F64-A9E0-832091A41DE4}" type="slidenum">
              <a:rPr lang="en-US" altLang="en-US" sz="1000" smtClean="0">
                <a:latin typeface="Times New Roman" panose="02020603050405020304" pitchFamily="18" charset="0"/>
              </a:rPr>
              <a:pPr>
                <a:lnSpc>
                  <a:spcPct val="100000"/>
                </a:lnSpc>
                <a:spcBef>
                  <a:spcPct val="0"/>
                </a:spcBef>
              </a:pPr>
              <a:t>17</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38060336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These are the traditional programming assignments</a:t>
            </a:r>
          </a:p>
          <a:p>
            <a:pPr marL="171450" indent="-171450">
              <a:buFontTx/>
              <a:buChar char="•"/>
            </a:pPr>
            <a:r>
              <a:rPr lang="en-CA" altLang="en-US" smtClean="0">
                <a:latin typeface="Arial" panose="020B0604020202020204" pitchFamily="34" charset="0"/>
              </a:rPr>
              <a:t>Bigger and more complex</a:t>
            </a:r>
          </a:p>
          <a:p>
            <a:pPr marL="171450" indent="-171450">
              <a:buFontTx/>
              <a:buChar char="•"/>
            </a:pPr>
            <a:r>
              <a:rPr lang="en-CA" altLang="en-US" smtClean="0">
                <a:latin typeface="Arial" panose="020B0604020202020204" pitchFamily="34" charset="0"/>
              </a:rPr>
              <a:t>Students not only apply programming concepts but must also do so in the context of a tough (for them) programming problem</a:t>
            </a: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294FA8A-86D1-4282-B5FA-70FE0FCA6E6F}" type="slidenum">
              <a:rPr lang="en-US" altLang="en-US" sz="1000" smtClean="0">
                <a:latin typeface="Times New Roman" panose="02020603050405020304" pitchFamily="18" charset="0"/>
              </a:rPr>
              <a:pPr>
                <a:lnSpc>
                  <a:spcPct val="100000"/>
                </a:lnSpc>
                <a:spcBef>
                  <a:spcPct val="0"/>
                </a:spcBef>
              </a:pPr>
              <a:t>18</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989518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Stress the out of class midterm a few times so they don’t miss it (some do)</a:t>
            </a:r>
          </a:p>
          <a:p>
            <a:pPr marL="171450" indent="-171450">
              <a:buFontTx/>
              <a:buChar char="•"/>
            </a:pPr>
            <a:r>
              <a:rPr lang="en-CA" altLang="en-US" smtClean="0">
                <a:latin typeface="Arial" panose="020B0604020202020204" pitchFamily="34" charset="0"/>
              </a:rPr>
              <a:t>I would do this in writing (course website, email) AND verbally a few times</a:t>
            </a:r>
          </a:p>
          <a:p>
            <a:pPr marL="171450" indent="-171450">
              <a:buFontTx/>
              <a:buChar char="•"/>
            </a:pPr>
            <a:r>
              <a:rPr lang="en-CA" altLang="en-US" smtClean="0">
                <a:latin typeface="Arial" panose="020B0604020202020204" pitchFamily="34" charset="0"/>
              </a:rPr>
              <a:t>That way if something goes wrong (they misread, misunderstand, forget) then you have taken reasonable measures to inform them</a:t>
            </a:r>
          </a:p>
          <a:p>
            <a:pPr marL="171450" indent="-171450">
              <a:buFontTx/>
              <a:buChar char="•"/>
            </a:pPr>
            <a:r>
              <a:rPr lang="en-CA" altLang="en-US" smtClean="0">
                <a:latin typeface="Arial" panose="020B0604020202020204" pitchFamily="34" charset="0"/>
              </a:rPr>
              <a:t>Also mention the special requirements: passing (GPA = 1.0) weighted average of midterm and final to get C- (regardless of what their raw grade point may work out to)</a:t>
            </a:r>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5C365D84-AAF1-4D91-A1BF-96EBFBDEB2E2}" type="slidenum">
              <a:rPr lang="en-US" altLang="en-US" sz="1000" smtClean="0">
                <a:latin typeface="Times New Roman" panose="02020603050405020304" pitchFamily="18" charset="0"/>
              </a:rPr>
              <a:pPr>
                <a:lnSpc>
                  <a:spcPct val="100000"/>
                </a:lnSpc>
                <a:spcBef>
                  <a:spcPct val="0"/>
                </a:spcBef>
              </a:pPr>
              <a:t>20</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0073412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defRPr/>
            </a:pPr>
            <a:r>
              <a:rPr lang="en-CA" dirty="0" smtClean="0"/>
              <a:t>More incentive for them to come to class and take notes</a:t>
            </a:r>
          </a:p>
          <a:p>
            <a:pPr marL="171450" indent="-171450">
              <a:buFont typeface="Arial" panose="020B0604020202020204" pitchFamily="34" charset="0"/>
              <a:buChar char="•"/>
              <a:defRPr/>
            </a:pPr>
            <a:r>
              <a:rPr lang="en-CA" dirty="0" smtClean="0"/>
              <a:t>Sometimes after teaching a concept e.g. recursion I might go over a sample exam question e.g. error changing an integer to ensure that it is within some range using recursion</a:t>
            </a:r>
          </a:p>
          <a:p>
            <a:pPr marL="171450" indent="-171450">
              <a:buFont typeface="Arial" panose="020B0604020202020204" pitchFamily="34" charset="0"/>
              <a:buChar char="•"/>
              <a:defRPr/>
            </a:pPr>
            <a:r>
              <a:rPr lang="en-CA" dirty="0" smtClean="0"/>
              <a:t>If there’s time I may have them try it in class before I give the solution</a:t>
            </a:r>
          </a:p>
          <a:p>
            <a:pPr>
              <a:buFont typeface="Arial" panose="020B0604020202020204" pitchFamily="34" charset="0"/>
              <a:buNone/>
              <a:defRPr/>
            </a:pPr>
            <a:endParaRPr lang="en-CA" dirty="0"/>
          </a:p>
        </p:txBody>
      </p:sp>
      <p:sp>
        <p:nvSpPr>
          <p:cNvPr id="440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494F2156-FBE7-4AE4-937D-2103AF5775BB}" type="slidenum">
              <a:rPr lang="en-US" altLang="en-US" sz="1000" smtClean="0">
                <a:latin typeface="Times New Roman" panose="02020603050405020304" pitchFamily="18" charset="0"/>
              </a:rPr>
              <a:pPr>
                <a:lnSpc>
                  <a:spcPct val="100000"/>
                </a:lnSpc>
                <a:spcBef>
                  <a:spcPct val="0"/>
                </a:spcBef>
              </a:pPr>
              <a:t>23</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38627407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When I poll the class and ask how many ever wrote a program the proportion is usually low (maybe 5 – 25%)</a:t>
            </a:r>
          </a:p>
          <a:p>
            <a:pPr marL="171450" indent="-171450">
              <a:buFontTx/>
              <a:buChar char="•"/>
            </a:pPr>
            <a:r>
              <a:rPr lang="en-CA" altLang="en-US" smtClean="0">
                <a:latin typeface="Arial" panose="020B0604020202020204" pitchFamily="34" charset="0"/>
              </a:rPr>
              <a:t>Out of that proportion some may think that simple html tags or writing a hello world is sufficient for them to be deemed as programmers</a:t>
            </a:r>
          </a:p>
          <a:p>
            <a:pPr marL="171450" indent="-171450">
              <a:buFontTx/>
              <a:buChar char="•"/>
            </a:pPr>
            <a:r>
              <a:rPr lang="en-CA" altLang="en-US" smtClean="0">
                <a:latin typeface="Arial" panose="020B0604020202020204" pitchFamily="34" charset="0"/>
              </a:rPr>
              <a:t>Point: teach them as if they have no prior knowledge</a:t>
            </a: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E97488B0-62D8-4DF8-B078-E8B2EB912A38}" type="slidenum">
              <a:rPr lang="en-US" altLang="en-US" sz="1000" smtClean="0">
                <a:latin typeface="Times New Roman" panose="02020603050405020304" pitchFamily="18" charset="0"/>
              </a:rPr>
              <a:pPr>
                <a:lnSpc>
                  <a:spcPct val="100000"/>
                </a:lnSpc>
                <a:spcBef>
                  <a:spcPct val="0"/>
                </a:spcBef>
              </a:pPr>
              <a:t>31</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10174774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Arial" panose="020B0604020202020204" pitchFamily="34" charset="0"/>
              </a:rPr>
              <a:t>Just like getting a good cardio workout: you will have to puff and sweat</a:t>
            </a:r>
          </a:p>
          <a:p>
            <a:pPr marL="171450" indent="-171450">
              <a:buFontTx/>
              <a:buChar char="•"/>
            </a:pPr>
            <a:r>
              <a:rPr lang="en-US" altLang="en-US" smtClean="0">
                <a:latin typeface="Arial" panose="020B0604020202020204" pitchFamily="34" charset="0"/>
              </a:rPr>
              <a:t>With writing computer programs: you will have to plug away and toil in front of a computer</a:t>
            </a:r>
          </a:p>
          <a:p>
            <a:pPr marL="171450" indent="-171450">
              <a:buFontTx/>
              <a:buChar char="•"/>
            </a:pPr>
            <a:r>
              <a:rPr lang="en-US" altLang="en-US" smtClean="0">
                <a:latin typeface="Arial" panose="020B0604020202020204" pitchFamily="34" charset="0"/>
              </a:rPr>
              <a:t>Finding some problems hard and perhaps a little frustrating is normal</a:t>
            </a:r>
          </a:p>
          <a:p>
            <a:pPr marL="171450" indent="-171450">
              <a:buFontTx/>
              <a:buChar char="•"/>
            </a:pPr>
            <a:r>
              <a:rPr lang="en-US" altLang="en-US" smtClean="0">
                <a:latin typeface="Arial" panose="020B0604020202020204" pitchFamily="34" charset="0"/>
              </a:rPr>
              <a:t>Working at these problems is how you get better</a:t>
            </a:r>
          </a:p>
        </p:txBody>
      </p:sp>
      <p:sp>
        <p:nvSpPr>
          <p:cNvPr id="51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AADE26A2-8289-4F99-B088-42A0133379F4}" type="slidenum">
              <a:rPr lang="en-US" altLang="en-US" sz="1000" smtClean="0">
                <a:latin typeface="Times New Roman" panose="02020603050405020304" pitchFamily="18" charset="0"/>
              </a:rPr>
              <a:pPr>
                <a:lnSpc>
                  <a:spcPct val="100000"/>
                </a:lnSpc>
                <a:spcBef>
                  <a:spcPct val="0"/>
                </a:spcBef>
              </a:pPr>
              <a:t>32</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762896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US" altLang="en-US" dirty="0" smtClean="0">
                <a:latin typeface="Arial" panose="020B0604020202020204" pitchFamily="34" charset="0"/>
              </a:rPr>
              <a:t>http://www.businessinsider.com/15-google-interview-questions-that-will-make-you-feel-stupid-2009-11</a:t>
            </a:r>
          </a:p>
          <a:p>
            <a:pPr marL="171450" indent="-171450">
              <a:buFont typeface="Arial" panose="020B0604020202020204" pitchFamily="34" charset="0"/>
              <a:buChar char="•"/>
              <a:defRPr/>
            </a:pPr>
            <a:r>
              <a:rPr lang="en-US" altLang="en-US" dirty="0" smtClean="0">
                <a:latin typeface="Arial" panose="020B0604020202020204" pitchFamily="34" charset="0"/>
              </a:rPr>
              <a:t>Pick an alternative problem solving exercise if desired – keep in mind most have never written a program so it has to be something that they are all capable of completing).s</a:t>
            </a:r>
          </a:p>
          <a:p>
            <a:pPr>
              <a:defRPr/>
            </a:pPr>
            <a:endParaRPr lang="en-US" altLang="en-US" dirty="0" smtClean="0">
              <a:latin typeface="Arial" panose="020B0604020202020204" pitchFamily="34" charset="0"/>
            </a:endParaRPr>
          </a:p>
          <a:p>
            <a:pPr>
              <a:defRPr/>
            </a:pPr>
            <a:r>
              <a:rPr lang="en-US" altLang="en-US" dirty="0" smtClean="0">
                <a:latin typeface="Arial" panose="020B0604020202020204" pitchFamily="34" charset="0"/>
              </a:rPr>
              <a:t>http://www.businessinsider.com/apple-interview-questions-2011-5#how-do-you-test-the-prototype-of-the-vending-machine-5</a:t>
            </a:r>
          </a:p>
        </p:txBody>
      </p:sp>
      <p:sp>
        <p:nvSpPr>
          <p:cNvPr id="53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0FAB3B45-9961-4697-8BD7-E1BE475AC6AD}" type="slidenum">
              <a:rPr lang="en-US" altLang="en-US" sz="1000" smtClean="0">
                <a:latin typeface="Times New Roman" panose="02020603050405020304" pitchFamily="18" charset="0"/>
              </a:rPr>
              <a:pPr>
                <a:lnSpc>
                  <a:spcPct val="100000"/>
                </a:lnSpc>
                <a:spcBef>
                  <a:spcPct val="0"/>
                </a:spcBef>
              </a:pPr>
              <a:t>33</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32422563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AC5375AF-9958-4D40-834C-C14EBD7CC431}" type="slidenum">
              <a:rPr lang="en-US" altLang="en-US" sz="1000" smtClean="0">
                <a:latin typeface="Times New Roman" panose="02020603050405020304" pitchFamily="18" charset="0"/>
              </a:rPr>
              <a:pPr>
                <a:lnSpc>
                  <a:spcPct val="100000"/>
                </a:lnSpc>
                <a:spcBef>
                  <a:spcPct val="0"/>
                </a:spcBef>
              </a:pPr>
              <a:t>2</a:t>
            </a:fld>
            <a:endParaRPr lang="en-US" altLang="en-US" sz="1000" smtClean="0">
              <a:latin typeface="Times New Roman" panose="02020603050405020304" pitchFamily="18"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latin typeface="Arial" panose="020B0604020202020204" pitchFamily="34" charset="0"/>
            </a:endParaRPr>
          </a:p>
        </p:txBody>
      </p:sp>
    </p:spTree>
    <p:extLst>
      <p:ext uri="{BB962C8B-B14F-4D97-AF65-F5344CB8AC3E}">
        <p14:creationId xmlns:p14="http://schemas.microsoft.com/office/powerpoint/2010/main" val="265725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gn="r">
              <a:lnSpc>
                <a:spcPct val="100000"/>
              </a:lnSpc>
              <a:spcBef>
                <a:spcPct val="0"/>
              </a:spcBef>
            </a:pPr>
            <a:fld id="{053E1D13-C3E2-47DF-8BD9-09A74217DB5B}" type="slidenum">
              <a:rPr lang="en-US" altLang="en-US" sz="1000" i="1">
                <a:latin typeface="Times New Roman" panose="02020603050405020304" pitchFamily="18" charset="0"/>
              </a:rPr>
              <a:pPr algn="r">
                <a:lnSpc>
                  <a:spcPct val="100000"/>
                </a:lnSpc>
                <a:spcBef>
                  <a:spcPct val="0"/>
                </a:spcBef>
              </a:pPr>
              <a:t>35</a:t>
            </a:fld>
            <a:endParaRPr lang="en-US" altLang="en-US" sz="1000" i="1">
              <a:latin typeface="Times New Roman" panose="02020603050405020304" pitchFamily="18" charset="0"/>
            </a:endParaRPr>
          </a:p>
        </p:txBody>
      </p:sp>
      <p:sp>
        <p:nvSpPr>
          <p:cNvPr id="56323"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 typeface="Arial" panose="020B0604020202020204" pitchFamily="34" charset="0"/>
              <a:buChar char="•"/>
              <a:defRPr/>
            </a:pPr>
            <a:r>
              <a:rPr lang="en-CA" altLang="en-US" dirty="0" smtClean="0">
                <a:latin typeface="Arial" panose="020B0604020202020204" pitchFamily="34" charset="0"/>
              </a:rPr>
              <a:t>Stress: these people got good at their field by ‘doing’</a:t>
            </a:r>
          </a:p>
          <a:p>
            <a:pPr marL="171450" indent="-171450">
              <a:buFont typeface="Arial" panose="020B0604020202020204" pitchFamily="34" charset="0"/>
              <a:buChar char="•"/>
              <a:defRPr/>
            </a:pPr>
            <a:r>
              <a:rPr lang="en-CA" altLang="en-US" dirty="0" smtClean="0">
                <a:latin typeface="Arial" panose="020B0604020202020204" pitchFamily="34" charset="0"/>
              </a:rPr>
              <a:t>Painters painted</a:t>
            </a:r>
          </a:p>
          <a:p>
            <a:pPr marL="171450" indent="-171450">
              <a:buFont typeface="Arial" panose="020B0604020202020204" pitchFamily="34" charset="0"/>
              <a:buChar char="•"/>
              <a:defRPr/>
            </a:pPr>
            <a:r>
              <a:rPr lang="en-CA" altLang="en-US" dirty="0" smtClean="0">
                <a:latin typeface="Arial" panose="020B0604020202020204" pitchFamily="34" charset="0"/>
              </a:rPr>
              <a:t>Composers composed</a:t>
            </a:r>
          </a:p>
          <a:p>
            <a:pPr>
              <a:defRPr/>
            </a:pPr>
            <a:endParaRPr lang="en-CA" altLang="en-US" dirty="0" smtClean="0">
              <a:latin typeface="Arial" panose="020B0604020202020204" pitchFamily="34" charset="0"/>
            </a:endParaRPr>
          </a:p>
        </p:txBody>
      </p:sp>
    </p:spTree>
    <p:extLst>
      <p:ext uri="{BB962C8B-B14F-4D97-AF65-F5344CB8AC3E}">
        <p14:creationId xmlns:p14="http://schemas.microsoft.com/office/powerpoint/2010/main" val="31713003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You don’t get in shape by watching someone else work out</a:t>
            </a:r>
          </a:p>
          <a:p>
            <a:pPr marL="171450" indent="-171450">
              <a:buFontTx/>
              <a:buChar char="•"/>
            </a:pPr>
            <a:r>
              <a:rPr lang="en-CA" altLang="en-US" smtClean="0">
                <a:latin typeface="Arial" panose="020B0604020202020204" pitchFamily="34" charset="0"/>
              </a:rPr>
              <a:t>Similarly they won’t become good programmers by just going to lecture, they have work at problems themselves</a:t>
            </a:r>
          </a:p>
          <a:p>
            <a:pPr marL="171450" indent="-171450">
              <a:buFontTx/>
              <a:buChar char="•"/>
            </a:pPr>
            <a:r>
              <a:rPr lang="en-CA" altLang="en-US" smtClean="0">
                <a:latin typeface="Arial" panose="020B0604020202020204" pitchFamily="34" charset="0"/>
              </a:rPr>
              <a:t>That’s why Tas and the course instructors will not and cannot provide answers, students will get more out of the process if they try to work it out for themselves</a:t>
            </a:r>
          </a:p>
          <a:p>
            <a:pPr marL="171450" indent="-171450">
              <a:buFontTx/>
              <a:buChar char="•"/>
            </a:pPr>
            <a:r>
              <a:rPr lang="en-CA" altLang="en-US" smtClean="0">
                <a:latin typeface="Arial" panose="020B0604020202020204" pitchFamily="34" charset="0"/>
              </a:rPr>
              <a:t>Long term problem: But if they don’t know how to solve problems on their own there’s no way some one will hire them as a programmer</a:t>
            </a:r>
          </a:p>
          <a:p>
            <a:pPr marL="171450" indent="-171450">
              <a:buFontTx/>
              <a:buChar char="•"/>
            </a:pPr>
            <a:r>
              <a:rPr lang="en-CA" altLang="en-US" smtClean="0">
                <a:latin typeface="Arial" panose="020B0604020202020204" pitchFamily="34" charset="0"/>
              </a:rPr>
              <a:t>Short term problem: even if they never plan to take another CPSC course they still need to get through this one, solving assignment problems will help them solve problems on the exam</a:t>
            </a:r>
          </a:p>
          <a:p>
            <a:pPr marL="171450" indent="-171450">
              <a:buFontTx/>
              <a:buChar char="•"/>
            </a:pPr>
            <a:r>
              <a:rPr lang="en-CA" altLang="en-US" smtClean="0">
                <a:latin typeface="Arial" panose="020B0604020202020204" pitchFamily="34" charset="0"/>
              </a:rPr>
              <a:t>Giving them the answer provides the short term satisfaction of getting ‘a good grade on the assignment</a:t>
            </a:r>
          </a:p>
          <a:p>
            <a:pPr marL="171450" indent="-171450">
              <a:buFontTx/>
              <a:buChar char="•"/>
            </a:pPr>
            <a:endParaRPr lang="en-CA" altLang="en-US" smtClean="0">
              <a:latin typeface="Arial" panose="020B0604020202020204" pitchFamily="34" charset="0"/>
            </a:endParaRPr>
          </a:p>
        </p:txBody>
      </p:sp>
    </p:spTree>
    <p:extLst>
      <p:ext uri="{BB962C8B-B14F-4D97-AF65-F5344CB8AC3E}">
        <p14:creationId xmlns:p14="http://schemas.microsoft.com/office/powerpoint/2010/main" val="21708541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There will be some practice problems on the course webpage</a:t>
            </a:r>
          </a:p>
          <a:p>
            <a:pPr marL="171450" indent="-171450">
              <a:buFontTx/>
              <a:buChar char="•"/>
            </a:pPr>
            <a:r>
              <a:rPr lang="en-CA" altLang="en-US" smtClean="0">
                <a:latin typeface="Arial" panose="020B0604020202020204" pitchFamily="34" charset="0"/>
              </a:rPr>
              <a:t>Encourage them to try solving the problems in the recommended textbook and even the books on the Safari website if they are really keen</a:t>
            </a:r>
          </a:p>
        </p:txBody>
      </p:sp>
      <p:sp>
        <p:nvSpPr>
          <p:cNvPr id="604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45D53B0-08DA-458D-B8FC-1BCE5E307E6F}" type="slidenum">
              <a:rPr lang="en-US" altLang="en-US" sz="1000" smtClean="0">
                <a:latin typeface="Times New Roman" panose="02020603050405020304" pitchFamily="18" charset="0"/>
              </a:rPr>
              <a:pPr>
                <a:lnSpc>
                  <a:spcPct val="100000"/>
                </a:lnSpc>
                <a:spcBef>
                  <a:spcPct val="0"/>
                </a:spcBef>
              </a:pPr>
              <a:t>37</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361496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Rot="1" noChangeAspect="1" noChangeArrowheads="1" noTextEdit="1"/>
          </p:cNvSpPr>
          <p:nvPr>
            <p:ph type="sldImg"/>
          </p:nvPr>
        </p:nvSpPr>
        <p:spPr>
          <a:ln/>
        </p:spPr>
      </p:sp>
      <p:sp>
        <p:nvSpPr>
          <p:cNvPr id="6246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smtClean="0">
                <a:latin typeface="Arial" panose="020B0604020202020204" pitchFamily="34" charset="0"/>
              </a:rPr>
              <a:t>* If they fall behind more than a week, maybe two then they probably won’t be able to catch up</a:t>
            </a:r>
          </a:p>
        </p:txBody>
      </p:sp>
    </p:spTree>
    <p:extLst>
      <p:ext uri="{BB962C8B-B14F-4D97-AF65-F5344CB8AC3E}">
        <p14:creationId xmlns:p14="http://schemas.microsoft.com/office/powerpoint/2010/main" val="18628276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They should try to figure out things themselves but don’t fall into the extreme case of waiting too long (some students show up only at the very end of term to ask for help with earlier concepts).</a:t>
            </a:r>
          </a:p>
          <a:p>
            <a:pPr marL="171450" indent="-171450">
              <a:buFontTx/>
              <a:buChar char="•"/>
            </a:pPr>
            <a:r>
              <a:rPr lang="en-CA" altLang="en-US" smtClean="0">
                <a:latin typeface="Arial" panose="020B0604020202020204" pitchFamily="34" charset="0"/>
              </a:rPr>
              <a:t>Rule of thumb: try it out for a few days, no more than a week before asking for help (don’t fall behind more than a week)</a:t>
            </a:r>
          </a:p>
          <a:p>
            <a:pPr marL="171450" indent="-171450">
              <a:buFontTx/>
              <a:buChar char="•"/>
            </a:pPr>
            <a:endParaRPr lang="en-CA" altLang="en-US" smtClean="0">
              <a:latin typeface="Arial" panose="020B0604020202020204" pitchFamily="34" charset="0"/>
            </a:endParaRPr>
          </a:p>
        </p:txBody>
      </p:sp>
      <p:sp>
        <p:nvSpPr>
          <p:cNvPr id="645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79A82247-98B2-465B-9AB2-46106AC9D855}" type="slidenum">
              <a:rPr lang="en-US" altLang="en-US" sz="1000" smtClean="0">
                <a:latin typeface="Times New Roman" panose="02020603050405020304" pitchFamily="18" charset="0"/>
              </a:rPr>
              <a:pPr>
                <a:lnSpc>
                  <a:spcPct val="100000"/>
                </a:lnSpc>
                <a:spcBef>
                  <a:spcPct val="0"/>
                </a:spcBef>
              </a:pPr>
              <a:t>39</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41026080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Arial" panose="020B0604020202020204" pitchFamily="34" charset="0"/>
              </a:rPr>
              <a:t>They may not be able to trace it on their own but at least getting an overview can help</a:t>
            </a:r>
          </a:p>
          <a:p>
            <a:pPr marL="171450" indent="-171450">
              <a:buFontTx/>
              <a:buChar char="•"/>
            </a:pPr>
            <a:r>
              <a:rPr lang="en-US" altLang="en-US" smtClean="0">
                <a:latin typeface="Arial" panose="020B0604020202020204" pitchFamily="34" charset="0"/>
              </a:rPr>
              <a:t>Some programs will be “big”</a:t>
            </a:r>
          </a:p>
          <a:p>
            <a:pPr marL="171450" indent="-171450">
              <a:buFontTx/>
              <a:buChar char="•"/>
            </a:pPr>
            <a:r>
              <a:rPr lang="en-US" altLang="en-US" smtClean="0">
                <a:latin typeface="Arial" panose="020B0604020202020204" pitchFamily="34" charset="0"/>
              </a:rPr>
              <a:t>They MUST develop the skill of tracing a program that won’t all fit on one slide/screen (students complain that instructors jump around if the program spans multiple screens)</a:t>
            </a:r>
          </a:p>
        </p:txBody>
      </p:sp>
    </p:spTree>
    <p:extLst>
      <p:ext uri="{BB962C8B-B14F-4D97-AF65-F5344CB8AC3E}">
        <p14:creationId xmlns:p14="http://schemas.microsoft.com/office/powerpoint/2010/main" val="17116472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Starting early: </a:t>
            </a:r>
          </a:p>
          <a:p>
            <a:pPr marL="914400" lvl="1" indent="-171450">
              <a:buFontTx/>
              <a:buChar char="•"/>
            </a:pPr>
            <a:r>
              <a:rPr lang="en-CA" altLang="en-US" smtClean="0">
                <a:latin typeface="Arial" panose="020B0604020202020204" pitchFamily="34" charset="0"/>
              </a:rPr>
              <a:t>Sometimes small syntax or logic errors can hold you up (waiting too long may stress you out so much that you can’t spot an easy error)</a:t>
            </a:r>
          </a:p>
          <a:p>
            <a:pPr marL="914400" lvl="1" indent="-171450">
              <a:buFontTx/>
              <a:buChar char="•"/>
            </a:pPr>
            <a:r>
              <a:rPr lang="en-CA" altLang="en-US" smtClean="0">
                <a:latin typeface="Arial" panose="020B0604020202020204" pitchFamily="34" charset="0"/>
              </a:rPr>
              <a:t>Sometimes programming is harder than it looks: There’s a difference between listening to someone talking about a concept and you doing it yourself.</a:t>
            </a:r>
          </a:p>
          <a:p>
            <a:pPr marL="914400" lvl="1" indent="-171450">
              <a:buFontTx/>
              <a:buChar char="•"/>
            </a:pPr>
            <a:endParaRPr lang="en-CA" altLang="en-US" smtClean="0">
              <a:latin typeface="Arial" panose="020B0604020202020204" pitchFamily="34" charset="0"/>
            </a:endParaRPr>
          </a:p>
        </p:txBody>
      </p:sp>
    </p:spTree>
    <p:extLst>
      <p:ext uri="{BB962C8B-B14F-4D97-AF65-F5344CB8AC3E}">
        <p14:creationId xmlns:p14="http://schemas.microsoft.com/office/powerpoint/2010/main" val="214982257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Tree>
    <p:extLst>
      <p:ext uri="{BB962C8B-B14F-4D97-AF65-F5344CB8AC3E}">
        <p14:creationId xmlns:p14="http://schemas.microsoft.com/office/powerpoint/2010/main" val="21142172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F5DB1E6F-F6D2-44A1-80A4-E6F7199AABC7}" type="slidenum">
              <a:rPr lang="en-US" altLang="en-US" sz="1000" smtClean="0">
                <a:latin typeface="Times New Roman" panose="02020603050405020304" pitchFamily="18" charset="0"/>
              </a:rPr>
              <a:pPr>
                <a:lnSpc>
                  <a:spcPct val="100000"/>
                </a:lnSpc>
                <a:spcBef>
                  <a:spcPct val="0"/>
                </a:spcBef>
              </a:pPr>
              <a:t>3</a:t>
            </a:fld>
            <a:endParaRPr lang="en-US" altLang="en-US" sz="1000" smtClean="0">
              <a:latin typeface="Times New Roman" panose="02020603050405020304" pitchFamily="18"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Tree>
    <p:extLst>
      <p:ext uri="{BB962C8B-B14F-4D97-AF65-F5344CB8AC3E}">
        <p14:creationId xmlns:p14="http://schemas.microsoft.com/office/powerpoint/2010/main" val="2275118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0913">
              <a:lnSpc>
                <a:spcPct val="90000"/>
              </a:lnSpc>
              <a:spcBef>
                <a:spcPct val="40000"/>
              </a:spcBef>
              <a:defRPr sz="1200">
                <a:solidFill>
                  <a:schemeClr val="tx1"/>
                </a:solidFill>
                <a:latin typeface="Arial" panose="020B0604020202020204" pitchFamily="34" charset="0"/>
              </a:defRPr>
            </a:lvl1pPr>
            <a:lvl2pPr marL="741363" indent="-284163" defTabSz="950913">
              <a:lnSpc>
                <a:spcPct val="90000"/>
              </a:lnSpc>
              <a:spcBef>
                <a:spcPct val="40000"/>
              </a:spcBef>
              <a:defRPr sz="1200">
                <a:solidFill>
                  <a:schemeClr val="tx1"/>
                </a:solidFill>
                <a:latin typeface="Arial" panose="020B0604020202020204" pitchFamily="34" charset="0"/>
              </a:defRPr>
            </a:lvl2pPr>
            <a:lvl3pPr marL="1141413" indent="-227013" defTabSz="950913">
              <a:lnSpc>
                <a:spcPct val="90000"/>
              </a:lnSpc>
              <a:spcBef>
                <a:spcPct val="40000"/>
              </a:spcBef>
              <a:defRPr sz="1200">
                <a:solidFill>
                  <a:schemeClr val="tx1"/>
                </a:solidFill>
                <a:latin typeface="Arial" panose="020B0604020202020204" pitchFamily="34" charset="0"/>
              </a:defRPr>
            </a:lvl3pPr>
            <a:lvl4pPr marL="1598613" indent="-227013" defTabSz="950913">
              <a:lnSpc>
                <a:spcPct val="90000"/>
              </a:lnSpc>
              <a:spcBef>
                <a:spcPct val="40000"/>
              </a:spcBef>
              <a:defRPr sz="1200">
                <a:solidFill>
                  <a:schemeClr val="tx1"/>
                </a:solidFill>
                <a:latin typeface="Arial" panose="020B0604020202020204" pitchFamily="34" charset="0"/>
              </a:defRPr>
            </a:lvl4pPr>
            <a:lvl5pPr marL="2055813" indent="-227013" defTabSz="950913">
              <a:lnSpc>
                <a:spcPct val="90000"/>
              </a:lnSpc>
              <a:spcBef>
                <a:spcPct val="40000"/>
              </a:spcBef>
              <a:defRPr sz="1200">
                <a:solidFill>
                  <a:schemeClr val="tx1"/>
                </a:solidFill>
                <a:latin typeface="Arial" panose="020B0604020202020204" pitchFamily="34" charset="0"/>
              </a:defRPr>
            </a:lvl5pPr>
            <a:lvl6pPr marL="25130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02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74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4613" indent="-227013" defTabSz="950913"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0999ABC0-1307-4E34-9814-47C17A23447C}" type="slidenum">
              <a:rPr lang="en-US" altLang="en-US" sz="1000" smtClean="0">
                <a:latin typeface="Times New Roman" panose="02020603050405020304" pitchFamily="18" charset="0"/>
              </a:rPr>
              <a:pPr>
                <a:lnSpc>
                  <a:spcPct val="100000"/>
                </a:lnSpc>
                <a:spcBef>
                  <a:spcPct val="0"/>
                </a:spcBef>
              </a:pPr>
              <a:t>4</a:t>
            </a:fld>
            <a:endParaRPr lang="en-US" altLang="en-US" sz="1000" smtClean="0">
              <a:latin typeface="Times New Roman" panose="02020603050405020304" pitchFamily="18"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smtClean="0">
              <a:latin typeface="Arial" panose="020B0604020202020204" pitchFamily="34" charset="0"/>
            </a:endParaRPr>
          </a:p>
        </p:txBody>
      </p:sp>
    </p:spTree>
    <p:extLst>
      <p:ext uri="{BB962C8B-B14F-4D97-AF65-F5344CB8AC3E}">
        <p14:creationId xmlns:p14="http://schemas.microsoft.com/office/powerpoint/2010/main" val="14764549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US" altLang="en-US" smtClean="0">
                <a:latin typeface="Arial" panose="020B0604020202020204" pitchFamily="34" charset="0"/>
              </a:rPr>
              <a:t>The more someone ‘does’ the higher their engagement and the deeper their learning</a:t>
            </a:r>
          </a:p>
          <a:p>
            <a:pPr marL="171450" indent="-171450">
              <a:buFontTx/>
              <a:buChar char="•"/>
            </a:pPr>
            <a:r>
              <a:rPr lang="en-US" altLang="en-US" smtClean="0">
                <a:latin typeface="Arial" panose="020B0604020202020204" pitchFamily="34" charset="0"/>
              </a:rPr>
              <a:t>Levels</a:t>
            </a:r>
          </a:p>
          <a:p>
            <a:pPr marL="914400" lvl="1" indent="-171450">
              <a:buFontTx/>
              <a:buChar char="•"/>
            </a:pPr>
            <a:r>
              <a:rPr lang="en-US" altLang="en-US" smtClean="0">
                <a:latin typeface="Arial" panose="020B0604020202020204" pitchFamily="34" charset="0"/>
              </a:rPr>
              <a:t>Sleeping</a:t>
            </a:r>
          </a:p>
          <a:p>
            <a:pPr marL="914400" lvl="1" indent="-171450">
              <a:buFontTx/>
              <a:buChar char="•"/>
            </a:pPr>
            <a:r>
              <a:rPr lang="en-US" altLang="en-US" smtClean="0">
                <a:latin typeface="Arial" panose="020B0604020202020204" pitchFamily="34" charset="0"/>
              </a:rPr>
              <a:t>Just listening during class</a:t>
            </a:r>
          </a:p>
          <a:p>
            <a:pPr marL="914400" lvl="1" indent="-171450">
              <a:buFontTx/>
              <a:buChar char="•"/>
            </a:pPr>
            <a:r>
              <a:rPr lang="en-US" altLang="en-US" smtClean="0">
                <a:latin typeface="Arial" panose="020B0604020202020204" pitchFamily="34" charset="0"/>
              </a:rPr>
              <a:t>Taking notes/actively asking questions</a:t>
            </a:r>
          </a:p>
          <a:p>
            <a:pPr marL="914400" lvl="1" indent="-171450">
              <a:buFontTx/>
              <a:buChar char="•"/>
            </a:pPr>
            <a:r>
              <a:rPr lang="en-US" altLang="en-US" smtClean="0">
                <a:latin typeface="Arial" panose="020B0604020202020204" pitchFamily="34" charset="0"/>
              </a:rPr>
              <a:t>Above two levels plus writing a few or many programs</a:t>
            </a:r>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E39FBE40-1B88-4F3B-AFFD-1AEEEF32BF12}" type="slidenum">
              <a:rPr lang="en-US" altLang="en-US" sz="1000" smtClean="0">
                <a:latin typeface="Times New Roman" panose="02020603050405020304" pitchFamily="18" charset="0"/>
              </a:rPr>
              <a:pPr>
                <a:lnSpc>
                  <a:spcPct val="100000"/>
                </a:lnSpc>
                <a:spcBef>
                  <a:spcPct val="0"/>
                </a:spcBef>
              </a:pPr>
              <a:t>5</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4952717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They won’t be babied, make it clear that they need to meet me halfway</a:t>
            </a:r>
          </a:p>
          <a:p>
            <a:pPr marL="171450" indent="-171450">
              <a:buFontTx/>
              <a:buChar char="•"/>
            </a:pPr>
            <a:r>
              <a:rPr lang="en-CA" altLang="en-US" smtClean="0">
                <a:latin typeface="Arial" panose="020B0604020202020204" pitchFamily="34" charset="0"/>
              </a:rPr>
              <a:t>E.g. if they miss a week of lecture they shouldn’t expect for me to lecture them privately for 3 hours so they can catch up when they have made no effort to catch up on their own</a:t>
            </a:r>
          </a:p>
          <a:p>
            <a:pPr marL="171450" indent="-171450">
              <a:buFontTx/>
              <a:buChar char="•"/>
            </a:pPr>
            <a:r>
              <a:rPr lang="en-CA" altLang="en-US" smtClean="0">
                <a:latin typeface="Arial" panose="020B0604020202020204" pitchFamily="34" charset="0"/>
              </a:rPr>
              <a:t>We are university instructors for the whole class not private tutors</a:t>
            </a:r>
          </a:p>
          <a:p>
            <a:pPr marL="171450" indent="-171450">
              <a:buFontTx/>
              <a:buChar char="•"/>
            </a:pPr>
            <a:r>
              <a:rPr lang="en-CA" altLang="en-US" smtClean="0">
                <a:latin typeface="Arial" panose="020B0604020202020204" pitchFamily="34" charset="0"/>
              </a:rPr>
              <a:t>Ending with a positive: if they are making an effort then they shouldn’t be afraid to ask for help!</a:t>
            </a:r>
          </a:p>
        </p:txBody>
      </p:sp>
      <p:sp>
        <p:nvSpPr>
          <p:cNvPr id="20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8343364C-DD28-434A-8DDA-FAEDA02294B3}" type="slidenum">
              <a:rPr lang="en-US" altLang="en-US" sz="1000" smtClean="0">
                <a:latin typeface="Times New Roman" panose="02020603050405020304" pitchFamily="18" charset="0"/>
              </a:rPr>
              <a:pPr>
                <a:lnSpc>
                  <a:spcPct val="100000"/>
                </a:lnSpc>
                <a:spcBef>
                  <a:spcPct val="0"/>
                </a:spcBef>
              </a:pPr>
              <a:t>6</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3452987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ln/>
        </p:spPr>
      </p:sp>
      <p:sp>
        <p:nvSpPr>
          <p:cNvPr id="235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smtClean="0">
              <a:latin typeface="Arial" panose="020B0604020202020204" pitchFamily="34" charset="0"/>
            </a:endParaRPr>
          </a:p>
        </p:txBody>
      </p:sp>
      <p:sp>
        <p:nvSpPr>
          <p:cNvPr id="235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F0A980DF-4B9A-460F-8F4F-3D4079154653}" type="slidenum">
              <a:rPr lang="en-US" altLang="en-US" sz="1000" smtClean="0">
                <a:latin typeface="Times New Roman" panose="02020603050405020304" pitchFamily="18" charset="0"/>
              </a:rPr>
              <a:pPr>
                <a:lnSpc>
                  <a:spcPct val="100000"/>
                </a:lnSpc>
                <a:spcBef>
                  <a:spcPct val="0"/>
                </a:spcBef>
              </a:pPr>
              <a:t>8</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5001199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I tend to focus on the proportion of the term grade that a particular component contributes</a:t>
            </a:r>
          </a:p>
          <a:p>
            <a:pPr marL="171450" indent="-171450">
              <a:buFontTx/>
              <a:buChar char="•"/>
            </a:pPr>
            <a:r>
              <a:rPr lang="en-CA" altLang="en-US" smtClean="0">
                <a:latin typeface="Arial" panose="020B0604020202020204" pitchFamily="34" charset="0"/>
              </a:rPr>
              <a:t>Because grade points are used, sometimes they are confused if percentages instead of proportions are used</a:t>
            </a:r>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2E6225BB-670E-4E34-A171-4D066F1B2766}" type="slidenum">
              <a:rPr lang="en-US" altLang="en-US" sz="1000" smtClean="0">
                <a:latin typeface="Times New Roman" panose="02020603050405020304" pitchFamily="18" charset="0"/>
              </a:rPr>
              <a:pPr>
                <a:lnSpc>
                  <a:spcPct val="100000"/>
                </a:lnSpc>
                <a:spcBef>
                  <a:spcPct val="0"/>
                </a:spcBef>
              </a:pPr>
              <a:t>10</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25590614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ln/>
        </p:spPr>
      </p:sp>
      <p:sp>
        <p:nvSpPr>
          <p:cNvPr id="276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171450" indent="-171450">
              <a:buFontTx/>
              <a:buChar char="•"/>
            </a:pPr>
            <a:r>
              <a:rPr lang="en-CA" altLang="en-US" smtClean="0">
                <a:latin typeface="Arial" panose="020B0604020202020204" pitchFamily="34" charset="0"/>
              </a:rPr>
              <a:t>Sounds obvious but some students ask if they will be able to fully complete their assignments during tutorial like they do in Chem or Bio</a:t>
            </a:r>
          </a:p>
          <a:p>
            <a:pPr marL="171450" indent="-171450">
              <a:buFontTx/>
              <a:buChar char="•"/>
            </a:pPr>
            <a:endParaRPr lang="en-CA" altLang="en-US" smtClean="0">
              <a:latin typeface="Arial" panose="020B0604020202020204" pitchFamily="34" charset="0"/>
            </a:endParaRPr>
          </a:p>
        </p:txBody>
      </p:sp>
      <p:sp>
        <p:nvSpPr>
          <p:cNvPr id="276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a:lnSpc>
                <a:spcPct val="90000"/>
              </a:lnSpc>
              <a:spcBef>
                <a:spcPct val="40000"/>
              </a:spcBef>
              <a:defRPr sz="1200">
                <a:solidFill>
                  <a:schemeClr val="tx1"/>
                </a:solidFill>
                <a:latin typeface="Arial" panose="020B0604020202020204" pitchFamily="34" charset="0"/>
              </a:defRPr>
            </a:lvl1pPr>
            <a:lvl2pPr marL="742950" indent="-285750" defTabSz="952500">
              <a:lnSpc>
                <a:spcPct val="90000"/>
              </a:lnSpc>
              <a:spcBef>
                <a:spcPct val="40000"/>
              </a:spcBef>
              <a:defRPr sz="1200">
                <a:solidFill>
                  <a:schemeClr val="tx1"/>
                </a:solidFill>
                <a:latin typeface="Arial" panose="020B0604020202020204" pitchFamily="34" charset="0"/>
              </a:defRPr>
            </a:lvl2pPr>
            <a:lvl3pPr marL="1143000" indent="-228600" defTabSz="952500">
              <a:lnSpc>
                <a:spcPct val="90000"/>
              </a:lnSpc>
              <a:spcBef>
                <a:spcPct val="40000"/>
              </a:spcBef>
              <a:defRPr sz="1200">
                <a:solidFill>
                  <a:schemeClr val="tx1"/>
                </a:solidFill>
                <a:latin typeface="Arial" panose="020B0604020202020204" pitchFamily="34" charset="0"/>
              </a:defRPr>
            </a:lvl3pPr>
            <a:lvl4pPr marL="1600200" indent="-228600" defTabSz="952500">
              <a:lnSpc>
                <a:spcPct val="90000"/>
              </a:lnSpc>
              <a:spcBef>
                <a:spcPct val="40000"/>
              </a:spcBef>
              <a:defRPr sz="1200">
                <a:solidFill>
                  <a:schemeClr val="tx1"/>
                </a:solidFill>
                <a:latin typeface="Arial" panose="020B0604020202020204" pitchFamily="34" charset="0"/>
              </a:defRPr>
            </a:lvl4pPr>
            <a:lvl5pPr marL="2057400" indent="-228600" defTabSz="952500">
              <a:lnSpc>
                <a:spcPct val="90000"/>
              </a:lnSpc>
              <a:spcBef>
                <a:spcPct val="40000"/>
              </a:spcBef>
              <a:defRPr sz="1200">
                <a:solidFill>
                  <a:schemeClr val="tx1"/>
                </a:solidFill>
                <a:latin typeface="Arial" panose="020B0604020202020204" pitchFamily="34"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panose="020B0604020202020204" pitchFamily="34" charset="0"/>
              </a:defRPr>
            </a:lvl9pPr>
          </a:lstStyle>
          <a:p>
            <a:pPr>
              <a:lnSpc>
                <a:spcPct val="100000"/>
              </a:lnSpc>
              <a:spcBef>
                <a:spcPct val="0"/>
              </a:spcBef>
            </a:pPr>
            <a:fld id="{BCC5D85D-2F09-4EA0-988C-42CF48D97B0A}" type="slidenum">
              <a:rPr lang="en-US" altLang="en-US" sz="1000" smtClean="0">
                <a:latin typeface="Times New Roman" panose="02020603050405020304" pitchFamily="18" charset="0"/>
              </a:rPr>
              <a:pPr>
                <a:lnSpc>
                  <a:spcPct val="100000"/>
                </a:lnSpc>
                <a:spcBef>
                  <a:spcPct val="0"/>
                </a:spcBef>
              </a:pPr>
              <a:t>11</a:t>
            </a:fld>
            <a:endParaRPr lang="en-US" altLang="en-US" sz="1000" smtClean="0">
              <a:latin typeface="Times New Roman" panose="02020603050405020304" pitchFamily="18" charset="0"/>
            </a:endParaRPr>
          </a:p>
        </p:txBody>
      </p:sp>
    </p:spTree>
    <p:extLst>
      <p:ext uri="{BB962C8B-B14F-4D97-AF65-F5344CB8AC3E}">
        <p14:creationId xmlns:p14="http://schemas.microsoft.com/office/powerpoint/2010/main" val="36704131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974414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42109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7131436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66757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4pPr marL="914400" indent="-228600">
              <a:buFont typeface="Wingdings" panose="05000000000000000000" pitchFamily="2" charset="2"/>
              <a:buChar char="§"/>
              <a:defRPr/>
            </a:lvl4pPr>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	Fifth level</a:t>
            </a:r>
            <a:endParaRPr lang="en-US" dirty="0"/>
          </a:p>
        </p:txBody>
      </p:sp>
    </p:spTree>
    <p:extLst>
      <p:ext uri="{BB962C8B-B14F-4D97-AF65-F5344CB8AC3E}">
        <p14:creationId xmlns:p14="http://schemas.microsoft.com/office/powerpoint/2010/main" val="16158062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36652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295845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77502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40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4517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512755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218061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Body Text</a:t>
            </a:r>
          </a:p>
          <a:p>
            <a:pPr lvl="1"/>
            <a:r>
              <a:rPr lang="en-US" altLang="en-US" smtClean="0"/>
              <a:t>Second Level</a:t>
            </a:r>
          </a:p>
          <a:p>
            <a:pPr lvl="2"/>
            <a:r>
              <a:rPr lang="en-US" altLang="en-US" smtClean="0"/>
              <a:t>Third Level</a:t>
            </a:r>
          </a:p>
          <a:p>
            <a:pPr lvl="3"/>
            <a:r>
              <a:rPr lang="en-US" altLang="en-US"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49" r:id="rId1"/>
    <p:sldLayoutId id="2147484638" r:id="rId2"/>
    <p:sldLayoutId id="2147484639" r:id="rId3"/>
    <p:sldLayoutId id="2147484640" r:id="rId4"/>
    <p:sldLayoutId id="2147484641" r:id="rId5"/>
    <p:sldLayoutId id="2147484642" r:id="rId6"/>
    <p:sldLayoutId id="2147484643" r:id="rId7"/>
    <p:sldLayoutId id="2147484644" r:id="rId8"/>
    <p:sldLayoutId id="2147484645" r:id="rId9"/>
    <p:sldLayoutId id="2147484646" r:id="rId10"/>
    <p:sldLayoutId id="2147484647" r:id="rId11"/>
    <p:sldLayoutId id="2147484648" r:id="rId12"/>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anose="02020603050405020304"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wmf"/><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wmf"/><Relationship Id="rId5" Type="http://schemas.openxmlformats.org/officeDocument/2006/relationships/image" Target="../media/image3.wmf"/><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d2l.ucalgary.ca/"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pages.cpsc.ucalgary.ca/~tamj/resources/Verifying_D2L_Submissions.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mailto:tam@ucalgary.ca"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www.ucalgary.ca/pubs/calendar/current/f-2.html" TargetMode="External"/><Relationship Id="rId2" Type="http://schemas.openxmlformats.org/officeDocument/2006/relationships/hyperlink" Target="http://pages.cpsc.ucalgary.ca/~tamj/2018/203W/grade_calculator.xlsx"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pages.cpsc.ucalgary.ca/~tamj/2017/231P/index.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proquest.safaribooksonline.com.ezproxy.lib.ucalgary.ca/"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4.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0.xml"/><Relationship Id="rId1" Type="http://schemas.openxmlformats.org/officeDocument/2006/relationships/slideLayout" Target="../slideLayouts/slideLayout6.xml"/><Relationship Id="rId5" Type="http://schemas.openxmlformats.org/officeDocument/2006/relationships/image" Target="../media/image37.wmf"/><Relationship Id="rId4" Type="http://schemas.openxmlformats.org/officeDocument/2006/relationships/image" Target="../media/image36.wmf"/></Relationships>
</file>

<file path=ppt/slides/_rels/slide36.xml.rels><?xml version="1.0" encoding="UTF-8" standalone="yes"?>
<Relationships xmlns="http://schemas.openxmlformats.org/package/2006/relationships"><Relationship Id="rId8" Type="http://schemas.openxmlformats.org/officeDocument/2006/relationships/image" Target="../media/image43.wmf"/><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 Id="rId9" Type="http://schemas.openxmlformats.org/officeDocument/2006/relationships/image" Target="../media/image44.wmf"/></Relationships>
</file>

<file path=ppt/slides/_rels/slide37.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6.wmf"/></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proquest.safaribooksonline.com.ezproxy.lib.ucalgary.ca/"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http://www.python.org/"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hyperlink" Target="http://pages.cpsc.ucalgary.ca/~tamj/2017/231P/index.html#Tutorial_information"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image" Target="../media/image10.wmf"/><Relationship Id="rId7"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wmf"/><Relationship Id="rId5" Type="http://schemas.openxmlformats.org/officeDocument/2006/relationships/image" Target="../media/image12.wmf"/><Relationship Id="rId4" Type="http://schemas.openxmlformats.org/officeDocument/2006/relationships/image" Target="../media/image11.wmf"/></Relationships>
</file>

<file path=ppt/slides/_rels/slide6.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wmf"/></Relationships>
</file>

<file path=ppt/slides/_rels/slide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20.png"/><Relationship Id="rId7" Type="http://schemas.openxmlformats.org/officeDocument/2006/relationships/image" Target="../media/image24.gif"/><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3.wmf"/><Relationship Id="rId5" Type="http://schemas.openxmlformats.org/officeDocument/2006/relationships/image" Target="../media/image22.png"/><Relationship Id="rId4" Type="http://schemas.openxmlformats.org/officeDocument/2006/relationships/image" Target="../media/image21.gi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38188" y="2565400"/>
            <a:ext cx="7772400" cy="1143000"/>
          </a:xfrm>
        </p:spPr>
        <p:txBody>
          <a:bodyPr/>
          <a:lstStyle/>
          <a:p>
            <a:r>
              <a:rPr lang="en-US" altLang="en-US" smtClean="0"/>
              <a:t>Introduction To CPSC 231</a:t>
            </a:r>
          </a:p>
        </p:txBody>
      </p:sp>
      <p:sp>
        <p:nvSpPr>
          <p:cNvPr id="5123"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50000"/>
              </a:spcBef>
              <a:buFontTx/>
              <a:buNone/>
            </a:pPr>
            <a:endParaRPr lang="en-CA" altLang="en-US" sz="1800" baseline="30000">
              <a:latin typeface="Arial" panose="020B0604020202020204" pitchFamily="34" charset="0"/>
            </a:endParaRPr>
          </a:p>
        </p:txBody>
      </p:sp>
      <p:sp>
        <p:nvSpPr>
          <p:cNvPr id="5124" name="Text Box 9"/>
          <p:cNvSpPr txBox="1">
            <a:spLocks noChangeArrowheads="1"/>
          </p:cNvSpPr>
          <p:nvPr/>
        </p:nvSpPr>
        <p:spPr bwMode="auto">
          <a:xfrm>
            <a:off x="1292225" y="3897313"/>
            <a:ext cx="67691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50000"/>
              </a:spcBef>
              <a:buFontTx/>
              <a:buNone/>
            </a:pPr>
            <a:r>
              <a:rPr lang="en-US" altLang="en-US" sz="3200" b="1"/>
              <a:t>James Tam</a:t>
            </a:r>
          </a:p>
        </p:txBody>
      </p:sp>
      <p:grpSp>
        <p:nvGrpSpPr>
          <p:cNvPr id="5125" name="Group 8"/>
          <p:cNvGrpSpPr>
            <a:grpSpLocks/>
          </p:cNvGrpSpPr>
          <p:nvPr/>
        </p:nvGrpSpPr>
        <p:grpSpPr bwMode="auto">
          <a:xfrm>
            <a:off x="107950" y="166688"/>
            <a:ext cx="3175000" cy="1528762"/>
            <a:chOff x="107901" y="167087"/>
            <a:chExt cx="3175000" cy="1527962"/>
          </a:xfrm>
        </p:grpSpPr>
        <p:pic>
          <p:nvPicPr>
            <p:cNvPr id="5138" name="Picture 8" descr="C:\Users\tamj\AppData\Local\Microsoft\Windows\Temporary Internet Files\Content.IE5\1N767HQ6\MC9003379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901" y="167087"/>
              <a:ext cx="2590801" cy="1137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9" name="TextBox 1"/>
            <p:cNvSpPr txBox="1">
              <a:spLocks noChangeArrowheads="1"/>
            </p:cNvSpPr>
            <p:nvPr/>
          </p:nvSpPr>
          <p:spPr bwMode="auto">
            <a:xfrm>
              <a:off x="107901" y="1288398"/>
              <a:ext cx="3175000" cy="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Python programming</a:t>
              </a:r>
            </a:p>
          </p:txBody>
        </p:sp>
      </p:grpSp>
      <p:grpSp>
        <p:nvGrpSpPr>
          <p:cNvPr id="5126" name="Group 9"/>
          <p:cNvGrpSpPr>
            <a:grpSpLocks/>
          </p:cNvGrpSpPr>
          <p:nvPr/>
        </p:nvGrpSpPr>
        <p:grpSpPr bwMode="auto">
          <a:xfrm>
            <a:off x="-28575" y="4457700"/>
            <a:ext cx="1955800" cy="2238375"/>
            <a:chOff x="107901" y="4618891"/>
            <a:chExt cx="1955799" cy="2238858"/>
          </a:xfrm>
        </p:grpSpPr>
        <p:pic>
          <p:nvPicPr>
            <p:cNvPr id="5136" name="Picture 7" descr="C:\Users\tamj\AppData\Local\Microsoft\Windows\Temporary Internet Files\Content.IE5\GG8X2L6I\MC900299735[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7702" y="4618891"/>
              <a:ext cx="1815998" cy="18324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7" name="TextBox 11"/>
            <p:cNvSpPr txBox="1">
              <a:spLocks noChangeArrowheads="1"/>
            </p:cNvSpPr>
            <p:nvPr/>
          </p:nvSpPr>
          <p:spPr bwMode="auto">
            <a:xfrm>
              <a:off x="107901" y="6451098"/>
              <a:ext cx="1955799" cy="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r" eaLnBrk="1" hangingPunct="1">
                <a:spcBef>
                  <a:spcPct val="0"/>
                </a:spcBef>
                <a:buFontTx/>
                <a:buNone/>
              </a:pPr>
              <a:r>
                <a:rPr lang="en-US" altLang="en-US" sz="1800">
                  <a:latin typeface="Arial" panose="020B0604020202020204" pitchFamily="34" charset="0"/>
                </a:rPr>
                <a:t>Problem solving</a:t>
              </a:r>
            </a:p>
          </p:txBody>
        </p:sp>
      </p:grpSp>
      <p:grpSp>
        <p:nvGrpSpPr>
          <p:cNvPr id="5127" name="Group 6"/>
          <p:cNvGrpSpPr>
            <a:grpSpLocks/>
          </p:cNvGrpSpPr>
          <p:nvPr/>
        </p:nvGrpSpPr>
        <p:grpSpPr bwMode="auto">
          <a:xfrm>
            <a:off x="6961188" y="3676650"/>
            <a:ext cx="1884362" cy="3065463"/>
            <a:chOff x="6833643" y="3676125"/>
            <a:chExt cx="1885198" cy="3066571"/>
          </a:xfrm>
        </p:grpSpPr>
        <p:pic>
          <p:nvPicPr>
            <p:cNvPr id="5131" name="Picture 11" descr="C:\Users\tamj\AppData\Local\Microsoft\Windows\Temporary Internet Files\Content.IE5\SJ530R3F\MC9003244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10776" y="4296893"/>
              <a:ext cx="808065" cy="70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Picture 12" descr="C:\Users\tamj\AppData\Local\Microsoft\Windows\Temporary Internet Files\Content.IE5\RVJCT6TT\MC900293116[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12238" y="4647675"/>
              <a:ext cx="1716329" cy="17016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3" name="TextBox 14"/>
            <p:cNvSpPr txBox="1">
              <a:spLocks noChangeArrowheads="1"/>
            </p:cNvSpPr>
            <p:nvPr/>
          </p:nvSpPr>
          <p:spPr bwMode="auto">
            <a:xfrm>
              <a:off x="6972853" y="6336045"/>
              <a:ext cx="1709737" cy="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r" eaLnBrk="1" hangingPunct="1">
                <a:spcBef>
                  <a:spcPct val="0"/>
                </a:spcBef>
                <a:buFontTx/>
                <a:buNone/>
              </a:pPr>
              <a:r>
                <a:rPr lang="en-US" altLang="en-US" sz="1800">
                  <a:latin typeface="Arial" panose="020B0604020202020204" pitchFamily="34" charset="0"/>
                </a:rPr>
                <a:t>Fun! Fun! Fun!</a:t>
              </a:r>
            </a:p>
          </p:txBody>
        </p:sp>
        <p:pic>
          <p:nvPicPr>
            <p:cNvPr id="5134" name="Picture 11" descr="C:\Users\tamj\AppData\Local\Microsoft\Windows\Temporary Internet Files\Content.IE5\SJ530R3F\MC900324476[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833643" y="4296893"/>
              <a:ext cx="808065" cy="701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5" name="Picture 14" descr="C:\Users\tamj\AppData\Local\Microsoft\Windows\Temporary Internet Files\Content.IE5\TMQMLIX8\MM900040925[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415474" y="3676125"/>
              <a:ext cx="752475"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128" name="Group 7"/>
          <p:cNvGrpSpPr>
            <a:grpSpLocks/>
          </p:cNvGrpSpPr>
          <p:nvPr/>
        </p:nvGrpSpPr>
        <p:grpSpPr bwMode="auto">
          <a:xfrm>
            <a:off x="6175375" y="100013"/>
            <a:ext cx="2787650" cy="2349500"/>
            <a:chOff x="6175634" y="99873"/>
            <a:chExt cx="2787065" cy="2349089"/>
          </a:xfrm>
        </p:grpSpPr>
        <p:sp>
          <p:nvSpPr>
            <p:cNvPr id="5129" name="TextBox 22"/>
            <p:cNvSpPr txBox="1">
              <a:spLocks noChangeArrowheads="1"/>
            </p:cNvSpPr>
            <p:nvPr/>
          </p:nvSpPr>
          <p:spPr bwMode="auto">
            <a:xfrm>
              <a:off x="6184866" y="2042311"/>
              <a:ext cx="2768600" cy="406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tIns="0" r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r" eaLnBrk="1" hangingPunct="1">
                <a:spcBef>
                  <a:spcPct val="0"/>
                </a:spcBef>
                <a:buFontTx/>
                <a:buNone/>
              </a:pPr>
              <a:r>
                <a:rPr lang="en-US" altLang="en-US" sz="1800">
                  <a:latin typeface="Arial" panose="020B0604020202020204" pitchFamily="34" charset="0"/>
                </a:rPr>
                <a:t>Procedural programming</a:t>
              </a:r>
            </a:p>
          </p:txBody>
        </p:sp>
        <p:pic>
          <p:nvPicPr>
            <p:cNvPr id="5130" name="Picture 16"/>
            <p:cNvPicPr>
              <a:picLocks noChangeAspect="1" noChangeArrowheads="1"/>
            </p:cNvPicPr>
            <p:nvPr/>
          </p:nvPicPr>
          <p:blipFill>
            <a:blip r:embed="rId8">
              <a:extLst>
                <a:ext uri="{28A0092B-C50C-407E-A947-70E740481C1C}">
                  <a14:useLocalDpi xmlns:a14="http://schemas.microsoft.com/office/drawing/2010/main" val="0"/>
                </a:ext>
              </a:extLst>
            </a:blip>
            <a:srcRect l="4637" t="3856" b="963"/>
            <a:stretch>
              <a:fillRect/>
            </a:stretch>
          </p:blipFill>
          <p:spPr bwMode="auto">
            <a:xfrm>
              <a:off x="6175634" y="99873"/>
              <a:ext cx="2787065" cy="19555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altLang="en-US" smtClean="0"/>
              <a:t>Evaluation Components</a:t>
            </a:r>
          </a:p>
        </p:txBody>
      </p:sp>
      <p:sp>
        <p:nvSpPr>
          <p:cNvPr id="24579" name="Content Placeholder 2"/>
          <p:cNvSpPr>
            <a:spLocks noGrp="1"/>
          </p:cNvSpPr>
          <p:nvPr>
            <p:ph idx="1"/>
          </p:nvPr>
        </p:nvSpPr>
        <p:spPr/>
        <p:txBody>
          <a:bodyPr/>
          <a:lstStyle/>
          <a:p>
            <a:r>
              <a:rPr lang="en-US" altLang="en-US" dirty="0" smtClean="0"/>
              <a:t>Four mini assignments (</a:t>
            </a:r>
            <a:r>
              <a:rPr lang="en-US" altLang="en-US" i="1" dirty="0"/>
              <a:t>2</a:t>
            </a:r>
            <a:r>
              <a:rPr lang="en-US" altLang="en-US" i="1" dirty="0" smtClean="0"/>
              <a:t>/100 of term grade</a:t>
            </a:r>
            <a:r>
              <a:rPr lang="en-US" altLang="en-US" dirty="0" smtClean="0"/>
              <a:t>)</a:t>
            </a:r>
          </a:p>
          <a:p>
            <a:r>
              <a:rPr lang="en-US" altLang="en-US" dirty="0" smtClean="0"/>
              <a:t>Five full assignments </a:t>
            </a:r>
            <a:r>
              <a:rPr lang="en-US" altLang="en-US" dirty="0" smtClean="0"/>
              <a:t>(</a:t>
            </a:r>
            <a:r>
              <a:rPr lang="en-US" altLang="en-US" i="1" dirty="0" smtClean="0"/>
              <a:t>28</a:t>
            </a:r>
            <a:r>
              <a:rPr lang="en-US" altLang="en-US" i="1" dirty="0" smtClean="0"/>
              <a:t>/100 </a:t>
            </a:r>
            <a:r>
              <a:rPr lang="en-US" altLang="en-US" i="1" dirty="0" smtClean="0"/>
              <a:t>of term grade</a:t>
            </a:r>
            <a:r>
              <a:rPr lang="en-US" altLang="en-US" dirty="0" smtClean="0"/>
              <a:t>)</a:t>
            </a:r>
          </a:p>
          <a:p>
            <a:r>
              <a:rPr lang="en-US" altLang="en-US" dirty="0" smtClean="0"/>
              <a:t>Two examinations </a:t>
            </a:r>
            <a:r>
              <a:rPr lang="en-US" altLang="en-US" dirty="0" smtClean="0"/>
              <a:t>(</a:t>
            </a:r>
            <a:r>
              <a:rPr lang="en-US" altLang="en-US" i="1" dirty="0" smtClean="0"/>
              <a:t>60</a:t>
            </a:r>
            <a:r>
              <a:rPr lang="en-US" altLang="en-US" i="1" dirty="0" smtClean="0"/>
              <a:t>/100 </a:t>
            </a:r>
            <a:r>
              <a:rPr lang="en-US" altLang="en-US" i="1" dirty="0" smtClean="0"/>
              <a:t>of term grade</a:t>
            </a:r>
            <a:r>
              <a:rPr lang="en-US" altLang="en-US" dirty="0" smtClean="0"/>
              <a: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Assignments</a:t>
            </a:r>
          </a:p>
        </p:txBody>
      </p:sp>
      <p:sp>
        <p:nvSpPr>
          <p:cNvPr id="3" name="Content Placeholder 2"/>
          <p:cNvSpPr>
            <a:spLocks noGrp="1"/>
          </p:cNvSpPr>
          <p:nvPr>
            <p:ph idx="1"/>
          </p:nvPr>
        </p:nvSpPr>
        <p:spPr/>
        <p:txBody>
          <a:bodyPr/>
          <a:lstStyle/>
          <a:p>
            <a:r>
              <a:rPr lang="en-US" altLang="en-US" dirty="0" smtClean="0"/>
              <a:t>You will create a working and executable computer program.</a:t>
            </a:r>
          </a:p>
          <a:p>
            <a:r>
              <a:rPr lang="en-US" altLang="en-US" dirty="0" smtClean="0"/>
              <a:t>Use a text editor (similar to a word processor minus the fancy formatting capabilities) to create it and you will electronically submit the text file (to D2L) for marking.</a:t>
            </a:r>
          </a:p>
          <a:p>
            <a:r>
              <a:rPr lang="en-US" altLang="en-US" dirty="0" smtClean="0"/>
              <a:t>Although you may be given some time in tutorial to work on your assignments (during the “open tutorial”) mostly you will complete your work on your own time.</a:t>
            </a:r>
          </a:p>
          <a:p>
            <a:pPr lvl="1"/>
            <a:r>
              <a:rPr lang="en-US" altLang="en-US" dirty="0" smtClean="0"/>
              <a:t>Don’t underestimate the time/effort required.</a:t>
            </a:r>
          </a:p>
          <a:p>
            <a:pPr lvl="1"/>
            <a:r>
              <a:rPr lang="en-US" altLang="en-US" dirty="0" smtClean="0"/>
              <a:t>Creating a good working program is harder than it may first appear.</a:t>
            </a:r>
          </a:p>
          <a:p>
            <a:r>
              <a:rPr lang="en-US" altLang="en-US" dirty="0" smtClean="0"/>
              <a:t>Assignments will be marked by the tutorial instructor.</a:t>
            </a:r>
          </a:p>
          <a:p>
            <a:pPr lvl="1"/>
            <a:r>
              <a:rPr lang="en-US" altLang="en-US" dirty="0" smtClean="0"/>
              <a:t>He/she is the first person to go to if you want to determine your grade or have questions about grading</a:t>
            </a:r>
            <a:r>
              <a:rPr lang="en-US" altLang="en-US" dirty="0" smtClean="0"/>
              <a:t>.</a:t>
            </a:r>
          </a:p>
          <a:p>
            <a:endParaRPr lang="en-US" altLang="en-US" dirty="0" smtClean="0"/>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altLang="en-US" smtClean="0"/>
              <a:t>Assignments (2)</a:t>
            </a:r>
          </a:p>
        </p:txBody>
      </p:sp>
      <p:sp>
        <p:nvSpPr>
          <p:cNvPr id="3" name="Content Placeholder 2"/>
          <p:cNvSpPr>
            <a:spLocks noGrp="1"/>
          </p:cNvSpPr>
          <p:nvPr>
            <p:ph idx="1"/>
          </p:nvPr>
        </p:nvSpPr>
        <p:spPr/>
        <p:txBody>
          <a:bodyPr/>
          <a:lstStyle/>
          <a:p>
            <a:r>
              <a:rPr lang="en-US" altLang="en-US" dirty="0"/>
              <a:t>Test your programs using the Linux lab computers (203 lab rooms) running Python 3.x (not 2.x)</a:t>
            </a:r>
          </a:p>
          <a:p>
            <a:pPr lvl="1"/>
            <a:r>
              <a:rPr lang="en-US" altLang="en-US" b="1" dirty="0" smtClean="0"/>
              <a:t>If your program doesn’t work under these conditions then it will not be marked.</a:t>
            </a:r>
          </a:p>
          <a:p>
            <a:r>
              <a:rPr lang="en-US" altLang="en-US" dirty="0" smtClean="0"/>
              <a:t>Collaboration</a:t>
            </a:r>
            <a:r>
              <a:rPr lang="en-US" altLang="en-US" dirty="0" smtClean="0"/>
              <a:t>:</a:t>
            </a:r>
          </a:p>
          <a:p>
            <a:pPr lvl="1"/>
            <a:r>
              <a:rPr lang="en-US" altLang="en-US" dirty="0" smtClean="0"/>
              <a:t>Each student must work on his/her own assignment (no group work is allowed for this class)</a:t>
            </a:r>
          </a:p>
          <a:p>
            <a:pPr lvl="1"/>
            <a:r>
              <a:rPr lang="en-US" altLang="en-US" dirty="0" smtClean="0"/>
              <a:t>Each student must individually submit an assignment</a:t>
            </a:r>
          </a:p>
          <a:p>
            <a:pPr lvl="1"/>
            <a:r>
              <a:rPr lang="en-US" altLang="en-US" dirty="0" smtClean="0"/>
              <a:t>Students must not see each other’s assignment code</a:t>
            </a:r>
          </a:p>
          <a:p>
            <a:pPr lvl="1"/>
            <a:r>
              <a:rPr lang="en-US" altLang="en-US" dirty="0" smtClean="0"/>
              <a:t>Additional details will be provided later during the semester</a:t>
            </a:r>
          </a:p>
          <a:p>
            <a:r>
              <a:rPr lang="en-US" altLang="en-US" dirty="0" smtClean="0"/>
              <a:t>You will electronically submit the file which contains your solution to the assignment via D2L:</a:t>
            </a:r>
          </a:p>
          <a:p>
            <a:pPr lvl="1"/>
            <a:r>
              <a:rPr lang="en-US" altLang="en-US" dirty="0" smtClean="0">
                <a:hlinkClick r:id="rId3"/>
              </a:rPr>
              <a:t>http://d2l.ucalgary.ca/</a:t>
            </a:r>
            <a:endParaRPr lang="en-US" altLang="en-US" dirty="0" smtClean="0"/>
          </a:p>
          <a:p>
            <a:pPr lvl="1"/>
            <a:r>
              <a:rPr lang="en-US" altLang="en-US" dirty="0" smtClean="0"/>
              <a:t>(Find the appropriate course name/number and lecture section)</a:t>
            </a:r>
          </a:p>
          <a:p>
            <a:pPr lvl="1"/>
            <a:endParaRPr lang="en-US" altLang="en-US" dirty="0" smtClean="0"/>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Submitting Assignments</a:t>
            </a:r>
          </a:p>
        </p:txBody>
      </p:sp>
      <p:sp>
        <p:nvSpPr>
          <p:cNvPr id="3" name="Content Placeholder 2"/>
          <p:cNvSpPr>
            <a:spLocks noGrp="1"/>
          </p:cNvSpPr>
          <p:nvPr>
            <p:ph idx="1"/>
          </p:nvPr>
        </p:nvSpPr>
        <p:spPr/>
        <p:txBody>
          <a:bodyPr/>
          <a:lstStyle/>
          <a:p>
            <a:r>
              <a:rPr lang="en-US" altLang="en-US" b="1" dirty="0" smtClean="0"/>
              <a:t>Bottom line: it is each student’s responsibility to make sure that the correct version of the program was submitted on time.</a:t>
            </a:r>
          </a:p>
          <a:p>
            <a:pPr lvl="1"/>
            <a:r>
              <a:rPr lang="en-US" altLang="en-US" dirty="0"/>
              <a:t>A</a:t>
            </a:r>
            <a:r>
              <a:rPr lang="en-US" altLang="en-US" dirty="0" smtClean="0"/>
              <a:t>lternate submission mechanisms e.g., email, uploads to cloud-based systems such as Google drive, time-stamps, TA memories cannot be used as alternatives if you have not properly submitted into D2L</a:t>
            </a:r>
          </a:p>
          <a:p>
            <a:pPr lvl="1"/>
            <a:r>
              <a:rPr lang="en-US" altLang="en-US" b="1" dirty="0">
                <a:solidFill>
                  <a:srgbClr val="FF0000"/>
                </a:solidFill>
              </a:rPr>
              <a:t>Only files submitted into D2L by the due date is what </a:t>
            </a:r>
            <a:r>
              <a:rPr lang="en-US" altLang="en-US" b="1" dirty="0" smtClean="0">
                <a:solidFill>
                  <a:srgbClr val="FF0000"/>
                </a:solidFill>
              </a:rPr>
              <a:t>will be marked</a:t>
            </a:r>
          </a:p>
          <a:p>
            <a:r>
              <a:rPr lang="en-US" altLang="en-US" dirty="0" smtClean="0"/>
              <a:t>Late assignments will not be accepted.</a:t>
            </a:r>
          </a:p>
          <a:p>
            <a:r>
              <a:rPr lang="en-US" altLang="en-US" dirty="0" smtClean="0"/>
              <a:t>If you are ill then medical documentation is required.</a:t>
            </a:r>
          </a:p>
          <a:p>
            <a:pPr lvl="1"/>
            <a:r>
              <a:rPr lang="en-US" altLang="en-US" dirty="0" smtClean="0"/>
              <a:t>Contact your </a:t>
            </a:r>
            <a:r>
              <a:rPr lang="en-US" altLang="en-US" b="1" dirty="0" smtClean="0"/>
              <a:t>course instructor </a:t>
            </a:r>
            <a:r>
              <a:rPr lang="en-US" altLang="en-US" dirty="0" smtClean="0"/>
              <a:t>and not your tutorial instructor to get permission for a late submission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altLang="en-US" smtClean="0"/>
              <a:t>JT’s Helpful Hint: Electronically Submitting Work</a:t>
            </a:r>
          </a:p>
        </p:txBody>
      </p:sp>
      <p:sp>
        <p:nvSpPr>
          <p:cNvPr id="3" name="Content Placeholder 2"/>
          <p:cNvSpPr>
            <a:spLocks noGrp="1"/>
          </p:cNvSpPr>
          <p:nvPr>
            <p:ph idx="1"/>
          </p:nvPr>
        </p:nvSpPr>
        <p:spPr/>
        <p:txBody>
          <a:bodyPr/>
          <a:lstStyle/>
          <a:p>
            <a:r>
              <a:rPr lang="en-US" altLang="en-US" dirty="0" smtClean="0"/>
              <a:t>Bad things sometimes happen!</a:t>
            </a:r>
          </a:p>
          <a:p>
            <a:pPr lvl="1"/>
            <a:r>
              <a:rPr lang="en-US" altLang="en-US" dirty="0" smtClean="0"/>
              <a:t>A virus, hardware failure, you screwed up the submission.</a:t>
            </a:r>
          </a:p>
          <a:p>
            <a:r>
              <a:rPr lang="en-US" altLang="en-US" dirty="0" smtClean="0"/>
              <a:t>Rules of thumb for assignment submissions:</a:t>
            </a:r>
          </a:p>
          <a:p>
            <a:pPr lvl="1"/>
            <a:r>
              <a:rPr lang="en-US" altLang="en-US" dirty="0" smtClean="0"/>
              <a:t>Do it early! (Get familiar with the system)</a:t>
            </a:r>
          </a:p>
          <a:p>
            <a:pPr lvl="1"/>
            <a:r>
              <a:rPr lang="en-US" altLang="en-US" dirty="0" smtClean="0"/>
              <a:t>Do it often! (If somehow real disaster strikes and you lose everything at least you will have a partially completed version that your TA can mark).</a:t>
            </a:r>
          </a:p>
          <a:p>
            <a:pPr lvl="1"/>
            <a:r>
              <a:rPr lang="en-US" altLang="en-US" i="1" dirty="0" smtClean="0"/>
              <a:t>Check your work</a:t>
            </a:r>
            <a:r>
              <a:rPr lang="en-US" altLang="en-US" dirty="0" smtClean="0"/>
              <a:t>.</a:t>
            </a:r>
          </a:p>
          <a:p>
            <a:pPr lvl="2"/>
            <a:r>
              <a:rPr lang="en-US" altLang="en-US" dirty="0" smtClean="0"/>
              <a:t>Don’t assume that everything was submitted OK.</a:t>
            </a:r>
          </a:p>
          <a:p>
            <a:pPr lvl="2"/>
            <a:r>
              <a:rPr lang="en-US" altLang="en-US" dirty="0" smtClean="0"/>
              <a:t>Don’t just check file names but at least take a look at the actual file contents (not only to check that the file wasn’t corrupted but also that you submitted the correct version).</a:t>
            </a:r>
          </a:p>
          <a:p>
            <a:pPr lvl="2"/>
            <a:r>
              <a:rPr lang="en-US" altLang="en-US" dirty="0" smtClean="0"/>
              <a:t>Assignment 0 ‘A0’:</a:t>
            </a:r>
          </a:p>
          <a:p>
            <a:pPr lvl="3"/>
            <a:r>
              <a:rPr lang="en-US" altLang="en-US" dirty="0" smtClean="0"/>
              <a:t>An exercise in tutorial where you practice submitting and checking your work</a:t>
            </a:r>
          </a:p>
          <a:p>
            <a:pPr lvl="3"/>
            <a:r>
              <a:rPr lang="en-US" altLang="en-US" dirty="0" smtClean="0"/>
              <a:t>Not directly graded but still important to complete</a:t>
            </a:r>
          </a:p>
          <a:p>
            <a:pPr lvl="2"/>
            <a:endParaRPr lang="en-US" altLang="en-US" dirty="0" smtClean="0"/>
          </a:p>
          <a:p>
            <a:endParaRPr lang="en-US" altLang="en-US" dirty="0" smtClean="0"/>
          </a:p>
          <a:p>
            <a:pPr lvl="1"/>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To Verify Submissions In DropBox</a:t>
            </a:r>
            <a:endParaRPr lang="en-CA" dirty="0"/>
          </a:p>
        </p:txBody>
      </p:sp>
      <p:sp>
        <p:nvSpPr>
          <p:cNvPr id="3" name="Content Placeholder 2"/>
          <p:cNvSpPr>
            <a:spLocks noGrp="1"/>
          </p:cNvSpPr>
          <p:nvPr>
            <p:ph idx="1"/>
          </p:nvPr>
        </p:nvSpPr>
        <p:spPr/>
        <p:txBody>
          <a:bodyPr/>
          <a:lstStyle/>
          <a:p>
            <a:r>
              <a:rPr lang="en-CA" dirty="0" smtClean="0"/>
              <a:t>There is a help link provided with each assignment description.</a:t>
            </a:r>
          </a:p>
          <a:p>
            <a:r>
              <a:rPr lang="en-CA" dirty="0" smtClean="0"/>
              <a:t>Teaching Assistants will cover in conjunction with Assignment zero.</a:t>
            </a:r>
          </a:p>
          <a:p>
            <a:pPr lvl="1"/>
            <a:r>
              <a:rPr lang="en-CA" dirty="0" smtClean="0"/>
              <a:t>Not graded but important practice</a:t>
            </a:r>
          </a:p>
          <a:p>
            <a:r>
              <a:rPr lang="en-CA" dirty="0" smtClean="0"/>
              <a:t>Resource file</a:t>
            </a:r>
          </a:p>
          <a:p>
            <a:pPr lvl="1"/>
            <a:r>
              <a:rPr lang="en-CA" sz="1600" dirty="0">
                <a:hlinkClick r:id="rId2"/>
              </a:rPr>
              <a:t>http://pages.cpsc.ucalgary.ca/~</a:t>
            </a:r>
            <a:r>
              <a:rPr lang="en-CA" sz="1600" dirty="0" smtClean="0">
                <a:hlinkClick r:id="rId2"/>
              </a:rPr>
              <a:t>tamj/resources/Verifying_D2L_Submissions.pdf</a:t>
            </a:r>
            <a:endParaRPr lang="en-CA" sz="1600" dirty="0"/>
          </a:p>
        </p:txBody>
      </p:sp>
    </p:spTree>
    <p:extLst>
      <p:ext uri="{BB962C8B-B14F-4D97-AF65-F5344CB8AC3E}">
        <p14:creationId xmlns:p14="http://schemas.microsoft.com/office/powerpoint/2010/main" val="396682521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Backing Up And Submitting Your Work</a:t>
            </a:r>
          </a:p>
        </p:txBody>
      </p:sp>
      <p:sp>
        <p:nvSpPr>
          <p:cNvPr id="3" name="Content Placeholder 2"/>
          <p:cNvSpPr>
            <a:spLocks noGrp="1"/>
          </p:cNvSpPr>
          <p:nvPr>
            <p:ph idx="1"/>
          </p:nvPr>
        </p:nvSpPr>
        <p:spPr/>
        <p:txBody>
          <a:bodyPr/>
          <a:lstStyle/>
          <a:p>
            <a:r>
              <a:rPr lang="en-US" altLang="en-US" dirty="0" smtClean="0"/>
              <a:t>Bottom line: </a:t>
            </a:r>
            <a:r>
              <a:rPr lang="en-US" altLang="en-US" b="1" dirty="0" smtClean="0"/>
              <a:t>it is up to you </a:t>
            </a:r>
            <a:r>
              <a:rPr lang="en-US" altLang="en-US" dirty="0" smtClean="0"/>
              <a:t>to make sure things are done correctly and on time.</a:t>
            </a:r>
          </a:p>
          <a:p>
            <a:r>
              <a:rPr lang="en-US" altLang="en-US" dirty="0" smtClean="0"/>
              <a:t>If you have questions beforehand then do ask (make sure you ask your questions early enough so you can receive an answer before the due time).</a:t>
            </a:r>
          </a:p>
          <a:p>
            <a:r>
              <a:rPr lang="en-US" altLang="en-US" dirty="0" smtClean="0"/>
              <a:t>But don’t wait until after the due date (it’s too late).</a:t>
            </a:r>
          </a:p>
          <a:p>
            <a:pPr lvl="1"/>
            <a:r>
              <a:rPr lang="en-US" altLang="en-US" dirty="0" smtClean="0"/>
              <a:t>If your work isn’t in D2L before the due date then you will be awarded no credit.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mtClean="0"/>
              <a:t>Mini Assignments</a:t>
            </a:r>
          </a:p>
        </p:txBody>
      </p:sp>
      <p:sp>
        <p:nvSpPr>
          <p:cNvPr id="3" name="Content Placeholder 2"/>
          <p:cNvSpPr>
            <a:spLocks noGrp="1"/>
          </p:cNvSpPr>
          <p:nvPr>
            <p:ph idx="1"/>
          </p:nvPr>
        </p:nvSpPr>
        <p:spPr/>
        <p:txBody>
          <a:bodyPr/>
          <a:lstStyle/>
          <a:p>
            <a:r>
              <a:rPr lang="en-US" altLang="en-US" dirty="0" smtClean="0"/>
              <a:t>There will be four mini assignments worth 0.5/100 of the term grade for a total of 2/100 of term grade</a:t>
            </a:r>
            <a:r>
              <a:rPr lang="en-US" altLang="en-US" dirty="0" smtClean="0"/>
              <a:t>.</a:t>
            </a:r>
          </a:p>
          <a:p>
            <a:r>
              <a:rPr lang="en-US" altLang="en-US" dirty="0" smtClean="0"/>
              <a:t>The </a:t>
            </a:r>
            <a:r>
              <a:rPr lang="en-US" altLang="en-US" dirty="0" smtClean="0"/>
              <a:t>focus is learning how to apply the technical concepts (e.g., branches, functions, loops etc.) by writing a small and relatively simple program.</a:t>
            </a:r>
          </a:p>
          <a:p>
            <a:r>
              <a:rPr lang="en-US" altLang="en-US" dirty="0" smtClean="0"/>
              <a:t>Marking will focus on ‘functionality’: getting the program to work</a:t>
            </a:r>
          </a:p>
          <a:p>
            <a:r>
              <a:rPr lang="en-US" altLang="en-US" dirty="0" smtClean="0"/>
              <a:t>Although you shouldn’t ignore other things such as style and documentation these things won’t be graded for the mini-assignments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Full Assignments</a:t>
            </a:r>
          </a:p>
        </p:txBody>
      </p:sp>
      <p:sp>
        <p:nvSpPr>
          <p:cNvPr id="3" name="Content Placeholder 2"/>
          <p:cNvSpPr>
            <a:spLocks noGrp="1"/>
          </p:cNvSpPr>
          <p:nvPr>
            <p:ph idx="1"/>
          </p:nvPr>
        </p:nvSpPr>
        <p:spPr/>
        <p:txBody>
          <a:bodyPr/>
          <a:lstStyle/>
          <a:p>
            <a:r>
              <a:rPr lang="en-US" altLang="en-US" dirty="0" smtClean="0"/>
              <a:t>Similar to the mini assignments you will write a computer program</a:t>
            </a:r>
          </a:p>
          <a:p>
            <a:pPr lvl="1"/>
            <a:r>
              <a:rPr lang="en-US" altLang="en-US" dirty="0" smtClean="0"/>
              <a:t>The programs will be larger and more challenging than the mini-assignments (require a ‘tough’ problem to be solved).</a:t>
            </a:r>
          </a:p>
          <a:p>
            <a:r>
              <a:rPr lang="en-US" altLang="en-US" dirty="0" smtClean="0"/>
              <a:t>Marking will not only be based on the functionality of your program but other criteria such as programming style and documentation (additional details will be provided during the semester as each assignment is released).</a:t>
            </a:r>
          </a:p>
          <a:p>
            <a:r>
              <a:rPr lang="en-US" altLang="en-US" dirty="0" smtClean="0"/>
              <a:t>Total weight of the full assignments </a:t>
            </a:r>
            <a:r>
              <a:rPr lang="en-US" altLang="en-US" i="1" dirty="0" smtClean="0"/>
              <a:t>28</a:t>
            </a:r>
            <a:r>
              <a:rPr lang="en-US" altLang="en-US" i="1" dirty="0" smtClean="0"/>
              <a:t>/100 </a:t>
            </a:r>
            <a:r>
              <a:rPr lang="en-US" altLang="en-US" i="1" dirty="0" smtClean="0"/>
              <a:t>of term grade</a:t>
            </a:r>
          </a:p>
          <a:p>
            <a:pPr lvl="1"/>
            <a:r>
              <a:rPr lang="en-US" altLang="en-US" dirty="0" smtClean="0"/>
              <a:t>Assignment 1: </a:t>
            </a:r>
            <a:r>
              <a:rPr lang="en-US" altLang="en-US" i="1" dirty="0" smtClean="0"/>
              <a:t>worth </a:t>
            </a:r>
            <a:r>
              <a:rPr lang="en-US" altLang="en-US" i="1" dirty="0" smtClean="0"/>
              <a:t>2/100 </a:t>
            </a:r>
            <a:r>
              <a:rPr lang="en-US" altLang="en-US" i="1" dirty="0" smtClean="0"/>
              <a:t>(introduction to UNIX and writing programs)</a:t>
            </a:r>
          </a:p>
          <a:p>
            <a:pPr lvl="1"/>
            <a:r>
              <a:rPr lang="en-US" altLang="en-US" dirty="0" smtClean="0"/>
              <a:t>Assignment 2: </a:t>
            </a:r>
            <a:r>
              <a:rPr lang="en-US" altLang="en-US" i="1" dirty="0" smtClean="0"/>
              <a:t>worth </a:t>
            </a:r>
            <a:r>
              <a:rPr lang="en-US" altLang="en-US" i="1" dirty="0" smtClean="0"/>
              <a:t>5/100 </a:t>
            </a:r>
            <a:r>
              <a:rPr lang="en-US" altLang="en-US" i="1" dirty="0" smtClean="0"/>
              <a:t>(introduction to simple programming concepts)</a:t>
            </a:r>
          </a:p>
          <a:p>
            <a:pPr lvl="1"/>
            <a:r>
              <a:rPr lang="en-US" altLang="en-US" dirty="0" smtClean="0"/>
              <a:t>Assignment 3: </a:t>
            </a:r>
            <a:r>
              <a:rPr lang="en-US" altLang="en-US" i="1" dirty="0" smtClean="0"/>
              <a:t>worth </a:t>
            </a:r>
            <a:r>
              <a:rPr lang="en-US" altLang="en-US" i="1" dirty="0" smtClean="0"/>
              <a:t>5/100 </a:t>
            </a:r>
            <a:r>
              <a:rPr lang="en-US" altLang="en-US" i="1" dirty="0" smtClean="0"/>
              <a:t>(moderately challenging)</a:t>
            </a:r>
          </a:p>
          <a:p>
            <a:pPr lvl="1"/>
            <a:r>
              <a:rPr lang="en-US" altLang="en-US" dirty="0" smtClean="0"/>
              <a:t>Assignment 4: </a:t>
            </a:r>
            <a:r>
              <a:rPr lang="en-US" altLang="en-US" i="1" dirty="0" smtClean="0"/>
              <a:t>worth </a:t>
            </a:r>
            <a:r>
              <a:rPr lang="en-US" altLang="en-US" i="1" dirty="0"/>
              <a:t>8</a:t>
            </a:r>
            <a:r>
              <a:rPr lang="en-US" altLang="en-US" i="1" dirty="0" smtClean="0"/>
              <a:t>/100 </a:t>
            </a:r>
            <a:r>
              <a:rPr lang="en-US" altLang="en-US" i="1" dirty="0" smtClean="0"/>
              <a:t>(quite challenging)</a:t>
            </a:r>
          </a:p>
          <a:p>
            <a:pPr lvl="1"/>
            <a:r>
              <a:rPr lang="en-US" altLang="en-US" dirty="0" smtClean="0"/>
              <a:t>Assignment 5: </a:t>
            </a:r>
            <a:r>
              <a:rPr lang="en-US" altLang="en-US" i="1" dirty="0" smtClean="0"/>
              <a:t>worth </a:t>
            </a:r>
            <a:r>
              <a:rPr lang="en-US" altLang="en-US" i="1" dirty="0" smtClean="0"/>
              <a:t>8/100 </a:t>
            </a:r>
            <a:r>
              <a:rPr lang="en-US" altLang="en-US" i="1" dirty="0" smtClean="0"/>
              <a:t>(quite challenging but in a different way than the previous assignment)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Mini And Full Assignments</a:t>
            </a:r>
            <a:endParaRPr lang="en-US" dirty="0"/>
          </a:p>
        </p:txBody>
      </p:sp>
      <p:sp>
        <p:nvSpPr>
          <p:cNvPr id="3" name="Content Placeholder 2"/>
          <p:cNvSpPr>
            <a:spLocks noGrp="1"/>
          </p:cNvSpPr>
          <p:nvPr>
            <p:ph idx="1"/>
          </p:nvPr>
        </p:nvSpPr>
        <p:spPr>
          <a:xfrm>
            <a:off x="457200" y="1108075"/>
            <a:ext cx="8178800" cy="896571"/>
          </a:xfrm>
        </p:spPr>
        <p:txBody>
          <a:bodyPr/>
          <a:lstStyle/>
          <a:p>
            <a:r>
              <a:rPr lang="en-US" dirty="0" smtClean="0"/>
              <a:t>The mini-assignments will tie into and help you start early on the ‘tougher’ full assignments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799354629"/>
              </p:ext>
            </p:extLst>
          </p:nvPr>
        </p:nvGraphicFramePr>
        <p:xfrm>
          <a:off x="732693" y="2023452"/>
          <a:ext cx="6096000" cy="4119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2168842607"/>
                    </a:ext>
                  </a:extLst>
                </a:gridCol>
                <a:gridCol w="3048000">
                  <a:extLst>
                    <a:ext uri="{9D8B030D-6E8A-4147-A177-3AD203B41FA5}">
                      <a16:colId xmlns:a16="http://schemas.microsoft.com/office/drawing/2014/main" val="1062415390"/>
                    </a:ext>
                  </a:extLst>
                </a:gridCol>
              </a:tblGrid>
              <a:tr h="370840">
                <a:tc>
                  <a:txBody>
                    <a:bodyPr/>
                    <a:lstStyle/>
                    <a:p>
                      <a:r>
                        <a:rPr lang="en-US" dirty="0" smtClean="0">
                          <a:solidFill>
                            <a:srgbClr val="FFFFFF"/>
                          </a:solidFill>
                        </a:rPr>
                        <a:t>Full Assignment</a:t>
                      </a:r>
                      <a:endParaRPr lang="en-US" dirty="0">
                        <a:solidFill>
                          <a:srgbClr val="FFFFFF"/>
                        </a:solidFill>
                      </a:endParaRPr>
                    </a:p>
                  </a:txBody>
                  <a:tcPr/>
                </a:tc>
                <a:tc>
                  <a:txBody>
                    <a:bodyPr/>
                    <a:lstStyle/>
                    <a:p>
                      <a:r>
                        <a:rPr lang="en-US" dirty="0" smtClean="0">
                          <a:solidFill>
                            <a:srgbClr val="FFFFFF"/>
                          </a:solidFill>
                        </a:rPr>
                        <a:t>Mini-Assignment</a:t>
                      </a:r>
                      <a:endParaRPr lang="en-US" dirty="0">
                        <a:solidFill>
                          <a:srgbClr val="FFFFFF"/>
                        </a:solidFill>
                      </a:endParaRPr>
                    </a:p>
                  </a:txBody>
                  <a:tcPr/>
                </a:tc>
                <a:extLst>
                  <a:ext uri="{0D108BD9-81ED-4DB2-BD59-A6C34878D82A}">
                    <a16:rowId xmlns:a16="http://schemas.microsoft.com/office/drawing/2014/main" val="688899712"/>
                  </a:ext>
                </a:extLst>
              </a:tr>
              <a:tr h="370840">
                <a:tc>
                  <a:txBody>
                    <a:bodyPr/>
                    <a:lstStyle/>
                    <a:p>
                      <a:r>
                        <a:rPr lang="en-US" dirty="0" smtClean="0">
                          <a:solidFill>
                            <a:schemeClr val="tx1"/>
                          </a:solidFill>
                        </a:rPr>
                        <a:t>A1: Introduction to UNIX and writing</a:t>
                      </a:r>
                      <a:r>
                        <a:rPr lang="en-US" baseline="0" dirty="0" smtClean="0">
                          <a:solidFill>
                            <a:schemeClr val="tx1"/>
                          </a:solidFill>
                        </a:rPr>
                        <a:t> Python programs</a:t>
                      </a:r>
                      <a:endParaRPr lang="en-US" dirty="0">
                        <a:solidFill>
                          <a:schemeClr val="tx1"/>
                        </a:solidFill>
                      </a:endParaRPr>
                    </a:p>
                  </a:txBody>
                  <a:tcPr/>
                </a:tc>
                <a:tc>
                  <a:txBody>
                    <a:bodyPr/>
                    <a:lstStyle/>
                    <a:p>
                      <a:endParaRPr lang="en-US">
                        <a:solidFill>
                          <a:schemeClr val="tx1"/>
                        </a:solidFill>
                      </a:endParaRPr>
                    </a:p>
                  </a:txBody>
                  <a:tcPr/>
                </a:tc>
                <a:extLst>
                  <a:ext uri="{0D108BD9-81ED-4DB2-BD59-A6C34878D82A}">
                    <a16:rowId xmlns:a16="http://schemas.microsoft.com/office/drawing/2014/main" val="822960732"/>
                  </a:ext>
                </a:extLst>
              </a:tr>
              <a:tr h="370840">
                <a:tc>
                  <a:txBody>
                    <a:bodyPr/>
                    <a:lstStyle/>
                    <a:p>
                      <a:r>
                        <a:rPr lang="en-US" dirty="0" smtClean="0">
                          <a:solidFill>
                            <a:schemeClr val="tx1"/>
                          </a:solidFill>
                        </a:rPr>
                        <a:t>A2: Getting</a:t>
                      </a:r>
                      <a:r>
                        <a:rPr lang="en-US" baseline="0" dirty="0" smtClean="0">
                          <a:solidFill>
                            <a:schemeClr val="tx1"/>
                          </a:solidFill>
                        </a:rPr>
                        <a:t> programs to automatically repeat and allow for alternatives (looping and branching)</a:t>
                      </a:r>
                      <a:endParaRPr lang="en-US" dirty="0">
                        <a:solidFill>
                          <a:schemeClr val="tx1"/>
                        </a:solidFill>
                      </a:endParaRPr>
                    </a:p>
                  </a:txBody>
                  <a:tcPr/>
                </a:tc>
                <a:tc>
                  <a:txBody>
                    <a:bodyPr/>
                    <a:lstStyle/>
                    <a:p>
                      <a:r>
                        <a:rPr lang="en-US" dirty="0" smtClean="0">
                          <a:solidFill>
                            <a:schemeClr val="tx1"/>
                          </a:solidFill>
                        </a:rPr>
                        <a:t>Mini-A2: branching</a:t>
                      </a:r>
                      <a:r>
                        <a:rPr lang="en-US" baseline="0" dirty="0" smtClean="0">
                          <a:solidFill>
                            <a:schemeClr val="tx1"/>
                          </a:solidFill>
                        </a:rPr>
                        <a:t> and looping</a:t>
                      </a:r>
                      <a:endParaRPr lang="en-US" dirty="0">
                        <a:solidFill>
                          <a:schemeClr val="tx1"/>
                        </a:solidFill>
                      </a:endParaRPr>
                    </a:p>
                  </a:txBody>
                  <a:tcPr/>
                </a:tc>
                <a:extLst>
                  <a:ext uri="{0D108BD9-81ED-4DB2-BD59-A6C34878D82A}">
                    <a16:rowId xmlns:a16="http://schemas.microsoft.com/office/drawing/2014/main" val="1844445073"/>
                  </a:ext>
                </a:extLst>
              </a:tr>
              <a:tr h="370840">
                <a:tc>
                  <a:txBody>
                    <a:bodyPr/>
                    <a:lstStyle/>
                    <a:p>
                      <a:r>
                        <a:rPr lang="en-US" dirty="0" smtClean="0">
                          <a:solidFill>
                            <a:schemeClr val="tx1"/>
                          </a:solidFill>
                        </a:rPr>
                        <a:t>A3: Decomposing</a:t>
                      </a:r>
                      <a:r>
                        <a:rPr lang="en-US" baseline="0" dirty="0" smtClean="0">
                          <a:solidFill>
                            <a:schemeClr val="tx1"/>
                          </a:solidFill>
                        </a:rPr>
                        <a:t> a program into functions</a:t>
                      </a:r>
                      <a:endParaRPr lang="en-US" dirty="0">
                        <a:solidFill>
                          <a:schemeClr val="tx1"/>
                        </a:solidFill>
                      </a:endParaRPr>
                    </a:p>
                  </a:txBody>
                  <a:tcPr/>
                </a:tc>
                <a:tc>
                  <a:txBody>
                    <a:bodyPr/>
                    <a:lstStyle/>
                    <a:p>
                      <a:r>
                        <a:rPr lang="en-US" dirty="0" smtClean="0">
                          <a:solidFill>
                            <a:schemeClr val="tx1"/>
                          </a:solidFill>
                        </a:rPr>
                        <a:t>Mini-A3: writing a</a:t>
                      </a:r>
                      <a:r>
                        <a:rPr lang="en-US" baseline="0" dirty="0" smtClean="0">
                          <a:solidFill>
                            <a:schemeClr val="tx1"/>
                          </a:solidFill>
                        </a:rPr>
                        <a:t> program that includes functions</a:t>
                      </a:r>
                      <a:endParaRPr lang="en-US" dirty="0">
                        <a:solidFill>
                          <a:schemeClr val="tx1"/>
                        </a:solidFill>
                      </a:endParaRPr>
                    </a:p>
                  </a:txBody>
                  <a:tcPr/>
                </a:tc>
                <a:extLst>
                  <a:ext uri="{0D108BD9-81ED-4DB2-BD59-A6C34878D82A}">
                    <a16:rowId xmlns:a16="http://schemas.microsoft.com/office/drawing/2014/main" val="3207307078"/>
                  </a:ext>
                </a:extLst>
              </a:tr>
              <a:tr h="370840">
                <a:tc>
                  <a:txBody>
                    <a:bodyPr/>
                    <a:lstStyle/>
                    <a:p>
                      <a:r>
                        <a:rPr lang="en-US" dirty="0" smtClean="0">
                          <a:solidFill>
                            <a:schemeClr val="tx1"/>
                          </a:solidFill>
                        </a:rPr>
                        <a:t>A4: Problem solving,</a:t>
                      </a:r>
                      <a:r>
                        <a:rPr lang="en-US" baseline="0" dirty="0" smtClean="0">
                          <a:solidFill>
                            <a:schemeClr val="tx1"/>
                          </a:solidFill>
                        </a:rPr>
                        <a:t> lists, file input and output</a:t>
                      </a:r>
                      <a:endParaRPr lang="en-US" dirty="0">
                        <a:solidFill>
                          <a:schemeClr val="tx1"/>
                        </a:solidFill>
                      </a:endParaRPr>
                    </a:p>
                  </a:txBody>
                  <a:tcPr/>
                </a:tc>
                <a:tc>
                  <a:txBody>
                    <a:bodyPr/>
                    <a:lstStyle/>
                    <a:p>
                      <a:r>
                        <a:rPr lang="en-US" dirty="0" smtClean="0">
                          <a:solidFill>
                            <a:schemeClr val="tx1"/>
                          </a:solidFill>
                        </a:rPr>
                        <a:t>Mini-A4: Lists</a:t>
                      </a:r>
                      <a:endParaRPr lang="en-US" dirty="0">
                        <a:solidFill>
                          <a:schemeClr val="tx1"/>
                        </a:solidFill>
                      </a:endParaRPr>
                    </a:p>
                  </a:txBody>
                  <a:tcPr/>
                </a:tc>
                <a:extLst>
                  <a:ext uri="{0D108BD9-81ED-4DB2-BD59-A6C34878D82A}">
                    <a16:rowId xmlns:a16="http://schemas.microsoft.com/office/drawing/2014/main" val="675764467"/>
                  </a:ext>
                </a:extLst>
              </a:tr>
              <a:tr h="370840">
                <a:tc>
                  <a:txBody>
                    <a:bodyPr/>
                    <a:lstStyle/>
                    <a:p>
                      <a:r>
                        <a:rPr lang="en-US" dirty="0" smtClean="0">
                          <a:solidFill>
                            <a:schemeClr val="tx1"/>
                          </a:solidFill>
                        </a:rPr>
                        <a:t>A5: Classes and objects</a:t>
                      </a:r>
                      <a:endParaRPr lang="en-US" dirty="0">
                        <a:solidFill>
                          <a:schemeClr val="tx1"/>
                        </a:solidFill>
                      </a:endParaRPr>
                    </a:p>
                  </a:txBody>
                  <a:tcPr/>
                </a:tc>
                <a:tc>
                  <a:txBody>
                    <a:bodyPr/>
                    <a:lstStyle/>
                    <a:p>
                      <a:r>
                        <a:rPr lang="en-US" dirty="0" smtClean="0">
                          <a:solidFill>
                            <a:schemeClr val="tx1"/>
                          </a:solidFill>
                        </a:rPr>
                        <a:t>Mini-A5: Defining a class and working with objects</a:t>
                      </a:r>
                      <a:endParaRPr lang="en-US" dirty="0">
                        <a:solidFill>
                          <a:schemeClr val="tx1"/>
                        </a:solidFill>
                      </a:endParaRPr>
                    </a:p>
                  </a:txBody>
                  <a:tcPr/>
                </a:tc>
                <a:extLst>
                  <a:ext uri="{0D108BD9-81ED-4DB2-BD59-A6C34878D82A}">
                    <a16:rowId xmlns:a16="http://schemas.microsoft.com/office/drawing/2014/main" val="1484848520"/>
                  </a:ext>
                </a:extLst>
              </a:tr>
            </a:tbl>
          </a:graphicData>
        </a:graphic>
      </p:graphicFrame>
    </p:spTree>
    <p:extLst>
      <p:ext uri="{BB962C8B-B14F-4D97-AF65-F5344CB8AC3E}">
        <p14:creationId xmlns:p14="http://schemas.microsoft.com/office/powerpoint/2010/main" val="8342573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a:grpSpLocks/>
          </p:cNvGrpSpPr>
          <p:nvPr/>
        </p:nvGrpSpPr>
        <p:grpSpPr bwMode="auto">
          <a:xfrm>
            <a:off x="6959600" y="4521200"/>
            <a:ext cx="1485900" cy="2163763"/>
            <a:chOff x="6959600" y="4521199"/>
            <a:chExt cx="1485897" cy="2163764"/>
          </a:xfrm>
        </p:grpSpPr>
        <p:grpSp>
          <p:nvGrpSpPr>
            <p:cNvPr id="7184" name="Group 9"/>
            <p:cNvGrpSpPr>
              <a:grpSpLocks/>
            </p:cNvGrpSpPr>
            <p:nvPr/>
          </p:nvGrpSpPr>
          <p:grpSpPr bwMode="auto">
            <a:xfrm>
              <a:off x="6959600" y="4521199"/>
              <a:ext cx="1473200" cy="2163764"/>
              <a:chOff x="6959600" y="4521199"/>
              <a:chExt cx="1473200" cy="2163764"/>
            </a:xfrm>
          </p:grpSpPr>
          <p:sp>
            <p:nvSpPr>
              <p:cNvPr id="7187" name="Rectangle 3"/>
              <p:cNvSpPr>
                <a:spLocks noChangeArrowheads="1"/>
              </p:cNvSpPr>
              <p:nvPr/>
            </p:nvSpPr>
            <p:spPr bwMode="auto">
              <a:xfrm>
                <a:off x="6959600" y="4924425"/>
                <a:ext cx="1473200" cy="1760538"/>
              </a:xfrm>
              <a:prstGeom prst="rect">
                <a:avLst/>
              </a:prstGeom>
              <a:solidFill>
                <a:srgbClr val="92D050"/>
              </a:solidFill>
              <a:ln w="38100" algn="ctr">
                <a:solidFill>
                  <a:schemeClr val="tx1"/>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CA" altLang="en-US" sz="1600">
                  <a:latin typeface="Arial" panose="020B0604020202020204" pitchFamily="34" charset="0"/>
                </a:endParaRPr>
              </a:p>
            </p:txBody>
          </p:sp>
          <p:sp>
            <p:nvSpPr>
              <p:cNvPr id="7188" name="TextBox 4"/>
              <p:cNvSpPr txBox="1">
                <a:spLocks noChangeArrowheads="1"/>
              </p:cNvSpPr>
              <p:nvPr/>
            </p:nvSpPr>
            <p:spPr bwMode="auto">
              <a:xfrm>
                <a:off x="6959600" y="4521199"/>
                <a:ext cx="1257300" cy="40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2000" b="1">
                    <a:latin typeface="Arial" panose="020B0604020202020204" pitchFamily="34" charset="0"/>
                  </a:rPr>
                  <a:t>ICT 7th</a:t>
                </a:r>
              </a:p>
            </p:txBody>
          </p:sp>
        </p:grpSp>
        <p:sp>
          <p:nvSpPr>
            <p:cNvPr id="7185" name="TextBox 8"/>
            <p:cNvSpPr txBox="1">
              <a:spLocks noChangeArrowheads="1"/>
            </p:cNvSpPr>
            <p:nvPr/>
          </p:nvSpPr>
          <p:spPr bwMode="auto">
            <a:xfrm>
              <a:off x="8216899" y="4991099"/>
              <a:ext cx="200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E</a:t>
              </a:r>
            </a:p>
          </p:txBody>
        </p:sp>
        <p:sp>
          <p:nvSpPr>
            <p:cNvPr id="7186" name="TextBox 19"/>
            <p:cNvSpPr txBox="1">
              <a:spLocks noChangeArrowheads="1"/>
            </p:cNvSpPr>
            <p:nvPr/>
          </p:nvSpPr>
          <p:spPr bwMode="auto">
            <a:xfrm>
              <a:off x="8245472" y="5738812"/>
              <a:ext cx="200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x</a:t>
              </a:r>
            </a:p>
          </p:txBody>
        </p:sp>
      </p:grpSp>
      <p:sp>
        <p:nvSpPr>
          <p:cNvPr id="7171" name="Rectangle 2"/>
          <p:cNvSpPr>
            <a:spLocks noGrp="1" noChangeArrowheads="1"/>
          </p:cNvSpPr>
          <p:nvPr>
            <p:ph type="title"/>
          </p:nvPr>
        </p:nvSpPr>
        <p:spPr/>
        <p:txBody>
          <a:bodyPr/>
          <a:lstStyle/>
          <a:p>
            <a:r>
              <a:rPr lang="en-US" altLang="en-US" dirty="0" smtClean="0"/>
              <a:t>Administrative (James Tam)</a:t>
            </a:r>
          </a:p>
        </p:txBody>
      </p:sp>
      <p:sp>
        <p:nvSpPr>
          <p:cNvPr id="7172" name="Rectangle 3"/>
          <p:cNvSpPr>
            <a:spLocks noGrp="1" noChangeArrowheads="1"/>
          </p:cNvSpPr>
          <p:nvPr>
            <p:ph type="body" sz="half" idx="1"/>
          </p:nvPr>
        </p:nvSpPr>
        <p:spPr>
          <a:xfrm>
            <a:off x="457200" y="1108075"/>
            <a:ext cx="6156325" cy="5368925"/>
          </a:xfrm>
        </p:spPr>
        <p:txBody>
          <a:bodyPr/>
          <a:lstStyle/>
          <a:p>
            <a:pPr marL="223838" indent="-223838"/>
            <a:r>
              <a:rPr lang="en-US" altLang="en-US" dirty="0" smtClean="0"/>
              <a:t>Contact Information</a:t>
            </a:r>
          </a:p>
          <a:p>
            <a:pPr marL="568325" lvl="1" indent="-171450"/>
            <a:r>
              <a:rPr lang="en-US" altLang="en-US" sz="1800" dirty="0" smtClean="0"/>
              <a:t>Office: ICT 707</a:t>
            </a:r>
          </a:p>
          <a:p>
            <a:pPr marL="568325" lvl="1" indent="-171450"/>
            <a:r>
              <a:rPr lang="en-US" altLang="en-US" sz="1800" dirty="0" smtClean="0"/>
              <a:t>Email: </a:t>
            </a:r>
            <a:r>
              <a:rPr lang="en-US" altLang="en-US" sz="1800" dirty="0" smtClean="0">
                <a:hlinkClick r:id="rId4"/>
              </a:rPr>
              <a:t>tam@ucalgary.ca</a:t>
            </a:r>
            <a:endParaRPr lang="en-US" altLang="en-US" sz="1800" dirty="0" smtClean="0"/>
          </a:p>
          <a:p>
            <a:pPr marL="568325" lvl="1" indent="-171450"/>
            <a:r>
              <a:rPr lang="en-US" altLang="en-US" sz="1800" dirty="0" smtClean="0"/>
              <a:t>Make sure you specify the course name and number in the subject line of the email ‘CPSC 231’</a:t>
            </a:r>
          </a:p>
          <a:p>
            <a:pPr marL="223838" indent="-223838"/>
            <a:r>
              <a:rPr lang="en-US" altLang="en-US" dirty="0" smtClean="0"/>
              <a:t>Office hours</a:t>
            </a:r>
          </a:p>
          <a:p>
            <a:pPr marL="568325" lvl="1" indent="-171450"/>
            <a:r>
              <a:rPr lang="en-US" altLang="en-US" sz="1800" dirty="0" smtClean="0"/>
              <a:t>Office hours: </a:t>
            </a:r>
            <a:r>
              <a:rPr lang="en-US" altLang="en-US" sz="1800" dirty="0" smtClean="0"/>
              <a:t>Monday</a:t>
            </a:r>
            <a:r>
              <a:rPr lang="en-US" altLang="en-US" sz="1800" dirty="0" smtClean="0"/>
              <a:t> </a:t>
            </a:r>
            <a:r>
              <a:rPr lang="en-US" altLang="en-US" sz="1800" dirty="0" smtClean="0"/>
              <a:t>&amp; </a:t>
            </a:r>
            <a:r>
              <a:rPr lang="en-US" altLang="en-US" sz="1800" dirty="0" smtClean="0"/>
              <a:t>Tuesday 14:00 </a:t>
            </a:r>
            <a:r>
              <a:rPr lang="en-US" altLang="en-US" sz="1800" dirty="0" smtClean="0"/>
              <a:t>– </a:t>
            </a:r>
            <a:r>
              <a:rPr lang="en-US" altLang="en-US" sz="1800" dirty="0" smtClean="0"/>
              <a:t>14:50</a:t>
            </a:r>
            <a:endParaRPr lang="en-US" altLang="en-US" sz="1800" dirty="0" smtClean="0"/>
          </a:p>
          <a:p>
            <a:pPr marL="568325" lvl="1" indent="-171450"/>
            <a:r>
              <a:rPr lang="en-US" altLang="en-US" sz="1800" dirty="0" smtClean="0"/>
              <a:t>Appointments possible at other days/times (subject to availability).</a:t>
            </a:r>
          </a:p>
          <a:p>
            <a:pPr marL="568325" lvl="1" indent="-171450"/>
            <a:r>
              <a:rPr lang="en-US" altLang="en-US" sz="1800" dirty="0" smtClean="0"/>
              <a:t>Dropping by outside of office hours without prior notice is “hit and miss”</a:t>
            </a:r>
          </a:p>
        </p:txBody>
      </p:sp>
      <p:pic>
        <p:nvPicPr>
          <p:cNvPr id="7173" name="Picture 4" descr="new lion"/>
          <p:cNvPicPr>
            <a:picLocks noGrp="1" noChangeAspect="1" noChangeArrowheads="1"/>
          </p:cNvPicPr>
          <p:nvPr>
            <p:ph sz="half" idx="2"/>
          </p:nvPr>
        </p:nvPicPr>
        <p:blipFill>
          <a:blip r:embed="rId5">
            <a:extLst>
              <a:ext uri="{28A0092B-C50C-407E-A947-70E740481C1C}">
                <a14:useLocalDpi xmlns:a14="http://schemas.microsoft.com/office/drawing/2010/main" val="0"/>
              </a:ext>
            </a:extLst>
          </a:blip>
          <a:srcRect/>
          <a:stretch>
            <a:fillRect/>
          </a:stretch>
        </p:blipFill>
        <p:spPr>
          <a:xfrm>
            <a:off x="6804025" y="1365250"/>
            <a:ext cx="1925638" cy="2498725"/>
          </a:xfrm>
          <a:noFill/>
        </p:spPr>
      </p:pic>
      <p:pic>
        <p:nvPicPr>
          <p:cNvPr id="373765" name="Picture 5" descr="jet-icon8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74963" y="1468438"/>
            <a:ext cx="3556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
          <p:cNvGrpSpPr>
            <a:grpSpLocks/>
          </p:cNvGrpSpPr>
          <p:nvPr/>
        </p:nvGrpSpPr>
        <p:grpSpPr bwMode="auto">
          <a:xfrm>
            <a:off x="1109664" y="4729162"/>
            <a:ext cx="4699000" cy="1760538"/>
            <a:chOff x="1092200" y="4924425"/>
            <a:chExt cx="4699338" cy="1760538"/>
          </a:xfrm>
        </p:grpSpPr>
        <p:pic>
          <p:nvPicPr>
            <p:cNvPr id="7181" name="Picture 7" descr="office door"/>
            <p:cNvPicPr>
              <a:picLocks noChangeAspect="1" noChangeArrowheads="1"/>
            </p:cNvPicPr>
            <p:nvPr/>
          </p:nvPicPr>
          <p:blipFill>
            <a:blip r:embed="rId7" cstate="print">
              <a:extLst>
                <a:ext uri="{28A0092B-C50C-407E-A947-70E740481C1C}">
                  <a14:useLocalDpi xmlns:a14="http://schemas.microsoft.com/office/drawing/2010/main" val="0"/>
                </a:ext>
              </a:extLst>
            </a:blip>
            <a:srcRect l="8749" r="5208"/>
            <a:stretch>
              <a:fillRect/>
            </a:stretch>
          </p:blipFill>
          <p:spPr bwMode="auto">
            <a:xfrm>
              <a:off x="1092200" y="4924425"/>
              <a:ext cx="1722033"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2" name="AutoShape 8"/>
            <p:cNvSpPr>
              <a:spLocks noChangeArrowheads="1"/>
            </p:cNvSpPr>
            <p:nvPr/>
          </p:nvSpPr>
          <p:spPr bwMode="auto">
            <a:xfrm rot="10800000">
              <a:off x="2782680" y="5492576"/>
              <a:ext cx="1179720" cy="464618"/>
            </a:xfrm>
            <a:custGeom>
              <a:avLst/>
              <a:gdLst>
                <a:gd name="T0" fmla="*/ 2147483646 w 21600"/>
                <a:gd name="T1" fmla="*/ 0 h 21600"/>
                <a:gd name="T2" fmla="*/ 0 w 21600"/>
                <a:gd name="T3" fmla="*/ 2147483646 h 21600"/>
                <a:gd name="T4" fmla="*/ 2147483646 w 21600"/>
                <a:gd name="T5" fmla="*/ 2147483646 h 21600"/>
                <a:gd name="T6" fmla="*/ 2147483646 w 21600"/>
                <a:gd name="T7" fmla="*/ 2147483646 h 21600"/>
                <a:gd name="T8" fmla="*/ 17694720 60000 65536"/>
                <a:gd name="T9" fmla="*/ 11796480 60000 65536"/>
                <a:gd name="T10" fmla="*/ 5898240 60000 65536"/>
                <a:gd name="T11" fmla="*/ 0 60000 65536"/>
                <a:gd name="T12" fmla="*/ 3375 w 21600"/>
                <a:gd name="T13" fmla="*/ 3910 h 21600"/>
                <a:gd name="T14" fmla="*/ 20103 w 21600"/>
                <a:gd name="T15" fmla="*/ 17690 h 21600"/>
              </a:gdLst>
              <a:ahLst/>
              <a:cxnLst>
                <a:cxn ang="T8">
                  <a:pos x="T0" y="T1"/>
                </a:cxn>
                <a:cxn ang="T9">
                  <a:pos x="T2" y="T3"/>
                </a:cxn>
                <a:cxn ang="T10">
                  <a:pos x="T4" y="T5"/>
                </a:cxn>
                <a:cxn ang="T11">
                  <a:pos x="T6" y="T7"/>
                </a:cxn>
              </a:cxnLst>
              <a:rect l="T12" t="T13" r="T14" b="T15"/>
              <a:pathLst>
                <a:path w="21600" h="21600">
                  <a:moveTo>
                    <a:pt x="19254" y="0"/>
                  </a:moveTo>
                  <a:lnTo>
                    <a:pt x="19254" y="3910"/>
                  </a:lnTo>
                  <a:lnTo>
                    <a:pt x="3375" y="3910"/>
                  </a:lnTo>
                  <a:lnTo>
                    <a:pt x="3375" y="17690"/>
                  </a:lnTo>
                  <a:lnTo>
                    <a:pt x="19254" y="17690"/>
                  </a:lnTo>
                  <a:lnTo>
                    <a:pt x="19254" y="21600"/>
                  </a:lnTo>
                  <a:lnTo>
                    <a:pt x="21600" y="10800"/>
                  </a:lnTo>
                  <a:lnTo>
                    <a:pt x="19254" y="0"/>
                  </a:lnTo>
                  <a:close/>
                </a:path>
                <a:path w="21600" h="21600">
                  <a:moveTo>
                    <a:pt x="1350" y="3910"/>
                  </a:moveTo>
                  <a:lnTo>
                    <a:pt x="1350" y="17690"/>
                  </a:lnTo>
                  <a:lnTo>
                    <a:pt x="2700" y="17690"/>
                  </a:lnTo>
                  <a:lnTo>
                    <a:pt x="2700" y="3910"/>
                  </a:lnTo>
                  <a:lnTo>
                    <a:pt x="1350" y="3910"/>
                  </a:lnTo>
                  <a:close/>
                </a:path>
                <a:path w="21600" h="21600">
                  <a:moveTo>
                    <a:pt x="0" y="3910"/>
                  </a:moveTo>
                  <a:lnTo>
                    <a:pt x="0" y="17690"/>
                  </a:lnTo>
                  <a:lnTo>
                    <a:pt x="675" y="17690"/>
                  </a:lnTo>
                  <a:lnTo>
                    <a:pt x="675" y="3910"/>
                  </a:lnTo>
                  <a:lnTo>
                    <a:pt x="0" y="3910"/>
                  </a:lnTo>
                  <a:close/>
                </a:path>
              </a:pathLst>
            </a:custGeom>
            <a:noFill/>
            <a:ln w="12700">
              <a:solidFill>
                <a:schemeClr val="tx1"/>
              </a:solidFill>
              <a:miter lim="800000"/>
              <a:headEnd type="none" w="sm" len="sm"/>
              <a:tailEnd type="none" w="sm" len="sm"/>
            </a:ln>
            <a:extLst>
              <a:ext uri="{909E8E84-426E-40DD-AFC4-6F175D3DCCD1}">
                <a14:hiddenFill xmlns:a14="http://schemas.microsoft.com/office/drawing/2010/main">
                  <a:solidFill>
                    <a:srgbClr val="FFFFFF"/>
                  </a:solidFill>
                </a14:hiddenFill>
              </a:ext>
            </a:extLst>
          </p:spPr>
          <p:txBody>
            <a:bodyPr lIns="93600" tIns="46800" rIns="93600" bIns="46800" anchor="ctr">
              <a:spAutoFit/>
            </a:bodyPr>
            <a:lstStyle/>
            <a:p>
              <a:endParaRPr lang="en-CA"/>
            </a:p>
          </p:txBody>
        </p:sp>
        <p:sp>
          <p:nvSpPr>
            <p:cNvPr id="7183" name="Text Box 9"/>
            <p:cNvSpPr txBox="1">
              <a:spLocks noChangeArrowheads="1"/>
            </p:cNvSpPr>
            <p:nvPr/>
          </p:nvSpPr>
          <p:spPr bwMode="auto">
            <a:xfrm>
              <a:off x="3962401" y="5476554"/>
              <a:ext cx="1829137" cy="500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50000"/>
                </a:spcBef>
                <a:buFontTx/>
                <a:buNone/>
              </a:pPr>
              <a:r>
                <a:rPr lang="en-US" altLang="en-US" sz="2000">
                  <a:latin typeface="Comic Sans MS" panose="030F0702030302020204" pitchFamily="66" charset="0"/>
                </a:rPr>
                <a:t>My Office</a:t>
              </a:r>
            </a:p>
          </p:txBody>
        </p:sp>
      </p:grpSp>
      <p:sp>
        <p:nvSpPr>
          <p:cNvPr id="6" name="TextBox 5"/>
          <p:cNvSpPr txBox="1">
            <a:spLocks noChangeArrowheads="1"/>
          </p:cNvSpPr>
          <p:nvPr/>
        </p:nvSpPr>
        <p:spPr bwMode="auto">
          <a:xfrm>
            <a:off x="7337425" y="4924425"/>
            <a:ext cx="54610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b="1">
                <a:latin typeface="Comic Sans MS" panose="030F0702030302020204" pitchFamily="66" charset="0"/>
              </a:rPr>
              <a:t>Yes</a:t>
            </a:r>
          </a:p>
        </p:txBody>
      </p:sp>
      <p:grpSp>
        <p:nvGrpSpPr>
          <p:cNvPr id="8" name="Group 7"/>
          <p:cNvGrpSpPr>
            <a:grpSpLocks/>
          </p:cNvGrpSpPr>
          <p:nvPr/>
        </p:nvGrpSpPr>
        <p:grpSpPr bwMode="auto">
          <a:xfrm>
            <a:off x="7112000" y="5280025"/>
            <a:ext cx="901700" cy="1209675"/>
            <a:chOff x="7112000" y="5280025"/>
            <a:chExt cx="901700" cy="1209675"/>
          </a:xfrm>
        </p:grpSpPr>
        <p:sp>
          <p:nvSpPr>
            <p:cNvPr id="7179" name="Rectangle 13"/>
            <p:cNvSpPr>
              <a:spLocks noChangeArrowheads="1"/>
            </p:cNvSpPr>
            <p:nvPr/>
          </p:nvSpPr>
          <p:spPr bwMode="auto">
            <a:xfrm>
              <a:off x="7112000" y="5280025"/>
              <a:ext cx="901700" cy="1209675"/>
            </a:xfrm>
            <a:prstGeom prst="rect">
              <a:avLst/>
            </a:prstGeom>
            <a:solidFill>
              <a:srgbClr val="FF0000"/>
            </a:solidFill>
            <a:ln w="38100" algn="ctr">
              <a:solidFill>
                <a:schemeClr val="tx1"/>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CA" altLang="en-US" sz="1600">
                <a:latin typeface="Arial" panose="020B0604020202020204" pitchFamily="34" charset="0"/>
              </a:endParaRPr>
            </a:p>
          </p:txBody>
        </p:sp>
        <p:sp>
          <p:nvSpPr>
            <p:cNvPr id="7180" name="TextBox 14"/>
            <p:cNvSpPr txBox="1">
              <a:spLocks noChangeArrowheads="1"/>
            </p:cNvSpPr>
            <p:nvPr/>
          </p:nvSpPr>
          <p:spPr bwMode="auto">
            <a:xfrm>
              <a:off x="7385050" y="5353410"/>
              <a:ext cx="450850"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a:latin typeface="Comic Sans MS" panose="030F0702030302020204" pitchFamily="66" charset="0"/>
                </a:rPr>
                <a:t>No</a:t>
              </a:r>
            </a:p>
          </p:txBody>
        </p:sp>
      </p:grpSp>
      <p:sp>
        <p:nvSpPr>
          <p:cNvPr id="7178" name="TextBox 18"/>
          <p:cNvSpPr txBox="1">
            <a:spLocks noChangeArrowheads="1"/>
          </p:cNvSpPr>
          <p:nvPr/>
        </p:nvSpPr>
        <p:spPr bwMode="auto">
          <a:xfrm>
            <a:off x="8205788" y="5830888"/>
            <a:ext cx="2000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endParaRPr lang="en-CA" altLang="en-US" sz="1800">
              <a:latin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2" fill="hold" nodeType="clickEffect">
                                  <p:stCondLst>
                                    <p:cond delay="0"/>
                                  </p:stCondLst>
                                  <p:childTnLst>
                                    <p:set>
                                      <p:cBhvr>
                                        <p:cTn id="6" dur="1" fill="hold">
                                          <p:stCondLst>
                                            <p:cond delay="0"/>
                                          </p:stCondLst>
                                        </p:cTn>
                                        <p:tgtEl>
                                          <p:spTgt spid="373765"/>
                                        </p:tgtEl>
                                        <p:attrNameLst>
                                          <p:attrName>style.visibility</p:attrName>
                                        </p:attrNameLst>
                                      </p:cBhvr>
                                      <p:to>
                                        <p:strVal val="visible"/>
                                      </p:to>
                                    </p:set>
                                    <p:anim calcmode="lin" valueType="num">
                                      <p:cBhvr additive="base">
                                        <p:cTn id="7" dur="2000" fill="hold"/>
                                        <p:tgtEl>
                                          <p:spTgt spid="373765"/>
                                        </p:tgtEl>
                                        <p:attrNameLst>
                                          <p:attrName>ppt_x</p:attrName>
                                        </p:attrNameLst>
                                      </p:cBhvr>
                                      <p:tavLst>
                                        <p:tav tm="0">
                                          <p:val>
                                            <p:strVal val="1+#ppt_w/2"/>
                                          </p:val>
                                        </p:tav>
                                        <p:tav tm="100000">
                                          <p:val>
                                            <p:strVal val="#ppt_x"/>
                                          </p:val>
                                        </p:tav>
                                      </p:tavLst>
                                    </p:anim>
                                    <p:anim calcmode="lin" valueType="num">
                                      <p:cBhvr additive="base">
                                        <p:cTn id="8" dur="2000" fill="hold"/>
                                        <p:tgtEl>
                                          <p:spTgt spid="3737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air1samp.wav"/>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1+#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Examinations</a:t>
            </a:r>
          </a:p>
        </p:txBody>
      </p:sp>
      <p:sp>
        <p:nvSpPr>
          <p:cNvPr id="37891" name="Content Placeholder 2"/>
          <p:cNvSpPr>
            <a:spLocks noGrp="1"/>
          </p:cNvSpPr>
          <p:nvPr>
            <p:ph idx="1"/>
          </p:nvPr>
        </p:nvSpPr>
        <p:spPr/>
        <p:txBody>
          <a:bodyPr/>
          <a:lstStyle/>
          <a:p>
            <a:r>
              <a:rPr lang="en-US" altLang="en-US" dirty="0" smtClean="0"/>
              <a:t>There will be two examinations: midterm and final exam.</a:t>
            </a:r>
          </a:p>
          <a:p>
            <a:r>
              <a:rPr lang="en-US" altLang="en-US" dirty="0" smtClean="0"/>
              <a:t>Midterm exam </a:t>
            </a:r>
            <a:endParaRPr lang="en-US" altLang="en-US" dirty="0"/>
          </a:p>
          <a:p>
            <a:pPr lvl="1"/>
            <a:r>
              <a:rPr lang="en-US" altLang="en-US" dirty="0" smtClean="0"/>
              <a:t>Proportion </a:t>
            </a:r>
            <a:r>
              <a:rPr lang="en-US" altLang="en-US" dirty="0" smtClean="0"/>
              <a:t>of the term grade: </a:t>
            </a:r>
            <a:r>
              <a:rPr lang="en-US" altLang="en-US" dirty="0" smtClean="0"/>
              <a:t>30</a:t>
            </a:r>
            <a:r>
              <a:rPr lang="en-US" altLang="en-US" dirty="0" smtClean="0"/>
              <a:t>/100</a:t>
            </a:r>
            <a:endParaRPr lang="en-US" altLang="en-US" dirty="0" smtClean="0"/>
          </a:p>
          <a:p>
            <a:pPr lvl="1"/>
            <a:r>
              <a:rPr lang="en-CA" b="1" dirty="0">
                <a:solidFill>
                  <a:srgbClr val="FF0000"/>
                </a:solidFill>
              </a:rPr>
              <a:t>In class midterm </a:t>
            </a:r>
            <a:r>
              <a:rPr lang="en-US" b="1" dirty="0"/>
              <a:t>Friday March </a:t>
            </a:r>
            <a:r>
              <a:rPr lang="en-US" b="1" dirty="0" smtClean="0"/>
              <a:t>2</a:t>
            </a:r>
          </a:p>
          <a:p>
            <a:r>
              <a:rPr lang="en-US" altLang="en-US" dirty="0" smtClean="0"/>
              <a:t>Final exam (again for multi-section: common to all lectures, out of class)</a:t>
            </a:r>
          </a:p>
          <a:p>
            <a:pPr lvl="1"/>
            <a:r>
              <a:rPr lang="en-US" altLang="en-US" dirty="0" smtClean="0"/>
              <a:t>Proportion </a:t>
            </a:r>
            <a:r>
              <a:rPr lang="en-US" altLang="en-US" dirty="0" smtClean="0"/>
              <a:t>of the term grade: 40/100</a:t>
            </a:r>
          </a:p>
          <a:p>
            <a:pPr lvl="1"/>
            <a:r>
              <a:rPr lang="en-US" altLang="en-US" dirty="0" smtClean="0"/>
              <a:t>Date/time/location determined by the Office the Registrar.</a:t>
            </a:r>
          </a:p>
          <a:p>
            <a:pPr lvl="1"/>
            <a:r>
              <a:rPr lang="en-US" altLang="en-US" dirty="0" smtClean="0"/>
              <a:t>You can find information about your final exams online via the university PeopleSoft portal.</a:t>
            </a:r>
          </a:p>
          <a:p>
            <a:r>
              <a:rPr lang="en-US" altLang="en-US" dirty="0" smtClean="0"/>
              <a:t>Both exams will completed on paper (not in front of a computer).</a:t>
            </a:r>
          </a:p>
          <a:p>
            <a:r>
              <a:rPr lang="en-US" altLang="en-US" b="1" dirty="0" smtClean="0"/>
              <a:t>You must pass the weighted average of the exam component to be awarded a grade of C- or higher in the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8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7891">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7891">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89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7891">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891">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7891">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7891">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7891">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7891">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Examinations (2)</a:t>
            </a:r>
            <a:endParaRPr lang="en-US" dirty="0"/>
          </a:p>
        </p:txBody>
      </p:sp>
      <p:sp>
        <p:nvSpPr>
          <p:cNvPr id="3" name="Content Placeholder 2"/>
          <p:cNvSpPr>
            <a:spLocks noGrp="1"/>
          </p:cNvSpPr>
          <p:nvPr>
            <p:ph idx="1"/>
          </p:nvPr>
        </p:nvSpPr>
        <p:spPr/>
        <p:txBody>
          <a:bodyPr/>
          <a:lstStyle/>
          <a:p>
            <a:r>
              <a:rPr lang="en-US" altLang="en-US" dirty="0"/>
              <a:t>Information about the examinations will be available on the main </a:t>
            </a:r>
            <a:r>
              <a:rPr lang="en-US" altLang="en-US" dirty="0" smtClean="0"/>
              <a:t>grid before </a:t>
            </a:r>
            <a:r>
              <a:rPr lang="en-US" altLang="en-US" dirty="0"/>
              <a:t>the respective test:</a:t>
            </a:r>
          </a:p>
          <a:p>
            <a:pPr lvl="1"/>
            <a:r>
              <a:rPr lang="en-US" altLang="en-US" dirty="0"/>
              <a:t>Under the main index:</a:t>
            </a:r>
          </a:p>
          <a:p>
            <a:pPr lvl="2"/>
            <a:r>
              <a:rPr lang="en-US" dirty="0"/>
              <a:t>Main grid: Course topics, lecture </a:t>
            </a:r>
            <a:r>
              <a:rPr lang="en-US" dirty="0" smtClean="0"/>
              <a:t>notes, assignment </a:t>
            </a:r>
            <a:r>
              <a:rPr lang="en-US" dirty="0"/>
              <a:t>descriptions, exam information</a:t>
            </a:r>
            <a:endParaRPr lang="pt-BR" altLang="en-US" dirty="0"/>
          </a:p>
          <a:p>
            <a:endParaRPr lang="en-US" dirty="0"/>
          </a:p>
        </p:txBody>
      </p:sp>
      <p:pic>
        <p:nvPicPr>
          <p:cNvPr id="7" name="Picture 6"/>
          <p:cNvPicPr>
            <a:picLocks noChangeAspect="1"/>
          </p:cNvPicPr>
          <p:nvPr/>
        </p:nvPicPr>
        <p:blipFill>
          <a:blip r:embed="rId2"/>
          <a:stretch>
            <a:fillRect/>
          </a:stretch>
        </p:blipFill>
        <p:spPr>
          <a:xfrm>
            <a:off x="1161317" y="2720129"/>
            <a:ext cx="5883476" cy="1465009"/>
          </a:xfrm>
          <a:prstGeom prst="rect">
            <a:avLst/>
          </a:prstGeom>
        </p:spPr>
      </p:pic>
      <p:sp>
        <p:nvSpPr>
          <p:cNvPr id="5" name="Right Arrow 4"/>
          <p:cNvSpPr/>
          <p:nvPr/>
        </p:nvSpPr>
        <p:spPr bwMode="auto">
          <a:xfrm rot="10800000">
            <a:off x="7044793" y="3655682"/>
            <a:ext cx="494270" cy="444844"/>
          </a:xfrm>
          <a:prstGeom prst="rightArrow">
            <a:avLst/>
          </a:prstGeom>
          <a:solidFill>
            <a:schemeClr val="accent2">
              <a:lumMod val="75000"/>
            </a:schemeClr>
          </a:solidFill>
          <a:ln w="38100" cap="flat" cmpd="sng" algn="ctr">
            <a:solidFill>
              <a:schemeClr val="accent2">
                <a:lumMod val="75000"/>
              </a:schemeClr>
            </a:solidFill>
            <a:prstDash val="solid"/>
            <a:round/>
            <a:headEnd type="none" w="sm" len="sm"/>
            <a:tailEnd type="none"/>
          </a:ln>
          <a:effectLst/>
        </p:spPr>
        <p:txBody>
          <a:bodyPr rtlCol="0" anchor="t" anchorCtr="0"/>
          <a:lstStyle/>
          <a:p>
            <a:pPr algn="ctr"/>
            <a:endParaRPr lang="en-US" sz="1600" dirty="0" smtClean="0"/>
          </a:p>
        </p:txBody>
      </p:sp>
      <p:pic>
        <p:nvPicPr>
          <p:cNvPr id="8" name="Picture 7"/>
          <p:cNvPicPr>
            <a:picLocks noChangeAspect="1"/>
          </p:cNvPicPr>
          <p:nvPr/>
        </p:nvPicPr>
        <p:blipFill rotWithShape="1">
          <a:blip r:embed="rId3"/>
          <a:srcRect b="10858"/>
          <a:stretch/>
        </p:blipFill>
        <p:spPr>
          <a:xfrm>
            <a:off x="110313" y="4651041"/>
            <a:ext cx="8984739" cy="1328845"/>
          </a:xfrm>
          <a:prstGeom prst="rect">
            <a:avLst/>
          </a:prstGeom>
        </p:spPr>
      </p:pic>
      <p:grpSp>
        <p:nvGrpSpPr>
          <p:cNvPr id="11" name="Group 10"/>
          <p:cNvGrpSpPr/>
          <p:nvPr/>
        </p:nvGrpSpPr>
        <p:grpSpPr>
          <a:xfrm>
            <a:off x="7013943" y="5179354"/>
            <a:ext cx="2010667" cy="617838"/>
            <a:chOff x="7423243" y="6141737"/>
            <a:chExt cx="2010667" cy="617838"/>
          </a:xfrm>
        </p:grpSpPr>
        <p:sp>
          <p:nvSpPr>
            <p:cNvPr id="9" name="Left Brace 8"/>
            <p:cNvSpPr/>
            <p:nvPr/>
          </p:nvSpPr>
          <p:spPr bwMode="auto">
            <a:xfrm>
              <a:off x="7423243" y="6141737"/>
              <a:ext cx="259492" cy="617838"/>
            </a:xfrm>
            <a:prstGeom prst="leftBrace">
              <a:avLst/>
            </a:prstGeom>
            <a:noFill/>
            <a:ln w="38100" cap="flat" cmpd="sng" algn="ctr">
              <a:solidFill>
                <a:schemeClr val="accent2">
                  <a:lumMod val="75000"/>
                </a:schemeClr>
              </a:solidFill>
              <a:prstDash val="solid"/>
              <a:round/>
              <a:headEnd type="none" w="sm" len="sm"/>
              <a:tailEnd type="none"/>
            </a:ln>
            <a:effectLst/>
          </p:spPr>
          <p:txBody>
            <a:bodyPr rtlCol="0" anchor="ctr"/>
            <a:lstStyle/>
            <a:p>
              <a:pPr algn="ctr"/>
              <a:endParaRPr lang="en-US"/>
            </a:p>
          </p:txBody>
        </p:sp>
        <p:sp>
          <p:nvSpPr>
            <p:cNvPr id="10" name="Left Brace 9"/>
            <p:cNvSpPr/>
            <p:nvPr/>
          </p:nvSpPr>
          <p:spPr bwMode="auto">
            <a:xfrm rot="10800000">
              <a:off x="9174418" y="6141737"/>
              <a:ext cx="259492" cy="617838"/>
            </a:xfrm>
            <a:prstGeom prst="leftBrace">
              <a:avLst/>
            </a:prstGeom>
            <a:noFill/>
            <a:ln w="38100" cap="flat" cmpd="sng" algn="ctr">
              <a:solidFill>
                <a:schemeClr val="accent2">
                  <a:lumMod val="75000"/>
                </a:schemeClr>
              </a:solidFill>
              <a:prstDash val="solid"/>
              <a:round/>
              <a:headEnd type="none" w="sm" len="sm"/>
              <a:tailEnd type="none"/>
            </a:ln>
            <a:effectLst/>
          </p:spPr>
          <p:txBody>
            <a:bodyPr rtlCol="0" anchor="ctr"/>
            <a:lstStyle/>
            <a:p>
              <a:pPr algn="ctr"/>
              <a:endParaRPr lang="en-US"/>
            </a:p>
          </p:txBody>
        </p:sp>
      </p:grpSp>
    </p:spTree>
    <p:extLst>
      <p:ext uri="{BB962C8B-B14F-4D97-AF65-F5344CB8AC3E}">
        <p14:creationId xmlns:p14="http://schemas.microsoft.com/office/powerpoint/2010/main" val="2457752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2"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randombar(horizontal)">
                                      <p:cBhvr>
                                        <p:cTn id="2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Examination Content</a:t>
            </a:r>
          </a:p>
        </p:txBody>
      </p:sp>
      <p:sp>
        <p:nvSpPr>
          <p:cNvPr id="3" name="Content Placeholder 2"/>
          <p:cNvSpPr>
            <a:spLocks noGrp="1"/>
          </p:cNvSpPr>
          <p:nvPr>
            <p:ph idx="1"/>
          </p:nvPr>
        </p:nvSpPr>
        <p:spPr/>
        <p:txBody>
          <a:bodyPr/>
          <a:lstStyle/>
          <a:p>
            <a:r>
              <a:rPr lang="en-US" altLang="en-US" dirty="0" smtClean="0"/>
              <a:t>Multiple choice questions:</a:t>
            </a:r>
          </a:p>
          <a:p>
            <a:pPr lvl="1"/>
            <a:r>
              <a:rPr lang="en-US" altLang="en-US" dirty="0" smtClean="0"/>
              <a:t>Partial program traces e.g., what’s the program output</a:t>
            </a:r>
          </a:p>
          <a:p>
            <a:pPr lvl="1"/>
            <a:r>
              <a:rPr lang="en-US" altLang="en-US" dirty="0" smtClean="0"/>
              <a:t>Basic program structure e.g., find the errors, which function or operator is needed for a particular mathematical operation</a:t>
            </a:r>
          </a:p>
          <a:p>
            <a:pPr lvl="1"/>
            <a:r>
              <a:rPr lang="en-US" altLang="en-US" dirty="0" smtClean="0"/>
              <a:t>More examples and details coming during the semester</a:t>
            </a:r>
          </a:p>
          <a:p>
            <a:r>
              <a:rPr lang="en-US" altLang="en-US" dirty="0" smtClean="0"/>
              <a:t>Written questions:</a:t>
            </a:r>
          </a:p>
          <a:p>
            <a:pPr lvl="1"/>
            <a:r>
              <a:rPr lang="en-US" altLang="en-US" dirty="0" smtClean="0"/>
              <a:t>Write a small/partial computer program.</a:t>
            </a:r>
          </a:p>
          <a:p>
            <a:pPr lvl="1"/>
            <a:r>
              <a:rPr lang="en-US" altLang="en-US" dirty="0" smtClean="0"/>
              <a:t>Trace the execution of a computer program e.g., what is the ‘output’.</a:t>
            </a:r>
          </a:p>
          <a:p>
            <a:pPr lvl="1"/>
            <a:r>
              <a:rPr lang="en-US" altLang="en-US" dirty="0" smtClean="0"/>
              <a:t>Conceptual (lower weight for this type of question) e.g., definition of a technical term.</a:t>
            </a:r>
          </a:p>
          <a:p>
            <a:pPr lvl="1"/>
            <a:r>
              <a:rPr lang="en-US" altLang="en-US" dirty="0" smtClean="0"/>
              <a:t>Likely there will be a smaller proportion of written questions on the midterm vs. the final.</a:t>
            </a:r>
          </a:p>
          <a:p>
            <a:r>
              <a:rPr lang="en-US" altLang="en-US" dirty="0" smtClean="0"/>
              <a:t>I will be grading the exams.</a:t>
            </a:r>
          </a:p>
          <a:p>
            <a:pPr lvl="1"/>
            <a:r>
              <a:rPr lang="en-US" altLang="en-US" dirty="0" smtClean="0"/>
              <a:t>(I’ll do the best I can to get them done in a timely fashion but remember there’s a fair number of you in the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altLang="en-US" smtClean="0"/>
              <a:t>Examination Content (2)</a:t>
            </a:r>
          </a:p>
        </p:txBody>
      </p:sp>
      <p:sp>
        <p:nvSpPr>
          <p:cNvPr id="43011" name="Content Placeholder 2"/>
          <p:cNvSpPr>
            <a:spLocks noGrp="1"/>
          </p:cNvSpPr>
          <p:nvPr>
            <p:ph idx="1"/>
          </p:nvPr>
        </p:nvSpPr>
        <p:spPr/>
        <p:txBody>
          <a:bodyPr/>
          <a:lstStyle/>
          <a:p>
            <a:r>
              <a:rPr lang="en-US" altLang="en-US" smtClean="0"/>
              <a:t>More sample ‘exam type’ questions will be provided during the semester. </a:t>
            </a:r>
          </a:p>
          <a:p>
            <a:pPr lvl="1"/>
            <a:r>
              <a:rPr lang="en-US" altLang="en-US" smtClean="0"/>
              <a:t>Sometimes ‘on the fly’ in lecture so  </a:t>
            </a:r>
            <a:r>
              <a:rPr lang="en-US" altLang="en-US" b="1" smtClean="0"/>
              <a:t>pay attention </a:t>
            </a:r>
            <a:r>
              <a:rPr lang="en-US" altLang="en-US" smtClean="0"/>
              <a:t>to these and </a:t>
            </a:r>
            <a:r>
              <a:rPr lang="en-US" altLang="en-US" b="1" smtClean="0"/>
              <a:t>take notes</a:t>
            </a:r>
            <a:r>
              <a:rPr lang="en-US" altLang="en-US" smtClean="0"/>
              <a:t>.</a:t>
            </a:r>
          </a:p>
          <a:p>
            <a:endParaRPr lang="en-US" altLang="en-US" smtClean="0"/>
          </a:p>
          <a:p>
            <a:pPr lvl="1"/>
            <a:endParaRPr lang="en-US" altLang="en-US" smtClean="0"/>
          </a:p>
          <a:p>
            <a:endParaRPr lang="en-US"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Grades For Each Component</a:t>
            </a:r>
            <a:endParaRPr lang="en-CA" dirty="0"/>
          </a:p>
        </p:txBody>
      </p:sp>
      <p:sp>
        <p:nvSpPr>
          <p:cNvPr id="3" name="Content Placeholder 2"/>
          <p:cNvSpPr>
            <a:spLocks noGrp="1"/>
          </p:cNvSpPr>
          <p:nvPr>
            <p:ph idx="1"/>
          </p:nvPr>
        </p:nvSpPr>
        <p:spPr/>
        <p:txBody>
          <a:bodyPr/>
          <a:lstStyle/>
          <a:p>
            <a:r>
              <a:rPr lang="en-CA" dirty="0" smtClean="0"/>
              <a:t>The official grading mechanism for this (and most) universities is a letter grade/grade point e.g. A/4.0, A-/3.7 etc.</a:t>
            </a:r>
          </a:p>
          <a:p>
            <a:r>
              <a:rPr lang="en-CA" dirty="0" smtClean="0"/>
              <a:t>Term grades must be stated as a letter grade.</a:t>
            </a:r>
          </a:p>
          <a:p>
            <a:r>
              <a:rPr lang="en-CA" dirty="0" smtClean="0"/>
              <a:t>Component grades (assignment, exam etc.) can either be a letter grade or a raw score (e.g. percentage)</a:t>
            </a:r>
          </a:p>
          <a:p>
            <a:r>
              <a:rPr lang="en-CA" dirty="0" smtClean="0"/>
              <a:t>For this class </a:t>
            </a:r>
          </a:p>
          <a:p>
            <a:pPr lvl="1"/>
            <a:r>
              <a:rPr lang="en-US" altLang="en-US" b="1" dirty="0" smtClean="0"/>
              <a:t>each </a:t>
            </a:r>
            <a:r>
              <a:rPr lang="en-US" altLang="en-US" b="1" dirty="0"/>
              <a:t>major component will be awarded a grade point (and not a percentage</a:t>
            </a:r>
            <a:r>
              <a:rPr lang="en-US" altLang="en-US" b="1" dirty="0" smtClean="0"/>
              <a:t>)…e.g. the 2.0 GPA and not 65% will be used to calculate your term grade. </a:t>
            </a:r>
          </a:p>
          <a:p>
            <a:pPr lvl="1"/>
            <a:r>
              <a:rPr lang="en-US" altLang="en-US" dirty="0" smtClean="0"/>
              <a:t>and this is </a:t>
            </a:r>
            <a:r>
              <a:rPr lang="en-US" altLang="en-US" dirty="0"/>
              <a:t>the value used to determine the term grade</a:t>
            </a:r>
            <a:r>
              <a:rPr lang="en-US" altLang="en-US" dirty="0" smtClean="0"/>
              <a:t>.</a:t>
            </a:r>
            <a:endParaRPr lang="en-US" altLang="en-US" dirty="0"/>
          </a:p>
        </p:txBody>
      </p:sp>
    </p:spTree>
    <p:extLst>
      <p:ext uri="{BB962C8B-B14F-4D97-AF65-F5344CB8AC3E}">
        <p14:creationId xmlns:p14="http://schemas.microsoft.com/office/powerpoint/2010/main" val="2708270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iterate type="lt">
                                    <p:tmAbs val="0"/>
                                  </p:iterate>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 presetClass="emph" presetSubtype="0" fill="hold" nodeType="clickEffect">
                                  <p:stCondLst>
                                    <p:cond delay="0"/>
                                  </p:stCondLst>
                                  <p:iterate type="lt">
                                    <p:tmPct val="0"/>
                                  </p:iterate>
                                  <p:childTnLst>
                                    <p:animScale>
                                      <p:cBhvr>
                                        <p:cTn id="26" dur="2000" fill="hold"/>
                                        <p:tgtEl>
                                          <p:spTgt spid="3">
                                            <p:txEl>
                                              <p:pRg st="4" end="4"/>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Grading: Course Components</a:t>
            </a:r>
            <a:endParaRPr lang="en-US" dirty="0"/>
          </a:p>
        </p:txBody>
      </p:sp>
      <p:sp>
        <p:nvSpPr>
          <p:cNvPr id="3" name="Content Placeholder 2"/>
          <p:cNvSpPr>
            <a:spLocks noGrp="1"/>
          </p:cNvSpPr>
          <p:nvPr>
            <p:ph idx="1"/>
          </p:nvPr>
        </p:nvSpPr>
        <p:spPr/>
        <p:txBody>
          <a:bodyPr/>
          <a:lstStyle/>
          <a:p>
            <a:r>
              <a:rPr lang="en-US" dirty="0" smtClean="0"/>
              <a:t>Each course component will have a grading key</a:t>
            </a:r>
          </a:p>
          <a:p>
            <a:r>
              <a:rPr lang="en-US" dirty="0" smtClean="0"/>
              <a:t>Sample from a past assignment (different course)</a:t>
            </a:r>
          </a:p>
          <a:p>
            <a:endParaRPr lang="en-US" dirty="0"/>
          </a:p>
          <a:p>
            <a:endParaRPr lang="en-US" dirty="0" smtClean="0"/>
          </a:p>
          <a:p>
            <a:pPr marL="0" indent="0">
              <a:buNone/>
            </a:pPr>
            <a:endParaRPr lang="en-US" dirty="0"/>
          </a:p>
          <a:p>
            <a:pPr lvl="2"/>
            <a:r>
              <a:rPr lang="en-US" dirty="0"/>
              <a:t> A student who completes only </a:t>
            </a:r>
            <a:r>
              <a:rPr lang="en-US" dirty="0" smtClean="0"/>
              <a:t>Features </a:t>
            </a:r>
            <a:r>
              <a:rPr lang="en-US" dirty="0"/>
              <a:t>#5 – 7 will be awarded an assignment grade point of 0.2 + 0.2 + 1.0 = 1.4 (just over a D+ grade</a:t>
            </a:r>
            <a:r>
              <a:rPr lang="en-US" dirty="0" smtClean="0"/>
              <a:t>)</a:t>
            </a:r>
          </a:p>
          <a:p>
            <a:r>
              <a:rPr lang="en-US" dirty="0" smtClean="0"/>
              <a:t>Examinations will include a lookup table (raw percentage score to grade point). Sample from another course.</a:t>
            </a:r>
          </a:p>
          <a:p>
            <a:endParaRPr lang="en-US" dirty="0"/>
          </a:p>
          <a:p>
            <a:endParaRPr lang="en-US" dirty="0" smtClean="0"/>
          </a:p>
        </p:txBody>
      </p:sp>
      <p:pic>
        <p:nvPicPr>
          <p:cNvPr id="5" name="Picture 4"/>
          <p:cNvPicPr>
            <a:picLocks noChangeAspect="1"/>
          </p:cNvPicPr>
          <p:nvPr/>
        </p:nvPicPr>
        <p:blipFill>
          <a:blip r:embed="rId2"/>
          <a:stretch>
            <a:fillRect/>
          </a:stretch>
        </p:blipFill>
        <p:spPr>
          <a:xfrm>
            <a:off x="679939" y="4911812"/>
            <a:ext cx="2023564" cy="1565188"/>
          </a:xfrm>
          <a:prstGeom prst="rect">
            <a:avLst/>
          </a:prstGeom>
        </p:spPr>
      </p:pic>
      <p:pic>
        <p:nvPicPr>
          <p:cNvPr id="6" name="Picture 5"/>
          <p:cNvPicPr>
            <a:picLocks noChangeAspect="1"/>
          </p:cNvPicPr>
          <p:nvPr/>
        </p:nvPicPr>
        <p:blipFill>
          <a:blip r:embed="rId3"/>
          <a:stretch>
            <a:fillRect/>
          </a:stretch>
        </p:blipFill>
        <p:spPr>
          <a:xfrm>
            <a:off x="1055077" y="2166771"/>
            <a:ext cx="5732585" cy="1194864"/>
          </a:xfrm>
          <a:prstGeom prst="rect">
            <a:avLst/>
          </a:prstGeom>
          <a:ln>
            <a:solidFill>
              <a:schemeClr val="accent1"/>
            </a:solidFill>
          </a:ln>
        </p:spPr>
      </p:pic>
    </p:spTree>
    <p:extLst>
      <p:ext uri="{BB962C8B-B14F-4D97-AF65-F5344CB8AC3E}">
        <p14:creationId xmlns:p14="http://schemas.microsoft.com/office/powerpoint/2010/main" val="1681751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Grade Points?</a:t>
            </a:r>
            <a:endParaRPr lang="en-US" dirty="0"/>
          </a:p>
        </p:txBody>
      </p:sp>
      <p:sp>
        <p:nvSpPr>
          <p:cNvPr id="3" name="Content Placeholder 2"/>
          <p:cNvSpPr>
            <a:spLocks noGrp="1"/>
          </p:cNvSpPr>
          <p:nvPr>
            <p:ph idx="1"/>
          </p:nvPr>
        </p:nvSpPr>
        <p:spPr>
          <a:xfrm>
            <a:off x="476794" y="1219200"/>
            <a:ext cx="8229600" cy="5029200"/>
          </a:xfrm>
        </p:spPr>
        <p:txBody>
          <a:bodyPr/>
          <a:lstStyle/>
          <a:p>
            <a:r>
              <a:rPr lang="en-US" dirty="0" smtClean="0"/>
              <a:t>It’s the official university grading system</a:t>
            </a:r>
          </a:p>
          <a:p>
            <a:pPr lvl="1"/>
            <a:r>
              <a:rPr lang="en-US" dirty="0" smtClean="0"/>
              <a:t>Alternatives are possible but require faculty level approval</a:t>
            </a:r>
          </a:p>
          <a:p>
            <a:r>
              <a:rPr lang="en-US" dirty="0"/>
              <a:t>Approval of anything other than a grade point system requires predetermined cutoffs at the start of the term e.g., &gt;= 90% equals ‘A’ etc.</a:t>
            </a:r>
          </a:p>
          <a:p>
            <a:pPr lvl="1"/>
            <a:r>
              <a:rPr lang="en-US" dirty="0"/>
              <a:t>Doesn’t allow for consideration that individual components may be more challenging than others (lower cutoffs</a:t>
            </a:r>
            <a:r>
              <a:rPr lang="en-US" dirty="0" smtClean="0"/>
              <a:t>)</a:t>
            </a:r>
          </a:p>
          <a:p>
            <a:r>
              <a:rPr lang="en-US" dirty="0" smtClean="0"/>
              <a:t>Grade points are more lenient for grades on the lower-middle end of the scale</a:t>
            </a:r>
          </a:p>
          <a:p>
            <a:pPr lvl="1"/>
            <a:r>
              <a:rPr lang="en-US" dirty="0" smtClean="0"/>
              <a:t>Grade points: Getting an “A”/4.0 on the assignment component worth 30% of the term grade yields a minimum term grade of 1.2 (4.0 * 0.3) which equates to a term grade of ‘D’ (possibly higher)</a:t>
            </a:r>
          </a:p>
          <a:p>
            <a:pPr lvl="1"/>
            <a:r>
              <a:rPr lang="en-US" dirty="0" smtClean="0"/>
              <a:t>Percentages: Getting an “A” may roughly work out to 90% or higher (depending on the scale) which works out to a minimum term percent of 27% = 90% score * 30% weight…almost certainly an “F” for the term grade.</a:t>
            </a:r>
          </a:p>
        </p:txBody>
      </p:sp>
    </p:spTree>
    <p:extLst>
      <p:ext uri="{BB962C8B-B14F-4D97-AF65-F5344CB8AC3E}">
        <p14:creationId xmlns:p14="http://schemas.microsoft.com/office/powerpoint/2010/main" val="3707080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Grade Points Are Letter Grades Not Percentages</a:t>
            </a:r>
            <a:endParaRPr lang="en-CA" dirty="0"/>
          </a:p>
        </p:txBody>
      </p:sp>
      <p:sp>
        <p:nvSpPr>
          <p:cNvPr id="3" name="Content Placeholder 2"/>
          <p:cNvSpPr>
            <a:spLocks noGrp="1"/>
          </p:cNvSpPr>
          <p:nvPr>
            <p:ph idx="1"/>
          </p:nvPr>
        </p:nvSpPr>
        <p:spPr/>
        <p:txBody>
          <a:bodyPr/>
          <a:lstStyle/>
          <a:p>
            <a:r>
              <a:rPr lang="en-CA" dirty="0"/>
              <a:t>For examinations the mapping between a raw score and a grade point occurs one way (raw score </a:t>
            </a:r>
            <a:r>
              <a:rPr lang="en-CA" dirty="0" smtClean="0"/>
              <a:t>mapped to </a:t>
            </a:r>
            <a:r>
              <a:rPr lang="en-CA" dirty="0"/>
              <a:t>grade point)</a:t>
            </a:r>
          </a:p>
          <a:p>
            <a:pPr lvl="1"/>
            <a:r>
              <a:rPr lang="en-CA" dirty="0"/>
              <a:t>Example (purely for illustration purposes) 65 – 69% = C/2.0, 70 – 74% = C+/2.3</a:t>
            </a:r>
          </a:p>
          <a:p>
            <a:pPr lvl="1"/>
            <a:r>
              <a:rPr lang="en-CA" dirty="0"/>
              <a:t>But grade points don’t correlate back to percentages </a:t>
            </a:r>
          </a:p>
          <a:p>
            <a:pPr lvl="2"/>
            <a:r>
              <a:rPr lang="en-CA" dirty="0"/>
              <a:t>e.g. I was awarded a 66% on midterm and then I see this is a 2.0 GPA (out of 4.0)</a:t>
            </a:r>
          </a:p>
          <a:p>
            <a:pPr lvl="2"/>
            <a:r>
              <a:rPr lang="en-CA" dirty="0"/>
              <a:t>Does this mean that my percentage ‘went’ from a 66% to a 50%!!!???</a:t>
            </a:r>
          </a:p>
          <a:p>
            <a:pPr lvl="2"/>
            <a:r>
              <a:rPr lang="en-CA" dirty="0"/>
              <a:t>No. </a:t>
            </a:r>
            <a:endParaRPr lang="en-CA" dirty="0" smtClean="0"/>
          </a:p>
          <a:p>
            <a:pPr lvl="3"/>
            <a:r>
              <a:rPr lang="en-CA" dirty="0" smtClean="0"/>
              <a:t>A C/2.0 does not mean that 50% was awarded as a course grade.</a:t>
            </a:r>
            <a:endParaRPr lang="en-CA" dirty="0"/>
          </a:p>
          <a:p>
            <a:pPr lvl="3"/>
            <a:r>
              <a:rPr lang="en-CA" dirty="0"/>
              <a:t>To put this in perspective a passing grade point in this university is a 1.0/D in a course. If a grade point mapped back to a percentage this would mean that anyone getting a 25% or higher would pass any course here</a:t>
            </a:r>
            <a:r>
              <a:rPr lang="en-CA" dirty="0" smtClean="0"/>
              <a:t>.</a:t>
            </a:r>
          </a:p>
          <a:p>
            <a:pPr lvl="1" eaLnBrk="1" fontAlgn="auto" hangingPunct="1">
              <a:spcAft>
                <a:spcPts val="0"/>
              </a:spcAft>
              <a:buFont typeface="Arial" panose="020B0604020202020204" pitchFamily="34" charset="0"/>
              <a:buChar char="•"/>
              <a:defRPr/>
            </a:pPr>
            <a:r>
              <a:rPr lang="en-US" altLang="en-US" dirty="0"/>
              <a:t>The mapping of the midterm to grade point will be posted sometime after the midterm grades have been released.</a:t>
            </a:r>
          </a:p>
          <a:p>
            <a:pPr lvl="1" eaLnBrk="1" fontAlgn="auto" hangingPunct="1">
              <a:spcAft>
                <a:spcPts val="0"/>
              </a:spcAft>
              <a:buFont typeface="Arial" panose="020B0604020202020204" pitchFamily="34" charset="0"/>
              <a:buChar char="•"/>
              <a:defRPr/>
            </a:pPr>
            <a:r>
              <a:rPr lang="en-US" altLang="en-US" dirty="0"/>
              <a:t>The mapping of the final exam to grade point will be posted sometime after the final exam grades have been released.</a:t>
            </a:r>
          </a:p>
          <a:p>
            <a:pPr lvl="3"/>
            <a:endParaRPr lang="en-CA" dirty="0"/>
          </a:p>
          <a:p>
            <a:pPr lvl="1"/>
            <a:endParaRPr lang="en-CA" dirty="0"/>
          </a:p>
          <a:p>
            <a:endParaRPr lang="en-CA" dirty="0"/>
          </a:p>
          <a:p>
            <a:endParaRPr lang="en-CA" dirty="0"/>
          </a:p>
        </p:txBody>
      </p:sp>
    </p:spTree>
    <p:extLst>
      <p:ext uri="{BB962C8B-B14F-4D97-AF65-F5344CB8AC3E}">
        <p14:creationId xmlns:p14="http://schemas.microsoft.com/office/powerpoint/2010/main" val="3708969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dirty="0" smtClean="0"/>
              <a:t>Estimating Your Overall Term Grade Point</a:t>
            </a:r>
          </a:p>
        </p:txBody>
      </p:sp>
      <p:sp>
        <p:nvSpPr>
          <p:cNvPr id="3" name="Content Placeholder 2"/>
          <p:cNvSpPr>
            <a:spLocks noGrp="1"/>
          </p:cNvSpPr>
          <p:nvPr>
            <p:ph idx="1"/>
          </p:nvPr>
        </p:nvSpPr>
        <p:spPr>
          <a:xfrm>
            <a:off x="762000" y="1256211"/>
            <a:ext cx="8229600" cy="5029200"/>
          </a:xfrm>
        </p:spPr>
        <p:txBody>
          <a:bodyPr/>
          <a:lstStyle/>
          <a:p>
            <a:pPr>
              <a:defRPr/>
            </a:pPr>
            <a:r>
              <a:rPr lang="en-US" dirty="0" smtClean="0"/>
              <a:t>To determine your weighted term grade point simply </a:t>
            </a:r>
            <a:r>
              <a:rPr lang="en-US" i="1" dirty="0" smtClean="0"/>
              <a:t>multiply each grade point</a:t>
            </a:r>
            <a:r>
              <a:rPr lang="en-US" dirty="0" smtClean="0"/>
              <a:t> by the weight of each component.</a:t>
            </a:r>
          </a:p>
          <a:p>
            <a:pPr lvl="1">
              <a:defRPr/>
            </a:pPr>
            <a:r>
              <a:rPr lang="en-US" b="1" dirty="0" smtClean="0">
                <a:solidFill>
                  <a:srgbClr val="FF0000"/>
                </a:solidFill>
              </a:rPr>
              <a:t>Percentages won’t be used to determine the term grade point/letter</a:t>
            </a:r>
          </a:p>
          <a:p>
            <a:pPr>
              <a:defRPr/>
            </a:pPr>
            <a:r>
              <a:rPr lang="en-US" dirty="0" smtClean="0"/>
              <a:t>Sum the weighted grade points to determine the term grade.</a:t>
            </a:r>
          </a:p>
          <a:p>
            <a:pPr>
              <a:defRPr/>
            </a:pPr>
            <a:r>
              <a:rPr lang="en-US" dirty="0" smtClean="0"/>
              <a:t>Simple and short example (not exactly the same as this term but it should be enough to give you an idea of how to do the specific calculations required this semester):</a:t>
            </a:r>
          </a:p>
          <a:p>
            <a:pPr lvl="2">
              <a:defRPr/>
            </a:pPr>
            <a:r>
              <a:rPr lang="en-US" dirty="0" smtClean="0">
                <a:latin typeface="Consolas" panose="020B0609020204030204" pitchFamily="49" charset="0"/>
                <a:cs typeface="Consolas" panose="020B0609020204030204" pitchFamily="49" charset="0"/>
              </a:rPr>
              <a:t>Assignments: weight = </a:t>
            </a:r>
            <a:r>
              <a:rPr lang="en-US" dirty="0" smtClean="0">
                <a:solidFill>
                  <a:schemeClr val="accent5">
                    <a:lumMod val="50000"/>
                  </a:schemeClr>
                </a:solidFill>
                <a:latin typeface="Consolas" panose="020B0609020204030204" pitchFamily="49" charset="0"/>
                <a:cs typeface="Consolas" panose="020B0609020204030204" pitchFamily="49" charset="0"/>
              </a:rPr>
              <a:t>30/100</a:t>
            </a:r>
            <a:r>
              <a:rPr lang="en-US" dirty="0" smtClean="0">
                <a:latin typeface="Consolas" panose="020B0609020204030204" pitchFamily="49" charset="0"/>
                <a:cs typeface="Consolas" panose="020B0609020204030204" pitchFamily="49" charset="0"/>
              </a:rPr>
              <a:t>, example score = </a:t>
            </a:r>
            <a:r>
              <a:rPr lang="en-US" dirty="0" smtClean="0">
                <a:solidFill>
                  <a:srgbClr val="FF0000"/>
                </a:solidFill>
                <a:latin typeface="Consolas" panose="020B0609020204030204" pitchFamily="49" charset="0"/>
                <a:cs typeface="Consolas" panose="020B0609020204030204" pitchFamily="49" charset="0"/>
              </a:rPr>
              <a:t>A</a:t>
            </a:r>
          </a:p>
          <a:p>
            <a:pPr lvl="2">
              <a:defRPr/>
            </a:pPr>
            <a:r>
              <a:rPr lang="en-US" dirty="0" smtClean="0">
                <a:latin typeface="Consolas" panose="020B0609020204030204" pitchFamily="49" charset="0"/>
                <a:cs typeface="Consolas" panose="020B0609020204030204" pitchFamily="49" charset="0"/>
              </a:rPr>
              <a:t>Midterm: weight = </a:t>
            </a:r>
            <a:r>
              <a:rPr lang="en-US" dirty="0" smtClean="0">
                <a:solidFill>
                  <a:schemeClr val="accent5">
                    <a:lumMod val="50000"/>
                  </a:schemeClr>
                </a:solidFill>
                <a:latin typeface="Consolas" panose="020B0609020204030204" pitchFamily="49" charset="0"/>
                <a:cs typeface="Consolas" panose="020B0609020204030204" pitchFamily="49" charset="0"/>
              </a:rPr>
              <a:t>30/100</a:t>
            </a:r>
            <a:r>
              <a:rPr lang="en-US" dirty="0" smtClean="0">
                <a:latin typeface="Consolas" panose="020B0609020204030204" pitchFamily="49" charset="0"/>
                <a:cs typeface="Consolas" panose="020B0609020204030204" pitchFamily="49" charset="0"/>
              </a:rPr>
              <a:t>, example score = </a:t>
            </a:r>
            <a:r>
              <a:rPr lang="en-US" dirty="0" smtClean="0">
                <a:solidFill>
                  <a:srgbClr val="FF0000"/>
                </a:solidFill>
                <a:latin typeface="Consolas" panose="020B0609020204030204" pitchFamily="49" charset="0"/>
                <a:cs typeface="Consolas" panose="020B0609020204030204" pitchFamily="49" charset="0"/>
              </a:rPr>
              <a:t>B+</a:t>
            </a:r>
          </a:p>
          <a:p>
            <a:pPr lvl="2">
              <a:defRPr/>
            </a:pPr>
            <a:r>
              <a:rPr lang="en-US" dirty="0" smtClean="0">
                <a:latin typeface="Consolas" panose="020B0609020204030204" pitchFamily="49" charset="0"/>
                <a:cs typeface="Consolas" panose="020B0609020204030204" pitchFamily="49" charset="0"/>
              </a:rPr>
              <a:t>Final: weight = </a:t>
            </a:r>
            <a:r>
              <a:rPr lang="en-US" dirty="0" smtClean="0">
                <a:solidFill>
                  <a:schemeClr val="accent5">
                    <a:lumMod val="50000"/>
                  </a:schemeClr>
                </a:solidFill>
                <a:latin typeface="Consolas" panose="020B0609020204030204" pitchFamily="49" charset="0"/>
                <a:cs typeface="Consolas" panose="020B0609020204030204" pitchFamily="49" charset="0"/>
              </a:rPr>
              <a:t>40/100</a:t>
            </a:r>
            <a:r>
              <a:rPr lang="en-US" dirty="0" smtClean="0">
                <a:latin typeface="Consolas" panose="020B0609020204030204" pitchFamily="49" charset="0"/>
                <a:cs typeface="Consolas" panose="020B0609020204030204" pitchFamily="49" charset="0"/>
              </a:rPr>
              <a:t>, example score = </a:t>
            </a:r>
            <a:r>
              <a:rPr lang="en-US" dirty="0" smtClean="0">
                <a:solidFill>
                  <a:srgbClr val="FF0000"/>
                </a:solidFill>
                <a:latin typeface="Consolas" panose="020B0609020204030204" pitchFamily="49" charset="0"/>
                <a:cs typeface="Consolas" panose="020B0609020204030204" pitchFamily="49" charset="0"/>
              </a:rPr>
              <a:t>C-</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assignments: </a:t>
            </a:r>
            <a:r>
              <a:rPr lang="en-US" dirty="0" smtClean="0">
                <a:solidFill>
                  <a:schemeClr val="accent5">
                    <a:lumMod val="50000"/>
                  </a:schemeClr>
                </a:solidFill>
                <a:latin typeface="Consolas" panose="020B0609020204030204" pitchFamily="49" charset="0"/>
                <a:cs typeface="Consolas" panose="020B0609020204030204" pitchFamily="49" charset="0"/>
              </a:rPr>
              <a:t>0.3</a:t>
            </a:r>
            <a:r>
              <a:rPr lang="en-US" dirty="0" smtClean="0">
                <a:latin typeface="Consolas" panose="020B0609020204030204" pitchFamily="49" charset="0"/>
                <a:cs typeface="Consolas" panose="020B0609020204030204" pitchFamily="49" charset="0"/>
              </a:rPr>
              <a:t> * </a:t>
            </a:r>
            <a:r>
              <a:rPr lang="en-US" dirty="0" smtClean="0">
                <a:solidFill>
                  <a:srgbClr val="FF0000"/>
                </a:solidFill>
                <a:latin typeface="Consolas" panose="020B0609020204030204" pitchFamily="49" charset="0"/>
                <a:cs typeface="Consolas" panose="020B0609020204030204" pitchFamily="49" charset="0"/>
              </a:rPr>
              <a:t>4.0</a:t>
            </a:r>
            <a:r>
              <a:rPr lang="en-US" dirty="0" smtClean="0">
                <a:latin typeface="Consolas" panose="020B0609020204030204" pitchFamily="49" charset="0"/>
                <a:cs typeface="Consolas" panose="020B0609020204030204" pitchFamily="49" charset="0"/>
              </a:rPr>
              <a:t> = </a:t>
            </a:r>
            <a:r>
              <a:rPr lang="en-US" b="1" dirty="0" smtClean="0">
                <a:solidFill>
                  <a:schemeClr val="accent2">
                    <a:lumMod val="75000"/>
                  </a:schemeClr>
                </a:solidFill>
                <a:latin typeface="Consolas" panose="020B0609020204030204" pitchFamily="49" charset="0"/>
                <a:cs typeface="Consolas" panose="020B0609020204030204" pitchFamily="49" charset="0"/>
              </a:rPr>
              <a:t>1.2</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midterm: </a:t>
            </a:r>
            <a:r>
              <a:rPr lang="en-US" dirty="0" smtClean="0">
                <a:solidFill>
                  <a:schemeClr val="accent5">
                    <a:lumMod val="50000"/>
                  </a:schemeClr>
                </a:solidFill>
                <a:latin typeface="Consolas" panose="020B0609020204030204" pitchFamily="49" charset="0"/>
                <a:cs typeface="Consolas" panose="020B0609020204030204" pitchFamily="49" charset="0"/>
              </a:rPr>
              <a:t>0.3</a:t>
            </a:r>
            <a:r>
              <a:rPr lang="en-US" dirty="0" smtClean="0">
                <a:latin typeface="Consolas" panose="020B0609020204030204" pitchFamily="49" charset="0"/>
                <a:cs typeface="Consolas" panose="020B0609020204030204" pitchFamily="49" charset="0"/>
              </a:rPr>
              <a:t> * </a:t>
            </a:r>
            <a:r>
              <a:rPr lang="en-US" dirty="0" smtClean="0">
                <a:solidFill>
                  <a:srgbClr val="FF0000"/>
                </a:solidFill>
                <a:latin typeface="Consolas" panose="020B0609020204030204" pitchFamily="49" charset="0"/>
                <a:cs typeface="Consolas" panose="020B0609020204030204" pitchFamily="49" charset="0"/>
              </a:rPr>
              <a:t>3.3</a:t>
            </a:r>
            <a:r>
              <a:rPr lang="en-US" dirty="0" smtClean="0">
                <a:latin typeface="Consolas" panose="020B0609020204030204" pitchFamily="49" charset="0"/>
                <a:cs typeface="Consolas" panose="020B0609020204030204" pitchFamily="49" charset="0"/>
              </a:rPr>
              <a:t> = </a:t>
            </a:r>
            <a:r>
              <a:rPr lang="en-US" b="1" dirty="0" smtClean="0">
                <a:solidFill>
                  <a:schemeClr val="accent2">
                    <a:lumMod val="75000"/>
                  </a:schemeClr>
                </a:solidFill>
                <a:latin typeface="Consolas" panose="020B0609020204030204" pitchFamily="49" charset="0"/>
                <a:cs typeface="Consolas" panose="020B0609020204030204" pitchFamily="49" charset="0"/>
              </a:rPr>
              <a:t>0.99</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Weighted final: </a:t>
            </a:r>
            <a:r>
              <a:rPr lang="en-US" dirty="0" smtClean="0">
                <a:solidFill>
                  <a:schemeClr val="accent5">
                    <a:lumMod val="50000"/>
                  </a:schemeClr>
                </a:solidFill>
                <a:latin typeface="Consolas" panose="020B0609020204030204" pitchFamily="49" charset="0"/>
                <a:cs typeface="Consolas" panose="020B0609020204030204" pitchFamily="49" charset="0"/>
              </a:rPr>
              <a:t>0.4</a:t>
            </a:r>
            <a:r>
              <a:rPr lang="en-US" dirty="0" smtClean="0">
                <a:latin typeface="Consolas" panose="020B0609020204030204" pitchFamily="49" charset="0"/>
                <a:cs typeface="Consolas" panose="020B0609020204030204" pitchFamily="49" charset="0"/>
              </a:rPr>
              <a:t> * </a:t>
            </a:r>
            <a:r>
              <a:rPr lang="en-US" dirty="0" smtClean="0">
                <a:solidFill>
                  <a:srgbClr val="FF0000"/>
                </a:solidFill>
                <a:latin typeface="Consolas" panose="020B0609020204030204" pitchFamily="49" charset="0"/>
                <a:cs typeface="Consolas" panose="020B0609020204030204" pitchFamily="49" charset="0"/>
              </a:rPr>
              <a:t>1.7</a:t>
            </a:r>
            <a:r>
              <a:rPr lang="en-US" dirty="0" smtClean="0">
                <a:latin typeface="Consolas" panose="020B0609020204030204" pitchFamily="49" charset="0"/>
                <a:cs typeface="Consolas" panose="020B0609020204030204" pitchFamily="49" charset="0"/>
              </a:rPr>
              <a:t> = </a:t>
            </a:r>
            <a:r>
              <a:rPr lang="en-US" b="1" dirty="0" smtClean="0">
                <a:solidFill>
                  <a:schemeClr val="accent2">
                    <a:lumMod val="75000"/>
                  </a:schemeClr>
                </a:solidFill>
                <a:latin typeface="Consolas" panose="020B0609020204030204" pitchFamily="49" charset="0"/>
                <a:cs typeface="Consolas" panose="020B0609020204030204" pitchFamily="49" charset="0"/>
              </a:rPr>
              <a:t>0.68</a:t>
            </a:r>
          </a:p>
          <a:p>
            <a:pPr marL="447675" lvl="2" indent="0">
              <a:buFont typeface="Times New Roman" pitchFamily="18" charset="0"/>
              <a:buNone/>
              <a:defRPr/>
            </a:pPr>
            <a:r>
              <a:rPr lang="en-US" dirty="0" smtClean="0">
                <a:latin typeface="Consolas" panose="020B0609020204030204" pitchFamily="49" charset="0"/>
                <a:cs typeface="Consolas" panose="020B0609020204030204" pitchFamily="49" charset="0"/>
              </a:rPr>
              <a:t>Total term grade point = </a:t>
            </a:r>
            <a:r>
              <a:rPr lang="en-US" b="1" dirty="0" smtClean="0">
                <a:solidFill>
                  <a:schemeClr val="accent2">
                    <a:lumMod val="75000"/>
                  </a:schemeClr>
                </a:solidFill>
                <a:latin typeface="Consolas" panose="020B0609020204030204" pitchFamily="49" charset="0"/>
                <a:cs typeface="Consolas" panose="020B0609020204030204" pitchFamily="49" charset="0"/>
              </a:rPr>
              <a:t>1.2</a:t>
            </a:r>
            <a:r>
              <a:rPr lang="en-US" dirty="0" smtClean="0">
                <a:latin typeface="Consolas" panose="020B0609020204030204" pitchFamily="49" charset="0"/>
                <a:cs typeface="Consolas" panose="020B0609020204030204" pitchFamily="49" charset="0"/>
              </a:rPr>
              <a:t> + </a:t>
            </a:r>
            <a:r>
              <a:rPr lang="en-US" b="1" dirty="0" smtClean="0">
                <a:solidFill>
                  <a:schemeClr val="accent2">
                    <a:lumMod val="75000"/>
                  </a:schemeClr>
                </a:solidFill>
                <a:latin typeface="Consolas" panose="020B0609020204030204" pitchFamily="49" charset="0"/>
                <a:cs typeface="Consolas" panose="020B0609020204030204" pitchFamily="49" charset="0"/>
              </a:rPr>
              <a:t>0.99</a:t>
            </a:r>
            <a:r>
              <a:rPr lang="en-US" dirty="0" smtClean="0">
                <a:latin typeface="Consolas" panose="020B0609020204030204" pitchFamily="49" charset="0"/>
                <a:cs typeface="Consolas" panose="020B0609020204030204" pitchFamily="49" charset="0"/>
              </a:rPr>
              <a:t> + </a:t>
            </a:r>
            <a:r>
              <a:rPr lang="en-US" b="1" dirty="0" smtClean="0">
                <a:solidFill>
                  <a:schemeClr val="accent2">
                    <a:lumMod val="75000"/>
                  </a:schemeClr>
                </a:solidFill>
                <a:latin typeface="Consolas" panose="020B0609020204030204" pitchFamily="49" charset="0"/>
                <a:cs typeface="Consolas" panose="020B0609020204030204" pitchFamily="49" charset="0"/>
              </a:rPr>
              <a:t>0.68</a:t>
            </a:r>
            <a:r>
              <a:rPr lang="en-US" dirty="0" smtClean="0">
                <a:latin typeface="Consolas" panose="020B0609020204030204" pitchFamily="49" charset="0"/>
                <a:cs typeface="Consolas" panose="020B0609020204030204" pitchFamily="49" charset="0"/>
              </a:rPr>
              <a:t> = </a:t>
            </a:r>
            <a:r>
              <a:rPr lang="en-US" b="1" dirty="0" smtClean="0">
                <a:solidFill>
                  <a:schemeClr val="accent2">
                    <a:lumMod val="75000"/>
                  </a:schemeClr>
                </a:solidFill>
                <a:latin typeface="Consolas" panose="020B0609020204030204" pitchFamily="49" charset="0"/>
                <a:cs typeface="Consolas" panose="020B0609020204030204" pitchFamily="49" charset="0"/>
              </a:rPr>
              <a:t>2.87</a:t>
            </a:r>
          </a:p>
          <a:p>
            <a:pPr marL="225425" lvl="1" indent="0">
              <a:buNone/>
              <a:defRPr/>
            </a:pPr>
            <a:r>
              <a:rPr lang="en-US" dirty="0"/>
              <a:t>(In this case the term letter is B-)</a:t>
            </a:r>
          </a:p>
          <a:p>
            <a:pPr marL="225425" lvl="1" indent="0">
              <a:buFont typeface="Times New Roman" pitchFamily="18" charset="0"/>
              <a:buNone/>
              <a:defRPr/>
            </a:pPr>
            <a:endParaRPr lang="en-US" dirty="0" smtClean="0"/>
          </a:p>
          <a:p>
            <a:pPr marL="225425" lvl="1" indent="0">
              <a:buFont typeface="Times New Roman" pitchFamily="18" charset="0"/>
              <a:buNone/>
              <a:defRPr/>
            </a:pPr>
            <a:endParaRPr lang="en-US" dirty="0"/>
          </a:p>
          <a:p>
            <a:pPr>
              <a:defRPr/>
            </a:pPr>
            <a:endParaRPr lang="en-US" dirty="0"/>
          </a:p>
        </p:txBody>
      </p:sp>
    </p:spTree>
    <p:extLst>
      <p:ext uri="{BB962C8B-B14F-4D97-AF65-F5344CB8AC3E}">
        <p14:creationId xmlns:p14="http://schemas.microsoft.com/office/powerpoint/2010/main" val="3764445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3"/>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Estimating Your Overall Term Grade </a:t>
            </a:r>
            <a:r>
              <a:rPr lang="en-US" altLang="en-US" dirty="0" smtClean="0"/>
              <a:t>Point (2)</a:t>
            </a:r>
            <a:endParaRPr lang="en-US" dirty="0"/>
          </a:p>
        </p:txBody>
      </p:sp>
      <p:sp>
        <p:nvSpPr>
          <p:cNvPr id="3" name="Content Placeholder 2"/>
          <p:cNvSpPr>
            <a:spLocks noGrp="1"/>
          </p:cNvSpPr>
          <p:nvPr>
            <p:ph idx="1"/>
          </p:nvPr>
        </p:nvSpPr>
        <p:spPr/>
        <p:txBody>
          <a:bodyPr/>
          <a:lstStyle/>
          <a:p>
            <a:r>
              <a:rPr lang="en-US" dirty="0" smtClean="0"/>
              <a:t>Use the spreadsheet on the course web page to estimate your term letter grade:</a:t>
            </a:r>
          </a:p>
          <a:p>
            <a:pPr lvl="1" fontAlgn="auto">
              <a:spcBef>
                <a:spcPts val="0"/>
              </a:spcBef>
              <a:spcAft>
                <a:spcPts val="0"/>
              </a:spcAft>
              <a:defRPr/>
            </a:pPr>
            <a:r>
              <a:rPr lang="en-US" dirty="0">
                <a:hlinkClick r:id="rId2"/>
              </a:rPr>
              <a:t>http://pages.cpsc.ucalgary.ca/~</a:t>
            </a:r>
            <a:r>
              <a:rPr lang="en-US" dirty="0" smtClean="0">
                <a:hlinkClick r:id="rId2"/>
              </a:rPr>
              <a:t>tamj/2018/203W/grade_calculator.xlsx</a:t>
            </a:r>
            <a:endParaRPr lang="en-US" dirty="0"/>
          </a:p>
          <a:p>
            <a:pPr fontAlgn="auto">
              <a:spcBef>
                <a:spcPts val="0"/>
              </a:spcBef>
              <a:spcAft>
                <a:spcPts val="0"/>
              </a:spcAft>
              <a:defRPr/>
            </a:pPr>
            <a:r>
              <a:rPr lang="en-US" dirty="0" smtClean="0"/>
              <a:t>The </a:t>
            </a:r>
            <a:r>
              <a:rPr lang="en-US" dirty="0"/>
              <a:t>grade point to letter grade mapping employs the official university </a:t>
            </a:r>
            <a:r>
              <a:rPr lang="en-US" dirty="0" smtClean="0"/>
              <a:t>cutoffs:</a:t>
            </a:r>
          </a:p>
          <a:p>
            <a:pPr lvl="1" fontAlgn="auto">
              <a:spcBef>
                <a:spcPts val="0"/>
              </a:spcBef>
              <a:spcAft>
                <a:spcPts val="0"/>
              </a:spcAft>
              <a:defRPr/>
            </a:pPr>
            <a:r>
              <a:rPr lang="en-US" altLang="en-US" dirty="0" smtClean="0">
                <a:hlinkClick r:id="rId3"/>
              </a:rPr>
              <a:t>http</a:t>
            </a:r>
            <a:r>
              <a:rPr lang="en-US" altLang="en-US" dirty="0">
                <a:hlinkClick r:id="rId3"/>
              </a:rPr>
              <a:t>://</a:t>
            </a:r>
            <a:r>
              <a:rPr lang="en-US" altLang="en-US" dirty="0" smtClean="0">
                <a:hlinkClick r:id="rId3"/>
              </a:rPr>
              <a:t>www.ucalgary.ca/pubs/calendar/current/f-2.html</a:t>
            </a:r>
            <a:endParaRPr lang="en-US" altLang="en-US" dirty="0" smtClean="0"/>
          </a:p>
          <a:p>
            <a:pPr lvl="1" fontAlgn="auto">
              <a:spcBef>
                <a:spcPts val="0"/>
              </a:spcBef>
              <a:spcAft>
                <a:spcPts val="0"/>
              </a:spcAft>
              <a:defRPr/>
            </a:pPr>
            <a:r>
              <a:rPr lang="en-US" dirty="0" smtClean="0"/>
              <a:t>(I </a:t>
            </a:r>
            <a:r>
              <a:rPr lang="en-US" b="1" dirty="0"/>
              <a:t>may</a:t>
            </a:r>
            <a:r>
              <a:rPr lang="en-US" dirty="0"/>
              <a:t> employ a more lenient set of cutoffs at the end of term but the official cutoffs will provide you with a ‘worse case’ estimate of your grade).</a:t>
            </a:r>
          </a:p>
          <a:p>
            <a:pPr lvl="1"/>
            <a:r>
              <a:rPr lang="en-US" dirty="0" smtClean="0"/>
              <a:t>Also an “A+” doesn’t have a specified letter grade that is different from an “A” for term letter grades.</a:t>
            </a:r>
          </a:p>
          <a:p>
            <a:pPr lvl="2"/>
            <a:r>
              <a:rPr lang="en-US" dirty="0" smtClean="0"/>
              <a:t>I’ll likely extrapolate the pattern e.g. C+ = 2.3, B+ = 3.3 so an A+ will be higher than a 4.0 and a bit lower than 4.3 (because not all course components allow for an A+ to be awarded)</a:t>
            </a:r>
          </a:p>
          <a:p>
            <a:pPr lvl="1"/>
            <a:endParaRPr lang="en-US" dirty="0"/>
          </a:p>
        </p:txBody>
      </p:sp>
      <p:sp>
        <p:nvSpPr>
          <p:cNvPr id="4" name="Rectangle 3"/>
          <p:cNvSpPr/>
          <p:nvPr/>
        </p:nvSpPr>
        <p:spPr>
          <a:xfrm>
            <a:off x="214131" y="6077111"/>
            <a:ext cx="8582628" cy="523220"/>
          </a:xfrm>
          <a:prstGeom prst="rect">
            <a:avLst/>
          </a:prstGeom>
        </p:spPr>
        <p:txBody>
          <a:bodyPr wrap="square">
            <a:spAutoFit/>
          </a:bodyPr>
          <a:lstStyle/>
          <a:p>
            <a:pPr fontAlgn="auto">
              <a:spcBef>
                <a:spcPts val="0"/>
              </a:spcBef>
              <a:spcAft>
                <a:spcPts val="0"/>
              </a:spcAft>
              <a:defRPr/>
            </a:pPr>
            <a:r>
              <a:rPr lang="en-US" dirty="0"/>
              <a:t>1 Note: to keep things simple the formula in the spreadsheet does not check if the exam component was passed or not (you can do the check manually or add it in yourself)</a:t>
            </a:r>
          </a:p>
        </p:txBody>
      </p:sp>
    </p:spTree>
    <p:extLst>
      <p:ext uri="{BB962C8B-B14F-4D97-AF65-F5344CB8AC3E}">
        <p14:creationId xmlns:p14="http://schemas.microsoft.com/office/powerpoint/2010/main" val="1071601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t>Course Resources</a:t>
            </a:r>
          </a:p>
        </p:txBody>
      </p:sp>
      <p:sp>
        <p:nvSpPr>
          <p:cNvPr id="352259" name="Rectangle 3"/>
          <p:cNvSpPr>
            <a:spLocks noGrp="1" noChangeArrowheads="1"/>
          </p:cNvSpPr>
          <p:nvPr>
            <p:ph type="body" idx="1"/>
          </p:nvPr>
        </p:nvSpPr>
        <p:spPr/>
        <p:txBody>
          <a:bodyPr/>
          <a:lstStyle/>
          <a:p>
            <a:pPr marL="182563" indent="-182563"/>
            <a:r>
              <a:rPr lang="en-US" altLang="en-US" dirty="0" smtClean="0"/>
              <a:t>Required resources:</a:t>
            </a:r>
          </a:p>
          <a:p>
            <a:pPr marL="417513" lvl="1" indent="-182563"/>
            <a:r>
              <a:rPr lang="en-US" altLang="en-US" dirty="0" smtClean="0"/>
              <a:t>Course website: </a:t>
            </a:r>
            <a:r>
              <a:rPr lang="en-US" altLang="en-US" dirty="0">
                <a:hlinkClick r:id="rId3"/>
              </a:rPr>
              <a:t>http://pages.cpsc.ucalgary.ca/~</a:t>
            </a:r>
            <a:r>
              <a:rPr lang="en-US" altLang="en-US" dirty="0" smtClean="0">
                <a:hlinkClick r:id="rId3"/>
              </a:rPr>
              <a:t>tamj/2018/231F/index.html </a:t>
            </a:r>
            <a:r>
              <a:rPr lang="en-US" altLang="en-US" dirty="0" smtClean="0"/>
              <a:t>(You </a:t>
            </a:r>
            <a:r>
              <a:rPr lang="en-US" altLang="en-US" b="1" dirty="0" smtClean="0"/>
              <a:t>must </a:t>
            </a:r>
            <a:r>
              <a:rPr lang="en-US" altLang="en-US" dirty="0" smtClean="0"/>
              <a:t>get the notes off the course webpage before lecture)</a:t>
            </a:r>
          </a:p>
          <a:p>
            <a:pPr marL="182563" indent="-182563"/>
            <a:r>
              <a:rPr lang="en-US" altLang="en-US" dirty="0" smtClean="0"/>
              <a:t>Recommended but not required:</a:t>
            </a:r>
          </a:p>
          <a:p>
            <a:pPr marL="417513" lvl="1" indent="-182563"/>
            <a:r>
              <a:rPr lang="en-US" altLang="en-US" dirty="0" smtClean="0"/>
              <a:t>"</a:t>
            </a:r>
            <a:r>
              <a:rPr lang="en-US" altLang="en-US" i="1" dirty="0" smtClean="0"/>
              <a:t>Starting Out with Python</a:t>
            </a:r>
            <a:r>
              <a:rPr lang="en-US" altLang="en-US" dirty="0" smtClean="0"/>
              <a:t>"(Gaddis T.) Addison-Wesley</a:t>
            </a:r>
            <a:r>
              <a:rPr lang="en-US" altLang="en-US" i="1" dirty="0" smtClean="0"/>
              <a:t>.</a:t>
            </a:r>
          </a:p>
          <a:p>
            <a:pPr marL="639763" lvl="2" indent="-182563"/>
            <a:r>
              <a:rPr lang="en-US" altLang="en-US" i="1" dirty="0" smtClean="0"/>
              <a:t>4</a:t>
            </a:r>
            <a:r>
              <a:rPr lang="en-US" altLang="en-US" i="1" baseline="30000" dirty="0" smtClean="0"/>
              <a:t>th</a:t>
            </a:r>
            <a:r>
              <a:rPr lang="en-US" altLang="en-US" i="1" dirty="0" smtClean="0"/>
              <a:t> edition new in the campus bookstore</a:t>
            </a:r>
          </a:p>
          <a:p>
            <a:pPr marL="639763" lvl="2" indent="-182563"/>
            <a:r>
              <a:rPr lang="en-US" altLang="en-US" i="1" dirty="0" smtClean="0"/>
              <a:t>3</a:t>
            </a:r>
            <a:r>
              <a:rPr lang="en-US" altLang="en-US" i="1" baseline="30000" dirty="0" smtClean="0"/>
              <a:t>rd</a:t>
            </a:r>
            <a:r>
              <a:rPr lang="en-US" altLang="en-US" i="1" dirty="0" smtClean="0"/>
              <a:t> edition can be purchased in the “previously enjoyed” version</a:t>
            </a:r>
            <a:endParaRPr lang="en-US" altLang="en-US" dirty="0" smtClean="0"/>
          </a:p>
          <a:p>
            <a:pPr marL="417513" lvl="1" indent="-182563"/>
            <a:r>
              <a:rPr lang="en-US" altLang="en-US" dirty="0" smtClean="0"/>
              <a:t>Alternatively you can access any book licensed by the university (‘for free”) on the library web site: </a:t>
            </a:r>
          </a:p>
          <a:p>
            <a:pPr marL="417513" lvl="1" indent="-182563"/>
            <a:r>
              <a:rPr lang="en-US" altLang="en-US" dirty="0" smtClean="0"/>
              <a:t>(One of many books available) “</a:t>
            </a:r>
            <a:r>
              <a:rPr lang="en-US" altLang="en-US" i="1" dirty="0" smtClean="0"/>
              <a:t>Visual </a:t>
            </a:r>
            <a:r>
              <a:rPr lang="en-US" altLang="en-US" i="1" dirty="0" err="1" smtClean="0"/>
              <a:t>QuickStart</a:t>
            </a:r>
            <a:r>
              <a:rPr lang="en-US" altLang="en-US" i="1" dirty="0" smtClean="0"/>
              <a:t> guide</a:t>
            </a:r>
            <a:r>
              <a:rPr lang="en-US" altLang="en-US" dirty="0" smtClean="0"/>
              <a:t>” </a:t>
            </a:r>
            <a:r>
              <a:rPr lang="en-US" altLang="en-US" dirty="0" smtClean="0">
                <a:hlinkClick r:id="rId4"/>
              </a:rPr>
              <a:t>http://proquest.safaribooksonline.com.ezproxy.lib.ucalgary.ca/</a:t>
            </a:r>
            <a:endParaRPr lang="en-US" altLang="en-US" dirty="0" smtClean="0"/>
          </a:p>
          <a:p>
            <a:pPr marL="417513" lvl="1" indent="-182563"/>
            <a:endParaRPr lang="en-US" altLang="en-US" dirty="0" smtClean="0"/>
          </a:p>
          <a:p>
            <a:pPr marL="417513" lvl="1" indent="-182563"/>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225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22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225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5225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2259">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52259">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2259">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352259">
                                            <p:txEl>
                                              <p:pRg st="0" end="0"/>
                                            </p:txEl>
                                          </p:spTgt>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352259">
                                            <p:txEl>
                                              <p:pRg st="1" end="1"/>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1" nodeType="clickEffect">
                                  <p:stCondLst>
                                    <p:cond delay="0"/>
                                  </p:stCondLst>
                                  <p:childTnLst>
                                    <p:set>
                                      <p:cBhvr>
                                        <p:cTn id="40" dur="1" fill="hold">
                                          <p:stCondLst>
                                            <p:cond delay="0"/>
                                          </p:stCondLst>
                                        </p:cTn>
                                        <p:tgtEl>
                                          <p:spTgt spid="352259">
                                            <p:txEl>
                                              <p:pRg st="2" end="2"/>
                                            </p:txEl>
                                          </p:spTgt>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352259">
                                            <p:txEl>
                                              <p:pRg st="3" end="3"/>
                                            </p:txEl>
                                          </p:spTgt>
                                        </p:tgtEl>
                                        <p:attrNameLst>
                                          <p:attrName>style.visibility</p:attrName>
                                        </p:attrNameLst>
                                      </p:cBhvr>
                                      <p:to>
                                        <p:strVal val="visible"/>
                                      </p:to>
                                    </p:set>
                                  </p:childTnLst>
                                </p:cTn>
                              </p:par>
                              <p:par>
                                <p:cTn id="43" presetID="1" presetClass="entr" presetSubtype="0" fill="hold" grpId="1" nodeType="withEffect">
                                  <p:stCondLst>
                                    <p:cond delay="0"/>
                                  </p:stCondLst>
                                  <p:childTnLst>
                                    <p:set>
                                      <p:cBhvr>
                                        <p:cTn id="44" dur="1" fill="hold">
                                          <p:stCondLst>
                                            <p:cond delay="0"/>
                                          </p:stCondLst>
                                        </p:cTn>
                                        <p:tgtEl>
                                          <p:spTgt spid="352259">
                                            <p:txEl>
                                              <p:pRg st="4" end="4"/>
                                            </p:txEl>
                                          </p:spTgt>
                                        </p:tgtEl>
                                        <p:attrNameLst>
                                          <p:attrName>style.visibility</p:attrName>
                                        </p:attrNameLst>
                                      </p:cBhvr>
                                      <p:to>
                                        <p:strVal val="visible"/>
                                      </p:to>
                                    </p:set>
                                  </p:childTnLst>
                                </p:cTn>
                              </p:par>
                              <p:par>
                                <p:cTn id="45" presetID="1" presetClass="entr" presetSubtype="0" fill="hold" grpId="1" nodeType="withEffect">
                                  <p:stCondLst>
                                    <p:cond delay="0"/>
                                  </p:stCondLst>
                                  <p:childTnLst>
                                    <p:set>
                                      <p:cBhvr>
                                        <p:cTn id="46" dur="1" fill="hold">
                                          <p:stCondLst>
                                            <p:cond delay="0"/>
                                          </p:stCondLst>
                                        </p:cTn>
                                        <p:tgtEl>
                                          <p:spTgt spid="352259">
                                            <p:txEl>
                                              <p:pRg st="5" end="5"/>
                                            </p:txEl>
                                          </p:spTgt>
                                        </p:tgtEl>
                                        <p:attrNameLst>
                                          <p:attrName>style.visibility</p:attrName>
                                        </p:attrNameLst>
                                      </p:cBhvr>
                                      <p:to>
                                        <p:strVal val="visible"/>
                                      </p:to>
                                    </p:set>
                                  </p:childTnLst>
                                </p:cTn>
                              </p:par>
                              <p:par>
                                <p:cTn id="47" presetID="1" presetClass="entr" presetSubtype="0" fill="hold" grpId="1" nodeType="withEffect">
                                  <p:stCondLst>
                                    <p:cond delay="0"/>
                                  </p:stCondLst>
                                  <p:childTnLst>
                                    <p:set>
                                      <p:cBhvr>
                                        <p:cTn id="48" dur="1" fill="hold">
                                          <p:stCondLst>
                                            <p:cond delay="0"/>
                                          </p:stCondLst>
                                        </p:cTn>
                                        <p:tgtEl>
                                          <p:spTgt spid="352259">
                                            <p:txEl>
                                              <p:pRg st="6" end="6"/>
                                            </p:txEl>
                                          </p:spTgt>
                                        </p:tgtEl>
                                        <p:attrNameLst>
                                          <p:attrName>style.visibility</p:attrName>
                                        </p:attrNameLst>
                                      </p:cBhvr>
                                      <p:to>
                                        <p:strVal val="visible"/>
                                      </p:to>
                                    </p:set>
                                  </p:childTnLst>
                                </p:cTn>
                              </p:par>
                              <p:par>
                                <p:cTn id="49" presetID="1" presetClass="entr" presetSubtype="0" fill="hold" grpId="1" nodeType="withEffect">
                                  <p:stCondLst>
                                    <p:cond delay="0"/>
                                  </p:stCondLst>
                                  <p:childTnLst>
                                    <p:set>
                                      <p:cBhvr>
                                        <p:cTn id="50" dur="1" fill="hold">
                                          <p:stCondLst>
                                            <p:cond delay="0"/>
                                          </p:stCondLst>
                                        </p:cTn>
                                        <p:tgtEl>
                                          <p:spTgt spid="35225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bldLvl="2"/>
      <p:bldP spid="352259" grpId="1"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1" y="54725"/>
            <a:ext cx="8229600" cy="1143000"/>
          </a:xfrm>
        </p:spPr>
        <p:txBody>
          <a:bodyPr/>
          <a:lstStyle/>
          <a:p>
            <a:r>
              <a:rPr lang="en-US" dirty="0" smtClean="0"/>
              <a:t>Contrast The </a:t>
            </a:r>
            <a:r>
              <a:rPr lang="en-US" dirty="0" err="1" smtClean="0"/>
              <a:t>CutOffs</a:t>
            </a:r>
            <a:endParaRPr lang="en-US" dirty="0"/>
          </a:p>
        </p:txBody>
      </p:sp>
      <p:sp>
        <p:nvSpPr>
          <p:cNvPr id="3" name="Text Placeholder 2"/>
          <p:cNvSpPr>
            <a:spLocks noGrp="1"/>
          </p:cNvSpPr>
          <p:nvPr>
            <p:ph type="body" idx="1"/>
          </p:nvPr>
        </p:nvSpPr>
        <p:spPr>
          <a:xfrm>
            <a:off x="457201" y="869157"/>
            <a:ext cx="4040188" cy="639762"/>
          </a:xfrm>
        </p:spPr>
        <p:txBody>
          <a:bodyPr/>
          <a:lstStyle/>
          <a:p>
            <a:r>
              <a:rPr lang="en-US" sz="2000" dirty="0" smtClean="0"/>
              <a:t>Official UC cutoffs</a:t>
            </a:r>
            <a:endParaRPr lang="en-US" sz="2000" dirty="0"/>
          </a:p>
        </p:txBody>
      </p:sp>
      <p:sp>
        <p:nvSpPr>
          <p:cNvPr id="5" name="Text Placeholder 4"/>
          <p:cNvSpPr>
            <a:spLocks noGrp="1"/>
          </p:cNvSpPr>
          <p:nvPr>
            <p:ph type="body" sz="quarter" idx="3"/>
          </p:nvPr>
        </p:nvSpPr>
        <p:spPr>
          <a:xfrm>
            <a:off x="4645026" y="869157"/>
            <a:ext cx="4041775" cy="639762"/>
          </a:xfrm>
        </p:spPr>
        <p:txBody>
          <a:bodyPr/>
          <a:lstStyle/>
          <a:p>
            <a:r>
              <a:rPr lang="en-US" sz="2000" dirty="0" smtClean="0"/>
              <a:t>The Tam cutoffs</a:t>
            </a:r>
            <a:endParaRPr lang="en-US" sz="2000" dirty="0"/>
          </a:p>
        </p:txBody>
      </p:sp>
      <p:pic>
        <p:nvPicPr>
          <p:cNvPr id="8" name="Content Placeholder 7"/>
          <p:cNvPicPr>
            <a:picLocks noGrp="1" noChangeAspect="1"/>
          </p:cNvPicPr>
          <p:nvPr>
            <p:ph sz="quarter" idx="4"/>
          </p:nvPr>
        </p:nvPicPr>
        <p:blipFill>
          <a:blip r:embed="rId2"/>
          <a:stretch>
            <a:fillRect/>
          </a:stretch>
        </p:blipFill>
        <p:spPr>
          <a:xfrm>
            <a:off x="4645026" y="1508919"/>
            <a:ext cx="3216912" cy="3253468"/>
          </a:xfrm>
          <a:prstGeom prst="rect">
            <a:avLst/>
          </a:prstGeom>
        </p:spPr>
      </p:pic>
      <p:pic>
        <p:nvPicPr>
          <p:cNvPr id="7" name="Content Placeholder 6"/>
          <p:cNvPicPr>
            <a:picLocks noGrp="1" noChangeAspect="1"/>
          </p:cNvPicPr>
          <p:nvPr>
            <p:ph sz="half" idx="2"/>
          </p:nvPr>
        </p:nvPicPr>
        <p:blipFill>
          <a:blip r:embed="rId3"/>
          <a:stretch>
            <a:fillRect/>
          </a:stretch>
        </p:blipFill>
        <p:spPr>
          <a:xfrm>
            <a:off x="457201" y="1517626"/>
            <a:ext cx="3102755" cy="3245959"/>
          </a:xfrm>
          <a:prstGeom prst="rect">
            <a:avLst/>
          </a:prstGeom>
        </p:spPr>
      </p:pic>
      <p:sp>
        <p:nvSpPr>
          <p:cNvPr id="9" name="TextBox 8"/>
          <p:cNvSpPr txBox="1"/>
          <p:nvPr/>
        </p:nvSpPr>
        <p:spPr>
          <a:xfrm>
            <a:off x="3189841" y="1785257"/>
            <a:ext cx="740229" cy="3251200"/>
          </a:xfrm>
          <a:prstGeom prst="rect">
            <a:avLst/>
          </a:prstGeom>
          <a:noFill/>
          <a:ln w="0">
            <a:noFill/>
          </a:ln>
        </p:spPr>
        <p:txBody>
          <a:bodyPr wrap="square" lIns="0" rtlCol="0">
            <a:noAutofit/>
          </a:bodyPr>
          <a:lstStyle/>
          <a:p>
            <a:pPr>
              <a:spcBef>
                <a:spcPts val="30"/>
              </a:spcBef>
              <a:spcAft>
                <a:spcPts val="30"/>
              </a:spcAft>
            </a:pPr>
            <a:r>
              <a:rPr lang="en-US" sz="1600" b="1" dirty="0" smtClean="0">
                <a:solidFill>
                  <a:srgbClr val="0070C0"/>
                </a:solidFill>
              </a:rPr>
              <a:t>4</a:t>
            </a:r>
          </a:p>
          <a:p>
            <a:pPr>
              <a:spcBef>
                <a:spcPts val="30"/>
              </a:spcBef>
              <a:spcAft>
                <a:spcPts val="30"/>
              </a:spcAft>
            </a:pPr>
            <a:r>
              <a:rPr lang="en-US" sz="1600" b="1" dirty="0" smtClean="0">
                <a:solidFill>
                  <a:srgbClr val="0070C0"/>
                </a:solidFill>
              </a:rPr>
              <a:t>4</a:t>
            </a:r>
          </a:p>
          <a:p>
            <a:pPr>
              <a:spcBef>
                <a:spcPts val="30"/>
              </a:spcBef>
              <a:spcAft>
                <a:spcPts val="30"/>
              </a:spcAft>
            </a:pPr>
            <a:r>
              <a:rPr lang="en-US" sz="1600" b="1" dirty="0" smtClean="0">
                <a:solidFill>
                  <a:srgbClr val="0070C0"/>
                </a:solidFill>
              </a:rPr>
              <a:t>3.7</a:t>
            </a:r>
          </a:p>
          <a:p>
            <a:pPr>
              <a:spcBef>
                <a:spcPts val="30"/>
              </a:spcBef>
              <a:spcAft>
                <a:spcPts val="30"/>
              </a:spcAft>
            </a:pPr>
            <a:r>
              <a:rPr lang="en-US" sz="1600" b="1" dirty="0" smtClean="0">
                <a:solidFill>
                  <a:srgbClr val="0070C0"/>
                </a:solidFill>
              </a:rPr>
              <a:t>3.3</a:t>
            </a:r>
          </a:p>
          <a:p>
            <a:pPr>
              <a:spcBef>
                <a:spcPts val="30"/>
              </a:spcBef>
              <a:spcAft>
                <a:spcPts val="30"/>
              </a:spcAft>
            </a:pPr>
            <a:r>
              <a:rPr lang="en-US" sz="1600" b="1" dirty="0" smtClean="0">
                <a:solidFill>
                  <a:srgbClr val="0070C0"/>
                </a:solidFill>
              </a:rPr>
              <a:t>3.0</a:t>
            </a:r>
          </a:p>
          <a:p>
            <a:pPr>
              <a:spcBef>
                <a:spcPts val="30"/>
              </a:spcBef>
              <a:spcAft>
                <a:spcPts val="30"/>
              </a:spcAft>
            </a:pPr>
            <a:r>
              <a:rPr lang="en-US" sz="1600" b="1" dirty="0" smtClean="0">
                <a:solidFill>
                  <a:srgbClr val="0070C0"/>
                </a:solidFill>
              </a:rPr>
              <a:t>2.7</a:t>
            </a:r>
          </a:p>
          <a:p>
            <a:pPr>
              <a:spcBef>
                <a:spcPts val="30"/>
              </a:spcBef>
              <a:spcAft>
                <a:spcPts val="30"/>
              </a:spcAft>
            </a:pPr>
            <a:r>
              <a:rPr lang="en-US" sz="1600" b="1" dirty="0" smtClean="0">
                <a:solidFill>
                  <a:srgbClr val="0070C0"/>
                </a:solidFill>
              </a:rPr>
              <a:t>2.3</a:t>
            </a:r>
          </a:p>
          <a:p>
            <a:pPr>
              <a:spcBef>
                <a:spcPts val="30"/>
              </a:spcBef>
              <a:spcAft>
                <a:spcPts val="30"/>
              </a:spcAft>
            </a:pPr>
            <a:r>
              <a:rPr lang="en-US" sz="1600" b="1" dirty="0" smtClean="0">
                <a:solidFill>
                  <a:srgbClr val="0070C0"/>
                </a:solidFill>
              </a:rPr>
              <a:t>2.0</a:t>
            </a:r>
          </a:p>
          <a:p>
            <a:pPr>
              <a:spcBef>
                <a:spcPts val="30"/>
              </a:spcBef>
              <a:spcAft>
                <a:spcPts val="30"/>
              </a:spcAft>
            </a:pPr>
            <a:r>
              <a:rPr lang="en-US" sz="1600" b="1" dirty="0" smtClean="0">
                <a:solidFill>
                  <a:srgbClr val="0070C0"/>
                </a:solidFill>
              </a:rPr>
              <a:t>1.7</a:t>
            </a:r>
          </a:p>
          <a:p>
            <a:pPr>
              <a:spcBef>
                <a:spcPts val="30"/>
              </a:spcBef>
              <a:spcAft>
                <a:spcPts val="30"/>
              </a:spcAft>
            </a:pPr>
            <a:r>
              <a:rPr lang="en-US" sz="1600" b="1" dirty="0" smtClean="0">
                <a:solidFill>
                  <a:srgbClr val="0070C0"/>
                </a:solidFill>
              </a:rPr>
              <a:t>1.3</a:t>
            </a:r>
          </a:p>
          <a:p>
            <a:pPr>
              <a:spcBef>
                <a:spcPts val="30"/>
              </a:spcBef>
              <a:spcAft>
                <a:spcPts val="30"/>
              </a:spcAft>
            </a:pPr>
            <a:r>
              <a:rPr lang="en-US" sz="1600" b="1" dirty="0" smtClean="0">
                <a:solidFill>
                  <a:srgbClr val="0070C0"/>
                </a:solidFill>
              </a:rPr>
              <a:t>1.0</a:t>
            </a:r>
          </a:p>
          <a:p>
            <a:pPr>
              <a:spcBef>
                <a:spcPts val="30"/>
              </a:spcBef>
              <a:spcAft>
                <a:spcPts val="30"/>
              </a:spcAft>
            </a:pPr>
            <a:r>
              <a:rPr lang="en-US" sz="1600" b="1" dirty="0">
                <a:solidFill>
                  <a:srgbClr val="0070C0"/>
                </a:solidFill>
              </a:rPr>
              <a:t>0</a:t>
            </a:r>
            <a:endParaRPr lang="en-US" sz="1600" b="1" dirty="0" smtClean="0">
              <a:solidFill>
                <a:srgbClr val="0070C0"/>
              </a:solidFill>
            </a:endParaRPr>
          </a:p>
          <a:p>
            <a:pPr>
              <a:spcBef>
                <a:spcPts val="30"/>
              </a:spcBef>
              <a:spcAft>
                <a:spcPts val="30"/>
              </a:spcAft>
            </a:pPr>
            <a:endParaRPr lang="en-US" sz="1600" b="1" dirty="0" smtClean="0">
              <a:solidFill>
                <a:srgbClr val="0070C0"/>
              </a:solidFill>
            </a:endParaRPr>
          </a:p>
        </p:txBody>
      </p:sp>
      <p:sp>
        <p:nvSpPr>
          <p:cNvPr id="10" name="Rectangle 9"/>
          <p:cNvSpPr/>
          <p:nvPr/>
        </p:nvSpPr>
        <p:spPr>
          <a:xfrm>
            <a:off x="-812345" y="4762387"/>
            <a:ext cx="9956345" cy="2031325"/>
          </a:xfrm>
          <a:prstGeom prst="rect">
            <a:avLst/>
          </a:prstGeom>
        </p:spPr>
        <p:txBody>
          <a:bodyPr wrap="square">
            <a:spAutoFit/>
          </a:bodyPr>
          <a:lstStyle/>
          <a:p>
            <a:pPr marL="1200150" lvl="2" indent="-285750" fontAlgn="auto">
              <a:spcBef>
                <a:spcPts val="0"/>
              </a:spcBef>
              <a:spcAft>
                <a:spcPts val="0"/>
              </a:spcAft>
              <a:buFont typeface="Arial" panose="020B0604020202020204" pitchFamily="34" charset="0"/>
              <a:buChar char="•"/>
              <a:defRPr/>
            </a:pPr>
            <a:r>
              <a:rPr lang="en-US" altLang="en-US" dirty="0"/>
              <a:t>The cutoffs in the spreadsheet are </a:t>
            </a:r>
            <a:r>
              <a:rPr lang="en-US" altLang="en-US" b="1" dirty="0"/>
              <a:t>significantly more lenient </a:t>
            </a:r>
            <a:r>
              <a:rPr lang="en-US" altLang="en-US" dirty="0"/>
              <a:t>(almost everyone “gets a big break” e.g. instead of 3.7 for an A- it’s 3.5 (midpoint between A-/3.7 and B+/3.3 is the higher letter grade)</a:t>
            </a:r>
          </a:p>
          <a:p>
            <a:pPr marL="1200150" lvl="2" indent="-285750" fontAlgn="auto">
              <a:spcBef>
                <a:spcPts val="0"/>
              </a:spcBef>
              <a:spcAft>
                <a:spcPts val="0"/>
              </a:spcAft>
              <a:buFont typeface="Arial" panose="020B0604020202020204" pitchFamily="34" charset="0"/>
              <a:buChar char="•"/>
              <a:defRPr/>
            </a:pPr>
            <a:r>
              <a:rPr lang="en-US" altLang="en-US" dirty="0"/>
              <a:t>Do not expect a further “rounding up” at the end of the term e.g. 3.4999999999999999999999999999999999999999999999999 is </a:t>
            </a:r>
            <a:r>
              <a:rPr lang="en-US" altLang="en-US" dirty="0" err="1"/>
              <a:t>soooooooooooooooooooooooooooooooooooooooooooooooo</a:t>
            </a:r>
            <a:r>
              <a:rPr lang="en-US" altLang="en-US" dirty="0"/>
              <a:t> close to 3.5 can’t you get an “A-</a:t>
            </a:r>
            <a:r>
              <a:rPr lang="en-US" altLang="en-US" dirty="0" smtClean="0"/>
              <a:t>”</a:t>
            </a:r>
          </a:p>
          <a:p>
            <a:pPr marL="1200150" lvl="2" indent="-285750" fontAlgn="auto">
              <a:spcBef>
                <a:spcPts val="0"/>
              </a:spcBef>
              <a:spcAft>
                <a:spcPts val="0"/>
              </a:spcAft>
              <a:buFont typeface="Arial" panose="020B0604020202020204" pitchFamily="34" charset="0"/>
              <a:buChar char="•"/>
              <a:defRPr/>
            </a:pPr>
            <a:r>
              <a:rPr lang="en-US" altLang="en-US" dirty="0" smtClean="0"/>
              <a:t>No or </a:t>
            </a:r>
            <a:r>
              <a:rPr lang="en-US" altLang="en-US" dirty="0"/>
              <a:t>using an Internet </a:t>
            </a:r>
            <a:r>
              <a:rPr lang="en-US" altLang="en-US" dirty="0" smtClean="0"/>
              <a:t>emphasis</a:t>
            </a:r>
          </a:p>
          <a:p>
            <a:pPr marL="1200150" lvl="2" indent="-285750" fontAlgn="auto">
              <a:spcBef>
                <a:spcPts val="0"/>
              </a:spcBef>
              <a:spcAft>
                <a:spcPts val="0"/>
              </a:spcAft>
              <a:buFont typeface="Arial" panose="020B0604020202020204" pitchFamily="34" charset="0"/>
              <a:buChar char="•"/>
              <a:defRPr/>
            </a:pPr>
            <a:r>
              <a:rPr lang="en-US" altLang="en-US" dirty="0" smtClean="0"/>
              <a:t>NOOOOOOOOOOOOOOOOOOOOOOOOOOOOOOOOOOOOOOOOOOOOOOOOOOOOOOOOOOOOOOOOOOOOOOOOOOOOOOOOOOOOOOOOOOOOOOOOO</a:t>
            </a:r>
            <a:r>
              <a:rPr lang="en-US" altLang="en-US" dirty="0"/>
              <a:t>!!!!!!!!!!!!!!!!!!!!!!!!!!!!!!!!!!!!!!!!!!!!!!!!!!!!!!!!!!!!!!!!!!!!!!!!!!!!!!!!!!!!!!!!!!!!!!!!!!!!!!!!!!!!!!!!!!!!!!!!!!!!!</a:t>
            </a:r>
            <a:endParaRPr lang="en-US" dirty="0"/>
          </a:p>
        </p:txBody>
      </p:sp>
    </p:spTree>
    <p:extLst>
      <p:ext uri="{BB962C8B-B14F-4D97-AF65-F5344CB8AC3E}">
        <p14:creationId xmlns:p14="http://schemas.microsoft.com/office/powerpoint/2010/main" val="197154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bldLvl="2"/>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altLang="en-US" smtClean="0"/>
              <a:t>Common Computer Skills Assumed</a:t>
            </a:r>
          </a:p>
        </p:txBody>
      </p:sp>
      <p:sp>
        <p:nvSpPr>
          <p:cNvPr id="48131" name="Content Placeholder 2"/>
          <p:cNvSpPr>
            <a:spLocks noGrp="1"/>
          </p:cNvSpPr>
          <p:nvPr>
            <p:ph idx="1"/>
          </p:nvPr>
        </p:nvSpPr>
        <p:spPr/>
        <p:txBody>
          <a:bodyPr/>
          <a:lstStyle/>
          <a:p>
            <a:r>
              <a:rPr lang="en-US" altLang="en-US" smtClean="0"/>
              <a:t>You know what a computer is!</a:t>
            </a:r>
          </a:p>
          <a:p>
            <a:r>
              <a:rPr lang="en-US" altLang="en-US" smtClean="0"/>
              <a:t>You’ve used a computer in some form (e.g., turn on, turn off, open a file, played a game, gone online etc.)</a:t>
            </a:r>
          </a:p>
          <a:p>
            <a:r>
              <a:rPr lang="en-US" altLang="en-US" smtClean="0"/>
              <a:t>You have experience </a:t>
            </a:r>
            <a:r>
              <a:rPr lang="en-US" altLang="en-US" i="1" smtClean="0"/>
              <a:t>using common applications </a:t>
            </a:r>
            <a:r>
              <a:rPr lang="en-US" altLang="en-US" smtClean="0"/>
              <a:t>(specifically email, web browsers,  text editing using a word processor).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altLang="en-US" smtClean="0"/>
              <a:t>What This Course (CPSC 231) Is About</a:t>
            </a:r>
          </a:p>
        </p:txBody>
      </p:sp>
      <p:sp>
        <p:nvSpPr>
          <p:cNvPr id="3" name="Content Placeholder 2"/>
          <p:cNvSpPr>
            <a:spLocks noGrp="1"/>
          </p:cNvSpPr>
          <p:nvPr>
            <p:ph idx="1"/>
          </p:nvPr>
        </p:nvSpPr>
        <p:spPr/>
        <p:txBody>
          <a:bodyPr/>
          <a:lstStyle/>
          <a:p>
            <a:pPr>
              <a:defRPr/>
            </a:pPr>
            <a:r>
              <a:rPr lang="en-US" dirty="0" smtClean="0"/>
              <a:t>Writing/creating computer programs.</a:t>
            </a:r>
          </a:p>
          <a:p>
            <a:pPr marL="114300" indent="-114300">
              <a:defRPr/>
            </a:pPr>
            <a:r>
              <a:rPr lang="en-CA" dirty="0" smtClean="0"/>
              <a:t>But it is </a:t>
            </a:r>
            <a:r>
              <a:rPr lang="en-CA" i="1" dirty="0" smtClean="0"/>
              <a:t>not assumed</a:t>
            </a:r>
            <a:r>
              <a:rPr lang="en-CA" dirty="0" smtClean="0"/>
              <a:t> that you have prior knowledge of Computer Science (or even experience writing programs)</a:t>
            </a:r>
          </a:p>
          <a:p>
            <a:pPr marL="114300" indent="-114300">
              <a:defRPr/>
            </a:pPr>
            <a:r>
              <a:rPr lang="en-CA" dirty="0" smtClean="0"/>
              <a:t>It can be a lot of work.</a:t>
            </a:r>
          </a:p>
          <a:p>
            <a:pPr marL="114300" indent="-114300">
              <a:defRPr/>
            </a:pPr>
            <a:endParaRPr lang="en-CA" dirty="0"/>
          </a:p>
          <a:p>
            <a:pPr marL="114300" indent="-114300">
              <a:defRPr/>
            </a:pPr>
            <a:endParaRPr lang="en-CA" dirty="0" smtClean="0"/>
          </a:p>
          <a:p>
            <a:pPr marL="114300" indent="-114300">
              <a:defRPr/>
            </a:pPr>
            <a:endParaRPr lang="en-CA" dirty="0"/>
          </a:p>
          <a:p>
            <a:pPr marL="114300" indent="-114300">
              <a:defRPr/>
            </a:pPr>
            <a:endParaRPr lang="en-CA" dirty="0" smtClean="0"/>
          </a:p>
          <a:p>
            <a:pPr marL="457200" lvl="1" indent="-222250">
              <a:defRPr/>
            </a:pPr>
            <a:endParaRPr lang="en-CA" dirty="0" smtClean="0"/>
          </a:p>
          <a:p>
            <a:pPr marL="457200" lvl="1" indent="-222250">
              <a:defRPr/>
            </a:pPr>
            <a:endParaRPr lang="en-CA" dirty="0"/>
          </a:p>
          <a:p>
            <a:pPr marL="457200" lvl="1" indent="-222250">
              <a:defRPr/>
            </a:pPr>
            <a:r>
              <a:rPr lang="en-CA" dirty="0" smtClean="0"/>
              <a:t>The course can be completed by students with a normal course load (many already have gotten through it!)</a:t>
            </a:r>
          </a:p>
          <a:p>
            <a:pPr marL="457200" lvl="1" indent="-222250">
              <a:defRPr/>
            </a:pPr>
            <a:r>
              <a:rPr lang="en-CA" dirty="0" smtClean="0"/>
              <a:t>But be cautious if you already have many other commitments</a:t>
            </a:r>
          </a:p>
          <a:p>
            <a:pPr>
              <a:defRPr/>
            </a:pPr>
            <a:endParaRPr lang="en-US" dirty="0" smtClean="0"/>
          </a:p>
        </p:txBody>
      </p:sp>
      <p:grpSp>
        <p:nvGrpSpPr>
          <p:cNvPr id="7" name="Group 6"/>
          <p:cNvGrpSpPr>
            <a:grpSpLocks/>
          </p:cNvGrpSpPr>
          <p:nvPr/>
        </p:nvGrpSpPr>
        <p:grpSpPr bwMode="auto">
          <a:xfrm>
            <a:off x="755650" y="2865438"/>
            <a:ext cx="2184400" cy="2235200"/>
            <a:chOff x="755650" y="2865438"/>
            <a:chExt cx="2184400" cy="2235596"/>
          </a:xfrm>
        </p:grpSpPr>
        <p:pic>
          <p:nvPicPr>
            <p:cNvPr id="50185" name="Picture 4" descr="frazzle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650" y="2865438"/>
              <a:ext cx="1571625" cy="18970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6" name="TextBox 4"/>
            <p:cNvSpPr txBox="1">
              <a:spLocks noChangeArrowheads="1"/>
            </p:cNvSpPr>
            <p:nvPr/>
          </p:nvSpPr>
          <p:spPr bwMode="auto">
            <a:xfrm>
              <a:off x="755650" y="4626769"/>
              <a:ext cx="2184400" cy="474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Late night ‘coding’</a:t>
              </a:r>
            </a:p>
          </p:txBody>
        </p:sp>
      </p:grpSp>
      <p:grpSp>
        <p:nvGrpSpPr>
          <p:cNvPr id="6" name="Group 5"/>
          <p:cNvGrpSpPr>
            <a:grpSpLocks/>
          </p:cNvGrpSpPr>
          <p:nvPr/>
        </p:nvGrpSpPr>
        <p:grpSpPr bwMode="auto">
          <a:xfrm>
            <a:off x="0" y="3363913"/>
            <a:ext cx="7658100" cy="3433762"/>
            <a:chOff x="0" y="3363529"/>
            <a:chExt cx="7658098" cy="3433899"/>
          </a:xfrm>
        </p:grpSpPr>
        <p:pic>
          <p:nvPicPr>
            <p:cNvPr id="50182" name="Picture 6" descr="bor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136" y="3363529"/>
              <a:ext cx="1468438" cy="120040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3" name="Text Box 7"/>
            <p:cNvSpPr txBox="1">
              <a:spLocks noChangeArrowheads="1"/>
            </p:cNvSpPr>
            <p:nvPr/>
          </p:nvSpPr>
          <p:spPr bwMode="auto">
            <a:xfrm>
              <a:off x="0" y="6518217"/>
              <a:ext cx="2197100" cy="27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200">
                  <a:latin typeface="Arial" panose="020B0604020202020204" pitchFamily="34" charset="0"/>
                </a:rPr>
                <a:t>Wav file from “Tam”</a:t>
              </a:r>
            </a:p>
          </p:txBody>
        </p:sp>
        <p:sp>
          <p:nvSpPr>
            <p:cNvPr id="50184" name="TextBox 8"/>
            <p:cNvSpPr txBox="1">
              <a:spLocks noChangeArrowheads="1"/>
            </p:cNvSpPr>
            <p:nvPr/>
          </p:nvSpPr>
          <p:spPr bwMode="auto">
            <a:xfrm>
              <a:off x="4402135" y="4563935"/>
              <a:ext cx="3255963" cy="575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800">
                  <a:latin typeface="Arial" panose="020B0604020202020204" pitchFamily="34" charset="0"/>
                </a:rPr>
                <a:t>Satisfaction coming from solving that tough algorithm!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subTnLst>
                                    <p:audio>
                                      <p:cMediaNode>
                                        <p:cTn display="0" masterRel="sameClick">
                                          <p:stCondLst>
                                            <p:cond evt="begin" delay="0">
                                              <p:tn val="21"/>
                                            </p:cond>
                                          </p:stCondLst>
                                          <p:endCondLst>
                                            <p:cond evt="onStopAudio" delay="0">
                                              <p:tgtEl>
                                                <p:sldTgt/>
                                              </p:tgtEl>
                                            </p:cond>
                                          </p:endCondLst>
                                        </p:cTn>
                                        <p:tgtEl>
                                          <p:sndTgt r:embed="rId3" name="woohoo.wav"/>
                                        </p:tgtEl>
                                      </p:cMediaNode>
                                    </p:audio>
                                  </p:sub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altLang="en-US" smtClean="0"/>
              <a:t>Actual Practice: Common Interview Questions</a:t>
            </a:r>
          </a:p>
        </p:txBody>
      </p:sp>
      <p:sp>
        <p:nvSpPr>
          <p:cNvPr id="11267" name="Content Placeholder 2"/>
          <p:cNvSpPr>
            <a:spLocks noGrp="1"/>
          </p:cNvSpPr>
          <p:nvPr>
            <p:ph idx="1"/>
          </p:nvPr>
        </p:nvSpPr>
        <p:spPr/>
        <p:txBody>
          <a:bodyPr/>
          <a:lstStyle/>
          <a:p>
            <a:pPr marL="111125" lvl="1" indent="-111125">
              <a:spcBef>
                <a:spcPct val="30000"/>
              </a:spcBef>
              <a:buSzTx/>
              <a:buFontTx/>
              <a:buChar char="•"/>
              <a:defRPr/>
            </a:pPr>
            <a:r>
              <a:rPr lang="en-US" sz="2400" dirty="0" smtClean="0"/>
              <a:t>Besides looking at degrees granted and grades received, some tech companies (e.g., Google) may ask you questions that appear non-technical:</a:t>
            </a:r>
          </a:p>
          <a:p>
            <a:pPr lvl="1">
              <a:defRPr/>
            </a:pPr>
            <a:r>
              <a:rPr lang="en-US" dirty="0" smtClean="0"/>
              <a:t>You’re asked to solve puzzles during the interview.</a:t>
            </a:r>
          </a:p>
          <a:p>
            <a:pPr lvl="1">
              <a:defRPr/>
            </a:pPr>
            <a:endParaRPr lang="en-US" dirty="0"/>
          </a:p>
          <a:p>
            <a:pPr lvl="1">
              <a:defRPr/>
            </a:pPr>
            <a:endParaRPr lang="en-US" dirty="0" smtClean="0"/>
          </a:p>
          <a:p>
            <a:pPr lvl="1">
              <a:defRPr/>
            </a:pPr>
            <a:endParaRPr lang="en-US" dirty="0"/>
          </a:p>
          <a:p>
            <a:pPr lvl="1">
              <a:defRPr/>
            </a:pPr>
            <a:endParaRPr lang="en-US" dirty="0" smtClean="0"/>
          </a:p>
          <a:p>
            <a:pPr lvl="1">
              <a:defRPr/>
            </a:pPr>
            <a:endParaRPr lang="en-US" dirty="0"/>
          </a:p>
          <a:p>
            <a:pPr lvl="1">
              <a:defRPr/>
            </a:pPr>
            <a:endParaRPr lang="en-US" dirty="0" smtClean="0"/>
          </a:p>
          <a:p>
            <a:pPr>
              <a:defRPr/>
            </a:pPr>
            <a:r>
              <a:rPr lang="en-US" dirty="0" smtClean="0"/>
              <a:t>There is a relationship between skill at solving puzzles (“problem solving”) and success in a (technically oriented) industry.</a:t>
            </a:r>
          </a:p>
          <a:p>
            <a:pPr lvl="1">
              <a:defRPr/>
            </a:pPr>
            <a:r>
              <a:rPr lang="en-US" dirty="0" smtClean="0"/>
              <a:t>You will develop these skills writing programs for this class.</a:t>
            </a:r>
          </a:p>
        </p:txBody>
      </p:sp>
      <p:sp>
        <p:nvSpPr>
          <p:cNvPr id="52228" name="Rectangle 1"/>
          <p:cNvSpPr>
            <a:spLocks noChangeArrowheads="1"/>
          </p:cNvSpPr>
          <p:nvPr/>
        </p:nvSpPr>
        <p:spPr bwMode="auto">
          <a:xfrm>
            <a:off x="88900" y="6305550"/>
            <a:ext cx="82423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Example list of questions</a:t>
            </a:r>
          </a:p>
          <a:p>
            <a:pPr eaLnBrk="1" hangingPunct="1">
              <a:spcBef>
                <a:spcPct val="0"/>
              </a:spcBef>
              <a:buFontTx/>
              <a:buNone/>
            </a:pPr>
            <a:r>
              <a:rPr lang="en-US" altLang="en-US" sz="1400">
                <a:latin typeface="Arial" panose="020B0604020202020204" pitchFamily="34" charset="0"/>
              </a:rPr>
              <a:t>http://www.businessinsider.com/15-google-interview-questions-that-will-make-you-feel-stupid-2009-11</a:t>
            </a:r>
          </a:p>
        </p:txBody>
      </p:sp>
      <p:pic>
        <p:nvPicPr>
          <p:cNvPr id="14341" name="Picture 5" descr="C:\Users\tamj\AppData\Local\Microsoft\Windows\Temporary Internet Files\Content.IE5\BPMTMD3H\MC900433887[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4000" y="2638425"/>
            <a:ext cx="23622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6" descr="C:\Users\tamj\AppData\Local\Microsoft\Windows\Temporary Internet Files\Content.IE5\QYRRVKP7\MC900320504[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22325" y="2720975"/>
            <a:ext cx="2098675" cy="196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nodeType="clickEffect">
                                  <p:stCondLst>
                                    <p:cond delay="0"/>
                                  </p:stCondLst>
                                  <p:childTnLst>
                                    <p:set>
                                      <p:cBhvr>
                                        <p:cTn id="12" dur="1" fill="hold">
                                          <p:stCondLst>
                                            <p:cond delay="0"/>
                                          </p:stCondLst>
                                        </p:cTn>
                                        <p:tgtEl>
                                          <p:spTgt spid="14341"/>
                                        </p:tgtEl>
                                        <p:attrNameLst>
                                          <p:attrName>style.visibility</p:attrName>
                                        </p:attrNameLst>
                                      </p:cBhvr>
                                      <p:to>
                                        <p:strVal val="visible"/>
                                      </p:to>
                                    </p:set>
                                    <p:anim calcmode="lin" valueType="num">
                                      <p:cBhvr additive="base">
                                        <p:cTn id="13" dur="500" fill="hold"/>
                                        <p:tgtEl>
                                          <p:spTgt spid="14341"/>
                                        </p:tgtEl>
                                        <p:attrNameLst>
                                          <p:attrName>ppt_x</p:attrName>
                                        </p:attrNameLst>
                                      </p:cBhvr>
                                      <p:tavLst>
                                        <p:tav tm="0">
                                          <p:val>
                                            <p:strVal val="1+#ppt_w/2"/>
                                          </p:val>
                                        </p:tav>
                                        <p:tav tm="100000">
                                          <p:val>
                                            <p:strVal val="#ppt_x"/>
                                          </p:val>
                                        </p:tav>
                                      </p:tavLst>
                                    </p:anim>
                                    <p:anim calcmode="lin" valueType="num">
                                      <p:cBhvr additive="base">
                                        <p:cTn id="14" dur="500" fill="hold"/>
                                        <p:tgtEl>
                                          <p:spTgt spid="1434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6" presetClass="entr" presetSubtype="0" fill="hold" nodeType="clickEffect">
                                  <p:stCondLst>
                                    <p:cond delay="0"/>
                                  </p:stCondLst>
                                  <p:childTnLst>
                                    <p:set>
                                      <p:cBhvr>
                                        <p:cTn id="18" dur="1" fill="hold">
                                          <p:stCondLst>
                                            <p:cond delay="0"/>
                                          </p:stCondLst>
                                        </p:cTn>
                                        <p:tgtEl>
                                          <p:spTgt spid="14342"/>
                                        </p:tgtEl>
                                        <p:attrNameLst>
                                          <p:attrName>style.visibility</p:attrName>
                                        </p:attrNameLst>
                                      </p:cBhvr>
                                      <p:to>
                                        <p:strVal val="visible"/>
                                      </p:to>
                                    </p:set>
                                    <p:animEffect transition="in" filter="wipe(down)">
                                      <p:cBhvr>
                                        <p:cTn id="19" dur="580">
                                          <p:stCondLst>
                                            <p:cond delay="0"/>
                                          </p:stCondLst>
                                        </p:cTn>
                                        <p:tgtEl>
                                          <p:spTgt spid="14342"/>
                                        </p:tgtEl>
                                      </p:cBhvr>
                                    </p:animEffect>
                                    <p:anim calcmode="lin" valueType="num">
                                      <p:cBhvr>
                                        <p:cTn id="20" dur="1822" tmFilter="0,0; 0.14,0.36; 0.43,0.73; 0.71,0.91; 1.0,1.0">
                                          <p:stCondLst>
                                            <p:cond delay="0"/>
                                          </p:stCondLst>
                                        </p:cTn>
                                        <p:tgtEl>
                                          <p:spTgt spid="14342"/>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4342"/>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4342"/>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4342"/>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4342"/>
                                        </p:tgtEl>
                                        <p:attrNameLst>
                                          <p:attrName>ppt_y</p:attrName>
                                        </p:attrNameLst>
                                      </p:cBhvr>
                                      <p:tavLst>
                                        <p:tav tm="0" fmla="#ppt_y-sin(pi*$)/81">
                                          <p:val>
                                            <p:fltVal val="0"/>
                                          </p:val>
                                        </p:tav>
                                        <p:tav tm="100000">
                                          <p:val>
                                            <p:fltVal val="1"/>
                                          </p:val>
                                        </p:tav>
                                      </p:tavLst>
                                    </p:anim>
                                    <p:animScale>
                                      <p:cBhvr>
                                        <p:cTn id="25" dur="26">
                                          <p:stCondLst>
                                            <p:cond delay="650"/>
                                          </p:stCondLst>
                                        </p:cTn>
                                        <p:tgtEl>
                                          <p:spTgt spid="14342"/>
                                        </p:tgtEl>
                                      </p:cBhvr>
                                      <p:to x="100000" y="60000"/>
                                    </p:animScale>
                                    <p:animScale>
                                      <p:cBhvr>
                                        <p:cTn id="26" dur="166" decel="50000">
                                          <p:stCondLst>
                                            <p:cond delay="676"/>
                                          </p:stCondLst>
                                        </p:cTn>
                                        <p:tgtEl>
                                          <p:spTgt spid="14342"/>
                                        </p:tgtEl>
                                      </p:cBhvr>
                                      <p:to x="100000" y="100000"/>
                                    </p:animScale>
                                    <p:animScale>
                                      <p:cBhvr>
                                        <p:cTn id="27" dur="26">
                                          <p:stCondLst>
                                            <p:cond delay="1312"/>
                                          </p:stCondLst>
                                        </p:cTn>
                                        <p:tgtEl>
                                          <p:spTgt spid="14342"/>
                                        </p:tgtEl>
                                      </p:cBhvr>
                                      <p:to x="100000" y="80000"/>
                                    </p:animScale>
                                    <p:animScale>
                                      <p:cBhvr>
                                        <p:cTn id="28" dur="166" decel="50000">
                                          <p:stCondLst>
                                            <p:cond delay="1338"/>
                                          </p:stCondLst>
                                        </p:cTn>
                                        <p:tgtEl>
                                          <p:spTgt spid="14342"/>
                                        </p:tgtEl>
                                      </p:cBhvr>
                                      <p:to x="100000" y="100000"/>
                                    </p:animScale>
                                    <p:animScale>
                                      <p:cBhvr>
                                        <p:cTn id="29" dur="26">
                                          <p:stCondLst>
                                            <p:cond delay="1642"/>
                                          </p:stCondLst>
                                        </p:cTn>
                                        <p:tgtEl>
                                          <p:spTgt spid="14342"/>
                                        </p:tgtEl>
                                      </p:cBhvr>
                                      <p:to x="100000" y="90000"/>
                                    </p:animScale>
                                    <p:animScale>
                                      <p:cBhvr>
                                        <p:cTn id="30" dur="166" decel="50000">
                                          <p:stCondLst>
                                            <p:cond delay="1668"/>
                                          </p:stCondLst>
                                        </p:cTn>
                                        <p:tgtEl>
                                          <p:spTgt spid="14342"/>
                                        </p:tgtEl>
                                      </p:cBhvr>
                                      <p:to x="100000" y="100000"/>
                                    </p:animScale>
                                    <p:animScale>
                                      <p:cBhvr>
                                        <p:cTn id="31" dur="26">
                                          <p:stCondLst>
                                            <p:cond delay="1808"/>
                                          </p:stCondLst>
                                        </p:cTn>
                                        <p:tgtEl>
                                          <p:spTgt spid="14342"/>
                                        </p:tgtEl>
                                      </p:cBhvr>
                                      <p:to x="100000" y="95000"/>
                                    </p:animScale>
                                    <p:animScale>
                                      <p:cBhvr>
                                        <p:cTn id="32" dur="166" decel="50000">
                                          <p:stCondLst>
                                            <p:cond delay="1834"/>
                                          </p:stCondLst>
                                        </p:cTn>
                                        <p:tgtEl>
                                          <p:spTgt spid="14342"/>
                                        </p:tgtEl>
                                      </p:cBhvr>
                                      <p:to x="100000" y="100000"/>
                                    </p:animScale>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1267">
                                            <p:txEl>
                                              <p:pRg st="8" end="8"/>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26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idx="4294967295"/>
          </p:nvPr>
        </p:nvSpPr>
        <p:spPr/>
        <p:txBody>
          <a:bodyPr/>
          <a:lstStyle/>
          <a:p>
            <a:r>
              <a:rPr lang="en-US" altLang="en-US" smtClean="0"/>
              <a:t>Course Goals</a:t>
            </a:r>
            <a:endParaRPr lang="en-CA" altLang="en-US" smtClean="0"/>
          </a:p>
        </p:txBody>
      </p:sp>
      <p:sp>
        <p:nvSpPr>
          <p:cNvPr id="3" name="Content Placeholder 2"/>
          <p:cNvSpPr>
            <a:spLocks noGrp="1"/>
          </p:cNvSpPr>
          <p:nvPr>
            <p:ph idx="4294967295"/>
          </p:nvPr>
        </p:nvSpPr>
        <p:spPr/>
        <p:txBody>
          <a:bodyPr/>
          <a:lstStyle/>
          <a:p>
            <a:r>
              <a:rPr lang="en-CA" altLang="en-US" smtClean="0"/>
              <a:t>Know the basic structure of a computer program (rules for laying out a program and how the basic constructs such as repetition and branching work)</a:t>
            </a:r>
          </a:p>
          <a:p>
            <a:pPr lvl="1"/>
            <a:r>
              <a:rPr lang="en-CA" altLang="en-US" smtClean="0"/>
              <a:t>If you don’t know and understand these concepts then your program won’t work at all and you can’t proceed to the next goals.</a:t>
            </a:r>
          </a:p>
          <a:p>
            <a:r>
              <a:rPr lang="en-CA" altLang="en-US" smtClean="0"/>
              <a:t>Develop basic problem solving and analysis skills.</a:t>
            </a:r>
          </a:p>
          <a:p>
            <a:pPr lvl="1"/>
            <a:r>
              <a:rPr lang="en-CA" altLang="en-US" smtClean="0"/>
              <a:t>As mentioned this is a skill that you will need to develop for “the real world”</a:t>
            </a:r>
          </a:p>
          <a:p>
            <a:r>
              <a:rPr lang="en-CA" altLang="en-US" smtClean="0"/>
              <a:t>Learn good design principles.</a:t>
            </a:r>
          </a:p>
          <a:p>
            <a:pPr lvl="1"/>
            <a:r>
              <a:rPr lang="en-US" altLang="en-US" smtClean="0"/>
              <a:t>For example you may know how to get a program to run across the Internet but you may not know how to write a fun game that people will want to play on Facebook™.</a:t>
            </a:r>
          </a:p>
          <a:p>
            <a:pPr lvl="1"/>
            <a:r>
              <a:rPr lang="en-US" altLang="en-US" smtClean="0"/>
              <a:t>“</a:t>
            </a:r>
            <a:r>
              <a:rPr lang="en-US" altLang="en-US" sz="1800" i="1" smtClean="0">
                <a:latin typeface="Arial" panose="020B0604020202020204" pitchFamily="34" charset="0"/>
                <a:cs typeface="Arial" panose="020B0604020202020204" pitchFamily="34" charset="0"/>
              </a:rPr>
              <a:t>This *%$#! App really sucks!</a:t>
            </a:r>
            <a:r>
              <a:rPr lang="en-US" altLang="en-US" smtClean="0"/>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p:txBody>
          <a:bodyPr/>
          <a:lstStyle/>
          <a:p>
            <a:r>
              <a:rPr lang="en-US" altLang="en-US" smtClean="0"/>
              <a:t>How To Succeed</a:t>
            </a:r>
          </a:p>
        </p:txBody>
      </p:sp>
      <p:sp>
        <p:nvSpPr>
          <p:cNvPr id="55299" name="Rectangle 3"/>
          <p:cNvSpPr>
            <a:spLocks noGrp="1" noChangeArrowheads="1"/>
          </p:cNvSpPr>
          <p:nvPr>
            <p:ph type="body" idx="4294967295"/>
          </p:nvPr>
        </p:nvSpPr>
        <p:spPr/>
        <p:txBody>
          <a:bodyPr/>
          <a:lstStyle/>
          <a:p>
            <a:r>
              <a:rPr lang="en-US" altLang="en-US" smtClean="0"/>
              <a:t>Successful people</a:t>
            </a:r>
          </a:p>
        </p:txBody>
      </p:sp>
      <p:pic>
        <p:nvPicPr>
          <p:cNvPr id="55300" name="Picture 15" descr="C:\Users\tamj\AppData\Local\Microsoft\Windows\Temporary Internet Files\Content.IE5\BXRWTSP3\MC90043362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73475" y="1887538"/>
            <a:ext cx="1517650" cy="182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16" descr="C:\Users\tamj\AppData\Local\Microsoft\Windows\Temporary Internet Files\Content.IE5\AAH14TOK\MC90037038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9125" y="1863725"/>
            <a:ext cx="1246188" cy="1874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2" name="Picture 17" descr="C:\Users\tamj\AppData\Local\Microsoft\Windows\Temporary Internet Files\Content.IE5\1N767HQ6\MC900037382[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57988" y="1863725"/>
            <a:ext cx="1438275" cy="182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smtClean="0"/>
              <a:t>How To Succeed In This Course</a:t>
            </a:r>
          </a:p>
        </p:txBody>
      </p:sp>
      <p:sp>
        <p:nvSpPr>
          <p:cNvPr id="39939" name="Rectangle 3"/>
          <p:cNvSpPr>
            <a:spLocks noGrp="1" noChangeArrowheads="1"/>
          </p:cNvSpPr>
          <p:nvPr>
            <p:ph type="body" idx="1"/>
          </p:nvPr>
        </p:nvSpPr>
        <p:spPr/>
        <p:txBody>
          <a:bodyPr/>
          <a:lstStyle/>
          <a:p>
            <a:pPr marL="342900" indent="-342900">
              <a:buFontTx/>
              <a:buAutoNum type="arabicPeriod"/>
              <a:defRPr/>
            </a:pPr>
            <a:r>
              <a:rPr lang="en-US" altLang="en-US" dirty="0" smtClean="0"/>
              <a:t>Practice things yourself (not by getting the answer from someone/someplace else).</a:t>
            </a:r>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514350" lvl="1" indent="0">
              <a:buFont typeface="Times New Roman" panose="02020603050405020304" pitchFamily="18" charset="0"/>
              <a:buNone/>
              <a:defRPr/>
            </a:pPr>
            <a:endParaRPr lang="en-US" altLang="en-US" dirty="0" smtClean="0"/>
          </a:p>
          <a:p>
            <a:pPr marL="685800" lvl="1" indent="-171450">
              <a:defRPr/>
            </a:pPr>
            <a:r>
              <a:rPr lang="en-US" altLang="en-US" dirty="0" smtClean="0"/>
              <a:t>How Computer Science works: You get better by doing things for yourself (this is a ‘hands-on’ field of study and work).</a:t>
            </a:r>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a:p>
            <a:pPr marL="685800" lvl="1" indent="-171450">
              <a:defRPr/>
            </a:pPr>
            <a:endParaRPr lang="en-US" altLang="en-US" dirty="0" smtClean="0"/>
          </a:p>
        </p:txBody>
      </p:sp>
      <p:grpSp>
        <p:nvGrpSpPr>
          <p:cNvPr id="3" name="Group 2"/>
          <p:cNvGrpSpPr>
            <a:grpSpLocks/>
          </p:cNvGrpSpPr>
          <p:nvPr/>
        </p:nvGrpSpPr>
        <p:grpSpPr bwMode="auto">
          <a:xfrm>
            <a:off x="1274763" y="5121275"/>
            <a:ext cx="3857625" cy="1646238"/>
            <a:chOff x="1184118" y="-113558"/>
            <a:chExt cx="3857782" cy="1647509"/>
          </a:xfrm>
        </p:grpSpPr>
        <p:pic>
          <p:nvPicPr>
            <p:cNvPr id="57360" name="Picture 6" descr="C:\Users\TEMP.PC\AppData\Local\Microsoft\Windows\Temporary Internet Files\Content.IE5\57KJBN2O\MC900234259[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4118" y="216672"/>
              <a:ext cx="1065291" cy="1317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61" name="Picture 8" descr="C:\Users\TEMP.PC\AppData\Local\Microsoft\Windows\Temporary Internet Files\Content.IE5\SI0826NH\MC90038442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0844" y="729444"/>
              <a:ext cx="1089484" cy="7848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62" name="TextBox 1"/>
            <p:cNvSpPr txBox="1">
              <a:spLocks noChangeArrowheads="1"/>
            </p:cNvSpPr>
            <p:nvPr/>
          </p:nvSpPr>
          <p:spPr bwMode="auto">
            <a:xfrm>
              <a:off x="1184118" y="-113558"/>
              <a:ext cx="385778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Similar to getting fit: you can’t just watch</a:t>
              </a:r>
            </a:p>
          </p:txBody>
        </p:sp>
      </p:grpSp>
      <p:grpSp>
        <p:nvGrpSpPr>
          <p:cNvPr id="4" name="Group 3"/>
          <p:cNvGrpSpPr>
            <a:grpSpLocks/>
          </p:cNvGrpSpPr>
          <p:nvPr/>
        </p:nvGrpSpPr>
        <p:grpSpPr bwMode="auto">
          <a:xfrm>
            <a:off x="5862638" y="5091113"/>
            <a:ext cx="2762250" cy="1736725"/>
            <a:chOff x="6645117" y="2237755"/>
            <a:chExt cx="2371883" cy="1737345"/>
          </a:xfrm>
        </p:grpSpPr>
        <p:pic>
          <p:nvPicPr>
            <p:cNvPr id="57358" name="Picture 7" descr="C:\Users\TEMP.PC\AppData\Local\Microsoft\Windows\Temporary Internet Files\Content.IE5\SI0826NH\MC900389124[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flipH="1">
              <a:off x="6645117" y="2623870"/>
              <a:ext cx="1189539" cy="1351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TextBox 9"/>
            <p:cNvSpPr txBox="1">
              <a:spLocks noChangeArrowheads="1"/>
            </p:cNvSpPr>
            <p:nvPr/>
          </p:nvSpPr>
          <p:spPr bwMode="auto">
            <a:xfrm>
              <a:off x="6645118" y="2237755"/>
              <a:ext cx="237188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You have to do it yourself</a:t>
              </a:r>
            </a:p>
          </p:txBody>
        </p:sp>
      </p:grpSp>
      <p:grpSp>
        <p:nvGrpSpPr>
          <p:cNvPr id="2" name="Group 1"/>
          <p:cNvGrpSpPr>
            <a:grpSpLocks/>
          </p:cNvGrpSpPr>
          <p:nvPr/>
        </p:nvGrpSpPr>
        <p:grpSpPr bwMode="auto">
          <a:xfrm>
            <a:off x="893763" y="1914525"/>
            <a:ext cx="3259137" cy="1760538"/>
            <a:chOff x="894357" y="1914525"/>
            <a:chExt cx="3258543" cy="1760485"/>
          </a:xfrm>
        </p:grpSpPr>
        <p:pic>
          <p:nvPicPr>
            <p:cNvPr id="57356" name="Picture 8" descr="C:\Users\TEMP.PC\AppData\Local\Microsoft\Windows\Temporary Internet Files\Content.IE5\SI0826NH\MC900299145[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94357" y="2751394"/>
              <a:ext cx="1826057" cy="923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7" name="TextBox 1"/>
            <p:cNvSpPr txBox="1">
              <a:spLocks noChangeArrowheads="1"/>
            </p:cNvSpPr>
            <p:nvPr/>
          </p:nvSpPr>
          <p:spPr bwMode="auto">
            <a:xfrm>
              <a:off x="914400" y="1914525"/>
              <a:ext cx="3238500" cy="1171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Providing solutions to assignments may be popular among students but useless for learning</a:t>
              </a:r>
            </a:p>
          </p:txBody>
        </p:sp>
      </p:grpSp>
      <p:grpSp>
        <p:nvGrpSpPr>
          <p:cNvPr id="6" name="Group 5"/>
          <p:cNvGrpSpPr>
            <a:grpSpLocks/>
          </p:cNvGrpSpPr>
          <p:nvPr/>
        </p:nvGrpSpPr>
        <p:grpSpPr bwMode="auto">
          <a:xfrm>
            <a:off x="5065713" y="1914525"/>
            <a:ext cx="3849687" cy="1919288"/>
            <a:chOff x="5065712" y="1914525"/>
            <a:chExt cx="3849688" cy="1919148"/>
          </a:xfrm>
        </p:grpSpPr>
        <p:pic>
          <p:nvPicPr>
            <p:cNvPr id="57352" name="Picture 2" descr="C:\Users\TEMP.PC\AppData\Local\Microsoft\Windows\Temporary Internet Files\Content.IE5\LGQ31H4R\MC900153890[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789034" y="2849216"/>
              <a:ext cx="978271" cy="9844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3" name="Picture 5" descr="C:\Users\TEMP.PC\AppData\Local\Microsoft\Windows\Temporary Internet Files\Content.IE5\UOG9WER0\MC900099183[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20141" y="2849216"/>
              <a:ext cx="724205" cy="800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54" name="Picture 6" descr="C:\Users\TEMP.PC\AppData\Local\Microsoft\Windows\Temporary Internet Files\Content.IE5\LGQ31H4R\MC900099486[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47806" y="2847252"/>
              <a:ext cx="715415" cy="9082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5" name="TextBox 15"/>
            <p:cNvSpPr txBox="1">
              <a:spLocks noChangeArrowheads="1"/>
            </p:cNvSpPr>
            <p:nvPr/>
          </p:nvSpPr>
          <p:spPr bwMode="auto">
            <a:xfrm>
              <a:off x="5065712" y="1914525"/>
              <a:ext cx="3849688" cy="9793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What’s needed is for me to teach you the skills to solve any reasonable size problem</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8" end="8"/>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bldLvl="3"/>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altLang="en-US" smtClean="0"/>
              <a:t>How To Succeed In This Course (2)</a:t>
            </a:r>
          </a:p>
        </p:txBody>
      </p:sp>
      <p:sp>
        <p:nvSpPr>
          <p:cNvPr id="3" name="Content Placeholder 2"/>
          <p:cNvSpPr>
            <a:spLocks noGrp="1"/>
          </p:cNvSpPr>
          <p:nvPr>
            <p:ph idx="1"/>
          </p:nvPr>
        </p:nvSpPr>
        <p:spPr/>
        <p:txBody>
          <a:bodyPr/>
          <a:lstStyle/>
          <a:p>
            <a:pPr marL="685800" lvl="1" indent="-171450"/>
            <a:r>
              <a:rPr lang="en-US" altLang="en-US" smtClean="0"/>
              <a:t>Write lots programs.</a:t>
            </a:r>
          </a:p>
          <a:p>
            <a:pPr marL="1028700" lvl="2" indent="-114300"/>
            <a:r>
              <a:rPr lang="en-US" altLang="en-US" smtClean="0"/>
              <a:t>At the </a:t>
            </a:r>
            <a:r>
              <a:rPr lang="en-US" altLang="en-US" i="1" smtClean="0"/>
              <a:t>very least</a:t>
            </a:r>
            <a:r>
              <a:rPr lang="en-US" altLang="en-US" smtClean="0"/>
              <a:t> attempt every assignment.</a:t>
            </a:r>
          </a:p>
          <a:p>
            <a:pPr marL="1028700" lvl="2" indent="-114300"/>
            <a:r>
              <a:rPr lang="en-US" altLang="en-US" smtClean="0"/>
              <a:t>Try to do some additional practice work (some examples will be given in class, some practice assignments will be available on the course web page).</a:t>
            </a:r>
          </a:p>
          <a:p>
            <a:pPr marL="1028700" lvl="2" indent="-114300"/>
            <a:r>
              <a:rPr lang="en-US" altLang="en-US" smtClean="0"/>
              <a:t>Write lots of little ‘test’ programs to help you understand and apply the concepts being taught.</a:t>
            </a:r>
          </a:p>
          <a:p>
            <a:pPr marL="1028700" lvl="2" indent="-114300"/>
            <a:endParaRPr lang="en-US" altLang="en-US" smtClean="0"/>
          </a:p>
          <a:p>
            <a:pPr marL="1028700" lvl="2" indent="-114300"/>
            <a:endParaRPr lang="en-US" altLang="en-US" smtClean="0"/>
          </a:p>
          <a:p>
            <a:pPr marL="1028700" lvl="2" indent="-114300"/>
            <a:endParaRPr lang="en-US" altLang="en-US" smtClean="0"/>
          </a:p>
          <a:p>
            <a:pPr marL="1028700" lvl="2" indent="-114300"/>
            <a:endParaRPr lang="en-US" altLang="en-US" smtClean="0"/>
          </a:p>
          <a:p>
            <a:pPr marL="685800" lvl="1" indent="-171450"/>
            <a:r>
              <a:rPr lang="en-US" altLang="en-US" smtClean="0"/>
              <a:t>Trace lots of code (computer programs)</a:t>
            </a:r>
          </a:p>
          <a:p>
            <a:pPr marL="1028700" lvl="2" indent="-114300"/>
            <a:r>
              <a:rPr lang="en-US" altLang="en-US" smtClean="0"/>
              <a:t>Involves reading through programs that other people have written, and executing it ‘by hand’ in order to understand how and why it works </a:t>
            </a:r>
          </a:p>
          <a:p>
            <a:pPr marL="1028700" lvl="2" indent="-114300"/>
            <a:r>
              <a:rPr lang="en-US" altLang="en-US" smtClean="0"/>
              <a:t>This is an essential skill.</a:t>
            </a:r>
          </a:p>
          <a:p>
            <a:pPr marL="1028700" lvl="2" indent="-114300"/>
            <a:r>
              <a:rPr lang="en-US" altLang="en-US" smtClean="0"/>
              <a:t>Relying on just running the program and observing the results won’t always work (errors?)</a:t>
            </a:r>
          </a:p>
          <a:p>
            <a:endParaRPr lang="en-US" altLang="en-US" smtClean="0"/>
          </a:p>
        </p:txBody>
      </p:sp>
      <p:pic>
        <p:nvPicPr>
          <p:cNvPr id="21509" name="Picture 5" descr="C:\Users\tamj\AppData\Local\Microsoft\Windows\Temporary Internet Files\Content.IE5\BPMTMD3H\MC900383798[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54650" y="3292475"/>
            <a:ext cx="908050" cy="9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C:\Users\tamj\AppData\Local\Microsoft\Windows\Temporary Internet Files\Content.IE5\QYRRVKP7\MC900088568[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08675" y="812800"/>
            <a:ext cx="720725" cy="89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1510"/>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0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smtClean="0"/>
              <a:t>How To Succeed In This Course (3)</a:t>
            </a:r>
          </a:p>
        </p:txBody>
      </p:sp>
      <p:sp>
        <p:nvSpPr>
          <p:cNvPr id="41987" name="Rectangle 3"/>
          <p:cNvSpPr>
            <a:spLocks noGrp="1" noChangeArrowheads="1"/>
          </p:cNvSpPr>
          <p:nvPr>
            <p:ph type="body" idx="1"/>
          </p:nvPr>
        </p:nvSpPr>
        <p:spPr/>
        <p:txBody>
          <a:bodyPr/>
          <a:lstStyle/>
          <a:p>
            <a:pPr marL="457200" indent="-457200">
              <a:buFontTx/>
              <a:buAutoNum type="arabicPeriod" startAt="2"/>
            </a:pPr>
            <a:r>
              <a:rPr lang="en-US" altLang="en-US" smtClean="0"/>
              <a:t>Make sure that you keep up with the material</a:t>
            </a:r>
          </a:p>
          <a:p>
            <a:pPr marL="606425" lvl="1" indent="-381000"/>
            <a:r>
              <a:rPr lang="en-US" altLang="en-US" smtClean="0"/>
              <a:t>Many of the concepts taught later depend upon your knowledge of earlier concepts.</a:t>
            </a:r>
          </a:p>
          <a:p>
            <a:pPr marL="606425" lvl="1" indent="-381000"/>
            <a:r>
              <a:rPr lang="en-US" altLang="en-US" smtClean="0"/>
              <a:t>Don’t let yourself fall behind!</a:t>
            </a:r>
          </a:p>
          <a:p>
            <a:pPr marL="606425" lvl="1" indent="-381000"/>
            <a:r>
              <a:rPr lang="en-US" altLang="en-US" i="1" smtClean="0"/>
              <a:t>At least</a:t>
            </a:r>
            <a:r>
              <a:rPr lang="en-US" altLang="en-US" smtClean="0"/>
              <a:t> attempt all assignments!</a:t>
            </a:r>
          </a:p>
        </p:txBody>
      </p:sp>
      <p:grpSp>
        <p:nvGrpSpPr>
          <p:cNvPr id="42001" name="Group 17"/>
          <p:cNvGrpSpPr>
            <a:grpSpLocks/>
          </p:cNvGrpSpPr>
          <p:nvPr/>
        </p:nvGrpSpPr>
        <p:grpSpPr bwMode="auto">
          <a:xfrm>
            <a:off x="762000" y="3027363"/>
            <a:ext cx="7531100" cy="3051175"/>
            <a:chOff x="480" y="1907"/>
            <a:chExt cx="4744" cy="1922"/>
          </a:xfrm>
        </p:grpSpPr>
        <p:sp>
          <p:nvSpPr>
            <p:cNvPr id="61449" name="AutoShape 5"/>
            <p:cNvSpPr>
              <a:spLocks noChangeArrowheads="1"/>
            </p:cNvSpPr>
            <p:nvPr/>
          </p:nvSpPr>
          <p:spPr bwMode="auto">
            <a:xfrm>
              <a:off x="480" y="1907"/>
              <a:ext cx="4744" cy="1907"/>
            </a:xfrm>
            <a:prstGeom prst="triangle">
              <a:avLst>
                <a:gd name="adj" fmla="val 50000"/>
              </a:avLst>
            </a:prstGeom>
            <a:noFill/>
            <a:ln w="12700">
              <a:solidFill>
                <a:schemeClr val="tx1"/>
              </a:solidFill>
              <a:miter lim="800000"/>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3600" tIns="46800" rIns="93600" bIns="46800" anchor="b"/>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a:spcBef>
                  <a:spcPct val="0"/>
                </a:spcBef>
                <a:buFontTx/>
                <a:buNone/>
              </a:pPr>
              <a:endParaRPr lang="en-CA" altLang="en-US" sz="1600">
                <a:latin typeface="Arial" panose="020B0604020202020204" pitchFamily="34" charset="0"/>
              </a:endParaRPr>
            </a:p>
          </p:txBody>
        </p:sp>
        <p:sp>
          <p:nvSpPr>
            <p:cNvPr id="61450" name="Text Box 6"/>
            <p:cNvSpPr txBox="1">
              <a:spLocks noChangeArrowheads="1"/>
            </p:cNvSpPr>
            <p:nvPr/>
          </p:nvSpPr>
          <p:spPr bwMode="auto">
            <a:xfrm>
              <a:off x="1944" y="3330"/>
              <a:ext cx="172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a:latin typeface="Consolas" panose="020B0609020204030204" pitchFamily="49" charset="0"/>
                  <a:cs typeface="Consolas" panose="020B0609020204030204" pitchFamily="49" charset="0"/>
                </a:rPr>
                <a:t>Decisions/branching</a:t>
              </a:r>
            </a:p>
          </p:txBody>
        </p:sp>
        <p:sp>
          <p:nvSpPr>
            <p:cNvPr id="61451" name="Text Box 7"/>
            <p:cNvSpPr txBox="1">
              <a:spLocks noChangeArrowheads="1"/>
            </p:cNvSpPr>
            <p:nvPr/>
          </p:nvSpPr>
          <p:spPr bwMode="auto">
            <a:xfrm>
              <a:off x="2008" y="2717"/>
              <a:ext cx="1664"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600">
                  <a:latin typeface="Arial" panose="020B0604020202020204" pitchFamily="34" charset="0"/>
                </a:rPr>
                <a:t>Problem </a:t>
              </a:r>
              <a:r>
                <a:rPr lang="en-US" altLang="en-US" sz="1800">
                  <a:latin typeface="Consolas" panose="020B0609020204030204" pitchFamily="49" charset="0"/>
                  <a:cs typeface="Consolas" panose="020B0609020204030204" pitchFamily="49" charset="0"/>
                </a:rPr>
                <a:t>decomposition</a:t>
              </a:r>
            </a:p>
          </p:txBody>
        </p:sp>
        <p:sp>
          <p:nvSpPr>
            <p:cNvPr id="61452" name="Text Box 8"/>
            <p:cNvSpPr txBox="1">
              <a:spLocks noChangeArrowheads="1"/>
            </p:cNvSpPr>
            <p:nvPr/>
          </p:nvSpPr>
          <p:spPr bwMode="auto">
            <a:xfrm>
              <a:off x="2136" y="3017"/>
              <a:ext cx="1472"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a:latin typeface="Consolas" panose="020B0609020204030204" pitchFamily="49" charset="0"/>
                  <a:cs typeface="Consolas" panose="020B0609020204030204" pitchFamily="49" charset="0"/>
                </a:rPr>
                <a:t>Loops/repetition</a:t>
              </a:r>
            </a:p>
          </p:txBody>
        </p:sp>
        <p:sp>
          <p:nvSpPr>
            <p:cNvPr id="61453" name="Line 10"/>
            <p:cNvSpPr>
              <a:spLocks noChangeShapeType="1"/>
            </p:cNvSpPr>
            <p:nvPr/>
          </p:nvSpPr>
          <p:spPr bwMode="auto">
            <a:xfrm flipV="1">
              <a:off x="816" y="3543"/>
              <a:ext cx="4048"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a:p>
          </p:txBody>
        </p:sp>
        <p:sp>
          <p:nvSpPr>
            <p:cNvPr id="61454" name="Line 11"/>
            <p:cNvSpPr>
              <a:spLocks noChangeShapeType="1"/>
            </p:cNvSpPr>
            <p:nvPr/>
          </p:nvSpPr>
          <p:spPr bwMode="auto">
            <a:xfrm flipV="1">
              <a:off x="1168" y="3252"/>
              <a:ext cx="3352"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a:p>
          </p:txBody>
        </p:sp>
        <p:sp>
          <p:nvSpPr>
            <p:cNvPr id="61455" name="Text Box 12"/>
            <p:cNvSpPr txBox="1">
              <a:spLocks noChangeArrowheads="1"/>
            </p:cNvSpPr>
            <p:nvPr/>
          </p:nvSpPr>
          <p:spPr bwMode="auto">
            <a:xfrm>
              <a:off x="2792" y="2311"/>
              <a:ext cx="184" cy="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2000" b="1">
                  <a:latin typeface="Arial" panose="020B0604020202020204" pitchFamily="34" charset="0"/>
                </a:rPr>
                <a:t>:</a:t>
              </a:r>
            </a:p>
          </p:txBody>
        </p:sp>
        <p:sp>
          <p:nvSpPr>
            <p:cNvPr id="61456" name="Text Box 14"/>
            <p:cNvSpPr txBox="1">
              <a:spLocks noChangeArrowheads="1"/>
            </p:cNvSpPr>
            <p:nvPr/>
          </p:nvSpPr>
          <p:spPr bwMode="auto">
            <a:xfrm>
              <a:off x="1848" y="3595"/>
              <a:ext cx="2328" cy="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spcBef>
                  <a:spcPct val="50000"/>
                </a:spcBef>
                <a:buFontTx/>
                <a:buNone/>
              </a:pPr>
              <a:r>
                <a:rPr lang="en-US" altLang="en-US" sz="1800">
                  <a:latin typeface="Consolas" panose="020B0609020204030204" pitchFamily="49" charset="0"/>
                  <a:cs typeface="Consolas" panose="020B0609020204030204" pitchFamily="49" charset="0"/>
                </a:rPr>
                <a:t>Introduction to programming</a:t>
              </a:r>
            </a:p>
          </p:txBody>
        </p:sp>
        <p:sp>
          <p:nvSpPr>
            <p:cNvPr id="61457" name="Line 15"/>
            <p:cNvSpPr>
              <a:spLocks noChangeShapeType="1"/>
            </p:cNvSpPr>
            <p:nvPr/>
          </p:nvSpPr>
          <p:spPr bwMode="auto">
            <a:xfrm>
              <a:off x="1544" y="2967"/>
              <a:ext cx="2632" cy="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a:p>
          </p:txBody>
        </p:sp>
        <p:sp>
          <p:nvSpPr>
            <p:cNvPr id="61458" name="Line 16"/>
            <p:cNvSpPr>
              <a:spLocks noChangeShapeType="1"/>
            </p:cNvSpPr>
            <p:nvPr/>
          </p:nvSpPr>
          <p:spPr bwMode="auto">
            <a:xfrm>
              <a:off x="1944" y="2639"/>
              <a:ext cx="17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3600" tIns="46800" rIns="93600" bIns="46800">
              <a:spAutoFit/>
            </a:bodyPr>
            <a:lstStyle/>
            <a:p>
              <a:endParaRPr lang="en-CA"/>
            </a:p>
          </p:txBody>
        </p:sp>
      </p:grpSp>
      <p:grpSp>
        <p:nvGrpSpPr>
          <p:cNvPr id="7" name="Group 6"/>
          <p:cNvGrpSpPr>
            <a:grpSpLocks/>
          </p:cNvGrpSpPr>
          <p:nvPr/>
        </p:nvGrpSpPr>
        <p:grpSpPr bwMode="auto">
          <a:xfrm>
            <a:off x="7004050" y="2286000"/>
            <a:ext cx="1835150" cy="2876550"/>
            <a:chOff x="7004050" y="2286000"/>
            <a:chExt cx="1835150" cy="2876550"/>
          </a:xfrm>
        </p:grpSpPr>
        <p:sp>
          <p:nvSpPr>
            <p:cNvPr id="61446" name="Rounded Rectangle 1"/>
            <p:cNvSpPr>
              <a:spLocks noChangeArrowheads="1"/>
            </p:cNvSpPr>
            <p:nvPr/>
          </p:nvSpPr>
          <p:spPr bwMode="auto">
            <a:xfrm>
              <a:off x="7175500" y="2536825"/>
              <a:ext cx="1663700" cy="1312862"/>
            </a:xfrm>
            <a:prstGeom prst="roundRect">
              <a:avLst>
                <a:gd name="adj" fmla="val 16667"/>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r>
                <a:rPr lang="en-US" altLang="en-US" sz="1600" b="1" dirty="0">
                  <a:solidFill>
                    <a:srgbClr val="FF0000"/>
                  </a:solidFill>
                  <a:latin typeface="Arial" panose="020B0604020202020204" pitchFamily="34" charset="0"/>
                </a:rPr>
                <a:t>Rule of thumb: don’t fall behind more than 1 week</a:t>
              </a:r>
            </a:p>
          </p:txBody>
        </p:sp>
        <p:cxnSp>
          <p:nvCxnSpPr>
            <p:cNvPr id="61447" name="Straight Connector 3"/>
            <p:cNvCxnSpPr>
              <a:cxnSpLocks noChangeShapeType="1"/>
              <a:endCxn id="61454" idx="1"/>
            </p:cNvCxnSpPr>
            <p:nvPr/>
          </p:nvCxnSpPr>
          <p:spPr bwMode="auto">
            <a:xfrm>
              <a:off x="7175500" y="2536825"/>
              <a:ext cx="0" cy="2625725"/>
            </a:xfrm>
            <a:prstGeom prst="line">
              <a:avLst/>
            </a:prstGeom>
            <a:noFill/>
            <a:ln w="38100" algn="ctr">
              <a:solidFill>
                <a:schemeClr val="tx1"/>
              </a:solidFill>
              <a:round/>
              <a:headEnd type="none" w="sm" len="sm"/>
              <a:tailEnd/>
            </a:ln>
            <a:extLst>
              <a:ext uri="{909E8E84-426E-40DD-AFC4-6F175D3DCCD1}">
                <a14:hiddenFill xmlns:a14="http://schemas.microsoft.com/office/drawing/2010/main">
                  <a:noFill/>
                </a14:hiddenFill>
              </a:ext>
            </a:extLst>
          </p:spPr>
        </p:cxnSp>
        <p:sp>
          <p:nvSpPr>
            <p:cNvPr id="61448" name="Oval 5"/>
            <p:cNvSpPr>
              <a:spLocks noChangeArrowheads="1"/>
            </p:cNvSpPr>
            <p:nvPr/>
          </p:nvSpPr>
          <p:spPr bwMode="auto">
            <a:xfrm>
              <a:off x="7004050" y="2286000"/>
              <a:ext cx="342900" cy="250825"/>
            </a:xfrm>
            <a:prstGeom prst="ellipse">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42001"/>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1"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bldLvl="2"/>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smtClean="0"/>
              <a:t>How To Succeed In This Course (4)</a:t>
            </a:r>
          </a:p>
        </p:txBody>
      </p:sp>
      <p:sp>
        <p:nvSpPr>
          <p:cNvPr id="3" name="Content Placeholder 2"/>
          <p:cNvSpPr>
            <a:spLocks noGrp="1"/>
          </p:cNvSpPr>
          <p:nvPr>
            <p:ph idx="1"/>
          </p:nvPr>
        </p:nvSpPr>
        <p:spPr/>
        <p:txBody>
          <a:bodyPr/>
          <a:lstStyle/>
          <a:p>
            <a:r>
              <a:rPr lang="en-US" altLang="en-US" dirty="0" smtClean="0"/>
              <a:t>If you find concepts unclear trying to research the answer on your own can be beneficial (because this is a ‘hands on’ field).</a:t>
            </a:r>
          </a:p>
          <a:p>
            <a:pPr lvl="1"/>
            <a:r>
              <a:rPr lang="en-US" altLang="en-US" dirty="0" smtClean="0"/>
              <a:t>Read alternate explanations of the concepts covered in class in the text book (or other textbooks: remember that electronic books accessible through the library-Safari are ‘free’).</a:t>
            </a:r>
          </a:p>
          <a:p>
            <a:pPr lvl="1"/>
            <a:r>
              <a:rPr lang="en-US" altLang="en-US" dirty="0" smtClean="0"/>
              <a:t>Looking at online resources:</a:t>
            </a:r>
          </a:p>
          <a:p>
            <a:pPr lvl="2"/>
            <a:r>
              <a:rPr lang="en-US" altLang="en-US" dirty="0" smtClean="0"/>
              <a:t>Remember academic resources online just like other online information may not always be a good source.</a:t>
            </a:r>
          </a:p>
          <a:p>
            <a:pPr lvl="2"/>
            <a:r>
              <a:rPr lang="en-US" altLang="en-US" dirty="0" smtClean="0"/>
              <a:t>Start with more reputable sources </a:t>
            </a:r>
          </a:p>
          <a:p>
            <a:pPr lvl="3"/>
            <a:r>
              <a:rPr lang="en-US" altLang="en-US" dirty="0" smtClean="0">
                <a:hlinkClick r:id="rId3"/>
              </a:rPr>
              <a:t>http://proquest.safaribooksonline.com.ezproxy.lib.ucalgary.ca/</a:t>
            </a:r>
            <a:endParaRPr lang="en-US" altLang="en-US" dirty="0" smtClean="0"/>
          </a:p>
          <a:p>
            <a:pPr lvl="3"/>
            <a:r>
              <a:rPr lang="en-US" altLang="en-US" dirty="0" smtClean="0">
                <a:hlinkClick r:id="rId4"/>
              </a:rPr>
              <a:t>www.python.org</a:t>
            </a:r>
            <a:endParaRPr lang="en-US" altLang="en-US" dirty="0" smtClean="0"/>
          </a:p>
          <a:p>
            <a:r>
              <a:rPr lang="en-US" altLang="en-US" dirty="0" smtClean="0"/>
              <a:t>Addendum to the previous point #2 and a point raised earlier “ask questions”.</a:t>
            </a:r>
          </a:p>
          <a:p>
            <a:pPr lvl="1"/>
            <a:r>
              <a:rPr lang="en-US" altLang="en-US" dirty="0" smtClean="0"/>
              <a:t>If you are still unclear on concepts then make sure that you ask for help.</a:t>
            </a:r>
          </a:p>
          <a:p>
            <a:pPr lvl="1"/>
            <a:r>
              <a:rPr lang="en-US" altLang="en-US" dirty="0" smtClean="0"/>
              <a:t>Don’t wait too long (more than a few days) to do this because latter concepts may strongly depend on your understanding of earlier concepts..</a:t>
            </a:r>
          </a:p>
          <a:p>
            <a:pPr lvl="2"/>
            <a:endParaRPr lang="en-US" altLang="en-US" dirty="0" smtClean="0"/>
          </a:p>
          <a:p>
            <a:endParaRPr lang="en-US" alt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t>How To Use The Course Resources</a:t>
            </a:r>
          </a:p>
        </p:txBody>
      </p:sp>
      <p:sp>
        <p:nvSpPr>
          <p:cNvPr id="6147" name="Rectangle 3"/>
          <p:cNvSpPr>
            <a:spLocks noGrp="1" noChangeArrowheads="1"/>
          </p:cNvSpPr>
          <p:nvPr>
            <p:ph type="body" sz="half" idx="1"/>
          </p:nvPr>
        </p:nvSpPr>
        <p:spPr>
          <a:xfrm>
            <a:off x="457200" y="1108075"/>
            <a:ext cx="8169275" cy="5368925"/>
          </a:xfrm>
        </p:spPr>
        <p:txBody>
          <a:bodyPr/>
          <a:lstStyle/>
          <a:p>
            <a:pPr>
              <a:spcBef>
                <a:spcPct val="50000"/>
              </a:spcBef>
            </a:pPr>
            <a:r>
              <a:rPr lang="en-CA" altLang="en-US" dirty="0"/>
              <a:t>They are provided to support and supplement this class.</a:t>
            </a:r>
          </a:p>
          <a:p>
            <a:pPr lvl="1">
              <a:spcBef>
                <a:spcPts val="600"/>
              </a:spcBef>
            </a:pPr>
            <a:r>
              <a:rPr lang="en-CA" altLang="en-US" dirty="0"/>
              <a:t>The notes outline the topics to be covered </a:t>
            </a:r>
          </a:p>
          <a:p>
            <a:pPr lvl="1">
              <a:spcBef>
                <a:spcPts val="600"/>
              </a:spcBef>
            </a:pPr>
            <a:r>
              <a:rPr lang="en-CA" altLang="en-US" i="1" u="sng" dirty="0"/>
              <a:t>At a minimum </a:t>
            </a:r>
            <a:r>
              <a:rPr lang="en-CA" altLang="en-US" dirty="0"/>
              <a:t>look through the notes to see the important topics.</a:t>
            </a:r>
          </a:p>
          <a:p>
            <a:pPr lvl="1">
              <a:spcBef>
                <a:spcPts val="600"/>
              </a:spcBef>
            </a:pPr>
            <a:r>
              <a:rPr lang="en-CA" altLang="en-US" dirty="0"/>
              <a:t>However the notes are just an outline and just looking at them without coming to class isn’t sufficient to do well</a:t>
            </a:r>
          </a:p>
          <a:p>
            <a:pPr lvl="1">
              <a:spcBef>
                <a:spcPts val="600"/>
              </a:spcBef>
            </a:pPr>
            <a:r>
              <a:rPr lang="en-CA" altLang="en-US" dirty="0"/>
              <a:t>You will get additional details (e.g., explanations) during lecture time</a:t>
            </a:r>
          </a:p>
          <a:p>
            <a:pPr lvl="2">
              <a:spcBef>
                <a:spcPts val="600"/>
              </a:spcBef>
            </a:pPr>
            <a:r>
              <a:rPr lang="en-CA" altLang="en-US" dirty="0"/>
              <a:t>Take notes!</a:t>
            </a:r>
          </a:p>
          <a:p>
            <a:pPr lvl="2">
              <a:spcBef>
                <a:spcPts val="600"/>
              </a:spcBef>
            </a:pPr>
            <a:r>
              <a:rPr lang="en-CA" altLang="en-US" dirty="0"/>
              <a:t>If you miss a lecture then get a copy of the in-class notes from another student (who takes detailed notes)</a:t>
            </a:r>
            <a:endParaRPr lang="en-US" alt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147">
                                            <p:txEl>
                                              <p:pRg st="5" end="5"/>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14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bldLvl="2"/>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smtClean="0"/>
              <a:t>How To Succeed In This Course (5)</a:t>
            </a:r>
          </a:p>
        </p:txBody>
      </p:sp>
      <p:sp>
        <p:nvSpPr>
          <p:cNvPr id="44035" name="Rectangle 3"/>
          <p:cNvSpPr>
            <a:spLocks noGrp="1" noChangeArrowheads="1"/>
          </p:cNvSpPr>
          <p:nvPr>
            <p:ph type="body" idx="1"/>
          </p:nvPr>
        </p:nvSpPr>
        <p:spPr/>
        <p:txBody>
          <a:bodyPr/>
          <a:lstStyle/>
          <a:p>
            <a:pPr marL="342900" indent="-342900">
              <a:buFontTx/>
              <a:buAutoNum type="arabicPeriod" startAt="3"/>
              <a:defRPr/>
            </a:pPr>
            <a:r>
              <a:rPr lang="en-US" dirty="0" smtClean="0"/>
              <a:t>Look at the material before coming to lecture so you have a rough idea of what I will be talking about that day:</a:t>
            </a:r>
          </a:p>
          <a:p>
            <a:pPr marL="977900" lvl="1" indent="-292100">
              <a:buFontTx/>
              <a:buAutoNum type="alphaLcParenR"/>
              <a:defRPr/>
            </a:pPr>
            <a:r>
              <a:rPr lang="en-US" dirty="0" smtClean="0"/>
              <a:t>Read the slides</a:t>
            </a:r>
          </a:p>
          <a:p>
            <a:pPr marL="977900" lvl="1" indent="-292100">
              <a:buFontTx/>
              <a:buAutoNum type="alphaLcParenR"/>
              <a:defRPr/>
            </a:pPr>
            <a:r>
              <a:rPr lang="en-US" dirty="0" smtClean="0"/>
              <a:t>Look through the textbook(s)</a:t>
            </a:r>
          </a:p>
          <a:p>
            <a:pPr marL="977900" lvl="1" indent="-292100">
              <a:buFontTx/>
              <a:buAutoNum type="alphaLcParenR"/>
              <a:defRPr/>
            </a:pPr>
            <a:endParaRPr lang="en-US" dirty="0"/>
          </a:p>
          <a:p>
            <a:pPr marL="0" indent="0">
              <a:buFontTx/>
              <a:buNone/>
              <a:defRPr/>
            </a:pPr>
            <a:r>
              <a:rPr lang="en-US" dirty="0" smtClean="0"/>
              <a:t>When we get to more complicated programs that appear to ‘jump around’ in how they execute (“</a:t>
            </a:r>
            <a:r>
              <a:rPr lang="en-US" sz="2000" dirty="0" smtClean="0">
                <a:latin typeface="Arial" pitchFamily="34" charset="0"/>
                <a:cs typeface="Arial" pitchFamily="34" charset="0"/>
              </a:rPr>
              <a:t>section: problem decomposition/functions</a:t>
            </a:r>
            <a:r>
              <a:rPr lang="en-US" dirty="0" smtClean="0"/>
              <a:t>”) just having an idea of the scope and components of the program beforehand can be useful when I cover it in class.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403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403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smtClean="0"/>
              <a:t>How To Succeed In This Course (6)</a:t>
            </a:r>
          </a:p>
        </p:txBody>
      </p:sp>
      <p:sp>
        <p:nvSpPr>
          <p:cNvPr id="46083" name="Rectangle 3"/>
          <p:cNvSpPr>
            <a:spLocks noGrp="1" noChangeArrowheads="1"/>
          </p:cNvSpPr>
          <p:nvPr>
            <p:ph type="body" idx="1"/>
          </p:nvPr>
        </p:nvSpPr>
        <p:spPr/>
        <p:txBody>
          <a:bodyPr/>
          <a:lstStyle/>
          <a:p>
            <a:pPr marL="457200" indent="-457200">
              <a:buFontTx/>
              <a:buAutoNum type="arabicPeriod" startAt="4"/>
            </a:pPr>
            <a:r>
              <a:rPr lang="en-US" altLang="en-US" smtClean="0"/>
              <a:t>Start working on things as early as possible:</a:t>
            </a:r>
          </a:p>
          <a:p>
            <a:pPr marL="606425" lvl="1" indent="-381000"/>
            <a:r>
              <a:rPr lang="en-US" altLang="en-US" smtClean="0"/>
              <a:t>Don't cram the material just before the exam, instead you should be studying the concepts as you learn them throughout the term.</a:t>
            </a:r>
          </a:p>
          <a:p>
            <a:pPr marL="606425" lvl="1" indent="-381000"/>
            <a:r>
              <a:rPr lang="en-US" altLang="en-US" smtClean="0"/>
              <a:t>It’s important to work through and understand concepts *before* you start (full) assignments. </a:t>
            </a:r>
          </a:p>
          <a:p>
            <a:pPr marL="606425" lvl="1" indent="-381000"/>
            <a:r>
              <a:rPr lang="en-US" altLang="en-US" smtClean="0"/>
              <a:t>If you try to learn a new concept </a:t>
            </a:r>
            <a:r>
              <a:rPr lang="en-US" altLang="en-US" i="1" smtClean="0"/>
              <a:t>and</a:t>
            </a:r>
            <a:r>
              <a:rPr lang="en-US" altLang="en-US" smtClean="0"/>
              <a:t> work out a solution for the assignment at the same time then you may become overwhelmed.</a:t>
            </a:r>
          </a:p>
          <a:p>
            <a:pPr marL="606425" lvl="1" indent="-381000"/>
            <a:r>
              <a:rPr lang="en-US" altLang="en-US" smtClean="0"/>
              <a:t>Don’t start assignments the night (or day!) that they are due, they may take more time than you first thought (start as soon as possible).</a:t>
            </a:r>
          </a:p>
          <a:p>
            <a:pPr marL="606425" lvl="1" indent="-381000"/>
            <a:r>
              <a:rPr lang="en-US" altLang="en-US" smtClean="0"/>
              <a:t>Some assignments may require the application of multiple concepts, not all the concepts have to be completely covered before you start working on an assignment.</a:t>
            </a:r>
          </a:p>
          <a:p>
            <a:pPr marL="828675" lvl="2" indent="-381000"/>
            <a:r>
              <a:rPr lang="en-US" altLang="en-US" smtClean="0"/>
              <a:t>Start working based on what’s currently been covered (this will teach you how to decompose a program and work on it a part at a time).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608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608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bldLvl="2"/>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ltLang="en-US" smtClean="0"/>
              <a:t>How To Succeed In This Course: A Summary</a:t>
            </a:r>
          </a:p>
        </p:txBody>
      </p:sp>
      <p:sp>
        <p:nvSpPr>
          <p:cNvPr id="69635" name="Rectangle 3"/>
          <p:cNvSpPr>
            <a:spLocks noGrp="1" noChangeArrowheads="1"/>
          </p:cNvSpPr>
          <p:nvPr>
            <p:ph type="body" idx="1"/>
          </p:nvPr>
        </p:nvSpPr>
        <p:spPr/>
        <p:txBody>
          <a:bodyPr/>
          <a:lstStyle/>
          <a:p>
            <a:pPr marL="457200" indent="-457200">
              <a:buFontTx/>
              <a:buAutoNum type="arabicPeriod"/>
            </a:pPr>
            <a:r>
              <a:rPr lang="en-US" altLang="en-US" smtClean="0"/>
              <a:t>Practice things yourself</a:t>
            </a:r>
          </a:p>
          <a:p>
            <a:pPr marL="457200" indent="-457200">
              <a:buFontTx/>
              <a:buAutoNum type="arabicPeriod"/>
            </a:pPr>
            <a:r>
              <a:rPr lang="en-US" altLang="en-US" smtClean="0"/>
              <a:t>Make sure that you keep up with the material</a:t>
            </a:r>
          </a:p>
          <a:p>
            <a:pPr marL="457200" indent="-457200">
              <a:buFontTx/>
              <a:buAutoNum type="arabicPeriod"/>
            </a:pPr>
            <a:r>
              <a:rPr lang="en-US" altLang="en-US" smtClean="0"/>
              <a:t>Look at the material before coming to lecture </a:t>
            </a:r>
          </a:p>
          <a:p>
            <a:pPr marL="457200" indent="-457200">
              <a:buFontTx/>
              <a:buAutoNum type="arabicPeriod"/>
            </a:pPr>
            <a:r>
              <a:rPr lang="en-US" altLang="en-US" smtClean="0"/>
              <a:t>Start working on things early</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p:cNvSpPr>
            <a:spLocks noGrp="1"/>
          </p:cNvSpPr>
          <p:nvPr>
            <p:ph type="title"/>
          </p:nvPr>
        </p:nvSpPr>
        <p:spPr/>
        <p:txBody>
          <a:bodyPr/>
          <a:lstStyle/>
          <a:p>
            <a:r>
              <a:rPr lang="en-US" altLang="en-US" dirty="0" smtClean="0"/>
              <a:t>Computer Science: </a:t>
            </a:r>
            <a:r>
              <a:rPr lang="en-US" altLang="en-US" dirty="0" smtClean="0">
                <a:solidFill>
                  <a:srgbClr val="FF0000"/>
                </a:solidFill>
              </a:rPr>
              <a:t>Help</a:t>
            </a:r>
            <a:r>
              <a:rPr lang="en-US" altLang="en-US" dirty="0" smtClean="0"/>
              <a:t> And Teaching Tutorials</a:t>
            </a:r>
            <a:endParaRPr lang="en-US" altLang="en-US" dirty="0" smtClean="0"/>
          </a:p>
        </p:txBody>
      </p:sp>
      <p:sp>
        <p:nvSpPr>
          <p:cNvPr id="3" name="Content Placeholder 2"/>
          <p:cNvSpPr>
            <a:spLocks noGrp="1"/>
          </p:cNvSpPr>
          <p:nvPr>
            <p:ph idx="1"/>
          </p:nvPr>
        </p:nvSpPr>
        <p:spPr/>
        <p:txBody>
          <a:bodyPr/>
          <a:lstStyle/>
          <a:p>
            <a:r>
              <a:rPr lang="en-US" altLang="en-US" b="1" dirty="0">
                <a:solidFill>
                  <a:srgbClr val="FF0000"/>
                </a:solidFill>
              </a:rPr>
              <a:t>Help tutorials </a:t>
            </a:r>
            <a:r>
              <a:rPr lang="en-US" altLang="en-US" dirty="0"/>
              <a:t>(“Continuous Tutorial/CT”):</a:t>
            </a:r>
          </a:p>
          <a:p>
            <a:pPr lvl="1"/>
            <a:r>
              <a:rPr lang="en-US" altLang="en-US" dirty="0"/>
              <a:t>Attendance is not required (no official registration)</a:t>
            </a:r>
          </a:p>
          <a:p>
            <a:pPr lvl="1"/>
            <a:r>
              <a:rPr lang="en-US" altLang="en-US" dirty="0"/>
              <a:t>Q &amp; A session: it will be used as an additional place where you can get help. </a:t>
            </a:r>
          </a:p>
          <a:p>
            <a:pPr lvl="1"/>
            <a:r>
              <a:rPr lang="en-US" altLang="en-US" dirty="0"/>
              <a:t>Located near the technical “Help Desk</a:t>
            </a:r>
            <a:r>
              <a:rPr lang="en-US" altLang="en-US" dirty="0" smtClean="0"/>
              <a:t>”</a:t>
            </a:r>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a:p>
          <a:p>
            <a:pPr lvl="1"/>
            <a:endParaRPr lang="en-US" altLang="en-US" dirty="0" smtClean="0"/>
          </a:p>
          <a:p>
            <a:pPr lvl="1"/>
            <a:endParaRPr lang="en-US" altLang="en-US" dirty="0" smtClean="0"/>
          </a:p>
          <a:p>
            <a:pPr lvl="1"/>
            <a:endParaRPr lang="en-US" altLang="en-US" dirty="0"/>
          </a:p>
          <a:p>
            <a:pPr lvl="1"/>
            <a:endParaRPr lang="en-US" altLang="en-US" dirty="0" smtClean="0"/>
          </a:p>
          <a:p>
            <a:pPr lvl="1"/>
            <a:endParaRPr lang="en-US" altLang="en-US" dirty="0"/>
          </a:p>
          <a:p>
            <a:pPr lvl="1"/>
            <a:r>
              <a:rPr lang="en-US" altLang="en-US" dirty="0"/>
              <a:t>The CT schedule will be posted early in the semester</a:t>
            </a:r>
            <a:r>
              <a:rPr lang="en-US" altLang="en-US" dirty="0" smtClean="0"/>
              <a:t>.</a:t>
            </a:r>
          </a:p>
          <a:p>
            <a:pPr lvl="1"/>
            <a:endParaRPr lang="en-US" altLang="en-US" dirty="0" smtClean="0"/>
          </a:p>
        </p:txBody>
      </p:sp>
      <p:grpSp>
        <p:nvGrpSpPr>
          <p:cNvPr id="14" name="Group 13"/>
          <p:cNvGrpSpPr/>
          <p:nvPr/>
        </p:nvGrpSpPr>
        <p:grpSpPr>
          <a:xfrm>
            <a:off x="876302" y="2906712"/>
            <a:ext cx="5541562" cy="3154704"/>
            <a:chOff x="876302" y="2906712"/>
            <a:chExt cx="5541562" cy="3154704"/>
          </a:xfrm>
        </p:grpSpPr>
        <p:pic>
          <p:nvPicPr>
            <p:cNvPr id="2" name="Picture 1"/>
            <p:cNvPicPr>
              <a:picLocks noChangeAspect="1"/>
            </p:cNvPicPr>
            <p:nvPr/>
          </p:nvPicPr>
          <p:blipFill>
            <a:blip r:embed="rId2"/>
            <a:stretch>
              <a:fillRect/>
            </a:stretch>
          </p:blipFill>
          <p:spPr>
            <a:xfrm>
              <a:off x="876302" y="2906712"/>
              <a:ext cx="5541562" cy="2260374"/>
            </a:xfrm>
            <a:prstGeom prst="rect">
              <a:avLst/>
            </a:prstGeom>
            <a:solidFill>
              <a:schemeClr val="accent1"/>
            </a:solidFill>
          </p:spPr>
        </p:pic>
        <p:sp>
          <p:nvSpPr>
            <p:cNvPr id="5" name="Rectangle 4"/>
            <p:cNvSpPr/>
            <p:nvPr/>
          </p:nvSpPr>
          <p:spPr bwMode="auto">
            <a:xfrm>
              <a:off x="2336800" y="3062515"/>
              <a:ext cx="2191657" cy="377372"/>
            </a:xfrm>
            <a:prstGeom prst="rect">
              <a:avLst/>
            </a:prstGeom>
            <a:solidFill>
              <a:schemeClr val="accent1"/>
            </a:solidFill>
            <a:ln w="38100" cap="flat" cmpd="sng" algn="ctr">
              <a:solidFill>
                <a:schemeClr val="tx1"/>
              </a:solidFill>
              <a:prstDash val="solid"/>
              <a:round/>
              <a:headEnd type="none" w="sm" len="sm"/>
              <a:tailEnd type="none"/>
            </a:ln>
            <a:effectLst/>
          </p:spPr>
          <p:txBody>
            <a:bodyPr rtlCol="0" anchor="t" anchorCtr="0"/>
            <a:lstStyle/>
            <a:p>
              <a:pPr algn="ctr"/>
              <a:r>
                <a:rPr lang="en-US" sz="1600" b="1" dirty="0" smtClean="0">
                  <a:solidFill>
                    <a:srgbClr val="FFFFFF"/>
                  </a:solidFill>
                </a:rPr>
                <a:t>Math Sciences</a:t>
              </a:r>
              <a:endParaRPr lang="en-US" sz="1600" b="1" dirty="0" smtClean="0">
                <a:solidFill>
                  <a:srgbClr val="FFFFFF"/>
                </a:solidFill>
              </a:endParaRPr>
            </a:p>
          </p:txBody>
        </p:sp>
        <p:sp>
          <p:nvSpPr>
            <p:cNvPr id="6" name="TextBox 5"/>
            <p:cNvSpPr txBox="1"/>
            <p:nvPr/>
          </p:nvSpPr>
          <p:spPr>
            <a:xfrm>
              <a:off x="1335315" y="5337404"/>
              <a:ext cx="1190171" cy="696686"/>
            </a:xfrm>
            <a:prstGeom prst="rect">
              <a:avLst/>
            </a:prstGeom>
            <a:noFill/>
            <a:ln w="0">
              <a:noFill/>
            </a:ln>
          </p:spPr>
          <p:txBody>
            <a:bodyPr wrap="square" lIns="0" rtlCol="0">
              <a:noAutofit/>
            </a:bodyPr>
            <a:lstStyle/>
            <a:p>
              <a:r>
                <a:rPr lang="en-US" sz="1800" b="1" dirty="0" smtClean="0"/>
                <a:t>CPSC tech help</a:t>
              </a:r>
              <a:endParaRPr lang="en-US" sz="1800" b="1" dirty="0" smtClean="0"/>
            </a:p>
          </p:txBody>
        </p:sp>
        <p:cxnSp>
          <p:nvCxnSpPr>
            <p:cNvPr id="9" name="Straight Arrow Connector 8"/>
            <p:cNvCxnSpPr/>
            <p:nvPr/>
          </p:nvCxnSpPr>
          <p:spPr bwMode="auto">
            <a:xfrm flipV="1">
              <a:off x="2177143" y="4876800"/>
              <a:ext cx="537028" cy="805542"/>
            </a:xfrm>
            <a:prstGeom prst="straightConnector1">
              <a:avLst/>
            </a:prstGeom>
            <a:noFill/>
            <a:ln w="38100" cap="flat" cmpd="sng" algn="ctr">
              <a:solidFill>
                <a:schemeClr val="tx1"/>
              </a:solidFill>
              <a:prstDash val="solid"/>
              <a:round/>
              <a:headEnd type="none" w="sm" len="sm"/>
              <a:tailEnd type="triangle"/>
            </a:ln>
            <a:effectLst/>
          </p:spPr>
        </p:cxnSp>
        <p:sp>
          <p:nvSpPr>
            <p:cNvPr id="11" name="TextBox 10"/>
            <p:cNvSpPr txBox="1"/>
            <p:nvPr/>
          </p:nvSpPr>
          <p:spPr>
            <a:xfrm>
              <a:off x="3476172" y="5364730"/>
              <a:ext cx="1190171" cy="696686"/>
            </a:xfrm>
            <a:prstGeom prst="rect">
              <a:avLst/>
            </a:prstGeom>
            <a:noFill/>
            <a:ln w="0">
              <a:noFill/>
            </a:ln>
          </p:spPr>
          <p:txBody>
            <a:bodyPr wrap="square" lIns="0" rtlCol="0">
              <a:noAutofit/>
            </a:bodyPr>
            <a:lstStyle/>
            <a:p>
              <a:r>
                <a:rPr lang="en-US" sz="1800" b="1" dirty="0" smtClean="0"/>
                <a:t>CT for CPSC 231</a:t>
              </a:r>
              <a:endParaRPr lang="en-US" sz="1800" b="1" dirty="0" smtClean="0"/>
            </a:p>
          </p:txBody>
        </p:sp>
        <p:cxnSp>
          <p:nvCxnSpPr>
            <p:cNvPr id="12" name="Straight Arrow Connector 11"/>
            <p:cNvCxnSpPr/>
            <p:nvPr/>
          </p:nvCxnSpPr>
          <p:spPr bwMode="auto">
            <a:xfrm flipH="1" flipV="1">
              <a:off x="2998108" y="4820672"/>
              <a:ext cx="719278" cy="620372"/>
            </a:xfrm>
            <a:prstGeom prst="straightConnector1">
              <a:avLst/>
            </a:prstGeom>
            <a:noFill/>
            <a:ln w="38100" cap="flat" cmpd="sng" algn="ctr">
              <a:solidFill>
                <a:schemeClr val="tx1"/>
              </a:solidFill>
              <a:prstDash val="solid"/>
              <a:round/>
              <a:headEnd type="none" w="sm" len="sm"/>
              <a:tailEnd type="triangle"/>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Computer Science: Help And </a:t>
            </a:r>
            <a:r>
              <a:rPr lang="en-US" altLang="en-US" dirty="0">
                <a:solidFill>
                  <a:srgbClr val="FF0000"/>
                </a:solidFill>
              </a:rPr>
              <a:t>Teaching</a:t>
            </a:r>
            <a:r>
              <a:rPr lang="en-US" altLang="en-US" dirty="0"/>
              <a:t> </a:t>
            </a:r>
            <a:r>
              <a:rPr lang="en-US" altLang="en-US" dirty="0" smtClean="0"/>
              <a:t>Tutorials </a:t>
            </a:r>
            <a:endParaRPr lang="en-US" dirty="0"/>
          </a:p>
        </p:txBody>
      </p:sp>
      <p:sp>
        <p:nvSpPr>
          <p:cNvPr id="3" name="Content Placeholder 2"/>
          <p:cNvSpPr>
            <a:spLocks noGrp="1"/>
          </p:cNvSpPr>
          <p:nvPr>
            <p:ph idx="1"/>
          </p:nvPr>
        </p:nvSpPr>
        <p:spPr/>
        <p:txBody>
          <a:bodyPr/>
          <a:lstStyle/>
          <a:p>
            <a:r>
              <a:rPr lang="en-US" altLang="en-US" b="1" dirty="0">
                <a:solidFill>
                  <a:srgbClr val="FF0000"/>
                </a:solidFill>
              </a:rPr>
              <a:t>Teaching tutorials</a:t>
            </a:r>
            <a:r>
              <a:rPr lang="en-US" altLang="en-US" dirty="0" smtClean="0"/>
              <a:t>:</a:t>
            </a:r>
          </a:p>
          <a:p>
            <a:endParaRPr lang="en-US" altLang="en-US" dirty="0"/>
          </a:p>
          <a:p>
            <a:endParaRPr lang="en-US" altLang="en-US" dirty="0" smtClean="0"/>
          </a:p>
          <a:p>
            <a:endParaRPr lang="en-US" altLang="en-US" dirty="0"/>
          </a:p>
          <a:p>
            <a:endParaRPr lang="en-US" altLang="en-US" dirty="0" smtClean="0"/>
          </a:p>
          <a:p>
            <a:endParaRPr lang="en-US" altLang="en-US" dirty="0"/>
          </a:p>
          <a:p>
            <a:endParaRPr lang="en-US" altLang="en-US" dirty="0" smtClean="0"/>
          </a:p>
          <a:p>
            <a:pPr lvl="1"/>
            <a:r>
              <a:rPr lang="en-US" altLang="en-US" dirty="0"/>
              <a:t>They will be conducted by the Teaching Assistants (TA).</a:t>
            </a:r>
          </a:p>
          <a:p>
            <a:pPr lvl="1"/>
            <a:r>
              <a:rPr lang="en-US" altLang="en-US" dirty="0"/>
              <a:t>A mandatory component of the course (registration in a specific section is required).</a:t>
            </a:r>
          </a:p>
          <a:p>
            <a:pPr lvl="1"/>
            <a:r>
              <a:rPr lang="en-US" altLang="en-US" dirty="0"/>
              <a:t>Review of concepts covered in lecture (especially the more challenging ones).</a:t>
            </a:r>
          </a:p>
          <a:p>
            <a:pPr lvl="1"/>
            <a:r>
              <a:rPr lang="en-US" altLang="en-US" dirty="0"/>
              <a:t>Discussion of assignment requirements.</a:t>
            </a:r>
          </a:p>
          <a:p>
            <a:pPr lvl="1"/>
            <a:r>
              <a:rPr lang="en-US" altLang="en-US" dirty="0"/>
              <a:t>Assignment and exam feedback/return after grading is complete.</a:t>
            </a:r>
          </a:p>
          <a:p>
            <a:endParaRPr lang="en-US" altLang="en-US" dirty="0"/>
          </a:p>
          <a:p>
            <a:endParaRPr lang="en-US" dirty="0"/>
          </a:p>
        </p:txBody>
      </p:sp>
      <p:grpSp>
        <p:nvGrpSpPr>
          <p:cNvPr id="12" name="Group 11"/>
          <p:cNvGrpSpPr/>
          <p:nvPr/>
        </p:nvGrpSpPr>
        <p:grpSpPr>
          <a:xfrm>
            <a:off x="747711" y="1653020"/>
            <a:ext cx="6543650" cy="2624612"/>
            <a:chOff x="921882" y="4134963"/>
            <a:chExt cx="6543650" cy="2624612"/>
          </a:xfrm>
        </p:grpSpPr>
        <p:pic>
          <p:nvPicPr>
            <p:cNvPr id="11" name="Picture 10"/>
            <p:cNvPicPr>
              <a:picLocks noChangeAspect="1"/>
            </p:cNvPicPr>
            <p:nvPr/>
          </p:nvPicPr>
          <p:blipFill>
            <a:blip r:embed="rId2"/>
            <a:stretch>
              <a:fillRect/>
            </a:stretch>
          </p:blipFill>
          <p:spPr>
            <a:xfrm>
              <a:off x="921882" y="4134963"/>
              <a:ext cx="6543650" cy="2624612"/>
            </a:xfrm>
            <a:prstGeom prst="rect">
              <a:avLst/>
            </a:prstGeom>
          </p:spPr>
        </p:pic>
        <p:sp>
          <p:nvSpPr>
            <p:cNvPr id="7" name="TextBox 6"/>
            <p:cNvSpPr txBox="1"/>
            <p:nvPr/>
          </p:nvSpPr>
          <p:spPr>
            <a:xfrm>
              <a:off x="4683834" y="5447269"/>
              <a:ext cx="811893" cy="696686"/>
            </a:xfrm>
            <a:prstGeom prst="rect">
              <a:avLst/>
            </a:prstGeom>
            <a:noFill/>
            <a:ln w="0">
              <a:noFill/>
            </a:ln>
          </p:spPr>
          <p:txBody>
            <a:bodyPr wrap="square" lIns="0" rtlCol="0">
              <a:noAutofit/>
            </a:bodyPr>
            <a:lstStyle/>
            <a:p>
              <a:r>
                <a:rPr lang="en-US" sz="1800" b="1" dirty="0" smtClean="0"/>
                <a:t>MS 160</a:t>
              </a:r>
              <a:endParaRPr lang="en-US" sz="1800" b="1" dirty="0" smtClean="0"/>
            </a:p>
          </p:txBody>
        </p:sp>
        <p:sp>
          <p:nvSpPr>
            <p:cNvPr id="9" name="TextBox 8"/>
            <p:cNvSpPr txBox="1"/>
            <p:nvPr/>
          </p:nvSpPr>
          <p:spPr>
            <a:xfrm>
              <a:off x="5885544" y="5447269"/>
              <a:ext cx="1190171" cy="696686"/>
            </a:xfrm>
            <a:prstGeom prst="rect">
              <a:avLst/>
            </a:prstGeom>
            <a:noFill/>
            <a:ln w="0">
              <a:noFill/>
            </a:ln>
          </p:spPr>
          <p:txBody>
            <a:bodyPr wrap="square" lIns="0" rtlCol="0">
              <a:noAutofit/>
            </a:bodyPr>
            <a:lstStyle/>
            <a:p>
              <a:r>
                <a:rPr lang="en-US" sz="1800" b="1" dirty="0" smtClean="0"/>
                <a:t>MS176</a:t>
              </a:r>
              <a:endParaRPr lang="en-US" sz="1800" b="1" dirty="0" smtClean="0"/>
            </a:p>
          </p:txBody>
        </p:sp>
      </p:grpSp>
    </p:spTree>
    <p:extLst>
      <p:ext uri="{BB962C8B-B14F-4D97-AF65-F5344CB8AC3E}">
        <p14:creationId xmlns:p14="http://schemas.microsoft.com/office/powerpoint/2010/main" val="4062701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smtClean="0"/>
              <a:t>Computer Science: Labs And Tutorials (Reminder: 2)</a:t>
            </a:r>
          </a:p>
        </p:txBody>
      </p:sp>
      <p:sp>
        <p:nvSpPr>
          <p:cNvPr id="3" name="Content Placeholder 2"/>
          <p:cNvSpPr>
            <a:spLocks noGrp="1"/>
          </p:cNvSpPr>
          <p:nvPr>
            <p:ph idx="1"/>
          </p:nvPr>
        </p:nvSpPr>
        <p:spPr/>
        <p:txBody>
          <a:bodyPr/>
          <a:lstStyle/>
          <a:p>
            <a:r>
              <a:rPr lang="en-US" altLang="en-US" dirty="0" smtClean="0"/>
              <a:t>(Teaching tutorial information continued):</a:t>
            </a:r>
          </a:p>
          <a:p>
            <a:pPr lvl="1"/>
            <a:r>
              <a:rPr lang="en-US" altLang="en-US" dirty="0" smtClean="0"/>
              <a:t>Practice exercises.</a:t>
            </a:r>
          </a:p>
          <a:p>
            <a:pPr lvl="1"/>
            <a:r>
              <a:rPr lang="en-US" altLang="en-US" dirty="0" smtClean="0"/>
              <a:t>‘Open tutorials’ will sometimes be held (extra CT/help time where TA’s will be available to help students).</a:t>
            </a:r>
          </a:p>
          <a:p>
            <a:r>
              <a:rPr lang="en-US" altLang="en-US" dirty="0" smtClean="0"/>
              <a:t>More information about tutorials and labs is available on the course web site:</a:t>
            </a:r>
          </a:p>
          <a:p>
            <a:pPr lvl="1"/>
            <a:r>
              <a:rPr lang="en-US" altLang="en-US" sz="1800" dirty="0">
                <a:hlinkClick r:id="rId2"/>
              </a:rPr>
              <a:t>http://pages.cpsc.ucalgary.ca/~</a:t>
            </a:r>
            <a:r>
              <a:rPr lang="en-US" altLang="en-US" sz="1800" dirty="0" smtClean="0">
                <a:hlinkClick r:id="rId2"/>
              </a:rPr>
              <a:t>tamj/2018/231/index.html#Tutorial_information</a:t>
            </a:r>
            <a:endParaRPr lang="en-US" altLang="en-US" sz="1800" dirty="0" smtClean="0"/>
          </a:p>
          <a:p>
            <a:pPr lvl="1"/>
            <a:endParaRPr lang="en-US" altLang="en-US" dirty="0" smtClean="0"/>
          </a:p>
        </p:txBody>
      </p:sp>
      <p:pic>
        <p:nvPicPr>
          <p:cNvPr id="5" name="Picture 4"/>
          <p:cNvPicPr>
            <a:picLocks noChangeAspect="1"/>
          </p:cNvPicPr>
          <p:nvPr/>
        </p:nvPicPr>
        <p:blipFill>
          <a:blip r:embed="rId3"/>
          <a:stretch>
            <a:fillRect/>
          </a:stretch>
        </p:blipFill>
        <p:spPr>
          <a:xfrm>
            <a:off x="799223" y="3863515"/>
            <a:ext cx="8007709" cy="1753513"/>
          </a:xfrm>
          <a:prstGeom prst="rect">
            <a:avLst/>
          </a:prstGeom>
        </p:spPr>
      </p:pic>
      <p:sp>
        <p:nvSpPr>
          <p:cNvPr id="4" name="Right Arrow 3"/>
          <p:cNvSpPr/>
          <p:nvPr/>
        </p:nvSpPr>
        <p:spPr bwMode="auto">
          <a:xfrm rot="10800000">
            <a:off x="4221177" y="4740271"/>
            <a:ext cx="512956" cy="390293"/>
          </a:xfrm>
          <a:prstGeom prst="rightArrow">
            <a:avLst/>
          </a:prstGeom>
          <a:solidFill>
            <a:schemeClr val="accent2">
              <a:lumMod val="75000"/>
            </a:schemeClr>
          </a:solidFill>
          <a:ln w="38100" cap="flat" cmpd="sng" algn="ctr">
            <a:solidFill>
              <a:schemeClr val="tx1"/>
            </a:solidFill>
            <a:prstDash val="solid"/>
            <a:round/>
            <a:headEnd type="none" w="sm" len="sm"/>
            <a:tailEnd type="none"/>
          </a:ln>
          <a:effectLst/>
        </p:spPr>
        <p:txBody>
          <a:bodyPr rtlCol="0" anchor="t" anchorCtr="0"/>
          <a:lstStyle/>
          <a:p>
            <a:pPr algn="ctr"/>
            <a:endParaRPr lang="en-US" sz="1600" dirty="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additive="base">
                                        <p:cTn id="31" dur="500" fill="hold"/>
                                        <p:tgtEl>
                                          <p:spTgt spid="4"/>
                                        </p:tgtEl>
                                        <p:attrNameLst>
                                          <p:attrName>ppt_x</p:attrName>
                                        </p:attrNameLst>
                                      </p:cBhvr>
                                      <p:tavLst>
                                        <p:tav tm="0">
                                          <p:val>
                                            <p:strVal val="1+#ppt_w/2"/>
                                          </p:val>
                                        </p:tav>
                                        <p:tav tm="100000">
                                          <p:val>
                                            <p:strVal val="#ppt_x"/>
                                          </p:val>
                                        </p:tav>
                                      </p:tavLst>
                                    </p:anim>
                                    <p:anim calcmode="lin" valueType="num">
                                      <p:cBhvr additive="base">
                                        <p:cTn id="3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31800" y="165100"/>
            <a:ext cx="8166100" cy="850900"/>
          </a:xfrm>
        </p:spPr>
        <p:txBody>
          <a:bodyPr/>
          <a:lstStyle/>
          <a:p>
            <a:r>
              <a:rPr lang="en-US" altLang="en-US" smtClean="0"/>
              <a:t>Your Engagement Level ---&gt; Your Learning</a:t>
            </a:r>
          </a:p>
        </p:txBody>
      </p:sp>
      <p:sp>
        <p:nvSpPr>
          <p:cNvPr id="13315" name="TextBox 3"/>
          <p:cNvSpPr txBox="1">
            <a:spLocks noChangeArrowheads="1"/>
          </p:cNvSpPr>
          <p:nvPr/>
        </p:nvSpPr>
        <p:spPr bwMode="auto">
          <a:xfrm>
            <a:off x="5146675" y="279400"/>
            <a:ext cx="234950" cy="24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2000">
                <a:latin typeface="Arial" panose="020B0604020202020204" pitchFamily="34" charset="0"/>
              </a:rPr>
              <a:t>+</a:t>
            </a:r>
          </a:p>
        </p:txBody>
      </p:sp>
      <p:grpSp>
        <p:nvGrpSpPr>
          <p:cNvPr id="17" name="Group 16"/>
          <p:cNvGrpSpPr>
            <a:grpSpLocks/>
          </p:cNvGrpSpPr>
          <p:nvPr/>
        </p:nvGrpSpPr>
        <p:grpSpPr bwMode="auto">
          <a:xfrm>
            <a:off x="6026150" y="1173163"/>
            <a:ext cx="3003550" cy="1700212"/>
            <a:chOff x="6025507" y="1172803"/>
            <a:chExt cx="3004944" cy="1700370"/>
          </a:xfrm>
        </p:grpSpPr>
        <p:pic>
          <p:nvPicPr>
            <p:cNvPr id="13339" name="Picture 2" descr="C:\Users\tamj\AppData\Local\Microsoft\Windows\Temporary Internet Files\Content.IE5\NXE19V4B\MC900334096[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8351" y="1172803"/>
              <a:ext cx="992100" cy="1185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340" name="Group 14"/>
            <p:cNvGrpSpPr>
              <a:grpSpLocks/>
            </p:cNvGrpSpPr>
            <p:nvPr/>
          </p:nvGrpSpPr>
          <p:grpSpPr bwMode="auto">
            <a:xfrm>
              <a:off x="6025507" y="1733144"/>
              <a:ext cx="1854931" cy="1140029"/>
              <a:chOff x="5881435" y="1733144"/>
              <a:chExt cx="1854931" cy="1140029"/>
            </a:xfrm>
          </p:grpSpPr>
          <p:pic>
            <p:nvPicPr>
              <p:cNvPr id="13341" name="Picture 8" descr="C:\Users\tamj\AppData\Local\Microsoft\Windows\Temporary Internet Files\Content.IE5\Z6TBLP53\MC900293506[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81435" y="1891894"/>
                <a:ext cx="722158" cy="981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42" name="TextBox 9"/>
              <p:cNvSpPr txBox="1">
                <a:spLocks noChangeArrowheads="1"/>
              </p:cNvSpPr>
              <p:nvPr/>
            </p:nvSpPr>
            <p:spPr bwMode="auto">
              <a:xfrm>
                <a:off x="6722752" y="1733144"/>
                <a:ext cx="1013614" cy="31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600">
                    <a:latin typeface="Arial" panose="020B0604020202020204" pitchFamily="34" charset="0"/>
                  </a:rPr>
                  <a:t>Learning</a:t>
                </a:r>
              </a:p>
            </p:txBody>
          </p:sp>
          <p:sp>
            <p:nvSpPr>
              <p:cNvPr id="13343" name="Rectangle 10"/>
              <p:cNvSpPr>
                <a:spLocks noChangeArrowheads="1"/>
              </p:cNvSpPr>
              <p:nvPr/>
            </p:nvSpPr>
            <p:spPr bwMode="auto">
              <a:xfrm>
                <a:off x="6760852" y="205064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grpSp>
      <p:grpSp>
        <p:nvGrpSpPr>
          <p:cNvPr id="18" name="Group 17"/>
          <p:cNvGrpSpPr>
            <a:grpSpLocks/>
          </p:cNvGrpSpPr>
          <p:nvPr/>
        </p:nvGrpSpPr>
        <p:grpSpPr bwMode="auto">
          <a:xfrm>
            <a:off x="3865563" y="2800350"/>
            <a:ext cx="1257300" cy="820738"/>
            <a:chOff x="3974707" y="2773940"/>
            <a:chExt cx="1256908" cy="820496"/>
          </a:xfrm>
        </p:grpSpPr>
        <p:pic>
          <p:nvPicPr>
            <p:cNvPr id="13336" name="Picture 4" descr="C:\Users\tamj\AppData\Local\Microsoft\Windows\Temporary Internet Files\Content.IE5\LZWJTDG0\MC900187159[1].wm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74707" y="2773940"/>
              <a:ext cx="1000787" cy="8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7" name="Rectangle 13"/>
            <p:cNvSpPr>
              <a:spLocks noChangeArrowheads="1"/>
            </p:cNvSpPr>
            <p:nvPr/>
          </p:nvSpPr>
          <p:spPr bwMode="auto">
            <a:xfrm>
              <a:off x="5013452" y="2773940"/>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sp>
          <p:nvSpPr>
            <p:cNvPr id="13338" name="Rectangle 11"/>
            <p:cNvSpPr>
              <a:spLocks noChangeArrowheads="1"/>
            </p:cNvSpPr>
            <p:nvPr/>
          </p:nvSpPr>
          <p:spPr bwMode="auto">
            <a:xfrm>
              <a:off x="5045349" y="3427181"/>
              <a:ext cx="154368" cy="85777"/>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grpSp>
        <p:nvGrpSpPr>
          <p:cNvPr id="39" name="Group 38"/>
          <p:cNvGrpSpPr>
            <a:grpSpLocks/>
          </p:cNvGrpSpPr>
          <p:nvPr/>
        </p:nvGrpSpPr>
        <p:grpSpPr bwMode="auto">
          <a:xfrm>
            <a:off x="250825" y="3686175"/>
            <a:ext cx="1560513" cy="1460500"/>
            <a:chOff x="250229" y="3686581"/>
            <a:chExt cx="1560801" cy="1460685"/>
          </a:xfrm>
        </p:grpSpPr>
        <p:pic>
          <p:nvPicPr>
            <p:cNvPr id="13333" name="Picture 5" descr="C:\Users\tamj\AppData\Local\Microsoft\Windows\Temporary Internet Files\Content.IE5\LKQU817W\MC900156053[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250229" y="3686581"/>
              <a:ext cx="1278675" cy="14606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34" name="Rectangle 26"/>
            <p:cNvSpPr>
              <a:spLocks noChangeArrowheads="1"/>
            </p:cNvSpPr>
            <p:nvPr/>
          </p:nvSpPr>
          <p:spPr bwMode="auto">
            <a:xfrm>
              <a:off x="1592867" y="4372834"/>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sp>
          <p:nvSpPr>
            <p:cNvPr id="13335" name="Rectangle 27"/>
            <p:cNvSpPr>
              <a:spLocks noChangeArrowheads="1"/>
            </p:cNvSpPr>
            <p:nvPr/>
          </p:nvSpPr>
          <p:spPr bwMode="auto">
            <a:xfrm>
              <a:off x="1624764" y="4747687"/>
              <a:ext cx="148558" cy="343105"/>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grpSp>
        <p:nvGrpSpPr>
          <p:cNvPr id="41" name="Group 40"/>
          <p:cNvGrpSpPr>
            <a:grpSpLocks/>
          </p:cNvGrpSpPr>
          <p:nvPr/>
        </p:nvGrpSpPr>
        <p:grpSpPr bwMode="auto">
          <a:xfrm>
            <a:off x="168275" y="5692775"/>
            <a:ext cx="1911350" cy="1146175"/>
            <a:chOff x="168095" y="5692453"/>
            <a:chExt cx="1911267" cy="1146425"/>
          </a:xfrm>
        </p:grpSpPr>
        <p:sp>
          <p:nvSpPr>
            <p:cNvPr id="13330" name="Documents"/>
            <p:cNvSpPr>
              <a:spLocks noEditPoints="1" noChangeArrowheads="1"/>
            </p:cNvSpPr>
            <p:nvPr/>
          </p:nvSpPr>
          <p:spPr bwMode="auto">
            <a:xfrm>
              <a:off x="168095" y="5692453"/>
              <a:ext cx="1525661" cy="1146425"/>
            </a:xfrm>
            <a:custGeom>
              <a:avLst/>
              <a:gdLst>
                <a:gd name="T0" fmla="*/ 0 w 21600"/>
                <a:gd name="T1" fmla="*/ 2147483646 h 21600"/>
                <a:gd name="T2" fmla="*/ 2147483646 w 21600"/>
                <a:gd name="T3" fmla="*/ 0 h 21600"/>
                <a:gd name="T4" fmla="*/ 2147483646 w 21600"/>
                <a:gd name="T5" fmla="*/ 2147483646 h 21600"/>
                <a:gd name="T6" fmla="*/ 2147483646 w 21600"/>
                <a:gd name="T7" fmla="*/ 2147483646 h 21600"/>
                <a:gd name="T8" fmla="*/ 2147483646 w 21600"/>
                <a:gd name="T9" fmla="*/ 2147483646 h 21600"/>
                <a:gd name="T10" fmla="*/ 2147483646 w 21600"/>
                <a:gd name="T11" fmla="*/ 2147483646 h 21600"/>
                <a:gd name="T12" fmla="*/ 2147483646 w 21600"/>
                <a:gd name="T13" fmla="*/ 2147483646 h 21600"/>
                <a:gd name="T14" fmla="*/ 2147483646 w 21600"/>
                <a:gd name="T15" fmla="*/ 2147483646 h 21600"/>
                <a:gd name="T16" fmla="*/ 2147483646 w 21600"/>
                <a:gd name="T17" fmla="*/ 0 h 21600"/>
                <a:gd name="T18" fmla="*/ 2147483646 w 21600"/>
                <a:gd name="T19" fmla="*/ 0 h 21600"/>
                <a:gd name="T20" fmla="*/ 0 w 21600"/>
                <a:gd name="T21" fmla="*/ 2147483646 h 21600"/>
                <a:gd name="T22" fmla="*/ 2147483646 w 21600"/>
                <a:gd name="T23" fmla="*/ 2147483646 h 216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645 w 21600"/>
                <a:gd name="T37" fmla="*/ 4171 h 21600"/>
                <a:gd name="T38" fmla="*/ 16522 w 21600"/>
                <a:gd name="T39" fmla="*/ 17314 h 2160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1600" h="21600" extrusionOk="0">
                  <a:moveTo>
                    <a:pt x="0" y="18014"/>
                  </a:moveTo>
                  <a:lnTo>
                    <a:pt x="0" y="2800"/>
                  </a:lnTo>
                  <a:lnTo>
                    <a:pt x="1645" y="2800"/>
                  </a:lnTo>
                  <a:lnTo>
                    <a:pt x="1645" y="1428"/>
                  </a:lnTo>
                  <a:lnTo>
                    <a:pt x="3468" y="1428"/>
                  </a:lnTo>
                  <a:lnTo>
                    <a:pt x="3468" y="0"/>
                  </a:lnTo>
                  <a:lnTo>
                    <a:pt x="21653" y="0"/>
                  </a:lnTo>
                  <a:lnTo>
                    <a:pt x="21653" y="18828"/>
                  </a:lnTo>
                  <a:lnTo>
                    <a:pt x="19954" y="18828"/>
                  </a:lnTo>
                  <a:lnTo>
                    <a:pt x="19954" y="20214"/>
                  </a:lnTo>
                  <a:lnTo>
                    <a:pt x="18256" y="20214"/>
                  </a:lnTo>
                  <a:lnTo>
                    <a:pt x="18256" y="21600"/>
                  </a:lnTo>
                  <a:lnTo>
                    <a:pt x="4434" y="21600"/>
                  </a:lnTo>
                  <a:lnTo>
                    <a:pt x="0" y="18014"/>
                  </a:lnTo>
                  <a:close/>
                </a:path>
                <a:path w="21600" h="21600" extrusionOk="0">
                  <a:moveTo>
                    <a:pt x="3486" y="1428"/>
                  </a:moveTo>
                  <a:lnTo>
                    <a:pt x="19954" y="1428"/>
                  </a:lnTo>
                  <a:lnTo>
                    <a:pt x="19954" y="20214"/>
                  </a:lnTo>
                  <a:lnTo>
                    <a:pt x="18256" y="20214"/>
                  </a:lnTo>
                  <a:lnTo>
                    <a:pt x="18256" y="2800"/>
                  </a:lnTo>
                  <a:lnTo>
                    <a:pt x="1645" y="2800"/>
                  </a:lnTo>
                  <a:lnTo>
                    <a:pt x="1645" y="1428"/>
                  </a:lnTo>
                  <a:lnTo>
                    <a:pt x="3486" y="1428"/>
                  </a:lnTo>
                  <a:close/>
                </a:path>
                <a:path w="21600" h="21600" extrusionOk="0">
                  <a:moveTo>
                    <a:pt x="0" y="18014"/>
                  </a:moveTo>
                  <a:lnTo>
                    <a:pt x="4434" y="18000"/>
                  </a:lnTo>
                  <a:lnTo>
                    <a:pt x="4434" y="21600"/>
                  </a:lnTo>
                  <a:lnTo>
                    <a:pt x="0" y="18014"/>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Computer programs</a:t>
              </a:r>
            </a:p>
            <a:p>
              <a:pPr eaLnBrk="1" hangingPunct="1">
                <a:spcBef>
                  <a:spcPct val="0"/>
                </a:spcBef>
                <a:buFontTx/>
                <a:buNone/>
              </a:pPr>
              <a:endParaRPr lang="en-US" altLang="en-US" sz="1400">
                <a:latin typeface="Arial" panose="020B0604020202020204" pitchFamily="34" charset="0"/>
              </a:endParaRPr>
            </a:p>
          </p:txBody>
        </p:sp>
        <p:sp>
          <p:nvSpPr>
            <p:cNvPr id="13331" name="Rectangle 45"/>
            <p:cNvSpPr>
              <a:spLocks noChangeArrowheads="1"/>
            </p:cNvSpPr>
            <p:nvPr/>
          </p:nvSpPr>
          <p:spPr bwMode="auto">
            <a:xfrm>
              <a:off x="1861199" y="6059403"/>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sp>
          <p:nvSpPr>
            <p:cNvPr id="13332" name="Rectangle 46"/>
            <p:cNvSpPr>
              <a:spLocks noChangeArrowheads="1"/>
            </p:cNvSpPr>
            <p:nvPr/>
          </p:nvSpPr>
          <p:spPr bwMode="auto">
            <a:xfrm>
              <a:off x="1893159" y="6186037"/>
              <a:ext cx="148558" cy="605017"/>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grpSp>
        <p:nvGrpSpPr>
          <p:cNvPr id="38" name="Group 37"/>
          <p:cNvGrpSpPr>
            <a:grpSpLocks/>
          </p:cNvGrpSpPr>
          <p:nvPr/>
        </p:nvGrpSpPr>
        <p:grpSpPr bwMode="auto">
          <a:xfrm>
            <a:off x="2390775" y="3832225"/>
            <a:ext cx="1593850" cy="1371600"/>
            <a:chOff x="2183513" y="3807273"/>
            <a:chExt cx="1594397" cy="1372506"/>
          </a:xfrm>
        </p:grpSpPr>
        <p:pic>
          <p:nvPicPr>
            <p:cNvPr id="13327" name="Picture 9" descr="C:\Users\tamj\AppData\Local\Microsoft\Windows\Temporary Internet Files\Content.IE5\NXE19V4B\MC900232133[1].wm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83513" y="3807273"/>
              <a:ext cx="1337388" cy="13725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8" name="Rectangle 47"/>
            <p:cNvSpPr>
              <a:spLocks noChangeArrowheads="1"/>
            </p:cNvSpPr>
            <p:nvPr/>
          </p:nvSpPr>
          <p:spPr bwMode="auto">
            <a:xfrm>
              <a:off x="3559747" y="4397559"/>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sp>
          <p:nvSpPr>
            <p:cNvPr id="13329" name="Rectangle 48"/>
            <p:cNvSpPr>
              <a:spLocks noChangeArrowheads="1"/>
            </p:cNvSpPr>
            <p:nvPr/>
          </p:nvSpPr>
          <p:spPr bwMode="auto">
            <a:xfrm>
              <a:off x="3591644" y="4919238"/>
              <a:ext cx="148558" cy="196279"/>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grpSp>
        <p:nvGrpSpPr>
          <p:cNvPr id="40" name="Group 39"/>
          <p:cNvGrpSpPr>
            <a:grpSpLocks/>
          </p:cNvGrpSpPr>
          <p:nvPr/>
        </p:nvGrpSpPr>
        <p:grpSpPr bwMode="auto">
          <a:xfrm>
            <a:off x="2519363" y="5840413"/>
            <a:ext cx="2563812" cy="928687"/>
            <a:chOff x="2520116" y="5839787"/>
            <a:chExt cx="2563813" cy="929387"/>
          </a:xfrm>
        </p:grpSpPr>
        <p:grpSp>
          <p:nvGrpSpPr>
            <p:cNvPr id="13322" name="Group 20"/>
            <p:cNvGrpSpPr>
              <a:grpSpLocks/>
            </p:cNvGrpSpPr>
            <p:nvPr/>
          </p:nvGrpSpPr>
          <p:grpSpPr bwMode="auto">
            <a:xfrm>
              <a:off x="2520116" y="5839787"/>
              <a:ext cx="2183513" cy="929387"/>
              <a:chOff x="0" y="5928613"/>
              <a:chExt cx="2183513" cy="929387"/>
            </a:xfrm>
          </p:grpSpPr>
          <p:pic>
            <p:nvPicPr>
              <p:cNvPr id="13325" name="Picture 9" descr="C:\Program Files (x86)\Microsoft Office\MEDIA\CAGCAT10\j0195384.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5928613"/>
                <a:ext cx="910382" cy="92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6" name="Document"/>
              <p:cNvSpPr>
                <a:spLocks noEditPoints="1" noChangeArrowheads="1"/>
              </p:cNvSpPr>
              <p:nvPr/>
            </p:nvSpPr>
            <p:spPr bwMode="auto">
              <a:xfrm>
                <a:off x="1017042" y="5934126"/>
                <a:ext cx="1166471" cy="904875"/>
              </a:xfrm>
              <a:custGeom>
                <a:avLst/>
                <a:gdLst>
                  <a:gd name="T0" fmla="*/ 2147483646 w 21600"/>
                  <a:gd name="T1" fmla="*/ 2147483646 h 21600"/>
                  <a:gd name="T2" fmla="*/ 2147483646 w 21600"/>
                  <a:gd name="T3" fmla="*/ 2147483646 h 21600"/>
                  <a:gd name="T4" fmla="*/ 2147483646 w 21600"/>
                  <a:gd name="T5" fmla="*/ 2147483646 h 21600"/>
                  <a:gd name="T6" fmla="*/ 2147483646 w 21600"/>
                  <a:gd name="T7" fmla="*/ 2147483646 h 21600"/>
                  <a:gd name="T8" fmla="*/ 2147483646 w 21600"/>
                  <a:gd name="T9" fmla="*/ 2147483646 h 21600"/>
                  <a:gd name="T10" fmla="*/ 0 w 21600"/>
                  <a:gd name="T11" fmla="*/ 0 h 21600"/>
                  <a:gd name="T12" fmla="*/ 2147483646 w 21600"/>
                  <a:gd name="T13" fmla="*/ 0 h 21600"/>
                  <a:gd name="T14" fmla="*/ 2147483646 w 21600"/>
                  <a:gd name="T15" fmla="*/ 2147483646 h 21600"/>
                  <a:gd name="T16" fmla="*/ 0 60000 65536"/>
                  <a:gd name="T17" fmla="*/ 0 60000 65536"/>
                  <a:gd name="T18" fmla="*/ 0 60000 65536"/>
                  <a:gd name="T19" fmla="*/ 0 60000 65536"/>
                  <a:gd name="T20" fmla="*/ 0 60000 65536"/>
                  <a:gd name="T21" fmla="*/ 0 60000 65536"/>
                  <a:gd name="T22" fmla="*/ 0 60000 65536"/>
                  <a:gd name="T23" fmla="*/ 0 60000 65536"/>
                  <a:gd name="T24" fmla="*/ 977 w 21600"/>
                  <a:gd name="T25" fmla="*/ 818 h 21600"/>
                  <a:gd name="T26" fmla="*/ 20622 w 21600"/>
                  <a:gd name="T27" fmla="*/ 16429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10757" y="21632"/>
                    </a:moveTo>
                    <a:lnTo>
                      <a:pt x="5187" y="21632"/>
                    </a:lnTo>
                    <a:lnTo>
                      <a:pt x="85" y="17509"/>
                    </a:lnTo>
                    <a:lnTo>
                      <a:pt x="85" y="10849"/>
                    </a:lnTo>
                    <a:lnTo>
                      <a:pt x="85" y="81"/>
                    </a:lnTo>
                    <a:lnTo>
                      <a:pt x="10757" y="81"/>
                    </a:lnTo>
                    <a:lnTo>
                      <a:pt x="21706" y="81"/>
                    </a:lnTo>
                    <a:lnTo>
                      <a:pt x="21706" y="10652"/>
                    </a:lnTo>
                    <a:lnTo>
                      <a:pt x="21706" y="21632"/>
                    </a:lnTo>
                    <a:lnTo>
                      <a:pt x="10757" y="21632"/>
                    </a:lnTo>
                    <a:close/>
                  </a:path>
                  <a:path w="21600" h="21600">
                    <a:moveTo>
                      <a:pt x="85" y="17509"/>
                    </a:moveTo>
                    <a:lnTo>
                      <a:pt x="5187" y="17509"/>
                    </a:lnTo>
                    <a:lnTo>
                      <a:pt x="5187" y="21632"/>
                    </a:lnTo>
                    <a:lnTo>
                      <a:pt x="85" y="17509"/>
                    </a:lnTo>
                    <a:close/>
                  </a:path>
                </a:pathLst>
              </a:custGeom>
              <a:solidFill>
                <a:srgbClr val="D8EBB3"/>
              </a:solidFill>
              <a:ln w="9525">
                <a:solidFill>
                  <a:srgbClr val="000000"/>
                </a:solidFill>
                <a:miter lim="800000"/>
                <a:headEnd/>
                <a:tailEnd/>
              </a:ln>
              <a:effectLst>
                <a:outerShdw dist="107763" dir="2700000" algn="ctr" rotWithShape="0">
                  <a:srgbClr val="808080"/>
                </a:outerShdw>
              </a:effec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eaLnBrk="1" hangingPunct="1">
                  <a:spcBef>
                    <a:spcPct val="0"/>
                  </a:spcBef>
                  <a:buFontTx/>
                  <a:buNone/>
                </a:pPr>
                <a:r>
                  <a:rPr lang="en-US" altLang="en-US" sz="1400">
                    <a:latin typeface="Arial" panose="020B0604020202020204" pitchFamily="34" charset="0"/>
                  </a:rPr>
                  <a:t>Computer program</a:t>
                </a:r>
              </a:p>
            </p:txBody>
          </p:sp>
        </p:grpSp>
        <p:sp>
          <p:nvSpPr>
            <p:cNvPr id="13323" name="Rectangle 49"/>
            <p:cNvSpPr>
              <a:spLocks noChangeArrowheads="1"/>
            </p:cNvSpPr>
            <p:nvPr/>
          </p:nvSpPr>
          <p:spPr bwMode="auto">
            <a:xfrm>
              <a:off x="4865766" y="6019467"/>
              <a:ext cx="218163" cy="749707"/>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sp>
          <p:nvSpPr>
            <p:cNvPr id="13324" name="Rectangle 50"/>
            <p:cNvSpPr>
              <a:spLocks noChangeArrowheads="1"/>
            </p:cNvSpPr>
            <p:nvPr/>
          </p:nvSpPr>
          <p:spPr bwMode="auto">
            <a:xfrm>
              <a:off x="4897663" y="6244194"/>
              <a:ext cx="148558" cy="493232"/>
            </a:xfrm>
            <a:prstGeom prst="rect">
              <a:avLst/>
            </a:prstGeom>
            <a:solidFill>
              <a:srgbClr val="FF0000"/>
            </a:solidFill>
            <a:ln w="38100" algn="ctr">
              <a:solidFill>
                <a:srgbClr val="FF0000"/>
              </a:solidFill>
              <a:round/>
              <a:headEnd type="none" w="sm" len="sm"/>
              <a:tailEnd/>
            </a:ln>
          </p:spPr>
          <p:txBody>
            <a:bodyPr/>
            <a:lstStyle>
              <a:lvl1pPr>
                <a:spcBef>
                  <a:spcPct val="30000"/>
                </a:spcBef>
                <a:buChar char="•"/>
                <a:defRPr sz="2400">
                  <a:solidFill>
                    <a:schemeClr val="tx1"/>
                  </a:solidFill>
                  <a:latin typeface="Calibri" panose="020F0502020204030204" pitchFamily="34" charset="0"/>
                </a:defRPr>
              </a:lvl1pPr>
              <a:lvl2pPr marL="742950" indent="-285750">
                <a:spcBef>
                  <a:spcPct val="10000"/>
                </a:spcBef>
                <a:buSzPct val="100000"/>
                <a:buFont typeface="Times New Roman" panose="02020603050405020304" pitchFamily="18" charset="0"/>
                <a:buChar char="-"/>
                <a:defRPr sz="2000">
                  <a:solidFill>
                    <a:schemeClr val="tx1"/>
                  </a:solidFill>
                  <a:latin typeface="Calibri" panose="020F0502020204030204" pitchFamily="34" charset="0"/>
                </a:defRPr>
              </a:lvl2pPr>
              <a:lvl3pPr marL="1143000" indent="-228600">
                <a:lnSpc>
                  <a:spcPct val="90000"/>
                </a:lnSpc>
                <a:spcBef>
                  <a:spcPct val="10000"/>
                </a:spcBef>
                <a:buSzPct val="100000"/>
                <a:buChar char="•"/>
                <a:defRPr>
                  <a:solidFill>
                    <a:schemeClr val="tx1"/>
                  </a:solidFill>
                  <a:latin typeface="Calibri" panose="020F0502020204030204" pitchFamily="34" charset="0"/>
                </a:defRPr>
              </a:lvl3pPr>
              <a:lvl4pPr marL="1600200" indent="-228600">
                <a:spcBef>
                  <a:spcPct val="10000"/>
                </a:spcBef>
                <a:defRPr>
                  <a:solidFill>
                    <a:schemeClr val="tx1"/>
                  </a:solidFill>
                  <a:latin typeface="Calibri" panose="020F0502020204030204" pitchFamily="34" charset="0"/>
                </a:defRPr>
              </a:lvl4pPr>
              <a:lvl5pPr marL="2057400" indent="-228600">
                <a:spcBef>
                  <a:spcPct val="10000"/>
                </a:spcBef>
                <a:defRPr>
                  <a:solidFill>
                    <a:schemeClr val="tx1"/>
                  </a:solidFill>
                  <a:latin typeface="Calibri" panose="020F0502020204030204" pitchFamily="34" charset="0"/>
                </a:defRPr>
              </a:lvl5pPr>
              <a:lvl6pPr marL="2514600" indent="-228600" eaLnBrk="0" fontAlgn="base" hangingPunct="0">
                <a:spcBef>
                  <a:spcPct val="10000"/>
                </a:spcBef>
                <a:spcAft>
                  <a:spcPct val="0"/>
                </a:spcAft>
                <a:defRPr>
                  <a:solidFill>
                    <a:schemeClr val="tx1"/>
                  </a:solidFill>
                  <a:latin typeface="Calibri" panose="020F0502020204030204" pitchFamily="34" charset="0"/>
                </a:defRPr>
              </a:lvl6pPr>
              <a:lvl7pPr marL="2971800" indent="-228600" eaLnBrk="0" fontAlgn="base" hangingPunct="0">
                <a:spcBef>
                  <a:spcPct val="10000"/>
                </a:spcBef>
                <a:spcAft>
                  <a:spcPct val="0"/>
                </a:spcAft>
                <a:defRPr>
                  <a:solidFill>
                    <a:schemeClr val="tx1"/>
                  </a:solidFill>
                  <a:latin typeface="Calibri" panose="020F0502020204030204" pitchFamily="34" charset="0"/>
                </a:defRPr>
              </a:lvl7pPr>
              <a:lvl8pPr marL="3429000" indent="-228600" eaLnBrk="0" fontAlgn="base" hangingPunct="0">
                <a:spcBef>
                  <a:spcPct val="10000"/>
                </a:spcBef>
                <a:spcAft>
                  <a:spcPct val="0"/>
                </a:spcAft>
                <a:defRPr>
                  <a:solidFill>
                    <a:schemeClr val="tx1"/>
                  </a:solidFill>
                  <a:latin typeface="Calibri" panose="020F0502020204030204" pitchFamily="34" charset="0"/>
                </a:defRPr>
              </a:lvl8pPr>
              <a:lvl9pPr marL="3886200" indent="-228600" eaLnBrk="0" fontAlgn="base" hangingPunct="0">
                <a:spcBef>
                  <a:spcPct val="10000"/>
                </a:spcBef>
                <a:spcAft>
                  <a:spcPct val="0"/>
                </a:spcAft>
                <a:defRPr>
                  <a:solidFill>
                    <a:schemeClr val="tx1"/>
                  </a:solidFill>
                  <a:latin typeface="Calibri" panose="020F0502020204030204" pitchFamily="34" charset="0"/>
                </a:defRPr>
              </a:lvl9pPr>
            </a:lstStyle>
            <a:p>
              <a:pPr algn="ctr" eaLnBrk="1" hangingPunct="1">
                <a:spcBef>
                  <a:spcPct val="0"/>
                </a:spcBef>
                <a:buFontTx/>
                <a:buNone/>
              </a:pPr>
              <a:endParaRPr lang="en-US" altLang="en-US" sz="1600">
                <a:latin typeface="Arial" panose="020B0604020202020204" pitchFamily="34"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randombar(horizontal)">
                                      <p:cBhvr>
                                        <p:cTn id="7" dur="500"/>
                                        <p:tgtEl>
                                          <p:spTgt spid="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4" presetClass="entr" presetSubtype="1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randombar(horizontal)">
                                      <p:cBhvr>
                                        <p:cTn id="12" dur="500"/>
                                        <p:tgtEl>
                                          <p:spTgt spid="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randombar(horizontal)">
                                      <p:cBhvr>
                                        <p:cTn id="17" dur="500"/>
                                        <p:tgtEl>
                                          <p:spTgt spid="3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4" presetClass="entr" presetSubtype="10" fill="hold" nodeType="click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randombar(horizontal)">
                                      <p:cBhvr>
                                        <p:cTn id="22" dur="500"/>
                                        <p:tgtEl>
                                          <p:spTgt spid="3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4" presetClass="entr" presetSubtype="10" fill="hold" nodeType="clickEffect">
                                  <p:stCondLst>
                                    <p:cond delay="0"/>
                                  </p:stCondLst>
                                  <p:childTnLst>
                                    <p:set>
                                      <p:cBhvr>
                                        <p:cTn id="26" dur="1" fill="hold">
                                          <p:stCondLst>
                                            <p:cond delay="0"/>
                                          </p:stCondLst>
                                        </p:cTn>
                                        <p:tgtEl>
                                          <p:spTgt spid="40"/>
                                        </p:tgtEl>
                                        <p:attrNameLst>
                                          <p:attrName>style.visibility</p:attrName>
                                        </p:attrNameLst>
                                      </p:cBhvr>
                                      <p:to>
                                        <p:strVal val="visible"/>
                                      </p:to>
                                    </p:set>
                                    <p:animEffect transition="in" filter="randombar(horizontal)">
                                      <p:cBhvr>
                                        <p:cTn id="27" dur="500"/>
                                        <p:tgtEl>
                                          <p:spTgt spid="4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4" presetClass="entr" presetSubtype="1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randombar(horizontal)">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dirty="0" smtClean="0"/>
              <a:t>How To Use The Course Resources </a:t>
            </a:r>
            <a:r>
              <a:rPr lang="en-US" altLang="en-US" dirty="0" smtClean="0"/>
              <a:t>(2)</a:t>
            </a:r>
            <a:endParaRPr lang="en-US" altLang="en-US" dirty="0" smtClean="0"/>
          </a:p>
        </p:txBody>
      </p:sp>
      <p:sp>
        <p:nvSpPr>
          <p:cNvPr id="388099" name="Rectangle 3"/>
          <p:cNvSpPr>
            <a:spLocks noGrp="1" noChangeArrowheads="1"/>
          </p:cNvSpPr>
          <p:nvPr>
            <p:ph type="body" idx="1"/>
          </p:nvPr>
        </p:nvSpPr>
        <p:spPr/>
        <p:txBody>
          <a:bodyPr/>
          <a:lstStyle/>
          <a:p>
            <a:r>
              <a:rPr lang="en-US" altLang="en-US" smtClean="0"/>
              <a:t>What you are responsible for:</a:t>
            </a:r>
          </a:p>
          <a:p>
            <a:pPr lvl="1"/>
            <a:r>
              <a:rPr lang="en-US" altLang="en-US" smtClean="0"/>
              <a:t>Keeping up with the content in class which includes the topics covered but also announcements or assignment information whether you were present in the class or not.  </a:t>
            </a:r>
          </a:p>
          <a:p>
            <a:pPr lvl="1"/>
            <a:r>
              <a:rPr lang="en-US" altLang="en-US" smtClean="0"/>
              <a:t>If you are absent, then you are responsible for getting the information from the other students in class. </a:t>
            </a:r>
          </a:p>
          <a:p>
            <a:pPr lvl="2"/>
            <a:r>
              <a:rPr lang="en-US" altLang="en-US" smtClean="0"/>
              <a:t>Make sure your UC registered email is correct and one you actually read (some course announcements will be sent to these emails)</a:t>
            </a:r>
          </a:p>
          <a:p>
            <a:pPr lvl="1"/>
            <a:r>
              <a:rPr lang="en-US" altLang="en-US" smtClean="0"/>
              <a:t>(I won’t be able to repeat the lecture content if you are absent…there’s just too many of you to make it practical and recall to get the most out of the class you need to be actively engaged)</a:t>
            </a:r>
          </a:p>
          <a:p>
            <a:r>
              <a:rPr lang="en-US" altLang="en-US" smtClean="0"/>
              <a:t>However, after you’ve caught up by talking with a classmate:</a:t>
            </a:r>
          </a:p>
          <a:p>
            <a:pPr lvl="1"/>
            <a:r>
              <a:rPr lang="en-US" altLang="en-US" smtClean="0"/>
              <a:t>Ask for help if you need it</a:t>
            </a:r>
          </a:p>
          <a:p>
            <a:pPr lvl="1"/>
            <a:r>
              <a:rPr lang="en-US" altLang="en-US" smtClean="0"/>
              <a:t>There are no dumb questions</a:t>
            </a:r>
          </a:p>
          <a:p>
            <a:pPr lvl="1"/>
            <a:r>
              <a:rPr lang="en-US" altLang="en-US" smtClean="0"/>
              <a:t>…except for waiting until the exam</a:t>
            </a:r>
          </a:p>
        </p:txBody>
      </p:sp>
      <p:grpSp>
        <p:nvGrpSpPr>
          <p:cNvPr id="16" name="Group 15"/>
          <p:cNvGrpSpPr>
            <a:grpSpLocks/>
          </p:cNvGrpSpPr>
          <p:nvPr/>
        </p:nvGrpSpPr>
        <p:grpSpPr bwMode="auto">
          <a:xfrm>
            <a:off x="4648200" y="5608638"/>
            <a:ext cx="1770063" cy="1271587"/>
            <a:chOff x="918252" y="5629764"/>
            <a:chExt cx="1770004" cy="1270924"/>
          </a:xfrm>
        </p:grpSpPr>
        <p:pic>
          <p:nvPicPr>
            <p:cNvPr id="19461" name="Picture 7" descr="C:\Users\tamj\AppData\Local\Microsoft\Windows\Temporary Internet Files\Content.IE5\18FQ96LE\MC90004838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95727" y="5725849"/>
              <a:ext cx="1192529" cy="113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2" name="Group 10"/>
            <p:cNvGrpSpPr>
              <a:grpSpLocks noChangeAspect="1"/>
            </p:cNvGrpSpPr>
            <p:nvPr/>
          </p:nvGrpSpPr>
          <p:grpSpPr bwMode="auto">
            <a:xfrm>
              <a:off x="918252" y="5629764"/>
              <a:ext cx="577475" cy="1270924"/>
              <a:chOff x="424" y="3279"/>
              <a:chExt cx="473" cy="1041"/>
            </a:xfrm>
          </p:grpSpPr>
          <p:sp>
            <p:nvSpPr>
              <p:cNvPr id="19463" name="AutoShape 9"/>
              <p:cNvSpPr>
                <a:spLocks noChangeAspect="1" noChangeArrowheads="1" noTextEdit="1"/>
              </p:cNvSpPr>
              <p:nvPr/>
            </p:nvSpPr>
            <p:spPr bwMode="auto">
              <a:xfrm>
                <a:off x="424" y="3279"/>
                <a:ext cx="473" cy="1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p>
            </p:txBody>
          </p:sp>
          <p:sp>
            <p:nvSpPr>
              <p:cNvPr id="19464" name="Freeform 11"/>
              <p:cNvSpPr>
                <a:spLocks/>
              </p:cNvSpPr>
              <p:nvPr/>
            </p:nvSpPr>
            <p:spPr bwMode="auto">
              <a:xfrm>
                <a:off x="666" y="3279"/>
                <a:ext cx="33" cy="35"/>
              </a:xfrm>
              <a:custGeom>
                <a:avLst/>
                <a:gdLst>
                  <a:gd name="T0" fmla="*/ 0 w 66"/>
                  <a:gd name="T1" fmla="*/ 1 h 70"/>
                  <a:gd name="T2" fmla="*/ 1 w 66"/>
                  <a:gd name="T3" fmla="*/ 0 h 70"/>
                  <a:gd name="T4" fmla="*/ 1 w 66"/>
                  <a:gd name="T5" fmla="*/ 1 h 70"/>
                  <a:gd name="T6" fmla="*/ 1 w 66"/>
                  <a:gd name="T7" fmla="*/ 1 h 70"/>
                  <a:gd name="T8" fmla="*/ 0 w 66"/>
                  <a:gd name="T9" fmla="*/ 1 h 7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6" h="70">
                    <a:moveTo>
                      <a:pt x="0" y="52"/>
                    </a:moveTo>
                    <a:lnTo>
                      <a:pt x="48" y="0"/>
                    </a:lnTo>
                    <a:lnTo>
                      <a:pt x="66" y="20"/>
                    </a:lnTo>
                    <a:lnTo>
                      <a:pt x="20" y="70"/>
                    </a:lnTo>
                    <a:lnTo>
                      <a:pt x="0" y="52"/>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65" name="Freeform 12"/>
              <p:cNvSpPr>
                <a:spLocks/>
              </p:cNvSpPr>
              <p:nvPr/>
            </p:nvSpPr>
            <p:spPr bwMode="auto">
              <a:xfrm>
                <a:off x="683" y="3328"/>
                <a:ext cx="36" cy="23"/>
              </a:xfrm>
              <a:custGeom>
                <a:avLst/>
                <a:gdLst>
                  <a:gd name="T0" fmla="*/ 0 w 72"/>
                  <a:gd name="T1" fmla="*/ 1 h 45"/>
                  <a:gd name="T2" fmla="*/ 1 w 72"/>
                  <a:gd name="T3" fmla="*/ 0 h 45"/>
                  <a:gd name="T4" fmla="*/ 1 w 72"/>
                  <a:gd name="T5" fmla="*/ 1 h 45"/>
                  <a:gd name="T6" fmla="*/ 1 w 72"/>
                  <a:gd name="T7" fmla="*/ 1 h 45"/>
                  <a:gd name="T8" fmla="*/ 0 w 72"/>
                  <a:gd name="T9" fmla="*/ 1 h 4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 h="45">
                    <a:moveTo>
                      <a:pt x="0" y="19"/>
                    </a:moveTo>
                    <a:lnTo>
                      <a:pt x="66" y="0"/>
                    </a:lnTo>
                    <a:lnTo>
                      <a:pt x="72" y="27"/>
                    </a:lnTo>
                    <a:lnTo>
                      <a:pt x="8" y="45"/>
                    </a:lnTo>
                    <a:lnTo>
                      <a:pt x="0" y="19"/>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66" name="Freeform 13"/>
              <p:cNvSpPr>
                <a:spLocks/>
              </p:cNvSpPr>
              <p:nvPr/>
            </p:nvSpPr>
            <p:spPr bwMode="auto">
              <a:xfrm>
                <a:off x="689" y="3377"/>
                <a:ext cx="35" cy="17"/>
              </a:xfrm>
              <a:custGeom>
                <a:avLst/>
                <a:gdLst>
                  <a:gd name="T0" fmla="*/ 1 w 69"/>
                  <a:gd name="T1" fmla="*/ 0 h 36"/>
                  <a:gd name="T2" fmla="*/ 1 w 69"/>
                  <a:gd name="T3" fmla="*/ 0 h 36"/>
                  <a:gd name="T4" fmla="*/ 1 w 69"/>
                  <a:gd name="T5" fmla="*/ 0 h 36"/>
                  <a:gd name="T6" fmla="*/ 0 w 69"/>
                  <a:gd name="T7" fmla="*/ 0 h 36"/>
                  <a:gd name="T8" fmla="*/ 1 w 69"/>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9" h="36">
                    <a:moveTo>
                      <a:pt x="4" y="0"/>
                    </a:moveTo>
                    <a:lnTo>
                      <a:pt x="69" y="10"/>
                    </a:lnTo>
                    <a:lnTo>
                      <a:pt x="65" y="36"/>
                    </a:lnTo>
                    <a:lnTo>
                      <a:pt x="0" y="28"/>
                    </a:lnTo>
                    <a:lnTo>
                      <a:pt x="4" y="0"/>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67" name="Freeform 14"/>
              <p:cNvSpPr>
                <a:spLocks/>
              </p:cNvSpPr>
              <p:nvPr/>
            </p:nvSpPr>
            <p:spPr bwMode="auto">
              <a:xfrm>
                <a:off x="431" y="3642"/>
                <a:ext cx="458" cy="677"/>
              </a:xfrm>
              <a:custGeom>
                <a:avLst/>
                <a:gdLst>
                  <a:gd name="T0" fmla="*/ 7 w 916"/>
                  <a:gd name="T1" fmla="*/ 9 h 1353"/>
                  <a:gd name="T2" fmla="*/ 8 w 916"/>
                  <a:gd name="T3" fmla="*/ 8 h 1353"/>
                  <a:gd name="T4" fmla="*/ 7 w 916"/>
                  <a:gd name="T5" fmla="*/ 7 h 1353"/>
                  <a:gd name="T6" fmla="*/ 6 w 916"/>
                  <a:gd name="T7" fmla="*/ 6 h 1353"/>
                  <a:gd name="T8" fmla="*/ 6 w 916"/>
                  <a:gd name="T9" fmla="*/ 6 h 1353"/>
                  <a:gd name="T10" fmla="*/ 6 w 916"/>
                  <a:gd name="T11" fmla="*/ 4 h 1353"/>
                  <a:gd name="T12" fmla="*/ 7 w 916"/>
                  <a:gd name="T13" fmla="*/ 3 h 1353"/>
                  <a:gd name="T14" fmla="*/ 7 w 916"/>
                  <a:gd name="T15" fmla="*/ 3 h 1353"/>
                  <a:gd name="T16" fmla="*/ 7 w 916"/>
                  <a:gd name="T17" fmla="*/ 2 h 1353"/>
                  <a:gd name="T18" fmla="*/ 6 w 916"/>
                  <a:gd name="T19" fmla="*/ 2 h 1353"/>
                  <a:gd name="T20" fmla="*/ 6 w 916"/>
                  <a:gd name="T21" fmla="*/ 2 h 1353"/>
                  <a:gd name="T22" fmla="*/ 6 w 916"/>
                  <a:gd name="T23" fmla="*/ 2 h 1353"/>
                  <a:gd name="T24" fmla="*/ 6 w 916"/>
                  <a:gd name="T25" fmla="*/ 1 h 1353"/>
                  <a:gd name="T26" fmla="*/ 5 w 916"/>
                  <a:gd name="T27" fmla="*/ 1 h 1353"/>
                  <a:gd name="T28" fmla="*/ 5 w 916"/>
                  <a:gd name="T29" fmla="*/ 2 h 1353"/>
                  <a:gd name="T30" fmla="*/ 5 w 916"/>
                  <a:gd name="T31" fmla="*/ 2 h 1353"/>
                  <a:gd name="T32" fmla="*/ 5 w 916"/>
                  <a:gd name="T33" fmla="*/ 2 h 1353"/>
                  <a:gd name="T34" fmla="*/ 6 w 916"/>
                  <a:gd name="T35" fmla="*/ 2 h 1353"/>
                  <a:gd name="T36" fmla="*/ 6 w 916"/>
                  <a:gd name="T37" fmla="*/ 2 h 1353"/>
                  <a:gd name="T38" fmla="*/ 7 w 916"/>
                  <a:gd name="T39" fmla="*/ 3 h 1353"/>
                  <a:gd name="T40" fmla="*/ 7 w 916"/>
                  <a:gd name="T41" fmla="*/ 3 h 1353"/>
                  <a:gd name="T42" fmla="*/ 7 w 916"/>
                  <a:gd name="T43" fmla="*/ 3 h 1353"/>
                  <a:gd name="T44" fmla="*/ 6 w 916"/>
                  <a:gd name="T45" fmla="*/ 4 h 1353"/>
                  <a:gd name="T46" fmla="*/ 5 w 916"/>
                  <a:gd name="T47" fmla="*/ 3 h 1353"/>
                  <a:gd name="T48" fmla="*/ 5 w 916"/>
                  <a:gd name="T49" fmla="*/ 2 h 1353"/>
                  <a:gd name="T50" fmla="*/ 4 w 916"/>
                  <a:gd name="T51" fmla="*/ 2 h 1353"/>
                  <a:gd name="T52" fmla="*/ 3 w 916"/>
                  <a:gd name="T53" fmla="*/ 3 h 1353"/>
                  <a:gd name="T54" fmla="*/ 2 w 916"/>
                  <a:gd name="T55" fmla="*/ 3 h 1353"/>
                  <a:gd name="T56" fmla="*/ 1 w 916"/>
                  <a:gd name="T57" fmla="*/ 3 h 1353"/>
                  <a:gd name="T58" fmla="*/ 1 w 916"/>
                  <a:gd name="T59" fmla="*/ 2 h 1353"/>
                  <a:gd name="T60" fmla="*/ 1 w 916"/>
                  <a:gd name="T61" fmla="*/ 2 h 1353"/>
                  <a:gd name="T62" fmla="*/ 2 w 916"/>
                  <a:gd name="T63" fmla="*/ 1 h 1353"/>
                  <a:gd name="T64" fmla="*/ 2 w 916"/>
                  <a:gd name="T65" fmla="*/ 1 h 1353"/>
                  <a:gd name="T66" fmla="*/ 2 w 916"/>
                  <a:gd name="T67" fmla="*/ 1 h 1353"/>
                  <a:gd name="T68" fmla="*/ 2 w 916"/>
                  <a:gd name="T69" fmla="*/ 0 h 1353"/>
                  <a:gd name="T70" fmla="*/ 1 w 916"/>
                  <a:gd name="T71" fmla="*/ 1 h 1353"/>
                  <a:gd name="T72" fmla="*/ 1 w 916"/>
                  <a:gd name="T73" fmla="*/ 1 h 1353"/>
                  <a:gd name="T74" fmla="*/ 1 w 916"/>
                  <a:gd name="T75" fmla="*/ 2 h 1353"/>
                  <a:gd name="T76" fmla="*/ 0 w 916"/>
                  <a:gd name="T77" fmla="*/ 2 h 1353"/>
                  <a:gd name="T78" fmla="*/ 1 w 916"/>
                  <a:gd name="T79" fmla="*/ 3 h 1353"/>
                  <a:gd name="T80" fmla="*/ 2 w 916"/>
                  <a:gd name="T81" fmla="*/ 4 h 1353"/>
                  <a:gd name="T82" fmla="*/ 3 w 916"/>
                  <a:gd name="T83" fmla="*/ 4 h 1353"/>
                  <a:gd name="T84" fmla="*/ 3 w 916"/>
                  <a:gd name="T85" fmla="*/ 7 h 1353"/>
                  <a:gd name="T86" fmla="*/ 2 w 916"/>
                  <a:gd name="T87" fmla="*/ 7 h 1353"/>
                  <a:gd name="T88" fmla="*/ 2 w 916"/>
                  <a:gd name="T89" fmla="*/ 7 h 1353"/>
                  <a:gd name="T90" fmla="*/ 2 w 916"/>
                  <a:gd name="T91" fmla="*/ 8 h 1353"/>
                  <a:gd name="T92" fmla="*/ 2 w 916"/>
                  <a:gd name="T93" fmla="*/ 9 h 1353"/>
                  <a:gd name="T94" fmla="*/ 1 w 916"/>
                  <a:gd name="T95" fmla="*/ 10 h 1353"/>
                  <a:gd name="T96" fmla="*/ 2 w 916"/>
                  <a:gd name="T97" fmla="*/ 10 h 1353"/>
                  <a:gd name="T98" fmla="*/ 3 w 916"/>
                  <a:gd name="T99" fmla="*/ 9 h 1353"/>
                  <a:gd name="T100" fmla="*/ 2 w 916"/>
                  <a:gd name="T101" fmla="*/ 8 h 1353"/>
                  <a:gd name="T102" fmla="*/ 2 w 916"/>
                  <a:gd name="T103" fmla="*/ 8 h 1353"/>
                  <a:gd name="T104" fmla="*/ 3 w 916"/>
                  <a:gd name="T105" fmla="*/ 7 h 1353"/>
                  <a:gd name="T106" fmla="*/ 3 w 916"/>
                  <a:gd name="T107" fmla="*/ 8 h 1353"/>
                  <a:gd name="T108" fmla="*/ 6 w 916"/>
                  <a:gd name="T109" fmla="*/ 7 h 1353"/>
                  <a:gd name="T110" fmla="*/ 7 w 916"/>
                  <a:gd name="T111" fmla="*/ 8 h 1353"/>
                  <a:gd name="T112" fmla="*/ 7 w 916"/>
                  <a:gd name="T113" fmla="*/ 9 h 1353"/>
                  <a:gd name="T114" fmla="*/ 7 w 916"/>
                  <a:gd name="T115" fmla="*/ 9 h 1353"/>
                  <a:gd name="T116" fmla="*/ 7 w 916"/>
                  <a:gd name="T117" fmla="*/ 11 h 1353"/>
                  <a:gd name="T118" fmla="*/ 8 w 916"/>
                  <a:gd name="T119" fmla="*/ 11 h 1353"/>
                  <a:gd name="T120" fmla="*/ 8 w 916"/>
                  <a:gd name="T121" fmla="*/ 11 h 135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916" h="1353">
                    <a:moveTo>
                      <a:pt x="805" y="1232"/>
                    </a:moveTo>
                    <a:lnTo>
                      <a:pt x="836" y="1196"/>
                    </a:lnTo>
                    <a:lnTo>
                      <a:pt x="862" y="1160"/>
                    </a:lnTo>
                    <a:lnTo>
                      <a:pt x="884" y="1124"/>
                    </a:lnTo>
                    <a:lnTo>
                      <a:pt x="900" y="1090"/>
                    </a:lnTo>
                    <a:lnTo>
                      <a:pt x="910" y="1056"/>
                    </a:lnTo>
                    <a:lnTo>
                      <a:pt x="916" y="1023"/>
                    </a:lnTo>
                    <a:lnTo>
                      <a:pt x="916" y="991"/>
                    </a:lnTo>
                    <a:lnTo>
                      <a:pt x="912" y="959"/>
                    </a:lnTo>
                    <a:lnTo>
                      <a:pt x="892" y="909"/>
                    </a:lnTo>
                    <a:lnTo>
                      <a:pt x="862" y="867"/>
                    </a:lnTo>
                    <a:lnTo>
                      <a:pt x="826" y="832"/>
                    </a:lnTo>
                    <a:lnTo>
                      <a:pt x="787" y="804"/>
                    </a:lnTo>
                    <a:lnTo>
                      <a:pt x="749" y="782"/>
                    </a:lnTo>
                    <a:lnTo>
                      <a:pt x="715" y="766"/>
                    </a:lnTo>
                    <a:lnTo>
                      <a:pt x="691" y="756"/>
                    </a:lnTo>
                    <a:lnTo>
                      <a:pt x="681" y="752"/>
                    </a:lnTo>
                    <a:lnTo>
                      <a:pt x="679" y="752"/>
                    </a:lnTo>
                    <a:lnTo>
                      <a:pt x="677" y="752"/>
                    </a:lnTo>
                    <a:lnTo>
                      <a:pt x="647" y="433"/>
                    </a:lnTo>
                    <a:lnTo>
                      <a:pt x="695" y="433"/>
                    </a:lnTo>
                    <a:lnTo>
                      <a:pt x="735" y="429"/>
                    </a:lnTo>
                    <a:lnTo>
                      <a:pt x="767" y="419"/>
                    </a:lnTo>
                    <a:lnTo>
                      <a:pt x="791" y="408"/>
                    </a:lnTo>
                    <a:lnTo>
                      <a:pt x="809" y="392"/>
                    </a:lnTo>
                    <a:lnTo>
                      <a:pt x="820" y="376"/>
                    </a:lnTo>
                    <a:lnTo>
                      <a:pt x="828" y="358"/>
                    </a:lnTo>
                    <a:lnTo>
                      <a:pt x="834" y="342"/>
                    </a:lnTo>
                    <a:lnTo>
                      <a:pt x="836" y="324"/>
                    </a:lnTo>
                    <a:lnTo>
                      <a:pt x="836" y="306"/>
                    </a:lnTo>
                    <a:lnTo>
                      <a:pt x="832" y="288"/>
                    </a:lnTo>
                    <a:lnTo>
                      <a:pt x="824" y="272"/>
                    </a:lnTo>
                    <a:lnTo>
                      <a:pt x="814" y="256"/>
                    </a:lnTo>
                    <a:lnTo>
                      <a:pt x="801" y="242"/>
                    </a:lnTo>
                    <a:lnTo>
                      <a:pt x="785" y="230"/>
                    </a:lnTo>
                    <a:lnTo>
                      <a:pt x="769" y="216"/>
                    </a:lnTo>
                    <a:lnTo>
                      <a:pt x="751" y="207"/>
                    </a:lnTo>
                    <a:lnTo>
                      <a:pt x="733" y="197"/>
                    </a:lnTo>
                    <a:lnTo>
                      <a:pt x="713" y="187"/>
                    </a:lnTo>
                    <a:lnTo>
                      <a:pt x="695" y="179"/>
                    </a:lnTo>
                    <a:lnTo>
                      <a:pt x="697" y="179"/>
                    </a:lnTo>
                    <a:lnTo>
                      <a:pt x="697" y="177"/>
                    </a:lnTo>
                    <a:lnTo>
                      <a:pt x="695" y="165"/>
                    </a:lnTo>
                    <a:lnTo>
                      <a:pt x="693" y="153"/>
                    </a:lnTo>
                    <a:lnTo>
                      <a:pt x="687" y="143"/>
                    </a:lnTo>
                    <a:lnTo>
                      <a:pt x="679" y="135"/>
                    </a:lnTo>
                    <a:lnTo>
                      <a:pt x="669" y="127"/>
                    </a:lnTo>
                    <a:lnTo>
                      <a:pt x="659" y="121"/>
                    </a:lnTo>
                    <a:lnTo>
                      <a:pt x="647" y="119"/>
                    </a:lnTo>
                    <a:lnTo>
                      <a:pt x="635" y="117"/>
                    </a:lnTo>
                    <a:lnTo>
                      <a:pt x="623" y="119"/>
                    </a:lnTo>
                    <a:lnTo>
                      <a:pt x="611" y="121"/>
                    </a:lnTo>
                    <a:lnTo>
                      <a:pt x="601" y="127"/>
                    </a:lnTo>
                    <a:lnTo>
                      <a:pt x="591" y="135"/>
                    </a:lnTo>
                    <a:lnTo>
                      <a:pt x="583" y="143"/>
                    </a:lnTo>
                    <a:lnTo>
                      <a:pt x="577" y="153"/>
                    </a:lnTo>
                    <a:lnTo>
                      <a:pt x="576" y="165"/>
                    </a:lnTo>
                    <a:lnTo>
                      <a:pt x="574" y="177"/>
                    </a:lnTo>
                    <a:lnTo>
                      <a:pt x="576" y="189"/>
                    </a:lnTo>
                    <a:lnTo>
                      <a:pt x="577" y="201"/>
                    </a:lnTo>
                    <a:lnTo>
                      <a:pt x="583" y="210"/>
                    </a:lnTo>
                    <a:lnTo>
                      <a:pt x="591" y="220"/>
                    </a:lnTo>
                    <a:lnTo>
                      <a:pt x="601" y="228"/>
                    </a:lnTo>
                    <a:lnTo>
                      <a:pt x="611" y="234"/>
                    </a:lnTo>
                    <a:lnTo>
                      <a:pt x="623" y="236"/>
                    </a:lnTo>
                    <a:lnTo>
                      <a:pt x="635" y="238"/>
                    </a:lnTo>
                    <a:lnTo>
                      <a:pt x="649" y="236"/>
                    </a:lnTo>
                    <a:lnTo>
                      <a:pt x="661" y="232"/>
                    </a:lnTo>
                    <a:lnTo>
                      <a:pt x="671" y="226"/>
                    </a:lnTo>
                    <a:lnTo>
                      <a:pt x="681" y="218"/>
                    </a:lnTo>
                    <a:lnTo>
                      <a:pt x="697" y="226"/>
                    </a:lnTo>
                    <a:lnTo>
                      <a:pt x="713" y="232"/>
                    </a:lnTo>
                    <a:lnTo>
                      <a:pt x="729" y="242"/>
                    </a:lnTo>
                    <a:lnTo>
                      <a:pt x="745" y="250"/>
                    </a:lnTo>
                    <a:lnTo>
                      <a:pt x="757" y="260"/>
                    </a:lnTo>
                    <a:lnTo>
                      <a:pt x="771" y="272"/>
                    </a:lnTo>
                    <a:lnTo>
                      <a:pt x="781" y="282"/>
                    </a:lnTo>
                    <a:lnTo>
                      <a:pt x="789" y="294"/>
                    </a:lnTo>
                    <a:lnTo>
                      <a:pt x="793" y="302"/>
                    </a:lnTo>
                    <a:lnTo>
                      <a:pt x="797" y="312"/>
                    </a:lnTo>
                    <a:lnTo>
                      <a:pt x="797" y="320"/>
                    </a:lnTo>
                    <a:lnTo>
                      <a:pt x="795" y="330"/>
                    </a:lnTo>
                    <a:lnTo>
                      <a:pt x="793" y="340"/>
                    </a:lnTo>
                    <a:lnTo>
                      <a:pt x="787" y="350"/>
                    </a:lnTo>
                    <a:lnTo>
                      <a:pt x="779" y="362"/>
                    </a:lnTo>
                    <a:lnTo>
                      <a:pt x="767" y="372"/>
                    </a:lnTo>
                    <a:lnTo>
                      <a:pt x="749" y="382"/>
                    </a:lnTo>
                    <a:lnTo>
                      <a:pt x="723" y="390"/>
                    </a:lnTo>
                    <a:lnTo>
                      <a:pt x="687" y="394"/>
                    </a:lnTo>
                    <a:lnTo>
                      <a:pt x="643" y="392"/>
                    </a:lnTo>
                    <a:lnTo>
                      <a:pt x="635" y="356"/>
                    </a:lnTo>
                    <a:lnTo>
                      <a:pt x="621" y="324"/>
                    </a:lnTo>
                    <a:lnTo>
                      <a:pt x="601" y="296"/>
                    </a:lnTo>
                    <a:lnTo>
                      <a:pt x="577" y="272"/>
                    </a:lnTo>
                    <a:lnTo>
                      <a:pt x="550" y="252"/>
                    </a:lnTo>
                    <a:lnTo>
                      <a:pt x="520" y="238"/>
                    </a:lnTo>
                    <a:lnTo>
                      <a:pt x="486" y="232"/>
                    </a:lnTo>
                    <a:lnTo>
                      <a:pt x="450" y="232"/>
                    </a:lnTo>
                    <a:lnTo>
                      <a:pt x="422" y="238"/>
                    </a:lnTo>
                    <a:lnTo>
                      <a:pt x="396" y="246"/>
                    </a:lnTo>
                    <a:lnTo>
                      <a:pt x="372" y="258"/>
                    </a:lnTo>
                    <a:lnTo>
                      <a:pt x="352" y="274"/>
                    </a:lnTo>
                    <a:lnTo>
                      <a:pt x="333" y="292"/>
                    </a:lnTo>
                    <a:lnTo>
                      <a:pt x="317" y="312"/>
                    </a:lnTo>
                    <a:lnTo>
                      <a:pt x="305" y="336"/>
                    </a:lnTo>
                    <a:lnTo>
                      <a:pt x="295" y="360"/>
                    </a:lnTo>
                    <a:lnTo>
                      <a:pt x="275" y="364"/>
                    </a:lnTo>
                    <a:lnTo>
                      <a:pt x="247" y="368"/>
                    </a:lnTo>
                    <a:lnTo>
                      <a:pt x="209" y="370"/>
                    </a:lnTo>
                    <a:lnTo>
                      <a:pt x="171" y="368"/>
                    </a:lnTo>
                    <a:lnTo>
                      <a:pt x="131" y="362"/>
                    </a:lnTo>
                    <a:lnTo>
                      <a:pt x="96" y="346"/>
                    </a:lnTo>
                    <a:lnTo>
                      <a:pt x="64" y="318"/>
                    </a:lnTo>
                    <a:lnTo>
                      <a:pt x="44" y="280"/>
                    </a:lnTo>
                    <a:lnTo>
                      <a:pt x="42" y="266"/>
                    </a:lnTo>
                    <a:lnTo>
                      <a:pt x="42" y="252"/>
                    </a:lnTo>
                    <a:lnTo>
                      <a:pt x="46" y="234"/>
                    </a:lnTo>
                    <a:lnTo>
                      <a:pt x="54" y="214"/>
                    </a:lnTo>
                    <a:lnTo>
                      <a:pt x="64" y="193"/>
                    </a:lnTo>
                    <a:lnTo>
                      <a:pt x="78" y="169"/>
                    </a:lnTo>
                    <a:lnTo>
                      <a:pt x="98" y="143"/>
                    </a:lnTo>
                    <a:lnTo>
                      <a:pt x="121" y="115"/>
                    </a:lnTo>
                    <a:lnTo>
                      <a:pt x="131" y="119"/>
                    </a:lnTo>
                    <a:lnTo>
                      <a:pt x="141" y="121"/>
                    </a:lnTo>
                    <a:lnTo>
                      <a:pt x="151" y="121"/>
                    </a:lnTo>
                    <a:lnTo>
                      <a:pt x="161" y="119"/>
                    </a:lnTo>
                    <a:lnTo>
                      <a:pt x="183" y="109"/>
                    </a:lnTo>
                    <a:lnTo>
                      <a:pt x="199" y="91"/>
                    </a:lnTo>
                    <a:lnTo>
                      <a:pt x="207" y="69"/>
                    </a:lnTo>
                    <a:lnTo>
                      <a:pt x="207" y="45"/>
                    </a:lnTo>
                    <a:lnTo>
                      <a:pt x="203" y="33"/>
                    </a:lnTo>
                    <a:lnTo>
                      <a:pt x="197" y="23"/>
                    </a:lnTo>
                    <a:lnTo>
                      <a:pt x="189" y="15"/>
                    </a:lnTo>
                    <a:lnTo>
                      <a:pt x="179" y="7"/>
                    </a:lnTo>
                    <a:lnTo>
                      <a:pt x="169" y="3"/>
                    </a:lnTo>
                    <a:lnTo>
                      <a:pt x="157" y="0"/>
                    </a:lnTo>
                    <a:lnTo>
                      <a:pt x="145" y="0"/>
                    </a:lnTo>
                    <a:lnTo>
                      <a:pt x="133" y="2"/>
                    </a:lnTo>
                    <a:lnTo>
                      <a:pt x="111" y="11"/>
                    </a:lnTo>
                    <a:lnTo>
                      <a:pt x="96" y="27"/>
                    </a:lnTo>
                    <a:lnTo>
                      <a:pt x="88" y="49"/>
                    </a:lnTo>
                    <a:lnTo>
                      <a:pt x="88" y="75"/>
                    </a:lnTo>
                    <a:lnTo>
                      <a:pt x="90" y="77"/>
                    </a:lnTo>
                    <a:lnTo>
                      <a:pt x="92" y="81"/>
                    </a:lnTo>
                    <a:lnTo>
                      <a:pt x="92" y="83"/>
                    </a:lnTo>
                    <a:lnTo>
                      <a:pt x="94" y="87"/>
                    </a:lnTo>
                    <a:lnTo>
                      <a:pt x="68" y="115"/>
                    </a:lnTo>
                    <a:lnTo>
                      <a:pt x="46" y="143"/>
                    </a:lnTo>
                    <a:lnTo>
                      <a:pt x="28" y="171"/>
                    </a:lnTo>
                    <a:lnTo>
                      <a:pt x="14" y="197"/>
                    </a:lnTo>
                    <a:lnTo>
                      <a:pt x="6" y="222"/>
                    </a:lnTo>
                    <a:lnTo>
                      <a:pt x="0" y="248"/>
                    </a:lnTo>
                    <a:lnTo>
                      <a:pt x="0" y="272"/>
                    </a:lnTo>
                    <a:lnTo>
                      <a:pt x="6" y="294"/>
                    </a:lnTo>
                    <a:lnTo>
                      <a:pt x="26" y="336"/>
                    </a:lnTo>
                    <a:lnTo>
                      <a:pt x="54" y="366"/>
                    </a:lnTo>
                    <a:lnTo>
                      <a:pt x="88" y="388"/>
                    </a:lnTo>
                    <a:lnTo>
                      <a:pt x="127" y="402"/>
                    </a:lnTo>
                    <a:lnTo>
                      <a:pt x="167" y="410"/>
                    </a:lnTo>
                    <a:lnTo>
                      <a:pt x="209" y="412"/>
                    </a:lnTo>
                    <a:lnTo>
                      <a:pt x="251" y="410"/>
                    </a:lnTo>
                    <a:lnTo>
                      <a:pt x="287" y="404"/>
                    </a:lnTo>
                    <a:lnTo>
                      <a:pt x="287" y="410"/>
                    </a:lnTo>
                    <a:lnTo>
                      <a:pt x="287" y="416"/>
                    </a:lnTo>
                    <a:lnTo>
                      <a:pt x="287" y="421"/>
                    </a:lnTo>
                    <a:lnTo>
                      <a:pt x="289" y="429"/>
                    </a:lnTo>
                    <a:lnTo>
                      <a:pt x="287" y="429"/>
                    </a:lnTo>
                    <a:lnTo>
                      <a:pt x="321" y="776"/>
                    </a:lnTo>
                    <a:lnTo>
                      <a:pt x="303" y="786"/>
                    </a:lnTo>
                    <a:lnTo>
                      <a:pt x="283" y="796"/>
                    </a:lnTo>
                    <a:lnTo>
                      <a:pt x="265" y="810"/>
                    </a:lnTo>
                    <a:lnTo>
                      <a:pt x="249" y="824"/>
                    </a:lnTo>
                    <a:lnTo>
                      <a:pt x="233" y="837"/>
                    </a:lnTo>
                    <a:lnTo>
                      <a:pt x="217" y="855"/>
                    </a:lnTo>
                    <a:lnTo>
                      <a:pt x="205" y="875"/>
                    </a:lnTo>
                    <a:lnTo>
                      <a:pt x="195" y="895"/>
                    </a:lnTo>
                    <a:lnTo>
                      <a:pt x="187" y="917"/>
                    </a:lnTo>
                    <a:lnTo>
                      <a:pt x="185" y="941"/>
                    </a:lnTo>
                    <a:lnTo>
                      <a:pt x="183" y="967"/>
                    </a:lnTo>
                    <a:lnTo>
                      <a:pt x="187" y="991"/>
                    </a:lnTo>
                    <a:lnTo>
                      <a:pt x="195" y="1019"/>
                    </a:lnTo>
                    <a:lnTo>
                      <a:pt x="205" y="1044"/>
                    </a:lnTo>
                    <a:lnTo>
                      <a:pt x="217" y="1072"/>
                    </a:lnTo>
                    <a:lnTo>
                      <a:pt x="235" y="1100"/>
                    </a:lnTo>
                    <a:lnTo>
                      <a:pt x="119" y="1182"/>
                    </a:lnTo>
                    <a:lnTo>
                      <a:pt x="113" y="1188"/>
                    </a:lnTo>
                    <a:lnTo>
                      <a:pt x="111" y="1196"/>
                    </a:lnTo>
                    <a:lnTo>
                      <a:pt x="111" y="1204"/>
                    </a:lnTo>
                    <a:lnTo>
                      <a:pt x="115" y="1212"/>
                    </a:lnTo>
                    <a:lnTo>
                      <a:pt x="121" y="1218"/>
                    </a:lnTo>
                    <a:lnTo>
                      <a:pt x="129" y="1220"/>
                    </a:lnTo>
                    <a:lnTo>
                      <a:pt x="137" y="1220"/>
                    </a:lnTo>
                    <a:lnTo>
                      <a:pt x="143" y="1216"/>
                    </a:lnTo>
                    <a:lnTo>
                      <a:pt x="291" y="1110"/>
                    </a:lnTo>
                    <a:lnTo>
                      <a:pt x="279" y="1092"/>
                    </a:lnTo>
                    <a:lnTo>
                      <a:pt x="261" y="1066"/>
                    </a:lnTo>
                    <a:lnTo>
                      <a:pt x="249" y="1043"/>
                    </a:lnTo>
                    <a:lnTo>
                      <a:pt x="237" y="1017"/>
                    </a:lnTo>
                    <a:lnTo>
                      <a:pt x="231" y="995"/>
                    </a:lnTo>
                    <a:lnTo>
                      <a:pt x="227" y="973"/>
                    </a:lnTo>
                    <a:lnTo>
                      <a:pt x="227" y="951"/>
                    </a:lnTo>
                    <a:lnTo>
                      <a:pt x="229" y="931"/>
                    </a:lnTo>
                    <a:lnTo>
                      <a:pt x="235" y="911"/>
                    </a:lnTo>
                    <a:lnTo>
                      <a:pt x="241" y="897"/>
                    </a:lnTo>
                    <a:lnTo>
                      <a:pt x="251" y="883"/>
                    </a:lnTo>
                    <a:lnTo>
                      <a:pt x="261" y="871"/>
                    </a:lnTo>
                    <a:lnTo>
                      <a:pt x="271" y="859"/>
                    </a:lnTo>
                    <a:lnTo>
                      <a:pt x="285" y="847"/>
                    </a:lnTo>
                    <a:lnTo>
                      <a:pt x="297" y="837"/>
                    </a:lnTo>
                    <a:lnTo>
                      <a:pt x="311" y="828"/>
                    </a:lnTo>
                    <a:lnTo>
                      <a:pt x="325" y="820"/>
                    </a:lnTo>
                    <a:lnTo>
                      <a:pt x="331" y="899"/>
                    </a:lnTo>
                    <a:lnTo>
                      <a:pt x="689" y="863"/>
                    </a:lnTo>
                    <a:lnTo>
                      <a:pt x="683" y="798"/>
                    </a:lnTo>
                    <a:lnTo>
                      <a:pt x="701" y="806"/>
                    </a:lnTo>
                    <a:lnTo>
                      <a:pt x="727" y="818"/>
                    </a:lnTo>
                    <a:lnTo>
                      <a:pt x="755" y="834"/>
                    </a:lnTo>
                    <a:lnTo>
                      <a:pt x="785" y="851"/>
                    </a:lnTo>
                    <a:lnTo>
                      <a:pt x="813" y="875"/>
                    </a:lnTo>
                    <a:lnTo>
                      <a:pt x="838" y="903"/>
                    </a:lnTo>
                    <a:lnTo>
                      <a:pt x="858" y="933"/>
                    </a:lnTo>
                    <a:lnTo>
                      <a:pt x="872" y="969"/>
                    </a:lnTo>
                    <a:lnTo>
                      <a:pt x="876" y="997"/>
                    </a:lnTo>
                    <a:lnTo>
                      <a:pt x="876" y="1027"/>
                    </a:lnTo>
                    <a:lnTo>
                      <a:pt x="868" y="1056"/>
                    </a:lnTo>
                    <a:lnTo>
                      <a:pt x="858" y="1086"/>
                    </a:lnTo>
                    <a:lnTo>
                      <a:pt x="840" y="1118"/>
                    </a:lnTo>
                    <a:lnTo>
                      <a:pt x="818" y="1152"/>
                    </a:lnTo>
                    <a:lnTo>
                      <a:pt x="793" y="1186"/>
                    </a:lnTo>
                    <a:lnTo>
                      <a:pt x="761" y="1220"/>
                    </a:lnTo>
                    <a:lnTo>
                      <a:pt x="745" y="1236"/>
                    </a:lnTo>
                    <a:lnTo>
                      <a:pt x="878" y="1347"/>
                    </a:lnTo>
                    <a:lnTo>
                      <a:pt x="886" y="1351"/>
                    </a:lnTo>
                    <a:lnTo>
                      <a:pt x="894" y="1353"/>
                    </a:lnTo>
                    <a:lnTo>
                      <a:pt x="902" y="1351"/>
                    </a:lnTo>
                    <a:lnTo>
                      <a:pt x="908" y="1345"/>
                    </a:lnTo>
                    <a:lnTo>
                      <a:pt x="912" y="1339"/>
                    </a:lnTo>
                    <a:lnTo>
                      <a:pt x="912" y="1329"/>
                    </a:lnTo>
                    <a:lnTo>
                      <a:pt x="910" y="1321"/>
                    </a:lnTo>
                    <a:lnTo>
                      <a:pt x="906" y="1315"/>
                    </a:lnTo>
                    <a:lnTo>
                      <a:pt x="805" y="12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68" name="Freeform 15"/>
              <p:cNvSpPr>
                <a:spLocks/>
              </p:cNvSpPr>
              <p:nvPr/>
            </p:nvSpPr>
            <p:spPr bwMode="auto">
              <a:xfrm>
                <a:off x="697" y="3586"/>
                <a:ext cx="19" cy="19"/>
              </a:xfrm>
              <a:custGeom>
                <a:avLst/>
                <a:gdLst>
                  <a:gd name="T0" fmla="*/ 1 w 38"/>
                  <a:gd name="T1" fmla="*/ 0 h 40"/>
                  <a:gd name="T2" fmla="*/ 1 w 38"/>
                  <a:gd name="T3" fmla="*/ 0 h 40"/>
                  <a:gd name="T4" fmla="*/ 0 w 38"/>
                  <a:gd name="T5" fmla="*/ 0 h 40"/>
                  <a:gd name="T6" fmla="*/ 0 w 38"/>
                  <a:gd name="T7" fmla="*/ 0 h 40"/>
                  <a:gd name="T8" fmla="*/ 1 w 38"/>
                  <a:gd name="T9" fmla="*/ 0 h 40"/>
                  <a:gd name="T10" fmla="*/ 1 w 38"/>
                  <a:gd name="T11" fmla="*/ 0 h 40"/>
                  <a:gd name="T12" fmla="*/ 1 w 38"/>
                  <a:gd name="T13" fmla="*/ 0 h 40"/>
                  <a:gd name="T14" fmla="*/ 1 w 38"/>
                  <a:gd name="T15" fmla="*/ 0 h 40"/>
                  <a:gd name="T16" fmla="*/ 1 w 38"/>
                  <a:gd name="T17" fmla="*/ 0 h 40"/>
                  <a:gd name="T18" fmla="*/ 1 w 38"/>
                  <a:gd name="T19" fmla="*/ 0 h 40"/>
                  <a:gd name="T20" fmla="*/ 1 w 38"/>
                  <a:gd name="T21" fmla="*/ 0 h 40"/>
                  <a:gd name="T22" fmla="*/ 1 w 38"/>
                  <a:gd name="T23" fmla="*/ 0 h 40"/>
                  <a:gd name="T24" fmla="*/ 1 w 38"/>
                  <a:gd name="T25" fmla="*/ 0 h 40"/>
                  <a:gd name="T26" fmla="*/ 1 w 38"/>
                  <a:gd name="T27" fmla="*/ 0 h 40"/>
                  <a:gd name="T28" fmla="*/ 1 w 38"/>
                  <a:gd name="T29" fmla="*/ 0 h 40"/>
                  <a:gd name="T30" fmla="*/ 1 w 38"/>
                  <a:gd name="T31" fmla="*/ 0 h 40"/>
                  <a:gd name="T32" fmla="*/ 1 w 38"/>
                  <a:gd name="T33" fmla="*/ 0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8" h="40">
                    <a:moveTo>
                      <a:pt x="10" y="2"/>
                    </a:moveTo>
                    <a:lnTo>
                      <a:pt x="4" y="8"/>
                    </a:lnTo>
                    <a:lnTo>
                      <a:pt x="0" y="14"/>
                    </a:lnTo>
                    <a:lnTo>
                      <a:pt x="0" y="22"/>
                    </a:lnTo>
                    <a:lnTo>
                      <a:pt x="2" y="30"/>
                    </a:lnTo>
                    <a:lnTo>
                      <a:pt x="8" y="36"/>
                    </a:lnTo>
                    <a:lnTo>
                      <a:pt x="14" y="40"/>
                    </a:lnTo>
                    <a:lnTo>
                      <a:pt x="22" y="40"/>
                    </a:lnTo>
                    <a:lnTo>
                      <a:pt x="30" y="38"/>
                    </a:lnTo>
                    <a:lnTo>
                      <a:pt x="36" y="32"/>
                    </a:lnTo>
                    <a:lnTo>
                      <a:pt x="38" y="26"/>
                    </a:lnTo>
                    <a:lnTo>
                      <a:pt x="38" y="18"/>
                    </a:lnTo>
                    <a:lnTo>
                      <a:pt x="36" y="10"/>
                    </a:lnTo>
                    <a:lnTo>
                      <a:pt x="32" y="4"/>
                    </a:lnTo>
                    <a:lnTo>
                      <a:pt x="24" y="0"/>
                    </a:lnTo>
                    <a:lnTo>
                      <a:pt x="16" y="0"/>
                    </a:lnTo>
                    <a:lnTo>
                      <a:pt x="1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69" name="Freeform 16"/>
              <p:cNvSpPr>
                <a:spLocks/>
              </p:cNvSpPr>
              <p:nvPr/>
            </p:nvSpPr>
            <p:spPr bwMode="auto">
              <a:xfrm>
                <a:off x="547" y="3581"/>
                <a:ext cx="181" cy="161"/>
              </a:xfrm>
              <a:custGeom>
                <a:avLst/>
                <a:gdLst>
                  <a:gd name="T0" fmla="*/ 3 w 360"/>
                  <a:gd name="T1" fmla="*/ 0 h 323"/>
                  <a:gd name="T2" fmla="*/ 3 w 360"/>
                  <a:gd name="T3" fmla="*/ 0 h 323"/>
                  <a:gd name="T4" fmla="*/ 3 w 360"/>
                  <a:gd name="T5" fmla="*/ 0 h 323"/>
                  <a:gd name="T6" fmla="*/ 3 w 360"/>
                  <a:gd name="T7" fmla="*/ 0 h 323"/>
                  <a:gd name="T8" fmla="*/ 3 w 360"/>
                  <a:gd name="T9" fmla="*/ 0 h 323"/>
                  <a:gd name="T10" fmla="*/ 2 w 360"/>
                  <a:gd name="T11" fmla="*/ 0 h 323"/>
                  <a:gd name="T12" fmla="*/ 2 w 360"/>
                  <a:gd name="T13" fmla="*/ 0 h 323"/>
                  <a:gd name="T14" fmla="*/ 2 w 360"/>
                  <a:gd name="T15" fmla="*/ 0 h 323"/>
                  <a:gd name="T16" fmla="*/ 2 w 360"/>
                  <a:gd name="T17" fmla="*/ 0 h 323"/>
                  <a:gd name="T18" fmla="*/ 2 w 360"/>
                  <a:gd name="T19" fmla="*/ 0 h 323"/>
                  <a:gd name="T20" fmla="*/ 2 w 360"/>
                  <a:gd name="T21" fmla="*/ 1 h 323"/>
                  <a:gd name="T22" fmla="*/ 2 w 360"/>
                  <a:gd name="T23" fmla="*/ 0 h 323"/>
                  <a:gd name="T24" fmla="*/ 2 w 360"/>
                  <a:gd name="T25" fmla="*/ 0 h 323"/>
                  <a:gd name="T26" fmla="*/ 2 w 360"/>
                  <a:gd name="T27" fmla="*/ 0 h 323"/>
                  <a:gd name="T28" fmla="*/ 2 w 360"/>
                  <a:gd name="T29" fmla="*/ 0 h 323"/>
                  <a:gd name="T30" fmla="*/ 2 w 360"/>
                  <a:gd name="T31" fmla="*/ 0 h 323"/>
                  <a:gd name="T32" fmla="*/ 2 w 360"/>
                  <a:gd name="T33" fmla="*/ 0 h 323"/>
                  <a:gd name="T34" fmla="*/ 2 w 360"/>
                  <a:gd name="T35" fmla="*/ 0 h 323"/>
                  <a:gd name="T36" fmla="*/ 2 w 360"/>
                  <a:gd name="T37" fmla="*/ 0 h 323"/>
                  <a:gd name="T38" fmla="*/ 1 w 360"/>
                  <a:gd name="T39" fmla="*/ 0 h 323"/>
                  <a:gd name="T40" fmla="*/ 1 w 360"/>
                  <a:gd name="T41" fmla="*/ 0 h 323"/>
                  <a:gd name="T42" fmla="*/ 1 w 360"/>
                  <a:gd name="T43" fmla="*/ 0 h 323"/>
                  <a:gd name="T44" fmla="*/ 0 w 360"/>
                  <a:gd name="T45" fmla="*/ 1 h 323"/>
                  <a:gd name="T46" fmla="*/ 1 w 360"/>
                  <a:gd name="T47" fmla="*/ 1 h 323"/>
                  <a:gd name="T48" fmla="*/ 1 w 360"/>
                  <a:gd name="T49" fmla="*/ 2 h 323"/>
                  <a:gd name="T50" fmla="*/ 1 w 360"/>
                  <a:gd name="T51" fmla="*/ 2 h 323"/>
                  <a:gd name="T52" fmla="*/ 2 w 360"/>
                  <a:gd name="T53" fmla="*/ 2 h 323"/>
                  <a:gd name="T54" fmla="*/ 2 w 360"/>
                  <a:gd name="T55" fmla="*/ 2 h 323"/>
                  <a:gd name="T56" fmla="*/ 2 w 360"/>
                  <a:gd name="T57" fmla="*/ 2 h 323"/>
                  <a:gd name="T58" fmla="*/ 3 w 360"/>
                  <a:gd name="T59" fmla="*/ 2 h 323"/>
                  <a:gd name="T60" fmla="*/ 3 w 360"/>
                  <a:gd name="T61" fmla="*/ 2 h 323"/>
                  <a:gd name="T62" fmla="*/ 3 w 360"/>
                  <a:gd name="T63" fmla="*/ 1 h 323"/>
                  <a:gd name="T64" fmla="*/ 3 w 360"/>
                  <a:gd name="T65" fmla="*/ 1 h 323"/>
                  <a:gd name="T66" fmla="*/ 3 w 360"/>
                  <a:gd name="T67" fmla="*/ 1 h 323"/>
                  <a:gd name="T68" fmla="*/ 3 w 360"/>
                  <a:gd name="T69" fmla="*/ 1 h 323"/>
                  <a:gd name="T70" fmla="*/ 2 w 360"/>
                  <a:gd name="T71" fmla="*/ 1 h 323"/>
                  <a:gd name="T72" fmla="*/ 2 w 360"/>
                  <a:gd name="T73" fmla="*/ 2 h 323"/>
                  <a:gd name="T74" fmla="*/ 2 w 360"/>
                  <a:gd name="T75" fmla="*/ 2 h 323"/>
                  <a:gd name="T76" fmla="*/ 2 w 360"/>
                  <a:gd name="T77" fmla="*/ 2 h 323"/>
                  <a:gd name="T78" fmla="*/ 2 w 360"/>
                  <a:gd name="T79" fmla="*/ 1 h 323"/>
                  <a:gd name="T80" fmla="*/ 2 w 360"/>
                  <a:gd name="T81" fmla="*/ 1 h 323"/>
                  <a:gd name="T82" fmla="*/ 2 w 360"/>
                  <a:gd name="T83" fmla="*/ 1 h 323"/>
                  <a:gd name="T84" fmla="*/ 2 w 360"/>
                  <a:gd name="T85" fmla="*/ 1 h 323"/>
                  <a:gd name="T86" fmla="*/ 2 w 360"/>
                  <a:gd name="T87" fmla="*/ 1 h 323"/>
                  <a:gd name="T88" fmla="*/ 3 w 360"/>
                  <a:gd name="T89" fmla="*/ 1 h 323"/>
                  <a:gd name="T90" fmla="*/ 3 w 360"/>
                  <a:gd name="T91" fmla="*/ 1 h 323"/>
                  <a:gd name="T92" fmla="*/ 3 w 360"/>
                  <a:gd name="T93" fmla="*/ 1 h 323"/>
                  <a:gd name="T94" fmla="*/ 3 w 360"/>
                  <a:gd name="T95" fmla="*/ 1 h 323"/>
                  <a:gd name="T96" fmla="*/ 3 w 360"/>
                  <a:gd name="T97" fmla="*/ 1 h 32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60" h="323">
                    <a:moveTo>
                      <a:pt x="360" y="141"/>
                    </a:moveTo>
                    <a:lnTo>
                      <a:pt x="344" y="86"/>
                    </a:lnTo>
                    <a:lnTo>
                      <a:pt x="305" y="94"/>
                    </a:lnTo>
                    <a:lnTo>
                      <a:pt x="303" y="92"/>
                    </a:lnTo>
                    <a:lnTo>
                      <a:pt x="303" y="88"/>
                    </a:lnTo>
                    <a:lnTo>
                      <a:pt x="301" y="86"/>
                    </a:lnTo>
                    <a:lnTo>
                      <a:pt x="299" y="84"/>
                    </a:lnTo>
                    <a:lnTo>
                      <a:pt x="289" y="66"/>
                    </a:lnTo>
                    <a:lnTo>
                      <a:pt x="275" y="50"/>
                    </a:lnTo>
                    <a:lnTo>
                      <a:pt x="259" y="36"/>
                    </a:lnTo>
                    <a:lnTo>
                      <a:pt x="241" y="24"/>
                    </a:lnTo>
                    <a:lnTo>
                      <a:pt x="219" y="84"/>
                    </a:lnTo>
                    <a:lnTo>
                      <a:pt x="221" y="86"/>
                    </a:lnTo>
                    <a:lnTo>
                      <a:pt x="225" y="88"/>
                    </a:lnTo>
                    <a:lnTo>
                      <a:pt x="227" y="90"/>
                    </a:lnTo>
                    <a:lnTo>
                      <a:pt x="229" y="92"/>
                    </a:lnTo>
                    <a:lnTo>
                      <a:pt x="231" y="102"/>
                    </a:lnTo>
                    <a:lnTo>
                      <a:pt x="231" y="112"/>
                    </a:lnTo>
                    <a:lnTo>
                      <a:pt x="227" y="120"/>
                    </a:lnTo>
                    <a:lnTo>
                      <a:pt x="219" y="126"/>
                    </a:lnTo>
                    <a:lnTo>
                      <a:pt x="209" y="129"/>
                    </a:lnTo>
                    <a:lnTo>
                      <a:pt x="199" y="129"/>
                    </a:lnTo>
                    <a:lnTo>
                      <a:pt x="191" y="126"/>
                    </a:lnTo>
                    <a:lnTo>
                      <a:pt x="185" y="118"/>
                    </a:lnTo>
                    <a:lnTo>
                      <a:pt x="181" y="108"/>
                    </a:lnTo>
                    <a:lnTo>
                      <a:pt x="181" y="98"/>
                    </a:lnTo>
                    <a:lnTo>
                      <a:pt x="185" y="90"/>
                    </a:lnTo>
                    <a:lnTo>
                      <a:pt x="193" y="84"/>
                    </a:lnTo>
                    <a:lnTo>
                      <a:pt x="199" y="82"/>
                    </a:lnTo>
                    <a:lnTo>
                      <a:pt x="205" y="80"/>
                    </a:lnTo>
                    <a:lnTo>
                      <a:pt x="211" y="80"/>
                    </a:lnTo>
                    <a:lnTo>
                      <a:pt x="215" y="82"/>
                    </a:lnTo>
                    <a:lnTo>
                      <a:pt x="229" y="16"/>
                    </a:lnTo>
                    <a:lnTo>
                      <a:pt x="211" y="8"/>
                    </a:lnTo>
                    <a:lnTo>
                      <a:pt x="193" y="4"/>
                    </a:lnTo>
                    <a:lnTo>
                      <a:pt x="173" y="2"/>
                    </a:lnTo>
                    <a:lnTo>
                      <a:pt x="155" y="0"/>
                    </a:lnTo>
                    <a:lnTo>
                      <a:pt x="135" y="2"/>
                    </a:lnTo>
                    <a:lnTo>
                      <a:pt x="117" y="6"/>
                    </a:lnTo>
                    <a:lnTo>
                      <a:pt x="98" y="14"/>
                    </a:lnTo>
                    <a:lnTo>
                      <a:pt x="80" y="22"/>
                    </a:lnTo>
                    <a:lnTo>
                      <a:pt x="54" y="40"/>
                    </a:lnTo>
                    <a:lnTo>
                      <a:pt x="32" y="64"/>
                    </a:lnTo>
                    <a:lnTo>
                      <a:pt x="16" y="92"/>
                    </a:lnTo>
                    <a:lnTo>
                      <a:pt x="4" y="120"/>
                    </a:lnTo>
                    <a:lnTo>
                      <a:pt x="0" y="151"/>
                    </a:lnTo>
                    <a:lnTo>
                      <a:pt x="0" y="181"/>
                    </a:lnTo>
                    <a:lnTo>
                      <a:pt x="6" y="213"/>
                    </a:lnTo>
                    <a:lnTo>
                      <a:pt x="20" y="243"/>
                    </a:lnTo>
                    <a:lnTo>
                      <a:pt x="38" y="269"/>
                    </a:lnTo>
                    <a:lnTo>
                      <a:pt x="62" y="291"/>
                    </a:lnTo>
                    <a:lnTo>
                      <a:pt x="88" y="307"/>
                    </a:lnTo>
                    <a:lnTo>
                      <a:pt x="117" y="319"/>
                    </a:lnTo>
                    <a:lnTo>
                      <a:pt x="147" y="323"/>
                    </a:lnTo>
                    <a:lnTo>
                      <a:pt x="177" y="323"/>
                    </a:lnTo>
                    <a:lnTo>
                      <a:pt x="209" y="317"/>
                    </a:lnTo>
                    <a:lnTo>
                      <a:pt x="239" y="303"/>
                    </a:lnTo>
                    <a:lnTo>
                      <a:pt x="251" y="295"/>
                    </a:lnTo>
                    <a:lnTo>
                      <a:pt x="261" y="287"/>
                    </a:lnTo>
                    <a:lnTo>
                      <a:pt x="271" y="279"/>
                    </a:lnTo>
                    <a:lnTo>
                      <a:pt x="279" y="269"/>
                    </a:lnTo>
                    <a:lnTo>
                      <a:pt x="287" y="259"/>
                    </a:lnTo>
                    <a:lnTo>
                      <a:pt x="295" y="249"/>
                    </a:lnTo>
                    <a:lnTo>
                      <a:pt x="301" y="239"/>
                    </a:lnTo>
                    <a:lnTo>
                      <a:pt x="307" y="227"/>
                    </a:lnTo>
                    <a:lnTo>
                      <a:pt x="301" y="223"/>
                    </a:lnTo>
                    <a:lnTo>
                      <a:pt x="295" y="219"/>
                    </a:lnTo>
                    <a:lnTo>
                      <a:pt x="289" y="217"/>
                    </a:lnTo>
                    <a:lnTo>
                      <a:pt x="285" y="215"/>
                    </a:lnTo>
                    <a:lnTo>
                      <a:pt x="267" y="219"/>
                    </a:lnTo>
                    <a:lnTo>
                      <a:pt x="251" y="231"/>
                    </a:lnTo>
                    <a:lnTo>
                      <a:pt x="237" y="245"/>
                    </a:lnTo>
                    <a:lnTo>
                      <a:pt x="227" y="257"/>
                    </a:lnTo>
                    <a:lnTo>
                      <a:pt x="223" y="261"/>
                    </a:lnTo>
                    <a:lnTo>
                      <a:pt x="219" y="263"/>
                    </a:lnTo>
                    <a:lnTo>
                      <a:pt x="213" y="263"/>
                    </a:lnTo>
                    <a:lnTo>
                      <a:pt x="209" y="261"/>
                    </a:lnTo>
                    <a:lnTo>
                      <a:pt x="205" y="257"/>
                    </a:lnTo>
                    <a:lnTo>
                      <a:pt x="203" y="253"/>
                    </a:lnTo>
                    <a:lnTo>
                      <a:pt x="203" y="247"/>
                    </a:lnTo>
                    <a:lnTo>
                      <a:pt x="205" y="243"/>
                    </a:lnTo>
                    <a:lnTo>
                      <a:pt x="207" y="241"/>
                    </a:lnTo>
                    <a:lnTo>
                      <a:pt x="213" y="233"/>
                    </a:lnTo>
                    <a:lnTo>
                      <a:pt x="219" y="225"/>
                    </a:lnTo>
                    <a:lnTo>
                      <a:pt x="229" y="215"/>
                    </a:lnTo>
                    <a:lnTo>
                      <a:pt x="241" y="205"/>
                    </a:lnTo>
                    <a:lnTo>
                      <a:pt x="255" y="197"/>
                    </a:lnTo>
                    <a:lnTo>
                      <a:pt x="271" y="191"/>
                    </a:lnTo>
                    <a:lnTo>
                      <a:pt x="287" y="189"/>
                    </a:lnTo>
                    <a:lnTo>
                      <a:pt x="293" y="189"/>
                    </a:lnTo>
                    <a:lnTo>
                      <a:pt x="301" y="191"/>
                    </a:lnTo>
                    <a:lnTo>
                      <a:pt x="307" y="195"/>
                    </a:lnTo>
                    <a:lnTo>
                      <a:pt x="315" y="199"/>
                    </a:lnTo>
                    <a:lnTo>
                      <a:pt x="317" y="187"/>
                    </a:lnTo>
                    <a:lnTo>
                      <a:pt x="319" y="175"/>
                    </a:lnTo>
                    <a:lnTo>
                      <a:pt x="319" y="163"/>
                    </a:lnTo>
                    <a:lnTo>
                      <a:pt x="319" y="151"/>
                    </a:lnTo>
                    <a:lnTo>
                      <a:pt x="360" y="14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70" name="Freeform 17"/>
              <p:cNvSpPr>
                <a:spLocks/>
              </p:cNvSpPr>
              <p:nvPr/>
            </p:nvSpPr>
            <p:spPr bwMode="auto">
              <a:xfrm>
                <a:off x="655" y="3589"/>
                <a:ext cx="13" cy="33"/>
              </a:xfrm>
              <a:custGeom>
                <a:avLst/>
                <a:gdLst>
                  <a:gd name="T0" fmla="*/ 1 w 26"/>
                  <a:gd name="T1" fmla="*/ 0 h 68"/>
                  <a:gd name="T2" fmla="*/ 1 w 26"/>
                  <a:gd name="T3" fmla="*/ 0 h 68"/>
                  <a:gd name="T4" fmla="*/ 1 w 26"/>
                  <a:gd name="T5" fmla="*/ 0 h 68"/>
                  <a:gd name="T6" fmla="*/ 1 w 26"/>
                  <a:gd name="T7" fmla="*/ 0 h 68"/>
                  <a:gd name="T8" fmla="*/ 1 w 26"/>
                  <a:gd name="T9" fmla="*/ 0 h 68"/>
                  <a:gd name="T10" fmla="*/ 1 w 26"/>
                  <a:gd name="T11" fmla="*/ 0 h 68"/>
                  <a:gd name="T12" fmla="*/ 0 w 26"/>
                  <a:gd name="T13" fmla="*/ 0 h 68"/>
                  <a:gd name="T14" fmla="*/ 1 w 26"/>
                  <a:gd name="T15" fmla="*/ 0 h 68"/>
                  <a:gd name="T16" fmla="*/ 1 w 26"/>
                  <a:gd name="T17" fmla="*/ 0 h 68"/>
                  <a:gd name="T18" fmla="*/ 1 w 26"/>
                  <a:gd name="T19" fmla="*/ 0 h 68"/>
                  <a:gd name="T20" fmla="*/ 1 w 26"/>
                  <a:gd name="T21" fmla="*/ 0 h 6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 h="68">
                    <a:moveTo>
                      <a:pt x="4" y="68"/>
                    </a:moveTo>
                    <a:lnTo>
                      <a:pt x="26" y="8"/>
                    </a:lnTo>
                    <a:lnTo>
                      <a:pt x="24" y="6"/>
                    </a:lnTo>
                    <a:lnTo>
                      <a:pt x="20" y="4"/>
                    </a:lnTo>
                    <a:lnTo>
                      <a:pt x="18" y="2"/>
                    </a:lnTo>
                    <a:lnTo>
                      <a:pt x="14" y="0"/>
                    </a:lnTo>
                    <a:lnTo>
                      <a:pt x="0" y="66"/>
                    </a:lnTo>
                    <a:lnTo>
                      <a:pt x="2" y="66"/>
                    </a:lnTo>
                    <a:lnTo>
                      <a:pt x="4" y="6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71" name="Freeform 18"/>
              <p:cNvSpPr>
                <a:spLocks/>
              </p:cNvSpPr>
              <p:nvPr/>
            </p:nvSpPr>
            <p:spPr bwMode="auto">
              <a:xfrm>
                <a:off x="530" y="3300"/>
                <a:ext cx="106" cy="175"/>
              </a:xfrm>
              <a:custGeom>
                <a:avLst/>
                <a:gdLst>
                  <a:gd name="T0" fmla="*/ 1 w 213"/>
                  <a:gd name="T1" fmla="*/ 3 h 350"/>
                  <a:gd name="T2" fmla="*/ 1 w 213"/>
                  <a:gd name="T3" fmla="*/ 3 h 350"/>
                  <a:gd name="T4" fmla="*/ 1 w 213"/>
                  <a:gd name="T5" fmla="*/ 2 h 350"/>
                  <a:gd name="T6" fmla="*/ 1 w 213"/>
                  <a:gd name="T7" fmla="*/ 2 h 350"/>
                  <a:gd name="T8" fmla="*/ 1 w 213"/>
                  <a:gd name="T9" fmla="*/ 2 h 350"/>
                  <a:gd name="T10" fmla="*/ 1 w 213"/>
                  <a:gd name="T11" fmla="*/ 2 h 350"/>
                  <a:gd name="T12" fmla="*/ 1 w 213"/>
                  <a:gd name="T13" fmla="*/ 2 h 350"/>
                  <a:gd name="T14" fmla="*/ 1 w 213"/>
                  <a:gd name="T15" fmla="*/ 1 h 350"/>
                  <a:gd name="T16" fmla="*/ 1 w 213"/>
                  <a:gd name="T17" fmla="*/ 1 h 350"/>
                  <a:gd name="T18" fmla="*/ 1 w 213"/>
                  <a:gd name="T19" fmla="*/ 1 h 350"/>
                  <a:gd name="T20" fmla="*/ 1 w 213"/>
                  <a:gd name="T21" fmla="*/ 1 h 350"/>
                  <a:gd name="T22" fmla="*/ 1 w 213"/>
                  <a:gd name="T23" fmla="*/ 1 h 350"/>
                  <a:gd name="T24" fmla="*/ 1 w 213"/>
                  <a:gd name="T25" fmla="*/ 1 h 350"/>
                  <a:gd name="T26" fmla="*/ 1 w 213"/>
                  <a:gd name="T27" fmla="*/ 1 h 350"/>
                  <a:gd name="T28" fmla="*/ 1 w 213"/>
                  <a:gd name="T29" fmla="*/ 1 h 350"/>
                  <a:gd name="T30" fmla="*/ 0 w 213"/>
                  <a:gd name="T31" fmla="*/ 0 h 350"/>
                  <a:gd name="T32" fmla="*/ 0 w 213"/>
                  <a:gd name="T33" fmla="*/ 1 h 350"/>
                  <a:gd name="T34" fmla="*/ 0 w 213"/>
                  <a:gd name="T35" fmla="*/ 1 h 350"/>
                  <a:gd name="T36" fmla="*/ 0 w 213"/>
                  <a:gd name="T37" fmla="*/ 1 h 350"/>
                  <a:gd name="T38" fmla="*/ 0 w 213"/>
                  <a:gd name="T39" fmla="*/ 1 h 350"/>
                  <a:gd name="T40" fmla="*/ 0 w 213"/>
                  <a:gd name="T41" fmla="*/ 1 h 350"/>
                  <a:gd name="T42" fmla="*/ 0 w 213"/>
                  <a:gd name="T43" fmla="*/ 1 h 350"/>
                  <a:gd name="T44" fmla="*/ 0 w 213"/>
                  <a:gd name="T45" fmla="*/ 1 h 350"/>
                  <a:gd name="T46" fmla="*/ 0 w 213"/>
                  <a:gd name="T47" fmla="*/ 1 h 350"/>
                  <a:gd name="T48" fmla="*/ 0 w 213"/>
                  <a:gd name="T49" fmla="*/ 1 h 350"/>
                  <a:gd name="T50" fmla="*/ 0 w 213"/>
                  <a:gd name="T51" fmla="*/ 1 h 350"/>
                  <a:gd name="T52" fmla="*/ 0 w 213"/>
                  <a:gd name="T53" fmla="*/ 1 h 350"/>
                  <a:gd name="T54" fmla="*/ 0 w 213"/>
                  <a:gd name="T55" fmla="*/ 1 h 350"/>
                  <a:gd name="T56" fmla="*/ 0 w 213"/>
                  <a:gd name="T57" fmla="*/ 1 h 350"/>
                  <a:gd name="T58" fmla="*/ 0 w 213"/>
                  <a:gd name="T59" fmla="*/ 1 h 350"/>
                  <a:gd name="T60" fmla="*/ 0 w 213"/>
                  <a:gd name="T61" fmla="*/ 1 h 350"/>
                  <a:gd name="T62" fmla="*/ 0 w 213"/>
                  <a:gd name="T63" fmla="*/ 1 h 350"/>
                  <a:gd name="T64" fmla="*/ 1 w 213"/>
                  <a:gd name="T65" fmla="*/ 1 h 350"/>
                  <a:gd name="T66" fmla="*/ 1 w 213"/>
                  <a:gd name="T67" fmla="*/ 1 h 350"/>
                  <a:gd name="T68" fmla="*/ 1 w 213"/>
                  <a:gd name="T69" fmla="*/ 1 h 350"/>
                  <a:gd name="T70" fmla="*/ 1 w 213"/>
                  <a:gd name="T71" fmla="*/ 1 h 350"/>
                  <a:gd name="T72" fmla="*/ 0 w 213"/>
                  <a:gd name="T73" fmla="*/ 2 h 350"/>
                  <a:gd name="T74" fmla="*/ 0 w 213"/>
                  <a:gd name="T75" fmla="*/ 2 h 350"/>
                  <a:gd name="T76" fmla="*/ 0 w 213"/>
                  <a:gd name="T77" fmla="*/ 2 h 350"/>
                  <a:gd name="T78" fmla="*/ 0 w 213"/>
                  <a:gd name="T79" fmla="*/ 2 h 350"/>
                  <a:gd name="T80" fmla="*/ 0 w 213"/>
                  <a:gd name="T81" fmla="*/ 3 h 350"/>
                  <a:gd name="T82" fmla="*/ 0 w 213"/>
                  <a:gd name="T83" fmla="*/ 3 h 350"/>
                  <a:gd name="T84" fmla="*/ 0 w 213"/>
                  <a:gd name="T85" fmla="*/ 3 h 350"/>
                  <a:gd name="T86" fmla="*/ 1 w 213"/>
                  <a:gd name="T87" fmla="*/ 3 h 350"/>
                  <a:gd name="T88" fmla="*/ 1 w 213"/>
                  <a:gd name="T89" fmla="*/ 3 h 350"/>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213" h="350">
                    <a:moveTo>
                      <a:pt x="171" y="304"/>
                    </a:moveTo>
                    <a:lnTo>
                      <a:pt x="167" y="265"/>
                    </a:lnTo>
                    <a:lnTo>
                      <a:pt x="171" y="233"/>
                    </a:lnTo>
                    <a:lnTo>
                      <a:pt x="179" y="205"/>
                    </a:lnTo>
                    <a:lnTo>
                      <a:pt x="189" y="179"/>
                    </a:lnTo>
                    <a:lnTo>
                      <a:pt x="201" y="157"/>
                    </a:lnTo>
                    <a:lnTo>
                      <a:pt x="209" y="131"/>
                    </a:lnTo>
                    <a:lnTo>
                      <a:pt x="213" y="103"/>
                    </a:lnTo>
                    <a:lnTo>
                      <a:pt x="211" y="71"/>
                    </a:lnTo>
                    <a:lnTo>
                      <a:pt x="205" y="54"/>
                    </a:lnTo>
                    <a:lnTo>
                      <a:pt x="197" y="38"/>
                    </a:lnTo>
                    <a:lnTo>
                      <a:pt x="185" y="26"/>
                    </a:lnTo>
                    <a:lnTo>
                      <a:pt x="171" y="16"/>
                    </a:lnTo>
                    <a:lnTo>
                      <a:pt x="155" y="8"/>
                    </a:lnTo>
                    <a:lnTo>
                      <a:pt x="138" y="2"/>
                    </a:lnTo>
                    <a:lnTo>
                      <a:pt x="120" y="0"/>
                    </a:lnTo>
                    <a:lnTo>
                      <a:pt x="102" y="2"/>
                    </a:lnTo>
                    <a:lnTo>
                      <a:pt x="80" y="8"/>
                    </a:lnTo>
                    <a:lnTo>
                      <a:pt x="62" y="16"/>
                    </a:lnTo>
                    <a:lnTo>
                      <a:pt x="44" y="26"/>
                    </a:lnTo>
                    <a:lnTo>
                      <a:pt x="30" y="38"/>
                    </a:lnTo>
                    <a:lnTo>
                      <a:pt x="20" y="52"/>
                    </a:lnTo>
                    <a:lnTo>
                      <a:pt x="10" y="69"/>
                    </a:lnTo>
                    <a:lnTo>
                      <a:pt x="4" y="87"/>
                    </a:lnTo>
                    <a:lnTo>
                      <a:pt x="0" y="109"/>
                    </a:lnTo>
                    <a:lnTo>
                      <a:pt x="66" y="121"/>
                    </a:lnTo>
                    <a:lnTo>
                      <a:pt x="68" y="103"/>
                    </a:lnTo>
                    <a:lnTo>
                      <a:pt x="76" y="85"/>
                    </a:lnTo>
                    <a:lnTo>
                      <a:pt x="86" y="71"/>
                    </a:lnTo>
                    <a:lnTo>
                      <a:pt x="104" y="63"/>
                    </a:lnTo>
                    <a:lnTo>
                      <a:pt x="116" y="63"/>
                    </a:lnTo>
                    <a:lnTo>
                      <a:pt x="126" y="69"/>
                    </a:lnTo>
                    <a:lnTo>
                      <a:pt x="132" y="77"/>
                    </a:lnTo>
                    <a:lnTo>
                      <a:pt x="136" y="87"/>
                    </a:lnTo>
                    <a:lnTo>
                      <a:pt x="138" y="107"/>
                    </a:lnTo>
                    <a:lnTo>
                      <a:pt x="134" y="127"/>
                    </a:lnTo>
                    <a:lnTo>
                      <a:pt x="126" y="151"/>
                    </a:lnTo>
                    <a:lnTo>
                      <a:pt x="118" y="177"/>
                    </a:lnTo>
                    <a:lnTo>
                      <a:pt x="110" y="203"/>
                    </a:lnTo>
                    <a:lnTo>
                      <a:pt x="104" y="233"/>
                    </a:lnTo>
                    <a:lnTo>
                      <a:pt x="102" y="263"/>
                    </a:lnTo>
                    <a:lnTo>
                      <a:pt x="106" y="296"/>
                    </a:lnTo>
                    <a:lnTo>
                      <a:pt x="116" y="350"/>
                    </a:lnTo>
                    <a:lnTo>
                      <a:pt x="177" y="338"/>
                    </a:lnTo>
                    <a:lnTo>
                      <a:pt x="171" y="30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sp>
            <p:nvSpPr>
              <p:cNvPr id="19472" name="Freeform 19"/>
              <p:cNvSpPr>
                <a:spLocks/>
              </p:cNvSpPr>
              <p:nvPr/>
            </p:nvSpPr>
            <p:spPr bwMode="auto">
              <a:xfrm>
                <a:off x="588" y="3490"/>
                <a:ext cx="46" cy="45"/>
              </a:xfrm>
              <a:custGeom>
                <a:avLst/>
                <a:gdLst>
                  <a:gd name="T0" fmla="*/ 0 w 91"/>
                  <a:gd name="T1" fmla="*/ 1 h 90"/>
                  <a:gd name="T2" fmla="*/ 1 w 91"/>
                  <a:gd name="T3" fmla="*/ 1 h 90"/>
                  <a:gd name="T4" fmla="*/ 1 w 91"/>
                  <a:gd name="T5" fmla="*/ 1 h 90"/>
                  <a:gd name="T6" fmla="*/ 1 w 91"/>
                  <a:gd name="T7" fmla="*/ 0 h 90"/>
                  <a:gd name="T8" fmla="*/ 0 w 91"/>
                  <a:gd name="T9" fmla="*/ 1 h 9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1" h="90">
                    <a:moveTo>
                      <a:pt x="0" y="14"/>
                    </a:moveTo>
                    <a:lnTo>
                      <a:pt x="14" y="90"/>
                    </a:lnTo>
                    <a:lnTo>
                      <a:pt x="91" y="76"/>
                    </a:lnTo>
                    <a:lnTo>
                      <a:pt x="77" y="0"/>
                    </a:lnTo>
                    <a:lnTo>
                      <a:pt x="0" y="14"/>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CA"/>
              </a:p>
            </p:txBody>
          </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8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8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8099">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88099">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88099">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88099">
                                            <p:txEl>
                                              <p:pRg st="5" end="5"/>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8099">
                                            <p:txEl>
                                              <p:pRg st="6" end="6"/>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88099">
                                            <p:txEl>
                                              <p:pRg st="7" end="7"/>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8099">
                                            <p:txEl>
                                              <p:pRg st="8" end="8"/>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21" presetClass="entr" presetSubtype="1" fill="hold"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wheel(1)">
                                      <p:cBhvr>
                                        <p:cTn id="41"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8099"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25"/>
          <p:cNvSpPr>
            <a:spLocks noGrp="1"/>
          </p:cNvSpPr>
          <p:nvPr>
            <p:ph type="title"/>
          </p:nvPr>
        </p:nvSpPr>
        <p:spPr/>
        <p:txBody>
          <a:bodyPr/>
          <a:lstStyle/>
          <a:p>
            <a:r>
              <a:rPr lang="en-US" altLang="en-US" smtClean="0"/>
              <a:t>Tam’s “House Rules”</a:t>
            </a:r>
          </a:p>
        </p:txBody>
      </p:sp>
      <p:sp>
        <p:nvSpPr>
          <p:cNvPr id="27" name="Content Placeholder 26"/>
          <p:cNvSpPr>
            <a:spLocks noGrp="1"/>
          </p:cNvSpPr>
          <p:nvPr>
            <p:ph idx="1"/>
          </p:nvPr>
        </p:nvSpPr>
        <p:spPr/>
        <p:txBody>
          <a:bodyPr/>
          <a:lstStyle/>
          <a:p>
            <a:pPr>
              <a:defRPr/>
            </a:pPr>
            <a:r>
              <a:rPr lang="en-US" altLang="en-US" dirty="0" smtClean="0"/>
              <a:t>I will endeavor to keep the lecture within the prescribed time boundaries</a:t>
            </a:r>
          </a:p>
          <a:p>
            <a:pPr>
              <a:defRPr/>
            </a:pPr>
            <a:endParaRPr lang="en-US" altLang="en-US" dirty="0" smtClean="0"/>
          </a:p>
          <a:p>
            <a:pPr marL="0" indent="0">
              <a:buFontTx/>
              <a:buNone/>
              <a:defRPr/>
            </a:pPr>
            <a:endParaRPr lang="en-US" altLang="en-US" dirty="0" smtClean="0"/>
          </a:p>
          <a:p>
            <a:pPr>
              <a:defRPr/>
            </a:pPr>
            <a:r>
              <a:rPr lang="en-US" altLang="en-US" dirty="0" smtClean="0"/>
              <a:t>You won’t pack up and end before time is up</a:t>
            </a:r>
          </a:p>
          <a:p>
            <a:pPr>
              <a:defRPr/>
            </a:pPr>
            <a:endParaRPr lang="en-US" altLang="en-US" dirty="0" smtClean="0"/>
          </a:p>
        </p:txBody>
      </p:sp>
      <p:pic>
        <p:nvPicPr>
          <p:cNvPr id="2052" name="Picture 4" descr="C:\Users\tamj\AppData\Local\Microsoft\Windows\Temporary Internet Files\Content.IE5\H2V5D7PC\MP90044870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563" y="1924050"/>
            <a:ext cx="1168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C:\Users\tamj\AppData\Local\Microsoft\Windows\Temporary Internet Files\Content.IE5\5BWAU42G\MC9004418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5334000" y="4999038"/>
            <a:ext cx="1573213" cy="1071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6" descr="C:\Users\tamj\AppData\Local\Microsoft\Windows\Temporary Internet Files\Content.IE5\H2V5D7PC\MC9001965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475038"/>
            <a:ext cx="1792288" cy="181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5" descr="C:\Users\tamj\AppData\Local\Microsoft\Windows\Temporary Internet Files\Content.IE5\5BWAU42G\MC900441894[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3200" y="4999038"/>
            <a:ext cx="13970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205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3"/>
                                        </p:tgtEl>
                                        <p:attrNameLst>
                                          <p:attrName>style.visibility</p:attrName>
                                        </p:attrNameLst>
                                      </p:cBhvr>
                                      <p:to>
                                        <p:strVal val="visible"/>
                                      </p:to>
                                    </p:set>
                                  </p:childTnLst>
                                </p:cTn>
                              </p:par>
                            </p:childTnLst>
                          </p:cTn>
                        </p:par>
                        <p:par>
                          <p:cTn id="21" fill="hold" nodeType="afterGroup">
                            <p:stCondLst>
                              <p:cond delay="0"/>
                            </p:stCondLst>
                            <p:childTnLst>
                              <p:par>
                                <p:cTn id="22" presetID="48" presetClass="path" presetSubtype="0" accel="50000" decel="50000" fill="hold" nodeType="afterEffect">
                                  <p:stCondLst>
                                    <p:cond delay="0"/>
                                  </p:stCondLst>
                                  <p:childTnLst>
                                    <p:animMotion origin="layout" path="M -0.03004 2.11659E-6 C -0.01441 0.00809 0.0033 0.01596 0.01128 0.02591 C 0.0191 0.03701 0.02309 0.04996 0.02691 0.06292 C 0.03108 0.0761 0.02691 0.08697 0.02309 0.099 C 0.0191 0.11011 0.01319 0.1219 -0.0007 0.13208 C -0.01233 0.14203 -0.03212 0.14989 -0.05347 0.15591 C -0.07326 0.16192 -0.09688 0.16609 -0.12031 0.16794 C -0.14392 0.17002 -0.16736 0.17002 -0.18924 0.16794 C -0.21267 0.16609 -0.2342 0.161 -0.25191 0.1529 C -0.26962 0.14596 -0.28524 0.13694 -0.29306 0.12607 C -0.30295 0.11589 -0.30677 0.10201 -0.30677 0.09091 C -0.30886 0.08003 -0.30677 0.06708 -0.29688 0.05598 C -0.28733 0.04603 -0.26962 0.03793 -0.24618 0.034 C -0.22222 0.03099 -0.19879 0.03493 -0.18299 0.0421 C -0.16945 0.04904 -0.15955 0.05991 -0.15747 0.0731 C -0.15747 0.08605 -0.15955 0.09808 -0.16945 0.10802 C -0.17934 0.11797 -0.17726 0.12005 -0.21649 0.13301 C -0.25191 0.14689 -0.28733 0.14295 -0.30886 0.14411 C -0.33021 0.14411 -0.34809 0.13995 -0.36945 0.13601 C -0.39288 0.13093 -0.41267 0.1219 -0.42656 0.11404 C -0.44028 0.10594 -0.44601 0.096 -0.45382 0.08003 C -0.45972 0.06407 -0.45972 0.05598 -0.45972 0.04395 C -0.45972 0.03192 -0.45972 0.01989 -0.45972 0.00809 " pathEditMode="relative" rAng="0" ptsTypes="fffffffffffffffffffffff">
                                      <p:cBhvr>
                                        <p:cTn id="23" dur="2000" fill="hold"/>
                                        <p:tgtEl>
                                          <p:spTgt spid="33"/>
                                        </p:tgtEl>
                                        <p:attrNameLst>
                                          <p:attrName>ppt_x</p:attrName>
                                          <p:attrName>ppt_y</p:attrName>
                                        </p:attrNameLst>
                                      </p:cBhvr>
                                      <p:rCtr x="-18438" y="8489"/>
                                    </p:animMotion>
                                  </p:childTnLst>
                                </p:cTn>
                              </p:par>
                            </p:childTnLst>
                          </p:cTn>
                        </p:par>
                        <p:par>
                          <p:cTn id="24" fill="hold" nodeType="afterGroup">
                            <p:stCondLst>
                              <p:cond delay="2000"/>
                            </p:stCondLst>
                            <p:childTnLst>
                              <p:par>
                                <p:cTn id="25" presetID="0" presetClass="path" presetSubtype="0" accel="50000" decel="50000" fill="hold" nodeType="afterEffect">
                                  <p:stCondLst>
                                    <p:cond delay="0"/>
                                  </p:stCondLst>
                                  <p:childTnLst>
                                    <p:animMotion origin="layout" path="M 8.33333E-7 0.00069 C 0.00347 -0.00972 0.02535 -0.00949 0.03472 -0.01041 C 0.05382 -0.01828 0.07951 -0.01943 0.09983 -0.02059 C 0.12049 -0.02337 0.14219 -0.02476 0.16233 -0.0192 C 0.17552 -0.0155 0.18837 -0.00949 0.20156 -0.00648 C 0.21319 0.00185 0.20764 -0.00024 0.21736 0.00208 C 0.22257 0.00763 0.22934 0.0111 0.23472 0.01642 C 0.24149 0.0229 0.24427 0.03169 0.24653 0.04071 C 0.24601 0.05227 0.24601 0.0643 0.24496 0.07587 C 0.24462 0.08235 0.22205 0.09252 0.21597 0.09461 C 0.19583 0.09368 0.18437 0.09299 0.16667 0.08744 C 0.16389 0.08304 0.16094 0.07957 0.15937 0.07448 C 0.1599 0.06615 0.1599 0.05759 0.16076 0.04904 C 0.16215 0.03446 0.18368 0.0259 0.19427 0.0192 C 0.19913 0.01619 0.21371 0.01318 0.22031 0.01226 C 0.22882 0.0111 0.24653 0.00925 0.24653 0.00948 C 0.26094 0.00578 0.2724 0.00925 0.28559 0.01364 C 0.28976 0.02012 0.29427 0.02706 0.29861 0.03354 C 0.30035 0.03816 0.3026 0.04187 0.30451 0.04603 C 0.30312 0.06546 0.3066 0.07356 0.28993 0.08165 C 0.27639 0.08026 0.27361 0.08142 0.27101 0.0687 C 0.27205 0.06292 0.27274 0.04904 0.27691 0.0421 C 0.28767 0.02428 0.30868 0.01017 0.32326 -0.00509 C 0.33194 -0.01411 0.34149 -0.02915 0.35226 -0.03609 C 0.35503 -0.03794 0.35833 -0.03933 0.36094 -0.04187 C 0.37101 -0.05182 0.37031 -0.05575 0.37986 -0.06315 C 0.39115 -0.07218 0.38559 -0.06501 0.39444 -0.0731 C 0.40035 -0.07819 0.39913 -0.07935 0.4059 -0.08305 C 0.41354 -0.08721 0.42448 -0.08675 0.43212 -0.08721 C 0.46858 -0.08582 0.45434 -0.08606 0.47552 -0.08606 " pathEditMode="relative" rAng="0" ptsTypes="fffffffffffffffffffffffffffffA">
                                      <p:cBhvr>
                                        <p:cTn id="26" dur="2000" fill="hold"/>
                                        <p:tgtEl>
                                          <p:spTgt spid="2053"/>
                                        </p:tgtEl>
                                        <p:attrNameLst>
                                          <p:attrName>ppt_x</p:attrName>
                                          <p:attrName>ppt_y</p:attrName>
                                        </p:attrNameLst>
                                      </p:cBhvr>
                                      <p:rCtr x="23767"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n-US" smtClean="0"/>
              <a:t>Tam’s “House Rules”</a:t>
            </a:r>
          </a:p>
        </p:txBody>
      </p:sp>
      <p:sp>
        <p:nvSpPr>
          <p:cNvPr id="3" name="Content Placeholder 2"/>
          <p:cNvSpPr>
            <a:spLocks noGrp="1"/>
          </p:cNvSpPr>
          <p:nvPr>
            <p:ph idx="1"/>
          </p:nvPr>
        </p:nvSpPr>
        <p:spPr/>
        <p:txBody>
          <a:bodyPr rtlCol="0">
            <a:normAutofit/>
          </a:bodyPr>
          <a:lstStyle/>
          <a:p>
            <a:pPr fontAlgn="auto">
              <a:spcAft>
                <a:spcPts val="0"/>
              </a:spcAft>
              <a:buFont typeface="Arial" panose="020B0604020202020204" pitchFamily="34" charset="0"/>
              <a:buChar char="•"/>
              <a:defRPr/>
            </a:pPr>
            <a:r>
              <a:rPr lang="en-US" dirty="0" smtClean="0"/>
              <a:t>No recordings/captures without permission during class please</a:t>
            </a:r>
          </a:p>
          <a:p>
            <a:pPr fontAlgn="auto">
              <a:spcAft>
                <a:spcPts val="0"/>
              </a:spcAft>
              <a:buFont typeface="Arial" panose="020B0604020202020204" pitchFamily="34" charset="0"/>
              <a:buChar char="•"/>
              <a:defRPr/>
            </a:pPr>
            <a:endParaRPr lang="en-US" dirty="0" smtClean="0"/>
          </a:p>
          <a:p>
            <a:pPr marL="0" indent="0" fontAlgn="auto">
              <a:spcAft>
                <a:spcPts val="0"/>
              </a:spcAft>
              <a:buFont typeface="Arial" panose="020B0604020202020204" pitchFamily="34" charset="0"/>
              <a:buNone/>
              <a:defRPr/>
            </a:pPr>
            <a:endParaRPr lang="en-US" dirty="0" smtClean="0"/>
          </a:p>
          <a:p>
            <a:pPr fontAlgn="auto">
              <a:spcAft>
                <a:spcPts val="0"/>
              </a:spcAft>
              <a:buFont typeface="Arial" panose="020B0604020202020204" pitchFamily="34" charset="0"/>
              <a:buChar char="•"/>
              <a:defRPr/>
            </a:pPr>
            <a:endParaRPr lang="en-US" dirty="0" smtClean="0"/>
          </a:p>
          <a:p>
            <a:pPr fontAlgn="auto">
              <a:spcAft>
                <a:spcPts val="0"/>
              </a:spcAft>
              <a:buFont typeface="Arial" panose="020B0604020202020204" pitchFamily="34" charset="0"/>
              <a:buChar char="•"/>
              <a:defRPr/>
            </a:pPr>
            <a:r>
              <a:rPr lang="en-US" dirty="0" smtClean="0"/>
              <a:t>(Recall that learning tends to increase with additional levels of engagement).</a:t>
            </a:r>
          </a:p>
        </p:txBody>
      </p:sp>
      <p:grpSp>
        <p:nvGrpSpPr>
          <p:cNvPr id="4" name="Group 3"/>
          <p:cNvGrpSpPr>
            <a:grpSpLocks/>
          </p:cNvGrpSpPr>
          <p:nvPr/>
        </p:nvGrpSpPr>
        <p:grpSpPr bwMode="auto">
          <a:xfrm>
            <a:off x="719138" y="1447800"/>
            <a:ext cx="3892550" cy="1143000"/>
            <a:chOff x="755583" y="1828800"/>
            <a:chExt cx="3892617" cy="1143000"/>
          </a:xfrm>
        </p:grpSpPr>
        <p:pic>
          <p:nvPicPr>
            <p:cNvPr id="22537" name="Picture 2" descr="C:\Users\tamj\AppData\Local\Microsoft\Windows\Temporary Internet Files\Content.IE5\LZWJTDG0\MC900433873[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83" y="1828800"/>
              <a:ext cx="1143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8" name="Picture 3" descr="C:\Users\tamj\AppData\Local\Microsoft\Windows\Temporary Internet Files\Content.IE5\NXE19V4B\MM900336563[1].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489755" y="2012067"/>
              <a:ext cx="784506" cy="63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9" name="Picture 4" descr="C:\Users\tamj\AppData\Local\Microsoft\Windows\Temporary Internet Files\Content.IE5\BXRWTSP3\MC900433869[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20193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5"/>
          <p:cNvGrpSpPr>
            <a:grpSpLocks/>
          </p:cNvGrpSpPr>
          <p:nvPr/>
        </p:nvGrpSpPr>
        <p:grpSpPr bwMode="auto">
          <a:xfrm>
            <a:off x="719138" y="3795713"/>
            <a:ext cx="4635500" cy="2359025"/>
            <a:chOff x="876613" y="4198794"/>
            <a:chExt cx="4635945" cy="2359542"/>
          </a:xfrm>
        </p:grpSpPr>
        <p:pic>
          <p:nvPicPr>
            <p:cNvPr id="22534" name="Picture 8" descr="C:\Users\tamj\AppData\Local\Microsoft\Windows\Temporary Internet Files\Content.IE5\S73FJVX2\MC900237578[1].wm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flipH="1">
              <a:off x="876613" y="4198794"/>
              <a:ext cx="1092645" cy="21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5" name="Picture 10" descr="C:\Users\tamj\AppData\Local\Microsoft\Windows\Temporary Internet Files\Content.IE5\Z6TBLP53\MM900295151[1].gif"/>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2314965" y="5096579"/>
              <a:ext cx="3197593" cy="14617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6" name="Picture 11" descr="C:\Users\tamj\AppData\Local\Microsoft\Windows\Temporary Internet Files\Content.IE5\18FQ96LE\MC900293506[1].wm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71966" y="5323868"/>
              <a:ext cx="761999" cy="103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a:t>
            </a:r>
            <a:r>
              <a:rPr lang="en-US" dirty="0" smtClean="0">
                <a:solidFill>
                  <a:schemeClr val="accent2">
                    <a:lumMod val="75000"/>
                  </a:schemeClr>
                </a:solidFill>
              </a:rPr>
              <a:t>This Stuff Will Be On The Exam</a:t>
            </a:r>
            <a:r>
              <a:rPr lang="en-US" dirty="0" smtClean="0"/>
              <a:t>”</a:t>
            </a:r>
            <a:endParaRPr lang="en-US" dirty="0"/>
          </a:p>
        </p:txBody>
      </p:sp>
      <p:sp>
        <p:nvSpPr>
          <p:cNvPr id="3" name="Content Placeholder 2"/>
          <p:cNvSpPr>
            <a:spLocks noGrp="1"/>
          </p:cNvSpPr>
          <p:nvPr>
            <p:ph idx="1"/>
          </p:nvPr>
        </p:nvSpPr>
        <p:spPr/>
        <p:txBody>
          <a:bodyPr/>
          <a:lstStyle/>
          <a:p>
            <a:r>
              <a:rPr lang="en-US" dirty="0" smtClean="0"/>
              <a:t>The administrative notes contains important information e.g. how your grades are calculated, course policies etc.</a:t>
            </a:r>
          </a:p>
          <a:p>
            <a:r>
              <a:rPr lang="en-US" dirty="0" smtClean="0"/>
              <a:t>To encourage students to pay attention to details (and to reward those who do so):</a:t>
            </a:r>
          </a:p>
          <a:p>
            <a:pPr lvl="1"/>
            <a:r>
              <a:rPr lang="en-US" dirty="0" smtClean="0"/>
              <a:t>Some of your midterm multiple questions will come from this section.</a:t>
            </a:r>
          </a:p>
          <a:p>
            <a:pPr lvl="1"/>
            <a:r>
              <a:rPr lang="en-US" dirty="0" smtClean="0"/>
              <a:t>You may see a question or two from this section on the final exam as well.</a:t>
            </a:r>
            <a:endParaRPr lang="en-US" dirty="0"/>
          </a:p>
        </p:txBody>
      </p:sp>
    </p:spTree>
    <p:extLst>
      <p:ext uri="{BB962C8B-B14F-4D97-AF65-F5344CB8AC3E}">
        <p14:creationId xmlns:p14="http://schemas.microsoft.com/office/powerpoint/2010/main" val="2605998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31276</TotalTime>
  <Pages>8</Pages>
  <Words>5185</Words>
  <Application>Microsoft Office PowerPoint</Application>
  <PresentationFormat>On-screen Show (4:3)</PresentationFormat>
  <Paragraphs>499</Paragraphs>
  <Slides>45</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45</vt:i4>
      </vt:variant>
    </vt:vector>
  </HeadingPairs>
  <TitlesOfParts>
    <vt:vector size="52" baseType="lpstr">
      <vt:lpstr>Arial</vt:lpstr>
      <vt:lpstr>Calibri</vt:lpstr>
      <vt:lpstr>Comic Sans MS</vt:lpstr>
      <vt:lpstr>Consolas</vt:lpstr>
      <vt:lpstr>Times New Roman</vt:lpstr>
      <vt:lpstr>Wingdings</vt:lpstr>
      <vt:lpstr>evaluation_intro</vt:lpstr>
      <vt:lpstr>Introduction To CPSC 231</vt:lpstr>
      <vt:lpstr>Administrative (James Tam)</vt:lpstr>
      <vt:lpstr>Course Resources</vt:lpstr>
      <vt:lpstr>How To Use The Course Resources</vt:lpstr>
      <vt:lpstr>Your Engagement Level ---&gt; Your Learning</vt:lpstr>
      <vt:lpstr>How To Use The Course Resources (2)</vt:lpstr>
      <vt:lpstr>Tam’s “House Rules”</vt:lpstr>
      <vt:lpstr>Tam’s “House Rules”</vt:lpstr>
      <vt:lpstr>Yes: “This Stuff Will Be On The Exam”</vt:lpstr>
      <vt:lpstr>Evaluation Components</vt:lpstr>
      <vt:lpstr>Assignments</vt:lpstr>
      <vt:lpstr>Assignments (2)</vt:lpstr>
      <vt:lpstr>Submitting Assignments</vt:lpstr>
      <vt:lpstr>JT’s Helpful Hint: Electronically Submitting Work</vt:lpstr>
      <vt:lpstr>How To Verify Submissions In DropBox</vt:lpstr>
      <vt:lpstr>Backing Up And Submitting Your Work</vt:lpstr>
      <vt:lpstr>Mini Assignments</vt:lpstr>
      <vt:lpstr>Full Assignments</vt:lpstr>
      <vt:lpstr>Mini And Full Assignments</vt:lpstr>
      <vt:lpstr>Examinations</vt:lpstr>
      <vt:lpstr>Examinations (2)</vt:lpstr>
      <vt:lpstr>Examination Content</vt:lpstr>
      <vt:lpstr>Examination Content (2)</vt:lpstr>
      <vt:lpstr>Grades For Each Component</vt:lpstr>
      <vt:lpstr>Grading: Course Components</vt:lpstr>
      <vt:lpstr>Why Grade Points?</vt:lpstr>
      <vt:lpstr>Grade Points Are Letter Grades Not Percentages</vt:lpstr>
      <vt:lpstr>Estimating Your Overall Term Grade Point</vt:lpstr>
      <vt:lpstr>Estimating Your Overall Term Grade Point (2)</vt:lpstr>
      <vt:lpstr>Contrast The CutOffs</vt:lpstr>
      <vt:lpstr>Common Computer Skills Assumed</vt:lpstr>
      <vt:lpstr>What This Course (CPSC 231) Is About</vt:lpstr>
      <vt:lpstr>Actual Practice: Common Interview Questions</vt:lpstr>
      <vt:lpstr>Course Goals</vt:lpstr>
      <vt:lpstr>How To Succeed</vt:lpstr>
      <vt:lpstr>How To Succeed In This Course</vt:lpstr>
      <vt:lpstr>How To Succeed In This Course (2)</vt:lpstr>
      <vt:lpstr>How To Succeed In This Course (3)</vt:lpstr>
      <vt:lpstr>How To Succeed In This Course (4)</vt:lpstr>
      <vt:lpstr>How To Succeed In This Course (5)</vt:lpstr>
      <vt:lpstr>How To Succeed In This Course (6)</vt:lpstr>
      <vt:lpstr>How To Succeed In This Course: A Summary</vt:lpstr>
      <vt:lpstr>Computer Science: Help And Teaching Tutorials</vt:lpstr>
      <vt:lpstr>Computer Science: Help And Teaching Tutorials </vt:lpstr>
      <vt:lpstr>Computer Science: Labs And Tutorials (Reminder: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Administrative information about CPSC 231</dc:title>
  <dc:creator>James Tam</dc:creator>
  <cp:lastModifiedBy>James Tam</cp:lastModifiedBy>
  <cp:revision>3107</cp:revision>
  <cp:lastPrinted>1998-08-16T21:06:56Z</cp:lastPrinted>
  <dcterms:created xsi:type="dcterms:W3CDTF">1995-08-18T10:27:02Z</dcterms:created>
  <dcterms:modified xsi:type="dcterms:W3CDTF">2018-01-04T02:53:25Z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