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360" r:id="rId2"/>
    <p:sldId id="257" r:id="rId3"/>
    <p:sldId id="325" r:id="rId4"/>
    <p:sldId id="352" r:id="rId5"/>
    <p:sldId id="258" r:id="rId6"/>
    <p:sldId id="332" r:id="rId7"/>
    <p:sldId id="333" r:id="rId8"/>
    <p:sldId id="355" r:id="rId9"/>
    <p:sldId id="353" r:id="rId10"/>
    <p:sldId id="354" r:id="rId11"/>
    <p:sldId id="356" r:id="rId12"/>
    <p:sldId id="357" r:id="rId13"/>
    <p:sldId id="334" r:id="rId14"/>
    <p:sldId id="335" r:id="rId15"/>
    <p:sldId id="259" r:id="rId16"/>
    <p:sldId id="315" r:id="rId17"/>
    <p:sldId id="316" r:id="rId18"/>
    <p:sldId id="260" r:id="rId19"/>
    <p:sldId id="261" r:id="rId20"/>
    <p:sldId id="262" r:id="rId21"/>
    <p:sldId id="263" r:id="rId22"/>
    <p:sldId id="317" r:id="rId23"/>
    <p:sldId id="318" r:id="rId24"/>
    <p:sldId id="267" r:id="rId25"/>
    <p:sldId id="346" r:id="rId26"/>
    <p:sldId id="340" r:id="rId27"/>
    <p:sldId id="268" r:id="rId28"/>
    <p:sldId id="329" r:id="rId29"/>
    <p:sldId id="350" r:id="rId30"/>
    <p:sldId id="269" r:id="rId31"/>
    <p:sldId id="270" r:id="rId32"/>
    <p:sldId id="271" r:id="rId33"/>
    <p:sldId id="272" r:id="rId34"/>
    <p:sldId id="273" r:id="rId35"/>
    <p:sldId id="274" r:id="rId36"/>
    <p:sldId id="275" r:id="rId37"/>
    <p:sldId id="319" r:id="rId38"/>
    <p:sldId id="367" r:id="rId39"/>
    <p:sldId id="276" r:id="rId40"/>
    <p:sldId id="277" r:id="rId41"/>
    <p:sldId id="320" r:id="rId42"/>
    <p:sldId id="341" r:id="rId43"/>
    <p:sldId id="345" r:id="rId44"/>
    <p:sldId id="278" r:id="rId45"/>
    <p:sldId id="279" r:id="rId46"/>
    <p:sldId id="280" r:id="rId47"/>
    <p:sldId id="281" r:id="rId48"/>
    <p:sldId id="282" r:id="rId49"/>
    <p:sldId id="349" r:id="rId50"/>
    <p:sldId id="283" r:id="rId51"/>
    <p:sldId id="366" r:id="rId52"/>
    <p:sldId id="368" r:id="rId53"/>
    <p:sldId id="284" r:id="rId54"/>
    <p:sldId id="285" r:id="rId55"/>
    <p:sldId id="286" r:id="rId56"/>
    <p:sldId id="287" r:id="rId57"/>
    <p:sldId id="288" r:id="rId58"/>
    <p:sldId id="289" r:id="rId59"/>
    <p:sldId id="342" r:id="rId60"/>
    <p:sldId id="358" r:id="rId61"/>
    <p:sldId id="330" r:id="rId62"/>
    <p:sldId id="290" r:id="rId63"/>
    <p:sldId id="291" r:id="rId64"/>
    <p:sldId id="322" r:id="rId65"/>
    <p:sldId id="351" r:id="rId66"/>
    <p:sldId id="293" r:id="rId67"/>
    <p:sldId id="294" r:id="rId68"/>
    <p:sldId id="365" r:id="rId69"/>
    <p:sldId id="295" r:id="rId70"/>
    <p:sldId id="296" r:id="rId71"/>
    <p:sldId id="297" r:id="rId72"/>
    <p:sldId id="298" r:id="rId73"/>
    <p:sldId id="299" r:id="rId74"/>
    <p:sldId id="326" r:id="rId75"/>
    <p:sldId id="328" r:id="rId76"/>
    <p:sldId id="338" r:id="rId77"/>
    <p:sldId id="343" r:id="rId78"/>
    <p:sldId id="344" r:id="rId79"/>
    <p:sldId id="339" r:id="rId80"/>
    <p:sldId id="362" r:id="rId81"/>
    <p:sldId id="307" r:id="rId82"/>
    <p:sldId id="331" r:id="rId83"/>
    <p:sldId id="361" r:id="rId84"/>
    <p:sldId id="363" r:id="rId85"/>
    <p:sldId id="364" r:id="rId86"/>
    <p:sldId id="369" r:id="rId87"/>
    <p:sldId id="308" r:id="rId88"/>
    <p:sldId id="370" r:id="rId89"/>
    <p:sldId id="309" r:id="rId90"/>
    <p:sldId id="310" r:id="rId91"/>
    <p:sldId id="311" r:id="rId92"/>
    <p:sldId id="312" r:id="rId93"/>
    <p:sldId id="324" r:id="rId94"/>
    <p:sldId id="327" r:id="rId95"/>
    <p:sldId id="313" r:id="rId96"/>
    <p:sldId id="314" r:id="rId9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6270" autoAdjust="0"/>
  </p:normalViewPr>
  <p:slideViewPr>
    <p:cSldViewPr>
      <p:cViewPr varScale="1">
        <p:scale>
          <a:sx n="108" d="100"/>
          <a:sy n="108" d="100"/>
        </p:scale>
        <p:origin x="4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286"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4/2/2018</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smtClean="0"/>
              <a:t>Computer security</a:t>
            </a: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4/2/2018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defRPr/>
            </a:pPr>
            <a:endParaRPr lang="en-US" altLang="en-US" dirty="0" smtClean="0"/>
          </a:p>
        </p:txBody>
      </p:sp>
    </p:spTree>
    <p:extLst>
      <p:ext uri="{BB962C8B-B14F-4D97-AF65-F5344CB8AC3E}">
        <p14:creationId xmlns:p14="http://schemas.microsoft.com/office/powerpoint/2010/main" val="231305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15</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265319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18</a:t>
            </a:fld>
            <a:endParaRPr lang="en-US" dirty="0"/>
          </a:p>
        </p:txBody>
      </p:sp>
    </p:spTree>
    <p:extLst>
      <p:ext uri="{BB962C8B-B14F-4D97-AF65-F5344CB8AC3E}">
        <p14:creationId xmlns:p14="http://schemas.microsoft.com/office/powerpoint/2010/main" val="421954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419310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20</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55861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149544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24</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14210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36196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27</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281131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30</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282801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32</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263071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34</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107068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36</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102412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254345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39</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40</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412218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70085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44</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45</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46</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1008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47</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p>
        </p:txBody>
      </p:sp>
    </p:spTree>
    <p:extLst>
      <p:ext uri="{BB962C8B-B14F-4D97-AF65-F5344CB8AC3E}">
        <p14:creationId xmlns:p14="http://schemas.microsoft.com/office/powerpoint/2010/main" val="226262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48</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32130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49</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5883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50</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3120953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973365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906468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2055391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968551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56</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1560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208796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210564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59</a:t>
            </a:fld>
            <a:endParaRPr lang="en-US" dirty="0"/>
          </a:p>
        </p:txBody>
      </p:sp>
    </p:spTree>
    <p:extLst>
      <p:ext uri="{BB962C8B-B14F-4D97-AF65-F5344CB8AC3E}">
        <p14:creationId xmlns:p14="http://schemas.microsoft.com/office/powerpoint/2010/main" val="4070395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3397272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400427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62</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1699067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3065206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2541069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67</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1238630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69</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0279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5679950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1486994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72</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296" indent="-174296">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73</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732848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711971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26744702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3435028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22919417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106468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504629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81</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112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2574429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87</a:t>
            </a:fld>
            <a:endParaRPr lang="en-US" altLang="en-US" sz="100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20341801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30458250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90</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91</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92</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93</a:t>
            </a:fld>
            <a:endParaRPr lang="en-US" dirty="0"/>
          </a:p>
        </p:txBody>
      </p:sp>
    </p:spTree>
    <p:extLst>
      <p:ext uri="{BB962C8B-B14F-4D97-AF65-F5344CB8AC3E}">
        <p14:creationId xmlns:p14="http://schemas.microsoft.com/office/powerpoint/2010/main" val="33842908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94</a:t>
            </a:fld>
            <a:endParaRPr lang="en-US" dirty="0"/>
          </a:p>
        </p:txBody>
      </p:sp>
    </p:spTree>
    <p:extLst>
      <p:ext uri="{BB962C8B-B14F-4D97-AF65-F5344CB8AC3E}">
        <p14:creationId xmlns:p14="http://schemas.microsoft.com/office/powerpoint/2010/main" val="147724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2292951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95</a:t>
            </a:fld>
            <a:endParaRPr lang="en-US" dirty="0"/>
          </a:p>
        </p:txBody>
      </p:sp>
    </p:spTree>
    <p:extLst>
      <p:ext uri="{BB962C8B-B14F-4D97-AF65-F5344CB8AC3E}">
        <p14:creationId xmlns:p14="http://schemas.microsoft.com/office/powerpoint/2010/main" val="15013985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406223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57883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4/2/2018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4/2/2018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4/2/2018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4/2/2018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4/2/2018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4/2/2018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4/2/2018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4/2/2018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4/2/2018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us.norton.com/internetsecurity-malware-what-is-a-botne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ucal.gary.ca/" TargetMode="External"/><Relationship Id="rId4" Type="http://schemas.openxmlformats.org/officeDocument/2006/relationships/image" Target="../media/image52.jpeg"/></Relationships>
</file>

<file path=ppt/slides/_rels/slide68.xml.rels><?xml version="1.0" encoding="UTF-8" standalone="yes"?>
<Relationships xmlns="http://schemas.openxmlformats.org/package/2006/relationships"><Relationship Id="rId3" Type="http://schemas.openxmlformats.org/officeDocument/2006/relationships/hyperlink" Target="http://money.cnn.com/2017/11/24/technology/black-friday-cyber-monday-shopping-scams/index.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nytimes.com/2017/09/20/business/equifax-fake-website.htm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www.buyit.com/" TargetMode="Externa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ecurityintelligence.com/cost-of-a-data-breach-2016/" TargetMode="External"/><Relationship Id="rId2" Type="http://schemas.openxmlformats.org/officeDocument/2006/relationships/hyperlink" Target="https://www.computerworld.com/article/2564850/cybercrime-hacking/surge-in-phishing-attacks-prompts-calls-for-change.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abcnews.go.com/US/secret-us-policy-blocks-agents-social-media-visa/story?id=35749325"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dirty="0"/>
          </a:p>
        </p:txBody>
      </p:sp>
      <p:sp>
        <p:nvSpPr>
          <p:cNvPr id="3076" name="Text Box 9"/>
          <p:cNvSpPr txBox="1">
            <a:spLocks noChangeArrowheads="1"/>
          </p:cNvSpPr>
          <p:nvPr/>
        </p:nvSpPr>
        <p:spPr bwMode="auto">
          <a:xfrm>
            <a:off x="1239838" y="3617913"/>
            <a:ext cx="6769100" cy="18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2800" dirty="0">
                <a:latin typeface="+mn-lt"/>
              </a:rPr>
              <a:t>In this </a:t>
            </a:r>
            <a:r>
              <a:rPr lang="en-US" altLang="en-US" sz="2800" dirty="0" smtClean="0">
                <a:latin typeface="+mn-lt"/>
              </a:rPr>
              <a:t>section you </a:t>
            </a:r>
            <a:r>
              <a:rPr lang="en-US" altLang="en-US" sz="2800" dirty="0">
                <a:latin typeface="+mn-lt"/>
              </a:rPr>
              <a:t>will learn </a:t>
            </a:r>
            <a:r>
              <a:rPr lang="en-US" altLang="en-US" sz="2800" dirty="0" smtClean="0">
                <a:latin typeface="+mn-lt"/>
              </a:rPr>
              <a:t>about different types of security </a:t>
            </a:r>
            <a:r>
              <a:rPr lang="en-US" altLang="en-US" sz="2800" dirty="0">
                <a:latin typeface="+mn-lt"/>
              </a:rPr>
              <a:t>threats </a:t>
            </a:r>
            <a:r>
              <a:rPr lang="en-US" altLang="en-US" sz="2800" dirty="0" smtClean="0">
                <a:latin typeface="+mn-lt"/>
              </a:rPr>
              <a:t>and </a:t>
            </a:r>
            <a:r>
              <a:rPr lang="en-US" altLang="en-US" sz="2800" dirty="0">
                <a:latin typeface="+mn-lt"/>
              </a:rPr>
              <a:t>how to reduce your risk. Also privacy issues that are relevant to security will be discussed.</a:t>
            </a:r>
          </a:p>
        </p:txBody>
      </p:sp>
    </p:spTree>
    <p:extLst>
      <p:ext uri="{BB962C8B-B14F-4D97-AF65-F5344CB8AC3E}">
        <p14:creationId xmlns:p14="http://schemas.microsoft.com/office/powerpoint/2010/main" val="89839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Slightly Better Phishing Attack</a:t>
            </a:r>
            <a:endParaRPr lang="en-US" dirty="0"/>
          </a:p>
        </p:txBody>
      </p:sp>
      <p:sp>
        <p:nvSpPr>
          <p:cNvPr id="3" name="Content Placeholder 2"/>
          <p:cNvSpPr>
            <a:spLocks noGrp="1"/>
          </p:cNvSpPr>
          <p:nvPr>
            <p:ph idx="1"/>
          </p:nvPr>
        </p:nvSpPr>
        <p:spPr/>
        <p:txBody>
          <a:bodyPr/>
          <a:lstStyle/>
          <a:p>
            <a:r>
              <a:rPr lang="en-US" dirty="0" smtClean="0"/>
              <a:t>“Spear phishing</a:t>
            </a:r>
            <a:r>
              <a:rPr lang="en-US" baseline="30000" dirty="0" smtClean="0"/>
              <a:t>1</a:t>
            </a:r>
            <a:r>
              <a:rPr lang="en-US" dirty="0" smtClean="0"/>
              <a:t>”: make the message more convincing by:</a:t>
            </a:r>
          </a:p>
          <a:p>
            <a:pPr marL="692150" lvl="1" indent="-457200">
              <a:buFont typeface="+mj-lt"/>
              <a:buAutoNum type="arabicPeriod"/>
            </a:pPr>
            <a:r>
              <a:rPr lang="en-US" dirty="0" smtClean="0"/>
              <a:t>Targeting the members of a particular organization (e.g. U of C staff and faculty, customers of an online business etc.)</a:t>
            </a:r>
          </a:p>
          <a:p>
            <a:pPr marL="692150" lvl="1" indent="-457200">
              <a:buFont typeface="+mj-lt"/>
              <a:buAutoNum type="arabicPeriod"/>
            </a:pPr>
            <a:r>
              <a:rPr lang="en-US" dirty="0" smtClean="0"/>
              <a:t>The email appears to originate from this organization. </a:t>
            </a:r>
          </a:p>
          <a:p>
            <a:pPr marL="638175" lvl="2" indent="-285750"/>
            <a:r>
              <a:rPr lang="en-US" dirty="0" smtClean="0"/>
              <a:t>(In some cases the actual mail server of the organization may have been previously compromised and used to send these emails).</a:t>
            </a:r>
          </a:p>
          <a:p>
            <a:pPr marL="355600" indent="-342900"/>
            <a:r>
              <a:rPr lang="en-US" dirty="0" smtClean="0"/>
              <a:t>Using these above two techniques the email then provides urgent and apparently legitimately sounding reasons why personal data must be provided by going to a website (with a conveniently provided link in the email) where there is a request or requests for private information: passwords, pins, login names etc.</a:t>
            </a:r>
          </a:p>
          <a:p>
            <a:pPr marL="692150" lvl="1" indent="-457200">
              <a:buFont typeface="+mj-lt"/>
              <a:buAutoNum type="arabicPeriod"/>
            </a:pPr>
            <a:endParaRPr lang="en-US" dirty="0"/>
          </a:p>
        </p:txBody>
      </p:sp>
      <p:sp>
        <p:nvSpPr>
          <p:cNvPr id="4" name="Rectangle 3"/>
          <p:cNvSpPr/>
          <p:nvPr/>
        </p:nvSpPr>
        <p:spPr>
          <a:xfrm>
            <a:off x="0" y="6153834"/>
            <a:ext cx="9144000" cy="646331"/>
          </a:xfrm>
          <a:prstGeom prst="rect">
            <a:avLst/>
          </a:prstGeom>
        </p:spPr>
        <p:txBody>
          <a:bodyPr wrap="square">
            <a:spAutoFit/>
          </a:bodyPr>
          <a:lstStyle/>
          <a:p>
            <a:r>
              <a:rPr lang="en-CA" dirty="0">
                <a:latin typeface="Times-Roman"/>
              </a:rPr>
              <a:t>1 </a:t>
            </a:r>
            <a:r>
              <a:rPr lang="en-CA" dirty="0" smtClean="0">
                <a:latin typeface="Times-Roman"/>
              </a:rPr>
              <a:t>FBI </a:t>
            </a:r>
            <a:r>
              <a:rPr lang="en-CA" dirty="0">
                <a:latin typeface="Times-Roman"/>
              </a:rPr>
              <a:t>(US </a:t>
            </a:r>
            <a:r>
              <a:rPr lang="en-CA" dirty="0" smtClean="0">
                <a:latin typeface="Times-Roman"/>
              </a:rPr>
              <a:t>Federal Bureau </a:t>
            </a:r>
            <a:r>
              <a:rPr lang="en-CA" dirty="0">
                <a:latin typeface="Times-Roman"/>
              </a:rPr>
              <a:t>of I</a:t>
            </a:r>
            <a:r>
              <a:rPr lang="en-CA" dirty="0" smtClean="0">
                <a:latin typeface="Times-Roman"/>
              </a:rPr>
              <a:t>nvestigations: https</a:t>
            </a:r>
            <a:r>
              <a:rPr lang="en-CA" dirty="0">
                <a:latin typeface="Times-Roman"/>
              </a:rPr>
              <a:t>://</a:t>
            </a:r>
            <a:r>
              <a:rPr lang="en-CA" dirty="0" smtClean="0">
                <a:latin typeface="Times-Roman"/>
              </a:rPr>
              <a:t>archives.fbi.gov/archives/news/stories/2009/april/spearphishing_040109)</a:t>
            </a:r>
            <a:endParaRPr lang="en-US" dirty="0"/>
          </a:p>
        </p:txBody>
      </p:sp>
    </p:spTree>
    <p:extLst>
      <p:ext uri="{BB962C8B-B14F-4D97-AF65-F5344CB8AC3E}">
        <p14:creationId xmlns:p14="http://schemas.microsoft.com/office/powerpoint/2010/main" val="95098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Get Stung With A Phishing Email?</a:t>
            </a:r>
            <a:endParaRPr lang="en-US" dirty="0"/>
          </a:p>
        </p:txBody>
      </p:sp>
      <p:sp>
        <p:nvSpPr>
          <p:cNvPr id="3" name="Content Placeholder 2"/>
          <p:cNvSpPr>
            <a:spLocks noGrp="1"/>
          </p:cNvSpPr>
          <p:nvPr>
            <p:ph idx="1"/>
          </p:nvPr>
        </p:nvSpPr>
        <p:spPr/>
        <p:txBody>
          <a:bodyPr/>
          <a:lstStyle/>
          <a:p>
            <a:r>
              <a:rPr lang="en-US" dirty="0" smtClean="0"/>
              <a:t>Obvious level: you gave given away private information</a:t>
            </a:r>
          </a:p>
          <a:p>
            <a:r>
              <a:rPr lang="en-US" dirty="0" smtClean="0"/>
              <a:t>Less obvious: you go to the website just to “check it out” but you don’t give any private information.</a:t>
            </a:r>
          </a:p>
          <a:p>
            <a:pPr lvl="1"/>
            <a:r>
              <a:rPr lang="en-US" dirty="0" smtClean="0"/>
              <a:t>No problem?</a:t>
            </a:r>
          </a:p>
          <a:p>
            <a:pPr lvl="1"/>
            <a:r>
              <a:rPr lang="en-US" dirty="0" smtClean="0"/>
              <a:t>Think again!</a:t>
            </a:r>
          </a:p>
          <a:p>
            <a:pPr lvl="1"/>
            <a:r>
              <a:rPr lang="en-US" dirty="0" smtClean="0"/>
              <a:t>Your computer/phone can be infected by simply visiting a website.</a:t>
            </a:r>
          </a:p>
          <a:p>
            <a:pPr lvl="1"/>
            <a:r>
              <a:rPr lang="en-US" dirty="0" smtClean="0"/>
              <a:t>Going to a website downloads the ‘content’ (text, images, videos etc.) but may also download programs (in the form of ‘scripts).</a:t>
            </a:r>
          </a:p>
          <a:p>
            <a:pPr lvl="1"/>
            <a:r>
              <a:rPr lang="en-US" dirty="0" smtClean="0"/>
              <a:t>Skeptical? Try going to this web address:</a:t>
            </a:r>
          </a:p>
          <a:p>
            <a:pPr lvl="2"/>
            <a:r>
              <a:rPr lang="en-US" dirty="0">
                <a:hlinkClick r:id="rId2"/>
              </a:rPr>
              <a:t>https://pages.cpsc.ucalgary.ca/~</a:t>
            </a:r>
            <a:r>
              <a:rPr lang="en-US" dirty="0" smtClean="0">
                <a:hlinkClick r:id="rId2"/>
              </a:rPr>
              <a:t>tamj/2017/203F/autorun.html</a:t>
            </a:r>
            <a:endParaRPr lang="en-US" dirty="0" smtClean="0"/>
          </a:p>
          <a:p>
            <a:pPr lvl="2"/>
            <a:endParaRPr lang="en-US" dirty="0"/>
          </a:p>
        </p:txBody>
      </p:sp>
    </p:spTree>
    <p:extLst>
      <p:ext uri="{BB962C8B-B14F-4D97-AF65-F5344CB8AC3E}">
        <p14:creationId xmlns:p14="http://schemas.microsoft.com/office/powerpoint/2010/main" val="3058254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lstStyle/>
          <a:p>
            <a:r>
              <a:rPr lang="en-US" dirty="0" smtClean="0"/>
              <a:t>Scripts? Who Needs Them!</a:t>
            </a:r>
            <a:endParaRPr lang="en-US" dirty="0"/>
          </a:p>
        </p:txBody>
      </p:sp>
      <p:sp>
        <p:nvSpPr>
          <p:cNvPr id="4" name="TextBox 3"/>
          <p:cNvSpPr txBox="1"/>
          <p:nvPr/>
        </p:nvSpPr>
        <p:spPr>
          <a:xfrm>
            <a:off x="5181600" y="457200"/>
            <a:ext cx="3048000" cy="1219200"/>
          </a:xfrm>
          <a:prstGeom prst="rect">
            <a:avLst/>
          </a:prstGeom>
          <a:noFill/>
        </p:spPr>
        <p:txBody>
          <a:bodyPr wrap="square" rtlCol="0">
            <a:noAutofit/>
          </a:bodyPr>
          <a:lstStyle/>
          <a:p>
            <a:r>
              <a:rPr lang="en-US" sz="3200" dirty="0" smtClean="0"/>
              <a:t>…Likely You Do</a:t>
            </a:r>
          </a:p>
        </p:txBody>
      </p:sp>
      <p:pic>
        <p:nvPicPr>
          <p:cNvPr id="24" name="Picture 23"/>
          <p:cNvPicPr>
            <a:picLocks noChangeAspect="1"/>
          </p:cNvPicPr>
          <p:nvPr/>
        </p:nvPicPr>
        <p:blipFill>
          <a:blip r:embed="rId2"/>
          <a:stretch>
            <a:fillRect/>
          </a:stretch>
        </p:blipFill>
        <p:spPr>
          <a:xfrm>
            <a:off x="762000" y="1381364"/>
            <a:ext cx="5286375" cy="1981200"/>
          </a:xfrm>
          <a:prstGeom prst="rect">
            <a:avLst/>
          </a:prstGeom>
        </p:spPr>
      </p:pic>
      <p:pic>
        <p:nvPicPr>
          <p:cNvPr id="25" name="Picture 24"/>
          <p:cNvPicPr>
            <a:picLocks noChangeAspect="1"/>
          </p:cNvPicPr>
          <p:nvPr/>
        </p:nvPicPr>
        <p:blipFill>
          <a:blip r:embed="rId3"/>
          <a:stretch>
            <a:fillRect/>
          </a:stretch>
        </p:blipFill>
        <p:spPr>
          <a:xfrm>
            <a:off x="0" y="3103623"/>
            <a:ext cx="5519836" cy="1605339"/>
          </a:xfrm>
          <a:prstGeom prst="rect">
            <a:avLst/>
          </a:prstGeom>
        </p:spPr>
      </p:pic>
      <p:pic>
        <p:nvPicPr>
          <p:cNvPr id="26" name="Picture 25"/>
          <p:cNvPicPr>
            <a:picLocks noChangeAspect="1"/>
          </p:cNvPicPr>
          <p:nvPr/>
        </p:nvPicPr>
        <p:blipFill>
          <a:blip r:embed="rId4"/>
          <a:stretch>
            <a:fillRect/>
          </a:stretch>
        </p:blipFill>
        <p:spPr>
          <a:xfrm>
            <a:off x="3943350" y="4877301"/>
            <a:ext cx="5200650" cy="1952625"/>
          </a:xfrm>
          <a:prstGeom prst="rect">
            <a:avLst/>
          </a:prstGeom>
        </p:spPr>
      </p:pic>
      <p:pic>
        <p:nvPicPr>
          <p:cNvPr id="27" name="Picture 26"/>
          <p:cNvPicPr>
            <a:picLocks noChangeAspect="1"/>
          </p:cNvPicPr>
          <p:nvPr/>
        </p:nvPicPr>
        <p:blipFill>
          <a:blip r:embed="rId5"/>
          <a:stretch>
            <a:fillRect/>
          </a:stretch>
        </p:blipFill>
        <p:spPr>
          <a:xfrm>
            <a:off x="4730150" y="1195674"/>
            <a:ext cx="4351616" cy="3076526"/>
          </a:xfrm>
          <a:prstGeom prst="rect">
            <a:avLst/>
          </a:prstGeom>
        </p:spPr>
      </p:pic>
      <p:pic>
        <p:nvPicPr>
          <p:cNvPr id="28" name="Picture 27"/>
          <p:cNvPicPr>
            <a:picLocks noChangeAspect="1"/>
          </p:cNvPicPr>
          <p:nvPr/>
        </p:nvPicPr>
        <p:blipFill>
          <a:blip r:embed="rId6"/>
          <a:stretch>
            <a:fillRect/>
          </a:stretch>
        </p:blipFill>
        <p:spPr>
          <a:xfrm>
            <a:off x="647563" y="4465698"/>
            <a:ext cx="3466843" cy="1554102"/>
          </a:xfrm>
          <a:prstGeom prst="rect">
            <a:avLst/>
          </a:prstGeom>
        </p:spPr>
      </p:pic>
      <p:grpSp>
        <p:nvGrpSpPr>
          <p:cNvPr id="20" name="Group 19"/>
          <p:cNvGrpSpPr/>
          <p:nvPr/>
        </p:nvGrpSpPr>
        <p:grpSpPr>
          <a:xfrm>
            <a:off x="5141109" y="2699882"/>
            <a:ext cx="3924615" cy="1790699"/>
            <a:chOff x="2801182" y="1316831"/>
            <a:chExt cx="3924615" cy="1790699"/>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A-OK!</a:t>
              </a:r>
            </a:p>
          </p:txBody>
        </p:sp>
      </p:grpSp>
    </p:spTree>
    <p:extLst>
      <p:ext uri="{BB962C8B-B14F-4D97-AF65-F5344CB8AC3E}">
        <p14:creationId xmlns:p14="http://schemas.microsoft.com/office/powerpoint/2010/main" val="32095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ppt_w</p:attrName>
                                        </p:attrNameLst>
                                      </p:cBhvr>
                                      <p:tavLst>
                                        <p:tav tm="0" fmla="#ppt_w*sin(2.5*pi*$)">
                                          <p:val>
                                            <p:fltVal val="0"/>
                                          </p:val>
                                        </p:tav>
                                        <p:tav tm="100000">
                                          <p:val>
                                            <p:fltVal val="1"/>
                                          </p:val>
                                        </p:tav>
                                      </p:tavLst>
                                    </p:anim>
                                    <p:anim calcmode="lin" valueType="num">
                                      <p:cBhvr>
                                        <p:cTn id="3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Denial Of Service Attack</a:t>
            </a:r>
            <a:endParaRPr lang="en-CA" dirty="0"/>
          </a:p>
        </p:txBody>
      </p:sp>
      <p:sp>
        <p:nvSpPr>
          <p:cNvPr id="3" name="Content Placeholder 2"/>
          <p:cNvSpPr>
            <a:spLocks noGrp="1"/>
          </p:cNvSpPr>
          <p:nvPr>
            <p:ph idx="1"/>
          </p:nvPr>
        </p:nvSpPr>
        <p:spPr/>
        <p:txBody>
          <a:bodyPr/>
          <a:lstStyle/>
          <a:p>
            <a:r>
              <a:rPr lang="en-CA" dirty="0" smtClean="0"/>
              <a:t>An attempt to make a service unavailable</a:t>
            </a:r>
          </a:p>
          <a:p>
            <a:pPr lvl="1"/>
            <a:r>
              <a:rPr lang="en-CA" dirty="0" smtClean="0"/>
              <a:t>Repeatedly sending requests for information to the computer system</a:t>
            </a:r>
          </a:p>
          <a:p>
            <a:pPr lvl="1"/>
            <a:r>
              <a:rPr lang="en-CA" dirty="0" smtClean="0"/>
              <a:t>“Crashing” the computer system that is under attack</a:t>
            </a:r>
          </a:p>
          <a:p>
            <a:pPr lvl="1"/>
            <a:endParaRPr lang="en-CA" dirty="0"/>
          </a:p>
          <a:p>
            <a:r>
              <a:rPr lang="en-CA" dirty="0" smtClean="0"/>
              <a:t>The ‘attackers’ (owners of the computer(s) from which the attack has been launched) may be unaware of their involvement</a:t>
            </a:r>
          </a:p>
          <a:p>
            <a:pPr lvl="1"/>
            <a:r>
              <a:rPr lang="en-CA" dirty="0" smtClean="0"/>
              <a:t>“</a:t>
            </a:r>
            <a:r>
              <a:rPr lang="en-CA" dirty="0" err="1" smtClean="0"/>
              <a:t>Mydoom</a:t>
            </a:r>
            <a:r>
              <a:rPr lang="en-CA" dirty="0" smtClean="0"/>
              <a:t>/</a:t>
            </a:r>
            <a:r>
              <a:rPr lang="en-CA" dirty="0" err="1" smtClean="0"/>
              <a:t>MyDoom</a:t>
            </a:r>
            <a:r>
              <a:rPr lang="en-CA" dirty="0" smtClean="0"/>
              <a:t>”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Task </a:t>
            </a:r>
            <a:r>
              <a:rPr lang="en-CA" dirty="0"/>
              <a:t>manager) </a:t>
            </a:r>
            <a:endParaRPr lang="en-CA" dirty="0" smtClean="0"/>
          </a:p>
          <a:p>
            <a:pPr lvl="1"/>
            <a:r>
              <a:rPr lang="en-CA" dirty="0" smtClean="0"/>
              <a:t>Increase </a:t>
            </a:r>
            <a:r>
              <a:rPr lang="en-CA" dirty="0"/>
              <a:t>in network usage (ISP)</a:t>
            </a:r>
          </a:p>
        </p:txBody>
      </p:sp>
    </p:spTree>
    <p:extLst>
      <p:ext uri="{BB962C8B-B14F-4D97-AF65-F5344CB8AC3E}">
        <p14:creationId xmlns:p14="http://schemas.microsoft.com/office/powerpoint/2010/main" val="3414086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Following Affect Your Security?</a:t>
            </a:r>
            <a:endParaRPr lang="en-CA" dirty="0"/>
          </a:p>
        </p:txBody>
      </p:sp>
      <p:sp>
        <p:nvSpPr>
          <p:cNvPr id="3" name="Content Placeholder 2"/>
          <p:cNvSpPr>
            <a:spLocks noGrp="1"/>
          </p:cNvSpPr>
          <p:nvPr>
            <p:ph idx="1"/>
          </p:nvPr>
        </p:nvSpPr>
        <p:spPr/>
        <p:txBody>
          <a:bodyPr/>
          <a:lstStyle/>
          <a:p>
            <a:r>
              <a:rPr lang="en-CA" dirty="0" smtClean="0"/>
              <a:t>My financial institution/workplace/university computer system has been:</a:t>
            </a:r>
          </a:p>
          <a:p>
            <a:pPr lvl="1"/>
            <a:r>
              <a:rPr lang="en-CA" dirty="0" smtClean="0"/>
              <a:t>Hacked?</a:t>
            </a:r>
          </a:p>
          <a:p>
            <a:pPr lvl="1"/>
            <a:r>
              <a:rPr lang="en-CA" dirty="0" smtClean="0"/>
              <a:t>Suffered from a Denial of service attack?</a:t>
            </a:r>
          </a:p>
          <a:p>
            <a:pPr lvl="2"/>
            <a:r>
              <a:rPr lang="en-CA" dirty="0" smtClean="0">
                <a:hlinkClick r:id="rId3"/>
              </a:rPr>
              <a:t>http://montrealgazette.com/news/local-news/youve-been-hacked</a:t>
            </a:r>
            <a:endParaRPr lang="en-CA" dirty="0" smtClean="0"/>
          </a:p>
          <a:p>
            <a:pPr lvl="2"/>
            <a:endParaRPr lang="en-CA" dirty="0"/>
          </a:p>
          <a:p>
            <a:pPr lvl="2"/>
            <a:endParaRPr lang="en-CA" dirty="0" smtClean="0"/>
          </a:p>
          <a:p>
            <a:pPr lvl="2"/>
            <a:endParaRPr lang="en-CA" dirty="0" smtClean="0"/>
          </a:p>
          <a:p>
            <a:pPr lvl="2"/>
            <a:endParaRPr lang="en-CA" dirty="0" smtClean="0"/>
          </a:p>
          <a:p>
            <a:pPr lvl="2"/>
            <a:endParaRPr lang="en-CA" dirty="0"/>
          </a:p>
          <a:p>
            <a:pPr lvl="2"/>
            <a:endParaRPr lang="en-CA" dirty="0" smtClean="0"/>
          </a:p>
          <a:p>
            <a:pPr lvl="2"/>
            <a:endParaRPr lang="en-CA" dirty="0"/>
          </a:p>
          <a:p>
            <a:pPr lvl="2"/>
            <a:endParaRPr lang="en-CA" dirty="0" smtClean="0"/>
          </a:p>
          <a:p>
            <a:r>
              <a:rPr lang="en-CA" dirty="0" smtClean="0"/>
              <a:t>Users of my </a:t>
            </a:r>
            <a:r>
              <a:rPr lang="en-CA" dirty="0"/>
              <a:t>financial institution/workplace/university computer </a:t>
            </a:r>
            <a:r>
              <a:rPr lang="en-CA" dirty="0" smtClean="0"/>
              <a:t>system have fallen for a phishing scam?</a:t>
            </a:r>
            <a:endParaRPr lang="en-CA" dirty="0"/>
          </a:p>
        </p:txBody>
      </p:sp>
      <p:sp>
        <p:nvSpPr>
          <p:cNvPr id="4" name="Rectangle 3"/>
          <p:cNvSpPr/>
          <p:nvPr/>
        </p:nvSpPr>
        <p:spPr>
          <a:xfrm>
            <a:off x="990600" y="4572000"/>
            <a:ext cx="6477000" cy="1169551"/>
          </a:xfrm>
          <a:prstGeom prst="rect">
            <a:avLst/>
          </a:prstGeom>
        </p:spPr>
        <p:txBody>
          <a:bodyPr wrap="square">
            <a:spAutoFit/>
          </a:bodyPr>
          <a:lstStyle/>
          <a:p>
            <a:r>
              <a:rPr lang="en-CA" dirty="0" smtClean="0"/>
              <a:t>(Exert)</a:t>
            </a:r>
          </a:p>
          <a:p>
            <a:r>
              <a:rPr lang="en-CA" dirty="0" smtClean="0"/>
              <a:t>“</a:t>
            </a:r>
            <a:r>
              <a:rPr lang="en-CA" sz="1600" dirty="0" smtClean="0">
                <a:latin typeface="Arial" panose="020B0604020202020204" pitchFamily="34" charset="0"/>
                <a:cs typeface="Arial" panose="020B0604020202020204" pitchFamily="34" charset="0"/>
              </a:rPr>
              <a:t>Hacktivists </a:t>
            </a:r>
            <a:r>
              <a:rPr lang="en-CA" sz="1600" dirty="0">
                <a:latin typeface="Arial" panose="020B0604020202020204" pitchFamily="34" charset="0"/>
                <a:cs typeface="Arial" panose="020B0604020202020204" pitchFamily="34" charset="0"/>
              </a:rPr>
              <a:t>temporarily overwhelmed a number of federal websites with denial-of-service attacks to oppose the government’s anti-terrorism bill, C-51</a:t>
            </a:r>
            <a:r>
              <a:rPr lang="en-CA" sz="1600" dirty="0" smtClean="0">
                <a:latin typeface="Arial" panose="020B0604020202020204" pitchFamily="34" charset="0"/>
                <a:cs typeface="Arial" panose="020B0604020202020204" pitchFamily="34" charset="0"/>
              </a:rPr>
              <a:t>.</a:t>
            </a:r>
            <a:r>
              <a:rPr lang="en-CA" dirty="0" smtClean="0"/>
              <a:t>”</a:t>
            </a:r>
            <a:endParaRPr lang="en-US" dirty="0"/>
          </a:p>
        </p:txBody>
      </p:sp>
      <p:pic>
        <p:nvPicPr>
          <p:cNvPr id="5" name="Picture 4"/>
          <p:cNvPicPr>
            <a:picLocks noChangeAspect="1"/>
          </p:cNvPicPr>
          <p:nvPr/>
        </p:nvPicPr>
        <p:blipFill>
          <a:blip r:embed="rId4"/>
          <a:stretch>
            <a:fillRect/>
          </a:stretch>
        </p:blipFill>
        <p:spPr>
          <a:xfrm>
            <a:off x="1027387" y="3314700"/>
            <a:ext cx="4763814" cy="1043283"/>
          </a:xfrm>
          <a:prstGeom prst="rect">
            <a:avLst/>
          </a:prstGeom>
        </p:spPr>
      </p:pic>
    </p:spTree>
    <p:extLst>
      <p:ext uri="{BB962C8B-B14F-4D97-AF65-F5344CB8AC3E}">
        <p14:creationId xmlns:p14="http://schemas.microsoft.com/office/powerpoint/2010/main" val="22743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38187" y="3441680"/>
            <a:ext cx="8153400" cy="163121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Computer hardware (i.e. not MS-Windows specific) can be infected with malicious software)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‘infection’ cannot be removed by formatting the hard drive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From</a:t>
            </a:r>
            <a:endParaRPr lang="en-US" sz="1600" dirty="0">
              <a:latin typeface="Arial" panose="020B0604020202020204" pitchFamily="34" charset="0"/>
              <a:cs typeface="Arial" panose="020B0604020202020204" pitchFamily="34" charset="0"/>
            </a:endParaRP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://www.forbes.com/sites/thomasbrewster/2015/03/18/hacking-tails-with-rootkits</a:t>
            </a:r>
            <a:r>
              <a:rPr lang="en-US" sz="1600" dirty="0" smtClean="0">
                <a:hlinkClick r:id="rId3"/>
              </a:rPr>
              <a:t>/</a:t>
            </a:r>
            <a:endParaRPr lang="en-US" sz="1600" dirty="0"/>
          </a:p>
        </p:txBody>
      </p:sp>
      <p:sp>
        <p:nvSpPr>
          <p:cNvPr id="5" name="Rectangle 4"/>
          <p:cNvSpPr/>
          <p:nvPr/>
        </p:nvSpPr>
        <p:spPr>
          <a:xfrm>
            <a:off x="757236" y="5565338"/>
            <a:ext cx="770096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more information on ‘infecting’ computer hardware with malicious software (CanWest security conference 2015)</a:t>
            </a: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Can’t Get Infected Just Going To A Website!</a:t>
            </a:r>
            <a:endParaRPr lang="en-CA" dirty="0"/>
          </a:p>
        </p:txBody>
      </p:sp>
      <p:sp>
        <p:nvSpPr>
          <p:cNvPr id="3" name="Content Placeholder 2"/>
          <p:cNvSpPr>
            <a:spLocks noGrp="1"/>
          </p:cNvSpPr>
          <p:nvPr>
            <p:ph idx="1"/>
          </p:nvPr>
        </p:nvSpPr>
        <p:spPr/>
        <p:txBody>
          <a:bodyPr/>
          <a:lstStyle/>
          <a:p>
            <a:pPr lvl="1"/>
            <a:r>
              <a:rPr lang="en-US" dirty="0" smtClean="0"/>
              <a:t>Don’t believe you can infected, remember this one:</a:t>
            </a:r>
            <a:endParaRPr lang="en-US" dirty="0"/>
          </a:p>
          <a:p>
            <a:pPr lvl="2"/>
            <a:r>
              <a:rPr lang="en-US" dirty="0">
                <a:hlinkClick r:id="rId2"/>
              </a:rPr>
              <a:t>https://pages.cpsc.ucalgary.ca/~tamj/2017/203F/autorun.html</a:t>
            </a:r>
            <a:endParaRPr lang="en-US" dirty="0"/>
          </a:p>
          <a:p>
            <a:pPr lvl="1"/>
            <a:endParaRPr lang="en-CA" dirty="0"/>
          </a:p>
        </p:txBody>
      </p:sp>
    </p:spTree>
    <p:extLst>
      <p:ext uri="{BB962C8B-B14F-4D97-AF65-F5344CB8AC3E}">
        <p14:creationId xmlns:p14="http://schemas.microsoft.com/office/powerpoint/2010/main" val="2711203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“Top </a:t>
            </a:r>
            <a:r>
              <a:rPr lang="en-CA" b="1" dirty="0"/>
              <a:t>10 Celebs </a:t>
            </a:r>
            <a:r>
              <a:rPr lang="en-CA" b="1" dirty="0" smtClean="0"/>
              <a:t>[JT: Searching For Info. About Them] Most </a:t>
            </a:r>
            <a:r>
              <a:rPr lang="en-CA" b="1" dirty="0"/>
              <a:t>Likely To Give You A Computer </a:t>
            </a:r>
            <a:r>
              <a:rPr lang="en-CA" b="1" dirty="0" smtClean="0"/>
              <a:t>Virus”</a:t>
            </a:r>
            <a:r>
              <a:rPr lang="en-CA" b="1" baseline="30000" dirty="0" smtClean="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smtClean="0"/>
              <a:t>1 Source: http</a:t>
            </a:r>
            <a:r>
              <a:rPr lang="en-CA" dirty="0"/>
              <a:t>://www.mcafee.com/us/microsites/most-dangerous-celebrities/index.html</a:t>
            </a:r>
          </a:p>
        </p:txBody>
      </p:sp>
      <p:graphicFrame>
        <p:nvGraphicFramePr>
          <p:cNvPr id="5" name="Table 4"/>
          <p:cNvGraphicFramePr>
            <a:graphicFrameLocks noGrp="1"/>
          </p:cNvGraphicFramePr>
          <p:nvPr/>
        </p:nvGraphicFramePr>
        <p:xfrm>
          <a:off x="1524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tblGrid>
              <a:tr h="370840">
                <a:tc>
                  <a:txBody>
                    <a:bodyPr/>
                    <a:lstStyle/>
                    <a:p>
                      <a:r>
                        <a:rPr lang="en-CA" dirty="0" smtClean="0"/>
                        <a:t>2013 </a:t>
                      </a:r>
                      <a:endParaRPr lang="en-CA" dirty="0"/>
                    </a:p>
                  </a:txBody>
                  <a:tcPr/>
                </a:tc>
                <a:extLst>
                  <a:ext uri="{0D108BD9-81ED-4DB2-BD59-A6C34878D82A}">
                    <a16:rowId xmlns:a16="http://schemas.microsoft.com/office/drawing/2014/main" val="10000"/>
                  </a:ext>
                </a:extLst>
              </a:tr>
              <a:tr h="370840">
                <a:tc>
                  <a:txBody>
                    <a:bodyPr/>
                    <a:lstStyle/>
                    <a:p>
                      <a:pPr marL="0" indent="0">
                        <a:buFont typeface="+mj-lt"/>
                        <a:buNone/>
                      </a:pPr>
                      <a:r>
                        <a:rPr lang="en-CA" sz="1800" kern="1200" dirty="0" smtClean="0">
                          <a:solidFill>
                            <a:schemeClr val="dk1"/>
                          </a:solidFill>
                          <a:effectLst/>
                          <a:latin typeface="+mn-lt"/>
                          <a:ea typeface="+mn-ea"/>
                          <a:cs typeface="+mn-cs"/>
                        </a:rPr>
                        <a:t>1) Lily Collins</a:t>
                      </a:r>
                      <a:endParaRPr lang="en-CA" dirty="0"/>
                    </a:p>
                  </a:txBody>
                  <a:tcPr/>
                </a:tc>
                <a:extLst>
                  <a:ext uri="{0D108BD9-81ED-4DB2-BD59-A6C34878D82A}">
                    <a16:rowId xmlns:a16="http://schemas.microsoft.com/office/drawing/2014/main" val="10001"/>
                  </a:ext>
                </a:extLst>
              </a:tr>
              <a:tr h="370840">
                <a:tc>
                  <a:txBody>
                    <a:bodyPr/>
                    <a:lstStyle/>
                    <a:p>
                      <a:pPr marL="0" indent="0">
                        <a:buFont typeface="+mj-lt"/>
                        <a:buNone/>
                      </a:pPr>
                      <a:r>
                        <a:rPr lang="en-CA" sz="1800" kern="1200" dirty="0" smtClean="0">
                          <a:solidFill>
                            <a:schemeClr val="dk1"/>
                          </a:solidFill>
                          <a:effectLst/>
                          <a:latin typeface="+mn-lt"/>
                          <a:ea typeface="+mn-ea"/>
                          <a:cs typeface="+mn-cs"/>
                        </a:rPr>
                        <a:t>2) Avril </a:t>
                      </a:r>
                      <a:r>
                        <a:rPr lang="en-CA" sz="1800" kern="1200" dirty="0" err="1" smtClean="0">
                          <a:solidFill>
                            <a:schemeClr val="dk1"/>
                          </a:solidFill>
                          <a:effectLst/>
                          <a:latin typeface="+mn-lt"/>
                          <a:ea typeface="+mn-ea"/>
                          <a:cs typeface="+mn-cs"/>
                        </a:rPr>
                        <a:t>Lavigne</a:t>
                      </a:r>
                      <a:endParaRPr lang="en-CA" dirty="0"/>
                    </a:p>
                  </a:txBody>
                  <a:tcPr/>
                </a:tc>
                <a:extLst>
                  <a:ext uri="{0D108BD9-81ED-4DB2-BD59-A6C34878D82A}">
                    <a16:rowId xmlns:a16="http://schemas.microsoft.com/office/drawing/2014/main" val="10002"/>
                  </a:ext>
                </a:extLst>
              </a:tr>
              <a:tr h="370840">
                <a:tc>
                  <a:txBody>
                    <a:bodyPr/>
                    <a:lstStyle/>
                    <a:p>
                      <a:pPr marL="0" indent="0">
                        <a:buFont typeface="+mj-lt"/>
                        <a:buNone/>
                      </a:pPr>
                      <a:r>
                        <a:rPr lang="en-CA" sz="1800" kern="1200" dirty="0" smtClean="0">
                          <a:solidFill>
                            <a:schemeClr val="dk1"/>
                          </a:solidFill>
                          <a:effectLst/>
                          <a:latin typeface="+mn-lt"/>
                          <a:ea typeface="+mn-ea"/>
                          <a:cs typeface="+mn-cs"/>
                        </a:rPr>
                        <a:t>3) Sandra Bullock</a:t>
                      </a:r>
                      <a:endParaRPr lang="en-CA" dirty="0"/>
                    </a:p>
                  </a:txBody>
                  <a:tcPr/>
                </a:tc>
                <a:extLst>
                  <a:ext uri="{0D108BD9-81ED-4DB2-BD59-A6C34878D82A}">
                    <a16:rowId xmlns:a16="http://schemas.microsoft.com/office/drawing/2014/main" val="10003"/>
                  </a:ext>
                </a:extLst>
              </a:tr>
              <a:tr h="370840">
                <a:tc>
                  <a:txBody>
                    <a:bodyPr/>
                    <a:lstStyle/>
                    <a:p>
                      <a:pPr marL="0" indent="0">
                        <a:buFont typeface="+mj-lt"/>
                        <a:buNone/>
                      </a:pPr>
                      <a:r>
                        <a:rPr lang="en-CA" sz="1800" kern="1200" dirty="0" smtClean="0">
                          <a:solidFill>
                            <a:schemeClr val="dk1"/>
                          </a:solidFill>
                          <a:effectLst/>
                          <a:latin typeface="+mn-lt"/>
                          <a:ea typeface="+mn-ea"/>
                          <a:cs typeface="+mn-cs"/>
                        </a:rPr>
                        <a:t>4) Kathy Griffin</a:t>
                      </a:r>
                      <a:endParaRPr lang="en-CA" dirty="0"/>
                    </a:p>
                  </a:txBody>
                  <a:tcPr/>
                </a:tc>
                <a:extLst>
                  <a:ext uri="{0D108BD9-81ED-4DB2-BD59-A6C34878D82A}">
                    <a16:rowId xmlns:a16="http://schemas.microsoft.com/office/drawing/2014/main" val="10004"/>
                  </a:ext>
                </a:extLst>
              </a:tr>
              <a:tr h="370840">
                <a:tc>
                  <a:txBody>
                    <a:bodyPr/>
                    <a:lstStyle/>
                    <a:p>
                      <a:pPr marL="0" indent="0">
                        <a:buFont typeface="+mj-lt"/>
                        <a:buNone/>
                      </a:pPr>
                      <a:r>
                        <a:rPr lang="en-CA" sz="1800" kern="1200" dirty="0" smtClean="0">
                          <a:solidFill>
                            <a:schemeClr val="dk1"/>
                          </a:solidFill>
                          <a:effectLst/>
                          <a:latin typeface="+mn-lt"/>
                          <a:ea typeface="+mn-ea"/>
                          <a:cs typeface="+mn-cs"/>
                        </a:rPr>
                        <a:t>5) Zoe Saldana</a:t>
                      </a:r>
                      <a:endParaRPr lang="en-CA" dirty="0"/>
                    </a:p>
                  </a:txBody>
                  <a:tcPr/>
                </a:tc>
                <a:extLst>
                  <a:ext uri="{0D108BD9-81ED-4DB2-BD59-A6C34878D82A}">
                    <a16:rowId xmlns:a16="http://schemas.microsoft.com/office/drawing/2014/main" val="10005"/>
                  </a:ext>
                </a:extLst>
              </a:tr>
              <a:tr h="370840">
                <a:tc>
                  <a:txBody>
                    <a:bodyPr/>
                    <a:lstStyle/>
                    <a:p>
                      <a:pPr marL="0" indent="0">
                        <a:buFont typeface="+mj-lt"/>
                        <a:buNone/>
                      </a:pPr>
                      <a:r>
                        <a:rPr lang="en-CA" sz="1800" kern="1200" dirty="0" smtClean="0">
                          <a:solidFill>
                            <a:schemeClr val="dk1"/>
                          </a:solidFill>
                          <a:effectLst/>
                          <a:latin typeface="+mn-lt"/>
                          <a:ea typeface="+mn-ea"/>
                          <a:cs typeface="+mn-cs"/>
                        </a:rPr>
                        <a:t>6) Katy Perry</a:t>
                      </a:r>
                      <a:endParaRPr lang="en-CA" dirty="0"/>
                    </a:p>
                  </a:txBody>
                  <a:tcPr/>
                </a:tc>
                <a:extLst>
                  <a:ext uri="{0D108BD9-81ED-4DB2-BD59-A6C34878D82A}">
                    <a16:rowId xmlns:a16="http://schemas.microsoft.com/office/drawing/2014/main" val="10006"/>
                  </a:ext>
                </a:extLst>
              </a:tr>
              <a:tr h="370840">
                <a:tc>
                  <a:txBody>
                    <a:bodyPr/>
                    <a:lstStyle/>
                    <a:p>
                      <a:pPr marL="0" indent="0">
                        <a:buFont typeface="+mj-lt"/>
                        <a:buNone/>
                      </a:pPr>
                      <a:r>
                        <a:rPr lang="en-CA" sz="1800" kern="1200" dirty="0" smtClean="0">
                          <a:solidFill>
                            <a:schemeClr val="dk1"/>
                          </a:solidFill>
                          <a:effectLst/>
                          <a:latin typeface="+mn-lt"/>
                          <a:ea typeface="+mn-ea"/>
                          <a:cs typeface="+mn-cs"/>
                        </a:rPr>
                        <a:t>7) Britney Spears</a:t>
                      </a:r>
                      <a:endParaRPr lang="en-CA" dirty="0"/>
                    </a:p>
                  </a:txBody>
                  <a:tcPr/>
                </a:tc>
                <a:extLst>
                  <a:ext uri="{0D108BD9-81ED-4DB2-BD59-A6C34878D82A}">
                    <a16:rowId xmlns:a16="http://schemas.microsoft.com/office/drawing/2014/main" val="10007"/>
                  </a:ext>
                </a:extLst>
              </a:tr>
              <a:tr h="370840">
                <a:tc>
                  <a:txBody>
                    <a:bodyPr/>
                    <a:lstStyle/>
                    <a:p>
                      <a:pPr marL="0" indent="0">
                        <a:buFont typeface="+mj-lt"/>
                        <a:buNone/>
                      </a:pPr>
                      <a:r>
                        <a:rPr lang="en-CA" sz="1800" kern="1200" dirty="0" smtClean="0">
                          <a:solidFill>
                            <a:schemeClr val="dk1"/>
                          </a:solidFill>
                          <a:effectLst/>
                          <a:latin typeface="+mn-lt"/>
                          <a:ea typeface="+mn-ea"/>
                          <a:cs typeface="+mn-cs"/>
                        </a:rPr>
                        <a:t>8) Jon Hamm</a:t>
                      </a:r>
                      <a:endParaRPr lang="en-CA" dirty="0"/>
                    </a:p>
                  </a:txBody>
                  <a:tcPr/>
                </a:tc>
                <a:extLst>
                  <a:ext uri="{0D108BD9-81ED-4DB2-BD59-A6C34878D82A}">
                    <a16:rowId xmlns:a16="http://schemas.microsoft.com/office/drawing/2014/main" val="10008"/>
                  </a:ext>
                </a:extLst>
              </a:tr>
              <a:tr h="370840">
                <a:tc>
                  <a:txBody>
                    <a:bodyPr/>
                    <a:lstStyle/>
                    <a:p>
                      <a:pPr marL="0" indent="0">
                        <a:buFont typeface="+mj-lt"/>
                        <a:buNone/>
                      </a:pPr>
                      <a:r>
                        <a:rPr lang="en-CA" sz="1800" kern="1200" dirty="0" smtClean="0">
                          <a:solidFill>
                            <a:schemeClr val="dk1"/>
                          </a:solidFill>
                          <a:effectLst/>
                          <a:latin typeface="+mn-lt"/>
                          <a:ea typeface="+mn-ea"/>
                          <a:cs typeface="+mn-cs"/>
                        </a:rPr>
                        <a:t>9) Adriana Lima</a:t>
                      </a:r>
                      <a:endParaRPr lang="en-CA" dirty="0"/>
                    </a:p>
                  </a:txBody>
                  <a:tcPr/>
                </a:tc>
                <a:extLst>
                  <a:ext uri="{0D108BD9-81ED-4DB2-BD59-A6C34878D82A}">
                    <a16:rowId xmlns:a16="http://schemas.microsoft.com/office/drawing/2014/main" val="10009"/>
                  </a:ext>
                </a:extLst>
              </a:tr>
              <a:tr h="370840">
                <a:tc>
                  <a:txBody>
                    <a:bodyPr/>
                    <a:lstStyle/>
                    <a:p>
                      <a:pPr marL="0" indent="0">
                        <a:buFont typeface="+mj-lt"/>
                        <a:buNone/>
                      </a:pPr>
                      <a:r>
                        <a:rPr lang="en-CA" sz="1800" kern="1200" dirty="0" smtClean="0">
                          <a:solidFill>
                            <a:schemeClr val="dk1"/>
                          </a:solidFill>
                          <a:effectLst/>
                          <a:latin typeface="+mn-lt"/>
                          <a:ea typeface="+mn-ea"/>
                          <a:cs typeface="+mn-cs"/>
                        </a:rPr>
                        <a:t>10) Emma Roberts</a:t>
                      </a:r>
                      <a:endParaRPr lang="en-CA" dirty="0"/>
                    </a:p>
                  </a:txBody>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nvGraphicFramePr>
        <p:xfrm>
          <a:off x="2590800" y="1466851"/>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2012</a:t>
                      </a:r>
                      <a:endParaRPr lang="en-CA" dirty="0"/>
                    </a:p>
                  </a:txBody>
                  <a:tcPr/>
                </a:tc>
                <a:extLst>
                  <a:ext uri="{0D108BD9-81ED-4DB2-BD59-A6C34878D82A}">
                    <a16:rowId xmlns:a16="http://schemas.microsoft.com/office/drawing/2014/main" val="10000"/>
                  </a:ext>
                </a:extLst>
              </a:tr>
              <a:tr h="370840">
                <a:tc>
                  <a:txBody>
                    <a:bodyPr/>
                    <a:lstStyle/>
                    <a:p>
                      <a:r>
                        <a:rPr lang="en-CA" b="0" dirty="0" smtClean="0"/>
                        <a:t>1) Emma Watson</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Jessica Biel</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Eva Mendes</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Selena Gomez</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Halle Berry </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Megan Fox (up from #15!)</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Shakira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Cameron Diaz</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Salma Hayek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Sofia Vergara</a:t>
                      </a:r>
                      <a:endParaRPr lang="en-CA" b="0" dirty="0"/>
                    </a:p>
                  </a:txBody>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58293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2011</a:t>
                      </a:r>
                      <a:endParaRPr lang="en-CA" dirty="0"/>
                    </a:p>
                  </a:txBody>
                  <a:tcPr/>
                </a:tc>
                <a:extLst>
                  <a:ext uri="{0D108BD9-81ED-4DB2-BD59-A6C34878D82A}">
                    <a16:rowId xmlns:a16="http://schemas.microsoft.com/office/drawing/2014/main" val="10000"/>
                  </a:ext>
                </a:extLst>
              </a:tr>
              <a:tr h="370840">
                <a:tc>
                  <a:txBody>
                    <a:bodyPr/>
                    <a:lstStyle/>
                    <a:p>
                      <a:r>
                        <a:rPr lang="en-CA" b="0" dirty="0" smtClean="0"/>
                        <a:t>1) Heidi Klum</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Cameron Diaz</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Piers Morgan</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Jessica Biel </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Katherine </a:t>
                      </a:r>
                      <a:r>
                        <a:rPr lang="en-CA" b="0" dirty="0" err="1" smtClean="0"/>
                        <a:t>Heigl</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Mila </a:t>
                      </a:r>
                      <a:r>
                        <a:rPr lang="en-CA" b="0" dirty="0" err="1" smtClean="0"/>
                        <a:t>Kunis</a:t>
                      </a:r>
                      <a:r>
                        <a:rPr lang="en-CA" b="0" dirty="0" smtClean="0"/>
                        <a:t> </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Anna </a:t>
                      </a:r>
                      <a:r>
                        <a:rPr lang="en-CA" b="0" dirty="0" err="1" smtClean="0"/>
                        <a:t>Paquin</a:t>
                      </a:r>
                      <a:r>
                        <a:rPr lang="en-CA" b="0" dirty="0" smtClean="0"/>
                        <a:t>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Adriana Lima </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Scarlett Johansson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Tie! Emma Stone, Brad Pitt and Rachel McAdams</a:t>
                      </a:r>
                      <a:endParaRPr lang="en-CA"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949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3"/>
              </a:rPr>
              <a:t>http://</a:t>
            </a:r>
            <a:r>
              <a:rPr lang="en-US" altLang="en-US" dirty="0" smtClean="0">
                <a:hlinkClick r:id="rId3"/>
              </a:rPr>
              <a:t>www.ibtimes.com/hacks-cost-sony-pictures-entertainment-15-million-investigation-cleanup-costs-1850048</a:t>
            </a:r>
            <a:endParaRPr lang="en-US" altLang="en-US" dirty="0" smtClean="0"/>
          </a:p>
          <a:p>
            <a:pPr lvl="2"/>
            <a:r>
              <a:rPr lang="en-US" altLang="en-US" dirty="0">
                <a:hlinkClick r:id="rId4"/>
              </a:rPr>
              <a:t>http://</a:t>
            </a:r>
            <a:r>
              <a:rPr lang="en-US" altLang="en-US" dirty="0" smtClean="0">
                <a:hlinkClick r:id="rId4"/>
              </a:rPr>
              <a:t>money.cnn.com/2014/01/10/technology/security/target-hack-tips/index.html</a:t>
            </a:r>
            <a:endParaRPr lang="en-US" altLang="en-US" dirty="0" smtClean="0"/>
          </a:p>
          <a:p>
            <a:pPr lvl="1"/>
            <a:r>
              <a:rPr lang="en-US" altLang="en-US" dirty="0" smtClean="0"/>
              <a:t>The means you can get infected by just visiting one of your favorite websites (without clicking on potentially malicious links)</a:t>
            </a:r>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smtClean="0"/>
              <a:t>A Facebook security app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3612"/>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0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564437" cy="3303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1" y="4038600"/>
            <a:ext cx="2166937" cy="228600"/>
          </a:xfrm>
          <a:prstGeom prst="rect">
            <a:avLst/>
          </a:prstGeom>
          <a:noFill/>
        </p:spPr>
        <p:txBody>
          <a:bodyPr wrap="square" rtlCol="0">
            <a:noAutofit/>
          </a:bodyPr>
          <a:lstStyle/>
          <a:p>
            <a:r>
              <a:rPr lang="en-CA" sz="1200" b="1" dirty="0" smtClean="0">
                <a:solidFill>
                  <a:srgbClr val="6600FF"/>
                </a:solidFill>
              </a:rPr>
              <a:t>Click here to get your grade</a:t>
            </a:r>
          </a:p>
        </p:txBody>
      </p:sp>
      <p:sp>
        <p:nvSpPr>
          <p:cNvPr id="4" name="Oval 3"/>
          <p:cNvSpPr/>
          <p:nvPr/>
        </p:nvSpPr>
        <p:spPr>
          <a:xfrm>
            <a:off x="1600201" y="4038600"/>
            <a:ext cx="1905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Not only the original infected document spawns infections but ANY document created with that application is infected if the ‘template’ document e.g., ‘</a:t>
            </a:r>
            <a:r>
              <a:rPr lang="en-US" altLang="en-US" dirty="0" smtClean="0">
                <a:latin typeface="Consolas" panose="020B0609020204030204" pitchFamily="49" charset="0"/>
              </a:rPr>
              <a:t>Normal.dot</a:t>
            </a:r>
            <a:r>
              <a:rPr lang="en-US" altLang="en-US" dirty="0" smtClean="0"/>
              <a:t>’ has been compromised</a:t>
            </a:r>
          </a:p>
          <a:p>
            <a:pPr lvl="1"/>
            <a:r>
              <a:rPr lang="en-US" altLang="en-US" dirty="0" smtClean="0"/>
              <a:t>(An example from VBA programming)</a:t>
            </a:r>
          </a:p>
          <a:p>
            <a:pPr lvl="2"/>
            <a:r>
              <a:rPr lang="en-US" altLang="en-US" b="1" dirty="0" smtClean="0"/>
              <a:t>Word macro that adds the Normal template to the collection of currently opened documents (where it may be edited by the macro).</a:t>
            </a:r>
          </a:p>
          <a:p>
            <a:pPr lvl="2"/>
            <a:r>
              <a:rPr lang="en-US" sz="1800" dirty="0" smtClean="0">
                <a:latin typeface="Consolas" panose="020B0609020204030204" pitchFamily="49" charset="0"/>
                <a:cs typeface="Consolas" panose="020B0609020204030204" pitchFamily="49" charset="0"/>
              </a:rPr>
              <a:t>Set </a:t>
            </a:r>
            <a:r>
              <a:rPr lang="en-US" sz="1800" dirty="0" err="1">
                <a:latin typeface="Consolas" panose="020B0609020204030204" pitchFamily="49" charset="0"/>
                <a:cs typeface="Consolas" panose="020B0609020204030204" pitchFamily="49" charset="0"/>
              </a:rPr>
              <a:t>wordDocument</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Documents.Add</a:t>
            </a:r>
            <a:r>
              <a:rPr lang="en-US" sz="1800" dirty="0">
                <a:latin typeface="Consolas" panose="020B0609020204030204" pitchFamily="49" charset="0"/>
                <a:cs typeface="Consolas" panose="020B0609020204030204" pitchFamily="49" charset="0"/>
              </a:rPr>
              <a:t>("Normal.dot")</a:t>
            </a:r>
            <a:endParaRPr lang="en-US" altLang="en-US" sz="18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579125"/>
            <a:chOff x="50528" y="2546561"/>
            <a:chExt cx="3483222" cy="2579125"/>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50528" y="3700168"/>
              <a:ext cx="1680401"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err="1"/>
                <a:t>Youtube</a:t>
              </a:r>
              <a:r>
                <a:rPr lang="en-US" altLang="en-US" sz="1600" baseline="-25000" dirty="0" err="1"/>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a:t>
              </a:r>
              <a:r>
                <a:rPr lang="en-US" altLang="en-US" sz="1600" dirty="0" smtClean="0"/>
                <a:t>software (e.g., via ‘torrent’, ‘warez’ sites)</a:t>
              </a:r>
              <a:endParaRPr lang="en-US" altLang="en-US" sz="1600" dirty="0"/>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smtClean="0"/>
                <a:t>Adding ‘useful’ phone apps outside of the sanctioned App-store</a:t>
              </a:r>
              <a:endParaRPr lang="en-US" altLang="en-US" sz="1600" dirty="0"/>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smtClean="0"/>
              <a:t>It’s included in Windows ‘for free’:</a:t>
            </a:r>
          </a:p>
          <a:p>
            <a:pPr lvl="2"/>
            <a:r>
              <a:rPr lang="en-CA" altLang="en-US" dirty="0" smtClean="0"/>
              <a:t>Windows </a:t>
            </a:r>
            <a:r>
              <a:rPr lang="en-CA" altLang="en-US" dirty="0"/>
              <a:t>(Windows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smtClean="0"/>
              <a:t>If your operating system doesn’t include security software</a:t>
            </a:r>
          </a:p>
          <a:p>
            <a:pPr lvl="2"/>
            <a:r>
              <a:rPr lang="en-US" altLang="en-US" dirty="0" smtClean="0"/>
              <a:t>Something </a:t>
            </a:r>
            <a:r>
              <a:rPr lang="en-US" altLang="en-US" dirty="0"/>
              <a:t>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smtClean="0"/>
              <a:t>But </a:t>
            </a:r>
            <a:r>
              <a:rPr lang="en-US" altLang="en-US" dirty="0"/>
              <a:t>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Botnets</a:t>
            </a:r>
            <a:endParaRPr lang="en-US" dirty="0"/>
          </a:p>
        </p:txBody>
      </p:sp>
      <p:sp>
        <p:nvSpPr>
          <p:cNvPr id="3" name="Content Placeholder 2"/>
          <p:cNvSpPr>
            <a:spLocks noGrp="1"/>
          </p:cNvSpPr>
          <p:nvPr>
            <p:ph idx="1"/>
          </p:nvPr>
        </p:nvSpPr>
        <p:spPr/>
        <p:txBody>
          <a:bodyPr/>
          <a:lstStyle/>
          <a:p>
            <a:r>
              <a:rPr lang="en-US" dirty="0" smtClean="0"/>
              <a:t>Paraphrased definition from (Norton: an established anti-virus software manufacturer): </a:t>
            </a:r>
            <a:r>
              <a:rPr lang="en-US" sz="1800" dirty="0">
                <a:hlinkClick r:id="rId2"/>
              </a:rPr>
              <a:t>https://</a:t>
            </a:r>
            <a:r>
              <a:rPr lang="en-US" sz="1800" dirty="0" smtClean="0">
                <a:hlinkClick r:id="rId2"/>
              </a:rPr>
              <a:t>us.norton.com/internetsecurity-malware-what-is-a-botnet.html</a:t>
            </a:r>
            <a:endParaRPr lang="en-US" sz="1800" dirty="0" smtClean="0"/>
          </a:p>
          <a:p>
            <a:r>
              <a:rPr lang="en-US" dirty="0" smtClean="0"/>
              <a:t>A collection of connected computers (‘zombie’) which together can complete various tasks some of which may be for malicious purposes:</a:t>
            </a:r>
          </a:p>
          <a:p>
            <a:pPr lvl="2"/>
            <a:r>
              <a:rPr lang="en-US" dirty="0" smtClean="0"/>
              <a:t>A distributed-denial-of-service (</a:t>
            </a:r>
            <a:r>
              <a:rPr lang="en-US" dirty="0" err="1" smtClean="0"/>
              <a:t>DDoS</a:t>
            </a:r>
            <a:r>
              <a:rPr lang="en-US" dirty="0" smtClean="0"/>
              <a:t>) attack when prevents access to targeted websites</a:t>
            </a:r>
          </a:p>
          <a:p>
            <a:pPr lvl="2"/>
            <a:r>
              <a:rPr lang="en-US" dirty="0" smtClean="0"/>
              <a:t>Sending spam mail</a:t>
            </a:r>
          </a:p>
          <a:p>
            <a:pPr lvl="2"/>
            <a:r>
              <a:rPr lang="en-US" dirty="0" smtClean="0"/>
              <a:t>Replacing generic Internet banner ads with ones specifically targeted towards you</a:t>
            </a:r>
          </a:p>
          <a:p>
            <a:pPr lvl="2"/>
            <a:r>
              <a:rPr lang="en-US" dirty="0" smtClean="0"/>
              <a:t>Generating popups that urge you pay for software to remove your computer from the botnet</a:t>
            </a:r>
          </a:p>
          <a:p>
            <a:pPr lvl="2"/>
            <a:r>
              <a:rPr lang="en-US" dirty="0" smtClean="0"/>
              <a:t>In general using your computer as part of a network to carry out various nefarious tasks</a:t>
            </a:r>
          </a:p>
          <a:p>
            <a:pPr lvl="1"/>
            <a:endParaRPr lang="en-US" dirty="0" smtClean="0"/>
          </a:p>
          <a:p>
            <a:endParaRPr lang="en-US" dirty="0"/>
          </a:p>
        </p:txBody>
      </p:sp>
    </p:spTree>
    <p:extLst>
      <p:ext uri="{BB962C8B-B14F-4D97-AF65-F5344CB8AC3E}">
        <p14:creationId xmlns:p14="http://schemas.microsoft.com/office/powerpoint/2010/main" val="2084095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Don’t automatically trust any suspicious emails with links or attachments regardless of who the source may appear to be</a:t>
            </a:r>
          </a:p>
        </p:txBody>
      </p:sp>
    </p:spTree>
    <p:extLst>
      <p:ext uri="{BB962C8B-B14F-4D97-AF65-F5344CB8AC3E}">
        <p14:creationId xmlns:p14="http://schemas.microsoft.com/office/powerpoint/2010/main" val="574445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dirty="0" smtClean="0"/>
              <a:t>Some forms of spyware are relatively benign and record generic information about your computer.</a:t>
            </a:r>
          </a:p>
          <a:p>
            <a:r>
              <a:rPr lang="en-US" altLang="en-US" dirty="0" smtClean="0"/>
              <a:t>However some forms of spyware record and transmit </a:t>
            </a:r>
            <a:r>
              <a:rPr lang="en-US" altLang="en-US" i="1" dirty="0" smtClean="0"/>
              <a:t>highly</a:t>
            </a:r>
            <a:r>
              <a:rPr lang="en-US" altLang="en-US" dirty="0" smtClean="0"/>
              <a:t> confidential information.</a:t>
            </a:r>
          </a:p>
          <a:p>
            <a:pPr lvl="1"/>
            <a:r>
              <a:rPr lang="en-US" altLang="en-US" dirty="0" smtClean="0"/>
              <a:t>Some do this by recording and sending all the text that you enter with the infected computer.</a:t>
            </a:r>
          </a:p>
          <a:p>
            <a:pPr lvl="1"/>
            <a:r>
              <a:rPr lang="en-US" altLang="en-US" dirty="0" smtClean="0"/>
              <a:t>Others may be more selective (e.g., it recognizes when you’re about enter information into a password field and only send passwords and other login information).</a:t>
            </a:r>
          </a:p>
          <a:p>
            <a:pPr lvl="1"/>
            <a:r>
              <a:rPr lang="en-US" altLang="en-US" dirty="0" smtClean="0"/>
              <a:t>A few may even transmit as a live video your computer desktop and send the video to the creator of the spyware.</a:t>
            </a:r>
          </a:p>
          <a:p>
            <a:pPr lvl="1">
              <a:buFont typeface="Times New Roman" pitchFamily="18" charset="0"/>
              <a:buNone/>
            </a:pPr>
            <a:endParaRPr lang="en-US" altLang="en-US" dirty="0"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a:t>Steps </a:t>
            </a:r>
            <a:r>
              <a:rPr lang="en-US" smtClean="0"/>
              <a:t>Recorder</a:t>
            </a:r>
            <a:r>
              <a:rPr lang="en-US" dirty="0" smtClean="0"/>
              <a:t>)</a:t>
            </a:r>
          </a:p>
          <a:p>
            <a:pPr lvl="1"/>
            <a:r>
              <a:rPr lang="en-US" dirty="0"/>
              <a:t>(Windows </a:t>
            </a:r>
            <a:r>
              <a:rPr lang="en-US" dirty="0" smtClean="0"/>
              <a:t>10: Steps Recorder or PSR)</a:t>
            </a:r>
            <a:endParaRPr lang="en-US" dirty="0"/>
          </a:p>
          <a:p>
            <a:pPr lvl="1"/>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Banking Anti-Spyware Software</a:t>
            </a:r>
            <a:endParaRPr lang="en-CA" dirty="0"/>
          </a:p>
        </p:txBody>
      </p:sp>
      <p:sp>
        <p:nvSpPr>
          <p:cNvPr id="3" name="Content Placeholder 2"/>
          <p:cNvSpPr>
            <a:spLocks noGrp="1"/>
          </p:cNvSpPr>
          <p:nvPr>
            <p:ph idx="1"/>
          </p:nvPr>
        </p:nvSpPr>
        <p:spPr/>
        <p:txBody>
          <a:bodyPr/>
          <a:lstStyle/>
          <a:p>
            <a:r>
              <a:rPr lang="en-CA" dirty="0" smtClean="0"/>
              <a:t>When you login to some banking sites they offer the ability to download additional free software to reduce the effectiveness of spyware.</a:t>
            </a:r>
          </a:p>
          <a:p>
            <a:pPr lvl="1"/>
            <a:r>
              <a:rPr lang="en-CA" dirty="0" smtClean="0"/>
              <a:t>Example: </a:t>
            </a:r>
            <a:r>
              <a:rPr lang="en-CA" dirty="0" err="1" smtClean="0"/>
              <a:t>Trusteer</a:t>
            </a:r>
            <a:r>
              <a:rPr lang="en-CA" dirty="0" smtClean="0"/>
              <a:t> is used by a number of Canadian banks.</a:t>
            </a:r>
          </a:p>
          <a:p>
            <a:pPr lvl="1"/>
            <a:endParaRPr lang="en-CA" dirty="0"/>
          </a:p>
          <a:p>
            <a:pPr lvl="1"/>
            <a:endParaRPr lang="en-CA" dirty="0" smtClean="0"/>
          </a:p>
          <a:p>
            <a:pPr lvl="1"/>
            <a:endParaRPr lang="en-CA" dirty="0"/>
          </a:p>
          <a:p>
            <a:pPr lvl="1"/>
            <a:endParaRPr lang="en-CA" dirty="0" smtClean="0"/>
          </a:p>
          <a:p>
            <a:pPr lvl="1"/>
            <a:r>
              <a:rPr lang="en-CA" dirty="0" smtClean="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6143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a:t>
            </a:r>
            <a:r>
              <a:rPr lang="en-CA" dirty="0" smtClean="0"/>
              <a:t>Software: Attempted Automatic Screen Grab Attempts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31241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smtClean="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smtClean="0"/>
              <a:t>Two step authentication</a:t>
            </a:r>
          </a:p>
          <a:p>
            <a:pPr lvl="1"/>
            <a:r>
              <a:rPr lang="en-US" altLang="en-US" dirty="0" smtClean="0"/>
              <a:t>Password</a:t>
            </a:r>
          </a:p>
          <a:p>
            <a:pPr lvl="1"/>
            <a:r>
              <a:rPr lang="en-US" altLang="en-US" dirty="0" smtClean="0"/>
              <a:t>One time code</a:t>
            </a:r>
          </a:p>
        </p:txBody>
      </p:sp>
    </p:spTree>
    <p:extLst>
      <p:ext uri="{BB962C8B-B14F-4D97-AF65-F5344CB8AC3E}">
        <p14:creationId xmlns:p14="http://schemas.microsoft.com/office/powerpoint/2010/main" val="39704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Hacker</a:t>
            </a:r>
            <a:endParaRPr lang="en-CA" altLang="en-US" dirty="0" smtClean="0"/>
          </a:p>
        </p:txBody>
      </p:sp>
      <p:sp>
        <p:nvSpPr>
          <p:cNvPr id="5123" name="Content Placeholder 2"/>
          <p:cNvSpPr>
            <a:spLocks noGrp="1"/>
          </p:cNvSpPr>
          <p:nvPr>
            <p:ph idx="1"/>
          </p:nvPr>
        </p:nvSpPr>
        <p:spPr>
          <a:xfrm>
            <a:off x="528638" y="1117600"/>
            <a:ext cx="8178800" cy="5368925"/>
          </a:xfrm>
        </p:spPr>
        <p:txBody>
          <a:bodyPr/>
          <a:lstStyle/>
          <a:p>
            <a:r>
              <a:rPr lang="en-US" altLang="en-US" dirty="0" smtClean="0"/>
              <a:t>A generic term for a person that writes malicious software (e.g., a virus that damages your computer) or tries to break into a computer system.</a:t>
            </a:r>
            <a:endParaRPr lang="en-CA" altLang="en-US" dirty="0"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examples 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smtClean="0"/>
              <a:t>Other Electronic Counter-Measures Against Malware</a:t>
            </a:r>
            <a:endParaRPr lang="en-CA" altLang="en-US" dirty="0"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a:t>
            </a:r>
            <a:endParaRPr lang="en-US" dirty="0"/>
          </a:p>
        </p:txBody>
      </p:sp>
      <p:sp>
        <p:nvSpPr>
          <p:cNvPr id="3" name="Content Placeholder 2"/>
          <p:cNvSpPr>
            <a:spLocks noGrp="1"/>
          </p:cNvSpPr>
          <p:nvPr>
            <p:ph idx="1"/>
          </p:nvPr>
        </p:nvSpPr>
        <p:spPr/>
        <p:txBody>
          <a:bodyPr/>
          <a:lstStyle/>
          <a:p>
            <a:r>
              <a:rPr lang="en-US" dirty="0" smtClean="0"/>
              <a:t>It can come in hardware (e.g. router-firewall combination)</a:t>
            </a:r>
          </a:p>
          <a:p>
            <a:r>
              <a:rPr lang="en-US" dirty="0" smtClean="0"/>
              <a:t>Windows includes a software firewall</a:t>
            </a:r>
          </a:p>
          <a:p>
            <a:r>
              <a:rPr lang="en-US" dirty="0" smtClean="0"/>
              <a:t>Many focus on preventing suspicious information (e.g. malware) from downloading into a network or computer</a:t>
            </a:r>
          </a:p>
          <a:p>
            <a:r>
              <a:rPr lang="en-US" dirty="0" smtClean="0"/>
              <a:t>More advanced features:</a:t>
            </a:r>
          </a:p>
          <a:p>
            <a:pPr lvl="1"/>
            <a:r>
              <a:rPr lang="en-US" dirty="0" smtClean="0"/>
              <a:t>Examining outgoing information uploaded from a local network or computer to the general Internet</a:t>
            </a:r>
          </a:p>
          <a:p>
            <a:pPr lvl="1"/>
            <a:r>
              <a:rPr lang="en-US" dirty="0" smtClean="0"/>
              <a:t>Disabling Internet connections (known as ‘ports’) with known problems (e.g. certain email ports are frequently used by malware that generates spam)</a:t>
            </a:r>
            <a:endParaRPr lang="en-US" dirty="0"/>
          </a:p>
        </p:txBody>
      </p:sp>
    </p:spTree>
    <p:extLst>
      <p:ext uri="{BB962C8B-B14F-4D97-AF65-F5344CB8AC3E}">
        <p14:creationId xmlns:p14="http://schemas.microsoft.com/office/powerpoint/2010/main" val="1801369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Configuring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pPr lvl="1"/>
            <a:r>
              <a:rPr lang="en-US" altLang="en-US" dirty="0" smtClean="0"/>
              <a:t>E.g. Port 25 is frequently used to send spam mail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370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security programs (e.g., McAfee) and search sites evaluate the </a:t>
            </a:r>
            <a:r>
              <a:rPr lang="en-US" altLang="en-US" smtClean="0"/>
              <a:t>safety of other </a:t>
            </a:r>
            <a:r>
              <a:rPr lang="en-US" altLang="en-US" dirty="0" smtClean="0"/>
              <a:t>websites.</a:t>
            </a:r>
          </a:p>
          <a:p>
            <a:endParaRPr lang="en-CA" alt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1066800" y="3514165"/>
            <a:ext cx="3517800" cy="33438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3"/>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3"/>
              </a:rPr>
              <a:t>www.tomshardware.com</a:t>
            </a:r>
            <a:r>
              <a:rPr lang="en-US" altLang="en-US" dirty="0" smtClean="0"/>
              <a:t>, </a:t>
            </a:r>
            <a:r>
              <a:rPr lang="en-US" altLang="en-US" dirty="0" smtClean="0">
                <a:hlinkClick r:id="rId4"/>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Non-Electronic Based Defenses (5)</a:t>
            </a:r>
            <a:endParaRPr lang="en-CA" altLang="en-US" dirty="0" smtClean="0"/>
          </a:p>
        </p:txBody>
      </p:sp>
      <p:sp>
        <p:nvSpPr>
          <p:cNvPr id="36867" name="Content Placeholder 2"/>
          <p:cNvSpPr>
            <a:spLocks noGrp="1"/>
          </p:cNvSpPr>
          <p:nvPr>
            <p:ph idx="1"/>
          </p:nvPr>
        </p:nvSpPr>
        <p:spPr/>
        <p:txBody>
          <a:bodyPr/>
          <a:lstStyle/>
          <a:p>
            <a:r>
              <a:rPr lang="en-US" altLang="en-US" dirty="0" smtClean="0"/>
              <a:t>When you install the program read the Terms of Use.</a:t>
            </a:r>
          </a:p>
          <a:p>
            <a:pPr lvl="1"/>
            <a:r>
              <a:rPr lang="en-US" altLang="en-US" dirty="0" smtClean="0"/>
              <a:t>Sometimes buried in the text is an implicit agreement to include additional programs or features along with the program that you are installing.</a:t>
            </a:r>
          </a:p>
          <a:p>
            <a:pPr lvl="1"/>
            <a:r>
              <a:rPr lang="en-US" altLang="en-US" dirty="0" smtClean="0"/>
              <a:t>Some of these ‘extras’ may be regarded as Spyware.</a:t>
            </a:r>
            <a:endParaRPr lang="en-CA" altLang="en-US" dirty="0"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Non-Electronic Based Defenses </a:t>
            </a:r>
            <a:r>
              <a:rPr lang="en-US" altLang="en-US" dirty="0" smtClean="0"/>
              <a:t>(6)</a:t>
            </a:r>
            <a:endParaRPr lang="en-CA" dirty="0"/>
          </a:p>
        </p:txBody>
      </p:sp>
      <p:sp>
        <p:nvSpPr>
          <p:cNvPr id="3" name="Content Placeholder 2"/>
          <p:cNvSpPr>
            <a:spLocks noGrp="1"/>
          </p:cNvSpPr>
          <p:nvPr>
            <p:ph idx="1"/>
          </p:nvPr>
        </p:nvSpPr>
        <p:spPr/>
        <p:txBody>
          <a:bodyPr/>
          <a:lstStyle/>
          <a:p>
            <a:r>
              <a:rPr lang="en-US" altLang="en-US" dirty="0"/>
              <a:t>When you install the program </a:t>
            </a:r>
            <a:r>
              <a:rPr lang="en-US" altLang="en-US" dirty="0" smtClean="0"/>
              <a:t>pay attention to the extra ‘add-ons’.</a:t>
            </a:r>
          </a:p>
          <a:p>
            <a:pPr lvl="1"/>
            <a:r>
              <a:rPr lang="en-US" altLang="en-US" dirty="0" smtClean="0"/>
              <a:t>This is a program that tries to install itself when you are installing another program.</a:t>
            </a:r>
          </a:p>
          <a:p>
            <a:pPr lvl="1"/>
            <a:r>
              <a:rPr lang="en-US" altLang="en-US" dirty="0" smtClean="0"/>
              <a:t>Some may be legitimate programs.</a:t>
            </a:r>
          </a:p>
          <a:p>
            <a:pPr lvl="1"/>
            <a:r>
              <a:rPr lang="en-US" altLang="en-US" dirty="0" smtClean="0"/>
              <a:t>Others may be more sketchy.</a:t>
            </a:r>
          </a:p>
          <a:p>
            <a:r>
              <a:rPr lang="en-US" altLang="en-US" dirty="0" smtClean="0"/>
              <a:t>Some newer browsers may block third party add-on software</a:t>
            </a:r>
            <a:endParaRPr lang="en-US" altLang="en-US" dirty="0"/>
          </a:p>
          <a:p>
            <a:endParaRPr lang="en-CA" dirty="0"/>
          </a:p>
        </p:txBody>
      </p:sp>
    </p:spTree>
    <p:extLst>
      <p:ext uri="{BB962C8B-B14F-4D97-AF65-F5344CB8AC3E}">
        <p14:creationId xmlns:p14="http://schemas.microsoft.com/office/powerpoint/2010/main" val="2727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“Hacked” Computer System</a:t>
            </a:r>
            <a:endParaRPr lang="en-CA" dirty="0"/>
          </a:p>
        </p:txBody>
      </p:sp>
      <p:sp>
        <p:nvSpPr>
          <p:cNvPr id="3" name="Content Placeholder 2"/>
          <p:cNvSpPr>
            <a:spLocks noGrp="1"/>
          </p:cNvSpPr>
          <p:nvPr>
            <p:ph idx="1"/>
          </p:nvPr>
        </p:nvSpPr>
        <p:spPr/>
        <p:txBody>
          <a:bodyPr/>
          <a:lstStyle/>
          <a:p>
            <a:r>
              <a:rPr lang="en-CA" dirty="0" smtClean="0"/>
              <a:t>Refers to a computer system in which the security system has been compromised.</a:t>
            </a:r>
          </a:p>
          <a:p>
            <a:pPr lvl="1"/>
            <a:r>
              <a:rPr lang="en-CA" dirty="0" smtClean="0"/>
              <a:t>“…to </a:t>
            </a:r>
            <a:r>
              <a:rPr lang="en-CA" dirty="0"/>
              <a:t>gain access to a computer </a:t>
            </a:r>
            <a:r>
              <a:rPr lang="en-CA" dirty="0" smtClean="0"/>
              <a:t>illegally” (www.m-w.com)</a:t>
            </a:r>
          </a:p>
          <a:p>
            <a:pPr lvl="1"/>
            <a:r>
              <a:rPr lang="en-CA" dirty="0" smtClean="0"/>
              <a:t>“To </a:t>
            </a:r>
            <a:r>
              <a:rPr lang="en-CA" dirty="0"/>
              <a:t>use one's skill in computer programming to gain illegal or unauthorized access to a file or network” (</a:t>
            </a:r>
            <a:r>
              <a:rPr lang="en-CA" dirty="0">
                <a:hlinkClick r:id="rId3"/>
              </a:rPr>
              <a:t>http://</a:t>
            </a:r>
            <a:r>
              <a:rPr lang="en-CA" dirty="0" smtClean="0">
                <a:hlinkClick r:id="rId3"/>
              </a:rPr>
              <a:t>www.thefreedictionary.com</a:t>
            </a:r>
            <a:r>
              <a:rPr lang="en-CA" dirty="0" smtClean="0"/>
              <a:t>)</a:t>
            </a:r>
          </a:p>
          <a:p>
            <a:pPr lvl="1"/>
            <a:r>
              <a:rPr lang="en-CA" dirty="0" smtClean="0"/>
              <a:t>Allow access to the data on the computer(s)</a:t>
            </a:r>
          </a:p>
          <a:p>
            <a:r>
              <a:rPr lang="en-CA" dirty="0" smtClean="0"/>
              <a:t>It can be done in many ways: </a:t>
            </a:r>
          </a:p>
          <a:p>
            <a:pPr lvl="1"/>
            <a:r>
              <a:rPr lang="en-CA" dirty="0" smtClean="0"/>
              <a:t>Sometimes it’s as simple as getting an administrator password</a:t>
            </a:r>
          </a:p>
          <a:p>
            <a:r>
              <a:rPr lang="en-CA" dirty="0" smtClean="0"/>
              <a:t>Sometimes this term is used in popular culture (even by news media outlets) for less serious security issues.</a:t>
            </a:r>
          </a:p>
          <a:p>
            <a:endParaRPr lang="en-CA" dirty="0"/>
          </a:p>
        </p:txBody>
      </p:sp>
    </p:spTree>
    <p:extLst>
      <p:ext uri="{BB962C8B-B14F-4D97-AF65-F5344CB8AC3E}">
        <p14:creationId xmlns:p14="http://schemas.microsoft.com/office/powerpoint/2010/main" val="3702094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Your Software?</a:t>
            </a:r>
            <a:endParaRPr lang="en-US" dirty="0"/>
          </a:p>
        </p:txBody>
      </p:sp>
      <p:sp>
        <p:nvSpPr>
          <p:cNvPr id="3" name="Content Placeholder 2"/>
          <p:cNvSpPr>
            <a:spLocks noGrp="1"/>
          </p:cNvSpPr>
          <p:nvPr>
            <p:ph idx="1"/>
          </p:nvPr>
        </p:nvSpPr>
        <p:spPr>
          <a:xfrm>
            <a:off x="1311730" y="1447800"/>
            <a:ext cx="6498769" cy="5029200"/>
          </a:xfrm>
        </p:spPr>
        <p:txBody>
          <a:bodyPr/>
          <a:lstStyle/>
          <a:p>
            <a:r>
              <a:rPr lang="en-US" sz="2000" dirty="0" smtClean="0"/>
              <a:t>Direct from the vendor (make sure you go to the right website or even use physical media – yes there is an advantage to getting CD/DVD)</a:t>
            </a:r>
          </a:p>
          <a:p>
            <a:r>
              <a:rPr lang="en-US" sz="2000" dirty="0" smtClean="0"/>
              <a:t>Getting software from an official ‘app-type store’ (some stores are safer than others)</a:t>
            </a:r>
          </a:p>
          <a:p>
            <a:endParaRPr lang="en-US" sz="2000" dirty="0"/>
          </a:p>
          <a:p>
            <a:r>
              <a:rPr lang="en-US" sz="2000" dirty="0" smtClean="0"/>
              <a:t>Go to sites recommended by reputable sources e.g. computer magazines (</a:t>
            </a:r>
            <a:r>
              <a:rPr lang="en-US" sz="2000" dirty="0" err="1" smtClean="0"/>
              <a:t>PCMag</a:t>
            </a:r>
            <a:r>
              <a:rPr lang="en-US" sz="2000" dirty="0" smtClean="0"/>
              <a:t>)</a:t>
            </a:r>
          </a:p>
          <a:p>
            <a:endParaRPr lang="en-US" sz="2000" dirty="0"/>
          </a:p>
          <a:p>
            <a:r>
              <a:rPr lang="en-US" sz="2000" dirty="0" smtClean="0"/>
              <a:t>The general Internet (e.g. you find via a search website)</a:t>
            </a:r>
          </a:p>
          <a:p>
            <a:endParaRPr lang="en-US" sz="2000" dirty="0"/>
          </a:p>
          <a:p>
            <a:r>
              <a:rPr lang="en-US" sz="2000" dirty="0" smtClean="0"/>
              <a:t>‘Pirate’ websites: ‘torrents’, ‘warez’ (offer ‘cracked’ commercial software)</a:t>
            </a:r>
          </a:p>
          <a:p>
            <a:endParaRPr lang="en-US" sz="2000" dirty="0"/>
          </a:p>
        </p:txBody>
      </p:sp>
      <p:cxnSp>
        <p:nvCxnSpPr>
          <p:cNvPr id="5" name="Straight Arrow Connector 4"/>
          <p:cNvCxnSpPr/>
          <p:nvPr/>
        </p:nvCxnSpPr>
        <p:spPr>
          <a:xfrm flipV="1">
            <a:off x="457200" y="1676400"/>
            <a:ext cx="0" cy="99060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781300"/>
            <a:ext cx="1752600" cy="685800"/>
          </a:xfrm>
          <a:prstGeom prst="rect">
            <a:avLst/>
          </a:prstGeom>
          <a:noFill/>
        </p:spPr>
        <p:txBody>
          <a:bodyPr wrap="square" rtlCol="0">
            <a:noAutofit/>
          </a:bodyPr>
          <a:lstStyle/>
          <a:p>
            <a:r>
              <a:rPr lang="en-US" sz="2000" b="1" dirty="0" smtClean="0">
                <a:latin typeface="Arial" panose="020B0604020202020204" pitchFamily="34" charset="0"/>
                <a:cs typeface="Arial" panose="020B0604020202020204" pitchFamily="34" charset="0"/>
              </a:rPr>
              <a:t>More safe</a:t>
            </a:r>
          </a:p>
        </p:txBody>
      </p:sp>
      <p:cxnSp>
        <p:nvCxnSpPr>
          <p:cNvPr id="7" name="Straight Arrow Connector 6"/>
          <p:cNvCxnSpPr/>
          <p:nvPr/>
        </p:nvCxnSpPr>
        <p:spPr>
          <a:xfrm>
            <a:off x="8665028" y="3158671"/>
            <a:ext cx="0" cy="80372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0499" y="2781300"/>
            <a:ext cx="1752600" cy="685800"/>
          </a:xfrm>
          <a:prstGeom prst="rect">
            <a:avLst/>
          </a:prstGeom>
          <a:noFill/>
        </p:spPr>
        <p:txBody>
          <a:bodyPr wrap="square" rtlCol="0">
            <a:noAutofit/>
          </a:bodyPr>
          <a:lstStyle/>
          <a:p>
            <a:r>
              <a:rPr lang="en-US" sz="2000" b="1" dirty="0" smtClean="0">
                <a:latin typeface="Arial" panose="020B0604020202020204" pitchFamily="34" charset="0"/>
                <a:cs typeface="Arial" panose="020B0604020202020204" pitchFamily="34" charset="0"/>
              </a:rPr>
              <a:t>Less safe</a:t>
            </a:r>
          </a:p>
        </p:txBody>
      </p:sp>
    </p:spTree>
    <p:extLst>
      <p:ext uri="{BB962C8B-B14F-4D97-AF65-F5344CB8AC3E}">
        <p14:creationId xmlns:p14="http://schemas.microsoft.com/office/powerpoint/2010/main" val="2972431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6401356" y="1252537"/>
            <a:ext cx="2742645" cy="2967037"/>
            <a:chOff x="5527230" y="1635760"/>
            <a:chExt cx="2743329"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265791" cy="1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b="1" dirty="0">
                  <a:solidFill>
                    <a:srgbClr val="FF0000"/>
                  </a:solidFill>
                </a:rPr>
                <a:t>A popup comes up looking like something legitimate from Windows. How do avoid installing malware </a:t>
              </a:r>
              <a:r>
                <a:rPr lang="en-US" altLang="en-US" sz="1600" b="1" dirty="0" smtClean="0">
                  <a:solidFill>
                    <a:srgbClr val="FF0000"/>
                  </a:solidFill>
                </a:rPr>
                <a:t>when you see </a:t>
              </a:r>
              <a:r>
                <a:rPr lang="en-US" altLang="en-US" sz="1600" b="1" dirty="0">
                  <a:solidFill>
                    <a:srgbClr val="FF0000"/>
                  </a:solidFill>
                </a:rPr>
                <a:t>this window?</a:t>
              </a:r>
              <a:endParaRPr lang="en-CA" altLang="en-US" sz="1600" b="1" dirty="0">
                <a:solidFill>
                  <a:srgbClr val="FF0000"/>
                </a:solidFill>
              </a:endParaRPr>
            </a:p>
          </p:txBody>
        </p:sp>
      </p:grpSp>
      <p:grpSp>
        <p:nvGrpSpPr>
          <p:cNvPr id="10" name="Group 9"/>
          <p:cNvGrpSpPr/>
          <p:nvPr/>
        </p:nvGrpSpPr>
        <p:grpSpPr>
          <a:xfrm>
            <a:off x="-25400" y="1252537"/>
            <a:ext cx="6426755" cy="3523524"/>
            <a:chOff x="-25400" y="1252537"/>
            <a:chExt cx="6426755" cy="3523524"/>
          </a:xfrm>
        </p:grpSpPr>
        <p:sp>
          <p:nvSpPr>
            <p:cNvPr id="39942" name="TextBox 12"/>
            <p:cNvSpPr txBox="1">
              <a:spLocks noChangeArrowheads="1"/>
            </p:cNvSpPr>
            <p:nvPr/>
          </p:nvSpPr>
          <p:spPr bwMode="auto">
            <a:xfrm>
              <a:off x="-25400" y="4318861"/>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dirty="0" smtClean="0"/>
                <a:t>From: James (credit for the image not for the scareware popup)</a:t>
              </a:r>
              <a:endParaRPr lang="en-CA" altLang="en-US" sz="1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2537"/>
              <a:ext cx="6401355" cy="3078747"/>
            </a:xfrm>
            <a:prstGeom prst="rect">
              <a:avLst/>
            </a:prstGeom>
          </p:spPr>
        </p:pic>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3"/>
              </a:rPr>
              <a:t>http</a:t>
            </a:r>
            <a:r>
              <a:rPr lang="en-US" dirty="0">
                <a:hlinkClick r:id="rId3"/>
              </a:rPr>
              <a:t>://</a:t>
            </a:r>
            <a:r>
              <a:rPr lang="en-US" dirty="0" smtClean="0">
                <a:hlinkClick r:id="rId3"/>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Scammers Are Annoying But…</a:t>
            </a:r>
            <a:endParaRPr lang="en-US" dirty="0"/>
          </a:p>
        </p:txBody>
      </p:sp>
      <p:sp>
        <p:nvSpPr>
          <p:cNvPr id="3" name="Content Placeholder 2"/>
          <p:cNvSpPr>
            <a:spLocks noGrp="1"/>
          </p:cNvSpPr>
          <p:nvPr>
            <p:ph idx="1"/>
          </p:nvPr>
        </p:nvSpPr>
        <p:spPr/>
        <p:txBody>
          <a:bodyPr/>
          <a:lstStyle/>
          <a:p>
            <a:r>
              <a:rPr lang="en-US" dirty="0" smtClean="0"/>
              <a:t>…it’s probably best to avoid confrontations:</a:t>
            </a:r>
          </a:p>
          <a:p>
            <a:pPr lvl="1"/>
            <a:r>
              <a:rPr lang="en-US" dirty="0" smtClean="0">
                <a:hlinkClick r:id="rId2"/>
              </a:rPr>
              <a:t>http</a:t>
            </a:r>
            <a:r>
              <a:rPr lang="en-US" dirty="0">
                <a:hlinkClick r:id="rId2"/>
              </a:rPr>
              <a:t>://globalnews.ca/news/1444283/calgary-couple-harassed-over-phoney-lottery-scam</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1182235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dirty="0"/>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
        <p:nvSpPr>
          <p:cNvPr id="2" name="TextBox 1"/>
          <p:cNvSpPr txBox="1"/>
          <p:nvPr/>
        </p:nvSpPr>
        <p:spPr>
          <a:xfrm>
            <a:off x="381000" y="5598146"/>
            <a:ext cx="4838700" cy="658191"/>
          </a:xfrm>
          <a:prstGeom prst="rect">
            <a:avLst/>
          </a:prstGeom>
          <a:noFill/>
        </p:spPr>
        <p:txBody>
          <a:bodyPr wrap="square" rtlCol="0">
            <a:noAutofit/>
          </a:bodyPr>
          <a:lstStyle/>
          <a:p>
            <a:r>
              <a:rPr lang="en-CA" sz="2000" dirty="0" smtClean="0"/>
              <a:t>Think this could never happen to you?</a:t>
            </a:r>
          </a:p>
          <a:p>
            <a:pPr marL="342900" indent="-342900">
              <a:buFont typeface="Arial" panose="020B0604020202020204" pitchFamily="34" charset="0"/>
              <a:buChar char="•"/>
            </a:pPr>
            <a:r>
              <a:rPr lang="en-CA" altLang="en-US" sz="2000" dirty="0">
                <a:hlinkClick r:id="rId5"/>
              </a:rPr>
              <a:t>http://www.ucal.gary.ca</a:t>
            </a:r>
            <a:r>
              <a:rPr lang="en-CA" altLang="en-US" sz="2000" dirty="0" smtClean="0">
                <a:hlinkClick r:id="rId5"/>
              </a:rPr>
              <a:t>/</a:t>
            </a:r>
            <a:endParaRPr lang="en-CA" altLang="en-US" sz="2000" dirty="0" smtClean="0"/>
          </a:p>
          <a:p>
            <a:pPr marL="342900" indent="-342900">
              <a:buFont typeface="Arial" panose="020B0604020202020204" pitchFamily="34" charset="0"/>
              <a:buChar char="•"/>
            </a:pPr>
            <a:r>
              <a:rPr lang="en-CA" altLang="en-US" sz="2000" dirty="0" smtClean="0"/>
              <a:t>Also: </a:t>
            </a:r>
            <a:r>
              <a:rPr lang="en-US" sz="2000" dirty="0" smtClean="0"/>
              <a:t>sometimes </a:t>
            </a:r>
            <a:r>
              <a:rPr lang="en-US" sz="2000" dirty="0"/>
              <a:t>incomplete web addresses are displayed on mobiles</a:t>
            </a:r>
          </a:p>
          <a:p>
            <a:pPr marL="342900" indent="-342900">
              <a:buFont typeface="Arial" panose="020B0604020202020204" pitchFamily="34" charset="0"/>
              <a:buChar char="•"/>
            </a:pPr>
            <a:endParaRPr lang="en-CA" altLang="en-US" sz="2000" dirty="0"/>
          </a:p>
          <a:p>
            <a:endParaRPr lang="en-CA" sz="1200" dirty="0" smtClean="0"/>
          </a:p>
        </p:txBody>
      </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p>
          <a:p>
            <a:r>
              <a:rPr lang="en-US" dirty="0" smtClean="0"/>
              <a:t>Social media can be far from the safest source:</a:t>
            </a:r>
          </a:p>
          <a:p>
            <a:pPr lvl="1"/>
            <a:r>
              <a:rPr lang="en-US" dirty="0">
                <a:hlinkClick r:id="rId3"/>
              </a:rPr>
              <a:t>http://</a:t>
            </a:r>
            <a:r>
              <a:rPr lang="en-US" dirty="0" smtClean="0">
                <a:hlinkClick r:id="rId3"/>
              </a:rPr>
              <a:t>money.cnn.com/2017/11/24/technology/black-friday-cyber-monday-shopping-scams/index.html</a:t>
            </a:r>
            <a:endParaRPr lang="en-US" dirty="0" smtClean="0"/>
          </a:p>
          <a:p>
            <a:r>
              <a:rPr lang="en-US" dirty="0" smtClean="0"/>
              <a:t>Sometimes a source that you viewed as reputable may make mistakes</a:t>
            </a:r>
          </a:p>
          <a:p>
            <a:pPr lvl="1"/>
            <a:r>
              <a:rPr lang="en-CA" dirty="0">
                <a:hlinkClick r:id="rId4"/>
              </a:rPr>
              <a:t>https://</a:t>
            </a:r>
            <a:r>
              <a:rPr lang="en-CA" dirty="0" smtClean="0">
                <a:hlinkClick r:id="rId4"/>
              </a:rPr>
              <a:t>www.nytimes.com/2017/09/20/business/equifax-fake-website.html</a:t>
            </a:r>
            <a:endParaRPr lang="en-US" dirty="0"/>
          </a:p>
          <a:p>
            <a:pPr lvl="1"/>
            <a:endParaRPr lang="en-US" dirty="0"/>
          </a:p>
          <a:p>
            <a:pPr lvl="1"/>
            <a:endParaRPr lang="en-US" dirty="0" smtClean="0"/>
          </a:p>
        </p:txBody>
      </p:sp>
    </p:spTree>
    <p:extLst>
      <p:ext uri="{BB962C8B-B14F-4D97-AF65-F5344CB8AC3E}">
        <p14:creationId xmlns:p14="http://schemas.microsoft.com/office/powerpoint/2010/main" val="18032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Phishing</a:t>
            </a:r>
            <a:endParaRPr lang="en-CA" dirty="0"/>
          </a:p>
        </p:txBody>
      </p:sp>
      <p:sp>
        <p:nvSpPr>
          <p:cNvPr id="3" name="Content Placeholder 2"/>
          <p:cNvSpPr>
            <a:spLocks noGrp="1"/>
          </p:cNvSpPr>
          <p:nvPr>
            <p:ph idx="1"/>
          </p:nvPr>
        </p:nvSpPr>
        <p:spPr/>
        <p:txBody>
          <a:bodyPr/>
          <a:lstStyle/>
          <a:p>
            <a:r>
              <a:rPr lang="en-CA" dirty="0" smtClean="0"/>
              <a:t>An attempt to get another person to reveal personal or confidential information (such as passwords) through trickery.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3118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5"/>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pPr lvl="1"/>
            <a:r>
              <a:rPr lang="en-US" altLang="en-US" dirty="0" smtClean="0"/>
              <a:t>Also look for any specific guarantees made by the company in the event of a security breach (but also scan for exclusions)</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0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Strong encryption means </a:t>
            </a:r>
            <a:r>
              <a:rPr lang="en-US" dirty="0">
                <a:ea typeface="ＭＳ Ｐゴシック" pitchFamily="34" charset="-128"/>
                <a:cs typeface="Consolas" pitchFamily="49" charset="0"/>
              </a:rPr>
              <a:t>that the administrators of the intermediate computers cannot view the </a:t>
            </a:r>
            <a:r>
              <a:rPr lang="en-US" dirty="0" smtClean="0">
                <a:ea typeface="ＭＳ Ｐゴシック" pitchFamily="34" charset="-128"/>
                <a:cs typeface="Consolas" pitchFamily="49" charset="0"/>
              </a:rPr>
              <a:t>information</a:t>
            </a:r>
            <a:endParaRPr lang="en-US"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a:t>
            </a:r>
            <a:endParaRPr lang="en-CA" dirty="0"/>
          </a:p>
        </p:txBody>
      </p:sp>
      <p:sp>
        <p:nvSpPr>
          <p:cNvPr id="3" name="Content Placeholder 2"/>
          <p:cNvSpPr>
            <a:spLocks noGrp="1"/>
          </p:cNvSpPr>
          <p:nvPr>
            <p:ph idx="1"/>
          </p:nvPr>
        </p:nvSpPr>
        <p:spPr/>
        <p:txBody>
          <a:bodyPr/>
          <a:lstStyle/>
          <a:p>
            <a:r>
              <a:rPr lang="en-CA" dirty="0" smtClean="0"/>
              <a:t>Even with the best encryption, if the password is weak a brute force approach can ‘crack’ your security.</a:t>
            </a:r>
          </a:p>
          <a:p>
            <a:pPr lvl="1"/>
            <a:r>
              <a:rPr lang="en-CA" dirty="0" smtClean="0"/>
              <a:t>Because computers of today perform math quickly and a brute force approach is just mathematically going through possible combinations a poorly chosen password can eventually be determined.</a:t>
            </a:r>
          </a:p>
          <a:p>
            <a:pPr lvl="1"/>
            <a:r>
              <a:rPr lang="en-CA" dirty="0" smtClean="0"/>
              <a:t>E.g. 3 binary digit password and “brute force” hack</a:t>
            </a:r>
          </a:p>
          <a:p>
            <a:pPr lvl="2"/>
            <a:r>
              <a:rPr lang="en-CA" dirty="0" smtClean="0">
                <a:latin typeface="Consolas" panose="020B0609020204030204" pitchFamily="49" charset="0"/>
              </a:rPr>
              <a:t>000</a:t>
            </a:r>
          </a:p>
          <a:p>
            <a:pPr lvl="2"/>
            <a:r>
              <a:rPr lang="en-CA" dirty="0" smtClean="0">
                <a:latin typeface="Consolas" panose="020B0609020204030204" pitchFamily="49" charset="0"/>
              </a:rPr>
              <a:t>001</a:t>
            </a:r>
          </a:p>
          <a:p>
            <a:pPr lvl="2"/>
            <a:r>
              <a:rPr lang="en-CA" dirty="0" smtClean="0">
                <a:latin typeface="Consolas" panose="020B0609020204030204" pitchFamily="49" charset="0"/>
              </a:rPr>
              <a:t>010</a:t>
            </a:r>
          </a:p>
          <a:p>
            <a:pPr lvl="2"/>
            <a:r>
              <a:rPr lang="en-CA" dirty="0" smtClean="0">
                <a:latin typeface="Consolas" panose="020B0609020204030204" pitchFamily="49" charset="0"/>
              </a:rPr>
              <a:t>011</a:t>
            </a:r>
          </a:p>
          <a:p>
            <a:pPr lvl="2"/>
            <a:r>
              <a:rPr lang="en-CA" dirty="0" smtClean="0">
                <a:latin typeface="Consolas" panose="020B0609020204030204" pitchFamily="49" charset="0"/>
              </a:rPr>
              <a:t>100</a:t>
            </a:r>
          </a:p>
          <a:p>
            <a:pPr lvl="2"/>
            <a:r>
              <a:rPr lang="en-CA" dirty="0" smtClean="0">
                <a:latin typeface="Consolas" panose="020B0609020204030204" pitchFamily="49" charset="0"/>
              </a:rPr>
              <a:t>101</a:t>
            </a:r>
          </a:p>
          <a:p>
            <a:pPr lvl="2"/>
            <a:r>
              <a:rPr lang="en-CA" dirty="0" smtClean="0">
                <a:latin typeface="Consolas" panose="020B0609020204030204" pitchFamily="49" charset="0"/>
              </a:rPr>
              <a:t>110</a:t>
            </a:r>
          </a:p>
          <a:p>
            <a:pPr lvl="2"/>
            <a:r>
              <a:rPr lang="en-CA" dirty="0" smtClean="0">
                <a:latin typeface="Consolas" panose="020B0609020204030204" pitchFamily="49" charset="0"/>
              </a:rPr>
              <a:t>111</a:t>
            </a:r>
          </a:p>
          <a:p>
            <a:pPr lvl="1"/>
            <a:r>
              <a:rPr lang="en-CA" dirty="0" smtClean="0"/>
              <a:t>2 raised to the number of bits = number of combinations</a:t>
            </a:r>
            <a:endParaRPr lang="en-CA" dirty="0"/>
          </a:p>
        </p:txBody>
      </p:sp>
    </p:spTree>
    <p:extLst>
      <p:ext uri="{BB962C8B-B14F-4D97-AF65-F5344CB8AC3E}">
        <p14:creationId xmlns:p14="http://schemas.microsoft.com/office/powerpoint/2010/main" val="9303597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r>
              <a:rPr lang="en-CA" dirty="0" smtClean="0"/>
              <a:t>The more bits used, the harder it is to guess (‘crack’) the password</a:t>
            </a:r>
          </a:p>
          <a:p>
            <a:r>
              <a:rPr lang="en-CA" dirty="0" smtClean="0"/>
              <a:t>2</a:t>
            </a:r>
            <a:r>
              <a:rPr lang="en-CA" baseline="30000" dirty="0" smtClean="0"/>
              <a:t>1</a:t>
            </a:r>
            <a:r>
              <a:rPr lang="en-CA" dirty="0" smtClean="0"/>
              <a:t> = 2 combinations</a:t>
            </a:r>
          </a:p>
          <a:p>
            <a:r>
              <a:rPr lang="en-CA" dirty="0" smtClean="0"/>
              <a:t>2</a:t>
            </a:r>
            <a:r>
              <a:rPr lang="en-CA" baseline="30000" dirty="0" smtClean="0"/>
              <a:t>2</a:t>
            </a:r>
            <a:r>
              <a:rPr lang="en-CA" dirty="0" smtClean="0"/>
              <a:t> </a:t>
            </a:r>
            <a:r>
              <a:rPr lang="en-CA" dirty="0"/>
              <a:t>= </a:t>
            </a:r>
            <a:r>
              <a:rPr lang="en-CA" dirty="0" smtClean="0"/>
              <a:t>4 </a:t>
            </a:r>
            <a:r>
              <a:rPr lang="en-CA" dirty="0"/>
              <a:t>combinations</a:t>
            </a:r>
          </a:p>
          <a:p>
            <a:r>
              <a:rPr lang="en-CA" dirty="0" smtClean="0"/>
              <a:t>2</a:t>
            </a:r>
            <a:r>
              <a:rPr lang="en-CA" baseline="30000" dirty="0" smtClean="0"/>
              <a:t>3</a:t>
            </a:r>
            <a:r>
              <a:rPr lang="en-CA" dirty="0" smtClean="0"/>
              <a:t> </a:t>
            </a:r>
            <a:r>
              <a:rPr lang="en-CA" dirty="0"/>
              <a:t>= </a:t>
            </a:r>
            <a:r>
              <a:rPr lang="en-CA" dirty="0" smtClean="0"/>
              <a:t>8 </a:t>
            </a:r>
            <a:r>
              <a:rPr lang="en-CA" dirty="0"/>
              <a:t>combinations</a:t>
            </a:r>
          </a:p>
          <a:p>
            <a:r>
              <a:rPr lang="en-CA" dirty="0" smtClean="0"/>
              <a:t>…</a:t>
            </a:r>
          </a:p>
          <a:p>
            <a:r>
              <a:rPr lang="en-CA" dirty="0" smtClean="0"/>
              <a:t>2</a:t>
            </a:r>
            <a:r>
              <a:rPr lang="en-CA" baseline="30000" dirty="0" smtClean="0"/>
              <a:t>24</a:t>
            </a:r>
            <a:r>
              <a:rPr lang="en-CA" dirty="0" smtClean="0"/>
              <a:t> ~ 16 million combinations </a:t>
            </a:r>
          </a:p>
          <a:p>
            <a:r>
              <a:rPr lang="en-CA" dirty="0" smtClean="0"/>
              <a:t>2</a:t>
            </a:r>
            <a:r>
              <a:rPr lang="en-CA" baseline="30000" dirty="0" smtClean="0"/>
              <a:t>32</a:t>
            </a:r>
            <a:r>
              <a:rPr lang="en-CA" dirty="0" smtClean="0"/>
              <a:t> </a:t>
            </a:r>
            <a:r>
              <a:rPr lang="en-CA" dirty="0"/>
              <a:t>~ 4</a:t>
            </a:r>
            <a:r>
              <a:rPr lang="en-CA" dirty="0" smtClean="0"/>
              <a:t> billion </a:t>
            </a:r>
            <a:r>
              <a:rPr lang="en-CA" dirty="0"/>
              <a:t>combinations </a:t>
            </a:r>
          </a:p>
          <a:p>
            <a:endParaRPr lang="en-CA" dirty="0"/>
          </a:p>
          <a:p>
            <a:endParaRPr lang="en-CA" dirty="0" smtClean="0"/>
          </a:p>
        </p:txBody>
      </p:sp>
    </p:spTree>
    <p:extLst>
      <p:ext uri="{BB962C8B-B14F-4D97-AF65-F5344CB8AC3E}">
        <p14:creationId xmlns:p14="http://schemas.microsoft.com/office/powerpoint/2010/main" val="35408405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 (3)</a:t>
            </a:r>
            <a:endParaRPr lang="en-CA" dirty="0"/>
          </a:p>
        </p:txBody>
      </p:sp>
      <p:sp>
        <p:nvSpPr>
          <p:cNvPr id="3" name="Content Placeholder 2"/>
          <p:cNvSpPr>
            <a:spLocks noGrp="1"/>
          </p:cNvSpPr>
          <p:nvPr>
            <p:ph idx="1"/>
          </p:nvPr>
        </p:nvSpPr>
        <p:spPr/>
        <p:txBody>
          <a:bodyPr/>
          <a:lstStyle/>
          <a:p>
            <a:r>
              <a:rPr lang="en-CA" dirty="0" smtClean="0"/>
              <a:t>Using different characters makes it even harder to guess a password</a:t>
            </a:r>
          </a:p>
          <a:p>
            <a:pPr lvl="1"/>
            <a:r>
              <a:rPr lang="en-CA" dirty="0" smtClean="0"/>
              <a:t>E.g. Using only digits </a:t>
            </a:r>
          </a:p>
          <a:p>
            <a:pPr lvl="2"/>
            <a:r>
              <a:rPr lang="en-CA" dirty="0" smtClean="0"/>
              <a:t>a single digit password =10 combinations (0- 9)</a:t>
            </a:r>
          </a:p>
          <a:p>
            <a:pPr lvl="2"/>
            <a:r>
              <a:rPr lang="en-CA" dirty="0" smtClean="0"/>
              <a:t>Two digit password = 100 combinations (0-99)</a:t>
            </a:r>
          </a:p>
          <a:p>
            <a:pPr lvl="1"/>
            <a:r>
              <a:rPr lang="en-CA" dirty="0" smtClean="0"/>
              <a:t>E.g. same case alpha</a:t>
            </a:r>
          </a:p>
          <a:p>
            <a:pPr lvl="2"/>
            <a:r>
              <a:rPr lang="en-CA" dirty="0" smtClean="0"/>
              <a:t>Using a single alpha (lower case) = 26 combinations</a:t>
            </a:r>
          </a:p>
          <a:p>
            <a:pPr lvl="2"/>
            <a:r>
              <a:rPr lang="en-CA" dirty="0" smtClean="0"/>
              <a:t>Using two alpha (lower case) = 26 x 26 combinations</a:t>
            </a:r>
          </a:p>
          <a:p>
            <a:pPr lvl="1"/>
            <a:r>
              <a:rPr lang="en-CA" dirty="0"/>
              <a:t>E.g. </a:t>
            </a:r>
            <a:r>
              <a:rPr lang="en-CA" dirty="0" smtClean="0"/>
              <a:t>mixed </a:t>
            </a:r>
            <a:r>
              <a:rPr lang="en-CA" dirty="0"/>
              <a:t>case alpha</a:t>
            </a:r>
          </a:p>
          <a:p>
            <a:pPr lvl="2"/>
            <a:r>
              <a:rPr lang="en-CA" dirty="0"/>
              <a:t>Using a single alpha </a:t>
            </a:r>
            <a:r>
              <a:rPr lang="en-CA" dirty="0" smtClean="0"/>
              <a:t>(upper and lower </a:t>
            </a:r>
            <a:r>
              <a:rPr lang="en-CA" dirty="0"/>
              <a:t>case) = </a:t>
            </a:r>
            <a:r>
              <a:rPr lang="en-CA" dirty="0" smtClean="0"/>
              <a:t>52 combinations</a:t>
            </a:r>
          </a:p>
          <a:p>
            <a:pPr lvl="1"/>
            <a:r>
              <a:rPr lang="en-CA" dirty="0"/>
              <a:t>E.g. mixed case </a:t>
            </a:r>
            <a:r>
              <a:rPr lang="en-CA" dirty="0" smtClean="0"/>
              <a:t>alpha and digits</a:t>
            </a:r>
            <a:endParaRPr lang="en-CA" dirty="0"/>
          </a:p>
          <a:p>
            <a:pPr lvl="2"/>
            <a:r>
              <a:rPr lang="en-CA" dirty="0"/>
              <a:t>Using a single alpha </a:t>
            </a:r>
            <a:r>
              <a:rPr lang="en-CA" dirty="0" smtClean="0"/>
              <a:t>(52 mixed alpha plus 10 digits) </a:t>
            </a:r>
            <a:r>
              <a:rPr lang="en-CA" dirty="0"/>
              <a:t>= </a:t>
            </a:r>
            <a:r>
              <a:rPr lang="en-CA" dirty="0" smtClean="0"/>
              <a:t>62 </a:t>
            </a:r>
            <a:r>
              <a:rPr lang="en-CA" dirty="0"/>
              <a:t>combinations</a:t>
            </a:r>
          </a:p>
          <a:p>
            <a:pPr lvl="2"/>
            <a:endParaRPr lang="en-CA" dirty="0"/>
          </a:p>
          <a:p>
            <a:pPr lvl="2"/>
            <a:endParaRPr lang="en-CA" dirty="0" smtClean="0"/>
          </a:p>
          <a:p>
            <a:pPr lvl="2"/>
            <a:endParaRPr lang="en-CA" dirty="0" smtClean="0"/>
          </a:p>
          <a:p>
            <a:pPr lvl="1"/>
            <a:endParaRPr lang="en-CA" dirty="0"/>
          </a:p>
        </p:txBody>
      </p:sp>
    </p:spTree>
    <p:extLst>
      <p:ext uri="{BB962C8B-B14F-4D97-AF65-F5344CB8AC3E}">
        <p14:creationId xmlns:p14="http://schemas.microsoft.com/office/powerpoint/2010/main" val="17188250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Guides For Password Security</a:t>
            </a:r>
            <a:endParaRPr lang="en-CA" dirty="0"/>
          </a:p>
        </p:txBody>
      </p:sp>
      <p:sp>
        <p:nvSpPr>
          <p:cNvPr id="3" name="Content Placeholder 2"/>
          <p:cNvSpPr>
            <a:spLocks noGrp="1"/>
          </p:cNvSpPr>
          <p:nvPr>
            <p:ph idx="1"/>
          </p:nvPr>
        </p:nvSpPr>
        <p:spPr/>
        <p:txBody>
          <a:bodyPr/>
          <a:lstStyle/>
          <a:p>
            <a:r>
              <a:rPr lang="en-CA" dirty="0" smtClean="0"/>
              <a:t>Things to avoid in passwords</a:t>
            </a:r>
          </a:p>
          <a:p>
            <a:pPr lvl="1"/>
            <a:r>
              <a:rPr lang="en-CA" dirty="0" smtClean="0"/>
              <a:t>Never choose something of direct personal meaning to yourself that someone can guess</a:t>
            </a:r>
          </a:p>
          <a:p>
            <a:pPr lvl="2"/>
            <a:r>
              <a:rPr lang="en-CA" dirty="0" smtClean="0"/>
              <a:t>Name, birthdate, address, pet’s name etc.</a:t>
            </a:r>
          </a:p>
          <a:p>
            <a:r>
              <a:rPr lang="en-CA" dirty="0" smtClean="0"/>
              <a:t>Things to guide your choice of a password</a:t>
            </a:r>
          </a:p>
          <a:p>
            <a:pPr lvl="1"/>
            <a:r>
              <a:rPr lang="en-CA" dirty="0" smtClean="0"/>
              <a:t>Avoid using dictionary words (that part of the password can be easily guessed)</a:t>
            </a:r>
          </a:p>
          <a:p>
            <a:pPr lvl="1"/>
            <a:r>
              <a:rPr lang="en-CA" dirty="0" smtClean="0"/>
              <a:t>Use a mix of alpha (mix case), numeric, “special characters” </a:t>
            </a:r>
          </a:p>
          <a:p>
            <a:pPr lvl="1"/>
            <a:r>
              <a:rPr lang="en-CA" dirty="0" smtClean="0"/>
              <a:t>E.g. </a:t>
            </a:r>
            <a:r>
              <a:rPr lang="en-CA" dirty="0" err="1" smtClean="0">
                <a:latin typeface="Consolas" panose="020B0609020204030204" pitchFamily="49" charset="0"/>
              </a:rPr>
              <a:t>Marieieie-is_mEye</a:t>
            </a:r>
            <a:r>
              <a:rPr lang="en-CA" dirty="0" smtClean="0">
                <a:latin typeface="Consolas" panose="020B0609020204030204" pitchFamily="49" charset="0"/>
                <a:sym typeface="Wingdings" panose="05000000000000000000" pitchFamily="2" charset="2"/>
              </a:rPr>
              <a:t>:-)</a:t>
            </a:r>
            <a:r>
              <a:rPr lang="en-CA" dirty="0" err="1" smtClean="0">
                <a:latin typeface="Consolas" panose="020B0609020204030204" pitchFamily="49" charset="0"/>
                <a:sym typeface="Wingdings" panose="05000000000000000000" pitchFamily="2" charset="2"/>
              </a:rPr>
              <a:t>BaE</a:t>
            </a:r>
            <a:endParaRPr lang="en-CA" dirty="0">
              <a:latin typeface="Consolas" panose="020B0609020204030204" pitchFamily="49" charset="0"/>
              <a:sym typeface="Wingdings" panose="05000000000000000000" pitchFamily="2" charset="2"/>
            </a:endParaRPr>
          </a:p>
          <a:p>
            <a:r>
              <a:rPr lang="en-CA" dirty="0" smtClean="0">
                <a:sym typeface="Wingdings" panose="05000000000000000000" pitchFamily="2" charset="2"/>
              </a:rPr>
              <a:t>But you may have heard that the password creation rule of thumb (e.g. using special characters) is ‘bad’ – not in and of itself</a:t>
            </a:r>
          </a:p>
          <a:p>
            <a:pPr lvl="1"/>
            <a:r>
              <a:rPr lang="en-CA" dirty="0" smtClean="0">
                <a:sym typeface="Wingdings" panose="05000000000000000000" pitchFamily="2" charset="2"/>
              </a:rPr>
              <a:t>Compare: ‘</a:t>
            </a:r>
            <a:r>
              <a:rPr lang="en-CA" dirty="0" smtClean="0">
                <a:latin typeface="Consolas" panose="020B0609020204030204" pitchFamily="49" charset="0"/>
                <a:sym typeface="Wingdings" panose="05000000000000000000" pitchFamily="2" charset="2"/>
              </a:rPr>
              <a:t>Ab&amp;9</a:t>
            </a:r>
            <a:r>
              <a:rPr lang="en-CA" dirty="0" smtClean="0">
                <a:sym typeface="Wingdings" panose="05000000000000000000" pitchFamily="2" charset="2"/>
              </a:rPr>
              <a:t>’ vs. ‘</a:t>
            </a:r>
            <a:r>
              <a:rPr lang="en-CA" dirty="0" err="1" smtClean="0">
                <a:latin typeface="Consolas" panose="020B0609020204030204" pitchFamily="49" charset="0"/>
                <a:sym typeface="Wingdings" panose="05000000000000000000" pitchFamily="2" charset="2"/>
              </a:rPr>
              <a:t>eiejknienjneikeijhnvjkjkjkjeudhhdjhuieienjhee</a:t>
            </a:r>
            <a:r>
              <a:rPr lang="en-CA" dirty="0" smtClean="0">
                <a:sym typeface="Wingdings" panose="05000000000000000000" pitchFamily="2" charset="2"/>
              </a:rPr>
              <a:t>’</a:t>
            </a:r>
          </a:p>
          <a:p>
            <a:pPr lvl="1"/>
            <a:r>
              <a:rPr lang="en-CA" dirty="0">
                <a:sym typeface="Wingdings" panose="05000000000000000000" pitchFamily="2" charset="2"/>
              </a:rPr>
              <a:t>Better: ‘</a:t>
            </a:r>
            <a:r>
              <a:rPr lang="en-CA" dirty="0" smtClean="0">
                <a:latin typeface="Consolas" panose="020B0609020204030204" pitchFamily="49" charset="0"/>
                <a:sym typeface="Wingdings" panose="05000000000000000000" pitchFamily="2" charset="2"/>
              </a:rPr>
              <a:t>Akieiek_9DUEb&amp;9</a:t>
            </a:r>
            <a:r>
              <a:rPr lang="en-CA" dirty="0" smtClean="0">
                <a:sym typeface="Wingdings" panose="05000000000000000000" pitchFamily="2" charset="2"/>
              </a:rPr>
              <a:t> </a:t>
            </a:r>
            <a:endParaRPr lang="en-CA" dirty="0"/>
          </a:p>
        </p:txBody>
      </p:sp>
    </p:spTree>
    <p:extLst>
      <p:ext uri="{BB962C8B-B14F-4D97-AF65-F5344CB8AC3E}">
        <p14:creationId xmlns:p14="http://schemas.microsoft.com/office/powerpoint/2010/main" val="13079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“Fall For It”?</a:t>
            </a:r>
            <a:endParaRPr lang="en-US" dirty="0"/>
          </a:p>
        </p:txBody>
      </p:sp>
      <p:sp>
        <p:nvSpPr>
          <p:cNvPr id="3" name="Content Placeholder 2"/>
          <p:cNvSpPr>
            <a:spLocks noGrp="1"/>
          </p:cNvSpPr>
          <p:nvPr>
            <p:ph idx="1"/>
          </p:nvPr>
        </p:nvSpPr>
        <p:spPr/>
        <p:txBody>
          <a:bodyPr/>
          <a:lstStyle/>
          <a:p>
            <a:r>
              <a:rPr lang="en-US" dirty="0" smtClean="0"/>
              <a:t>Too many</a:t>
            </a:r>
          </a:p>
          <a:p>
            <a:pPr lvl="1"/>
            <a:r>
              <a:rPr lang="en-CA" dirty="0"/>
              <a:t>Gartner estimates that 57 million U.S. Internet users have received fraudulent e-mail linked to phishing scams, and that 3% of them, or 1.7 million people, may have been tricked into divulging personal </a:t>
            </a:r>
            <a:r>
              <a:rPr lang="en-CA" dirty="0" smtClean="0"/>
              <a:t>information.</a:t>
            </a:r>
            <a:r>
              <a:rPr lang="en-CA" baseline="30000" dirty="0" smtClean="0"/>
              <a:t>1</a:t>
            </a:r>
          </a:p>
          <a:p>
            <a:pPr lvl="1"/>
            <a:r>
              <a:rPr lang="en-CA" dirty="0" smtClean="0"/>
              <a:t>(In contrast the “click through” rate of general spam junk email is just one half of a percent).</a:t>
            </a:r>
            <a:r>
              <a:rPr lang="en-CA" baseline="30000" dirty="0" smtClean="0"/>
              <a:t>2</a:t>
            </a:r>
          </a:p>
          <a:p>
            <a:pPr lvl="1"/>
            <a:r>
              <a:rPr lang="en-CA" dirty="0" smtClean="0"/>
              <a:t>Other sources provide a far gloomier picture (statistics sent to me via an university email from UC-IT)</a:t>
            </a:r>
          </a:p>
          <a:p>
            <a:pPr lvl="2"/>
            <a:r>
              <a:rPr lang="en-US" dirty="0" smtClean="0"/>
              <a:t>“On </a:t>
            </a:r>
            <a:r>
              <a:rPr lang="en-US" dirty="0"/>
              <a:t>average, 12-30 per cent of users open malicious emails and then click on a link in the email. Companies that provide training programs notice improvements of between 26 and 99 per cent in their phishing email click rates</a:t>
            </a:r>
            <a:r>
              <a:rPr lang="en-US" dirty="0" smtClean="0"/>
              <a:t>.”</a:t>
            </a:r>
            <a:r>
              <a:rPr lang="en-US" baseline="30000" dirty="0" smtClean="0"/>
              <a:t>3</a:t>
            </a:r>
          </a:p>
          <a:p>
            <a:pPr lvl="1"/>
            <a:r>
              <a:rPr lang="en-US" dirty="0" smtClean="0"/>
              <a:t>It’s serious enough at this university such that ALL faculty and staff will be tested!</a:t>
            </a:r>
            <a:endParaRPr lang="en-US" dirty="0"/>
          </a:p>
        </p:txBody>
      </p:sp>
      <p:sp>
        <p:nvSpPr>
          <p:cNvPr id="4" name="TextBox 3"/>
          <p:cNvSpPr txBox="1"/>
          <p:nvPr/>
        </p:nvSpPr>
        <p:spPr>
          <a:xfrm>
            <a:off x="0" y="6248400"/>
            <a:ext cx="8686800" cy="457200"/>
          </a:xfrm>
          <a:prstGeom prst="rect">
            <a:avLst/>
          </a:prstGeom>
          <a:noFill/>
        </p:spPr>
        <p:txBody>
          <a:bodyPr wrap="square" rtlCol="0">
            <a:noAutofit/>
          </a:bodyPr>
          <a:lstStyle/>
          <a:p>
            <a:r>
              <a:rPr lang="en-US" sz="1000" dirty="0" smtClean="0"/>
              <a:t>1https</a:t>
            </a:r>
            <a:r>
              <a:rPr lang="en-US" sz="1000" dirty="0"/>
              <a:t>://</a:t>
            </a:r>
            <a:r>
              <a:rPr lang="en-US" sz="1000" dirty="0" smtClean="0"/>
              <a:t>www.computerworld.com/securitytopics/security/cybercrime/story/0,10801,92948,00.html </a:t>
            </a:r>
            <a:r>
              <a:rPr lang="en-US" sz="1000" dirty="0"/>
              <a:t>(Last accessed Nov 20, </a:t>
            </a:r>
            <a:r>
              <a:rPr lang="en-US" sz="1000" dirty="0" smtClean="0"/>
              <a:t>2017)</a:t>
            </a:r>
          </a:p>
          <a:p>
            <a:r>
              <a:rPr lang="en-US" sz="1000" dirty="0"/>
              <a:t>2 </a:t>
            </a:r>
            <a:r>
              <a:rPr lang="en-US" sz="1000" dirty="0">
                <a:hlinkClick r:id="rId2"/>
              </a:rPr>
              <a:t>https://</a:t>
            </a:r>
            <a:r>
              <a:rPr lang="en-US" sz="1000" dirty="0" smtClean="0">
                <a:hlinkClick r:id="rId2"/>
              </a:rPr>
              <a:t>www.computerworld.com/article/2564850/cybercrime-hacking/surge-in-phishing-attacks-prompts-calls-for-change.html</a:t>
            </a:r>
            <a:r>
              <a:rPr lang="en-US" sz="1000" dirty="0" smtClean="0"/>
              <a:t> (Last </a:t>
            </a:r>
            <a:r>
              <a:rPr lang="en-US" sz="1000" dirty="0"/>
              <a:t>accessed Nov 20, 2017</a:t>
            </a:r>
            <a:r>
              <a:rPr lang="en-US" sz="1000" dirty="0" smtClean="0"/>
              <a:t>)</a:t>
            </a:r>
            <a:endParaRPr lang="en-US" sz="1000" dirty="0"/>
          </a:p>
          <a:p>
            <a:r>
              <a:rPr lang="en-US" sz="1000" dirty="0" smtClean="0"/>
              <a:t>3 (</a:t>
            </a:r>
            <a:r>
              <a:rPr lang="en-US" sz="1000" dirty="0" err="1" smtClean="0"/>
              <a:t>Ponemon</a:t>
            </a:r>
            <a:r>
              <a:rPr lang="en-US" sz="1000" dirty="0" smtClean="0"/>
              <a:t> </a:t>
            </a:r>
            <a:r>
              <a:rPr lang="en-US" sz="1000" dirty="0"/>
              <a:t>2016 report, </a:t>
            </a:r>
            <a:r>
              <a:rPr lang="fr-FR" sz="1000" dirty="0">
                <a:hlinkClick r:id="rId3"/>
              </a:rPr>
              <a:t>https://securityintelligence.com/cost-of-a-data-breach-2016/</a:t>
            </a:r>
            <a:r>
              <a:rPr lang="fr-FR" sz="1000" dirty="0"/>
              <a:t>)</a:t>
            </a:r>
            <a:endParaRPr lang="en-US" sz="1000" baseline="30000" dirty="0"/>
          </a:p>
          <a:p>
            <a:endParaRPr lang="en-US" sz="1000" dirty="0" smtClean="0"/>
          </a:p>
        </p:txBody>
      </p:sp>
    </p:spTree>
    <p:extLst>
      <p:ext uri="{BB962C8B-B14F-4D97-AF65-F5344CB8AC3E}">
        <p14:creationId xmlns:p14="http://schemas.microsoft.com/office/powerpoint/2010/main" val="2224376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Alternatives</a:t>
            </a:r>
            <a:endParaRPr lang="en-US" dirty="0"/>
          </a:p>
        </p:txBody>
      </p:sp>
      <p:sp>
        <p:nvSpPr>
          <p:cNvPr id="3" name="Content Placeholder 2"/>
          <p:cNvSpPr>
            <a:spLocks noGrp="1"/>
          </p:cNvSpPr>
          <p:nvPr>
            <p:ph idx="1"/>
          </p:nvPr>
        </p:nvSpPr>
        <p:spPr/>
        <p:txBody>
          <a:bodyPr/>
          <a:lstStyle/>
          <a:p>
            <a:r>
              <a:rPr lang="en-US" dirty="0" smtClean="0"/>
              <a:t>Finger print and facial recognition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905000"/>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00" y="2895600"/>
            <a:ext cx="4673600" cy="3505200"/>
          </a:xfrm>
          <a:prstGeom prst="rect">
            <a:avLst/>
          </a:prstGeom>
        </p:spPr>
      </p:pic>
      <p:sp>
        <p:nvSpPr>
          <p:cNvPr id="6" name="TextBox 5"/>
          <p:cNvSpPr txBox="1"/>
          <p:nvPr/>
        </p:nvSpPr>
        <p:spPr>
          <a:xfrm>
            <a:off x="7162800" y="6636579"/>
            <a:ext cx="2590800" cy="381000"/>
          </a:xfrm>
          <a:prstGeom prst="rect">
            <a:avLst/>
          </a:prstGeom>
          <a:noFill/>
        </p:spPr>
        <p:txBody>
          <a:bodyPr wrap="square" rtlCol="0">
            <a:noAutofit/>
          </a:bodyPr>
          <a:lstStyle/>
          <a:p>
            <a:r>
              <a:rPr lang="en-US" sz="1200" dirty="0" smtClean="0"/>
              <a:t>Images: Curtesy of James Tams</a:t>
            </a:r>
          </a:p>
        </p:txBody>
      </p:sp>
      <p:sp>
        <p:nvSpPr>
          <p:cNvPr id="7" name="Rectangle 6"/>
          <p:cNvSpPr/>
          <p:nvPr/>
        </p:nvSpPr>
        <p:spPr>
          <a:xfrm>
            <a:off x="-67832" y="5934670"/>
            <a:ext cx="4572000" cy="738664"/>
          </a:xfrm>
          <a:prstGeom prst="rect">
            <a:avLst/>
          </a:prstGeom>
        </p:spPr>
        <p:txBody>
          <a:bodyPr>
            <a:spAutoFit/>
          </a:bodyPr>
          <a:lstStyle/>
          <a:p>
            <a:r>
              <a:rPr lang="en-US" dirty="0" smtClean="0"/>
              <a:t>More information on Windows ‘Hello’</a:t>
            </a:r>
          </a:p>
          <a:p>
            <a:r>
              <a:rPr lang="en-US" sz="1200" dirty="0" smtClean="0">
                <a:solidFill>
                  <a:schemeClr val="bg1">
                    <a:lumMod val="65000"/>
                  </a:schemeClr>
                </a:solidFill>
              </a:rPr>
              <a:t>https</a:t>
            </a:r>
            <a:r>
              <a:rPr lang="en-US" sz="1200" dirty="0">
                <a:solidFill>
                  <a:schemeClr val="bg1">
                    <a:lumMod val="65000"/>
                  </a:schemeClr>
                </a:solidFill>
              </a:rPr>
              <a:t>://privacy.microsoft.com/en-US/windows-10-windows-hello-and-privacy</a:t>
            </a:r>
          </a:p>
        </p:txBody>
      </p:sp>
    </p:spTree>
    <p:extLst>
      <p:ext uri="{BB962C8B-B14F-4D97-AF65-F5344CB8AC3E}">
        <p14:creationId xmlns:p14="http://schemas.microsoft.com/office/powerpoint/2010/main" val="21110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pPr lvl="1"/>
            <a:r>
              <a:rPr lang="en-US" altLang="en-US" dirty="0" smtClean="0"/>
              <a:t>(Don’t use the default password)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52"/>
            <a:ext cx="8229600" cy="944562"/>
          </a:xfrm>
        </p:spPr>
        <p:txBody>
          <a:bodyPr/>
          <a:lstStyle/>
          <a:p>
            <a:r>
              <a:rPr lang="en-US" dirty="0" smtClean="0"/>
              <a:t>A General Checklist (For Your Own Use)</a:t>
            </a:r>
            <a:endParaRPr lang="en-US" dirty="0"/>
          </a:p>
        </p:txBody>
      </p:sp>
      <p:pic>
        <p:nvPicPr>
          <p:cNvPr id="4" name="Content Placeholder 3"/>
          <p:cNvPicPr>
            <a:picLocks noGrp="1" noChangeAspect="1"/>
          </p:cNvPicPr>
          <p:nvPr>
            <p:ph idx="1"/>
          </p:nvPr>
        </p:nvPicPr>
        <p:blipFill>
          <a:blip r:embed="rId2"/>
          <a:stretch>
            <a:fillRect/>
          </a:stretch>
        </p:blipFill>
        <p:spPr>
          <a:xfrm>
            <a:off x="0" y="1005114"/>
            <a:ext cx="4953000" cy="5963816"/>
          </a:xfrm>
          <a:prstGeom prst="rect">
            <a:avLst/>
          </a:prstGeom>
        </p:spPr>
      </p:pic>
      <p:sp>
        <p:nvSpPr>
          <p:cNvPr id="5" name="Rectangle 4"/>
          <p:cNvSpPr/>
          <p:nvPr/>
        </p:nvSpPr>
        <p:spPr>
          <a:xfrm>
            <a:off x="5499741" y="6488668"/>
            <a:ext cx="3669659" cy="369332"/>
          </a:xfrm>
          <a:prstGeom prst="rect">
            <a:avLst/>
          </a:prstGeom>
        </p:spPr>
        <p:txBody>
          <a:bodyPr wrap="none">
            <a:spAutoFit/>
          </a:bodyPr>
          <a:lstStyle/>
          <a:p>
            <a:r>
              <a:rPr lang="en-US" dirty="0" smtClean="0"/>
              <a:t>Source: http</a:t>
            </a:r>
            <a:r>
              <a:rPr lang="en-US" dirty="0"/>
              <a:t>://www.scotiabank.com/</a:t>
            </a:r>
          </a:p>
        </p:txBody>
      </p:sp>
    </p:spTree>
    <p:extLst>
      <p:ext uri="{BB962C8B-B14F-4D97-AF65-F5344CB8AC3E}">
        <p14:creationId xmlns:p14="http://schemas.microsoft.com/office/powerpoint/2010/main" val="10171540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Computer Appears To Be Running ‘Funny’</a:t>
            </a:r>
            <a:endParaRPr lang="en-US" dirty="0"/>
          </a:p>
        </p:txBody>
      </p:sp>
      <p:sp>
        <p:nvSpPr>
          <p:cNvPr id="3" name="Content Placeholder 2"/>
          <p:cNvSpPr>
            <a:spLocks noGrp="1"/>
          </p:cNvSpPr>
          <p:nvPr>
            <p:ph idx="1"/>
          </p:nvPr>
        </p:nvSpPr>
        <p:spPr>
          <a:xfrm>
            <a:off x="457200" y="1219200"/>
            <a:ext cx="8229600" cy="5029200"/>
          </a:xfrm>
        </p:spPr>
        <p:txBody>
          <a:bodyPr/>
          <a:lstStyle/>
          <a:p>
            <a:pPr marL="457200" indent="-457200">
              <a:buFont typeface="+mj-lt"/>
              <a:buAutoNum type="arabicPeriod"/>
            </a:pPr>
            <a:r>
              <a:rPr lang="en-CA" dirty="0"/>
              <a:t>U</a:t>
            </a:r>
            <a:r>
              <a:rPr lang="en-CA" dirty="0" smtClean="0"/>
              <a:t>pdate </a:t>
            </a:r>
            <a:r>
              <a:rPr lang="en-CA" dirty="0"/>
              <a:t>security software  </a:t>
            </a:r>
          </a:p>
          <a:p>
            <a:pPr marL="457200" indent="-457200">
              <a:buFont typeface="+mj-lt"/>
              <a:buAutoNum type="arabicPeriod"/>
            </a:pPr>
            <a:r>
              <a:rPr lang="en-CA" dirty="0"/>
              <a:t>U</a:t>
            </a:r>
            <a:r>
              <a:rPr lang="en-CA" dirty="0" smtClean="0"/>
              <a:t>pdate </a:t>
            </a:r>
            <a:r>
              <a:rPr lang="en-CA" dirty="0"/>
              <a:t>virus definitions  </a:t>
            </a:r>
            <a:endParaRPr lang="en-CA" dirty="0" smtClean="0"/>
          </a:p>
          <a:p>
            <a:pPr marL="457200" indent="-457200">
              <a:buFont typeface="+mj-lt"/>
              <a:buAutoNum type="arabicPeriod"/>
            </a:pPr>
            <a:r>
              <a:rPr lang="en-CA" dirty="0"/>
              <a:t>R</a:t>
            </a:r>
            <a:r>
              <a:rPr lang="en-CA" dirty="0" smtClean="0"/>
              <a:t>un </a:t>
            </a:r>
            <a:r>
              <a:rPr lang="en-CA" dirty="0"/>
              <a:t>security </a:t>
            </a:r>
            <a:r>
              <a:rPr lang="en-CA" dirty="0" smtClean="0"/>
              <a:t>(e.g. anti-virus) software (Complete steps </a:t>
            </a:r>
            <a:r>
              <a:rPr lang="en-CA" dirty="0"/>
              <a:t>1 &amp; 2) </a:t>
            </a:r>
            <a:r>
              <a:rPr lang="en-CA" b="1" dirty="0"/>
              <a:t>before</a:t>
            </a:r>
            <a:r>
              <a:rPr lang="en-CA" dirty="0"/>
              <a:t> </a:t>
            </a:r>
            <a:r>
              <a:rPr lang="en-CA" dirty="0" smtClean="0"/>
              <a:t>#3    </a:t>
            </a:r>
          </a:p>
          <a:p>
            <a:pPr marL="457200" indent="-457200">
              <a:buFont typeface="+mj-lt"/>
              <a:buAutoNum type="arabicPeriod"/>
            </a:pPr>
            <a:r>
              <a:rPr lang="en-CA" dirty="0"/>
              <a:t>S</a:t>
            </a:r>
            <a:r>
              <a:rPr lang="en-CA" dirty="0" smtClean="0"/>
              <a:t>tart </a:t>
            </a:r>
            <a:r>
              <a:rPr lang="en-CA" dirty="0"/>
              <a:t>up </a:t>
            </a:r>
            <a:r>
              <a:rPr lang="en-CA" dirty="0" smtClean="0"/>
              <a:t>the Task </a:t>
            </a:r>
            <a:r>
              <a:rPr lang="en-CA" dirty="0"/>
              <a:t>manager and look for unusual </a:t>
            </a:r>
            <a:r>
              <a:rPr lang="en-CA" dirty="0" smtClean="0"/>
              <a:t>processes </a:t>
            </a:r>
            <a:r>
              <a:rPr lang="en-CA" dirty="0"/>
              <a:t>running and/or ones that are taking up many system resources   </a:t>
            </a:r>
            <a:endParaRPr lang="en-CA" dirty="0" smtClean="0"/>
          </a:p>
          <a:p>
            <a:pPr marL="457200" indent="-457200">
              <a:buFont typeface="+mj-lt"/>
              <a:buAutoNum type="arabicPeriod"/>
            </a:pPr>
            <a:r>
              <a:rPr lang="en-CA" dirty="0"/>
              <a:t>L</a:t>
            </a:r>
            <a:r>
              <a:rPr lang="en-CA" dirty="0" smtClean="0"/>
              <a:t>ook </a:t>
            </a:r>
            <a:r>
              <a:rPr lang="en-CA" dirty="0"/>
              <a:t>at installed programs on control panel, sort by date and look at programs installed around or after you noticed things going weird   </a:t>
            </a:r>
          </a:p>
          <a:p>
            <a:pPr marL="457200" indent="-457200">
              <a:buFont typeface="+mj-lt"/>
              <a:buAutoNum type="arabicPeriod"/>
            </a:pPr>
            <a:r>
              <a:rPr lang="en-CA" dirty="0"/>
              <a:t>L</a:t>
            </a:r>
            <a:r>
              <a:rPr lang="en-CA" dirty="0" smtClean="0"/>
              <a:t>ook </a:t>
            </a:r>
            <a:r>
              <a:rPr lang="en-CA" dirty="0"/>
              <a:t>at browser </a:t>
            </a:r>
            <a:r>
              <a:rPr lang="en-CA" dirty="0" smtClean="0"/>
              <a:t>“extensions” (Microsoft)/”add-ons” (Firefox)/”plug-ins” (Chrome)</a:t>
            </a:r>
          </a:p>
          <a:p>
            <a:pPr marL="0" indent="0">
              <a:buNone/>
            </a:pPr>
            <a:r>
              <a:rPr lang="en-CA" dirty="0" smtClean="0"/>
              <a:t>(Of course your problem could be caused by faulty hardware or software).</a:t>
            </a:r>
            <a:endParaRPr lang="en-US" dirty="0"/>
          </a:p>
        </p:txBody>
      </p:sp>
    </p:spTree>
    <p:extLst>
      <p:ext uri="{BB962C8B-B14F-4D97-AF65-F5344CB8AC3E}">
        <p14:creationId xmlns:p14="http://schemas.microsoft.com/office/powerpoint/2010/main" val="29316885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Browser ‘Extensions</a:t>
            </a:r>
            <a:r>
              <a:rPr lang="en-US" dirty="0"/>
              <a:t>’ (For Your Own Use) </a:t>
            </a:r>
          </a:p>
        </p:txBody>
      </p:sp>
      <p:pic>
        <p:nvPicPr>
          <p:cNvPr id="4" name="Content Placeholder 3"/>
          <p:cNvPicPr>
            <a:picLocks noGrp="1" noChangeAspect="1"/>
          </p:cNvPicPr>
          <p:nvPr>
            <p:ph idx="1"/>
          </p:nvPr>
        </p:nvPicPr>
        <p:blipFill>
          <a:blip r:embed="rId2"/>
          <a:stretch>
            <a:fillRect/>
          </a:stretch>
        </p:blipFill>
        <p:spPr>
          <a:xfrm>
            <a:off x="609600" y="1524000"/>
            <a:ext cx="8077200" cy="4704462"/>
          </a:xfrm>
          <a:prstGeom prst="rect">
            <a:avLst/>
          </a:prstGeom>
        </p:spPr>
      </p:pic>
    </p:spTree>
    <p:extLst>
      <p:ext uri="{BB962C8B-B14F-4D97-AF65-F5344CB8AC3E}">
        <p14:creationId xmlns:p14="http://schemas.microsoft.com/office/powerpoint/2010/main" val="18643866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Firefox Plugins (For Your Own Use) </a:t>
            </a:r>
            <a:endParaRPr lang="en-US" dirty="0"/>
          </a:p>
        </p:txBody>
      </p:sp>
      <p:sp>
        <p:nvSpPr>
          <p:cNvPr id="3" name="Content Placeholder 2"/>
          <p:cNvSpPr>
            <a:spLocks noGrp="1"/>
          </p:cNvSpPr>
          <p:nvPr>
            <p:ph idx="1"/>
          </p:nvPr>
        </p:nvSpPr>
        <p:spPr/>
        <p:txBody>
          <a:bodyPr/>
          <a:lstStyle/>
          <a:p>
            <a:r>
              <a:rPr lang="en-US" dirty="0" smtClean="0"/>
              <a:t>From: </a:t>
            </a:r>
          </a:p>
          <a:p>
            <a:pPr lvl="1"/>
            <a:r>
              <a:rPr lang="en-US" sz="1200" dirty="0" smtClean="0"/>
              <a:t>https</a:t>
            </a:r>
            <a:r>
              <a:rPr lang="en-US" sz="1200" dirty="0"/>
              <a:t>://support.mozilla.org/en-US/kb/disable-or-remove-add-ons#w_how-to-disable-plugins</a:t>
            </a:r>
          </a:p>
        </p:txBody>
      </p:sp>
      <p:pic>
        <p:nvPicPr>
          <p:cNvPr id="4" name="Picture 3"/>
          <p:cNvPicPr>
            <a:picLocks noChangeAspect="1"/>
          </p:cNvPicPr>
          <p:nvPr/>
        </p:nvPicPr>
        <p:blipFill>
          <a:blip r:embed="rId2"/>
          <a:stretch>
            <a:fillRect/>
          </a:stretch>
        </p:blipFill>
        <p:spPr>
          <a:xfrm>
            <a:off x="685800" y="2311366"/>
            <a:ext cx="4985108" cy="4546634"/>
          </a:xfrm>
          <a:prstGeom prst="rect">
            <a:avLst/>
          </a:prstGeom>
        </p:spPr>
      </p:pic>
    </p:spTree>
    <p:extLst>
      <p:ext uri="{BB962C8B-B14F-4D97-AF65-F5344CB8AC3E}">
        <p14:creationId xmlns:p14="http://schemas.microsoft.com/office/powerpoint/2010/main" val="19497588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http://www.management-issues.com/2006/10/27/research/your-digital-dirt-can-come-back-to-haunt-you.asp</a:t>
            </a: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Issues</a:t>
            </a:r>
            <a:endParaRPr lang="en-US" dirty="0"/>
          </a:p>
        </p:txBody>
      </p:sp>
      <p:sp>
        <p:nvSpPr>
          <p:cNvPr id="3" name="Content Placeholder 2"/>
          <p:cNvSpPr>
            <a:spLocks noGrp="1"/>
          </p:cNvSpPr>
          <p:nvPr>
            <p:ph idx="1"/>
          </p:nvPr>
        </p:nvSpPr>
        <p:spPr/>
        <p:txBody>
          <a:bodyPr/>
          <a:lstStyle/>
          <a:p>
            <a:r>
              <a:rPr lang="en-US" dirty="0" smtClean="0"/>
              <a:t>Traveling abroad (</a:t>
            </a:r>
            <a:r>
              <a:rPr lang="en-US" i="1" dirty="0" smtClean="0"/>
              <a:t>currently</a:t>
            </a:r>
            <a:r>
              <a:rPr lang="en-US" dirty="0" smtClean="0"/>
              <a:t> it affects VISA applications to the US):</a:t>
            </a:r>
          </a:p>
          <a:p>
            <a:pPr lvl="1"/>
            <a:r>
              <a:rPr lang="en-US" dirty="0"/>
              <a:t>http://abcnews.go.com/Politics/us-set-request-years-social-media-history-visa/story?id=54106598</a:t>
            </a:r>
          </a:p>
        </p:txBody>
      </p:sp>
      <p:sp>
        <p:nvSpPr>
          <p:cNvPr id="4" name="Rectangle 3"/>
          <p:cNvSpPr/>
          <p:nvPr/>
        </p:nvSpPr>
        <p:spPr>
          <a:xfrm>
            <a:off x="762000" y="3012281"/>
            <a:ext cx="8229600" cy="3693319"/>
          </a:xfrm>
          <a:prstGeom prst="rect">
            <a:avLst/>
          </a:prstGeom>
        </p:spPr>
        <p:txBody>
          <a:bodyPr wrap="square">
            <a:spAutoFit/>
          </a:bodyPr>
          <a:lstStyle/>
          <a:p>
            <a:r>
              <a:rPr lang="en-CA" dirty="0" smtClean="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The proposed new rule would require foreigners applying for a visa to include their social media usernames on various platforms including Facebook, Twitter, or Instagram, as well as previous email addresses, phone numbers, international travel — all from the last five years. </a:t>
            </a:r>
            <a:r>
              <a:rPr lang="en-CA" dirty="0" smtClean="0">
                <a:latin typeface="Arial" panose="020B0604020202020204" pitchFamily="34" charset="0"/>
                <a:cs typeface="Arial" panose="020B0604020202020204" pitchFamily="34" charset="0"/>
              </a:rPr>
              <a:t>”</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“Prior </a:t>
            </a:r>
            <a:r>
              <a:rPr lang="en-CA" dirty="0">
                <a:latin typeface="Arial" panose="020B0604020202020204" pitchFamily="34" charset="0"/>
                <a:cs typeface="Arial" panose="020B0604020202020204" pitchFamily="34" charset="0"/>
              </a:rPr>
              <a:t>to the terror attack in San Bernardino that killed 14 people, the U.S. generally did not allow officials to check social media postings of applicants due to civil liberties concerns, </a:t>
            </a:r>
            <a:r>
              <a:rPr lang="en-CA" dirty="0">
                <a:latin typeface="Arial" panose="020B0604020202020204" pitchFamily="34" charset="0"/>
                <a:cs typeface="Arial" panose="020B0604020202020204" pitchFamily="34" charset="0"/>
                <a:hlinkClick r:id="rId3"/>
              </a:rPr>
              <a:t>ABC News first reported at the time</a:t>
            </a:r>
            <a:r>
              <a:rPr lang="en-CA" dirty="0">
                <a:latin typeface="Arial" panose="020B0604020202020204" pitchFamily="34" charset="0"/>
                <a:cs typeface="Arial" panose="020B0604020202020204" pitchFamily="34" charset="0"/>
              </a:rPr>
              <a:t>. That meant that officials missed evidence of one of the shooter's radicalization online. </a:t>
            </a:r>
          </a:p>
          <a:p>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83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a:p>
            <a:pPr lvl="1"/>
            <a:r>
              <a:rPr lang="en-US" altLang="en-US" dirty="0" smtClean="0"/>
              <a:t>…asking Google to ‘remove information’ does not remove the information from the Internet, it may (at best) only remove it from Google search results.</a:t>
            </a:r>
          </a:p>
          <a:p>
            <a:pPr lvl="2"/>
            <a:r>
              <a:rPr lang="en-US" altLang="en-US" dirty="0" smtClean="0"/>
              <a:t>Other search websites may still display the offending information.</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Basic/Simple Phishing Example</a:t>
            </a:r>
            <a:endParaRPr lang="en-US" dirty="0"/>
          </a:p>
        </p:txBody>
      </p:sp>
      <p:sp>
        <p:nvSpPr>
          <p:cNvPr id="3" name="Content Placeholder 2"/>
          <p:cNvSpPr>
            <a:spLocks noGrp="1"/>
          </p:cNvSpPr>
          <p:nvPr>
            <p:ph idx="1"/>
          </p:nvPr>
        </p:nvSpPr>
        <p:spPr/>
        <p:txBody>
          <a:bodyPr/>
          <a:lstStyle/>
          <a:p>
            <a:r>
              <a:rPr lang="en-CA" dirty="0" smtClean="0"/>
              <a:t>You have a problem </a:t>
            </a:r>
            <a:r>
              <a:rPr lang="en-CA" dirty="0"/>
              <a:t>with unauthorized access and you need to </a:t>
            </a:r>
            <a:r>
              <a:rPr lang="en-CA" dirty="0" smtClean="0"/>
              <a:t>login to </a:t>
            </a:r>
            <a:r>
              <a:rPr lang="en-CA" i="1" dirty="0" smtClean="0"/>
              <a:t>confirm access</a:t>
            </a:r>
            <a:r>
              <a:rPr lang="en-CA" dirty="0" smtClean="0"/>
              <a:t>.</a:t>
            </a:r>
          </a:p>
          <a:p>
            <a:r>
              <a:rPr lang="en-CA" dirty="0" smtClean="0"/>
              <a:t>Apply a common sense filter to this:</a:t>
            </a:r>
          </a:p>
          <a:p>
            <a:pPr lvl="1" algn="just"/>
            <a:r>
              <a:rPr lang="en-CA" dirty="0" smtClean="0"/>
              <a:t>One good negates several bad?</a:t>
            </a:r>
          </a:p>
          <a:p>
            <a:endParaRPr lang="en-US" dirty="0"/>
          </a:p>
        </p:txBody>
      </p:sp>
    </p:spTree>
    <p:extLst>
      <p:ext uri="{BB962C8B-B14F-4D97-AF65-F5344CB8AC3E}">
        <p14:creationId xmlns:p14="http://schemas.microsoft.com/office/powerpoint/2010/main" val="41088326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Posting Information</a:t>
            </a:r>
          </a:p>
        </p:txBody>
      </p:sp>
      <p:sp>
        <p:nvSpPr>
          <p:cNvPr id="620547" name="Rectangle 3"/>
          <p:cNvSpPr>
            <a:spLocks noGrp="1" noChangeArrowheads="1"/>
          </p:cNvSpPr>
          <p:nvPr>
            <p:ph type="body" idx="1"/>
          </p:nvPr>
        </p:nvSpPr>
        <p:spPr/>
        <p:txBody>
          <a:bodyPr/>
          <a:lstStyle/>
          <a:p>
            <a:r>
              <a:rPr lang="en-US" altLang="en-US" dirty="0" smtClean="0"/>
              <a:t>While providing and sharing personal details is one of the main benefits of social networking sites such as Facebook, Instagram, Snapchat, Twitter etc. this must balanced out vs. the potential costs of providing too much information.</a:t>
            </a:r>
          </a:p>
          <a:p>
            <a:pPr lvl="1"/>
            <a:r>
              <a:rPr lang="en-US" altLang="en-US" dirty="0" smtClean="0"/>
              <a:t>Providing too information about your personal details may make you a target of identity theft.</a:t>
            </a:r>
          </a:p>
          <a:p>
            <a:pPr lvl="1"/>
            <a:r>
              <a:rPr lang="en-US" altLang="en-US" dirty="0" smtClean="0"/>
              <a:t>It may also make it easier for direct marketers to target their wares (because they know your likes and dislikes).</a:t>
            </a:r>
          </a:p>
          <a:p>
            <a:pPr lvl="1"/>
            <a:r>
              <a:rPr lang="en-US" altLang="en-US" dirty="0" smtClean="0"/>
              <a:t>There is also the possibility of becoming the target of crime.</a:t>
            </a:r>
          </a:p>
          <a:p>
            <a:r>
              <a:rPr lang="en-US" altLang="en-US" dirty="0" smtClean="0"/>
              <a:t>This isn’t to say that you should never post anything online, just </a:t>
            </a:r>
            <a:r>
              <a:rPr lang="en-US" altLang="en-US" i="1" dirty="0" smtClean="0"/>
              <a:t>think about the potential consequences</a:t>
            </a:r>
            <a:r>
              <a:rPr lang="en-US" altLang="en-US" dirty="0" smtClean="0"/>
              <a:t>.</a:t>
            </a:r>
          </a:p>
          <a:p>
            <a:r>
              <a:rPr lang="en-US" altLang="en-US" dirty="0" smtClean="0"/>
              <a:t>Also pay attention to </a:t>
            </a:r>
            <a:r>
              <a:rPr lang="en-US" altLang="en-US" i="1" dirty="0" smtClean="0"/>
              <a:t>what other people post</a:t>
            </a:r>
            <a:r>
              <a:rPr lang="en-US" altLang="en-US" dirty="0" smtClean="0"/>
              <a:t> about you!</a:t>
            </a:r>
          </a:p>
          <a:p>
            <a:pPr lvl="1"/>
            <a:r>
              <a:rPr lang="en-US" altLang="en-US" dirty="0" smtClean="0"/>
              <a:t>E.g., “Tagged” online images of you.</a:t>
            </a:r>
          </a:p>
          <a:p>
            <a:pPr lvl="1"/>
            <a:r>
              <a:rPr lang="en-US" altLang="en-US" dirty="0" smtClean="0"/>
              <a:t>But reverse image searches are now possible (not tagged)</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0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p>
          <a:p>
            <a:pPr lvl="2"/>
            <a:r>
              <a:rPr lang="en-US" altLang="en-US" dirty="0" smtClean="0"/>
              <a:t>Read the </a:t>
            </a:r>
            <a:r>
              <a:rPr lang="en-US" altLang="en-US" dirty="0"/>
              <a:t>story </a:t>
            </a:r>
            <a:r>
              <a:rPr lang="en-US" altLang="en-US" dirty="0" smtClean="0"/>
              <a:t>about “Facebook </a:t>
            </a:r>
            <a:r>
              <a:rPr lang="en-US" altLang="en-US" dirty="0"/>
              <a:t>and </a:t>
            </a:r>
            <a:r>
              <a:rPr lang="en-US" altLang="en-US" dirty="0" smtClean="0"/>
              <a:t>Cambridge </a:t>
            </a:r>
            <a:r>
              <a:rPr lang="en-US" altLang="en-US" dirty="0" err="1" smtClean="0"/>
              <a:t>analytica</a:t>
            </a:r>
            <a:r>
              <a:rPr lang="en-US" altLang="en-US" dirty="0" smtClean="0"/>
              <a:t>”</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7411</TotalTime>
  <Words>6785</Words>
  <Application>Microsoft Office PowerPoint</Application>
  <PresentationFormat>On-screen Show (4:3)</PresentationFormat>
  <Paragraphs>801</Paragraphs>
  <Slides>96</Slides>
  <Notes>81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ＭＳ Ｐゴシック</vt:lpstr>
      <vt:lpstr>Arial</vt:lpstr>
      <vt:lpstr>Calibri</vt:lpstr>
      <vt:lpstr>Comic Sans MS</vt:lpstr>
      <vt:lpstr>Consolas</vt:lpstr>
      <vt:lpstr>Times New Roman</vt:lpstr>
      <vt:lpstr>Times-Roman</vt:lpstr>
      <vt:lpstr>Wingdings</vt:lpstr>
      <vt:lpstr>Office Theme</vt:lpstr>
      <vt:lpstr>Computer Security</vt:lpstr>
      <vt:lpstr>Test</vt:lpstr>
      <vt:lpstr>Examples</vt:lpstr>
      <vt:lpstr>Bottom Line</vt:lpstr>
      <vt:lpstr>Hacker</vt:lpstr>
      <vt:lpstr>“Hacked” Computer System</vt:lpstr>
      <vt:lpstr>Phishing</vt:lpstr>
      <vt:lpstr>How Many “Fall For It”?</vt:lpstr>
      <vt:lpstr>Basic/Simple Phishing Example</vt:lpstr>
      <vt:lpstr>Slightly Better Phishing Attack</vt:lpstr>
      <vt:lpstr>How You Can Get Stung With A Phishing Email?</vt:lpstr>
      <vt:lpstr>Scripts? Who Needs Them!</vt:lpstr>
      <vt:lpstr>Denial Of Service Attack</vt:lpstr>
      <vt:lpstr>How Do The Following Affect Your Security?</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I Can’t Get Infected Just Going To A Website!</vt:lpstr>
      <vt:lpstr>“Top 10 Celebs [JT: Searching For Info. About Them] Most Likely To Give You A Computer Virus”1</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Botnets</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Other Electronic Counter-Measures Against Malware</vt:lpstr>
      <vt:lpstr>Firewalls</vt:lpstr>
      <vt:lpstr>Configuring Your Firewall</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Non-Electronic Based Defenses (6)</vt:lpstr>
      <vt:lpstr>Where To Get Your Software?</vt:lpstr>
      <vt:lpstr>Is This A Trap? How To Avoid?</vt:lpstr>
      <vt:lpstr>Scareware</vt:lpstr>
      <vt:lpstr>Scareware (2)</vt:lpstr>
      <vt:lpstr>Information On Avoiding Scareware Pitfalls</vt:lpstr>
      <vt:lpstr>Scammers Are Annoying But…</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Choosing A Good Password</vt:lpstr>
      <vt:lpstr>Choosing A Good Password (2)</vt:lpstr>
      <vt:lpstr>Choosing A Good Password (3)</vt:lpstr>
      <vt:lpstr>Guides For Password Security</vt:lpstr>
      <vt:lpstr>Password Alternatives</vt:lpstr>
      <vt:lpstr>General Ways Of Increasing Your Computer Security</vt:lpstr>
      <vt:lpstr>General Ways Of Increasing Your Computer Security (2)</vt:lpstr>
      <vt:lpstr>A General Checklist (For Your Own Use)</vt:lpstr>
      <vt:lpstr>Your Computer Appears To Be Running ‘Funny’</vt:lpstr>
      <vt:lpstr>Microsoft Browser ‘Extensions’ (For Your Own Use) </vt:lpstr>
      <vt:lpstr>Firefox Plugins (For Your Own Use) </vt:lpstr>
      <vt:lpstr>Privacy And The Internet</vt:lpstr>
      <vt:lpstr>Future Issues</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363</cp:revision>
  <cp:lastPrinted>2016-04-12T01:57:18Z</cp:lastPrinted>
  <dcterms:created xsi:type="dcterms:W3CDTF">2014-05-13T22:22:53Z</dcterms:created>
  <dcterms:modified xsi:type="dcterms:W3CDTF">2018-04-02T23:31:27Z</dcterms:modified>
</cp:coreProperties>
</file>