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20" r:id="rId4"/>
    <p:sldId id="322" r:id="rId5"/>
    <p:sldId id="327" r:id="rId6"/>
    <p:sldId id="328" r:id="rId7"/>
    <p:sldId id="329" r:id="rId8"/>
    <p:sldId id="330" r:id="rId9"/>
    <p:sldId id="323" r:id="rId10"/>
    <p:sldId id="326" r:id="rId11"/>
    <p:sldId id="418" r:id="rId12"/>
    <p:sldId id="331" r:id="rId13"/>
    <p:sldId id="360" r:id="rId14"/>
    <p:sldId id="420" r:id="rId15"/>
    <p:sldId id="361" r:id="rId16"/>
    <p:sldId id="396" r:id="rId17"/>
    <p:sldId id="397" r:id="rId18"/>
    <p:sldId id="334" r:id="rId19"/>
    <p:sldId id="336" r:id="rId20"/>
    <p:sldId id="337" r:id="rId21"/>
    <p:sldId id="364" r:id="rId22"/>
    <p:sldId id="338" r:id="rId23"/>
    <p:sldId id="339" r:id="rId24"/>
    <p:sldId id="398" r:id="rId25"/>
    <p:sldId id="340" r:id="rId26"/>
    <p:sldId id="341" r:id="rId27"/>
    <p:sldId id="342" r:id="rId28"/>
    <p:sldId id="343" r:id="rId29"/>
    <p:sldId id="419" r:id="rId30"/>
    <p:sldId id="344" r:id="rId31"/>
    <p:sldId id="435" r:id="rId32"/>
    <p:sldId id="346" r:id="rId33"/>
    <p:sldId id="347" r:id="rId34"/>
    <p:sldId id="399" r:id="rId35"/>
    <p:sldId id="351" r:id="rId36"/>
    <p:sldId id="413" r:id="rId37"/>
    <p:sldId id="414" r:id="rId38"/>
    <p:sldId id="415" r:id="rId39"/>
    <p:sldId id="416" r:id="rId40"/>
    <p:sldId id="421" r:id="rId41"/>
    <p:sldId id="422" r:id="rId42"/>
    <p:sldId id="423" r:id="rId43"/>
    <p:sldId id="427" r:id="rId44"/>
    <p:sldId id="426" r:id="rId45"/>
    <p:sldId id="428" r:id="rId46"/>
    <p:sldId id="429" r:id="rId47"/>
    <p:sldId id="437" r:id="rId48"/>
    <p:sldId id="431" r:id="rId49"/>
    <p:sldId id="438" r:id="rId50"/>
    <p:sldId id="433" r:id="rId51"/>
    <p:sldId id="434" r:id="rId52"/>
    <p:sldId id="432" r:id="rId53"/>
    <p:sldId id="356" r:id="rId54"/>
    <p:sldId id="436" r:id="rId5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3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415"/>
    <a:srgbClr val="FFFFCC"/>
    <a:srgbClr val="D0D8E8"/>
    <a:srgbClr val="E9EDF4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345" autoAdjust="0"/>
  </p:normalViewPr>
  <p:slideViewPr>
    <p:cSldViewPr>
      <p:cViewPr varScale="1">
        <p:scale>
          <a:sx n="76" d="100"/>
          <a:sy n="76" d="100"/>
        </p:scale>
        <p:origin x="102" y="3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4"/>
        <p:guide pos="216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Databases: storing and retrieving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4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0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0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35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0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0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71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4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76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7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8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1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693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6065" indent="-275410" defTabSz="951693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01639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42294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82950" indent="-220328" defTabSz="951693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23606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64262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304917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45573" indent="-220328" defTabSz="95169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5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4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92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73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6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9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97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58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Databases, Part </a:t>
            </a:r>
            <a:r>
              <a:rPr lang="en-US" altLang="en-US" dirty="0" smtClean="0"/>
              <a:t>II: Retrieving </a:t>
            </a:r>
            <a:r>
              <a:rPr lang="en-US" altLang="en-US" dirty="0"/>
              <a:t>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</a:t>
            </a:r>
            <a:r>
              <a:rPr lang="en-US" altLang="en-US" dirty="0" smtClean="0">
                <a:solidFill>
                  <a:schemeClr val="tx1"/>
                </a:solidFill>
              </a:rPr>
              <a:t>about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can be used in different database programs (not just Access)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query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SQL Queries: Generic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latin typeface="Consolas" panose="020B0609020204030204" pitchFamily="49" charset="0"/>
              </a:rPr>
              <a:t>SELECT: &lt;</a:t>
            </a:r>
            <a:r>
              <a:rPr lang="en-CA" sz="2000" i="1" dirty="0" smtClean="0">
                <a:latin typeface="Consolas" panose="020B0609020204030204" pitchFamily="49" charset="0"/>
              </a:rPr>
              <a:t>Table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&gt;.&lt;</a:t>
            </a:r>
            <a:r>
              <a:rPr lang="en-CA" sz="2000" i="1" dirty="0" smtClean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&gt;,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>
                <a:latin typeface="Consolas" panose="020B0609020204030204" pitchFamily="49" charset="0"/>
              </a:rPr>
              <a:t>&gt;.&lt;</a:t>
            </a:r>
            <a:r>
              <a:rPr lang="en-CA" sz="2000" i="1" dirty="0">
                <a:latin typeface="Consolas" panose="020B0609020204030204" pitchFamily="49" charset="0"/>
              </a:rPr>
              <a:t>Attribute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&gt;….</a:t>
            </a:r>
          </a:p>
          <a:p>
            <a:r>
              <a:rPr lang="en-CA" sz="2000" dirty="0" smtClean="0">
                <a:latin typeface="Consolas" panose="020B0609020204030204" pitchFamily="49" charset="0"/>
              </a:rPr>
              <a:t>FROM: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&gt;, </a:t>
            </a:r>
            <a:r>
              <a:rPr lang="en-CA" sz="2000" dirty="0">
                <a:latin typeface="Consolas" panose="020B0609020204030204" pitchFamily="49" charset="0"/>
              </a:rPr>
              <a:t>&lt;</a:t>
            </a:r>
            <a:r>
              <a:rPr lang="en-CA" sz="2000" i="1" dirty="0">
                <a:latin typeface="Consolas" panose="020B0609020204030204" pitchFamily="49" charset="0"/>
              </a:rPr>
              <a:t>Table name</a:t>
            </a:r>
            <a:r>
              <a:rPr lang="en-CA" sz="2000" baseline="30000" dirty="0">
                <a:latin typeface="Consolas" panose="020B0609020204030204" pitchFamily="49" charset="0"/>
              </a:rPr>
              <a:t>1</a:t>
            </a:r>
            <a:r>
              <a:rPr lang="en-CA" sz="2000" dirty="0" smtClean="0">
                <a:latin typeface="Consolas" panose="020B0609020204030204" pitchFamily="49" charset="0"/>
              </a:rPr>
              <a:t>&gt;…</a:t>
            </a:r>
            <a:r>
              <a:rPr lang="en-CA" sz="2000" dirty="0">
                <a:latin typeface="Consolas" panose="020B0609020204030204" pitchFamily="49" charset="0"/>
              </a:rPr>
              <a:t> &lt;</a:t>
            </a:r>
            <a:r>
              <a:rPr lang="en-CA" sz="2000" i="1" dirty="0">
                <a:latin typeface="Consolas" panose="020B0609020204030204" pitchFamily="49" charset="0"/>
              </a:rPr>
              <a:t>Table </a:t>
            </a:r>
            <a:r>
              <a:rPr lang="en-CA" sz="2000" i="1" dirty="0" smtClean="0">
                <a:latin typeface="Consolas" panose="020B0609020204030204" pitchFamily="49" charset="0"/>
              </a:rPr>
              <a:t>name</a:t>
            </a:r>
            <a:r>
              <a:rPr lang="en-CA" sz="2000" baseline="30000" dirty="0" smtClean="0">
                <a:latin typeface="Consolas" panose="020B0609020204030204" pitchFamily="49" charset="0"/>
              </a:rPr>
              <a:t>1</a:t>
            </a:r>
            <a:r>
              <a:rPr lang="en-CA" sz="2000" dirty="0">
                <a:latin typeface="Consolas" panose="020B0609020204030204" pitchFamily="49" charset="0"/>
              </a:rPr>
              <a:t>&gt;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20053" y="6416842"/>
            <a:ext cx="88392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the tables and attributes that will actually be displayed in the query results</a:t>
            </a:r>
          </a:p>
        </p:txBody>
      </p:sp>
    </p:spTree>
    <p:extLst>
      <p:ext uri="{BB962C8B-B14F-4D97-AF65-F5344CB8AC3E}">
        <p14:creationId xmlns:p14="http://schemas.microsoft.com/office/powerpoint/2010/main" val="2236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0" y="2057400"/>
            <a:ext cx="2701566" cy="2045368"/>
            <a:chOff x="6096000" y="2057400"/>
            <a:chExt cx="2701566" cy="2045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578768"/>
              <a:ext cx="1924050" cy="1524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0" y="2057400"/>
              <a:ext cx="2701566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Note: not all attributes specified in the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CPSC 203: </a:t>
            </a:r>
            <a:r>
              <a:rPr lang="en-US" dirty="0" smtClean="0"/>
              <a:t>What You Need To Know About Forming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evaluate/trace queries (determine what will appear when the query is run) graphically (“Query Design”) or using SQL for both the assignment and for the examination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#1B: Using An Attribute In Query Condition But </a:t>
            </a:r>
            <a:r>
              <a:rPr lang="en-US" b="1" dirty="0" smtClean="0">
                <a:solidFill>
                  <a:srgbClr val="FF0000"/>
                </a:solidFill>
              </a:rPr>
              <a:t>Not Displayed </a:t>
            </a:r>
            <a:r>
              <a:rPr lang="en-US" dirty="0" smtClean="0"/>
              <a:t>As A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Example:</a:t>
            </a:r>
          </a:p>
          <a:p>
            <a:pPr lvl="1"/>
            <a:r>
              <a:rPr lang="en-US" altLang="en-US" dirty="0"/>
              <a:t>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&amp;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/>
              <a:t> &amp; and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>
                <a:cs typeface="Consolas" panose="020B0609020204030204" pitchFamily="49" charset="0"/>
              </a:rPr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of all gamers with last name of Tam</a:t>
            </a:r>
            <a:r>
              <a:rPr lang="en-US" altLang="en-US" dirty="0" smtClean="0"/>
              <a:t>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I know all gamers displayed in the results will have ‘Tam’ for a last name (why display obvious information)</a:t>
            </a:r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5957872" cy="81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19600"/>
            <a:ext cx="5762871" cy="1003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279" y="5423246"/>
            <a:ext cx="5309321" cy="93693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38800" y="4921423"/>
            <a:ext cx="410817" cy="314850"/>
          </a:xfrm>
          <a:custGeom>
            <a:avLst/>
            <a:gdLst>
              <a:gd name="connsiteX0" fmla="*/ 0 w 410817"/>
              <a:gd name="connsiteY0" fmla="*/ 23303 h 314850"/>
              <a:gd name="connsiteX1" fmla="*/ 344556 w 410817"/>
              <a:gd name="connsiteY1" fmla="*/ 23303 h 314850"/>
              <a:gd name="connsiteX2" fmla="*/ 357808 w 410817"/>
              <a:gd name="connsiteY2" fmla="*/ 63059 h 314850"/>
              <a:gd name="connsiteX3" fmla="*/ 384313 w 410817"/>
              <a:gd name="connsiteY3" fmla="*/ 89563 h 314850"/>
              <a:gd name="connsiteX4" fmla="*/ 410817 w 410817"/>
              <a:gd name="connsiteY4" fmla="*/ 129320 h 314850"/>
              <a:gd name="connsiteX5" fmla="*/ 397565 w 410817"/>
              <a:gd name="connsiteY5" fmla="*/ 195581 h 314850"/>
              <a:gd name="connsiteX6" fmla="*/ 384313 w 410817"/>
              <a:gd name="connsiteY6" fmla="*/ 235337 h 314850"/>
              <a:gd name="connsiteX7" fmla="*/ 344556 w 410817"/>
              <a:gd name="connsiteY7" fmla="*/ 248590 h 314850"/>
              <a:gd name="connsiteX8" fmla="*/ 198782 w 410817"/>
              <a:gd name="connsiteY8" fmla="*/ 314850 h 314850"/>
              <a:gd name="connsiteX9" fmla="*/ 13252 w 410817"/>
              <a:gd name="connsiteY9" fmla="*/ 275094 h 314850"/>
              <a:gd name="connsiteX10" fmla="*/ 66261 w 410817"/>
              <a:gd name="connsiteY10" fmla="*/ 116068 h 314850"/>
              <a:gd name="connsiteX11" fmla="*/ 132522 w 410817"/>
              <a:gd name="connsiteY11" fmla="*/ 102816 h 314850"/>
              <a:gd name="connsiteX12" fmla="*/ 212035 w 410817"/>
              <a:gd name="connsiteY12" fmla="*/ 76311 h 314850"/>
              <a:gd name="connsiteX13" fmla="*/ 331304 w 410817"/>
              <a:gd name="connsiteY13" fmla="*/ 36555 h 314850"/>
              <a:gd name="connsiteX14" fmla="*/ 410817 w 410817"/>
              <a:gd name="connsiteY14" fmla="*/ 10050 h 3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817" h="314850">
                <a:moveTo>
                  <a:pt x="0" y="23303"/>
                </a:moveTo>
                <a:cubicBezTo>
                  <a:pt x="131687" y="-3036"/>
                  <a:pt x="149478" y="-12166"/>
                  <a:pt x="344556" y="23303"/>
                </a:cubicBezTo>
                <a:cubicBezTo>
                  <a:pt x="358300" y="25802"/>
                  <a:pt x="350621" y="51081"/>
                  <a:pt x="357808" y="63059"/>
                </a:cubicBezTo>
                <a:cubicBezTo>
                  <a:pt x="364236" y="73773"/>
                  <a:pt x="376508" y="79807"/>
                  <a:pt x="384313" y="89563"/>
                </a:cubicBezTo>
                <a:cubicBezTo>
                  <a:pt x="394263" y="102000"/>
                  <a:pt x="401982" y="116068"/>
                  <a:pt x="410817" y="129320"/>
                </a:cubicBezTo>
                <a:cubicBezTo>
                  <a:pt x="406400" y="151407"/>
                  <a:pt x="403028" y="173729"/>
                  <a:pt x="397565" y="195581"/>
                </a:cubicBezTo>
                <a:cubicBezTo>
                  <a:pt x="394177" y="209133"/>
                  <a:pt x="394190" y="225460"/>
                  <a:pt x="384313" y="235337"/>
                </a:cubicBezTo>
                <a:cubicBezTo>
                  <a:pt x="374435" y="245215"/>
                  <a:pt x="356767" y="241806"/>
                  <a:pt x="344556" y="248590"/>
                </a:cubicBezTo>
                <a:cubicBezTo>
                  <a:pt x="215599" y="320233"/>
                  <a:pt x="317988" y="291009"/>
                  <a:pt x="198782" y="314850"/>
                </a:cubicBezTo>
                <a:cubicBezTo>
                  <a:pt x="169233" y="308940"/>
                  <a:pt x="15923" y="278767"/>
                  <a:pt x="13252" y="275094"/>
                </a:cubicBezTo>
                <a:cubicBezTo>
                  <a:pt x="-17481" y="232836"/>
                  <a:pt x="19796" y="139300"/>
                  <a:pt x="66261" y="116068"/>
                </a:cubicBezTo>
                <a:cubicBezTo>
                  <a:pt x="86408" y="105995"/>
                  <a:pt x="110791" y="108743"/>
                  <a:pt x="132522" y="102816"/>
                </a:cubicBezTo>
                <a:cubicBezTo>
                  <a:pt x="159476" y="95465"/>
                  <a:pt x="212035" y="76311"/>
                  <a:pt x="212035" y="76311"/>
                </a:cubicBezTo>
                <a:cubicBezTo>
                  <a:pt x="285437" y="27376"/>
                  <a:pt x="217035" y="65123"/>
                  <a:pt x="331304" y="36555"/>
                </a:cubicBezTo>
                <a:cubicBezTo>
                  <a:pt x="358408" y="29779"/>
                  <a:pt x="410817" y="10050"/>
                  <a:pt x="410817" y="1005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417"/>
              </p:ext>
            </p:extLst>
          </p:nvPr>
        </p:nvGraphicFramePr>
        <p:xfrm>
          <a:off x="789490" y="2974042"/>
          <a:ext cx="2899485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RatePerMinute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HourlyRate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Calculated Values (</a:t>
            </a:r>
            <a:r>
              <a:rPr lang="en-CA" b="1" dirty="0" smtClean="0">
                <a:solidFill>
                  <a:srgbClr val="FF0000"/>
                </a:solidFill>
              </a:rPr>
              <a:t>Access Specific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Graphically (MS-Access via </a:t>
            </a:r>
            <a:r>
              <a:rPr lang="en-CA" dirty="0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Format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&gt;: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&gt;...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endParaRPr lang="en-CA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HourlyRate] / 60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53000"/>
            <a:ext cx="4495800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Specifying </a:t>
            </a:r>
            <a:r>
              <a:rPr lang="en-CA" b="1" dirty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(SQL)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Format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SELECT &lt;</a:t>
            </a:r>
            <a:r>
              <a:rPr lang="en-CA" i="1" dirty="0" smtClean="0">
                <a:latin typeface="Consolas" panose="020B0609020204030204" pitchFamily="49" charset="0"/>
              </a:rPr>
              <a:t>Table name.Attribute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name.Attribute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baseline="30000" dirty="0" smtClean="0">
                <a:latin typeface="Consolas" panose="020B0609020204030204" pitchFamily="49" charset="0"/>
              </a:rPr>
              <a:t>2</a:t>
            </a:r>
            <a:r>
              <a:rPr lang="en-CA" dirty="0" smtClean="0">
                <a:latin typeface="Consolas" panose="020B0609020204030204" pitchFamily="49" charset="0"/>
              </a:rPr>
              <a:t>&gt;, ...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&lt;[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name] 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AS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name.Attribute name</a:t>
            </a:r>
            <a:r>
              <a:rPr lang="en-CA" baseline="30000" dirty="0">
                <a:latin typeface="Consolas" panose="020B0609020204030204" pitchFamily="49" charset="0"/>
              </a:rPr>
              <a:t>n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Example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CA" sz="2000" smtClean="0">
                <a:latin typeface="Consolas" panose="020B0609020204030204" pitchFamily="49" charset="0"/>
                <a:cs typeface="Consolas" panose="020B0609020204030204" pitchFamily="49" charset="0"/>
              </a:rPr>
              <a:t>Games.Title, 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</a:t>
            </a:r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/>
              <a:t> </a:t>
            </a:r>
            <a:r>
              <a:rPr lang="en-CA" dirty="0" smtClean="0"/>
              <a:t>of the games</a:t>
            </a:r>
            <a:r>
              <a:rPr lang="en-CA" dirty="0"/>
              <a:t> </a:t>
            </a:r>
            <a:r>
              <a:rPr lang="en-CA" dirty="0" smtClean="0"/>
              <a:t>in our system.</a:t>
            </a:r>
          </a:p>
          <a:p>
            <a:pPr lvl="1"/>
            <a:r>
              <a:rPr lang="en-CA" dirty="0" smtClean="0"/>
              <a:t>Note: </a:t>
            </a:r>
          </a:p>
          <a:p>
            <a:pPr lvl="2"/>
            <a:r>
              <a:rPr lang="en-CA" dirty="0" smtClean="0"/>
              <a:t>A more useful and realistic query would calculate the cost of each gaming session as a gamer plays a game. </a:t>
            </a:r>
          </a:p>
          <a:p>
            <a:pPr lvl="2"/>
            <a:r>
              <a:rPr lang="en-CA" dirty="0" smtClean="0"/>
              <a:t>That would involve querying multiple tables (</a:t>
            </a:r>
            <a:r>
              <a:rPr lang="en-CA" dirty="0" smtClean="0">
                <a:latin typeface="Consolas" panose="020B0609020204030204" pitchFamily="49" charset="0"/>
              </a:rPr>
              <a:t>Games</a:t>
            </a:r>
            <a:r>
              <a:rPr lang="en-CA" dirty="0" smtClean="0"/>
              <a:t> and </a:t>
            </a:r>
            <a:r>
              <a:rPr lang="en-CA" dirty="0" smtClean="0">
                <a:latin typeface="Consolas" panose="020B0609020204030204" pitchFamily="49" charset="0"/>
              </a:rPr>
              <a:t>Sessions</a:t>
            </a:r>
            <a:r>
              <a:rPr lang="en-CA" dirty="0" smtClean="0"/>
              <a:t>) which is more complex so that query will be formed later in this section of notes.</a:t>
            </a:r>
          </a:p>
          <a:p>
            <a:r>
              <a:rPr lang="en-CA" dirty="0" smtClean="0"/>
              <a:t>Back to the basic query: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r>
              <a:rPr lang="en-CA" dirty="0" smtClean="0"/>
              <a:t>Calculation needed for the missing information:</a:t>
            </a:r>
          </a:p>
          <a:p>
            <a:pPr marL="457200" lvl="2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CostPerMinute = CostPerHour / 60</a:t>
            </a:r>
          </a:p>
          <a:p>
            <a:pPr marL="457200" lvl="2" indent="0">
              <a:buNone/>
            </a:pPr>
            <a:endParaRPr lang="en-CA" sz="2000" dirty="0" smtClean="0">
              <a:latin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91127"/>
            <a:ext cx="4429125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Query # 2: Graphical Access Query (</a:t>
            </a:r>
            <a:r>
              <a:rPr lang="en-CA" dirty="0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</a:t>
            </a:r>
            <a:r>
              <a:rPr lang="en-CA" i="1" dirty="0" smtClean="0"/>
              <a:t>not stored</a:t>
            </a:r>
            <a:r>
              <a:rPr lang="en-CA" dirty="0" smtClean="0"/>
              <a:t> in tables </a:t>
            </a:r>
            <a:r>
              <a:rPr lang="en-CA" i="1" dirty="0" smtClean="0"/>
              <a:t>but derived only as the query is run </a:t>
            </a:r>
            <a:r>
              <a:rPr lang="en-CA" dirty="0" smtClean="0"/>
              <a:t>from the values in other columns.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Reminder: 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</a:t>
            </a:r>
            <a:r>
              <a:rPr lang="en-US" altLang="en-US" b="1" dirty="0" smtClean="0">
                <a:solidFill>
                  <a:srgbClr val="FF0000"/>
                </a:solidFill>
              </a:rPr>
              <a:t>retrieve</a:t>
            </a:r>
            <a:r>
              <a:rPr lang="en-US" altLang="en-US" dirty="0" smtClean="0"/>
              <a:t>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Query #2: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SQL Form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The Graphical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DesignView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</a:t>
            </a:r>
            <a:r>
              <a:rPr lang="en-CA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Gamers;</a:t>
            </a: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6705600" y="2286000"/>
            <a:ext cx="2032000" cy="106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05600" y="2286000"/>
            <a:ext cx="204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8573" t="25385" r="768" b="46139"/>
          <a:stretch/>
        </p:blipFill>
        <p:spPr bwMode="auto">
          <a:xfrm>
            <a:off x="1878970" y="5067300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Down Arrow 3"/>
          <p:cNvSpPr/>
          <p:nvPr/>
        </p:nvSpPr>
        <p:spPr>
          <a:xfrm rot="5400000">
            <a:off x="4505693" y="6075875"/>
            <a:ext cx="304800" cy="3540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Logical Operators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27049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05400"/>
            <a:ext cx="5723076" cy="158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Relational Operators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50662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&lt;=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&gt;=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&lt;&gt;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876300" y="4203700"/>
            <a:ext cx="3695700" cy="21971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SQL: The ‘</a:t>
            </a:r>
            <a:r>
              <a:rPr lang="en-CA" dirty="0" smtClean="0">
                <a:latin typeface="Consolas" panose="020B0609020204030204" pitchFamily="49" charset="0"/>
              </a:rPr>
              <a:t>Where</a:t>
            </a:r>
            <a:r>
              <a:rPr lang="en-CA" dirty="0" smtClean="0"/>
              <a:t>’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SELECT</a:t>
            </a:r>
            <a:r>
              <a:rPr lang="en-US" altLang="en-US" dirty="0"/>
              <a:t>: Specifies the relevant attributes of which tables are involved in the query  e.g.,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attribute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FROM</a:t>
            </a:r>
            <a:r>
              <a:rPr lang="en-US" altLang="en-US" dirty="0"/>
              <a:t>: Lists the tables from which the data is to be selected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WHERE</a:t>
            </a:r>
            <a:r>
              <a:rPr lang="en-US" altLang="en-US" dirty="0"/>
              <a:t>: Provides the conditions to determine if a particular </a:t>
            </a:r>
            <a:r>
              <a:rPr lang="en-US" altLang="en-US" dirty="0" smtClean="0"/>
              <a:t>row appears in the query results</a:t>
            </a:r>
            <a:endParaRPr lang="en-US" altLang="en-US" dirty="0" smtClean="0"/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endParaRPr lang="en-US" altLang="en-US" dirty="0"/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</a:t>
            </a:r>
            <a:r>
              <a:rPr lang="en-US" altLang="en-US" b="1" dirty="0" smtClean="0"/>
              <a:t>ormat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WHERE: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 &lt;</a:t>
            </a:r>
            <a:r>
              <a:rPr lang="en-US" altLang="en-US" i="1" dirty="0" smtClean="0">
                <a:latin typeface="Consolas" panose="020B0609020204030204" pitchFamily="49" charset="0"/>
              </a:rPr>
              <a:t>logic operator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</a:rPr>
              <a:t>     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</a:t>
            </a:r>
            <a:endParaRPr lang="en-US" altLang="en-US" dirty="0">
              <a:latin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Client.Age &gt;= 0 AND Client.Age &lt;= 114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Client.LastName</a:t>
            </a:r>
            <a:r>
              <a:rPr lang="en-CA" dirty="0">
                <a:latin typeface="Consolas" panose="020B0609020204030204" pitchFamily="49" charset="0"/>
              </a:rPr>
              <a:t> = "Tam"</a:t>
            </a:r>
          </a:p>
        </p:txBody>
      </p:sp>
    </p:spTree>
    <p:extLst>
      <p:ext uri="{BB962C8B-B14F-4D97-AF65-F5344CB8AC3E}">
        <p14:creationId xmlns:p14="http://schemas.microsoft.com/office/powerpoint/2010/main" val="354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#3: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</a:t>
            </a:r>
            <a:r>
              <a:rPr lang="en-US" b="1" dirty="0" smtClean="0">
                <a:solidFill>
                  <a:srgbClr val="FF0000"/>
                </a:solidFill>
              </a:rPr>
              <a:t>Ordering Queries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</a:t>
            </a:r>
            <a:r>
              <a:rPr lang="en-US" dirty="0"/>
              <a:t> </a:t>
            </a:r>
            <a:r>
              <a:rPr lang="en-US" dirty="0" smtClean="0"/>
              <a:t>example is on the next slide)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64"/>
          <a:stretch/>
        </p:blipFill>
        <p:spPr>
          <a:xfrm>
            <a:off x="485104" y="3505200"/>
            <a:ext cx="755454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Ordering Queries</a:t>
            </a:r>
            <a:r>
              <a:rPr lang="en-CA" dirty="0" smtClean="0"/>
              <a:t>: SQL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Generic format:</a:t>
            </a:r>
          </a:p>
          <a:p>
            <a:pPr marL="2222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ORDER BY </a:t>
            </a:r>
            <a:r>
              <a:rPr lang="en-CA" dirty="0" smtClean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Attribute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name</a:t>
            </a:r>
            <a:r>
              <a:rPr lang="en-CA" baseline="30000" dirty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</a:t>
            </a:r>
          </a:p>
          <a:p>
            <a:pPr marL="2222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Example:</a:t>
            </a:r>
            <a:endParaRPr lang="en-CA" b="1" dirty="0">
              <a:latin typeface="Consolas" panose="020B0609020204030204" pitchFamily="49" charset="0"/>
            </a:endParaRPr>
          </a:p>
          <a:p>
            <a:pPr marL="222250" lvl="1" indent="0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ORDER BY </a:t>
            </a:r>
            <a:r>
              <a:rPr lang="en-CA" dirty="0" smtClean="0">
                <a:latin typeface="Consolas" panose="020B0609020204030204" pitchFamily="49" charset="0"/>
              </a:rPr>
              <a:t>Students.LastName, Students.FirstName, Students.MiddleName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800600"/>
            <a:ext cx="9067800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1 Only include attributes under the ‘</a:t>
            </a:r>
            <a:r>
              <a:rPr lang="en-CA" b="1" dirty="0" smtClean="0">
                <a:solidFill>
                  <a:srgbClr val="FF0000"/>
                </a:solidFill>
              </a:rPr>
              <a:t>ORDER BY</a:t>
            </a:r>
            <a:r>
              <a:rPr lang="en-CA" dirty="0" smtClean="0"/>
              <a:t>’ clause that are involved in the ranking or ordering of query results</a:t>
            </a:r>
          </a:p>
          <a:p>
            <a:r>
              <a:rPr lang="en-CA" dirty="0" smtClean="0"/>
              <a:t>Example (rank only according by last name in this example)</a:t>
            </a:r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SELECT </a:t>
            </a:r>
            <a:r>
              <a:rPr lang="en-CA" dirty="0">
                <a:latin typeface="Consolas" panose="020B0609020204030204" pitchFamily="49" charset="0"/>
              </a:rPr>
              <a:t>Students.LastName, Students.FirstName, Students.MiddleName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From Students</a:t>
            </a:r>
          </a:p>
          <a:p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ORDER BY</a:t>
            </a:r>
            <a:r>
              <a:rPr lang="en-CA" dirty="0" smtClean="0">
                <a:latin typeface="Consolas" panose="020B0609020204030204" pitchFamily="49" charset="0"/>
              </a:rPr>
              <a:t>: Students.LastName;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0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1814512"/>
            <a:ext cx="4593302" cy="5043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#6A: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6B: Queries That Are Always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Example:</a:t>
            </a:r>
          </a:p>
          <a:p>
            <a:pPr lvl="1"/>
            <a:r>
              <a:rPr lang="en-US" dirty="0" smtClean="0"/>
              <a:t>What if the previous example to exclude gamers with a last name of “Tam” as well as “Edgar” used the logical-OR operator instead of the logical-AND operator.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598" y="3124200"/>
            <a:ext cx="5334001" cy="2971800"/>
            <a:chOff x="990598" y="3124200"/>
            <a:chExt cx="5334001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599" y="3124200"/>
              <a:ext cx="3407719" cy="1295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0598" y="4895671"/>
              <a:ext cx="53340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SELECT Gamers.LastName, Gamers.FirstName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FROM Gamers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WHERE </a:t>
              </a:r>
              <a:r>
                <a:rPr lang="en-US" dirty="0" smtClean="0">
                  <a:latin typeface="Consolas" panose="020B0609020204030204" pitchFamily="49" charset="0"/>
                </a:rPr>
                <a:t>((Gamers.LastName&lt;&gt;"Tam</a:t>
              </a:r>
              <a:r>
                <a:rPr lang="en-US" dirty="0">
                  <a:latin typeface="Consolas" panose="020B0609020204030204" pitchFamily="49" charset="0"/>
                </a:rPr>
                <a:t>"</a:t>
              </a:r>
              <a:r>
                <a:rPr lang="en-US" dirty="0" smtClean="0">
                  <a:latin typeface="Consolas" panose="020B0609020204030204" pitchFamily="49" charset="0"/>
                </a:rPr>
                <a:t>) </a:t>
              </a:r>
              <a:r>
                <a:rPr lang="en-US" dirty="0">
                  <a:latin typeface="Consolas" panose="020B0609020204030204" pitchFamily="49" charset="0"/>
                </a:rPr>
                <a:t>Or </a:t>
              </a:r>
              <a:r>
                <a:rPr lang="en-US" dirty="0" smtClean="0">
                  <a:latin typeface="Consolas" panose="020B0609020204030204" pitchFamily="49" charset="0"/>
                </a:rPr>
                <a:t>(</a:t>
              </a:r>
              <a:r>
                <a:rPr lang="en-US" dirty="0" err="1" smtClean="0">
                  <a:latin typeface="Consolas" panose="020B0609020204030204" pitchFamily="49" charset="0"/>
                </a:rPr>
                <a:t>Gamers.LastName</a:t>
              </a:r>
              <a:r>
                <a:rPr lang="en-US" dirty="0" smtClean="0">
                  <a:latin typeface="Consolas" panose="020B0609020204030204" pitchFamily="49" charset="0"/>
                </a:rPr>
                <a:t>&lt;&gt;"Edgar");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8943" y="2693294"/>
            <a:ext cx="2026810" cy="2947049"/>
            <a:chOff x="6358943" y="2693294"/>
            <a:chExt cx="2026810" cy="29470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2653" y="3078118"/>
              <a:ext cx="1943100" cy="25622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58943" y="2693294"/>
              <a:ext cx="1219200" cy="3573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7{A-D}: Using 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the wildcard in conjunction with </a:t>
            </a:r>
            <a:r>
              <a:rPr lang="en-US" dirty="0" smtClean="0"/>
              <a:t>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 smtClean="0"/>
              <a:t>’ &amp; </a:t>
            </a:r>
            <a:r>
              <a:rPr lang="en-US" dirty="0" smtClean="0">
                <a:latin typeface="Consolas" panose="020B0609020204030204" pitchFamily="49" charset="0"/>
              </a:rPr>
              <a:t>Like</a:t>
            </a:r>
            <a:r>
              <a:rPr lang="en-US" dirty="0" smtClean="0"/>
              <a:t>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Wild Card</a:t>
            </a:r>
            <a:r>
              <a:rPr lang="en-US" dirty="0" smtClean="0"/>
              <a:t>: Example Queries</a:t>
            </a: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4" y="4417559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9431"/>
            <a:ext cx="4038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341" y="5192501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Gamers.FirstName, Gamers.LastName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(Gamers.FirstName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" y="4417559"/>
            <a:ext cx="2401229" cy="7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Wild Card</a:t>
            </a:r>
            <a:r>
              <a:rPr lang="en-US" dirty="0"/>
              <a:t>: Example </a:t>
            </a:r>
            <a:r>
              <a:rPr 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call sign when there’s an ‘a’ anywhere (call sign).</a:t>
            </a:r>
          </a:p>
          <a:p>
            <a:endParaRPr lang="en-CA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3" y="1981244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738" y="2921839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Gamers.CallSign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(Gamers.CallSign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a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46325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962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2492188"/>
            <a:ext cx="2133600" cy="4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‘.com’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(Any number of characters before the at-sign)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9000" y="3876677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Gamers.Email</a:t>
            </a: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(Gamers.Email </a:t>
            </a:r>
            <a:r>
              <a:rPr lang="en-CA" dirty="0">
                <a:latin typeface="Consolas" panose="020B0609020204030204" pitchFamily="49" charset="0"/>
              </a:rPr>
              <a:t>Like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  "*@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  <a:r>
              <a:rPr lang="en-CA" dirty="0" smtClean="0">
                <a:latin typeface="Consolas" panose="020B0609020204030204" pitchFamily="49" charset="0"/>
              </a:rPr>
              <a:t>.</a:t>
            </a:r>
            <a:r>
              <a:rPr lang="en-CA" dirty="0">
                <a:latin typeface="Consolas" panose="020B0609020204030204" pitchFamily="49" charset="0"/>
              </a:rPr>
              <a:t>com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31687" y="5605277"/>
            <a:ext cx="2167407" cy="1160915"/>
            <a:chOff x="4031687" y="5605277"/>
            <a:chExt cx="2167407" cy="1160915"/>
          </a:xfrm>
        </p:grpSpPr>
        <p:sp>
          <p:nvSpPr>
            <p:cNvPr id="8" name="Rectangle 7"/>
            <p:cNvSpPr/>
            <p:nvPr/>
          </p:nvSpPr>
          <p:spPr>
            <a:xfrm>
              <a:off x="4031687" y="5605277"/>
              <a:ext cx="1528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n-US" altLang="en-US" b="1" dirty="0" smtClean="0"/>
                <a:t>Query results:</a:t>
              </a:r>
              <a:endParaRPr lang="en-US" altLang="en-US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1694" y="5918467"/>
              <a:ext cx="2057400" cy="84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The Slash And The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There’s a separate database example to illustrate: “</a:t>
            </a:r>
            <a:r>
              <a:rPr lang="en-CA" dirty="0" smtClean="0">
                <a:latin typeface="Consolas" panose="020B0609020204030204" pitchFamily="49" charset="0"/>
              </a:rPr>
              <a:t>Extra database - input mask and queries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Recall: input mask in the design view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 the Datasheet (data entry) view the ‘A’ character is displayed with the rest of the attribute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09875"/>
            <a:ext cx="2133600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305424"/>
            <a:ext cx="37147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Exported Table: Excel Spreadsheet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can be seen the actual data (easiest to see when the database is exported to Excel) the ‘A’ following the slash is not actually stored (“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” attribute)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393895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r>
              <a:rPr lang="en-CA" dirty="0" smtClean="0"/>
              <a:t>’ can be queried with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is part of the attribute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41" y="23019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/>
          <p:cNvSpPr/>
          <p:nvPr/>
        </p:nvSpPr>
        <p:spPr>
          <a:xfrm>
            <a:off x="8686800" y="12192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9070" y="2321417"/>
            <a:ext cx="5057887" cy="1485900"/>
            <a:chOff x="719070" y="2321417"/>
            <a:chExt cx="5057887" cy="1485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070" y="2740517"/>
              <a:ext cx="5057887" cy="1066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070" y="2321417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DesignView of query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9070" y="4546510"/>
            <a:ext cx="5057887" cy="1852011"/>
            <a:chOff x="719070" y="4546510"/>
            <a:chExt cx="5057887" cy="18520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070" y="5253240"/>
              <a:ext cx="3654794" cy="11452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0243" y="4546510"/>
              <a:ext cx="5016714" cy="70673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 results: filtering to show values in attribute ‘Age1’ that start with ‘A’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47" y="0"/>
            <a:ext cx="2133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DOES NOT include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as part of the attribute.</a:t>
            </a:r>
          </a:p>
          <a:p>
            <a:r>
              <a:rPr lang="en-CA" dirty="0" smtClean="0"/>
              <a:t>Querying for this data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will produce no results (i.e. proof that no values in attribute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contain a leading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’)</a:t>
            </a:r>
          </a:p>
          <a:p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476129" y="12827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156193"/>
            <a:ext cx="5755341" cy="1612077"/>
            <a:chOff x="289112" y="3079750"/>
            <a:chExt cx="5755341" cy="1612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112" y="3432846"/>
              <a:ext cx="5755341" cy="12589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9576" y="3079750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DesignView of query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" y="5042644"/>
            <a:ext cx="5638800" cy="1519286"/>
            <a:chOff x="685800" y="5042644"/>
            <a:chExt cx="5638800" cy="1519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392520"/>
              <a:ext cx="5638800" cy="11694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5042644"/>
              <a:ext cx="2667000" cy="381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4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As mentioned: 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of gamers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7095566" cy="1624479"/>
            <a:chOff x="228599" y="3572435"/>
            <a:chExt cx="70955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70955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(this graphical form is an Access specific)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</a:p>
          <a:p>
            <a:r>
              <a:rPr lang="en-CA" dirty="0" smtClean="0"/>
              <a:t>Generic format of multi-table queries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SELECT: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&gt;,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Attribute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&gt;….</a:t>
            </a: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dirty="0">
                <a:latin typeface="Consolas" panose="020B0609020204030204" pitchFamily="49" charset="0"/>
              </a:rPr>
              <a:t>FROM: 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INNER JOIN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&gt;…INNER JOIN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 ON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Primary key</a:t>
            </a:r>
            <a:r>
              <a:rPr lang="en-CA" dirty="0" smtClean="0">
                <a:latin typeface="Consolas" panose="020B0609020204030204" pitchFamily="49" charset="0"/>
              </a:rPr>
              <a:t>&gt; = </a:t>
            </a: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>
                <a:latin typeface="Consolas" panose="020B0609020204030204" pitchFamily="49" charset="0"/>
              </a:rPr>
              <a:t>name</a:t>
            </a:r>
            <a:r>
              <a:rPr lang="en-CA" dirty="0" smtClean="0">
                <a:latin typeface="Consolas" panose="020B0609020204030204" pitchFamily="49" charset="0"/>
              </a:rPr>
              <a:t>&gt;.&lt;</a:t>
            </a:r>
            <a:r>
              <a:rPr lang="en-CA" i="1" dirty="0" smtClean="0">
                <a:latin typeface="Consolas" panose="020B0609020204030204" pitchFamily="49" charset="0"/>
              </a:rPr>
              <a:t>Foreign key</a:t>
            </a:r>
            <a:r>
              <a:rPr lang="en-CA" dirty="0" smtClean="0">
                <a:latin typeface="Consolas" panose="020B0609020204030204" pitchFamily="49" charset="0"/>
              </a:rPr>
              <a:t>&gt;...</a:t>
            </a:r>
            <a:r>
              <a:rPr lang="en-CA" dirty="0">
                <a:latin typeface="Consolas" panose="020B0609020204030204" pitchFamily="49" charset="0"/>
              </a:rPr>
              <a:t>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Primary key</a:t>
            </a:r>
            <a:r>
              <a:rPr lang="en-CA" dirty="0">
                <a:latin typeface="Consolas" panose="020B0609020204030204" pitchFamily="49" charset="0"/>
              </a:rPr>
              <a:t>&gt; = &lt;</a:t>
            </a:r>
            <a:r>
              <a:rPr lang="en-CA" i="1" dirty="0">
                <a:latin typeface="Consolas" panose="020B0609020204030204" pitchFamily="49" charset="0"/>
              </a:rPr>
              <a:t>Table name</a:t>
            </a:r>
            <a:r>
              <a:rPr lang="en-CA" dirty="0">
                <a:latin typeface="Consolas" panose="020B0609020204030204" pitchFamily="49" charset="0"/>
              </a:rPr>
              <a:t>&gt;.&lt;</a:t>
            </a:r>
            <a:r>
              <a:rPr lang="en-CA" i="1" dirty="0">
                <a:latin typeface="Consolas" panose="020B0609020204030204" pitchFamily="49" charset="0"/>
              </a:rPr>
              <a:t>Foreign key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86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</a:t>
            </a:r>
            <a:r>
              <a:rPr lang="en-CA" dirty="0"/>
              <a:t>8</a:t>
            </a:r>
            <a:r>
              <a:rPr lang="en-CA" dirty="0" smtClean="0"/>
              <a:t>: Simple Multi-Table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(Games), </a:t>
            </a:r>
            <a:r>
              <a:rPr lang="en-CA" dirty="0" smtClean="0">
                <a:latin typeface="Consolas" panose="020B0609020204030204" pitchFamily="49" charset="0"/>
              </a:rPr>
              <a:t>HourlyRate</a:t>
            </a:r>
            <a:r>
              <a:rPr lang="en-CA" dirty="0" smtClean="0"/>
              <a:t> </a:t>
            </a:r>
            <a:r>
              <a:rPr lang="en-CA" dirty="0"/>
              <a:t>(Games</a:t>
            </a:r>
            <a:r>
              <a:rPr lang="en-CA" dirty="0" smtClean="0"/>
              <a:t>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games that were actually played.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21522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</a:t>
            </a:r>
            <a:r>
              <a:rPr lang="en-CA" dirty="0"/>
              <a:t>8</a:t>
            </a:r>
            <a:r>
              <a:rPr lang="en-CA" dirty="0" smtClean="0"/>
              <a:t>: Simple Multi-Table Query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029200"/>
            <a:ext cx="637671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#8: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create it ‘live’ in lecture to show you how to form a multi-table query.</a:t>
            </a:r>
          </a:p>
          <a:p>
            <a:pPr lvl="1"/>
            <a:r>
              <a:rPr lang="en-US" dirty="0" smtClean="0"/>
              <a:t>That is: take notes so you are more likely to learn and remember how to form a multiple table query for the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</a:t>
            </a:r>
            <a:r>
              <a:rPr lang="en-CA" dirty="0"/>
              <a:t>9</a:t>
            </a:r>
            <a:r>
              <a:rPr lang="en-CA" dirty="0" smtClean="0"/>
              <a:t>: Complex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</a:rPr>
              <a:t>Income</a:t>
            </a:r>
            <a:r>
              <a:rPr lang="en-CA" dirty="0" smtClean="0"/>
              <a:t> (</a:t>
            </a:r>
            <a:r>
              <a:rPr lang="en-CA" dirty="0" smtClean="0">
                <a:latin typeface="Consolas" panose="020B0609020204030204" pitchFamily="49" charset="0"/>
              </a:rPr>
              <a:t>Gamers</a:t>
            </a:r>
            <a:r>
              <a:rPr lang="en-CA" dirty="0" smtClean="0"/>
              <a:t>), Title </a:t>
            </a:r>
            <a:r>
              <a:rPr lang="en-CA" dirty="0"/>
              <a:t>(</a:t>
            </a:r>
            <a:r>
              <a:rPr lang="en-CA" dirty="0" smtClean="0">
                <a:latin typeface="Consolas" panose="020B0609020204030204" pitchFamily="49" charset="0"/>
              </a:rPr>
              <a:t>Games</a:t>
            </a:r>
            <a:r>
              <a:rPr lang="en-CA" dirty="0"/>
              <a:t>)  </a:t>
            </a:r>
            <a:r>
              <a:rPr lang="en-CA" dirty="0" smtClean="0"/>
              <a:t>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 of games that were played by gamers whose income was $100,000 or greater 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First restriction: gamers with 6 figure incomes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001" b="6987"/>
          <a:stretch/>
        </p:blipFill>
        <p:spPr>
          <a:xfrm>
            <a:off x="685800" y="2971800"/>
            <a:ext cx="3400425" cy="1331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926520"/>
            <a:ext cx="4448175" cy="3956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60882"/>
            <a:ext cx="3048000" cy="1001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‘Big money’ gamers that have actually played a game: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a123, Cowboy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604071"/>
            <a:ext cx="3048000" cy="10017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Note: ‘Slayer’ has never played a game</a:t>
            </a:r>
          </a:p>
        </p:txBody>
      </p:sp>
      <p:sp>
        <p:nvSpPr>
          <p:cNvPr id="9" name="Freeform 8"/>
          <p:cNvSpPr/>
          <p:nvPr/>
        </p:nvSpPr>
        <p:spPr>
          <a:xfrm>
            <a:off x="2408349" y="5394152"/>
            <a:ext cx="1674254" cy="620425"/>
          </a:xfrm>
          <a:custGeom>
            <a:avLst/>
            <a:gdLst>
              <a:gd name="connsiteX0" fmla="*/ 0 w 1674254"/>
              <a:gd name="connsiteY0" fmla="*/ 581645 h 620425"/>
              <a:gd name="connsiteX1" fmla="*/ 386366 w 1674254"/>
              <a:gd name="connsiteY1" fmla="*/ 620282 h 620425"/>
              <a:gd name="connsiteX2" fmla="*/ 1030310 w 1674254"/>
              <a:gd name="connsiteY2" fmla="*/ 607403 h 620425"/>
              <a:gd name="connsiteX3" fmla="*/ 1081826 w 1674254"/>
              <a:gd name="connsiteY3" fmla="*/ 594524 h 620425"/>
              <a:gd name="connsiteX4" fmla="*/ 1159099 w 1674254"/>
              <a:gd name="connsiteY4" fmla="*/ 568766 h 620425"/>
              <a:gd name="connsiteX5" fmla="*/ 1223493 w 1674254"/>
              <a:gd name="connsiteY5" fmla="*/ 504372 h 620425"/>
              <a:gd name="connsiteX6" fmla="*/ 1287888 w 1674254"/>
              <a:gd name="connsiteY6" fmla="*/ 439978 h 620425"/>
              <a:gd name="connsiteX7" fmla="*/ 1313645 w 1674254"/>
              <a:gd name="connsiteY7" fmla="*/ 362704 h 620425"/>
              <a:gd name="connsiteX8" fmla="*/ 1352282 w 1674254"/>
              <a:gd name="connsiteY8" fmla="*/ 221037 h 620425"/>
              <a:gd name="connsiteX9" fmla="*/ 1378040 w 1674254"/>
              <a:gd name="connsiteY9" fmla="*/ 182400 h 620425"/>
              <a:gd name="connsiteX10" fmla="*/ 1506828 w 1674254"/>
              <a:gd name="connsiteY10" fmla="*/ 92248 h 620425"/>
              <a:gd name="connsiteX11" fmla="*/ 1545465 w 1674254"/>
              <a:gd name="connsiteY11" fmla="*/ 66490 h 620425"/>
              <a:gd name="connsiteX12" fmla="*/ 1622738 w 1674254"/>
              <a:gd name="connsiteY12" fmla="*/ 2096 h 620425"/>
              <a:gd name="connsiteX13" fmla="*/ 1674254 w 1674254"/>
              <a:gd name="connsiteY13" fmla="*/ 2096 h 6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4254" h="620425">
                <a:moveTo>
                  <a:pt x="0" y="581645"/>
                </a:moveTo>
                <a:cubicBezTo>
                  <a:pt x="173054" y="624909"/>
                  <a:pt x="125612" y="620282"/>
                  <a:pt x="386366" y="620282"/>
                </a:cubicBezTo>
                <a:cubicBezTo>
                  <a:pt x="601057" y="620282"/>
                  <a:pt x="815662" y="611696"/>
                  <a:pt x="1030310" y="607403"/>
                </a:cubicBezTo>
                <a:cubicBezTo>
                  <a:pt x="1047482" y="603110"/>
                  <a:pt x="1064872" y="599610"/>
                  <a:pt x="1081826" y="594524"/>
                </a:cubicBezTo>
                <a:cubicBezTo>
                  <a:pt x="1107832" y="586722"/>
                  <a:pt x="1159099" y="568766"/>
                  <a:pt x="1159099" y="568766"/>
                </a:cubicBezTo>
                <a:cubicBezTo>
                  <a:pt x="1227790" y="465733"/>
                  <a:pt x="1137632" y="590235"/>
                  <a:pt x="1223493" y="504372"/>
                </a:cubicBezTo>
                <a:cubicBezTo>
                  <a:pt x="1309345" y="418519"/>
                  <a:pt x="1184865" y="508658"/>
                  <a:pt x="1287888" y="439978"/>
                </a:cubicBezTo>
                <a:cubicBezTo>
                  <a:pt x="1296474" y="414220"/>
                  <a:pt x="1308320" y="389328"/>
                  <a:pt x="1313645" y="362704"/>
                </a:cubicBezTo>
                <a:cubicBezTo>
                  <a:pt x="1320557" y="328144"/>
                  <a:pt x="1333608" y="249049"/>
                  <a:pt x="1352282" y="221037"/>
                </a:cubicBezTo>
                <a:cubicBezTo>
                  <a:pt x="1360868" y="208158"/>
                  <a:pt x="1367095" y="193345"/>
                  <a:pt x="1378040" y="182400"/>
                </a:cubicBezTo>
                <a:cubicBezTo>
                  <a:pt x="1397113" y="163326"/>
                  <a:pt x="1494200" y="100667"/>
                  <a:pt x="1506828" y="92248"/>
                </a:cubicBezTo>
                <a:cubicBezTo>
                  <a:pt x="1519707" y="83662"/>
                  <a:pt x="1534520" y="77435"/>
                  <a:pt x="1545465" y="66490"/>
                </a:cubicBezTo>
                <a:cubicBezTo>
                  <a:pt x="1561287" y="50669"/>
                  <a:pt x="1597638" y="9267"/>
                  <a:pt x="1622738" y="2096"/>
                </a:cubicBezTo>
                <a:cubicBezTo>
                  <a:pt x="1639249" y="-2622"/>
                  <a:pt x="1657082" y="2096"/>
                  <a:pt x="1674254" y="209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Query #9: Complex Multi-Table Queries (Access)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8135" y="1333500"/>
            <a:ext cx="7793865" cy="2247900"/>
            <a:chOff x="588135" y="1333500"/>
            <a:chExt cx="7793865" cy="2247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774"/>
            <a:stretch/>
          </p:blipFill>
          <p:spPr>
            <a:xfrm>
              <a:off x="609600" y="2209800"/>
              <a:ext cx="7772400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8135" y="1333500"/>
              <a:ext cx="2809875" cy="7620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400" dirty="0" smtClean="0"/>
                <a:t>Forming the query (graphically in Access)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135" y="3962400"/>
            <a:ext cx="5390188" cy="1636154"/>
            <a:chOff x="588134" y="4383646"/>
            <a:chExt cx="5390188" cy="1636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807508"/>
              <a:ext cx="5368722" cy="12122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8134" y="4383646"/>
              <a:ext cx="2809875" cy="376707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400" dirty="0" smtClean="0"/>
                <a:t>Query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Query #9: Complex Multi-Table Queries </a:t>
            </a:r>
            <a:r>
              <a:rPr lang="en-CA" dirty="0" smtClean="0"/>
              <a:t>(Building SQL With Reduced Bracketing)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13079"/>
            <a:ext cx="78486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SELECT</a:t>
            </a:r>
            <a:r>
              <a:rPr lang="en-US" sz="2000" dirty="0">
                <a:latin typeface="Consolas" panose="020B0609020204030204" pitchFamily="49" charset="0"/>
              </a:rPr>
              <a:t> Gamers.CallSign, Gamers.Income, Games.Title, </a:t>
            </a:r>
            <a:r>
              <a:rPr lang="en-US" sz="2000" dirty="0" smtClean="0">
                <a:latin typeface="Consolas" panose="020B0609020204030204" pitchFamily="49" charset="0"/>
              </a:rPr>
              <a:t>Sessions.SessionDate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515844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FROM</a:t>
            </a:r>
            <a:r>
              <a:rPr lang="en-US" sz="2000" dirty="0">
                <a:latin typeface="Consolas" panose="020B0609020204030204" pitchFamily="49" charset="0"/>
              </a:rPr>
              <a:t> Games INNER JOIN </a:t>
            </a:r>
            <a:r>
              <a:rPr lang="en-US" sz="2000" dirty="0" smtClean="0">
                <a:latin typeface="Consolas" panose="020B0609020204030204" pitchFamily="49" charset="0"/>
              </a:rPr>
              <a:t>Gamers </a:t>
            </a:r>
            <a:r>
              <a:rPr lang="en-US" sz="2000" dirty="0">
                <a:latin typeface="Consolas" panose="020B0609020204030204" pitchFamily="49" charset="0"/>
              </a:rPr>
              <a:t>INNER JOIN Sessions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353803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</a:rPr>
              <a:t>ON </a:t>
            </a:r>
            <a:r>
              <a:rPr lang="en-US" sz="2000" dirty="0">
                <a:latin typeface="Consolas" panose="020B0609020204030204" pitchFamily="49" charset="0"/>
              </a:rPr>
              <a:t>Gamers.CallSign = Sessions.CallSign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515844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</a:rPr>
              <a:t>FROM</a:t>
            </a:r>
            <a:r>
              <a:rPr lang="en-CA" sz="2000" dirty="0">
                <a:latin typeface="Consolas" panose="020B0609020204030204" pitchFamily="49" charset="0"/>
              </a:rPr>
              <a:t>: &lt;Table name&gt; INNER JOIN &lt;Table name&gt;…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330866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WHERE</a:t>
            </a:r>
            <a:r>
              <a:rPr lang="en-US" sz="2000" dirty="0" smtClean="0">
                <a:latin typeface="Consolas" panose="020B0609020204030204" pitchFamily="49" charset="0"/>
              </a:rPr>
              <a:t> Gamers.Income &gt;=100000;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726" y="3353803"/>
            <a:ext cx="4039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2000" dirty="0" smtClean="0">
                <a:latin typeface="Consolas" panose="020B0609020204030204" pitchFamily="49" charset="0"/>
              </a:rPr>
              <a:t>…ON Table </a:t>
            </a:r>
            <a:r>
              <a:rPr lang="en-CA" sz="2000" dirty="0">
                <a:latin typeface="Consolas" panose="020B0609020204030204" pitchFamily="49" charset="0"/>
              </a:rPr>
              <a:t>name&gt;.&lt;Primary key&gt; = &lt;Table name&gt;.&lt;Foreign key&gt;... &lt;Table name&gt;.&lt;Primary key&gt; = &lt;Table name&gt;.&lt;Foreign key&gt;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146201"/>
            <a:ext cx="4152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ON Games.Title = Sessions.Title</a:t>
            </a:r>
          </a:p>
        </p:txBody>
      </p:sp>
    </p:spTree>
    <p:extLst>
      <p:ext uri="{BB962C8B-B14F-4D97-AF65-F5344CB8AC3E}">
        <p14:creationId xmlns:p14="http://schemas.microsoft.com/office/powerpoint/2010/main" val="19498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#10: Putting Multiple Things Together (Multi-Table Query Using Calculated Values)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CA" dirty="0" smtClean="0"/>
              <a:t>Remember an earlier query that introduced </a:t>
            </a:r>
            <a:r>
              <a:rPr lang="en-CA" b="1" dirty="0" smtClean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(simple but not very practical)</a:t>
            </a:r>
          </a:p>
          <a:p>
            <a:pPr lvl="1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sGames.HourlyRate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[HourlyRate]/60 AS RatePerMinute </a:t>
            </a:r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new query illustrates the following concepts: calculated values, multi-table queries.</a:t>
            </a:r>
          </a:p>
          <a:p>
            <a:pPr lvl="1"/>
            <a:r>
              <a:rPr lang="en-CA" dirty="0" smtClean="0"/>
              <a:t>Show </a:t>
            </a:r>
            <a:r>
              <a:rPr lang="en-CA" dirty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 (Games)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 (Sessions)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 (Games)</a:t>
            </a:r>
            <a:r>
              <a:rPr lang="en-CA" dirty="0" smtClean="0"/>
              <a:t>, RatePerMinute,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 (</a:t>
            </a:r>
            <a:r>
              <a:rPr lang="en-CA" dirty="0" smtClean="0">
                <a:latin typeface="Consolas" panose="020B0609020204030204" pitchFamily="49" charset="0"/>
              </a:rPr>
              <a:t>Sessions) </a:t>
            </a:r>
            <a:r>
              <a:rPr lang="en-CA" dirty="0" smtClean="0"/>
              <a:t>and </a:t>
            </a:r>
            <a:r>
              <a:rPr lang="en-CA" dirty="0"/>
              <a:t>the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/>
              <a:t> of games that were played.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Again Recall Query # 2: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3234" y="4295378"/>
            <a:ext cx="4356634" cy="1760537"/>
            <a:chOff x="-13234" y="4295378"/>
            <a:chExt cx="4356634" cy="1760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4350"/>
            <a:stretch/>
          </p:blipFill>
          <p:spPr>
            <a:xfrm>
              <a:off x="-8823" y="4989115"/>
              <a:ext cx="4352223" cy="1066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3234" y="4295378"/>
              <a:ext cx="4352223" cy="840184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dirty="0" smtClean="0"/>
                <a:t>Making This query more useful/realistic (multiple tables required)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10: </a:t>
            </a:r>
            <a:r>
              <a:rPr lang="en-US" b="1" dirty="0" smtClean="0">
                <a:solidFill>
                  <a:srgbClr val="FF0000"/>
                </a:solidFill>
              </a:rPr>
              <a:t>Multi-Table Query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rgbClr val="00B050"/>
                </a:solidFill>
              </a:rPr>
              <a:t>Calculated Values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Consolas" panose="020B0609020204030204" pitchFamily="49" charset="0"/>
              </a:rPr>
              <a:t>SELECT</a:t>
            </a:r>
            <a:r>
              <a:rPr lang="en-US" sz="1800" dirty="0">
                <a:latin typeface="Consolas" panose="020B0609020204030204" pitchFamily="49" charset="0"/>
              </a:rPr>
              <a:t> Games.Title, Sessions.SessionDate, Games.HourlyRate,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[HourlyRate]/60 AS RatePerMinute</a:t>
            </a:r>
            <a:r>
              <a:rPr lang="en-US" sz="1800" dirty="0">
                <a:latin typeface="Consolas" panose="020B0609020204030204" pitchFamily="49" charset="0"/>
              </a:rPr>
              <a:t>, Sessions.SessionDuration,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[RatePerMinute]*[SessionDuration] AS </a:t>
            </a:r>
            <a:r>
              <a:rPr lang="en-US" sz="18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SessionCost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b="1" dirty="0">
                <a:latin typeface="Consolas" panose="020B0609020204030204" pitchFamily="49" charset="0"/>
              </a:rPr>
              <a:t>FROM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Games INNER JOIN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(Gamers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INNER JOIN Sessions ON Gamers.CallSign =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Sessions.CallSign)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ON Games.Title = Sessions.Title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Create</a:t>
            </a:r>
            <a:r>
              <a:rPr lang="en-CA" dirty="0" smtClean="0"/>
              <a:t>-&gt;</a:t>
            </a:r>
            <a:r>
              <a:rPr lang="en-CA" dirty="0" smtClean="0">
                <a:latin typeface="Consolas" panose="020B0609020204030204" pitchFamily="49" charset="0"/>
              </a:rPr>
              <a:t>Query Design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05200" y="1676400"/>
            <a:ext cx="448882" cy="1752600"/>
            <a:chOff x="3333750" y="1676400"/>
            <a:chExt cx="620332" cy="1752600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3458782" y="1562100"/>
              <a:ext cx="381000" cy="609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5400000">
              <a:off x="3448050" y="2933700"/>
              <a:ext cx="381000" cy="6096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Values: </a:t>
            </a:r>
            <a:r>
              <a:rPr lang="en-US" b="1" dirty="0" smtClean="0">
                <a:solidFill>
                  <a:srgbClr val="FF0000"/>
                </a:solidFill>
              </a:rPr>
              <a:t>Result Is Always Stored</a:t>
            </a:r>
            <a:r>
              <a:rPr lang="en-US" dirty="0" smtClean="0"/>
              <a:t> In Column Of A Table (Attribute)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Deriving values only as a query is run vs. deriving a value and storing the value in a column of a table.</a:t>
            </a:r>
          </a:p>
          <a:p>
            <a:pPr lvl="1"/>
            <a:r>
              <a:rPr lang="en-US" dirty="0" smtClean="0"/>
              <a:t>Deriving a value as a column value:</a:t>
            </a:r>
          </a:p>
          <a:p>
            <a:pPr lvl="2"/>
            <a:r>
              <a:rPr lang="en-US" dirty="0" smtClean="0"/>
              <a:t>The result of the calculation </a:t>
            </a:r>
            <a:r>
              <a:rPr lang="en-US" b="1" dirty="0" smtClean="0">
                <a:solidFill>
                  <a:srgbClr val="FF0000"/>
                </a:solidFill>
              </a:rPr>
              <a:t>applies to every instance/row </a:t>
            </a:r>
            <a:r>
              <a:rPr lang="en-US" dirty="0" smtClean="0"/>
              <a:t>in the table</a:t>
            </a:r>
          </a:p>
          <a:p>
            <a:pPr lvl="2"/>
            <a:r>
              <a:rPr lang="en-US" dirty="0" smtClean="0"/>
              <a:t>General example: </a:t>
            </a:r>
            <a:r>
              <a:rPr lang="en-US" dirty="0">
                <a:latin typeface="Consolas" panose="020B0609020204030204" pitchFamily="49" charset="0"/>
              </a:rPr>
              <a:t>Employees</a:t>
            </a:r>
            <a:r>
              <a:rPr lang="en-US" dirty="0"/>
              <a:t> </a:t>
            </a:r>
            <a:r>
              <a:rPr lang="en-US" dirty="0" smtClean="0"/>
              <a:t>table, the amount that the worker pays into the company pension plan depends upon how much the employee earns and is generally applicable. </a:t>
            </a:r>
          </a:p>
          <a:p>
            <a:pPr lvl="2"/>
            <a:r>
              <a:rPr lang="en-US" dirty="0" smtClean="0"/>
              <a:t>Example from the database: </a:t>
            </a:r>
            <a:r>
              <a:rPr lang="en-US" dirty="0" smtClean="0">
                <a:latin typeface="Consolas" panose="020B0609020204030204" pitchFamily="49" charset="0"/>
              </a:rPr>
              <a:t>RatePerMinute = HourlyRate / 60 </a:t>
            </a: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US" dirty="0" smtClean="0">
                <a:cs typeface="Consolas" panose="020B0609020204030204" pitchFamily="49" charset="0"/>
              </a:rPr>
              <a:t> is an attribute of every game</a:t>
            </a:r>
          </a:p>
          <a:p>
            <a:pPr lvl="3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US" dirty="0" smtClean="0">
                <a:cs typeface="Consolas" panose="020B0609020204030204" pitchFamily="49" charset="0"/>
              </a:rPr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US" dirty="0" smtClean="0">
                <a:cs typeface="Consolas" panose="020B0609020204030204" pitchFamily="49" charset="0"/>
              </a:rPr>
              <a:t> are both attributes from the same table.</a:t>
            </a:r>
            <a:endParaRPr lang="en-CA" dirty="0" smtClean="0">
              <a:cs typeface="Consolas" panose="020B0609020204030204" pitchFamily="49" charset="0"/>
            </a:endParaRPr>
          </a:p>
          <a:p>
            <a:pPr marL="4572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Calculated </a:t>
            </a:r>
            <a:r>
              <a:rPr lang="en-US" dirty="0" smtClean="0"/>
              <a:t>Values: </a:t>
            </a:r>
            <a:r>
              <a:rPr lang="en-US" b="1" dirty="0" smtClean="0">
                <a:solidFill>
                  <a:srgbClr val="FF0000"/>
                </a:solidFill>
              </a:rPr>
              <a:t>Result Is Calculated Only When  A Query Runs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Deriving a value only as a query is run:</a:t>
            </a:r>
          </a:p>
          <a:p>
            <a:pPr lvl="2"/>
            <a:r>
              <a:rPr lang="en-US" dirty="0"/>
              <a:t>The information should not be stored in the table: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result only </a:t>
            </a:r>
            <a:r>
              <a:rPr lang="en-US" b="1" dirty="0">
                <a:solidFill>
                  <a:srgbClr val="FF0000"/>
                </a:solidFill>
              </a:rPr>
              <a:t>applies to some instances/rows</a:t>
            </a:r>
            <a:r>
              <a:rPr lang="en-US" dirty="0"/>
              <a:t> only and/or it would be a waste of space to store it in the table.</a:t>
            </a:r>
          </a:p>
          <a:p>
            <a:pPr lvl="2"/>
            <a:r>
              <a:rPr lang="en-US" dirty="0"/>
              <a:t>General example: </a:t>
            </a:r>
            <a:r>
              <a:rPr lang="en-US" dirty="0">
                <a:latin typeface="Consolas" panose="020B0609020204030204" pitchFamily="49" charset="0"/>
              </a:rPr>
              <a:t>Employees</a:t>
            </a:r>
            <a:r>
              <a:rPr lang="en-US" dirty="0"/>
              <a:t> table, cost of paying the worker an early retirement buyout is often offered only to older employees who are already close to retirement.</a:t>
            </a:r>
          </a:p>
          <a:p>
            <a:pPr lvl="2"/>
            <a:r>
              <a:rPr lang="en-US" dirty="0"/>
              <a:t>Example from the database: </a:t>
            </a:r>
            <a:endParaRPr lang="en-US" dirty="0" smtClean="0"/>
          </a:p>
          <a:p>
            <a:pPr marL="4572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SessionCost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RatePerMinute * SessionDuration</a:t>
            </a:r>
          </a:p>
          <a:p>
            <a:pPr lvl="3"/>
            <a:r>
              <a:rPr lang="en-US" dirty="0" smtClean="0"/>
              <a:t>Is </a:t>
            </a:r>
            <a:r>
              <a:rPr lang="en-US" dirty="0" smtClean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a logical attribute of a game?</a:t>
            </a:r>
          </a:p>
          <a:p>
            <a:pPr lvl="3"/>
            <a:r>
              <a:rPr lang="en-US" dirty="0"/>
              <a:t>Is </a:t>
            </a:r>
            <a:r>
              <a:rPr lang="en-US" dirty="0">
                <a:latin typeface="Consolas" panose="020B0609020204030204" pitchFamily="49" charset="0"/>
              </a:rPr>
              <a:t>SessionCost</a:t>
            </a:r>
            <a:r>
              <a:rPr lang="en-US" dirty="0"/>
              <a:t> a logical attribute of a </a:t>
            </a:r>
            <a:r>
              <a:rPr lang="en-US" dirty="0" smtClean="0"/>
              <a:t>session?</a:t>
            </a:r>
          </a:p>
          <a:p>
            <a:pPr lvl="3"/>
            <a:r>
              <a:rPr lang="en-US" dirty="0" smtClean="0"/>
              <a:t>MS-Access won’t allow </a:t>
            </a:r>
            <a:r>
              <a:rPr lang="en-US" dirty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as a table attribute because it involves attributes from multiple tables: </a:t>
            </a:r>
            <a:r>
              <a:rPr lang="en-US" dirty="0" smtClean="0">
                <a:latin typeface="Consolas" panose="020B0609020204030204" pitchFamily="49" charset="0"/>
              </a:rPr>
              <a:t>RatePerMinute</a:t>
            </a:r>
            <a:r>
              <a:rPr lang="en-US" dirty="0" smtClean="0"/>
              <a:t> is an attribute of the </a:t>
            </a:r>
            <a:r>
              <a:rPr lang="en-US" dirty="0" smtClean="0">
                <a:latin typeface="Consolas" panose="020B0609020204030204" pitchFamily="49" charset="0"/>
              </a:rPr>
              <a:t>Games</a:t>
            </a:r>
            <a:r>
              <a:rPr lang="en-US" dirty="0" smtClean="0"/>
              <a:t> table while </a:t>
            </a:r>
            <a:r>
              <a:rPr lang="en-US" dirty="0" smtClean="0">
                <a:latin typeface="Consolas" panose="020B0609020204030204" pitchFamily="49" charset="0"/>
              </a:rPr>
              <a:t>SessionDuration</a:t>
            </a:r>
            <a:r>
              <a:rPr lang="en-US" dirty="0" smtClean="0"/>
              <a:t> </a:t>
            </a:r>
            <a:r>
              <a:rPr lang="en-US" dirty="0"/>
              <a:t>is an attribute of the </a:t>
            </a:r>
            <a:r>
              <a:rPr lang="en-US" dirty="0" smtClean="0">
                <a:latin typeface="Consolas" panose="020B0609020204030204" pitchFamily="49" charset="0"/>
              </a:rPr>
              <a:t>Sessions</a:t>
            </a:r>
            <a:r>
              <a:rPr lang="en-US" dirty="0" smtClean="0"/>
              <a:t> table.</a:t>
            </a:r>
          </a:p>
          <a:p>
            <a:pPr lvl="3"/>
            <a:r>
              <a:rPr lang="en-US" dirty="0" smtClean="0"/>
              <a:t>For this reason </a:t>
            </a:r>
            <a:r>
              <a:rPr lang="en-US" dirty="0" smtClean="0">
                <a:latin typeface="Consolas" panose="020B0609020204030204" pitchFamily="49" charset="0"/>
              </a:rPr>
              <a:t>SessionCost</a:t>
            </a:r>
            <a:r>
              <a:rPr lang="en-US" dirty="0" smtClean="0"/>
              <a:t> cannot be a calculated value of a table and can only be a calculated value derived during a query.</a:t>
            </a:r>
          </a:p>
          <a:p>
            <a:pPr marL="692150" lvl="3" indent="0">
              <a:buNone/>
            </a:pPr>
            <a:endParaRPr lang="en-US" dirty="0" smtClean="0"/>
          </a:p>
          <a:p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90500" y="5934670"/>
            <a:ext cx="952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1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 Look carefully at your assignment requirements in order to determine if any calculated values must be derived only during the query. You get few (if any) marks by storing a value in a table that is to be derived only during the query</a:t>
            </a:r>
          </a:p>
        </p:txBody>
      </p:sp>
    </p:spTree>
    <p:extLst>
      <p:ext uri="{BB962C8B-B14F-4D97-AF65-F5344CB8AC3E}">
        <p14:creationId xmlns:p14="http://schemas.microsoft.com/office/powerpoint/2010/main" val="41093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579" cy="944562"/>
          </a:xfrm>
        </p:spPr>
        <p:txBody>
          <a:bodyPr/>
          <a:lstStyle/>
          <a:p>
            <a:r>
              <a:rPr lang="en-CA" dirty="0" smtClean="0"/>
              <a:t>Query #10: Forming The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RatePerMinute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Sessions.SessionDuration, [RatePerMinute]*[SessionDuration] </a:t>
            </a:r>
            <a:r>
              <a:rPr lang="en-CA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en-CA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Sessions ON Games.Title = Sessions.Title;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7095958" y="81915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9974" y="3009900"/>
            <a:ext cx="3200026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0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 smtClean="0"/>
              <a:t>How to form different queries in order to retrieve data from a database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which attributes will appear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which tables to include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/>
              <a:t>S</a:t>
            </a:r>
            <a:r>
              <a:rPr lang="en-CA" altLang="en-US" dirty="0" smtClean="0"/>
              <a:t>pecify query conditions (Boolean expressions often using logical-AND, logical-OR and sometimes logical-NOT or inequality)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Ordering queries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Specifying query results from multiple tables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to derive values: calculated values either stored as an attribute (column of a table) or derived only during a query 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malformed queries can either take the form of: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/>
              <a:t>C</a:t>
            </a:r>
            <a:r>
              <a:rPr lang="en-CA" altLang="en-US" dirty="0" smtClean="0"/>
              <a:t>ontradictions (always false) result in no query results</a:t>
            </a:r>
          </a:p>
          <a:p>
            <a:pPr marL="336550" lvl="1" indent="-114300">
              <a:buFontTx/>
              <a:buChar char="•"/>
            </a:pPr>
            <a:r>
              <a:rPr lang="en-CA" altLang="en-US" dirty="0" smtClean="0"/>
              <a:t>Always true queries results in every instance displayed as a query result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wildcards </a:t>
            </a:r>
            <a:r>
              <a:rPr lang="en-CA" altLang="en-US" dirty="0" smtClean="0"/>
              <a:t>(single and multi-character) can </a:t>
            </a:r>
            <a:r>
              <a:rPr lang="en-CA" altLang="en-US" dirty="0"/>
              <a:t>be used in queries</a:t>
            </a:r>
          </a:p>
          <a:p>
            <a:pPr marL="114300" indent="-114300">
              <a:buFontTx/>
              <a:buChar char="•"/>
            </a:pPr>
            <a:r>
              <a:rPr lang="en-CA" altLang="en-US" b="1" dirty="0"/>
              <a:t>How to form and trace </a:t>
            </a:r>
            <a:r>
              <a:rPr lang="en-CA" altLang="en-US" dirty="0"/>
              <a:t>(predict the result of) queries specified graphically </a:t>
            </a:r>
            <a:r>
              <a:rPr lang="en-CA" altLang="en-US" dirty="0" smtClean="0"/>
              <a:t>(</a:t>
            </a:r>
            <a:r>
              <a:rPr lang="en-CA" altLang="en-US" b="1" dirty="0" smtClean="0"/>
              <a:t>“Query Design”</a:t>
            </a:r>
            <a:r>
              <a:rPr lang="en-CA" altLang="en-US" dirty="0" smtClean="0"/>
              <a:t> method </a:t>
            </a:r>
            <a:r>
              <a:rPr lang="en-CA" altLang="en-US" dirty="0"/>
              <a:t>of MS-Access) or the more general use </a:t>
            </a:r>
            <a:r>
              <a:rPr lang="en-CA" altLang="en-US" b="1" dirty="0"/>
              <a:t>SQL format</a:t>
            </a:r>
            <a:r>
              <a:rPr lang="en-CA" altLang="en-US" dirty="0"/>
              <a:t>. </a:t>
            </a:r>
          </a:p>
          <a:p>
            <a:pPr marL="114300" indent="-114300">
              <a:buFontTx/>
              <a:buChar char="•"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59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</a:t>
            </a:r>
            <a:r>
              <a:rPr lang="en-CA" dirty="0"/>
              <a:t>a</a:t>
            </a:r>
            <a:r>
              <a:rPr lang="en-CA" dirty="0" smtClean="0"/>
              <a:t> table or tables (whose attributes will be displayed in the query)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4384321" cy="40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</a:t>
            </a:r>
            <a:r>
              <a:rPr lang="en-CA" b="1" dirty="0" smtClean="0">
                <a:solidFill>
                  <a:srgbClr val="FF0000"/>
                </a:solidFill>
              </a:rPr>
              <a:t>attributes</a:t>
            </a:r>
            <a:r>
              <a:rPr lang="en-CA" dirty="0" smtClean="0"/>
              <a:t>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4876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733800" y="5181600"/>
            <a:ext cx="457200" cy="105171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results: </a:t>
            </a:r>
            <a:r>
              <a:rPr lang="en-CA" dirty="0" smtClean="0">
                <a:latin typeface="Consolas" panose="020B0609020204030204" pitchFamily="49" charset="0"/>
              </a:rPr>
              <a:t>Design</a:t>
            </a:r>
            <a:r>
              <a:rPr lang="en-CA" dirty="0" smtClean="0"/>
              <a:t>-&gt;</a:t>
            </a:r>
            <a:r>
              <a:rPr lang="en-CA" dirty="0" smtClean="0">
                <a:latin typeface="Consolas" panose="020B0609020204030204" pitchFamily="49" charset="0"/>
              </a:rPr>
              <a:t>Run</a:t>
            </a:r>
            <a:endParaRPr lang="en-CA" dirty="0">
              <a:latin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371600" y="2743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>
                <a:cs typeface="Consolas" panose="020B0609020204030204" pitchFamily="49" charset="0"/>
              </a:rPr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of all gamers with the last name of </a:t>
            </a:r>
            <a:r>
              <a:rPr lang="en-US" altLang="en-US" dirty="0" smtClean="0">
                <a:latin typeface="Consolas" panose="020B0609020204030204" pitchFamily="49" charset="0"/>
              </a:rPr>
              <a:t>Tam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28" y="6019800"/>
            <a:ext cx="5957872" cy="8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75479</TotalTime>
  <Words>3137</Words>
  <Application>Microsoft Office PowerPoint</Application>
  <PresentationFormat>On-screen Show (4:3)</PresentationFormat>
  <Paragraphs>427</Paragraphs>
  <Slides>54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Comic Sans MS</vt:lpstr>
      <vt:lpstr>Consolas</vt:lpstr>
      <vt:lpstr>Times New Roman</vt:lpstr>
      <vt:lpstr>Office Theme</vt:lpstr>
      <vt:lpstr>Databases, Part II: Retrieving Information</vt:lpstr>
      <vt:lpstr>Reminder: Purpose Of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Simple SQL Queries: Generic Format</vt:lpstr>
      <vt:lpstr>Example SQL Query</vt:lpstr>
      <vt:lpstr>CPSC 203: What You Need To Know About Forming Queries</vt:lpstr>
      <vt:lpstr>Query #1B: Using An Attribute In Query Condition But Not Displayed As A Result</vt:lpstr>
      <vt:lpstr>Calculated Values</vt:lpstr>
      <vt:lpstr>Specifying Calculated Values (Access Specific)</vt:lpstr>
      <vt:lpstr>Specifying Calculated Values (SQL)</vt:lpstr>
      <vt:lpstr>Query #2: Calculated Values</vt:lpstr>
      <vt:lpstr>Query # 2: Graphical Access Query (DesignView)</vt:lpstr>
      <vt:lpstr>Query #2: SQL Form And The Graphical DesignView</vt:lpstr>
      <vt:lpstr>Access: Cleaning Up The Results</vt:lpstr>
      <vt:lpstr>Logical Operators</vt:lpstr>
      <vt:lpstr>Relational Operators</vt:lpstr>
      <vt:lpstr>SQL: The ‘Where’ Clause</vt:lpstr>
      <vt:lpstr>Query #3: Logical-OR</vt:lpstr>
      <vt:lpstr>Query #4: Logical-AND</vt:lpstr>
      <vt:lpstr>Ordering Queries</vt:lpstr>
      <vt:lpstr>Query #5: Ordering Queries</vt:lpstr>
      <vt:lpstr>Ordering Queries: SQL Format</vt:lpstr>
      <vt:lpstr>Query #6A: Contradictory Conditions</vt:lpstr>
      <vt:lpstr>Query 6B: Queries That Are Always True</vt:lpstr>
      <vt:lpstr>Queries 7{A-D}: Using The Wildcard In Queries</vt:lpstr>
      <vt:lpstr>Wild Card: Example Queries</vt:lpstr>
      <vt:lpstr>Wild Card: Example Queries (2)</vt:lpstr>
      <vt:lpstr>Single Character Wildcard ‘?’</vt:lpstr>
      <vt:lpstr>Input Masks: The Slash And The Query</vt:lpstr>
      <vt:lpstr>Exported Table: Excel Spreadsheet</vt:lpstr>
      <vt:lpstr>Query Results: age1</vt:lpstr>
      <vt:lpstr>Query Results: age2</vt:lpstr>
      <vt:lpstr>Queries Can Span Multiple Tables</vt:lpstr>
      <vt:lpstr>Query #8: Simple Multi-Table Query</vt:lpstr>
      <vt:lpstr>Query #8: Simple Multi-Table Query In Access</vt:lpstr>
      <vt:lpstr>Query #8: SQL</vt:lpstr>
      <vt:lpstr>Query #9: Complex Multi-Table Queries</vt:lpstr>
      <vt:lpstr>Query #9: Complex Multi-Table Queries (Access)</vt:lpstr>
      <vt:lpstr>Query #9: Complex Multi-Table Queries (Building SQL With Reduced Bracketing)</vt:lpstr>
      <vt:lpstr>Query #10: Putting Multiple Things Together (Multi-Table Query Using Calculated Values)</vt:lpstr>
      <vt:lpstr>Again Recall Query # 2: Graphical Access Query</vt:lpstr>
      <vt:lpstr>Query 10: Multi-Table Query With Calculated Values</vt:lpstr>
      <vt:lpstr>Calculated Values: Result Is Always Stored In Column Of A Table (Attribute)</vt:lpstr>
      <vt:lpstr>Calculated Values: Result Is Calculated Only When  A Query Runs</vt:lpstr>
      <vt:lpstr>Query #10: Forming The Queries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1891</cp:revision>
  <cp:lastPrinted>2017-03-02T18:33:10Z</cp:lastPrinted>
  <dcterms:created xsi:type="dcterms:W3CDTF">2014-05-13T22:22:53Z</dcterms:created>
  <dcterms:modified xsi:type="dcterms:W3CDTF">2018-02-26T21:30:59Z</dcterms:modified>
</cp:coreProperties>
</file>