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97" r:id="rId3"/>
    <p:sldId id="296" r:id="rId4"/>
    <p:sldId id="280" r:id="rId5"/>
    <p:sldId id="281" r:id="rId6"/>
    <p:sldId id="260" r:id="rId7"/>
    <p:sldId id="295" r:id="rId8"/>
    <p:sldId id="298"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44" r:id="rId30"/>
    <p:sldId id="335" r:id="rId31"/>
    <p:sldId id="336" r:id="rId32"/>
    <p:sldId id="337" r:id="rId33"/>
    <p:sldId id="338" r:id="rId34"/>
    <p:sldId id="339" r:id="rId35"/>
    <p:sldId id="340" r:id="rId36"/>
    <p:sldId id="341" r:id="rId37"/>
    <p:sldId id="342" r:id="rId38"/>
    <p:sldId id="343"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8"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33" autoAdjust="0"/>
    <p:restoredTop sz="95149" autoAdjust="0"/>
  </p:normalViewPr>
  <p:slideViewPr>
    <p:cSldViewPr>
      <p:cViewPr varScale="1">
        <p:scale>
          <a:sx n="62" d="100"/>
          <a:sy n="62" d="100"/>
        </p:scale>
        <p:origin x="78" y="58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180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1/4/2018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a:t>Administrative and course introduction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1/4/2018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B0898B1B-AC48-432F-9E63-3FD32792B497}" type="slidenum">
              <a:rPr lang="en-US" altLang="en-US" sz="1000" smtClean="0">
                <a:latin typeface="Times New Roman" pitchFamily="18" charset="0"/>
              </a:rPr>
              <a:pPr>
                <a:lnSpc>
                  <a:spcPct val="100000"/>
                </a:lnSpc>
                <a:spcBef>
                  <a:spcPct val="0"/>
                </a:spcBef>
              </a:pPr>
              <a:t>2</a:t>
            </a:fld>
            <a:endParaRPr lang="en-US" altLang="en-US" sz="1000" dirty="0" smtClean="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351216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CA" dirty="0" smtClean="0"/>
              <a:t>More incentive for them to come to class and take notes</a:t>
            </a:r>
          </a:p>
          <a:p>
            <a:pPr marL="171450" indent="-171450">
              <a:buFont typeface="Arial" panose="020B0604020202020204" pitchFamily="34" charset="0"/>
              <a:buChar char="•"/>
              <a:defRPr/>
            </a:pPr>
            <a:r>
              <a:rPr lang="en-CA" dirty="0" smtClean="0"/>
              <a:t>Sometimes after teaching a concept e.g. recursion I might go over a sample exam question e.g. error changing an integer to ensure that it is within some range using recursion</a:t>
            </a:r>
          </a:p>
          <a:p>
            <a:pPr marL="171450" indent="-171450">
              <a:buFont typeface="Arial" panose="020B0604020202020204" pitchFamily="34" charset="0"/>
              <a:buChar char="•"/>
              <a:defRPr/>
            </a:pPr>
            <a:r>
              <a:rPr lang="en-CA" dirty="0" smtClean="0"/>
              <a:t>If there’s time I may have them try it in class before I give the solution</a:t>
            </a:r>
          </a:p>
          <a:p>
            <a:pPr>
              <a:buFont typeface="Arial" panose="020B0604020202020204" pitchFamily="34" charset="0"/>
              <a:buNone/>
              <a:defRPr/>
            </a:pPr>
            <a:endParaRPr lang="en-CA"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494F2156-FBE7-4AE4-937D-2103AF5775BB}" type="slidenum">
              <a:rPr lang="en-US" altLang="en-US" sz="1000" smtClean="0">
                <a:latin typeface="Times New Roman" panose="02020603050405020304" pitchFamily="18" charset="0"/>
              </a:rPr>
              <a:pPr>
                <a:lnSpc>
                  <a:spcPct val="100000"/>
                </a:lnSpc>
                <a:spcBef>
                  <a:spcPct val="0"/>
                </a:spcBef>
              </a:pPr>
              <a:t>23</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2980768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ndParaRPr>
          </a:p>
        </p:txBody>
      </p:sp>
    </p:spTree>
    <p:extLst>
      <p:ext uri="{BB962C8B-B14F-4D97-AF65-F5344CB8AC3E}">
        <p14:creationId xmlns:p14="http://schemas.microsoft.com/office/powerpoint/2010/main" val="3488043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ndParaRPr>
          </a:p>
        </p:txBody>
      </p:sp>
    </p:spTree>
    <p:extLst>
      <p:ext uri="{BB962C8B-B14F-4D97-AF65-F5344CB8AC3E}">
        <p14:creationId xmlns:p14="http://schemas.microsoft.com/office/powerpoint/2010/main" val="172526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3450">
              <a:defRPr>
                <a:solidFill>
                  <a:schemeClr val="tx1"/>
                </a:solidFill>
                <a:latin typeface="Calibri" pitchFamily="34" charset="0"/>
              </a:defRPr>
            </a:lvl1pPr>
            <a:lvl2pPr marL="728663" indent="-279400" defTabSz="933450">
              <a:defRPr>
                <a:solidFill>
                  <a:schemeClr val="tx1"/>
                </a:solidFill>
                <a:latin typeface="Calibri" pitchFamily="34" charset="0"/>
              </a:defRPr>
            </a:lvl2pPr>
            <a:lvl3pPr marL="1120775" indent="-223838" defTabSz="933450">
              <a:defRPr>
                <a:solidFill>
                  <a:schemeClr val="tx1"/>
                </a:solidFill>
                <a:latin typeface="Calibri" pitchFamily="34" charset="0"/>
              </a:defRPr>
            </a:lvl3pPr>
            <a:lvl4pPr marL="1570038" indent="-223838" defTabSz="933450">
              <a:defRPr>
                <a:solidFill>
                  <a:schemeClr val="tx1"/>
                </a:solidFill>
                <a:latin typeface="Calibri" pitchFamily="34" charset="0"/>
              </a:defRPr>
            </a:lvl4pPr>
            <a:lvl5pPr marL="2017713" indent="-223838" defTabSz="933450">
              <a:defRPr>
                <a:solidFill>
                  <a:schemeClr val="tx1"/>
                </a:solidFill>
                <a:latin typeface="Calibri" pitchFamily="34" charset="0"/>
              </a:defRPr>
            </a:lvl5pPr>
            <a:lvl6pPr marL="2474913" indent="-223838" defTabSz="933450" fontAlgn="base">
              <a:spcBef>
                <a:spcPct val="0"/>
              </a:spcBef>
              <a:spcAft>
                <a:spcPct val="0"/>
              </a:spcAft>
              <a:defRPr>
                <a:solidFill>
                  <a:schemeClr val="tx1"/>
                </a:solidFill>
                <a:latin typeface="Calibri" pitchFamily="34" charset="0"/>
              </a:defRPr>
            </a:lvl6pPr>
            <a:lvl7pPr marL="2932113" indent="-223838" defTabSz="933450" fontAlgn="base">
              <a:spcBef>
                <a:spcPct val="0"/>
              </a:spcBef>
              <a:spcAft>
                <a:spcPct val="0"/>
              </a:spcAft>
              <a:defRPr>
                <a:solidFill>
                  <a:schemeClr val="tx1"/>
                </a:solidFill>
                <a:latin typeface="Calibri" pitchFamily="34" charset="0"/>
              </a:defRPr>
            </a:lvl7pPr>
            <a:lvl8pPr marL="3389313" indent="-223838" defTabSz="933450" fontAlgn="base">
              <a:spcBef>
                <a:spcPct val="0"/>
              </a:spcBef>
              <a:spcAft>
                <a:spcPct val="0"/>
              </a:spcAft>
              <a:defRPr>
                <a:solidFill>
                  <a:schemeClr val="tx1"/>
                </a:solidFill>
                <a:latin typeface="Calibri" pitchFamily="34" charset="0"/>
              </a:defRPr>
            </a:lvl8pPr>
            <a:lvl9pPr marL="3846513" indent="-223838" defTabSz="933450"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defRPr/>
            </a:pPr>
            <a:fld id="{77E37D52-F5CD-471A-AA53-546D93A7C3D2}" type="slidenum">
              <a:rPr lang="en-US" altLang="en-US" sz="1000" smtClean="0">
                <a:latin typeface="Times New Roman" pitchFamily="18" charset="0"/>
              </a:rPr>
              <a:pPr eaLnBrk="0" fontAlgn="base" hangingPunct="0">
                <a:spcBef>
                  <a:spcPct val="0"/>
                </a:spcBef>
                <a:spcAft>
                  <a:spcPct val="0"/>
                </a:spcAft>
                <a:defRPr/>
              </a:pPr>
              <a:t>3</a:t>
            </a:fld>
            <a:endParaRPr lang="en-US" altLang="en-US" sz="1000" dirty="0" smtClean="0">
              <a:latin typeface="Times New Roman" pitchFamily="18"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22426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lnSpc>
                <a:spcPct val="90000"/>
              </a:lnSpc>
              <a:spcBef>
                <a:spcPct val="40000"/>
              </a:spcBef>
              <a:defRPr sz="1200">
                <a:solidFill>
                  <a:schemeClr val="tx1"/>
                </a:solidFill>
                <a:latin typeface="Arial" charset="0"/>
              </a:defRPr>
            </a:lvl1pPr>
            <a:lvl2pPr marL="741363" indent="-284163" defTabSz="950913" eaLnBrk="0" hangingPunct="0">
              <a:lnSpc>
                <a:spcPct val="90000"/>
              </a:lnSpc>
              <a:spcBef>
                <a:spcPct val="40000"/>
              </a:spcBef>
              <a:defRPr sz="1200">
                <a:solidFill>
                  <a:schemeClr val="tx1"/>
                </a:solidFill>
                <a:latin typeface="Arial" charset="0"/>
              </a:defRPr>
            </a:lvl2pPr>
            <a:lvl3pPr marL="1141413" indent="-227013" defTabSz="950913" eaLnBrk="0" hangingPunct="0">
              <a:lnSpc>
                <a:spcPct val="90000"/>
              </a:lnSpc>
              <a:spcBef>
                <a:spcPct val="40000"/>
              </a:spcBef>
              <a:defRPr sz="1200">
                <a:solidFill>
                  <a:schemeClr val="tx1"/>
                </a:solidFill>
                <a:latin typeface="Arial" charset="0"/>
              </a:defRPr>
            </a:lvl3pPr>
            <a:lvl4pPr marL="1598613" indent="-227013" defTabSz="950913" eaLnBrk="0" hangingPunct="0">
              <a:lnSpc>
                <a:spcPct val="90000"/>
              </a:lnSpc>
              <a:spcBef>
                <a:spcPct val="40000"/>
              </a:spcBef>
              <a:defRPr sz="1200">
                <a:solidFill>
                  <a:schemeClr val="tx1"/>
                </a:solidFill>
                <a:latin typeface="Arial" charset="0"/>
              </a:defRPr>
            </a:lvl4pPr>
            <a:lvl5pPr marL="2055813" indent="-227013" defTabSz="950913" eaLnBrk="0" hangingPunct="0">
              <a:lnSpc>
                <a:spcPct val="90000"/>
              </a:lnSpc>
              <a:spcBef>
                <a:spcPct val="40000"/>
              </a:spcBef>
              <a:defRPr sz="1200">
                <a:solidFill>
                  <a:schemeClr val="tx1"/>
                </a:solidFill>
                <a:latin typeface="Arial" charset="0"/>
              </a:defRPr>
            </a:lvl5pPr>
            <a:lvl6pPr marL="2513013" indent="-227013" defTabSz="950913" eaLnBrk="0" fontAlgn="base" hangingPunct="0">
              <a:lnSpc>
                <a:spcPct val="90000"/>
              </a:lnSpc>
              <a:spcBef>
                <a:spcPct val="40000"/>
              </a:spcBef>
              <a:spcAft>
                <a:spcPct val="0"/>
              </a:spcAft>
              <a:defRPr sz="1200">
                <a:solidFill>
                  <a:schemeClr val="tx1"/>
                </a:solidFill>
                <a:latin typeface="Arial" charset="0"/>
              </a:defRPr>
            </a:lvl6pPr>
            <a:lvl7pPr marL="2970213" indent="-227013" defTabSz="950913" eaLnBrk="0" fontAlgn="base" hangingPunct="0">
              <a:lnSpc>
                <a:spcPct val="90000"/>
              </a:lnSpc>
              <a:spcBef>
                <a:spcPct val="40000"/>
              </a:spcBef>
              <a:spcAft>
                <a:spcPct val="0"/>
              </a:spcAft>
              <a:defRPr sz="1200">
                <a:solidFill>
                  <a:schemeClr val="tx1"/>
                </a:solidFill>
                <a:latin typeface="Arial" charset="0"/>
              </a:defRPr>
            </a:lvl7pPr>
            <a:lvl8pPr marL="3427413" indent="-227013" defTabSz="950913" eaLnBrk="0" fontAlgn="base" hangingPunct="0">
              <a:lnSpc>
                <a:spcPct val="90000"/>
              </a:lnSpc>
              <a:spcBef>
                <a:spcPct val="40000"/>
              </a:spcBef>
              <a:spcAft>
                <a:spcPct val="0"/>
              </a:spcAft>
              <a:defRPr sz="1200">
                <a:solidFill>
                  <a:schemeClr val="tx1"/>
                </a:solidFill>
                <a:latin typeface="Arial" charset="0"/>
              </a:defRPr>
            </a:lvl8pPr>
            <a:lvl9pPr marL="3884613" indent="-227013" defTabSz="950913"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BE29FDAE-9F65-4DA2-A33D-2A4A3B79A34D}" type="slidenum">
              <a:rPr lang="en-US" altLang="en-US" sz="1000" smtClean="0">
                <a:latin typeface="Times New Roman" pitchFamily="18" charset="0"/>
              </a:rPr>
              <a:pPr>
                <a:lnSpc>
                  <a:spcPct val="100000"/>
                </a:lnSpc>
                <a:spcBef>
                  <a:spcPct val="0"/>
                </a:spcBef>
              </a:pPr>
              <a:t>4</a:t>
            </a:fld>
            <a:endParaRPr lang="en-US" altLang="en-US" sz="1000" dirty="0"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smtClean="0"/>
          </a:p>
        </p:txBody>
      </p:sp>
    </p:spTree>
    <p:extLst>
      <p:ext uri="{BB962C8B-B14F-4D97-AF65-F5344CB8AC3E}">
        <p14:creationId xmlns:p14="http://schemas.microsoft.com/office/powerpoint/2010/main" val="3847858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505C44A0-F33D-427A-8F7D-6E22CE57F698}" type="slidenum">
              <a:rPr lang="en-US" altLang="en-US" sz="1000" smtClean="0">
                <a:latin typeface="Times New Roman" pitchFamily="18" charset="0"/>
              </a:rPr>
              <a:pPr>
                <a:lnSpc>
                  <a:spcPct val="100000"/>
                </a:lnSpc>
                <a:spcBef>
                  <a:spcPct val="0"/>
                </a:spcBef>
              </a:pPr>
              <a:t>5</a:t>
            </a:fld>
            <a:endParaRPr lang="en-US" altLang="en-US" sz="1000" dirty="0" smtClean="0">
              <a:latin typeface="Times New Roman" pitchFamily="18" charset="0"/>
            </a:endParaRPr>
          </a:p>
        </p:txBody>
      </p:sp>
    </p:spTree>
    <p:extLst>
      <p:ext uri="{BB962C8B-B14F-4D97-AF65-F5344CB8AC3E}">
        <p14:creationId xmlns:p14="http://schemas.microsoft.com/office/powerpoint/2010/main" val="248365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https://support.office.com/en-us/article/Check-a-document-for-compatibility-C5AA52E0-15C8-4DA7-9942-379552795D90</a:t>
            </a:r>
            <a:endParaRPr lang="en-US"/>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a:t>
            </a:fld>
            <a:endParaRPr lang="en-US" dirty="0"/>
          </a:p>
        </p:txBody>
      </p:sp>
    </p:spTree>
    <p:extLst>
      <p:ext uri="{BB962C8B-B14F-4D97-AF65-F5344CB8AC3E}">
        <p14:creationId xmlns:p14="http://schemas.microsoft.com/office/powerpoint/2010/main" val="496313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9A9A69A-36F5-4E9A-92C5-67DE090565E1}" type="slidenum">
              <a:rPr lang="en-US" altLang="en-US" smtClean="0"/>
              <a:pPr fontAlgn="base">
                <a:spcBef>
                  <a:spcPct val="0"/>
                </a:spcBef>
                <a:spcAft>
                  <a:spcPct val="0"/>
                </a:spcAft>
                <a:defRPr/>
              </a:pPr>
              <a:t>11</a:t>
            </a:fld>
            <a:endParaRPr lang="en-US" altLang="en-US" dirty="0" smtClean="0"/>
          </a:p>
        </p:txBody>
      </p:sp>
    </p:spTree>
    <p:extLst>
      <p:ext uri="{BB962C8B-B14F-4D97-AF65-F5344CB8AC3E}">
        <p14:creationId xmlns:p14="http://schemas.microsoft.com/office/powerpoint/2010/main" val="170490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smtClean="0">
                <a:latin typeface="Arial" panose="020B0604020202020204" pitchFamily="34" charset="0"/>
              </a:rPr>
              <a:t>I would make it very clear that late assignments won’t be accepted</a:t>
            </a:r>
          </a:p>
          <a:p>
            <a:pPr marL="171450" indent="-171450">
              <a:buFontTx/>
              <a:buChar char="•"/>
            </a:pPr>
            <a:r>
              <a:rPr lang="en-CA" altLang="en-US" smtClean="0">
                <a:latin typeface="Arial" panose="020B0604020202020204" pitchFamily="34" charset="0"/>
              </a:rPr>
              <a:t>If they screw up for one reason or another (e.g. forgot a file, upload corrupted, submitted the wrong version etc.) then the fault is theirs and whatever is submitted in D2L as of the due time is what will be marked</a:t>
            </a:r>
          </a:p>
          <a:p>
            <a:pPr marL="171450" indent="-171450">
              <a:buFontTx/>
              <a:buChar char="•"/>
            </a:pPr>
            <a:r>
              <a:rPr lang="en-CA" altLang="en-US" smtClean="0">
                <a:latin typeface="Arial" panose="020B0604020202020204" pitchFamily="34" charset="0"/>
              </a:rPr>
              <a:t>Also clearly indicate to them that Tas don’t have discretion for late submissions not even in the case of illness and they need to talk to the course instructor</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5776A9BE-5EA7-4ED9-BC85-4F31E41E273B}" type="slidenum">
              <a:rPr lang="en-US" altLang="en-US" sz="1000" smtClean="0">
                <a:latin typeface="Times New Roman" panose="02020603050405020304" pitchFamily="18" charset="0"/>
              </a:rPr>
              <a:pPr>
                <a:lnSpc>
                  <a:spcPct val="100000"/>
                </a:lnSpc>
                <a:spcBef>
                  <a:spcPct val="0"/>
                </a:spcBef>
              </a:pPr>
              <a:t>17</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66674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smtClean="0">
                <a:latin typeface="Arial" panose="020B0604020202020204" pitchFamily="34" charset="0"/>
              </a:rPr>
              <a:t>Again this may seem obvious but a surprising number don’t back up their work and they only submit for the first time just a few minutes before the due date</a:t>
            </a:r>
          </a:p>
          <a:p>
            <a:pPr marL="171450" indent="-171450">
              <a:buFontTx/>
              <a:buChar char="•"/>
            </a:pPr>
            <a:endParaRPr lang="en-CA" altLang="en-US" smtClean="0">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5F2710B7-A53D-4B97-9D9D-A1137148D45C}" type="slidenum">
              <a:rPr lang="en-US" altLang="en-US" sz="1000" smtClean="0">
                <a:latin typeface="Times New Roman" panose="02020603050405020304" pitchFamily="18" charset="0"/>
              </a:rPr>
              <a:pPr>
                <a:lnSpc>
                  <a:spcPct val="100000"/>
                </a:lnSpc>
                <a:spcBef>
                  <a:spcPct val="0"/>
                </a:spcBef>
              </a:pPr>
              <a:t>18</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2501199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a:solidFill>
                  <a:schemeClr val="tx1"/>
                </a:solidFill>
                <a:latin typeface="Calibri" pitchFamily="34" charset="0"/>
              </a:defRPr>
            </a:lvl1pPr>
            <a:lvl2pPr marL="727075" indent="-277813" defTabSz="931863">
              <a:defRPr>
                <a:solidFill>
                  <a:schemeClr val="tx1"/>
                </a:solidFill>
                <a:latin typeface="Calibri" pitchFamily="34" charset="0"/>
              </a:defRPr>
            </a:lvl2pPr>
            <a:lvl3pPr marL="1117600" indent="-222250" defTabSz="931863">
              <a:defRPr>
                <a:solidFill>
                  <a:schemeClr val="tx1"/>
                </a:solidFill>
                <a:latin typeface="Calibri" pitchFamily="34" charset="0"/>
              </a:defRPr>
            </a:lvl3pPr>
            <a:lvl4pPr marL="1566863" indent="-222250" defTabSz="931863">
              <a:defRPr>
                <a:solidFill>
                  <a:schemeClr val="tx1"/>
                </a:solidFill>
                <a:latin typeface="Calibri" pitchFamily="34" charset="0"/>
              </a:defRPr>
            </a:lvl4pPr>
            <a:lvl5pPr marL="2012950" indent="-222250" defTabSz="931863">
              <a:defRPr>
                <a:solidFill>
                  <a:schemeClr val="tx1"/>
                </a:solidFill>
                <a:latin typeface="Calibri" pitchFamily="34" charset="0"/>
              </a:defRPr>
            </a:lvl5pPr>
            <a:lvl6pPr marL="2470150" indent="-222250" defTabSz="931863" fontAlgn="base">
              <a:spcBef>
                <a:spcPct val="0"/>
              </a:spcBef>
              <a:spcAft>
                <a:spcPct val="0"/>
              </a:spcAft>
              <a:defRPr>
                <a:solidFill>
                  <a:schemeClr val="tx1"/>
                </a:solidFill>
                <a:latin typeface="Calibri" pitchFamily="34" charset="0"/>
              </a:defRPr>
            </a:lvl6pPr>
            <a:lvl7pPr marL="2927350" indent="-222250" defTabSz="931863" fontAlgn="base">
              <a:spcBef>
                <a:spcPct val="0"/>
              </a:spcBef>
              <a:spcAft>
                <a:spcPct val="0"/>
              </a:spcAft>
              <a:defRPr>
                <a:solidFill>
                  <a:schemeClr val="tx1"/>
                </a:solidFill>
                <a:latin typeface="Calibri" pitchFamily="34" charset="0"/>
              </a:defRPr>
            </a:lvl7pPr>
            <a:lvl8pPr marL="3384550" indent="-222250" defTabSz="931863" fontAlgn="base">
              <a:spcBef>
                <a:spcPct val="0"/>
              </a:spcBef>
              <a:spcAft>
                <a:spcPct val="0"/>
              </a:spcAft>
              <a:defRPr>
                <a:solidFill>
                  <a:schemeClr val="tx1"/>
                </a:solidFill>
                <a:latin typeface="Calibri" pitchFamily="34" charset="0"/>
              </a:defRPr>
            </a:lvl8pPr>
            <a:lvl9pPr marL="3841750" indent="-222250" defTabSz="931863"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defRPr/>
            </a:pPr>
            <a:fld id="{F086D671-B146-4DDD-B41F-BDF540867992}" type="slidenum">
              <a:rPr lang="en-US" altLang="en-US" sz="1000" smtClean="0">
                <a:latin typeface="Times New Roman" pitchFamily="18" charset="0"/>
              </a:rPr>
              <a:pPr eaLnBrk="0" fontAlgn="base" hangingPunct="0">
                <a:spcBef>
                  <a:spcPct val="0"/>
                </a:spcBef>
                <a:spcAft>
                  <a:spcPct val="0"/>
                </a:spcAft>
                <a:defRPr/>
              </a:pPr>
              <a:t>20</a:t>
            </a:fld>
            <a:endParaRPr lang="en-US" altLang="en-US" sz="1000" dirty="0" smtClean="0">
              <a:latin typeface="Times New Roman" pitchFamily="18" charset="0"/>
            </a:endParaRPr>
          </a:p>
        </p:txBody>
      </p:sp>
    </p:spTree>
    <p:extLst>
      <p:ext uri="{BB962C8B-B14F-4D97-AF65-F5344CB8AC3E}">
        <p14:creationId xmlns:p14="http://schemas.microsoft.com/office/powerpoint/2010/main" val="2361337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1/4/2018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1/4/2018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1/4/2018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07561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1/4/2018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1/4/2018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1/4/2018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1/4/2018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1/4/2018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1/4/2018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39" r:id="rId12"/>
    <p:sldLayoutId id="2147483740"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png"/><Relationship Id="rId4" Type="http://schemas.openxmlformats.org/officeDocument/2006/relationships/image" Target="../media/image25.wmf"/></Relationships>
</file>

<file path=ppt/slides/_rels/slide12.xml.rels><?xml version="1.0" encoding="UTF-8" standalone="yes"?>
<Relationships xmlns="http://schemas.openxmlformats.org/package/2006/relationships"><Relationship Id="rId3" Type="http://schemas.openxmlformats.org/officeDocument/2006/relationships/hyperlink" Target="http://www.businessinsider.com/apple-interview-questions-2011-5#how-do-you-test-the-prototype-of-the-vending-machine-5" TargetMode="External"/><Relationship Id="rId2" Type="http://schemas.openxmlformats.org/officeDocument/2006/relationships/hyperlink" Target="http://www.businessinsider.com/15-google-interview-questions-that-will-make-you-feel-stupid-2009-11?op=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pages.cpsc.ucalgary.ca/~tamj/resources/Verifying%20D2L%20Submission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mailto:tam@ucalgary.ca"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ucalgary.ca/it/office365/faq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office365.ucalgary.ca/" TargetMode="External"/><Relationship Id="rId4" Type="http://schemas.openxmlformats.org/officeDocument/2006/relationships/hyperlink" Target="http://www.ucalgary.ca/it/services/office-365"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pages.cpsc.ucalgary.ca/~tamj/2018/203W/grade_calculator.xls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8.wm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09600" y="3995738"/>
            <a:ext cx="7772400" cy="1470025"/>
          </a:xfrm>
        </p:spPr>
        <p:txBody>
          <a:bodyPr/>
          <a:lstStyle/>
          <a:p>
            <a:pPr eaLnBrk="1" hangingPunct="1"/>
            <a:r>
              <a:rPr lang="en-US" altLang="en-US" dirty="0" smtClean="0"/>
              <a:t>CPSC 203</a:t>
            </a:r>
          </a:p>
        </p:txBody>
      </p:sp>
      <p:sp>
        <p:nvSpPr>
          <p:cNvPr id="3" name="Subtitle 2"/>
          <p:cNvSpPr>
            <a:spLocks noGrp="1"/>
          </p:cNvSpPr>
          <p:nvPr>
            <p:ph type="subTitle" idx="1"/>
          </p:nvPr>
        </p:nvSpPr>
        <p:spPr>
          <a:xfrm>
            <a:off x="1371600" y="5410200"/>
            <a:ext cx="6400800" cy="1285875"/>
          </a:xfrm>
        </p:spPr>
        <p:txBody>
          <a:bodyPr rtlCol="0">
            <a:normAutofit/>
          </a:bodyPr>
          <a:lstStyle/>
          <a:p>
            <a:pPr eaLnBrk="1" fontAlgn="auto" hangingPunct="1">
              <a:spcAft>
                <a:spcPts val="0"/>
              </a:spcAft>
              <a:buFont typeface="Arial" panose="020B0604020202020204" pitchFamily="34" charset="0"/>
              <a:buNone/>
              <a:defRPr/>
            </a:pPr>
            <a:r>
              <a:rPr lang="en-US" dirty="0" smtClean="0">
                <a:solidFill>
                  <a:schemeClr val="tx1"/>
                </a:solidFill>
              </a:rPr>
              <a:t>Introduction to practical problem solving</a:t>
            </a:r>
          </a:p>
          <a:p>
            <a:pPr eaLnBrk="1" fontAlgn="auto" hangingPunct="1">
              <a:spcAft>
                <a:spcPts val="0"/>
              </a:spcAft>
              <a:buFont typeface="Arial" panose="020B0604020202020204" pitchFamily="34" charset="0"/>
              <a:buNone/>
              <a:defRPr/>
            </a:pPr>
            <a:r>
              <a:rPr lang="en-US" dirty="0" smtClean="0">
                <a:solidFill>
                  <a:schemeClr val="tx1"/>
                </a:solidFill>
              </a:rPr>
              <a:t>(James Tam)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0"/>
            <a:ext cx="4572000" cy="1760608"/>
          </a:xfrm>
          <a:prstGeom prst="rect">
            <a:avLst/>
          </a:prstGeom>
        </p:spPr>
      </p:pic>
      <p:pic>
        <p:nvPicPr>
          <p:cNvPr id="1027" name="Picture 3" descr="C:\Users\tamj\Dropbox\PVT\colorbox\datab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3164" y="273414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amj\Dropbox\PVT\colorbox\spreadshe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3521" y="2811663"/>
            <a:ext cx="2044958" cy="1368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7464" y="2534085"/>
            <a:ext cx="1295400" cy="400110"/>
          </a:xfrm>
          <a:prstGeom prst="rect">
            <a:avLst/>
          </a:prstGeom>
          <a:noFill/>
        </p:spPr>
        <p:txBody>
          <a:bodyPr wrap="square" rtlCol="0">
            <a:spAutoFit/>
          </a:bodyPr>
          <a:lstStyle/>
          <a:p>
            <a:r>
              <a:rPr lang="en-US" sz="2000" b="1" dirty="0" smtClean="0">
                <a:solidFill>
                  <a:srgbClr val="FF0000"/>
                </a:solidFill>
                <a:latin typeface="Silent Hell of Cheryl" pitchFamily="2" charset="0"/>
              </a:rPr>
              <a:t>Database</a:t>
            </a:r>
            <a:endParaRPr lang="en-US" sz="2000" b="1" dirty="0">
              <a:solidFill>
                <a:srgbClr val="FF0000"/>
              </a:solidFill>
              <a:latin typeface="Silent Hell of Cheryl" pitchFamily="2" charset="0"/>
            </a:endParaRPr>
          </a:p>
        </p:txBody>
      </p:sp>
      <p:sp>
        <p:nvSpPr>
          <p:cNvPr id="18" name="TextBox 17"/>
          <p:cNvSpPr txBox="1"/>
          <p:nvPr/>
        </p:nvSpPr>
        <p:spPr>
          <a:xfrm>
            <a:off x="1143000" y="2388386"/>
            <a:ext cx="2022411" cy="400110"/>
          </a:xfrm>
          <a:prstGeom prst="rect">
            <a:avLst/>
          </a:prstGeom>
          <a:noFill/>
        </p:spPr>
        <p:txBody>
          <a:bodyPr wrap="square" rtlCol="0">
            <a:spAutoFit/>
          </a:bodyPr>
          <a:lstStyle/>
          <a:p>
            <a:r>
              <a:rPr lang="en-US" sz="2000" b="1" dirty="0" smtClean="0">
                <a:solidFill>
                  <a:srgbClr val="FF0000"/>
                </a:solidFill>
                <a:latin typeface="Silent Hell of Cheryl" pitchFamily="2" charset="0"/>
              </a:rPr>
              <a:t>Spreadsheet</a:t>
            </a:r>
            <a:endParaRPr lang="en-US" sz="2000" b="1" dirty="0">
              <a:solidFill>
                <a:srgbClr val="FF0000"/>
              </a:solidFill>
              <a:latin typeface="Silent Hell of Cheryl" pitchFamily="2" charset="0"/>
            </a:endParaRPr>
          </a:p>
        </p:txBody>
      </p:sp>
      <p:sp>
        <p:nvSpPr>
          <p:cNvPr id="19" name="TextBox 18"/>
          <p:cNvSpPr txBox="1"/>
          <p:nvPr/>
        </p:nvSpPr>
        <p:spPr>
          <a:xfrm>
            <a:off x="3429000" y="1713248"/>
            <a:ext cx="2743200" cy="400110"/>
          </a:xfrm>
          <a:prstGeom prst="rect">
            <a:avLst/>
          </a:prstGeom>
          <a:noFill/>
        </p:spPr>
        <p:txBody>
          <a:bodyPr wrap="square" rtlCol="0">
            <a:spAutoFit/>
          </a:bodyPr>
          <a:lstStyle/>
          <a:p>
            <a:r>
              <a:rPr lang="en-US" sz="2000" b="1" dirty="0" smtClean="0">
                <a:solidFill>
                  <a:srgbClr val="FF0000"/>
                </a:solidFill>
                <a:latin typeface="Silent Hell of Cheryl" pitchFamily="2" charset="0"/>
              </a:rPr>
              <a:t>Computer programming</a:t>
            </a:r>
            <a:endParaRPr lang="en-US" sz="2000" b="1" dirty="0">
              <a:solidFill>
                <a:srgbClr val="FF0000"/>
              </a:solidFill>
              <a:latin typeface="Silent Hell of Cheryl" pitchFamily="2" charset="0"/>
            </a:endParaRPr>
          </a:p>
        </p:txBody>
      </p:sp>
      <p:sp>
        <p:nvSpPr>
          <p:cNvPr id="5" name="TextBox 4"/>
          <p:cNvSpPr txBox="1"/>
          <p:nvPr/>
        </p:nvSpPr>
        <p:spPr>
          <a:xfrm>
            <a:off x="0" y="6230034"/>
            <a:ext cx="2286000" cy="646331"/>
          </a:xfrm>
          <a:prstGeom prst="rect">
            <a:avLst/>
          </a:prstGeom>
          <a:noFill/>
        </p:spPr>
        <p:txBody>
          <a:bodyPr wrap="square" rtlCol="0">
            <a:spAutoFit/>
          </a:bodyPr>
          <a:lstStyle/>
          <a:p>
            <a:r>
              <a:rPr lang="en-US" dirty="0" smtClean="0"/>
              <a:t>Images: Colourbox.com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smtClean="0"/>
              <a:t>Practical Course Outcomes</a:t>
            </a:r>
          </a:p>
        </p:txBody>
      </p:sp>
      <p:sp>
        <p:nvSpPr>
          <p:cNvPr id="3" name="Content Placeholder 2"/>
          <p:cNvSpPr>
            <a:spLocks noGrp="1"/>
          </p:cNvSpPr>
          <p:nvPr>
            <p:ph idx="1"/>
          </p:nvPr>
        </p:nvSpPr>
        <p:spPr/>
        <p:txBody>
          <a:bodyPr/>
          <a:lstStyle/>
          <a:p>
            <a:pPr eaLnBrk="1" hangingPunct="1"/>
            <a:r>
              <a:rPr lang="en-US" altLang="en-US" dirty="0" smtClean="0"/>
              <a:t>You get to learn 3! Count ‘em 3 commonly used software packages!</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dirty="0" smtClean="0"/>
              <a:t>But wait-there’s more!!!</a:t>
            </a:r>
          </a:p>
        </p:txBody>
      </p:sp>
      <p:pic>
        <p:nvPicPr>
          <p:cNvPr id="19460" name="Picture 2" descr="C:\Users\tamj\AppData\Local\Microsoft\Windows\Temporary Internet Files\Content.IE5\GG8X2L6I\MC90044131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xplosion 2 4"/>
          <p:cNvSpPr/>
          <p:nvPr/>
        </p:nvSpPr>
        <p:spPr>
          <a:xfrm>
            <a:off x="685799" y="2209799"/>
            <a:ext cx="2317237" cy="15525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Spread-sheet</a:t>
            </a:r>
            <a:r>
              <a:rPr lang="en-US" dirty="0"/>
              <a:t>!!!</a:t>
            </a:r>
          </a:p>
        </p:txBody>
      </p:sp>
      <p:sp>
        <p:nvSpPr>
          <p:cNvPr id="7" name="Explosion 2 6"/>
          <p:cNvSpPr/>
          <p:nvPr/>
        </p:nvSpPr>
        <p:spPr>
          <a:xfrm>
            <a:off x="3132137" y="2051049"/>
            <a:ext cx="2049463" cy="166833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Data-base</a:t>
            </a:r>
            <a:r>
              <a:rPr lang="en-US" dirty="0"/>
              <a:t>!!!</a:t>
            </a:r>
          </a:p>
        </p:txBody>
      </p:sp>
      <p:sp>
        <p:nvSpPr>
          <p:cNvPr id="8" name="Explosion 2 7"/>
          <p:cNvSpPr/>
          <p:nvPr/>
        </p:nvSpPr>
        <p:spPr>
          <a:xfrm>
            <a:off x="5181600" y="2105024"/>
            <a:ext cx="3505200" cy="15525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Advanced word processing!!!</a:t>
            </a:r>
            <a:endParaRPr lang="en-US" dirty="0"/>
          </a:p>
        </p:txBody>
      </p:sp>
      <p:pic>
        <p:nvPicPr>
          <p:cNvPr id="4099" name="Picture 3" descr="C:\Users\tamj\AppData\Local\Microsoft\Windows\Temporary Internet Files\Content.IE5\S73FJVX2\MC9002974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2825" y="4495800"/>
            <a:ext cx="16287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16747" y="5257800"/>
            <a:ext cx="227773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SALE!!!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9181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by="(-#ppt_w*2)" calcmode="lin" valueType="num">
                                      <p:cBhvr rctx="PPT">
                                        <p:cTn id="11" dur="500" autoRev="1" fill="hold">
                                          <p:stCondLst>
                                            <p:cond delay="0"/>
                                          </p:stCondLst>
                                        </p:cTn>
                                        <p:tgtEl>
                                          <p:spTgt spid="5"/>
                                        </p:tgtEl>
                                        <p:attrNameLst>
                                          <p:attrName>ppt_w</p:attrName>
                                        </p:attrNameLst>
                                      </p:cBhvr>
                                    </p:anim>
                                    <p:anim by="(#ppt_w*0.50)" calcmode="lin" valueType="num">
                                      <p:cBhvr>
                                        <p:cTn id="12" dur="500" decel="50000" autoRev="1" fill="hold">
                                          <p:stCondLst>
                                            <p:cond delay="0"/>
                                          </p:stCondLst>
                                        </p:cTn>
                                        <p:tgtEl>
                                          <p:spTgt spid="5"/>
                                        </p:tgtEl>
                                        <p:attrNameLst>
                                          <p:attrName>ppt_x</p:attrName>
                                        </p:attrNameLst>
                                      </p:cBhvr>
                                    </p:anim>
                                    <p:anim from="(-#ppt_h/2)" to="(#ppt_y)" calcmode="lin" valueType="num">
                                      <p:cBhvr>
                                        <p:cTn id="13" dur="1000" fill="hold">
                                          <p:stCondLst>
                                            <p:cond delay="0"/>
                                          </p:stCondLst>
                                        </p:cTn>
                                        <p:tgtEl>
                                          <p:spTgt spid="5"/>
                                        </p:tgtEl>
                                        <p:attrNameLst>
                                          <p:attrName>ppt_y</p:attrName>
                                        </p:attrNameLst>
                                      </p:cBhvr>
                                    </p:anim>
                                    <p:animRot by="21600000">
                                      <p:cBhvr>
                                        <p:cTn id="14" dur="1000" fill="hold">
                                          <p:stCondLst>
                                            <p:cond delay="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by="(-#ppt_w*2)" calcmode="lin" valueType="num">
                                      <p:cBhvr rctx="PPT">
                                        <p:cTn id="19" dur="500" autoRev="1" fill="hold">
                                          <p:stCondLst>
                                            <p:cond delay="0"/>
                                          </p:stCondLst>
                                        </p:cTn>
                                        <p:tgtEl>
                                          <p:spTgt spid="7"/>
                                        </p:tgtEl>
                                        <p:attrNameLst>
                                          <p:attrName>ppt_w</p:attrName>
                                        </p:attrNameLst>
                                      </p:cBhvr>
                                    </p:anim>
                                    <p:anim by="(#ppt_w*0.50)" calcmode="lin" valueType="num">
                                      <p:cBhvr>
                                        <p:cTn id="20" dur="500" decel="50000" autoRev="1" fill="hold">
                                          <p:stCondLst>
                                            <p:cond delay="0"/>
                                          </p:stCondLst>
                                        </p:cTn>
                                        <p:tgtEl>
                                          <p:spTgt spid="7"/>
                                        </p:tgtEl>
                                        <p:attrNameLst>
                                          <p:attrName>ppt_x</p:attrName>
                                        </p:attrNameLst>
                                      </p:cBhvr>
                                    </p:anim>
                                    <p:anim from="(-#ppt_h/2)" to="(#ppt_y)" calcmode="lin" valueType="num">
                                      <p:cBhvr>
                                        <p:cTn id="21" dur="1000" fill="hold">
                                          <p:stCondLst>
                                            <p:cond delay="0"/>
                                          </p:stCondLst>
                                        </p:cTn>
                                        <p:tgtEl>
                                          <p:spTgt spid="7"/>
                                        </p:tgtEl>
                                        <p:attrNameLst>
                                          <p:attrName>ppt_y</p:attrName>
                                        </p:attrNameLst>
                                      </p:cBhvr>
                                    </p:anim>
                                    <p:animRot by="21600000">
                                      <p:cBhvr>
                                        <p:cTn id="22" dur="1000" fill="hold">
                                          <p:stCondLst>
                                            <p:cond delay="0"/>
                                          </p:stCondLst>
                                        </p:cTn>
                                        <p:tgtEl>
                                          <p:spTgt spid="7"/>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by="(-#ppt_w*2)" calcmode="lin" valueType="num">
                                      <p:cBhvr rctx="PPT">
                                        <p:cTn id="27" dur="500" autoRev="1" fill="hold">
                                          <p:stCondLst>
                                            <p:cond delay="0"/>
                                          </p:stCondLst>
                                        </p:cTn>
                                        <p:tgtEl>
                                          <p:spTgt spid="8"/>
                                        </p:tgtEl>
                                        <p:attrNameLst>
                                          <p:attrName>ppt_w</p:attrName>
                                        </p:attrNameLst>
                                      </p:cBhvr>
                                    </p:anim>
                                    <p:anim by="(#ppt_w*0.50)" calcmode="lin" valueType="num">
                                      <p:cBhvr>
                                        <p:cTn id="28" dur="500" decel="50000" autoRev="1" fill="hold">
                                          <p:stCondLst>
                                            <p:cond delay="0"/>
                                          </p:stCondLst>
                                        </p:cTn>
                                        <p:tgtEl>
                                          <p:spTgt spid="8"/>
                                        </p:tgtEl>
                                        <p:attrNameLst>
                                          <p:attrName>ppt_x</p:attrName>
                                        </p:attrNameLst>
                                      </p:cBhvr>
                                    </p:anim>
                                    <p:anim from="(-#ppt_h/2)" to="(#ppt_y)" calcmode="lin" valueType="num">
                                      <p:cBhvr>
                                        <p:cTn id="29" dur="1000" fill="hold">
                                          <p:stCondLst>
                                            <p:cond delay="0"/>
                                          </p:stCondLst>
                                        </p:cTn>
                                        <p:tgtEl>
                                          <p:spTgt spid="8"/>
                                        </p:tgtEl>
                                        <p:attrNameLst>
                                          <p:attrName>ppt_y</p:attrName>
                                        </p:attrNameLst>
                                      </p:cBhvr>
                                    </p:anim>
                                    <p:animRot by="21600000">
                                      <p:cBhvr>
                                        <p:cTn id="30" dur="1000" fill="hold">
                                          <p:stCondLst>
                                            <p:cond delay="0"/>
                                          </p:stCondLst>
                                        </p:cTn>
                                        <p:tgtEl>
                                          <p:spTgt spid="8"/>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4099"/>
                                        </p:tgtEl>
                                        <p:attrNameLst>
                                          <p:attrName>style.visibility</p:attrName>
                                        </p:attrNameLst>
                                      </p:cBhvr>
                                      <p:to>
                                        <p:strVal val="visible"/>
                                      </p:to>
                                    </p:set>
                                    <p:animEffect transition="in" filter="circle(in)">
                                      <p:cBhvr>
                                        <p:cTn id="46"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animBg="1"/>
      <p:bldP spid="7" grpId="0" uiExpand="1" animBg="1"/>
      <p:bldP spid="8" grpId="0" uiExpand="1"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a:t>Practical Course </a:t>
            </a:r>
            <a:r>
              <a:rPr lang="en-US" altLang="en-US" dirty="0" smtClean="0"/>
              <a:t>Outcomes (</a:t>
            </a:r>
            <a:r>
              <a:rPr lang="en-US" altLang="en-US" dirty="0"/>
              <a:t>2</a:t>
            </a:r>
            <a:r>
              <a:rPr lang="en-US" altLang="en-US" dirty="0" smtClean="0"/>
              <a:t>)</a:t>
            </a:r>
          </a:p>
        </p:txBody>
      </p:sp>
      <p:sp>
        <p:nvSpPr>
          <p:cNvPr id="3" name="Content Placeholder 2"/>
          <p:cNvSpPr>
            <a:spLocks noGrp="1"/>
          </p:cNvSpPr>
          <p:nvPr>
            <p:ph idx="1"/>
          </p:nvPr>
        </p:nvSpPr>
        <p:spPr/>
        <p:txBody>
          <a:bodyPr/>
          <a:lstStyle/>
          <a:p>
            <a:pPr marL="234950" lvl="1" indent="-234950" eaLnBrk="1" hangingPunct="1">
              <a:buFont typeface="Arial" charset="0"/>
              <a:buChar char="•"/>
            </a:pPr>
            <a:r>
              <a:rPr lang="en-US" altLang="en-US" sz="2400" dirty="0" smtClean="0"/>
              <a:t>Employer XYZ wants to hire an Access © database developer  or someone familiar with SQL queries now. </a:t>
            </a:r>
          </a:p>
          <a:p>
            <a:pPr marL="234950" lvl="1" indent="-234950" eaLnBrk="1" hangingPunct="1">
              <a:buFont typeface="Arial" charset="0"/>
              <a:buChar char="•"/>
            </a:pPr>
            <a:r>
              <a:rPr lang="en-US" altLang="en-US" sz="2400" dirty="0" smtClean="0"/>
              <a:t>This is what’s hot, hot, hot</a:t>
            </a:r>
          </a:p>
          <a:p>
            <a:pPr marL="234950" lvl="1" indent="-234950" eaLnBrk="1" hangingPunct="1">
              <a:buFont typeface="Arial" charset="0"/>
              <a:buChar char="•"/>
            </a:pPr>
            <a:endParaRPr lang="en-US" altLang="en-US" sz="2400" dirty="0" smtClean="0"/>
          </a:p>
          <a:p>
            <a:pPr marL="234950" lvl="1" indent="-234950" eaLnBrk="1" hangingPunct="1">
              <a:buFont typeface="Arial" charset="0"/>
              <a:buChar char="•"/>
            </a:pPr>
            <a:endParaRPr lang="en-US" altLang="en-US" sz="2400" dirty="0" smtClean="0"/>
          </a:p>
          <a:p>
            <a:pPr marL="234950" lvl="1" indent="-234950" eaLnBrk="1" hangingPunct="1">
              <a:buFont typeface="Arial" charset="0"/>
              <a:buChar char="•"/>
            </a:pPr>
            <a:endParaRPr lang="en-US" altLang="en-US" sz="2400" dirty="0" smtClean="0"/>
          </a:p>
          <a:p>
            <a:pPr marL="234950" lvl="1" indent="-234950" eaLnBrk="1" hangingPunct="1">
              <a:buFont typeface="Arial" charset="0"/>
              <a:buChar char="•"/>
            </a:pPr>
            <a:r>
              <a:rPr lang="en-US" altLang="en-US" sz="2400" dirty="0" smtClean="0"/>
              <a:t>But what’s hot today may not look so good tomorrow</a:t>
            </a:r>
          </a:p>
          <a:p>
            <a:pPr marL="234950" lvl="1" indent="-234950" eaLnBrk="1" hangingPunct="1">
              <a:buFont typeface="Arial" charset="0"/>
              <a:buChar char="•"/>
            </a:pPr>
            <a:r>
              <a:rPr lang="en-US" altLang="en-US" sz="2400" dirty="0" smtClean="0"/>
              <a:t>Technology changes: get used to it</a:t>
            </a:r>
          </a:p>
          <a:p>
            <a:pPr eaLnBrk="1" hangingPunct="1"/>
            <a:endParaRPr lang="en-US" altLang="en-US" dirty="0" smtClean="0"/>
          </a:p>
        </p:txBody>
      </p:sp>
      <p:pic>
        <p:nvPicPr>
          <p:cNvPr id="5125" name="Picture 5" descr="C:\Users\tamj\AppData\Local\Microsoft\Windows\Temporary Internet Files\Content.IE5\ECKISJHA\MC9000836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819400"/>
            <a:ext cx="8382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C:\Users\tamj\AppData\Local\Microsoft\Windows\Temporary Internet Files\Content.IE5\RVJCT6TT\MC90035717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0606" y="4950619"/>
            <a:ext cx="7572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C:\Users\tamj\AppData\Local\Microsoft\Windows\Temporary Internet Files\Content.IE5\2O9FXVIN\MP910216413[1].png"/>
          <p:cNvPicPr>
            <a:picLocks noChangeAspect="1" noChangeArrowheads="1"/>
          </p:cNvPicPr>
          <p:nvPr/>
        </p:nvPicPr>
        <p:blipFill>
          <a:blip r:embed="rId5">
            <a:extLst>
              <a:ext uri="{28A0092B-C50C-407E-A947-70E740481C1C}">
                <a14:useLocalDpi xmlns:a14="http://schemas.microsoft.com/office/drawing/2010/main" val="0"/>
              </a:ext>
            </a:extLst>
          </a:blip>
          <a:srcRect l="13374" r="13596" b="16379"/>
          <a:stretch>
            <a:fillRect/>
          </a:stretch>
        </p:blipFill>
        <p:spPr bwMode="auto">
          <a:xfrm>
            <a:off x="5861050" y="4887913"/>
            <a:ext cx="10636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C:\Users\tamj\AppData\Local\Microsoft\Windows\Temporary Internet Files\Content.IE5\QAZZMKA2\MC90036431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4950619"/>
            <a:ext cx="13716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327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129"/>
                                        </p:tgtEl>
                                        <p:attrNameLst>
                                          <p:attrName>style.visibility</p:attrName>
                                        </p:attrNameLst>
                                      </p:cBhvr>
                                      <p:to>
                                        <p:strVal val="visible"/>
                                      </p:to>
                                    </p:set>
                                    <p:animEffect transition="in" filter="randombar(horizontal)">
                                      <p:cBhvr>
                                        <p:cTn id="27" dur="500"/>
                                        <p:tgtEl>
                                          <p:spTgt spid="51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5127"/>
                                        </p:tgtEl>
                                        <p:attrNameLst>
                                          <p:attrName>style.visibility</p:attrName>
                                        </p:attrNameLst>
                                      </p:cBhvr>
                                      <p:to>
                                        <p:strVal val="visible"/>
                                      </p:to>
                                    </p:set>
                                    <p:animEffect transition="in" filter="randombar(horizontal)">
                                      <p:cBhvr>
                                        <p:cTn id="32" dur="500"/>
                                        <p:tgtEl>
                                          <p:spTgt spid="51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5128"/>
                                        </p:tgtEl>
                                        <p:attrNameLst>
                                          <p:attrName>style.visibility</p:attrName>
                                        </p:attrNameLst>
                                      </p:cBhvr>
                                      <p:to>
                                        <p:strVal val="visible"/>
                                      </p:to>
                                    </p:set>
                                    <p:animEffect transition="in" filter="randombar(horizontal)">
                                      <p:cBhvr>
                                        <p:cTn id="37"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a:t>Practical Course </a:t>
            </a:r>
            <a:r>
              <a:rPr lang="en-US" altLang="en-US" dirty="0" smtClean="0"/>
              <a:t>Outcomes (</a:t>
            </a:r>
            <a:r>
              <a:rPr lang="en-US" altLang="en-US" dirty="0"/>
              <a:t>3</a:t>
            </a:r>
            <a:r>
              <a:rPr lang="en-US" altLang="en-US" dirty="0" smtClean="0"/>
              <a:t>)</a:t>
            </a:r>
          </a:p>
        </p:txBody>
      </p:sp>
      <p:sp>
        <p:nvSpPr>
          <p:cNvPr id="3" name="Content Placeholder 2"/>
          <p:cNvSpPr>
            <a:spLocks noGrp="1"/>
          </p:cNvSpPr>
          <p:nvPr>
            <p:ph idx="1"/>
          </p:nvPr>
        </p:nvSpPr>
        <p:spPr/>
        <p:txBody>
          <a:bodyPr/>
          <a:lstStyle/>
          <a:p>
            <a:pPr eaLnBrk="1" hangingPunct="1"/>
            <a:r>
              <a:rPr lang="en-US" altLang="en-US" dirty="0" smtClean="0"/>
              <a:t>You will not only learn how to use existing technologies (spreadsheet, database, word processor) but also how to problem solve and even create your own new software.</a:t>
            </a:r>
          </a:p>
          <a:p>
            <a:pPr lvl="1" eaLnBrk="1" hangingPunct="1"/>
            <a:r>
              <a:rPr lang="en-US" altLang="en-US" b="1" dirty="0" smtClean="0">
                <a:solidFill>
                  <a:srgbClr val="FF0000"/>
                </a:solidFill>
              </a:rPr>
              <a:t>Developing your thinking and problem solving skills will improve your ability to adapt to changes in the future</a:t>
            </a:r>
          </a:p>
          <a:p>
            <a:pPr eaLnBrk="1" hangingPunct="1"/>
            <a:r>
              <a:rPr lang="en-US" altLang="en-US" dirty="0" smtClean="0"/>
              <a:t>Problem solving is required in the programming component: writing VBA Word macros (Assignment 3)</a:t>
            </a:r>
          </a:p>
          <a:p>
            <a:pPr eaLnBrk="1" hangingPunct="1"/>
            <a:r>
              <a:rPr lang="en-US" altLang="en-US" dirty="0" smtClean="0"/>
              <a:t>Some corporations have recognized the relationship between problem solving skills and success in the work world:</a:t>
            </a:r>
          </a:p>
          <a:p>
            <a:pPr lvl="1" eaLnBrk="1" hangingPunct="1"/>
            <a:r>
              <a:rPr lang="en-US" altLang="en-US" dirty="0" smtClean="0"/>
              <a:t>E.g., “Killer” interview questions</a:t>
            </a:r>
          </a:p>
          <a:p>
            <a:pPr marL="461963" lvl="2" indent="-115888" eaLnBrk="1" hangingPunct="1"/>
            <a:r>
              <a:rPr lang="en-US" altLang="en-US" sz="1200" b="1" dirty="0" smtClean="0"/>
              <a:t>Google</a:t>
            </a:r>
            <a:endParaRPr lang="en-US" altLang="en-US" sz="1200" b="1" dirty="0" smtClean="0">
              <a:hlinkClick r:id="rId2"/>
            </a:endParaRPr>
          </a:p>
          <a:p>
            <a:pPr marL="461963" lvl="2" indent="-115888" eaLnBrk="1" hangingPunct="1"/>
            <a:r>
              <a:rPr lang="en-US" altLang="en-US" sz="1200" dirty="0" smtClean="0">
                <a:hlinkClick r:id="rId2"/>
              </a:rPr>
              <a:t>http://www.businessinsider.com/15-google-interview-questions-that-will-make-you-feel-stupid-2009-11?op=1</a:t>
            </a:r>
            <a:endParaRPr lang="en-US" altLang="en-US" sz="1200" dirty="0" smtClean="0"/>
          </a:p>
          <a:p>
            <a:pPr marL="461963" lvl="2" indent="-115888" eaLnBrk="1" hangingPunct="1"/>
            <a:r>
              <a:rPr lang="en-US" altLang="en-US" sz="1200" b="1" dirty="0" smtClean="0"/>
              <a:t>Apple</a:t>
            </a:r>
          </a:p>
          <a:p>
            <a:pPr marL="461963" lvl="2" indent="-115888" eaLnBrk="1" hangingPunct="1"/>
            <a:r>
              <a:rPr lang="en-US" altLang="en-US" sz="1200" dirty="0" smtClean="0">
                <a:hlinkClick r:id="rId3"/>
              </a:rPr>
              <a:t>http://www.businessinsider.com/apple-interview-questions-2011-5#how-do-you-test-the-prototype-of-the-vending-machine-5</a:t>
            </a:r>
            <a:endParaRPr lang="en-US" altLang="en-US" sz="1200" dirty="0" smtClean="0"/>
          </a:p>
          <a:p>
            <a:pPr marL="461963" lvl="2" indent="-115888" eaLnBrk="1" hangingPunct="1"/>
            <a:endParaRPr lang="en-US" altLang="en-US" sz="1200" dirty="0" smtClean="0"/>
          </a:p>
        </p:txBody>
      </p:sp>
    </p:spTree>
    <p:extLst>
      <p:ext uri="{BB962C8B-B14F-4D97-AF65-F5344CB8AC3E}">
        <p14:creationId xmlns:p14="http://schemas.microsoft.com/office/powerpoint/2010/main" val="340307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a:t>
            </a:r>
            <a:r>
              <a:rPr lang="en-US" dirty="0" smtClean="0">
                <a:solidFill>
                  <a:schemeClr val="accent2">
                    <a:lumMod val="75000"/>
                  </a:schemeClr>
                </a:solidFill>
              </a:rPr>
              <a:t>This Stuff Will Be On The Exam</a:t>
            </a:r>
            <a:r>
              <a:rPr lang="en-US" dirty="0" smtClean="0"/>
              <a:t>”</a:t>
            </a:r>
            <a:endParaRPr lang="en-US" dirty="0"/>
          </a:p>
        </p:txBody>
      </p:sp>
      <p:sp>
        <p:nvSpPr>
          <p:cNvPr id="3" name="Content Placeholder 2"/>
          <p:cNvSpPr>
            <a:spLocks noGrp="1"/>
          </p:cNvSpPr>
          <p:nvPr>
            <p:ph idx="1"/>
          </p:nvPr>
        </p:nvSpPr>
        <p:spPr/>
        <p:txBody>
          <a:bodyPr/>
          <a:lstStyle/>
          <a:p>
            <a:r>
              <a:rPr lang="en-US" dirty="0" smtClean="0"/>
              <a:t>The administrative notes  contains important information e.g. how your grades are calculated, course policies etc.</a:t>
            </a:r>
          </a:p>
          <a:p>
            <a:r>
              <a:rPr lang="en-US" dirty="0" smtClean="0"/>
              <a:t>To encourage students to pay attention to details (and to reward those who do so):</a:t>
            </a:r>
          </a:p>
          <a:p>
            <a:pPr lvl="1"/>
            <a:r>
              <a:rPr lang="en-US" dirty="0" smtClean="0"/>
              <a:t>Some of your midterm multiple questions will come from this section from this slide to the end</a:t>
            </a:r>
          </a:p>
          <a:p>
            <a:pPr lvl="1"/>
            <a:r>
              <a:rPr lang="en-US" dirty="0" smtClean="0"/>
              <a:t>You may see a question or two from this section on the final exam as well.</a:t>
            </a:r>
            <a:endParaRPr lang="en-US" dirty="0"/>
          </a:p>
        </p:txBody>
      </p:sp>
    </p:spTree>
    <p:extLst>
      <p:ext uri="{BB962C8B-B14F-4D97-AF65-F5344CB8AC3E}">
        <p14:creationId xmlns:p14="http://schemas.microsoft.com/office/powerpoint/2010/main" val="15863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smtClean="0"/>
              <a:t>Evaluation Components</a:t>
            </a:r>
          </a:p>
        </p:txBody>
      </p:sp>
      <p:sp>
        <p:nvSpPr>
          <p:cNvPr id="23555" name="Content Placeholder 2"/>
          <p:cNvSpPr>
            <a:spLocks noGrp="1"/>
          </p:cNvSpPr>
          <p:nvPr>
            <p:ph idx="1"/>
          </p:nvPr>
        </p:nvSpPr>
        <p:spPr/>
        <p:txBody>
          <a:bodyPr/>
          <a:lstStyle/>
          <a:p>
            <a:pPr eaLnBrk="1" hangingPunct="1"/>
            <a:r>
              <a:rPr lang="en-US" altLang="en-US" dirty="0" smtClean="0"/>
              <a:t>Assignments</a:t>
            </a:r>
          </a:p>
          <a:p>
            <a:pPr eaLnBrk="1" hangingPunct="1"/>
            <a:r>
              <a:rPr lang="en-US" altLang="en-US" dirty="0" smtClean="0"/>
              <a:t>Examinations</a:t>
            </a:r>
          </a:p>
        </p:txBody>
      </p:sp>
    </p:spTree>
    <p:extLst>
      <p:ext uri="{BB962C8B-B14F-4D97-AF65-F5344CB8AC3E}">
        <p14:creationId xmlns:p14="http://schemas.microsoft.com/office/powerpoint/2010/main" val="3846870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dirty="0" smtClean="0"/>
              <a:t>Assignments (Proportion Of Term Grade 30/100)</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A1: Spreadsheet (Excel): </a:t>
            </a:r>
            <a:r>
              <a:rPr lang="en-US" i="1" dirty="0"/>
              <a:t> </a:t>
            </a:r>
            <a:r>
              <a:rPr lang="en-US" i="1" dirty="0" smtClean="0"/>
              <a:t>10% proportion of term grade</a:t>
            </a:r>
            <a:endParaRPr lang="en-US" i="1" dirty="0"/>
          </a:p>
          <a:p>
            <a:pPr eaLnBrk="1" fontAlgn="auto" hangingPunct="1">
              <a:spcAft>
                <a:spcPts val="0"/>
              </a:spcAft>
              <a:buFont typeface="Arial" panose="020B0604020202020204" pitchFamily="34" charset="0"/>
              <a:buChar char="•"/>
              <a:defRPr/>
            </a:pPr>
            <a:r>
              <a:rPr lang="en-US" dirty="0" smtClean="0"/>
              <a:t>A2: Database (Access): </a:t>
            </a:r>
            <a:r>
              <a:rPr lang="en-US" i="1" dirty="0" smtClean="0"/>
              <a:t>10% proportion of term grade</a:t>
            </a:r>
          </a:p>
          <a:p>
            <a:pPr eaLnBrk="1" fontAlgn="auto" hangingPunct="1">
              <a:spcAft>
                <a:spcPts val="0"/>
              </a:spcAft>
              <a:buFont typeface="Arial" panose="020B0604020202020204" pitchFamily="34" charset="0"/>
              <a:buChar char="•"/>
              <a:defRPr/>
            </a:pPr>
            <a:r>
              <a:rPr lang="en-US" dirty="0" smtClean="0"/>
              <a:t>A3: Program writing (VBA): </a:t>
            </a:r>
            <a:r>
              <a:rPr lang="en-US" i="1" dirty="0"/>
              <a:t>10% </a:t>
            </a:r>
            <a:r>
              <a:rPr lang="en-US" i="1" dirty="0" smtClean="0"/>
              <a:t>proportion of </a:t>
            </a:r>
            <a:r>
              <a:rPr lang="en-US" i="1" dirty="0"/>
              <a:t>term </a:t>
            </a:r>
            <a:r>
              <a:rPr lang="en-US" i="1" dirty="0" smtClean="0"/>
              <a:t>grade</a:t>
            </a:r>
            <a:endParaRPr lang="en-US" i="1" dirty="0"/>
          </a:p>
          <a:p>
            <a:pPr eaLnBrk="1" fontAlgn="auto" hangingPunct="1">
              <a:spcAft>
                <a:spcPts val="0"/>
              </a:spcAft>
              <a:buFont typeface="Arial" panose="020B0604020202020204" pitchFamily="34" charset="0"/>
              <a:buChar char="•"/>
              <a:defRPr/>
            </a:pPr>
            <a:endParaRPr lang="en-US" i="1" dirty="0"/>
          </a:p>
          <a:p>
            <a:pPr eaLnBrk="1" fontAlgn="auto" hangingPunct="1">
              <a:spcAft>
                <a:spcPts val="0"/>
              </a:spcAft>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14939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Assignments</a:t>
            </a:r>
          </a:p>
        </p:txBody>
      </p:sp>
      <p:sp>
        <p:nvSpPr>
          <p:cNvPr id="19459" name="Content Placeholder 2"/>
          <p:cNvSpPr>
            <a:spLocks noGrp="1"/>
          </p:cNvSpPr>
          <p:nvPr>
            <p:ph idx="1"/>
          </p:nvPr>
        </p:nvSpPr>
        <p:spPr/>
        <p:txBody>
          <a:bodyPr/>
          <a:lstStyle/>
          <a:p>
            <a:r>
              <a:rPr lang="en-US" altLang="en-US" dirty="0" smtClean="0"/>
              <a:t>Assignments must be individually completed and individually submitted.</a:t>
            </a:r>
          </a:p>
          <a:p>
            <a:pPr lvl="1"/>
            <a:r>
              <a:rPr lang="en-US" altLang="en-US" dirty="0" smtClean="0"/>
              <a:t>There is no group work allowed for this class.</a:t>
            </a:r>
          </a:p>
          <a:p>
            <a:pPr lvl="1"/>
            <a:r>
              <a:rPr lang="en-US" altLang="en-US" dirty="0" smtClean="0"/>
              <a:t>Students </a:t>
            </a:r>
            <a:r>
              <a:rPr lang="en-US" altLang="en-US" b="1" dirty="0" smtClean="0"/>
              <a:t>should not </a:t>
            </a:r>
            <a:r>
              <a:rPr lang="en-US" altLang="en-US" dirty="0" smtClean="0"/>
              <a:t>see the assignment solutions produced by other students.</a:t>
            </a:r>
          </a:p>
          <a:p>
            <a:r>
              <a:rPr lang="en-US" altLang="en-US" dirty="0" smtClean="0"/>
              <a:t>Assignments will be marked by the tutorial instructor.</a:t>
            </a:r>
          </a:p>
          <a:p>
            <a:pPr lvl="1"/>
            <a:r>
              <a:rPr lang="en-US" altLang="en-US" dirty="0" smtClean="0"/>
              <a:t>Grades will be posted in D2L</a:t>
            </a:r>
          </a:p>
          <a:p>
            <a:pPr lvl="1"/>
            <a:r>
              <a:rPr lang="en-US" altLang="en-US" dirty="0" smtClean="0"/>
              <a:t>You can contact him/her for the grade and/or the completed marking sheet.</a:t>
            </a:r>
          </a:p>
          <a:p>
            <a:pPr lvl="1"/>
            <a:r>
              <a:rPr lang="en-US" altLang="en-US" dirty="0"/>
              <a:t>If you still have questions or issues after contacting your TA then feel free to contact your course instructor</a:t>
            </a:r>
            <a:r>
              <a:rPr lang="en-US" altLang="en-US" dirty="0" smtClean="0"/>
              <a:t>.</a:t>
            </a:r>
            <a:endParaRPr lang="en-US" altLang="en-US" dirty="0"/>
          </a:p>
        </p:txBody>
      </p:sp>
    </p:spTree>
    <p:extLst>
      <p:ext uri="{BB962C8B-B14F-4D97-AF65-F5344CB8AC3E}">
        <p14:creationId xmlns:p14="http://schemas.microsoft.com/office/powerpoint/2010/main" val="23695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Submitting Assignments</a:t>
            </a:r>
          </a:p>
        </p:txBody>
      </p:sp>
      <p:sp>
        <p:nvSpPr>
          <p:cNvPr id="3" name="Content Placeholder 2"/>
          <p:cNvSpPr>
            <a:spLocks noGrp="1"/>
          </p:cNvSpPr>
          <p:nvPr>
            <p:ph idx="1"/>
          </p:nvPr>
        </p:nvSpPr>
        <p:spPr/>
        <p:txBody>
          <a:bodyPr/>
          <a:lstStyle/>
          <a:p>
            <a:r>
              <a:rPr lang="en-US" altLang="en-US" b="1" dirty="0" smtClean="0"/>
              <a:t>Bottom line: it is each student’s responsibility to make sure that the correct version of the program/document was submitted on time.</a:t>
            </a:r>
          </a:p>
          <a:p>
            <a:pPr lvl="1"/>
            <a:r>
              <a:rPr lang="en-US" altLang="en-US" dirty="0"/>
              <a:t>A</a:t>
            </a:r>
            <a:r>
              <a:rPr lang="en-US" altLang="en-US" dirty="0" smtClean="0"/>
              <a:t>lternate submission mechanisms e.g., email, uploads to cloud-based systems such as Google drive, time-stamps, TA memories </a:t>
            </a:r>
            <a:r>
              <a:rPr lang="en-US" altLang="en-US" b="1" dirty="0" smtClean="0"/>
              <a:t>cannot be used </a:t>
            </a:r>
            <a:r>
              <a:rPr lang="en-US" altLang="en-US" dirty="0" smtClean="0"/>
              <a:t>as alternatives if you have not properly submitted into D2L</a:t>
            </a:r>
          </a:p>
          <a:p>
            <a:pPr lvl="1"/>
            <a:r>
              <a:rPr lang="en-US" altLang="en-US" b="1" dirty="0">
                <a:solidFill>
                  <a:srgbClr val="FF0000"/>
                </a:solidFill>
              </a:rPr>
              <a:t>Only files submitted into D2L by the due date is what </a:t>
            </a:r>
            <a:r>
              <a:rPr lang="en-US" altLang="en-US" b="1" dirty="0" smtClean="0">
                <a:solidFill>
                  <a:srgbClr val="FF0000"/>
                </a:solidFill>
              </a:rPr>
              <a:t>will be marked</a:t>
            </a:r>
          </a:p>
          <a:p>
            <a:r>
              <a:rPr lang="en-US" altLang="en-US" dirty="0" smtClean="0"/>
              <a:t>Late assignments will not be accepted.</a:t>
            </a:r>
          </a:p>
          <a:p>
            <a:r>
              <a:rPr lang="en-US" altLang="en-US" dirty="0" smtClean="0"/>
              <a:t>If you are ill then medical documentation is required.</a:t>
            </a:r>
          </a:p>
          <a:p>
            <a:pPr lvl="1"/>
            <a:r>
              <a:rPr lang="en-US" altLang="en-US" dirty="0" smtClean="0"/>
              <a:t>Contact your </a:t>
            </a:r>
            <a:r>
              <a:rPr lang="en-US" altLang="en-US" b="1" dirty="0" smtClean="0"/>
              <a:t>course instructor </a:t>
            </a:r>
            <a:r>
              <a:rPr lang="en-US" altLang="en-US" dirty="0" smtClean="0"/>
              <a:t>and not your tutorial instructor to get permission for a late submission</a:t>
            </a:r>
          </a:p>
        </p:txBody>
      </p:sp>
    </p:spTree>
    <p:extLst>
      <p:ext uri="{BB962C8B-B14F-4D97-AF65-F5344CB8AC3E}">
        <p14:creationId xmlns:p14="http://schemas.microsoft.com/office/powerpoint/2010/main" val="294119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JT’s On Electronically Submitting Work</a:t>
            </a:r>
          </a:p>
        </p:txBody>
      </p:sp>
      <p:sp>
        <p:nvSpPr>
          <p:cNvPr id="3" name="Content Placeholder 2"/>
          <p:cNvSpPr>
            <a:spLocks noGrp="1"/>
          </p:cNvSpPr>
          <p:nvPr>
            <p:ph idx="1"/>
          </p:nvPr>
        </p:nvSpPr>
        <p:spPr/>
        <p:txBody>
          <a:bodyPr/>
          <a:lstStyle/>
          <a:p>
            <a:r>
              <a:rPr lang="en-US" altLang="en-US" dirty="0" smtClean="0"/>
              <a:t>Bad things sometimes happen!</a:t>
            </a:r>
          </a:p>
          <a:p>
            <a:pPr lvl="1"/>
            <a:r>
              <a:rPr lang="en-US" altLang="en-US" dirty="0" smtClean="0"/>
              <a:t>A virus, hardware failure, you screwed up the submission.</a:t>
            </a:r>
          </a:p>
          <a:p>
            <a:pPr lvl="1"/>
            <a:r>
              <a:rPr lang="en-US" altLang="en-US" b="1" dirty="0" smtClean="0"/>
              <a:t>Backup your work </a:t>
            </a:r>
            <a:r>
              <a:rPr lang="en-US" altLang="en-US" dirty="0" smtClean="0"/>
              <a:t>(not on the same storage device)</a:t>
            </a:r>
          </a:p>
          <a:p>
            <a:r>
              <a:rPr lang="en-US" altLang="en-US" dirty="0" smtClean="0"/>
              <a:t>Rules of thumb for assignment submissions:</a:t>
            </a:r>
          </a:p>
          <a:p>
            <a:pPr lvl="1"/>
            <a:r>
              <a:rPr lang="en-US" altLang="en-US" dirty="0" smtClean="0"/>
              <a:t>Do it early! (Get familiar with the system)</a:t>
            </a:r>
          </a:p>
          <a:p>
            <a:pPr lvl="1"/>
            <a:r>
              <a:rPr lang="en-US" altLang="en-US" dirty="0" smtClean="0"/>
              <a:t>Do it often! (If somehow real disaster strikes and you lose everything at least you will have a partially completed version that your TA can mark).</a:t>
            </a:r>
          </a:p>
          <a:p>
            <a:pPr lvl="1"/>
            <a:r>
              <a:rPr lang="en-US" altLang="en-US" i="1" dirty="0" smtClean="0"/>
              <a:t>Check your D2L Dropbox submission</a:t>
            </a:r>
            <a:r>
              <a:rPr lang="en-US" altLang="en-US" dirty="0" smtClean="0"/>
              <a:t>.</a:t>
            </a:r>
          </a:p>
          <a:p>
            <a:pPr lvl="2"/>
            <a:r>
              <a:rPr lang="en-US" altLang="en-US" dirty="0" smtClean="0"/>
              <a:t>Don’t assume that everything was submitted OK.</a:t>
            </a:r>
          </a:p>
          <a:p>
            <a:pPr lvl="2"/>
            <a:r>
              <a:rPr lang="en-US" altLang="en-US" dirty="0" smtClean="0"/>
              <a:t>Don’t just check file names but at least take a look at the actual file contents (not only to check that the file wasn’t corrupted but also that you submitted the correct version).</a:t>
            </a:r>
          </a:p>
          <a:p>
            <a:pPr lvl="2"/>
            <a:r>
              <a:rPr lang="en-US" altLang="en-US" dirty="0" smtClean="0"/>
              <a:t>Assignment 0: ‘A0’:</a:t>
            </a:r>
          </a:p>
          <a:p>
            <a:pPr lvl="3"/>
            <a:r>
              <a:rPr lang="en-US" altLang="en-US" dirty="0" smtClean="0"/>
              <a:t>An exercise in tutorial where you practice submitting and checking your work</a:t>
            </a:r>
          </a:p>
          <a:p>
            <a:pPr lvl="3"/>
            <a:r>
              <a:rPr lang="en-US" altLang="en-US" dirty="0" smtClean="0"/>
              <a:t>Not directly graded but still important to complete</a:t>
            </a:r>
          </a:p>
          <a:p>
            <a:pPr lvl="2"/>
            <a:endParaRPr lang="en-US" altLang="en-US" dirty="0" smtClean="0"/>
          </a:p>
          <a:p>
            <a:endParaRPr lang="en-US" altLang="en-US" dirty="0" smtClean="0"/>
          </a:p>
          <a:p>
            <a:pPr lvl="1"/>
            <a:endParaRPr lang="en-US" altLang="en-US" dirty="0" smtClean="0"/>
          </a:p>
        </p:txBody>
      </p:sp>
    </p:spTree>
    <p:extLst>
      <p:ext uri="{BB962C8B-B14F-4D97-AF65-F5344CB8AC3E}">
        <p14:creationId xmlns:p14="http://schemas.microsoft.com/office/powerpoint/2010/main" val="307964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How To Check Your Submission In DropBox</a:t>
            </a:r>
            <a:endParaRPr lang="en-CA" dirty="0"/>
          </a:p>
        </p:txBody>
      </p:sp>
      <p:sp>
        <p:nvSpPr>
          <p:cNvPr id="3" name="Content Placeholder 2"/>
          <p:cNvSpPr>
            <a:spLocks noGrp="1"/>
          </p:cNvSpPr>
          <p:nvPr>
            <p:ph idx="1"/>
          </p:nvPr>
        </p:nvSpPr>
        <p:spPr/>
        <p:txBody>
          <a:bodyPr/>
          <a:lstStyle/>
          <a:p>
            <a:r>
              <a:rPr lang="en-CA" dirty="0" smtClean="0"/>
              <a:t>There is a help link provided with each assignment description.</a:t>
            </a:r>
          </a:p>
          <a:p>
            <a:r>
              <a:rPr lang="en-CA" dirty="0" smtClean="0"/>
              <a:t>Teaching Assistants will cover this topic in conjunction with Assignment zero.</a:t>
            </a:r>
          </a:p>
          <a:p>
            <a:pPr lvl="1"/>
            <a:r>
              <a:rPr lang="en-CA" dirty="0" smtClean="0"/>
              <a:t>Not graded but important practice</a:t>
            </a:r>
          </a:p>
          <a:p>
            <a:r>
              <a:rPr lang="en-CA" dirty="0" smtClean="0"/>
              <a:t>Resource file</a:t>
            </a:r>
          </a:p>
          <a:p>
            <a:pPr lvl="1"/>
            <a:r>
              <a:rPr lang="en-CA" sz="1600" dirty="0">
                <a:hlinkClick r:id="rId2"/>
              </a:rPr>
              <a:t>http://pages.cpsc.ucalgary.ca/~</a:t>
            </a:r>
            <a:r>
              <a:rPr lang="en-CA" sz="1600" dirty="0" smtClean="0">
                <a:hlinkClick r:id="rId2"/>
              </a:rPr>
              <a:t>tamj/resources/Verifying%20D2L%20Submissions.pdf</a:t>
            </a:r>
            <a:endParaRPr lang="en-CA" sz="1600" dirty="0"/>
          </a:p>
        </p:txBody>
      </p:sp>
    </p:spTree>
    <p:extLst>
      <p:ext uri="{BB962C8B-B14F-4D97-AF65-F5344CB8AC3E}">
        <p14:creationId xmlns:p14="http://schemas.microsoft.com/office/powerpoint/2010/main" val="3503092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smtClean="0"/>
              <a:t>Administrative (James Tam)</a:t>
            </a:r>
          </a:p>
        </p:txBody>
      </p:sp>
      <p:sp>
        <p:nvSpPr>
          <p:cNvPr id="4100" name="Rectangle 3"/>
          <p:cNvSpPr>
            <a:spLocks noGrp="1" noChangeArrowheads="1"/>
          </p:cNvSpPr>
          <p:nvPr>
            <p:ph type="body" sz="half" idx="1"/>
          </p:nvPr>
        </p:nvSpPr>
        <p:spPr>
          <a:xfrm>
            <a:off x="457200" y="1108075"/>
            <a:ext cx="6156325" cy="5368925"/>
          </a:xfrm>
        </p:spPr>
        <p:txBody>
          <a:bodyPr/>
          <a:lstStyle/>
          <a:p>
            <a:pPr marL="223838" indent="-223838"/>
            <a:r>
              <a:rPr lang="en-US" altLang="en-US" dirty="0" smtClean="0"/>
              <a:t>Contact Information</a:t>
            </a:r>
          </a:p>
          <a:p>
            <a:pPr marL="568325" lvl="1" indent="-171450"/>
            <a:r>
              <a:rPr lang="en-US" altLang="en-US" sz="1800" dirty="0" smtClean="0"/>
              <a:t>Office: ICT 707</a:t>
            </a:r>
          </a:p>
          <a:p>
            <a:pPr marL="568325" lvl="1" indent="-171450"/>
            <a:r>
              <a:rPr lang="en-US" altLang="en-US" sz="1800" dirty="0" smtClean="0"/>
              <a:t>Email: </a:t>
            </a:r>
            <a:r>
              <a:rPr lang="en-US" altLang="en-US" sz="1800" dirty="0" smtClean="0">
                <a:hlinkClick r:id="rId4"/>
              </a:rPr>
              <a:t>tam@ucalgary.ca</a:t>
            </a:r>
            <a:endParaRPr lang="en-US" altLang="en-US" sz="1800" dirty="0" smtClean="0"/>
          </a:p>
          <a:p>
            <a:pPr marL="568325" lvl="1" indent="-171450"/>
            <a:r>
              <a:rPr lang="en-US" altLang="en-US" sz="1800" dirty="0" smtClean="0"/>
              <a:t>Make sure you specify the course name and number in the subject line of the email ‘CPSC 203’</a:t>
            </a:r>
          </a:p>
          <a:p>
            <a:pPr marL="223838" indent="-223838"/>
            <a:r>
              <a:rPr lang="en-US" altLang="en-US" dirty="0" smtClean="0"/>
              <a:t>Office hours</a:t>
            </a:r>
          </a:p>
          <a:p>
            <a:pPr marL="568325" lvl="1" indent="-171450"/>
            <a:r>
              <a:rPr lang="en-US" altLang="en-US" sz="1800" dirty="0" smtClean="0"/>
              <a:t>Office hours: </a:t>
            </a:r>
          </a:p>
          <a:p>
            <a:pPr marL="857250" lvl="2" indent="-171450"/>
            <a:r>
              <a:rPr lang="en-GB" sz="1600" dirty="0" smtClean="0"/>
              <a:t>M&amp;T</a:t>
            </a:r>
            <a:r>
              <a:rPr lang="en-GB" sz="1600" dirty="0" smtClean="0"/>
              <a:t>: </a:t>
            </a:r>
            <a:r>
              <a:rPr lang="en-GB" sz="1600" dirty="0"/>
              <a:t>14:00 - </a:t>
            </a:r>
            <a:r>
              <a:rPr lang="en-GB" sz="1600" dirty="0" smtClean="0"/>
              <a:t>14:50 (</a:t>
            </a:r>
            <a:r>
              <a:rPr lang="en-US" altLang="en-US" sz="1600" dirty="0"/>
              <a:t>If I’m not in my office give me a few minutes or check the lecture </a:t>
            </a:r>
            <a:r>
              <a:rPr lang="en-US" altLang="en-US" sz="1600" dirty="0" smtClean="0"/>
              <a:t>room</a:t>
            </a:r>
            <a:r>
              <a:rPr lang="en-US" altLang="en-US" sz="1600" dirty="0" smtClean="0"/>
              <a:t>).</a:t>
            </a:r>
          </a:p>
          <a:p>
            <a:pPr marL="857250" lvl="2" indent="-171450"/>
            <a:r>
              <a:rPr lang="en-US" altLang="en-US" sz="1600" dirty="0"/>
              <a:t>Appointments possible at other days/times (subject to availability).</a:t>
            </a:r>
          </a:p>
          <a:p>
            <a:pPr marL="857250" lvl="2" indent="-171450"/>
            <a:r>
              <a:rPr lang="en-US" altLang="en-US" sz="1600" dirty="0"/>
              <a:t>Dropping by outside of office hours without prior notice is “hit and miss”</a:t>
            </a:r>
          </a:p>
          <a:p>
            <a:pPr marL="857250" lvl="2" indent="-171450"/>
            <a:endParaRPr lang="en-US" altLang="en-US" sz="1600" dirty="0" smtClean="0"/>
          </a:p>
        </p:txBody>
      </p:sp>
      <p:pic>
        <p:nvPicPr>
          <p:cNvPr id="4101" name="Picture 4" descr="new lion"/>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829425" y="1250950"/>
            <a:ext cx="1925638" cy="2498725"/>
          </a:xfrm>
          <a:noFill/>
        </p:spPr>
      </p:pic>
      <p:pic>
        <p:nvPicPr>
          <p:cNvPr id="373765" name="Picture 5" descr="jet-icon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4963" y="1468438"/>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1371600" y="5190078"/>
            <a:ext cx="4281181" cy="1324460"/>
            <a:chOff x="1092200" y="5589699"/>
            <a:chExt cx="4281489" cy="1324460"/>
          </a:xfrm>
        </p:grpSpPr>
        <p:pic>
          <p:nvPicPr>
            <p:cNvPr id="4109" name="Picture 7" descr="office door"/>
            <p:cNvPicPr>
              <a:picLocks noChangeAspect="1" noChangeArrowheads="1"/>
            </p:cNvPicPr>
            <p:nvPr/>
          </p:nvPicPr>
          <p:blipFill>
            <a:blip r:embed="rId7" cstate="print">
              <a:extLst>
                <a:ext uri="{28A0092B-C50C-407E-A947-70E740481C1C}">
                  <a14:useLocalDpi xmlns:a14="http://schemas.microsoft.com/office/drawing/2010/main" val="0"/>
                </a:ext>
              </a:extLst>
            </a:blip>
            <a:srcRect l="8749" r="5208"/>
            <a:stretch>
              <a:fillRect/>
            </a:stretch>
          </p:blipFill>
          <p:spPr bwMode="auto">
            <a:xfrm>
              <a:off x="1092200" y="5589699"/>
              <a:ext cx="1295492" cy="132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AutoShape 8"/>
            <p:cNvSpPr>
              <a:spLocks noChangeArrowheads="1"/>
            </p:cNvSpPr>
            <p:nvPr/>
          </p:nvSpPr>
          <p:spPr bwMode="auto">
            <a:xfrm rot="10800000">
              <a:off x="2364831" y="5841044"/>
              <a:ext cx="1179720" cy="46461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3910 h 21600"/>
                <a:gd name="T14" fmla="*/ 20103 w 21600"/>
                <a:gd name="T15" fmla="*/ 17690 h 21600"/>
              </a:gdLst>
              <a:ahLst/>
              <a:cxnLst>
                <a:cxn ang="T8">
                  <a:pos x="T0" y="T1"/>
                </a:cxn>
                <a:cxn ang="T9">
                  <a:pos x="T2" y="T3"/>
                </a:cxn>
                <a:cxn ang="T10">
                  <a:pos x="T4" y="T5"/>
                </a:cxn>
                <a:cxn ang="T11">
                  <a:pos x="T6" y="T7"/>
                </a:cxn>
              </a:cxnLst>
              <a:rect l="T12" t="T13" r="T14" b="T15"/>
              <a:pathLst>
                <a:path w="21600" h="21600">
                  <a:moveTo>
                    <a:pt x="19254" y="0"/>
                  </a:moveTo>
                  <a:lnTo>
                    <a:pt x="19254" y="3910"/>
                  </a:lnTo>
                  <a:lnTo>
                    <a:pt x="3375" y="3910"/>
                  </a:lnTo>
                  <a:lnTo>
                    <a:pt x="3375" y="17690"/>
                  </a:lnTo>
                  <a:lnTo>
                    <a:pt x="19254" y="17690"/>
                  </a:lnTo>
                  <a:lnTo>
                    <a:pt x="19254" y="21600"/>
                  </a:lnTo>
                  <a:lnTo>
                    <a:pt x="21600" y="10800"/>
                  </a:lnTo>
                  <a:lnTo>
                    <a:pt x="19254" y="0"/>
                  </a:lnTo>
                  <a:close/>
                </a:path>
                <a:path w="21600" h="21600">
                  <a:moveTo>
                    <a:pt x="1350" y="3910"/>
                  </a:moveTo>
                  <a:lnTo>
                    <a:pt x="1350" y="17690"/>
                  </a:lnTo>
                  <a:lnTo>
                    <a:pt x="2700" y="17690"/>
                  </a:lnTo>
                  <a:lnTo>
                    <a:pt x="2700" y="3910"/>
                  </a:lnTo>
                  <a:lnTo>
                    <a:pt x="1350" y="3910"/>
                  </a:lnTo>
                  <a:close/>
                </a:path>
                <a:path w="21600" h="21600">
                  <a:moveTo>
                    <a:pt x="0" y="3910"/>
                  </a:moveTo>
                  <a:lnTo>
                    <a:pt x="0" y="17690"/>
                  </a:lnTo>
                  <a:lnTo>
                    <a:pt x="675" y="17690"/>
                  </a:lnTo>
                  <a:lnTo>
                    <a:pt x="675" y="3910"/>
                  </a:lnTo>
                  <a:lnTo>
                    <a:pt x="0" y="3910"/>
                  </a:lnTo>
                  <a:close/>
                </a:path>
              </a:pathLst>
            </a:cu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p>
              <a:endParaRPr lang="en-US" dirty="0"/>
            </a:p>
          </p:txBody>
        </p:sp>
        <p:sp>
          <p:nvSpPr>
            <p:cNvPr id="4111" name="Text Box 9"/>
            <p:cNvSpPr txBox="1">
              <a:spLocks noChangeArrowheads="1"/>
            </p:cNvSpPr>
            <p:nvPr/>
          </p:nvSpPr>
          <p:spPr bwMode="auto">
            <a:xfrm>
              <a:off x="3544552" y="5825022"/>
              <a:ext cx="1829137" cy="5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dirty="0">
                  <a:latin typeface="Comic Sans MS" pitchFamily="66" charset="0"/>
                </a:rPr>
                <a:t>My Office</a:t>
              </a:r>
            </a:p>
          </p:txBody>
        </p:sp>
      </p:grpSp>
      <p:sp>
        <p:nvSpPr>
          <p:cNvPr id="2" name="TextBox 1"/>
          <p:cNvSpPr txBox="1"/>
          <p:nvPr/>
        </p:nvSpPr>
        <p:spPr>
          <a:xfrm>
            <a:off x="0" y="6489700"/>
            <a:ext cx="3230563" cy="368300"/>
          </a:xfrm>
          <a:prstGeom prst="rect">
            <a:avLst/>
          </a:prstGeom>
          <a:noFill/>
          <a:ln w="0">
            <a:noFill/>
          </a:ln>
        </p:spPr>
        <p:txBody>
          <a:bodyPr wrap="square" lIns="91440" rtlCol="0">
            <a:noAutofit/>
          </a:bodyPr>
          <a:lstStyle/>
          <a:p>
            <a:r>
              <a:rPr lang="en-US" dirty="0" smtClean="0"/>
              <a:t>Images: courtesy of </a:t>
            </a:r>
            <a:r>
              <a:rPr lang="en-US" dirty="0"/>
              <a:t>J</a:t>
            </a:r>
            <a:r>
              <a:rPr lang="en-US" dirty="0" smtClean="0"/>
              <a:t>ames Tam</a:t>
            </a:r>
          </a:p>
        </p:txBody>
      </p:sp>
    </p:spTree>
    <p:extLst>
      <p:ext uri="{BB962C8B-B14F-4D97-AF65-F5344CB8AC3E}">
        <p14:creationId xmlns:p14="http://schemas.microsoft.com/office/powerpoint/2010/main" val="158814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73765"/>
                                        </p:tgtEl>
                                        <p:attrNameLst>
                                          <p:attrName>style.visibility</p:attrName>
                                        </p:attrNameLst>
                                      </p:cBhvr>
                                      <p:to>
                                        <p:strVal val="visible"/>
                                      </p:to>
                                    </p:set>
                                    <p:anim calcmode="lin" valueType="num">
                                      <p:cBhvr additive="base">
                                        <p:cTn id="7" dur="2000" fill="hold"/>
                                        <p:tgtEl>
                                          <p:spTgt spid="373765"/>
                                        </p:tgtEl>
                                        <p:attrNameLst>
                                          <p:attrName>ppt_x</p:attrName>
                                        </p:attrNameLst>
                                      </p:cBhvr>
                                      <p:tavLst>
                                        <p:tav tm="0">
                                          <p:val>
                                            <p:strVal val="1+#ppt_w/2"/>
                                          </p:val>
                                        </p:tav>
                                        <p:tav tm="100000">
                                          <p:val>
                                            <p:strVal val="#ppt_x"/>
                                          </p:val>
                                        </p:tav>
                                      </p:tavLst>
                                    </p:anim>
                                    <p:anim calcmode="lin" valueType="num">
                                      <p:cBhvr additive="base">
                                        <p:cTn id="8" dur="2000" fill="hold"/>
                                        <p:tgtEl>
                                          <p:spTgt spid="3737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CA" altLang="en-US" dirty="0" smtClean="0"/>
              <a:t>Assignments: Software Version</a:t>
            </a:r>
            <a:r>
              <a:rPr lang="en-US" altLang="en-US" baseline="30000" dirty="0" smtClean="0"/>
              <a:t>1</a:t>
            </a:r>
            <a:endParaRPr lang="en-US" altLang="en-US" dirty="0" smtClean="0"/>
          </a:p>
        </p:txBody>
      </p:sp>
      <p:sp>
        <p:nvSpPr>
          <p:cNvPr id="25603" name="Content Placeholder 2"/>
          <p:cNvSpPr>
            <a:spLocks noGrp="1"/>
          </p:cNvSpPr>
          <p:nvPr>
            <p:ph idx="1"/>
          </p:nvPr>
        </p:nvSpPr>
        <p:spPr/>
        <p:txBody>
          <a:bodyPr/>
          <a:lstStyle/>
          <a:p>
            <a:pPr eaLnBrk="1" hangingPunct="1"/>
            <a:r>
              <a:rPr lang="en-US" altLang="en-US" dirty="0" smtClean="0"/>
              <a:t>It is your responsibility to ensure compatibility </a:t>
            </a:r>
          </a:p>
          <a:p>
            <a:pPr lvl="1" eaLnBrk="1" hangingPunct="1"/>
            <a:r>
              <a:rPr lang="en-US" altLang="en-US" dirty="0" smtClean="0"/>
              <a:t>A1 – A2 (MS-Office 2016 assignments)</a:t>
            </a:r>
          </a:p>
          <a:p>
            <a:pPr lvl="2" eaLnBrk="1" hangingPunct="1"/>
            <a:r>
              <a:rPr lang="en-US" altLang="en-US" dirty="0" smtClean="0"/>
              <a:t>TAs will </a:t>
            </a:r>
            <a:r>
              <a:rPr lang="en-US" altLang="en-US" dirty="0"/>
              <a:t>use </a:t>
            </a:r>
            <a:r>
              <a:rPr lang="en-US" altLang="en-US" dirty="0" smtClean="0"/>
              <a:t>the 203 lab computers (Windows) to </a:t>
            </a:r>
            <a:r>
              <a:rPr lang="en-US" altLang="en-US" dirty="0"/>
              <a:t>mark whatever you submit</a:t>
            </a:r>
          </a:p>
          <a:p>
            <a:pPr lvl="2" eaLnBrk="1" hangingPunct="1"/>
            <a:r>
              <a:rPr lang="en-US" altLang="en-US" dirty="0" smtClean="0"/>
              <a:t>U of C students should be able to access Office 365 “for free” (while they are current students)</a:t>
            </a:r>
          </a:p>
          <a:p>
            <a:pPr lvl="3" eaLnBrk="1" hangingPunct="1"/>
            <a:r>
              <a:rPr lang="en-US" altLang="en-US" dirty="0" smtClean="0"/>
              <a:t>Info: </a:t>
            </a:r>
            <a:r>
              <a:rPr lang="en-US" altLang="en-US" dirty="0" smtClean="0">
                <a:hlinkClick r:id="rId3"/>
              </a:rPr>
              <a:t>http</a:t>
            </a:r>
            <a:r>
              <a:rPr lang="en-US" altLang="en-US" dirty="0">
                <a:hlinkClick r:id="rId3"/>
              </a:rPr>
              <a:t>://</a:t>
            </a:r>
            <a:r>
              <a:rPr lang="en-US" altLang="en-US" dirty="0" smtClean="0">
                <a:hlinkClick r:id="rId3"/>
              </a:rPr>
              <a:t>www.ucalgary.ca/it/office365/faqs</a:t>
            </a:r>
            <a:endParaRPr lang="en-US" altLang="en-US" dirty="0" smtClean="0"/>
          </a:p>
          <a:p>
            <a:pPr lvl="3" eaLnBrk="1" hangingPunct="1"/>
            <a:r>
              <a:rPr lang="en-US" altLang="en-US" dirty="0" smtClean="0"/>
              <a:t>Accessing (need a UC account): </a:t>
            </a:r>
          </a:p>
          <a:p>
            <a:pPr marL="1255713" lvl="4" indent="-230188" eaLnBrk="1" hangingPunct="1"/>
            <a:r>
              <a:rPr lang="en-US" altLang="en-US" sz="1400" dirty="0">
                <a:hlinkClick r:id="rId4"/>
              </a:rPr>
              <a:t>http://</a:t>
            </a:r>
            <a:r>
              <a:rPr lang="en-US" altLang="en-US" sz="1400" dirty="0" smtClean="0">
                <a:hlinkClick r:id="rId4"/>
              </a:rPr>
              <a:t>www.ucalgary.ca/it/services/office-365 </a:t>
            </a:r>
            <a:r>
              <a:rPr lang="en-US" altLang="en-US" sz="1400" dirty="0" smtClean="0"/>
              <a:t>(click on the link “Access 0365 online”)</a:t>
            </a:r>
            <a:endParaRPr lang="en-US" altLang="en-US" sz="1400" dirty="0">
              <a:hlinkClick r:id="rId5"/>
            </a:endParaRPr>
          </a:p>
          <a:p>
            <a:pPr marL="1255713" lvl="4" indent="-230188" eaLnBrk="1" hangingPunct="1"/>
            <a:r>
              <a:rPr lang="en-US" altLang="en-US" sz="1400" dirty="0" smtClean="0">
                <a:hlinkClick r:id="rId5"/>
              </a:rPr>
              <a:t>http</a:t>
            </a:r>
            <a:r>
              <a:rPr lang="en-US" altLang="en-US" sz="1400" dirty="0">
                <a:hlinkClick r:id="rId5"/>
              </a:rPr>
              <a:t>://office365.ucalgary.ca</a:t>
            </a:r>
            <a:r>
              <a:rPr lang="en-US" altLang="en-US" sz="1400" dirty="0" smtClean="0">
                <a:hlinkClick r:id="rId5"/>
              </a:rPr>
              <a:t>/</a:t>
            </a:r>
            <a:endParaRPr lang="en-US" altLang="en-US" sz="1400" dirty="0"/>
          </a:p>
          <a:p>
            <a:pPr marL="1255713" lvl="4" indent="-230188" eaLnBrk="1" hangingPunct="1"/>
            <a:r>
              <a:rPr lang="en-US" altLang="en-US" sz="1400" dirty="0" smtClean="0"/>
              <a:t>If have trouble accessing: contact university UC-IT</a:t>
            </a:r>
          </a:p>
          <a:p>
            <a:pPr marL="1255713" lvl="4" indent="-230188" eaLnBrk="1" hangingPunct="1"/>
            <a:r>
              <a:rPr lang="en-US" altLang="en-US" sz="1400" dirty="0" smtClean="0"/>
              <a:t>A2 (Access) isn’t part of Office 365 but you should be able to run it from most campus labs (including the 203 lab)</a:t>
            </a:r>
          </a:p>
          <a:p>
            <a:pPr lvl="1" eaLnBrk="1" hangingPunct="1"/>
            <a:r>
              <a:rPr lang="en-US" altLang="en-US" dirty="0" smtClean="0"/>
              <a:t>A3: The VBA program you write must be executable (</a:t>
            </a:r>
            <a:r>
              <a:rPr lang="en-US" altLang="en-US" smtClean="0"/>
              <a:t>you write </a:t>
            </a:r>
            <a:r>
              <a:rPr lang="en-US" altLang="en-US" dirty="0" smtClean="0"/>
              <a:t>a </a:t>
            </a:r>
            <a:r>
              <a:rPr lang="en-US" altLang="en-US" smtClean="0"/>
              <a:t>computer program) on </a:t>
            </a:r>
            <a:r>
              <a:rPr lang="en-US" altLang="en-US" dirty="0" smtClean="0"/>
              <a:t>the lab computers using MS-Word</a:t>
            </a:r>
          </a:p>
        </p:txBody>
      </p:sp>
    </p:spTree>
    <p:extLst>
      <p:ext uri="{BB962C8B-B14F-4D97-AF65-F5344CB8AC3E}">
        <p14:creationId xmlns:p14="http://schemas.microsoft.com/office/powerpoint/2010/main" val="2551422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dirty="0" smtClean="0"/>
              <a:t>Examinations (</a:t>
            </a:r>
            <a:r>
              <a:rPr lang="en-US" altLang="en-US" b="1" i="1" dirty="0" smtClean="0"/>
              <a:t>Proportion Of Term Grade: 70%</a:t>
            </a:r>
            <a:r>
              <a:rPr lang="en-US" altLang="en-US" dirty="0" smtClean="0"/>
              <a:t>)</a:t>
            </a:r>
          </a:p>
        </p:txBody>
      </p:sp>
      <p:sp>
        <p:nvSpPr>
          <p:cNvPr id="3" name="Content Placeholder 2"/>
          <p:cNvSpPr>
            <a:spLocks noGrp="1"/>
          </p:cNvSpPr>
          <p:nvPr>
            <p:ph idx="1"/>
          </p:nvPr>
        </p:nvSpPr>
        <p:spPr>
          <a:xfrm>
            <a:off x="457200" y="1600200"/>
            <a:ext cx="8229600" cy="5029200"/>
          </a:xfrm>
        </p:spPr>
        <p:txBody>
          <a:bodyPr/>
          <a:lstStyle/>
          <a:p>
            <a:pPr eaLnBrk="1" hangingPunct="1"/>
            <a:r>
              <a:rPr lang="en-US" altLang="en-US" dirty="0" smtClean="0"/>
              <a:t>A mix of short answer and multiple choice questions</a:t>
            </a:r>
          </a:p>
          <a:p>
            <a:pPr eaLnBrk="1" hangingPunct="1"/>
            <a:r>
              <a:rPr lang="en-US" altLang="en-US" dirty="0" smtClean="0"/>
              <a:t>Closed book (don’t bring anything into the exam: just yourself and writing implements: at least one pen and at least one pencil</a:t>
            </a:r>
          </a:p>
          <a:p>
            <a:pPr eaLnBrk="1" hangingPunct="1"/>
            <a:r>
              <a:rPr lang="en-US" altLang="en-US" dirty="0" smtClean="0"/>
              <a:t>Midterm examination (</a:t>
            </a:r>
            <a:r>
              <a:rPr lang="en-US" altLang="en-US" b="1" i="1" dirty="0" smtClean="0"/>
              <a:t>30% of term grade</a:t>
            </a:r>
            <a:r>
              <a:rPr lang="en-US" altLang="en-US" dirty="0" smtClean="0"/>
              <a:t>)</a:t>
            </a:r>
          </a:p>
          <a:p>
            <a:pPr lvl="1" eaLnBrk="1" hangingPunct="1"/>
            <a:r>
              <a:rPr lang="en-US" altLang="en-US" dirty="0" smtClean="0"/>
              <a:t>Scheduled by your course instructor and will occur during the semester</a:t>
            </a:r>
          </a:p>
          <a:p>
            <a:pPr lvl="2" eaLnBrk="1" hangingPunct="1"/>
            <a:r>
              <a:rPr lang="en-CA" b="1" dirty="0">
                <a:solidFill>
                  <a:srgbClr val="FF0000"/>
                </a:solidFill>
              </a:rPr>
              <a:t>Thursday Feb 15 from 4:30 - 5:45 PM  (Outside of normal lecture time</a:t>
            </a:r>
            <a:r>
              <a:rPr lang="en-CA" b="1" dirty="0" smtClean="0">
                <a:solidFill>
                  <a:srgbClr val="FF0000"/>
                </a:solidFill>
              </a:rPr>
              <a:t>)</a:t>
            </a:r>
          </a:p>
          <a:p>
            <a:pPr lvl="1" eaLnBrk="1" hangingPunct="1"/>
            <a:r>
              <a:rPr lang="en-US" altLang="en-US" dirty="0" smtClean="0"/>
              <a:t>Final </a:t>
            </a:r>
            <a:r>
              <a:rPr lang="en-US" altLang="en-US" dirty="0" smtClean="0"/>
              <a:t>examination (</a:t>
            </a:r>
            <a:r>
              <a:rPr lang="en-US" altLang="en-US" b="1" i="1" dirty="0" smtClean="0"/>
              <a:t>40% of term grade</a:t>
            </a:r>
            <a:r>
              <a:rPr lang="en-US" altLang="en-US" dirty="0" smtClean="0"/>
              <a:t>)</a:t>
            </a:r>
          </a:p>
          <a:p>
            <a:pPr lvl="1" eaLnBrk="1" hangingPunct="1"/>
            <a:r>
              <a:rPr lang="en-US" altLang="en-US" dirty="0" smtClean="0"/>
              <a:t>Cumulative but with a focus on topics covered after the midterm</a:t>
            </a:r>
          </a:p>
          <a:p>
            <a:pPr lvl="1" eaLnBrk="1" hangingPunct="1"/>
            <a:r>
              <a:rPr lang="en-US" altLang="en-US" dirty="0" smtClean="0"/>
              <a:t>The exam occurs during the regular end of term examination period so it will be scheduled by the Office of the Registrar</a:t>
            </a:r>
          </a:p>
          <a:p>
            <a:pPr eaLnBrk="1" hangingPunct="1"/>
            <a:r>
              <a:rPr lang="en-US" altLang="en-US" dirty="0" smtClean="0"/>
              <a:t>If you are awarded a higher grade on the final exam vs. the midterm exam then: your midterm grade = final exam grade</a:t>
            </a:r>
          </a:p>
        </p:txBody>
      </p:sp>
    </p:spTree>
    <p:extLst>
      <p:ext uri="{BB962C8B-B14F-4D97-AF65-F5344CB8AC3E}">
        <p14:creationId xmlns:p14="http://schemas.microsoft.com/office/powerpoint/2010/main" val="115622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31502"/>
          <a:stretch/>
        </p:blipFill>
        <p:spPr>
          <a:xfrm>
            <a:off x="1149927" y="3315862"/>
            <a:ext cx="3651113" cy="855294"/>
          </a:xfrm>
          <a:prstGeom prst="rect">
            <a:avLst/>
          </a:prstGeom>
          <a:ln>
            <a:solidFill>
              <a:schemeClr val="accent1"/>
            </a:solidFill>
          </a:ln>
        </p:spPr>
      </p:pic>
      <p:sp>
        <p:nvSpPr>
          <p:cNvPr id="2" name="Title 1"/>
          <p:cNvSpPr>
            <a:spLocks noGrp="1"/>
          </p:cNvSpPr>
          <p:nvPr>
            <p:ph type="title"/>
          </p:nvPr>
        </p:nvSpPr>
        <p:spPr/>
        <p:txBody>
          <a:bodyPr/>
          <a:lstStyle/>
          <a:p>
            <a:r>
              <a:rPr lang="en-US" dirty="0" smtClean="0"/>
              <a:t>Examinations (2)</a:t>
            </a:r>
            <a:endParaRPr lang="en-US" dirty="0"/>
          </a:p>
        </p:txBody>
      </p:sp>
      <p:sp>
        <p:nvSpPr>
          <p:cNvPr id="3" name="Content Placeholder 2"/>
          <p:cNvSpPr>
            <a:spLocks noGrp="1"/>
          </p:cNvSpPr>
          <p:nvPr>
            <p:ph idx="1"/>
          </p:nvPr>
        </p:nvSpPr>
        <p:spPr/>
        <p:txBody>
          <a:bodyPr/>
          <a:lstStyle/>
          <a:p>
            <a:r>
              <a:rPr lang="en-US" altLang="en-US" dirty="0"/>
              <a:t>Information about the examinations will be available on the main </a:t>
            </a:r>
            <a:r>
              <a:rPr lang="en-US" altLang="en-US" dirty="0" smtClean="0"/>
              <a:t>grid before </a:t>
            </a:r>
            <a:r>
              <a:rPr lang="en-US" altLang="en-US" dirty="0"/>
              <a:t>the respective test:</a:t>
            </a:r>
          </a:p>
          <a:p>
            <a:pPr lvl="1"/>
            <a:r>
              <a:rPr lang="en-US" altLang="en-US" dirty="0"/>
              <a:t>Under the main index:</a:t>
            </a:r>
          </a:p>
          <a:p>
            <a:pPr lvl="2"/>
            <a:r>
              <a:rPr lang="en-US" dirty="0"/>
              <a:t>Main grid: Course topics, lecture </a:t>
            </a:r>
            <a:r>
              <a:rPr lang="en-US" dirty="0" smtClean="0"/>
              <a:t>notes, assignment </a:t>
            </a:r>
            <a:r>
              <a:rPr lang="en-US" dirty="0"/>
              <a:t>descriptions, exam information</a:t>
            </a:r>
            <a:endParaRPr lang="pt-BR" altLang="en-US" dirty="0"/>
          </a:p>
          <a:p>
            <a:endParaRPr lang="en-US" dirty="0"/>
          </a:p>
        </p:txBody>
      </p:sp>
      <p:sp>
        <p:nvSpPr>
          <p:cNvPr id="5" name="Right Arrow 4"/>
          <p:cNvSpPr/>
          <p:nvPr/>
        </p:nvSpPr>
        <p:spPr bwMode="auto">
          <a:xfrm rot="10800000">
            <a:off x="4460715" y="3898130"/>
            <a:ext cx="494270" cy="444844"/>
          </a:xfrm>
          <a:prstGeom prst="rightArrow">
            <a:avLst/>
          </a:prstGeom>
          <a:solidFill>
            <a:schemeClr val="accent2">
              <a:lumMod val="75000"/>
            </a:schemeClr>
          </a:solidFill>
          <a:ln w="38100" cap="flat" cmpd="sng" algn="ctr">
            <a:solidFill>
              <a:schemeClr val="accent2">
                <a:lumMod val="75000"/>
              </a:schemeClr>
            </a:solidFill>
            <a:prstDash val="solid"/>
            <a:round/>
            <a:headEnd type="none" w="sm" len="sm"/>
            <a:tailEnd type="none"/>
          </a:ln>
          <a:effectLst/>
        </p:spPr>
        <p:txBody>
          <a:bodyPr rtlCol="0" anchor="t" anchorCtr="0"/>
          <a:lstStyle/>
          <a:p>
            <a:pPr algn="ctr"/>
            <a:endParaRPr lang="en-US" sz="1600" dirty="0" smtClean="0"/>
          </a:p>
        </p:txBody>
      </p:sp>
      <p:grpSp>
        <p:nvGrpSpPr>
          <p:cNvPr id="11" name="Group 10"/>
          <p:cNvGrpSpPr/>
          <p:nvPr/>
        </p:nvGrpSpPr>
        <p:grpSpPr>
          <a:xfrm>
            <a:off x="692276" y="4449786"/>
            <a:ext cx="7689724" cy="2255814"/>
            <a:chOff x="1705505" y="6141737"/>
            <a:chExt cx="7536873" cy="621696"/>
          </a:xfrm>
        </p:grpSpPr>
        <p:sp>
          <p:nvSpPr>
            <p:cNvPr id="9" name="Left Brace 8"/>
            <p:cNvSpPr/>
            <p:nvPr/>
          </p:nvSpPr>
          <p:spPr bwMode="auto">
            <a:xfrm>
              <a:off x="1705505" y="6145595"/>
              <a:ext cx="259492" cy="617838"/>
            </a:xfrm>
            <a:prstGeom prst="leftBrace">
              <a:avLst/>
            </a:prstGeom>
            <a:noFill/>
            <a:ln w="38100" cap="flat" cmpd="sng" algn="ctr">
              <a:solidFill>
                <a:schemeClr val="accent2">
                  <a:lumMod val="75000"/>
                </a:schemeClr>
              </a:solidFill>
              <a:prstDash val="solid"/>
              <a:round/>
              <a:headEnd type="none" w="sm" len="sm"/>
              <a:tailEnd type="none"/>
            </a:ln>
            <a:effectLst/>
          </p:spPr>
          <p:txBody>
            <a:bodyPr rtlCol="0" anchor="ctr"/>
            <a:lstStyle/>
            <a:p>
              <a:pPr algn="ctr"/>
              <a:endParaRPr lang="en-US"/>
            </a:p>
          </p:txBody>
        </p:sp>
        <p:sp>
          <p:nvSpPr>
            <p:cNvPr id="10" name="Left Brace 9"/>
            <p:cNvSpPr/>
            <p:nvPr/>
          </p:nvSpPr>
          <p:spPr bwMode="auto">
            <a:xfrm rot="10800000">
              <a:off x="8982886" y="6141737"/>
              <a:ext cx="259492" cy="617838"/>
            </a:xfrm>
            <a:prstGeom prst="leftBrace">
              <a:avLst/>
            </a:prstGeom>
            <a:noFill/>
            <a:ln w="38100" cap="flat" cmpd="sng" algn="ctr">
              <a:solidFill>
                <a:schemeClr val="accent2">
                  <a:lumMod val="75000"/>
                </a:schemeClr>
              </a:solidFill>
              <a:prstDash val="solid"/>
              <a:round/>
              <a:headEnd type="none" w="sm" len="sm"/>
              <a:tailEnd type="none"/>
            </a:ln>
            <a:effectLst/>
          </p:spPr>
          <p:txBody>
            <a:bodyPr rtlCol="0" anchor="ctr"/>
            <a:lstStyle/>
            <a:p>
              <a:pPr algn="ctr"/>
              <a:endParaRPr lang="en-US"/>
            </a:p>
          </p:txBody>
        </p:sp>
      </p:grpSp>
      <p:pic>
        <p:nvPicPr>
          <p:cNvPr id="7" name="Picture 6"/>
          <p:cNvPicPr>
            <a:picLocks noChangeAspect="1"/>
          </p:cNvPicPr>
          <p:nvPr/>
        </p:nvPicPr>
        <p:blipFill>
          <a:blip r:embed="rId3"/>
          <a:stretch>
            <a:fillRect/>
          </a:stretch>
        </p:blipFill>
        <p:spPr>
          <a:xfrm>
            <a:off x="1131726" y="4449786"/>
            <a:ext cx="6657975" cy="2171700"/>
          </a:xfrm>
          <a:prstGeom prst="rect">
            <a:avLst/>
          </a:prstGeom>
        </p:spPr>
      </p:pic>
    </p:spTree>
    <p:extLst>
      <p:ext uri="{BB962C8B-B14F-4D97-AF65-F5344CB8AC3E}">
        <p14:creationId xmlns:p14="http://schemas.microsoft.com/office/powerpoint/2010/main" val="161626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Sample Exam Questions</a:t>
            </a:r>
          </a:p>
        </p:txBody>
      </p:sp>
      <p:sp>
        <p:nvSpPr>
          <p:cNvPr id="43011" name="Content Placeholder 2"/>
          <p:cNvSpPr>
            <a:spLocks noGrp="1"/>
          </p:cNvSpPr>
          <p:nvPr>
            <p:ph idx="1"/>
          </p:nvPr>
        </p:nvSpPr>
        <p:spPr/>
        <p:txBody>
          <a:bodyPr/>
          <a:lstStyle/>
          <a:p>
            <a:r>
              <a:rPr lang="en-US" altLang="en-US" dirty="0" smtClean="0"/>
              <a:t>In class (ungraded) quiz questions:</a:t>
            </a:r>
          </a:p>
          <a:p>
            <a:pPr lvl="1"/>
            <a:r>
              <a:rPr lang="en-US" altLang="en-US" dirty="0" err="1" smtClean="0"/>
              <a:t>TopHat</a:t>
            </a:r>
            <a:r>
              <a:rPr lang="en-US" altLang="en-US" dirty="0" smtClean="0"/>
              <a:t> </a:t>
            </a:r>
            <a:r>
              <a:rPr lang="en-US" altLang="en-US" dirty="0" err="1" smtClean="0"/>
              <a:t>Monacle</a:t>
            </a:r>
            <a:r>
              <a:rPr lang="en-US" altLang="en-US" dirty="0" smtClean="0"/>
              <a:t>: information link</a:t>
            </a:r>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r>
              <a:rPr lang="en-US" altLang="en-US" dirty="0" smtClean="0"/>
              <a:t>More sample ‘exam type’ questions will be provided during the semester. </a:t>
            </a:r>
          </a:p>
          <a:p>
            <a:pPr lvl="1"/>
            <a:r>
              <a:rPr lang="en-US" altLang="en-US" dirty="0" smtClean="0"/>
              <a:t>Sometimes ‘on the fly’ in lecture so  </a:t>
            </a:r>
            <a:r>
              <a:rPr lang="en-US" altLang="en-US" b="1" dirty="0" smtClean="0"/>
              <a:t>pay attention </a:t>
            </a:r>
            <a:r>
              <a:rPr lang="en-US" altLang="en-US" dirty="0" smtClean="0"/>
              <a:t>to these and </a:t>
            </a:r>
            <a:r>
              <a:rPr lang="en-US" altLang="en-US" b="1" dirty="0" smtClean="0"/>
              <a:t>take notes</a:t>
            </a:r>
            <a:r>
              <a:rPr lang="en-US" altLang="en-US" dirty="0" smtClean="0"/>
              <a:t>.</a:t>
            </a:r>
          </a:p>
          <a:p>
            <a:endParaRPr lang="en-US" altLang="en-US" dirty="0" smtClean="0"/>
          </a:p>
          <a:p>
            <a:pPr lvl="1"/>
            <a:endParaRPr lang="en-US" altLang="en-US" dirty="0" smtClean="0"/>
          </a:p>
          <a:p>
            <a:endParaRPr lang="en-US" altLang="en-US" dirty="0" smtClean="0"/>
          </a:p>
        </p:txBody>
      </p:sp>
      <p:grpSp>
        <p:nvGrpSpPr>
          <p:cNvPr id="4" name="Group 3"/>
          <p:cNvGrpSpPr/>
          <p:nvPr/>
        </p:nvGrpSpPr>
        <p:grpSpPr>
          <a:xfrm>
            <a:off x="990600" y="2362200"/>
            <a:ext cx="4419600" cy="2286000"/>
            <a:chOff x="990600" y="2362200"/>
            <a:chExt cx="4419600" cy="2286000"/>
          </a:xfrm>
        </p:grpSpPr>
        <p:pic>
          <p:nvPicPr>
            <p:cNvPr id="2" name="Picture 1"/>
            <p:cNvPicPr>
              <a:picLocks noChangeAspect="1"/>
            </p:cNvPicPr>
            <p:nvPr/>
          </p:nvPicPr>
          <p:blipFill rotWithShape="1">
            <a:blip r:embed="rId3"/>
            <a:srcRect t="31017" r="3730" b="9322"/>
            <a:stretch/>
          </p:blipFill>
          <p:spPr>
            <a:xfrm>
              <a:off x="990600" y="2362200"/>
              <a:ext cx="4107656" cy="2286000"/>
            </a:xfrm>
            <a:prstGeom prst="rect">
              <a:avLst/>
            </a:prstGeom>
          </p:spPr>
        </p:pic>
        <p:sp>
          <p:nvSpPr>
            <p:cNvPr id="3" name="Right Arrow 2"/>
            <p:cNvSpPr/>
            <p:nvPr/>
          </p:nvSpPr>
          <p:spPr>
            <a:xfrm rot="10800000">
              <a:off x="4953000" y="42672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78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bldLvl="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Grades For Each Component</a:t>
            </a:r>
            <a:endParaRPr lang="en-CA" dirty="0"/>
          </a:p>
        </p:txBody>
      </p:sp>
      <p:sp>
        <p:nvSpPr>
          <p:cNvPr id="3" name="Content Placeholder 2"/>
          <p:cNvSpPr>
            <a:spLocks noGrp="1"/>
          </p:cNvSpPr>
          <p:nvPr>
            <p:ph idx="1"/>
          </p:nvPr>
        </p:nvSpPr>
        <p:spPr/>
        <p:txBody>
          <a:bodyPr/>
          <a:lstStyle/>
          <a:p>
            <a:r>
              <a:rPr lang="en-CA" dirty="0" smtClean="0"/>
              <a:t>The official grading mechanism for this (and most) universities is a letter grade/grade point e.g. A/4.0, A-/3.7 etc.</a:t>
            </a:r>
          </a:p>
          <a:p>
            <a:r>
              <a:rPr lang="en-CA" dirty="0" smtClean="0"/>
              <a:t>Term grades must be stated as a letter grade.</a:t>
            </a:r>
          </a:p>
          <a:p>
            <a:r>
              <a:rPr lang="en-CA" dirty="0" smtClean="0"/>
              <a:t>Component grades (assignment, exam etc.) can either be a letter grade or a raw score (e.g. percentage)</a:t>
            </a:r>
          </a:p>
          <a:p>
            <a:r>
              <a:rPr lang="en-CA" dirty="0" smtClean="0"/>
              <a:t>For this class </a:t>
            </a:r>
            <a:r>
              <a:rPr lang="en-US" altLang="en-US" dirty="0"/>
              <a:t>each major component will be awarded a grade point (and not a percentage) </a:t>
            </a:r>
            <a:r>
              <a:rPr lang="en-US" altLang="en-US" dirty="0" smtClean="0"/>
              <a:t>and this is </a:t>
            </a:r>
            <a:r>
              <a:rPr lang="en-US" altLang="en-US" dirty="0"/>
              <a:t>the value used to determine the term grade</a:t>
            </a:r>
            <a:r>
              <a:rPr lang="en-US" altLang="en-US" dirty="0" smtClean="0"/>
              <a:t>.</a:t>
            </a:r>
            <a:endParaRPr lang="en-US" altLang="en-US" dirty="0"/>
          </a:p>
        </p:txBody>
      </p:sp>
    </p:spTree>
    <p:extLst>
      <p:ext uri="{BB962C8B-B14F-4D97-AF65-F5344CB8AC3E}">
        <p14:creationId xmlns:p14="http://schemas.microsoft.com/office/powerpoint/2010/main" val="569620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Mapping Raw Scores To Grade Points: Assignments</a:t>
            </a:r>
            <a:endParaRPr lang="en-CA" dirty="0"/>
          </a:p>
        </p:txBody>
      </p:sp>
      <p:sp>
        <p:nvSpPr>
          <p:cNvPr id="3" name="Content Placeholder 2"/>
          <p:cNvSpPr>
            <a:spLocks noGrp="1"/>
          </p:cNvSpPr>
          <p:nvPr>
            <p:ph idx="1"/>
          </p:nvPr>
        </p:nvSpPr>
        <p:spPr/>
        <p:txBody>
          <a:bodyPr/>
          <a:lstStyle/>
          <a:p>
            <a:r>
              <a:rPr lang="en-CA" dirty="0" smtClean="0"/>
              <a:t>For simplicity assignment marking keys will specify grade points only</a:t>
            </a:r>
          </a:p>
          <a:p>
            <a:pPr lvl="1"/>
            <a:r>
              <a:rPr lang="en-CA" dirty="0" smtClean="0"/>
              <a:t>Example (purely for illustration purposes): spreadsheet computes average sales = 0.3 grade points, spreadsheet graphs results = 0.1 grade points</a:t>
            </a:r>
            <a:r>
              <a:rPr lang="en-CA" dirty="0"/>
              <a:t> </a:t>
            </a:r>
            <a:r>
              <a:rPr lang="en-CA" dirty="0" smtClean="0"/>
              <a:t>etc., a macro allows the user to re-run calculations with different data = 1.0 grade points.</a:t>
            </a:r>
          </a:p>
          <a:p>
            <a:pPr lvl="1"/>
            <a:r>
              <a:rPr lang="en-CA" dirty="0" smtClean="0"/>
              <a:t>Sum the grade points for each feature in order to yield the grade point awarded for the assignment e.g., 0.3 + 0.1 + 1.0 = 1.4 GPA earned if only the above features were implemented.</a:t>
            </a:r>
          </a:p>
        </p:txBody>
      </p:sp>
    </p:spTree>
    <p:extLst>
      <p:ext uri="{BB962C8B-B14F-4D97-AF65-F5344CB8AC3E}">
        <p14:creationId xmlns:p14="http://schemas.microsoft.com/office/powerpoint/2010/main" val="3038701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Mapping Raw Scores To Grade Points: </a:t>
            </a:r>
            <a:r>
              <a:rPr lang="en-CA" dirty="0" smtClean="0"/>
              <a:t>Exams</a:t>
            </a:r>
            <a:endParaRPr lang="en-CA" dirty="0"/>
          </a:p>
        </p:txBody>
      </p:sp>
      <p:sp>
        <p:nvSpPr>
          <p:cNvPr id="3" name="Content Placeholder 2"/>
          <p:cNvSpPr>
            <a:spLocks noGrp="1"/>
          </p:cNvSpPr>
          <p:nvPr>
            <p:ph idx="1"/>
          </p:nvPr>
        </p:nvSpPr>
        <p:spPr/>
        <p:txBody>
          <a:bodyPr/>
          <a:lstStyle/>
          <a:p>
            <a:r>
              <a:rPr lang="en-CA" dirty="0"/>
              <a:t>For examinations the mapping between a raw score and a grade point occurs one way (raw score </a:t>
            </a:r>
            <a:r>
              <a:rPr lang="en-CA" dirty="0" smtClean="0"/>
              <a:t>mapped to </a:t>
            </a:r>
            <a:r>
              <a:rPr lang="en-CA" dirty="0"/>
              <a:t>grade point)</a:t>
            </a:r>
          </a:p>
          <a:p>
            <a:pPr lvl="1"/>
            <a:r>
              <a:rPr lang="en-CA" dirty="0"/>
              <a:t>Example (purely for illustration purposes) 65 – 69% = C/2.0, 70 – 74% = C+/2.3</a:t>
            </a:r>
          </a:p>
          <a:p>
            <a:pPr lvl="1"/>
            <a:r>
              <a:rPr lang="en-CA" dirty="0"/>
              <a:t>But grade points don’t correlate back to percentages </a:t>
            </a:r>
          </a:p>
          <a:p>
            <a:pPr lvl="2"/>
            <a:r>
              <a:rPr lang="en-CA" dirty="0"/>
              <a:t>e.g. I was awarded a 66% on midterm and then I see this is a 2.0 GPA (out of 4.0)</a:t>
            </a:r>
          </a:p>
          <a:p>
            <a:pPr lvl="2"/>
            <a:r>
              <a:rPr lang="en-CA" dirty="0"/>
              <a:t>Does this mean that my percentage ‘went’ from a 66% to a 50%!!!???</a:t>
            </a:r>
          </a:p>
          <a:p>
            <a:pPr lvl="2"/>
            <a:r>
              <a:rPr lang="en-CA" dirty="0"/>
              <a:t>No. </a:t>
            </a:r>
            <a:endParaRPr lang="en-CA" dirty="0" smtClean="0"/>
          </a:p>
          <a:p>
            <a:pPr lvl="3"/>
            <a:r>
              <a:rPr lang="en-CA" dirty="0" smtClean="0"/>
              <a:t>A C/2.0 does not mean that 50% was awarded as a course grade.</a:t>
            </a:r>
            <a:endParaRPr lang="en-CA" dirty="0"/>
          </a:p>
          <a:p>
            <a:pPr lvl="3"/>
            <a:r>
              <a:rPr lang="en-CA" dirty="0"/>
              <a:t>To put this in perspective a passing grade point in this university is a 1.0/D in a course. If a grade point mapped back to a percentage this would mean that anyone getting a 25% or higher would pass any course here</a:t>
            </a:r>
            <a:r>
              <a:rPr lang="en-CA" dirty="0" smtClean="0"/>
              <a:t>.</a:t>
            </a:r>
          </a:p>
          <a:p>
            <a:pPr lvl="1" eaLnBrk="1" fontAlgn="auto" hangingPunct="1">
              <a:spcAft>
                <a:spcPts val="0"/>
              </a:spcAft>
              <a:buFont typeface="Arial" panose="020B0604020202020204" pitchFamily="34" charset="0"/>
              <a:buChar char="•"/>
              <a:defRPr/>
            </a:pPr>
            <a:r>
              <a:rPr lang="en-US" altLang="en-US" dirty="0"/>
              <a:t>The mapping of the midterm to grade point will be posted sometime after the midterm grades have been released.</a:t>
            </a:r>
          </a:p>
          <a:p>
            <a:pPr lvl="1" eaLnBrk="1" fontAlgn="auto" hangingPunct="1">
              <a:spcAft>
                <a:spcPts val="0"/>
              </a:spcAft>
              <a:buFont typeface="Arial" panose="020B0604020202020204" pitchFamily="34" charset="0"/>
              <a:buChar char="•"/>
              <a:defRPr/>
            </a:pPr>
            <a:r>
              <a:rPr lang="en-US" altLang="en-US" dirty="0"/>
              <a:t>The mapping of the final exam to grade point will be posted sometime after the final exam grades have been released.</a:t>
            </a:r>
          </a:p>
          <a:p>
            <a:pPr lvl="3"/>
            <a:endParaRPr lang="en-CA" dirty="0"/>
          </a:p>
          <a:p>
            <a:pPr lvl="1"/>
            <a:endParaRPr lang="en-CA" dirty="0"/>
          </a:p>
          <a:p>
            <a:endParaRPr lang="en-CA" dirty="0"/>
          </a:p>
          <a:p>
            <a:endParaRPr lang="en-CA" dirty="0"/>
          </a:p>
        </p:txBody>
      </p:sp>
    </p:spTree>
    <p:extLst>
      <p:ext uri="{BB962C8B-B14F-4D97-AF65-F5344CB8AC3E}">
        <p14:creationId xmlns:p14="http://schemas.microsoft.com/office/powerpoint/2010/main" val="1756333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Estimating Your Overall Term Grade Point</a:t>
            </a:r>
          </a:p>
        </p:txBody>
      </p:sp>
      <p:sp>
        <p:nvSpPr>
          <p:cNvPr id="3" name="Content Placeholder 2"/>
          <p:cNvSpPr>
            <a:spLocks noGrp="1"/>
          </p:cNvSpPr>
          <p:nvPr>
            <p:ph idx="1"/>
          </p:nvPr>
        </p:nvSpPr>
        <p:spPr>
          <a:xfrm>
            <a:off x="762000" y="1256211"/>
            <a:ext cx="8229600" cy="5029200"/>
          </a:xfrm>
        </p:spPr>
        <p:txBody>
          <a:bodyPr/>
          <a:lstStyle/>
          <a:p>
            <a:pPr>
              <a:defRPr/>
            </a:pPr>
            <a:r>
              <a:rPr lang="en-US" sz="2000" dirty="0" smtClean="0"/>
              <a:t>To determine your weighted term grade point simply </a:t>
            </a:r>
            <a:r>
              <a:rPr lang="en-US" sz="2000" i="1" dirty="0" smtClean="0"/>
              <a:t>multiply each grade point</a:t>
            </a:r>
            <a:r>
              <a:rPr lang="en-US" sz="2000" dirty="0" smtClean="0"/>
              <a:t> by the weight of each component = weighted component</a:t>
            </a:r>
          </a:p>
          <a:p>
            <a:pPr lvl="1">
              <a:defRPr/>
            </a:pPr>
            <a:r>
              <a:rPr lang="en-US" sz="1800" b="1" dirty="0" smtClean="0">
                <a:solidFill>
                  <a:srgbClr val="FF0000"/>
                </a:solidFill>
              </a:rPr>
              <a:t>Percentages won’t be used to determine the term grade/letter grade</a:t>
            </a:r>
          </a:p>
          <a:p>
            <a:pPr>
              <a:defRPr/>
            </a:pPr>
            <a:r>
              <a:rPr lang="en-US" sz="2000" dirty="0" smtClean="0"/>
              <a:t>Sum the weighted grade points to determine the term grade.</a:t>
            </a:r>
          </a:p>
          <a:p>
            <a:pPr>
              <a:defRPr/>
            </a:pPr>
            <a:r>
              <a:rPr lang="en-US" sz="2000" dirty="0" smtClean="0"/>
              <a:t>Simple and short example (not exactly the same as this term but it should be enough to give you an idea of how to do the specific calculations required this semester):</a:t>
            </a:r>
          </a:p>
          <a:p>
            <a:pPr lvl="2">
              <a:defRPr/>
            </a:pPr>
            <a:r>
              <a:rPr lang="en-US" dirty="0" smtClean="0">
                <a:latin typeface="Consolas" panose="020B0609020204030204" pitchFamily="49" charset="0"/>
                <a:cs typeface="Consolas" panose="020B0609020204030204" pitchFamily="49" charset="0"/>
              </a:rPr>
              <a:t>Assignments: weight = </a:t>
            </a:r>
            <a:r>
              <a:rPr lang="en-US" b="1" dirty="0" smtClean="0">
                <a:solidFill>
                  <a:schemeClr val="accent3">
                    <a:lumMod val="75000"/>
                  </a:schemeClr>
                </a:solidFill>
                <a:latin typeface="Consolas" panose="020B0609020204030204" pitchFamily="49" charset="0"/>
                <a:cs typeface="Consolas" panose="020B0609020204030204" pitchFamily="49" charset="0"/>
              </a:rPr>
              <a:t>30</a:t>
            </a:r>
            <a:r>
              <a:rPr lang="en-US" dirty="0" smtClean="0">
                <a:latin typeface="Consolas" panose="020B0609020204030204" pitchFamily="49" charset="0"/>
                <a:cs typeface="Consolas" panose="020B0609020204030204" pitchFamily="49" charset="0"/>
              </a:rPr>
              <a:t>%, example score = A/</a:t>
            </a:r>
            <a:r>
              <a:rPr lang="en-US" b="1" dirty="0" smtClean="0">
                <a:solidFill>
                  <a:srgbClr val="C00000"/>
                </a:solidFill>
                <a:latin typeface="Consolas" panose="020B0609020204030204" pitchFamily="49" charset="0"/>
                <a:cs typeface="Consolas" panose="020B0609020204030204" pitchFamily="49" charset="0"/>
              </a:rPr>
              <a:t>4.0</a:t>
            </a:r>
          </a:p>
          <a:p>
            <a:pPr lvl="2">
              <a:defRPr/>
            </a:pPr>
            <a:r>
              <a:rPr lang="en-US" dirty="0" smtClean="0">
                <a:latin typeface="Consolas" panose="020B0609020204030204" pitchFamily="49" charset="0"/>
                <a:cs typeface="Consolas" panose="020B0609020204030204" pitchFamily="49" charset="0"/>
              </a:rPr>
              <a:t>Midterm: weight = </a:t>
            </a:r>
            <a:r>
              <a:rPr lang="en-US" b="1" dirty="0" smtClean="0">
                <a:solidFill>
                  <a:schemeClr val="accent3">
                    <a:lumMod val="75000"/>
                  </a:schemeClr>
                </a:solidFill>
                <a:latin typeface="Consolas" panose="020B0609020204030204" pitchFamily="49" charset="0"/>
                <a:cs typeface="Consolas" panose="020B0609020204030204" pitchFamily="49" charset="0"/>
              </a:rPr>
              <a:t>30</a:t>
            </a:r>
            <a:r>
              <a:rPr lang="en-US" dirty="0" smtClean="0">
                <a:latin typeface="Consolas" panose="020B0609020204030204" pitchFamily="49" charset="0"/>
                <a:cs typeface="Consolas" panose="020B0609020204030204" pitchFamily="49" charset="0"/>
              </a:rPr>
              <a:t>%, example score = B+/</a:t>
            </a:r>
            <a:r>
              <a:rPr lang="en-US" b="1" dirty="0" smtClean="0">
                <a:solidFill>
                  <a:srgbClr val="C00000"/>
                </a:solidFill>
                <a:latin typeface="Consolas" panose="020B0609020204030204" pitchFamily="49" charset="0"/>
                <a:cs typeface="Consolas" panose="020B0609020204030204" pitchFamily="49" charset="0"/>
              </a:rPr>
              <a:t>3.3</a:t>
            </a:r>
          </a:p>
          <a:p>
            <a:pPr lvl="2">
              <a:defRPr/>
            </a:pPr>
            <a:r>
              <a:rPr lang="en-US" dirty="0" smtClean="0">
                <a:latin typeface="Consolas" panose="020B0609020204030204" pitchFamily="49" charset="0"/>
                <a:cs typeface="Consolas" panose="020B0609020204030204" pitchFamily="49" charset="0"/>
              </a:rPr>
              <a:t>Final: weight = </a:t>
            </a:r>
            <a:r>
              <a:rPr lang="en-US" b="1" dirty="0" smtClean="0">
                <a:solidFill>
                  <a:schemeClr val="accent3">
                    <a:lumMod val="75000"/>
                  </a:schemeClr>
                </a:solidFill>
                <a:latin typeface="Consolas" panose="020B0609020204030204" pitchFamily="49" charset="0"/>
                <a:cs typeface="Consolas" panose="020B0609020204030204" pitchFamily="49" charset="0"/>
              </a:rPr>
              <a:t>40</a:t>
            </a:r>
            <a:r>
              <a:rPr lang="en-US" dirty="0" smtClean="0">
                <a:latin typeface="Consolas" panose="020B0609020204030204" pitchFamily="49" charset="0"/>
                <a:cs typeface="Consolas" panose="020B0609020204030204" pitchFamily="49" charset="0"/>
              </a:rPr>
              <a:t>%, example score = C-/</a:t>
            </a:r>
            <a:r>
              <a:rPr lang="en-US" b="1" dirty="0" smtClean="0">
                <a:solidFill>
                  <a:srgbClr val="C00000"/>
                </a:solidFill>
                <a:latin typeface="Consolas" panose="020B0609020204030204" pitchFamily="49" charset="0"/>
                <a:cs typeface="Consolas" panose="020B0609020204030204" pitchFamily="49" charset="0"/>
              </a:rPr>
              <a:t>1.7</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assignments: </a:t>
            </a:r>
            <a:r>
              <a:rPr lang="en-US" b="1" dirty="0" smtClean="0">
                <a:solidFill>
                  <a:schemeClr val="accent3">
                    <a:lumMod val="75000"/>
                  </a:schemeClr>
                </a:solidFill>
                <a:latin typeface="Consolas" panose="020B0609020204030204" pitchFamily="49" charset="0"/>
                <a:cs typeface="Consolas" panose="020B0609020204030204" pitchFamily="49" charset="0"/>
              </a:rPr>
              <a:t>0.3</a:t>
            </a:r>
            <a:r>
              <a:rPr lang="en-US" dirty="0" smtClean="0">
                <a:latin typeface="Consolas" panose="020B0609020204030204" pitchFamily="49" charset="0"/>
                <a:cs typeface="Consolas" panose="020B0609020204030204" pitchFamily="49" charset="0"/>
              </a:rPr>
              <a:t> * </a:t>
            </a:r>
            <a:r>
              <a:rPr lang="en-US" b="1" dirty="0" smtClean="0">
                <a:solidFill>
                  <a:srgbClr val="C00000"/>
                </a:solidFill>
                <a:latin typeface="Consolas" panose="020B0609020204030204" pitchFamily="49" charset="0"/>
                <a:cs typeface="Consolas" panose="020B0609020204030204" pitchFamily="49" charset="0"/>
              </a:rPr>
              <a:t>4.0</a:t>
            </a:r>
            <a:r>
              <a:rPr lang="en-US" dirty="0" smtClean="0">
                <a:latin typeface="Consolas" panose="020B0609020204030204" pitchFamily="49" charset="0"/>
                <a:cs typeface="Consolas" panose="020B0609020204030204" pitchFamily="49" charset="0"/>
              </a:rPr>
              <a:t> = 1.2</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midterm: </a:t>
            </a:r>
            <a:r>
              <a:rPr lang="en-US" b="1" dirty="0" smtClean="0">
                <a:solidFill>
                  <a:schemeClr val="accent3">
                    <a:lumMod val="75000"/>
                  </a:schemeClr>
                </a:solidFill>
                <a:latin typeface="Consolas" panose="020B0609020204030204" pitchFamily="49" charset="0"/>
                <a:cs typeface="Consolas" panose="020B0609020204030204" pitchFamily="49" charset="0"/>
              </a:rPr>
              <a:t>0.3</a:t>
            </a:r>
            <a:r>
              <a:rPr lang="en-US" dirty="0" smtClean="0">
                <a:latin typeface="Consolas" panose="020B0609020204030204" pitchFamily="49" charset="0"/>
                <a:cs typeface="Consolas" panose="020B0609020204030204" pitchFamily="49" charset="0"/>
              </a:rPr>
              <a:t> * </a:t>
            </a:r>
            <a:r>
              <a:rPr lang="en-US" b="1" dirty="0" smtClean="0">
                <a:solidFill>
                  <a:srgbClr val="C00000"/>
                </a:solidFill>
                <a:latin typeface="Consolas" panose="020B0609020204030204" pitchFamily="49" charset="0"/>
                <a:cs typeface="Consolas" panose="020B0609020204030204" pitchFamily="49" charset="0"/>
              </a:rPr>
              <a:t>3.3</a:t>
            </a:r>
            <a:r>
              <a:rPr lang="en-US" dirty="0" smtClean="0">
                <a:latin typeface="Consolas" panose="020B0609020204030204" pitchFamily="49" charset="0"/>
                <a:cs typeface="Consolas" panose="020B0609020204030204" pitchFamily="49" charset="0"/>
              </a:rPr>
              <a:t> = 0.99</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final: </a:t>
            </a:r>
            <a:r>
              <a:rPr lang="en-US" b="1" dirty="0" smtClean="0">
                <a:solidFill>
                  <a:schemeClr val="accent3">
                    <a:lumMod val="75000"/>
                  </a:schemeClr>
                </a:solidFill>
                <a:latin typeface="Consolas" panose="020B0609020204030204" pitchFamily="49" charset="0"/>
                <a:cs typeface="Consolas" panose="020B0609020204030204" pitchFamily="49" charset="0"/>
              </a:rPr>
              <a:t>0.4</a:t>
            </a:r>
            <a:r>
              <a:rPr lang="en-US" dirty="0" smtClean="0">
                <a:latin typeface="Consolas" panose="020B0609020204030204" pitchFamily="49" charset="0"/>
                <a:cs typeface="Consolas" panose="020B0609020204030204" pitchFamily="49" charset="0"/>
              </a:rPr>
              <a:t> * </a:t>
            </a:r>
            <a:r>
              <a:rPr lang="en-US" b="1" dirty="0" smtClean="0">
                <a:solidFill>
                  <a:srgbClr val="C00000"/>
                </a:solidFill>
                <a:latin typeface="Consolas" panose="020B0609020204030204" pitchFamily="49" charset="0"/>
                <a:cs typeface="Consolas" panose="020B0609020204030204" pitchFamily="49" charset="0"/>
              </a:rPr>
              <a:t>1.7</a:t>
            </a:r>
            <a:r>
              <a:rPr lang="en-US" dirty="0" smtClean="0">
                <a:latin typeface="Consolas" panose="020B0609020204030204" pitchFamily="49" charset="0"/>
                <a:cs typeface="Consolas" panose="020B0609020204030204" pitchFamily="49" charset="0"/>
              </a:rPr>
              <a:t> = 0.68</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Total term grade point = 1.2 + 0.99 + 0.68 = 2.87</a:t>
            </a:r>
          </a:p>
          <a:p>
            <a:pPr marL="225425" lvl="1" indent="0">
              <a:buNone/>
              <a:defRPr/>
            </a:pPr>
            <a:r>
              <a:rPr lang="en-US" sz="1800" dirty="0"/>
              <a:t>(In this case the term letter is B</a:t>
            </a:r>
            <a:r>
              <a:rPr lang="en-US" sz="1800" dirty="0" smtClean="0"/>
              <a:t>)</a:t>
            </a:r>
            <a:endParaRPr lang="en-US" sz="1800" dirty="0"/>
          </a:p>
          <a:p>
            <a:pPr marL="225425" lvl="1" indent="0">
              <a:buFont typeface="Times New Roman" pitchFamily="18" charset="0"/>
              <a:buNone/>
              <a:defRPr/>
            </a:pPr>
            <a:endParaRPr lang="en-US" dirty="0" smtClean="0"/>
          </a:p>
          <a:p>
            <a:pPr marL="225425" lvl="1" indent="0">
              <a:buFont typeface="Times New Roman" pitchFamily="18" charset="0"/>
              <a:buNone/>
              <a:defRPr/>
            </a:pPr>
            <a:endParaRPr lang="en-US" dirty="0"/>
          </a:p>
          <a:p>
            <a:pPr>
              <a:defRPr/>
            </a:pPr>
            <a:endParaRPr lang="en-US" sz="2000" dirty="0"/>
          </a:p>
        </p:txBody>
      </p:sp>
    </p:spTree>
    <p:extLst>
      <p:ext uri="{BB962C8B-B14F-4D97-AF65-F5344CB8AC3E}">
        <p14:creationId xmlns:p14="http://schemas.microsoft.com/office/powerpoint/2010/main" val="175480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Estimating Your Overall Term Grade </a:t>
            </a:r>
            <a:r>
              <a:rPr lang="en-US" altLang="en-US" dirty="0" smtClean="0"/>
              <a:t>Point (2)</a:t>
            </a:r>
            <a:endParaRPr lang="en-US" dirty="0"/>
          </a:p>
        </p:txBody>
      </p:sp>
      <p:sp>
        <p:nvSpPr>
          <p:cNvPr id="3" name="Content Placeholder 2"/>
          <p:cNvSpPr>
            <a:spLocks noGrp="1"/>
          </p:cNvSpPr>
          <p:nvPr>
            <p:ph idx="1"/>
          </p:nvPr>
        </p:nvSpPr>
        <p:spPr/>
        <p:txBody>
          <a:bodyPr/>
          <a:lstStyle/>
          <a:p>
            <a:r>
              <a:rPr lang="en-US" dirty="0" smtClean="0"/>
              <a:t>Use the spreadsheet on the course web page to estimate your term letter grade:</a:t>
            </a:r>
          </a:p>
          <a:p>
            <a:pPr lvl="1" fontAlgn="auto">
              <a:spcBef>
                <a:spcPts val="0"/>
              </a:spcBef>
              <a:spcAft>
                <a:spcPts val="0"/>
              </a:spcAft>
              <a:defRPr/>
            </a:pPr>
            <a:r>
              <a:rPr lang="en-US" dirty="0">
                <a:hlinkClick r:id="rId2"/>
              </a:rPr>
              <a:t>http://pages.cpsc.ucalgary.ca/~</a:t>
            </a:r>
            <a:r>
              <a:rPr lang="en-US" dirty="0" smtClean="0">
                <a:hlinkClick r:id="rId2"/>
              </a:rPr>
              <a:t>tamj/2018/203W/grade_calculator.xlsx</a:t>
            </a:r>
            <a:endParaRPr lang="en-US" dirty="0"/>
          </a:p>
        </p:txBody>
      </p:sp>
    </p:spTree>
    <p:extLst>
      <p:ext uri="{BB962C8B-B14F-4D97-AF65-F5344CB8AC3E}">
        <p14:creationId xmlns:p14="http://schemas.microsoft.com/office/powerpoint/2010/main" val="283531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4725"/>
            <a:ext cx="8229600" cy="1143000"/>
          </a:xfrm>
        </p:spPr>
        <p:txBody>
          <a:bodyPr/>
          <a:lstStyle/>
          <a:p>
            <a:r>
              <a:rPr lang="en-US" dirty="0" smtClean="0"/>
              <a:t>Contrast The </a:t>
            </a:r>
            <a:r>
              <a:rPr lang="en-US" dirty="0" smtClean="0"/>
              <a:t>Cut-Offs</a:t>
            </a:r>
            <a:endParaRPr lang="en-US" dirty="0"/>
          </a:p>
        </p:txBody>
      </p:sp>
      <p:sp>
        <p:nvSpPr>
          <p:cNvPr id="3" name="Text Placeholder 2"/>
          <p:cNvSpPr>
            <a:spLocks noGrp="1"/>
          </p:cNvSpPr>
          <p:nvPr>
            <p:ph type="body" idx="1"/>
          </p:nvPr>
        </p:nvSpPr>
        <p:spPr>
          <a:xfrm>
            <a:off x="457201" y="869157"/>
            <a:ext cx="4040188" cy="639762"/>
          </a:xfrm>
        </p:spPr>
        <p:txBody>
          <a:bodyPr/>
          <a:lstStyle/>
          <a:p>
            <a:r>
              <a:rPr lang="en-US" sz="2000" dirty="0" smtClean="0"/>
              <a:t>Official UC cutoffs</a:t>
            </a:r>
            <a:endParaRPr lang="en-US" sz="2000" dirty="0"/>
          </a:p>
        </p:txBody>
      </p:sp>
      <p:sp>
        <p:nvSpPr>
          <p:cNvPr id="5" name="Text Placeholder 4"/>
          <p:cNvSpPr>
            <a:spLocks noGrp="1"/>
          </p:cNvSpPr>
          <p:nvPr>
            <p:ph type="body" sz="quarter" idx="3"/>
          </p:nvPr>
        </p:nvSpPr>
        <p:spPr>
          <a:xfrm>
            <a:off x="4645026" y="869157"/>
            <a:ext cx="4041775" cy="639762"/>
          </a:xfrm>
        </p:spPr>
        <p:txBody>
          <a:bodyPr/>
          <a:lstStyle/>
          <a:p>
            <a:r>
              <a:rPr lang="en-US" sz="2000" dirty="0" smtClean="0"/>
              <a:t>The Tam cutoffs</a:t>
            </a:r>
            <a:endParaRPr lang="en-US" sz="2000" dirty="0"/>
          </a:p>
        </p:txBody>
      </p:sp>
      <p:pic>
        <p:nvPicPr>
          <p:cNvPr id="8" name="Content Placeholder 7"/>
          <p:cNvPicPr>
            <a:picLocks noGrp="1" noChangeAspect="1"/>
          </p:cNvPicPr>
          <p:nvPr>
            <p:ph sz="quarter" idx="4"/>
          </p:nvPr>
        </p:nvPicPr>
        <p:blipFill>
          <a:blip r:embed="rId2"/>
          <a:stretch>
            <a:fillRect/>
          </a:stretch>
        </p:blipFill>
        <p:spPr>
          <a:xfrm>
            <a:off x="4645026" y="1508919"/>
            <a:ext cx="3216912" cy="3253468"/>
          </a:xfrm>
          <a:prstGeom prst="rect">
            <a:avLst/>
          </a:prstGeom>
        </p:spPr>
      </p:pic>
      <p:pic>
        <p:nvPicPr>
          <p:cNvPr id="7" name="Content Placeholder 6"/>
          <p:cNvPicPr>
            <a:picLocks noGrp="1" noChangeAspect="1"/>
          </p:cNvPicPr>
          <p:nvPr>
            <p:ph sz="half" idx="2"/>
          </p:nvPr>
        </p:nvPicPr>
        <p:blipFill>
          <a:blip r:embed="rId3"/>
          <a:stretch>
            <a:fillRect/>
          </a:stretch>
        </p:blipFill>
        <p:spPr>
          <a:xfrm>
            <a:off x="457201" y="1517626"/>
            <a:ext cx="3102755" cy="3245959"/>
          </a:xfrm>
          <a:prstGeom prst="rect">
            <a:avLst/>
          </a:prstGeom>
        </p:spPr>
      </p:pic>
      <p:sp>
        <p:nvSpPr>
          <p:cNvPr id="9" name="TextBox 8"/>
          <p:cNvSpPr txBox="1"/>
          <p:nvPr/>
        </p:nvSpPr>
        <p:spPr>
          <a:xfrm>
            <a:off x="3189841" y="1785257"/>
            <a:ext cx="740229" cy="3251200"/>
          </a:xfrm>
          <a:prstGeom prst="rect">
            <a:avLst/>
          </a:prstGeom>
          <a:noFill/>
          <a:ln w="0">
            <a:noFill/>
          </a:ln>
        </p:spPr>
        <p:txBody>
          <a:bodyPr wrap="square" lIns="0" rtlCol="0">
            <a:noAutofit/>
          </a:bodyPr>
          <a:lstStyle/>
          <a:p>
            <a:pPr>
              <a:spcBef>
                <a:spcPts val="30"/>
              </a:spcBef>
              <a:spcAft>
                <a:spcPts val="30"/>
              </a:spcAft>
            </a:pPr>
            <a:r>
              <a:rPr lang="en-US" sz="1600" b="1" dirty="0" smtClean="0">
                <a:solidFill>
                  <a:srgbClr val="0070C0"/>
                </a:solidFill>
              </a:rPr>
              <a:t>4</a:t>
            </a:r>
          </a:p>
          <a:p>
            <a:pPr>
              <a:spcBef>
                <a:spcPts val="30"/>
              </a:spcBef>
              <a:spcAft>
                <a:spcPts val="30"/>
              </a:spcAft>
            </a:pPr>
            <a:r>
              <a:rPr lang="en-US" sz="1600" b="1" dirty="0" smtClean="0">
                <a:solidFill>
                  <a:srgbClr val="0070C0"/>
                </a:solidFill>
              </a:rPr>
              <a:t>4</a:t>
            </a:r>
          </a:p>
          <a:p>
            <a:pPr>
              <a:spcBef>
                <a:spcPts val="30"/>
              </a:spcBef>
              <a:spcAft>
                <a:spcPts val="30"/>
              </a:spcAft>
            </a:pPr>
            <a:r>
              <a:rPr lang="en-US" sz="1600" b="1" dirty="0" smtClean="0">
                <a:solidFill>
                  <a:srgbClr val="0070C0"/>
                </a:solidFill>
              </a:rPr>
              <a:t>3.7</a:t>
            </a:r>
          </a:p>
          <a:p>
            <a:pPr>
              <a:spcBef>
                <a:spcPts val="30"/>
              </a:spcBef>
              <a:spcAft>
                <a:spcPts val="30"/>
              </a:spcAft>
            </a:pPr>
            <a:r>
              <a:rPr lang="en-US" sz="1600" b="1" dirty="0" smtClean="0">
                <a:solidFill>
                  <a:srgbClr val="0070C0"/>
                </a:solidFill>
              </a:rPr>
              <a:t>3.3</a:t>
            </a:r>
          </a:p>
          <a:p>
            <a:pPr>
              <a:spcBef>
                <a:spcPts val="30"/>
              </a:spcBef>
              <a:spcAft>
                <a:spcPts val="30"/>
              </a:spcAft>
            </a:pPr>
            <a:r>
              <a:rPr lang="en-US" sz="1600" b="1" dirty="0" smtClean="0">
                <a:solidFill>
                  <a:srgbClr val="0070C0"/>
                </a:solidFill>
              </a:rPr>
              <a:t>3.0</a:t>
            </a:r>
          </a:p>
          <a:p>
            <a:pPr>
              <a:spcBef>
                <a:spcPts val="30"/>
              </a:spcBef>
              <a:spcAft>
                <a:spcPts val="30"/>
              </a:spcAft>
            </a:pPr>
            <a:r>
              <a:rPr lang="en-US" sz="1600" b="1" dirty="0" smtClean="0">
                <a:solidFill>
                  <a:srgbClr val="0070C0"/>
                </a:solidFill>
              </a:rPr>
              <a:t>2.7</a:t>
            </a:r>
          </a:p>
          <a:p>
            <a:pPr>
              <a:spcBef>
                <a:spcPts val="30"/>
              </a:spcBef>
              <a:spcAft>
                <a:spcPts val="30"/>
              </a:spcAft>
            </a:pPr>
            <a:r>
              <a:rPr lang="en-US" sz="1600" b="1" dirty="0" smtClean="0">
                <a:solidFill>
                  <a:srgbClr val="0070C0"/>
                </a:solidFill>
              </a:rPr>
              <a:t>2.3</a:t>
            </a:r>
          </a:p>
          <a:p>
            <a:pPr>
              <a:spcBef>
                <a:spcPts val="30"/>
              </a:spcBef>
              <a:spcAft>
                <a:spcPts val="30"/>
              </a:spcAft>
            </a:pPr>
            <a:r>
              <a:rPr lang="en-US" sz="1600" b="1" dirty="0" smtClean="0">
                <a:solidFill>
                  <a:srgbClr val="0070C0"/>
                </a:solidFill>
              </a:rPr>
              <a:t>2.0</a:t>
            </a:r>
          </a:p>
          <a:p>
            <a:pPr>
              <a:spcBef>
                <a:spcPts val="30"/>
              </a:spcBef>
              <a:spcAft>
                <a:spcPts val="30"/>
              </a:spcAft>
            </a:pPr>
            <a:r>
              <a:rPr lang="en-US" sz="1600" b="1" dirty="0" smtClean="0">
                <a:solidFill>
                  <a:srgbClr val="0070C0"/>
                </a:solidFill>
              </a:rPr>
              <a:t>1.7</a:t>
            </a:r>
          </a:p>
          <a:p>
            <a:pPr>
              <a:spcBef>
                <a:spcPts val="30"/>
              </a:spcBef>
              <a:spcAft>
                <a:spcPts val="30"/>
              </a:spcAft>
            </a:pPr>
            <a:r>
              <a:rPr lang="en-US" sz="1600" b="1" dirty="0" smtClean="0">
                <a:solidFill>
                  <a:srgbClr val="0070C0"/>
                </a:solidFill>
              </a:rPr>
              <a:t>1.3</a:t>
            </a:r>
          </a:p>
          <a:p>
            <a:pPr>
              <a:spcBef>
                <a:spcPts val="30"/>
              </a:spcBef>
              <a:spcAft>
                <a:spcPts val="30"/>
              </a:spcAft>
            </a:pPr>
            <a:r>
              <a:rPr lang="en-US" sz="1600" b="1" dirty="0" smtClean="0">
                <a:solidFill>
                  <a:srgbClr val="0070C0"/>
                </a:solidFill>
              </a:rPr>
              <a:t>1.0</a:t>
            </a:r>
          </a:p>
          <a:p>
            <a:pPr>
              <a:spcBef>
                <a:spcPts val="30"/>
              </a:spcBef>
              <a:spcAft>
                <a:spcPts val="30"/>
              </a:spcAft>
            </a:pPr>
            <a:r>
              <a:rPr lang="en-US" sz="1600" b="1" dirty="0">
                <a:solidFill>
                  <a:srgbClr val="0070C0"/>
                </a:solidFill>
              </a:rPr>
              <a:t>0</a:t>
            </a:r>
            <a:endParaRPr lang="en-US" sz="1600" b="1" dirty="0" smtClean="0">
              <a:solidFill>
                <a:srgbClr val="0070C0"/>
              </a:solidFill>
            </a:endParaRPr>
          </a:p>
          <a:p>
            <a:pPr>
              <a:spcBef>
                <a:spcPts val="30"/>
              </a:spcBef>
              <a:spcAft>
                <a:spcPts val="30"/>
              </a:spcAft>
            </a:pPr>
            <a:endParaRPr lang="en-US" sz="1600" b="1" dirty="0" smtClean="0">
              <a:solidFill>
                <a:srgbClr val="0070C0"/>
              </a:solidFill>
            </a:endParaRPr>
          </a:p>
        </p:txBody>
      </p:sp>
      <p:sp>
        <p:nvSpPr>
          <p:cNvPr id="10" name="Rectangle 9"/>
          <p:cNvSpPr/>
          <p:nvPr/>
        </p:nvSpPr>
        <p:spPr>
          <a:xfrm>
            <a:off x="-812345" y="4762387"/>
            <a:ext cx="9956345" cy="2092881"/>
          </a:xfrm>
          <a:prstGeom prst="rect">
            <a:avLst/>
          </a:prstGeom>
        </p:spPr>
        <p:txBody>
          <a:bodyPr wrap="square">
            <a:spAutoFit/>
          </a:bodyPr>
          <a:lstStyle/>
          <a:p>
            <a:pPr marL="1200150" lvl="2" indent="-285750" fontAlgn="auto">
              <a:spcBef>
                <a:spcPts val="0"/>
              </a:spcBef>
              <a:spcAft>
                <a:spcPts val="0"/>
              </a:spcAft>
              <a:buFont typeface="Arial" panose="020B0604020202020204" pitchFamily="34" charset="0"/>
              <a:buChar char="•"/>
              <a:defRPr/>
            </a:pPr>
            <a:r>
              <a:rPr lang="en-US" altLang="en-US" dirty="0"/>
              <a:t>The cutoffs in the spreadsheet are </a:t>
            </a:r>
            <a:r>
              <a:rPr lang="en-US" altLang="en-US" b="1" dirty="0"/>
              <a:t>significantly more lenient </a:t>
            </a:r>
            <a:r>
              <a:rPr lang="en-US" altLang="en-US" dirty="0"/>
              <a:t>(almost everyone “gets a big </a:t>
            </a:r>
            <a:r>
              <a:rPr lang="en-US" altLang="en-US" sz="1400" dirty="0"/>
              <a:t>break” e.g. instead of 3.7 for an A- it’s 3.5 (midpoint between A-/3.7 and B+/3.3 is the higher letter grade)</a:t>
            </a:r>
          </a:p>
          <a:p>
            <a:pPr marL="1200150" lvl="2" indent="-285750" fontAlgn="auto">
              <a:spcBef>
                <a:spcPts val="0"/>
              </a:spcBef>
              <a:spcAft>
                <a:spcPts val="0"/>
              </a:spcAft>
              <a:buFont typeface="Arial" panose="020B0604020202020204" pitchFamily="34" charset="0"/>
              <a:buChar char="•"/>
              <a:defRPr/>
            </a:pPr>
            <a:r>
              <a:rPr lang="en-US" altLang="en-US" sz="1400" dirty="0"/>
              <a:t>Do not expect a further “rounding up” at the end of the term e.g. 3.4999999999999999999999999999999999999999999999999 is </a:t>
            </a:r>
            <a:r>
              <a:rPr lang="en-US" altLang="en-US" sz="1400" dirty="0" err="1"/>
              <a:t>soooooooooooooooooooooooooooooooooooooooooooooooo</a:t>
            </a:r>
            <a:r>
              <a:rPr lang="en-US" altLang="en-US" sz="1400" dirty="0"/>
              <a:t> close to 3.5 can’t you get an “A-</a:t>
            </a:r>
            <a:r>
              <a:rPr lang="en-US" altLang="en-US" sz="1400" dirty="0" smtClean="0"/>
              <a:t>”</a:t>
            </a:r>
          </a:p>
          <a:p>
            <a:pPr marL="1200150" lvl="2" indent="-285750" fontAlgn="auto">
              <a:spcBef>
                <a:spcPts val="0"/>
              </a:spcBef>
              <a:spcAft>
                <a:spcPts val="0"/>
              </a:spcAft>
              <a:buFont typeface="Arial" panose="020B0604020202020204" pitchFamily="34" charset="0"/>
              <a:buChar char="•"/>
              <a:defRPr/>
            </a:pPr>
            <a:r>
              <a:rPr lang="en-US" altLang="en-US" sz="1400" dirty="0" smtClean="0"/>
              <a:t>No or </a:t>
            </a:r>
            <a:r>
              <a:rPr lang="en-US" altLang="en-US" sz="1400" dirty="0"/>
              <a:t>using an Internet </a:t>
            </a:r>
            <a:r>
              <a:rPr lang="en-US" altLang="en-US" sz="1400" dirty="0" smtClean="0"/>
              <a:t>emphasis</a:t>
            </a:r>
          </a:p>
          <a:p>
            <a:pPr marL="1200150" lvl="2" indent="-285750" fontAlgn="auto">
              <a:spcBef>
                <a:spcPts val="0"/>
              </a:spcBef>
              <a:spcAft>
                <a:spcPts val="0"/>
              </a:spcAft>
              <a:buFont typeface="Arial" panose="020B0604020202020204" pitchFamily="34" charset="0"/>
              <a:buChar char="•"/>
              <a:defRPr/>
            </a:pPr>
            <a:r>
              <a:rPr lang="en-US" altLang="en-US" sz="1400" dirty="0" smtClean="0"/>
              <a:t>NOOOOOOOOOOOOOOOOOOOOOOOOOOOOOOOOOOOOOOOOOOOOOOOOOOOOOOOOOOOOOOOOOOOOOOOOOOOOOOOOOOOOOOOOOOOOOOOOO</a:t>
            </a:r>
            <a:r>
              <a:rPr lang="en-US" altLang="en-US" sz="1400" dirty="0"/>
              <a:t>!!!!!!!!!!!!!!!!!!!!!!!!!!!!!!!!!!!!!!!!!!!!!!!!!!!!!!!!!!!!!!!!!!!!!!!!!!!!!!!!!!!!!!!!!!!!!!!!!!!!!!!!!!!!!!!!!!!!!!!!!!!!!</a:t>
            </a:r>
            <a:endParaRPr lang="en-US" sz="1400" dirty="0"/>
          </a:p>
        </p:txBody>
      </p:sp>
    </p:spTree>
    <p:extLst>
      <p:ext uri="{BB962C8B-B14F-4D97-AF65-F5344CB8AC3E}">
        <p14:creationId xmlns:p14="http://schemas.microsoft.com/office/powerpoint/2010/main" val="122222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build="p" bldLvl="3"/>
      <p:bldP spid="9" grpId="0"/>
      <p:bldP spid="10"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t>Course Resources</a:t>
            </a:r>
          </a:p>
        </p:txBody>
      </p:sp>
      <p:sp>
        <p:nvSpPr>
          <p:cNvPr id="352259" name="Rectangle 3"/>
          <p:cNvSpPr>
            <a:spLocks noGrp="1" noChangeArrowheads="1"/>
          </p:cNvSpPr>
          <p:nvPr>
            <p:ph type="body" idx="1"/>
          </p:nvPr>
        </p:nvSpPr>
        <p:spPr/>
        <p:txBody>
          <a:bodyPr rtlCol="0">
            <a:normAutofit lnSpcReduction="10000"/>
          </a:bodyPr>
          <a:lstStyle/>
          <a:p>
            <a:pPr marL="182563" indent="-182563" eaLnBrk="1" fontAlgn="auto" hangingPunct="1">
              <a:spcAft>
                <a:spcPts val="0"/>
              </a:spcAft>
              <a:buFont typeface="Arial" panose="020B0604020202020204" pitchFamily="34" charset="0"/>
              <a:buChar char="•"/>
              <a:defRPr/>
            </a:pPr>
            <a:r>
              <a:rPr lang="en-US" altLang="en-US" dirty="0" smtClean="0"/>
              <a:t>Required resources:</a:t>
            </a:r>
          </a:p>
          <a:p>
            <a:pPr marL="417513" lvl="1" indent="-182563" eaLnBrk="1" fontAlgn="auto" hangingPunct="1">
              <a:spcAft>
                <a:spcPts val="0"/>
              </a:spcAft>
              <a:buFont typeface="Arial" panose="020B0604020202020204" pitchFamily="34" charset="0"/>
              <a:buChar char="–"/>
              <a:defRPr/>
            </a:pPr>
            <a:r>
              <a:rPr lang="en-US" altLang="en-US" dirty="0" smtClean="0"/>
              <a:t>Course website: </a:t>
            </a:r>
            <a:r>
              <a:rPr lang="en-US" altLang="en-US" dirty="0"/>
              <a:t>http</a:t>
            </a:r>
            <a:r>
              <a:rPr lang="en-US" altLang="en-US" dirty="0" smtClean="0"/>
              <a:t>://www.cpsc.ucalgary.ca</a:t>
            </a:r>
            <a:r>
              <a:rPr lang="en-US" altLang="en-US" dirty="0"/>
              <a:t>/~</a:t>
            </a:r>
            <a:r>
              <a:rPr lang="en-US" altLang="en-US" dirty="0" smtClean="0"/>
              <a:t>tamj/2018/203W</a:t>
            </a:r>
            <a:endParaRPr lang="en-US" altLang="en-US" dirty="0" smtClean="0"/>
          </a:p>
          <a:p>
            <a:pPr marL="417513" lvl="1" indent="-182563" eaLnBrk="1" fontAlgn="auto" hangingPunct="1">
              <a:spcAft>
                <a:spcPts val="0"/>
              </a:spcAft>
              <a:buFont typeface="Arial" panose="020B0604020202020204" pitchFamily="34" charset="0"/>
              <a:buChar char="–"/>
              <a:defRPr/>
            </a:pPr>
            <a:r>
              <a:rPr lang="en-US" altLang="en-US" dirty="0" smtClean="0"/>
              <a:t>(You must get the slides off the course webpage before lecture so you don’t have to copy them down during class)</a:t>
            </a:r>
          </a:p>
          <a:p>
            <a:pPr marL="182563" indent="-182563" eaLnBrk="1" fontAlgn="auto" hangingPunct="1">
              <a:spcAft>
                <a:spcPts val="0"/>
              </a:spcAft>
              <a:buFont typeface="Arial" panose="020B0604020202020204" pitchFamily="34" charset="0"/>
              <a:buChar char="•"/>
              <a:defRPr/>
            </a:pPr>
            <a:r>
              <a:rPr lang="en-US" altLang="en-US" dirty="0" smtClean="0"/>
              <a:t>Course textbooks (recommended but not a mandatory purchases).</a:t>
            </a:r>
          </a:p>
          <a:p>
            <a:pPr marL="404813" lvl="1" indent="-182563" eaLnBrk="1" fontAlgn="auto" hangingPunct="1">
              <a:spcAft>
                <a:spcPts val="0"/>
              </a:spcAft>
              <a:buFont typeface="Arial" panose="020B0604020202020204" pitchFamily="34" charset="0"/>
              <a:buChar char="•"/>
              <a:defRPr/>
            </a:pPr>
            <a:r>
              <a:rPr lang="en-US" altLang="en-US" dirty="0" smtClean="0"/>
              <a:t>#1: For all assignments but especially helpful for the tougher ones (Assignment 2 &amp; 3)</a:t>
            </a:r>
            <a:endParaRPr lang="en-US" altLang="en-US" dirty="0"/>
          </a:p>
          <a:p>
            <a:pPr marL="522288" lvl="2" indent="-182563" eaLnBrk="1" fontAlgn="auto" hangingPunct="1">
              <a:spcAft>
                <a:spcPts val="0"/>
              </a:spcAft>
              <a:buFont typeface="Arial" panose="020B0604020202020204" pitchFamily="34" charset="0"/>
              <a:buChar char="•"/>
              <a:defRPr/>
            </a:pPr>
            <a:r>
              <a:rPr lang="en-US" altLang="en-US" dirty="0" smtClean="0"/>
              <a:t> </a:t>
            </a:r>
            <a:r>
              <a:rPr lang="en-CA" dirty="0" smtClean="0"/>
              <a:t>“</a:t>
            </a:r>
            <a:r>
              <a:rPr lang="en-CA" b="1" dirty="0" smtClean="0"/>
              <a:t>Computer </a:t>
            </a:r>
            <a:r>
              <a:rPr lang="en-CA" b="1" dirty="0"/>
              <a:t>Science Chop Suey! Computer &amp; software fundamentals, practical problem </a:t>
            </a:r>
            <a:r>
              <a:rPr lang="en-CA" b="1" dirty="0" smtClean="0"/>
              <a:t>solving</a:t>
            </a:r>
            <a:r>
              <a:rPr lang="en-CA" dirty="0" smtClean="0"/>
              <a:t>” </a:t>
            </a:r>
            <a:r>
              <a:rPr lang="en-CA" dirty="0"/>
              <a:t>by James Tam (Published by Wiley</a:t>
            </a:r>
            <a:r>
              <a:rPr lang="en-CA" dirty="0" smtClean="0"/>
              <a:t>)</a:t>
            </a:r>
          </a:p>
          <a:p>
            <a:pPr marL="404813" lvl="1" indent="-182563" eaLnBrk="1" fontAlgn="auto" hangingPunct="1">
              <a:spcAft>
                <a:spcPts val="0"/>
              </a:spcAft>
              <a:buFont typeface="Arial" panose="020B0604020202020204" pitchFamily="34" charset="0"/>
              <a:buChar char="•"/>
              <a:defRPr/>
            </a:pPr>
            <a:r>
              <a:rPr lang="en-US" altLang="en-US" dirty="0" smtClean="0"/>
              <a:t>#2: Just for the VBA programming part of the course (Assignment 3)</a:t>
            </a:r>
          </a:p>
          <a:p>
            <a:pPr lvl="1"/>
            <a:r>
              <a:rPr lang="en-CA" sz="1800" dirty="0" smtClean="0"/>
              <a:t>“</a:t>
            </a:r>
            <a:r>
              <a:rPr lang="en-CA" sz="1800" b="1" dirty="0" smtClean="0"/>
              <a:t>Mastering </a:t>
            </a:r>
            <a:r>
              <a:rPr lang="en-CA" sz="1800" b="1" dirty="0"/>
              <a:t>VBA for Microsoft Office </a:t>
            </a:r>
            <a:r>
              <a:rPr lang="en-CA" sz="1800" b="1" dirty="0" smtClean="0"/>
              <a:t>2013</a:t>
            </a:r>
            <a:r>
              <a:rPr lang="en-CA" sz="1800" dirty="0" smtClean="0"/>
              <a:t>” </a:t>
            </a:r>
            <a:r>
              <a:rPr lang="en-CA" sz="1800" dirty="0"/>
              <a:t>by Richard Mansfield (Published by Wiley)</a:t>
            </a:r>
          </a:p>
          <a:p>
            <a:pPr marL="0" indent="0">
              <a:buNone/>
            </a:pPr>
            <a:r>
              <a:rPr lang="en-CA" dirty="0"/>
              <a:t/>
            </a:r>
            <a:br>
              <a:rPr lang="en-CA" dirty="0"/>
            </a:br>
            <a:endParaRPr lang="en-CA" dirty="0"/>
          </a:p>
          <a:p>
            <a:pPr marL="404813" lvl="1" indent="-182563" eaLnBrk="1" fontAlgn="auto" hangingPunct="1">
              <a:spcAft>
                <a:spcPts val="0"/>
              </a:spcAft>
              <a:buFont typeface="Arial" panose="020B0604020202020204" pitchFamily="34" charset="0"/>
              <a:buChar char="•"/>
              <a:defRPr/>
            </a:pPr>
            <a:endParaRPr lang="en-US" altLang="en-US" sz="1400" dirty="0" smtClean="0"/>
          </a:p>
        </p:txBody>
      </p:sp>
    </p:spTree>
    <p:extLst>
      <p:ext uri="{BB962C8B-B14F-4D97-AF65-F5344CB8AC3E}">
        <p14:creationId xmlns:p14="http://schemas.microsoft.com/office/powerpoint/2010/main" val="237496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22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22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22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22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22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22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225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22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Grade Points?</a:t>
            </a:r>
            <a:endParaRPr lang="en-US" dirty="0"/>
          </a:p>
        </p:txBody>
      </p:sp>
      <p:sp>
        <p:nvSpPr>
          <p:cNvPr id="3" name="Content Placeholder 2"/>
          <p:cNvSpPr>
            <a:spLocks noGrp="1"/>
          </p:cNvSpPr>
          <p:nvPr>
            <p:ph idx="1"/>
          </p:nvPr>
        </p:nvSpPr>
        <p:spPr>
          <a:xfrm>
            <a:off x="476794" y="1219200"/>
            <a:ext cx="8229600" cy="5029200"/>
          </a:xfrm>
        </p:spPr>
        <p:txBody>
          <a:bodyPr/>
          <a:lstStyle/>
          <a:p>
            <a:r>
              <a:rPr lang="en-US" dirty="0" smtClean="0"/>
              <a:t>It’s the official university grading system</a:t>
            </a:r>
          </a:p>
          <a:p>
            <a:pPr lvl="1"/>
            <a:r>
              <a:rPr lang="en-US" dirty="0" smtClean="0"/>
              <a:t>Alternatives are possible but require faculty level approval</a:t>
            </a:r>
          </a:p>
          <a:p>
            <a:r>
              <a:rPr lang="en-US" dirty="0"/>
              <a:t>Approval of anything other than a grade point system requires predetermined cutoffs at the start of the term e.g., &gt;= 90% equals ‘A’ etc.</a:t>
            </a:r>
          </a:p>
          <a:p>
            <a:pPr lvl="1"/>
            <a:r>
              <a:rPr lang="en-US" dirty="0"/>
              <a:t>Doesn’t allow for consideration that individual components may be more challenging than others (lower cutoffs</a:t>
            </a:r>
            <a:r>
              <a:rPr lang="en-US" dirty="0" smtClean="0"/>
              <a:t>)</a:t>
            </a:r>
          </a:p>
          <a:p>
            <a:r>
              <a:rPr lang="en-US" dirty="0" smtClean="0"/>
              <a:t>Grade points are more lenient for grades on the lower-middle end of the scale</a:t>
            </a:r>
          </a:p>
          <a:p>
            <a:pPr lvl="1"/>
            <a:r>
              <a:rPr lang="en-US" dirty="0" smtClean="0"/>
              <a:t>Grade points: Getting an “A”/4.0 on the assignment component worth 30% of the term grade yields a minimum term grade of 1.2 (4.0 * 0.3) which equates to a term grade of ‘D’ </a:t>
            </a:r>
            <a:endParaRPr lang="en-US" dirty="0"/>
          </a:p>
          <a:p>
            <a:pPr lvl="1"/>
            <a:r>
              <a:rPr lang="en-US" dirty="0" smtClean="0"/>
              <a:t>Percentages: Getting an “A” may roughly work out to 90% or higher (depending on the scale) which works out to a minimum term percent of 27% = 90% score * 30% weight…almost certainly an “F” for the term grade.</a:t>
            </a:r>
          </a:p>
        </p:txBody>
      </p:sp>
    </p:spTree>
    <p:extLst>
      <p:ext uri="{BB962C8B-B14F-4D97-AF65-F5344CB8AC3E}">
        <p14:creationId xmlns:p14="http://schemas.microsoft.com/office/powerpoint/2010/main" val="4183816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dirty="0" smtClean="0"/>
              <a:t>How To Succeed In This Course: A Summary</a:t>
            </a:r>
          </a:p>
        </p:txBody>
      </p:sp>
      <p:sp>
        <p:nvSpPr>
          <p:cNvPr id="69635" name="Rectangle 3"/>
          <p:cNvSpPr>
            <a:spLocks noGrp="1" noChangeArrowheads="1"/>
          </p:cNvSpPr>
          <p:nvPr>
            <p:ph type="body" idx="1"/>
          </p:nvPr>
        </p:nvSpPr>
        <p:spPr/>
        <p:txBody>
          <a:bodyPr/>
          <a:lstStyle/>
          <a:p>
            <a:pPr marL="457200" indent="-457200">
              <a:buFontTx/>
              <a:buAutoNum type="arabicPeriod"/>
            </a:pPr>
            <a:r>
              <a:rPr lang="en-US" altLang="en-US" dirty="0" smtClean="0"/>
              <a:t>Practice things yourself</a:t>
            </a:r>
          </a:p>
          <a:p>
            <a:pPr marL="457200" indent="-457200">
              <a:buFontTx/>
              <a:buAutoNum type="arabicPeriod"/>
            </a:pPr>
            <a:r>
              <a:rPr lang="en-US" altLang="en-US" dirty="0" smtClean="0"/>
              <a:t>(Programming section): Make sure that you keep up with the material</a:t>
            </a:r>
          </a:p>
          <a:p>
            <a:pPr marL="457200" indent="-457200">
              <a:buFontTx/>
              <a:buAutoNum type="arabicPeriod"/>
            </a:pPr>
            <a:r>
              <a:rPr lang="en-US" altLang="en-US" dirty="0" smtClean="0"/>
              <a:t>Start assignments early</a:t>
            </a:r>
          </a:p>
          <a:p>
            <a:pPr marL="457200" indent="-457200">
              <a:buFontTx/>
              <a:buAutoNum type="arabicPeriod"/>
            </a:pPr>
            <a:r>
              <a:rPr lang="en-CA" altLang="en-US" dirty="0" smtClean="0"/>
              <a:t>Take good in-class notes, not just what I write but also what I say.</a:t>
            </a:r>
          </a:p>
        </p:txBody>
      </p:sp>
    </p:spTree>
    <p:extLst>
      <p:ext uri="{BB962C8B-B14F-4D97-AF65-F5344CB8AC3E}">
        <p14:creationId xmlns:p14="http://schemas.microsoft.com/office/powerpoint/2010/main" val="2490939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dirty="0" smtClean="0"/>
              <a:t>#1 </a:t>
            </a:r>
            <a:r>
              <a:rPr lang="en-US" altLang="en-US" dirty="0"/>
              <a:t>Practice </a:t>
            </a:r>
            <a:r>
              <a:rPr lang="en-US" altLang="en-US" dirty="0" smtClean="0"/>
              <a:t>Things Yourself</a:t>
            </a:r>
            <a:endParaRPr lang="en-US" altLang="en-US" dirty="0"/>
          </a:p>
        </p:txBody>
      </p:sp>
      <p:sp>
        <p:nvSpPr>
          <p:cNvPr id="3" name="Content Placeholder 2"/>
          <p:cNvSpPr>
            <a:spLocks noGrp="1"/>
          </p:cNvSpPr>
          <p:nvPr>
            <p:ph idx="1"/>
          </p:nvPr>
        </p:nvSpPr>
        <p:spPr/>
        <p:txBody>
          <a:bodyPr/>
          <a:lstStyle/>
          <a:p>
            <a:r>
              <a:rPr lang="en-CA" altLang="en-US" dirty="0" smtClean="0"/>
              <a:t>Recall</a:t>
            </a:r>
            <a:r>
              <a:rPr lang="en-CA" altLang="en-US" dirty="0"/>
              <a:t/>
            </a:r>
            <a:br>
              <a:rPr lang="en-CA" altLang="en-US" dirty="0"/>
            </a:br>
            <a:endParaRPr lang="en-CA" dirty="0"/>
          </a:p>
        </p:txBody>
      </p:sp>
      <p:pic>
        <p:nvPicPr>
          <p:cNvPr id="4" name="Picture 3"/>
          <p:cNvPicPr>
            <a:picLocks noChangeAspect="1"/>
          </p:cNvPicPr>
          <p:nvPr/>
        </p:nvPicPr>
        <p:blipFill>
          <a:blip r:embed="rId2"/>
          <a:stretch>
            <a:fillRect/>
          </a:stretch>
        </p:blipFill>
        <p:spPr>
          <a:xfrm>
            <a:off x="762000" y="1881187"/>
            <a:ext cx="5383077" cy="4162425"/>
          </a:xfrm>
          <a:prstGeom prst="rect">
            <a:avLst/>
          </a:prstGeom>
          <a:solidFill>
            <a:schemeClr val="bg1"/>
          </a:solidFill>
          <a:ln>
            <a:solidFill>
              <a:schemeClr val="tx1"/>
            </a:solidFill>
          </a:ln>
        </p:spPr>
      </p:pic>
    </p:spTree>
    <p:extLst>
      <p:ext uri="{BB962C8B-B14F-4D97-AF65-F5344CB8AC3E}">
        <p14:creationId xmlns:p14="http://schemas.microsoft.com/office/powerpoint/2010/main" val="86357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 (Programming): Keep Up With The Material</a:t>
            </a:r>
            <a:endParaRPr lang="en-CA" dirty="0"/>
          </a:p>
        </p:txBody>
      </p:sp>
      <p:sp>
        <p:nvSpPr>
          <p:cNvPr id="3" name="Content Placeholder 2"/>
          <p:cNvSpPr>
            <a:spLocks noGrp="1"/>
          </p:cNvSpPr>
          <p:nvPr>
            <p:ph idx="1"/>
          </p:nvPr>
        </p:nvSpPr>
        <p:spPr>
          <a:xfrm>
            <a:off x="457200" y="1447799"/>
            <a:ext cx="8229600" cy="5104765"/>
          </a:xfrm>
        </p:spPr>
        <p:txBody>
          <a:bodyPr/>
          <a:lstStyle/>
          <a:p>
            <a:r>
              <a:rPr lang="en-CA" dirty="0" smtClean="0"/>
              <a:t>(This applies to all topics but is especially pertinent to the VBA program writing section – A3 material - of the course).</a:t>
            </a:r>
          </a:p>
          <a:p>
            <a:r>
              <a:rPr lang="en-CA" dirty="0" smtClean="0"/>
              <a:t>Concepts are cumulative and progressively more challenging</a:t>
            </a:r>
          </a:p>
          <a:p>
            <a:pPr marL="606425" lvl="1" indent="-381000"/>
            <a:r>
              <a:rPr lang="en-US" altLang="en-US" dirty="0" smtClean="0"/>
              <a:t>Many </a:t>
            </a:r>
            <a:r>
              <a:rPr lang="en-US" altLang="en-US" dirty="0"/>
              <a:t>of the concepts taught later depend upon your knowledge of earlier concepts</a:t>
            </a:r>
            <a:r>
              <a:rPr lang="en-US" altLang="en-US" dirty="0" smtClean="0"/>
              <a:t>.</a:t>
            </a:r>
          </a:p>
          <a:p>
            <a:pPr marL="606425" lvl="1" indent="-381000"/>
            <a:endParaRPr lang="en-US" altLang="en-US" dirty="0"/>
          </a:p>
          <a:p>
            <a:pPr marL="606425" lvl="1" indent="-381000"/>
            <a:endParaRPr lang="en-US" altLang="en-US" dirty="0" smtClean="0"/>
          </a:p>
          <a:p>
            <a:pPr marL="606425" lvl="1" indent="-381000"/>
            <a:endParaRPr lang="en-US" altLang="en-US" dirty="0"/>
          </a:p>
          <a:p>
            <a:pPr marL="606425" lvl="1" indent="-381000"/>
            <a:endParaRPr lang="en-US" altLang="en-US" dirty="0" smtClean="0"/>
          </a:p>
          <a:p>
            <a:pPr marL="606425" lvl="1" indent="-381000"/>
            <a:endParaRPr lang="en-US" altLang="en-US" dirty="0"/>
          </a:p>
          <a:p>
            <a:pPr marL="606425" lvl="1" indent="-381000"/>
            <a:endParaRPr lang="en-US" altLang="en-US" dirty="0" smtClean="0"/>
          </a:p>
          <a:p>
            <a:pPr marL="606425" lvl="1" indent="-381000"/>
            <a:endParaRPr lang="en-US" altLang="en-US" dirty="0"/>
          </a:p>
          <a:p>
            <a:pPr marL="606425" lvl="1" indent="-381000"/>
            <a:r>
              <a:rPr lang="en-US" altLang="en-US" dirty="0" smtClean="0"/>
              <a:t>Don’t let yourself fall behind!</a:t>
            </a:r>
          </a:p>
          <a:p>
            <a:pPr marL="606425" lvl="1" indent="-381000"/>
            <a:r>
              <a:rPr lang="en-US" altLang="en-US" i="1" dirty="0" smtClean="0"/>
              <a:t>At least</a:t>
            </a:r>
            <a:r>
              <a:rPr lang="en-US" altLang="en-US" dirty="0" smtClean="0"/>
              <a:t> attempt the assignment.</a:t>
            </a:r>
          </a:p>
          <a:p>
            <a:endParaRPr lang="en-CA" dirty="0"/>
          </a:p>
        </p:txBody>
      </p:sp>
      <p:grpSp>
        <p:nvGrpSpPr>
          <p:cNvPr id="25" name="Group 17"/>
          <p:cNvGrpSpPr>
            <a:grpSpLocks/>
          </p:cNvGrpSpPr>
          <p:nvPr/>
        </p:nvGrpSpPr>
        <p:grpSpPr bwMode="auto">
          <a:xfrm>
            <a:off x="806450" y="3352800"/>
            <a:ext cx="7531100" cy="2343765"/>
            <a:chOff x="480" y="1907"/>
            <a:chExt cx="4744" cy="1907"/>
          </a:xfrm>
        </p:grpSpPr>
        <p:sp>
          <p:nvSpPr>
            <p:cNvPr id="26" name="AutoShape 5"/>
            <p:cNvSpPr>
              <a:spLocks noChangeArrowheads="1"/>
            </p:cNvSpPr>
            <p:nvPr/>
          </p:nvSpPr>
          <p:spPr bwMode="auto">
            <a:xfrm>
              <a:off x="480" y="1907"/>
              <a:ext cx="4744" cy="1907"/>
            </a:xfrm>
            <a:prstGeom prst="triangle">
              <a:avLst>
                <a:gd name="adj" fmla="val 49807"/>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00" tIns="46800" rIns="93600" bIns="46800" anchor="b"/>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a:spcBef>
                  <a:spcPct val="0"/>
                </a:spcBef>
                <a:buFontTx/>
                <a:buNone/>
              </a:pPr>
              <a:endParaRPr lang="en-CA" altLang="en-US" sz="1600" dirty="0">
                <a:latin typeface="Arial" panose="020B0604020202020204" pitchFamily="34" charset="0"/>
              </a:endParaRPr>
            </a:p>
          </p:txBody>
        </p:sp>
        <p:sp>
          <p:nvSpPr>
            <p:cNvPr id="27" name="Text Box 6"/>
            <p:cNvSpPr txBox="1">
              <a:spLocks noChangeArrowheads="1"/>
            </p:cNvSpPr>
            <p:nvPr/>
          </p:nvSpPr>
          <p:spPr bwMode="auto">
            <a:xfrm>
              <a:off x="2586" y="3213"/>
              <a:ext cx="660"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dirty="0" smtClean="0">
                  <a:latin typeface="Consolas" panose="020B0609020204030204" pitchFamily="49" charset="0"/>
                  <a:cs typeface="Consolas" panose="020B0609020204030204" pitchFamily="49" charset="0"/>
                </a:rPr>
                <a:t>Logic</a:t>
              </a:r>
              <a:endParaRPr lang="en-US" altLang="en-US" sz="1800" dirty="0">
                <a:latin typeface="Consolas" panose="020B0609020204030204" pitchFamily="49" charset="0"/>
                <a:cs typeface="Consolas" panose="020B0609020204030204" pitchFamily="49" charset="0"/>
              </a:endParaRPr>
            </a:p>
          </p:txBody>
        </p:sp>
        <p:sp>
          <p:nvSpPr>
            <p:cNvPr id="28" name="Text Box 7"/>
            <p:cNvSpPr txBox="1">
              <a:spLocks noChangeArrowheads="1"/>
            </p:cNvSpPr>
            <p:nvPr/>
          </p:nvSpPr>
          <p:spPr bwMode="auto">
            <a:xfrm>
              <a:off x="2586" y="2622"/>
              <a:ext cx="536"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600" dirty="0" smtClean="0">
                  <a:latin typeface="Arial" panose="020B0604020202020204" pitchFamily="34" charset="0"/>
                </a:rPr>
                <a:t>Loops</a:t>
              </a:r>
              <a:endParaRPr lang="en-US" altLang="en-US" sz="1800" dirty="0">
                <a:latin typeface="Consolas" panose="020B0609020204030204" pitchFamily="49" charset="0"/>
                <a:cs typeface="Consolas" panose="020B0609020204030204" pitchFamily="49" charset="0"/>
              </a:endParaRPr>
            </a:p>
          </p:txBody>
        </p:sp>
        <p:sp>
          <p:nvSpPr>
            <p:cNvPr id="29" name="Text Box 8"/>
            <p:cNvSpPr txBox="1">
              <a:spLocks noChangeArrowheads="1"/>
            </p:cNvSpPr>
            <p:nvPr/>
          </p:nvSpPr>
          <p:spPr bwMode="auto">
            <a:xfrm>
              <a:off x="2432" y="2923"/>
              <a:ext cx="840"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dirty="0" smtClean="0">
                  <a:latin typeface="Consolas" panose="020B0609020204030204" pitchFamily="49" charset="0"/>
                  <a:cs typeface="Consolas" panose="020B0609020204030204" pitchFamily="49" charset="0"/>
                </a:rPr>
                <a:t>Branching</a:t>
              </a:r>
              <a:endParaRPr lang="en-US" altLang="en-US" sz="1800" dirty="0">
                <a:latin typeface="Consolas" panose="020B0609020204030204" pitchFamily="49" charset="0"/>
                <a:cs typeface="Consolas" panose="020B0609020204030204" pitchFamily="49" charset="0"/>
              </a:endParaRPr>
            </a:p>
          </p:txBody>
        </p:sp>
        <p:sp>
          <p:nvSpPr>
            <p:cNvPr id="30" name="Line 10"/>
            <p:cNvSpPr>
              <a:spLocks noChangeShapeType="1"/>
            </p:cNvSpPr>
            <p:nvPr/>
          </p:nvSpPr>
          <p:spPr bwMode="auto">
            <a:xfrm flipV="1">
              <a:off x="892" y="3503"/>
              <a:ext cx="39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p>
              <a:endParaRPr lang="en-CA" dirty="0"/>
            </a:p>
          </p:txBody>
        </p:sp>
        <p:sp>
          <p:nvSpPr>
            <p:cNvPr id="31" name="Line 11"/>
            <p:cNvSpPr>
              <a:spLocks noChangeShapeType="1"/>
            </p:cNvSpPr>
            <p:nvPr/>
          </p:nvSpPr>
          <p:spPr bwMode="auto">
            <a:xfrm flipV="1">
              <a:off x="1196" y="3213"/>
              <a:ext cx="3288" cy="1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p>
              <a:endParaRPr lang="en-CA" dirty="0"/>
            </a:p>
          </p:txBody>
        </p:sp>
        <p:sp>
          <p:nvSpPr>
            <p:cNvPr id="32" name="Text Box 12"/>
            <p:cNvSpPr txBox="1">
              <a:spLocks noChangeArrowheads="1"/>
            </p:cNvSpPr>
            <p:nvPr/>
          </p:nvSpPr>
          <p:spPr bwMode="auto">
            <a:xfrm>
              <a:off x="2416" y="2193"/>
              <a:ext cx="91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dirty="0" smtClean="0">
                  <a:latin typeface="Consolas" panose="020B0609020204030204" pitchFamily="49" charset="0"/>
                  <a:cs typeface="Consolas" panose="020B0609020204030204" pitchFamily="49" charset="0"/>
                </a:rPr>
                <a:t>Libraries</a:t>
              </a:r>
              <a:endParaRPr lang="en-US" altLang="en-US" sz="1800" dirty="0">
                <a:latin typeface="Consolas" panose="020B0609020204030204" pitchFamily="49" charset="0"/>
                <a:cs typeface="Consolas" panose="020B0609020204030204" pitchFamily="49" charset="0"/>
              </a:endParaRPr>
            </a:p>
          </p:txBody>
        </p:sp>
        <p:sp>
          <p:nvSpPr>
            <p:cNvPr id="33" name="Text Box 14"/>
            <p:cNvSpPr txBox="1">
              <a:spLocks noChangeArrowheads="1"/>
            </p:cNvSpPr>
            <p:nvPr/>
          </p:nvSpPr>
          <p:spPr bwMode="auto">
            <a:xfrm>
              <a:off x="1842" y="3514"/>
              <a:ext cx="232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dirty="0">
                  <a:latin typeface="Consolas" panose="020B0609020204030204" pitchFamily="49" charset="0"/>
                  <a:cs typeface="Consolas" panose="020B0609020204030204" pitchFamily="49" charset="0"/>
                </a:rPr>
                <a:t>Introduction to programming</a:t>
              </a:r>
            </a:p>
          </p:txBody>
        </p:sp>
        <p:sp>
          <p:nvSpPr>
            <p:cNvPr id="34" name="Line 15"/>
            <p:cNvSpPr>
              <a:spLocks noChangeShapeType="1"/>
            </p:cNvSpPr>
            <p:nvPr/>
          </p:nvSpPr>
          <p:spPr bwMode="auto">
            <a:xfrm flipV="1">
              <a:off x="1600" y="2914"/>
              <a:ext cx="2452" cy="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p>
              <a:endParaRPr lang="en-CA" dirty="0"/>
            </a:p>
          </p:txBody>
        </p:sp>
        <p:sp>
          <p:nvSpPr>
            <p:cNvPr id="35" name="Line 16"/>
            <p:cNvSpPr>
              <a:spLocks noChangeShapeType="1"/>
            </p:cNvSpPr>
            <p:nvPr/>
          </p:nvSpPr>
          <p:spPr bwMode="auto">
            <a:xfrm flipV="1">
              <a:off x="1985" y="2556"/>
              <a:ext cx="1683" cy="3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p>
              <a:endParaRPr lang="en-CA" dirty="0"/>
            </a:p>
          </p:txBody>
        </p:sp>
      </p:grpSp>
      <p:grpSp>
        <p:nvGrpSpPr>
          <p:cNvPr id="36" name="Group 35"/>
          <p:cNvGrpSpPr>
            <a:grpSpLocks/>
          </p:cNvGrpSpPr>
          <p:nvPr/>
        </p:nvGrpSpPr>
        <p:grpSpPr bwMode="auto">
          <a:xfrm>
            <a:off x="7233556" y="3141401"/>
            <a:ext cx="1848304" cy="2558794"/>
            <a:chOff x="7004049" y="2678579"/>
            <a:chExt cx="1848304" cy="2558794"/>
          </a:xfrm>
        </p:grpSpPr>
        <p:sp>
          <p:nvSpPr>
            <p:cNvPr id="37" name="Rounded Rectangle 1"/>
            <p:cNvSpPr>
              <a:spLocks noChangeArrowheads="1"/>
            </p:cNvSpPr>
            <p:nvPr/>
          </p:nvSpPr>
          <p:spPr bwMode="auto">
            <a:xfrm>
              <a:off x="7188653" y="3010465"/>
              <a:ext cx="1663700" cy="968732"/>
            </a:xfrm>
            <a:prstGeom prst="roundRect">
              <a:avLst>
                <a:gd name="adj" fmla="val 16667"/>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r>
                <a:rPr lang="en-US" altLang="en-US" sz="1400" b="1" dirty="0">
                  <a:latin typeface="Arial" panose="020B0604020202020204" pitchFamily="34" charset="0"/>
                </a:rPr>
                <a:t>Rule of thumb: don’t fall behind more than 1 week</a:t>
              </a:r>
            </a:p>
          </p:txBody>
        </p:sp>
        <p:cxnSp>
          <p:nvCxnSpPr>
            <p:cNvPr id="38" name="Straight Connector 3"/>
            <p:cNvCxnSpPr>
              <a:cxnSpLocks noChangeShapeType="1"/>
              <a:stCxn id="39" idx="4"/>
            </p:cNvCxnSpPr>
            <p:nvPr/>
          </p:nvCxnSpPr>
          <p:spPr bwMode="auto">
            <a:xfrm>
              <a:off x="7175499" y="2929404"/>
              <a:ext cx="1" cy="2307969"/>
            </a:xfrm>
            <a:prstGeom prst="line">
              <a:avLst/>
            </a:prstGeom>
            <a:noFill/>
            <a:ln w="38100" algn="ctr">
              <a:solidFill>
                <a:schemeClr val="tx1"/>
              </a:solidFill>
              <a:round/>
              <a:headEnd type="none" w="sm" len="sm"/>
              <a:tailEnd/>
            </a:ln>
            <a:extLst>
              <a:ext uri="{909E8E84-426E-40DD-AFC4-6F175D3DCCD1}">
                <a14:hiddenFill xmlns:a14="http://schemas.microsoft.com/office/drawing/2010/main">
                  <a:noFill/>
                </a14:hiddenFill>
              </a:ext>
            </a:extLst>
          </p:spPr>
        </p:cxnSp>
        <p:sp>
          <p:nvSpPr>
            <p:cNvPr id="39" name="Oval 5"/>
            <p:cNvSpPr>
              <a:spLocks noChangeArrowheads="1"/>
            </p:cNvSpPr>
            <p:nvPr/>
          </p:nvSpPr>
          <p:spPr bwMode="auto">
            <a:xfrm>
              <a:off x="7004049" y="2678579"/>
              <a:ext cx="342900" cy="250825"/>
            </a:xfrm>
            <a:prstGeom prst="ellipse">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grpSp>
    </p:spTree>
    <p:extLst>
      <p:ext uri="{BB962C8B-B14F-4D97-AF65-F5344CB8AC3E}">
        <p14:creationId xmlns:p14="http://schemas.microsoft.com/office/powerpoint/2010/main" val="359264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#3 Start Assignments Early</a:t>
            </a:r>
            <a:endParaRPr lang="en-CA" dirty="0"/>
          </a:p>
        </p:txBody>
      </p:sp>
      <p:sp>
        <p:nvSpPr>
          <p:cNvPr id="3" name="Content Placeholder 2"/>
          <p:cNvSpPr>
            <a:spLocks noGrp="1"/>
          </p:cNvSpPr>
          <p:nvPr>
            <p:ph idx="1"/>
          </p:nvPr>
        </p:nvSpPr>
        <p:spPr/>
        <p:txBody>
          <a:bodyPr/>
          <a:lstStyle/>
          <a:p>
            <a:pPr marL="384175" indent="-381000"/>
            <a:r>
              <a:rPr lang="en-US" altLang="en-US" dirty="0" smtClean="0"/>
              <a:t>Don't look at the </a:t>
            </a:r>
            <a:r>
              <a:rPr lang="en-US" altLang="en-US" dirty="0"/>
              <a:t>material just before the </a:t>
            </a:r>
            <a:r>
              <a:rPr lang="en-US" altLang="en-US" dirty="0" smtClean="0"/>
              <a:t>due date</a:t>
            </a:r>
          </a:p>
          <a:p>
            <a:pPr marL="606425" lvl="1" indent="-381000"/>
            <a:r>
              <a:rPr lang="en-US" altLang="en-US" dirty="0"/>
              <a:t>S</a:t>
            </a:r>
            <a:r>
              <a:rPr lang="en-US" altLang="en-US" dirty="0" smtClean="0"/>
              <a:t>tudying </a:t>
            </a:r>
            <a:r>
              <a:rPr lang="en-US" altLang="en-US" dirty="0"/>
              <a:t>the concepts as you learn them throughout the term</a:t>
            </a:r>
            <a:r>
              <a:rPr lang="en-US" altLang="en-US" dirty="0" smtClean="0"/>
              <a:t>.</a:t>
            </a:r>
          </a:p>
          <a:p>
            <a:pPr marL="606425" lvl="1" indent="-381000"/>
            <a:r>
              <a:rPr lang="en-US" altLang="en-US" dirty="0" smtClean="0"/>
              <a:t>Programming section (A3) &amp; to a large extent the database section (A2): It’s </a:t>
            </a:r>
            <a:r>
              <a:rPr lang="en-US" altLang="en-US" dirty="0"/>
              <a:t>important to work through and understand concepts *before* you </a:t>
            </a:r>
            <a:r>
              <a:rPr lang="en-US" altLang="en-US" dirty="0" smtClean="0"/>
              <a:t>start</a:t>
            </a:r>
            <a:r>
              <a:rPr lang="en-US" altLang="en-US" dirty="0"/>
              <a:t> </a:t>
            </a:r>
            <a:r>
              <a:rPr lang="en-US" altLang="en-US" dirty="0" smtClean="0"/>
              <a:t>work on the assignment.</a:t>
            </a:r>
            <a:endParaRPr lang="en-US" altLang="en-US" dirty="0"/>
          </a:p>
          <a:p>
            <a:pPr marL="606425" lvl="1" indent="-381000"/>
            <a:r>
              <a:rPr lang="en-US" altLang="en-US" dirty="0"/>
              <a:t>If you try to learn a new concept </a:t>
            </a:r>
            <a:r>
              <a:rPr lang="en-US" altLang="en-US" i="1" dirty="0"/>
              <a:t>and</a:t>
            </a:r>
            <a:r>
              <a:rPr lang="en-US" altLang="en-US" dirty="0"/>
              <a:t> work out a solution for the assignment at the same time then you may become overwhelmed.</a:t>
            </a:r>
          </a:p>
          <a:p>
            <a:pPr marL="384175" indent="-381000"/>
            <a:r>
              <a:rPr lang="en-US" altLang="en-US" dirty="0"/>
              <a:t>Don’t start assignments the night (or day!) that they are due, they may take more time than you first thought </a:t>
            </a:r>
            <a:endParaRPr lang="en-US" altLang="en-US" dirty="0" smtClean="0"/>
          </a:p>
          <a:p>
            <a:pPr marL="606425" lvl="1" indent="-381000"/>
            <a:r>
              <a:rPr lang="en-US" altLang="en-US" dirty="0" smtClean="0"/>
              <a:t>Assignments </a:t>
            </a:r>
            <a:r>
              <a:rPr lang="en-US" altLang="en-US" dirty="0"/>
              <a:t>start getting much challenging later in the course (</a:t>
            </a:r>
            <a:r>
              <a:rPr lang="en-US" altLang="en-US" dirty="0" smtClean="0"/>
              <a:t>A2 </a:t>
            </a:r>
            <a:r>
              <a:rPr lang="en-US" altLang="en-US" dirty="0"/>
              <a:t>&amp; </a:t>
            </a:r>
            <a:r>
              <a:rPr lang="en-US" altLang="en-US" dirty="0" smtClean="0"/>
              <a:t>A3)</a:t>
            </a:r>
            <a:endParaRPr lang="en-US" altLang="en-US" dirty="0"/>
          </a:p>
        </p:txBody>
      </p:sp>
    </p:spTree>
    <p:extLst>
      <p:ext uri="{BB962C8B-B14F-4D97-AF65-F5344CB8AC3E}">
        <p14:creationId xmlns:p14="http://schemas.microsoft.com/office/powerpoint/2010/main" val="2585160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#3 Start Assignments </a:t>
            </a:r>
            <a:r>
              <a:rPr lang="en-US" altLang="en-US" dirty="0" smtClean="0"/>
              <a:t>Early (2)</a:t>
            </a:r>
            <a:endParaRPr lang="en-US" dirty="0"/>
          </a:p>
        </p:txBody>
      </p:sp>
      <p:sp>
        <p:nvSpPr>
          <p:cNvPr id="3" name="Content Placeholder 2"/>
          <p:cNvSpPr>
            <a:spLocks noGrp="1"/>
          </p:cNvSpPr>
          <p:nvPr>
            <p:ph idx="1"/>
          </p:nvPr>
        </p:nvSpPr>
        <p:spPr/>
        <p:txBody>
          <a:bodyPr/>
          <a:lstStyle/>
          <a:p>
            <a:pPr marL="384175" indent="-381000"/>
            <a:r>
              <a:rPr lang="en-US" altLang="en-US" dirty="0"/>
              <a:t>Some assignments may require the application of multiple concepts, not all the concepts have to be completely covered before you start working on an assignment.</a:t>
            </a:r>
          </a:p>
          <a:p>
            <a:pPr marL="711200" lvl="1" indent="-381000"/>
            <a:r>
              <a:rPr lang="en-US" altLang="en-US" dirty="0"/>
              <a:t>Start working based on what’s currently been covered </a:t>
            </a:r>
          </a:p>
          <a:p>
            <a:pPr marL="711200" lvl="1" indent="-381000"/>
            <a:r>
              <a:rPr lang="en-US" altLang="en-US" dirty="0"/>
              <a:t>A good work habit in real life (work on only a part of a problem at a time)</a:t>
            </a:r>
          </a:p>
          <a:p>
            <a:endParaRPr lang="en-US" dirty="0"/>
          </a:p>
        </p:txBody>
      </p:sp>
    </p:spTree>
    <p:extLst>
      <p:ext uri="{BB962C8B-B14F-4D97-AF65-F5344CB8AC3E}">
        <p14:creationId xmlns:p14="http://schemas.microsoft.com/office/powerpoint/2010/main" val="5989247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dirty="0" smtClean="0"/>
              <a:t>#4 Take Good In-Class </a:t>
            </a:r>
            <a:r>
              <a:rPr lang="en-CA" altLang="en-US" dirty="0"/>
              <a:t>N</a:t>
            </a:r>
            <a:r>
              <a:rPr lang="en-CA" altLang="en-US" dirty="0" smtClean="0"/>
              <a:t>otes</a:t>
            </a:r>
            <a:endParaRPr lang="en-CA" dirty="0"/>
          </a:p>
        </p:txBody>
      </p:sp>
      <p:sp>
        <p:nvSpPr>
          <p:cNvPr id="3" name="Content Placeholder 2"/>
          <p:cNvSpPr>
            <a:spLocks noGrp="1"/>
          </p:cNvSpPr>
          <p:nvPr>
            <p:ph idx="1"/>
          </p:nvPr>
        </p:nvSpPr>
        <p:spPr>
          <a:xfrm>
            <a:off x="457200" y="1447800"/>
            <a:ext cx="7086601" cy="5029200"/>
          </a:xfrm>
        </p:spPr>
        <p:txBody>
          <a:bodyPr/>
          <a:lstStyle/>
          <a:p>
            <a:r>
              <a:rPr lang="en-CA" altLang="en-US" dirty="0" smtClean="0"/>
              <a:t>Hierarchy of note taking</a:t>
            </a:r>
          </a:p>
          <a:p>
            <a:pPr lvl="1"/>
            <a:r>
              <a:rPr lang="en-CA" altLang="en-US" dirty="0" smtClean="0"/>
              <a:t>None: just memorize course slides/notes.</a:t>
            </a:r>
          </a:p>
          <a:p>
            <a:pPr lvl="1"/>
            <a:r>
              <a:rPr lang="en-CA" altLang="en-US" dirty="0" smtClean="0"/>
              <a:t>Moderate: write notes when the instructor writes things out (“must be important”).</a:t>
            </a:r>
          </a:p>
          <a:p>
            <a:pPr lvl="1"/>
            <a:r>
              <a:rPr lang="en-CA" altLang="en-US" dirty="0" smtClean="0"/>
              <a:t>Extensive: write notes when the instruction writes things out but also when that person verbally describes things.</a:t>
            </a:r>
          </a:p>
          <a:p>
            <a:pPr lvl="1"/>
            <a:r>
              <a:rPr lang="en-CA" altLang="en-US" dirty="0" smtClean="0"/>
              <a:t>When making notes, paraphrase concepts rewording things using your own terminology and phrases</a:t>
            </a:r>
          </a:p>
          <a:p>
            <a:r>
              <a:rPr lang="en-CA" altLang="en-US" dirty="0" smtClean="0"/>
              <a:t>This is essential when complex technical concepts (e.g. A2 &amp; A3 material) are covered.</a:t>
            </a:r>
            <a:r>
              <a:rPr lang="en-CA" altLang="en-US" dirty="0"/>
              <a:t/>
            </a:r>
            <a:br>
              <a:rPr lang="en-CA" altLang="en-US" dirty="0"/>
            </a:br>
            <a:endParaRPr lang="en-CA" dirty="0"/>
          </a:p>
        </p:txBody>
      </p:sp>
      <p:grpSp>
        <p:nvGrpSpPr>
          <p:cNvPr id="9" name="Group 8"/>
          <p:cNvGrpSpPr/>
          <p:nvPr/>
        </p:nvGrpSpPr>
        <p:grpSpPr>
          <a:xfrm>
            <a:off x="7596211" y="1948934"/>
            <a:ext cx="938189" cy="2198132"/>
            <a:chOff x="7596211" y="1948934"/>
            <a:chExt cx="938189" cy="2198132"/>
          </a:xfrm>
        </p:grpSpPr>
        <p:cxnSp>
          <p:nvCxnSpPr>
            <p:cNvPr id="5" name="Straight Arrow Connector 4"/>
            <p:cNvCxnSpPr/>
            <p:nvPr/>
          </p:nvCxnSpPr>
          <p:spPr>
            <a:xfrm flipH="1">
              <a:off x="7596211" y="1948934"/>
              <a:ext cx="23790" cy="21948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96200" y="1948934"/>
              <a:ext cx="838200" cy="369332"/>
            </a:xfrm>
            <a:prstGeom prst="rect">
              <a:avLst/>
            </a:prstGeom>
            <a:noFill/>
          </p:spPr>
          <p:txBody>
            <a:bodyPr wrap="square" rtlCol="0">
              <a:spAutoFit/>
            </a:bodyPr>
            <a:lstStyle/>
            <a:p>
              <a:r>
                <a:rPr lang="en-CA" dirty="0" smtClean="0"/>
                <a:t>Worse</a:t>
              </a:r>
              <a:endParaRPr lang="en-CA" dirty="0"/>
            </a:p>
          </p:txBody>
        </p:sp>
        <p:sp>
          <p:nvSpPr>
            <p:cNvPr id="8" name="TextBox 7"/>
            <p:cNvSpPr txBox="1"/>
            <p:nvPr/>
          </p:nvSpPr>
          <p:spPr>
            <a:xfrm>
              <a:off x="7696200" y="3777734"/>
              <a:ext cx="838200" cy="369332"/>
            </a:xfrm>
            <a:prstGeom prst="rect">
              <a:avLst/>
            </a:prstGeom>
            <a:noFill/>
          </p:spPr>
          <p:txBody>
            <a:bodyPr wrap="square" rtlCol="0">
              <a:spAutoFit/>
            </a:bodyPr>
            <a:lstStyle/>
            <a:p>
              <a:r>
                <a:rPr lang="en-CA" dirty="0" smtClean="0"/>
                <a:t>Better</a:t>
              </a:r>
              <a:endParaRPr lang="en-CA" dirty="0"/>
            </a:p>
          </p:txBody>
        </p:sp>
      </p:grpSp>
    </p:spTree>
    <p:extLst>
      <p:ext uri="{BB962C8B-B14F-4D97-AF65-F5344CB8AC3E}">
        <p14:creationId xmlns:p14="http://schemas.microsoft.com/office/powerpoint/2010/main" val="278543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dirty="0" smtClean="0"/>
              <a:t>How To Succeed In This Course: A Summary</a:t>
            </a:r>
          </a:p>
        </p:txBody>
      </p:sp>
      <p:sp>
        <p:nvSpPr>
          <p:cNvPr id="69635" name="Rectangle 3"/>
          <p:cNvSpPr>
            <a:spLocks noGrp="1" noChangeArrowheads="1"/>
          </p:cNvSpPr>
          <p:nvPr>
            <p:ph type="body" idx="1"/>
          </p:nvPr>
        </p:nvSpPr>
        <p:spPr/>
        <p:txBody>
          <a:bodyPr/>
          <a:lstStyle/>
          <a:p>
            <a:pPr marL="457200" indent="-457200">
              <a:buFontTx/>
              <a:buAutoNum type="arabicPeriod"/>
            </a:pPr>
            <a:r>
              <a:rPr lang="en-US" altLang="en-US" dirty="0" smtClean="0"/>
              <a:t>Practice things yourself</a:t>
            </a:r>
          </a:p>
          <a:p>
            <a:pPr marL="457200" indent="-457200">
              <a:buFontTx/>
              <a:buAutoNum type="arabicPeriod"/>
            </a:pPr>
            <a:r>
              <a:rPr lang="en-US" altLang="en-US" dirty="0" smtClean="0"/>
              <a:t>(Programming section): Make sure that you keep up with the material</a:t>
            </a:r>
          </a:p>
          <a:p>
            <a:pPr marL="457200" indent="-457200">
              <a:buFontTx/>
              <a:buAutoNum type="arabicPeriod"/>
            </a:pPr>
            <a:r>
              <a:rPr lang="en-US" altLang="en-US" dirty="0" smtClean="0"/>
              <a:t>Start assignments early</a:t>
            </a:r>
          </a:p>
          <a:p>
            <a:pPr marL="457200" indent="-457200">
              <a:buFontTx/>
              <a:buAutoNum type="arabicPeriod"/>
            </a:pPr>
            <a:r>
              <a:rPr lang="en-CA" altLang="en-US" dirty="0" smtClean="0"/>
              <a:t>Take good in-class notes, not just what I write but also what I say writing things in your own words</a:t>
            </a:r>
          </a:p>
        </p:txBody>
      </p:sp>
    </p:spTree>
    <p:extLst>
      <p:ext uri="{BB962C8B-B14F-4D97-AF65-F5344CB8AC3E}">
        <p14:creationId xmlns:p14="http://schemas.microsoft.com/office/powerpoint/2010/main" val="25635376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32771"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are  used with permission from Microsoft.”</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38</a:t>
            </a:fld>
            <a:endParaRPr lang="en-US" altLang="en-US" sz="900" dirty="0">
              <a:solidFill>
                <a:srgbClr val="898989"/>
              </a:solidFill>
              <a:latin typeface="Arial" charset="0"/>
              <a:ea typeface="ＭＳ Ｐゴシック" pitchFamily="34" charset="-128"/>
            </a:endParaRPr>
          </a:p>
        </p:txBody>
      </p:sp>
    </p:spTree>
    <p:extLst>
      <p:ext uri="{BB962C8B-B14F-4D97-AF65-F5344CB8AC3E}">
        <p14:creationId xmlns:p14="http://schemas.microsoft.com/office/powerpoint/2010/main" val="806762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How To Use The Course Resources</a:t>
            </a:r>
          </a:p>
        </p:txBody>
      </p:sp>
      <p:sp>
        <p:nvSpPr>
          <p:cNvPr id="6147" name="Rectangle 3"/>
          <p:cNvSpPr>
            <a:spLocks noGrp="1" noChangeArrowheads="1"/>
          </p:cNvSpPr>
          <p:nvPr>
            <p:ph type="body" sz="half" idx="1"/>
          </p:nvPr>
        </p:nvSpPr>
        <p:spPr>
          <a:xfrm>
            <a:off x="457200" y="1108075"/>
            <a:ext cx="8169275" cy="5368925"/>
          </a:xfrm>
        </p:spPr>
        <p:txBody>
          <a:bodyPr/>
          <a:lstStyle/>
          <a:p>
            <a:pPr>
              <a:spcBef>
                <a:spcPct val="50000"/>
              </a:spcBef>
            </a:pPr>
            <a:r>
              <a:rPr lang="en-CA" altLang="en-US" dirty="0" smtClean="0"/>
              <a:t>They are provided to support and supplement this class.</a:t>
            </a:r>
          </a:p>
          <a:p>
            <a:pPr lvl="1">
              <a:spcBef>
                <a:spcPts val="600"/>
              </a:spcBef>
            </a:pPr>
            <a:r>
              <a:rPr lang="en-CA" altLang="en-US" dirty="0" smtClean="0"/>
              <a:t>The notes outline the topics to be covered </a:t>
            </a:r>
          </a:p>
          <a:p>
            <a:pPr lvl="1">
              <a:spcBef>
                <a:spcPts val="600"/>
              </a:spcBef>
            </a:pPr>
            <a:r>
              <a:rPr lang="en-CA" altLang="en-US" i="1" u="sng" dirty="0" smtClean="0"/>
              <a:t>At a minimum </a:t>
            </a:r>
            <a:r>
              <a:rPr lang="en-CA" altLang="en-US" dirty="0" smtClean="0"/>
              <a:t>look through the notes to see the important topics.</a:t>
            </a:r>
          </a:p>
          <a:p>
            <a:pPr lvl="1">
              <a:spcBef>
                <a:spcPts val="600"/>
              </a:spcBef>
            </a:pPr>
            <a:r>
              <a:rPr lang="en-CA" altLang="en-US" dirty="0" smtClean="0"/>
              <a:t>However the notes are just an outline and just looking at them without coming to class isn’t sufficient to do well</a:t>
            </a:r>
          </a:p>
          <a:p>
            <a:pPr lvl="1">
              <a:spcBef>
                <a:spcPts val="600"/>
              </a:spcBef>
            </a:pPr>
            <a:r>
              <a:rPr lang="en-CA" altLang="en-US" dirty="0" smtClean="0"/>
              <a:t>You will get additional details (e.g., explanations) during lecture time</a:t>
            </a:r>
          </a:p>
          <a:p>
            <a:pPr lvl="2">
              <a:spcBef>
                <a:spcPts val="600"/>
              </a:spcBef>
            </a:pPr>
            <a:r>
              <a:rPr lang="en-CA" altLang="en-US" dirty="0" smtClean="0"/>
              <a:t>Take notes!</a:t>
            </a:r>
          </a:p>
          <a:p>
            <a:pPr lvl="2">
              <a:spcBef>
                <a:spcPts val="600"/>
              </a:spcBef>
            </a:pPr>
            <a:r>
              <a:rPr lang="en-CA" altLang="en-US" dirty="0" smtClean="0"/>
              <a:t>If you miss a lecture then get a copy of the in-class notes from another student (who takes detailed notes)</a:t>
            </a:r>
            <a:endParaRPr lang="en-US" altLang="en-US" dirty="0" smtClean="0"/>
          </a:p>
        </p:txBody>
      </p:sp>
    </p:spTree>
    <p:extLst>
      <p:ext uri="{BB962C8B-B14F-4D97-AF65-F5344CB8AC3E}">
        <p14:creationId xmlns:p14="http://schemas.microsoft.com/office/powerpoint/2010/main" val="33980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31800" y="165100"/>
            <a:ext cx="8166100" cy="850900"/>
          </a:xfrm>
        </p:spPr>
        <p:txBody>
          <a:bodyPr/>
          <a:lstStyle/>
          <a:p>
            <a:r>
              <a:rPr lang="en-US" altLang="en-US" dirty="0" smtClean="0"/>
              <a:t>Your Engagement Level ---&gt; Your Learning</a:t>
            </a:r>
          </a:p>
        </p:txBody>
      </p:sp>
      <p:sp>
        <p:nvSpPr>
          <p:cNvPr id="7171" name="TextBox 3"/>
          <p:cNvSpPr txBox="1">
            <a:spLocks noChangeArrowheads="1"/>
          </p:cNvSpPr>
          <p:nvPr/>
        </p:nvSpPr>
        <p:spPr bwMode="auto">
          <a:xfrm>
            <a:off x="5146675" y="279400"/>
            <a:ext cx="2349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2000" dirty="0">
                <a:latin typeface="Arial" charset="0"/>
              </a:rPr>
              <a:t>+</a:t>
            </a:r>
          </a:p>
        </p:txBody>
      </p:sp>
      <p:grpSp>
        <p:nvGrpSpPr>
          <p:cNvPr id="17" name="Group 16"/>
          <p:cNvGrpSpPr>
            <a:grpSpLocks/>
          </p:cNvGrpSpPr>
          <p:nvPr/>
        </p:nvGrpSpPr>
        <p:grpSpPr bwMode="auto">
          <a:xfrm>
            <a:off x="6026150" y="1173163"/>
            <a:ext cx="3003550" cy="1700212"/>
            <a:chOff x="6025507" y="1172803"/>
            <a:chExt cx="3004944" cy="1700370"/>
          </a:xfrm>
        </p:grpSpPr>
        <p:pic>
          <p:nvPicPr>
            <p:cNvPr id="7195" name="Picture 2" descr="C:\Users\tamj\AppData\Local\Microsoft\Windows\Temporary Internet Files\Content.IE5\NXE19V4B\MC9003340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8351" y="1172803"/>
              <a:ext cx="992100" cy="118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6" name="Group 14"/>
            <p:cNvGrpSpPr>
              <a:grpSpLocks/>
            </p:cNvGrpSpPr>
            <p:nvPr/>
          </p:nvGrpSpPr>
          <p:grpSpPr bwMode="auto">
            <a:xfrm>
              <a:off x="6025507" y="1733144"/>
              <a:ext cx="1854931" cy="1140029"/>
              <a:chOff x="5881435" y="1733144"/>
              <a:chExt cx="1854931" cy="1140029"/>
            </a:xfrm>
          </p:grpSpPr>
          <p:pic>
            <p:nvPicPr>
              <p:cNvPr id="7197" name="Picture 8" descr="C:\Users\tamj\AppData\Local\Microsoft\Windows\Temporary Internet Files\Content.IE5\Z6TBLP53\MC90029350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435" y="1891894"/>
                <a:ext cx="722158" cy="98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8" name="TextBox 9"/>
              <p:cNvSpPr txBox="1">
                <a:spLocks noChangeArrowheads="1"/>
              </p:cNvSpPr>
              <p:nvPr/>
            </p:nvSpPr>
            <p:spPr bwMode="auto">
              <a:xfrm>
                <a:off x="6722752" y="1733144"/>
                <a:ext cx="1013614"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600" dirty="0">
                    <a:latin typeface="Arial" charset="0"/>
                  </a:rPr>
                  <a:t>Learning</a:t>
                </a:r>
              </a:p>
            </p:txBody>
          </p:sp>
          <p:sp>
            <p:nvSpPr>
              <p:cNvPr id="7199" name="Rectangle 10"/>
              <p:cNvSpPr>
                <a:spLocks noChangeArrowheads="1"/>
              </p:cNvSpPr>
              <p:nvPr/>
            </p:nvSpPr>
            <p:spPr bwMode="auto">
              <a:xfrm>
                <a:off x="6760852" y="205064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grpSp>
        <p:nvGrpSpPr>
          <p:cNvPr id="18" name="Group 17"/>
          <p:cNvGrpSpPr>
            <a:grpSpLocks/>
          </p:cNvGrpSpPr>
          <p:nvPr/>
        </p:nvGrpSpPr>
        <p:grpSpPr bwMode="auto">
          <a:xfrm>
            <a:off x="3865563" y="2800350"/>
            <a:ext cx="1257300" cy="820738"/>
            <a:chOff x="3974707" y="2773940"/>
            <a:chExt cx="1256908" cy="820496"/>
          </a:xfrm>
        </p:grpSpPr>
        <p:pic>
          <p:nvPicPr>
            <p:cNvPr id="7192" name="Picture 4" descr="C:\Users\tamj\AppData\Local\Microsoft\Windows\Temporary Internet Files\Content.IE5\LZWJTDG0\MC90018715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4707" y="2773940"/>
              <a:ext cx="1000787" cy="8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3" name="Rectangle 13"/>
            <p:cNvSpPr>
              <a:spLocks noChangeArrowheads="1"/>
            </p:cNvSpPr>
            <p:nvPr/>
          </p:nvSpPr>
          <p:spPr bwMode="auto">
            <a:xfrm>
              <a:off x="5013452" y="2773940"/>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94" name="Rectangle 11"/>
            <p:cNvSpPr>
              <a:spLocks noChangeArrowheads="1"/>
            </p:cNvSpPr>
            <p:nvPr/>
          </p:nvSpPr>
          <p:spPr bwMode="auto">
            <a:xfrm>
              <a:off x="5045349" y="3427181"/>
              <a:ext cx="154368" cy="85777"/>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39" name="Group 38"/>
          <p:cNvGrpSpPr>
            <a:grpSpLocks/>
          </p:cNvGrpSpPr>
          <p:nvPr/>
        </p:nvGrpSpPr>
        <p:grpSpPr bwMode="auto">
          <a:xfrm>
            <a:off x="250825" y="3686175"/>
            <a:ext cx="1560513" cy="1460500"/>
            <a:chOff x="250229" y="3686581"/>
            <a:chExt cx="1560801" cy="1460685"/>
          </a:xfrm>
        </p:grpSpPr>
        <p:pic>
          <p:nvPicPr>
            <p:cNvPr id="7189" name="Picture 5" descr="C:\Users\tamj\AppData\Local\Microsoft\Windows\Temporary Internet Files\Content.IE5\LKQU817W\MC90015605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50229" y="3686581"/>
              <a:ext cx="1278675" cy="146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0" name="Rectangle 26"/>
            <p:cNvSpPr>
              <a:spLocks noChangeArrowheads="1"/>
            </p:cNvSpPr>
            <p:nvPr/>
          </p:nvSpPr>
          <p:spPr bwMode="auto">
            <a:xfrm>
              <a:off x="1592867" y="437283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91" name="Rectangle 27"/>
            <p:cNvSpPr>
              <a:spLocks noChangeArrowheads="1"/>
            </p:cNvSpPr>
            <p:nvPr/>
          </p:nvSpPr>
          <p:spPr bwMode="auto">
            <a:xfrm>
              <a:off x="1624764" y="4747687"/>
              <a:ext cx="148558" cy="343105"/>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2" name="Group 1"/>
          <p:cNvGrpSpPr/>
          <p:nvPr/>
        </p:nvGrpSpPr>
        <p:grpSpPr>
          <a:xfrm>
            <a:off x="1" y="5692775"/>
            <a:ext cx="5090954" cy="1146175"/>
            <a:chOff x="1" y="5692775"/>
            <a:chExt cx="5090954" cy="1146175"/>
          </a:xfrm>
        </p:grpSpPr>
        <p:grpSp>
          <p:nvGrpSpPr>
            <p:cNvPr id="41" name="Group 40"/>
            <p:cNvGrpSpPr>
              <a:grpSpLocks/>
            </p:cNvGrpSpPr>
            <p:nvPr/>
          </p:nvGrpSpPr>
          <p:grpSpPr bwMode="auto">
            <a:xfrm>
              <a:off x="1" y="5692775"/>
              <a:ext cx="2079624" cy="1146175"/>
              <a:chOff x="-172" y="5692453"/>
              <a:chExt cx="2079534" cy="1146425"/>
            </a:xfrm>
          </p:grpSpPr>
          <p:sp>
            <p:nvSpPr>
              <p:cNvPr id="7186" name="Documents"/>
              <p:cNvSpPr>
                <a:spLocks noEditPoints="1" noChangeArrowheads="1"/>
              </p:cNvSpPr>
              <p:nvPr/>
            </p:nvSpPr>
            <p:spPr bwMode="auto">
              <a:xfrm>
                <a:off x="-172" y="5692453"/>
                <a:ext cx="1693928" cy="1146425"/>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0 h 21600"/>
                  <a:gd name="T20" fmla="*/ 0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smtClean="0">
                    <a:latin typeface="Arial" charset="0"/>
                  </a:rPr>
                  <a:t>Create: </a:t>
                </a:r>
                <a:r>
                  <a:rPr lang="en-US" altLang="en-US" sz="1200" dirty="0" smtClean="0">
                    <a:latin typeface="Arial" charset="0"/>
                  </a:rPr>
                  <a:t>spreadsheets, databases</a:t>
                </a:r>
                <a:endParaRPr lang="en-US" altLang="en-US" sz="1200" dirty="0">
                  <a:latin typeface="Arial" charset="0"/>
                </a:endParaRPr>
              </a:p>
            </p:txBody>
          </p:sp>
          <p:sp>
            <p:nvSpPr>
              <p:cNvPr id="7187" name="Rectangle 45"/>
              <p:cNvSpPr>
                <a:spLocks noChangeArrowheads="1"/>
              </p:cNvSpPr>
              <p:nvPr/>
            </p:nvSpPr>
            <p:spPr bwMode="auto">
              <a:xfrm>
                <a:off x="1861199" y="6059403"/>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88" name="Rectangle 46"/>
              <p:cNvSpPr>
                <a:spLocks noChangeArrowheads="1"/>
              </p:cNvSpPr>
              <p:nvPr/>
            </p:nvSpPr>
            <p:spPr bwMode="auto">
              <a:xfrm>
                <a:off x="1893158" y="6186037"/>
                <a:ext cx="186203" cy="605017"/>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7178" name="Group 20"/>
            <p:cNvGrpSpPr>
              <a:grpSpLocks/>
            </p:cNvGrpSpPr>
            <p:nvPr/>
          </p:nvGrpSpPr>
          <p:grpSpPr bwMode="auto">
            <a:xfrm>
              <a:off x="2519363" y="5840413"/>
              <a:ext cx="2183512" cy="928687"/>
              <a:chOff x="0" y="5928613"/>
              <a:chExt cx="2183513" cy="929387"/>
            </a:xfrm>
          </p:grpSpPr>
          <p:pic>
            <p:nvPicPr>
              <p:cNvPr id="7181" name="Picture 9" descr="C:\Program Files (x86)\Microsoft Office\MEDIA\CAGCAT10\j0195384.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928613"/>
                <a:ext cx="910382" cy="92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Document"/>
              <p:cNvSpPr>
                <a:spLocks noEditPoints="1" noChangeArrowheads="1"/>
              </p:cNvSpPr>
              <p:nvPr/>
            </p:nvSpPr>
            <p:spPr bwMode="auto">
              <a:xfrm>
                <a:off x="1017042" y="5934126"/>
                <a:ext cx="1166471" cy="904875"/>
              </a:xfrm>
              <a:custGeom>
                <a:avLst/>
                <a:gdLst>
                  <a:gd name="T0" fmla="*/ 2147483647 w 21600"/>
                  <a:gd name="T1" fmla="*/ 2147483647 h 21600"/>
                  <a:gd name="T2" fmla="*/ 722891510 w 21600"/>
                  <a:gd name="T3" fmla="*/ 2147483647 h 21600"/>
                  <a:gd name="T4" fmla="*/ 2147483647 w 21600"/>
                  <a:gd name="T5" fmla="*/ 249453175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smtClean="0">
                    <a:latin typeface="Arial" charset="0"/>
                  </a:rPr>
                  <a:t>Write:</a:t>
                </a:r>
              </a:p>
              <a:p>
                <a:pPr eaLnBrk="1" hangingPunct="1">
                  <a:spcBef>
                    <a:spcPct val="0"/>
                  </a:spcBef>
                  <a:buFontTx/>
                  <a:buNone/>
                </a:pPr>
                <a:r>
                  <a:rPr lang="en-US" altLang="en-US" sz="1200" dirty="0" smtClean="0">
                    <a:latin typeface="Arial" charset="0"/>
                  </a:rPr>
                  <a:t>Computer programs</a:t>
                </a:r>
                <a:endParaRPr lang="en-US" altLang="en-US" sz="1200" dirty="0">
                  <a:latin typeface="Arial" charset="0"/>
                </a:endParaRPr>
              </a:p>
            </p:txBody>
          </p:sp>
        </p:grpSp>
        <p:sp>
          <p:nvSpPr>
            <p:cNvPr id="32" name="Rectangle 45"/>
            <p:cNvSpPr>
              <a:spLocks noChangeArrowheads="1"/>
            </p:cNvSpPr>
            <p:nvPr/>
          </p:nvSpPr>
          <p:spPr bwMode="auto">
            <a:xfrm>
              <a:off x="4872783" y="6059645"/>
              <a:ext cx="218172" cy="749544"/>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33" name="Rectangle 46"/>
            <p:cNvSpPr>
              <a:spLocks noChangeArrowheads="1"/>
            </p:cNvSpPr>
            <p:nvPr/>
          </p:nvSpPr>
          <p:spPr bwMode="auto">
            <a:xfrm>
              <a:off x="4904743" y="6186251"/>
              <a:ext cx="186211" cy="604885"/>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6" name="Group 5"/>
          <p:cNvGrpSpPr/>
          <p:nvPr/>
        </p:nvGrpSpPr>
        <p:grpSpPr>
          <a:xfrm>
            <a:off x="2480549" y="3873735"/>
            <a:ext cx="1504076" cy="1324196"/>
            <a:chOff x="2480549" y="3873735"/>
            <a:chExt cx="1504076" cy="1324196"/>
          </a:xfrm>
        </p:grpSpPr>
        <p:grpSp>
          <p:nvGrpSpPr>
            <p:cNvPr id="4" name="Group 3"/>
            <p:cNvGrpSpPr/>
            <p:nvPr/>
          </p:nvGrpSpPr>
          <p:grpSpPr>
            <a:xfrm>
              <a:off x="2480549" y="3873735"/>
              <a:ext cx="1504076" cy="1205140"/>
              <a:chOff x="2480549" y="3974299"/>
              <a:chExt cx="1504076" cy="1205140"/>
            </a:xfrm>
          </p:grpSpPr>
          <p:sp>
            <p:nvSpPr>
              <p:cNvPr id="7184" name="Rectangle 47"/>
              <p:cNvSpPr>
                <a:spLocks noChangeArrowheads="1"/>
              </p:cNvSpPr>
              <p:nvPr/>
            </p:nvSpPr>
            <p:spPr bwMode="auto">
              <a:xfrm>
                <a:off x="3766537" y="4422121"/>
                <a:ext cx="218088" cy="749212"/>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85" name="Rectangle 48"/>
              <p:cNvSpPr>
                <a:spLocks noChangeArrowheads="1"/>
              </p:cNvSpPr>
              <p:nvPr/>
            </p:nvSpPr>
            <p:spPr bwMode="auto">
              <a:xfrm>
                <a:off x="3798423" y="4943456"/>
                <a:ext cx="148507" cy="196149"/>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288" r="19144" b="21556"/>
              <a:stretch/>
            </p:blipFill>
            <p:spPr>
              <a:xfrm>
                <a:off x="2480549" y="3974299"/>
                <a:ext cx="1279061" cy="1205140"/>
              </a:xfrm>
              <a:prstGeom prst="rect">
                <a:avLst/>
              </a:prstGeom>
            </p:spPr>
          </p:pic>
        </p:grpSp>
        <p:sp>
          <p:nvSpPr>
            <p:cNvPr id="5" name="TextBox 4"/>
            <p:cNvSpPr txBox="1"/>
            <p:nvPr/>
          </p:nvSpPr>
          <p:spPr>
            <a:xfrm>
              <a:off x="2480549" y="4982487"/>
              <a:ext cx="914400" cy="215444"/>
            </a:xfrm>
            <a:prstGeom prst="rect">
              <a:avLst/>
            </a:prstGeom>
            <a:noFill/>
          </p:spPr>
          <p:txBody>
            <a:bodyPr wrap="square" rtlCol="0">
              <a:spAutoFit/>
            </a:bodyPr>
            <a:lstStyle/>
            <a:p>
              <a:r>
                <a:rPr lang="en-US" sz="800" dirty="0" smtClean="0"/>
                <a:t>colourbox.com</a:t>
              </a:r>
              <a:endParaRPr lang="en-US" sz="800" dirty="0"/>
            </a:p>
          </p:txBody>
        </p:sp>
      </p:grpSp>
    </p:spTree>
    <p:extLst>
      <p:ext uri="{BB962C8B-B14F-4D97-AF65-F5344CB8AC3E}">
        <p14:creationId xmlns:p14="http://schemas.microsoft.com/office/powerpoint/2010/main" val="4143896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le 25"/>
          <p:cNvSpPr>
            <a:spLocks noGrp="1"/>
          </p:cNvSpPr>
          <p:nvPr>
            <p:ph type="title"/>
          </p:nvPr>
        </p:nvSpPr>
        <p:spPr/>
        <p:txBody>
          <a:bodyPr/>
          <a:lstStyle/>
          <a:p>
            <a:pPr eaLnBrk="1" hangingPunct="1"/>
            <a:r>
              <a:rPr lang="en-US" altLang="en-US" dirty="0" smtClean="0"/>
              <a:t>Tam’s “House Rules”</a:t>
            </a:r>
          </a:p>
        </p:txBody>
      </p:sp>
      <p:sp>
        <p:nvSpPr>
          <p:cNvPr id="27" name="Content Placeholder 26"/>
          <p:cNvSpPr>
            <a:spLocks noGrp="1"/>
          </p:cNvSpPr>
          <p:nvPr>
            <p:ph idx="1"/>
          </p:nvPr>
        </p:nvSpPr>
        <p:spPr/>
        <p:txBody>
          <a:bodyPr/>
          <a:lstStyle/>
          <a:p>
            <a:pPr eaLnBrk="1" hangingPunct="1"/>
            <a:r>
              <a:rPr lang="en-US" altLang="en-US" dirty="0" smtClean="0"/>
              <a:t>I always endeavor to keep the lecture within the prescribed time boundaries</a:t>
            </a:r>
          </a:p>
          <a:p>
            <a:pPr eaLnBrk="1" hangingPunct="1"/>
            <a:r>
              <a:rPr lang="en-US" altLang="en-US" dirty="0" smtClean="0"/>
              <a:t>You won’t pack up and leave before time is up</a:t>
            </a:r>
          </a:p>
          <a:p>
            <a:pPr eaLnBrk="1" hangingPunct="1"/>
            <a:endParaRPr lang="en-US" altLang="en-US" dirty="0" smtClean="0"/>
          </a:p>
        </p:txBody>
      </p:sp>
      <p:pic>
        <p:nvPicPr>
          <p:cNvPr id="2053" name="Picture 5" descr="C:\Users\tamj\AppData\Local\Microsoft\Windows\Temporary Internet Files\Content.IE5\5BWAU42G\MC9004418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34000" y="4567238"/>
            <a:ext cx="157321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Users\tamj\AppData\Local\Microsoft\Windows\Temporary Internet Files\Content.IE5\H2V5D7PC\MC9001965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043238"/>
            <a:ext cx="1792288"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C:\Users\tamj\AppData\Local\Microsoft\Windows\Temporary Internet Files\Content.IE5\5BWAU42G\MC9004418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567238"/>
            <a:ext cx="1397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nodeType="afterGroup">
                            <p:stCondLst>
                              <p:cond delay="0"/>
                            </p:stCondLst>
                            <p:childTnLst>
                              <p:par>
                                <p:cTn id="20" presetID="48" presetClass="path" presetSubtype="0" accel="50000" decel="50000" fill="hold" nodeType="afterEffect">
                                  <p:stCondLst>
                                    <p:cond delay="0"/>
                                  </p:stCondLst>
                                  <p:childTnLst>
                                    <p:animMotion origin="layout" path="M -0.03004 2.11659E-6 C -0.01441 0.00809 0.0033 0.01596 0.01128 0.02591 C 0.0191 0.03701 0.02309 0.04996 0.02691 0.06292 C 0.03108 0.0761 0.02691 0.08697 0.02309 0.099 C 0.0191 0.11011 0.01319 0.1219 -0.0007 0.13208 C -0.01233 0.14203 -0.03212 0.14989 -0.05347 0.15591 C -0.07326 0.16192 -0.09688 0.16609 -0.12031 0.16794 C -0.14392 0.17002 -0.16736 0.17002 -0.18924 0.16794 C -0.21267 0.16609 -0.2342 0.161 -0.25191 0.1529 C -0.26962 0.14596 -0.28524 0.13694 -0.29306 0.12607 C -0.30295 0.11589 -0.30677 0.10201 -0.30677 0.09091 C -0.30886 0.08003 -0.30677 0.06708 -0.29688 0.05598 C -0.28733 0.04603 -0.26962 0.03793 -0.24618 0.034 C -0.22222 0.03099 -0.19879 0.03493 -0.18299 0.0421 C -0.16945 0.04904 -0.15955 0.05991 -0.15747 0.0731 C -0.15747 0.08605 -0.15955 0.09808 -0.16945 0.10802 C -0.17934 0.11797 -0.17726 0.12005 -0.21649 0.13301 C -0.25191 0.14689 -0.28733 0.14295 -0.30886 0.14411 C -0.33021 0.14411 -0.34809 0.13995 -0.36945 0.13601 C -0.39288 0.13093 -0.41267 0.1219 -0.42656 0.11404 C -0.44028 0.10594 -0.44601 0.096 -0.45382 0.08003 C -0.45972 0.06407 -0.45972 0.05598 -0.45972 0.04395 C -0.45972 0.03192 -0.45972 0.01989 -0.45972 0.00809 " pathEditMode="relative" rAng="0" ptsTypes="fffffffffffffffffffffff">
                                      <p:cBhvr>
                                        <p:cTn id="21" dur="2000" fill="hold"/>
                                        <p:tgtEl>
                                          <p:spTgt spid="33"/>
                                        </p:tgtEl>
                                        <p:attrNameLst>
                                          <p:attrName>ppt_x</p:attrName>
                                          <p:attrName>ppt_y</p:attrName>
                                        </p:attrNameLst>
                                      </p:cBhvr>
                                      <p:rCtr x="-18438" y="8489"/>
                                    </p:animMotion>
                                  </p:childTnLst>
                                </p:cTn>
                              </p:par>
                            </p:childTnLst>
                          </p:cTn>
                        </p:par>
                        <p:par>
                          <p:cTn id="22" fill="hold" nodeType="afterGroup">
                            <p:stCondLst>
                              <p:cond delay="2000"/>
                            </p:stCondLst>
                            <p:childTnLst>
                              <p:par>
                                <p:cTn id="23" presetID="0" presetClass="path" presetSubtype="0" accel="50000" decel="50000" fill="hold" nodeType="afterEffect">
                                  <p:stCondLst>
                                    <p:cond delay="0"/>
                                  </p:stCondLst>
                                  <p:childTnLst>
                                    <p:animMotion origin="layout" path="M 8.33333E-7 0.00069 C 0.00347 -0.00972 0.02535 -0.00949 0.03472 -0.01041 C 0.05382 -0.01828 0.07951 -0.01943 0.09983 -0.02059 C 0.12049 -0.02337 0.14219 -0.02476 0.16233 -0.0192 C 0.17552 -0.0155 0.18837 -0.00949 0.20156 -0.00648 C 0.21319 0.00185 0.20764 -0.00024 0.21736 0.00208 C 0.22257 0.00763 0.22934 0.0111 0.23472 0.01642 C 0.24149 0.0229 0.24427 0.03169 0.24653 0.04071 C 0.24601 0.05227 0.24601 0.0643 0.24496 0.07587 C 0.24462 0.08235 0.22205 0.09252 0.21597 0.09461 C 0.19583 0.09368 0.18437 0.09299 0.16667 0.08744 C 0.16389 0.08304 0.16094 0.07957 0.15937 0.07448 C 0.1599 0.06615 0.1599 0.05759 0.16076 0.04904 C 0.16215 0.03446 0.18368 0.0259 0.19427 0.0192 C 0.19913 0.01619 0.21371 0.01318 0.22031 0.01226 C 0.22882 0.0111 0.24653 0.00925 0.24653 0.00948 C 0.26094 0.00578 0.2724 0.00925 0.28559 0.01364 C 0.28976 0.02012 0.29427 0.02706 0.29861 0.03354 C 0.30035 0.03816 0.3026 0.04187 0.30451 0.04603 C 0.30312 0.06546 0.3066 0.07356 0.28993 0.08165 C 0.27639 0.08026 0.27361 0.08142 0.27101 0.0687 C 0.27205 0.06292 0.27274 0.04904 0.27691 0.0421 C 0.28767 0.02428 0.30868 0.01017 0.32326 -0.00509 C 0.33194 -0.01411 0.34149 -0.02915 0.35226 -0.03609 C 0.35503 -0.03794 0.35833 -0.03933 0.36094 -0.04187 C 0.37101 -0.05182 0.37031 -0.05575 0.37986 -0.06315 C 0.39115 -0.07218 0.38559 -0.06501 0.39444 -0.0731 C 0.40035 -0.07819 0.39913 -0.07935 0.4059 -0.08305 C 0.41354 -0.08721 0.42448 -0.08675 0.43212 -0.08721 C 0.46858 -0.08582 0.45434 -0.08606 0.47552 -0.08606 " pathEditMode="relative" rAng="0" ptsTypes="fffffffffffffffffffffffffffffA">
                                      <p:cBhvr>
                                        <p:cTn id="24" dur="2000" fill="hold"/>
                                        <p:tgtEl>
                                          <p:spTgt spid="2053"/>
                                        </p:tgtEl>
                                        <p:attrNameLst>
                                          <p:attrName>ppt_x</p:attrName>
                                          <p:attrName>ppt_y</p:attrName>
                                        </p:attrNameLst>
                                      </p:cBhvr>
                                      <p:rCtr x="23767"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smtClean="0"/>
              <a:t>Tam’s “House Rules”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No recordings/captures without permission during class please</a:t>
            </a:r>
          </a:p>
          <a:p>
            <a:pPr eaLnBrk="1" fontAlgn="auto" hangingPunct="1">
              <a:spcAft>
                <a:spcPts val="0"/>
              </a:spcAft>
              <a:buFont typeface="Arial" panose="020B0604020202020204" pitchFamily="34" charset="0"/>
              <a:buChar char="•"/>
              <a:defRPr/>
            </a:pPr>
            <a:endParaRPr lang="en-US" dirty="0" smtClean="0"/>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dirty="0" smtClean="0"/>
              <a:t>(Recall that learning tends to increase with additional levels of engagement).</a:t>
            </a:r>
          </a:p>
        </p:txBody>
      </p:sp>
      <p:grpSp>
        <p:nvGrpSpPr>
          <p:cNvPr id="4" name="Group 3"/>
          <p:cNvGrpSpPr>
            <a:grpSpLocks/>
          </p:cNvGrpSpPr>
          <p:nvPr/>
        </p:nvGrpSpPr>
        <p:grpSpPr bwMode="auto">
          <a:xfrm>
            <a:off x="755650" y="1828800"/>
            <a:ext cx="3892550" cy="1143000"/>
            <a:chOff x="755583" y="1828800"/>
            <a:chExt cx="3892617" cy="1143000"/>
          </a:xfrm>
        </p:grpSpPr>
        <p:pic>
          <p:nvPicPr>
            <p:cNvPr id="17417" name="Picture 2" descr="C:\Users\tamj\AppData\Local\Microsoft\Windows\Temporary Internet Files\Content.IE5\LZWJTDG0\MC90043387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83" y="1828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3" descr="C:\Users\tamj\AppData\Local\Microsoft\Windows\Temporary Internet Files\Content.IE5\NXE19V4B\MM90033656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89755" y="2012067"/>
              <a:ext cx="784506" cy="63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4" descr="C:\Users\tamj\AppData\Local\Microsoft\Windows\Temporary Internet Files\Content.IE5\BXRWTSP3\MC90043386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0193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p:nvPr/>
        </p:nvGrpSpPr>
        <p:grpSpPr>
          <a:xfrm>
            <a:off x="573936" y="4492018"/>
            <a:ext cx="5326549" cy="1761474"/>
            <a:chOff x="573936" y="4492018"/>
            <a:chExt cx="5326549" cy="1761474"/>
          </a:xfrm>
        </p:grpSpPr>
        <p:grpSp>
          <p:nvGrpSpPr>
            <p:cNvPr id="13" name="Group 12"/>
            <p:cNvGrpSpPr/>
            <p:nvPr/>
          </p:nvGrpSpPr>
          <p:grpSpPr>
            <a:xfrm>
              <a:off x="693485" y="4492018"/>
              <a:ext cx="5207000" cy="1761474"/>
              <a:chOff x="693485" y="4492018"/>
              <a:chExt cx="5207000" cy="1761474"/>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3485" y="4492018"/>
                <a:ext cx="1439691" cy="1761474"/>
              </a:xfrm>
              <a:prstGeom prst="rect">
                <a:avLst/>
              </a:prstGeom>
            </p:spPr>
          </p:pic>
          <p:pic>
            <p:nvPicPr>
              <p:cNvPr id="16" name="Picture 10" descr="C:\Users\tamj\AppData\Local\Microsoft\Windows\Temporary Internet Files\Content.IE5\Z6TBLP53\MM900295151[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03199" y="4792055"/>
                <a:ext cx="3197286" cy="146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C:\Users\tamj\AppData\Local\Microsoft\Windows\Temporary Internet Files\Content.IE5\18FQ96LE\MC90029350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9627" y="5218303"/>
                <a:ext cx="761926" cy="103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p:cNvSpPr txBox="1"/>
            <p:nvPr/>
          </p:nvSpPr>
          <p:spPr>
            <a:xfrm>
              <a:off x="573936" y="5125627"/>
              <a:ext cx="839394" cy="185351"/>
            </a:xfrm>
            <a:prstGeom prst="rect">
              <a:avLst/>
            </a:prstGeom>
            <a:noFill/>
            <a:ln w="0">
              <a:noFill/>
            </a:ln>
          </p:spPr>
          <p:txBody>
            <a:bodyPr wrap="square" lIns="0" rtlCol="0">
              <a:noAutofit/>
            </a:bodyPr>
            <a:lstStyle/>
            <a:p>
              <a:r>
                <a:rPr lang="en-US" sz="800" dirty="0" smtClean="0"/>
                <a:t>Colourbox.com</a:t>
              </a:r>
            </a:p>
          </p:txBody>
        </p:sp>
      </p:grpSp>
    </p:spTree>
    <p:extLst>
      <p:ext uri="{BB962C8B-B14F-4D97-AF65-F5344CB8AC3E}">
        <p14:creationId xmlns:p14="http://schemas.microsoft.com/office/powerpoint/2010/main" val="212993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Tam’s “House Rules”</a:t>
            </a:r>
            <a:endParaRPr lang="en-US" dirty="0"/>
          </a:p>
        </p:txBody>
      </p:sp>
      <p:sp>
        <p:nvSpPr>
          <p:cNvPr id="3" name="Content Placeholder 2"/>
          <p:cNvSpPr>
            <a:spLocks noGrp="1"/>
          </p:cNvSpPr>
          <p:nvPr>
            <p:ph idx="1"/>
          </p:nvPr>
        </p:nvSpPr>
        <p:spPr/>
        <p:txBody>
          <a:bodyPr/>
          <a:lstStyle/>
          <a:p>
            <a:r>
              <a:rPr lang="en-US" dirty="0" smtClean="0"/>
              <a:t>Quiet whispering is OK…</a:t>
            </a:r>
          </a:p>
          <a:p>
            <a:endParaRPr lang="en-US" dirty="0"/>
          </a:p>
          <a:p>
            <a:endParaRPr lang="en-US" dirty="0" smtClean="0"/>
          </a:p>
          <a:p>
            <a:endParaRPr lang="en-US" dirty="0"/>
          </a:p>
          <a:p>
            <a:endParaRPr lang="en-US" dirty="0" smtClean="0"/>
          </a:p>
          <a:p>
            <a:pPr marL="0" indent="0">
              <a:buNone/>
            </a:pPr>
            <a:r>
              <a:rPr lang="en-US" dirty="0" smtClean="0"/>
              <a:t>…but make sure if it is *quiet*. If it’s loud enough for me to hear then it’s likely that others are being disturbed by the noise as well.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860620"/>
            <a:ext cx="1371600" cy="13716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8518"/>
          <a:stretch/>
        </p:blipFill>
        <p:spPr>
          <a:xfrm>
            <a:off x="457200" y="4800600"/>
            <a:ext cx="2467354" cy="1516966"/>
          </a:xfrm>
          <a:prstGeom prst="rect">
            <a:avLst/>
          </a:prstGeom>
        </p:spPr>
      </p:pic>
      <p:sp>
        <p:nvSpPr>
          <p:cNvPr id="6" name="TextBox 5"/>
          <p:cNvSpPr txBox="1"/>
          <p:nvPr/>
        </p:nvSpPr>
        <p:spPr>
          <a:xfrm>
            <a:off x="9659" y="6312120"/>
            <a:ext cx="2401556" cy="241161"/>
          </a:xfrm>
          <a:prstGeom prst="rect">
            <a:avLst/>
          </a:prstGeom>
          <a:noFill/>
          <a:ln w="0">
            <a:noFill/>
          </a:ln>
        </p:spPr>
        <p:txBody>
          <a:bodyPr wrap="square" lIns="0" rtlCol="0">
            <a:noAutofit/>
          </a:bodyPr>
          <a:lstStyle/>
          <a:p>
            <a:r>
              <a:rPr lang="en-US" dirty="0" smtClean="0"/>
              <a:t>Images from colourbox.com</a:t>
            </a:r>
          </a:p>
        </p:txBody>
      </p:sp>
    </p:spTree>
    <p:extLst>
      <p:ext uri="{BB962C8B-B14F-4D97-AF65-F5344CB8AC3E}">
        <p14:creationId xmlns:p14="http://schemas.microsoft.com/office/powerpoint/2010/main" val="61272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Windows Operating System: This Section</a:t>
            </a:r>
            <a:endParaRPr lang="en-CA" dirty="0"/>
          </a:p>
        </p:txBody>
      </p:sp>
      <p:sp>
        <p:nvSpPr>
          <p:cNvPr id="3" name="Content Placeholder 2"/>
          <p:cNvSpPr>
            <a:spLocks noGrp="1"/>
          </p:cNvSpPr>
          <p:nvPr>
            <p:ph idx="1"/>
          </p:nvPr>
        </p:nvSpPr>
        <p:spPr/>
        <p:txBody>
          <a:bodyPr/>
          <a:lstStyle/>
          <a:p>
            <a:pPr eaLnBrk="1" fontAlgn="auto" hangingPunct="1">
              <a:spcAft>
                <a:spcPts val="0"/>
              </a:spcAft>
              <a:buFont typeface="Arial" panose="020B0604020202020204" pitchFamily="34" charset="0"/>
              <a:buChar char="•"/>
              <a:defRPr/>
            </a:pPr>
            <a:r>
              <a:rPr lang="en-US" dirty="0"/>
              <a:t>Although </a:t>
            </a:r>
            <a:r>
              <a:rPr lang="en-US" dirty="0" smtClean="0"/>
              <a:t>assignments mostly </a:t>
            </a:r>
            <a:r>
              <a:rPr lang="en-US" dirty="0"/>
              <a:t>on MS-Office, this course will </a:t>
            </a:r>
            <a:r>
              <a:rPr lang="en-US" dirty="0" smtClean="0"/>
              <a:t>teach concepts using a version of MS-Windows.</a:t>
            </a:r>
          </a:p>
          <a:p>
            <a:pPr lvl="1" eaLnBrk="1" fontAlgn="auto" hangingPunct="1">
              <a:spcAft>
                <a:spcPts val="0"/>
              </a:spcAft>
              <a:buFont typeface="Arial" panose="020B0604020202020204" pitchFamily="34" charset="0"/>
              <a:buChar char="•"/>
              <a:defRPr/>
            </a:pPr>
            <a:r>
              <a:rPr lang="en-US" dirty="0" smtClean="0"/>
              <a:t>(The MAC-specific lecture is no longer timetabled).</a:t>
            </a:r>
          </a:p>
          <a:p>
            <a:pPr eaLnBrk="1" fontAlgn="auto" hangingPunct="1">
              <a:spcAft>
                <a:spcPts val="0"/>
              </a:spcAft>
              <a:buFont typeface="Arial" panose="020B0604020202020204" pitchFamily="34" charset="0"/>
              <a:buChar char="•"/>
              <a:defRPr/>
            </a:pPr>
            <a:r>
              <a:rPr lang="en-US" dirty="0" smtClean="0"/>
              <a:t>You might be able to implement your work on a MAC (some of these students have completed 203 in the past) but keep in mind available resources are for Windows.</a:t>
            </a:r>
          </a:p>
          <a:p>
            <a:pPr lvl="1" eaLnBrk="1" fontAlgn="auto" hangingPunct="1">
              <a:spcAft>
                <a:spcPts val="0"/>
              </a:spcAft>
              <a:buFont typeface="Arial" panose="020B0604020202020204" pitchFamily="34" charset="0"/>
              <a:buChar char="•"/>
              <a:defRPr/>
            </a:pPr>
            <a:r>
              <a:rPr lang="en-US" dirty="0" smtClean="0"/>
              <a:t>That means if you have an odd technical glitch you might be on your own.</a:t>
            </a:r>
          </a:p>
          <a:p>
            <a:pPr eaLnBrk="1" fontAlgn="auto" hangingPunct="1">
              <a:spcAft>
                <a:spcPts val="0"/>
              </a:spcAft>
              <a:buFont typeface="Arial" panose="020B0604020202020204" pitchFamily="34" charset="0"/>
              <a:buChar char="•"/>
              <a:defRPr/>
            </a:pPr>
            <a:r>
              <a:rPr lang="en-US" dirty="0" smtClean="0"/>
              <a:t>You can </a:t>
            </a:r>
            <a:r>
              <a:rPr lang="en-US" dirty="0" smtClean="0"/>
              <a:t>not only work on assignments in the CPSC 203 computer labs but many of the labs on campus.</a:t>
            </a:r>
          </a:p>
          <a:p>
            <a:pPr lvl="1" eaLnBrk="1" fontAlgn="auto" hangingPunct="1">
              <a:spcAft>
                <a:spcPts val="0"/>
              </a:spcAft>
              <a:buFont typeface="Arial" panose="020B0604020202020204" pitchFamily="34" charset="0"/>
              <a:buChar char="•"/>
              <a:defRPr/>
            </a:pPr>
            <a:r>
              <a:rPr lang="en-US" dirty="0" smtClean="0"/>
              <a:t>Keep in mind some features of MS-Office may (for some reason) be disabled if you use a computer lab other than the 203 lab</a:t>
            </a:r>
          </a:p>
        </p:txBody>
      </p:sp>
    </p:spTree>
    <p:extLst>
      <p:ext uri="{BB962C8B-B14F-4D97-AF65-F5344CB8AC3E}">
        <p14:creationId xmlns:p14="http://schemas.microsoft.com/office/powerpoint/2010/main" val="1702323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7978</TotalTime>
  <Words>3089</Words>
  <Application>Microsoft Office PowerPoint</Application>
  <PresentationFormat>On-screen Show (4:3)</PresentationFormat>
  <Paragraphs>322</Paragraphs>
  <Slides>38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ＭＳ Ｐゴシック</vt:lpstr>
      <vt:lpstr>Arial</vt:lpstr>
      <vt:lpstr>Calibri</vt:lpstr>
      <vt:lpstr>Comic Sans MS</vt:lpstr>
      <vt:lpstr>Consolas</vt:lpstr>
      <vt:lpstr>Silent Hell of Cheryl</vt:lpstr>
      <vt:lpstr>Times New Roman</vt:lpstr>
      <vt:lpstr>Office Theme</vt:lpstr>
      <vt:lpstr>CPSC 203</vt:lpstr>
      <vt:lpstr>Administrative (James Tam)</vt:lpstr>
      <vt:lpstr>Course Resources</vt:lpstr>
      <vt:lpstr>How To Use The Course Resources</vt:lpstr>
      <vt:lpstr>Your Engagement Level ---&gt; Your Learning</vt:lpstr>
      <vt:lpstr>Tam’s “House Rules”</vt:lpstr>
      <vt:lpstr>Tam’s “House Rules”</vt:lpstr>
      <vt:lpstr>Tam’s “House Rules”</vt:lpstr>
      <vt:lpstr>Windows Operating System: This Section</vt:lpstr>
      <vt:lpstr>Practical Course Outcomes</vt:lpstr>
      <vt:lpstr>Practical Course Outcomes (2)</vt:lpstr>
      <vt:lpstr>Practical Course Outcomes (3)</vt:lpstr>
      <vt:lpstr>Yes: “This Stuff Will Be On The Exam”</vt:lpstr>
      <vt:lpstr>Evaluation Components</vt:lpstr>
      <vt:lpstr>Assignments (Proportion Of Term Grade 30/100)</vt:lpstr>
      <vt:lpstr>Assignments</vt:lpstr>
      <vt:lpstr>Submitting Assignments</vt:lpstr>
      <vt:lpstr>JT’s On Electronically Submitting Work</vt:lpstr>
      <vt:lpstr>How To Check Your Submission In DropBox</vt:lpstr>
      <vt:lpstr>Assignments: Software Version1</vt:lpstr>
      <vt:lpstr>Examinations (Proportion Of Term Grade: 70%)</vt:lpstr>
      <vt:lpstr>Examinations (2)</vt:lpstr>
      <vt:lpstr>Sample Exam Questions</vt:lpstr>
      <vt:lpstr>Grades For Each Component</vt:lpstr>
      <vt:lpstr>Mapping Raw Scores To Grade Points: Assignments</vt:lpstr>
      <vt:lpstr>Mapping Raw Scores To Grade Points: Exams</vt:lpstr>
      <vt:lpstr>Estimating Your Overall Term Grade Point</vt:lpstr>
      <vt:lpstr>Estimating Your Overall Term Grade Point (2)</vt:lpstr>
      <vt:lpstr>Contrast The Cut-Offs</vt:lpstr>
      <vt:lpstr>Why Grade Points?</vt:lpstr>
      <vt:lpstr>How To Succeed In This Course: A Summary</vt:lpstr>
      <vt:lpstr>#1 Practice Things Yourself</vt:lpstr>
      <vt:lpstr>#2 (Programming): Keep Up With The Material</vt:lpstr>
      <vt:lpstr>#3 Start Assignments Early</vt:lpstr>
      <vt:lpstr>#3 Start Assignments Early (2)</vt:lpstr>
      <vt:lpstr>#4 Take Good In-Class Notes</vt:lpstr>
      <vt:lpstr>How To Succeed In This Course: A Summary</vt:lpstr>
      <vt:lpstr>Copyright Notification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203: Administration and course introduction</dc:title>
  <dc:creator>James Tam</dc:creator>
  <cp:lastModifiedBy>James Tam</cp:lastModifiedBy>
  <cp:revision>355</cp:revision>
  <dcterms:created xsi:type="dcterms:W3CDTF">2014-05-13T22:22:53Z</dcterms:created>
  <dcterms:modified xsi:type="dcterms:W3CDTF">2018-01-04T23:15:58Z</dcterms:modified>
</cp:coreProperties>
</file>