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0"/>
  </p:notesMasterIdLst>
  <p:handoutMasterIdLst>
    <p:handoutMasterId r:id="rId81"/>
  </p:handoutMasterIdLst>
  <p:sldIdLst>
    <p:sldId id="943" r:id="rId2"/>
    <p:sldId id="944" r:id="rId3"/>
    <p:sldId id="1021" r:id="rId4"/>
    <p:sldId id="945" r:id="rId5"/>
    <p:sldId id="946" r:id="rId6"/>
    <p:sldId id="947" r:id="rId7"/>
    <p:sldId id="948" r:id="rId8"/>
    <p:sldId id="949" r:id="rId9"/>
    <p:sldId id="950" r:id="rId10"/>
    <p:sldId id="951" r:id="rId11"/>
    <p:sldId id="952" r:id="rId12"/>
    <p:sldId id="953" r:id="rId13"/>
    <p:sldId id="954" r:id="rId14"/>
    <p:sldId id="955" r:id="rId15"/>
    <p:sldId id="956" r:id="rId16"/>
    <p:sldId id="957" r:id="rId17"/>
    <p:sldId id="958" r:id="rId18"/>
    <p:sldId id="959" r:id="rId19"/>
    <p:sldId id="960" r:id="rId20"/>
    <p:sldId id="961" r:id="rId21"/>
    <p:sldId id="962" r:id="rId22"/>
    <p:sldId id="963" r:id="rId23"/>
    <p:sldId id="964" r:id="rId24"/>
    <p:sldId id="965" r:id="rId25"/>
    <p:sldId id="966" r:id="rId26"/>
    <p:sldId id="967" r:id="rId27"/>
    <p:sldId id="968" r:id="rId28"/>
    <p:sldId id="969" r:id="rId29"/>
    <p:sldId id="970" r:id="rId30"/>
    <p:sldId id="971" r:id="rId31"/>
    <p:sldId id="1022" r:id="rId32"/>
    <p:sldId id="1037" r:id="rId33"/>
    <p:sldId id="1024" r:id="rId34"/>
    <p:sldId id="1025" r:id="rId35"/>
    <p:sldId id="1026" r:id="rId36"/>
    <p:sldId id="1027" r:id="rId37"/>
    <p:sldId id="1028" r:id="rId38"/>
    <p:sldId id="1029" r:id="rId39"/>
    <p:sldId id="1038" r:id="rId40"/>
    <p:sldId id="1036" r:id="rId41"/>
    <p:sldId id="1030" r:id="rId42"/>
    <p:sldId id="1031" r:id="rId43"/>
    <p:sldId id="1032" r:id="rId44"/>
    <p:sldId id="1033" r:id="rId45"/>
    <p:sldId id="1034" r:id="rId46"/>
    <p:sldId id="1035" r:id="rId47"/>
    <p:sldId id="972" r:id="rId48"/>
    <p:sldId id="973" r:id="rId49"/>
    <p:sldId id="974" r:id="rId50"/>
    <p:sldId id="975" r:id="rId51"/>
    <p:sldId id="977" r:id="rId52"/>
    <p:sldId id="978" r:id="rId53"/>
    <p:sldId id="979" r:id="rId54"/>
    <p:sldId id="980" r:id="rId55"/>
    <p:sldId id="981" r:id="rId56"/>
    <p:sldId id="992" r:id="rId57"/>
    <p:sldId id="993" r:id="rId58"/>
    <p:sldId id="994" r:id="rId59"/>
    <p:sldId id="995" r:id="rId60"/>
    <p:sldId id="996" r:id="rId61"/>
    <p:sldId id="997" r:id="rId62"/>
    <p:sldId id="1000" r:id="rId63"/>
    <p:sldId id="1001" r:id="rId64"/>
    <p:sldId id="1002" r:id="rId65"/>
    <p:sldId id="1003" r:id="rId66"/>
    <p:sldId id="1004" r:id="rId67"/>
    <p:sldId id="1005" r:id="rId68"/>
    <p:sldId id="1006" r:id="rId69"/>
    <p:sldId id="1007" r:id="rId70"/>
    <p:sldId id="1008" r:id="rId71"/>
    <p:sldId id="1009" r:id="rId72"/>
    <p:sldId id="1010" r:id="rId73"/>
    <p:sldId id="1011" r:id="rId74"/>
    <p:sldId id="1012" r:id="rId75"/>
    <p:sldId id="1013" r:id="rId76"/>
    <p:sldId id="1020" r:id="rId77"/>
    <p:sldId id="1015" r:id="rId78"/>
    <p:sldId id="1019" r:id="rId79"/>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39" autoAdjust="0"/>
  </p:normalViewPr>
  <p:slideViewPr>
    <p:cSldViewPr snapToGrid="0">
      <p:cViewPr varScale="1">
        <p:scale>
          <a:sx n="82" d="100"/>
          <a:sy n="82" d="100"/>
        </p:scale>
        <p:origin x="108"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624" y="160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ea typeface="+mn-ea"/>
                <a:cs typeface="+mn-cs"/>
              </a:defRPr>
            </a:lvl1pPr>
          </a:lstStyle>
          <a:p>
            <a:pPr>
              <a:defRPr/>
            </a:pPr>
            <a:r>
              <a:rPr lang="en-US"/>
              <a:t>Repetition using loops</a:t>
            </a:r>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vl1pPr>
          </a:lstStyle>
          <a:p>
            <a:pPr>
              <a:defRPr/>
            </a:pPr>
            <a:fld id="{95A3D742-7EE9-4290-A6D5-BD971DF0ABCD}" type="slidenum">
              <a:rPr lang="en-US" altLang="en-US"/>
              <a:pPr>
                <a:defRPr/>
              </a:pPr>
              <a:t>‹#›</a:t>
            </a:fld>
            <a:endParaRPr lang="en-US" altLang="en-US"/>
          </a:p>
        </p:txBody>
      </p:sp>
    </p:spTree>
    <p:extLst>
      <p:ext uri="{BB962C8B-B14F-4D97-AF65-F5344CB8AC3E}">
        <p14:creationId xmlns:p14="http://schemas.microsoft.com/office/powerpoint/2010/main" val="3729362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ea typeface="+mn-ea"/>
                <a:cs typeface="+mn-cs"/>
              </a:defRPr>
            </a:lvl1pPr>
          </a:lstStyle>
          <a:p>
            <a:pPr>
              <a:defRPr/>
            </a:pPr>
            <a:endParaRPr lang="en-US"/>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atin typeface="Times New Roman" panose="02020603050405020304" pitchFamily="18" charset="0"/>
              </a:defRPr>
            </a:lvl1pPr>
          </a:lstStyle>
          <a:p>
            <a:pPr>
              <a:defRPr/>
            </a:pPr>
            <a:fld id="{717F9DD0-A33D-4EC9-BC07-AD331AF6DA03}" type="slidenum">
              <a:rPr lang="en-US" altLang="en-US"/>
              <a:pPr>
                <a:defRPr/>
              </a:pPr>
              <a:t>‹#›</a:t>
            </a:fld>
            <a:endParaRPr lang="en-US" altLang="en-US"/>
          </a:p>
        </p:txBody>
      </p:sp>
      <p:sp>
        <p:nvSpPr>
          <p:cNvPr id="14342"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0170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017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017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017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200" smtClean="0"/>
              <a:t>Page </a:t>
            </a:r>
            <a:fld id="{56E4AA6A-EFEE-443D-B7BA-D4E1D6797BC8}" type="slidenum">
              <a:rPr lang="en-US" altLang="en-US" sz="1200" smtClean="0"/>
              <a:pPr algn="ctr">
                <a:lnSpc>
                  <a:spcPct val="90000"/>
                </a:lnSpc>
                <a:defRPr/>
              </a:pPr>
              <a:t>‹#›</a:t>
            </a:fld>
            <a:endParaRPr lang="en-US" altLang="en-US" sz="1200" smtClean="0"/>
          </a:p>
        </p:txBody>
      </p:sp>
      <p:sp>
        <p:nvSpPr>
          <p:cNvPr id="3079"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3939900732"/>
      </p:ext>
    </p:extLst>
  </p:cSld>
  <p:clrMap bg1="lt1" tx1="dk1" bg2="lt2" tx2="dk2" accent1="accent1" accent2="accent2" accent3="accent3" accent4="accent4" accent5="accent5" accent6="accent6" hlink="hlink" folHlink="folHlink"/>
  <p:hf hdr="0" ftr="0" dt="0"/>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ＭＳ Ｐゴシック" charset="0"/>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90625" y="701675"/>
            <a:ext cx="4630738" cy="347345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3995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a:ln/>
        </p:spPr>
      </p:sp>
      <p:sp>
        <p:nvSpPr>
          <p:cNvPr id="327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70070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90625" y="701675"/>
            <a:ext cx="4630738" cy="3473450"/>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6551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90625" y="701675"/>
            <a:ext cx="4630738" cy="3473450"/>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2049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90625" y="701675"/>
            <a:ext cx="4630738" cy="347345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07338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ln/>
        </p:spPr>
      </p:sp>
      <p:sp>
        <p:nvSpPr>
          <p:cNvPr id="409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107315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90625" y="701675"/>
            <a:ext cx="4630738" cy="3473450"/>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6640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90625" y="701675"/>
            <a:ext cx="4630738" cy="3473450"/>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48152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90625" y="701675"/>
            <a:ext cx="4630738" cy="3473450"/>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01189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90625" y="701675"/>
            <a:ext cx="4630738" cy="3473450"/>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60270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90625" y="701675"/>
            <a:ext cx="4630738" cy="347345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675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90625" y="701675"/>
            <a:ext cx="4630738" cy="347345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2402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90625" y="701675"/>
            <a:ext cx="4630738" cy="3473450"/>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1250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43</a:t>
            </a:fld>
            <a:endParaRPr lang="en-US" dirty="0"/>
          </a:p>
        </p:txBody>
      </p:sp>
    </p:spTree>
    <p:extLst>
      <p:ext uri="{BB962C8B-B14F-4D97-AF65-F5344CB8AC3E}">
        <p14:creationId xmlns:p14="http://schemas.microsoft.com/office/powerpoint/2010/main" val="1795642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Calibri" panose="020F0502020204030204" pitchFamily="34" charset="0"/>
              <a:ea typeface="ＭＳ Ｐゴシック" panose="020B0600070205080204"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C6065011-57C2-4090-88BD-B531EE9D852D}"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50</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1284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90625" y="701675"/>
            <a:ext cx="4630738" cy="3473450"/>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69494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90625" y="701675"/>
            <a:ext cx="4630738" cy="3473450"/>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44361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90625" y="701675"/>
            <a:ext cx="4630738" cy="3473450"/>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44222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90625" y="701675"/>
            <a:ext cx="4630738" cy="3473450"/>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61539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Calibri" panose="020F0502020204030204" pitchFamily="34" charset="0"/>
              <a:ea typeface="ＭＳ Ｐゴシック" panose="020B0600070205080204"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50F39233-77FF-40B5-B4F3-87D5C71DC569}"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55</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1155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pPr>
            <a:fld id="{0CC9B8CD-2468-4B32-A00C-BB88B5130EA5}" type="slidenum">
              <a:rPr lang="en-US" altLang="en-US" sz="1000">
                <a:latin typeface="Times New Roman" panose="02020603050405020304" pitchFamily="18" charset="0"/>
              </a:rPr>
              <a:pPr>
                <a:lnSpc>
                  <a:spcPct val="100000"/>
                </a:lnSpc>
                <a:spcBef>
                  <a:spcPct val="0"/>
                </a:spcBef>
              </a:pPr>
              <a:t>59</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2597430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89038" y="703263"/>
            <a:ext cx="4630737" cy="3473450"/>
          </a:xfrm>
          <a:ln cap="flat"/>
        </p:spPr>
      </p:sp>
      <p:sp>
        <p:nvSpPr>
          <p:cNvPr id="8806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8458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Calibri" panose="020F0502020204030204" pitchFamily="34" charset="0"/>
              <a:ea typeface="ＭＳ Ｐゴシック" panose="020B0600070205080204" pitchFamily="34" charset="-128"/>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A0D53E4C-257C-4303-B8D6-394C8EAA8AA3}"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9</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6653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89038" y="703263"/>
            <a:ext cx="4630737" cy="3473450"/>
          </a:xfrm>
          <a:ln cap="flat"/>
        </p:spPr>
      </p:sp>
      <p:sp>
        <p:nvSpPr>
          <p:cNvPr id="9011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04931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90625" y="703263"/>
            <a:ext cx="4629150" cy="3471862"/>
          </a:xfrm>
          <a:ln/>
        </p:spPr>
      </p:sp>
      <p:sp>
        <p:nvSpPr>
          <p:cNvPr id="111619" name="Rectangle 3"/>
          <p:cNvSpPr>
            <a:spLocks noGrp="1" noChangeArrowheads="1"/>
          </p:cNvSpPr>
          <p:nvPr>
            <p:ph type="body" idx="1"/>
          </p:nvPr>
        </p:nvSpPr>
        <p:spPr>
          <a:xfrm>
            <a:off x="935038" y="4416425"/>
            <a:ext cx="5140325" cy="41830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pPr>
              <a:defRPr/>
            </a:pPr>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7117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9150" cy="3471862"/>
          </a:xfrm>
          <a:ln/>
        </p:spPr>
      </p:sp>
      <p:sp>
        <p:nvSpPr>
          <p:cNvPr id="9625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2902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9150" cy="3471862"/>
          </a:xfrm>
          <a:ln/>
        </p:spPr>
      </p:sp>
      <p:sp>
        <p:nvSpPr>
          <p:cNvPr id="10035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17020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90625" y="703263"/>
            <a:ext cx="4629150" cy="3471862"/>
          </a:xfrm>
          <a:ln/>
        </p:spPr>
      </p:sp>
      <p:sp>
        <p:nvSpPr>
          <p:cNvPr id="10240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3383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96975" y="695325"/>
            <a:ext cx="4616450" cy="3462338"/>
          </a:xfrm>
          <a:ln/>
        </p:spPr>
      </p:sp>
      <p:sp>
        <p:nvSpPr>
          <p:cNvPr id="106499" name="Rectangle 3"/>
          <p:cNvSpPr>
            <a:spLocks noGrp="1" noChangeArrowheads="1"/>
          </p:cNvSpPr>
          <p:nvPr>
            <p:ph type="body" idx="1"/>
          </p:nvPr>
        </p:nvSpPr>
        <p:spPr>
          <a:xfrm>
            <a:off x="933450" y="4387850"/>
            <a:ext cx="5143500" cy="255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00945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92213" y="704850"/>
            <a:ext cx="4629150" cy="3471863"/>
          </a:xfrm>
          <a:ln cap="flat"/>
        </p:spPr>
      </p:sp>
      <p:sp>
        <p:nvSpPr>
          <p:cNvPr id="109571" name="Rectangle 3"/>
          <p:cNvSpPr>
            <a:spLocks noGrp="1" noChangeArrowheads="1"/>
          </p:cNvSpPr>
          <p:nvPr>
            <p:ph type="body" idx="1"/>
          </p:nvPr>
        </p:nvSpPr>
        <p:spPr>
          <a:xfrm>
            <a:off x="935038" y="4418013"/>
            <a:ext cx="51403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1" tIns="47727" rIns="93861" bIns="47727"/>
          <a:lstStyle/>
          <a:p>
            <a:pPr>
              <a:spcBef>
                <a:spcPct val="0"/>
              </a:spcBef>
            </a:pPr>
            <a:endParaRPr lang="en-CA" altLang="en-US" sz="240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13539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96975" y="695325"/>
            <a:ext cx="4616450" cy="3462338"/>
          </a:xfrm>
          <a:ln/>
        </p:spPr>
      </p:sp>
      <p:sp>
        <p:nvSpPr>
          <p:cNvPr id="111619" name="Rectangle 3"/>
          <p:cNvSpPr>
            <a:spLocks noGrp="1" noChangeArrowheads="1"/>
          </p:cNvSpPr>
          <p:nvPr>
            <p:ph type="body" idx="1"/>
          </p:nvPr>
        </p:nvSpPr>
        <p:spPr>
          <a:xfrm>
            <a:off x="933450" y="4387850"/>
            <a:ext cx="5143500" cy="117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08440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1400">
                <a:solidFill>
                  <a:schemeClr val="tx1"/>
                </a:solidFill>
                <a:latin typeface="Arial" panose="020B0604020202020204" pitchFamily="34" charset="0"/>
                <a:ea typeface="ＭＳ Ｐゴシック" panose="020B0600070205080204" pitchFamily="34" charset="-128"/>
              </a:defRPr>
            </a:lvl1pPr>
            <a:lvl2pPr marL="742950" indent="-285750" defTabSz="952500">
              <a:defRPr sz="1400">
                <a:solidFill>
                  <a:schemeClr val="tx1"/>
                </a:solidFill>
                <a:latin typeface="Arial" panose="020B0604020202020204" pitchFamily="34" charset="0"/>
                <a:ea typeface="ＭＳ Ｐゴシック" panose="020B0600070205080204" pitchFamily="34" charset="-128"/>
              </a:defRPr>
            </a:lvl2pPr>
            <a:lvl3pPr marL="1143000" indent="-228600" defTabSz="952500">
              <a:defRPr sz="1400">
                <a:solidFill>
                  <a:schemeClr val="tx1"/>
                </a:solidFill>
                <a:latin typeface="Arial" panose="020B0604020202020204" pitchFamily="34" charset="0"/>
                <a:ea typeface="ＭＳ Ｐゴシック" panose="020B0600070205080204" pitchFamily="34" charset="-128"/>
              </a:defRPr>
            </a:lvl3pPr>
            <a:lvl4pPr marL="1600200" indent="-228600" defTabSz="952500">
              <a:defRPr sz="1400">
                <a:solidFill>
                  <a:schemeClr val="tx1"/>
                </a:solidFill>
                <a:latin typeface="Arial" panose="020B0604020202020204" pitchFamily="34" charset="0"/>
                <a:ea typeface="ＭＳ Ｐゴシック" panose="020B0600070205080204" pitchFamily="34" charset="-128"/>
              </a:defRPr>
            </a:lvl4pPr>
            <a:lvl5pPr marL="2057400" indent="-228600" defTabSz="952500">
              <a:defRPr sz="14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76C4CE36-20A8-4D2F-BDC7-F123CA34113E}" type="slidenum">
              <a:rPr lang="en-US" altLang="en-US" sz="1000">
                <a:latin typeface="Times New Roman" panose="02020603050405020304" pitchFamily="18" charset="0"/>
              </a:rPr>
              <a:pPr/>
              <a:t>76</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857514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1675"/>
            <a:ext cx="4630738" cy="3473450"/>
          </a:xfrm>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5044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90625" y="701675"/>
            <a:ext cx="4630738" cy="3473450"/>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9322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90625" y="701675"/>
            <a:ext cx="4630738" cy="3473450"/>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292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90625" y="701675"/>
            <a:ext cx="4630738" cy="3473450"/>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8901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a:ln/>
        </p:spPr>
      </p:sp>
      <p:sp>
        <p:nvSpPr>
          <p:cNvPr id="266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03719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90625" y="701675"/>
            <a:ext cx="4630738" cy="3473450"/>
          </a:xfrm>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9347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Calibri" panose="020F0502020204030204" pitchFamily="34"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6034A13B-E2EB-4003-9E58-3496FA088BF5}"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18</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13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ea typeface="+mn-ea"/>
            </a:endParaRPr>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ea typeface="+mn-ea"/>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93959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91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5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110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7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512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782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377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087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902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9" name="Rectangle 6"/>
          <p:cNvSpPr>
            <a:spLocks noChangeArrowheads="1"/>
          </p:cNvSpPr>
          <p:nvPr/>
        </p:nvSpPr>
        <p:spPr bwMode="auto">
          <a:xfrm>
            <a:off x="8164513"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ea typeface="+mn-ea"/>
              </a:rPr>
              <a:t>James Tam</a:t>
            </a:r>
          </a:p>
        </p:txBody>
      </p:sp>
    </p:spTree>
  </p:cSld>
  <p:clrMap bg1="lt1" tx1="dk1" bg2="lt2" tx2="dk2" accent1="accent1" accent2="accent2" accent3="accent3" accent4="accent4" accent5="accent5" accent6="accent6" hlink="hlink" folHlink="folHlink"/>
  <p:sldLayoutIdLst>
    <p:sldLayoutId id="2147484711"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ＭＳ Ｐゴシック" charset="0"/>
          <a:cs typeface="ＭＳ Ｐゴシック" charset="0"/>
        </a:defRPr>
      </a:lvl1pPr>
      <a:lvl2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ＭＳ Ｐゴシック" charset="0"/>
          <a:cs typeface="ＭＳ Ｐゴシック" charset="0"/>
        </a:defRPr>
      </a:lvl1pPr>
      <a:lvl2pPr marL="346075" indent="-120650" algn="l" rtl="0" eaLnBrk="0" fontAlgn="base" hangingPunct="0">
        <a:spcBef>
          <a:spcPct val="10000"/>
        </a:spcBef>
        <a:spcAft>
          <a:spcPct val="0"/>
        </a:spcAft>
        <a:buSzPct val="100000"/>
        <a:buFont typeface="Times New Roman" panose="02020603050405020304" pitchFamily="18" charset="0"/>
        <a:buChar char="-"/>
        <a:defRPr sz="2000">
          <a:solidFill>
            <a:schemeClr val="tx1"/>
          </a:solidFill>
          <a:latin typeface="Calibri" panose="020F0502020204030204" pitchFamily="34" charset="0"/>
          <a:ea typeface="ＭＳ Ｐゴシック"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ea typeface="ＭＳ Ｐゴシック"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685800" y="2130425"/>
            <a:ext cx="7772400" cy="1470025"/>
          </a:xfrm>
        </p:spPr>
        <p:txBody>
          <a:bodyPr/>
          <a:lstStyle/>
          <a:p>
            <a:r>
              <a:rPr lang="en-US" altLang="en-US" sz="4800" u="none" smtClean="0">
                <a:ea typeface="ＭＳ Ｐゴシック" panose="020B0600070205080204" pitchFamily="34" charset="-128"/>
              </a:rPr>
              <a:t>CPSC 231: </a:t>
            </a:r>
            <a:br>
              <a:rPr lang="en-US" altLang="en-US" sz="4800" u="none" smtClean="0">
                <a:ea typeface="ＭＳ Ｐゴシック" panose="020B0600070205080204" pitchFamily="34" charset="-128"/>
              </a:rPr>
            </a:br>
            <a:r>
              <a:rPr lang="en-US" altLang="en-US" sz="4800" smtClean="0">
                <a:ea typeface="ＭＳ Ｐゴシック" panose="020B0600070205080204" pitchFamily="34" charset="-128"/>
              </a:rPr>
              <a:t>Loops In Python</a:t>
            </a:r>
          </a:p>
        </p:txBody>
      </p:sp>
      <p:sp>
        <p:nvSpPr>
          <p:cNvPr id="5123" name="Text Box 3"/>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endParaRPr lang="en-CA" altLang="en-US" sz="1800" baseline="30000">
              <a:latin typeface="Arial" panose="020B0604020202020204" pitchFamily="34" charset="0"/>
            </a:endParaRPr>
          </a:p>
        </p:txBody>
      </p:sp>
      <p:sp>
        <p:nvSpPr>
          <p:cNvPr id="4100" name="Text Box 4"/>
          <p:cNvSpPr txBox="1">
            <a:spLocks noChangeArrowheads="1"/>
          </p:cNvSpPr>
          <p:nvPr/>
        </p:nvSpPr>
        <p:spPr bwMode="auto">
          <a:xfrm>
            <a:off x="1169988" y="3589338"/>
            <a:ext cx="7351712" cy="1754187"/>
          </a:xfrm>
          <a:prstGeom prst="rect">
            <a:avLst/>
          </a:prstGeom>
          <a:noFill/>
          <a:ln>
            <a:noFill/>
          </a:ln>
          <a:extLst/>
        </p:spPr>
        <p:txBody>
          <a:bodyPr lIns="92075" tIns="46038" rIns="92075" bIns="4603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defRPr/>
            </a:pPr>
            <a:r>
              <a:rPr lang="en-US" altLang="en-US" sz="3600" dirty="0" smtClean="0">
                <a:ea typeface="+mn-ea"/>
              </a:rPr>
              <a:t>In this section of notes you will learn how to rerun parts of your program without duplicating instructions.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ea typeface="ＭＳ Ｐゴシック" panose="020B0600070205080204" pitchFamily="34" charset="-128"/>
              </a:rPr>
              <a:t>Pre-Test Loops In Python</a:t>
            </a:r>
          </a:p>
        </p:txBody>
      </p:sp>
      <p:sp>
        <p:nvSpPr>
          <p:cNvPr id="395267" name="Rectangle 3"/>
          <p:cNvSpPr>
            <a:spLocks noGrp="1" noChangeArrowheads="1"/>
          </p:cNvSpPr>
          <p:nvPr>
            <p:ph idx="1"/>
          </p:nvPr>
        </p:nvSpPr>
        <p:spPr/>
        <p:txBody>
          <a:bodyPr/>
          <a:lstStyle/>
          <a:p>
            <a:pPr marL="457200" indent="-457200">
              <a:buFontTx/>
              <a:buAutoNum type="arabicPeriod"/>
            </a:pP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While</a:t>
            </a:r>
          </a:p>
          <a:p>
            <a:pPr marL="457200" indent="-457200">
              <a:buFontTx/>
              <a:buAutoNum type="arabicPeriod"/>
            </a:pP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For</a:t>
            </a:r>
          </a:p>
          <a:p>
            <a:pPr marL="457200" indent="-457200">
              <a:buFontTx/>
              <a:buAutoNum type="arabicPeriod"/>
            </a:pPr>
            <a:endParaRPr lang="en-US" altLang="en-US" smtClean="0">
              <a:ea typeface="ＭＳ Ｐゴシック" panose="020B0600070205080204" pitchFamily="34" charset="-128"/>
            </a:endParaRPr>
          </a:p>
          <a:p>
            <a:pPr marL="457200" indent="-457200">
              <a:buFontTx/>
              <a:buNone/>
            </a:pPr>
            <a:r>
              <a:rPr lang="en-US" altLang="en-US" b="1" smtClean="0">
                <a:ea typeface="ＭＳ Ｐゴシック" panose="020B0600070205080204" pitchFamily="34" charset="-128"/>
              </a:rPr>
              <a:t>Characteristics:</a:t>
            </a:r>
          </a:p>
          <a:p>
            <a:pPr marL="495300" lvl="1" indent="-381000">
              <a:buFontTx/>
              <a:buAutoNum type="arabicPeriod"/>
            </a:pPr>
            <a:r>
              <a:rPr lang="en-US" altLang="en-US" sz="2400" smtClean="0">
                <a:ea typeface="ＭＳ Ｐゴシック" panose="020B0600070205080204" pitchFamily="34" charset="-128"/>
              </a:rPr>
              <a:t>The stopping condition is checked </a:t>
            </a:r>
            <a:r>
              <a:rPr lang="en-US" altLang="en-US" sz="2400" i="1" smtClean="0">
                <a:ea typeface="ＭＳ Ｐゴシック" panose="020B0600070205080204" pitchFamily="34" charset="-128"/>
              </a:rPr>
              <a:t>before</a:t>
            </a:r>
            <a:r>
              <a:rPr lang="en-US" altLang="en-US" sz="2400" smtClean="0">
                <a:ea typeface="ＭＳ Ｐゴシック" panose="020B0600070205080204" pitchFamily="34" charset="-128"/>
              </a:rPr>
              <a:t> the body executes.</a:t>
            </a:r>
          </a:p>
          <a:p>
            <a:pPr marL="495300" lvl="1" indent="-381000">
              <a:buFontTx/>
              <a:buAutoNum type="arabicPeriod"/>
            </a:pPr>
            <a:r>
              <a:rPr lang="en-US" altLang="en-US" sz="2400" smtClean="0">
                <a:ea typeface="ＭＳ Ｐゴシック" panose="020B0600070205080204" pitchFamily="34" charset="-128"/>
              </a:rPr>
              <a:t>These types of loops execute zero or more times.</a:t>
            </a:r>
          </a:p>
          <a:p>
            <a:pPr marL="495300" lvl="1" indent="-381000">
              <a:buFontTx/>
              <a:buAutoNum type="arabicPeriod"/>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5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52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52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5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ea typeface="ＭＳ Ｐゴシック" panose="020B0600070205080204" pitchFamily="34" charset="-128"/>
              </a:rPr>
              <a:t>Post-Loops In Python</a:t>
            </a:r>
          </a:p>
        </p:txBody>
      </p:sp>
      <p:sp>
        <p:nvSpPr>
          <p:cNvPr id="396291" name="Rectangle 3"/>
          <p:cNvSpPr>
            <a:spLocks noGrp="1" noChangeArrowheads="1"/>
          </p:cNvSpPr>
          <p:nvPr>
            <p:ph idx="1"/>
          </p:nvPr>
        </p:nvSpPr>
        <p:spPr/>
        <p:txBody>
          <a:bodyPr/>
          <a:lstStyle/>
          <a:p>
            <a:pPr marL="114300" indent="-114300"/>
            <a:r>
              <a:rPr lang="en-US" altLang="en-US" smtClean="0">
                <a:ea typeface="ＭＳ Ｐゴシック" panose="020B0600070205080204" pitchFamily="34" charset="-128"/>
              </a:rPr>
              <a:t>Note: this type of looping construct has not been implemented with this language.</a:t>
            </a:r>
          </a:p>
          <a:p>
            <a:pPr marL="114300" indent="-114300"/>
            <a:r>
              <a:rPr lang="en-US" altLang="en-US" smtClean="0">
                <a:ea typeface="ＭＳ Ｐゴシック" panose="020B0600070205080204" pitchFamily="34" charset="-128"/>
              </a:rPr>
              <a:t>But many other languages do implement post test loops.</a:t>
            </a:r>
          </a:p>
          <a:p>
            <a:pPr marL="114300" indent="-114300"/>
            <a:endParaRPr lang="en-US" altLang="en-US" smtClean="0">
              <a:ea typeface="ＭＳ Ｐゴシック" panose="020B0600070205080204" pitchFamily="34" charset="-128"/>
            </a:endParaRPr>
          </a:p>
          <a:p>
            <a:pPr marL="114300" indent="-114300">
              <a:buFontTx/>
              <a:buNone/>
            </a:pPr>
            <a:r>
              <a:rPr lang="en-US" altLang="en-US" b="1" smtClean="0">
                <a:ea typeface="ＭＳ Ｐゴシック" panose="020B0600070205080204" pitchFamily="34" charset="-128"/>
              </a:rPr>
              <a:t>Characteristics:</a:t>
            </a:r>
          </a:p>
          <a:p>
            <a:pPr marL="457200" lvl="1" indent="-165100"/>
            <a:r>
              <a:rPr lang="en-US" altLang="en-US" sz="2400" smtClean="0">
                <a:ea typeface="ＭＳ Ｐゴシック" panose="020B0600070205080204" pitchFamily="34" charset="-128"/>
              </a:rPr>
              <a:t>The stopping condition is checked </a:t>
            </a:r>
            <a:r>
              <a:rPr lang="en-US" altLang="en-US" sz="2400" i="1" smtClean="0">
                <a:ea typeface="ＭＳ Ｐゴシック" panose="020B0600070205080204" pitchFamily="34" charset="-128"/>
              </a:rPr>
              <a:t>after</a:t>
            </a:r>
            <a:r>
              <a:rPr lang="en-US" altLang="en-US" sz="2400" smtClean="0">
                <a:ea typeface="ＭＳ Ｐゴシック" panose="020B0600070205080204" pitchFamily="34" charset="-128"/>
              </a:rPr>
              <a:t> the body executes.</a:t>
            </a:r>
          </a:p>
          <a:p>
            <a:pPr marL="457200" lvl="1" indent="-165100"/>
            <a:r>
              <a:rPr lang="en-US" altLang="en-US" sz="2400" smtClean="0">
                <a:ea typeface="ＭＳ Ｐゴシック" panose="020B0600070205080204" pitchFamily="34" charset="-128"/>
              </a:rPr>
              <a:t>These types of loops execute one or more times.</a:t>
            </a:r>
          </a:p>
          <a:p>
            <a:pPr marL="114300" indent="-114300"/>
            <a:endParaRPr lang="en-US" altLang="en-US" smtClean="0">
              <a:ea typeface="ＭＳ Ｐゴシック" panose="020B0600070205080204" pitchFamily="34" charset="-128"/>
            </a:endParaRPr>
          </a:p>
          <a:p>
            <a:pPr marL="114300" indent="-114300"/>
            <a:endParaRPr lang="en-US" altLang="en-US" smtClean="0">
              <a:ea typeface="ＭＳ Ｐゴシック" panose="020B0600070205080204" pitchFamily="34" charset="-128"/>
            </a:endParaRPr>
          </a:p>
          <a:p>
            <a:pPr marL="114300" indent="-114300"/>
            <a:endParaRPr lang="en-US" altLang="en-US" smtClean="0">
              <a:ea typeface="ＭＳ Ｐゴシック" panose="020B0600070205080204" pitchFamily="34" charset="-128"/>
            </a:endParaRPr>
          </a:p>
          <a:p>
            <a:pPr marL="114300" indent="-114300"/>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6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6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6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While</a:t>
            </a:r>
            <a:r>
              <a:rPr lang="en-US" altLang="en-US" smtClean="0">
                <a:ea typeface="ＭＳ Ｐゴシック" panose="020B0600070205080204" pitchFamily="34" charset="-128"/>
              </a:rPr>
              <a:t> Loop</a:t>
            </a:r>
          </a:p>
        </p:txBody>
      </p:sp>
      <p:sp>
        <p:nvSpPr>
          <p:cNvPr id="18435" name="Rectangle 3"/>
          <p:cNvSpPr>
            <a:spLocks noGrp="1" noChangeArrowheads="1"/>
          </p:cNvSpPr>
          <p:nvPr>
            <p:ph idx="1"/>
          </p:nvPr>
        </p:nvSpPr>
        <p:spPr>
          <a:xfrm>
            <a:off x="465137" y="1100138"/>
            <a:ext cx="8390763" cy="5368925"/>
          </a:xfrm>
        </p:spPr>
        <p:txBody>
          <a:bodyPr/>
          <a:lstStyle/>
          <a:p>
            <a:r>
              <a:rPr lang="en-US" altLang="en-US" dirty="0" smtClean="0">
                <a:ea typeface="ＭＳ Ｐゴシック" panose="020B0600070205080204" pitchFamily="34" charset="-128"/>
              </a:rPr>
              <a:t>This type of loop can be used if it’s </a:t>
            </a:r>
            <a:r>
              <a:rPr lang="en-US" altLang="en-US" i="1" dirty="0" smtClean="0">
                <a:ea typeface="ＭＳ Ｐゴシック" panose="020B0600070205080204" pitchFamily="34" charset="-128"/>
              </a:rPr>
              <a:t>not known</a:t>
            </a:r>
            <a:r>
              <a:rPr lang="en-US" altLang="en-US" dirty="0" smtClean="0">
                <a:ea typeface="ＭＳ Ｐゴシック" panose="020B0600070205080204" pitchFamily="34" charset="-128"/>
              </a:rPr>
              <a:t> in advance how many times that the loop will repeat (most powerful type of loop, any other type of loop can be simulated with a while loop).</a:t>
            </a:r>
          </a:p>
          <a:p>
            <a:pPr lvl="1"/>
            <a:r>
              <a:rPr lang="en-US" altLang="en-US" dirty="0" smtClean="0">
                <a:ea typeface="ＭＳ Ｐゴシック" panose="020B0600070205080204" pitchFamily="34" charset="-128"/>
              </a:rPr>
              <a:t>It can repeat so long as some arbitrary condition holds true.</a:t>
            </a:r>
          </a:p>
          <a:p>
            <a:r>
              <a:rPr lang="en-US" altLang="en-US" b="1" dirty="0" smtClean="0">
                <a:ea typeface="ＭＳ Ｐゴシック" panose="020B0600070205080204" pitchFamily="34" charset="-128"/>
              </a:rPr>
              <a:t>Format:</a:t>
            </a:r>
          </a:p>
          <a:p>
            <a:pPr>
              <a:buFontTx/>
              <a:buNone/>
            </a:pPr>
            <a:r>
              <a:rPr lang="en-US" altLang="en-US" sz="1800" dirty="0" smtClean="0">
                <a:ea typeface="ＭＳ Ｐゴシック" panose="020B0600070205080204" pitchFamily="34" charset="-128"/>
              </a:rPr>
              <a:t>        (Simple condition)</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while (</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Boolean expression</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body </a:t>
            </a:r>
          </a:p>
          <a:p>
            <a:pPr lvl="1">
              <a:buFont typeface="Times New Roman" panose="02020603050405020304" pitchFamily="18" charset="0"/>
              <a:buNone/>
            </a:pPr>
            <a:endParaRPr lang="en-US" altLang="en-US" sz="1800" i="1" dirty="0" smtClean="0">
              <a:ea typeface="ＭＳ Ｐゴシック" panose="020B0600070205080204" pitchFamily="34" charset="-128"/>
            </a:endParaRPr>
          </a:p>
          <a:p>
            <a:pPr lvl="1">
              <a:buFont typeface="Times New Roman" panose="02020603050405020304" pitchFamily="18" charset="0"/>
              <a:buNone/>
            </a:pPr>
            <a:r>
              <a:rPr lang="en-US" altLang="en-US" sz="1800" dirty="0" smtClean="0">
                <a:ea typeface="ＭＳ Ｐゴシック" panose="020B0600070205080204" pitchFamily="34" charset="-128"/>
              </a:rPr>
              <a:t>   (Compound condition)</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while </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Boolean expression</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Boolean operator</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Boolean expression</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a:t>
            </a:r>
            <a:endPar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endParaRP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dirty="0" smtClean="0">
                <a:latin typeface="Consolas" panose="020B0609020204030204" pitchFamily="49" charset="0"/>
                <a:ea typeface="ＭＳ Ｐゴシック" panose="020B0600070205080204" pitchFamily="34" charset="-128"/>
                <a:cs typeface="Consolas" panose="020B0609020204030204" pitchFamily="49" charset="0"/>
              </a:rPr>
              <a:t>body</a:t>
            </a:r>
          </a:p>
          <a:p>
            <a:pPr lvl="1">
              <a:buFont typeface="Times New Roman" panose="02020603050405020304" pitchFamily="18" charset="0"/>
              <a:buNone/>
            </a:pPr>
            <a:endParaRPr lang="en-US" altLang="en-US" sz="1800" dirty="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While</a:t>
            </a:r>
            <a:r>
              <a:rPr lang="en-US" altLang="en-US" smtClean="0">
                <a:ea typeface="ＭＳ Ｐゴシック" panose="020B0600070205080204" pitchFamily="34" charset="-128"/>
              </a:rPr>
              <a:t> Loop (2)</a:t>
            </a:r>
          </a:p>
        </p:txBody>
      </p:sp>
      <p:sp>
        <p:nvSpPr>
          <p:cNvPr id="19459" name="Rectangle 3"/>
          <p:cNvSpPr>
            <a:spLocks noGrp="1" noChangeArrowheads="1"/>
          </p:cNvSpPr>
          <p:nvPr>
            <p:ph idx="1"/>
          </p:nvPr>
        </p:nvSpPr>
        <p:spPr/>
        <p:txBody>
          <a:bodyPr/>
          <a:lstStyle/>
          <a:p>
            <a:r>
              <a:rPr lang="en-US" altLang="en-US" b="1" smtClean="0">
                <a:ea typeface="ＭＳ Ｐゴシック" panose="020B0600070205080204" pitchFamily="34" charset="-128"/>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while1.py</a:t>
            </a:r>
          </a:p>
          <a:p>
            <a:endParaRPr lang="en-US" altLang="en-US" sz="2000" b="1" smtClean="0">
              <a:latin typeface="Arial" panose="020B0604020202020204" pitchFamily="34" charset="0"/>
              <a:ea typeface="ＭＳ Ｐゴシック" panose="020B0600070205080204" pitchFamily="34" charset="-128"/>
            </a:endParaRP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1</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 (i &lt;= 3): </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i)</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US" altLang="en-US" sz="1800" smtClean="0">
              <a:latin typeface="Arial" panose="020B0604020202020204" pitchFamily="34" charset="0"/>
              <a:ea typeface="ＭＳ Ｐゴシック" panose="020B0600070205080204" pitchFamily="34" charset="-128"/>
            </a:endParaRPr>
          </a:p>
        </p:txBody>
      </p:sp>
      <p:grpSp>
        <p:nvGrpSpPr>
          <p:cNvPr id="2" name="Group 5"/>
          <p:cNvGrpSpPr>
            <a:grpSpLocks/>
          </p:cNvGrpSpPr>
          <p:nvPr/>
        </p:nvGrpSpPr>
        <p:grpSpPr bwMode="auto">
          <a:xfrm>
            <a:off x="2079625" y="2052638"/>
            <a:ext cx="4421188" cy="246062"/>
            <a:chOff x="1618457" y="2486626"/>
            <a:chExt cx="4421353" cy="246221"/>
          </a:xfrm>
        </p:grpSpPr>
        <p:sp>
          <p:nvSpPr>
            <p:cNvPr id="19471" name="Line 5"/>
            <p:cNvSpPr>
              <a:spLocks noChangeShapeType="1"/>
            </p:cNvSpPr>
            <p:nvPr/>
          </p:nvSpPr>
          <p:spPr bwMode="auto">
            <a:xfrm flipH="1" flipV="1">
              <a:off x="1618457" y="2613627"/>
              <a:ext cx="2514600" cy="476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19472" name="Text Box 6"/>
            <p:cNvSpPr txBox="1">
              <a:spLocks noChangeArrowheads="1"/>
            </p:cNvSpPr>
            <p:nvPr/>
          </p:nvSpPr>
          <p:spPr bwMode="auto">
            <a:xfrm>
              <a:off x="4120522" y="2486626"/>
              <a:ext cx="1919288"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600" b="1">
                  <a:solidFill>
                    <a:srgbClr val="FF0000"/>
                  </a:solidFill>
                  <a:latin typeface="Arial" panose="020B0604020202020204" pitchFamily="34" charset="0"/>
                </a:rPr>
                <a:t>1) Initialize control</a:t>
              </a:r>
            </a:p>
          </p:txBody>
        </p:sp>
      </p:grpSp>
      <p:grpSp>
        <p:nvGrpSpPr>
          <p:cNvPr id="3" name="Group 6"/>
          <p:cNvGrpSpPr>
            <a:grpSpLocks/>
          </p:cNvGrpSpPr>
          <p:nvPr/>
        </p:nvGrpSpPr>
        <p:grpSpPr bwMode="auto">
          <a:xfrm>
            <a:off x="3319463" y="2487613"/>
            <a:ext cx="4762500" cy="246062"/>
            <a:chOff x="2411413" y="2918427"/>
            <a:chExt cx="4762500" cy="246221"/>
          </a:xfrm>
        </p:grpSpPr>
        <p:sp>
          <p:nvSpPr>
            <p:cNvPr id="19469" name="Line 8"/>
            <p:cNvSpPr>
              <a:spLocks noChangeShapeType="1"/>
            </p:cNvSpPr>
            <p:nvPr/>
          </p:nvSpPr>
          <p:spPr bwMode="auto">
            <a:xfrm flipH="1" flipV="1">
              <a:off x="2411413" y="2918427"/>
              <a:ext cx="2870200" cy="127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19470" name="Text Box 9"/>
            <p:cNvSpPr txBox="1">
              <a:spLocks noChangeArrowheads="1"/>
            </p:cNvSpPr>
            <p:nvPr/>
          </p:nvSpPr>
          <p:spPr bwMode="auto">
            <a:xfrm>
              <a:off x="5268913" y="2918427"/>
              <a:ext cx="19050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600" b="1">
                  <a:solidFill>
                    <a:srgbClr val="FF0000"/>
                  </a:solidFill>
                  <a:latin typeface="Arial" panose="020B0604020202020204" pitchFamily="34" charset="0"/>
                </a:rPr>
                <a:t> 2) Check condition</a:t>
              </a:r>
              <a:r>
                <a:rPr lang="en-CA" altLang="en-US" sz="1600">
                  <a:solidFill>
                    <a:schemeClr val="hlink"/>
                  </a:solidFill>
                  <a:latin typeface="Arial" panose="020B0604020202020204" pitchFamily="34" charset="0"/>
                </a:rPr>
                <a:t>      </a:t>
              </a:r>
            </a:p>
          </p:txBody>
        </p:sp>
      </p:grpSp>
      <p:grpSp>
        <p:nvGrpSpPr>
          <p:cNvPr id="4" name="Group 7"/>
          <p:cNvGrpSpPr>
            <a:grpSpLocks/>
          </p:cNvGrpSpPr>
          <p:nvPr/>
        </p:nvGrpSpPr>
        <p:grpSpPr bwMode="auto">
          <a:xfrm>
            <a:off x="4089400" y="2790825"/>
            <a:ext cx="4354513" cy="423863"/>
            <a:chOff x="2667000" y="3164649"/>
            <a:chExt cx="4354513" cy="423704"/>
          </a:xfrm>
        </p:grpSpPr>
        <p:sp>
          <p:nvSpPr>
            <p:cNvPr id="19466" name="AutoShape 11"/>
            <p:cNvSpPr>
              <a:spLocks/>
            </p:cNvSpPr>
            <p:nvPr/>
          </p:nvSpPr>
          <p:spPr bwMode="auto">
            <a:xfrm>
              <a:off x="2667000" y="3164649"/>
              <a:ext cx="266701" cy="423704"/>
            </a:xfrm>
            <a:prstGeom prst="rightBrace">
              <a:avLst>
                <a:gd name="adj1" fmla="val 17924"/>
                <a:gd name="adj2" fmla="val 5000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sp>
          <p:nvSpPr>
            <p:cNvPr id="19467" name="Line 12"/>
            <p:cNvSpPr>
              <a:spLocks noChangeShapeType="1"/>
            </p:cNvSpPr>
            <p:nvPr/>
          </p:nvSpPr>
          <p:spPr bwMode="auto">
            <a:xfrm flipH="1">
              <a:off x="2933701" y="3376501"/>
              <a:ext cx="25273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19468" name="Text Box 13"/>
            <p:cNvSpPr txBox="1">
              <a:spLocks noChangeArrowheads="1"/>
            </p:cNvSpPr>
            <p:nvPr/>
          </p:nvSpPr>
          <p:spPr bwMode="auto">
            <a:xfrm>
              <a:off x="5421313" y="3253390"/>
              <a:ext cx="16002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b="1">
                  <a:solidFill>
                    <a:srgbClr val="FF0000"/>
                  </a:solidFill>
                  <a:latin typeface="Arial" panose="020B0604020202020204" pitchFamily="34" charset="0"/>
                </a:rPr>
                <a:t>3) Execute body</a:t>
              </a:r>
            </a:p>
          </p:txBody>
        </p:sp>
      </p:grpSp>
      <p:grpSp>
        <p:nvGrpSpPr>
          <p:cNvPr id="5" name="Group 8"/>
          <p:cNvGrpSpPr>
            <a:grpSpLocks/>
          </p:cNvGrpSpPr>
          <p:nvPr/>
        </p:nvGrpSpPr>
        <p:grpSpPr bwMode="auto">
          <a:xfrm>
            <a:off x="2903538" y="3314700"/>
            <a:ext cx="5434012" cy="919163"/>
            <a:chOff x="2057400" y="3588353"/>
            <a:chExt cx="5434013" cy="919320"/>
          </a:xfrm>
        </p:grpSpPr>
        <p:sp>
          <p:nvSpPr>
            <p:cNvPr id="19464" name="Line 15"/>
            <p:cNvSpPr>
              <a:spLocks noChangeShapeType="1"/>
            </p:cNvSpPr>
            <p:nvPr/>
          </p:nvSpPr>
          <p:spPr bwMode="auto">
            <a:xfrm flipH="1" flipV="1">
              <a:off x="2057400" y="3588353"/>
              <a:ext cx="3656013" cy="812799"/>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19465" name="Text Box 16"/>
            <p:cNvSpPr txBox="1">
              <a:spLocks noChangeArrowheads="1"/>
            </p:cNvSpPr>
            <p:nvPr/>
          </p:nvSpPr>
          <p:spPr bwMode="auto">
            <a:xfrm>
              <a:off x="5726113" y="4261452"/>
              <a:ext cx="17653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b="1">
                  <a:solidFill>
                    <a:srgbClr val="FF0000"/>
                  </a:solidFill>
                  <a:latin typeface="Arial" panose="020B0604020202020204" pitchFamily="34" charset="0"/>
                </a:rPr>
                <a:t>4) Update control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While</a:t>
            </a:r>
            <a:r>
              <a:rPr lang="en-US" altLang="en-US" smtClean="0">
                <a:ea typeface="ＭＳ Ｐゴシック" panose="020B0600070205080204" pitchFamily="34" charset="-128"/>
              </a:rPr>
              <a:t> Loop (2)</a:t>
            </a:r>
          </a:p>
        </p:txBody>
      </p:sp>
      <p:sp>
        <p:nvSpPr>
          <p:cNvPr id="21507" name="Rectangle 3"/>
          <p:cNvSpPr>
            <a:spLocks noGrp="1" noChangeArrowheads="1"/>
          </p:cNvSpPr>
          <p:nvPr>
            <p:ph idx="1"/>
          </p:nvPr>
        </p:nvSpPr>
        <p:spPr/>
        <p:txBody>
          <a:bodyPr/>
          <a:lstStyle/>
          <a:p>
            <a:r>
              <a:rPr lang="en-US" altLang="en-US" b="1" smtClean="0">
                <a:ea typeface="ＭＳ Ｐゴシック" panose="020B0600070205080204" pitchFamily="34" charset="-128"/>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while1.py</a:t>
            </a:r>
            <a:endParaRPr lang="en-US" altLang="en-US" smtClean="0">
              <a:latin typeface="Consolas" panose="020B0609020204030204" pitchFamily="49" charset="0"/>
              <a:ea typeface="ＭＳ Ｐゴシック" panose="020B0600070205080204" pitchFamily="34" charset="-128"/>
              <a:cs typeface="Consolas" panose="020B0609020204030204" pitchFamily="49" charset="0"/>
            </a:endParaRPr>
          </a:p>
          <a:p>
            <a:endParaRPr lang="en-US" altLang="en-US" sz="2000" b="1" smtClean="0">
              <a:latin typeface="Consolas" panose="020B0609020204030204" pitchFamily="49" charset="0"/>
              <a:ea typeface="ＭＳ Ｐゴシック" panose="020B0600070205080204" pitchFamily="34" charset="-128"/>
              <a:cs typeface="Consolas" panose="020B0609020204030204" pitchFamily="49" charset="0"/>
            </a:endParaRP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1</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 (i &lt;= 3): </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i)</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US" altLang="en-US" sz="180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CA" altLang="en-US" smtClean="0">
                <a:ea typeface="ＭＳ Ｐゴシック" panose="020B0600070205080204" pitchFamily="34" charset="-128"/>
              </a:rPr>
              <a:t>Tracing The </a:t>
            </a:r>
            <a:r>
              <a:rPr lang="en-CA" altLang="en-US" sz="2800" smtClean="0">
                <a:latin typeface="Consolas" panose="020B0609020204030204" pitchFamily="49" charset="0"/>
                <a:ea typeface="ＭＳ Ｐゴシック" panose="020B0600070205080204" pitchFamily="34" charset="-128"/>
                <a:cs typeface="Consolas" panose="020B0609020204030204" pitchFamily="49" charset="0"/>
              </a:rPr>
              <a:t>While</a:t>
            </a:r>
            <a:r>
              <a:rPr lang="en-CA" altLang="en-US" smtClean="0">
                <a:ea typeface="ＭＳ Ｐゴシック" panose="020B0600070205080204" pitchFamily="34" charset="-128"/>
              </a:rPr>
              <a:t> Loop</a:t>
            </a:r>
          </a:p>
        </p:txBody>
      </p:sp>
      <p:grpSp>
        <p:nvGrpSpPr>
          <p:cNvPr id="23555" name="Group 3"/>
          <p:cNvGrpSpPr>
            <a:grpSpLocks/>
          </p:cNvGrpSpPr>
          <p:nvPr/>
        </p:nvGrpSpPr>
        <p:grpSpPr bwMode="auto">
          <a:xfrm>
            <a:off x="3467100" y="1219200"/>
            <a:ext cx="2019300" cy="655638"/>
            <a:chOff x="576" y="768"/>
            <a:chExt cx="1272" cy="413"/>
          </a:xfrm>
        </p:grpSpPr>
        <p:sp>
          <p:nvSpPr>
            <p:cNvPr id="23558" name="Text Box 4"/>
            <p:cNvSpPr txBox="1">
              <a:spLocks noChangeArrowheads="1"/>
            </p:cNvSpPr>
            <p:nvPr/>
          </p:nvSpPr>
          <p:spPr bwMode="auto">
            <a:xfrm>
              <a:off x="576" y="768"/>
              <a:ext cx="1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b="1">
                  <a:latin typeface="Consolas" panose="020B0609020204030204" pitchFamily="49" charset="0"/>
                  <a:cs typeface="Consolas" panose="020B0609020204030204" pitchFamily="49" charset="0"/>
                </a:rPr>
                <a:t>Variable</a:t>
              </a:r>
            </a:p>
          </p:txBody>
        </p:sp>
        <p:sp>
          <p:nvSpPr>
            <p:cNvPr id="23559" name="Text Box 5"/>
            <p:cNvSpPr txBox="1">
              <a:spLocks noChangeArrowheads="1"/>
            </p:cNvSpPr>
            <p:nvPr/>
          </p:nvSpPr>
          <p:spPr bwMode="auto">
            <a:xfrm>
              <a:off x="1040" y="1008"/>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a:latin typeface="Consolas" panose="020B0609020204030204" pitchFamily="49" charset="0"/>
                  <a:cs typeface="Consolas" panose="020B0609020204030204" pitchFamily="49" charset="0"/>
                </a:rPr>
                <a:t>i</a:t>
              </a:r>
            </a:p>
          </p:txBody>
        </p:sp>
      </p:grpSp>
      <p:sp>
        <p:nvSpPr>
          <p:cNvPr id="23556" name="Text Box 6"/>
          <p:cNvSpPr txBox="1">
            <a:spLocks noChangeArrowheads="1"/>
          </p:cNvSpPr>
          <p:nvPr/>
        </p:nvSpPr>
        <p:spPr bwMode="auto">
          <a:xfrm>
            <a:off x="927100" y="1244600"/>
            <a:ext cx="201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b="1">
                <a:latin typeface="Consolas" panose="020B0609020204030204" pitchFamily="49" charset="0"/>
                <a:cs typeface="Consolas" panose="020B0609020204030204" pitchFamily="49" charset="0"/>
              </a:rPr>
              <a:t>Execution</a:t>
            </a:r>
          </a:p>
        </p:txBody>
      </p:sp>
      <p:sp>
        <p:nvSpPr>
          <p:cNvPr id="23557" name="Text Box 7"/>
          <p:cNvSpPr txBox="1">
            <a:spLocks noChangeArrowheads="1"/>
          </p:cNvSpPr>
          <p:nvPr/>
        </p:nvSpPr>
        <p:spPr bwMode="auto">
          <a:xfrm>
            <a:off x="1409700" y="1612900"/>
            <a:ext cx="1993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&gt;python while1.py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CA" altLang="en-US" smtClean="0">
                <a:ea typeface="ＭＳ Ｐゴシック" panose="020B0600070205080204" pitchFamily="34" charset="-128"/>
              </a:rPr>
              <a:t>Countdown Loop</a:t>
            </a:r>
          </a:p>
        </p:txBody>
      </p:sp>
      <p:sp>
        <p:nvSpPr>
          <p:cNvPr id="25603" name="Rectangle 3"/>
          <p:cNvSpPr>
            <a:spLocks noGrp="1"/>
          </p:cNvSpPr>
          <p:nvPr>
            <p:ph idx="1"/>
          </p:nvPr>
        </p:nvSpPr>
        <p:spPr/>
        <p:txBody>
          <a:bodyPr/>
          <a:lstStyle/>
          <a:p>
            <a:r>
              <a:rPr lang="en-US" altLang="en-US" b="1" smtClean="0">
                <a:latin typeface="Consolas" panose="020B0609020204030204" pitchFamily="49" charset="0"/>
                <a:ea typeface="ＭＳ Ｐゴシック" panose="020B0600070205080204" pitchFamily="34" charset="-128"/>
                <a:cs typeface="Consolas" panose="020B0609020204030204" pitchFamily="49" charset="0"/>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while2.py</a:t>
            </a:r>
            <a:endParaRPr lang="en-CA" altLang="en-US" sz="2000" smtClean="0">
              <a:latin typeface="Consolas" panose="020B0609020204030204" pitchFamily="49" charset="0"/>
              <a:ea typeface="ＭＳ Ｐゴシック" panose="020B0600070205080204" pitchFamily="34" charset="-128"/>
              <a:cs typeface="Consolas" panose="020B0609020204030204" pitchFamily="49" charset="0"/>
            </a:endParaRP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i = 3</a:t>
            </a: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while (i &gt;= 1):</a:t>
            </a: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print("i =", i)</a:t>
            </a: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print("Done!")</a:t>
            </a:r>
          </a:p>
          <a:p>
            <a:endParaRPr lang="en-CA" altLang="en-US" sz="180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CA" altLang="en-US" smtClean="0">
                <a:ea typeface="ＭＳ Ｐゴシック" panose="020B0600070205080204" pitchFamily="34" charset="-128"/>
              </a:rPr>
              <a:t>Tracing The Count Down </a:t>
            </a:r>
            <a:r>
              <a:rPr lang="en-CA" altLang="en-US" sz="2800" smtClean="0">
                <a:latin typeface="Consolas" panose="020B0609020204030204" pitchFamily="49" charset="0"/>
                <a:ea typeface="ＭＳ Ｐゴシック" panose="020B0600070205080204" pitchFamily="34" charset="-128"/>
                <a:cs typeface="Consolas" panose="020B0609020204030204" pitchFamily="49" charset="0"/>
              </a:rPr>
              <a:t>While</a:t>
            </a:r>
            <a:r>
              <a:rPr lang="en-CA" altLang="en-US" smtClean="0">
                <a:ea typeface="ＭＳ Ｐゴシック" panose="020B0600070205080204" pitchFamily="34" charset="-128"/>
              </a:rPr>
              <a:t> Loop</a:t>
            </a:r>
          </a:p>
        </p:txBody>
      </p:sp>
      <p:grpSp>
        <p:nvGrpSpPr>
          <p:cNvPr id="27651" name="Group 3"/>
          <p:cNvGrpSpPr>
            <a:grpSpLocks/>
          </p:cNvGrpSpPr>
          <p:nvPr/>
        </p:nvGrpSpPr>
        <p:grpSpPr bwMode="auto">
          <a:xfrm>
            <a:off x="3467100" y="1219200"/>
            <a:ext cx="2019300" cy="655638"/>
            <a:chOff x="576" y="768"/>
            <a:chExt cx="1272" cy="413"/>
          </a:xfrm>
        </p:grpSpPr>
        <p:sp>
          <p:nvSpPr>
            <p:cNvPr id="27654" name="Text Box 4"/>
            <p:cNvSpPr txBox="1">
              <a:spLocks noChangeArrowheads="1"/>
            </p:cNvSpPr>
            <p:nvPr/>
          </p:nvSpPr>
          <p:spPr bwMode="auto">
            <a:xfrm>
              <a:off x="576" y="768"/>
              <a:ext cx="1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b="1">
                  <a:latin typeface="Consolas" panose="020B0609020204030204" pitchFamily="49" charset="0"/>
                  <a:cs typeface="Consolas" panose="020B0609020204030204" pitchFamily="49" charset="0"/>
                </a:rPr>
                <a:t>Variable</a:t>
              </a:r>
            </a:p>
          </p:txBody>
        </p:sp>
        <p:sp>
          <p:nvSpPr>
            <p:cNvPr id="27655" name="Text Box 5"/>
            <p:cNvSpPr txBox="1">
              <a:spLocks noChangeArrowheads="1"/>
            </p:cNvSpPr>
            <p:nvPr/>
          </p:nvSpPr>
          <p:spPr bwMode="auto">
            <a:xfrm>
              <a:off x="1040" y="1008"/>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a:latin typeface="Consolas" panose="020B0609020204030204" pitchFamily="49" charset="0"/>
                  <a:cs typeface="Consolas" panose="020B0609020204030204" pitchFamily="49" charset="0"/>
                </a:rPr>
                <a:t>i</a:t>
              </a:r>
            </a:p>
          </p:txBody>
        </p:sp>
      </p:grpSp>
      <p:sp>
        <p:nvSpPr>
          <p:cNvPr id="27652" name="Text Box 6"/>
          <p:cNvSpPr txBox="1">
            <a:spLocks noChangeArrowheads="1"/>
          </p:cNvSpPr>
          <p:nvPr/>
        </p:nvSpPr>
        <p:spPr bwMode="auto">
          <a:xfrm>
            <a:off x="927100" y="1244600"/>
            <a:ext cx="201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b="1">
                <a:latin typeface="Consolas" panose="020B0609020204030204" pitchFamily="49" charset="0"/>
                <a:cs typeface="Consolas" panose="020B0609020204030204" pitchFamily="49" charset="0"/>
              </a:rPr>
              <a:t>Execution</a:t>
            </a:r>
          </a:p>
        </p:txBody>
      </p:sp>
      <p:sp>
        <p:nvSpPr>
          <p:cNvPr id="27653" name="Text Box 7"/>
          <p:cNvSpPr txBox="1">
            <a:spLocks noChangeArrowheads="1"/>
          </p:cNvSpPr>
          <p:nvPr/>
        </p:nvSpPr>
        <p:spPr bwMode="auto">
          <a:xfrm>
            <a:off x="1409700" y="1612900"/>
            <a:ext cx="1993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&gt;python while2.py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Common Mistakes: While Loops</a:t>
            </a:r>
          </a:p>
        </p:txBody>
      </p:sp>
      <p:sp>
        <p:nvSpPr>
          <p:cNvPr id="29699" name="Content Placeholder 2"/>
          <p:cNvSpPr>
            <a:spLocks noGrp="1"/>
          </p:cNvSpPr>
          <p:nvPr>
            <p:ph idx="1"/>
          </p:nvPr>
        </p:nvSpPr>
        <p:spPr/>
        <p:txBody>
          <a:bodyPr/>
          <a:lstStyle/>
          <a:p>
            <a:r>
              <a:rPr lang="en-US" altLang="en-US" dirty="0" smtClean="0">
                <a:ea typeface="ＭＳ Ｐゴシック" panose="020B0600070205080204" pitchFamily="34" charset="-128"/>
              </a:rPr>
              <a:t>Forgetting to include the basic parts of a loop.</a:t>
            </a:r>
          </a:p>
          <a:p>
            <a:pPr lvl="1"/>
            <a:r>
              <a:rPr lang="en-US" altLang="en-US" dirty="0" smtClean="0">
                <a:solidFill>
                  <a:srgbClr val="FF0000"/>
                </a:solidFill>
                <a:ea typeface="ＭＳ Ｐゴシック" panose="020B0600070205080204" pitchFamily="34" charset="-128"/>
              </a:rPr>
              <a:t>Updating the control</a:t>
            </a:r>
          </a:p>
          <a:p>
            <a:pPr lvl="1">
              <a:spcBef>
                <a:spcPct val="30000"/>
              </a:spcBef>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1</a:t>
            </a:r>
          </a:p>
          <a:p>
            <a:pPr lvl="1">
              <a:spcBef>
                <a:spcPct val="30000"/>
              </a:spcBef>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while(</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&lt;= 4): </a:t>
            </a:r>
          </a:p>
          <a:p>
            <a:pPr lvl="1">
              <a:spcBef>
                <a:spcPct val="30000"/>
              </a:spcBef>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print("</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a:t>
            </a:r>
          </a:p>
          <a:p>
            <a:pPr lvl="1">
              <a:spcBef>
                <a:spcPct val="30000"/>
              </a:spcBef>
              <a:buNone/>
            </a:pPr>
            <a:r>
              <a:rPr lang="en-US" altLang="en-US" sz="1800" dirty="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dirty="0" err="1"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800" dirty="0" err="1"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+ 1</a:t>
            </a:r>
            <a:endParaRPr lang="en-US" altLang="en-US" sz="1800"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endParaRPr>
          </a:p>
          <a:p>
            <a:pPr lvl="1">
              <a:spcBef>
                <a:spcPct val="30000"/>
              </a:spcBef>
              <a:buFont typeface="Times New Roman" panose="02020603050405020304" pitchFamily="18" charset="0"/>
              <a:buNone/>
            </a:pPr>
            <a:endPar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endParaRPr>
          </a:p>
          <a:p>
            <a:pPr lvl="1">
              <a:spcBef>
                <a:spcPct val="30000"/>
              </a:spcBef>
              <a:buFont typeface="Times New Roman" panose="02020603050405020304" pitchFamily="18" charset="0"/>
              <a:buNone/>
            </a:pPr>
            <a:endPar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endParaRP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18" y="3784600"/>
            <a:ext cx="15049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CA" altLang="en-US" dirty="0" smtClean="0">
                <a:ea typeface="ＭＳ Ｐゴシック" panose="020B0600070205080204" pitchFamily="34" charset="-128"/>
              </a:rPr>
              <a:t>Practice </a:t>
            </a:r>
            <a:r>
              <a:rPr lang="en-CA" altLang="en-US" dirty="0" smtClean="0">
                <a:ea typeface="ＭＳ Ｐゴシック" panose="020B0600070205080204" pitchFamily="34" charset="-128"/>
              </a:rPr>
              <a:t>Exercise #1</a:t>
            </a:r>
            <a:endParaRPr lang="en-CA" altLang="en-US" dirty="0" smtClean="0">
              <a:ea typeface="ＭＳ Ｐゴシック" panose="020B0600070205080204" pitchFamily="34" charset="-128"/>
            </a:endParaRPr>
          </a:p>
        </p:txBody>
      </p:sp>
      <p:sp>
        <p:nvSpPr>
          <p:cNvPr id="31747" name="Rectangle 3"/>
          <p:cNvSpPr>
            <a:spLocks noGrp="1"/>
          </p:cNvSpPr>
          <p:nvPr>
            <p:ph idx="1"/>
          </p:nvPr>
        </p:nvSpPr>
        <p:spPr/>
        <p:txBody>
          <a:bodyPr/>
          <a:lstStyle/>
          <a:p>
            <a:r>
              <a:rPr lang="en-CA" altLang="en-US" smtClean="0">
                <a:ea typeface="ＭＳ Ｐゴシック" panose="020B0600070205080204" pitchFamily="34" charset="-128"/>
              </a:rPr>
              <a:t>The following program that prompts for and displays the  user’s age.</a:t>
            </a:r>
          </a:p>
          <a:p>
            <a:r>
              <a:rPr lang="en-CA" altLang="en-US" smtClean="0">
                <a:ea typeface="ＭＳ Ｐゴシック" panose="020B0600070205080204" pitchFamily="34" charset="-128"/>
              </a:rPr>
              <a:t>Modifications:</a:t>
            </a:r>
          </a:p>
          <a:p>
            <a:pPr lvl="1"/>
            <a:r>
              <a:rPr lang="en-CA" altLang="en-US" smtClean="0">
                <a:ea typeface="ＭＳ Ｐゴシック" panose="020B0600070205080204" pitchFamily="34" charset="-128"/>
              </a:rPr>
              <a:t>As long as the user enters a negative age the program will continue prompting for age.</a:t>
            </a:r>
          </a:p>
          <a:p>
            <a:pPr lvl="1"/>
            <a:r>
              <a:rPr lang="en-CA" altLang="en-US" smtClean="0">
                <a:ea typeface="ＭＳ Ｐゴシック" panose="020B0600070205080204" pitchFamily="34" charset="-128"/>
              </a:rPr>
              <a:t>After a valid age has been entered then stop the prompts and display the age.</a:t>
            </a:r>
          </a:p>
          <a:p>
            <a:endParaRPr lang="en-CA" altLang="en-US" smtClean="0">
              <a:ea typeface="ＭＳ Ｐゴシック" panose="020B0600070205080204" pitchFamily="34" charset="-128"/>
            </a:endParaRPr>
          </a:p>
          <a:p>
            <a:pPr>
              <a:buFontTx/>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age = int(input("Age: "))</a:t>
            </a:r>
          </a:p>
          <a:p>
            <a:pPr>
              <a:buFontTx/>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print(age)</a:t>
            </a: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t="15523"/>
          <a:stretch>
            <a:fillRect/>
          </a:stretch>
        </p:blipFill>
        <p:spPr bwMode="auto">
          <a:xfrm>
            <a:off x="5003800" y="4648200"/>
            <a:ext cx="3452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CA" altLang="en-US" smtClean="0">
                <a:ea typeface="ＭＳ Ｐゴシック" panose="020B0600070205080204" pitchFamily="34" charset="-128"/>
              </a:rPr>
              <a:t>Repetition: Computer View</a:t>
            </a:r>
          </a:p>
        </p:txBody>
      </p:sp>
      <p:sp>
        <p:nvSpPr>
          <p:cNvPr id="7171" name="Rectangle 3"/>
          <p:cNvSpPr>
            <a:spLocks noGrp="1"/>
          </p:cNvSpPr>
          <p:nvPr>
            <p:ph idx="1"/>
          </p:nvPr>
        </p:nvSpPr>
        <p:spPr/>
        <p:txBody>
          <a:bodyPr/>
          <a:lstStyle/>
          <a:p>
            <a:r>
              <a:rPr lang="en-CA" altLang="en-US" smtClean="0">
                <a:ea typeface="ＭＳ Ｐゴシック" panose="020B0600070205080204" pitchFamily="34" charset="-128"/>
              </a:rPr>
              <a:t>Continuing a process as long as a certain condition has been met.</a:t>
            </a:r>
          </a:p>
        </p:txBody>
      </p:sp>
      <p:pic>
        <p:nvPicPr>
          <p:cNvPr id="108548" name="Picture 4" descr="MM900282748[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79763"/>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6" descr="MC9001560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833813"/>
            <a:ext cx="15224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1" name="Text Box 7"/>
          <p:cNvSpPr txBox="1">
            <a:spLocks noChangeArrowheads="1"/>
          </p:cNvSpPr>
          <p:nvPr/>
        </p:nvSpPr>
        <p:spPr bwMode="auto">
          <a:xfrm>
            <a:off x="685800" y="2005013"/>
            <a:ext cx="67818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2000" b="1"/>
              <a:t>Ask for age as long as the answer is negative (outside allowable range)</a:t>
            </a:r>
          </a:p>
        </p:txBody>
      </p:sp>
      <p:grpSp>
        <p:nvGrpSpPr>
          <p:cNvPr id="2" name="Group 12"/>
          <p:cNvGrpSpPr>
            <a:grpSpLocks/>
          </p:cNvGrpSpPr>
          <p:nvPr/>
        </p:nvGrpSpPr>
        <p:grpSpPr bwMode="auto">
          <a:xfrm>
            <a:off x="2209800" y="2690813"/>
            <a:ext cx="2819400" cy="1600200"/>
            <a:chOff x="1392" y="2112"/>
            <a:chExt cx="1776" cy="1008"/>
          </a:xfrm>
        </p:grpSpPr>
        <p:sp>
          <p:nvSpPr>
            <p:cNvPr id="7185" name="Freeform 8"/>
            <p:cNvSpPr>
              <a:spLocks/>
            </p:cNvSpPr>
            <p:nvPr/>
          </p:nvSpPr>
          <p:spPr bwMode="auto">
            <a:xfrm>
              <a:off x="1392" y="2328"/>
              <a:ext cx="1776" cy="792"/>
            </a:xfrm>
            <a:custGeom>
              <a:avLst/>
              <a:gdLst>
                <a:gd name="T0" fmla="*/ 0 w 1776"/>
                <a:gd name="T1" fmla="*/ 216 h 792"/>
                <a:gd name="T2" fmla="*/ 240 w 1776"/>
                <a:gd name="T3" fmla="*/ 72 h 792"/>
                <a:gd name="T4" fmla="*/ 432 w 1776"/>
                <a:gd name="T5" fmla="*/ 24 h 792"/>
                <a:gd name="T6" fmla="*/ 672 w 1776"/>
                <a:gd name="T7" fmla="*/ 24 h 792"/>
                <a:gd name="T8" fmla="*/ 1104 w 1776"/>
                <a:gd name="T9" fmla="*/ 24 h 792"/>
                <a:gd name="T10" fmla="*/ 1344 w 1776"/>
                <a:gd name="T11" fmla="*/ 168 h 792"/>
                <a:gd name="T12" fmla="*/ 1584 w 1776"/>
                <a:gd name="T13" fmla="*/ 408 h 792"/>
                <a:gd name="T14" fmla="*/ 1728 w 1776"/>
                <a:gd name="T15" fmla="*/ 648 h 792"/>
                <a:gd name="T16" fmla="*/ 1776 w 1776"/>
                <a:gd name="T17" fmla="*/ 792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6"/>
                <a:gd name="T28" fmla="*/ 0 h 792"/>
                <a:gd name="T29" fmla="*/ 1776 w 1776"/>
                <a:gd name="T30" fmla="*/ 792 h 7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6" h="792">
                  <a:moveTo>
                    <a:pt x="0" y="216"/>
                  </a:moveTo>
                  <a:cubicBezTo>
                    <a:pt x="84" y="160"/>
                    <a:pt x="168" y="104"/>
                    <a:pt x="240" y="72"/>
                  </a:cubicBezTo>
                  <a:cubicBezTo>
                    <a:pt x="312" y="40"/>
                    <a:pt x="360" y="32"/>
                    <a:pt x="432" y="24"/>
                  </a:cubicBezTo>
                  <a:cubicBezTo>
                    <a:pt x="504" y="16"/>
                    <a:pt x="560" y="24"/>
                    <a:pt x="672" y="24"/>
                  </a:cubicBezTo>
                  <a:cubicBezTo>
                    <a:pt x="784" y="24"/>
                    <a:pt x="992" y="0"/>
                    <a:pt x="1104" y="24"/>
                  </a:cubicBezTo>
                  <a:cubicBezTo>
                    <a:pt x="1216" y="48"/>
                    <a:pt x="1264" y="104"/>
                    <a:pt x="1344" y="168"/>
                  </a:cubicBezTo>
                  <a:cubicBezTo>
                    <a:pt x="1424" y="232"/>
                    <a:pt x="1520" y="328"/>
                    <a:pt x="1584" y="408"/>
                  </a:cubicBezTo>
                  <a:cubicBezTo>
                    <a:pt x="1648" y="488"/>
                    <a:pt x="1696" y="584"/>
                    <a:pt x="1728" y="648"/>
                  </a:cubicBezTo>
                  <a:cubicBezTo>
                    <a:pt x="1760" y="712"/>
                    <a:pt x="1768" y="752"/>
                    <a:pt x="1776" y="792"/>
                  </a:cubicBezTo>
                </a:path>
              </a:pathLst>
            </a:custGeom>
            <a:noFill/>
            <a:ln w="38100" cap="flat" cmpd="sng">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CA"/>
            </a:p>
          </p:txBody>
        </p:sp>
        <p:sp>
          <p:nvSpPr>
            <p:cNvPr id="7186" name="Text Box 9"/>
            <p:cNvSpPr txBox="1">
              <a:spLocks noChangeArrowheads="1"/>
            </p:cNvSpPr>
            <p:nvPr/>
          </p:nvSpPr>
          <p:spPr bwMode="auto">
            <a:xfrm>
              <a:off x="1680" y="21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b="1">
                  <a:solidFill>
                    <a:srgbClr val="CC0000"/>
                  </a:solidFill>
                </a:rPr>
                <a:t>How old are?</a:t>
              </a:r>
            </a:p>
          </p:txBody>
        </p:sp>
      </p:grpSp>
      <p:grpSp>
        <p:nvGrpSpPr>
          <p:cNvPr id="3" name="Group 13"/>
          <p:cNvGrpSpPr>
            <a:grpSpLocks/>
          </p:cNvGrpSpPr>
          <p:nvPr/>
        </p:nvGrpSpPr>
        <p:grpSpPr bwMode="auto">
          <a:xfrm>
            <a:off x="1676400" y="5205413"/>
            <a:ext cx="3086100" cy="850900"/>
            <a:chOff x="1056" y="3696"/>
            <a:chExt cx="1944" cy="536"/>
          </a:xfrm>
        </p:grpSpPr>
        <p:sp>
          <p:nvSpPr>
            <p:cNvPr id="7183" name="Freeform 10"/>
            <p:cNvSpPr>
              <a:spLocks/>
            </p:cNvSpPr>
            <p:nvPr/>
          </p:nvSpPr>
          <p:spPr bwMode="auto">
            <a:xfrm>
              <a:off x="1056" y="3696"/>
              <a:ext cx="1944" cy="536"/>
            </a:xfrm>
            <a:custGeom>
              <a:avLst/>
              <a:gdLst>
                <a:gd name="T0" fmla="*/ 1920 w 1944"/>
                <a:gd name="T1" fmla="*/ 240 h 536"/>
                <a:gd name="T2" fmla="*/ 1824 w 1944"/>
                <a:gd name="T3" fmla="*/ 480 h 536"/>
                <a:gd name="T4" fmla="*/ 1200 w 1944"/>
                <a:gd name="T5" fmla="*/ 528 h 536"/>
                <a:gd name="T6" fmla="*/ 288 w 1944"/>
                <a:gd name="T7" fmla="*/ 480 h 536"/>
                <a:gd name="T8" fmla="*/ 48 w 1944"/>
                <a:gd name="T9" fmla="*/ 192 h 536"/>
                <a:gd name="T10" fmla="*/ 0 w 1944"/>
                <a:gd name="T11" fmla="*/ 0 h 536"/>
                <a:gd name="T12" fmla="*/ 0 60000 65536"/>
                <a:gd name="T13" fmla="*/ 0 60000 65536"/>
                <a:gd name="T14" fmla="*/ 0 60000 65536"/>
                <a:gd name="T15" fmla="*/ 0 60000 65536"/>
                <a:gd name="T16" fmla="*/ 0 60000 65536"/>
                <a:gd name="T17" fmla="*/ 0 60000 65536"/>
                <a:gd name="T18" fmla="*/ 0 w 1944"/>
                <a:gd name="T19" fmla="*/ 0 h 536"/>
                <a:gd name="T20" fmla="*/ 1944 w 1944"/>
                <a:gd name="T21" fmla="*/ 536 h 536"/>
              </a:gdLst>
              <a:ahLst/>
              <a:cxnLst>
                <a:cxn ang="T12">
                  <a:pos x="T0" y="T1"/>
                </a:cxn>
                <a:cxn ang="T13">
                  <a:pos x="T2" y="T3"/>
                </a:cxn>
                <a:cxn ang="T14">
                  <a:pos x="T4" y="T5"/>
                </a:cxn>
                <a:cxn ang="T15">
                  <a:pos x="T6" y="T7"/>
                </a:cxn>
                <a:cxn ang="T16">
                  <a:pos x="T8" y="T9"/>
                </a:cxn>
                <a:cxn ang="T17">
                  <a:pos x="T10" y="T11"/>
                </a:cxn>
              </a:cxnLst>
              <a:rect l="T18" t="T19" r="T20" b="T21"/>
              <a:pathLst>
                <a:path w="1944" h="536">
                  <a:moveTo>
                    <a:pt x="1920" y="240"/>
                  </a:moveTo>
                  <a:cubicBezTo>
                    <a:pt x="1932" y="336"/>
                    <a:pt x="1944" y="432"/>
                    <a:pt x="1824" y="480"/>
                  </a:cubicBezTo>
                  <a:cubicBezTo>
                    <a:pt x="1704" y="528"/>
                    <a:pt x="1456" y="528"/>
                    <a:pt x="1200" y="528"/>
                  </a:cubicBezTo>
                  <a:cubicBezTo>
                    <a:pt x="944" y="528"/>
                    <a:pt x="480" y="536"/>
                    <a:pt x="288" y="480"/>
                  </a:cubicBezTo>
                  <a:cubicBezTo>
                    <a:pt x="96" y="424"/>
                    <a:pt x="96" y="272"/>
                    <a:pt x="48" y="192"/>
                  </a:cubicBezTo>
                  <a:cubicBezTo>
                    <a:pt x="0" y="112"/>
                    <a:pt x="0" y="56"/>
                    <a:pt x="0" y="0"/>
                  </a:cubicBezTo>
                </a:path>
              </a:pathLst>
            </a:custGeom>
            <a:noFill/>
            <a:ln w="38100" cap="flat" cmpd="sng">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CA"/>
            </a:p>
          </p:txBody>
        </p:sp>
        <p:sp>
          <p:nvSpPr>
            <p:cNvPr id="7184" name="Text Box 11"/>
            <p:cNvSpPr txBox="1">
              <a:spLocks noChangeArrowheads="1"/>
            </p:cNvSpPr>
            <p:nvPr/>
          </p:nvSpPr>
          <p:spPr bwMode="auto">
            <a:xfrm>
              <a:off x="1632" y="3984"/>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b="1">
                  <a:solidFill>
                    <a:srgbClr val="CC0000"/>
                  </a:solidFill>
                </a:rPr>
                <a:t>Minus 21!</a:t>
              </a:r>
            </a:p>
          </p:txBody>
        </p:sp>
      </p:grpSp>
      <p:grpSp>
        <p:nvGrpSpPr>
          <p:cNvPr id="4" name="Group 14"/>
          <p:cNvGrpSpPr>
            <a:grpSpLocks/>
          </p:cNvGrpSpPr>
          <p:nvPr/>
        </p:nvGrpSpPr>
        <p:grpSpPr bwMode="auto">
          <a:xfrm>
            <a:off x="2209800" y="2690813"/>
            <a:ext cx="2819400" cy="1600200"/>
            <a:chOff x="1392" y="2112"/>
            <a:chExt cx="1776" cy="1008"/>
          </a:xfrm>
        </p:grpSpPr>
        <p:sp>
          <p:nvSpPr>
            <p:cNvPr id="7181" name="Freeform 15"/>
            <p:cNvSpPr>
              <a:spLocks/>
            </p:cNvSpPr>
            <p:nvPr/>
          </p:nvSpPr>
          <p:spPr bwMode="auto">
            <a:xfrm>
              <a:off x="1392" y="2328"/>
              <a:ext cx="1776" cy="792"/>
            </a:xfrm>
            <a:custGeom>
              <a:avLst/>
              <a:gdLst>
                <a:gd name="T0" fmla="*/ 0 w 1776"/>
                <a:gd name="T1" fmla="*/ 216 h 792"/>
                <a:gd name="T2" fmla="*/ 240 w 1776"/>
                <a:gd name="T3" fmla="*/ 72 h 792"/>
                <a:gd name="T4" fmla="*/ 432 w 1776"/>
                <a:gd name="T5" fmla="*/ 24 h 792"/>
                <a:gd name="T6" fmla="*/ 672 w 1776"/>
                <a:gd name="T7" fmla="*/ 24 h 792"/>
                <a:gd name="T8" fmla="*/ 1104 w 1776"/>
                <a:gd name="T9" fmla="*/ 24 h 792"/>
                <a:gd name="T10" fmla="*/ 1344 w 1776"/>
                <a:gd name="T11" fmla="*/ 168 h 792"/>
                <a:gd name="T12" fmla="*/ 1584 w 1776"/>
                <a:gd name="T13" fmla="*/ 408 h 792"/>
                <a:gd name="T14" fmla="*/ 1728 w 1776"/>
                <a:gd name="T15" fmla="*/ 648 h 792"/>
                <a:gd name="T16" fmla="*/ 1776 w 1776"/>
                <a:gd name="T17" fmla="*/ 792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6"/>
                <a:gd name="T28" fmla="*/ 0 h 792"/>
                <a:gd name="T29" fmla="*/ 1776 w 1776"/>
                <a:gd name="T30" fmla="*/ 792 h 7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6" h="792">
                  <a:moveTo>
                    <a:pt x="0" y="216"/>
                  </a:moveTo>
                  <a:cubicBezTo>
                    <a:pt x="84" y="160"/>
                    <a:pt x="168" y="104"/>
                    <a:pt x="240" y="72"/>
                  </a:cubicBezTo>
                  <a:cubicBezTo>
                    <a:pt x="312" y="40"/>
                    <a:pt x="360" y="32"/>
                    <a:pt x="432" y="24"/>
                  </a:cubicBezTo>
                  <a:cubicBezTo>
                    <a:pt x="504" y="16"/>
                    <a:pt x="560" y="24"/>
                    <a:pt x="672" y="24"/>
                  </a:cubicBezTo>
                  <a:cubicBezTo>
                    <a:pt x="784" y="24"/>
                    <a:pt x="992" y="0"/>
                    <a:pt x="1104" y="24"/>
                  </a:cubicBezTo>
                  <a:cubicBezTo>
                    <a:pt x="1216" y="48"/>
                    <a:pt x="1264" y="104"/>
                    <a:pt x="1344" y="168"/>
                  </a:cubicBezTo>
                  <a:cubicBezTo>
                    <a:pt x="1424" y="232"/>
                    <a:pt x="1520" y="328"/>
                    <a:pt x="1584" y="408"/>
                  </a:cubicBezTo>
                  <a:cubicBezTo>
                    <a:pt x="1648" y="488"/>
                    <a:pt x="1696" y="584"/>
                    <a:pt x="1728" y="648"/>
                  </a:cubicBezTo>
                  <a:cubicBezTo>
                    <a:pt x="1760" y="712"/>
                    <a:pt x="1768" y="752"/>
                    <a:pt x="1776" y="792"/>
                  </a:cubicBezTo>
                </a:path>
              </a:pathLst>
            </a:custGeom>
            <a:noFill/>
            <a:ln w="38100" cap="flat" cmpd="sng">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CA"/>
            </a:p>
          </p:txBody>
        </p:sp>
        <p:sp>
          <p:nvSpPr>
            <p:cNvPr id="7182" name="Text Box 16"/>
            <p:cNvSpPr txBox="1">
              <a:spLocks noChangeArrowheads="1"/>
            </p:cNvSpPr>
            <p:nvPr/>
          </p:nvSpPr>
          <p:spPr bwMode="auto">
            <a:xfrm>
              <a:off x="1680" y="21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b="1">
                  <a:solidFill>
                    <a:srgbClr val="CC0000"/>
                  </a:solidFill>
                </a:rPr>
                <a:t>How old are?</a:t>
              </a:r>
            </a:p>
          </p:txBody>
        </p:sp>
      </p:grpSp>
      <p:grpSp>
        <p:nvGrpSpPr>
          <p:cNvPr id="5" name="Group 17"/>
          <p:cNvGrpSpPr>
            <a:grpSpLocks/>
          </p:cNvGrpSpPr>
          <p:nvPr/>
        </p:nvGrpSpPr>
        <p:grpSpPr bwMode="auto">
          <a:xfrm>
            <a:off x="1676400" y="5205413"/>
            <a:ext cx="3086100" cy="850900"/>
            <a:chOff x="1056" y="3696"/>
            <a:chExt cx="1944" cy="536"/>
          </a:xfrm>
        </p:grpSpPr>
        <p:sp>
          <p:nvSpPr>
            <p:cNvPr id="7179" name="Freeform 18"/>
            <p:cNvSpPr>
              <a:spLocks/>
            </p:cNvSpPr>
            <p:nvPr/>
          </p:nvSpPr>
          <p:spPr bwMode="auto">
            <a:xfrm>
              <a:off x="1056" y="3696"/>
              <a:ext cx="1944" cy="536"/>
            </a:xfrm>
            <a:custGeom>
              <a:avLst/>
              <a:gdLst>
                <a:gd name="T0" fmla="*/ 1920 w 1944"/>
                <a:gd name="T1" fmla="*/ 240 h 536"/>
                <a:gd name="T2" fmla="*/ 1824 w 1944"/>
                <a:gd name="T3" fmla="*/ 480 h 536"/>
                <a:gd name="T4" fmla="*/ 1200 w 1944"/>
                <a:gd name="T5" fmla="*/ 528 h 536"/>
                <a:gd name="T6" fmla="*/ 288 w 1944"/>
                <a:gd name="T7" fmla="*/ 480 h 536"/>
                <a:gd name="T8" fmla="*/ 48 w 1944"/>
                <a:gd name="T9" fmla="*/ 192 h 536"/>
                <a:gd name="T10" fmla="*/ 0 w 1944"/>
                <a:gd name="T11" fmla="*/ 0 h 536"/>
                <a:gd name="T12" fmla="*/ 0 60000 65536"/>
                <a:gd name="T13" fmla="*/ 0 60000 65536"/>
                <a:gd name="T14" fmla="*/ 0 60000 65536"/>
                <a:gd name="T15" fmla="*/ 0 60000 65536"/>
                <a:gd name="T16" fmla="*/ 0 60000 65536"/>
                <a:gd name="T17" fmla="*/ 0 60000 65536"/>
                <a:gd name="T18" fmla="*/ 0 w 1944"/>
                <a:gd name="T19" fmla="*/ 0 h 536"/>
                <a:gd name="T20" fmla="*/ 1944 w 1944"/>
                <a:gd name="T21" fmla="*/ 536 h 536"/>
              </a:gdLst>
              <a:ahLst/>
              <a:cxnLst>
                <a:cxn ang="T12">
                  <a:pos x="T0" y="T1"/>
                </a:cxn>
                <a:cxn ang="T13">
                  <a:pos x="T2" y="T3"/>
                </a:cxn>
                <a:cxn ang="T14">
                  <a:pos x="T4" y="T5"/>
                </a:cxn>
                <a:cxn ang="T15">
                  <a:pos x="T6" y="T7"/>
                </a:cxn>
                <a:cxn ang="T16">
                  <a:pos x="T8" y="T9"/>
                </a:cxn>
                <a:cxn ang="T17">
                  <a:pos x="T10" y="T11"/>
                </a:cxn>
              </a:cxnLst>
              <a:rect l="T18" t="T19" r="T20" b="T21"/>
              <a:pathLst>
                <a:path w="1944" h="536">
                  <a:moveTo>
                    <a:pt x="1920" y="240"/>
                  </a:moveTo>
                  <a:cubicBezTo>
                    <a:pt x="1932" y="336"/>
                    <a:pt x="1944" y="432"/>
                    <a:pt x="1824" y="480"/>
                  </a:cubicBezTo>
                  <a:cubicBezTo>
                    <a:pt x="1704" y="528"/>
                    <a:pt x="1456" y="528"/>
                    <a:pt x="1200" y="528"/>
                  </a:cubicBezTo>
                  <a:cubicBezTo>
                    <a:pt x="944" y="528"/>
                    <a:pt x="480" y="536"/>
                    <a:pt x="288" y="480"/>
                  </a:cubicBezTo>
                  <a:cubicBezTo>
                    <a:pt x="96" y="424"/>
                    <a:pt x="96" y="272"/>
                    <a:pt x="48" y="192"/>
                  </a:cubicBezTo>
                  <a:cubicBezTo>
                    <a:pt x="0" y="112"/>
                    <a:pt x="0" y="56"/>
                    <a:pt x="0" y="0"/>
                  </a:cubicBezTo>
                </a:path>
              </a:pathLst>
            </a:custGeom>
            <a:noFill/>
            <a:ln w="38100" cap="flat" cmpd="sng">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CA"/>
            </a:p>
          </p:txBody>
        </p:sp>
        <p:sp>
          <p:nvSpPr>
            <p:cNvPr id="7180" name="Text Box 19"/>
            <p:cNvSpPr txBox="1">
              <a:spLocks noChangeArrowheads="1"/>
            </p:cNvSpPr>
            <p:nvPr/>
          </p:nvSpPr>
          <p:spPr bwMode="auto">
            <a:xfrm>
              <a:off x="1632" y="3984"/>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b="1">
                  <a:solidFill>
                    <a:srgbClr val="CC0000"/>
                  </a:solidFill>
                </a:rPr>
                <a:t>Minus 21!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08548"/>
                                        </p:tgtEl>
                                        <p:attrNameLst>
                                          <p:attrName>style.visibility</p:attrName>
                                        </p:attrNameLst>
                                      </p:cBhvr>
                                      <p:to>
                                        <p:strVal val="visible"/>
                                      </p:to>
                                    </p:set>
                                    <p:animEffect transition="in" filter="blinds(horizontal)">
                                      <p:cBhvr>
                                        <p:cTn id="11" dur="500"/>
                                        <p:tgtEl>
                                          <p:spTgt spid="1085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08550"/>
                                        </p:tgtEl>
                                        <p:attrNameLst>
                                          <p:attrName>style.visibility</p:attrName>
                                        </p:attrNameLst>
                                      </p:cBhvr>
                                      <p:to>
                                        <p:strVal val="visible"/>
                                      </p:to>
                                    </p:set>
                                    <p:animEffect transition="in" filter="blinds(horizontal)">
                                      <p:cBhvr>
                                        <p:cTn id="21" dur="500"/>
                                        <p:tgtEl>
                                          <p:spTgt spid="1085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For</a:t>
            </a:r>
            <a:r>
              <a:rPr lang="en-US" altLang="en-US" smtClean="0">
                <a:ea typeface="ＭＳ Ｐゴシック" panose="020B0600070205080204" pitchFamily="34" charset="-128"/>
              </a:rPr>
              <a:t> Loop</a:t>
            </a:r>
          </a:p>
        </p:txBody>
      </p:sp>
      <p:sp>
        <p:nvSpPr>
          <p:cNvPr id="33795" name="Rectangle 3"/>
          <p:cNvSpPr>
            <a:spLocks noGrp="1" noChangeArrowheads="1"/>
          </p:cNvSpPr>
          <p:nvPr>
            <p:ph idx="1"/>
          </p:nvPr>
        </p:nvSpPr>
        <p:spPr/>
        <p:txBody>
          <a:bodyPr/>
          <a:lstStyle/>
          <a:p>
            <a:r>
              <a:rPr lang="en-CA" altLang="en-US" smtClean="0">
                <a:ea typeface="ＭＳ Ｐゴシック" panose="020B0600070205080204" pitchFamily="34" charset="-128"/>
              </a:rPr>
              <a:t>In Python a </a:t>
            </a:r>
            <a:r>
              <a:rPr lang="en-CA" altLang="en-US" sz="2000" smtClean="0">
                <a:latin typeface="Consolas" panose="020B0609020204030204" pitchFamily="49" charset="0"/>
                <a:ea typeface="ＭＳ Ｐゴシック" panose="020B0600070205080204" pitchFamily="34" charset="-128"/>
                <a:cs typeface="Consolas" panose="020B0609020204030204" pitchFamily="49" charset="0"/>
              </a:rPr>
              <a:t>for</a:t>
            </a:r>
            <a:r>
              <a:rPr lang="en-CA" altLang="en-US" smtClean="0">
                <a:ea typeface="ＭＳ Ｐゴシック" panose="020B0600070205080204" pitchFamily="34" charset="-128"/>
              </a:rPr>
              <a:t>-loop is used to step through a sequence e.g., count through a series of numbers or step through the lines in a file.</a:t>
            </a:r>
          </a:p>
          <a:p>
            <a:r>
              <a:rPr lang="en-CA" altLang="en-US" b="1" smtClean="0">
                <a:ea typeface="ＭＳ Ｐゴシック" panose="020B0600070205080204" pitchFamily="34" charset="-128"/>
              </a:rPr>
              <a:t>Syntax:</a:t>
            </a:r>
          </a:p>
          <a:p>
            <a:pPr marL="800100" lvl="1" indent="-342900">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for &lt;</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name of loop control&gt;</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in &lt;</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something that can be iterated</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&gt;:</a:t>
            </a:r>
          </a:p>
          <a:p>
            <a:pPr marL="800100" lvl="1" indent="-342900">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body</a:t>
            </a:r>
            <a:endParaRPr lang="en-CA" altLang="en-US" sz="1600" i="1" smtClean="0">
              <a:latin typeface="Consolas" panose="020B0609020204030204" pitchFamily="49" charset="0"/>
              <a:ea typeface="ＭＳ Ｐゴシック" panose="020B0600070205080204" pitchFamily="34" charset="-128"/>
              <a:cs typeface="Consolas" panose="020B0609020204030204" pitchFamily="49" charset="0"/>
            </a:endParaRPr>
          </a:p>
          <a:p>
            <a:r>
              <a:rPr lang="en-CA" altLang="en-US" b="1" smtClean="0">
                <a:ea typeface="ＭＳ Ｐゴシック" panose="020B0600070205080204" pitchFamily="34" charset="-128"/>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for1.py</a:t>
            </a:r>
            <a:endParaRPr lang="en-US" altLang="en-US" sz="1800" smtClean="0">
              <a:latin typeface="Arial" panose="020B0604020202020204" pitchFamily="34" charset="0"/>
              <a:ea typeface="ＭＳ Ｐゴシック" panose="020B0600070205080204" pitchFamily="34" charset="-128"/>
            </a:endParaRPr>
          </a:p>
          <a:p>
            <a:pPr marL="800100" lvl="1" indent="-342900">
              <a:spcBef>
                <a:spcPct val="30000"/>
              </a:spcBef>
              <a:buFont typeface="Times New Roman" panose="02020603050405020304" pitchFamily="18" charset="0"/>
              <a:buNone/>
            </a:pPr>
            <a:r>
              <a:rPr lang="en-US" altLang="en-US" smtClean="0">
                <a:latin typeface="Arial" panose="020B0604020202020204" pitchFamily="34" charset="0"/>
                <a:ea typeface="ＭＳ Ｐゴシック" panose="020B0600070205080204" pitchFamily="34" charset="-128"/>
              </a:rPr>
              <a:t>  </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total = 0</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for i in range (1, 4, 1):</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total = total + i</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print("i=", i, "\ttotal=", total)</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print("Done!")</a:t>
            </a:r>
          </a:p>
        </p:txBody>
      </p:sp>
      <p:grpSp>
        <p:nvGrpSpPr>
          <p:cNvPr id="2" name="Group 16"/>
          <p:cNvGrpSpPr>
            <a:grpSpLocks/>
          </p:cNvGrpSpPr>
          <p:nvPr/>
        </p:nvGrpSpPr>
        <p:grpSpPr bwMode="auto">
          <a:xfrm>
            <a:off x="2335213" y="2990850"/>
            <a:ext cx="3898900" cy="965200"/>
            <a:chOff x="2058918" y="3563672"/>
            <a:chExt cx="3898970" cy="966205"/>
          </a:xfrm>
        </p:grpSpPr>
        <p:sp>
          <p:nvSpPr>
            <p:cNvPr id="33807" name="Line 5"/>
            <p:cNvSpPr>
              <a:spLocks noChangeShapeType="1"/>
            </p:cNvSpPr>
            <p:nvPr/>
          </p:nvSpPr>
          <p:spPr bwMode="auto">
            <a:xfrm flipH="1">
              <a:off x="2058918" y="3788926"/>
              <a:ext cx="1979682" cy="740951"/>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33808" name="Text Box 6"/>
            <p:cNvSpPr txBox="1">
              <a:spLocks noChangeArrowheads="1"/>
            </p:cNvSpPr>
            <p:nvPr/>
          </p:nvSpPr>
          <p:spPr bwMode="auto">
            <a:xfrm>
              <a:off x="4038600" y="3563672"/>
              <a:ext cx="1919288"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600" b="1">
                  <a:solidFill>
                    <a:srgbClr val="FF0000"/>
                  </a:solidFill>
                  <a:latin typeface="Arial" panose="020B0604020202020204" pitchFamily="34" charset="0"/>
                </a:rPr>
                <a:t>1) Initialize control</a:t>
              </a:r>
            </a:p>
          </p:txBody>
        </p:sp>
      </p:grpSp>
      <p:grpSp>
        <p:nvGrpSpPr>
          <p:cNvPr id="3" name="Group 17"/>
          <p:cNvGrpSpPr>
            <a:grpSpLocks/>
          </p:cNvGrpSpPr>
          <p:nvPr/>
        </p:nvGrpSpPr>
        <p:grpSpPr bwMode="auto">
          <a:xfrm>
            <a:off x="3429905" y="3481077"/>
            <a:ext cx="3125787" cy="787400"/>
            <a:chOff x="3175081" y="4172130"/>
            <a:chExt cx="3124926" cy="786944"/>
          </a:xfrm>
        </p:grpSpPr>
        <p:sp>
          <p:nvSpPr>
            <p:cNvPr id="33805" name="Line 8"/>
            <p:cNvSpPr>
              <a:spLocks noChangeShapeType="1"/>
            </p:cNvSpPr>
            <p:nvPr/>
          </p:nvSpPr>
          <p:spPr bwMode="auto">
            <a:xfrm flipH="1">
              <a:off x="3175081" y="4310688"/>
              <a:ext cx="1219926" cy="648386"/>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33806" name="Text Box 9"/>
            <p:cNvSpPr txBox="1">
              <a:spLocks noChangeArrowheads="1"/>
            </p:cNvSpPr>
            <p:nvPr/>
          </p:nvSpPr>
          <p:spPr bwMode="auto">
            <a:xfrm>
              <a:off x="4395007" y="4172130"/>
              <a:ext cx="19050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600" b="1">
                  <a:solidFill>
                    <a:srgbClr val="FF0000"/>
                  </a:solidFill>
                  <a:latin typeface="Arial" panose="020B0604020202020204" pitchFamily="34" charset="0"/>
                </a:rPr>
                <a:t> 2) Check condition</a:t>
              </a:r>
              <a:r>
                <a:rPr lang="en-CA" altLang="en-US" sz="1600">
                  <a:solidFill>
                    <a:schemeClr val="hlink"/>
                  </a:solidFill>
                  <a:latin typeface="Arial" panose="020B0604020202020204" pitchFamily="34" charset="0"/>
                </a:rPr>
                <a:t>      </a:t>
              </a:r>
            </a:p>
          </p:txBody>
        </p:sp>
      </p:grpSp>
      <p:grpSp>
        <p:nvGrpSpPr>
          <p:cNvPr id="4" name="Group 1"/>
          <p:cNvGrpSpPr>
            <a:grpSpLocks/>
          </p:cNvGrpSpPr>
          <p:nvPr/>
        </p:nvGrpSpPr>
        <p:grpSpPr bwMode="auto">
          <a:xfrm>
            <a:off x="5267325" y="4754563"/>
            <a:ext cx="3392488" cy="422275"/>
            <a:chOff x="5142588" y="5395238"/>
            <a:chExt cx="3391811" cy="422275"/>
          </a:xfrm>
        </p:grpSpPr>
        <p:sp>
          <p:nvSpPr>
            <p:cNvPr id="33802" name="AutoShape 11"/>
            <p:cNvSpPr>
              <a:spLocks/>
            </p:cNvSpPr>
            <p:nvPr/>
          </p:nvSpPr>
          <p:spPr bwMode="auto">
            <a:xfrm>
              <a:off x="5142588" y="5395238"/>
              <a:ext cx="266701" cy="422275"/>
            </a:xfrm>
            <a:prstGeom prst="rightBrace">
              <a:avLst>
                <a:gd name="adj1" fmla="val 17922"/>
                <a:gd name="adj2" fmla="val 5000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400">
                <a:latin typeface="Arial" panose="020B0604020202020204" pitchFamily="34" charset="0"/>
              </a:endParaRPr>
            </a:p>
          </p:txBody>
        </p:sp>
        <p:sp>
          <p:nvSpPr>
            <p:cNvPr id="33803" name="Line 12"/>
            <p:cNvSpPr>
              <a:spLocks noChangeShapeType="1"/>
            </p:cNvSpPr>
            <p:nvPr/>
          </p:nvSpPr>
          <p:spPr bwMode="auto">
            <a:xfrm flipH="1">
              <a:off x="5409288" y="5606375"/>
              <a:ext cx="1524911" cy="1"/>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33804" name="Text Box 13"/>
            <p:cNvSpPr txBox="1">
              <a:spLocks noChangeArrowheads="1"/>
            </p:cNvSpPr>
            <p:nvPr/>
          </p:nvSpPr>
          <p:spPr bwMode="auto">
            <a:xfrm>
              <a:off x="6934199" y="5483679"/>
              <a:ext cx="1600200" cy="24539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b="1">
                  <a:solidFill>
                    <a:srgbClr val="FF0000"/>
                  </a:solidFill>
                  <a:latin typeface="Arial" panose="020B0604020202020204" pitchFamily="34" charset="0"/>
                </a:rPr>
                <a:t>3) Execute body</a:t>
              </a:r>
            </a:p>
          </p:txBody>
        </p:sp>
      </p:grpSp>
      <p:grpSp>
        <p:nvGrpSpPr>
          <p:cNvPr id="5" name="Group 13"/>
          <p:cNvGrpSpPr>
            <a:grpSpLocks/>
          </p:cNvGrpSpPr>
          <p:nvPr/>
        </p:nvGrpSpPr>
        <p:grpSpPr bwMode="auto">
          <a:xfrm>
            <a:off x="3935413" y="3784600"/>
            <a:ext cx="5054600" cy="508000"/>
            <a:chOff x="2057400" y="3080377"/>
            <a:chExt cx="5054600" cy="507976"/>
          </a:xfrm>
        </p:grpSpPr>
        <p:sp>
          <p:nvSpPr>
            <p:cNvPr id="33800" name="Line 15"/>
            <p:cNvSpPr>
              <a:spLocks noChangeShapeType="1"/>
            </p:cNvSpPr>
            <p:nvPr/>
          </p:nvSpPr>
          <p:spPr bwMode="auto">
            <a:xfrm flipH="1">
              <a:off x="2057400" y="3185381"/>
              <a:ext cx="3289300" cy="40297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33801" name="Text Box 16"/>
            <p:cNvSpPr txBox="1">
              <a:spLocks noChangeArrowheads="1"/>
            </p:cNvSpPr>
            <p:nvPr/>
          </p:nvSpPr>
          <p:spPr bwMode="auto">
            <a:xfrm>
              <a:off x="5346700" y="3080377"/>
              <a:ext cx="17653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b="1">
                  <a:solidFill>
                    <a:srgbClr val="FF0000"/>
                  </a:solidFill>
                  <a:latin typeface="Arial" panose="020B0604020202020204" pitchFamily="34" charset="0"/>
                </a:rPr>
                <a:t>4) Update control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For</a:t>
            </a:r>
            <a:r>
              <a:rPr lang="en-US" altLang="en-US" smtClean="0">
                <a:ea typeface="ＭＳ Ｐゴシック" panose="020B0600070205080204" pitchFamily="34" charset="-128"/>
              </a:rPr>
              <a:t> Loop</a:t>
            </a:r>
          </a:p>
        </p:txBody>
      </p:sp>
      <p:sp>
        <p:nvSpPr>
          <p:cNvPr id="35843" name="Rectangle 3"/>
          <p:cNvSpPr>
            <a:spLocks noGrp="1" noChangeArrowheads="1"/>
          </p:cNvSpPr>
          <p:nvPr>
            <p:ph idx="1"/>
          </p:nvPr>
        </p:nvSpPr>
        <p:spPr/>
        <p:txBody>
          <a:bodyPr/>
          <a:lstStyle/>
          <a:p>
            <a:r>
              <a:rPr lang="en-CA" altLang="en-US" smtClean="0">
                <a:ea typeface="ＭＳ Ｐゴシック" panose="020B0600070205080204" pitchFamily="34" charset="-128"/>
              </a:rPr>
              <a:t>In Python a </a:t>
            </a:r>
            <a:r>
              <a:rPr lang="en-CA" altLang="en-US" sz="2000" smtClean="0">
                <a:latin typeface="Consolas" panose="020B0609020204030204" pitchFamily="49" charset="0"/>
                <a:ea typeface="ＭＳ Ｐゴシック" panose="020B0600070205080204" pitchFamily="34" charset="-128"/>
                <a:cs typeface="Consolas" panose="020B0609020204030204" pitchFamily="49" charset="0"/>
              </a:rPr>
              <a:t>for</a:t>
            </a:r>
            <a:r>
              <a:rPr lang="en-CA" altLang="en-US" smtClean="0">
                <a:ea typeface="ＭＳ Ｐゴシック" panose="020B0600070205080204" pitchFamily="34" charset="-128"/>
              </a:rPr>
              <a:t>-loop is used to step through a sequence </a:t>
            </a:r>
          </a:p>
          <a:p>
            <a:r>
              <a:rPr lang="en-CA" altLang="en-US" b="1" smtClean="0">
                <a:ea typeface="ＭＳ Ｐゴシック" panose="020B0600070205080204" pitchFamily="34" charset="-128"/>
              </a:rPr>
              <a:t>Syntax:</a:t>
            </a:r>
          </a:p>
          <a:p>
            <a:pPr marL="800100" lvl="1" indent="-342900">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for &lt;</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name of loop control&gt;</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in &lt;</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something that can be iterated</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&gt;:</a:t>
            </a:r>
          </a:p>
          <a:p>
            <a:pPr marL="800100" lvl="1" indent="-342900">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body</a:t>
            </a:r>
            <a:endParaRPr lang="en-CA" altLang="en-US" sz="1600" i="1" smtClean="0">
              <a:latin typeface="Consolas" panose="020B0609020204030204" pitchFamily="49" charset="0"/>
              <a:ea typeface="ＭＳ Ｐゴシック" panose="020B0600070205080204" pitchFamily="34" charset="-128"/>
              <a:cs typeface="Consolas" panose="020B0609020204030204" pitchFamily="49" charset="0"/>
            </a:endParaRPr>
          </a:p>
          <a:p>
            <a:r>
              <a:rPr lang="en-CA" altLang="en-US" b="1" smtClean="0">
                <a:ea typeface="ＭＳ Ｐゴシック" panose="020B0600070205080204" pitchFamily="34" charset="-128"/>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for1.py</a:t>
            </a:r>
            <a:endParaRPr lang="en-CA" altLang="en-US" sz="2000" b="1" smtClean="0">
              <a:latin typeface="Consolas" panose="020B0609020204030204" pitchFamily="49" charset="0"/>
              <a:ea typeface="ＭＳ Ｐゴシック" panose="020B0600070205080204" pitchFamily="34" charset="-128"/>
              <a:cs typeface="Consolas" panose="020B0609020204030204" pitchFamily="49" charset="0"/>
            </a:endParaRP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 = 0</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total = 0</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for i in range (1, 4, 1):</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total = total + i</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print("i=", i, "\ttotal=", total)</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print("Done!")</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950" y="3505200"/>
            <a:ext cx="26733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randombar(horizontal)">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CA" altLang="en-US" smtClean="0">
                <a:ea typeface="ＭＳ Ｐゴシック" panose="020B0600070205080204" pitchFamily="34" charset="-128"/>
              </a:rPr>
              <a:t>Tracing The First </a:t>
            </a:r>
            <a:r>
              <a:rPr lang="en-CA" altLang="en-US" sz="2800" smtClean="0">
                <a:latin typeface="Consolas" panose="020B0609020204030204" pitchFamily="49" charset="0"/>
                <a:ea typeface="ＭＳ Ｐゴシック" panose="020B0600070205080204" pitchFamily="34" charset="-128"/>
                <a:cs typeface="Consolas" panose="020B0609020204030204" pitchFamily="49" charset="0"/>
              </a:rPr>
              <a:t>For</a:t>
            </a:r>
            <a:r>
              <a:rPr lang="en-CA" altLang="en-US" smtClean="0">
                <a:ea typeface="ＭＳ Ｐゴシック" panose="020B0600070205080204" pitchFamily="34" charset="-128"/>
              </a:rPr>
              <a:t> Loop Example</a:t>
            </a:r>
          </a:p>
        </p:txBody>
      </p:sp>
      <p:grpSp>
        <p:nvGrpSpPr>
          <p:cNvPr id="37891" name="Group 3"/>
          <p:cNvGrpSpPr>
            <a:grpSpLocks/>
          </p:cNvGrpSpPr>
          <p:nvPr/>
        </p:nvGrpSpPr>
        <p:grpSpPr bwMode="auto">
          <a:xfrm>
            <a:off x="546100" y="1320800"/>
            <a:ext cx="2095500" cy="588963"/>
            <a:chOff x="344" y="832"/>
            <a:chExt cx="1320" cy="371"/>
          </a:xfrm>
        </p:grpSpPr>
        <p:sp>
          <p:nvSpPr>
            <p:cNvPr id="37895" name="Text Box 4"/>
            <p:cNvSpPr txBox="1">
              <a:spLocks noChangeArrowheads="1"/>
            </p:cNvSpPr>
            <p:nvPr/>
          </p:nvSpPr>
          <p:spPr bwMode="auto">
            <a:xfrm>
              <a:off x="344" y="832"/>
              <a:ext cx="1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b="1">
                  <a:latin typeface="Consolas" panose="020B0609020204030204" pitchFamily="49" charset="0"/>
                  <a:cs typeface="Consolas" panose="020B0609020204030204" pitchFamily="49" charset="0"/>
                </a:rPr>
                <a:t>Execution</a:t>
              </a:r>
            </a:p>
          </p:txBody>
        </p:sp>
        <p:sp>
          <p:nvSpPr>
            <p:cNvPr id="37896" name="Text Box 5"/>
            <p:cNvSpPr txBox="1">
              <a:spLocks noChangeArrowheads="1"/>
            </p:cNvSpPr>
            <p:nvPr/>
          </p:nvSpPr>
          <p:spPr bwMode="auto">
            <a:xfrm>
              <a:off x="584" y="1048"/>
              <a:ext cx="10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&gt;python for1.py</a:t>
              </a:r>
            </a:p>
          </p:txBody>
        </p:sp>
      </p:grpSp>
      <p:sp>
        <p:nvSpPr>
          <p:cNvPr id="37892" name="Text Box 6"/>
          <p:cNvSpPr txBox="1">
            <a:spLocks noChangeArrowheads="1"/>
          </p:cNvSpPr>
          <p:nvPr/>
        </p:nvSpPr>
        <p:spPr bwMode="auto">
          <a:xfrm>
            <a:off x="4673600" y="1346200"/>
            <a:ext cx="201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800" b="1">
                <a:latin typeface="Consolas" panose="020B0609020204030204" pitchFamily="49" charset="0"/>
                <a:cs typeface="Consolas" panose="020B0609020204030204" pitchFamily="49" charset="0"/>
              </a:rPr>
              <a:t>Variables</a:t>
            </a:r>
          </a:p>
        </p:txBody>
      </p:sp>
      <p:sp>
        <p:nvSpPr>
          <p:cNvPr id="37893" name="Text Box 7"/>
          <p:cNvSpPr txBox="1">
            <a:spLocks noChangeArrowheads="1"/>
          </p:cNvSpPr>
          <p:nvPr/>
        </p:nvSpPr>
        <p:spPr bwMode="auto">
          <a:xfrm>
            <a:off x="4483100" y="1714500"/>
            <a:ext cx="469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i</a:t>
            </a:r>
          </a:p>
        </p:txBody>
      </p:sp>
      <p:sp>
        <p:nvSpPr>
          <p:cNvPr id="37894" name="Text Box 8"/>
          <p:cNvSpPr txBox="1">
            <a:spLocks noChangeArrowheads="1"/>
          </p:cNvSpPr>
          <p:nvPr/>
        </p:nvSpPr>
        <p:spPr bwMode="auto">
          <a:xfrm>
            <a:off x="6007100" y="1714500"/>
            <a:ext cx="571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total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ea typeface="ＭＳ Ｐゴシック" panose="020B0600070205080204" pitchFamily="34" charset="-128"/>
              </a:rPr>
              <a:t>Counting Down With A </a:t>
            </a: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For</a:t>
            </a:r>
            <a:r>
              <a:rPr lang="en-US" altLang="en-US" smtClean="0">
                <a:ea typeface="ＭＳ Ｐゴシック" panose="020B0600070205080204" pitchFamily="34" charset="-128"/>
              </a:rPr>
              <a:t> Loop</a:t>
            </a:r>
          </a:p>
        </p:txBody>
      </p:sp>
      <p:sp>
        <p:nvSpPr>
          <p:cNvPr id="39939" name="Rectangle 3"/>
          <p:cNvSpPr>
            <a:spLocks noGrp="1" noChangeArrowheads="1"/>
          </p:cNvSpPr>
          <p:nvPr>
            <p:ph idx="1"/>
          </p:nvPr>
        </p:nvSpPr>
        <p:spPr/>
        <p:txBody>
          <a:bodyPr/>
          <a:lstStyle/>
          <a:p>
            <a:r>
              <a:rPr lang="en-CA" altLang="en-US" b="1" smtClean="0">
                <a:ea typeface="ＭＳ Ｐゴシック" panose="020B0600070205080204" pitchFamily="34" charset="-128"/>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for2.py</a:t>
            </a:r>
            <a:endParaRPr lang="en-CA" altLang="en-US" b="1" smtClean="0">
              <a:latin typeface="Consolas" panose="020B0609020204030204" pitchFamily="49" charset="0"/>
              <a:ea typeface="ＭＳ Ｐゴシック" panose="020B0600070205080204" pitchFamily="34" charset="-128"/>
              <a:cs typeface="Consolas" panose="020B0609020204030204" pitchFamily="49" charset="0"/>
            </a:endParaRPr>
          </a:p>
          <a:p>
            <a:endParaRPr lang="en-CA" altLang="en-US" sz="2000" smtClean="0">
              <a:latin typeface="Arial" panose="020B0604020202020204" pitchFamily="34" charset="0"/>
              <a:ea typeface="ＭＳ Ｐゴシック" panose="020B0600070205080204" pitchFamily="34" charset="-128"/>
            </a:endParaRPr>
          </a:p>
          <a:p>
            <a:pPr lvl="1">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i = 0</a:t>
            </a:r>
          </a:p>
          <a:p>
            <a:pPr lvl="1">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total = 0</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for i in range (3, 0, -1):</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total = total + i</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 i, "\t total = ", total)</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print("Done!")</a:t>
            </a:r>
          </a:p>
          <a:p>
            <a:endParaRPr lang="en-CA" altLang="en-US" sz="1800" smtClean="0">
              <a:latin typeface="Arial" panose="020B0604020202020204" pitchFamily="34" charset="0"/>
              <a:ea typeface="ＭＳ Ｐゴシック" panose="020B0600070205080204" pitchFamily="34" charset="-128"/>
            </a:endParaRPr>
          </a:p>
          <a:p>
            <a:endParaRPr lang="en-US" altLang="en-US" sz="180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CA" altLang="en-US" smtClean="0">
                <a:ea typeface="ＭＳ Ｐゴシック" panose="020B0600070205080204" pitchFamily="34" charset="-128"/>
              </a:rPr>
              <a:t>Tracing The Second </a:t>
            </a:r>
            <a:r>
              <a:rPr lang="en-CA" altLang="en-US" smtClean="0">
                <a:latin typeface="Consolas" panose="020B0609020204030204" pitchFamily="49" charset="0"/>
                <a:ea typeface="ＭＳ Ｐゴシック" panose="020B0600070205080204" pitchFamily="34" charset="-128"/>
                <a:cs typeface="Consolas" panose="020B0609020204030204" pitchFamily="49" charset="0"/>
              </a:rPr>
              <a:t>For</a:t>
            </a:r>
            <a:r>
              <a:rPr lang="en-CA" altLang="en-US" smtClean="0">
                <a:ea typeface="ＭＳ Ｐゴシック" panose="020B0600070205080204" pitchFamily="34" charset="-128"/>
              </a:rPr>
              <a:t> Loop Example</a:t>
            </a:r>
          </a:p>
        </p:txBody>
      </p:sp>
      <p:grpSp>
        <p:nvGrpSpPr>
          <p:cNvPr id="41987" name="Group 3"/>
          <p:cNvGrpSpPr>
            <a:grpSpLocks/>
          </p:cNvGrpSpPr>
          <p:nvPr/>
        </p:nvGrpSpPr>
        <p:grpSpPr bwMode="auto">
          <a:xfrm>
            <a:off x="546100" y="1320800"/>
            <a:ext cx="2095500" cy="588963"/>
            <a:chOff x="344" y="832"/>
            <a:chExt cx="1320" cy="371"/>
          </a:xfrm>
        </p:grpSpPr>
        <p:sp>
          <p:nvSpPr>
            <p:cNvPr id="41991" name="Text Box 4"/>
            <p:cNvSpPr txBox="1">
              <a:spLocks noChangeArrowheads="1"/>
            </p:cNvSpPr>
            <p:nvPr/>
          </p:nvSpPr>
          <p:spPr bwMode="auto">
            <a:xfrm>
              <a:off x="344" y="832"/>
              <a:ext cx="1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b="1">
                  <a:latin typeface="Consolas" panose="020B0609020204030204" pitchFamily="49" charset="0"/>
                  <a:cs typeface="Consolas" panose="020B0609020204030204" pitchFamily="49" charset="0"/>
                </a:rPr>
                <a:t>Execution</a:t>
              </a:r>
            </a:p>
          </p:txBody>
        </p:sp>
        <p:sp>
          <p:nvSpPr>
            <p:cNvPr id="41992" name="Text Box 5"/>
            <p:cNvSpPr txBox="1">
              <a:spLocks noChangeArrowheads="1"/>
            </p:cNvSpPr>
            <p:nvPr/>
          </p:nvSpPr>
          <p:spPr bwMode="auto">
            <a:xfrm>
              <a:off x="584" y="1048"/>
              <a:ext cx="10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&gt;python for2.py</a:t>
              </a:r>
            </a:p>
          </p:txBody>
        </p:sp>
      </p:grpSp>
      <p:sp>
        <p:nvSpPr>
          <p:cNvPr id="41988" name="Text Box 6"/>
          <p:cNvSpPr txBox="1">
            <a:spLocks noChangeArrowheads="1"/>
          </p:cNvSpPr>
          <p:nvPr/>
        </p:nvSpPr>
        <p:spPr bwMode="auto">
          <a:xfrm>
            <a:off x="4673600" y="1346200"/>
            <a:ext cx="201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800" b="1">
                <a:latin typeface="Consolas" panose="020B0609020204030204" pitchFamily="49" charset="0"/>
                <a:cs typeface="Consolas" panose="020B0609020204030204" pitchFamily="49" charset="0"/>
              </a:rPr>
              <a:t>Variables</a:t>
            </a:r>
          </a:p>
        </p:txBody>
      </p:sp>
      <p:sp>
        <p:nvSpPr>
          <p:cNvPr id="41989" name="Text Box 7"/>
          <p:cNvSpPr txBox="1">
            <a:spLocks noChangeArrowheads="1"/>
          </p:cNvSpPr>
          <p:nvPr/>
        </p:nvSpPr>
        <p:spPr bwMode="auto">
          <a:xfrm>
            <a:off x="4483100" y="1714500"/>
            <a:ext cx="469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i</a:t>
            </a:r>
          </a:p>
        </p:txBody>
      </p:sp>
      <p:sp>
        <p:nvSpPr>
          <p:cNvPr id="41990" name="Text Box 8"/>
          <p:cNvSpPr txBox="1">
            <a:spLocks noChangeArrowheads="1"/>
          </p:cNvSpPr>
          <p:nvPr/>
        </p:nvSpPr>
        <p:spPr bwMode="auto">
          <a:xfrm>
            <a:off x="6007100" y="1714500"/>
            <a:ext cx="571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total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latin typeface="Consolas" panose="020B0609020204030204" pitchFamily="49" charset="0"/>
                <a:ea typeface="+mj-ea"/>
                <a:cs typeface="Consolas" panose="020B0609020204030204" pitchFamily="49" charset="0"/>
              </a:rPr>
              <a:t>For</a:t>
            </a:r>
            <a:r>
              <a:rPr lang="en-US" sz="2800" dirty="0" smtClean="0">
                <a:latin typeface="+mn-lt"/>
                <a:ea typeface="+mj-ea"/>
                <a:cs typeface="Consolas" panose="020B0609020204030204" pitchFamily="49" charset="0"/>
              </a:rPr>
              <a:t> </a:t>
            </a:r>
            <a:r>
              <a:rPr lang="en-US" sz="2800" dirty="0" smtClean="0">
                <a:ea typeface="+mj-ea"/>
                <a:cs typeface="+mj-cs"/>
              </a:rPr>
              <a:t>Loop: Stepping Through A Sequence Of Characters</a:t>
            </a:r>
            <a:endParaRPr lang="en-US" sz="2800" dirty="0">
              <a:ea typeface="+mj-ea"/>
              <a:cs typeface="+mj-cs"/>
            </a:endParaRPr>
          </a:p>
        </p:txBody>
      </p:sp>
      <p:sp>
        <p:nvSpPr>
          <p:cNvPr id="3" name="Content Placeholder 2"/>
          <p:cNvSpPr>
            <a:spLocks noGrp="1"/>
          </p:cNvSpPr>
          <p:nvPr>
            <p:ph idx="1"/>
          </p:nvPr>
        </p:nvSpPr>
        <p:spPr>
          <a:xfrm>
            <a:off x="468313" y="1143000"/>
            <a:ext cx="8229600" cy="5410200"/>
          </a:xfrm>
        </p:spPr>
        <p:txBody>
          <a:bodyPr/>
          <a:lstStyle/>
          <a:p>
            <a:r>
              <a:rPr lang="en-US" altLang="en-US" smtClean="0">
                <a:ea typeface="ＭＳ Ｐゴシック" panose="020B0600070205080204" pitchFamily="34" charset="-128"/>
              </a:rPr>
              <a:t>Recall: A for-loop in Python can step through any iteratable sequence (number sequence, characters in a string, lines in a file).</a:t>
            </a:r>
          </a:p>
          <a:p>
            <a:r>
              <a:rPr lang="en-US" altLang="en-US" smtClean="0">
                <a:ea typeface="ＭＳ Ｐゴシック" panose="020B0600070205080204" pitchFamily="34" charset="-128"/>
              </a:rPr>
              <a:t>Example: </a:t>
            </a: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for3.py</a:t>
            </a: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activity = input("What are you doing with dog now: ")</a:t>
            </a: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print("We are taking the dog for a '", end="")</a:t>
            </a:r>
          </a:p>
          <a:p>
            <a:pPr marL="400050" lvl="1" indent="0">
              <a:buFont typeface="Arial" panose="020B0604020202020204" pitchFamily="34" charset="0"/>
              <a:buNone/>
            </a:pPr>
            <a:endParaRPr lang="en-US" altLang="en-US" sz="1800" smtClean="0">
              <a:latin typeface="Consolas" panose="020B0609020204030204" pitchFamily="49" charset="0"/>
              <a:ea typeface="ＭＳ Ｐゴシック" panose="020B0600070205080204" pitchFamily="34" charset="-128"/>
              <a:cs typeface="Consolas" panose="020B0609020204030204" pitchFamily="49" charset="0"/>
            </a:endParaRPr>
          </a:p>
          <a:p>
            <a:pPr marL="400050" lvl="1" indent="0">
              <a:buFont typeface="Arial" panose="020B0604020202020204" pitchFamily="34" charset="0"/>
              <a:buNone/>
            </a:pPr>
            <a:endParaRPr lang="en-US" altLang="en-US" sz="1800" smtClean="0">
              <a:latin typeface="Consolas" panose="020B0609020204030204" pitchFamily="49" charset="0"/>
              <a:ea typeface="ＭＳ Ｐゴシック" panose="020B0600070205080204" pitchFamily="34" charset="-128"/>
              <a:cs typeface="Consolas" panose="020B0609020204030204" pitchFamily="49" charset="0"/>
            </a:endParaRPr>
          </a:p>
          <a:p>
            <a:pPr marL="400050" lvl="1" indent="0">
              <a:buFont typeface="Arial" panose="020B0604020202020204" pitchFamily="34" charset="0"/>
              <a:buNone/>
            </a:pPr>
            <a:endParaRPr lang="en-US" altLang="en-US" sz="1800" smtClean="0">
              <a:latin typeface="Consolas" panose="020B0609020204030204" pitchFamily="49" charset="0"/>
              <a:ea typeface="ＭＳ Ｐゴシック" panose="020B0600070205080204" pitchFamily="34" charset="-128"/>
              <a:cs typeface="Consolas" panose="020B0609020204030204" pitchFamily="49" charset="0"/>
            </a:endParaRP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for ch in activity:</a:t>
            </a: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print(ch + "-", end="")</a:t>
            </a: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print("'")</a:t>
            </a:r>
          </a:p>
          <a:p>
            <a:endParaRPr lang="en-US" altLang="en-US" smtClean="0">
              <a:latin typeface="Consolas" panose="020B0609020204030204" pitchFamily="49" charset="0"/>
              <a:ea typeface="ＭＳ Ｐゴシック" panose="020B0600070205080204" pitchFamily="34" charset="-128"/>
              <a:cs typeface="Consolas" panose="020B0609020204030204" pitchFamily="49" charset="0"/>
            </a:endParaRPr>
          </a:p>
        </p:txBody>
      </p:sp>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t="50000" r="25024"/>
          <a:stretch>
            <a:fillRect/>
          </a:stretch>
        </p:blipFill>
        <p:spPr bwMode="auto">
          <a:xfrm>
            <a:off x="1219200" y="3581400"/>
            <a:ext cx="53498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80383" t="50000" r="14165"/>
          <a:stretch>
            <a:fillRect/>
          </a:stretch>
        </p:blipFill>
        <p:spPr bwMode="auto">
          <a:xfrm>
            <a:off x="4867275" y="4729163"/>
            <a:ext cx="388938"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75066" t="50000" r="19368"/>
          <a:stretch>
            <a:fillRect/>
          </a:stretch>
        </p:blipFill>
        <p:spPr bwMode="auto">
          <a:xfrm>
            <a:off x="4495800" y="4724400"/>
            <a:ext cx="3968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85698" t="50000" r="9167"/>
          <a:stretch>
            <a:fillRect/>
          </a:stretch>
        </p:blipFill>
        <p:spPr bwMode="auto">
          <a:xfrm>
            <a:off x="5256213" y="4724400"/>
            <a:ext cx="366712"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l="90924" t="50000" r="3351"/>
          <a:stretch>
            <a:fillRect/>
          </a:stretch>
        </p:blipFill>
        <p:spPr bwMode="auto">
          <a:xfrm>
            <a:off x="5622925" y="4729163"/>
            <a:ext cx="407988"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l="96603" t="50000"/>
          <a:stretch>
            <a:fillRect/>
          </a:stretch>
        </p:blipFill>
        <p:spPr bwMode="auto">
          <a:xfrm>
            <a:off x="6007100" y="4729163"/>
            <a:ext cx="241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141314"/>
                                        </p:tgtEl>
                                        <p:attrNameLst>
                                          <p:attrName>style.visibility</p:attrName>
                                        </p:attrNameLst>
                                      </p:cBhvr>
                                      <p:to>
                                        <p:strVal val="visible"/>
                                      </p:to>
                                    </p:set>
                                    <p:animEffect transition="in" filter="randombar(horizontal)">
                                      <p:cBhvr>
                                        <p:cTn id="23" dur="500"/>
                                        <p:tgtEl>
                                          <p:spTgt spid="1413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ntr" presetSubtype="1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horizontal)">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Erroneous </a:t>
            </a:r>
            <a:r>
              <a:rPr lang="en-US" altLang="en-US" dirty="0" smtClean="0">
                <a:latin typeface="Consolas" panose="020B0609020204030204" pitchFamily="49" charset="0"/>
                <a:ea typeface="ＭＳ Ｐゴシック" panose="020B0600070205080204" pitchFamily="34" charset="-128"/>
                <a:cs typeface="Consolas" panose="020B0609020204030204" pitchFamily="49" charset="0"/>
              </a:rPr>
              <a:t>For</a:t>
            </a:r>
            <a:r>
              <a:rPr lang="en-US" altLang="en-US" dirty="0" smtClean="0">
                <a:ea typeface="ＭＳ Ｐゴシック" panose="020B0600070205080204" pitchFamily="34" charset="-128"/>
              </a:rPr>
              <a:t> </a:t>
            </a:r>
            <a:r>
              <a:rPr lang="en-US" altLang="en-US" dirty="0" smtClean="0">
                <a:ea typeface="ＭＳ Ｐゴシック" panose="020B0600070205080204" pitchFamily="34" charset="-128"/>
              </a:rPr>
              <a:t>Loops (If There Is Time)</a:t>
            </a:r>
            <a:endParaRPr lang="en-US" altLang="en-US" dirty="0" smtClean="0">
              <a:ea typeface="ＭＳ Ｐゴシック" panose="020B0600070205080204" pitchFamily="34" charset="-128"/>
            </a:endParaRPr>
          </a:p>
        </p:txBody>
      </p:sp>
      <p:sp>
        <p:nvSpPr>
          <p:cNvPr id="26627" name="Rectangle 3"/>
          <p:cNvSpPr>
            <a:spLocks noGrp="1" noChangeArrowheads="1"/>
          </p:cNvSpPr>
          <p:nvPr>
            <p:ph idx="1"/>
          </p:nvPr>
        </p:nvSpPr>
        <p:spPr/>
        <p:txBody>
          <a:bodyPr/>
          <a:lstStyle/>
          <a:p>
            <a:pPr>
              <a:defRPr/>
            </a:pPr>
            <a:r>
              <a:rPr lang="en-US" altLang="en-US" dirty="0" smtClean="0">
                <a:ea typeface="+mn-ea"/>
                <a:cs typeface="+mn-cs"/>
              </a:rPr>
              <a:t>The logic of the loop is such that the end condition has already been reached with the start condition.</a:t>
            </a:r>
          </a:p>
          <a:p>
            <a:pPr>
              <a:defRPr/>
            </a:pPr>
            <a:r>
              <a:rPr lang="en-US" altLang="en-US" b="1" dirty="0" smtClean="0">
                <a:ea typeface="+mn-ea"/>
                <a:cs typeface="+mn-cs"/>
              </a:rPr>
              <a:t>Example: </a:t>
            </a:r>
            <a:r>
              <a:rPr lang="en-US" altLang="en-US" sz="2000" dirty="0" smtClean="0">
                <a:latin typeface="Consolas" panose="020B0609020204030204" pitchFamily="49" charset="0"/>
                <a:ea typeface="+mn-ea"/>
                <a:cs typeface="Consolas" panose="020B0609020204030204" pitchFamily="49" charset="0"/>
              </a:rPr>
              <a:t>for_error.py</a:t>
            </a:r>
          </a:p>
          <a:p>
            <a:pPr>
              <a:buFontTx/>
              <a:buNone/>
              <a:defRPr/>
            </a:pPr>
            <a:r>
              <a:rPr lang="en-US" altLang="en-US" sz="1800" dirty="0" smtClean="0">
                <a:latin typeface="Consolas" panose="020B0609020204030204" pitchFamily="49" charset="0"/>
                <a:ea typeface="+mn-ea"/>
                <a:cs typeface="Consolas" panose="020B0609020204030204" pitchFamily="49" charset="0"/>
              </a:rPr>
              <a:t>   for i in range (5, 0, 1):</a:t>
            </a:r>
          </a:p>
          <a:p>
            <a:pPr lvl="1">
              <a:buFont typeface="Times New Roman" panose="02020603050405020304" pitchFamily="18" charset="0"/>
              <a:buNone/>
              <a:defRPr/>
            </a:pPr>
            <a:r>
              <a:rPr lang="en-US" altLang="en-US" sz="1800" dirty="0" smtClean="0">
                <a:latin typeface="Consolas" panose="020B0609020204030204" pitchFamily="49" charset="0"/>
                <a:ea typeface="+mn-ea"/>
                <a:cs typeface="Consolas" panose="020B0609020204030204" pitchFamily="49" charset="0"/>
              </a:rPr>
              <a:t>     total = total + i</a:t>
            </a:r>
          </a:p>
          <a:p>
            <a:pPr lvl="1">
              <a:buFont typeface="Times New Roman" panose="02020603050405020304" pitchFamily="18" charset="0"/>
              <a:buNone/>
              <a:defRPr/>
            </a:pPr>
            <a:r>
              <a:rPr lang="en-US" altLang="en-US" sz="1800" dirty="0" smtClean="0">
                <a:latin typeface="Consolas" panose="020B0609020204030204" pitchFamily="49" charset="0"/>
                <a:ea typeface="+mn-ea"/>
                <a:cs typeface="Consolas" panose="020B0609020204030204" pitchFamily="49" charset="0"/>
              </a:rPr>
              <a:t>     print("i = ", i, "\t total = ", total)</a:t>
            </a:r>
          </a:p>
          <a:p>
            <a:pPr marL="398463" lvl="1" indent="0">
              <a:buFont typeface="Times New Roman" panose="02020603050405020304" pitchFamily="18" charset="0"/>
              <a:buNone/>
              <a:defRPr/>
            </a:pPr>
            <a:r>
              <a:rPr lang="en-US" altLang="en-US" sz="1800" dirty="0" smtClean="0">
                <a:latin typeface="Consolas" panose="020B0609020204030204" pitchFamily="49" charset="0"/>
                <a:ea typeface="+mn-ea"/>
                <a:cs typeface="Consolas" panose="020B0609020204030204" pitchFamily="49" charset="0"/>
              </a:rPr>
              <a:t>print("Done!")</a:t>
            </a:r>
          </a:p>
          <a:p>
            <a:pPr>
              <a:defRPr/>
            </a:pPr>
            <a:endParaRPr lang="en-US" altLang="en-US" sz="1800" dirty="0" smtClean="0">
              <a:latin typeface="Arial" charset="0"/>
              <a:ea typeface="+mn-ea"/>
              <a:cs typeface="+mn-cs"/>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419600"/>
            <a:ext cx="54816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Loop Increments Need </a:t>
            </a:r>
            <a:r>
              <a:rPr lang="en-US" altLang="en-US" dirty="0" smtClean="0">
                <a:solidFill>
                  <a:srgbClr val="FF0000"/>
                </a:solidFill>
                <a:ea typeface="ＭＳ Ｐゴシック" panose="020B0600070205080204" pitchFamily="34" charset="-128"/>
              </a:rPr>
              <a:t>Not Be Limited To One</a:t>
            </a:r>
          </a:p>
        </p:txBody>
      </p:sp>
      <p:sp>
        <p:nvSpPr>
          <p:cNvPr id="47107" name="Rectangle 3"/>
          <p:cNvSpPr>
            <a:spLocks noGrp="1" noChangeArrowheads="1"/>
          </p:cNvSpPr>
          <p:nvPr>
            <p:ph idx="1"/>
          </p:nvPr>
        </p:nvSpPr>
        <p:spPr/>
        <p:txBody>
          <a:bodyPr/>
          <a:lstStyle/>
          <a:p>
            <a:r>
              <a:rPr lang="en-US" altLang="en-US" b="1" dirty="0" smtClean="0">
                <a:ea typeface="ＭＳ Ｐゴシック" panose="020B0600070205080204" pitchFamily="34" charset="-128"/>
              </a:rPr>
              <a:t>While: </a:t>
            </a: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while_increment5.py</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0</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while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&lt;= 100):</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print("</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a:t>
            </a:r>
          </a:p>
          <a:p>
            <a:pPr lvl="1">
              <a:buFont typeface="Times New Roman" panose="02020603050405020304" pitchFamily="18" charset="0"/>
              <a:buNone/>
            </a:pPr>
            <a:r>
              <a:rPr lang="en-US" altLang="en-US" sz="1800" b="1"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b="1" dirty="0" err="1"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b="1"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800" b="1" dirty="0" err="1"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b="1"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+ 5</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US" altLang="en-US" dirty="0" smtClean="0">
              <a:latin typeface="Arial" panose="020B0604020202020204" pitchFamily="34" charset="0"/>
              <a:ea typeface="ＭＳ Ｐゴシック" panose="020B0600070205080204" pitchFamily="34" charset="-128"/>
            </a:endParaRPr>
          </a:p>
          <a:p>
            <a:r>
              <a:rPr lang="en-US" altLang="en-US" b="1" dirty="0" smtClean="0">
                <a:ea typeface="ＭＳ Ｐゴシック" panose="020B0600070205080204" pitchFamily="34" charset="-128"/>
              </a:rPr>
              <a:t>For: </a:t>
            </a: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for_increment5.py</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for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in range (0, 105, </a:t>
            </a:r>
            <a:r>
              <a:rPr lang="en-US" altLang="en-US" sz="1800" b="1" dirty="0" smtClean="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5</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print("</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a:t>
            </a:r>
          </a:p>
          <a:p>
            <a:pPr lvl="1">
              <a:buFont typeface="Times New Roman" panose="02020603050405020304" pitchFamily="18"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US" altLang="en-US" dirty="0" smtClean="0">
              <a:latin typeface="Arial" panose="020B0604020202020204" pitchFamily="34" charset="0"/>
              <a:ea typeface="ＭＳ Ｐゴシック" panose="020B0600070205080204" pitchFamily="34" charset="-128"/>
            </a:endParaRP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76400"/>
            <a:ext cx="1219200"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ea typeface="ＭＳ Ｐゴシック" panose="020B0600070205080204" pitchFamily="34" charset="-128"/>
              </a:rPr>
              <a:t>Sentinel Controlled Loops</a:t>
            </a:r>
          </a:p>
        </p:txBody>
      </p:sp>
      <p:sp>
        <p:nvSpPr>
          <p:cNvPr id="49155" name="Rectangle 3"/>
          <p:cNvSpPr>
            <a:spLocks noGrp="1" noChangeArrowheads="1"/>
          </p:cNvSpPr>
          <p:nvPr>
            <p:ph idx="1"/>
          </p:nvPr>
        </p:nvSpPr>
        <p:spPr/>
        <p:txBody>
          <a:bodyPr/>
          <a:lstStyle/>
          <a:p>
            <a:r>
              <a:rPr lang="en-US" altLang="en-US" dirty="0" smtClean="0">
                <a:ea typeface="ＭＳ Ｐゴシック" panose="020B0600070205080204" pitchFamily="34" charset="-128"/>
              </a:rPr>
              <a:t>The stopping condition for the loop occurs when the ‘sentinel’ value is </a:t>
            </a:r>
            <a:r>
              <a:rPr lang="en-US" altLang="en-US" dirty="0" smtClean="0">
                <a:ea typeface="ＭＳ Ｐゴシック" panose="020B0600070205080204" pitchFamily="34" charset="-128"/>
              </a:rPr>
              <a:t>reached e.g. sentinel: number less than zero (negative)</a:t>
            </a:r>
            <a:endParaRPr lang="en-US" altLang="en-US" b="1" dirty="0" smtClean="0">
              <a:ea typeface="ＭＳ Ｐゴシック" panose="020B0600070205080204" pitchFamily="34" charset="-128"/>
            </a:endParaRPr>
          </a:p>
          <a:p>
            <a:r>
              <a:rPr lang="en-US" altLang="en-US" b="1" dirty="0" smtClean="0">
                <a:ea typeface="ＭＳ Ｐゴシック" panose="020B0600070205080204" pitchFamily="34" charset="-128"/>
              </a:rPr>
              <a:t>Program name</a:t>
            </a:r>
            <a:r>
              <a:rPr lang="en-US" altLang="en-US" dirty="0" smtClean="0">
                <a:ea typeface="ＭＳ Ｐゴシック" panose="020B0600070205080204" pitchFamily="34" charset="-128"/>
              </a:rPr>
              <a:t>: </a:t>
            </a: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sum.py</a:t>
            </a:r>
            <a:endParaRPr lang="en-CA" altLang="en-US" sz="2000" b="1" dirty="0" smtClean="0">
              <a:latin typeface="Consolas" panose="020B0609020204030204" pitchFamily="49" charset="0"/>
              <a:ea typeface="ＭＳ Ｐゴシック" panose="020B0600070205080204" pitchFamily="34" charset="-128"/>
              <a:cs typeface="Consolas" panose="020B0609020204030204" pitchFamily="49" charset="0"/>
            </a:endParaRP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total = 0</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temp = 0</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while(temp &gt;= 0):</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temp = input ("Enter a non-negative integer (negative to end  </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series): ")</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temp =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int</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(temp)</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if (temp &gt;= 0):</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total = total + temp</a:t>
            </a:r>
          </a:p>
          <a:p>
            <a:pPr lvl="1">
              <a:buFont typeface="Times New Roman" panose="02020603050405020304" pitchFamily="18" charset="0"/>
              <a:buNone/>
            </a:pPr>
            <a:endPar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endParaRP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print("Sum total of the series:", total)</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67400"/>
            <a:ext cx="50958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6340475" y="586740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Comic Sans MS" panose="030F0702030302020204" pitchFamily="66" charset="0"/>
              </a:rPr>
              <a:t>Q: What if the user just entered a single negative number?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mtClean="0">
                <a:ea typeface="ＭＳ Ｐゴシック" panose="020B0600070205080204" pitchFamily="34" charset="-128"/>
              </a:rPr>
              <a:t>Sentinel Controlled Loops (2)</a:t>
            </a:r>
          </a:p>
        </p:txBody>
      </p:sp>
      <p:sp>
        <p:nvSpPr>
          <p:cNvPr id="51203" name="Rectangle 3"/>
          <p:cNvSpPr>
            <a:spLocks noGrp="1" noChangeArrowheads="1"/>
          </p:cNvSpPr>
          <p:nvPr>
            <p:ph idx="1"/>
          </p:nvPr>
        </p:nvSpPr>
        <p:spPr/>
        <p:txBody>
          <a:bodyPr/>
          <a:lstStyle/>
          <a:p>
            <a:r>
              <a:rPr lang="en-US" altLang="en-US" dirty="0" smtClean="0">
                <a:ea typeface="ＭＳ Ｐゴシック" panose="020B0600070205080204" pitchFamily="34" charset="-128"/>
              </a:rPr>
              <a:t>Sentinel controlled loops are frequently used in conjunction with the error checking of input.</a:t>
            </a:r>
          </a:p>
          <a:p>
            <a:r>
              <a:rPr lang="en-US" altLang="en-US" dirty="0" smtClean="0">
                <a:ea typeface="ＭＳ Ｐゴシック" panose="020B0600070205080204" pitchFamily="34" charset="-128"/>
              </a:rPr>
              <a:t>Example (sentinel value is one of the valid menu selections, repeat while selection is not one of these selections)</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selection = " "</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while selection not in ("a", "A", "r",  "R", "m", "M", "q", "Q"):</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print("Menu options")</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print("(a)</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dd</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 new player to the game")</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print("(r)</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emove</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 player from the game")</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print("(m)</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odify</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player")</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print("(q)</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uit</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game")</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selection = input("Enter your selection: ")</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if selection not in ("a", "A", "r",  "R", "m", "M", "q", "Q"):</a:t>
            </a:r>
          </a:p>
          <a:p>
            <a:pPr lvl="1">
              <a:buFont typeface="Times New Roman" panose="02020603050405020304" pitchFamily="18"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print("Please enter one of 'a', 'r', 'm' or 'q' ")</a:t>
            </a:r>
          </a:p>
          <a:p>
            <a:endParaRPr lang="en-US" altLang="en-US" sz="1800" dirty="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Looping/Repetition</a:t>
            </a:r>
            <a:endParaRPr lang="en-US" dirty="0"/>
          </a:p>
        </p:txBody>
      </p:sp>
      <p:sp>
        <p:nvSpPr>
          <p:cNvPr id="3" name="Content Placeholder 2"/>
          <p:cNvSpPr>
            <a:spLocks noGrp="1"/>
          </p:cNvSpPr>
          <p:nvPr>
            <p:ph idx="1"/>
          </p:nvPr>
        </p:nvSpPr>
        <p:spPr>
          <a:xfrm>
            <a:off x="457200" y="1295400"/>
            <a:ext cx="8229600" cy="4419600"/>
          </a:xfrm>
        </p:spPr>
        <p:txBody>
          <a:bodyPr/>
          <a:lstStyle/>
          <a:p>
            <a:r>
              <a:rPr lang="en-US" dirty="0" smtClean="0"/>
              <a:t>How to get the program or portions of the program to automatically re-run </a:t>
            </a:r>
          </a:p>
          <a:p>
            <a:pPr lvl="1"/>
            <a:r>
              <a:rPr lang="en-US" dirty="0" smtClean="0"/>
              <a:t>Without duplicating the instructions</a:t>
            </a:r>
          </a:p>
          <a:p>
            <a:pPr lvl="1"/>
            <a:r>
              <a:rPr lang="en-US" dirty="0" smtClean="0"/>
              <a:t>Example: you need to calculate tax for multiple people</a:t>
            </a:r>
            <a:endParaRPr lang="en-US" dirty="0"/>
          </a:p>
        </p:txBody>
      </p:sp>
      <p:sp>
        <p:nvSpPr>
          <p:cNvPr id="4" name="Rectangle 3"/>
          <p:cNvSpPr/>
          <p:nvPr/>
        </p:nvSpPr>
        <p:spPr>
          <a:xfrm>
            <a:off x="1066800" y="3505199"/>
            <a:ext cx="2225407"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Ask for income</a:t>
            </a:r>
            <a:endParaRPr lang="en-US" sz="2000" dirty="0">
              <a:solidFill>
                <a:schemeClr val="tx1"/>
              </a:solidFill>
              <a:latin typeface="Comic Sans MS" panose="030F0702030302020204" pitchFamily="66" charset="0"/>
            </a:endParaRPr>
          </a:p>
        </p:txBody>
      </p:sp>
      <p:sp>
        <p:nvSpPr>
          <p:cNvPr id="5" name="Rectangle 4"/>
          <p:cNvSpPr/>
          <p:nvPr/>
        </p:nvSpPr>
        <p:spPr>
          <a:xfrm>
            <a:off x="1066800" y="4510488"/>
            <a:ext cx="26670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Calculate deductions</a:t>
            </a:r>
            <a:endParaRPr lang="en-US" sz="2000" dirty="0">
              <a:solidFill>
                <a:schemeClr val="tx1"/>
              </a:solidFill>
              <a:latin typeface="Comic Sans MS" panose="030F0702030302020204" pitchFamily="66" charset="0"/>
            </a:endParaRPr>
          </a:p>
        </p:txBody>
      </p:sp>
      <p:sp>
        <p:nvSpPr>
          <p:cNvPr id="8" name="Rectangle 7"/>
          <p:cNvSpPr/>
          <p:nvPr/>
        </p:nvSpPr>
        <p:spPr>
          <a:xfrm>
            <a:off x="1066800" y="5501088"/>
            <a:ext cx="26670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Display amounts</a:t>
            </a:r>
            <a:endParaRPr lang="en-US" sz="2000" dirty="0">
              <a:solidFill>
                <a:schemeClr val="tx1"/>
              </a:solidFill>
              <a:latin typeface="Comic Sans MS" panose="030F0702030302020204" pitchFamily="66" charset="0"/>
            </a:endParaRPr>
          </a:p>
        </p:txBody>
      </p:sp>
      <p:cxnSp>
        <p:nvCxnSpPr>
          <p:cNvPr id="9" name="Straight Arrow Connector 8"/>
          <p:cNvCxnSpPr/>
          <p:nvPr/>
        </p:nvCxnSpPr>
        <p:spPr>
          <a:xfrm>
            <a:off x="2157010" y="4038599"/>
            <a:ext cx="0" cy="47188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52878" y="5029199"/>
            <a:ext cx="0" cy="47188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142706" y="3010290"/>
            <a:ext cx="2375792" cy="3354013"/>
          </a:xfrm>
          <a:custGeom>
            <a:avLst/>
            <a:gdLst>
              <a:gd name="connsiteX0" fmla="*/ 16834 w 2375792"/>
              <a:gd name="connsiteY0" fmla="*/ 3025723 h 3354013"/>
              <a:gd name="connsiteX1" fmla="*/ 11971 w 2375792"/>
              <a:gd name="connsiteY1" fmla="*/ 3137591 h 3354013"/>
              <a:gd name="connsiteX2" fmla="*/ 75200 w 2375792"/>
              <a:gd name="connsiteY2" fmla="*/ 3200821 h 3354013"/>
              <a:gd name="connsiteX3" fmla="*/ 118975 w 2375792"/>
              <a:gd name="connsiteY3" fmla="*/ 3239731 h 3354013"/>
              <a:gd name="connsiteX4" fmla="*/ 138430 w 2375792"/>
              <a:gd name="connsiteY4" fmla="*/ 3244595 h 3354013"/>
              <a:gd name="connsiteX5" fmla="*/ 177341 w 2375792"/>
              <a:gd name="connsiteY5" fmla="*/ 3254323 h 3354013"/>
              <a:gd name="connsiteX6" fmla="*/ 225979 w 2375792"/>
              <a:gd name="connsiteY6" fmla="*/ 3283506 h 3354013"/>
              <a:gd name="connsiteX7" fmla="*/ 303800 w 2375792"/>
              <a:gd name="connsiteY7" fmla="*/ 3298097 h 3354013"/>
              <a:gd name="connsiteX8" fmla="*/ 342711 w 2375792"/>
              <a:gd name="connsiteY8" fmla="*/ 3312689 h 3354013"/>
              <a:gd name="connsiteX9" fmla="*/ 561583 w 2375792"/>
              <a:gd name="connsiteY9" fmla="*/ 3332144 h 3354013"/>
              <a:gd name="connsiteX10" fmla="*/ 1510030 w 2375792"/>
              <a:gd name="connsiteY10" fmla="*/ 3332144 h 3354013"/>
              <a:gd name="connsiteX11" fmla="*/ 1592715 w 2375792"/>
              <a:gd name="connsiteY11" fmla="*/ 3322416 h 3354013"/>
              <a:gd name="connsiteX12" fmla="*/ 1631626 w 2375792"/>
              <a:gd name="connsiteY12" fmla="*/ 3312689 h 3354013"/>
              <a:gd name="connsiteX13" fmla="*/ 1665673 w 2375792"/>
              <a:gd name="connsiteY13" fmla="*/ 3307825 h 3354013"/>
              <a:gd name="connsiteX14" fmla="*/ 1699720 w 2375792"/>
              <a:gd name="connsiteY14" fmla="*/ 3298097 h 3354013"/>
              <a:gd name="connsiteX15" fmla="*/ 1792132 w 2375792"/>
              <a:gd name="connsiteY15" fmla="*/ 3268914 h 3354013"/>
              <a:gd name="connsiteX16" fmla="*/ 1869954 w 2375792"/>
              <a:gd name="connsiteY16" fmla="*/ 3230004 h 3354013"/>
              <a:gd name="connsiteX17" fmla="*/ 1933183 w 2375792"/>
              <a:gd name="connsiteY17" fmla="*/ 3181365 h 3354013"/>
              <a:gd name="connsiteX18" fmla="*/ 1972094 w 2375792"/>
              <a:gd name="connsiteY18" fmla="*/ 3152182 h 3354013"/>
              <a:gd name="connsiteX19" fmla="*/ 2015868 w 2375792"/>
              <a:gd name="connsiteY19" fmla="*/ 3118136 h 3354013"/>
              <a:gd name="connsiteX20" fmla="*/ 2035324 w 2375792"/>
              <a:gd name="connsiteY20" fmla="*/ 3098680 h 3354013"/>
              <a:gd name="connsiteX21" fmla="*/ 2045051 w 2375792"/>
              <a:gd name="connsiteY21" fmla="*/ 3079225 h 3354013"/>
              <a:gd name="connsiteX22" fmla="*/ 2069371 w 2375792"/>
              <a:gd name="connsiteY22" fmla="*/ 3059770 h 3354013"/>
              <a:gd name="connsiteX23" fmla="*/ 2098554 w 2375792"/>
              <a:gd name="connsiteY23" fmla="*/ 3020859 h 3354013"/>
              <a:gd name="connsiteX24" fmla="*/ 2161783 w 2375792"/>
              <a:gd name="connsiteY24" fmla="*/ 2952765 h 3354013"/>
              <a:gd name="connsiteX25" fmla="*/ 2200694 w 2375792"/>
              <a:gd name="connsiteY25" fmla="*/ 2894399 h 3354013"/>
              <a:gd name="connsiteX26" fmla="*/ 2239605 w 2375792"/>
              <a:gd name="connsiteY26" fmla="*/ 2850625 h 3354013"/>
              <a:gd name="connsiteX27" fmla="*/ 2297971 w 2375792"/>
              <a:gd name="connsiteY27" fmla="*/ 2743621 h 3354013"/>
              <a:gd name="connsiteX28" fmla="*/ 2322290 w 2375792"/>
              <a:gd name="connsiteY28" fmla="*/ 2660936 h 3354013"/>
              <a:gd name="connsiteX29" fmla="*/ 2327154 w 2375792"/>
              <a:gd name="connsiteY29" fmla="*/ 2641480 h 3354013"/>
              <a:gd name="connsiteX30" fmla="*/ 2336881 w 2375792"/>
              <a:gd name="connsiteY30" fmla="*/ 2607433 h 3354013"/>
              <a:gd name="connsiteX31" fmla="*/ 2346609 w 2375792"/>
              <a:gd name="connsiteY31" fmla="*/ 2393425 h 3354013"/>
              <a:gd name="connsiteX32" fmla="*/ 2356337 w 2375792"/>
              <a:gd name="connsiteY32" fmla="*/ 2305876 h 3354013"/>
              <a:gd name="connsiteX33" fmla="*/ 2375792 w 2375792"/>
              <a:gd name="connsiteY33" fmla="*/ 1902178 h 3354013"/>
              <a:gd name="connsiteX34" fmla="*/ 2366064 w 2375792"/>
              <a:gd name="connsiteY34" fmla="*/ 1089919 h 3354013"/>
              <a:gd name="connsiteX35" fmla="*/ 2351473 w 2375792"/>
              <a:gd name="connsiteY35" fmla="*/ 997506 h 3354013"/>
              <a:gd name="connsiteX36" fmla="*/ 2336881 w 2375792"/>
              <a:gd name="connsiteY36" fmla="*/ 866182 h 3354013"/>
              <a:gd name="connsiteX37" fmla="*/ 2332017 w 2375792"/>
              <a:gd name="connsiteY37" fmla="*/ 827272 h 3354013"/>
              <a:gd name="connsiteX38" fmla="*/ 2302834 w 2375792"/>
              <a:gd name="connsiteY38" fmla="*/ 715404 h 3354013"/>
              <a:gd name="connsiteX39" fmla="*/ 2278515 w 2375792"/>
              <a:gd name="connsiteY39" fmla="*/ 642446 h 3354013"/>
              <a:gd name="connsiteX40" fmla="*/ 2249332 w 2375792"/>
              <a:gd name="connsiteY40" fmla="*/ 545170 h 3354013"/>
              <a:gd name="connsiteX41" fmla="*/ 2239605 w 2375792"/>
              <a:gd name="connsiteY41" fmla="*/ 491667 h 3354013"/>
              <a:gd name="connsiteX42" fmla="*/ 2234741 w 2375792"/>
              <a:gd name="connsiteY42" fmla="*/ 472212 h 3354013"/>
              <a:gd name="connsiteX43" fmla="*/ 2210422 w 2375792"/>
              <a:gd name="connsiteY43" fmla="*/ 389527 h 3354013"/>
              <a:gd name="connsiteX44" fmla="*/ 2195830 w 2375792"/>
              <a:gd name="connsiteY44" fmla="*/ 365208 h 3354013"/>
              <a:gd name="connsiteX45" fmla="*/ 2181239 w 2375792"/>
              <a:gd name="connsiteY45" fmla="*/ 331161 h 3354013"/>
              <a:gd name="connsiteX46" fmla="*/ 2137464 w 2375792"/>
              <a:gd name="connsiteY46" fmla="*/ 292250 h 3354013"/>
              <a:gd name="connsiteX47" fmla="*/ 2108281 w 2375792"/>
              <a:gd name="connsiteY47" fmla="*/ 248476 h 3354013"/>
              <a:gd name="connsiteX48" fmla="*/ 2093690 w 2375792"/>
              <a:gd name="connsiteY48" fmla="*/ 229021 h 3354013"/>
              <a:gd name="connsiteX49" fmla="*/ 2069371 w 2375792"/>
              <a:gd name="connsiteY49" fmla="*/ 214429 h 3354013"/>
              <a:gd name="connsiteX50" fmla="*/ 2049915 w 2375792"/>
              <a:gd name="connsiteY50" fmla="*/ 190110 h 3354013"/>
              <a:gd name="connsiteX51" fmla="*/ 2025596 w 2375792"/>
              <a:gd name="connsiteY51" fmla="*/ 175519 h 3354013"/>
              <a:gd name="connsiteX52" fmla="*/ 1986685 w 2375792"/>
              <a:gd name="connsiteY52" fmla="*/ 151199 h 3354013"/>
              <a:gd name="connsiteX53" fmla="*/ 1972094 w 2375792"/>
              <a:gd name="connsiteY53" fmla="*/ 141472 h 3354013"/>
              <a:gd name="connsiteX54" fmla="*/ 1947775 w 2375792"/>
              <a:gd name="connsiteY54" fmla="*/ 136608 h 3354013"/>
              <a:gd name="connsiteX55" fmla="*/ 1913728 w 2375792"/>
              <a:gd name="connsiteY55" fmla="*/ 122016 h 3354013"/>
              <a:gd name="connsiteX56" fmla="*/ 1894273 w 2375792"/>
              <a:gd name="connsiteY56" fmla="*/ 112289 h 3354013"/>
              <a:gd name="connsiteX57" fmla="*/ 1869954 w 2375792"/>
              <a:gd name="connsiteY57" fmla="*/ 102561 h 3354013"/>
              <a:gd name="connsiteX58" fmla="*/ 1845634 w 2375792"/>
              <a:gd name="connsiteY58" fmla="*/ 87970 h 3354013"/>
              <a:gd name="connsiteX59" fmla="*/ 1801860 w 2375792"/>
              <a:gd name="connsiteY59" fmla="*/ 68514 h 3354013"/>
              <a:gd name="connsiteX60" fmla="*/ 1762949 w 2375792"/>
              <a:gd name="connsiteY60" fmla="*/ 49059 h 3354013"/>
              <a:gd name="connsiteX61" fmla="*/ 1733766 w 2375792"/>
              <a:gd name="connsiteY61" fmla="*/ 44195 h 3354013"/>
              <a:gd name="connsiteX62" fmla="*/ 1641354 w 2375792"/>
              <a:gd name="connsiteY62" fmla="*/ 34467 h 3354013"/>
              <a:gd name="connsiteX63" fmla="*/ 1437073 w 2375792"/>
              <a:gd name="connsiteY63" fmla="*/ 19876 h 3354013"/>
              <a:gd name="connsiteX64" fmla="*/ 1111196 w 2375792"/>
              <a:gd name="connsiteY64" fmla="*/ 10148 h 3354013"/>
              <a:gd name="connsiteX65" fmla="*/ 1082013 w 2375792"/>
              <a:gd name="connsiteY65" fmla="*/ 5284 h 3354013"/>
              <a:gd name="connsiteX66" fmla="*/ 1047966 w 2375792"/>
              <a:gd name="connsiteY66" fmla="*/ 421 h 3354013"/>
              <a:gd name="connsiteX67" fmla="*/ 799911 w 2375792"/>
              <a:gd name="connsiteY67" fmla="*/ 5284 h 3354013"/>
              <a:gd name="connsiteX68" fmla="*/ 678315 w 2375792"/>
              <a:gd name="connsiteY68" fmla="*/ 421 h 3354013"/>
              <a:gd name="connsiteX69" fmla="*/ 619949 w 2375792"/>
              <a:gd name="connsiteY69" fmla="*/ 15012 h 3354013"/>
              <a:gd name="connsiteX70" fmla="*/ 595630 w 2375792"/>
              <a:gd name="connsiteY70" fmla="*/ 19876 h 3354013"/>
              <a:gd name="connsiteX71" fmla="*/ 581039 w 2375792"/>
              <a:gd name="connsiteY71" fmla="*/ 29604 h 3354013"/>
              <a:gd name="connsiteX72" fmla="*/ 537264 w 2375792"/>
              <a:gd name="connsiteY72" fmla="*/ 34467 h 3354013"/>
              <a:gd name="connsiteX73" fmla="*/ 503217 w 2375792"/>
              <a:gd name="connsiteY73" fmla="*/ 39331 h 3354013"/>
              <a:gd name="connsiteX74" fmla="*/ 459443 w 2375792"/>
              <a:gd name="connsiteY74" fmla="*/ 53923 h 3354013"/>
              <a:gd name="connsiteX75" fmla="*/ 352439 w 2375792"/>
              <a:gd name="connsiteY75" fmla="*/ 68514 h 3354013"/>
              <a:gd name="connsiteX76" fmla="*/ 308664 w 2375792"/>
              <a:gd name="connsiteY76" fmla="*/ 78242 h 3354013"/>
              <a:gd name="connsiteX77" fmla="*/ 264890 w 2375792"/>
              <a:gd name="connsiteY77" fmla="*/ 97697 h 3354013"/>
              <a:gd name="connsiteX78" fmla="*/ 245434 w 2375792"/>
              <a:gd name="connsiteY78" fmla="*/ 107425 h 3354013"/>
              <a:gd name="connsiteX79" fmla="*/ 230843 w 2375792"/>
              <a:gd name="connsiteY79" fmla="*/ 112289 h 3354013"/>
              <a:gd name="connsiteX80" fmla="*/ 177341 w 2375792"/>
              <a:gd name="connsiteY80" fmla="*/ 136608 h 3354013"/>
              <a:gd name="connsiteX81" fmla="*/ 143294 w 2375792"/>
              <a:gd name="connsiteY81" fmla="*/ 156063 h 3354013"/>
              <a:gd name="connsiteX82" fmla="*/ 114111 w 2375792"/>
              <a:gd name="connsiteY82" fmla="*/ 165791 h 3354013"/>
              <a:gd name="connsiteX83" fmla="*/ 89792 w 2375792"/>
              <a:gd name="connsiteY83" fmla="*/ 190110 h 3354013"/>
              <a:gd name="connsiteX84" fmla="*/ 60609 w 2375792"/>
              <a:gd name="connsiteY84" fmla="*/ 229021 h 3354013"/>
              <a:gd name="connsiteX85" fmla="*/ 46017 w 2375792"/>
              <a:gd name="connsiteY85" fmla="*/ 248476 h 3354013"/>
              <a:gd name="connsiteX86" fmla="*/ 31426 w 2375792"/>
              <a:gd name="connsiteY86" fmla="*/ 263067 h 3354013"/>
              <a:gd name="connsiteX87" fmla="*/ 21698 w 2375792"/>
              <a:gd name="connsiteY87" fmla="*/ 287387 h 3354013"/>
              <a:gd name="connsiteX88" fmla="*/ 11971 w 2375792"/>
              <a:gd name="connsiteY88" fmla="*/ 404119 h 3354013"/>
              <a:gd name="connsiteX89" fmla="*/ 7107 w 2375792"/>
              <a:gd name="connsiteY89" fmla="*/ 423574 h 3354013"/>
              <a:gd name="connsiteX90" fmla="*/ 7107 w 2375792"/>
              <a:gd name="connsiteY90" fmla="*/ 477076 h 33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75792" h="3354013">
                <a:moveTo>
                  <a:pt x="16834" y="3025723"/>
                </a:moveTo>
                <a:cubicBezTo>
                  <a:pt x="953" y="3065428"/>
                  <a:pt x="-9113" y="3080665"/>
                  <a:pt x="11971" y="3137591"/>
                </a:cubicBezTo>
                <a:cubicBezTo>
                  <a:pt x="18391" y="3154926"/>
                  <a:pt x="60638" y="3181406"/>
                  <a:pt x="75200" y="3200821"/>
                </a:cubicBezTo>
                <a:cubicBezTo>
                  <a:pt x="87225" y="3216854"/>
                  <a:pt x="96866" y="3234203"/>
                  <a:pt x="118975" y="3239731"/>
                </a:cubicBezTo>
                <a:cubicBezTo>
                  <a:pt x="125460" y="3241352"/>
                  <a:pt x="131905" y="3243145"/>
                  <a:pt x="138430" y="3244595"/>
                </a:cubicBezTo>
                <a:cubicBezTo>
                  <a:pt x="148421" y="3246815"/>
                  <a:pt x="166911" y="3249108"/>
                  <a:pt x="177341" y="3254323"/>
                </a:cubicBezTo>
                <a:cubicBezTo>
                  <a:pt x="200618" y="3265961"/>
                  <a:pt x="191754" y="3273090"/>
                  <a:pt x="225979" y="3283506"/>
                </a:cubicBezTo>
                <a:cubicBezTo>
                  <a:pt x="251228" y="3291190"/>
                  <a:pt x="303800" y="3298097"/>
                  <a:pt x="303800" y="3298097"/>
                </a:cubicBezTo>
                <a:cubicBezTo>
                  <a:pt x="316770" y="3302961"/>
                  <a:pt x="329096" y="3310136"/>
                  <a:pt x="342711" y="3312689"/>
                </a:cubicBezTo>
                <a:cubicBezTo>
                  <a:pt x="425991" y="3328304"/>
                  <a:pt x="478750" y="3328199"/>
                  <a:pt x="561583" y="3332144"/>
                </a:cubicBezTo>
                <a:cubicBezTo>
                  <a:pt x="898671" y="3374281"/>
                  <a:pt x="649225" y="3344803"/>
                  <a:pt x="1510030" y="3332144"/>
                </a:cubicBezTo>
                <a:cubicBezTo>
                  <a:pt x="1537779" y="3331736"/>
                  <a:pt x="1565153" y="3325659"/>
                  <a:pt x="1592715" y="3322416"/>
                </a:cubicBezTo>
                <a:cubicBezTo>
                  <a:pt x="1605685" y="3319174"/>
                  <a:pt x="1618516" y="3315311"/>
                  <a:pt x="1631626" y="3312689"/>
                </a:cubicBezTo>
                <a:cubicBezTo>
                  <a:pt x="1642868" y="3310441"/>
                  <a:pt x="1654463" y="3310227"/>
                  <a:pt x="1665673" y="3307825"/>
                </a:cubicBezTo>
                <a:cubicBezTo>
                  <a:pt x="1677214" y="3305352"/>
                  <a:pt x="1688333" y="3301203"/>
                  <a:pt x="1699720" y="3298097"/>
                </a:cubicBezTo>
                <a:cubicBezTo>
                  <a:pt x="1738782" y="3287443"/>
                  <a:pt x="1733011" y="3293706"/>
                  <a:pt x="1792132" y="3268914"/>
                </a:cubicBezTo>
                <a:cubicBezTo>
                  <a:pt x="1818878" y="3257698"/>
                  <a:pt x="1846966" y="3247687"/>
                  <a:pt x="1869954" y="3230004"/>
                </a:cubicBezTo>
                <a:lnTo>
                  <a:pt x="1933183" y="3181365"/>
                </a:lnTo>
                <a:cubicBezTo>
                  <a:pt x="1933194" y="3181357"/>
                  <a:pt x="1972084" y="3152192"/>
                  <a:pt x="1972094" y="3152182"/>
                </a:cubicBezTo>
                <a:cubicBezTo>
                  <a:pt x="2004902" y="3119374"/>
                  <a:pt x="1988226" y="3127349"/>
                  <a:pt x="2015868" y="3118136"/>
                </a:cubicBezTo>
                <a:cubicBezTo>
                  <a:pt x="2022353" y="3111651"/>
                  <a:pt x="2029821" y="3106017"/>
                  <a:pt x="2035324" y="3098680"/>
                </a:cubicBezTo>
                <a:cubicBezTo>
                  <a:pt x="2039674" y="3092880"/>
                  <a:pt x="2040277" y="3084681"/>
                  <a:pt x="2045051" y="3079225"/>
                </a:cubicBezTo>
                <a:cubicBezTo>
                  <a:pt x="2051887" y="3071412"/>
                  <a:pt x="2061264" y="3066255"/>
                  <a:pt x="2069371" y="3059770"/>
                </a:cubicBezTo>
                <a:cubicBezTo>
                  <a:pt x="2080982" y="3024930"/>
                  <a:pt x="2063624" y="3069760"/>
                  <a:pt x="2098554" y="3020859"/>
                </a:cubicBezTo>
                <a:cubicBezTo>
                  <a:pt x="2146688" y="2953471"/>
                  <a:pt x="2093702" y="2995316"/>
                  <a:pt x="2161783" y="2952765"/>
                </a:cubicBezTo>
                <a:cubicBezTo>
                  <a:pt x="2174753" y="2933310"/>
                  <a:pt x="2186523" y="2912998"/>
                  <a:pt x="2200694" y="2894399"/>
                </a:cubicBezTo>
                <a:cubicBezTo>
                  <a:pt x="2212526" y="2878870"/>
                  <a:pt x="2229021" y="2867030"/>
                  <a:pt x="2239605" y="2850625"/>
                </a:cubicBezTo>
                <a:cubicBezTo>
                  <a:pt x="2261631" y="2816485"/>
                  <a:pt x="2297971" y="2743621"/>
                  <a:pt x="2297971" y="2743621"/>
                </a:cubicBezTo>
                <a:cubicBezTo>
                  <a:pt x="2307843" y="2694250"/>
                  <a:pt x="2297768" y="2739402"/>
                  <a:pt x="2322290" y="2660936"/>
                </a:cubicBezTo>
                <a:cubicBezTo>
                  <a:pt x="2324284" y="2654555"/>
                  <a:pt x="2325395" y="2647929"/>
                  <a:pt x="2327154" y="2641480"/>
                </a:cubicBezTo>
                <a:cubicBezTo>
                  <a:pt x="2330259" y="2630093"/>
                  <a:pt x="2333639" y="2618782"/>
                  <a:pt x="2336881" y="2607433"/>
                </a:cubicBezTo>
                <a:cubicBezTo>
                  <a:pt x="2340124" y="2536097"/>
                  <a:pt x="2342011" y="2464686"/>
                  <a:pt x="2346609" y="2393425"/>
                </a:cubicBezTo>
                <a:cubicBezTo>
                  <a:pt x="2348499" y="2364123"/>
                  <a:pt x="2354596" y="2335187"/>
                  <a:pt x="2356337" y="2305876"/>
                </a:cubicBezTo>
                <a:cubicBezTo>
                  <a:pt x="2364326" y="2171391"/>
                  <a:pt x="2369307" y="2036744"/>
                  <a:pt x="2375792" y="1902178"/>
                </a:cubicBezTo>
                <a:cubicBezTo>
                  <a:pt x="2372549" y="1631425"/>
                  <a:pt x="2373340" y="1360594"/>
                  <a:pt x="2366064" y="1089919"/>
                </a:cubicBezTo>
                <a:cubicBezTo>
                  <a:pt x="2365226" y="1058744"/>
                  <a:pt x="2355507" y="1028430"/>
                  <a:pt x="2351473" y="997506"/>
                </a:cubicBezTo>
                <a:cubicBezTo>
                  <a:pt x="2345776" y="953832"/>
                  <a:pt x="2341882" y="909941"/>
                  <a:pt x="2336881" y="866182"/>
                </a:cubicBezTo>
                <a:cubicBezTo>
                  <a:pt x="2335397" y="853196"/>
                  <a:pt x="2334288" y="840144"/>
                  <a:pt x="2332017" y="827272"/>
                </a:cubicBezTo>
                <a:cubicBezTo>
                  <a:pt x="2325949" y="792884"/>
                  <a:pt x="2312532" y="746653"/>
                  <a:pt x="2302834" y="715404"/>
                </a:cubicBezTo>
                <a:cubicBezTo>
                  <a:pt x="2295236" y="690921"/>
                  <a:pt x="2285748" y="667039"/>
                  <a:pt x="2278515" y="642446"/>
                </a:cubicBezTo>
                <a:cubicBezTo>
                  <a:pt x="2252749" y="554843"/>
                  <a:pt x="2263281" y="587016"/>
                  <a:pt x="2249332" y="545170"/>
                </a:cubicBezTo>
                <a:cubicBezTo>
                  <a:pt x="2245816" y="524075"/>
                  <a:pt x="2244132" y="512041"/>
                  <a:pt x="2239605" y="491667"/>
                </a:cubicBezTo>
                <a:cubicBezTo>
                  <a:pt x="2238155" y="485142"/>
                  <a:pt x="2236244" y="478725"/>
                  <a:pt x="2234741" y="472212"/>
                </a:cubicBezTo>
                <a:cubicBezTo>
                  <a:pt x="2225970" y="434206"/>
                  <a:pt x="2226589" y="424556"/>
                  <a:pt x="2210422" y="389527"/>
                </a:cubicBezTo>
                <a:cubicBezTo>
                  <a:pt x="2206460" y="380943"/>
                  <a:pt x="2200058" y="373664"/>
                  <a:pt x="2195830" y="365208"/>
                </a:cubicBezTo>
                <a:cubicBezTo>
                  <a:pt x="2190308" y="354164"/>
                  <a:pt x="2188088" y="341435"/>
                  <a:pt x="2181239" y="331161"/>
                </a:cubicBezTo>
                <a:cubicBezTo>
                  <a:pt x="2140554" y="270133"/>
                  <a:pt x="2173610" y="335625"/>
                  <a:pt x="2137464" y="292250"/>
                </a:cubicBezTo>
                <a:cubicBezTo>
                  <a:pt x="2126237" y="278778"/>
                  <a:pt x="2118263" y="262894"/>
                  <a:pt x="2108281" y="248476"/>
                </a:cubicBezTo>
                <a:cubicBezTo>
                  <a:pt x="2103667" y="241811"/>
                  <a:pt x="2099790" y="234359"/>
                  <a:pt x="2093690" y="229021"/>
                </a:cubicBezTo>
                <a:cubicBezTo>
                  <a:pt x="2086575" y="222796"/>
                  <a:pt x="2077477" y="219293"/>
                  <a:pt x="2069371" y="214429"/>
                </a:cubicBezTo>
                <a:cubicBezTo>
                  <a:pt x="2062886" y="206323"/>
                  <a:pt x="2057674" y="197007"/>
                  <a:pt x="2049915" y="190110"/>
                </a:cubicBezTo>
                <a:cubicBezTo>
                  <a:pt x="2042849" y="183830"/>
                  <a:pt x="2033462" y="180763"/>
                  <a:pt x="2025596" y="175519"/>
                </a:cubicBezTo>
                <a:cubicBezTo>
                  <a:pt x="1955854" y="129024"/>
                  <a:pt x="2053183" y="189197"/>
                  <a:pt x="1986685" y="151199"/>
                </a:cubicBezTo>
                <a:cubicBezTo>
                  <a:pt x="1981610" y="148299"/>
                  <a:pt x="1977567" y="143524"/>
                  <a:pt x="1972094" y="141472"/>
                </a:cubicBezTo>
                <a:cubicBezTo>
                  <a:pt x="1964353" y="138569"/>
                  <a:pt x="1955881" y="138229"/>
                  <a:pt x="1947775" y="136608"/>
                </a:cubicBezTo>
                <a:cubicBezTo>
                  <a:pt x="1883282" y="104360"/>
                  <a:pt x="1963804" y="143476"/>
                  <a:pt x="1913728" y="122016"/>
                </a:cubicBezTo>
                <a:cubicBezTo>
                  <a:pt x="1907064" y="119160"/>
                  <a:pt x="1900898" y="115234"/>
                  <a:pt x="1894273" y="112289"/>
                </a:cubicBezTo>
                <a:cubicBezTo>
                  <a:pt x="1886295" y="108743"/>
                  <a:pt x="1877763" y="106465"/>
                  <a:pt x="1869954" y="102561"/>
                </a:cubicBezTo>
                <a:cubicBezTo>
                  <a:pt x="1861498" y="98333"/>
                  <a:pt x="1854090" y="92198"/>
                  <a:pt x="1845634" y="87970"/>
                </a:cubicBezTo>
                <a:cubicBezTo>
                  <a:pt x="1831352" y="80829"/>
                  <a:pt x="1816308" y="75313"/>
                  <a:pt x="1801860" y="68514"/>
                </a:cubicBezTo>
                <a:cubicBezTo>
                  <a:pt x="1788739" y="62339"/>
                  <a:pt x="1776605" y="53936"/>
                  <a:pt x="1762949" y="49059"/>
                </a:cubicBezTo>
                <a:cubicBezTo>
                  <a:pt x="1753662" y="45742"/>
                  <a:pt x="1743513" y="45695"/>
                  <a:pt x="1733766" y="44195"/>
                </a:cubicBezTo>
                <a:cubicBezTo>
                  <a:pt x="1675680" y="35258"/>
                  <a:pt x="1719171" y="42517"/>
                  <a:pt x="1641354" y="34467"/>
                </a:cubicBezTo>
                <a:cubicBezTo>
                  <a:pt x="1490870" y="18900"/>
                  <a:pt x="1626611" y="27458"/>
                  <a:pt x="1437073" y="19876"/>
                </a:cubicBezTo>
                <a:cubicBezTo>
                  <a:pt x="1312190" y="-5102"/>
                  <a:pt x="1445144" y="19970"/>
                  <a:pt x="1111196" y="10148"/>
                </a:cubicBezTo>
                <a:cubicBezTo>
                  <a:pt x="1101338" y="9858"/>
                  <a:pt x="1091760" y="6783"/>
                  <a:pt x="1082013" y="5284"/>
                </a:cubicBezTo>
                <a:cubicBezTo>
                  <a:pt x="1070682" y="3541"/>
                  <a:pt x="1059315" y="2042"/>
                  <a:pt x="1047966" y="421"/>
                </a:cubicBezTo>
                <a:lnTo>
                  <a:pt x="799911" y="5284"/>
                </a:lnTo>
                <a:cubicBezTo>
                  <a:pt x="759347" y="5284"/>
                  <a:pt x="718820" y="-1769"/>
                  <a:pt x="678315" y="421"/>
                </a:cubicBezTo>
                <a:cubicBezTo>
                  <a:pt x="658290" y="1503"/>
                  <a:pt x="639614" y="11079"/>
                  <a:pt x="619949" y="15012"/>
                </a:cubicBezTo>
                <a:lnTo>
                  <a:pt x="595630" y="19876"/>
                </a:lnTo>
                <a:cubicBezTo>
                  <a:pt x="590766" y="23119"/>
                  <a:pt x="586710" y="28186"/>
                  <a:pt x="581039" y="29604"/>
                </a:cubicBezTo>
                <a:cubicBezTo>
                  <a:pt x="566796" y="33165"/>
                  <a:pt x="551832" y="32646"/>
                  <a:pt x="537264" y="34467"/>
                </a:cubicBezTo>
                <a:cubicBezTo>
                  <a:pt x="525888" y="35889"/>
                  <a:pt x="514566" y="37710"/>
                  <a:pt x="503217" y="39331"/>
                </a:cubicBezTo>
                <a:cubicBezTo>
                  <a:pt x="488626" y="44195"/>
                  <a:pt x="474543" y="51000"/>
                  <a:pt x="459443" y="53923"/>
                </a:cubicBezTo>
                <a:cubicBezTo>
                  <a:pt x="424101" y="60763"/>
                  <a:pt x="387580" y="60705"/>
                  <a:pt x="352439" y="68514"/>
                </a:cubicBezTo>
                <a:lnTo>
                  <a:pt x="308664" y="78242"/>
                </a:lnTo>
                <a:cubicBezTo>
                  <a:pt x="280592" y="96958"/>
                  <a:pt x="308300" y="80333"/>
                  <a:pt x="264890" y="97697"/>
                </a:cubicBezTo>
                <a:cubicBezTo>
                  <a:pt x="258158" y="100390"/>
                  <a:pt x="252099" y="104569"/>
                  <a:pt x="245434" y="107425"/>
                </a:cubicBezTo>
                <a:cubicBezTo>
                  <a:pt x="240722" y="109445"/>
                  <a:pt x="235429" y="109996"/>
                  <a:pt x="230843" y="112289"/>
                </a:cubicBezTo>
                <a:cubicBezTo>
                  <a:pt x="179608" y="137907"/>
                  <a:pt x="215299" y="127118"/>
                  <a:pt x="177341" y="136608"/>
                </a:cubicBezTo>
                <a:cubicBezTo>
                  <a:pt x="165992" y="143093"/>
                  <a:pt x="155162" y="150585"/>
                  <a:pt x="143294" y="156063"/>
                </a:cubicBezTo>
                <a:cubicBezTo>
                  <a:pt x="133984" y="160360"/>
                  <a:pt x="114111" y="165791"/>
                  <a:pt x="114111" y="165791"/>
                </a:cubicBezTo>
                <a:cubicBezTo>
                  <a:pt x="92369" y="180287"/>
                  <a:pt x="105050" y="169130"/>
                  <a:pt x="89792" y="190110"/>
                </a:cubicBezTo>
                <a:cubicBezTo>
                  <a:pt x="80256" y="203222"/>
                  <a:pt x="70337" y="216051"/>
                  <a:pt x="60609" y="229021"/>
                </a:cubicBezTo>
                <a:cubicBezTo>
                  <a:pt x="55745" y="235506"/>
                  <a:pt x="51749" y="242744"/>
                  <a:pt x="46017" y="248476"/>
                </a:cubicBezTo>
                <a:lnTo>
                  <a:pt x="31426" y="263067"/>
                </a:lnTo>
                <a:cubicBezTo>
                  <a:pt x="28183" y="271174"/>
                  <a:pt x="24459" y="279104"/>
                  <a:pt x="21698" y="287387"/>
                </a:cubicBezTo>
                <a:cubicBezTo>
                  <a:pt x="9423" y="324211"/>
                  <a:pt x="14915" y="368784"/>
                  <a:pt x="11971" y="404119"/>
                </a:cubicBezTo>
                <a:cubicBezTo>
                  <a:pt x="11416" y="410781"/>
                  <a:pt x="7552" y="416904"/>
                  <a:pt x="7107" y="423574"/>
                </a:cubicBezTo>
                <a:cubicBezTo>
                  <a:pt x="5921" y="441368"/>
                  <a:pt x="7107" y="459242"/>
                  <a:pt x="7107" y="477076"/>
                </a:cubicBezTo>
              </a:path>
            </a:pathLst>
          </a:custGeom>
          <a:noFill/>
          <a:ln>
            <a:solidFill>
              <a:schemeClr val="tx2">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49364" y="3736209"/>
            <a:ext cx="1752600" cy="1477328"/>
          </a:xfrm>
          <a:prstGeom prst="rect">
            <a:avLst/>
          </a:prstGeom>
          <a:noFill/>
        </p:spPr>
        <p:txBody>
          <a:bodyPr wrap="square" rtlCol="0">
            <a:spAutoFit/>
          </a:bodyPr>
          <a:lstStyle/>
          <a:p>
            <a:r>
              <a:rPr lang="en-US" dirty="0" smtClean="0"/>
              <a:t>Loop: allows you to repeat the same tasks over and over again</a:t>
            </a:r>
            <a:endParaRPr lang="en-US" dirty="0"/>
          </a:p>
        </p:txBody>
      </p:sp>
    </p:spTree>
    <p:extLst>
      <p:ext uri="{BB962C8B-B14F-4D97-AF65-F5344CB8AC3E}">
        <p14:creationId xmlns:p14="http://schemas.microsoft.com/office/powerpoint/2010/main" val="282718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3"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ea typeface="ＭＳ Ｐゴシック" panose="020B0600070205080204" pitchFamily="34" charset="-128"/>
              </a:rPr>
              <a:t>Recap: What Looping Constructs Are Available In Python/When To Use Them</a:t>
            </a:r>
          </a:p>
        </p:txBody>
      </p:sp>
      <p:graphicFrame>
        <p:nvGraphicFramePr>
          <p:cNvPr id="487427" name="Group 3"/>
          <p:cNvGraphicFramePr>
            <a:graphicFrameLocks noGrp="1"/>
          </p:cNvGraphicFramePr>
          <p:nvPr>
            <p:ph idx="1"/>
          </p:nvPr>
        </p:nvGraphicFramePr>
        <p:xfrm>
          <a:off x="465138" y="1252538"/>
          <a:ext cx="8178800" cy="5173663"/>
        </p:xfrm>
        <a:graphic>
          <a:graphicData uri="http://schemas.openxmlformats.org/drawingml/2006/table">
            <a:tbl>
              <a:tblPr/>
              <a:tblGrid>
                <a:gridCol w="1579562">
                  <a:extLst>
                    <a:ext uri="{9D8B030D-6E8A-4147-A177-3AD203B41FA5}">
                      <a16:colId xmlns:a16="http://schemas.microsoft.com/office/drawing/2014/main" val="20000"/>
                    </a:ext>
                  </a:extLst>
                </a:gridCol>
                <a:gridCol w="6599238">
                  <a:extLst>
                    <a:ext uri="{9D8B030D-6E8A-4147-A177-3AD203B41FA5}">
                      <a16:colId xmlns:a16="http://schemas.microsoft.com/office/drawing/2014/main" val="20001"/>
                    </a:ext>
                  </a:extLst>
                </a:gridCol>
              </a:tblGrid>
              <a:tr h="577850">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Construct</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When To Use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955675">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Pre-test loops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You want the stopping condition to be checked before the loop body is executed (typically used when you want a loop to execute zero or more times).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lvl1pPr marL="355600" indent="-1778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355600" marR="0" lvl="0" indent="-177800" algn="l" defTabSz="914400" rtl="0" eaLnBrk="0" fontAlgn="base" latinLnBrk="0" hangingPunct="0">
                        <a:lnSpc>
                          <a:spcPct val="100000"/>
                        </a:lnSpc>
                        <a:spcBef>
                          <a:spcPct val="3000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onsolas" pitchFamily="49" charset="0"/>
                          <a:ea typeface="ＭＳ Ｐゴシック" pitchFamily="34" charset="-128"/>
                          <a:cs typeface="Consolas" pitchFamily="49" charset="0"/>
                        </a:rPr>
                        <a:t>While</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66700" indent="-1778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266700" marR="0" lvl="0" indent="-177800" algn="l" defTabSz="914400" rtl="0" eaLnBrk="0" fontAlgn="base" latinLnBrk="0" hangingPunct="0">
                        <a:lnSpc>
                          <a:spcPct val="100000"/>
                        </a:lnSpc>
                        <a:spcBef>
                          <a:spcPct val="3000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The most powerful looping construct: you can write a </a:t>
                      </a:r>
                      <a:r>
                        <a:rPr kumimoji="0" lang="ja-JP"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r>
                        <a:rPr kumimoji="0" lang="en-US" altLang="ja-JP"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while</a:t>
                      </a:r>
                      <a:r>
                        <a:rPr kumimoji="0" lang="ja-JP"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r>
                        <a:rPr kumimoji="0" lang="en-US" altLang="ja-JP"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 loop to mimic the behavior of any other type of loop.  In general it should be used when you want a pre-test loop which can be used for most any arbitrary stopping condition e.g., execute the loop as long as the user doesn’t enter a negative number.</a:t>
                      </a:r>
                      <a:endParaRPr kumimoji="0" lang="en-US"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7425">
                <a:tc>
                  <a:txBody>
                    <a:bodyPr/>
                    <a:lstStyle>
                      <a:lvl1pPr marL="355600" indent="-1778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355600" marR="0" lvl="0" indent="-177800" algn="l" defTabSz="914400" rtl="0" eaLnBrk="0" fontAlgn="base" latinLnBrk="0" hangingPunct="0">
                        <a:lnSpc>
                          <a:spcPct val="100000"/>
                        </a:lnSpc>
                        <a:spcBef>
                          <a:spcPct val="3000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onsolas" pitchFamily="49" charset="0"/>
                          <a:ea typeface="ＭＳ Ｐゴシック" pitchFamily="34" charset="-128"/>
                          <a:cs typeface="Consolas" pitchFamily="49" charset="0"/>
                        </a:rPr>
                        <a:t>For</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66700" indent="-1778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266700" marR="0" lvl="0" indent="-177800" algn="l" defTabSz="914400" rtl="0" eaLnBrk="0" fontAlgn="base" latinLnBrk="0" hangingPunct="0">
                        <a:lnSpc>
                          <a:spcPct val="100000"/>
                        </a:lnSpc>
                        <a:spcBef>
                          <a:spcPct val="3000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In Python it can be used to step through some sequence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1113">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Post-test: None in Python</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You want to execute the body of the loop before checking the stopping condition (typically used to ensure that the body of the loop will execute at least once). The logic can be simulated with a </a:t>
                      </a:r>
                      <a:r>
                        <a:rPr kumimoji="0" lang="en-US" altLang="en-US" sz="1800" b="0" i="0" u="none" strike="noStrike" cap="none" normalizeH="0" baseline="0" smtClean="0">
                          <a:ln>
                            <a:noFill/>
                          </a:ln>
                          <a:solidFill>
                            <a:schemeClr val="tx1"/>
                          </a:solidFill>
                          <a:effectLst/>
                          <a:latin typeface="Consolas" pitchFamily="49" charset="0"/>
                          <a:ea typeface="ＭＳ Ｐゴシック" pitchFamily="34" charset="-128"/>
                          <a:cs typeface="Consolas" pitchFamily="49" charset="0"/>
                        </a:rPr>
                        <a:t>while</a:t>
                      </a: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 loop.</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a:t>
            </a:r>
            <a:r>
              <a:rPr lang="en-US" dirty="0" smtClean="0"/>
              <a:t>#1</a:t>
            </a:r>
            <a:endParaRPr lang="en-US" dirty="0"/>
          </a:p>
        </p:txBody>
      </p:sp>
      <p:sp>
        <p:nvSpPr>
          <p:cNvPr id="3" name="Content Placeholder 2"/>
          <p:cNvSpPr>
            <a:spLocks noGrp="1"/>
          </p:cNvSpPr>
          <p:nvPr>
            <p:ph idx="1"/>
          </p:nvPr>
        </p:nvSpPr>
        <p:spPr/>
        <p:txBody>
          <a:bodyPr/>
          <a:lstStyle/>
          <a:p>
            <a:r>
              <a:rPr lang="en-US" dirty="0" smtClean="0"/>
              <a:t>Mixing up branches (</a:t>
            </a:r>
            <a:r>
              <a:rPr lang="en-US" dirty="0" smtClean="0">
                <a:latin typeface="Consolas" panose="020B0609020204030204" pitchFamily="49" charset="0"/>
              </a:rPr>
              <a:t>IF</a:t>
            </a:r>
            <a:r>
              <a:rPr lang="en-US" dirty="0" smtClean="0"/>
              <a:t> and variations) vs. loops (</a:t>
            </a:r>
            <a:r>
              <a:rPr lang="en-US" dirty="0" smtClean="0">
                <a:latin typeface="Consolas" panose="020B0609020204030204" pitchFamily="49" charset="0"/>
              </a:rPr>
              <a:t>while</a:t>
            </a:r>
            <a:r>
              <a:rPr lang="en-US" dirty="0" smtClean="0"/>
              <a:t>)</a:t>
            </a:r>
          </a:p>
          <a:p>
            <a:r>
              <a:rPr lang="en-US" dirty="0" smtClean="0"/>
              <a:t>Related (both employ a Boolean expression) but they are not identical</a:t>
            </a:r>
          </a:p>
          <a:p>
            <a:r>
              <a:rPr lang="en-US" dirty="0" smtClean="0"/>
              <a:t>Branches </a:t>
            </a:r>
          </a:p>
          <a:p>
            <a:pPr lvl="1"/>
            <a:r>
              <a:rPr lang="en-US" dirty="0" smtClean="0"/>
              <a:t>General principle: If the Boolean evaluates to true then execute a statement or statements (</a:t>
            </a:r>
            <a:r>
              <a:rPr lang="en-US" b="1" dirty="0" smtClean="0"/>
              <a:t>once</a:t>
            </a:r>
            <a:r>
              <a:rPr lang="en-US" dirty="0" smtClean="0"/>
              <a:t>)</a:t>
            </a:r>
          </a:p>
          <a:p>
            <a:pPr lvl="1"/>
            <a:r>
              <a:rPr lang="en-US" dirty="0" smtClean="0"/>
              <a:t>Example: display a popup message if the number of typographical errors exceeds a cutoff.</a:t>
            </a:r>
            <a:endParaRPr lang="en-US" dirty="0"/>
          </a:p>
          <a:p>
            <a:r>
              <a:rPr lang="en-US" dirty="0" smtClean="0"/>
              <a:t>Loops</a:t>
            </a:r>
          </a:p>
          <a:p>
            <a:pPr lvl="1"/>
            <a:r>
              <a:rPr lang="en-US" dirty="0"/>
              <a:t>General principle: </a:t>
            </a:r>
            <a:r>
              <a:rPr lang="en-US" dirty="0" smtClean="0"/>
              <a:t>As long as (or while) the </a:t>
            </a:r>
            <a:r>
              <a:rPr lang="en-US" dirty="0"/>
              <a:t>Boolean evaluates to true then execute a statement or statements </a:t>
            </a:r>
            <a:r>
              <a:rPr lang="en-US" dirty="0" smtClean="0"/>
              <a:t>(</a:t>
            </a:r>
            <a:r>
              <a:rPr lang="en-US" b="1" dirty="0" smtClean="0"/>
              <a:t>multiple times</a:t>
            </a:r>
            <a:r>
              <a:rPr lang="en-US" dirty="0" smtClean="0"/>
              <a:t>)</a:t>
            </a:r>
            <a:endParaRPr lang="en-US" dirty="0"/>
          </a:p>
          <a:p>
            <a:pPr lvl="1"/>
            <a:r>
              <a:rPr lang="en-US" dirty="0"/>
              <a:t>Example</a:t>
            </a:r>
            <a:r>
              <a:rPr lang="en-US" dirty="0" smtClean="0"/>
              <a:t>: While there are documents in a folder that the program hasn’t printed then continue to open another document and print it.</a:t>
            </a:r>
          </a:p>
          <a:p>
            <a:endParaRPr lang="en-US" dirty="0"/>
          </a:p>
        </p:txBody>
      </p:sp>
    </p:spTree>
    <p:extLst>
      <p:ext uri="{BB962C8B-B14F-4D97-AF65-F5344CB8AC3E}">
        <p14:creationId xmlns:p14="http://schemas.microsoft.com/office/powerpoint/2010/main" val="330268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a:t>
            </a:r>
            <a:r>
              <a:rPr lang="en-US" dirty="0" smtClean="0"/>
              <a:t>1: Example</a:t>
            </a:r>
            <a:endParaRPr lang="en-US" dirty="0"/>
          </a:p>
        </p:txBody>
      </p:sp>
      <p:sp>
        <p:nvSpPr>
          <p:cNvPr id="3" name="Content Placeholder 2"/>
          <p:cNvSpPr>
            <a:spLocks noGrp="1"/>
          </p:cNvSpPr>
          <p:nvPr>
            <p:ph idx="1"/>
          </p:nvPr>
        </p:nvSpPr>
        <p:spPr/>
        <p:txBody>
          <a:bodyPr/>
          <a:lstStyle/>
          <a:p>
            <a:r>
              <a:rPr lang="en-US" b="1" dirty="0" smtClean="0"/>
              <a:t>Name </a:t>
            </a:r>
            <a:r>
              <a:rPr lang="en-US" b="1" dirty="0"/>
              <a:t>of the file containing the program</a:t>
            </a:r>
            <a:r>
              <a:rPr lang="en-US" dirty="0"/>
              <a:t>: </a:t>
            </a:r>
            <a:r>
              <a:rPr lang="en-US" dirty="0">
                <a:latin typeface="Consolas" panose="020B0609020204030204" pitchFamily="49" charset="0"/>
              </a:rPr>
              <a:t>branchVsLoop</a:t>
            </a:r>
            <a:r>
              <a:rPr lang="en-US" dirty="0">
                <a:latin typeface="Consolas" panose="020B0609020204030204" pitchFamily="49" charset="0"/>
                <a:cs typeface="Consolas" panose="020B0609020204030204" pitchFamily="49" charset="0"/>
              </a:rPr>
              <a:t>.py</a:t>
            </a:r>
          </a:p>
          <a:p>
            <a:r>
              <a:rPr lang="en-US" dirty="0"/>
              <a:t>Contrast</a:t>
            </a:r>
          </a:p>
          <a:p>
            <a:endParaRPr lang="en-US" dirty="0"/>
          </a:p>
        </p:txBody>
      </p:sp>
      <p:sp>
        <p:nvSpPr>
          <p:cNvPr id="4" name="TextBox 3"/>
          <p:cNvSpPr txBox="1"/>
          <p:nvPr/>
        </p:nvSpPr>
        <p:spPr>
          <a:xfrm>
            <a:off x="797169" y="2121877"/>
            <a:ext cx="5943600" cy="1200329"/>
          </a:xfrm>
          <a:prstGeom prst="rect">
            <a:avLst/>
          </a:prstGeom>
          <a:noFill/>
        </p:spPr>
        <p:txBody>
          <a:bodyPr wrap="square" rtlCol="0">
            <a:spAutoFit/>
          </a:bodyPr>
          <a:lstStyle/>
          <a:p>
            <a:r>
              <a:rPr lang="en-CA" sz="1800" dirty="0">
                <a:latin typeface="Consolas" panose="020B0609020204030204" pitchFamily="49" charset="0"/>
              </a:rPr>
              <a:t>age = </a:t>
            </a:r>
            <a:r>
              <a:rPr lang="en-CA" sz="1800" dirty="0" err="1">
                <a:latin typeface="Consolas" panose="020B0609020204030204" pitchFamily="49" charset="0"/>
              </a:rPr>
              <a:t>int</a:t>
            </a:r>
            <a:r>
              <a:rPr lang="en-CA" sz="1800" dirty="0">
                <a:latin typeface="Consolas" panose="020B0609020204030204" pitchFamily="49" charset="0"/>
              </a:rPr>
              <a:t>(input("Age positive only: "))</a:t>
            </a:r>
          </a:p>
          <a:p>
            <a:r>
              <a:rPr lang="en-CA" sz="1800" dirty="0">
                <a:latin typeface="Consolas" panose="020B0609020204030204" pitchFamily="49" charset="0"/>
              </a:rPr>
              <a:t>if (age &lt; 0):</a:t>
            </a:r>
          </a:p>
          <a:p>
            <a:r>
              <a:rPr lang="en-CA" sz="1800" dirty="0">
                <a:latin typeface="Consolas" panose="020B0609020204030204" pitchFamily="49" charset="0"/>
              </a:rPr>
              <a:t>    age = </a:t>
            </a:r>
            <a:r>
              <a:rPr lang="en-CA" sz="1800" dirty="0" err="1">
                <a:latin typeface="Consolas" panose="020B0609020204030204" pitchFamily="49" charset="0"/>
              </a:rPr>
              <a:t>int</a:t>
            </a:r>
            <a:r>
              <a:rPr lang="en-CA" sz="1800" dirty="0">
                <a:latin typeface="Consolas" panose="020B0609020204030204" pitchFamily="49" charset="0"/>
              </a:rPr>
              <a:t>(input("Age positive only: "))</a:t>
            </a:r>
          </a:p>
          <a:p>
            <a:r>
              <a:rPr lang="en-CA" sz="1800" dirty="0">
                <a:latin typeface="Consolas" panose="020B0609020204030204" pitchFamily="49" charset="0"/>
              </a:rPr>
              <a:t>print("Branch:", age)</a:t>
            </a:r>
          </a:p>
        </p:txBody>
      </p:sp>
      <p:sp>
        <p:nvSpPr>
          <p:cNvPr id="5" name="TextBox 4"/>
          <p:cNvSpPr txBox="1"/>
          <p:nvPr/>
        </p:nvSpPr>
        <p:spPr>
          <a:xfrm>
            <a:off x="797169" y="4103077"/>
            <a:ext cx="6096000" cy="1200329"/>
          </a:xfrm>
          <a:prstGeom prst="rect">
            <a:avLst/>
          </a:prstGeom>
          <a:noFill/>
        </p:spPr>
        <p:txBody>
          <a:bodyPr wrap="square" rtlCol="0">
            <a:spAutoFit/>
          </a:bodyPr>
          <a:lstStyle/>
          <a:p>
            <a:r>
              <a:rPr lang="en-CA" sz="1800" dirty="0">
                <a:latin typeface="Consolas" panose="020B0609020204030204" pitchFamily="49" charset="0"/>
              </a:rPr>
              <a:t>age = </a:t>
            </a:r>
            <a:r>
              <a:rPr lang="en-CA" sz="1800" dirty="0" err="1">
                <a:latin typeface="Consolas" panose="020B0609020204030204" pitchFamily="49" charset="0"/>
              </a:rPr>
              <a:t>int</a:t>
            </a:r>
            <a:r>
              <a:rPr lang="en-CA" sz="1800" dirty="0">
                <a:latin typeface="Consolas" panose="020B0609020204030204" pitchFamily="49" charset="0"/>
              </a:rPr>
              <a:t>(input("Age positive only: "))</a:t>
            </a:r>
          </a:p>
          <a:p>
            <a:r>
              <a:rPr lang="en-CA" sz="1800" dirty="0">
                <a:latin typeface="Consolas" panose="020B0609020204030204" pitchFamily="49" charset="0"/>
              </a:rPr>
              <a:t>while (age &lt; 0):</a:t>
            </a:r>
          </a:p>
          <a:p>
            <a:r>
              <a:rPr lang="en-CA" sz="1800" dirty="0">
                <a:latin typeface="Consolas" panose="020B0609020204030204" pitchFamily="49" charset="0"/>
              </a:rPr>
              <a:t>    age = </a:t>
            </a:r>
            <a:r>
              <a:rPr lang="en-CA" sz="1800" dirty="0" err="1">
                <a:latin typeface="Consolas" panose="020B0609020204030204" pitchFamily="49" charset="0"/>
              </a:rPr>
              <a:t>int</a:t>
            </a:r>
            <a:r>
              <a:rPr lang="en-CA" sz="1800" dirty="0">
                <a:latin typeface="Consolas" panose="020B0609020204030204" pitchFamily="49" charset="0"/>
              </a:rPr>
              <a:t>(input("Age positive only: "))</a:t>
            </a:r>
          </a:p>
          <a:p>
            <a:r>
              <a:rPr lang="en-CA" sz="1800" dirty="0">
                <a:latin typeface="Consolas" panose="020B0609020204030204" pitchFamily="49" charset="0"/>
              </a:rPr>
              <a:t>print("Loop:", age</a:t>
            </a:r>
            <a:r>
              <a:rPr lang="en-CA" sz="1800" dirty="0" smtClean="0">
                <a:latin typeface="Consolas" panose="020B0609020204030204" pitchFamily="49" charset="0"/>
              </a:rPr>
              <a:t>)</a:t>
            </a:r>
            <a:endParaRPr lang="en-CA" sz="1800" dirty="0">
              <a:latin typeface="Consolas" panose="020B0609020204030204" pitchFamily="49" charset="0"/>
            </a:endParaRPr>
          </a:p>
        </p:txBody>
      </p:sp>
      <p:sp>
        <p:nvSpPr>
          <p:cNvPr id="6" name="TextBox 5"/>
          <p:cNvSpPr txBox="1"/>
          <p:nvPr/>
        </p:nvSpPr>
        <p:spPr>
          <a:xfrm>
            <a:off x="2473569" y="3652743"/>
            <a:ext cx="609600" cy="369332"/>
          </a:xfrm>
          <a:prstGeom prst="rect">
            <a:avLst/>
          </a:prstGeom>
          <a:noFill/>
        </p:spPr>
        <p:txBody>
          <a:bodyPr wrap="square" rtlCol="0">
            <a:spAutoFit/>
          </a:bodyPr>
          <a:lstStyle/>
          <a:p>
            <a:r>
              <a:rPr lang="en-US" dirty="0" smtClean="0"/>
              <a:t>Vs.</a:t>
            </a:r>
            <a:endParaRPr lang="en-US" dirty="0"/>
          </a:p>
        </p:txBody>
      </p:sp>
    </p:spTree>
    <p:extLst>
      <p:ext uri="{BB962C8B-B14F-4D97-AF65-F5344CB8AC3E}">
        <p14:creationId xmlns:p14="http://schemas.microsoft.com/office/powerpoint/2010/main" val="132082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Nesting</a:t>
            </a:r>
            <a:endParaRPr lang="en-US" dirty="0"/>
          </a:p>
        </p:txBody>
      </p:sp>
      <p:sp>
        <p:nvSpPr>
          <p:cNvPr id="3" name="Content Placeholder 2"/>
          <p:cNvSpPr>
            <a:spLocks noGrp="1"/>
          </p:cNvSpPr>
          <p:nvPr>
            <p:ph idx="1"/>
          </p:nvPr>
        </p:nvSpPr>
        <p:spPr/>
        <p:txBody>
          <a:bodyPr/>
          <a:lstStyle/>
          <a:p>
            <a:r>
              <a:rPr lang="en-US" dirty="0" smtClean="0"/>
              <a:t>Recall: Nested branches (one inside the other)</a:t>
            </a:r>
          </a:p>
          <a:p>
            <a:pPr lvl="1"/>
            <a:r>
              <a:rPr lang="en-US" dirty="0" smtClean="0"/>
              <a:t>Nested branches:</a:t>
            </a:r>
          </a:p>
          <a:p>
            <a:pPr marL="176213" lvl="1" indent="0">
              <a:buNone/>
            </a:pPr>
            <a:r>
              <a:rPr lang="en-US" sz="1350" dirty="0" smtClean="0">
                <a:latin typeface="Consolas" panose="020B0609020204030204" pitchFamily="49" charset="0"/>
                <a:cs typeface="Consolas" panose="020B0609020204030204" pitchFamily="49" charset="0"/>
              </a:rPr>
              <a:t>If </a:t>
            </a:r>
            <a:r>
              <a:rPr lang="en-US" sz="1350" dirty="0">
                <a:latin typeface="Consolas" panose="020B0609020204030204" pitchFamily="49" charset="0"/>
                <a:cs typeface="Consolas" panose="020B0609020204030204" pitchFamily="49" charset="0"/>
              </a:rPr>
              <a:t>(</a:t>
            </a:r>
            <a:r>
              <a:rPr lang="en-US" sz="1350" dirty="0" smtClean="0">
                <a:latin typeface="Consolas" panose="020B0609020204030204" pitchFamily="49" charset="0"/>
                <a:cs typeface="Consolas" panose="020B0609020204030204" pitchFamily="49" charset="0"/>
              </a:rPr>
              <a:t>Boolean):</a:t>
            </a:r>
            <a:endParaRPr lang="en-US" sz="1350" dirty="0">
              <a:latin typeface="Consolas" panose="020B0609020204030204" pitchFamily="49" charset="0"/>
              <a:cs typeface="Consolas" panose="020B0609020204030204" pitchFamily="49" charset="0"/>
            </a:endParaRPr>
          </a:p>
          <a:p>
            <a:pPr marL="176213" lvl="1" indent="0">
              <a:buNone/>
            </a:pPr>
            <a:r>
              <a:rPr lang="en-US" sz="1350" dirty="0">
                <a:latin typeface="Consolas" panose="020B0609020204030204" pitchFamily="49" charset="0"/>
                <a:cs typeface="Consolas" panose="020B0609020204030204" pitchFamily="49" charset="0"/>
              </a:rPr>
              <a:t>    If (</a:t>
            </a:r>
            <a:r>
              <a:rPr lang="en-US" sz="1350" dirty="0" smtClean="0">
                <a:latin typeface="Consolas" panose="020B0609020204030204" pitchFamily="49" charset="0"/>
                <a:cs typeface="Consolas" panose="020B0609020204030204" pitchFamily="49" charset="0"/>
              </a:rPr>
              <a:t>Boolean):</a:t>
            </a:r>
          </a:p>
          <a:p>
            <a:pPr marL="176213" lvl="1" indent="0">
              <a:buNone/>
            </a:pPr>
            <a:r>
              <a:rPr lang="en-US" sz="1350" dirty="0" smtClean="0">
                <a:latin typeface="Consolas" panose="020B0609020204030204" pitchFamily="49" charset="0"/>
                <a:cs typeface="Consolas" panose="020B0609020204030204" pitchFamily="49" charset="0"/>
              </a:rPr>
              <a:t>        ...</a:t>
            </a:r>
            <a:endParaRPr lang="en-US" sz="1350" dirty="0">
              <a:latin typeface="Consolas" panose="020B0609020204030204" pitchFamily="49" charset="0"/>
              <a:cs typeface="Consolas" panose="020B0609020204030204" pitchFamily="49" charset="0"/>
            </a:endParaRPr>
          </a:p>
          <a:p>
            <a:endParaRPr lang="en-US" dirty="0" smtClean="0">
              <a:cs typeface="Consolas" panose="020B0609020204030204" pitchFamily="49" charset="0"/>
            </a:endParaRPr>
          </a:p>
          <a:p>
            <a:r>
              <a:rPr lang="en-US" dirty="0" smtClean="0">
                <a:cs typeface="Consolas" panose="020B0609020204030204" pitchFamily="49" charset="0"/>
              </a:rPr>
              <a:t>Branches and loops (</a:t>
            </a:r>
            <a:r>
              <a:rPr lang="en-US" dirty="0" smtClean="0">
                <a:latin typeface="Consolas" panose="020B0609020204030204" pitchFamily="49" charset="0"/>
                <a:cs typeface="Consolas" panose="020B0609020204030204" pitchFamily="49" charset="0"/>
              </a:rPr>
              <a:t>for</a:t>
            </a:r>
            <a:r>
              <a:rPr lang="en-US" dirty="0" smtClean="0">
                <a:cs typeface="Consolas" panose="020B0609020204030204" pitchFamily="49" charset="0"/>
              </a:rPr>
              <a:t>, </a:t>
            </a:r>
            <a:r>
              <a:rPr lang="en-US" dirty="0" smtClean="0">
                <a:latin typeface="Consolas" panose="020B0609020204030204" pitchFamily="49" charset="0"/>
                <a:cs typeface="Consolas" panose="020B0609020204030204" pitchFamily="49" charset="0"/>
              </a:rPr>
              <a:t>while</a:t>
            </a:r>
            <a:r>
              <a:rPr lang="en-US" dirty="0" smtClean="0">
                <a:cs typeface="Consolas" panose="020B0609020204030204" pitchFamily="49" charset="0"/>
              </a:rPr>
              <a:t>) can be nested within each other</a:t>
            </a:r>
          </a:p>
          <a:p>
            <a:pPr marL="176213" lvl="1" indent="0">
              <a:buNone/>
            </a:pPr>
            <a:r>
              <a:rPr lang="en-US" sz="1350" b="1" dirty="0" smtClean="0">
                <a:latin typeface="Consolas" panose="020B0609020204030204" pitchFamily="49" charset="0"/>
                <a:cs typeface="Consolas" panose="020B0609020204030204" pitchFamily="49" charset="0"/>
              </a:rPr>
              <a:t># Scenario 1                    </a:t>
            </a:r>
            <a:r>
              <a:rPr lang="en-US" sz="1350" b="1" dirty="0">
                <a:latin typeface="Consolas" panose="020B0609020204030204" pitchFamily="49" charset="0"/>
                <a:cs typeface="Consolas" panose="020B0609020204030204" pitchFamily="49" charset="0"/>
              </a:rPr>
              <a:t># Scenario 2</a:t>
            </a:r>
          </a:p>
          <a:p>
            <a:pPr marL="176213" lvl="1" indent="0">
              <a:buNone/>
            </a:pPr>
            <a:r>
              <a:rPr lang="en-US" sz="1350" dirty="0" smtClean="0">
                <a:latin typeface="Consolas" panose="020B0609020204030204" pitchFamily="49" charset="0"/>
                <a:cs typeface="Consolas" panose="020B0609020204030204" pitchFamily="49" charset="0"/>
              </a:rPr>
              <a:t>loop </a:t>
            </a:r>
            <a:r>
              <a:rPr lang="en-US" sz="1350" dirty="0">
                <a:latin typeface="Consolas" panose="020B0609020204030204" pitchFamily="49" charset="0"/>
                <a:cs typeface="Consolas" panose="020B0609020204030204" pitchFamily="49" charset="0"/>
              </a:rPr>
              <a:t>(Boolean</a:t>
            </a:r>
            <a:r>
              <a:rPr lang="en-US" sz="1350" dirty="0" smtClean="0">
                <a:latin typeface="Consolas" panose="020B0609020204030204" pitchFamily="49" charset="0"/>
                <a:cs typeface="Consolas" panose="020B0609020204030204" pitchFamily="49" charset="0"/>
              </a:rPr>
              <a:t>):		    if </a:t>
            </a:r>
            <a:r>
              <a:rPr lang="en-US" sz="1350" dirty="0">
                <a:latin typeface="Consolas" panose="020B0609020204030204" pitchFamily="49" charset="0"/>
                <a:cs typeface="Consolas" panose="020B0609020204030204" pitchFamily="49" charset="0"/>
              </a:rPr>
              <a:t>(Boolean</a:t>
            </a:r>
            <a:r>
              <a:rPr lang="en-US" sz="1350" dirty="0" smtClean="0">
                <a:latin typeface="Consolas" panose="020B0609020204030204" pitchFamily="49" charset="0"/>
                <a:cs typeface="Consolas" panose="020B0609020204030204" pitchFamily="49" charset="0"/>
              </a:rPr>
              <a:t>):</a:t>
            </a:r>
            <a:endParaRPr lang="en-US" sz="1350" dirty="0">
              <a:latin typeface="Consolas" panose="020B0609020204030204" pitchFamily="49" charset="0"/>
              <a:cs typeface="Consolas" panose="020B0609020204030204" pitchFamily="49" charset="0"/>
            </a:endParaRPr>
          </a:p>
          <a:p>
            <a:pPr marL="176213" lvl="1" indent="0">
              <a:buNone/>
            </a:pPr>
            <a:r>
              <a:rPr lang="en-US" sz="1350" dirty="0">
                <a:latin typeface="Consolas" panose="020B0609020204030204" pitchFamily="49" charset="0"/>
                <a:cs typeface="Consolas" panose="020B0609020204030204" pitchFamily="49" charset="0"/>
              </a:rPr>
              <a:t>    i</a:t>
            </a:r>
            <a:r>
              <a:rPr lang="en-US" sz="1350" dirty="0" smtClean="0">
                <a:latin typeface="Consolas" panose="020B0609020204030204" pitchFamily="49" charset="0"/>
                <a:cs typeface="Consolas" panose="020B0609020204030204" pitchFamily="49" charset="0"/>
              </a:rPr>
              <a:t>f </a:t>
            </a:r>
            <a:r>
              <a:rPr lang="en-US" sz="1350" dirty="0">
                <a:latin typeface="Consolas" panose="020B0609020204030204" pitchFamily="49" charset="0"/>
                <a:cs typeface="Consolas" panose="020B0609020204030204" pitchFamily="49" charset="0"/>
              </a:rPr>
              <a:t>(Boolean</a:t>
            </a:r>
            <a:r>
              <a:rPr lang="en-US" sz="1350" dirty="0" smtClean="0">
                <a:latin typeface="Consolas" panose="020B0609020204030204" pitchFamily="49" charset="0"/>
                <a:cs typeface="Consolas" panose="020B0609020204030204" pitchFamily="49" charset="0"/>
              </a:rPr>
              <a:t>):		        loop </a:t>
            </a:r>
            <a:r>
              <a:rPr lang="en-US" sz="1350" dirty="0">
                <a:latin typeface="Consolas" panose="020B0609020204030204" pitchFamily="49" charset="0"/>
                <a:cs typeface="Consolas" panose="020B0609020204030204" pitchFamily="49" charset="0"/>
              </a:rPr>
              <a:t>(Boolean</a:t>
            </a:r>
            <a:r>
              <a:rPr lang="en-US" sz="1350" dirty="0" smtClean="0">
                <a:latin typeface="Consolas" panose="020B0609020204030204" pitchFamily="49" charset="0"/>
                <a:cs typeface="Consolas" panose="020B0609020204030204" pitchFamily="49" charset="0"/>
              </a:rPr>
              <a:t>):</a:t>
            </a:r>
          </a:p>
          <a:p>
            <a:pPr marL="176213" lvl="1" indent="0">
              <a:buNone/>
            </a:pPr>
            <a:r>
              <a:rPr lang="en-US" sz="1350" dirty="0">
                <a:latin typeface="Consolas" panose="020B0609020204030204" pitchFamily="49" charset="0"/>
                <a:cs typeface="Consolas" panose="020B0609020204030204" pitchFamily="49" charset="0"/>
              </a:rPr>
              <a:t> </a:t>
            </a:r>
            <a:r>
              <a:rPr lang="en-US" sz="1350" dirty="0" smtClean="0">
                <a:latin typeface="Consolas" panose="020B0609020204030204" pitchFamily="49" charset="0"/>
                <a:cs typeface="Consolas" panose="020B0609020204030204" pitchFamily="49" charset="0"/>
              </a:rPr>
              <a:t>       ...			    ...</a:t>
            </a:r>
            <a:endParaRPr lang="en-US" sz="1350" dirty="0">
              <a:latin typeface="Consolas" panose="020B0609020204030204" pitchFamily="49" charset="0"/>
              <a:cs typeface="Consolas" panose="020B0609020204030204" pitchFamily="49" charset="0"/>
            </a:endParaRPr>
          </a:p>
          <a:p>
            <a:pPr marL="176213" lvl="1" indent="0">
              <a:buNone/>
            </a:pPr>
            <a:r>
              <a:rPr lang="en-US" sz="1350" dirty="0">
                <a:latin typeface="Consolas" panose="020B0609020204030204" pitchFamily="49" charset="0"/>
                <a:cs typeface="Consolas" panose="020B0609020204030204" pitchFamily="49" charset="0"/>
              </a:rPr>
              <a:t>    </a:t>
            </a:r>
            <a:r>
              <a:rPr lang="en-US" sz="1350" dirty="0" smtClean="0">
                <a:latin typeface="Consolas" panose="020B0609020204030204" pitchFamily="49" charset="0"/>
                <a:cs typeface="Consolas" panose="020B0609020204030204" pitchFamily="49" charset="0"/>
              </a:rPr>
              <a:t>			    </a:t>
            </a:r>
            <a:endParaRPr lang="en-US" sz="1350" dirty="0">
              <a:latin typeface="Consolas" panose="020B0609020204030204" pitchFamily="49" charset="0"/>
              <a:cs typeface="Consolas" panose="020B0609020204030204" pitchFamily="49" charset="0"/>
            </a:endParaRPr>
          </a:p>
          <a:p>
            <a:pPr marL="176213" lvl="1" indent="0">
              <a:buNone/>
            </a:pPr>
            <a:endParaRPr lang="en-US" sz="1350" dirty="0" smtClean="0">
              <a:latin typeface="Consolas" panose="020B0609020204030204" pitchFamily="49" charset="0"/>
              <a:cs typeface="Consolas" panose="020B0609020204030204" pitchFamily="49" charset="0"/>
            </a:endParaRPr>
          </a:p>
          <a:p>
            <a:pPr marL="176213" lvl="1" indent="0">
              <a:buNone/>
            </a:pPr>
            <a:r>
              <a:rPr lang="en-US" sz="1350" b="1" dirty="0">
                <a:latin typeface="Consolas" panose="020B0609020204030204" pitchFamily="49" charset="0"/>
                <a:cs typeface="Consolas" panose="020B0609020204030204" pitchFamily="49" charset="0"/>
              </a:rPr>
              <a:t># Scenario 3</a:t>
            </a:r>
          </a:p>
          <a:p>
            <a:pPr marL="176213" lvl="1" indent="0">
              <a:buNone/>
            </a:pPr>
            <a:r>
              <a:rPr lang="en-US" sz="1350" dirty="0" smtClean="0">
                <a:latin typeface="Consolas" panose="020B0609020204030204" pitchFamily="49" charset="0"/>
                <a:cs typeface="Consolas" panose="020B0609020204030204" pitchFamily="49" charset="0"/>
              </a:rPr>
              <a:t>loop (Boolean):</a:t>
            </a:r>
          </a:p>
          <a:p>
            <a:pPr marL="176213" lvl="1" indent="0">
              <a:buNone/>
            </a:pPr>
            <a:r>
              <a:rPr lang="en-US" sz="1350" dirty="0" smtClean="0">
                <a:latin typeface="Consolas" panose="020B0609020204030204" pitchFamily="49" charset="0"/>
                <a:cs typeface="Consolas" panose="020B0609020204030204" pitchFamily="49" charset="0"/>
              </a:rPr>
              <a:t>    loop (Boolean):</a:t>
            </a:r>
          </a:p>
          <a:p>
            <a:pPr marL="176213" lvl="1" indent="0">
              <a:buNone/>
            </a:pPr>
            <a:r>
              <a:rPr lang="en-US" sz="1350" dirty="0">
                <a:latin typeface="Consolas" panose="020B0609020204030204" pitchFamily="49" charset="0"/>
                <a:cs typeface="Consolas" panose="020B0609020204030204" pitchFamily="49" charset="0"/>
              </a:rPr>
              <a:t> </a:t>
            </a:r>
            <a:r>
              <a:rPr lang="en-US" sz="1350" dirty="0" smtClean="0">
                <a:latin typeface="Consolas" panose="020B0609020204030204" pitchFamily="49" charset="0"/>
                <a:cs typeface="Consolas" panose="020B0609020204030204" pitchFamily="49" charset="0"/>
              </a:rPr>
              <a:t>       ...</a:t>
            </a:r>
          </a:p>
          <a:p>
            <a:pPr marL="266700" indent="-257175"/>
            <a:endParaRPr lang="en-US" dirty="0" smtClean="0">
              <a:cs typeface="Consolas" panose="020B0609020204030204" pitchFamily="49" charset="0"/>
            </a:endParaRPr>
          </a:p>
        </p:txBody>
      </p:sp>
    </p:spTree>
    <p:extLst>
      <p:ext uri="{BB962C8B-B14F-4D97-AF65-F5344CB8AC3E}">
        <p14:creationId xmlns:p14="http://schemas.microsoft.com/office/powerpoint/2010/main" val="13502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When Nesting Is Needed</a:t>
            </a:r>
            <a:endParaRPr lang="en-US" dirty="0"/>
          </a:p>
        </p:txBody>
      </p:sp>
      <p:sp>
        <p:nvSpPr>
          <p:cNvPr id="3" name="Content Placeholder 2"/>
          <p:cNvSpPr>
            <a:spLocks noGrp="1"/>
          </p:cNvSpPr>
          <p:nvPr>
            <p:ph idx="1"/>
          </p:nvPr>
        </p:nvSpPr>
        <p:spPr/>
        <p:txBody>
          <a:bodyPr/>
          <a:lstStyle/>
          <a:p>
            <a:r>
              <a:rPr lang="en-US" b="1" dirty="0" smtClean="0"/>
              <a:t>Scenario 1</a:t>
            </a:r>
            <a:r>
              <a:rPr lang="en-US" dirty="0" smtClean="0"/>
              <a:t>: As long some condition is met a question will be asked</a:t>
            </a:r>
            <a:r>
              <a:rPr lang="en-US" dirty="0" smtClean="0"/>
              <a:t>. As the question is asked if the answer is invalid then an error message will be displayed.</a:t>
            </a:r>
            <a:endParaRPr lang="en-US" dirty="0" smtClean="0"/>
          </a:p>
          <a:p>
            <a:pPr lvl="1"/>
            <a:r>
              <a:rPr lang="en-US" dirty="0" smtClean="0"/>
              <a:t>Example: While the user entered an invalid value for age (too high or too low) then if the age is too low an error message will be displayed.</a:t>
            </a:r>
          </a:p>
          <a:p>
            <a:pPr lvl="1"/>
            <a:r>
              <a:rPr lang="en-US" dirty="0" smtClean="0"/>
              <a:t>Type of nesting: an </a:t>
            </a:r>
            <a:r>
              <a:rPr lang="en-US" dirty="0" smtClean="0">
                <a:latin typeface="Consolas" panose="020B0609020204030204" pitchFamily="49" charset="0"/>
              </a:rPr>
              <a:t>IF</a:t>
            </a:r>
            <a:r>
              <a:rPr lang="en-US" dirty="0" smtClean="0"/>
              <a:t>-branch nested inside of a loop</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loop (Boolean):</a:t>
            </a:r>
            <a:endParaRPr lang="en-US" sz="1800" dirty="0">
              <a:latin typeface="Consolas" panose="020B0609020204030204" pitchFamily="49" charset="0"/>
              <a:cs typeface="Consolas" panose="020B0609020204030204" pitchFamily="49" charset="0"/>
            </a:endParaRPr>
          </a:p>
          <a:p>
            <a:pPr marL="293688"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if </a:t>
            </a:r>
            <a:r>
              <a:rPr lang="en-US" dirty="0">
                <a:latin typeface="Consolas" panose="020B0609020204030204" pitchFamily="49" charset="0"/>
                <a:cs typeface="Consolas" panose="020B0609020204030204" pitchFamily="49" charset="0"/>
              </a:rPr>
              <a:t>(Boolean</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293688" lvl="2" indent="0">
              <a:buNone/>
            </a:pPr>
            <a:r>
              <a:rPr lang="en-US" dirty="0">
                <a:latin typeface="Consolas" panose="020B0609020204030204" pitchFamily="49" charset="0"/>
                <a:cs typeface="Consolas" panose="020B0609020204030204" pitchFamily="49" charset="0"/>
              </a:rPr>
              <a:t>        ...</a:t>
            </a:r>
          </a:p>
          <a:p>
            <a:pPr marL="293688" lvl="2" indent="0">
              <a:buNone/>
            </a:pPr>
            <a:r>
              <a:rPr lang="en-US" dirty="0">
                <a:latin typeface="Consolas" panose="020B0609020204030204" pitchFamily="49" charset="0"/>
                <a:cs typeface="Consolas" panose="020B0609020204030204" pitchFamily="49" charset="0"/>
              </a:rPr>
              <a:t>    </a:t>
            </a:r>
          </a:p>
          <a:p>
            <a:pPr marL="293688" lvl="2" indent="0">
              <a:buNone/>
            </a:pPr>
            <a:endParaRPr lang="en-US" dirty="0">
              <a:latin typeface="Consolas" panose="020B0609020204030204" pitchFamily="49" charset="0"/>
              <a:cs typeface="Consolas" panose="020B0609020204030204" pitchFamily="49" charset="0"/>
            </a:endParaRPr>
          </a:p>
          <a:p>
            <a:pPr lvl="1"/>
            <a:endParaRPr lang="en-US" dirty="0" smtClean="0"/>
          </a:p>
          <a:p>
            <a:pPr lvl="1"/>
            <a:endParaRPr lang="en-US" dirty="0"/>
          </a:p>
        </p:txBody>
      </p:sp>
    </p:spTree>
    <p:extLst>
      <p:ext uri="{BB962C8B-B14F-4D97-AF65-F5344CB8AC3E}">
        <p14:creationId xmlns:p14="http://schemas.microsoft.com/office/powerpoint/2010/main" val="80901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Consolas" panose="020B0609020204030204" pitchFamily="49" charset="0"/>
              </a:rPr>
              <a:t>IF</a:t>
            </a:r>
            <a:r>
              <a:rPr lang="en-US" dirty="0">
                <a:solidFill>
                  <a:srgbClr val="FF0000"/>
                </a:solidFill>
              </a:rPr>
              <a:t> </a:t>
            </a:r>
            <a:r>
              <a:rPr lang="en-US" dirty="0" smtClean="0">
                <a:solidFill>
                  <a:srgbClr val="FF0000"/>
                </a:solidFill>
              </a:rPr>
              <a:t>Nested </a:t>
            </a:r>
            <a:r>
              <a:rPr lang="en-US" dirty="0" smtClean="0"/>
              <a:t>Inside A </a:t>
            </a:r>
            <a:r>
              <a:rPr lang="en-US" dirty="0" smtClean="0">
                <a:solidFill>
                  <a:schemeClr val="accent1">
                    <a:lumMod val="75000"/>
                  </a:schemeClr>
                </a:solidFill>
                <a:latin typeface="Consolas" panose="020B0609020204030204" pitchFamily="49" charset="0"/>
              </a:rPr>
              <a:t>While</a:t>
            </a:r>
            <a:endParaRPr lang="en-US" dirty="0">
              <a:solidFill>
                <a:schemeClr val="accent1">
                  <a:lumMod val="75000"/>
                </a:schemeClr>
              </a:solidFill>
              <a:latin typeface="Consolas" panose="020B0609020204030204" pitchFamily="49" charset="0"/>
            </a:endParaRPr>
          </a:p>
        </p:txBody>
      </p:sp>
      <p:sp>
        <p:nvSpPr>
          <p:cNvPr id="3" name="Content Placeholder 2"/>
          <p:cNvSpPr>
            <a:spLocks noGrp="1"/>
          </p:cNvSpPr>
          <p:nvPr>
            <p:ph idx="1"/>
          </p:nvPr>
        </p:nvSpPr>
        <p:spPr/>
        <p:txBody>
          <a:bodyPr/>
          <a:lstStyle/>
          <a:p>
            <a:r>
              <a:rPr lang="en-US" dirty="0" smtClean="0"/>
              <a:t>Word document containing </a:t>
            </a:r>
            <a:r>
              <a:rPr lang="en-US" dirty="0"/>
              <a:t>the example: </a:t>
            </a:r>
            <a:r>
              <a:rPr lang="en-US" dirty="0" smtClean="0">
                <a:latin typeface="Consolas" panose="020B0609020204030204" pitchFamily="49" charset="0"/>
              </a:rPr>
              <a:t>nestingIFinsideWHILE.py</a:t>
            </a:r>
            <a:endParaRPr lang="en-US" dirty="0">
              <a:latin typeface="Consolas" panose="020B0609020204030204" pitchFamily="49" charset="0"/>
            </a:endParaRPr>
          </a:p>
          <a:p>
            <a:pPr marL="234950" lvl="1" indent="0">
              <a:buNone/>
            </a:pPr>
            <a:endParaRPr lang="en-CA" sz="1800" dirty="0">
              <a:latin typeface="Consolas" panose="020B0609020204030204" pitchFamily="49" charset="0"/>
            </a:endParaRPr>
          </a:p>
          <a:p>
            <a:pPr marL="234950" lvl="1" indent="0">
              <a:buNone/>
            </a:pPr>
            <a:r>
              <a:rPr lang="en-CA" sz="1800" dirty="0">
                <a:latin typeface="Consolas" panose="020B0609020204030204" pitchFamily="49" charset="0"/>
              </a:rPr>
              <a:t>age = - 1</a:t>
            </a:r>
          </a:p>
          <a:p>
            <a:pPr marL="234950" lvl="1" indent="0">
              <a:buNone/>
            </a:pPr>
            <a:r>
              <a:rPr lang="en-CA" sz="1800" dirty="0">
                <a:latin typeface="Consolas" panose="020B0609020204030204" pitchFamily="49" charset="0"/>
              </a:rPr>
              <a:t>MIN_AGE = 1</a:t>
            </a:r>
          </a:p>
          <a:p>
            <a:pPr marL="234950" lvl="1" indent="0">
              <a:buNone/>
            </a:pPr>
            <a:r>
              <a:rPr lang="en-CA" sz="1800" dirty="0">
                <a:latin typeface="Consolas" panose="020B0609020204030204" pitchFamily="49" charset="0"/>
              </a:rPr>
              <a:t>MAX_AGE = 118</a:t>
            </a:r>
          </a:p>
          <a:p>
            <a:pPr marL="234950" lvl="1" indent="0">
              <a:buNone/>
            </a:pPr>
            <a:r>
              <a:rPr lang="en-CA" sz="1800" dirty="0">
                <a:latin typeface="Consolas" panose="020B0609020204030204" pitchFamily="49" charset="0"/>
              </a:rPr>
              <a:t>age = </a:t>
            </a:r>
            <a:r>
              <a:rPr lang="en-CA" sz="1800" dirty="0" err="1">
                <a:latin typeface="Consolas" panose="020B0609020204030204" pitchFamily="49" charset="0"/>
              </a:rPr>
              <a:t>int</a:t>
            </a:r>
            <a:r>
              <a:rPr lang="en-CA" sz="1800" dirty="0">
                <a:latin typeface="Consolas" panose="020B0609020204030204" pitchFamily="49" charset="0"/>
              </a:rPr>
              <a:t>(input("How old are you (1-118): "))</a:t>
            </a:r>
          </a:p>
          <a:p>
            <a:pPr marL="234950" lvl="1" indent="0">
              <a:buNone/>
            </a:pPr>
            <a:r>
              <a:rPr lang="en-CA" sz="1800" b="1" dirty="0">
                <a:solidFill>
                  <a:schemeClr val="accent1">
                    <a:lumMod val="75000"/>
                  </a:schemeClr>
                </a:solidFill>
                <a:latin typeface="Consolas" panose="020B0609020204030204" pitchFamily="49" charset="0"/>
              </a:rPr>
              <a:t>while ((age &lt; MIN_AGE) or (age &gt; MAX_AGE)):</a:t>
            </a:r>
          </a:p>
          <a:p>
            <a:pPr marL="234950" lvl="1" indent="0">
              <a:buNone/>
            </a:pPr>
            <a:r>
              <a:rPr lang="en-CA" sz="1800" b="1" dirty="0">
                <a:solidFill>
                  <a:srgbClr val="FF0000"/>
                </a:solidFill>
                <a:latin typeface="Consolas" panose="020B0609020204030204" pitchFamily="49" charset="0"/>
              </a:rPr>
              <a:t>    if (age &lt; MIN_AGE):</a:t>
            </a:r>
          </a:p>
          <a:p>
            <a:pPr marL="234950" lvl="1" indent="0">
              <a:buNone/>
            </a:pPr>
            <a:r>
              <a:rPr lang="en-CA" sz="1800" dirty="0">
                <a:latin typeface="Consolas" panose="020B0609020204030204" pitchFamily="49" charset="0"/>
              </a:rPr>
              <a:t>        print("Age cannot be lower than", MIN_AGE, "years")</a:t>
            </a:r>
          </a:p>
          <a:p>
            <a:pPr marL="234950" lvl="1" indent="0">
              <a:buNone/>
            </a:pPr>
            <a:r>
              <a:rPr lang="en-CA" sz="1800" dirty="0">
                <a:latin typeface="Consolas" panose="020B0609020204030204" pitchFamily="49" charset="0"/>
              </a:rPr>
              <a:t>    age = </a:t>
            </a:r>
            <a:r>
              <a:rPr lang="en-CA" sz="1800" dirty="0" err="1">
                <a:latin typeface="Consolas" panose="020B0609020204030204" pitchFamily="49" charset="0"/>
              </a:rPr>
              <a:t>int</a:t>
            </a:r>
            <a:r>
              <a:rPr lang="en-CA" sz="1800" dirty="0">
                <a:latin typeface="Consolas" panose="020B0609020204030204" pitchFamily="49" charset="0"/>
              </a:rPr>
              <a:t>(input("How old are you (1-118): "))</a:t>
            </a:r>
          </a:p>
          <a:p>
            <a:pPr marL="234950" lvl="1" indent="0">
              <a:buNone/>
            </a:pPr>
            <a:endParaRPr lang="en-CA" sz="1800" dirty="0">
              <a:latin typeface="Consolas" panose="020B0609020204030204" pitchFamily="49" charset="0"/>
            </a:endParaRPr>
          </a:p>
          <a:p>
            <a:pPr marL="234950" lvl="1" indent="0">
              <a:buNone/>
            </a:pPr>
            <a:r>
              <a:rPr lang="en-CA" sz="1800" dirty="0">
                <a:latin typeface="Consolas" panose="020B0609020204030204" pitchFamily="49" charset="0"/>
              </a:rPr>
              <a:t>print("Age=", age, "is age-okay")</a:t>
            </a:r>
          </a:p>
        </p:txBody>
      </p:sp>
    </p:spTree>
    <p:extLst>
      <p:ext uri="{BB962C8B-B14F-4D97-AF65-F5344CB8AC3E}">
        <p14:creationId xmlns:p14="http://schemas.microsoft.com/office/powerpoint/2010/main" val="1325111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When Nesting Is Needed</a:t>
            </a:r>
            <a:endParaRPr lang="en-US" dirty="0"/>
          </a:p>
        </p:txBody>
      </p:sp>
      <p:sp>
        <p:nvSpPr>
          <p:cNvPr id="3" name="Content Placeholder 2"/>
          <p:cNvSpPr>
            <a:spLocks noGrp="1"/>
          </p:cNvSpPr>
          <p:nvPr>
            <p:ph idx="1"/>
          </p:nvPr>
        </p:nvSpPr>
        <p:spPr/>
        <p:txBody>
          <a:bodyPr/>
          <a:lstStyle/>
          <a:p>
            <a:r>
              <a:rPr lang="en-US" b="1" dirty="0" smtClean="0"/>
              <a:t>Scenario 2</a:t>
            </a:r>
            <a:r>
              <a:rPr lang="en-US" dirty="0" smtClean="0"/>
              <a:t>: If a question answers true then check if a process should be repeated.</a:t>
            </a:r>
          </a:p>
          <a:p>
            <a:pPr lvl="1"/>
            <a:r>
              <a:rPr lang="en-US" dirty="0" smtClean="0"/>
              <a:t>Example: If the user specified the country of residence as Canada then repeatedly prompt for the province of  residence as long as the province is not valid.</a:t>
            </a:r>
          </a:p>
          <a:p>
            <a:pPr lvl="1"/>
            <a:r>
              <a:rPr lang="en-US" dirty="0" smtClean="0"/>
              <a:t>Type of nesting: a loop nested inside of an </a:t>
            </a:r>
            <a:r>
              <a:rPr lang="en-US" dirty="0" smtClean="0">
                <a:latin typeface="Consolas" panose="020B0609020204030204" pitchFamily="49" charset="0"/>
              </a:rPr>
              <a:t>IF</a:t>
            </a:r>
            <a:r>
              <a:rPr lang="en-US" dirty="0" smtClean="0"/>
              <a:t>-branch</a:t>
            </a:r>
          </a:p>
          <a:p>
            <a:pPr marL="293688" lvl="2" indent="0">
              <a:buNone/>
            </a:pPr>
            <a:r>
              <a:rPr lang="en-US" dirty="0">
                <a:latin typeface="Consolas" panose="020B0609020204030204" pitchFamily="49" charset="0"/>
                <a:cs typeface="Consolas" panose="020B0609020204030204" pitchFamily="49" charset="0"/>
              </a:rPr>
              <a:t> If (Boolean</a:t>
            </a:r>
            <a:r>
              <a:rPr lang="en-US" dirty="0" smtClean="0">
                <a:latin typeface="Consolas" panose="020B0609020204030204" pitchFamily="49" charset="0"/>
                <a:cs typeface="Consolas" panose="020B0609020204030204" pitchFamily="49" charset="0"/>
              </a:rPr>
              <a:t>):</a:t>
            </a:r>
          </a:p>
          <a:p>
            <a:pPr marL="293688" lvl="2" indent="0">
              <a:buNone/>
            </a:pPr>
            <a:r>
              <a:rPr lang="en-US" dirty="0" smtClean="0">
                <a:latin typeface="Consolas" panose="020B0609020204030204" pitchFamily="49" charset="0"/>
                <a:cs typeface="Consolas" panose="020B0609020204030204" pitchFamily="49" charset="0"/>
              </a:rPr>
              <a:t>     loop ():</a:t>
            </a:r>
            <a:endParaRPr lang="en-US" dirty="0">
              <a:latin typeface="Consolas" panose="020B0609020204030204" pitchFamily="49" charset="0"/>
              <a:cs typeface="Consolas" panose="020B0609020204030204" pitchFamily="49" charset="0"/>
            </a:endParaRPr>
          </a:p>
          <a:p>
            <a:pPr marL="293688"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marL="293688" lvl="2" indent="0">
              <a:buNone/>
            </a:pP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marL="293688" lvl="2" indent="0">
              <a:buNone/>
            </a:pPr>
            <a:r>
              <a:rPr lang="en-US" dirty="0" smtClean="0">
                <a:latin typeface="Consolas" panose="020B0609020204030204" pitchFamily="49" charset="0"/>
                <a:cs typeface="Consolas" panose="020B0609020204030204" pitchFamily="49" charset="0"/>
              </a:rPr>
              <a:t> </a:t>
            </a:r>
          </a:p>
          <a:p>
            <a:pPr lvl="1"/>
            <a:endParaRPr lang="en-US" dirty="0" smtClean="0"/>
          </a:p>
          <a:p>
            <a:pPr lvl="1"/>
            <a:endParaRPr lang="en-US" dirty="0"/>
          </a:p>
        </p:txBody>
      </p:sp>
    </p:spTree>
    <p:extLst>
      <p:ext uri="{BB962C8B-B14F-4D97-AF65-F5344CB8AC3E}">
        <p14:creationId xmlns:p14="http://schemas.microsoft.com/office/powerpoint/2010/main" val="220055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Consolas" panose="020B0609020204030204" pitchFamily="49" charset="0"/>
              </a:rPr>
              <a:t>While</a:t>
            </a:r>
            <a:r>
              <a:rPr lang="en-US" dirty="0" smtClean="0"/>
              <a:t> </a:t>
            </a:r>
            <a:r>
              <a:rPr lang="en-US" dirty="0" smtClean="0"/>
              <a:t>Nested Inside An </a:t>
            </a:r>
            <a:r>
              <a:rPr lang="en-US" dirty="0">
                <a:solidFill>
                  <a:schemeClr val="accent1">
                    <a:lumMod val="75000"/>
                  </a:schemeClr>
                </a:solidFill>
                <a:latin typeface="Consolas" panose="020B0609020204030204" pitchFamily="49" charset="0"/>
              </a:rPr>
              <a:t>IF</a:t>
            </a:r>
          </a:p>
        </p:txBody>
      </p:sp>
      <p:sp>
        <p:nvSpPr>
          <p:cNvPr id="3" name="Content Placeholder 2"/>
          <p:cNvSpPr>
            <a:spLocks noGrp="1"/>
          </p:cNvSpPr>
          <p:nvPr>
            <p:ph idx="1"/>
          </p:nvPr>
        </p:nvSpPr>
        <p:spPr>
          <a:xfrm>
            <a:off x="246743" y="1100138"/>
            <a:ext cx="8737600" cy="5368925"/>
          </a:xfrm>
        </p:spPr>
        <p:txBody>
          <a:bodyPr/>
          <a:lstStyle/>
          <a:p>
            <a:r>
              <a:rPr lang="en-US" dirty="0" smtClean="0"/>
              <a:t>Word document containing </a:t>
            </a:r>
            <a:r>
              <a:rPr lang="en-US" dirty="0"/>
              <a:t>the example: </a:t>
            </a:r>
            <a:r>
              <a:rPr lang="en-US" dirty="0" smtClean="0">
                <a:latin typeface="Consolas" panose="020B0609020204030204" pitchFamily="49" charset="0"/>
              </a:rPr>
              <a:t>nestingWHILEinsideIF.py</a:t>
            </a:r>
          </a:p>
          <a:p>
            <a:pPr marL="234950" lvl="1" indent="0">
              <a:buNone/>
            </a:pPr>
            <a:endParaRPr lang="en-CA" sz="1800" dirty="0">
              <a:latin typeface="Consolas" panose="020B0609020204030204" pitchFamily="49" charset="0"/>
            </a:endParaRPr>
          </a:p>
          <a:p>
            <a:pPr marL="234950" lvl="1" indent="0">
              <a:buNone/>
            </a:pPr>
            <a:r>
              <a:rPr lang="en-CA" sz="1800" dirty="0">
                <a:latin typeface="Consolas" panose="020B0609020204030204" pitchFamily="49" charset="0"/>
              </a:rPr>
              <a:t>country = ""</a:t>
            </a:r>
          </a:p>
          <a:p>
            <a:pPr marL="234950" lvl="1" indent="0">
              <a:buNone/>
            </a:pPr>
            <a:r>
              <a:rPr lang="en-CA" sz="1800" dirty="0">
                <a:latin typeface="Consolas" panose="020B0609020204030204" pitchFamily="49" charset="0"/>
              </a:rPr>
              <a:t>province = ""</a:t>
            </a:r>
          </a:p>
          <a:p>
            <a:pPr marL="234950" lvl="1" indent="0">
              <a:buNone/>
            </a:pPr>
            <a:r>
              <a:rPr lang="en-CA" sz="1800" dirty="0">
                <a:latin typeface="Consolas" panose="020B0609020204030204" pitchFamily="49" charset="0"/>
              </a:rPr>
              <a:t>country = input("What is your country of citizenship: ")</a:t>
            </a:r>
          </a:p>
          <a:p>
            <a:pPr marL="234950" lvl="1" indent="0">
              <a:buNone/>
            </a:pPr>
            <a:r>
              <a:rPr lang="en-CA" sz="1800" b="1" dirty="0">
                <a:solidFill>
                  <a:schemeClr val="accent1">
                    <a:lumMod val="75000"/>
                  </a:schemeClr>
                </a:solidFill>
                <a:latin typeface="Consolas" panose="020B0609020204030204" pitchFamily="49" charset="0"/>
              </a:rPr>
              <a:t>if (country == "Canada"):</a:t>
            </a:r>
          </a:p>
          <a:p>
            <a:pPr marL="234950" lvl="1" indent="0">
              <a:buNone/>
            </a:pPr>
            <a:r>
              <a:rPr lang="en-CA" sz="1800" dirty="0">
                <a:latin typeface="Consolas" panose="020B0609020204030204" pitchFamily="49" charset="0"/>
              </a:rPr>
              <a:t>    province = input("What is your province of citizenship: ")</a:t>
            </a:r>
          </a:p>
          <a:p>
            <a:pPr marL="234950" lvl="1" indent="0">
              <a:buNone/>
            </a:pPr>
            <a:r>
              <a:rPr lang="en-CA" sz="1800" b="1" dirty="0">
                <a:solidFill>
                  <a:srgbClr val="FF0000"/>
                </a:solidFill>
                <a:latin typeface="Consolas" panose="020B0609020204030204" pitchFamily="49" charset="0"/>
              </a:rPr>
              <a:t>    while ((province != "AB") and (province != "BC")):</a:t>
            </a:r>
          </a:p>
          <a:p>
            <a:pPr marL="234950" lvl="1" indent="0">
              <a:buNone/>
            </a:pPr>
            <a:r>
              <a:rPr lang="en-CA" sz="1800" dirty="0">
                <a:latin typeface="Consolas" panose="020B0609020204030204" pitchFamily="49" charset="0"/>
              </a:rPr>
              <a:t>        print("Valid provinces: AB, BC")</a:t>
            </a:r>
          </a:p>
          <a:p>
            <a:pPr marL="234950" lvl="1" indent="0">
              <a:buNone/>
            </a:pPr>
            <a:r>
              <a:rPr lang="en-CA" sz="1800" dirty="0">
                <a:latin typeface="Consolas" panose="020B0609020204030204" pitchFamily="49" charset="0"/>
              </a:rPr>
              <a:t>        province = input("What is your province of citizenship: ")</a:t>
            </a:r>
          </a:p>
          <a:p>
            <a:pPr marL="234950" lvl="1" indent="0">
              <a:buNone/>
            </a:pPr>
            <a:r>
              <a:rPr lang="en-CA" sz="1800" dirty="0">
                <a:latin typeface="Consolas" panose="020B0609020204030204" pitchFamily="49" charset="0"/>
              </a:rPr>
              <a:t>    print("Country:", country, ", </a:t>
            </a:r>
            <a:r>
              <a:rPr lang="en-CA" sz="1800" dirty="0" err="1">
                <a:latin typeface="Consolas" panose="020B0609020204030204" pitchFamily="49" charset="0"/>
              </a:rPr>
              <a:t>Province:",province</a:t>
            </a:r>
            <a:r>
              <a:rPr lang="en-CA" sz="1800" dirty="0">
                <a:latin typeface="Consolas" panose="020B0609020204030204" pitchFamily="49" charset="0"/>
              </a:rPr>
              <a:t>)</a:t>
            </a:r>
          </a:p>
        </p:txBody>
      </p:sp>
    </p:spTree>
    <p:extLst>
      <p:ext uri="{BB962C8B-B14F-4D97-AF65-F5344CB8AC3E}">
        <p14:creationId xmlns:p14="http://schemas.microsoft.com/office/powerpoint/2010/main" val="3754202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When Nesting Is Needed</a:t>
            </a:r>
            <a:endParaRPr lang="en-US" dirty="0"/>
          </a:p>
        </p:txBody>
      </p:sp>
      <p:sp>
        <p:nvSpPr>
          <p:cNvPr id="3" name="Content Placeholder 2"/>
          <p:cNvSpPr>
            <a:spLocks noGrp="1"/>
          </p:cNvSpPr>
          <p:nvPr>
            <p:ph idx="1"/>
          </p:nvPr>
        </p:nvSpPr>
        <p:spPr/>
        <p:txBody>
          <a:bodyPr/>
          <a:lstStyle/>
          <a:p>
            <a:r>
              <a:rPr lang="en-US" b="1" dirty="0" smtClean="0"/>
              <a:t>Scenario 3</a:t>
            </a:r>
            <a:r>
              <a:rPr lang="en-US" dirty="0" smtClean="0"/>
              <a:t>: While one process is repeated, repeat another process.</a:t>
            </a:r>
          </a:p>
          <a:p>
            <a:pPr lvl="1"/>
            <a:r>
              <a:rPr lang="en-US" dirty="0" smtClean="0"/>
              <a:t>More specifically: for each step in the first process repeat the second process from start to end</a:t>
            </a:r>
          </a:p>
          <a:p>
            <a:pPr lvl="1"/>
            <a:r>
              <a:rPr lang="en-US" dirty="0" smtClean="0"/>
              <a:t>Example: While the user indicates that he/she wants to calculate another tax return prompt the user for income, while the income is invalid repeatedly prompt for income.</a:t>
            </a:r>
          </a:p>
          <a:p>
            <a:pPr lvl="1"/>
            <a:r>
              <a:rPr lang="en-US" dirty="0" smtClean="0"/>
              <a:t>Type of nesting: a loop nested inside of an another loop </a:t>
            </a:r>
          </a:p>
          <a:p>
            <a:pPr marL="293688" lvl="2" indent="0">
              <a:buNone/>
            </a:pPr>
            <a:r>
              <a:rPr lang="en-US" dirty="0" smtClean="0">
                <a:latin typeface="Consolas" panose="020B0609020204030204" pitchFamily="49" charset="0"/>
                <a:cs typeface="Consolas" panose="020B0609020204030204" pitchFamily="49" charset="0"/>
              </a:rPr>
              <a:t> Loop():</a:t>
            </a:r>
            <a:endParaRPr lang="en-US" dirty="0">
              <a:latin typeface="Consolas" panose="020B0609020204030204" pitchFamily="49" charset="0"/>
              <a:cs typeface="Consolas" panose="020B0609020204030204" pitchFamily="49" charset="0"/>
            </a:endParaRPr>
          </a:p>
          <a:p>
            <a:pPr marL="293688" lvl="2" indent="0">
              <a:buNone/>
            </a:pPr>
            <a:r>
              <a:rPr lang="en-US" dirty="0" smtClean="0">
                <a:latin typeface="Consolas" panose="020B0609020204030204" pitchFamily="49" charset="0"/>
                <a:cs typeface="Consolas" panose="020B0609020204030204" pitchFamily="49" charset="0"/>
              </a:rPr>
              <a:t>     Loop():</a:t>
            </a:r>
            <a:endParaRPr lang="en-US" dirty="0">
              <a:latin typeface="Consolas" panose="020B0609020204030204" pitchFamily="49" charset="0"/>
              <a:cs typeface="Consolas" panose="020B0609020204030204" pitchFamily="49" charset="0"/>
            </a:endParaRPr>
          </a:p>
          <a:p>
            <a:pPr marL="293688"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marL="293688" lvl="2" indent="0">
              <a:buNone/>
            </a:pP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marL="293688" lvl="2" indent="0">
              <a:buNone/>
            </a:pPr>
            <a:r>
              <a:rPr lang="en-US" dirty="0" smtClean="0">
                <a:latin typeface="Consolas" panose="020B0609020204030204" pitchFamily="49" charset="0"/>
                <a:cs typeface="Consolas" panose="020B0609020204030204" pitchFamily="49" charset="0"/>
              </a:rPr>
              <a:t> </a:t>
            </a:r>
          </a:p>
          <a:p>
            <a:pPr lvl="1"/>
            <a:endParaRPr lang="en-US" dirty="0" smtClean="0"/>
          </a:p>
          <a:p>
            <a:pPr lvl="1"/>
            <a:endParaRPr lang="en-US" dirty="0"/>
          </a:p>
        </p:txBody>
      </p:sp>
    </p:spTree>
    <p:extLst>
      <p:ext uri="{BB962C8B-B14F-4D97-AF65-F5344CB8AC3E}">
        <p14:creationId xmlns:p14="http://schemas.microsoft.com/office/powerpoint/2010/main" val="261807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ea typeface="ＭＳ Ｐゴシック" panose="020B0600070205080204" pitchFamily="34" charset="-128"/>
              </a:rPr>
              <a:t>Pseudo Code</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A high level solution or algorithm that is not specified in a programming language.</a:t>
            </a:r>
          </a:p>
          <a:p>
            <a:r>
              <a:rPr lang="en-US" altLang="en-US" dirty="0" smtClean="0">
                <a:ea typeface="ＭＳ Ｐゴシック" panose="020B0600070205080204" pitchFamily="34" charset="-128"/>
              </a:rPr>
              <a:t>Instead English-like statements are used.</a:t>
            </a:r>
          </a:p>
          <a:p>
            <a:pPr lvl="1"/>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sz="1800" dirty="0" smtClean="0">
                <a:latin typeface="Arial" panose="020B0604020202020204" pitchFamily="34" charset="0"/>
                <a:ea typeface="ＭＳ Ｐゴシック" panose="020B0600070205080204" pitchFamily="34" charset="-128"/>
                <a:cs typeface="Times New Roman" panose="02020603050405020304" pitchFamily="18" charset="0"/>
              </a:rPr>
              <a:t>A high-level description of the actions of a program or algorithm, using a mixture of English and informal programming language syntax</a:t>
            </a:r>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ja-JP" sz="1800" dirty="0" smtClean="0">
                <a:latin typeface="Arial" panose="020B0604020202020204" pitchFamily="34" charset="0"/>
                <a:ea typeface="ＭＳ Ｐゴシック" panose="020B0600070205080204" pitchFamily="34" charset="-128"/>
                <a:cs typeface="Arial" panose="020B0604020202020204" pitchFamily="34" charset="0"/>
              </a:rPr>
              <a:t>– Python for Everyone (</a:t>
            </a:r>
            <a:r>
              <a:rPr lang="en-US" altLang="ja-JP" sz="1800" dirty="0" err="1" smtClean="0">
                <a:latin typeface="Arial" panose="020B0604020202020204" pitchFamily="34" charset="0"/>
                <a:ea typeface="ＭＳ Ｐゴシック" panose="020B0600070205080204" pitchFamily="34" charset="-128"/>
                <a:cs typeface="Arial" panose="020B0604020202020204" pitchFamily="34" charset="0"/>
              </a:rPr>
              <a:t>Horstmann</a:t>
            </a:r>
            <a:r>
              <a:rPr lang="en-US" altLang="ja-JP" sz="1800" dirty="0" smtClean="0">
                <a:latin typeface="Arial" panose="020B0604020202020204" pitchFamily="34" charset="0"/>
                <a:ea typeface="ＭＳ Ｐゴシック" panose="020B0600070205080204" pitchFamily="34" charset="-128"/>
                <a:cs typeface="Arial" panose="020B0604020202020204" pitchFamily="34" charset="0"/>
              </a:rPr>
              <a:t>, </a:t>
            </a:r>
            <a:r>
              <a:rPr lang="en-US" altLang="ja-JP" sz="1800" dirty="0" err="1" smtClean="0">
                <a:latin typeface="Arial" panose="020B0604020202020204" pitchFamily="34" charset="0"/>
                <a:ea typeface="ＭＳ Ｐゴシック" panose="020B0600070205080204" pitchFamily="34" charset="-128"/>
                <a:cs typeface="Arial" panose="020B0604020202020204" pitchFamily="34" charset="0"/>
              </a:rPr>
              <a:t>Necaise</a:t>
            </a:r>
            <a:r>
              <a:rPr lang="en-US" altLang="ja-JP" sz="1800" dirty="0" smtClean="0">
                <a:latin typeface="Arial" panose="020B0604020202020204" pitchFamily="34" charset="0"/>
                <a:ea typeface="ＭＳ Ｐゴシック" panose="020B0600070205080204" pitchFamily="34" charset="-128"/>
                <a:cs typeface="Arial" panose="020B0604020202020204" pitchFamily="34" charset="0"/>
              </a:rPr>
              <a:t>)</a:t>
            </a:r>
          </a:p>
          <a:p>
            <a:r>
              <a:rPr lang="en-US" altLang="en-US" dirty="0" smtClean="0">
                <a:ea typeface="ＭＳ Ｐゴシック" panose="020B0600070205080204" pitchFamily="34" charset="-128"/>
              </a:rPr>
              <a:t>Benefits: it allows the programmer to focus on the solution without spending a lot time worrying about details such as syntax.</a:t>
            </a:r>
          </a:p>
          <a:p>
            <a:pPr>
              <a:buFontTx/>
              <a:buNone/>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911610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ea typeface="ＭＳ Ｐゴシック" panose="020B0600070205080204" pitchFamily="34" charset="-128"/>
                <a:cs typeface="Times New Roman" panose="02020603050405020304" pitchFamily="18" charset="0"/>
              </a:rPr>
              <a:t>How To Determine If Loops Can Be Applied</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cs typeface="Times New Roman" panose="02020603050405020304" pitchFamily="18" charset="0"/>
              </a:rPr>
              <a:t>Something needs to occur multiple times (generally it will repeat itself as long as some condition has been met).</a:t>
            </a:r>
          </a:p>
          <a:p>
            <a:r>
              <a:rPr lang="en-US" altLang="en-US" smtClean="0">
                <a:ea typeface="ＭＳ Ｐゴシック" panose="020B0600070205080204" pitchFamily="34" charset="-128"/>
                <a:cs typeface="Times New Roman" panose="02020603050405020304" pitchFamily="18" charset="0"/>
              </a:rPr>
              <a:t>Example 1:</a:t>
            </a:r>
          </a:p>
        </p:txBody>
      </p:sp>
      <p:grpSp>
        <p:nvGrpSpPr>
          <p:cNvPr id="2" name="Group 25"/>
          <p:cNvGrpSpPr>
            <a:grpSpLocks/>
          </p:cNvGrpSpPr>
          <p:nvPr/>
        </p:nvGrpSpPr>
        <p:grpSpPr bwMode="auto">
          <a:xfrm>
            <a:off x="609600" y="2438400"/>
            <a:ext cx="2687638" cy="2971800"/>
            <a:chOff x="1174" y="2892"/>
            <a:chExt cx="2210" cy="2259"/>
          </a:xfrm>
        </p:grpSpPr>
        <p:grpSp>
          <p:nvGrpSpPr>
            <p:cNvPr id="8215" name="Group 23"/>
            <p:cNvGrpSpPr>
              <a:grpSpLocks/>
            </p:cNvGrpSpPr>
            <p:nvPr/>
          </p:nvGrpSpPr>
          <p:grpSpPr bwMode="auto">
            <a:xfrm>
              <a:off x="1174" y="2892"/>
              <a:ext cx="2210" cy="2259"/>
              <a:chOff x="182" y="1004"/>
              <a:chExt cx="2210" cy="2259"/>
            </a:xfrm>
          </p:grpSpPr>
          <p:pic>
            <p:nvPicPr>
              <p:cNvPr id="8217" name="Picture 14" descr="MC90008301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 y="1004"/>
                <a:ext cx="1693" cy="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8" name="Text Box 19"/>
              <p:cNvSpPr txBox="1">
                <a:spLocks noChangeArrowheads="1"/>
              </p:cNvSpPr>
              <p:nvPr/>
            </p:nvSpPr>
            <p:spPr bwMode="auto">
              <a:xfrm>
                <a:off x="200" y="3032"/>
                <a:ext cx="2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Re-running the entire program</a:t>
                </a:r>
              </a:p>
            </p:txBody>
          </p:sp>
        </p:grpSp>
        <p:sp>
          <p:nvSpPr>
            <p:cNvPr id="8216" name="Text Box 15"/>
            <p:cNvSpPr txBox="1">
              <a:spLocks noChangeArrowheads="1"/>
            </p:cNvSpPr>
            <p:nvPr/>
          </p:nvSpPr>
          <p:spPr bwMode="auto">
            <a:xfrm rot="-648256">
              <a:off x="1767" y="3357"/>
              <a:ext cx="433" cy="4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70000"/>
                </a:lnSpc>
                <a:spcBef>
                  <a:spcPct val="50000"/>
                </a:spcBef>
                <a:buFontTx/>
                <a:buNone/>
              </a:pPr>
              <a:r>
                <a:rPr lang="en-US" altLang="en-US" sz="1800" b="1">
                  <a:solidFill>
                    <a:srgbClr val="996600"/>
                  </a:solidFill>
                  <a:latin typeface="Chiller" panose="04020404031007020602" pitchFamily="82" charset="0"/>
                </a:rPr>
                <a:t>Play again?</a:t>
              </a:r>
            </a:p>
          </p:txBody>
        </p:sp>
      </p:grpSp>
      <p:sp>
        <p:nvSpPr>
          <p:cNvPr id="105492" name="Text Box 20"/>
          <p:cNvSpPr txBox="1">
            <a:spLocks noChangeArrowheads="1"/>
          </p:cNvSpPr>
          <p:nvPr/>
        </p:nvSpPr>
        <p:spPr bwMode="auto">
          <a:xfrm>
            <a:off x="4171950" y="6024563"/>
            <a:ext cx="39814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latin typeface="Comic Sans MS" panose="030F0702030302020204" pitchFamily="66" charset="0"/>
              </a:rPr>
              <a:t>While the player wants to play</a:t>
            </a:r>
          </a:p>
          <a:p>
            <a:pPr eaLnBrk="1" hangingPunct="1">
              <a:spcBef>
                <a:spcPct val="50000"/>
              </a:spcBef>
              <a:buFontTx/>
              <a:buNone/>
            </a:pPr>
            <a:r>
              <a:rPr lang="en-CA" altLang="en-US" sz="1800">
                <a:latin typeface="Comic Sans MS" panose="030F0702030302020204" pitchFamily="66" charset="0"/>
              </a:rPr>
              <a:t>     Run the game again</a:t>
            </a:r>
          </a:p>
        </p:txBody>
      </p:sp>
      <p:sp>
        <p:nvSpPr>
          <p:cNvPr id="105493" name="AutoShape 21"/>
          <p:cNvSpPr>
            <a:spLocks noChangeArrowheads="1"/>
          </p:cNvSpPr>
          <p:nvPr/>
        </p:nvSpPr>
        <p:spPr bwMode="auto">
          <a:xfrm>
            <a:off x="4743450" y="2528888"/>
            <a:ext cx="2360613" cy="9144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Play again?</a:t>
            </a:r>
          </a:p>
        </p:txBody>
      </p:sp>
      <p:sp>
        <p:nvSpPr>
          <p:cNvPr id="105494" name="Rectangle 22"/>
          <p:cNvSpPr>
            <a:spLocks noChangeArrowheads="1"/>
          </p:cNvSpPr>
          <p:nvPr/>
        </p:nvSpPr>
        <p:spPr bwMode="auto">
          <a:xfrm>
            <a:off x="4857750" y="3756025"/>
            <a:ext cx="21336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Run game again</a:t>
            </a:r>
          </a:p>
        </p:txBody>
      </p:sp>
      <p:grpSp>
        <p:nvGrpSpPr>
          <p:cNvPr id="5" name="Group 4"/>
          <p:cNvGrpSpPr>
            <a:grpSpLocks/>
          </p:cNvGrpSpPr>
          <p:nvPr/>
        </p:nvGrpSpPr>
        <p:grpSpPr bwMode="auto">
          <a:xfrm>
            <a:off x="5656263" y="3387725"/>
            <a:ext cx="306387" cy="368300"/>
            <a:chOff x="5656386" y="3387725"/>
            <a:chExt cx="306264" cy="368665"/>
          </a:xfrm>
        </p:grpSpPr>
        <p:cxnSp>
          <p:nvCxnSpPr>
            <p:cNvPr id="8213" name="AutoShape 23"/>
            <p:cNvCxnSpPr>
              <a:cxnSpLocks noChangeShapeType="1"/>
              <a:stCxn id="105493" idx="2"/>
              <a:endCxn id="105494" idx="0"/>
            </p:cNvCxnSpPr>
            <p:nvPr/>
          </p:nvCxnSpPr>
          <p:spPr bwMode="auto">
            <a:xfrm>
              <a:off x="5923757" y="3443288"/>
              <a:ext cx="793" cy="313102"/>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4" name="Text Box 26"/>
            <p:cNvSpPr txBox="1">
              <a:spLocks noChangeArrowheads="1"/>
            </p:cNvSpPr>
            <p:nvPr/>
          </p:nvSpPr>
          <p:spPr bwMode="auto">
            <a:xfrm>
              <a:off x="5656386" y="3387725"/>
              <a:ext cx="30626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Y</a:t>
              </a:r>
            </a:p>
          </p:txBody>
        </p:sp>
      </p:grpSp>
      <p:grpSp>
        <p:nvGrpSpPr>
          <p:cNvPr id="4" name="Group 3"/>
          <p:cNvGrpSpPr>
            <a:grpSpLocks/>
          </p:cNvGrpSpPr>
          <p:nvPr/>
        </p:nvGrpSpPr>
        <p:grpSpPr bwMode="auto">
          <a:xfrm>
            <a:off x="4057650" y="2971800"/>
            <a:ext cx="800100" cy="990600"/>
            <a:chOff x="4057244" y="2971801"/>
            <a:chExt cx="800505" cy="990600"/>
          </a:xfrm>
        </p:grpSpPr>
        <p:sp>
          <p:nvSpPr>
            <p:cNvPr id="8210" name="Line 27"/>
            <p:cNvSpPr>
              <a:spLocks noChangeShapeType="1"/>
            </p:cNvSpPr>
            <p:nvPr/>
          </p:nvSpPr>
          <p:spPr bwMode="auto">
            <a:xfrm flipH="1">
              <a:off x="4057244" y="3962401"/>
              <a:ext cx="80050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8211" name="Line 28"/>
            <p:cNvSpPr>
              <a:spLocks noChangeShapeType="1"/>
            </p:cNvSpPr>
            <p:nvPr/>
          </p:nvSpPr>
          <p:spPr bwMode="auto">
            <a:xfrm flipV="1">
              <a:off x="4057245" y="2971801"/>
              <a:ext cx="0" cy="990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8212" name="Line 29"/>
            <p:cNvSpPr>
              <a:spLocks noChangeShapeType="1"/>
            </p:cNvSpPr>
            <p:nvPr/>
          </p:nvSpPr>
          <p:spPr bwMode="auto">
            <a:xfrm>
              <a:off x="4057245" y="2971801"/>
              <a:ext cx="6858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grpSp>
      <p:grpSp>
        <p:nvGrpSpPr>
          <p:cNvPr id="9" name="Group 8"/>
          <p:cNvGrpSpPr>
            <a:grpSpLocks/>
          </p:cNvGrpSpPr>
          <p:nvPr/>
        </p:nvGrpSpPr>
        <p:grpSpPr bwMode="auto">
          <a:xfrm>
            <a:off x="4972050" y="2652713"/>
            <a:ext cx="3048000" cy="2466975"/>
            <a:chOff x="4972050" y="2652186"/>
            <a:chExt cx="3048000" cy="2467502"/>
          </a:xfrm>
        </p:grpSpPr>
        <p:sp>
          <p:nvSpPr>
            <p:cNvPr id="8205" name="Oval 25"/>
            <p:cNvSpPr>
              <a:spLocks noChangeArrowheads="1"/>
            </p:cNvSpPr>
            <p:nvPr/>
          </p:nvSpPr>
          <p:spPr bwMode="auto">
            <a:xfrm>
              <a:off x="4972050" y="4662488"/>
              <a:ext cx="1905000" cy="457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END GAME</a:t>
              </a:r>
            </a:p>
          </p:txBody>
        </p:sp>
        <p:sp>
          <p:nvSpPr>
            <p:cNvPr id="8206" name="Text Box 30"/>
            <p:cNvSpPr txBox="1">
              <a:spLocks noChangeArrowheads="1"/>
            </p:cNvSpPr>
            <p:nvPr/>
          </p:nvSpPr>
          <p:spPr bwMode="auto">
            <a:xfrm>
              <a:off x="7181850" y="2652186"/>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N</a:t>
              </a:r>
            </a:p>
          </p:txBody>
        </p:sp>
        <p:sp>
          <p:nvSpPr>
            <p:cNvPr id="8207" name="Line 31"/>
            <p:cNvSpPr>
              <a:spLocks noChangeShapeType="1"/>
            </p:cNvSpPr>
            <p:nvPr/>
          </p:nvSpPr>
          <p:spPr bwMode="auto">
            <a:xfrm>
              <a:off x="7164016" y="2971802"/>
              <a:ext cx="85603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8208" name="Line 32"/>
            <p:cNvSpPr>
              <a:spLocks noChangeShapeType="1"/>
            </p:cNvSpPr>
            <p:nvPr/>
          </p:nvSpPr>
          <p:spPr bwMode="auto">
            <a:xfrm>
              <a:off x="8020050" y="2986088"/>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8209" name="Line 33"/>
            <p:cNvSpPr>
              <a:spLocks noChangeShapeType="1"/>
            </p:cNvSpPr>
            <p:nvPr/>
          </p:nvSpPr>
          <p:spPr bwMode="auto">
            <a:xfrm flipH="1">
              <a:off x="6877050" y="4891088"/>
              <a:ext cx="11430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grpSp>
      <p:sp>
        <p:nvSpPr>
          <p:cNvPr id="8" name="TextBox 7"/>
          <p:cNvSpPr txBox="1">
            <a:spLocks noChangeArrowheads="1"/>
          </p:cNvSpPr>
          <p:nvPr/>
        </p:nvSpPr>
        <p:spPr bwMode="auto">
          <a:xfrm>
            <a:off x="4019550" y="2128838"/>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Flowchart</a:t>
            </a:r>
          </a:p>
        </p:txBody>
      </p:sp>
      <p:sp>
        <p:nvSpPr>
          <p:cNvPr id="29" name="TextBox 28"/>
          <p:cNvSpPr txBox="1">
            <a:spLocks noChangeArrowheads="1"/>
          </p:cNvSpPr>
          <p:nvPr/>
        </p:nvSpPr>
        <p:spPr bwMode="auto">
          <a:xfrm>
            <a:off x="4176713" y="5624513"/>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Pseudo code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4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549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5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3" grpId="1" build="allAtOnce"/>
      <p:bldP spid="105492" grpId="0"/>
      <p:bldP spid="105493" grpId="0" animBg="1"/>
      <p:bldP spid="105494" grpId="0" animBg="1"/>
      <p:bldP spid="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Loop: Example Process In Pseudo Code</a:t>
            </a:r>
            <a:endParaRPr lang="en-US" dirty="0"/>
          </a:p>
        </p:txBody>
      </p:sp>
      <p:sp>
        <p:nvSpPr>
          <p:cNvPr id="3" name="Content Placeholder 2"/>
          <p:cNvSpPr>
            <a:spLocks noGrp="1"/>
          </p:cNvSpPr>
          <p:nvPr>
            <p:ph idx="1"/>
          </p:nvPr>
        </p:nvSpPr>
        <p:spPr/>
        <p:txBody>
          <a:bodyPr/>
          <a:lstStyle/>
          <a:p>
            <a:pPr marL="0" indent="0">
              <a:buNone/>
            </a:pPr>
            <a:endParaRPr lang="en-US" sz="2000" dirty="0" smtClean="0">
              <a:latin typeface="Comic Sans MS" panose="030F0702030302020204" pitchFamily="66" charset="0"/>
            </a:endParaRPr>
          </a:p>
          <a:p>
            <a:pPr marL="0" indent="0">
              <a:buNone/>
            </a:pPr>
            <a:endParaRPr lang="en-US" sz="2000" dirty="0">
              <a:latin typeface="Comic Sans MS" panose="030F0702030302020204" pitchFamily="66" charset="0"/>
            </a:endParaRPr>
          </a:p>
          <a:p>
            <a:pPr marL="0" indent="0">
              <a:buNone/>
            </a:pPr>
            <a:endParaRPr lang="en-US" sz="2000" dirty="0" smtClean="0">
              <a:latin typeface="Comic Sans MS" panose="030F0702030302020204" pitchFamily="66" charset="0"/>
            </a:endParaRPr>
          </a:p>
          <a:p>
            <a:pPr marL="0" indent="0">
              <a:buNone/>
            </a:pPr>
            <a:r>
              <a:rPr lang="en-US" sz="2000" dirty="0" smtClean="0">
                <a:latin typeface="Comic Sans MS" panose="030F0702030302020204" pitchFamily="66" charset="0"/>
              </a:rPr>
              <a:t>Do While (user wants to calculate another return)</a:t>
            </a:r>
          </a:p>
          <a:p>
            <a:pPr marL="0" indent="0">
              <a:buNone/>
            </a:pPr>
            <a:endParaRPr lang="en-US" sz="2000" dirty="0" smtClean="0">
              <a:latin typeface="Comic Sans MS" panose="030F0702030302020204" pitchFamily="66" charset="0"/>
            </a:endParaRP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Do While (salary invalid)</a:t>
            </a: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Get salary information</a:t>
            </a:r>
          </a:p>
          <a:p>
            <a:pPr marL="0" indent="0">
              <a:buNone/>
            </a:pPr>
            <a:endParaRPr lang="en-US" sz="2000" dirty="0" smtClean="0">
              <a:latin typeface="Comic Sans MS" panose="030F0702030302020204" pitchFamily="66" charset="0"/>
            </a:endParaRP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Do While (investment income invalid)</a:t>
            </a: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Get investment income</a:t>
            </a:r>
          </a:p>
          <a:p>
            <a:pPr marL="0" indent="0">
              <a:buNone/>
            </a:pPr>
            <a:r>
              <a:rPr lang="en-US" sz="2000" dirty="0" smtClean="0">
                <a:latin typeface="Comic Sans MS" panose="030F0702030302020204" pitchFamily="66" charset="0"/>
              </a:rPr>
              <a:t>    …</a:t>
            </a:r>
            <a:endParaRPr lang="en-US" sz="2000" dirty="0">
              <a:latin typeface="Comic Sans MS" panose="030F0702030302020204" pitchFamily="66" charset="0"/>
            </a:endParaRPr>
          </a:p>
        </p:txBody>
      </p:sp>
      <p:grpSp>
        <p:nvGrpSpPr>
          <p:cNvPr id="13" name="Group 12"/>
          <p:cNvGrpSpPr/>
          <p:nvPr/>
        </p:nvGrpSpPr>
        <p:grpSpPr>
          <a:xfrm>
            <a:off x="6495236" y="1540701"/>
            <a:ext cx="2360666" cy="1002082"/>
            <a:chOff x="6495236" y="1540701"/>
            <a:chExt cx="2360666" cy="1002082"/>
          </a:xfrm>
        </p:grpSpPr>
        <p:cxnSp>
          <p:nvCxnSpPr>
            <p:cNvPr id="5" name="Straight Arrow Connector 4"/>
            <p:cNvCxnSpPr/>
            <p:nvPr/>
          </p:nvCxnSpPr>
          <p:spPr bwMode="auto">
            <a:xfrm flipH="1">
              <a:off x="6495236" y="2167003"/>
              <a:ext cx="807439" cy="321013"/>
            </a:xfrm>
            <a:prstGeom prst="straightConnector1">
              <a:avLst/>
            </a:prstGeom>
            <a:noFill/>
            <a:ln w="38100" cap="flat" cmpd="sng" algn="ctr">
              <a:solidFill>
                <a:srgbClr val="FF0000"/>
              </a:solidFill>
              <a:prstDash val="solid"/>
              <a:round/>
              <a:headEnd type="none" w="sm" len="sm"/>
              <a:tailEnd type="triangle"/>
            </a:ln>
            <a:effectLst/>
          </p:spPr>
        </p:cxnSp>
        <p:sp>
          <p:nvSpPr>
            <p:cNvPr id="6" name="TextBox 5"/>
            <p:cNvSpPr txBox="1"/>
            <p:nvPr/>
          </p:nvSpPr>
          <p:spPr>
            <a:xfrm>
              <a:off x="7302675" y="1540701"/>
              <a:ext cx="1553227" cy="1002082"/>
            </a:xfrm>
            <a:prstGeom prst="rect">
              <a:avLst/>
            </a:prstGeom>
            <a:noFill/>
            <a:ln w="0">
              <a:noFill/>
            </a:ln>
          </p:spPr>
          <p:txBody>
            <a:bodyPr wrap="square" lIns="0" rtlCol="0">
              <a:noAutofit/>
            </a:bodyPr>
            <a:lstStyle/>
            <a:p>
              <a:r>
                <a:rPr lang="en-US" sz="1800" b="1" dirty="0" smtClean="0">
                  <a:solidFill>
                    <a:srgbClr val="FF0000"/>
                  </a:solidFill>
                </a:rPr>
                <a:t>Each time we have a tax return to calculate</a:t>
              </a:r>
              <a:endParaRPr lang="en-US" sz="1800" b="1" dirty="0" smtClean="0">
                <a:solidFill>
                  <a:srgbClr val="FF0000"/>
                </a:solidFill>
              </a:endParaRPr>
            </a:p>
          </p:txBody>
        </p:sp>
      </p:grpSp>
      <p:grpSp>
        <p:nvGrpSpPr>
          <p:cNvPr id="14" name="Group 13"/>
          <p:cNvGrpSpPr/>
          <p:nvPr/>
        </p:nvGrpSpPr>
        <p:grpSpPr>
          <a:xfrm>
            <a:off x="6949440" y="3169085"/>
            <a:ext cx="2241709" cy="2041743"/>
            <a:chOff x="6949440" y="3169085"/>
            <a:chExt cx="2241709" cy="2041743"/>
          </a:xfrm>
        </p:grpSpPr>
        <p:sp>
          <p:nvSpPr>
            <p:cNvPr id="8" name="Right Brace 7"/>
            <p:cNvSpPr/>
            <p:nvPr/>
          </p:nvSpPr>
          <p:spPr bwMode="auto">
            <a:xfrm>
              <a:off x="6949440" y="3169085"/>
              <a:ext cx="688482" cy="2041743"/>
            </a:xfrm>
            <a:prstGeom prst="rightBrace">
              <a:avLst/>
            </a:prstGeom>
            <a:noFill/>
            <a:ln w="38100" cap="flat" cmpd="sng" algn="ctr">
              <a:solidFill>
                <a:srgbClr val="FF0000"/>
              </a:solidFill>
              <a:prstDash val="solid"/>
              <a:round/>
              <a:headEnd type="none" w="sm" len="sm"/>
              <a:tailEnd type="none"/>
            </a:ln>
            <a:effectLst/>
          </p:spPr>
          <p:txBody>
            <a:bodyPr rtlCol="0" anchor="ctr"/>
            <a:lstStyle/>
            <a:p>
              <a:pPr algn="ctr"/>
              <a:endParaRPr lang="en-US"/>
            </a:p>
          </p:txBody>
        </p:sp>
        <p:sp>
          <p:nvSpPr>
            <p:cNvPr id="9" name="TextBox 8"/>
            <p:cNvSpPr txBox="1"/>
            <p:nvPr/>
          </p:nvSpPr>
          <p:spPr>
            <a:xfrm>
              <a:off x="7637922" y="3503841"/>
              <a:ext cx="1553227" cy="1002082"/>
            </a:xfrm>
            <a:prstGeom prst="rect">
              <a:avLst/>
            </a:prstGeom>
            <a:noFill/>
            <a:ln w="0">
              <a:noFill/>
            </a:ln>
          </p:spPr>
          <p:txBody>
            <a:bodyPr wrap="square" lIns="0" rtlCol="0">
              <a:noAutofit/>
            </a:bodyPr>
            <a:lstStyle/>
            <a:p>
              <a:r>
                <a:rPr lang="en-US" sz="1800" b="1" dirty="0" smtClean="0">
                  <a:solidFill>
                    <a:srgbClr val="FF0000"/>
                  </a:solidFill>
                </a:rPr>
                <a:t>Complete each of these steps from start to end</a:t>
              </a:r>
              <a:endParaRPr lang="en-US" sz="1800" b="1" dirty="0" smtClean="0">
                <a:solidFill>
                  <a:srgbClr val="FF0000"/>
                </a:solidFill>
              </a:endParaRPr>
            </a:p>
          </p:txBody>
        </p:sp>
      </p:grpSp>
      <p:grpSp>
        <p:nvGrpSpPr>
          <p:cNvPr id="15" name="Group 14"/>
          <p:cNvGrpSpPr/>
          <p:nvPr/>
        </p:nvGrpSpPr>
        <p:grpSpPr>
          <a:xfrm>
            <a:off x="3740727" y="3002799"/>
            <a:ext cx="2817071" cy="1286567"/>
            <a:chOff x="3740727" y="3002799"/>
            <a:chExt cx="2817071" cy="1286567"/>
          </a:xfrm>
        </p:grpSpPr>
        <p:cxnSp>
          <p:nvCxnSpPr>
            <p:cNvPr id="10" name="Straight Arrow Connector 9"/>
            <p:cNvCxnSpPr/>
            <p:nvPr/>
          </p:nvCxnSpPr>
          <p:spPr bwMode="auto">
            <a:xfrm flipH="1" flipV="1">
              <a:off x="3740727" y="3374967"/>
              <a:ext cx="716634" cy="254135"/>
            </a:xfrm>
            <a:prstGeom prst="straightConnector1">
              <a:avLst/>
            </a:prstGeom>
            <a:noFill/>
            <a:ln w="38100" cap="flat" cmpd="sng" algn="ctr">
              <a:solidFill>
                <a:srgbClr val="FF0000"/>
              </a:solidFill>
              <a:prstDash val="solid"/>
              <a:round/>
              <a:headEnd type="none" w="sm" len="sm"/>
              <a:tailEnd type="triangle"/>
            </a:ln>
            <a:effectLst/>
          </p:spPr>
        </p:cxnSp>
        <p:sp>
          <p:nvSpPr>
            <p:cNvPr id="11" name="TextBox 10"/>
            <p:cNvSpPr txBox="1"/>
            <p:nvPr/>
          </p:nvSpPr>
          <p:spPr>
            <a:xfrm>
              <a:off x="4457360" y="3002799"/>
              <a:ext cx="2100438" cy="1286567"/>
            </a:xfrm>
            <a:prstGeom prst="rect">
              <a:avLst/>
            </a:prstGeom>
            <a:noFill/>
            <a:ln w="0">
              <a:noFill/>
            </a:ln>
          </p:spPr>
          <p:txBody>
            <a:bodyPr wrap="square" lIns="0" rtlCol="0">
              <a:noAutofit/>
            </a:bodyPr>
            <a:lstStyle/>
            <a:p>
              <a:r>
                <a:rPr lang="en-US" sz="1800" b="1" dirty="0" smtClean="0">
                  <a:solidFill>
                    <a:srgbClr val="FF0000"/>
                  </a:solidFill>
                </a:rPr>
                <a:t>For each client as long as salary invalid repeatedly prompt</a:t>
              </a:r>
              <a:endParaRPr lang="en-US" sz="1800" b="1" dirty="0" smtClean="0">
                <a:solidFill>
                  <a:srgbClr val="FF0000"/>
                </a:solidFill>
              </a:endParaRPr>
            </a:p>
          </p:txBody>
        </p:sp>
      </p:grpSp>
    </p:spTree>
    <p:extLst>
      <p:ext uri="{BB962C8B-B14F-4D97-AF65-F5344CB8AC3E}">
        <p14:creationId xmlns:p14="http://schemas.microsoft.com/office/powerpoint/2010/main" val="10535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0" dur="500"/>
                                        <p:tgtEl>
                                          <p:spTgt spid="3">
                                            <p:txEl>
                                              <p:pRg st="5" end="5"/>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3" dur="500"/>
                                        <p:tgtEl>
                                          <p:spTgt spid="3">
                                            <p:txEl>
                                              <p:pRg st="6" end="6"/>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6" dur="500"/>
                                        <p:tgtEl>
                                          <p:spTgt spid="3">
                                            <p:txEl>
                                              <p:pRg st="8" end="8"/>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19" dur="500"/>
                                        <p:tgtEl>
                                          <p:spTgt spid="3">
                                            <p:txEl>
                                              <p:pRg st="9" end="9"/>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rPr>
              <a:t>While</a:t>
            </a:r>
            <a:r>
              <a:rPr lang="en-US" dirty="0" smtClean="0"/>
              <a:t> </a:t>
            </a:r>
            <a:r>
              <a:rPr lang="en-US" dirty="0" smtClean="0"/>
              <a:t>Nested Inside Another </a:t>
            </a:r>
            <a:r>
              <a:rPr lang="en-US" dirty="0" smtClean="0">
                <a:latin typeface="Consolas" panose="020B0609020204030204" pitchFamily="49" charset="0"/>
              </a:rPr>
              <a:t>While</a:t>
            </a:r>
            <a:endParaRPr lang="en-US" dirty="0">
              <a:latin typeface="Consolas" panose="020B0609020204030204" pitchFamily="49" charset="0"/>
            </a:endParaRPr>
          </a:p>
        </p:txBody>
      </p:sp>
      <p:sp>
        <p:nvSpPr>
          <p:cNvPr id="3" name="Content Placeholder 2"/>
          <p:cNvSpPr>
            <a:spLocks noGrp="1"/>
          </p:cNvSpPr>
          <p:nvPr>
            <p:ph idx="1"/>
          </p:nvPr>
        </p:nvSpPr>
        <p:spPr>
          <a:xfrm>
            <a:off x="232229" y="1100138"/>
            <a:ext cx="8592457" cy="5368925"/>
          </a:xfrm>
        </p:spPr>
        <p:txBody>
          <a:bodyPr/>
          <a:lstStyle/>
          <a:p>
            <a:r>
              <a:rPr lang="en-US" dirty="0" smtClean="0"/>
              <a:t>Word document containing </a:t>
            </a:r>
            <a:r>
              <a:rPr lang="en-US" dirty="0"/>
              <a:t>the example: </a:t>
            </a:r>
            <a:r>
              <a:rPr lang="en-US" dirty="0" smtClean="0">
                <a:latin typeface="Consolas" panose="020B0609020204030204" pitchFamily="49" charset="0"/>
              </a:rPr>
              <a:t>nestingWHILEinsideWHILE.py</a:t>
            </a:r>
          </a:p>
          <a:p>
            <a:pPr marL="225425" lvl="1" indent="0">
              <a:buNone/>
            </a:pPr>
            <a:endParaRPr lang="en-CA" sz="1800" dirty="0">
              <a:latin typeface="Consolas" panose="020B0609020204030204" pitchFamily="49" charset="0"/>
            </a:endParaRPr>
          </a:p>
          <a:p>
            <a:pPr marL="225425" lvl="1" indent="0">
              <a:buNone/>
            </a:pPr>
            <a:r>
              <a:rPr lang="en-CA" sz="1800" dirty="0">
                <a:latin typeface="Consolas" panose="020B0609020204030204" pitchFamily="49" charset="0"/>
              </a:rPr>
              <a:t>MIN_INCOME = 0</a:t>
            </a:r>
          </a:p>
          <a:p>
            <a:pPr marL="225425" lvl="1" indent="0">
              <a:buNone/>
            </a:pPr>
            <a:r>
              <a:rPr lang="en-CA" sz="1800" dirty="0" err="1">
                <a:latin typeface="Consolas" panose="020B0609020204030204" pitchFamily="49" charset="0"/>
              </a:rPr>
              <a:t>runAgain</a:t>
            </a:r>
            <a:r>
              <a:rPr lang="en-CA" sz="1800" dirty="0">
                <a:latin typeface="Consolas" panose="020B0609020204030204" pitchFamily="49" charset="0"/>
              </a:rPr>
              <a:t> = "yes"</a:t>
            </a:r>
          </a:p>
          <a:p>
            <a:pPr marL="225425" lvl="1" indent="0">
              <a:buNone/>
            </a:pPr>
            <a:r>
              <a:rPr lang="en-CA" sz="1800" dirty="0">
                <a:latin typeface="Consolas" panose="020B0609020204030204" pitchFamily="49" charset="0"/>
              </a:rPr>
              <a:t>while (</a:t>
            </a:r>
            <a:r>
              <a:rPr lang="en-CA" sz="1800" dirty="0" err="1">
                <a:latin typeface="Consolas" panose="020B0609020204030204" pitchFamily="49" charset="0"/>
              </a:rPr>
              <a:t>runAgain</a:t>
            </a:r>
            <a:r>
              <a:rPr lang="en-CA" sz="1800" dirty="0">
                <a:latin typeface="Consolas" panose="020B0609020204030204" pitchFamily="49" charset="0"/>
              </a:rPr>
              <a:t> == "yes"):</a:t>
            </a:r>
          </a:p>
          <a:p>
            <a:pPr marL="225425" lvl="1" indent="0">
              <a:buNone/>
            </a:pPr>
            <a:r>
              <a:rPr lang="en-CA" sz="1800" dirty="0">
                <a:latin typeface="Consolas" panose="020B0609020204030204" pitchFamily="49" charset="0"/>
              </a:rPr>
              <a:t>    print("CALCULATING A TAX RETURN")</a:t>
            </a:r>
          </a:p>
          <a:p>
            <a:pPr marL="225425" lvl="1" indent="0">
              <a:buNone/>
            </a:pPr>
            <a:r>
              <a:rPr lang="en-CA" sz="1800" dirty="0">
                <a:latin typeface="Consolas" panose="020B0609020204030204" pitchFamily="49" charset="0"/>
              </a:rPr>
              <a:t>    income = -1</a:t>
            </a:r>
          </a:p>
          <a:p>
            <a:pPr marL="225425" lvl="1" indent="0">
              <a:buNone/>
            </a:pPr>
            <a:r>
              <a:rPr lang="en-CA" sz="1800" dirty="0">
                <a:latin typeface="Consolas" panose="020B0609020204030204" pitchFamily="49" charset="0"/>
              </a:rPr>
              <a:t>    while (income &lt; MIN_INCOME):</a:t>
            </a:r>
          </a:p>
          <a:p>
            <a:pPr marL="225425" lvl="1" indent="0">
              <a:buNone/>
            </a:pPr>
            <a:r>
              <a:rPr lang="en-CA" sz="1800" dirty="0">
                <a:latin typeface="Consolas" panose="020B0609020204030204" pitchFamily="49" charset="0"/>
              </a:rPr>
              <a:t>        income = </a:t>
            </a:r>
            <a:r>
              <a:rPr lang="en-CA" sz="1800" dirty="0" err="1">
                <a:latin typeface="Consolas" panose="020B0609020204030204" pitchFamily="49" charset="0"/>
              </a:rPr>
              <a:t>int</a:t>
            </a:r>
            <a:r>
              <a:rPr lang="en-CA" sz="1800" dirty="0">
                <a:latin typeface="Consolas" panose="020B0609020204030204" pitchFamily="49" charset="0"/>
              </a:rPr>
              <a:t>(input("Income $"))</a:t>
            </a:r>
          </a:p>
          <a:p>
            <a:pPr marL="225425" lvl="1" indent="0">
              <a:buNone/>
            </a:pPr>
            <a:r>
              <a:rPr lang="en-CA" sz="1800" dirty="0">
                <a:latin typeface="Consolas" panose="020B0609020204030204" pitchFamily="49" charset="0"/>
              </a:rPr>
              <a:t>    </a:t>
            </a:r>
            <a:r>
              <a:rPr lang="en-CA" sz="1800" dirty="0" err="1">
                <a:latin typeface="Consolas" panose="020B0609020204030204" pitchFamily="49" charset="0"/>
              </a:rPr>
              <a:t>runAgain</a:t>
            </a:r>
            <a:r>
              <a:rPr lang="en-CA" sz="1800" dirty="0">
                <a:latin typeface="Consolas" panose="020B0609020204030204" pitchFamily="49" charset="0"/>
              </a:rPr>
              <a:t> = input("To calculate another return enter 'yes': ")</a:t>
            </a:r>
            <a:endParaRPr lang="en-US" sz="1800" dirty="0" smtClean="0">
              <a:latin typeface="Consolas" panose="020B0609020204030204" pitchFamily="49" charset="0"/>
            </a:endParaRPr>
          </a:p>
        </p:txBody>
      </p:sp>
    </p:spTree>
    <p:extLst>
      <p:ext uri="{BB962C8B-B14F-4D97-AF65-F5344CB8AC3E}">
        <p14:creationId xmlns:p14="http://schemas.microsoft.com/office/powerpoint/2010/main" val="29962853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CA" altLang="en-US" dirty="0" smtClean="0">
                <a:ea typeface="ＭＳ Ｐゴシック" panose="020B0600070205080204" pitchFamily="34" charset="-128"/>
              </a:rPr>
              <a:t>Analyzing Another Nested Loop</a:t>
            </a:r>
            <a:endParaRPr lang="en-CA" altLang="en-US" dirty="0" smtClean="0">
              <a:ea typeface="ＭＳ Ｐゴシック" panose="020B0600070205080204" pitchFamily="34" charset="-128"/>
            </a:endParaRPr>
          </a:p>
        </p:txBody>
      </p:sp>
      <p:sp>
        <p:nvSpPr>
          <p:cNvPr id="59395" name="Rectangle 3"/>
          <p:cNvSpPr>
            <a:spLocks noGrp="1" noChangeArrowheads="1"/>
          </p:cNvSpPr>
          <p:nvPr>
            <p:ph idx="1"/>
          </p:nvPr>
        </p:nvSpPr>
        <p:spPr/>
        <p:txBody>
          <a:bodyPr/>
          <a:lstStyle/>
          <a:p>
            <a:pPr>
              <a:lnSpc>
                <a:spcPct val="70000"/>
              </a:lnSpc>
            </a:pPr>
            <a:r>
              <a:rPr lang="en-CA" altLang="en-US" dirty="0" smtClean="0">
                <a:ea typeface="ＭＳ Ｐゴシック" panose="020B0600070205080204" pitchFamily="34" charset="-128"/>
              </a:rPr>
              <a:t>One loop executes inside of another loop(s).</a:t>
            </a:r>
          </a:p>
          <a:p>
            <a:pPr>
              <a:lnSpc>
                <a:spcPct val="70000"/>
              </a:lnSpc>
            </a:pPr>
            <a:r>
              <a:rPr lang="en-CA" altLang="en-US" b="1" dirty="0" smtClean="0">
                <a:ea typeface="ＭＳ Ｐゴシック" panose="020B0600070205080204" pitchFamily="34" charset="-128"/>
              </a:rPr>
              <a:t>Example structure</a:t>
            </a:r>
            <a:r>
              <a:rPr lang="en-CA" altLang="en-US" dirty="0" smtClean="0">
                <a:ea typeface="ＭＳ Ｐゴシック" panose="020B0600070205080204" pitchFamily="34" charset="-128"/>
              </a:rPr>
              <a:t>:</a:t>
            </a:r>
            <a:endParaRPr lang="en-CA" altLang="en-US" dirty="0" smtClean="0">
              <a:ea typeface="ＭＳ Ｐゴシック" panose="020B0600070205080204" pitchFamily="34" charset="-128"/>
            </a:endParaRPr>
          </a:p>
          <a:p>
            <a:pPr lvl="1">
              <a:lnSpc>
                <a:spcPct val="70000"/>
              </a:lnSpc>
              <a:spcBef>
                <a:spcPct val="30000"/>
              </a:spcBef>
              <a:buFont typeface="Times New Roman" panose="02020603050405020304" pitchFamily="18" charset="0"/>
              <a:buNone/>
            </a:pP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Outer loop (runs n times)</a:t>
            </a:r>
          </a:p>
          <a:p>
            <a:pPr lvl="1">
              <a:lnSpc>
                <a:spcPct val="70000"/>
              </a:lnSpc>
              <a:spcBef>
                <a:spcPct val="30000"/>
              </a:spcBef>
              <a:buFont typeface="Times New Roman" panose="02020603050405020304" pitchFamily="18" charset="0"/>
              <a:buNone/>
            </a:pP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    Inner loop (runs m times)</a:t>
            </a:r>
          </a:p>
          <a:p>
            <a:pPr lvl="1">
              <a:lnSpc>
                <a:spcPct val="70000"/>
              </a:lnSpc>
              <a:spcBef>
                <a:spcPct val="30000"/>
              </a:spcBef>
              <a:buFont typeface="Times New Roman" panose="02020603050405020304" pitchFamily="18" charset="0"/>
              <a:buNone/>
            </a:pP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        Body of inner loop (</a:t>
            </a:r>
            <a:r>
              <a:rPr lang="en-CA" altLang="en-US" sz="1800" b="1" dirty="0" smtClean="0">
                <a:latin typeface="Consolas" panose="020B0609020204030204" pitchFamily="49" charset="0"/>
                <a:ea typeface="ＭＳ Ｐゴシック" panose="020B0600070205080204" pitchFamily="34" charset="-128"/>
                <a:cs typeface="Consolas" panose="020B0609020204030204" pitchFamily="49" charset="0"/>
              </a:rPr>
              <a:t>runs n x m times</a:t>
            </a: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a:t>
            </a:r>
          </a:p>
          <a:p>
            <a:pPr>
              <a:lnSpc>
                <a:spcPct val="70000"/>
              </a:lnSpc>
            </a:pPr>
            <a:endParaRPr lang="en-CA" altLang="en-US" sz="2000" dirty="0" smtClean="0">
              <a:ea typeface="ＭＳ Ｐゴシック" panose="020B0600070205080204" pitchFamily="34" charset="-128"/>
            </a:endParaRPr>
          </a:p>
          <a:p>
            <a:r>
              <a:rPr lang="en-CA" altLang="en-US" dirty="0" smtClean="0">
                <a:ea typeface="ＭＳ Ｐゴシック" panose="020B0600070205080204" pitchFamily="34" charset="-128"/>
              </a:rPr>
              <a:t> Program name</a:t>
            </a:r>
            <a:r>
              <a:rPr lang="en-US" altLang="en-US" dirty="0" smtClean="0">
                <a:ea typeface="ＭＳ Ｐゴシック" panose="020B0600070205080204" pitchFamily="34" charset="-128"/>
              </a:rPr>
              <a:t>:</a:t>
            </a:r>
            <a:r>
              <a:rPr lang="en-US" altLang="en-US" b="1" dirty="0" smtClean="0">
                <a:ea typeface="ＭＳ Ｐゴシック" panose="020B0600070205080204" pitchFamily="34" charset="-128"/>
              </a:rPr>
              <a:t> </a:t>
            </a: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nested.py</a:t>
            </a:r>
            <a:endParaRPr lang="en-CA" altLang="en-US" sz="2000" dirty="0" smtClean="0">
              <a:latin typeface="Consolas" panose="020B0609020204030204" pitchFamily="49" charset="0"/>
              <a:ea typeface="ＭＳ Ｐゴシック" panose="020B0600070205080204" pitchFamily="34" charset="-128"/>
              <a:cs typeface="Consolas" panose="020B0609020204030204" pitchFamily="49" charset="0"/>
            </a:endParaRPr>
          </a:p>
          <a:p>
            <a:pPr lvl="1">
              <a:lnSpc>
                <a:spcPct val="80000"/>
              </a:lnSpc>
              <a:buFont typeface="Arial" panose="020B0604020202020204" pitchFamily="34" charset="0"/>
              <a:buNone/>
            </a:pP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1</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while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&lt;= 2):</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j = 1</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while (j &lt;= 3):</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print("</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j = ", j)</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j = j + 1</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8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+ 1</a:t>
            </a:r>
          </a:p>
          <a:p>
            <a:pPr lvl="1">
              <a:lnSpc>
                <a:spcPct val="80000"/>
              </a:lnSpc>
              <a:buFont typeface="Arial" panose="020B0604020202020204" pitchFamily="34" charset="0"/>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print("Done!")</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267200"/>
            <a:ext cx="2597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422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39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39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39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39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39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395">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395">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39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3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Example #2: </a:t>
            </a:r>
            <a:r>
              <a:rPr lang="en-US" dirty="0" smtClean="0"/>
              <a:t>Nesting</a:t>
            </a:r>
            <a:endParaRPr lang="en-US" dirty="0"/>
          </a:p>
        </p:txBody>
      </p:sp>
      <p:sp>
        <p:nvSpPr>
          <p:cNvPr id="3" name="Content Placeholder 2"/>
          <p:cNvSpPr>
            <a:spLocks noGrp="1"/>
          </p:cNvSpPr>
          <p:nvPr>
            <p:ph idx="1"/>
          </p:nvPr>
        </p:nvSpPr>
        <p:spPr/>
        <p:txBody>
          <a:bodyPr/>
          <a:lstStyle/>
          <a:p>
            <a:pPr marL="342900" indent="-342900">
              <a:buFont typeface="+mj-lt"/>
              <a:buAutoNum type="arabicPeriod"/>
            </a:pPr>
            <a:r>
              <a:rPr lang="en-US" dirty="0" smtClean="0"/>
              <a:t>Write a program that will count out all the numbers from one to six.</a:t>
            </a:r>
          </a:p>
          <a:p>
            <a:pPr marL="342900" indent="-342900">
              <a:buFont typeface="+mj-lt"/>
              <a:buAutoNum type="arabicPeriod"/>
            </a:pPr>
            <a:r>
              <a:rPr lang="en-US" dirty="0" smtClean="0"/>
              <a:t>For each of the numbers in this sequence the program will determine if the current count (1 – 6) is odd or even.</a:t>
            </a:r>
          </a:p>
          <a:p>
            <a:pPr marL="429816" lvl="1" indent="-253604">
              <a:buFont typeface="+mj-lt"/>
              <a:buAutoNum type="alphaLcParenR"/>
            </a:pPr>
            <a:r>
              <a:rPr lang="en-US" dirty="0"/>
              <a:t>T</a:t>
            </a:r>
            <a:r>
              <a:rPr lang="en-US" dirty="0" smtClean="0"/>
              <a:t>he program display the value of the current count as well an indication whether it is odd or even.</a:t>
            </a:r>
          </a:p>
          <a:p>
            <a:pPr marL="429816" lvl="1" indent="-253604">
              <a:buFont typeface="+mj-lt"/>
              <a:buAutoNum type="alphaLcParenR"/>
            </a:pPr>
            <a:endParaRPr lang="en-US" dirty="0"/>
          </a:p>
          <a:p>
            <a:pPr marL="266700" indent="-257175"/>
            <a:r>
              <a:rPr lang="en-US" dirty="0" smtClean="0"/>
              <a:t>Which Step (#1 or #2) should be completed first?</a:t>
            </a:r>
            <a:endParaRPr lang="en-US" dirty="0"/>
          </a:p>
        </p:txBody>
      </p:sp>
    </p:spTree>
    <p:extLst>
      <p:ext uri="{BB962C8B-B14F-4D97-AF65-F5344CB8AC3E}">
        <p14:creationId xmlns:p14="http://schemas.microsoft.com/office/powerpoint/2010/main" val="4287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Solution</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rPr>
              <a:t>counter = 1</a:t>
            </a:r>
          </a:p>
          <a:p>
            <a:pPr marL="0" indent="0">
              <a:buNone/>
            </a:pPr>
            <a:r>
              <a:rPr lang="en-US" sz="2000" dirty="0">
                <a:latin typeface="Consolas" panose="020B0609020204030204" pitchFamily="49" charset="0"/>
              </a:rPr>
              <a:t>while (counter &lt;= 6):</a:t>
            </a:r>
          </a:p>
          <a:p>
            <a:pPr marL="0" indent="0">
              <a:buNone/>
            </a:pPr>
            <a:r>
              <a:rPr lang="en-US" sz="2000" dirty="0">
                <a:latin typeface="Consolas" panose="020B0609020204030204" pitchFamily="49" charset="0"/>
              </a:rPr>
              <a:t>    counter = counter + 1</a:t>
            </a:r>
          </a:p>
          <a:p>
            <a:pPr marL="0" indent="0">
              <a:buNone/>
            </a:pPr>
            <a:endParaRPr lang="en-US" sz="1800" dirty="0">
              <a:latin typeface="Consolas" panose="020B0609020204030204" pitchFamily="49" charset="0"/>
            </a:endParaRPr>
          </a:p>
        </p:txBody>
      </p:sp>
    </p:spTree>
    <p:extLst>
      <p:ext uri="{BB962C8B-B14F-4D97-AF65-F5344CB8AC3E}">
        <p14:creationId xmlns:p14="http://schemas.microsoft.com/office/powerpoint/2010/main" val="314888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Completed: Now What?</a:t>
            </a:r>
            <a:endParaRPr lang="en-US" dirty="0"/>
          </a:p>
        </p:txBody>
      </p:sp>
      <p:sp>
        <p:nvSpPr>
          <p:cNvPr id="3" name="Content Placeholder 2"/>
          <p:cNvSpPr>
            <a:spLocks noGrp="1"/>
          </p:cNvSpPr>
          <p:nvPr>
            <p:ph idx="1"/>
          </p:nvPr>
        </p:nvSpPr>
        <p:spPr/>
        <p:txBody>
          <a:bodyPr>
            <a:normAutofit/>
          </a:bodyPr>
          <a:lstStyle/>
          <a:p>
            <a:r>
              <a:rPr lang="en-US" dirty="0" smtClean="0"/>
              <a:t>For each number in the sequence determine if it is odd or even.</a:t>
            </a:r>
          </a:p>
          <a:p>
            <a:r>
              <a:rPr lang="en-US" dirty="0" smtClean="0"/>
              <a:t>This can be done with the modulo (remainder) operator: </a:t>
            </a:r>
            <a:r>
              <a:rPr lang="en-US" dirty="0">
                <a:latin typeface="Consolas" panose="020B0609020204030204" pitchFamily="49" charset="0"/>
              </a:rPr>
              <a:t>%</a:t>
            </a:r>
            <a:endParaRPr lang="en-US" dirty="0" smtClean="0">
              <a:latin typeface="Consolas" panose="020B0609020204030204" pitchFamily="49" charset="0"/>
            </a:endParaRPr>
          </a:p>
          <a:p>
            <a:pPr lvl="1"/>
            <a:r>
              <a:rPr lang="en-US" dirty="0" smtClean="0"/>
              <a:t>An even number modulo 2 equals zero (2, 4, 6 etc. even divide into 2 and yield a remainder or modulo of zero).</a:t>
            </a:r>
          </a:p>
          <a:p>
            <a:pPr lvl="1"/>
            <a:r>
              <a:rPr lang="en-US" dirty="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f </a:t>
            </a:r>
            <a:r>
              <a:rPr lang="en-US" dirty="0">
                <a:latin typeface="Consolas" panose="020B0609020204030204" pitchFamily="49" charset="0"/>
                <a:cs typeface="Consolas" panose="020B0609020204030204" pitchFamily="49" charset="0"/>
              </a:rPr>
              <a:t>(counter </a:t>
            </a:r>
            <a:r>
              <a:rPr lang="en-US" dirty="0">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2 </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0</a:t>
            </a:r>
            <a:r>
              <a:rPr lang="en-US" dirty="0" smtClean="0">
                <a:latin typeface="Consolas" panose="020B0609020204030204" pitchFamily="49" charset="0"/>
                <a:cs typeface="Consolas" panose="020B0609020204030204" pitchFamily="49" charset="0"/>
              </a:rPr>
              <a:t>)</a:t>
            </a:r>
            <a:r>
              <a:rPr lang="en-US" dirty="0">
                <a:cs typeface="Consolas" panose="020B0609020204030204" pitchFamily="49" charset="0"/>
              </a:rPr>
              <a:t>:</a:t>
            </a:r>
            <a:r>
              <a:rPr lang="en-US" dirty="0" smtClean="0"/>
              <a:t>  </a:t>
            </a:r>
            <a:r>
              <a:rPr lang="en-US" b="1" dirty="0" smtClean="0">
                <a:solidFill>
                  <a:srgbClr val="00B0F0"/>
                </a:solidFill>
                <a:latin typeface="Consolas" panose="020B0609020204030204" pitchFamily="49" charset="0"/>
              </a:rPr>
              <a:t># </a:t>
            </a:r>
            <a:r>
              <a:rPr lang="en-US" b="1" dirty="0" smtClean="0">
                <a:solidFill>
                  <a:srgbClr val="00B0F0"/>
                </a:solidFill>
                <a:latin typeface="Consolas" panose="020B0609020204030204" pitchFamily="49" charset="0"/>
                <a:cs typeface="Consolas" panose="020B0609020204030204" pitchFamily="49" charset="0"/>
              </a:rPr>
              <a:t>Even</a:t>
            </a:r>
            <a:endParaRPr lang="en-US" b="1" dirty="0">
              <a:solidFill>
                <a:srgbClr val="00B0F0"/>
              </a:solidFill>
              <a:latin typeface="Consolas" panose="020B0609020204030204" pitchFamily="49" charset="0"/>
              <a:cs typeface="Consolas" panose="020B0609020204030204" pitchFamily="49" charset="0"/>
            </a:endParaRPr>
          </a:p>
          <a:p>
            <a:pPr lvl="1"/>
            <a:r>
              <a:rPr lang="en-US" dirty="0" smtClean="0"/>
              <a:t>An odd number modulo 2 does not equal zero (1, 3, 5, etc.)</a:t>
            </a:r>
          </a:p>
          <a:p>
            <a:r>
              <a:rPr lang="en-US" dirty="0" smtClean="0"/>
              <a:t>Pseudo code visualization of the problem</a:t>
            </a:r>
          </a:p>
          <a:p>
            <a:pPr marL="176213" lvl="1" indent="0">
              <a:buNone/>
            </a:pPr>
            <a:r>
              <a:rPr lang="en-US" dirty="0" smtClean="0">
                <a:latin typeface="Comic Sans MS" panose="030F0702030302020204" pitchFamily="66" charset="0"/>
              </a:rPr>
              <a:t>Loop to count from 1 to 6</a:t>
            </a:r>
          </a:p>
          <a:p>
            <a:pPr marL="176213" lvl="1" indent="0">
              <a:buNone/>
            </a:pPr>
            <a:r>
              <a:rPr lang="en-US" dirty="0">
                <a:latin typeface="Comic Sans MS" panose="030F0702030302020204" pitchFamily="66" charset="0"/>
              </a:rPr>
              <a:t> </a:t>
            </a:r>
            <a:r>
              <a:rPr lang="en-US" dirty="0" smtClean="0">
                <a:latin typeface="Comic Sans MS" panose="030F0702030302020204" pitchFamily="66" charset="0"/>
              </a:rPr>
              <a:t>      Determine if number is odd/even and display message</a:t>
            </a:r>
          </a:p>
          <a:p>
            <a:pPr marL="176213" lvl="1" indent="0">
              <a:buNone/>
            </a:pPr>
            <a:r>
              <a:rPr lang="en-US" dirty="0" smtClean="0">
                <a:latin typeface="Comic Sans MS" panose="030F0702030302020204" pitchFamily="66" charset="0"/>
              </a:rPr>
              <a:t>End Loop</a:t>
            </a:r>
            <a:endParaRPr lang="en-US" dirty="0"/>
          </a:p>
          <a:p>
            <a:pPr lvl="1"/>
            <a:r>
              <a:rPr lang="en-US" dirty="0" smtClean="0"/>
              <a:t>Determining whether a number is odd/even is a part of counting through the sequence from 1 – 6, checking odd/even is nested within the loop</a:t>
            </a:r>
          </a:p>
          <a:p>
            <a:pPr lvl="1"/>
            <a:endParaRPr lang="en-US" dirty="0"/>
          </a:p>
        </p:txBody>
      </p:sp>
    </p:spTree>
    <p:extLst>
      <p:ext uri="{BB962C8B-B14F-4D97-AF65-F5344CB8AC3E}">
        <p14:creationId xmlns:p14="http://schemas.microsoft.com/office/powerpoint/2010/main" val="115803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Solution</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rPr>
              <a:t>counter = 1</a:t>
            </a:r>
          </a:p>
          <a:p>
            <a:pPr marL="0" indent="0">
              <a:buNone/>
            </a:pPr>
            <a:r>
              <a:rPr lang="en-US" sz="2000" dirty="0">
                <a:latin typeface="Consolas" panose="020B0609020204030204" pitchFamily="49" charset="0"/>
              </a:rPr>
              <a:t>while (counter &lt;= 6):</a:t>
            </a:r>
          </a:p>
          <a:p>
            <a:pPr marL="0" indent="0">
              <a:buNone/>
            </a:pPr>
            <a:r>
              <a:rPr lang="en-US" sz="2000" dirty="0">
                <a:latin typeface="Consolas" panose="020B0609020204030204" pitchFamily="49" charset="0"/>
              </a:rPr>
              <a:t>    if (counter % 2 == 0):</a:t>
            </a:r>
          </a:p>
          <a:p>
            <a:pPr marL="0" indent="0">
              <a:buNone/>
            </a:pPr>
            <a:r>
              <a:rPr lang="en-US" sz="2000" dirty="0">
                <a:latin typeface="Consolas" panose="020B0609020204030204" pitchFamily="49" charset="0"/>
              </a:rPr>
              <a:t>        print("Even:", counter)</a:t>
            </a:r>
          </a:p>
          <a:p>
            <a:pPr marL="0" indent="0">
              <a:buNone/>
            </a:pPr>
            <a:r>
              <a:rPr lang="en-US" sz="2000" dirty="0">
                <a:latin typeface="Consolas" panose="020B0609020204030204" pitchFamily="49" charset="0"/>
              </a:rPr>
              <a:t>    else:</a:t>
            </a:r>
          </a:p>
          <a:p>
            <a:pPr marL="0" indent="0">
              <a:buNone/>
            </a:pPr>
            <a:r>
              <a:rPr lang="en-US" sz="2000" dirty="0">
                <a:latin typeface="Consolas" panose="020B0609020204030204" pitchFamily="49" charset="0"/>
              </a:rPr>
              <a:t>        print("</a:t>
            </a:r>
            <a:r>
              <a:rPr lang="en-US" sz="2000" dirty="0" err="1">
                <a:latin typeface="Consolas" panose="020B0609020204030204" pitchFamily="49" charset="0"/>
              </a:rPr>
              <a:t>Odd:",counter</a:t>
            </a:r>
            <a:r>
              <a:rPr lang="en-US" sz="2000" dirty="0">
                <a:latin typeface="Consolas" panose="020B0609020204030204" pitchFamily="49" charset="0"/>
              </a:rPr>
              <a:t>)</a:t>
            </a:r>
          </a:p>
          <a:p>
            <a:pPr marL="0" indent="0">
              <a:buNone/>
            </a:pPr>
            <a:r>
              <a:rPr lang="en-US" sz="2000" dirty="0">
                <a:latin typeface="Consolas" panose="020B0609020204030204" pitchFamily="49" charset="0"/>
              </a:rPr>
              <a:t>    counter = counter + 1</a:t>
            </a:r>
          </a:p>
          <a:p>
            <a:endParaRPr lang="en-US" sz="2000" dirty="0"/>
          </a:p>
        </p:txBody>
      </p:sp>
    </p:spTree>
    <p:extLst>
      <p:ext uri="{BB962C8B-B14F-4D97-AF65-F5344CB8AC3E}">
        <p14:creationId xmlns:p14="http://schemas.microsoft.com/office/powerpoint/2010/main" val="428132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60350"/>
            <a:ext cx="8229600" cy="730250"/>
          </a:xfrm>
          <a:noFill/>
        </p:spPr>
        <p:txBody>
          <a:bodyPr/>
          <a:lstStyle/>
          <a:p>
            <a:r>
              <a:rPr lang="en-US" altLang="en-US" dirty="0" smtClean="0">
                <a:ea typeface="ＭＳ Ｐゴシック" panose="020B0600070205080204" pitchFamily="34" charset="-128"/>
              </a:rPr>
              <a:t>The </a:t>
            </a:r>
            <a:r>
              <a:rPr lang="en-US" altLang="en-US" sz="2800" dirty="0" smtClean="0">
                <a:latin typeface="Consolas" panose="020B0609020204030204" pitchFamily="49" charset="0"/>
                <a:ea typeface="ＭＳ Ｐゴシック" panose="020B0600070205080204" pitchFamily="34" charset="-128"/>
                <a:cs typeface="Consolas" panose="020B0609020204030204" pitchFamily="49" charset="0"/>
              </a:rPr>
              <a:t>Break</a:t>
            </a:r>
            <a:r>
              <a:rPr lang="en-US" altLang="en-US" dirty="0" smtClean="0">
                <a:ea typeface="ＭＳ Ｐゴシック" panose="020B0600070205080204" pitchFamily="34" charset="-128"/>
              </a:rPr>
              <a:t> Instruction</a:t>
            </a:r>
          </a:p>
        </p:txBody>
      </p:sp>
      <p:sp>
        <p:nvSpPr>
          <p:cNvPr id="54275" name="Content Placeholder 2"/>
          <p:cNvSpPr>
            <a:spLocks noGrp="1"/>
          </p:cNvSpPr>
          <p:nvPr>
            <p:ph idx="1"/>
          </p:nvPr>
        </p:nvSpPr>
        <p:spPr>
          <a:xfrm>
            <a:off x="457200" y="1219200"/>
            <a:ext cx="8229600" cy="5486400"/>
          </a:xfrm>
        </p:spPr>
        <p:txBody>
          <a:bodyPr/>
          <a:lstStyle/>
          <a:p>
            <a:r>
              <a:rPr lang="en-US" altLang="en-US" smtClean="0">
                <a:ea typeface="ＭＳ Ｐゴシック" panose="020B0600070205080204" pitchFamily="34" charset="-128"/>
              </a:rPr>
              <a:t>It is used to terminate the repetition of a loop which is separate from the main Boolean expression (it’s another, separate Boolean expression).</a:t>
            </a:r>
          </a:p>
          <a:p>
            <a:r>
              <a:rPr lang="en-US" altLang="en-US" b="1" smtClean="0">
                <a:ea typeface="ＭＳ Ｐゴシック" panose="020B0600070205080204" pitchFamily="34" charset="-128"/>
              </a:rPr>
              <a:t>General structure</a:t>
            </a:r>
            <a:r>
              <a:rPr lang="en-US" altLang="en-US" smtClean="0">
                <a:ea typeface="ＭＳ Ｐゴシック" panose="020B0600070205080204" pitchFamily="34" charset="-128"/>
              </a:rPr>
              <a:t>:</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for (Condition 1):		while (Condition 1):</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if (Condition 2):            if (Condition 2):</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break		                break</a:t>
            </a:r>
          </a:p>
          <a:p>
            <a:r>
              <a:rPr lang="en-US" altLang="en-US" smtClean="0">
                <a:ea typeface="ＭＳ Ｐゴシック" panose="020B0600070205080204" pitchFamily="34" charset="-128"/>
                <a:cs typeface="Arial" panose="020B0604020202020204" pitchFamily="34" charset="0"/>
              </a:rPr>
              <a:t>Specific example (mostly for illustration purposes at this point):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break.py</a:t>
            </a:r>
          </a:p>
          <a:p>
            <a:endParaRPr lang="en-US" altLang="en-US" sz="2000" smtClean="0">
              <a:latin typeface="Arial" panose="020B0604020202020204" pitchFamily="34" charset="0"/>
              <a:ea typeface="ＭＳ Ｐゴシック" panose="020B0600070205080204" pitchFamily="34" charset="-128"/>
              <a:cs typeface="Arial" panose="020B0604020202020204" pitchFamily="34" charset="0"/>
            </a:endParaRP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str1 = input("Enter a series of lower case alphabetic characters: ")</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for temp in str1:</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if (temp &lt; 'a') or (temp &gt; 'z'):</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break</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print(temp)</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print("Done")</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946775"/>
            <a:ext cx="55149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480175" y="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Comic Sans MS" panose="030F0702030302020204" pitchFamily="66" charset="0"/>
                <a:cs typeface="Times New Roman" panose="02020603050405020304" pitchFamily="18" charset="0"/>
              </a:rPr>
              <a:t>Q: What if the user just typed ‘abc’ and hit enter?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p:txBody>
          <a:bodyPr/>
          <a:lstStyle/>
          <a:p>
            <a:r>
              <a:rPr lang="en-CA" altLang="en-US" smtClean="0">
                <a:ea typeface="ＭＳ Ｐゴシック" panose="020B0600070205080204" pitchFamily="34" charset="-128"/>
              </a:rPr>
              <a:t>The </a:t>
            </a:r>
            <a:r>
              <a:rPr lang="en-CA" altLang="en-US" sz="2800" smtClean="0">
                <a:latin typeface="Consolas" panose="020B0609020204030204" pitchFamily="49" charset="0"/>
                <a:ea typeface="ＭＳ Ｐゴシック" panose="020B0600070205080204" pitchFamily="34" charset="-128"/>
                <a:cs typeface="Consolas" panose="020B0609020204030204" pitchFamily="49" charset="0"/>
              </a:rPr>
              <a:t>Break</a:t>
            </a:r>
            <a:r>
              <a:rPr lang="en-CA" altLang="en-US" smtClean="0">
                <a:ea typeface="ＭＳ Ｐゴシック" panose="020B0600070205080204" pitchFamily="34" charset="-128"/>
              </a:rPr>
              <a:t> Should Be Rarely Used</a:t>
            </a:r>
          </a:p>
        </p:txBody>
      </p:sp>
      <p:sp>
        <p:nvSpPr>
          <p:cNvPr id="55299" name="Rectangle 3"/>
          <p:cNvSpPr>
            <a:spLocks noGrp="1"/>
          </p:cNvSpPr>
          <p:nvPr>
            <p:ph type="body" idx="4294967295"/>
          </p:nvPr>
        </p:nvSpPr>
        <p:spPr/>
        <p:txBody>
          <a:bodyPr/>
          <a:lstStyle/>
          <a:p>
            <a:r>
              <a:rPr lang="en-CA" altLang="en-US" smtClean="0">
                <a:ea typeface="ＭＳ Ｐゴシック" panose="020B0600070205080204" pitchFamily="34" charset="-128"/>
              </a:rPr>
              <a:t>Adding an extra exit point in a loop (aside from the Boolean expression in the while loop) may make it harder to trace execution (leads to ‘spaghetti’ programming).</a:t>
            </a:r>
          </a:p>
        </p:txBody>
      </p:sp>
      <p:grpSp>
        <p:nvGrpSpPr>
          <p:cNvPr id="4" name="Group 3"/>
          <p:cNvGrpSpPr>
            <a:grpSpLocks/>
          </p:cNvGrpSpPr>
          <p:nvPr/>
        </p:nvGrpSpPr>
        <p:grpSpPr bwMode="auto">
          <a:xfrm>
            <a:off x="381000" y="2819400"/>
            <a:ext cx="4800600" cy="4024313"/>
            <a:chOff x="381000" y="2819400"/>
            <a:chExt cx="4800600" cy="4024313"/>
          </a:xfrm>
        </p:grpSpPr>
        <p:sp>
          <p:nvSpPr>
            <p:cNvPr id="55302" name="AutoShape 4"/>
            <p:cNvSpPr>
              <a:spLocks noChangeArrowheads="1"/>
            </p:cNvSpPr>
            <p:nvPr/>
          </p:nvSpPr>
          <p:spPr bwMode="auto">
            <a:xfrm>
              <a:off x="1219200" y="2819400"/>
              <a:ext cx="2667000" cy="9906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1400">
                  <a:latin typeface="Arial" panose="020B0604020202020204" pitchFamily="34" charset="0"/>
                </a:rPr>
                <a:t>(while)</a:t>
              </a:r>
            </a:p>
            <a:p>
              <a:pPr algn="ctr" eaLnBrk="1" hangingPunct="1">
                <a:spcBef>
                  <a:spcPct val="0"/>
                </a:spcBef>
                <a:buFontTx/>
                <a:buNone/>
              </a:pPr>
              <a:r>
                <a:rPr lang="en-CA" altLang="en-US" sz="1400">
                  <a:latin typeface="Arial" panose="020B0604020202020204" pitchFamily="34" charset="0"/>
                </a:rPr>
                <a:t>Boolean met?</a:t>
              </a:r>
            </a:p>
          </p:txBody>
        </p:sp>
        <p:sp>
          <p:nvSpPr>
            <p:cNvPr id="55303" name="Rectangle 5"/>
            <p:cNvSpPr>
              <a:spLocks noChangeArrowheads="1"/>
            </p:cNvSpPr>
            <p:nvPr/>
          </p:nvSpPr>
          <p:spPr bwMode="auto">
            <a:xfrm>
              <a:off x="1447800" y="4267200"/>
              <a:ext cx="22098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1400">
                  <a:latin typeface="Arial" panose="020B0604020202020204" pitchFamily="34" charset="0"/>
                </a:rPr>
                <a:t>Instruction</a:t>
              </a:r>
            </a:p>
          </p:txBody>
        </p:sp>
        <p:cxnSp>
          <p:nvCxnSpPr>
            <p:cNvPr id="55304" name="AutoShape 7"/>
            <p:cNvCxnSpPr>
              <a:cxnSpLocks noChangeShapeType="1"/>
              <a:stCxn id="55302" idx="2"/>
              <a:endCxn id="55303" idx="0"/>
            </p:cNvCxnSpPr>
            <p:nvPr/>
          </p:nvCxnSpPr>
          <p:spPr bwMode="auto">
            <a:xfrm>
              <a:off x="2552700" y="3822700"/>
              <a:ext cx="0" cy="4318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5305" name="Text Box 8"/>
            <p:cNvSpPr txBox="1">
              <a:spLocks noChangeArrowheads="1"/>
            </p:cNvSpPr>
            <p:nvPr/>
          </p:nvSpPr>
          <p:spPr bwMode="auto">
            <a:xfrm>
              <a:off x="2209800" y="38862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Y</a:t>
              </a:r>
            </a:p>
          </p:txBody>
        </p:sp>
        <p:sp>
          <p:nvSpPr>
            <p:cNvPr id="55306" name="Text Box 14"/>
            <p:cNvSpPr txBox="1">
              <a:spLocks noChangeArrowheads="1"/>
            </p:cNvSpPr>
            <p:nvPr/>
          </p:nvSpPr>
          <p:spPr bwMode="auto">
            <a:xfrm>
              <a:off x="4191000" y="2971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N</a:t>
              </a:r>
            </a:p>
          </p:txBody>
        </p:sp>
        <p:sp>
          <p:nvSpPr>
            <p:cNvPr id="55307" name="Line 15"/>
            <p:cNvSpPr>
              <a:spLocks noChangeShapeType="1"/>
            </p:cNvSpPr>
            <p:nvPr/>
          </p:nvSpPr>
          <p:spPr bwMode="auto">
            <a:xfrm>
              <a:off x="3886200" y="3276600"/>
              <a:ext cx="1295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08" name="Line 16"/>
            <p:cNvSpPr>
              <a:spLocks noChangeShapeType="1"/>
            </p:cNvSpPr>
            <p:nvPr/>
          </p:nvSpPr>
          <p:spPr bwMode="auto">
            <a:xfrm flipH="1">
              <a:off x="5105400" y="3276600"/>
              <a:ext cx="76200" cy="3429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09" name="Line 17"/>
            <p:cNvSpPr>
              <a:spLocks noChangeShapeType="1"/>
            </p:cNvSpPr>
            <p:nvPr/>
          </p:nvSpPr>
          <p:spPr bwMode="auto">
            <a:xfrm flipH="1">
              <a:off x="3276600" y="6705600"/>
              <a:ext cx="18288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10" name="Text Box 18"/>
            <p:cNvSpPr txBox="1">
              <a:spLocks noChangeArrowheads="1"/>
            </p:cNvSpPr>
            <p:nvPr/>
          </p:nvSpPr>
          <p:spPr bwMode="auto">
            <a:xfrm>
              <a:off x="1447800" y="64770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latin typeface="Arial" panose="020B0604020202020204" pitchFamily="34" charset="0"/>
                </a:rPr>
                <a:t>…rest of program</a:t>
              </a:r>
            </a:p>
          </p:txBody>
        </p:sp>
        <p:sp>
          <p:nvSpPr>
            <p:cNvPr id="55311" name="AutoShape 19"/>
            <p:cNvSpPr>
              <a:spLocks noChangeArrowheads="1"/>
            </p:cNvSpPr>
            <p:nvPr/>
          </p:nvSpPr>
          <p:spPr bwMode="auto">
            <a:xfrm>
              <a:off x="914400" y="5105400"/>
              <a:ext cx="3200400" cy="9144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1400">
                  <a:latin typeface="Arial" panose="020B0604020202020204" pitchFamily="34" charset="0"/>
                </a:rPr>
                <a:t>(If)</a:t>
              </a:r>
            </a:p>
            <a:p>
              <a:pPr algn="ctr" eaLnBrk="1" hangingPunct="1">
                <a:spcBef>
                  <a:spcPct val="0"/>
                </a:spcBef>
                <a:buFontTx/>
                <a:buNone/>
              </a:pPr>
              <a:r>
                <a:rPr lang="en-CA" altLang="en-US" sz="1400">
                  <a:latin typeface="Arial" panose="020B0604020202020204" pitchFamily="34" charset="0"/>
                </a:rPr>
                <a:t>Boolean met?</a:t>
              </a:r>
            </a:p>
          </p:txBody>
        </p:sp>
        <p:cxnSp>
          <p:nvCxnSpPr>
            <p:cNvPr id="55312" name="AutoShape 20"/>
            <p:cNvCxnSpPr>
              <a:cxnSpLocks noChangeShapeType="1"/>
              <a:endCxn id="55311" idx="0"/>
            </p:cNvCxnSpPr>
            <p:nvPr/>
          </p:nvCxnSpPr>
          <p:spPr bwMode="auto">
            <a:xfrm>
              <a:off x="2514600" y="4800600"/>
              <a:ext cx="0" cy="2921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313" name="AutoShape 21"/>
            <p:cNvCxnSpPr>
              <a:cxnSpLocks noChangeShapeType="1"/>
            </p:cNvCxnSpPr>
            <p:nvPr/>
          </p:nvCxnSpPr>
          <p:spPr bwMode="auto">
            <a:xfrm>
              <a:off x="2514600" y="6019800"/>
              <a:ext cx="0" cy="4318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5314" name="Text Box 22"/>
            <p:cNvSpPr txBox="1">
              <a:spLocks noChangeArrowheads="1"/>
            </p:cNvSpPr>
            <p:nvPr/>
          </p:nvSpPr>
          <p:spPr bwMode="auto">
            <a:xfrm>
              <a:off x="2209800" y="60960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Y</a:t>
              </a:r>
            </a:p>
          </p:txBody>
        </p:sp>
        <p:sp>
          <p:nvSpPr>
            <p:cNvPr id="55315" name="Line 24"/>
            <p:cNvSpPr>
              <a:spLocks noChangeShapeType="1"/>
            </p:cNvSpPr>
            <p:nvPr/>
          </p:nvSpPr>
          <p:spPr bwMode="auto">
            <a:xfrm flipH="1">
              <a:off x="381000" y="5562600"/>
              <a:ext cx="457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16" name="Line 25"/>
            <p:cNvSpPr>
              <a:spLocks noChangeShapeType="1"/>
            </p:cNvSpPr>
            <p:nvPr/>
          </p:nvSpPr>
          <p:spPr bwMode="auto">
            <a:xfrm flipV="1">
              <a:off x="381000" y="3124200"/>
              <a:ext cx="0" cy="2438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17" name="Line 26"/>
            <p:cNvSpPr>
              <a:spLocks noChangeShapeType="1"/>
            </p:cNvSpPr>
            <p:nvPr/>
          </p:nvSpPr>
          <p:spPr bwMode="auto">
            <a:xfrm>
              <a:off x="381000" y="3124200"/>
              <a:ext cx="1219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18" name="Text Box 27"/>
            <p:cNvSpPr txBox="1">
              <a:spLocks noChangeArrowheads="1"/>
            </p:cNvSpPr>
            <p:nvPr/>
          </p:nvSpPr>
          <p:spPr bwMode="auto">
            <a:xfrm>
              <a:off x="457200" y="5181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N</a:t>
              </a:r>
            </a:p>
          </p:txBody>
        </p:sp>
      </p:grpSp>
      <p:sp>
        <p:nvSpPr>
          <p:cNvPr id="3" name="TextBox 2"/>
          <p:cNvSpPr txBox="1">
            <a:spLocks noChangeArrowheads="1"/>
          </p:cNvSpPr>
          <p:nvPr/>
        </p:nvSpPr>
        <p:spPr bwMode="auto">
          <a:xfrm>
            <a:off x="6477000" y="4024313"/>
            <a:ext cx="2590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JT: While adding a single break may not always result in ‘spaghetti’ it’s the beginning of a bad habit that may result in difficult to trace programs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ea typeface="ＭＳ Ｐゴシック" panose="020B0600070205080204" pitchFamily="34" charset="-128"/>
              </a:rPr>
              <a:t>An Alternate To Using A ‘</a:t>
            </a:r>
            <a:r>
              <a:rPr lang="en-US" altLang="ja-JP" smtClean="0">
                <a:latin typeface="Consolas" panose="020B0609020204030204" pitchFamily="49" charset="0"/>
                <a:ea typeface="ＭＳ Ｐゴシック" panose="020B0600070205080204" pitchFamily="34" charset="-128"/>
                <a:cs typeface="Consolas" panose="020B0609020204030204" pitchFamily="49" charset="0"/>
              </a:rPr>
              <a:t>Break</a:t>
            </a:r>
            <a:r>
              <a:rPr lang="en-US" altLang="en-US" smtClean="0">
                <a:ea typeface="ＭＳ Ｐゴシック" panose="020B0600070205080204" pitchFamily="34" charset="-128"/>
              </a:rPr>
              <a:t>’</a:t>
            </a:r>
          </a:p>
        </p:txBody>
      </p:sp>
      <p:sp>
        <p:nvSpPr>
          <p:cNvPr id="56323" name="Content Placeholder 2"/>
          <p:cNvSpPr>
            <a:spLocks noGrp="1"/>
          </p:cNvSpPr>
          <p:nvPr>
            <p:ph idx="1"/>
          </p:nvPr>
        </p:nvSpPr>
        <p:spPr/>
        <p:txBody>
          <a:bodyPr/>
          <a:lstStyle/>
          <a:p>
            <a:r>
              <a:rPr lang="en-US" altLang="en-US" dirty="0" smtClean="0">
                <a:ea typeface="ＭＳ Ｐゴシック" panose="020B0600070205080204" pitchFamily="34" charset="-128"/>
              </a:rPr>
              <a:t>Instead of an </a:t>
            </a:r>
            <a:r>
              <a:rPr lang="ja-JP" altLang="en-US" dirty="0" smtClean="0">
                <a:ea typeface="ＭＳ Ｐゴシック" panose="020B0600070205080204" pitchFamily="34" charset="-128"/>
              </a:rPr>
              <a:t>‘</a:t>
            </a:r>
            <a:r>
              <a:rPr lang="en-US" altLang="ja-JP" sz="2000" dirty="0" smtClean="0">
                <a:latin typeface="Consolas" panose="020B0609020204030204" pitchFamily="49" charset="0"/>
                <a:ea typeface="ＭＳ Ｐゴシック" panose="020B0600070205080204" pitchFamily="34" charset="-128"/>
                <a:cs typeface="Consolas" panose="020B0609020204030204" pitchFamily="49" charset="0"/>
              </a:rPr>
              <a:t>if</a:t>
            </a:r>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 and </a:t>
            </a:r>
            <a:r>
              <a:rPr lang="ja-JP" altLang="en-US" dirty="0" smtClean="0">
                <a:ea typeface="ＭＳ Ｐゴシック" panose="020B0600070205080204" pitchFamily="34" charset="-128"/>
              </a:rPr>
              <a:t>‘</a:t>
            </a:r>
            <a:r>
              <a:rPr lang="en-US" altLang="ja-JP" sz="2000" dirty="0" smtClean="0">
                <a:latin typeface="Consolas" panose="020B0609020204030204" pitchFamily="49" charset="0"/>
                <a:ea typeface="ＭＳ Ｐゴシック" panose="020B0600070205080204" pitchFamily="34" charset="-128"/>
                <a:cs typeface="Consolas" panose="020B0609020204030204" pitchFamily="49" charset="0"/>
              </a:rPr>
              <a:t>break</a:t>
            </a:r>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 inside the body of the loop</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while (BE1):</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if (BE2):</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break</a:t>
            </a:r>
          </a:p>
          <a:p>
            <a:endParaRPr lang="en-US" altLang="en-US" dirty="0" smtClean="0">
              <a:ea typeface="ＭＳ Ｐゴシック" panose="020B0600070205080204" pitchFamily="34" charset="-128"/>
            </a:endParaRPr>
          </a:p>
          <a:p>
            <a:pPr>
              <a:buFontTx/>
              <a:buNone/>
            </a:pPr>
            <a:endPar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endPar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4" name="TextBox 3"/>
          <p:cNvSpPr txBox="1">
            <a:spLocks noChangeArrowheads="1"/>
          </p:cNvSpPr>
          <p:nvPr/>
        </p:nvSpPr>
        <p:spPr bwMode="auto">
          <a:xfrm>
            <a:off x="450850" y="2762250"/>
            <a:ext cx="7693025"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575"/>
              </a:spcAft>
            </a:pPr>
            <a:r>
              <a:rPr lang="en-US" altLang="en-US" dirty="0">
                <a:cs typeface="Arial" panose="020B0604020202020204" pitchFamily="34" charset="0"/>
              </a:rPr>
              <a:t>Add the second Boolean expression as part of the loop</a:t>
            </a:r>
            <a:r>
              <a:rPr lang="ja-JP" altLang="en-US" dirty="0">
                <a:cs typeface="Arial" panose="020B0604020202020204" pitchFamily="34" charset="0"/>
              </a:rPr>
              <a:t>’</a:t>
            </a:r>
            <a:r>
              <a:rPr lang="en-US" altLang="ja-JP" dirty="0">
                <a:cs typeface="Arial" panose="020B0604020202020204" pitchFamily="34" charset="0"/>
              </a:rPr>
              <a:t>s main Boolean expression</a:t>
            </a:r>
          </a:p>
          <a:p>
            <a:pPr eaLnBrk="1" hangingPunct="1">
              <a:spcBef>
                <a:spcPct val="0"/>
              </a:spcBef>
              <a:buFontTx/>
              <a:buNone/>
            </a:pPr>
            <a:r>
              <a:rPr lang="en-US" altLang="en-US" sz="1800" dirty="0">
                <a:latin typeface="Consolas" panose="020B0609020204030204" pitchFamily="49" charset="0"/>
                <a:cs typeface="Consolas" panose="020B0609020204030204" pitchFamily="49" charset="0"/>
              </a:rPr>
              <a:t>     while </a:t>
            </a:r>
            <a:r>
              <a:rPr lang="en-US" altLang="en-US" sz="1800" dirty="0" smtClean="0">
                <a:latin typeface="Consolas" panose="020B0609020204030204" pitchFamily="49" charset="0"/>
                <a:cs typeface="Consolas" panose="020B0609020204030204" pitchFamily="49" charset="0"/>
              </a:rPr>
              <a:t>((</a:t>
            </a:r>
            <a:r>
              <a:rPr lang="en-US" altLang="en-US" sz="1800" dirty="0">
                <a:latin typeface="Consolas" panose="020B0609020204030204" pitchFamily="49" charset="0"/>
                <a:cs typeface="Consolas" panose="020B0609020204030204" pitchFamily="49" charset="0"/>
              </a:rPr>
              <a:t>BE1) and not (BE2</a:t>
            </a:r>
            <a:r>
              <a:rPr lang="en-US" altLang="en-US" sz="1800" dirty="0" smtClean="0">
                <a:latin typeface="Consolas" panose="020B0609020204030204" pitchFamily="49" charset="0"/>
                <a:cs typeface="Consolas" panose="020B0609020204030204" pitchFamily="49" charset="0"/>
              </a:rPr>
              <a:t>)):</a:t>
            </a:r>
            <a:endParaRPr lang="en-US" altLang="en-US" sz="1800" dirty="0">
              <a:latin typeface="Consolas" panose="020B0609020204030204" pitchFamily="49" charset="0"/>
              <a:cs typeface="Consolas" panose="020B0609020204030204" pitchFamily="49" charset="0"/>
            </a:endParaRPr>
          </a:p>
          <a:p>
            <a:pPr eaLnBrk="1" hangingPunct="1">
              <a:spcBef>
                <a:spcPct val="0"/>
              </a:spcBef>
              <a:buFontTx/>
              <a:buNone/>
            </a:pPr>
            <a:endParaRPr lang="en-US" altLang="en-US" sz="1400"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en-US" altLang="en-US" smtClean="0">
                <a:ea typeface="ＭＳ Ｐゴシック" panose="020B0600070205080204" pitchFamily="34" charset="-128"/>
                <a:cs typeface="Times New Roman" panose="02020603050405020304" pitchFamily="18" charset="0"/>
              </a:rPr>
              <a:t>How To Determine If Loops Can Be Applied (2)</a:t>
            </a:r>
            <a:endParaRPr lang="en-CA" altLang="en-US" smtClean="0">
              <a:ea typeface="ＭＳ Ｐゴシック" panose="020B0600070205080204" pitchFamily="34" charset="-128"/>
              <a:cs typeface="Times New Roman" panose="02020603050405020304" pitchFamily="18" charset="0"/>
            </a:endParaRPr>
          </a:p>
        </p:txBody>
      </p:sp>
      <p:sp>
        <p:nvSpPr>
          <p:cNvPr id="9219" name="Rectangle 3"/>
          <p:cNvSpPr>
            <a:spLocks noGrp="1"/>
          </p:cNvSpPr>
          <p:nvPr>
            <p:ph idx="1"/>
          </p:nvPr>
        </p:nvSpPr>
        <p:spPr>
          <a:xfrm>
            <a:off x="465138" y="1100138"/>
            <a:ext cx="8178800" cy="474662"/>
          </a:xfrm>
        </p:spPr>
        <p:txBody>
          <a:bodyPr/>
          <a:lstStyle/>
          <a:p>
            <a:r>
              <a:rPr lang="en-US" altLang="en-US" smtClean="0">
                <a:ea typeface="ＭＳ Ｐゴシック" panose="020B0600070205080204" pitchFamily="34" charset="-128"/>
                <a:cs typeface="Times New Roman" panose="02020603050405020304" pitchFamily="18" charset="0"/>
              </a:rPr>
              <a:t>Example 2:</a:t>
            </a:r>
            <a:endParaRPr lang="en-CA" altLang="en-US" smtClean="0">
              <a:ea typeface="ＭＳ Ｐゴシック" panose="020B0600070205080204" pitchFamily="34" charset="-128"/>
              <a:cs typeface="Times New Roman" panose="02020603050405020304" pitchFamily="18" charset="0"/>
            </a:endParaRPr>
          </a:p>
        </p:txBody>
      </p:sp>
      <p:grpSp>
        <p:nvGrpSpPr>
          <p:cNvPr id="2" name="Group 22"/>
          <p:cNvGrpSpPr>
            <a:grpSpLocks/>
          </p:cNvGrpSpPr>
          <p:nvPr/>
        </p:nvGrpSpPr>
        <p:grpSpPr bwMode="auto">
          <a:xfrm>
            <a:off x="723900" y="1724025"/>
            <a:ext cx="4305300" cy="1052513"/>
            <a:chOff x="528" y="1296"/>
            <a:chExt cx="2712" cy="663"/>
          </a:xfrm>
        </p:grpSpPr>
        <p:pic>
          <p:nvPicPr>
            <p:cNvPr id="9239" name="Picture 21"/>
            <p:cNvPicPr>
              <a:picLocks noChangeAspect="1" noChangeArrowheads="1"/>
            </p:cNvPicPr>
            <p:nvPr/>
          </p:nvPicPr>
          <p:blipFill>
            <a:blip r:embed="rId2">
              <a:extLst>
                <a:ext uri="{28A0092B-C50C-407E-A947-70E740481C1C}">
                  <a14:useLocalDpi xmlns:a14="http://schemas.microsoft.com/office/drawing/2010/main" val="0"/>
                </a:ext>
              </a:extLst>
            </a:blip>
            <a:srcRect l="38333" t="76172" r="38020" b="18750"/>
            <a:stretch>
              <a:fillRect/>
            </a:stretch>
          </p:blipFill>
          <p:spPr bwMode="auto">
            <a:xfrm>
              <a:off x="528" y="1296"/>
              <a:ext cx="264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Text Box 22"/>
            <p:cNvSpPr txBox="1">
              <a:spLocks noChangeArrowheads="1"/>
            </p:cNvSpPr>
            <p:nvPr/>
          </p:nvSpPr>
          <p:spPr bwMode="auto">
            <a:xfrm>
              <a:off x="528" y="1728"/>
              <a:ext cx="27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Re-running specific parts of the program</a:t>
              </a:r>
            </a:p>
          </p:txBody>
        </p:sp>
      </p:grpSp>
      <p:sp>
        <p:nvSpPr>
          <p:cNvPr id="106503" name="AutoShape 7"/>
          <p:cNvSpPr>
            <a:spLocks noChangeArrowheads="1"/>
          </p:cNvSpPr>
          <p:nvPr/>
        </p:nvSpPr>
        <p:spPr bwMode="auto">
          <a:xfrm>
            <a:off x="1373188" y="3706813"/>
            <a:ext cx="2360612" cy="9144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Invalid input?</a:t>
            </a:r>
          </a:p>
        </p:txBody>
      </p:sp>
      <p:sp>
        <p:nvSpPr>
          <p:cNvPr id="106504" name="Rectangle 8"/>
          <p:cNvSpPr>
            <a:spLocks noChangeArrowheads="1"/>
          </p:cNvSpPr>
          <p:nvPr/>
        </p:nvSpPr>
        <p:spPr bwMode="auto">
          <a:xfrm>
            <a:off x="1449388" y="4926013"/>
            <a:ext cx="22098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Ask for input again</a:t>
            </a:r>
          </a:p>
        </p:txBody>
      </p:sp>
      <p:grpSp>
        <p:nvGrpSpPr>
          <p:cNvPr id="3" name="Group 2"/>
          <p:cNvGrpSpPr>
            <a:grpSpLocks/>
          </p:cNvGrpSpPr>
          <p:nvPr/>
        </p:nvGrpSpPr>
        <p:grpSpPr bwMode="auto">
          <a:xfrm>
            <a:off x="2235200" y="4589463"/>
            <a:ext cx="317500" cy="365125"/>
            <a:chOff x="2386806" y="4739480"/>
            <a:chExt cx="317500" cy="366713"/>
          </a:xfrm>
        </p:grpSpPr>
        <p:cxnSp>
          <p:nvCxnSpPr>
            <p:cNvPr id="9237" name="AutoShape 10"/>
            <p:cNvCxnSpPr>
              <a:cxnSpLocks noChangeShapeType="1"/>
            </p:cNvCxnSpPr>
            <p:nvPr/>
          </p:nvCxnSpPr>
          <p:spPr bwMode="auto">
            <a:xfrm>
              <a:off x="2704306" y="4770437"/>
              <a:ext cx="0" cy="3048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38" name="Text Box 11"/>
            <p:cNvSpPr txBox="1">
              <a:spLocks noChangeArrowheads="1"/>
            </p:cNvSpPr>
            <p:nvPr/>
          </p:nvSpPr>
          <p:spPr bwMode="auto">
            <a:xfrm>
              <a:off x="2386806" y="473948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Y</a:t>
              </a:r>
            </a:p>
          </p:txBody>
        </p:sp>
      </p:grpSp>
      <p:grpSp>
        <p:nvGrpSpPr>
          <p:cNvPr id="4" name="Group 12"/>
          <p:cNvGrpSpPr>
            <a:grpSpLocks/>
          </p:cNvGrpSpPr>
          <p:nvPr/>
        </p:nvGrpSpPr>
        <p:grpSpPr bwMode="auto">
          <a:xfrm>
            <a:off x="763588" y="4164013"/>
            <a:ext cx="685800" cy="990600"/>
            <a:chOff x="2640" y="1728"/>
            <a:chExt cx="432" cy="624"/>
          </a:xfrm>
        </p:grpSpPr>
        <p:sp>
          <p:nvSpPr>
            <p:cNvPr id="9234" name="Line 13"/>
            <p:cNvSpPr>
              <a:spLocks noChangeShapeType="1"/>
            </p:cNvSpPr>
            <p:nvPr/>
          </p:nvSpPr>
          <p:spPr bwMode="auto">
            <a:xfrm flipH="1">
              <a:off x="2640" y="2352"/>
              <a:ext cx="43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5" name="Line 14"/>
            <p:cNvSpPr>
              <a:spLocks noChangeShapeType="1"/>
            </p:cNvSpPr>
            <p:nvPr/>
          </p:nvSpPr>
          <p:spPr bwMode="auto">
            <a:xfrm flipV="1">
              <a:off x="2640" y="1728"/>
              <a:ext cx="0" cy="6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6" name="Line 15"/>
            <p:cNvSpPr>
              <a:spLocks noChangeShapeType="1"/>
            </p:cNvSpPr>
            <p:nvPr/>
          </p:nvSpPr>
          <p:spPr bwMode="auto">
            <a:xfrm>
              <a:off x="2640" y="1728"/>
              <a:ext cx="43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grpSp>
      <p:grpSp>
        <p:nvGrpSpPr>
          <p:cNvPr id="5" name="Group 25"/>
          <p:cNvGrpSpPr>
            <a:grpSpLocks/>
          </p:cNvGrpSpPr>
          <p:nvPr/>
        </p:nvGrpSpPr>
        <p:grpSpPr bwMode="auto">
          <a:xfrm>
            <a:off x="2058988" y="3783013"/>
            <a:ext cx="2590800" cy="2759075"/>
            <a:chOff x="1392" y="2256"/>
            <a:chExt cx="1632" cy="1738"/>
          </a:xfrm>
        </p:grpSpPr>
        <p:sp>
          <p:nvSpPr>
            <p:cNvPr id="9229" name="Text Box 18"/>
            <p:cNvSpPr txBox="1">
              <a:spLocks noChangeArrowheads="1"/>
            </p:cNvSpPr>
            <p:nvPr/>
          </p:nvSpPr>
          <p:spPr bwMode="auto">
            <a:xfrm>
              <a:off x="2496" y="225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N</a:t>
              </a:r>
            </a:p>
          </p:txBody>
        </p:sp>
        <p:sp>
          <p:nvSpPr>
            <p:cNvPr id="9230" name="Line 19"/>
            <p:cNvSpPr>
              <a:spLocks noChangeShapeType="1"/>
            </p:cNvSpPr>
            <p:nvPr/>
          </p:nvSpPr>
          <p:spPr bwMode="auto">
            <a:xfrm>
              <a:off x="2448" y="2496"/>
              <a:ext cx="5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1" name="Line 20"/>
            <p:cNvSpPr>
              <a:spLocks noChangeShapeType="1"/>
            </p:cNvSpPr>
            <p:nvPr/>
          </p:nvSpPr>
          <p:spPr bwMode="auto">
            <a:xfrm>
              <a:off x="3024" y="2496"/>
              <a:ext cx="0" cy="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2" name="Line 21"/>
            <p:cNvSpPr>
              <a:spLocks noChangeShapeType="1"/>
            </p:cNvSpPr>
            <p:nvPr/>
          </p:nvSpPr>
          <p:spPr bwMode="auto">
            <a:xfrm flipH="1">
              <a:off x="2064" y="3696"/>
              <a:ext cx="96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3" name="Text Box 24"/>
            <p:cNvSpPr txBox="1">
              <a:spLocks noChangeArrowheads="1"/>
            </p:cNvSpPr>
            <p:nvPr/>
          </p:nvSpPr>
          <p:spPr bwMode="auto">
            <a:xfrm>
              <a:off x="1392" y="3552"/>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2000">
                  <a:latin typeface="Arial" panose="020B0604020202020204" pitchFamily="34" charset="0"/>
                </a:rPr>
                <a:t>…rest of program</a:t>
              </a:r>
            </a:p>
          </p:txBody>
        </p:sp>
      </p:grpSp>
      <p:sp>
        <p:nvSpPr>
          <p:cNvPr id="106522" name="Text Box 26"/>
          <p:cNvSpPr txBox="1">
            <a:spLocks noChangeArrowheads="1"/>
          </p:cNvSpPr>
          <p:nvPr/>
        </p:nvSpPr>
        <p:spPr bwMode="auto">
          <a:xfrm>
            <a:off x="5372100" y="3706813"/>
            <a:ext cx="3581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latin typeface="Comic Sans MS" panose="030F0702030302020204" pitchFamily="66" charset="0"/>
              </a:rPr>
              <a:t>While input is invalid</a:t>
            </a:r>
          </a:p>
          <a:p>
            <a:pPr eaLnBrk="1" hangingPunct="1">
              <a:spcBef>
                <a:spcPct val="50000"/>
              </a:spcBef>
              <a:buFontTx/>
              <a:buNone/>
            </a:pPr>
            <a:r>
              <a:rPr lang="en-CA" altLang="en-US" sz="1800">
                <a:latin typeface="Comic Sans MS" panose="030F0702030302020204" pitchFamily="66" charset="0"/>
              </a:rPr>
              <a:t>     Prompt user for input</a:t>
            </a:r>
          </a:p>
        </p:txBody>
      </p:sp>
      <p:sp>
        <p:nvSpPr>
          <p:cNvPr id="23" name="TextBox 22"/>
          <p:cNvSpPr txBox="1">
            <a:spLocks noChangeArrowheads="1"/>
          </p:cNvSpPr>
          <p:nvPr/>
        </p:nvSpPr>
        <p:spPr bwMode="auto">
          <a:xfrm>
            <a:off x="723900" y="3197225"/>
            <a:ext cx="144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Flowchart</a:t>
            </a:r>
          </a:p>
        </p:txBody>
      </p:sp>
      <p:sp>
        <p:nvSpPr>
          <p:cNvPr id="24" name="TextBox 23"/>
          <p:cNvSpPr txBox="1">
            <a:spLocks noChangeArrowheads="1"/>
          </p:cNvSpPr>
          <p:nvPr/>
        </p:nvSpPr>
        <p:spPr bwMode="auto">
          <a:xfrm>
            <a:off x="5219700" y="3197225"/>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Pseudo code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650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6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P spid="106504" grpId="0" animBg="1"/>
      <p:bldP spid="106522"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ea typeface="ＭＳ Ｐゴシック" panose="020B0600070205080204" pitchFamily="34" charset="-128"/>
              </a:rPr>
              <a:t>Another Alternative To Using A ‘</a:t>
            </a:r>
            <a:r>
              <a:rPr lang="en-US" altLang="ja-JP" smtClean="0">
                <a:latin typeface="Consolas" panose="020B0609020204030204" pitchFamily="49" charset="0"/>
                <a:ea typeface="ＭＳ Ｐゴシック" panose="020B0600070205080204" pitchFamily="34" charset="-128"/>
                <a:cs typeface="Consolas" panose="020B0609020204030204" pitchFamily="49" charset="0"/>
              </a:rPr>
              <a:t>Break</a:t>
            </a:r>
            <a:r>
              <a:rPr lang="en-US" altLang="en-US" smtClean="0">
                <a:ea typeface="ＭＳ Ｐゴシック" panose="020B0600070205080204" pitchFamily="34" charset="-128"/>
              </a:rPr>
              <a:t>’</a:t>
            </a:r>
          </a:p>
        </p:txBody>
      </p:sp>
      <p:sp>
        <p:nvSpPr>
          <p:cNvPr id="57347" name="Content Placeholder 2"/>
          <p:cNvSpPr>
            <a:spLocks noGrp="1"/>
          </p:cNvSpPr>
          <p:nvPr>
            <p:ph idx="1"/>
          </p:nvPr>
        </p:nvSpPr>
        <p:spPr/>
        <p:txBody>
          <a:bodyPr/>
          <a:lstStyle/>
          <a:p>
            <a:r>
              <a:rPr lang="en-US" altLang="en-US" dirty="0" smtClean="0">
                <a:ea typeface="ＭＳ Ｐゴシック" panose="020B0600070205080204" pitchFamily="34" charset="-128"/>
                <a:cs typeface="Consolas" panose="020B0609020204030204" pitchFamily="49" charset="0"/>
              </a:rPr>
              <a:t>If </a:t>
            </a:r>
            <a:r>
              <a:rPr lang="en-US" altLang="en-US" dirty="0" smtClean="0">
                <a:ea typeface="ＭＳ Ｐゴシック" panose="020B0600070205080204" pitchFamily="34" charset="-128"/>
                <a:cs typeface="Consolas" panose="020B0609020204030204" pitchFamily="49" charset="0"/>
              </a:rPr>
              <a:t>the multiple </a:t>
            </a:r>
            <a:r>
              <a:rPr lang="en-US" altLang="en-US" dirty="0" smtClean="0">
                <a:ea typeface="ＭＳ Ｐゴシック" panose="020B0600070205080204" pitchFamily="34" charset="-128"/>
                <a:cs typeface="Consolas" panose="020B0609020204030204" pitchFamily="49" charset="0"/>
              </a:rPr>
              <a:t>Boolean expressions become too complex consider using a </a:t>
            </a:r>
            <a:r>
              <a:rPr lang="ja-JP" altLang="en-US" dirty="0" smtClean="0">
                <a:ea typeface="ＭＳ Ｐゴシック" panose="020B0600070205080204" pitchFamily="34" charset="-128"/>
                <a:cs typeface="Consolas" panose="020B0609020204030204" pitchFamily="49" charset="0"/>
              </a:rPr>
              <a:t>‘</a:t>
            </a:r>
            <a:r>
              <a:rPr lang="en-US" altLang="ja-JP" sz="2000" dirty="0" smtClean="0">
                <a:latin typeface="Consolas" panose="020B0609020204030204" pitchFamily="49" charset="0"/>
                <a:ea typeface="ＭＳ Ｐゴシック" panose="020B0600070205080204" pitchFamily="34" charset="-128"/>
                <a:cs typeface="Consolas" panose="020B0609020204030204" pitchFamily="49" charset="0"/>
              </a:rPr>
              <a:t>flag</a:t>
            </a:r>
            <a:r>
              <a:rPr lang="ja-JP" altLang="en-US" dirty="0" smtClean="0">
                <a:ea typeface="ＭＳ Ｐゴシック" panose="020B0600070205080204" pitchFamily="34" charset="-128"/>
                <a:cs typeface="Consolas" panose="020B0609020204030204" pitchFamily="49" charset="0"/>
              </a:rPr>
              <a:t>’</a:t>
            </a:r>
            <a:endParaRPr lang="en-US" altLang="ja-JP" dirty="0" smtClean="0">
              <a:ea typeface="ＭＳ Ｐゴシック" panose="020B0600070205080204" pitchFamily="34" charset="-128"/>
              <a:cs typeface="Consolas" panose="020B0609020204030204" pitchFamily="49" charset="0"/>
            </a:endParaRP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flag = True</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while (flag == True):</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if (BE1):</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flag = </a:t>
            </a:r>
            <a:r>
              <a:rPr lang="en-US" altLang="en-US" sz="1800" dirty="0">
                <a:latin typeface="Consolas" panose="020B0609020204030204" pitchFamily="49" charset="0"/>
                <a:ea typeface="ＭＳ Ｐゴシック" panose="020B0600070205080204" pitchFamily="34" charset="-128"/>
                <a:cs typeface="Consolas" panose="020B0609020204030204" pitchFamily="49" charset="0"/>
              </a:rPr>
              <a:t>F</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alse</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if (BE2)</a:t>
            </a:r>
          </a:p>
          <a:p>
            <a:pPr>
              <a:buFontTx/>
              <a:buNone/>
            </a:pP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            flag = </a:t>
            </a:r>
            <a:r>
              <a:rPr lang="en-US" altLang="en-US" sz="1800" dirty="0">
                <a:latin typeface="Consolas" panose="020B0609020204030204" pitchFamily="49" charset="0"/>
                <a:ea typeface="ＭＳ Ｐゴシック" panose="020B0600070205080204" pitchFamily="34" charset="-128"/>
                <a:cs typeface="Consolas" panose="020B0609020204030204" pitchFamily="49" charset="0"/>
              </a:rPr>
              <a:t>F</a:t>
            </a:r>
            <a:r>
              <a:rPr lang="en-US" altLang="en-US" sz="1800" dirty="0" smtClean="0">
                <a:latin typeface="Consolas" panose="020B0609020204030204" pitchFamily="49" charset="0"/>
                <a:ea typeface="ＭＳ Ｐゴシック" panose="020B0600070205080204" pitchFamily="34" charset="-128"/>
                <a:cs typeface="Consolas" panose="020B0609020204030204" pitchFamily="49" charset="0"/>
              </a:rPr>
              <a:t>alse</a:t>
            </a:r>
          </a:p>
          <a:p>
            <a:pPr>
              <a:buFontTx/>
              <a:buNone/>
            </a:pPr>
            <a:r>
              <a:rPr lang="en-US" altLang="en-US" sz="1800" b="1" dirty="0" smtClean="0">
                <a:solidFill>
                  <a:srgbClr val="00B0F0"/>
                </a:solidFill>
                <a:latin typeface="Consolas" panose="020B0609020204030204" pitchFamily="49" charset="0"/>
                <a:ea typeface="ＭＳ Ｐゴシック" panose="020B0600070205080204" pitchFamily="34" charset="-128"/>
                <a:cs typeface="Consolas" panose="020B0609020204030204" pitchFamily="49" charset="0"/>
              </a:rPr>
              <a:t>        # Otherwise the flag remains set to true</a:t>
            </a:r>
          </a:p>
          <a:p>
            <a:pPr>
              <a:buFontTx/>
              <a:buNone/>
            </a:pPr>
            <a:r>
              <a:rPr lang="en-US" altLang="en-US" sz="1800" b="1" dirty="0" smtClean="0">
                <a:solidFill>
                  <a:srgbClr val="00B0F0"/>
                </a:solidFill>
                <a:latin typeface="Consolas" panose="020B0609020204030204" pitchFamily="49" charset="0"/>
                <a:ea typeface="ＭＳ Ｐゴシック" panose="020B0600070205080204" pitchFamily="34" charset="-128"/>
                <a:cs typeface="Consolas" panose="020B0609020204030204" pitchFamily="49" charset="0"/>
              </a:rPr>
              <a:t>        # BE = A Boolean expression</a:t>
            </a: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Both of these approaches still provide the advantage of a single exit point from the loop.</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CA" altLang="en-US" smtClean="0">
                <a:ea typeface="ＭＳ Ｐゴシック" panose="020B0600070205080204" pitchFamily="34" charset="-128"/>
              </a:rPr>
              <a:t>Infinite Loops</a:t>
            </a:r>
          </a:p>
        </p:txBody>
      </p:sp>
      <p:sp>
        <p:nvSpPr>
          <p:cNvPr id="61443" name="Rectangle 3"/>
          <p:cNvSpPr>
            <a:spLocks noGrp="1" noChangeArrowheads="1"/>
          </p:cNvSpPr>
          <p:nvPr>
            <p:ph idx="1"/>
          </p:nvPr>
        </p:nvSpPr>
        <p:spPr/>
        <p:txBody>
          <a:bodyPr/>
          <a:lstStyle/>
          <a:p>
            <a:r>
              <a:rPr lang="en-CA" altLang="en-US" smtClean="0">
                <a:ea typeface="ＭＳ Ｐゴシック" panose="020B0600070205080204" pitchFamily="34" charset="-128"/>
              </a:rPr>
              <a:t>Infinite loops never end (the stopping condition is never met).</a:t>
            </a:r>
          </a:p>
          <a:p>
            <a:r>
              <a:rPr lang="en-CA" altLang="en-US" smtClean="0">
                <a:ea typeface="ＭＳ Ｐゴシック" panose="020B0600070205080204" pitchFamily="34" charset="-128"/>
              </a:rPr>
              <a:t>They can be caused by logical errors:</a:t>
            </a:r>
          </a:p>
          <a:p>
            <a:pPr lvl="1"/>
            <a:r>
              <a:rPr lang="en-CA" altLang="en-US" smtClean="0">
                <a:ea typeface="ＭＳ Ｐゴシック" panose="020B0600070205080204" pitchFamily="34" charset="-128"/>
              </a:rPr>
              <a:t>The loop control is never updated (Example 1 – below).</a:t>
            </a:r>
          </a:p>
          <a:p>
            <a:pPr lvl="1"/>
            <a:r>
              <a:rPr lang="en-CA" altLang="en-US" smtClean="0">
                <a:ea typeface="ＭＳ Ｐゴシック" panose="020B0600070205080204" pitchFamily="34" charset="-128"/>
              </a:rPr>
              <a:t>The updating of the loop control never brings it closer to the stopping condition (Example 2 – next slide).</a:t>
            </a:r>
          </a:p>
          <a:p>
            <a:r>
              <a:rPr lang="en-CA" altLang="en-US" b="1" smtClean="0">
                <a:ea typeface="ＭＳ Ｐゴシック" panose="020B0600070205080204" pitchFamily="34" charset="-128"/>
              </a:rPr>
              <a:t>Example 1</a:t>
            </a:r>
            <a:r>
              <a:rPr lang="en-CA" altLang="en-US" smtClean="0">
                <a:ea typeface="ＭＳ Ｐゴシック" panose="020B0600070205080204" pitchFamily="34" charset="-128"/>
              </a:rPr>
              <a:t>: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infinite1.py</a:t>
            </a:r>
            <a:endParaRPr lang="en-CA" altLang="en-US" sz="2000" b="1" smtClean="0">
              <a:latin typeface="Consolas" panose="020B0609020204030204" pitchFamily="49" charset="0"/>
              <a:ea typeface="ＭＳ Ｐゴシック" panose="020B0600070205080204" pitchFamily="34" charset="-128"/>
              <a:cs typeface="Consolas" panose="020B0609020204030204" pitchFamily="49" charset="0"/>
            </a:endParaRPr>
          </a:p>
          <a:p>
            <a:pPr>
              <a:spcBef>
                <a:spcPct val="10000"/>
              </a:spcBef>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1</a:t>
            </a:r>
          </a:p>
          <a:p>
            <a:pPr>
              <a:spcBef>
                <a:spcPct val="10000"/>
              </a:spcBef>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 (i &lt;= 10):</a:t>
            </a:r>
          </a:p>
          <a:p>
            <a:pPr>
              <a:spcBef>
                <a:spcPct val="10000"/>
              </a:spcBef>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 i)</a:t>
            </a:r>
          </a:p>
          <a:p>
            <a:pPr>
              <a:spcBef>
                <a:spcPct val="10000"/>
              </a:spcBef>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endParaRPr lang="en-CA" altLang="en-US" sz="2000" smtClean="0">
              <a:latin typeface="Arial" panose="020B0604020202020204" pitchFamily="34" charset="0"/>
              <a:ea typeface="ＭＳ Ｐゴシック" panose="020B0600070205080204" pitchFamily="34" charset="-128"/>
            </a:endParaRPr>
          </a:p>
        </p:txBody>
      </p:sp>
      <p:sp>
        <p:nvSpPr>
          <p:cNvPr id="475140" name="Text Box 4"/>
          <p:cNvSpPr txBox="1">
            <a:spLocks noChangeArrowheads="1"/>
          </p:cNvSpPr>
          <p:nvPr/>
        </p:nvSpPr>
        <p:spPr bwMode="auto">
          <a:xfrm>
            <a:off x="425450" y="6342063"/>
            <a:ext cx="8718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400">
                <a:latin typeface="Arial" panose="020B0604020202020204" pitchFamily="34" charset="0"/>
              </a:rPr>
              <a:t>To stop a program with an infinite loop in Unix simultaneously press the &lt;ctrl&gt; and the &lt;c&gt; keys</a:t>
            </a:r>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3962400"/>
            <a:ext cx="8477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5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0"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CA" altLang="en-US" smtClean="0">
                <a:ea typeface="ＭＳ Ｐゴシック" panose="020B0600070205080204" pitchFamily="34" charset="-128"/>
              </a:rPr>
              <a:t>Infinite Loops (2)</a:t>
            </a:r>
          </a:p>
        </p:txBody>
      </p:sp>
      <p:sp>
        <p:nvSpPr>
          <p:cNvPr id="63491" name="Rectangle 3"/>
          <p:cNvSpPr>
            <a:spLocks noGrp="1" noChangeArrowheads="1"/>
          </p:cNvSpPr>
          <p:nvPr>
            <p:ph idx="1"/>
          </p:nvPr>
        </p:nvSpPr>
        <p:spPr/>
        <p:txBody>
          <a:bodyPr/>
          <a:lstStyle/>
          <a:p>
            <a:r>
              <a:rPr lang="en-CA" altLang="en-US" b="1" smtClean="0">
                <a:ea typeface="ＭＳ Ｐゴシック" panose="020B0600070205080204" pitchFamily="34" charset="-128"/>
              </a:rPr>
              <a:t>Example 2</a:t>
            </a:r>
            <a:r>
              <a:rPr lang="en-US" altLang="en-US" smtClean="0">
                <a:ea typeface="ＭＳ Ｐゴシック" panose="020B0600070205080204" pitchFamily="34" charset="-128"/>
              </a:rPr>
              <a:t>:</a:t>
            </a:r>
            <a:r>
              <a:rPr lang="en-US" altLang="en-US" b="1" smtClean="0">
                <a:ea typeface="ＭＳ Ｐゴシック" panose="020B0600070205080204" pitchFamily="34" charset="-128"/>
              </a:rPr>
              <a:t>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infinite2.py</a:t>
            </a:r>
            <a:endParaRPr lang="en-CA" altLang="en-US" sz="2000" b="1" smtClean="0">
              <a:latin typeface="Consolas" panose="020B0609020204030204" pitchFamily="49" charset="0"/>
              <a:ea typeface="ＭＳ Ｐゴシック" panose="020B0600070205080204" pitchFamily="34" charset="-128"/>
              <a:cs typeface="Consolas" panose="020B0609020204030204" pitchFamily="49" charset="0"/>
            </a:endParaRPr>
          </a:p>
          <a:p>
            <a:endParaRPr lang="en-CA" altLang="en-US" sz="2000" smtClean="0">
              <a:latin typeface="Arial" panose="020B0604020202020204" pitchFamily="34" charset="0"/>
              <a:ea typeface="ＭＳ Ｐゴシック" panose="020B0600070205080204" pitchFamily="34" charset="-128"/>
            </a:endParaRPr>
          </a:p>
          <a:p>
            <a:pPr>
              <a:buFontTx/>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i = 10</a:t>
            </a:r>
          </a:p>
          <a:p>
            <a:pPr>
              <a:buFontTx/>
              <a:buNone/>
            </a:pPr>
            <a:r>
              <a:rPr lang="nn-NO" altLang="en-US" sz="1800" smtClean="0">
                <a:latin typeface="Consolas" panose="020B0609020204030204" pitchFamily="49" charset="0"/>
                <a:ea typeface="ＭＳ Ｐゴシック" panose="020B0600070205080204" pitchFamily="34" charset="-128"/>
                <a:cs typeface="Consolas" panose="020B0609020204030204" pitchFamily="49" charset="0"/>
              </a:rPr>
              <a:t>     while (i &gt; 0):</a:t>
            </a:r>
          </a:p>
          <a:p>
            <a:pPr>
              <a:buFontTx/>
              <a:buNone/>
            </a:pPr>
            <a:r>
              <a:rPr lang="nn-NO" altLang="en-US" sz="1800" smtClean="0">
                <a:latin typeface="Consolas" panose="020B0609020204030204" pitchFamily="49" charset="0"/>
                <a:ea typeface="ＭＳ Ｐゴシック" panose="020B0600070205080204" pitchFamily="34" charset="-128"/>
                <a:cs typeface="Consolas" panose="020B0609020204030204" pitchFamily="49" charset="0"/>
              </a:rPr>
              <a:t>         print("i = ",  i)</a:t>
            </a:r>
          </a:p>
          <a:p>
            <a:pPr>
              <a:buFontTx/>
              <a:buNone/>
            </a:pPr>
            <a:r>
              <a:rPr lang="nn-NO"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pPr>
              <a:buFontTx/>
              <a:buNone/>
            </a:pPr>
            <a:r>
              <a:rPr lang="nn-NO" altLang="en-US" sz="180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CA" altLang="en-US" sz="1800" smtClean="0">
              <a:latin typeface="Arial" panose="020B0604020202020204" pitchFamily="34" charset="0"/>
              <a:ea typeface="ＭＳ Ｐゴシック" panose="020B0600070205080204" pitchFamily="34" charset="-128"/>
            </a:endParaRPr>
          </a:p>
        </p:txBody>
      </p:sp>
      <p:sp>
        <p:nvSpPr>
          <p:cNvPr id="477188" name="Text Box 4"/>
          <p:cNvSpPr txBox="1">
            <a:spLocks noChangeArrowheads="1"/>
          </p:cNvSpPr>
          <p:nvPr/>
        </p:nvSpPr>
        <p:spPr bwMode="auto">
          <a:xfrm>
            <a:off x="425450" y="6088063"/>
            <a:ext cx="8718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400">
                <a:latin typeface="Arial" panose="020B0604020202020204" pitchFamily="34" charset="0"/>
              </a:rPr>
              <a:t>To stop a program with an infinite loop in Unix simultaneously press the  &lt;ctrl&gt; and the &lt;c&gt; keys</a:t>
            </a:r>
          </a:p>
        </p:txBody>
      </p:sp>
      <p:pic>
        <p:nvPicPr>
          <p:cNvPr id="481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43200"/>
            <a:ext cx="1123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7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ea typeface="ＭＳ Ｐゴシック" panose="020B0600070205080204" pitchFamily="34" charset="-128"/>
              </a:rPr>
              <a:t>Testing Loops</a:t>
            </a:r>
          </a:p>
        </p:txBody>
      </p:sp>
      <p:sp>
        <p:nvSpPr>
          <p:cNvPr id="65539" name="Rectangle 3"/>
          <p:cNvSpPr>
            <a:spLocks noGrp="1" noChangeArrowheads="1"/>
          </p:cNvSpPr>
          <p:nvPr>
            <p:ph idx="1"/>
          </p:nvPr>
        </p:nvSpPr>
        <p:spPr/>
        <p:txBody>
          <a:bodyPr/>
          <a:lstStyle/>
          <a:p>
            <a:r>
              <a:rPr lang="en-US" altLang="en-US" smtClean="0">
                <a:ea typeface="ＭＳ Ｐゴシック" panose="020B0600070205080204" pitchFamily="34" charset="-128"/>
              </a:rPr>
              <a:t>Make sure that the loop executes the proper number of times.</a:t>
            </a:r>
          </a:p>
          <a:p>
            <a:r>
              <a:rPr lang="en-US" altLang="en-US" smtClean="0">
                <a:ea typeface="ＭＳ Ｐゴシック" panose="020B0600070205080204" pitchFamily="34" charset="-128"/>
              </a:rPr>
              <a:t>Test conditions:</a:t>
            </a:r>
          </a:p>
          <a:p>
            <a:pPr marL="901700" lvl="1" indent="-381000">
              <a:buFontTx/>
              <a:buAutoNum type="arabicParenR"/>
            </a:pPr>
            <a:r>
              <a:rPr lang="en-US" altLang="en-US" smtClean="0">
                <a:ea typeface="ＭＳ Ｐゴシック" panose="020B0600070205080204" pitchFamily="34" charset="-128"/>
              </a:rPr>
              <a:t>Loop does not run</a:t>
            </a:r>
          </a:p>
          <a:p>
            <a:pPr marL="901700" lvl="1" indent="-381000">
              <a:buFontTx/>
              <a:buAutoNum type="arabicParenR"/>
            </a:pPr>
            <a:r>
              <a:rPr lang="en-US" altLang="en-US" smtClean="0">
                <a:ea typeface="ＭＳ Ｐゴシック" panose="020B0600070205080204" pitchFamily="34" charset="-128"/>
              </a:rPr>
              <a:t>Loop runs exactly once</a:t>
            </a:r>
          </a:p>
          <a:p>
            <a:pPr marL="901700" lvl="1" indent="-381000">
              <a:buFontTx/>
              <a:buAutoNum type="arabicParenR"/>
            </a:pPr>
            <a:r>
              <a:rPr lang="en-US" altLang="en-US" smtClean="0">
                <a:ea typeface="ＭＳ Ｐゴシック" panose="020B0600070205080204" pitchFamily="34" charset="-128"/>
              </a:rPr>
              <a:t>Loop runs exactly ‘</a:t>
            </a:r>
            <a:r>
              <a:rPr lang="en-US" altLang="ja-JP" sz="1800" smtClean="0">
                <a:latin typeface="Consolas" panose="020B0609020204030204" pitchFamily="49" charset="0"/>
                <a:ea typeface="ＭＳ Ｐゴシック" panose="020B0600070205080204" pitchFamily="34" charset="-128"/>
                <a:cs typeface="Consolas" panose="020B0609020204030204" pitchFamily="49" charset="0"/>
              </a:rPr>
              <a:t>n</a:t>
            </a:r>
            <a:r>
              <a:rPr lang="en-US" altLang="en-US" smtClean="0">
                <a:ea typeface="ＭＳ Ｐゴシック" panose="020B0600070205080204" pitchFamily="34" charset="-128"/>
              </a:rPr>
              <a:t>’</a:t>
            </a:r>
            <a:r>
              <a:rPr lang="en-US" altLang="ja-JP" smtClean="0">
                <a:ea typeface="ＭＳ Ｐゴシック" panose="020B0600070205080204" pitchFamily="34" charset="-128"/>
              </a:rPr>
              <a:t> times</a:t>
            </a: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ea typeface="ＭＳ Ｐゴシック" panose="020B0600070205080204" pitchFamily="34" charset="-128"/>
              </a:rPr>
              <a:t>Testing Loops: An Example</a:t>
            </a:r>
          </a:p>
        </p:txBody>
      </p:sp>
      <p:sp>
        <p:nvSpPr>
          <p:cNvPr id="67587" name="Rectangle 3"/>
          <p:cNvSpPr>
            <a:spLocks noGrp="1" noChangeArrowheads="1"/>
          </p:cNvSpPr>
          <p:nvPr>
            <p:ph idx="1"/>
          </p:nvPr>
        </p:nvSpPr>
        <p:spPr/>
        <p:txBody>
          <a:bodyPr/>
          <a:lstStyle/>
          <a:p>
            <a:pPr>
              <a:buFontTx/>
              <a:buNone/>
            </a:pPr>
            <a:r>
              <a:rPr lang="en-US" altLang="en-US" dirty="0" smtClean="0">
                <a:ea typeface="ＭＳ Ｐゴシック" panose="020B0600070205080204" pitchFamily="34" charset="-128"/>
                <a:cs typeface="Consolas" panose="020B0609020204030204" pitchFamily="49" charset="0"/>
              </a:rPr>
              <a:t>Program name:</a:t>
            </a:r>
            <a:r>
              <a:rPr lang="en-US" altLang="en-US" dirty="0" smtClean="0">
                <a:latin typeface="Consolas" panose="020B0609020204030204" pitchFamily="49" charset="0"/>
                <a:ea typeface="ＭＳ Ｐゴシック" panose="020B0600070205080204" pitchFamily="34" charset="-128"/>
                <a:cs typeface="Consolas" panose="020B0609020204030204" pitchFamily="49" charset="0"/>
              </a:rPr>
              <a:t> testing.py</a:t>
            </a:r>
          </a:p>
          <a:p>
            <a:pPr>
              <a:buFontTx/>
              <a:buNone/>
            </a:pPr>
            <a:endPar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sum = 0</a:t>
            </a:r>
          </a:p>
          <a:p>
            <a:pPr>
              <a:buFontTx/>
              <a:buNone/>
            </a:pP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 1</a:t>
            </a: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last = 0</a:t>
            </a:r>
          </a:p>
          <a:p>
            <a:pPr>
              <a:buFontTx/>
              <a:buNone/>
            </a:pPr>
            <a:endPar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last =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int</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(input("Enter the last number in the sequence to sum : "))</a:t>
            </a: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while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&lt;= last):</a:t>
            </a: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sum = sum +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endPar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print("</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 ",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a:t>
            </a: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 </a:t>
            </a:r>
            <a:r>
              <a:rPr lang="en-US" altLang="en-US" sz="1600" dirty="0" err="1" smtClean="0">
                <a:latin typeface="Consolas" panose="020B0609020204030204" pitchFamily="49" charset="0"/>
                <a:ea typeface="ＭＳ Ｐゴシック" panose="020B0600070205080204" pitchFamily="34" charset="-128"/>
                <a:cs typeface="Consolas" panose="020B0609020204030204" pitchFamily="49" charset="0"/>
              </a:rPr>
              <a:t>i</a:t>
            </a: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+ 1</a:t>
            </a:r>
          </a:p>
          <a:p>
            <a:pPr>
              <a:buFontTx/>
              <a:buNone/>
            </a:pPr>
            <a:endPar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print("sum =", sum)</a:t>
            </a:r>
          </a:p>
          <a:p>
            <a:pPr>
              <a:lnSpc>
                <a:spcPct val="70000"/>
              </a:lnSpc>
              <a:spcBef>
                <a:spcPct val="10000"/>
              </a:spcBef>
              <a:buFontTx/>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60350"/>
            <a:ext cx="8229600" cy="730250"/>
          </a:xfrm>
        </p:spPr>
        <p:txBody>
          <a:bodyPr/>
          <a:lstStyle/>
          <a:p>
            <a:r>
              <a:rPr lang="en-US" altLang="en-US" dirty="0" smtClean="0">
                <a:ea typeface="ＭＳ Ｐゴシック" panose="020B0600070205080204" pitchFamily="34" charset="-128"/>
              </a:rPr>
              <a:t>Extra </a:t>
            </a:r>
            <a:r>
              <a:rPr lang="en-US" altLang="en-US" dirty="0" smtClean="0">
                <a:ea typeface="ＭＳ Ｐゴシック" panose="020B0600070205080204" pitchFamily="34" charset="-128"/>
              </a:rPr>
              <a:t>Practice #3</a:t>
            </a:r>
            <a:endParaRPr lang="en-US" altLang="en-US" dirty="0" smtClean="0">
              <a:ea typeface="ＭＳ Ｐゴシック" panose="020B0600070205080204" pitchFamily="34" charset="-128"/>
            </a:endParaRPr>
          </a:p>
        </p:txBody>
      </p:sp>
      <p:sp>
        <p:nvSpPr>
          <p:cNvPr id="69635" name="Content Placeholder 2"/>
          <p:cNvSpPr>
            <a:spLocks noGrp="1"/>
          </p:cNvSpPr>
          <p:nvPr>
            <p:ph idx="1"/>
          </p:nvPr>
        </p:nvSpPr>
        <p:spPr/>
        <p:txBody>
          <a:bodyPr/>
          <a:lstStyle/>
          <a:p>
            <a:r>
              <a:rPr lang="en-US" altLang="en-US" smtClean="0">
                <a:ea typeface="ＭＳ Ｐゴシック" panose="020B0600070205080204" pitchFamily="34" charset="-128"/>
              </a:rPr>
              <a:t>Write a loop that will continue repeating if the user enters a value that is negative.</a:t>
            </a:r>
          </a:p>
          <a:p>
            <a:r>
              <a:rPr lang="en-US" altLang="en-US" smtClean="0">
                <a:ea typeface="ＭＳ Ｐゴシック" panose="020B0600070205080204" pitchFamily="34" charset="-128"/>
              </a:rPr>
              <a:t>Write a program that will prompt the user for number and an exponent. Using a loop  the program will calculate the value of the number raised to the exponent.</a:t>
            </a:r>
          </a:p>
          <a:p>
            <a:pPr lvl="1"/>
            <a:r>
              <a:rPr lang="en-US" altLang="en-US" smtClean="0">
                <a:ea typeface="ＭＳ Ｐゴシック" panose="020B0600070205080204" pitchFamily="34" charset="-128"/>
              </a:rPr>
              <a:t>To keep it simple you can limit the program to non-negative exponents.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ea typeface="ＭＳ Ｐゴシック" panose="020B0600070205080204" pitchFamily="34" charset="-128"/>
              </a:rPr>
              <a:t>Not So Friendly Examples (If There Is Time)</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7963"/>
            <a:ext cx="33543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3251200"/>
            <a:ext cx="36242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4972050"/>
            <a:ext cx="31305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ea typeface="ＭＳ Ｐゴシック" panose="020B0600070205080204" pitchFamily="34" charset="-128"/>
              </a:rPr>
              <a:t>Some Rules (Of Thumb) For Designing Software (If There Is Time)</a:t>
            </a:r>
          </a:p>
        </p:txBody>
      </p:sp>
      <p:sp>
        <p:nvSpPr>
          <p:cNvPr id="82947" name="Rectangle 3"/>
          <p:cNvSpPr>
            <a:spLocks noGrp="1" noChangeArrowheads="1"/>
          </p:cNvSpPr>
          <p:nvPr>
            <p:ph idx="1"/>
          </p:nvPr>
        </p:nvSpPr>
        <p:spPr/>
        <p:txBody>
          <a:bodyPr/>
          <a:lstStyle/>
          <a:p>
            <a:r>
              <a:rPr lang="en-US" altLang="en-US" smtClean="0">
                <a:ea typeface="ＭＳ Ｐゴシック" panose="020B0600070205080204" pitchFamily="34" charset="-128"/>
              </a:rPr>
              <a:t>(The following list comes from Jakob Nielsen’s 10 usability heuristics from the book “</a:t>
            </a:r>
            <a:r>
              <a:rPr lang="en-US" altLang="ja-JP" i="1" smtClean="0">
                <a:ea typeface="ＭＳ Ｐゴシック" panose="020B0600070205080204" pitchFamily="34" charset="-128"/>
              </a:rPr>
              <a:t>Usability Engineering</a:t>
            </a:r>
            <a:r>
              <a:rPr lang="en-US" altLang="en-US" smtClean="0">
                <a:ea typeface="ＭＳ Ｐゴシック" panose="020B0600070205080204" pitchFamily="34" charset="-128"/>
              </a:rPr>
              <a:t>”</a:t>
            </a:r>
            <a:endParaRPr lang="en-US" altLang="ja-JP" smtClean="0">
              <a:ea typeface="ＭＳ Ｐゴシック" panose="020B0600070205080204" pitchFamily="34" charset="-128"/>
            </a:endParaRP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Minimize the user’s memory load</a:t>
            </a: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Be consistent</a:t>
            </a: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Provide feedback</a:t>
            </a: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Provide clearly marked exits</a:t>
            </a:r>
          </a:p>
          <a:p>
            <a:pPr marL="800100" lvl="1" indent="-234950">
              <a:buFont typeface="Times New Roman" panose="02020603050405020304" pitchFamily="18" charset="0"/>
              <a:buAutoNum type="arabicPeriod"/>
            </a:pPr>
            <a:r>
              <a:rPr lang="en-CA" altLang="en-US" smtClean="0">
                <a:ea typeface="ＭＳ Ｐゴシック" panose="020B0600070205080204" pitchFamily="34" charset="-128"/>
              </a:rPr>
              <a:t>Deal with errors in a helpful and </a:t>
            </a:r>
            <a:br>
              <a:rPr lang="en-CA" altLang="en-US" smtClean="0">
                <a:ea typeface="ＭＳ Ｐゴシック" panose="020B0600070205080204" pitchFamily="34" charset="-128"/>
              </a:rPr>
            </a:br>
            <a:r>
              <a:rPr lang="en-CA" altLang="en-US" smtClean="0">
                <a:ea typeface="ＭＳ Ｐゴシック" panose="020B0600070205080204" pitchFamily="34" charset="-128"/>
              </a:rPr>
              <a:t>positive manner</a:t>
            </a: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marL="533400" indent="-533400">
              <a:buFontTx/>
              <a:buAutoNum type="arabicPeriod"/>
            </a:pPr>
            <a:r>
              <a:rPr lang="en-US" altLang="en-US" smtClean="0">
                <a:ea typeface="ＭＳ Ｐゴシック" panose="020B0600070205080204" pitchFamily="34" charset="-128"/>
              </a:rPr>
              <a:t>Minimize The User’s Memory Load (If There Is Time)</a:t>
            </a:r>
          </a:p>
        </p:txBody>
      </p:sp>
      <p:sp>
        <p:nvSpPr>
          <p:cNvPr id="427011" name="Rectangle 3"/>
          <p:cNvSpPr>
            <a:spLocks noGrp="1" noChangeArrowheads="1"/>
          </p:cNvSpPr>
          <p:nvPr>
            <p:ph idx="1"/>
          </p:nvPr>
        </p:nvSpPr>
        <p:spPr/>
        <p:txBody>
          <a:bodyPr/>
          <a:lstStyle/>
          <a:p>
            <a:pPr>
              <a:spcBef>
                <a:spcPct val="50000"/>
              </a:spcBef>
            </a:pPr>
            <a:r>
              <a:rPr lang="en-US" altLang="en-US" smtClean="0">
                <a:ea typeface="ＭＳ Ｐゴシック" panose="020B0600070205080204" pitchFamily="34" charset="-128"/>
              </a:rPr>
              <a:t>Computers are good at ‘remembering’ large amounts of information.</a:t>
            </a:r>
          </a:p>
          <a:p>
            <a:pPr>
              <a:spcBef>
                <a:spcPct val="50000"/>
              </a:spcBef>
            </a:pPr>
            <a:r>
              <a:rPr lang="en-US" altLang="en-US" smtClean="0">
                <a:ea typeface="ＭＳ Ｐゴシック" panose="020B0600070205080204" pitchFamily="34" charset="-128"/>
              </a:rPr>
              <a:t>People are not so good remembering things.</a:t>
            </a:r>
          </a:p>
          <a:p>
            <a:pPr lvl="1">
              <a:spcBef>
                <a:spcPct val="50000"/>
              </a:spcBef>
            </a:pPr>
            <a:endParaRPr lang="en-US" altLang="en-US" smtClean="0">
              <a:latin typeface="Arial" panose="020B0604020202020204" pitchFamily="34" charset="0"/>
              <a:ea typeface="ＭＳ Ｐゴシック" panose="020B0600070205080204" pitchFamily="34" charset="-128"/>
            </a:endParaRPr>
          </a:p>
          <a:p>
            <a:pPr>
              <a:spcBef>
                <a:spcPct val="50000"/>
              </a:spcBef>
            </a:pPr>
            <a:endParaRPr lang="en-US" altLang="en-US" smtClean="0">
              <a:latin typeface="Arial" panose="020B0604020202020204" pitchFamily="34"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83972"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D07599A0-2167-4C6D-84AB-56B8ECDD63DA}" type="slidenum">
              <a:rPr lang="en-US" altLang="en-US" sz="900">
                <a:solidFill>
                  <a:srgbClr val="898989"/>
                </a:solidFill>
                <a:latin typeface="Arial" panose="020B0604020202020204" pitchFamily="34" charset="0"/>
              </a:rPr>
              <a:pPr eaLnBrk="1" hangingPunct="1">
                <a:spcBef>
                  <a:spcPct val="0"/>
                </a:spcBef>
                <a:buFontTx/>
                <a:buNone/>
              </a:pPr>
              <a:t>58</a:t>
            </a:fld>
            <a:endParaRPr lang="en-US" altLang="en-US" sz="900">
              <a:solidFill>
                <a:srgbClr val="89898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pPr marL="533400" indent="-533400">
              <a:buFontTx/>
              <a:buAutoNum type="arabicPeriod"/>
            </a:pPr>
            <a:r>
              <a:rPr lang="en-US" altLang="en-US" smtClean="0">
                <a:ea typeface="ＭＳ Ｐゴシック" panose="020B0600070205080204" pitchFamily="34" charset="-128"/>
              </a:rPr>
              <a:t>Minimize The User’s Memory Load (If There Is Time)</a:t>
            </a:r>
            <a:endParaRPr lang="en-CA" altLang="en-US" smtClean="0">
              <a:ea typeface="ＭＳ Ｐゴシック" panose="020B0600070205080204" pitchFamily="34" charset="-128"/>
            </a:endParaRPr>
          </a:p>
        </p:txBody>
      </p:sp>
      <p:sp>
        <p:nvSpPr>
          <p:cNvPr id="112643" name="Rectangle 3"/>
          <p:cNvSpPr>
            <a:spLocks noGrp="1"/>
          </p:cNvSpPr>
          <p:nvPr>
            <p:ph idx="1"/>
          </p:nvPr>
        </p:nvSpPr>
        <p:spPr/>
        <p:txBody>
          <a:bodyPr/>
          <a:lstStyle/>
          <a:p>
            <a:pPr>
              <a:spcBef>
                <a:spcPct val="50000"/>
              </a:spcBef>
            </a:pPr>
            <a:r>
              <a:rPr lang="en-US" altLang="en-US" smtClean="0">
                <a:ea typeface="ＭＳ Ｐゴシック" panose="020B0600070205080204" pitchFamily="34" charset="-128"/>
              </a:rPr>
              <a:t>To reduce the memory load of the user:</a:t>
            </a:r>
          </a:p>
          <a:p>
            <a:pPr lvl="1">
              <a:spcBef>
                <a:spcPct val="50000"/>
              </a:spcBef>
            </a:pPr>
            <a:r>
              <a:rPr lang="en-US" altLang="en-US" smtClean="0">
                <a:ea typeface="ＭＳ Ｐゴシック" panose="020B0600070205080204" pitchFamily="34" charset="-128"/>
              </a:rPr>
              <a:t>Describe required the input format, show examples of valid input, provide default inputs</a:t>
            </a:r>
          </a:p>
          <a:p>
            <a:pPr>
              <a:spcBef>
                <a:spcPct val="50000"/>
              </a:spcBef>
            </a:pPr>
            <a:r>
              <a:rPr lang="en-US" altLang="en-US" smtClean="0">
                <a:ea typeface="ＭＳ Ｐゴシック" panose="020B0600070205080204" pitchFamily="34" charset="-128"/>
              </a:rPr>
              <a:t>Examples:</a:t>
            </a:r>
          </a:p>
          <a:p>
            <a:endParaRPr lang="en-CA" altLang="en-US" smtClean="0">
              <a:ea typeface="ＭＳ Ｐゴシック" panose="020B0600070205080204" pitchFamily="34" charset="-128"/>
            </a:endParaRPr>
          </a:p>
        </p:txBody>
      </p:sp>
      <p:grpSp>
        <p:nvGrpSpPr>
          <p:cNvPr id="2" name="Group 3"/>
          <p:cNvGrpSpPr>
            <a:grpSpLocks/>
          </p:cNvGrpSpPr>
          <p:nvPr/>
        </p:nvGrpSpPr>
        <p:grpSpPr bwMode="auto">
          <a:xfrm>
            <a:off x="736600" y="2857500"/>
            <a:ext cx="1981200" cy="2090738"/>
            <a:chOff x="838200" y="3124200"/>
            <a:chExt cx="1981200" cy="2090401"/>
          </a:xfrm>
        </p:grpSpPr>
        <p:pic>
          <p:nvPicPr>
            <p:cNvPr id="850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67101"/>
              <a:ext cx="1905000" cy="174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85001" name="Text Box 6"/>
            <p:cNvSpPr txBox="1">
              <a:spLocks noChangeArrowheads="1"/>
            </p:cNvSpPr>
            <p:nvPr/>
          </p:nvSpPr>
          <p:spPr bwMode="auto">
            <a:xfrm>
              <a:off x="838200" y="3124200"/>
              <a:ext cx="1435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Example 1:</a:t>
              </a:r>
            </a:p>
          </p:txBody>
        </p:sp>
      </p:grpSp>
      <p:grpSp>
        <p:nvGrpSpPr>
          <p:cNvPr id="3" name="Group 10"/>
          <p:cNvGrpSpPr>
            <a:grpSpLocks/>
          </p:cNvGrpSpPr>
          <p:nvPr/>
        </p:nvGrpSpPr>
        <p:grpSpPr bwMode="auto">
          <a:xfrm>
            <a:off x="647700" y="5233988"/>
            <a:ext cx="5848350" cy="1016000"/>
            <a:chOff x="568" y="3480"/>
            <a:chExt cx="3684" cy="640"/>
          </a:xfrm>
        </p:grpSpPr>
        <p:sp>
          <p:nvSpPr>
            <p:cNvPr id="84998" name="Text Box 7"/>
            <p:cNvSpPr txBox="1">
              <a:spLocks noChangeArrowheads="1"/>
            </p:cNvSpPr>
            <p:nvPr/>
          </p:nvSpPr>
          <p:spPr bwMode="auto">
            <a:xfrm>
              <a:off x="568" y="3480"/>
              <a:ext cx="9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Example 2:</a:t>
              </a:r>
            </a:p>
          </p:txBody>
        </p:sp>
        <p:pic>
          <p:nvPicPr>
            <p:cNvPr id="84999" name="Picture 9"/>
            <p:cNvPicPr>
              <a:picLocks noChangeAspect="1" noChangeArrowheads="1"/>
            </p:cNvPicPr>
            <p:nvPr/>
          </p:nvPicPr>
          <p:blipFill>
            <a:blip r:embed="rId4">
              <a:extLst>
                <a:ext uri="{28A0092B-C50C-407E-A947-70E740481C1C}">
                  <a14:useLocalDpi xmlns:a14="http://schemas.microsoft.com/office/drawing/2010/main" val="0"/>
                </a:ext>
              </a:extLst>
            </a:blip>
            <a:srcRect l="48500" t="84555" r="25833" b="11444"/>
            <a:stretch>
              <a:fillRect/>
            </a:stretch>
          </p:blipFill>
          <p:spPr bwMode="auto">
            <a:xfrm>
              <a:off x="624" y="3696"/>
              <a:ext cx="362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CA" altLang="en-US" smtClean="0">
                <a:ea typeface="ＭＳ Ｐゴシック" panose="020B0600070205080204" pitchFamily="34" charset="-128"/>
              </a:rPr>
              <a:t>Basic Structure Of Loops</a:t>
            </a:r>
          </a:p>
        </p:txBody>
      </p:sp>
      <p:sp>
        <p:nvSpPr>
          <p:cNvPr id="390147" name="Rectangle 3"/>
          <p:cNvSpPr>
            <a:spLocks noGrp="1" noChangeArrowheads="1"/>
          </p:cNvSpPr>
          <p:nvPr>
            <p:ph idx="1"/>
          </p:nvPr>
        </p:nvSpPr>
        <p:spPr/>
        <p:txBody>
          <a:bodyPr/>
          <a:lstStyle/>
          <a:p>
            <a:pPr marL="0" indent="0">
              <a:buFontTx/>
              <a:buNone/>
              <a:tabLst>
                <a:tab pos="571500" algn="l"/>
              </a:tabLst>
            </a:pPr>
            <a:r>
              <a:rPr lang="en-CA" altLang="en-US" smtClean="0">
                <a:ea typeface="ＭＳ Ｐゴシック" panose="020B0600070205080204" pitchFamily="34" charset="-128"/>
              </a:rPr>
              <a:t>Whether or not a part of a program repeats is determined by a loop control (typically the control is just a variable).</a:t>
            </a:r>
          </a:p>
          <a:p>
            <a:pPr lvl="1" indent="-342900">
              <a:buFontTx/>
              <a:buChar char="•"/>
              <a:tabLst>
                <a:tab pos="571500" algn="l"/>
              </a:tabLst>
            </a:pPr>
            <a:r>
              <a:rPr lang="en-CA" altLang="en-US" smtClean="0">
                <a:ea typeface="ＭＳ Ｐゴシック" panose="020B0600070205080204" pitchFamily="34" charset="-128"/>
              </a:rPr>
              <a:t>Initialize the control to the starting value</a:t>
            </a:r>
          </a:p>
          <a:p>
            <a:pPr lvl="1" indent="-342900">
              <a:buFontTx/>
              <a:buChar char="•"/>
              <a:tabLst>
                <a:tab pos="571500" algn="l"/>
              </a:tabLst>
            </a:pPr>
            <a:r>
              <a:rPr lang="en-CA" altLang="en-US" smtClean="0">
                <a:ea typeface="ＭＳ Ｐゴシック" panose="020B0600070205080204" pitchFamily="34" charset="-128"/>
              </a:rPr>
              <a:t>Testing the control against a stopping condition (Boolean expression)</a:t>
            </a:r>
          </a:p>
          <a:p>
            <a:pPr lvl="1" indent="-342900">
              <a:buFontTx/>
              <a:buChar char="•"/>
              <a:tabLst>
                <a:tab pos="571500" algn="l"/>
              </a:tabLst>
            </a:pPr>
            <a:r>
              <a:rPr lang="en-CA" altLang="en-US" smtClean="0">
                <a:ea typeface="ＭＳ Ｐゴシック" panose="020B0600070205080204" pitchFamily="34" charset="-128"/>
              </a:rPr>
              <a:t>Executing the body of the loop (the part to be repeated)</a:t>
            </a:r>
          </a:p>
          <a:p>
            <a:pPr lvl="1" indent="-342900">
              <a:buFontTx/>
              <a:buChar char="•"/>
              <a:tabLst>
                <a:tab pos="571500" algn="l"/>
              </a:tabLst>
            </a:pPr>
            <a:r>
              <a:rPr lang="en-CA" altLang="en-US" smtClean="0">
                <a:ea typeface="ＭＳ Ｐゴシック" panose="020B0600070205080204" pitchFamily="34" charset="-128"/>
              </a:rPr>
              <a:t>Update the value of the control</a:t>
            </a:r>
          </a:p>
          <a:p>
            <a:pPr marL="0" indent="0">
              <a:tabLst>
                <a:tab pos="571500" algn="l"/>
              </a:tabLst>
            </a:pPr>
            <a:endParaRPr lang="en-CA"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0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0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0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0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0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title"/>
          </p:nvPr>
        </p:nvSpPr>
        <p:spPr/>
        <p:txBody>
          <a:bodyPr/>
          <a:lstStyle/>
          <a:p>
            <a:pPr marL="533400" indent="-533400">
              <a:buFontTx/>
              <a:buAutoNum type="arabicPeriod" startAt="2"/>
            </a:pPr>
            <a:r>
              <a:rPr lang="en-US" altLang="en-US" smtClean="0">
                <a:ea typeface="ＭＳ Ｐゴシック" panose="020B0600070205080204" pitchFamily="34" charset="-128"/>
              </a:rPr>
              <a:t>Be Consistent (If There Is Time)</a:t>
            </a:r>
          </a:p>
        </p:txBody>
      </p:sp>
      <p:sp>
        <p:nvSpPr>
          <p:cNvPr id="429058" name="Rectangle 2"/>
          <p:cNvSpPr>
            <a:spLocks noGrp="1" noChangeArrowheads="1"/>
          </p:cNvSpPr>
          <p:nvPr>
            <p:ph idx="1"/>
          </p:nvPr>
        </p:nvSpPr>
        <p:spPr/>
        <p:txBody>
          <a:bodyPr/>
          <a:lstStyle/>
          <a:p>
            <a:r>
              <a:rPr lang="en-US" altLang="en-US" smtClean="0">
                <a:ea typeface="ＭＳ Ｐゴシック" panose="020B0600070205080204" pitchFamily="34" charset="-128"/>
              </a:rPr>
              <a:t>Consistency of effects</a:t>
            </a:r>
          </a:p>
          <a:p>
            <a:pPr lvl="1"/>
            <a:r>
              <a:rPr lang="en-US" altLang="en-US" smtClean="0">
                <a:ea typeface="ＭＳ Ｐゴシック" panose="020B0600070205080204" pitchFamily="34" charset="-128"/>
              </a:rPr>
              <a:t>Same words, commands, actions will always have the same effect in equivalent situations</a:t>
            </a:r>
          </a:p>
          <a:p>
            <a:pPr lvl="1"/>
            <a:r>
              <a:rPr lang="en-US" altLang="en-US" smtClean="0">
                <a:ea typeface="ＭＳ Ｐゴシック" panose="020B0600070205080204" pitchFamily="34" charset="-128"/>
              </a:rPr>
              <a:t>Makes the system more predictable</a:t>
            </a:r>
          </a:p>
          <a:p>
            <a:pPr lvl="1"/>
            <a:r>
              <a:rPr lang="en-US" altLang="en-US" smtClean="0">
                <a:ea typeface="ＭＳ Ｐゴシック" panose="020B0600070205080204" pitchFamily="34" charset="-128"/>
              </a:rPr>
              <a:t>Reduces memory load </a:t>
            </a:r>
          </a:p>
          <a:p>
            <a:r>
              <a:rPr lang="en-US" altLang="en-US" smtClean="0">
                <a:ea typeface="ＭＳ Ｐゴシック" panose="020B0600070205080204" pitchFamily="34" charset="-128"/>
              </a:rPr>
              <a:t>Consistency of layout</a:t>
            </a:r>
          </a:p>
          <a:p>
            <a:pPr lvl="1"/>
            <a:r>
              <a:rPr lang="en-US" altLang="en-US" smtClean="0">
                <a:ea typeface="ＭＳ Ｐゴシック" panose="020B0600070205080204" pitchFamily="34" charset="-128"/>
              </a:rPr>
              <a:t>Allows experienced users to predict where things should be (matches expectations)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9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90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90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90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90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marL="533400" indent="-533400">
              <a:buFontTx/>
              <a:buAutoNum type="arabicPeriod" startAt="2"/>
            </a:pPr>
            <a:r>
              <a:rPr lang="en-US" altLang="en-US" smtClean="0">
                <a:ea typeface="ＭＳ Ｐゴシック" panose="020B0600070205080204" pitchFamily="34" charset="-128"/>
              </a:rPr>
              <a:t>Be Consistent (If There Is Time)</a:t>
            </a:r>
          </a:p>
        </p:txBody>
      </p:sp>
      <p:sp>
        <p:nvSpPr>
          <p:cNvPr id="89091" name="Rectangle 3"/>
          <p:cNvSpPr>
            <a:spLocks noGrp="1" noChangeArrowheads="1"/>
          </p:cNvSpPr>
          <p:nvPr>
            <p:ph idx="1"/>
          </p:nvPr>
        </p:nvSpPr>
        <p:spPr/>
        <p:txBody>
          <a:bodyPr/>
          <a:lstStyle/>
          <a:p>
            <a:r>
              <a:rPr lang="en-US" altLang="en-US" smtClean="0">
                <a:ea typeface="ＭＳ Ｐゴシック" panose="020B0600070205080204" pitchFamily="34" charset="-128"/>
              </a:rPr>
              <a:t>Consistency of language and graphics</a:t>
            </a:r>
          </a:p>
          <a:p>
            <a:pPr lvl="1"/>
            <a:r>
              <a:rPr lang="en-US" altLang="en-US" smtClean="0">
                <a:ea typeface="ＭＳ Ｐゴシック" panose="020B0600070205080204" pitchFamily="34" charset="-128"/>
              </a:rPr>
              <a:t>Same information/controls in same location on all screens / dialog boxes forms follow boiler plate.</a:t>
            </a:r>
          </a:p>
          <a:p>
            <a:pPr lvl="1"/>
            <a:r>
              <a:rPr lang="en-US" altLang="en-US" smtClean="0">
                <a:ea typeface="ＭＳ Ｐゴシック" panose="020B0600070205080204" pitchFamily="34" charset="-128"/>
              </a:rPr>
              <a:t>Same visual appearance across the system (e.g. widgets).</a:t>
            </a:r>
          </a:p>
          <a:p>
            <a:pPr lvl="2">
              <a:buFontTx/>
              <a:buNone/>
            </a:pPr>
            <a:endParaRPr lang="en-US" altLang="en-US" sz="2000" smtClean="0">
              <a:ea typeface="ＭＳ Ｐゴシック" panose="020B0600070205080204" pitchFamily="34" charset="-128"/>
            </a:endParaRPr>
          </a:p>
          <a:p>
            <a:endParaRPr lang="en-US" altLang="en-US" sz="2000" smtClean="0">
              <a:ea typeface="ＭＳ Ｐゴシック" panose="020B0600070205080204" pitchFamily="34" charset="-128"/>
            </a:endParaRPr>
          </a:p>
        </p:txBody>
      </p:sp>
      <p:grpSp>
        <p:nvGrpSpPr>
          <p:cNvPr id="2" name="Group 7"/>
          <p:cNvGrpSpPr>
            <a:grpSpLocks/>
          </p:cNvGrpSpPr>
          <p:nvPr/>
        </p:nvGrpSpPr>
        <p:grpSpPr bwMode="auto">
          <a:xfrm>
            <a:off x="4584700" y="4584700"/>
            <a:ext cx="2046288" cy="1663700"/>
            <a:chOff x="4565528" y="5194554"/>
            <a:chExt cx="2044944" cy="1663446"/>
          </a:xfrm>
        </p:grpSpPr>
        <p:grpSp>
          <p:nvGrpSpPr>
            <p:cNvPr id="89109" name="Group 5"/>
            <p:cNvGrpSpPr>
              <a:grpSpLocks/>
            </p:cNvGrpSpPr>
            <p:nvPr/>
          </p:nvGrpSpPr>
          <p:grpSpPr bwMode="auto">
            <a:xfrm>
              <a:off x="5437188" y="6581775"/>
              <a:ext cx="301625" cy="276225"/>
              <a:chOff x="3552" y="2256"/>
              <a:chExt cx="317" cy="259"/>
            </a:xfrm>
          </p:grpSpPr>
          <p:sp>
            <p:nvSpPr>
              <p:cNvPr id="89111" name="Line 6"/>
              <p:cNvSpPr>
                <a:spLocks noChangeShapeType="1"/>
              </p:cNvSpPr>
              <p:nvPr/>
            </p:nvSpPr>
            <p:spPr bwMode="auto">
              <a:xfrm>
                <a:off x="3556" y="2266"/>
                <a:ext cx="283" cy="249"/>
              </a:xfrm>
              <a:prstGeom prst="line">
                <a:avLst/>
              </a:prstGeom>
              <a:noFill/>
              <a:ln w="1270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89112" name="Line 7"/>
              <p:cNvSpPr>
                <a:spLocks noChangeShapeType="1"/>
              </p:cNvSpPr>
              <p:nvPr/>
            </p:nvSpPr>
            <p:spPr bwMode="auto">
              <a:xfrm flipV="1">
                <a:off x="3552" y="2256"/>
                <a:ext cx="317" cy="248"/>
              </a:xfrm>
              <a:prstGeom prst="line">
                <a:avLst/>
              </a:prstGeom>
              <a:noFill/>
              <a:ln w="1270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89110" name="Picture 8"/>
            <p:cNvPicPr>
              <a:picLocks noChangeAspect="1" noChangeArrowheads="1"/>
            </p:cNvPicPr>
            <p:nvPr/>
          </p:nvPicPr>
          <p:blipFill>
            <a:blip r:embed="rId3">
              <a:extLst>
                <a:ext uri="{28A0092B-C50C-407E-A947-70E740481C1C}">
                  <a14:useLocalDpi xmlns:a14="http://schemas.microsoft.com/office/drawing/2010/main" val="0"/>
                </a:ext>
              </a:extLst>
            </a:blip>
            <a:srcRect l="22318" t="28299" r="53204" b="52310"/>
            <a:stretch>
              <a:fillRect/>
            </a:stretch>
          </p:blipFill>
          <p:spPr bwMode="auto">
            <a:xfrm>
              <a:off x="4565528" y="5194554"/>
              <a:ext cx="2044944"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4" name="Group 3"/>
          <p:cNvGrpSpPr>
            <a:grpSpLocks/>
          </p:cNvGrpSpPr>
          <p:nvPr/>
        </p:nvGrpSpPr>
        <p:grpSpPr bwMode="auto">
          <a:xfrm>
            <a:off x="4572000" y="2667000"/>
            <a:ext cx="2046288" cy="1563688"/>
            <a:chOff x="4552496" y="3276600"/>
            <a:chExt cx="2046270" cy="1563949"/>
          </a:xfrm>
        </p:grpSpPr>
        <p:grpSp>
          <p:nvGrpSpPr>
            <p:cNvPr id="89105" name="Group 15"/>
            <p:cNvGrpSpPr>
              <a:grpSpLocks/>
            </p:cNvGrpSpPr>
            <p:nvPr/>
          </p:nvGrpSpPr>
          <p:grpSpPr bwMode="auto">
            <a:xfrm>
              <a:off x="5365750" y="4678624"/>
              <a:ext cx="433387" cy="161925"/>
              <a:chOff x="2832" y="1968"/>
              <a:chExt cx="382" cy="192"/>
            </a:xfrm>
          </p:grpSpPr>
          <p:sp>
            <p:nvSpPr>
              <p:cNvPr id="89107" name="Line 16"/>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89108" name="Line 17"/>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89106" name="Picture 18"/>
            <p:cNvPicPr>
              <a:picLocks noChangeAspect="1" noChangeArrowheads="1"/>
            </p:cNvPicPr>
            <p:nvPr/>
          </p:nvPicPr>
          <p:blipFill>
            <a:blip r:embed="rId4">
              <a:extLst>
                <a:ext uri="{28A0092B-C50C-407E-A947-70E740481C1C}">
                  <a14:useLocalDpi xmlns:a14="http://schemas.microsoft.com/office/drawing/2010/main" val="0"/>
                </a:ext>
              </a:extLst>
            </a:blip>
            <a:srcRect l="25391" t="30273" r="49805" b="50081"/>
            <a:stretch>
              <a:fillRect/>
            </a:stretch>
          </p:blipFill>
          <p:spPr bwMode="auto">
            <a:xfrm>
              <a:off x="4552496" y="3276600"/>
              <a:ext cx="2046270" cy="12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6" name="Group 5"/>
          <p:cNvGrpSpPr>
            <a:grpSpLocks/>
          </p:cNvGrpSpPr>
          <p:nvPr/>
        </p:nvGrpSpPr>
        <p:grpSpPr bwMode="auto">
          <a:xfrm>
            <a:off x="1057275" y="4448175"/>
            <a:ext cx="2046288" cy="1630363"/>
            <a:chOff x="1037852" y="5058238"/>
            <a:chExt cx="2046270" cy="1629900"/>
          </a:xfrm>
        </p:grpSpPr>
        <p:grpSp>
          <p:nvGrpSpPr>
            <p:cNvPr id="89101" name="Group 20"/>
            <p:cNvGrpSpPr>
              <a:grpSpLocks/>
            </p:cNvGrpSpPr>
            <p:nvPr/>
          </p:nvGrpSpPr>
          <p:grpSpPr bwMode="auto">
            <a:xfrm>
              <a:off x="1835150" y="6526213"/>
              <a:ext cx="433387" cy="161925"/>
              <a:chOff x="2832" y="1968"/>
              <a:chExt cx="382" cy="192"/>
            </a:xfrm>
          </p:grpSpPr>
          <p:sp>
            <p:nvSpPr>
              <p:cNvPr id="89103" name="Line 2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89104" name="Line 2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89102" name="Picture 23"/>
            <p:cNvPicPr>
              <a:picLocks noChangeAspect="1" noChangeArrowheads="1"/>
            </p:cNvPicPr>
            <p:nvPr/>
          </p:nvPicPr>
          <p:blipFill>
            <a:blip r:embed="rId5">
              <a:extLst>
                <a:ext uri="{28A0092B-C50C-407E-A947-70E740481C1C}">
                  <a14:useLocalDpi xmlns:a14="http://schemas.microsoft.com/office/drawing/2010/main" val="0"/>
                </a:ext>
              </a:extLst>
            </a:blip>
            <a:srcRect l="26381" t="42822" r="49113" b="37370"/>
            <a:stretch>
              <a:fillRect/>
            </a:stretch>
          </p:blipFill>
          <p:spPr bwMode="auto">
            <a:xfrm>
              <a:off x="1037852" y="5058238"/>
              <a:ext cx="2046270" cy="132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8" name="Group 1"/>
          <p:cNvGrpSpPr>
            <a:grpSpLocks/>
          </p:cNvGrpSpPr>
          <p:nvPr/>
        </p:nvGrpSpPr>
        <p:grpSpPr bwMode="auto">
          <a:xfrm>
            <a:off x="1130300" y="2667000"/>
            <a:ext cx="1990725" cy="1563688"/>
            <a:chOff x="1111014" y="3276600"/>
            <a:chExt cx="1990571" cy="1563949"/>
          </a:xfrm>
        </p:grpSpPr>
        <p:grpSp>
          <p:nvGrpSpPr>
            <p:cNvPr id="89097" name="Group 10"/>
            <p:cNvGrpSpPr>
              <a:grpSpLocks/>
            </p:cNvGrpSpPr>
            <p:nvPr/>
          </p:nvGrpSpPr>
          <p:grpSpPr bwMode="auto">
            <a:xfrm>
              <a:off x="1763713" y="4678624"/>
              <a:ext cx="433387" cy="161925"/>
              <a:chOff x="2832" y="1968"/>
              <a:chExt cx="382" cy="192"/>
            </a:xfrm>
          </p:grpSpPr>
          <p:sp>
            <p:nvSpPr>
              <p:cNvPr id="89099" name="Line 1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89100" name="Line 1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89098" name="Picture 13"/>
            <p:cNvPicPr>
              <a:picLocks noChangeAspect="1" noChangeArrowheads="1"/>
            </p:cNvPicPr>
            <p:nvPr/>
          </p:nvPicPr>
          <p:blipFill>
            <a:blip r:embed="rId6">
              <a:extLst>
                <a:ext uri="{28A0092B-C50C-407E-A947-70E740481C1C}">
                  <a14:useLocalDpi xmlns:a14="http://schemas.microsoft.com/office/drawing/2010/main" val="0"/>
                </a:ext>
              </a:extLst>
            </a:blip>
            <a:srcRect l="13580" t="22607" r="61719" b="57910"/>
            <a:stretch>
              <a:fillRect/>
            </a:stretch>
          </p:blipFill>
          <p:spPr bwMode="auto">
            <a:xfrm>
              <a:off x="1111014" y="3276600"/>
              <a:ext cx="1990571" cy="125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sp>
        <p:nvSpPr>
          <p:cNvPr id="3" name="TextBox 2"/>
          <p:cNvSpPr txBox="1">
            <a:spLocks noChangeArrowheads="1"/>
          </p:cNvSpPr>
          <p:nvPr/>
        </p:nvSpPr>
        <p:spPr bwMode="auto">
          <a:xfrm>
            <a:off x="93663" y="6429375"/>
            <a:ext cx="17510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a:t>Images courteously of James Tam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marL="533400" indent="-533400">
              <a:buFontTx/>
              <a:buAutoNum type="arabicPeriod" startAt="2"/>
            </a:pPr>
            <a:r>
              <a:rPr lang="en-US" altLang="en-US" smtClean="0">
                <a:ea typeface="ＭＳ Ｐゴシック" panose="020B0600070205080204" pitchFamily="34" charset="-128"/>
              </a:rPr>
              <a:t>Be Consistent (If There Is Time)</a:t>
            </a:r>
          </a:p>
        </p:txBody>
      </p:sp>
      <p:pic>
        <p:nvPicPr>
          <p:cNvPr id="91139" name="Picture 6"/>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787400" y="1311275"/>
            <a:ext cx="6985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40" name="Group 2"/>
          <p:cNvGrpSpPr>
            <a:grpSpLocks/>
          </p:cNvGrpSpPr>
          <p:nvPr/>
        </p:nvGrpSpPr>
        <p:grpSpPr bwMode="auto">
          <a:xfrm>
            <a:off x="2693988" y="2265363"/>
            <a:ext cx="6583362" cy="3678237"/>
            <a:chOff x="2542036" y="2404873"/>
            <a:chExt cx="6582937" cy="3678426"/>
          </a:xfrm>
        </p:grpSpPr>
        <p:sp>
          <p:nvSpPr>
            <p:cNvPr id="91141" name="Line 10"/>
            <p:cNvSpPr>
              <a:spLocks noChangeShapeType="1"/>
            </p:cNvSpPr>
            <p:nvPr/>
          </p:nvSpPr>
          <p:spPr bwMode="auto">
            <a:xfrm flipH="1" flipV="1">
              <a:off x="2542036" y="3251200"/>
              <a:ext cx="5223575"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1142" name="Line 11"/>
            <p:cNvSpPr>
              <a:spLocks noChangeShapeType="1"/>
            </p:cNvSpPr>
            <p:nvPr/>
          </p:nvSpPr>
          <p:spPr bwMode="auto">
            <a:xfrm flipH="1">
              <a:off x="2666998" y="3251200"/>
              <a:ext cx="5098615" cy="2832099"/>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1143" name="Text Box 12"/>
            <p:cNvSpPr txBox="1">
              <a:spLocks noChangeArrowheads="1"/>
            </p:cNvSpPr>
            <p:nvPr/>
          </p:nvSpPr>
          <p:spPr bwMode="auto">
            <a:xfrm>
              <a:off x="7765614" y="2404873"/>
              <a:ext cx="135935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solidFill>
                    <a:srgbClr val="FF0000"/>
                  </a:solidFill>
                  <a:latin typeface="Arial" panose="020B0604020202020204" pitchFamily="34" charset="0"/>
                </a:rPr>
                <a:t>This last option allows the user to proceed to the next question.</a:t>
              </a: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pPr marL="533400" indent="-533400">
              <a:buFontTx/>
              <a:buAutoNum type="arabicPeriod" startAt="3"/>
            </a:pPr>
            <a:r>
              <a:rPr lang="en-CA" altLang="en-US" smtClean="0">
                <a:ea typeface="ＭＳ Ｐゴシック" panose="020B0600070205080204" pitchFamily="34" charset="-128"/>
              </a:rPr>
              <a:t>Provide Feedback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92163" name="Rectangle 3"/>
          <p:cNvSpPr>
            <a:spLocks noGrp="1"/>
          </p:cNvSpPr>
          <p:nvPr>
            <p:ph idx="1"/>
          </p:nvPr>
        </p:nvSpPr>
        <p:spPr/>
        <p:txBody>
          <a:bodyPr/>
          <a:lstStyle/>
          <a:p>
            <a:r>
              <a:rPr lang="en-CA" altLang="en-US" smtClean="0">
                <a:ea typeface="ＭＳ Ｐゴシック" panose="020B0600070205080204" pitchFamily="34" charset="-128"/>
              </a:rPr>
              <a:t>Letting the user know:</a:t>
            </a:r>
          </a:p>
          <a:p>
            <a:pPr lvl="1"/>
            <a:r>
              <a:rPr lang="en-CA" altLang="en-US" smtClean="0">
                <a:ea typeface="ＭＳ Ｐゴシック" panose="020B0600070205080204" pitchFamily="34" charset="-128"/>
              </a:rPr>
              <a:t>What the program is currently doing: was the last command understood, has it finished with it’s current task, what task is it currently working on, how long will the current task take etc.</a:t>
            </a:r>
          </a:p>
          <a:p>
            <a:pPr>
              <a:buFontTx/>
              <a:buNone/>
            </a:pPr>
            <a:r>
              <a:rPr lang="en-CA" altLang="en-US" smtClean="0">
                <a:ea typeface="ＭＳ Ｐゴシック" panose="020B0600070205080204" pitchFamily="34" charset="-128"/>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marL="533400" indent="-533400">
              <a:buFontTx/>
              <a:buAutoNum type="arabicPeriod" startAt="3"/>
            </a:pPr>
            <a:r>
              <a:rPr lang="en-CA" altLang="en-US" smtClean="0">
                <a:ea typeface="ＭＳ Ｐゴシック" panose="020B0600070205080204" pitchFamily="34" charset="-128"/>
              </a:rPr>
              <a:t>Provide Feedback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93187" name="Rectangle 3"/>
          <p:cNvSpPr>
            <a:spLocks noGrp="1" noChangeArrowheads="1"/>
          </p:cNvSpPr>
          <p:nvPr>
            <p:ph idx="1"/>
          </p:nvPr>
        </p:nvSpPr>
        <p:spPr/>
        <p:txBody>
          <a:bodyPr/>
          <a:lstStyle/>
          <a:p>
            <a:r>
              <a:rPr lang="en-CA" altLang="en-US" smtClean="0">
                <a:ea typeface="ＭＳ Ｐゴシック" panose="020B0600070205080204" pitchFamily="34" charset="-128"/>
              </a:rPr>
              <a:t>What is the program doing?</a:t>
            </a:r>
          </a:p>
        </p:txBody>
      </p:sp>
      <p:pic>
        <p:nvPicPr>
          <p:cNvPr id="93188"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3" y="1676400"/>
            <a:ext cx="73437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58782" name="Line 30"/>
          <p:cNvSpPr>
            <a:spLocks noChangeShapeType="1"/>
          </p:cNvSpPr>
          <p:nvPr/>
        </p:nvSpPr>
        <p:spPr bwMode="auto">
          <a:xfrm flipH="1" flipV="1">
            <a:off x="1131888" y="2287588"/>
            <a:ext cx="287337" cy="287337"/>
          </a:xfrm>
          <a:prstGeom prst="line">
            <a:avLst/>
          </a:prstGeom>
          <a:noFill/>
          <a:ln w="889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2075" tIns="46038" rIns="92075" bIns="46038">
            <a:spAutoFit/>
          </a:bodyPr>
          <a:lstStyle/>
          <a:p>
            <a:endParaRPr lang="en-CA"/>
          </a:p>
        </p:txBody>
      </p:sp>
      <p:sp>
        <p:nvSpPr>
          <p:cNvPr id="7" name="TextBox 6"/>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a:t>Outlook Express image courteously 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82" grpId="0" animBg="1"/>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title"/>
          </p:nvPr>
        </p:nvSpPr>
        <p:spPr/>
        <p:txBody>
          <a:bodyPr/>
          <a:lstStyle/>
          <a:p>
            <a:pPr marL="533400" indent="-533400">
              <a:buFontTx/>
              <a:buAutoNum type="arabicPeriod" startAt="3"/>
            </a:pPr>
            <a:r>
              <a:rPr lang="en-CA" altLang="en-US" smtClean="0">
                <a:ea typeface="ＭＳ Ｐゴシック" panose="020B0600070205080204" pitchFamily="34" charset="-128"/>
              </a:rPr>
              <a:t>Provide Feedback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95235" name="Rectangle 4"/>
          <p:cNvSpPr>
            <a:spLocks noGrp="1" noChangeArrowheads="1"/>
          </p:cNvSpPr>
          <p:nvPr>
            <p:ph idx="1"/>
          </p:nvPr>
        </p:nvSpPr>
        <p:spPr/>
        <p:txBody>
          <a:bodyPr/>
          <a:lstStyle/>
          <a:p>
            <a:r>
              <a:rPr lang="en-CA" altLang="en-US" dirty="0" smtClean="0">
                <a:ea typeface="ＭＳ Ｐゴシック" panose="020B0600070205080204" pitchFamily="34" charset="-128"/>
              </a:rPr>
              <a:t>The rather unfortunate effect on the (poor) recipient.</a:t>
            </a:r>
          </a:p>
        </p:txBody>
      </p:sp>
      <p:pic>
        <p:nvPicPr>
          <p:cNvPr id="95236" name="Picture 6"/>
          <p:cNvPicPr>
            <a:picLocks noChangeAspect="1" noChangeArrowheads="1"/>
          </p:cNvPicPr>
          <p:nvPr/>
        </p:nvPicPr>
        <p:blipFill>
          <a:blip r:embed="rId3">
            <a:extLst>
              <a:ext uri="{28A0092B-C50C-407E-A947-70E740481C1C}">
                <a14:useLocalDpi xmlns:a14="http://schemas.microsoft.com/office/drawing/2010/main" val="0"/>
              </a:ext>
            </a:extLst>
          </a:blip>
          <a:srcRect l="22435" t="4103" r="12891" b="57454"/>
          <a:stretch>
            <a:fillRect/>
          </a:stretch>
        </p:blipFill>
        <p:spPr bwMode="auto">
          <a:xfrm>
            <a:off x="838200" y="1625600"/>
            <a:ext cx="786447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TextBox 5"/>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Outlook Express image </a:t>
            </a:r>
            <a:r>
              <a:rPr lang="en-CA" altLang="en-US" sz="1200" dirty="0" smtClean="0"/>
              <a:t>courtesy </a:t>
            </a:r>
            <a:r>
              <a:rPr lang="en-CA" altLang="en-US" sz="1200" dirty="0"/>
              <a:t>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marL="533400" indent="-533400">
              <a:buFontTx/>
              <a:buAutoNum type="arabicPeriod" startAt="3"/>
            </a:pPr>
            <a:r>
              <a:rPr lang="en-US" altLang="en-US" smtClean="0">
                <a:ea typeface="ＭＳ Ｐゴシック" panose="020B0600070205080204" pitchFamily="34" charset="-128"/>
              </a:rPr>
              <a:t>Provide Feedback (If There Is Time)</a:t>
            </a:r>
          </a:p>
        </p:txBody>
      </p:sp>
      <p:sp>
        <p:nvSpPr>
          <p:cNvPr id="434179" name="Rectangle 3"/>
          <p:cNvSpPr>
            <a:spLocks noGrp="1" noChangeArrowheads="1"/>
          </p:cNvSpPr>
          <p:nvPr>
            <p:ph idx="1"/>
          </p:nvPr>
        </p:nvSpPr>
        <p:spPr/>
        <p:txBody>
          <a:bodyPr/>
          <a:lstStyle/>
          <a:p>
            <a:r>
              <a:rPr lang="en-US" altLang="en-US" smtClean="0">
                <a:ea typeface="ＭＳ Ｐゴシック" panose="020B0600070205080204" pitchFamily="34" charset="-128"/>
              </a:rPr>
              <a:t>In terms of this course, feedback is appropriate for instructions that may not successfully execute</a:t>
            </a:r>
          </a:p>
          <a:p>
            <a:pPr lvl="1"/>
            <a:r>
              <a:rPr lang="en-US" altLang="en-US" smtClean="0">
                <a:ea typeface="ＭＳ Ｐゴシック" panose="020B0600070205080204" pitchFamily="34" charset="-128"/>
              </a:rPr>
              <a:t> what the program is doing (e.g., opening a file),</a:t>
            </a:r>
          </a:p>
          <a:p>
            <a:pPr lvl="1"/>
            <a:r>
              <a:rPr lang="en-US" altLang="en-US" smtClean="0">
                <a:ea typeface="ＭＳ Ｐゴシック" panose="020B0600070205080204" pitchFamily="34" charset="-128"/>
              </a:rPr>
              <a:t>what errors may have occurred (e.g., could not open file),</a:t>
            </a:r>
          </a:p>
          <a:p>
            <a:pPr lvl="1"/>
            <a:r>
              <a:rPr lang="en-US" altLang="en-US" smtClean="0">
                <a:ea typeface="ＭＳ Ｐゴシック" panose="020B0600070205080204" pitchFamily="34" charset="-128"/>
              </a:rPr>
              <a:t>and why (e.g., file “</a:t>
            </a:r>
            <a:r>
              <a:rPr lang="en-US" altLang="ja-JP" sz="1800" smtClean="0">
                <a:latin typeface="Consolas" panose="020B0609020204030204" pitchFamily="49" charset="0"/>
                <a:ea typeface="ＭＳ Ｐゴシック" panose="020B0600070205080204" pitchFamily="34" charset="-128"/>
                <a:cs typeface="Consolas" panose="020B0609020204030204" pitchFamily="49" charset="0"/>
              </a:rPr>
              <a:t>input.txt</a:t>
            </a:r>
            <a:r>
              <a:rPr lang="en-US" altLang="en-US" smtClean="0">
                <a:ea typeface="ＭＳ Ｐゴシック" panose="020B0600070205080204" pitchFamily="34" charset="-128"/>
              </a:rPr>
              <a:t>”</a:t>
            </a:r>
            <a:r>
              <a:rPr lang="en-US" altLang="ja-JP" smtClean="0">
                <a:ea typeface="ＭＳ Ｐゴシック" panose="020B0600070205080204" pitchFamily="34" charset="-128"/>
              </a:rPr>
              <a:t> could not be found)</a:t>
            </a:r>
          </a:p>
          <a:p>
            <a:r>
              <a:rPr lang="en-US" altLang="en-US" smtClean="0">
                <a:ea typeface="ＭＳ Ｐゴシック" panose="020B0600070205080204" pitchFamily="34" charset="-128"/>
              </a:rPr>
              <a:t>...it’s not hard to do and not only provides useful updates with the state of the program (“Is the program almost finished yet?”) but also some clues as to how to avoid the error (e.g., make sure that the input file is in the specified directory).</a:t>
            </a:r>
          </a:p>
          <a:p>
            <a:r>
              <a:rPr lang="en-US" altLang="en-US" smtClean="0">
                <a:ea typeface="ＭＳ Ｐゴシック" panose="020B0600070205080204" pitchFamily="34" charset="-128"/>
              </a:rPr>
              <a:t>At this point your program should at least be able to provide some rudimentary feedback</a:t>
            </a:r>
          </a:p>
          <a:p>
            <a:pPr lvl="1"/>
            <a:r>
              <a:rPr lang="en-US" altLang="en-US" smtClean="0">
                <a:ea typeface="ＭＳ Ｐゴシック" panose="020B0600070205080204" pitchFamily="34" charset="-128"/>
              </a:rPr>
              <a:t>E.g., if a negative value is entered for age then the program can remind the user what is a valid value (the valid value should likely be shown to the user as he or she enters the value):</a:t>
            </a:r>
          </a:p>
          <a:p>
            <a:pPr lvl="1">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age = int(input ("Enter age (0 – 114): "))</a:t>
            </a:r>
          </a:p>
          <a:p>
            <a:pPr lvl="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4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4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41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41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41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4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4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pPr marL="533400" indent="-533400">
              <a:buFontTx/>
              <a:buAutoNum type="arabicPeriod" startAt="4"/>
            </a:pPr>
            <a:r>
              <a:rPr lang="en-US" altLang="en-US" smtClean="0">
                <a:ea typeface="ＭＳ Ｐゴシック" panose="020B0600070205080204" pitchFamily="34" charset="-128"/>
              </a:rPr>
              <a:t>Provide Clearly Marked Exits (If There Is Time)</a:t>
            </a:r>
            <a:endParaRPr lang="en-CA" altLang="en-US" smtClean="0">
              <a:ea typeface="ＭＳ Ｐゴシック" panose="020B0600070205080204" pitchFamily="34" charset="-128"/>
            </a:endParaRPr>
          </a:p>
        </p:txBody>
      </p:sp>
      <p:sp>
        <p:nvSpPr>
          <p:cNvPr id="114691" name="Rectangle 3"/>
          <p:cNvSpPr>
            <a:spLocks noGrp="1"/>
          </p:cNvSpPr>
          <p:nvPr>
            <p:ph idx="1"/>
          </p:nvPr>
        </p:nvSpPr>
        <p:spPr/>
        <p:txBody>
          <a:bodyPr/>
          <a:lstStyle/>
          <a:p>
            <a:r>
              <a:rPr lang="en-CA" altLang="en-US" smtClean="0">
                <a:ea typeface="ＭＳ Ｐゴシック" panose="020B0600070205080204" pitchFamily="34" charset="-128"/>
              </a:rPr>
              <a:t>This should obviously mean that quitting the program should be self-evident (although this is not always the case with all programs!).</a:t>
            </a:r>
          </a:p>
          <a:p>
            <a:r>
              <a:rPr lang="en-CA" altLang="en-US" smtClean="0">
                <a:ea typeface="ＭＳ Ｐゴシック" panose="020B0600070205080204" pitchFamily="34" charset="-128"/>
              </a:rPr>
              <a:t>In a more subtle fashion it refers to providing the user the ability to reverse or take back past actions (e.g., the person was just experimenting with the program so it shouldn’t be ‘locked’ into mode that is difficult to exit).</a:t>
            </a:r>
          </a:p>
          <a:p>
            <a:r>
              <a:rPr lang="en-CA" altLang="en-US" smtClean="0">
                <a:ea typeface="ＭＳ Ｐゴシック" panose="020B0600070205080204" pitchFamily="34" charset="-128"/>
              </a:rPr>
              <a:t>Users should also be able to terminate lengthy operations as needed.</a:t>
            </a:r>
          </a:p>
          <a:p>
            <a:endParaRPr lang="en-CA"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marL="533400" indent="-533400">
              <a:buFontTx/>
              <a:buAutoNum type="arabicPeriod" startAt="4"/>
            </a:pPr>
            <a:r>
              <a:rPr lang="en-CA" altLang="en-US" smtClean="0">
                <a:ea typeface="ＭＳ Ｐゴシック" panose="020B0600070205080204" pitchFamily="34" charset="-128"/>
              </a:rPr>
              <a:t>Provide Clearly Marked Exits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448515" name="Rectangle 3"/>
          <p:cNvSpPr>
            <a:spLocks noGrp="1" noChangeArrowheads="1"/>
          </p:cNvSpPr>
          <p:nvPr>
            <p:ph idx="1"/>
          </p:nvPr>
        </p:nvSpPr>
        <p:spPr/>
        <p:txBody>
          <a:bodyPr/>
          <a:lstStyle/>
          <a:p>
            <a:r>
              <a:rPr lang="en-CA" altLang="en-US" smtClean="0">
                <a:ea typeface="ＭＳ Ｐゴシック" panose="020B0600070205080204" pitchFamily="34" charset="-128"/>
              </a:rPr>
              <a:t>This doesn’t just mean providing an exit from the program but the ability to ‘exit’ (take back) the current action.</a:t>
            </a:r>
          </a:p>
          <a:p>
            <a:pPr lvl="1"/>
            <a:r>
              <a:rPr lang="en-CA" altLang="en-US" smtClean="0">
                <a:ea typeface="ＭＳ Ｐゴシック" panose="020B0600070205080204" pitchFamily="34" charset="-128"/>
              </a:rPr>
              <a:t>Universal Undo/Redo</a:t>
            </a:r>
          </a:p>
          <a:p>
            <a:pPr lvl="2"/>
            <a:r>
              <a:rPr lang="en-CA" altLang="en-US" smtClean="0">
                <a:ea typeface="ＭＳ Ｐゴシック" panose="020B0600070205080204" pitchFamily="34" charset="-128"/>
              </a:rPr>
              <a:t>e.g., &lt;Ctrl&gt;-&lt;Z&gt; and &lt;Ctrl&gt;-&lt;Y&gt;</a:t>
            </a:r>
          </a:p>
          <a:p>
            <a:pPr lvl="1"/>
            <a:endParaRPr lang="en-CA" altLang="en-US" smtClean="0">
              <a:ea typeface="ＭＳ Ｐゴシック" panose="020B0600070205080204" pitchFamily="34" charset="-128"/>
            </a:endParaRPr>
          </a:p>
          <a:p>
            <a:pPr lvl="1"/>
            <a:r>
              <a:rPr lang="en-CA" altLang="en-US" smtClean="0">
                <a:ea typeface="ＭＳ Ｐゴシック" panose="020B0600070205080204" pitchFamily="34" charset="-128"/>
              </a:rPr>
              <a:t>Progress indicator &amp; Interrupt</a:t>
            </a:r>
          </a:p>
          <a:p>
            <a:pPr lvl="1"/>
            <a:r>
              <a:rPr lang="en-CA" altLang="en-US" sz="1800" smtClean="0">
                <a:ea typeface="ＭＳ Ｐゴシック" panose="020B0600070205080204" pitchFamily="34" charset="-128"/>
              </a:rPr>
              <a:t>Length operations</a:t>
            </a:r>
          </a:p>
          <a:p>
            <a:endParaRPr lang="en-CA" altLang="en-US" sz="2000" smtClean="0">
              <a:ea typeface="ＭＳ Ｐゴシック" panose="020B0600070205080204" pitchFamily="34" charset="-128"/>
            </a:endParaRPr>
          </a:p>
          <a:p>
            <a:endParaRPr lang="en-CA" altLang="en-US" sz="2000" smtClean="0">
              <a:ea typeface="ＭＳ Ｐゴシック" panose="020B0600070205080204" pitchFamily="34" charset="-128"/>
            </a:endParaRPr>
          </a:p>
        </p:txBody>
      </p:sp>
      <p:sp>
        <p:nvSpPr>
          <p:cNvPr id="99332" name="AutoShape 4" descr="vortal_pic_603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sp>
        <p:nvSpPr>
          <p:cNvPr id="99333"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pic>
        <p:nvPicPr>
          <p:cNvPr id="448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3810000"/>
            <a:ext cx="318293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 name="TextBox 1"/>
          <p:cNvSpPr txBox="1">
            <a:spLocks noChangeArrowheads="1"/>
          </p:cNvSpPr>
          <p:nvPr/>
        </p:nvSpPr>
        <p:spPr bwMode="auto">
          <a:xfrm>
            <a:off x="15875" y="6408738"/>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cs typeface="Arial" panose="020B0604020202020204" pitchFamily="34" charset="0"/>
              </a:rPr>
              <a:t>Image: From the </a:t>
            </a:r>
            <a:r>
              <a:rPr lang="ja-JP" altLang="en-US" sz="1400">
                <a:cs typeface="Arial" panose="020B0604020202020204" pitchFamily="34" charset="0"/>
              </a:rPr>
              <a:t>“</a:t>
            </a:r>
            <a:r>
              <a:rPr lang="en-US" altLang="ja-JP" sz="1400">
                <a:cs typeface="Arial" panose="020B0604020202020204" pitchFamily="34" charset="0"/>
              </a:rPr>
              <a:t>HCI Hall of Shame</a:t>
            </a:r>
            <a:r>
              <a:rPr lang="ja-JP" altLang="en-US" sz="1400">
                <a:cs typeface="Arial" panose="020B0604020202020204" pitchFamily="34" charset="0"/>
              </a:rPr>
              <a:t>”</a:t>
            </a:r>
            <a:endParaRPr lang="en-US" altLang="en-US" sz="140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85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851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485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bldLvl="2"/>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marL="533400" indent="-533400">
              <a:buFontTx/>
              <a:buAutoNum type="arabicPeriod" startAt="4"/>
            </a:pPr>
            <a:r>
              <a:rPr lang="en-CA" altLang="en-US" smtClean="0">
                <a:ea typeface="ＭＳ Ｐゴシック" panose="020B0600070205080204" pitchFamily="34" charset="-128"/>
              </a:rPr>
              <a:t>Provide Clearly Marked Exits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101379" name="Rectangle 3"/>
          <p:cNvSpPr>
            <a:spLocks noGrp="1" noChangeArrowheads="1"/>
          </p:cNvSpPr>
          <p:nvPr>
            <p:ph idx="1"/>
          </p:nvPr>
        </p:nvSpPr>
        <p:spPr/>
        <p:txBody>
          <a:bodyPr/>
          <a:lstStyle/>
          <a:p>
            <a:r>
              <a:rPr lang="en-CA" altLang="en-US" sz="2000" smtClean="0">
                <a:ea typeface="ＭＳ Ｐゴシック" panose="020B0600070205080204" pitchFamily="34" charset="-128"/>
              </a:rPr>
              <a:t>Restoring defaults</a:t>
            </a:r>
          </a:p>
          <a:p>
            <a:pPr lvl="1"/>
            <a:r>
              <a:rPr lang="en-CA" altLang="en-US" sz="1800" smtClean="0">
                <a:ea typeface="ＭＳ Ｐゴシック" panose="020B0600070205080204" pitchFamily="34" charset="-128"/>
              </a:rPr>
              <a:t>Getting back original settings</a:t>
            </a:r>
          </a:p>
          <a:p>
            <a:endParaRPr lang="en-CA" altLang="en-US" sz="2000" smtClean="0">
              <a:ea typeface="ＭＳ Ｐゴシック" panose="020B0600070205080204" pitchFamily="34" charset="-128"/>
            </a:endParaRPr>
          </a:p>
        </p:txBody>
      </p:sp>
      <p:sp>
        <p:nvSpPr>
          <p:cNvPr id="101380" name="AutoShape 4" descr="vortal_pic_6035"/>
          <p:cNvSpPr>
            <a:spLocks noChangeAspect="1" noChangeArrowheads="1"/>
          </p:cNvSpPr>
          <p:nvPr/>
        </p:nvSpPr>
        <p:spPr bwMode="auto">
          <a:xfrm>
            <a:off x="45339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sp>
        <p:nvSpPr>
          <p:cNvPr id="101381"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pic>
        <p:nvPicPr>
          <p:cNvPr id="1013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828800"/>
            <a:ext cx="40671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3390900" y="2919413"/>
            <a:ext cx="5494338" cy="2643187"/>
            <a:chOff x="3276600" y="3224743"/>
            <a:chExt cx="5493694" cy="2642657"/>
          </a:xfrm>
        </p:grpSpPr>
        <p:sp>
          <p:nvSpPr>
            <p:cNvPr id="101389" name="TextBox 2"/>
            <p:cNvSpPr txBox="1">
              <a:spLocks noChangeArrowheads="1"/>
            </p:cNvSpPr>
            <p:nvPr/>
          </p:nvSpPr>
          <p:spPr bwMode="auto">
            <a:xfrm>
              <a:off x="6255694" y="3224743"/>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b="1">
                  <a:solidFill>
                    <a:srgbClr val="FF0000"/>
                  </a:solidFill>
                </a:rPr>
                <a:t>Allows for defaults to be quickly restored</a:t>
              </a:r>
            </a:p>
          </p:txBody>
        </p:sp>
        <p:cxnSp>
          <p:nvCxnSpPr>
            <p:cNvPr id="14" name="Straight Arrow Connector 13"/>
            <p:cNvCxnSpPr/>
            <p:nvPr/>
          </p:nvCxnSpPr>
          <p:spPr>
            <a:xfrm flipH="1">
              <a:off x="3276600" y="3581858"/>
              <a:ext cx="3123834" cy="22855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6"/>
          <p:cNvGrpSpPr>
            <a:grpSpLocks/>
          </p:cNvGrpSpPr>
          <p:nvPr/>
        </p:nvGrpSpPr>
        <p:grpSpPr bwMode="auto">
          <a:xfrm>
            <a:off x="2295525" y="1524000"/>
            <a:ext cx="5743575" cy="2778125"/>
            <a:chOff x="2028217" y="1676400"/>
            <a:chExt cx="5744183" cy="2778609"/>
          </a:xfrm>
        </p:grpSpPr>
        <p:sp>
          <p:nvSpPr>
            <p:cNvPr id="101386" name="TextBox 17"/>
            <p:cNvSpPr txBox="1">
              <a:spLocks noChangeArrowheads="1"/>
            </p:cNvSpPr>
            <p:nvPr/>
          </p:nvSpPr>
          <p:spPr bwMode="auto">
            <a:xfrm>
              <a:off x="5257800" y="1676400"/>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b="1">
                  <a:solidFill>
                    <a:srgbClr val="FF0000"/>
                  </a:solidFill>
                </a:rPr>
                <a:t>What option did I change?</a:t>
              </a:r>
            </a:p>
            <a:p>
              <a:pPr eaLnBrk="1" hangingPunct="1">
                <a:spcBef>
                  <a:spcPct val="0"/>
                </a:spcBef>
              </a:pPr>
              <a:r>
                <a:rPr lang="en-US" altLang="en-US" sz="1800" b="1">
                  <a:solidFill>
                    <a:srgbClr val="FF0000"/>
                  </a:solidFill>
                </a:rPr>
                <a:t>What was the original setting?</a:t>
              </a:r>
            </a:p>
          </p:txBody>
        </p:sp>
        <p:cxnSp>
          <p:nvCxnSpPr>
            <p:cNvPr id="19" name="Straight Arrow Connector 18"/>
            <p:cNvCxnSpPr>
              <a:stCxn id="101386" idx="1"/>
            </p:cNvCxnSpPr>
            <p:nvPr/>
          </p:nvCxnSpPr>
          <p:spPr>
            <a:xfrm flipH="1">
              <a:off x="2056795" y="2276580"/>
              <a:ext cx="3200739" cy="7716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1386" idx="1"/>
            </p:cNvCxnSpPr>
            <p:nvPr/>
          </p:nvCxnSpPr>
          <p:spPr>
            <a:xfrm flipH="1">
              <a:off x="2028217" y="2276580"/>
              <a:ext cx="3229317" cy="21784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1385" name="TextBox 3"/>
          <p:cNvSpPr txBox="1">
            <a:spLocks noChangeArrowheads="1"/>
          </p:cNvSpPr>
          <p:nvPr/>
        </p:nvSpPr>
        <p:spPr bwMode="auto">
          <a:xfrm>
            <a:off x="9525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latin typeface="Arial" panose="020B0604020202020204" pitchFamily="34" charset="0"/>
              </a:rPr>
              <a:t>Image: Internet Explorer security settings curtesy  ofJames Tam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ea typeface="ＭＳ Ｐゴシック" panose="020B0600070205080204" pitchFamily="34" charset="-128"/>
              </a:rPr>
              <a:t>Types Of Loops</a:t>
            </a:r>
          </a:p>
        </p:txBody>
      </p:sp>
      <p:sp>
        <p:nvSpPr>
          <p:cNvPr id="392195" name="Rectangle 3"/>
          <p:cNvSpPr>
            <a:spLocks noGrp="1" noChangeArrowheads="1"/>
          </p:cNvSpPr>
          <p:nvPr>
            <p:ph idx="1"/>
          </p:nvPr>
        </p:nvSpPr>
        <p:spPr/>
        <p:txBody>
          <a:bodyPr/>
          <a:lstStyle/>
          <a:p>
            <a:pPr>
              <a:buFontTx/>
              <a:buAutoNum type="arabicPeriod"/>
              <a:tabLst>
                <a:tab pos="228600" algn="l"/>
              </a:tabLst>
            </a:pPr>
            <a:r>
              <a:rPr lang="en-US" altLang="en-US" smtClean="0">
                <a:ea typeface="ＭＳ Ｐゴシック" panose="020B0600070205080204" pitchFamily="34" charset="-128"/>
              </a:rPr>
              <a:t>Pre-test loops</a:t>
            </a:r>
          </a:p>
          <a:p>
            <a:pPr marL="685800" lvl="1">
              <a:tabLst>
                <a:tab pos="228600" algn="l"/>
              </a:tabLst>
            </a:pPr>
            <a:r>
              <a:rPr lang="en-US" altLang="en-US" smtClean="0">
                <a:ea typeface="ＭＳ Ｐゴシック" panose="020B0600070205080204" pitchFamily="34" charset="-128"/>
              </a:rPr>
              <a:t>Check the stopping condition </a:t>
            </a:r>
            <a:r>
              <a:rPr lang="en-US" altLang="en-US" i="1" smtClean="0">
                <a:ea typeface="ＭＳ Ｐゴシック" panose="020B0600070205080204" pitchFamily="34" charset="-128"/>
              </a:rPr>
              <a:t>before</a:t>
            </a:r>
            <a:r>
              <a:rPr lang="en-US" altLang="en-US" smtClean="0">
                <a:ea typeface="ＭＳ Ｐゴシック" panose="020B0600070205080204" pitchFamily="34" charset="-128"/>
              </a:rPr>
              <a:t> executing the body of the loop.</a:t>
            </a:r>
          </a:p>
          <a:p>
            <a:pPr marL="685800" lvl="1">
              <a:tabLst>
                <a:tab pos="228600" algn="l"/>
              </a:tabLst>
            </a:pPr>
            <a:r>
              <a:rPr lang="en-US" altLang="en-US" smtClean="0">
                <a:ea typeface="ＭＳ Ｐゴシック" panose="020B0600070205080204" pitchFamily="34" charset="-128"/>
              </a:rPr>
              <a:t>The loop executes </a:t>
            </a:r>
            <a:r>
              <a:rPr lang="en-US" altLang="en-US" i="1" smtClean="0">
                <a:ea typeface="ＭＳ Ｐゴシック" panose="020B0600070205080204" pitchFamily="34" charset="-128"/>
              </a:rPr>
              <a:t>zero or more</a:t>
            </a:r>
            <a:r>
              <a:rPr lang="en-US" altLang="en-US" smtClean="0">
                <a:ea typeface="ＭＳ Ｐゴシック" panose="020B0600070205080204" pitchFamily="34" charset="-128"/>
              </a:rPr>
              <a:t> times.</a:t>
            </a:r>
            <a:endParaRPr lang="en-US" altLang="en-US" sz="2400" smtClean="0">
              <a:ea typeface="ＭＳ Ｐゴシック" panose="020B0600070205080204" pitchFamily="34" charset="-128"/>
            </a:endParaRPr>
          </a:p>
          <a:p>
            <a:pPr>
              <a:buFontTx/>
              <a:buAutoNum type="arabicPeriod"/>
              <a:tabLst>
                <a:tab pos="228600" algn="l"/>
              </a:tabLst>
            </a:pPr>
            <a:r>
              <a:rPr lang="en-US" altLang="en-US" smtClean="0">
                <a:ea typeface="ＭＳ Ｐゴシック" panose="020B0600070205080204" pitchFamily="34" charset="-128"/>
              </a:rPr>
              <a:t>Post-test loops</a:t>
            </a:r>
          </a:p>
          <a:p>
            <a:pPr marL="685800" lvl="1">
              <a:tabLst>
                <a:tab pos="228600" algn="l"/>
              </a:tabLst>
            </a:pPr>
            <a:r>
              <a:rPr lang="en-US" altLang="en-US" smtClean="0">
                <a:ea typeface="ＭＳ Ｐゴシック" panose="020B0600070205080204" pitchFamily="34" charset="-128"/>
              </a:rPr>
              <a:t>Checking the stopping condition </a:t>
            </a:r>
            <a:r>
              <a:rPr lang="en-US" altLang="en-US" i="1" smtClean="0">
                <a:ea typeface="ＭＳ Ｐゴシック" panose="020B0600070205080204" pitchFamily="34" charset="-128"/>
              </a:rPr>
              <a:t>after</a:t>
            </a:r>
            <a:r>
              <a:rPr lang="en-US" altLang="en-US" smtClean="0">
                <a:ea typeface="ＭＳ Ｐゴシック" panose="020B0600070205080204" pitchFamily="34" charset="-128"/>
              </a:rPr>
              <a:t> executing the body of the loop.</a:t>
            </a:r>
          </a:p>
          <a:p>
            <a:pPr marL="685800" lvl="1">
              <a:tabLst>
                <a:tab pos="228600" algn="l"/>
              </a:tabLst>
            </a:pPr>
            <a:r>
              <a:rPr lang="en-US" altLang="en-US" smtClean="0">
                <a:ea typeface="ＭＳ Ｐゴシック" panose="020B0600070205080204" pitchFamily="34" charset="-128"/>
              </a:rPr>
              <a:t>The loop executes </a:t>
            </a:r>
            <a:r>
              <a:rPr lang="en-US" altLang="en-US" i="1" smtClean="0">
                <a:ea typeface="ＭＳ Ｐゴシック" panose="020B0600070205080204" pitchFamily="34" charset="-128"/>
              </a:rPr>
              <a:t>one or more</a:t>
            </a:r>
            <a:r>
              <a:rPr lang="en-US" altLang="en-US" smtClean="0">
                <a:ea typeface="ＭＳ Ｐゴシック" panose="020B0600070205080204" pitchFamily="34" charset="-128"/>
              </a:rPr>
              <a:t> times.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2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2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2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2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2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marL="533400" indent="-533400">
              <a:buFontTx/>
              <a:buAutoNum type="arabicPeriod" startAt="4"/>
            </a:pPr>
            <a:r>
              <a:rPr lang="en-US" altLang="en-US" smtClean="0">
                <a:ea typeface="ＭＳ Ｐゴシック" panose="020B0600070205080204" pitchFamily="34" charset="-128"/>
              </a:rPr>
              <a:t>Provide Clearly Marked Exits (If There Is Time)</a:t>
            </a:r>
          </a:p>
        </p:txBody>
      </p:sp>
      <p:pic>
        <p:nvPicPr>
          <p:cNvPr id="103427" name="Picture 4"/>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406400" y="1778000"/>
            <a:ext cx="648017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28" name="Group 13"/>
          <p:cNvGrpSpPr>
            <a:grpSpLocks/>
          </p:cNvGrpSpPr>
          <p:nvPr/>
        </p:nvGrpSpPr>
        <p:grpSpPr bwMode="auto">
          <a:xfrm>
            <a:off x="2159000" y="1055688"/>
            <a:ext cx="6688138" cy="5180012"/>
            <a:chOff x="1360" y="665"/>
            <a:chExt cx="4213" cy="3263"/>
          </a:xfrm>
        </p:grpSpPr>
        <p:sp>
          <p:nvSpPr>
            <p:cNvPr id="103430" name="Line 5"/>
            <p:cNvSpPr>
              <a:spLocks noChangeShapeType="1"/>
            </p:cNvSpPr>
            <p:nvPr/>
          </p:nvSpPr>
          <p:spPr bwMode="auto">
            <a:xfrm flipH="1">
              <a:off x="1376" y="848"/>
              <a:ext cx="2584" cy="1336"/>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3431" name="Line 6"/>
            <p:cNvSpPr>
              <a:spLocks noChangeShapeType="1"/>
            </p:cNvSpPr>
            <p:nvPr/>
          </p:nvSpPr>
          <p:spPr bwMode="auto">
            <a:xfrm flipH="1">
              <a:off x="1360" y="840"/>
              <a:ext cx="2624" cy="3088"/>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3432" name="Text Box 7"/>
            <p:cNvSpPr txBox="1">
              <a:spLocks noChangeArrowheads="1"/>
            </p:cNvSpPr>
            <p:nvPr/>
          </p:nvSpPr>
          <p:spPr bwMode="auto">
            <a:xfrm>
              <a:off x="3941" y="665"/>
              <a:ext cx="163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solidFill>
                    <a:srgbClr val="FF0000"/>
                  </a:solidFill>
                  <a:latin typeface="Arial" panose="020B0604020202020204" pitchFamily="34" charset="0"/>
                </a:rPr>
                <a:t>The user can skip or ‘exit’ any question</a:t>
              </a:r>
            </a:p>
          </p:txBody>
        </p:sp>
      </p:grpSp>
      <p:sp>
        <p:nvSpPr>
          <p:cNvPr id="103429" name="TextBox 9"/>
          <p:cNvSpPr txBox="1">
            <a:spLocks noChangeArrowheads="1"/>
          </p:cNvSpPr>
          <p:nvPr/>
        </p:nvSpPr>
        <p:spPr bwMode="auto">
          <a:xfrm>
            <a:off x="4064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latin typeface="Arial" panose="020B0604020202020204" pitchFamily="34" charset="0"/>
              </a:rPr>
              <a:t>Image: An old CPSC 231 assignment curtesy of James Tam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lstStyle/>
          <a:p>
            <a:pPr marL="533400" indent="-533400">
              <a:buFontTx/>
              <a:buAutoNum type="arabicPeriod" startAt="5"/>
            </a:pPr>
            <a:r>
              <a:rPr lang="en-CA" altLang="en-US" smtClean="0">
                <a:ea typeface="ＭＳ Ｐゴシック" panose="020B0600070205080204" pitchFamily="34" charset="-128"/>
              </a:rPr>
              <a:t>Deal With Errors In A Helpful And </a:t>
            </a:r>
            <a:br>
              <a:rPr lang="en-CA" altLang="en-US" smtClean="0">
                <a:ea typeface="ＭＳ Ｐゴシック" panose="020B0600070205080204" pitchFamily="34" charset="-128"/>
              </a:rPr>
            </a:br>
            <a:r>
              <a:rPr lang="en-CA" altLang="en-US" smtClean="0">
                <a:ea typeface="ＭＳ Ｐゴシック" panose="020B0600070205080204" pitchFamily="34" charset="-128"/>
              </a:rPr>
              <a:t>Positive Manner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104451" name="Rectangle 3"/>
          <p:cNvSpPr>
            <a:spLocks noGrp="1"/>
          </p:cNvSpPr>
          <p:nvPr>
            <p:ph idx="1"/>
          </p:nvPr>
        </p:nvSpPr>
        <p:spPr/>
        <p:txBody>
          <a:bodyPr/>
          <a:lstStyle/>
          <a:p>
            <a:r>
              <a:rPr lang="en-CA" altLang="en-US" smtClean="0">
                <a:ea typeface="ＭＳ Ｐゴシック" panose="020B0600070205080204" pitchFamily="34" charset="-128"/>
              </a:rPr>
              <a:t>(JT: with this the heuristic it states exactly what should be done).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marL="533400" indent="-533400"/>
            <a:r>
              <a:rPr lang="en-CA" altLang="en-US" smtClean="0">
                <a:ea typeface="ＭＳ Ｐゴシック" panose="020B0600070205080204" pitchFamily="34" charset="-128"/>
              </a:rPr>
              <a:t>Rules Of Thumb For Error Messages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453635" name="Rectangle 3"/>
          <p:cNvSpPr>
            <a:spLocks noGrp="1" noChangeArrowheads="1"/>
          </p:cNvSpPr>
          <p:nvPr>
            <p:ph idx="1"/>
          </p:nvPr>
        </p:nvSpPr>
        <p:spPr/>
        <p:txBody>
          <a:bodyPr/>
          <a:lstStyle/>
          <a:p>
            <a:pPr marL="457200" indent="-457200">
              <a:lnSpc>
                <a:spcPct val="60000"/>
              </a:lnSpc>
              <a:buFontTx/>
              <a:buAutoNum type="arabicPeriod"/>
            </a:pPr>
            <a:r>
              <a:rPr lang="en-US" altLang="en-US" smtClean="0">
                <a:ea typeface="ＭＳ Ｐゴシック" panose="020B0600070205080204" pitchFamily="34" charset="-128"/>
              </a:rPr>
              <a:t>Polite and non-intimidating</a:t>
            </a:r>
          </a:p>
          <a:p>
            <a:pPr marL="661988" lvl="1" indent="-381000"/>
            <a:r>
              <a:rPr lang="en-US" altLang="en-US" smtClean="0">
                <a:ea typeface="ＭＳ Ｐゴシック" panose="020B0600070205080204" pitchFamily="34" charset="-128"/>
              </a:rPr>
              <a:t>Don’t make people feel stupid</a:t>
            </a:r>
          </a:p>
          <a:p>
            <a:pPr marL="858838" lvl="2" indent="-342900">
              <a:buFont typeface="Times New Roman" panose="02020603050405020304" pitchFamily="18" charset="0"/>
              <a:buChar char="–"/>
            </a:pP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Try again, bonehead!</a:t>
            </a:r>
          </a:p>
          <a:p>
            <a:pPr marL="858838" lvl="2" indent="-342900">
              <a:buFont typeface="Times New Roman" panose="02020603050405020304" pitchFamily="18" charset="0"/>
              <a:buChar char="–"/>
            </a:pPr>
            <a:endParaRPr lang="en-US" altLang="en-US" sz="2000" smtClean="0">
              <a:ea typeface="ＭＳ Ｐゴシック" panose="020B0600070205080204" pitchFamily="34" charset="-128"/>
            </a:endParaRPr>
          </a:p>
          <a:p>
            <a:pPr marL="457200" indent="-457200">
              <a:lnSpc>
                <a:spcPct val="60000"/>
              </a:lnSpc>
              <a:buFontTx/>
              <a:buAutoNum type="arabicPeriod"/>
            </a:pPr>
            <a:r>
              <a:rPr lang="en-US" altLang="en-US" smtClean="0">
                <a:ea typeface="ＭＳ Ｐゴシック" panose="020B0600070205080204" pitchFamily="34" charset="-128"/>
              </a:rPr>
              <a:t>Understandable</a:t>
            </a:r>
          </a:p>
          <a:p>
            <a:pPr marL="661988" lvl="1" indent="-381000"/>
            <a:r>
              <a:rPr lang="en-US" altLang="en-US" smtClean="0">
                <a:ea typeface="ＭＳ Ｐゴシック" panose="020B0600070205080204" pitchFamily="34" charset="-128"/>
              </a:rPr>
              <a:t>Error 25</a:t>
            </a:r>
          </a:p>
          <a:p>
            <a:pPr marL="457200" indent="-457200">
              <a:lnSpc>
                <a:spcPct val="60000"/>
              </a:lnSpc>
              <a:buFontTx/>
              <a:buAutoNum type="arabicPeriod"/>
            </a:pPr>
            <a:endParaRPr lang="en-US" altLang="en-US" sz="2000" smtClean="0">
              <a:ea typeface="ＭＳ Ｐゴシック" panose="020B0600070205080204" pitchFamily="34" charset="-128"/>
            </a:endParaRPr>
          </a:p>
          <a:p>
            <a:pPr marL="457200" indent="-457200">
              <a:lnSpc>
                <a:spcPct val="60000"/>
              </a:lnSpc>
              <a:buFontTx/>
              <a:buAutoNum type="arabicPeriod"/>
            </a:pPr>
            <a:r>
              <a:rPr lang="en-US" altLang="en-US" smtClean="0">
                <a:ea typeface="ＭＳ Ｐゴシック" panose="020B0600070205080204" pitchFamily="34" charset="-128"/>
              </a:rPr>
              <a:t>Specific</a:t>
            </a:r>
          </a:p>
          <a:p>
            <a:pPr marL="661988" lvl="1" indent="-381000"/>
            <a:r>
              <a:rPr lang="en-US" altLang="en-US" smtClean="0">
                <a:ea typeface="ＭＳ Ｐゴシック" panose="020B0600070205080204" pitchFamily="34" charset="-128"/>
              </a:rPr>
              <a:t>Cannot open this document</a:t>
            </a:r>
          </a:p>
          <a:p>
            <a:pPr marL="661988" lvl="1" indent="-381000"/>
            <a:r>
              <a:rPr lang="en-US" altLang="en-US" smtClean="0">
                <a:ea typeface="ＭＳ Ｐゴシック" panose="020B0600070205080204" pitchFamily="34" charset="-128"/>
              </a:rPr>
              <a:t>Cannot open “chapter 5” because the application “Microsoft Word” </a:t>
            </a:r>
            <a:br>
              <a:rPr lang="en-US" altLang="en-US" smtClean="0">
                <a:ea typeface="ＭＳ Ｐゴシック" panose="020B0600070205080204" pitchFamily="34" charset="-128"/>
              </a:rPr>
            </a:br>
            <a:r>
              <a:rPr lang="en-US" altLang="en-US" smtClean="0">
                <a:ea typeface="ＭＳ Ｐゴシック" panose="020B0600070205080204" pitchFamily="34" charset="-128"/>
              </a:rPr>
              <a:t>is not on your system</a:t>
            </a:r>
          </a:p>
          <a:p>
            <a:pPr marL="457200" indent="-457200">
              <a:lnSpc>
                <a:spcPct val="60000"/>
              </a:lnSpc>
              <a:buFontTx/>
              <a:buAutoNum type="arabicPeriod"/>
            </a:pPr>
            <a:endParaRPr lang="en-US" altLang="en-US" smtClean="0">
              <a:ea typeface="ＭＳ Ｐゴシック" panose="020B0600070205080204" pitchFamily="34" charset="-128"/>
            </a:endParaRPr>
          </a:p>
          <a:p>
            <a:pPr marL="457200" indent="-457200">
              <a:lnSpc>
                <a:spcPct val="60000"/>
              </a:lnSpc>
              <a:buFontTx/>
              <a:buAutoNum type="arabicPeriod"/>
            </a:pPr>
            <a:r>
              <a:rPr lang="en-US" altLang="en-US" smtClean="0">
                <a:ea typeface="ＭＳ Ｐゴシック" panose="020B0600070205080204" pitchFamily="34" charset="-128"/>
              </a:rPr>
              <a:t>Helpful</a:t>
            </a:r>
          </a:p>
          <a:p>
            <a:pPr marL="661988" lvl="1" indent="-381000"/>
            <a:r>
              <a:rPr lang="en-US" altLang="en-US" smtClean="0">
                <a:ea typeface="ＭＳ Ｐゴシック" panose="020B0600070205080204" pitchFamily="34" charset="-128"/>
              </a:rPr>
              <a:t>Cannot open “chapter 5” because the application “Microsoft Word” </a:t>
            </a:r>
            <a:br>
              <a:rPr lang="en-US" altLang="en-US" smtClean="0">
                <a:ea typeface="ＭＳ Ｐゴシック" panose="020B0600070205080204" pitchFamily="34" charset="-128"/>
              </a:rPr>
            </a:br>
            <a:r>
              <a:rPr lang="en-US" altLang="en-US" smtClean="0">
                <a:ea typeface="ＭＳ Ｐゴシック" panose="020B0600070205080204" pitchFamily="34" charset="-128"/>
              </a:rPr>
              <a:t>is not on your system.  Open it with “WordPad” instead?</a:t>
            </a:r>
          </a:p>
        </p:txBody>
      </p:sp>
      <p:grpSp>
        <p:nvGrpSpPr>
          <p:cNvPr id="5" name="Group 8"/>
          <p:cNvGrpSpPr>
            <a:grpSpLocks/>
          </p:cNvGrpSpPr>
          <p:nvPr/>
        </p:nvGrpSpPr>
        <p:grpSpPr bwMode="auto">
          <a:xfrm>
            <a:off x="4224338" y="1638300"/>
            <a:ext cx="2286000" cy="381000"/>
            <a:chOff x="3581400" y="1981200"/>
            <a:chExt cx="2286000" cy="381000"/>
          </a:xfrm>
        </p:grpSpPr>
        <p:sp>
          <p:nvSpPr>
            <p:cNvPr id="105494" name="TextBox 1"/>
            <p:cNvSpPr txBox="1">
              <a:spLocks noChangeArrowheads="1"/>
            </p:cNvSpPr>
            <p:nvPr/>
          </p:nvSpPr>
          <p:spPr bwMode="auto">
            <a:xfrm>
              <a:off x="4419600" y="1981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No</a:t>
              </a:r>
            </a:p>
          </p:txBody>
        </p:sp>
        <p:cxnSp>
          <p:nvCxnSpPr>
            <p:cNvPr id="4" name="Straight Arrow Connector 3"/>
            <p:cNvCxnSpPr>
              <a:stCxn id="105494" idx="1"/>
            </p:cNvCxnSpPr>
            <p:nvPr/>
          </p:nvCxnSpPr>
          <p:spPr>
            <a:xfrm flipH="1">
              <a:off x="3581400" y="2171700"/>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9"/>
          <p:cNvGrpSpPr>
            <a:grpSpLocks/>
          </p:cNvGrpSpPr>
          <p:nvPr/>
        </p:nvGrpSpPr>
        <p:grpSpPr bwMode="auto">
          <a:xfrm>
            <a:off x="2100263" y="2641600"/>
            <a:ext cx="3838575" cy="381000"/>
            <a:chOff x="2057400" y="2819400"/>
            <a:chExt cx="3838903" cy="381000"/>
          </a:xfrm>
        </p:grpSpPr>
        <p:sp>
          <p:nvSpPr>
            <p:cNvPr id="105492"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Not</a:t>
              </a:r>
            </a:p>
          </p:txBody>
        </p:sp>
        <p:cxnSp>
          <p:nvCxnSpPr>
            <p:cNvPr id="8" name="Straight Arrow Connector 7"/>
            <p:cNvCxnSpPr>
              <a:stCxn id="105492"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4"/>
          <p:cNvGrpSpPr>
            <a:grpSpLocks/>
          </p:cNvGrpSpPr>
          <p:nvPr/>
        </p:nvGrpSpPr>
        <p:grpSpPr bwMode="auto">
          <a:xfrm>
            <a:off x="6045200" y="1793875"/>
            <a:ext cx="2895600" cy="1268413"/>
            <a:chOff x="346" y="2411"/>
            <a:chExt cx="2735" cy="1125"/>
          </a:xfrm>
        </p:grpSpPr>
        <p:pic>
          <p:nvPicPr>
            <p:cNvPr id="105490" name="Picture 5" descr="Help from D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2411"/>
              <a:ext cx="269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1" name="Rectangle 6"/>
            <p:cNvSpPr>
              <a:spLocks noChangeArrowheads="1"/>
            </p:cNvSpPr>
            <p:nvPr/>
          </p:nvSpPr>
          <p:spPr bwMode="auto">
            <a:xfrm>
              <a:off x="346" y="3366"/>
              <a:ext cx="208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92075" bIns="46038"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CA" altLang="en-US" sz="1400">
                  <a:latin typeface="Arial" panose="020B0604020202020204" pitchFamily="34" charset="0"/>
                </a:rPr>
                <a:t>AutoCAD Mechanical</a:t>
              </a:r>
              <a:r>
                <a:rPr lang="en-CA" altLang="en-US">
                  <a:latin typeface="Times New Roman" panose="02020603050405020304" pitchFamily="18" charset="0"/>
                </a:rPr>
                <a:t> </a:t>
              </a:r>
            </a:p>
          </p:txBody>
        </p:sp>
      </p:grpSp>
      <p:sp>
        <p:nvSpPr>
          <p:cNvPr id="2" name="TextBox 1"/>
          <p:cNvSpPr txBox="1">
            <a:spLocks noChangeArrowheads="1"/>
          </p:cNvSpPr>
          <p:nvPr/>
        </p:nvSpPr>
        <p:spPr bwMode="auto">
          <a:xfrm>
            <a:off x="6019800" y="1147763"/>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t>So obvious it could never happen?</a:t>
            </a:r>
          </a:p>
        </p:txBody>
      </p:sp>
      <p:sp>
        <p:nvSpPr>
          <p:cNvPr id="3" name="Oval 2"/>
          <p:cNvSpPr/>
          <p:nvPr/>
        </p:nvSpPr>
        <p:spPr>
          <a:xfrm>
            <a:off x="8316913" y="2171700"/>
            <a:ext cx="304800" cy="174625"/>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nvGrpSpPr>
          <p:cNvPr id="16" name="Group 9"/>
          <p:cNvGrpSpPr>
            <a:grpSpLocks/>
          </p:cNvGrpSpPr>
          <p:nvPr/>
        </p:nvGrpSpPr>
        <p:grpSpPr bwMode="auto">
          <a:xfrm>
            <a:off x="4167188" y="3606800"/>
            <a:ext cx="3838575" cy="381000"/>
            <a:chOff x="2057400" y="2819400"/>
            <a:chExt cx="3838903" cy="381000"/>
          </a:xfrm>
        </p:grpSpPr>
        <p:sp>
          <p:nvSpPr>
            <p:cNvPr id="105488"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Why?</a:t>
              </a:r>
            </a:p>
          </p:txBody>
        </p:sp>
        <p:cxnSp>
          <p:nvCxnSpPr>
            <p:cNvPr id="18" name="Straight Arrow Connector 17"/>
            <p:cNvCxnSpPr>
              <a:stCxn id="105488"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9"/>
          <p:cNvGrpSpPr>
            <a:grpSpLocks/>
          </p:cNvGrpSpPr>
          <p:nvPr/>
        </p:nvGrpSpPr>
        <p:grpSpPr bwMode="auto">
          <a:xfrm>
            <a:off x="3595688" y="4254500"/>
            <a:ext cx="3838575" cy="381000"/>
            <a:chOff x="2057400" y="2819400"/>
            <a:chExt cx="3838903" cy="381000"/>
          </a:xfrm>
        </p:grpSpPr>
        <p:sp>
          <p:nvSpPr>
            <p:cNvPr id="105486"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Better</a:t>
              </a:r>
            </a:p>
          </p:txBody>
        </p:sp>
        <p:cxnSp>
          <p:nvCxnSpPr>
            <p:cNvPr id="21" name="Straight Arrow Connector 20"/>
            <p:cNvCxnSpPr>
              <a:stCxn id="105486"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a:grpSpLocks/>
          </p:cNvGrpSpPr>
          <p:nvPr/>
        </p:nvGrpSpPr>
        <p:grpSpPr bwMode="auto">
          <a:xfrm>
            <a:off x="4743450" y="5829300"/>
            <a:ext cx="4400550" cy="1003300"/>
            <a:chOff x="4743451" y="5829300"/>
            <a:chExt cx="4400549" cy="1003300"/>
          </a:xfrm>
        </p:grpSpPr>
        <p:sp>
          <p:nvSpPr>
            <p:cNvPr id="105484" name="TextBox 4"/>
            <p:cNvSpPr txBox="1">
              <a:spLocks noChangeArrowheads="1"/>
            </p:cNvSpPr>
            <p:nvPr/>
          </p:nvSpPr>
          <p:spPr bwMode="auto">
            <a:xfrm>
              <a:off x="6361363" y="5930900"/>
              <a:ext cx="27826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Even better: A potentially helpful suggestion</a:t>
              </a:r>
            </a:p>
          </p:txBody>
        </p:sp>
        <p:cxnSp>
          <p:nvCxnSpPr>
            <p:cNvPr id="24" name="Straight Arrow Connector 23"/>
            <p:cNvCxnSpPr>
              <a:stCxn id="105484" idx="1"/>
            </p:cNvCxnSpPr>
            <p:nvPr/>
          </p:nvCxnSpPr>
          <p:spPr bwMode="auto">
            <a:xfrm flipH="1" flipV="1">
              <a:off x="4743451" y="5829300"/>
              <a:ext cx="1617663" cy="552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3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3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363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3635">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3635">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3635">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3635">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3635">
                                            <p:txEl>
                                              <p:pRg st="11" end="1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3635">
                                            <p:txEl>
                                              <p:pRg st="12" end="12"/>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p:bldP spid="2" grpId="0"/>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smtClean="0">
                <a:ea typeface="ＭＳ Ｐゴシック" panose="020B0600070205080204" pitchFamily="34" charset="-128"/>
              </a:rPr>
              <a:t>Examples Of Bad Error Messages (If There Is Time)</a:t>
            </a:r>
          </a:p>
        </p:txBody>
      </p:sp>
      <p:pic>
        <p:nvPicPr>
          <p:cNvPr id="45062" name="Picture 4" descr="Should I be concer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371600"/>
            <a:ext cx="36226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70" name="Picture 6" descr="Gee, tha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3063875"/>
            <a:ext cx="41529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71" name="Picture 7" descr="Hm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987925"/>
            <a:ext cx="4140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478588"/>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cs typeface="Arial" panose="020B0604020202020204" pitchFamily="34" charset="0"/>
              </a:rPr>
              <a:t>Images: From the </a:t>
            </a:r>
            <a:r>
              <a:rPr lang="ja-JP" altLang="en-US" sz="1400">
                <a:cs typeface="Arial" panose="020B0604020202020204" pitchFamily="34" charset="0"/>
              </a:rPr>
              <a:t>“</a:t>
            </a:r>
            <a:r>
              <a:rPr lang="en-US" altLang="ja-JP" sz="1400">
                <a:cs typeface="Arial" panose="020B0604020202020204" pitchFamily="34" charset="0"/>
              </a:rPr>
              <a:t>HCI Hall of Shame</a:t>
            </a:r>
            <a:r>
              <a:rPr lang="ja-JP" altLang="en-US" sz="1400">
                <a:cs typeface="Arial" panose="020B0604020202020204" pitchFamily="34" charset="0"/>
              </a:rPr>
              <a:t>”</a:t>
            </a:r>
            <a:endParaRPr lang="en-US" altLang="en-US" sz="140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20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1220788" y="5103813"/>
            <a:ext cx="7480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3600" b="1">
                <a:latin typeface="Comic Sans MS" panose="030F0702030302020204" pitchFamily="66" charset="0"/>
              </a:rPr>
              <a:t>“HIT ANY KEY TO CONTINUE”</a:t>
            </a:r>
          </a:p>
        </p:txBody>
      </p:sp>
      <p:pic>
        <p:nvPicPr>
          <p:cNvPr id="108547" name="Picture 5" descr="C:\Users\tamj\AppData\Local\Microsoft\Windows\Temporary Internet Files\Content.IE5\H2V5D7PC\MC9000787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04800"/>
            <a:ext cx="561975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2"/>
          <p:cNvSpPr>
            <a:spLocks noGrp="1" noChangeArrowheads="1"/>
          </p:cNvSpPr>
          <p:nvPr>
            <p:ph type="title"/>
          </p:nvPr>
        </p:nvSpPr>
        <p:spPr/>
        <p:txBody>
          <a:bodyPr/>
          <a:lstStyle/>
          <a:p>
            <a:r>
              <a:rPr lang="en-US" altLang="en-US" smtClean="0">
                <a:ea typeface="ＭＳ Ｐゴシック" panose="020B0600070205080204" pitchFamily="34" charset="-128"/>
              </a:rPr>
              <a:t> (If There Is Time)</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6" descr="C:\Users\tamj\Dropbox\231 fall 2014\DSC03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125538"/>
            <a:ext cx="7088187"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7363" y="4383088"/>
            <a:ext cx="3195637" cy="530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US" altLang="ja-JP" sz="2400" smtClean="0">
                <a:latin typeface="Comic Sans MS" pitchFamily="66" charset="0"/>
                <a:cs typeface="Arial" pitchFamily="34" charset="0"/>
              </a:rPr>
              <a:t>THE </a:t>
            </a:r>
            <a:r>
              <a:rPr lang="ja-JP" altLang="en-US" sz="2400" smtClean="0">
                <a:latin typeface="Comic Sans MS" pitchFamily="66" charset="0"/>
                <a:cs typeface="Arial" pitchFamily="34" charset="0"/>
              </a:rPr>
              <a:t>“</a:t>
            </a:r>
            <a:r>
              <a:rPr lang="en-US" altLang="ja-JP" sz="2400" smtClean="0">
                <a:latin typeface="Comic Sans MS" pitchFamily="66" charset="0"/>
                <a:cs typeface="Arial" pitchFamily="34" charset="0"/>
              </a:rPr>
              <a:t>Any Key</a:t>
            </a:r>
            <a:r>
              <a:rPr lang="ja-JP" altLang="en-US" sz="2400" smtClean="0">
                <a:latin typeface="Comic Sans MS" pitchFamily="66" charset="0"/>
                <a:cs typeface="Arial" pitchFamily="34" charset="0"/>
              </a:rPr>
              <a:t>”</a:t>
            </a:r>
            <a:endParaRPr lang="en-US" altLang="en-US" sz="2400" smtClean="0">
              <a:latin typeface="Comic Sans MS" pitchFamily="66" charset="0"/>
              <a:cs typeface="Arial" pitchFamily="34" charset="0"/>
            </a:endParaRPr>
          </a:p>
        </p:txBody>
      </p:sp>
      <p:sp>
        <p:nvSpPr>
          <p:cNvPr id="110596" name="TextBox 3"/>
          <p:cNvSpPr txBox="1">
            <a:spLocks noChangeArrowheads="1"/>
          </p:cNvSpPr>
          <p:nvPr/>
        </p:nvSpPr>
        <p:spPr bwMode="auto">
          <a:xfrm>
            <a:off x="385763" y="6438900"/>
            <a:ext cx="25257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Image: Curtesy of James Tam</a:t>
            </a:r>
          </a:p>
        </p:txBody>
      </p:sp>
      <p:sp>
        <p:nvSpPr>
          <p:cNvPr id="110597" name="Rectangle 2"/>
          <p:cNvSpPr>
            <a:spLocks noGrp="1" noChangeArrowheads="1"/>
          </p:cNvSpPr>
          <p:nvPr>
            <p:ph type="title"/>
          </p:nvPr>
        </p:nvSpPr>
        <p:spPr/>
        <p:txBody>
          <a:bodyPr/>
          <a:lstStyle/>
          <a:p>
            <a:r>
              <a:rPr lang="en-US" altLang="en-US" smtClean="0">
                <a:ea typeface="ＭＳ Ｐゴシック" panose="020B0600070205080204" pitchFamily="34" charset="-128"/>
              </a:rPr>
              <a:t> (If There Is Time)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CA" altLang="en-US" smtClean="0">
                <a:ea typeface="ＭＳ Ｐゴシック" panose="020B0600070205080204" pitchFamily="34" charset="-128"/>
              </a:rPr>
              <a:t>I’d Rather Deal With The ‘Any’ Key (If There Is Time)</a:t>
            </a:r>
          </a:p>
        </p:txBody>
      </p:sp>
      <p:sp>
        <p:nvSpPr>
          <p:cNvPr id="112643" name="Content Placeholder 2"/>
          <p:cNvSpPr>
            <a:spLocks noGrp="1"/>
          </p:cNvSpPr>
          <p:nvPr>
            <p:ph idx="1"/>
          </p:nvPr>
        </p:nvSpPr>
        <p:spPr/>
        <p:txBody>
          <a:bodyPr/>
          <a:lstStyle/>
          <a:p>
            <a:endParaRPr lang="en-CA" altLang="en-US" smtClean="0">
              <a:ea typeface="ＭＳ Ｐゴシック" panose="020B0600070205080204" pitchFamily="34" charset="-128"/>
            </a:endParaRPr>
          </a:p>
        </p:txBody>
      </p:sp>
      <p:pic>
        <p:nvPicPr>
          <p:cNvPr id="4" name="Picture 3" descr="keyboard failure"/>
          <p:cNvPicPr>
            <a:picLocks noChangeAspect="1" noChangeArrowheads="1"/>
          </p:cNvPicPr>
          <p:nvPr/>
        </p:nvPicPr>
        <p:blipFill>
          <a:blip r:embed="rId3">
            <a:extLst>
              <a:ext uri="{28A0092B-C50C-407E-A947-70E740481C1C}">
                <a14:useLocalDpi xmlns:a14="http://schemas.microsoft.com/office/drawing/2010/main" val="0"/>
              </a:ext>
            </a:extLst>
          </a:blip>
          <a:srcRect l="3156" r="3156"/>
          <a:stretch>
            <a:fillRect/>
          </a:stretch>
        </p:blipFill>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4"/>
          <p:cNvSpPr txBox="1">
            <a:spLocks noChangeArrowheads="1"/>
          </p:cNvSpPr>
          <p:nvPr/>
        </p:nvSpPr>
        <p:spPr bwMode="auto">
          <a:xfrm>
            <a:off x="0" y="6472238"/>
            <a:ext cx="586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a:latin typeface="Arial" panose="020B0604020202020204" pitchFamily="34" charset="0"/>
              </a:rPr>
              <a:t>Picture courtesy of James Tam: An error message from a Dell desktop computer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CA" altLang="en-US" smtClean="0">
                <a:ea typeface="ＭＳ Ｐゴシック" panose="020B0600070205080204" pitchFamily="34" charset="-128"/>
              </a:rPr>
              <a:t>After This Section You Should Now Know</a:t>
            </a:r>
          </a:p>
        </p:txBody>
      </p:sp>
      <p:sp>
        <p:nvSpPr>
          <p:cNvPr id="114691" name="Rectangle 3"/>
          <p:cNvSpPr>
            <a:spLocks noGrp="1" noChangeArrowheads="1"/>
          </p:cNvSpPr>
          <p:nvPr>
            <p:ph idx="1"/>
          </p:nvPr>
        </p:nvSpPr>
        <p:spPr/>
        <p:txBody>
          <a:bodyPr/>
          <a:lstStyle/>
          <a:p>
            <a:pPr>
              <a:lnSpc>
                <a:spcPct val="90000"/>
              </a:lnSpc>
            </a:pPr>
            <a:r>
              <a:rPr lang="en-US" altLang="en-US" smtClean="0">
                <a:ea typeface="ＭＳ Ｐゴシック" panose="020B0600070205080204" pitchFamily="34" charset="-128"/>
              </a:rPr>
              <a:t>When and why are loops used in computer programs</a:t>
            </a:r>
          </a:p>
          <a:p>
            <a:pPr>
              <a:lnSpc>
                <a:spcPct val="90000"/>
              </a:lnSpc>
            </a:pPr>
            <a:r>
              <a:rPr lang="en-US" altLang="en-US" smtClean="0">
                <a:ea typeface="ＭＳ Ｐゴシック" panose="020B0600070205080204" pitchFamily="34" charset="-128"/>
              </a:rPr>
              <a:t>What is the difference between pre-test loops and post-test loops</a:t>
            </a:r>
          </a:p>
          <a:p>
            <a:pPr>
              <a:lnSpc>
                <a:spcPct val="90000"/>
              </a:lnSpc>
            </a:pPr>
            <a:r>
              <a:rPr lang="en-US" altLang="en-US" smtClean="0">
                <a:ea typeface="ＭＳ Ｐゴシック" panose="020B0600070205080204" pitchFamily="34" charset="-128"/>
              </a:rPr>
              <a:t>How to trace the execution of pre-test loops</a:t>
            </a:r>
          </a:p>
          <a:p>
            <a:pPr>
              <a:lnSpc>
                <a:spcPct val="90000"/>
              </a:lnSpc>
            </a:pPr>
            <a:r>
              <a:rPr lang="en-US" altLang="en-US" smtClean="0">
                <a:ea typeface="ＭＳ Ｐゴシック" panose="020B0600070205080204" pitchFamily="34" charset="-128"/>
              </a:rPr>
              <a:t>How to properly write the code for a loop in a program</a:t>
            </a:r>
          </a:p>
          <a:p>
            <a:pPr>
              <a:lnSpc>
                <a:spcPct val="90000"/>
              </a:lnSpc>
            </a:pPr>
            <a:r>
              <a:rPr lang="en-US" altLang="en-US" smtClean="0">
                <a:ea typeface="ＭＳ Ｐゴシック" panose="020B0600070205080204" pitchFamily="34" charset="-128"/>
              </a:rPr>
              <a:t>What are nested loops and how do you trace their execution</a:t>
            </a:r>
          </a:p>
          <a:p>
            <a:pPr>
              <a:lnSpc>
                <a:spcPct val="90000"/>
              </a:lnSpc>
            </a:pPr>
            <a:r>
              <a:rPr lang="en-US" altLang="en-US" smtClean="0">
                <a:ea typeface="ＭＳ Ｐゴシック" panose="020B0600070205080204" pitchFamily="34" charset="-128"/>
              </a:rPr>
              <a:t>How to test loops</a:t>
            </a:r>
          </a:p>
          <a:p>
            <a:pPr>
              <a:lnSpc>
                <a:spcPct val="90000"/>
              </a:lnSpc>
            </a:pPr>
            <a:r>
              <a:rPr lang="en-US" altLang="en-US" smtClean="0">
                <a:ea typeface="ＭＳ Ｐゴシック" panose="020B0600070205080204" pitchFamily="34" charset="-128"/>
              </a:rPr>
              <a:t>Some rules of thumb for interaction design (if there is time)</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Minimize the user’s memory load</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Be consistent</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Provide feedback</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Provide clearly marked exits</a:t>
            </a:r>
          </a:p>
          <a:p>
            <a:pPr marL="685800" lvl="1">
              <a:lnSpc>
                <a:spcPct val="90000"/>
              </a:lnSpc>
              <a:buFont typeface="Times New Roman" panose="02020603050405020304" pitchFamily="18" charset="0"/>
              <a:buAutoNum type="arabicPeriod"/>
            </a:pPr>
            <a:r>
              <a:rPr lang="en-CA" altLang="en-US" smtClean="0">
                <a:ea typeface="ＭＳ Ｐゴシック" panose="020B0600070205080204" pitchFamily="34" charset="-128"/>
              </a:rPr>
              <a:t>Deal with errors in a helpful and </a:t>
            </a:r>
            <a:br>
              <a:rPr lang="en-CA" altLang="en-US" smtClean="0">
                <a:ea typeface="ＭＳ Ｐゴシック" panose="020B0600070205080204" pitchFamily="34" charset="-128"/>
              </a:rPr>
            </a:br>
            <a:r>
              <a:rPr lang="en-CA" altLang="en-US" smtClean="0">
                <a:ea typeface="ＭＳ Ｐゴシック" panose="020B0600070205080204" pitchFamily="34" charset="-128"/>
              </a:rPr>
              <a:t>positive manner</a:t>
            </a: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smtClean="0">
                <a:ea typeface="ＭＳ Ｐゴシック" panose="020B0600070205080204" pitchFamily="34" charset="-128"/>
              </a:rPr>
              <a:t>Copyright Notification</a:t>
            </a:r>
          </a:p>
        </p:txBody>
      </p:sp>
      <p:sp>
        <p:nvSpPr>
          <p:cNvPr id="116739" name="Content Placeholder 2"/>
          <p:cNvSpPr>
            <a:spLocks noGrp="1"/>
          </p:cNvSpPr>
          <p:nvPr>
            <p:ph idx="1"/>
          </p:nvPr>
        </p:nvSpPr>
        <p:spPr/>
        <p:txBody>
          <a:bodyPr/>
          <a:lstStyle/>
          <a:p>
            <a:r>
              <a:rPr lang="en-US" altLang="en-US" smtClean="0">
                <a:ea typeface="ＭＳ Ｐゴシック" panose="020B0600070205080204" pitchFamily="34" charset="-128"/>
              </a:rPr>
              <a:t>“Unless otherwise indicated, all images in this presentation are  used with permission from Microsoft.”</a:t>
            </a:r>
          </a:p>
        </p:txBody>
      </p:sp>
      <p:sp>
        <p:nvSpPr>
          <p:cNvPr id="116740"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6AAF8FCA-3C4F-4BC8-B240-DC8626A1E676}" type="slidenum">
              <a:rPr lang="en-US" altLang="en-US" sz="900">
                <a:solidFill>
                  <a:srgbClr val="898989"/>
                </a:solidFill>
                <a:latin typeface="Arial" panose="020B0604020202020204" pitchFamily="34" charset="0"/>
              </a:rPr>
              <a:pPr eaLnBrk="1" hangingPunct="1">
                <a:spcBef>
                  <a:spcPct val="0"/>
                </a:spcBef>
                <a:buFontTx/>
                <a:buNone/>
              </a:pPr>
              <a:t>78</a:t>
            </a:fld>
            <a:endParaRPr lang="en-US" altLang="en-US" sz="9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Pre-Test Loops</a:t>
            </a:r>
          </a:p>
        </p:txBody>
      </p:sp>
      <p:sp>
        <p:nvSpPr>
          <p:cNvPr id="393219" name="Rectangle 3"/>
          <p:cNvSpPr>
            <a:spLocks noGrp="1" noChangeArrowheads="1"/>
          </p:cNvSpPr>
          <p:nvPr>
            <p:ph idx="1"/>
          </p:nvPr>
        </p:nvSpPr>
        <p:spPr>
          <a:xfrm>
            <a:off x="384175" y="1092200"/>
            <a:ext cx="4633913" cy="5368925"/>
          </a:xfrm>
        </p:spPr>
        <p:txBody>
          <a:bodyPr/>
          <a:lstStyle/>
          <a:p>
            <a:pPr marL="457200" indent="-457200">
              <a:buFontTx/>
              <a:buAutoNum type="arabicPeriod"/>
              <a:tabLst>
                <a:tab pos="685800" algn="l"/>
              </a:tabLst>
            </a:pPr>
            <a:r>
              <a:rPr lang="en-US" altLang="en-US" smtClean="0">
                <a:ea typeface="ＭＳ Ｐゴシック" panose="020B0600070205080204" pitchFamily="34" charset="-128"/>
              </a:rPr>
              <a:t>Initialize loop control</a:t>
            </a:r>
          </a:p>
          <a:p>
            <a:pPr marL="457200" indent="-457200">
              <a:buFontTx/>
              <a:buAutoNum type="arabicPeriod"/>
              <a:tabLst>
                <a:tab pos="685800" algn="l"/>
              </a:tabLst>
            </a:pPr>
            <a:r>
              <a:rPr lang="en-US" altLang="en-US" smtClean="0">
                <a:ea typeface="ＭＳ Ｐゴシック" panose="020B0600070205080204" pitchFamily="34" charset="-128"/>
              </a:rPr>
              <a:t>Check if the repeating condition has been met</a:t>
            </a:r>
          </a:p>
          <a:p>
            <a:pPr marL="838200" lvl="1" indent="-381000">
              <a:buFontTx/>
              <a:buAutoNum type="alphaLcPeriod"/>
              <a:tabLst>
                <a:tab pos="685800" algn="l"/>
              </a:tabLst>
            </a:pPr>
            <a:r>
              <a:rPr lang="en-US" altLang="en-US" smtClean="0">
                <a:ea typeface="ＭＳ Ｐゴシック" panose="020B0600070205080204" pitchFamily="34" charset="-128"/>
              </a:rPr>
              <a:t>If it’s been met then go to Step 3</a:t>
            </a:r>
          </a:p>
          <a:p>
            <a:pPr marL="838200" lvl="1" indent="-381000">
              <a:buFontTx/>
              <a:buAutoNum type="alphaLcPeriod"/>
              <a:tabLst>
                <a:tab pos="685800" algn="l"/>
              </a:tabLst>
            </a:pPr>
            <a:r>
              <a:rPr lang="en-US" altLang="en-US" smtClean="0">
                <a:ea typeface="ＭＳ Ｐゴシック" panose="020B0600070205080204" pitchFamily="34" charset="-128"/>
              </a:rPr>
              <a:t>If it hasn’t been met then the loop ends </a:t>
            </a:r>
          </a:p>
          <a:p>
            <a:pPr marL="457200" indent="-457200">
              <a:buFontTx/>
              <a:buAutoNum type="arabicPeriod"/>
              <a:tabLst>
                <a:tab pos="685800" algn="l"/>
              </a:tabLst>
            </a:pPr>
            <a:r>
              <a:rPr lang="en-US" altLang="en-US" smtClean="0">
                <a:ea typeface="ＭＳ Ｐゴシック" panose="020B0600070205080204" pitchFamily="34" charset="-128"/>
              </a:rPr>
              <a:t>Execute the body of the loop (the part to be repeated)</a:t>
            </a:r>
          </a:p>
          <a:p>
            <a:pPr marL="457200" indent="-457200">
              <a:buFontTx/>
              <a:buAutoNum type="arabicPeriod"/>
              <a:tabLst>
                <a:tab pos="685800" algn="l"/>
              </a:tabLst>
            </a:pPr>
            <a:r>
              <a:rPr lang="en-US" altLang="en-US" smtClean="0">
                <a:ea typeface="ＭＳ Ｐゴシック" panose="020B0600070205080204" pitchFamily="34" charset="-128"/>
              </a:rPr>
              <a:t>Update the loop control</a:t>
            </a:r>
          </a:p>
          <a:p>
            <a:pPr marL="457200" indent="-457200">
              <a:buFontTx/>
              <a:buAutoNum type="arabicPeriod"/>
              <a:tabLst>
                <a:tab pos="685800" algn="l"/>
              </a:tabLst>
            </a:pPr>
            <a:r>
              <a:rPr lang="en-US" altLang="en-US" smtClean="0">
                <a:ea typeface="ＭＳ Ｐゴシック" panose="020B0600070205080204" pitchFamily="34" charset="-128"/>
              </a:rPr>
              <a:t>Go to step 2</a:t>
            </a:r>
          </a:p>
          <a:p>
            <a:pPr marL="457200" indent="-457200">
              <a:buFontTx/>
              <a:buAutoNum type="arabicPeriod"/>
              <a:tabLst>
                <a:tab pos="685800" algn="l"/>
              </a:tabLst>
            </a:pPr>
            <a:endParaRPr lang="en-US" altLang="en-US" smtClean="0">
              <a:ea typeface="ＭＳ Ｐゴシック" panose="020B0600070205080204" pitchFamily="34" charset="-128"/>
            </a:endParaRPr>
          </a:p>
        </p:txBody>
      </p:sp>
      <p:sp>
        <p:nvSpPr>
          <p:cNvPr id="393220" name="Rectangle 4"/>
          <p:cNvSpPr>
            <a:spLocks noChangeArrowheads="1"/>
          </p:cNvSpPr>
          <p:nvPr/>
        </p:nvSpPr>
        <p:spPr bwMode="auto">
          <a:xfrm>
            <a:off x="5832475" y="1265177"/>
            <a:ext cx="2063750"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Initialize loop control</a:t>
            </a:r>
          </a:p>
        </p:txBody>
      </p:sp>
      <p:sp>
        <p:nvSpPr>
          <p:cNvPr id="393221" name="Rectangle 5"/>
          <p:cNvSpPr>
            <a:spLocks noChangeArrowheads="1"/>
          </p:cNvSpPr>
          <p:nvPr/>
        </p:nvSpPr>
        <p:spPr bwMode="auto">
          <a:xfrm>
            <a:off x="6221413" y="4117975"/>
            <a:ext cx="1455737"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Execute body</a:t>
            </a:r>
          </a:p>
        </p:txBody>
      </p:sp>
      <p:grpSp>
        <p:nvGrpSpPr>
          <p:cNvPr id="2" name="Group 6"/>
          <p:cNvGrpSpPr>
            <a:grpSpLocks/>
          </p:cNvGrpSpPr>
          <p:nvPr/>
        </p:nvGrpSpPr>
        <p:grpSpPr bwMode="auto">
          <a:xfrm>
            <a:off x="5759450" y="1639887"/>
            <a:ext cx="2241550" cy="1776413"/>
            <a:chOff x="3672" y="1049"/>
            <a:chExt cx="1278" cy="1119"/>
          </a:xfrm>
          <a:solidFill>
            <a:schemeClr val="bg2">
              <a:lumMod val="50000"/>
            </a:schemeClr>
          </a:solidFill>
        </p:grpSpPr>
        <p:sp>
          <p:nvSpPr>
            <p:cNvPr id="13335" name="AutoShape 7"/>
            <p:cNvSpPr>
              <a:spLocks noChangeArrowheads="1"/>
            </p:cNvSpPr>
            <p:nvPr/>
          </p:nvSpPr>
          <p:spPr bwMode="auto">
            <a:xfrm>
              <a:off x="3672" y="1434"/>
              <a:ext cx="1278" cy="734"/>
            </a:xfrm>
            <a:prstGeom prst="diamond">
              <a:avLst/>
            </a:prstGeom>
            <a:grp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dirty="0">
                  <a:solidFill>
                    <a:srgbClr val="FFFFFF"/>
                  </a:solidFill>
                  <a:latin typeface="Arial" panose="020B0604020202020204" pitchFamily="34" charset="0"/>
                </a:rPr>
                <a:t>Condition met?</a:t>
              </a:r>
            </a:p>
          </p:txBody>
        </p:sp>
        <p:cxnSp>
          <p:nvCxnSpPr>
            <p:cNvPr id="13336" name="AutoShape 8"/>
            <p:cNvCxnSpPr>
              <a:cxnSpLocks noChangeShapeType="1"/>
              <a:stCxn id="393220" idx="2"/>
              <a:endCxn id="13335" idx="0"/>
            </p:cNvCxnSpPr>
            <p:nvPr/>
          </p:nvCxnSpPr>
          <p:spPr bwMode="auto">
            <a:xfrm>
              <a:off x="4302" y="1049"/>
              <a:ext cx="9" cy="385"/>
            </a:xfrm>
            <a:prstGeom prst="straightConnector1">
              <a:avLst/>
            </a:prstGeom>
            <a:grp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11" name="Group 10"/>
          <p:cNvGrpSpPr>
            <a:grpSpLocks/>
          </p:cNvGrpSpPr>
          <p:nvPr/>
        </p:nvGrpSpPr>
        <p:grpSpPr bwMode="auto">
          <a:xfrm>
            <a:off x="6176963" y="4492625"/>
            <a:ext cx="1546225" cy="869950"/>
            <a:chOff x="6176962" y="4492625"/>
            <a:chExt cx="1546225" cy="869950"/>
          </a:xfrm>
        </p:grpSpPr>
        <p:sp>
          <p:nvSpPr>
            <p:cNvPr id="13333" name="Rectangle 10"/>
            <p:cNvSpPr>
              <a:spLocks noChangeArrowheads="1"/>
            </p:cNvSpPr>
            <p:nvPr/>
          </p:nvSpPr>
          <p:spPr bwMode="auto">
            <a:xfrm>
              <a:off x="6176962" y="4987925"/>
              <a:ext cx="1546225"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Update control</a:t>
              </a:r>
            </a:p>
          </p:txBody>
        </p:sp>
        <p:cxnSp>
          <p:nvCxnSpPr>
            <p:cNvPr id="13334" name="AutoShape 11"/>
            <p:cNvCxnSpPr>
              <a:cxnSpLocks noChangeShapeType="1"/>
              <a:stCxn id="393221" idx="2"/>
              <a:endCxn id="13333" idx="0"/>
            </p:cNvCxnSpPr>
            <p:nvPr/>
          </p:nvCxnSpPr>
          <p:spPr bwMode="auto">
            <a:xfrm>
              <a:off x="6950075" y="4492625"/>
              <a:ext cx="0" cy="495300"/>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4" name="Group 12"/>
          <p:cNvGrpSpPr>
            <a:grpSpLocks/>
          </p:cNvGrpSpPr>
          <p:nvPr/>
        </p:nvGrpSpPr>
        <p:grpSpPr bwMode="auto">
          <a:xfrm>
            <a:off x="6054725" y="2597150"/>
            <a:ext cx="2782888" cy="4241800"/>
            <a:chOff x="3683" y="1636"/>
            <a:chExt cx="1753" cy="2672"/>
          </a:xfrm>
        </p:grpSpPr>
        <p:sp>
          <p:nvSpPr>
            <p:cNvPr id="13328" name="Oval 13"/>
            <p:cNvSpPr>
              <a:spLocks noChangeArrowheads="1"/>
            </p:cNvSpPr>
            <p:nvPr/>
          </p:nvSpPr>
          <p:spPr bwMode="auto">
            <a:xfrm>
              <a:off x="3683" y="3790"/>
              <a:ext cx="1419" cy="518"/>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After the loop (done looping)</a:t>
              </a:r>
            </a:p>
          </p:txBody>
        </p:sp>
        <p:sp>
          <p:nvSpPr>
            <p:cNvPr id="13329" name="Line 14"/>
            <p:cNvSpPr>
              <a:spLocks noChangeShapeType="1"/>
            </p:cNvSpPr>
            <p:nvPr/>
          </p:nvSpPr>
          <p:spPr bwMode="auto">
            <a:xfrm>
              <a:off x="4940" y="1808"/>
              <a:ext cx="488" cy="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30" name="Line 15"/>
            <p:cNvSpPr>
              <a:spLocks noChangeShapeType="1"/>
            </p:cNvSpPr>
            <p:nvPr/>
          </p:nvSpPr>
          <p:spPr bwMode="auto">
            <a:xfrm>
              <a:off x="5432" y="1800"/>
              <a:ext cx="0" cy="218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31" name="Line 16"/>
            <p:cNvSpPr>
              <a:spLocks noChangeShapeType="1"/>
            </p:cNvSpPr>
            <p:nvPr/>
          </p:nvSpPr>
          <p:spPr bwMode="auto">
            <a:xfrm flipH="1">
              <a:off x="5084" y="3980"/>
              <a:ext cx="352"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32" name="Text Box 17"/>
            <p:cNvSpPr txBox="1">
              <a:spLocks noChangeArrowheads="1"/>
            </p:cNvSpPr>
            <p:nvPr/>
          </p:nvSpPr>
          <p:spPr bwMode="auto">
            <a:xfrm>
              <a:off x="5032" y="1636"/>
              <a:ext cx="36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b="1">
                  <a:latin typeface="Arial" panose="020B0604020202020204" pitchFamily="34" charset="0"/>
                </a:rPr>
                <a:t>No</a:t>
              </a:r>
            </a:p>
          </p:txBody>
        </p:sp>
      </p:grpSp>
      <p:grpSp>
        <p:nvGrpSpPr>
          <p:cNvPr id="5" name="Group 18"/>
          <p:cNvGrpSpPr>
            <a:grpSpLocks/>
          </p:cNvGrpSpPr>
          <p:nvPr/>
        </p:nvGrpSpPr>
        <p:grpSpPr bwMode="auto">
          <a:xfrm>
            <a:off x="6864350" y="3416300"/>
            <a:ext cx="571500" cy="701675"/>
            <a:chOff x="4324" y="2152"/>
            <a:chExt cx="360" cy="442"/>
          </a:xfrm>
        </p:grpSpPr>
        <p:cxnSp>
          <p:nvCxnSpPr>
            <p:cNvPr id="13326" name="AutoShape 19"/>
            <p:cNvCxnSpPr>
              <a:cxnSpLocks noChangeShapeType="1"/>
              <a:stCxn id="13335" idx="2"/>
              <a:endCxn id="393221" idx="0"/>
            </p:cNvCxnSpPr>
            <p:nvPr/>
          </p:nvCxnSpPr>
          <p:spPr bwMode="auto">
            <a:xfrm>
              <a:off x="4334" y="2152"/>
              <a:ext cx="44" cy="442"/>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13327" name="Text Box 20"/>
            <p:cNvSpPr txBox="1">
              <a:spLocks noChangeArrowheads="1"/>
            </p:cNvSpPr>
            <p:nvPr/>
          </p:nvSpPr>
          <p:spPr bwMode="auto">
            <a:xfrm>
              <a:off x="4324" y="2232"/>
              <a:ext cx="36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b="1">
                  <a:latin typeface="Arial" panose="020B0604020202020204" pitchFamily="34" charset="0"/>
                </a:rPr>
                <a:t>Yes</a:t>
              </a:r>
            </a:p>
          </p:txBody>
        </p:sp>
      </p:grpSp>
      <p:grpSp>
        <p:nvGrpSpPr>
          <p:cNvPr id="6" name="Group 21"/>
          <p:cNvGrpSpPr>
            <a:grpSpLocks/>
          </p:cNvGrpSpPr>
          <p:nvPr/>
        </p:nvGrpSpPr>
        <p:grpSpPr bwMode="auto">
          <a:xfrm>
            <a:off x="5091113" y="2852738"/>
            <a:ext cx="954087" cy="2354262"/>
            <a:chOff x="3207" y="1797"/>
            <a:chExt cx="601" cy="1483"/>
          </a:xfrm>
        </p:grpSpPr>
        <p:sp>
          <p:nvSpPr>
            <p:cNvPr id="13323" name="Line 22"/>
            <p:cNvSpPr>
              <a:spLocks noChangeShapeType="1"/>
            </p:cNvSpPr>
            <p:nvPr/>
          </p:nvSpPr>
          <p:spPr bwMode="auto">
            <a:xfrm flipH="1" flipV="1">
              <a:off x="3211" y="3278"/>
              <a:ext cx="597" cy="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24" name="Line 23"/>
            <p:cNvSpPr>
              <a:spLocks noChangeShapeType="1"/>
            </p:cNvSpPr>
            <p:nvPr/>
          </p:nvSpPr>
          <p:spPr bwMode="auto">
            <a:xfrm flipH="1" flipV="1">
              <a:off x="3217" y="1802"/>
              <a:ext cx="0" cy="147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25" name="Line 24"/>
            <p:cNvSpPr>
              <a:spLocks noChangeShapeType="1"/>
            </p:cNvSpPr>
            <p:nvPr/>
          </p:nvSpPr>
          <p:spPr bwMode="auto">
            <a:xfrm>
              <a:off x="3207" y="1797"/>
              <a:ext cx="444"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32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321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3219">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3219">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3219">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32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3219">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3219">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bldLvl="2"/>
      <p:bldP spid="393220" grpId="0" animBg="1"/>
      <p:bldP spid="3932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ea typeface="ＭＳ Ｐゴシック" panose="020B0600070205080204" pitchFamily="34" charset="-128"/>
              </a:rPr>
              <a:t>Post-Test Loops (Not Implemented In Python)</a:t>
            </a:r>
          </a:p>
        </p:txBody>
      </p:sp>
      <p:sp>
        <p:nvSpPr>
          <p:cNvPr id="394243" name="Rectangle 3"/>
          <p:cNvSpPr>
            <a:spLocks noGrp="1" noChangeArrowheads="1"/>
          </p:cNvSpPr>
          <p:nvPr>
            <p:ph idx="1"/>
          </p:nvPr>
        </p:nvSpPr>
        <p:spPr>
          <a:xfrm>
            <a:off x="465138" y="1100138"/>
            <a:ext cx="4565650" cy="5368925"/>
          </a:xfrm>
        </p:spPr>
        <p:txBody>
          <a:bodyPr/>
          <a:lstStyle/>
          <a:p>
            <a:pPr marL="457200" indent="-457200">
              <a:lnSpc>
                <a:spcPct val="80000"/>
              </a:lnSpc>
              <a:buFontTx/>
              <a:buAutoNum type="arabicPeriod"/>
              <a:tabLst>
                <a:tab pos="685800" algn="l"/>
              </a:tabLst>
            </a:pPr>
            <a:r>
              <a:rPr lang="en-US" altLang="en-US" smtClean="0">
                <a:ea typeface="ＭＳ Ｐゴシック" panose="020B0600070205080204" pitchFamily="34" charset="-128"/>
              </a:rPr>
              <a:t>Initialize loop control (sometimes not needed because initialization occurs when the control is updated)</a:t>
            </a:r>
          </a:p>
          <a:p>
            <a:pPr marL="457200" indent="-457200">
              <a:lnSpc>
                <a:spcPct val="80000"/>
              </a:lnSpc>
              <a:buFontTx/>
              <a:buAutoNum type="arabicPeriod"/>
              <a:tabLst>
                <a:tab pos="685800" algn="l"/>
              </a:tabLst>
            </a:pPr>
            <a:r>
              <a:rPr lang="en-US" altLang="en-US" smtClean="0">
                <a:ea typeface="ＭＳ Ｐゴシック" panose="020B0600070205080204" pitchFamily="34" charset="-128"/>
              </a:rPr>
              <a:t>Execute the body of the loop (the part to be repeated)</a:t>
            </a:r>
          </a:p>
          <a:p>
            <a:pPr marL="457200" indent="-457200">
              <a:lnSpc>
                <a:spcPct val="80000"/>
              </a:lnSpc>
              <a:buFontTx/>
              <a:buAutoNum type="arabicPeriod"/>
              <a:tabLst>
                <a:tab pos="685800" algn="l"/>
              </a:tabLst>
            </a:pPr>
            <a:r>
              <a:rPr lang="en-US" altLang="en-US" smtClean="0">
                <a:ea typeface="ＭＳ Ｐゴシック" panose="020B0600070205080204" pitchFamily="34" charset="-128"/>
              </a:rPr>
              <a:t>Update the loop control</a:t>
            </a:r>
          </a:p>
          <a:p>
            <a:pPr marL="457200" indent="-457200">
              <a:lnSpc>
                <a:spcPct val="80000"/>
              </a:lnSpc>
              <a:buFontTx/>
              <a:buAutoNum type="arabicPeriod"/>
              <a:tabLst>
                <a:tab pos="685800" algn="l"/>
              </a:tabLst>
            </a:pPr>
            <a:r>
              <a:rPr lang="en-US" altLang="en-US" smtClean="0">
                <a:ea typeface="ＭＳ Ｐゴシック" panose="020B0600070205080204" pitchFamily="34" charset="-128"/>
              </a:rPr>
              <a:t>Check if the repetition condition has been met</a:t>
            </a:r>
          </a:p>
          <a:p>
            <a:pPr marL="838200" lvl="1" indent="-381000">
              <a:lnSpc>
                <a:spcPct val="90000"/>
              </a:lnSpc>
              <a:buFontTx/>
              <a:buAutoNum type="alphaLcPeriod"/>
              <a:tabLst>
                <a:tab pos="685800" algn="l"/>
              </a:tabLst>
            </a:pPr>
            <a:r>
              <a:rPr lang="en-US" altLang="en-US" sz="2400" smtClean="0">
                <a:ea typeface="ＭＳ Ｐゴシック" panose="020B0600070205080204" pitchFamily="34" charset="-128"/>
              </a:rPr>
              <a:t>If the condition has been met then go through the loop again (go to Step 2)</a:t>
            </a:r>
          </a:p>
          <a:p>
            <a:pPr marL="838200" lvl="1" indent="-381000">
              <a:lnSpc>
                <a:spcPct val="90000"/>
              </a:lnSpc>
              <a:buFontTx/>
              <a:buAutoNum type="alphaLcPeriod"/>
              <a:tabLst>
                <a:tab pos="685800" algn="l"/>
              </a:tabLst>
            </a:pPr>
            <a:r>
              <a:rPr lang="en-US" altLang="en-US" sz="2400" smtClean="0">
                <a:ea typeface="ＭＳ Ｐゴシック" panose="020B0600070205080204" pitchFamily="34" charset="-128"/>
              </a:rPr>
              <a:t>If the condition hasn’t been met then the loop ends.</a:t>
            </a:r>
          </a:p>
          <a:p>
            <a:pPr marL="838200" lvl="1" indent="-381000">
              <a:lnSpc>
                <a:spcPct val="90000"/>
              </a:lnSpc>
              <a:buFontTx/>
              <a:buAutoNum type="alphaLcPeriod"/>
              <a:tabLst>
                <a:tab pos="685800" algn="l"/>
              </a:tabLst>
            </a:pPr>
            <a:endParaRPr lang="en-US" altLang="en-US" sz="2400" smtClean="0">
              <a:ea typeface="ＭＳ Ｐゴシック" panose="020B0600070205080204" pitchFamily="34" charset="-128"/>
            </a:endParaRPr>
          </a:p>
        </p:txBody>
      </p:sp>
      <p:sp>
        <p:nvSpPr>
          <p:cNvPr id="394244" name="Rectangle 4"/>
          <p:cNvSpPr>
            <a:spLocks noChangeArrowheads="1"/>
          </p:cNvSpPr>
          <p:nvPr/>
        </p:nvSpPr>
        <p:spPr bwMode="auto">
          <a:xfrm>
            <a:off x="6026150" y="1122363"/>
            <a:ext cx="2063750"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Initialize loop control</a:t>
            </a:r>
          </a:p>
        </p:txBody>
      </p:sp>
      <p:grpSp>
        <p:nvGrpSpPr>
          <p:cNvPr id="2" name="Group 5"/>
          <p:cNvGrpSpPr>
            <a:grpSpLocks/>
          </p:cNvGrpSpPr>
          <p:nvPr/>
        </p:nvGrpSpPr>
        <p:grpSpPr bwMode="auto">
          <a:xfrm>
            <a:off x="6338888" y="1490663"/>
            <a:ext cx="1455737" cy="1358900"/>
            <a:chOff x="3831" y="1054"/>
            <a:chExt cx="917" cy="856"/>
          </a:xfrm>
        </p:grpSpPr>
        <p:sp>
          <p:nvSpPr>
            <p:cNvPr id="14358" name="Rectangle 6"/>
            <p:cNvSpPr>
              <a:spLocks noChangeArrowheads="1"/>
            </p:cNvSpPr>
            <p:nvPr/>
          </p:nvSpPr>
          <p:spPr bwMode="auto">
            <a:xfrm>
              <a:off x="3831" y="1674"/>
              <a:ext cx="917" cy="236"/>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Execute body</a:t>
              </a:r>
            </a:p>
          </p:txBody>
        </p:sp>
        <p:cxnSp>
          <p:nvCxnSpPr>
            <p:cNvPr id="14359" name="AutoShape 7"/>
            <p:cNvCxnSpPr>
              <a:cxnSpLocks noChangeShapeType="1"/>
              <a:stCxn id="394244" idx="2"/>
              <a:endCxn id="14358" idx="0"/>
            </p:cNvCxnSpPr>
            <p:nvPr/>
          </p:nvCxnSpPr>
          <p:spPr bwMode="auto">
            <a:xfrm>
              <a:off x="4284" y="1054"/>
              <a:ext cx="6" cy="620"/>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3" name="Group 7"/>
          <p:cNvGrpSpPr>
            <a:grpSpLocks/>
          </p:cNvGrpSpPr>
          <p:nvPr/>
        </p:nvGrpSpPr>
        <p:grpSpPr bwMode="auto">
          <a:xfrm>
            <a:off x="6375399" y="2843213"/>
            <a:ext cx="1546225" cy="915988"/>
            <a:chOff x="6286500" y="3044197"/>
            <a:chExt cx="1546225" cy="915028"/>
          </a:xfrm>
        </p:grpSpPr>
        <p:sp>
          <p:nvSpPr>
            <p:cNvPr id="14356" name="Rectangle 9"/>
            <p:cNvSpPr>
              <a:spLocks noChangeArrowheads="1"/>
            </p:cNvSpPr>
            <p:nvPr/>
          </p:nvSpPr>
          <p:spPr bwMode="auto">
            <a:xfrm>
              <a:off x="6286500" y="3584575"/>
              <a:ext cx="1546225"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Update control</a:t>
              </a:r>
            </a:p>
          </p:txBody>
        </p:sp>
        <p:cxnSp>
          <p:nvCxnSpPr>
            <p:cNvPr id="14357" name="AutoShape 10"/>
            <p:cNvCxnSpPr>
              <a:cxnSpLocks noChangeShapeType="1"/>
              <a:stCxn id="14358" idx="2"/>
              <a:endCxn id="14356" idx="0"/>
            </p:cNvCxnSpPr>
            <p:nvPr/>
          </p:nvCxnSpPr>
          <p:spPr bwMode="auto">
            <a:xfrm flipH="1">
              <a:off x="7059613" y="3044197"/>
              <a:ext cx="7144" cy="540378"/>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4" name="Group 11"/>
          <p:cNvGrpSpPr>
            <a:grpSpLocks/>
          </p:cNvGrpSpPr>
          <p:nvPr/>
        </p:nvGrpSpPr>
        <p:grpSpPr bwMode="auto">
          <a:xfrm>
            <a:off x="5145088" y="2644775"/>
            <a:ext cx="1193800" cy="2138363"/>
            <a:chOff x="3079" y="1781"/>
            <a:chExt cx="752" cy="1347"/>
          </a:xfrm>
        </p:grpSpPr>
        <p:sp>
          <p:nvSpPr>
            <p:cNvPr id="14352" name="Text Box 12"/>
            <p:cNvSpPr txBox="1">
              <a:spLocks noChangeArrowheads="1"/>
            </p:cNvSpPr>
            <p:nvPr/>
          </p:nvSpPr>
          <p:spPr bwMode="auto">
            <a:xfrm>
              <a:off x="3152" y="2928"/>
              <a:ext cx="36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b="1">
                  <a:latin typeface="Arial" panose="020B0604020202020204" pitchFamily="34" charset="0"/>
                </a:rPr>
                <a:t>Yes</a:t>
              </a:r>
            </a:p>
          </p:txBody>
        </p:sp>
        <p:sp>
          <p:nvSpPr>
            <p:cNvPr id="14353" name="Line 13"/>
            <p:cNvSpPr>
              <a:spLocks noChangeShapeType="1"/>
            </p:cNvSpPr>
            <p:nvPr/>
          </p:nvSpPr>
          <p:spPr bwMode="auto">
            <a:xfrm flipH="1" flipV="1">
              <a:off x="3079" y="3118"/>
              <a:ext cx="597" cy="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4354" name="Line 14"/>
            <p:cNvSpPr>
              <a:spLocks noChangeShapeType="1"/>
            </p:cNvSpPr>
            <p:nvPr/>
          </p:nvSpPr>
          <p:spPr bwMode="auto">
            <a:xfrm flipH="1" flipV="1">
              <a:off x="3085" y="1786"/>
              <a:ext cx="8" cy="134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4355" name="Line 15"/>
            <p:cNvSpPr>
              <a:spLocks noChangeShapeType="1"/>
            </p:cNvSpPr>
            <p:nvPr/>
          </p:nvSpPr>
          <p:spPr bwMode="auto">
            <a:xfrm>
              <a:off x="3079" y="1781"/>
              <a:ext cx="752" cy="8"/>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grpSp>
      <p:grpSp>
        <p:nvGrpSpPr>
          <p:cNvPr id="5" name="Group 16"/>
          <p:cNvGrpSpPr>
            <a:grpSpLocks/>
          </p:cNvGrpSpPr>
          <p:nvPr/>
        </p:nvGrpSpPr>
        <p:grpSpPr bwMode="auto">
          <a:xfrm>
            <a:off x="6026150" y="3758807"/>
            <a:ext cx="2244725" cy="1593850"/>
            <a:chOff x="3656" y="2484"/>
            <a:chExt cx="1278" cy="1004"/>
          </a:xfrm>
          <a:solidFill>
            <a:schemeClr val="bg2">
              <a:lumMod val="50000"/>
            </a:schemeClr>
          </a:solidFill>
        </p:grpSpPr>
        <p:sp>
          <p:nvSpPr>
            <p:cNvPr id="14350" name="AutoShape 17"/>
            <p:cNvSpPr>
              <a:spLocks noChangeArrowheads="1"/>
            </p:cNvSpPr>
            <p:nvPr/>
          </p:nvSpPr>
          <p:spPr bwMode="auto">
            <a:xfrm>
              <a:off x="3656" y="2754"/>
              <a:ext cx="1278" cy="734"/>
            </a:xfrm>
            <a:prstGeom prst="diamond">
              <a:avLst/>
            </a:prstGeom>
            <a:grp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dirty="0">
                  <a:solidFill>
                    <a:srgbClr val="FFFFFF"/>
                  </a:solidFill>
                  <a:latin typeface="Arial" panose="020B0604020202020204" pitchFamily="34" charset="0"/>
                </a:rPr>
                <a:t>Condition met?</a:t>
              </a:r>
            </a:p>
          </p:txBody>
        </p:sp>
        <p:cxnSp>
          <p:nvCxnSpPr>
            <p:cNvPr id="14351" name="AutoShape 18"/>
            <p:cNvCxnSpPr>
              <a:cxnSpLocks noChangeShapeType="1"/>
              <a:stCxn id="14356" idx="2"/>
              <a:endCxn id="14350" idx="0"/>
            </p:cNvCxnSpPr>
            <p:nvPr/>
          </p:nvCxnSpPr>
          <p:spPr bwMode="auto">
            <a:xfrm>
              <a:off x="4295" y="2484"/>
              <a:ext cx="0" cy="270"/>
            </a:xfrm>
            <a:prstGeom prst="straightConnector1">
              <a:avLst/>
            </a:prstGeom>
            <a:grp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10" name="Group 9"/>
          <p:cNvGrpSpPr>
            <a:grpSpLocks/>
          </p:cNvGrpSpPr>
          <p:nvPr/>
        </p:nvGrpSpPr>
        <p:grpSpPr bwMode="auto">
          <a:xfrm>
            <a:off x="6026150" y="5352655"/>
            <a:ext cx="2252663" cy="1322783"/>
            <a:chOff x="6026150" y="5352663"/>
            <a:chExt cx="2252662" cy="1323180"/>
          </a:xfrm>
        </p:grpSpPr>
        <p:sp>
          <p:nvSpPr>
            <p:cNvPr id="14346" name="Oval 20"/>
            <p:cNvSpPr>
              <a:spLocks noChangeArrowheads="1"/>
            </p:cNvSpPr>
            <p:nvPr/>
          </p:nvSpPr>
          <p:spPr bwMode="auto">
            <a:xfrm>
              <a:off x="6026150" y="5853261"/>
              <a:ext cx="2252662" cy="82258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After the loop (done looping)</a:t>
              </a:r>
            </a:p>
          </p:txBody>
        </p:sp>
        <p:grpSp>
          <p:nvGrpSpPr>
            <p:cNvPr id="14347" name="Group 8"/>
            <p:cNvGrpSpPr>
              <a:grpSpLocks/>
            </p:cNvGrpSpPr>
            <p:nvPr/>
          </p:nvGrpSpPr>
          <p:grpSpPr bwMode="auto">
            <a:xfrm>
              <a:off x="7148512" y="5352663"/>
              <a:ext cx="607389" cy="500598"/>
              <a:chOff x="7148512" y="5352663"/>
              <a:chExt cx="607389" cy="500598"/>
            </a:xfrm>
          </p:grpSpPr>
          <p:sp>
            <p:nvSpPr>
              <p:cNvPr id="14348" name="Text Box 21"/>
              <p:cNvSpPr txBox="1">
                <a:spLocks noChangeArrowheads="1"/>
              </p:cNvSpPr>
              <p:nvPr/>
            </p:nvSpPr>
            <p:spPr bwMode="auto">
              <a:xfrm>
                <a:off x="7184401" y="5413560"/>
                <a:ext cx="571500" cy="28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b="1">
                    <a:latin typeface="Arial" panose="020B0604020202020204" pitchFamily="34" charset="0"/>
                  </a:rPr>
                  <a:t>No</a:t>
                </a:r>
              </a:p>
            </p:txBody>
          </p:sp>
          <p:cxnSp>
            <p:nvCxnSpPr>
              <p:cNvPr id="14349" name="AutoShape 22"/>
              <p:cNvCxnSpPr>
                <a:cxnSpLocks noChangeShapeType="1"/>
                <a:stCxn id="14350" idx="2"/>
                <a:endCxn id="14346" idx="0"/>
              </p:cNvCxnSpPr>
              <p:nvPr/>
            </p:nvCxnSpPr>
            <p:spPr bwMode="auto">
              <a:xfrm>
                <a:off x="7148512" y="5352663"/>
                <a:ext cx="3969" cy="500598"/>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4243">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424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4243">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4243">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bldLvl="2"/>
      <p:bldP spid="394244" grpId="0" animBg="1"/>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36336</TotalTime>
  <Pages>8</Pages>
  <Words>4811</Words>
  <Application>Microsoft Office PowerPoint</Application>
  <PresentationFormat>On-screen Show (4:3)</PresentationFormat>
  <Paragraphs>672</Paragraphs>
  <Slides>78</Slides>
  <Notes>39</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ＭＳ Ｐゴシック</vt:lpstr>
      <vt:lpstr>Arial</vt:lpstr>
      <vt:lpstr>Calibri</vt:lpstr>
      <vt:lpstr>Chiller</vt:lpstr>
      <vt:lpstr>Comic Sans MS</vt:lpstr>
      <vt:lpstr>Consolas</vt:lpstr>
      <vt:lpstr>Times New Roman</vt:lpstr>
      <vt:lpstr>evaluation_intro</vt:lpstr>
      <vt:lpstr>CPSC 231:  Loops In Python</vt:lpstr>
      <vt:lpstr>Repetition: Computer View</vt:lpstr>
      <vt:lpstr>Looping/Repetition</vt:lpstr>
      <vt:lpstr>How To Determine If Loops Can Be Applied</vt:lpstr>
      <vt:lpstr>How To Determine If Loops Can Be Applied (2)</vt:lpstr>
      <vt:lpstr>Basic Structure Of Loops</vt:lpstr>
      <vt:lpstr>Types Of Loops</vt:lpstr>
      <vt:lpstr>Pre-Test Loops</vt:lpstr>
      <vt:lpstr>Post-Test Loops (Not Implemented In Python)</vt:lpstr>
      <vt:lpstr>Pre-Test Loops In Python</vt:lpstr>
      <vt:lpstr>Post-Loops In Python</vt:lpstr>
      <vt:lpstr>The While Loop</vt:lpstr>
      <vt:lpstr>The While Loop (2)</vt:lpstr>
      <vt:lpstr>The While Loop (2)</vt:lpstr>
      <vt:lpstr>Tracing The While Loop</vt:lpstr>
      <vt:lpstr>Countdown Loop</vt:lpstr>
      <vt:lpstr>Tracing The Count Down While Loop</vt:lpstr>
      <vt:lpstr>Common Mistakes: While Loops</vt:lpstr>
      <vt:lpstr>Practice Exercise #1</vt:lpstr>
      <vt:lpstr>The For Loop</vt:lpstr>
      <vt:lpstr>The For Loop</vt:lpstr>
      <vt:lpstr>Tracing The First For Loop Example</vt:lpstr>
      <vt:lpstr>Counting Down With A For Loop</vt:lpstr>
      <vt:lpstr>Tracing The Second For Loop Example</vt:lpstr>
      <vt:lpstr>For Loop: Stepping Through A Sequence Of Characters</vt:lpstr>
      <vt:lpstr>Erroneous For Loops (If There Is Time)</vt:lpstr>
      <vt:lpstr>Loop Increments Need Not Be Limited To One</vt:lpstr>
      <vt:lpstr>Sentinel Controlled Loops</vt:lpstr>
      <vt:lpstr>Sentinel Controlled Loops (2)</vt:lpstr>
      <vt:lpstr>Recap: What Looping Constructs Are Available In Python/When To Use Them</vt:lpstr>
      <vt:lpstr>Common Mistake #1</vt:lpstr>
      <vt:lpstr>Common Mistake #1: Example</vt:lpstr>
      <vt:lpstr>Nesting</vt:lpstr>
      <vt:lpstr>Recognizing When Nesting Is Needed</vt:lpstr>
      <vt:lpstr>IF Nested Inside A While</vt:lpstr>
      <vt:lpstr>Recognizing When Nesting Is Needed</vt:lpstr>
      <vt:lpstr>While Nested Inside An IF</vt:lpstr>
      <vt:lpstr>Recognizing When Nesting Is Needed</vt:lpstr>
      <vt:lpstr>Pseudo Code</vt:lpstr>
      <vt:lpstr>Nested Loop: Example Process In Pseudo Code</vt:lpstr>
      <vt:lpstr>While Nested Inside Another While</vt:lpstr>
      <vt:lpstr>Analyzing Another Nested Loop</vt:lpstr>
      <vt:lpstr>Practice Example #2: Nesting</vt:lpstr>
      <vt:lpstr>Step #1 Solution</vt:lpstr>
      <vt:lpstr>Step #1 Completed: Now What?</vt:lpstr>
      <vt:lpstr>Step #2 Solution</vt:lpstr>
      <vt:lpstr>The Break Instruction</vt:lpstr>
      <vt:lpstr>The Break Should Be Rarely Used</vt:lpstr>
      <vt:lpstr>An Alternate To Using A ‘Break’</vt:lpstr>
      <vt:lpstr>Another Alternative To Using A ‘Break’</vt:lpstr>
      <vt:lpstr>Infinite Loops</vt:lpstr>
      <vt:lpstr>Infinite Loops (2)</vt:lpstr>
      <vt:lpstr>Testing Loops</vt:lpstr>
      <vt:lpstr>Testing Loops: An Example</vt:lpstr>
      <vt:lpstr>Extra Practice #3</vt:lpstr>
      <vt:lpstr>Not So Friendly Examples (If There Is Time)</vt:lpstr>
      <vt:lpstr>Some Rules (Of Thumb) For Designing Software (If There Is Time)</vt:lpstr>
      <vt:lpstr>Minimize The User’s Memory Load (If There Is Time)</vt:lpstr>
      <vt:lpstr>Minimize The User’s Memory Load (If There Is Time)</vt:lpstr>
      <vt:lpstr>Be Consistent (If There Is Time)</vt:lpstr>
      <vt:lpstr>Be Consistent (If There Is Time)</vt:lpstr>
      <vt:lpstr>Be Consistent (If There Is Time)</vt:lpstr>
      <vt:lpstr>Provide Feedback (If There Is Time)</vt:lpstr>
      <vt:lpstr>Provide Feedback (If There Is Time)</vt:lpstr>
      <vt:lpstr>Provide Feedback (If There Is Time)</vt:lpstr>
      <vt:lpstr>Provide Feedback (If There Is Time)</vt:lpstr>
      <vt:lpstr>Provide Clearly Marked Exits (If There Is Time)</vt:lpstr>
      <vt:lpstr>Provide Clearly Marked Exits (If There Is Time)</vt:lpstr>
      <vt:lpstr>Provide Clearly Marked Exits (If There Is Time)</vt:lpstr>
      <vt:lpstr>Provide Clearly Marked Exits (If There Is Time)</vt:lpstr>
      <vt:lpstr>Deal With Errors In A Helpful And  Positive Manner (If There Is Time)</vt:lpstr>
      <vt:lpstr>Rules Of Thumb For Error Messages (If There Is Time)</vt:lpstr>
      <vt:lpstr>Examples Of Bad Error Messages (If There Is Time)</vt:lpstr>
      <vt:lpstr> (If There Is Time)</vt:lpstr>
      <vt:lpstr> (If There Is Time)</vt:lpstr>
      <vt:lpstr>I’d Rather Deal With The ‘Any’ Key (If There Is Time)</vt:lpstr>
      <vt:lpstr>After This Section You Should Now Know</vt:lpstr>
      <vt:lpstr>Copyright Notification</vt:lpstr>
    </vt:vector>
  </TitlesOfParts>
  <Company>Department of Computer Science, University of Calgary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Repetition using loops</dc:title>
  <dc:subject>Introduction to Programming for Computer Science Majors</dc:subject>
  <dc:creator>James Tam</dc:creator>
  <cp:keywords>Python</cp:keywords>
  <cp:lastModifiedBy>James Tam</cp:lastModifiedBy>
  <cp:revision>3137</cp:revision>
  <cp:lastPrinted>2014-08-25T22:49:30Z</cp:lastPrinted>
  <dcterms:created xsi:type="dcterms:W3CDTF">1995-08-18T10:27:02Z</dcterms:created>
  <dcterms:modified xsi:type="dcterms:W3CDTF">2017-05-17T00:27:15Z</dcterms:modified>
  <cp:category>Course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