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367" r:id="rId3"/>
    <p:sldId id="392" r:id="rId4"/>
    <p:sldId id="257" r:id="rId5"/>
    <p:sldId id="341" r:id="rId6"/>
    <p:sldId id="258" r:id="rId7"/>
    <p:sldId id="390" r:id="rId8"/>
    <p:sldId id="260" r:id="rId9"/>
    <p:sldId id="393" r:id="rId10"/>
    <p:sldId id="363" r:id="rId11"/>
    <p:sldId id="262" r:id="rId12"/>
    <p:sldId id="263" r:id="rId13"/>
    <p:sldId id="264" r:id="rId14"/>
    <p:sldId id="265" r:id="rId15"/>
    <p:sldId id="343" r:id="rId16"/>
    <p:sldId id="354" r:id="rId17"/>
    <p:sldId id="394" r:id="rId18"/>
    <p:sldId id="388" r:id="rId19"/>
    <p:sldId id="347" r:id="rId20"/>
    <p:sldId id="348" r:id="rId21"/>
    <p:sldId id="349" r:id="rId22"/>
    <p:sldId id="350" r:id="rId23"/>
    <p:sldId id="386" r:id="rId24"/>
    <p:sldId id="351" r:id="rId25"/>
    <p:sldId id="355" r:id="rId26"/>
    <p:sldId id="271" r:id="rId27"/>
    <p:sldId id="383" r:id="rId28"/>
    <p:sldId id="398" r:id="rId29"/>
    <p:sldId id="387" r:id="rId30"/>
    <p:sldId id="368" r:id="rId31"/>
    <p:sldId id="369" r:id="rId32"/>
    <p:sldId id="380" r:id="rId33"/>
    <p:sldId id="370" r:id="rId34"/>
    <p:sldId id="371" r:id="rId35"/>
    <p:sldId id="372" r:id="rId36"/>
    <p:sldId id="373" r:id="rId37"/>
    <p:sldId id="375" r:id="rId38"/>
    <p:sldId id="381" r:id="rId39"/>
    <p:sldId id="376" r:id="rId40"/>
    <p:sldId id="377" r:id="rId41"/>
    <p:sldId id="378" r:id="rId42"/>
    <p:sldId id="379" r:id="rId43"/>
    <p:sldId id="365" r:id="rId44"/>
    <p:sldId id="278" r:id="rId45"/>
    <p:sldId id="281" r:id="rId46"/>
    <p:sldId id="282" r:id="rId47"/>
    <p:sldId id="284" r:id="rId48"/>
    <p:sldId id="389" r:id="rId49"/>
    <p:sldId id="285" r:id="rId50"/>
    <p:sldId id="286" r:id="rId51"/>
    <p:sldId id="287" r:id="rId52"/>
    <p:sldId id="356" r:id="rId53"/>
    <p:sldId id="291" r:id="rId54"/>
    <p:sldId id="292" r:id="rId55"/>
    <p:sldId id="293" r:id="rId56"/>
    <p:sldId id="294" r:id="rId57"/>
    <p:sldId id="395" r:id="rId58"/>
    <p:sldId id="396" r:id="rId59"/>
    <p:sldId id="397" r:id="rId60"/>
    <p:sldId id="298" r:id="rId61"/>
    <p:sldId id="299" r:id="rId62"/>
    <p:sldId id="300" r:id="rId63"/>
    <p:sldId id="301" r:id="rId64"/>
    <p:sldId id="302" r:id="rId65"/>
    <p:sldId id="366" r:id="rId66"/>
    <p:sldId id="303" r:id="rId67"/>
    <p:sldId id="352" r:id="rId68"/>
    <p:sldId id="357" r:id="rId69"/>
    <p:sldId id="314" r:id="rId70"/>
    <p:sldId id="315" r:id="rId71"/>
    <p:sldId id="316" r:id="rId72"/>
    <p:sldId id="399" r:id="rId73"/>
    <p:sldId id="317" r:id="rId74"/>
    <p:sldId id="318" r:id="rId75"/>
    <p:sldId id="319" r:id="rId76"/>
    <p:sldId id="320" r:id="rId77"/>
    <p:sldId id="321" r:id="rId78"/>
    <p:sldId id="322" r:id="rId79"/>
    <p:sldId id="384" r:id="rId80"/>
    <p:sldId id="360" r:id="rId81"/>
    <p:sldId id="323" r:id="rId82"/>
    <p:sldId id="324" r:id="rId83"/>
    <p:sldId id="325" r:id="rId84"/>
    <p:sldId id="326" r:id="rId85"/>
    <p:sldId id="327" r:id="rId86"/>
    <p:sldId id="328" r:id="rId87"/>
    <p:sldId id="329" r:id="rId88"/>
    <p:sldId id="330" r:id="rId89"/>
    <p:sldId id="331" r:id="rId90"/>
    <p:sldId id="332" r:id="rId91"/>
    <p:sldId id="361" r:id="rId92"/>
    <p:sldId id="333" r:id="rId93"/>
    <p:sldId id="385" r:id="rId94"/>
    <p:sldId id="362" r:id="rId95"/>
    <p:sldId id="382" r:id="rId96"/>
    <p:sldId id="338" r:id="rId97"/>
    <p:sldId id="339" r:id="rId98"/>
    <p:sldId id="340"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6" autoAdjust="0"/>
    <p:restoredTop sz="91727" autoAdjust="0"/>
  </p:normalViewPr>
  <p:slideViewPr>
    <p:cSldViewPr>
      <p:cViewPr varScale="1">
        <p:scale>
          <a:sx n="97" d="100"/>
          <a:sy n="97" d="100"/>
        </p:scale>
        <p:origin x="564" y="90"/>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76" d="100"/>
          <a:sy n="76" d="100"/>
        </p:scale>
        <p:origin x="-17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5/15/2017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5/15/2017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4561CB-22F0-47B2-810E-D50DA5CFB725}" type="slidenum">
              <a:rPr lang="en-US" altLang="en-US"/>
              <a:pPr eaLnBrk="1" hangingPunct="1"/>
              <a:t>14</a:t>
            </a:fld>
            <a:endParaRPr lang="en-US" altLang="en-US"/>
          </a:p>
        </p:txBody>
      </p:sp>
    </p:spTree>
    <p:extLst>
      <p:ext uri="{BB962C8B-B14F-4D97-AF65-F5344CB8AC3E}">
        <p14:creationId xmlns:p14="http://schemas.microsoft.com/office/powerpoint/2010/main" val="118668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a:t>
            </a:r>
            <a:r>
              <a:rPr lang="en-CA" altLang="en-US" dirty="0" err="1" smtClean="0"/>
              <a:t>csc</a:t>
            </a:r>
            <a:r>
              <a:rPr lang="en-CA" altLang="en-US" dirty="0" smtClean="0"/>
              <a:t> intro 11 ]&gt; python3 assignment.py </a:t>
            </a:r>
          </a:p>
          <a:p>
            <a:pPr eaLnBrk="1" hangingPunct="1">
              <a:spcBef>
                <a:spcPct val="0"/>
              </a:spcBef>
            </a:pPr>
            <a:r>
              <a:rPr lang="en-CA" altLang="en-US" dirty="0" smtClean="0"/>
              <a:t>3</a:t>
            </a:r>
          </a:p>
          <a:p>
            <a:pPr eaLnBrk="1" hangingPunct="1">
              <a:spcBef>
                <a:spcPct val="0"/>
              </a:spcBef>
            </a:pPr>
            <a:r>
              <a:rPr lang="en-CA" altLang="en-US" dirty="0" smtClean="0"/>
              <a:t>3 3</a:t>
            </a:r>
          </a:p>
          <a:p>
            <a:pPr eaLnBrk="1" hangingPunct="1">
              <a:spcBef>
                <a:spcPct val="0"/>
              </a:spcBef>
            </a:pPr>
            <a:r>
              <a:rPr lang="en-CA" altLang="en-US" dirty="0" smtClean="0"/>
              <a:t>6 3</a:t>
            </a:r>
          </a:p>
          <a:p>
            <a:pPr eaLnBrk="1" hangingPunct="1">
              <a:spcBef>
                <a:spcPct val="0"/>
              </a:spcBef>
            </a:pPr>
            <a:r>
              <a:rPr lang="en-CA" altLang="en-US" dirty="0" smtClean="0"/>
              <a:t>6 13</a:t>
            </a:r>
          </a:p>
          <a:p>
            <a:pPr eaLnBrk="1" hangingPunct="1">
              <a:spcBef>
                <a:spcPct val="0"/>
              </a:spcBef>
            </a:pPr>
            <a:endParaRPr lang="en-CA" altLang="en-US" dirty="0" smtClean="0"/>
          </a:p>
          <a:p>
            <a:pPr eaLnBrk="1" hangingPunct="1">
              <a:spcBef>
                <a:spcPct val="0"/>
              </a:spcBef>
            </a:pPr>
            <a:r>
              <a:rPr lang="en-CA" altLang="en-US" dirty="0" smtClean="0"/>
              <a:t>Stress</a:t>
            </a:r>
            <a:r>
              <a:rPr lang="en-CA" altLang="en-US" baseline="0" dirty="0" smtClean="0"/>
              <a:t> to students that unlike Math: x &amp; y are separate memory locations and while they CAN contain the same information they do not have because they are SEPARATE</a:t>
            </a:r>
            <a:endParaRPr lang="en-CA"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18</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22</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24</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29</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496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9AC49E-A112-4865-806D-E6260C4B9959}" type="slidenum">
              <a:rPr lang="en-US" altLang="en-US"/>
              <a:pPr eaLnBrk="1" hangingPunct="1"/>
              <a:t>33</a:t>
            </a:fld>
            <a:endParaRPr lang="en-US" altLang="en-US"/>
          </a:p>
        </p:txBody>
      </p:sp>
    </p:spTree>
    <p:extLst>
      <p:ext uri="{BB962C8B-B14F-4D97-AF65-F5344CB8AC3E}">
        <p14:creationId xmlns:p14="http://schemas.microsoft.com/office/powerpoint/2010/main" val="10227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25534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83F137D-4B73-4397-AB4E-E25821E27B1B}" type="slidenum">
              <a:rPr lang="en-US" altLang="en-US"/>
              <a:pPr eaLnBrk="1" hangingPunct="1"/>
              <a:t>35</a:t>
            </a:fld>
            <a:endParaRPr lang="en-US" altLang="en-US"/>
          </a:p>
        </p:txBody>
      </p:sp>
    </p:spTree>
    <p:extLst>
      <p:ext uri="{BB962C8B-B14F-4D97-AF65-F5344CB8AC3E}">
        <p14:creationId xmlns:p14="http://schemas.microsoft.com/office/powerpoint/2010/main" val="213085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186810-946F-4E36-A827-81458E002AE1}"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279721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158615-B8C7-4F71-BE1E-F9AA5D36E51D}" type="slidenum">
              <a:rPr lang="en-US" altLang="en-US"/>
              <a:pPr eaLnBrk="1" hangingPunct="1"/>
              <a:t>38</a:t>
            </a:fld>
            <a:endParaRPr lang="en-US" altLang="en-US"/>
          </a:p>
        </p:txBody>
      </p:sp>
    </p:spTree>
    <p:extLst>
      <p:ext uri="{BB962C8B-B14F-4D97-AF65-F5344CB8AC3E}">
        <p14:creationId xmlns:p14="http://schemas.microsoft.com/office/powerpoint/2010/main" val="3112766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6840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68D4F1C-9833-48CF-8C62-97943BAD766A}" type="slidenum">
              <a:rPr lang="en-US" altLang="en-US"/>
              <a:pPr eaLnBrk="1" hangingPunct="1"/>
              <a:t>40</a:t>
            </a:fld>
            <a:endParaRPr lang="en-US" altLang="en-US"/>
          </a:p>
        </p:txBody>
      </p:sp>
    </p:spTree>
    <p:extLst>
      <p:ext uri="{BB962C8B-B14F-4D97-AF65-F5344CB8AC3E}">
        <p14:creationId xmlns:p14="http://schemas.microsoft.com/office/powerpoint/2010/main" val="142634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F8142E-8A03-426C-9560-280895FD2316}" type="slidenum">
              <a:rPr lang="en-US" altLang="en-US"/>
              <a:pPr eaLnBrk="1" hangingPunct="1"/>
              <a:t>42</a:t>
            </a:fld>
            <a:endParaRPr lang="en-US" altLang="en-US"/>
          </a:p>
        </p:txBody>
      </p:sp>
    </p:spTree>
    <p:extLst>
      <p:ext uri="{BB962C8B-B14F-4D97-AF65-F5344CB8AC3E}">
        <p14:creationId xmlns:p14="http://schemas.microsoft.com/office/powerpoint/2010/main" val="34555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A91D0-CCB1-4154-BDD0-CE0BF3C610FC}" type="slidenum">
              <a:rPr lang="en-US" altLang="en-US"/>
              <a:pPr eaLnBrk="1" hangingPunct="1"/>
              <a:t>44</a:t>
            </a:fld>
            <a:endParaRPr lang="en-US" altLang="en-US"/>
          </a:p>
        </p:txBody>
      </p:sp>
    </p:spTree>
    <p:extLst>
      <p:ext uri="{BB962C8B-B14F-4D97-AF65-F5344CB8AC3E}">
        <p14:creationId xmlns:p14="http://schemas.microsoft.com/office/powerpoint/2010/main" val="252402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60A8A9-BA4C-43AE-A01E-42E032D9F115}"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6901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404335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52C284-9753-437F-9C17-63449E24D6A9}" type="slidenum">
              <a:rPr lang="en-US" altLang="en-US"/>
              <a:pPr eaLnBrk="1" hangingPunct="1"/>
              <a:t>47</a:t>
            </a:fld>
            <a:endParaRPr lang="en-US" altLang="en-US"/>
          </a:p>
        </p:txBody>
      </p:sp>
    </p:spTree>
    <p:extLst>
      <p:ext uri="{BB962C8B-B14F-4D97-AF65-F5344CB8AC3E}">
        <p14:creationId xmlns:p14="http://schemas.microsoft.com/office/powerpoint/2010/main" val="222481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8B1347-9650-4C5A-BE57-EC8EE08087A4}" type="slidenum">
              <a:rPr lang="en-US" altLang="en-US"/>
              <a:pPr eaLnBrk="1" hangingPunct="1"/>
              <a:t>48</a:t>
            </a:fld>
            <a:endParaRPr lang="en-US" altLang="en-US"/>
          </a:p>
        </p:txBody>
      </p:sp>
    </p:spTree>
    <p:extLst>
      <p:ext uri="{BB962C8B-B14F-4D97-AF65-F5344CB8AC3E}">
        <p14:creationId xmlns:p14="http://schemas.microsoft.com/office/powerpoint/2010/main" val="120537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3DEE1-EB3D-4016-BA29-B73ACBA99D31}" type="slidenum">
              <a:rPr lang="en-US" altLang="en-US"/>
              <a:pPr eaLnBrk="1" hangingPunct="1"/>
              <a:t>49</a:t>
            </a:fld>
            <a:endParaRPr lang="en-US" altLang="en-US"/>
          </a:p>
        </p:txBody>
      </p:sp>
    </p:spTree>
    <p:extLst>
      <p:ext uri="{BB962C8B-B14F-4D97-AF65-F5344CB8AC3E}">
        <p14:creationId xmlns:p14="http://schemas.microsoft.com/office/powerpoint/2010/main" val="342818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63510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E49DAB-1BFE-4B57-A5CD-E826CEBB5136}" type="slidenum">
              <a:rPr lang="en-US" altLang="en-US"/>
              <a:pPr eaLnBrk="1" hangingPunct="1"/>
              <a:t>51</a:t>
            </a:fld>
            <a:endParaRPr lang="en-US" altLang="en-US"/>
          </a:p>
        </p:txBody>
      </p:sp>
    </p:spTree>
    <p:extLst>
      <p:ext uri="{BB962C8B-B14F-4D97-AF65-F5344CB8AC3E}">
        <p14:creationId xmlns:p14="http://schemas.microsoft.com/office/powerpoint/2010/main" val="3669468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179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54</a:t>
            </a:fld>
            <a:endParaRPr lang="en-US" altLang="en-US"/>
          </a:p>
        </p:txBody>
      </p:sp>
    </p:spTree>
    <p:extLst>
      <p:ext uri="{BB962C8B-B14F-4D97-AF65-F5344CB8AC3E}">
        <p14:creationId xmlns:p14="http://schemas.microsoft.com/office/powerpoint/2010/main" val="740441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55</a:t>
            </a:fld>
            <a:endParaRPr lang="en-US" altLang="en-US"/>
          </a:p>
        </p:txBody>
      </p:sp>
    </p:spTree>
    <p:extLst>
      <p:ext uri="{BB962C8B-B14F-4D97-AF65-F5344CB8AC3E}">
        <p14:creationId xmlns:p14="http://schemas.microsoft.com/office/powerpoint/2010/main" val="218435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B0A7A7-8E33-4BC8-8360-D35AE2F4C4DC}" type="slidenum">
              <a:rPr lang="en-US" altLang="en-US"/>
              <a:pPr eaLnBrk="1" hangingPunct="1"/>
              <a:t>6</a:t>
            </a:fld>
            <a:endParaRPr lang="en-US" altLang="en-US"/>
          </a:p>
        </p:txBody>
      </p:sp>
    </p:spTree>
    <p:extLst>
      <p:ext uri="{BB962C8B-B14F-4D97-AF65-F5344CB8AC3E}">
        <p14:creationId xmlns:p14="http://schemas.microsoft.com/office/powerpoint/2010/main" val="1620502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852059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FFDB8AA-C37E-4C2F-97D7-91F7A58C877C}"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57</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6587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785AAFF3-15DD-4C13-BEEC-023FE7A19A88}"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4421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Calibri" panose="020F0502020204030204" pitchFamily="34" charset="0"/>
              <a:ea typeface="ＭＳ Ｐゴシック" panose="020B0600070205080204" pitchFamily="3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F73F3827-8E50-4701-80DD-467F832E3FA0}"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9192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441B18-3642-4DD5-ABB1-56A0BC7EAFE4}" type="slidenum">
              <a:rPr lang="en-US" altLang="en-US"/>
              <a:pPr eaLnBrk="1" hangingPunct="1"/>
              <a:t>60</a:t>
            </a:fld>
            <a:endParaRPr lang="en-US" altLang="en-US"/>
          </a:p>
        </p:txBody>
      </p:sp>
    </p:spTree>
    <p:extLst>
      <p:ext uri="{BB962C8B-B14F-4D97-AF65-F5344CB8AC3E}">
        <p14:creationId xmlns:p14="http://schemas.microsoft.com/office/powerpoint/2010/main" val="344672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8BCF86-0CDA-4679-924B-B28CEFB4D84C}" type="slidenum">
              <a:rPr lang="en-US" altLang="en-US"/>
              <a:pPr eaLnBrk="1" hangingPunct="1"/>
              <a:t>61</a:t>
            </a:fld>
            <a:endParaRPr lang="en-US" altLang="en-US"/>
          </a:p>
        </p:txBody>
      </p:sp>
    </p:spTree>
    <p:extLst>
      <p:ext uri="{BB962C8B-B14F-4D97-AF65-F5344CB8AC3E}">
        <p14:creationId xmlns:p14="http://schemas.microsoft.com/office/powerpoint/2010/main" val="2112585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05751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30840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3711706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02F80A-0721-4F89-A1DE-3D13063F3BAF}" type="slidenum">
              <a:rPr lang="en-US" altLang="en-US"/>
              <a:pPr eaLnBrk="1" hangingPunct="1"/>
              <a:t>65</a:t>
            </a:fld>
            <a:endParaRPr lang="en-US" altLang="en-US"/>
          </a:p>
        </p:txBody>
      </p:sp>
    </p:spTree>
    <p:extLst>
      <p:ext uri="{BB962C8B-B14F-4D97-AF65-F5344CB8AC3E}">
        <p14:creationId xmlns:p14="http://schemas.microsoft.com/office/powerpoint/2010/main" val="10472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8</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187829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6DFA64-4F72-404C-BBF2-7A32B548E4C6}" type="slidenum">
              <a:rPr lang="en-US" altLang="en-US"/>
              <a:pPr eaLnBrk="1" hangingPunct="1"/>
              <a:t>69</a:t>
            </a:fld>
            <a:endParaRPr lang="en-US" altLang="en-US"/>
          </a:p>
        </p:txBody>
      </p:sp>
    </p:spTree>
    <p:extLst>
      <p:ext uri="{BB962C8B-B14F-4D97-AF65-F5344CB8AC3E}">
        <p14:creationId xmlns:p14="http://schemas.microsoft.com/office/powerpoint/2010/main" val="1025117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432292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0954D-0581-4284-B944-A8DEC812A589}" type="slidenum">
              <a:rPr lang="en-US" altLang="en-US"/>
              <a:pPr eaLnBrk="1" hangingPunct="1"/>
              <a:t>71</a:t>
            </a:fld>
            <a:endParaRPr lang="en-US" altLang="en-US"/>
          </a:p>
        </p:txBody>
      </p:sp>
    </p:spTree>
    <p:extLst>
      <p:ext uri="{BB962C8B-B14F-4D97-AF65-F5344CB8AC3E}">
        <p14:creationId xmlns:p14="http://schemas.microsoft.com/office/powerpoint/2010/main" val="2280998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0954D-0581-4284-B944-A8DEC812A589}" type="slidenum">
              <a:rPr lang="en-US" altLang="en-US"/>
              <a:pPr eaLnBrk="1" hangingPunct="1"/>
              <a:t>72</a:t>
            </a:fld>
            <a:endParaRPr lang="en-US" altLang="en-US"/>
          </a:p>
        </p:txBody>
      </p:sp>
    </p:spTree>
    <p:extLst>
      <p:ext uri="{BB962C8B-B14F-4D97-AF65-F5344CB8AC3E}">
        <p14:creationId xmlns:p14="http://schemas.microsoft.com/office/powerpoint/2010/main" val="2249689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FF92F5-BA62-4903-BBFA-72F0FFB264C1}" type="slidenum">
              <a:rPr lang="en-US" altLang="en-US"/>
              <a:pPr eaLnBrk="1" hangingPunct="1">
                <a:spcBef>
                  <a:spcPct val="0"/>
                </a:spcBef>
              </a:pPr>
              <a:t>73</a:t>
            </a:fld>
            <a:endParaRPr lang="en-US" altLang="en-US"/>
          </a:p>
        </p:txBody>
      </p:sp>
    </p:spTree>
    <p:extLst>
      <p:ext uri="{BB962C8B-B14F-4D97-AF65-F5344CB8AC3E}">
        <p14:creationId xmlns:p14="http://schemas.microsoft.com/office/powerpoint/2010/main" val="1139112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t>
            </a: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630F61-EA98-4D80-BBF1-066F02AD0BA7}" type="slidenum">
              <a:rPr lang="en-US" altLang="en-US"/>
              <a:pPr eaLnBrk="1" hangingPunct="1">
                <a:spcBef>
                  <a:spcPct val="0"/>
                </a:spcBef>
              </a:pPr>
              <a:t>74</a:t>
            </a:fld>
            <a:endParaRPr lang="en-US" altLang="en-US"/>
          </a:p>
        </p:txBody>
      </p:sp>
    </p:spTree>
    <p:extLst>
      <p:ext uri="{BB962C8B-B14F-4D97-AF65-F5344CB8AC3E}">
        <p14:creationId xmlns:p14="http://schemas.microsoft.com/office/powerpoint/2010/main" val="2953647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dirty="0" smtClean="0"/>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1282DB-70F2-4F10-9F34-DD50F58338E4}" type="slidenum">
              <a:rPr lang="en-US" altLang="en-US"/>
              <a:pPr eaLnBrk="1" hangingPunct="1"/>
              <a:t>75</a:t>
            </a:fld>
            <a:endParaRPr lang="en-US" altLang="en-US"/>
          </a:p>
        </p:txBody>
      </p:sp>
    </p:spTree>
    <p:extLst>
      <p:ext uri="{BB962C8B-B14F-4D97-AF65-F5344CB8AC3E}">
        <p14:creationId xmlns:p14="http://schemas.microsoft.com/office/powerpoint/2010/main" val="24758988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5B0AAD-94C0-4563-9BBE-DE8E31747A04}" type="slidenum">
              <a:rPr lang="en-US" altLang="en-US"/>
              <a:pPr eaLnBrk="1" hangingPunct="1"/>
              <a:t>76</a:t>
            </a:fld>
            <a:endParaRPr lang="en-US" altLang="en-US"/>
          </a:p>
        </p:txBody>
      </p:sp>
    </p:spTree>
    <p:extLst>
      <p:ext uri="{BB962C8B-B14F-4D97-AF65-F5344CB8AC3E}">
        <p14:creationId xmlns:p14="http://schemas.microsoft.com/office/powerpoint/2010/main" val="2641238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E8FA98-7976-4AD9-A4AF-E9C732A3D411}" type="slidenum">
              <a:rPr lang="en-US" altLang="en-US"/>
              <a:pPr eaLnBrk="1" hangingPunct="1"/>
              <a:t>77</a:t>
            </a:fld>
            <a:endParaRPr lang="en-US" altLang="en-US"/>
          </a:p>
        </p:txBody>
      </p:sp>
    </p:spTree>
    <p:extLst>
      <p:ext uri="{BB962C8B-B14F-4D97-AF65-F5344CB8AC3E}">
        <p14:creationId xmlns:p14="http://schemas.microsoft.com/office/powerpoint/2010/main" val="428597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CCC41DA-6EEB-4EB3-AD1B-10BACA4F15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0651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2B2CF20-70B1-4C17-8499-CAB51C5B94F3}" type="slidenum">
              <a:rPr lang="en-US" altLang="en-US"/>
              <a:pPr eaLnBrk="1" hangingPunct="1"/>
              <a:t>78</a:t>
            </a:fld>
            <a:endParaRPr lang="en-US" altLang="en-US"/>
          </a:p>
        </p:txBody>
      </p:sp>
    </p:spTree>
    <p:extLst>
      <p:ext uri="{BB962C8B-B14F-4D97-AF65-F5344CB8AC3E}">
        <p14:creationId xmlns:p14="http://schemas.microsoft.com/office/powerpoint/2010/main" val="1907567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10A0E4-9BB0-43D5-8988-547BF3953857}" type="slidenum">
              <a:rPr lang="en-US" altLang="en-US"/>
              <a:pPr eaLnBrk="1" hangingPunct="1"/>
              <a:t>81</a:t>
            </a:fld>
            <a:endParaRPr lang="en-US" altLang="en-US"/>
          </a:p>
        </p:txBody>
      </p:sp>
    </p:spTree>
    <p:extLst>
      <p:ext uri="{BB962C8B-B14F-4D97-AF65-F5344CB8AC3E}">
        <p14:creationId xmlns:p14="http://schemas.microsoft.com/office/powerpoint/2010/main" val="3285569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954575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487C69-6DD4-4729-AAA4-85D60B5486AA}" type="slidenum">
              <a:rPr lang="en-US" altLang="en-US"/>
              <a:pPr eaLnBrk="1" hangingPunct="1"/>
              <a:t>83</a:t>
            </a:fld>
            <a:endParaRPr lang="en-US" altLang="en-US"/>
          </a:p>
        </p:txBody>
      </p:sp>
    </p:spTree>
    <p:extLst>
      <p:ext uri="{BB962C8B-B14F-4D97-AF65-F5344CB8AC3E}">
        <p14:creationId xmlns:p14="http://schemas.microsoft.com/office/powerpoint/2010/main" val="4257217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73594A-AB35-4163-8BD9-CF80B5992466}" type="slidenum">
              <a:rPr lang="en-US" altLang="en-US"/>
              <a:pPr eaLnBrk="1" hangingPunct="1"/>
              <a:t>84</a:t>
            </a:fld>
            <a:endParaRPr lang="en-US" altLang="en-US"/>
          </a:p>
        </p:txBody>
      </p:sp>
    </p:spTree>
    <p:extLst>
      <p:ext uri="{BB962C8B-B14F-4D97-AF65-F5344CB8AC3E}">
        <p14:creationId xmlns:p14="http://schemas.microsoft.com/office/powerpoint/2010/main" val="2684794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32532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88549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34621749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32838700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717115-ECF0-487B-AA2F-08A648E099BF}" type="slidenum">
              <a:rPr lang="en-US" altLang="en-US"/>
              <a:pPr eaLnBrk="1" hangingPunct="1"/>
              <a:t>89</a:t>
            </a:fld>
            <a:endParaRPr lang="en-US" altLang="en-US"/>
          </a:p>
        </p:txBody>
      </p:sp>
    </p:spTree>
    <p:extLst>
      <p:ext uri="{BB962C8B-B14F-4D97-AF65-F5344CB8AC3E}">
        <p14:creationId xmlns:p14="http://schemas.microsoft.com/office/powerpoint/2010/main" val="406039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C21016-019B-47B1-9A2B-92F8CFD878BC}" type="slidenum">
              <a:rPr lang="en-US" altLang="en-US"/>
              <a:pPr eaLnBrk="1" hangingPunct="1"/>
              <a:t>11</a:t>
            </a:fld>
            <a:endParaRPr lang="en-US" altLang="en-US"/>
          </a:p>
        </p:txBody>
      </p:sp>
    </p:spTree>
    <p:extLst>
      <p:ext uri="{BB962C8B-B14F-4D97-AF65-F5344CB8AC3E}">
        <p14:creationId xmlns:p14="http://schemas.microsoft.com/office/powerpoint/2010/main" val="18843134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7AFBF2-D84D-4E8D-B730-0A4A4538090F}" type="slidenum">
              <a:rPr lang="en-US" altLang="en-US"/>
              <a:pPr eaLnBrk="1" hangingPunct="1"/>
              <a:t>90</a:t>
            </a:fld>
            <a:endParaRPr lang="en-US" altLang="en-US"/>
          </a:p>
        </p:txBody>
      </p:sp>
    </p:spTree>
    <p:extLst>
      <p:ext uri="{BB962C8B-B14F-4D97-AF65-F5344CB8AC3E}">
        <p14:creationId xmlns:p14="http://schemas.microsoft.com/office/powerpoint/2010/main" val="3581700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dirty="0" smtClean="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32CBB5-BC84-4040-8F44-745B16566C9C}" type="slidenum">
              <a:rPr lang="en-US" altLang="en-US"/>
              <a:pPr eaLnBrk="1" hangingPunct="1"/>
              <a:t>92</a:t>
            </a:fld>
            <a:endParaRPr lang="en-US" altLang="en-US"/>
          </a:p>
        </p:txBody>
      </p:sp>
    </p:spTree>
    <p:extLst>
      <p:ext uri="{BB962C8B-B14F-4D97-AF65-F5344CB8AC3E}">
        <p14:creationId xmlns:p14="http://schemas.microsoft.com/office/powerpoint/2010/main" val="2375578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93</a:t>
            </a:fld>
            <a:endParaRPr lang="en-US" altLang="en-US"/>
          </a:p>
        </p:txBody>
      </p:sp>
    </p:spTree>
    <p:extLst>
      <p:ext uri="{BB962C8B-B14F-4D97-AF65-F5344CB8AC3E}">
        <p14:creationId xmlns:p14="http://schemas.microsoft.com/office/powerpoint/2010/main" val="7700290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95</a:t>
            </a:fld>
            <a:endParaRPr lang="en-US" altLang="en-US"/>
          </a:p>
        </p:txBody>
      </p:sp>
    </p:spTree>
    <p:extLst>
      <p:ext uri="{BB962C8B-B14F-4D97-AF65-F5344CB8AC3E}">
        <p14:creationId xmlns:p14="http://schemas.microsoft.com/office/powerpoint/2010/main" val="12258138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6121588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CB9A7E-B69E-46C3-A0BF-925224F54A80}" type="slidenum">
              <a:rPr lang="en-US" altLang="en-US"/>
              <a:pPr eaLnBrk="1" hangingPunct="1"/>
              <a:t>98</a:t>
            </a:fld>
            <a:endParaRPr lang="en-US" altLang="en-US"/>
          </a:p>
        </p:txBody>
      </p:sp>
    </p:spTree>
    <p:extLst>
      <p:ext uri="{BB962C8B-B14F-4D97-AF65-F5344CB8AC3E}">
        <p14:creationId xmlns:p14="http://schemas.microsoft.com/office/powerpoint/2010/main" val="8773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12</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13</a:t>
            </a:fld>
            <a:endParaRPr lang="en-US" altLang="en-US"/>
          </a:p>
        </p:txBody>
      </p:sp>
    </p:spTree>
    <p:extLst>
      <p:ext uri="{BB962C8B-B14F-4D97-AF65-F5344CB8AC3E}">
        <p14:creationId xmlns:p14="http://schemas.microsoft.com/office/powerpoint/2010/main" val="78327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5/15/2017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5/15/2017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5/15/2017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0110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5/15/2017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5/15/2017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5/15/2017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5/15/2017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5/15/2017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5/15/2017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5/15/2017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ges.cpsc.ucalgary.ca/~tamj/2017/231P/examp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pages.cpsc.ucalgary.ca/~tamj/2017/231P/tutorialSchedule.html" TargetMode="External"/><Relationship Id="rId4" Type="http://schemas.openxmlformats.org/officeDocument/2006/relationships/hyperlink" Target="http://pages.cpsc.ucalgary.ca/~tamj/2017/231P/examples/intr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ages.cpsc.ucalgary.ca/~tamj/2017/231P/index.html#Course_topics/notes,_assignment/exam_inform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pages.cpsc.ucalgary.ca/~tamj/resources/new_CPSC_student/working_at_ho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filezilla-project.org/" TargetMode="External"/><Relationship Id="rId4" Type="http://schemas.openxmlformats.org/officeDocument/2006/relationships/hyperlink" Target="http://www.ucalgary.ca/cpsc/files/cpsc/putty.zip"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ocs.python.org/3/library/functions.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level1wiki.wikidot.com/syntax-erro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greenteapress.com/thinkpython/thinkCSpy/html/app01.html" TargetMode="External"/><Relationship Id="rId5" Type="http://schemas.openxmlformats.org/officeDocument/2006/relationships/hyperlink" Target="http://cscircles.cemc.uwaterloo.ca/1e-errors/" TargetMode="External"/><Relationship Id="rId4" Type="http://schemas.openxmlformats.org/officeDocument/2006/relationships/hyperlink" Target="http://www.cs.bu.edu/courses/cs108/guides/debug.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legacy.python.org/dev/peps/pep-0008/"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smtClean="0"/>
              <a:t>Getting Started With Python Programming</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a:t>Tutorial: creating computer programs</a:t>
            </a:r>
          </a:p>
          <a:p>
            <a:pPr eaLnBrk="1" hangingPunct="1">
              <a:buFontTx/>
              <a:buChar char="•"/>
            </a:pPr>
            <a:r>
              <a:rPr lang="en-US" altLang="en-US"/>
              <a:t>Variables and constants</a:t>
            </a:r>
          </a:p>
          <a:p>
            <a:pPr eaLnBrk="1" hangingPunct="1">
              <a:buFontTx/>
              <a:buChar char="•"/>
            </a:pPr>
            <a:r>
              <a:rPr lang="en-US" altLang="en-US"/>
              <a:t>Input and output</a:t>
            </a:r>
          </a:p>
          <a:p>
            <a:pPr eaLnBrk="1" hangingPunct="1">
              <a:buFontTx/>
              <a:buChar char="•"/>
            </a:pPr>
            <a:r>
              <a:rPr lang="en-US" altLang="en-US"/>
              <a:t>Operators</a:t>
            </a:r>
          </a:p>
          <a:p>
            <a:pPr eaLnBrk="1" hangingPunct="1">
              <a:buFontTx/>
              <a:buChar char="•"/>
            </a:pPr>
            <a:r>
              <a:rPr lang="en-US" altLang="en-US"/>
              <a:t>Common programming errors</a:t>
            </a:r>
          </a:p>
          <a:p>
            <a:pPr eaLnBrk="1" hangingPunct="1">
              <a:buFontTx/>
              <a:buChar char="•"/>
            </a:pPr>
            <a:r>
              <a:rPr lang="en-US" altLang="en-US"/>
              <a:t>Formatted output</a:t>
            </a:r>
          </a:p>
          <a:p>
            <a:pPr eaLnBrk="1" hangingPunct="1">
              <a:buFontTx/>
              <a:buChar char="•"/>
            </a:pPr>
            <a:r>
              <a:rPr lang="en-US" altLang="en-US"/>
              <a:t>Programming style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Types Of Translators</a:t>
            </a:r>
          </a:p>
        </p:txBody>
      </p:sp>
      <p:sp>
        <p:nvSpPr>
          <p:cNvPr id="20483" name="Content Placeholder 2"/>
          <p:cNvSpPr>
            <a:spLocks noGrp="1"/>
          </p:cNvSpPr>
          <p:nvPr>
            <p:ph idx="1"/>
          </p:nvPr>
        </p:nvSpPr>
        <p:spPr/>
        <p:txBody>
          <a:bodyPr/>
          <a:lstStyle/>
          <a:p>
            <a:pPr marL="495300" lvl="1" indent="-381000" eaLnBrk="1" hangingPunct="1">
              <a:buFontTx/>
              <a:buAutoNum type="arabicParenR"/>
              <a:defRPr/>
            </a:pPr>
            <a:r>
              <a:rPr lang="en-CA" altLang="en-US" dirty="0" smtClean="0"/>
              <a:t>Interpreters (e.g., Python is an interpreted language)</a:t>
            </a:r>
          </a:p>
          <a:p>
            <a:pPr lvl="2" indent="-342900" eaLnBrk="1" hangingPunct="1">
              <a:buFontTx/>
              <a:buChar char="•"/>
              <a:defRPr/>
            </a:pPr>
            <a:r>
              <a:rPr lang="en-CA" altLang="en-US" dirty="0" smtClean="0"/>
              <a:t>Each time the program is run the interpreter translates the program (translating a part at a time).</a:t>
            </a:r>
          </a:p>
          <a:p>
            <a:pPr lvl="2" indent="-342900" eaLnBrk="1" hangingPunct="1">
              <a:buFontTx/>
              <a:buChar char="•"/>
              <a:defRPr/>
            </a:pPr>
            <a:r>
              <a:rPr lang="en-CA" altLang="en-US" dirty="0" smtClean="0"/>
              <a:t>If there are any translation errors during the process of interpreting the program, the program will stop execution right when the error is encountered.</a:t>
            </a:r>
          </a:p>
          <a:p>
            <a:pPr marL="400050" lvl="2" indent="0" eaLnBrk="1" hangingPunct="1">
              <a:buFont typeface="Arial" charset="0"/>
              <a:buNone/>
              <a:defRPr/>
            </a:pPr>
            <a:endParaRPr lang="en-CA" altLang="en-US" dirty="0" smtClean="0"/>
          </a:p>
          <a:p>
            <a:pPr marL="495300" lvl="1" indent="-381000" eaLnBrk="1" hangingPunct="1">
              <a:buFontTx/>
              <a:buAutoNum type="arabicParenR"/>
              <a:defRPr/>
            </a:pPr>
            <a:r>
              <a:rPr lang="en-CA" altLang="en-US" dirty="0" smtClean="0"/>
              <a:t>Compilers (e.g., ‘C’, C++ are compiled languages)</a:t>
            </a:r>
          </a:p>
          <a:p>
            <a:pPr lvl="2" indent="-342900" eaLnBrk="1" hangingPunct="1">
              <a:buFontTx/>
              <a:buChar char="•"/>
              <a:defRPr/>
            </a:pPr>
            <a:r>
              <a:rPr lang="en-CA" altLang="en-US" dirty="0" smtClean="0"/>
              <a:t>Before the program is run the compiler translates the program all at once</a:t>
            </a:r>
            <a:r>
              <a:rPr lang="en-CA" altLang="en-US" dirty="0"/>
              <a:t>.</a:t>
            </a:r>
            <a:endParaRPr lang="en-CA" altLang="en-US" dirty="0" smtClean="0"/>
          </a:p>
          <a:p>
            <a:pPr lvl="2" indent="-342900" eaLnBrk="1" hangingPunct="1">
              <a:buFontTx/>
              <a:buChar char="•"/>
              <a:defRPr/>
            </a:pPr>
            <a:r>
              <a:rPr lang="en-CA" altLang="en-US" dirty="0" smtClean="0"/>
              <a:t>If there are </a:t>
            </a:r>
            <a:r>
              <a:rPr lang="en-CA" altLang="en-US" i="1" dirty="0" smtClean="0"/>
              <a:t>any translation errors </a:t>
            </a:r>
            <a:r>
              <a:rPr lang="en-CA" altLang="en-US" dirty="0" smtClean="0"/>
              <a:t>during the compilation process, no machine language executable will be produced (nothing to execute)</a:t>
            </a:r>
          </a:p>
          <a:p>
            <a:pPr lvl="2" indent="-342900" eaLnBrk="1" hangingPunct="1">
              <a:buFontTx/>
              <a:buChar char="•"/>
              <a:defRPr/>
            </a:pPr>
            <a:r>
              <a:rPr lang="en-CA" altLang="en-US" dirty="0" smtClean="0"/>
              <a:t>If there are </a:t>
            </a:r>
            <a:r>
              <a:rPr lang="en-CA" altLang="en-US" i="1" dirty="0" smtClean="0"/>
              <a:t>no translation errors</a:t>
            </a:r>
            <a:r>
              <a:rPr lang="en-CA" altLang="en-US" dirty="0" smtClean="0"/>
              <a:t> during compilation then </a:t>
            </a:r>
            <a:r>
              <a:rPr lang="en-CA" altLang="en-US" dirty="0"/>
              <a:t>a</a:t>
            </a:r>
            <a:r>
              <a:rPr lang="en-CA" altLang="en-US" dirty="0" smtClean="0"/>
              <a:t> machine language program is created which can then be executed .</a:t>
            </a:r>
          </a:p>
          <a:p>
            <a:pPr eaLnBrk="1" hangingPunct="1">
              <a:buFont typeface="Arial" charset="0"/>
              <a:buChar char="•"/>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229600" cy="730250"/>
          </a:xfrm>
        </p:spPr>
        <p:txBody>
          <a:bodyPr/>
          <a:lstStyle/>
          <a:p>
            <a:pPr eaLnBrk="1" hangingPunct="1"/>
            <a:r>
              <a:rPr lang="en-US" altLang="en-US" smtClean="0"/>
              <a:t>Location Of My Online Examples</a:t>
            </a:r>
          </a:p>
        </p:txBody>
      </p:sp>
      <p:sp>
        <p:nvSpPr>
          <p:cNvPr id="375811" name="Rectangle 3"/>
          <p:cNvSpPr>
            <a:spLocks noGrp="1" noChangeArrowheads="1"/>
          </p:cNvSpPr>
          <p:nvPr>
            <p:ph idx="1"/>
          </p:nvPr>
        </p:nvSpPr>
        <p:spPr/>
        <p:txBody>
          <a:bodyPr/>
          <a:lstStyle/>
          <a:p>
            <a:pPr eaLnBrk="1" hangingPunct="1">
              <a:tabLst>
                <a:tab pos="1254125" algn="l"/>
              </a:tabLst>
            </a:pPr>
            <a:r>
              <a:rPr lang="en-US" altLang="en-US" dirty="0" smtClean="0"/>
              <a:t>Finding them via the WWW:</a:t>
            </a:r>
          </a:p>
          <a:p>
            <a:pPr lvl="1" eaLnBrk="1" hangingPunct="1">
              <a:tabLst>
                <a:tab pos="1254125" algn="l"/>
              </a:tabLst>
            </a:pPr>
            <a:r>
              <a:rPr lang="en-US" altLang="en-US" dirty="0" smtClean="0"/>
              <a:t>URL: </a:t>
            </a:r>
            <a:r>
              <a:rPr lang="en-US" altLang="en-US" dirty="0" smtClean="0">
                <a:hlinkClick r:id="rId3"/>
              </a:rPr>
              <a:t>http://pages.cpsc.ucalgary.ca/~tamj/2017/231P/examples</a:t>
            </a:r>
            <a:endParaRPr lang="en-US" altLang="en-US" dirty="0" smtClean="0"/>
          </a:p>
          <a:p>
            <a:pPr eaLnBrk="1" hangingPunct="1">
              <a:tabLst>
                <a:tab pos="1254125" algn="l"/>
              </a:tabLst>
            </a:pPr>
            <a:r>
              <a:rPr lang="en-US" altLang="en-US" dirty="0" smtClean="0"/>
              <a:t>Finding them in UNIX when you are logged onto a computer in the lab (or remotely logged in using Putty)</a:t>
            </a:r>
          </a:p>
          <a:p>
            <a:pPr lvl="1" eaLnBrk="1" hangingPunct="1">
              <a:tabLst>
                <a:tab pos="1254125" algn="l"/>
              </a:tabLst>
            </a:pPr>
            <a:r>
              <a:rPr lang="en-US" altLang="en-US" dirty="0" smtClean="0">
                <a:cs typeface="Arial" panose="020B0604020202020204" pitchFamily="34" charset="0"/>
              </a:rPr>
              <a:t>Directory: /home/231/examples</a:t>
            </a:r>
          </a:p>
          <a:p>
            <a:pPr eaLnBrk="1" hangingPunct="1">
              <a:tabLst>
                <a:tab pos="1254125" algn="l"/>
              </a:tabLst>
            </a:pPr>
            <a:r>
              <a:rPr lang="en-US" altLang="en-US" dirty="0" smtClean="0"/>
              <a:t>The locations of the example programs that are </a:t>
            </a:r>
            <a:r>
              <a:rPr lang="en-US" altLang="en-US" i="1" dirty="0" smtClean="0"/>
              <a:t>specific to this section</a:t>
            </a:r>
            <a:r>
              <a:rPr lang="en-US" altLang="en-US" dirty="0" smtClean="0"/>
              <a:t> of notes (each section will have be located in a sub-directory/sub-link):</a:t>
            </a:r>
          </a:p>
          <a:p>
            <a:pPr lvl="1" eaLnBrk="1" hangingPunct="1">
              <a:tabLst>
                <a:tab pos="1254125" algn="l"/>
              </a:tabLst>
            </a:pPr>
            <a:r>
              <a:rPr lang="en-US" altLang="en-US" dirty="0">
                <a:hlinkClick r:id="rId4"/>
              </a:rPr>
              <a:t>http://pages.cpsc.ucalgary.ca/~</a:t>
            </a:r>
            <a:r>
              <a:rPr lang="en-US" altLang="en-US" dirty="0" smtClean="0">
                <a:hlinkClick r:id="rId4"/>
              </a:rPr>
              <a:t>tamj/2017/231P/examples/intro</a:t>
            </a:r>
            <a:endParaRPr lang="en-US" altLang="en-US" dirty="0"/>
          </a:p>
          <a:p>
            <a:pPr lvl="1" eaLnBrk="1" hangingPunct="1">
              <a:tabLst>
                <a:tab pos="1254125" algn="l"/>
              </a:tabLst>
            </a:pPr>
            <a:r>
              <a:rPr lang="en-US" altLang="en-US" dirty="0" smtClean="0">
                <a:cs typeface="Arial" panose="020B0604020202020204" pitchFamily="34" charset="0"/>
              </a:rPr>
              <a:t>/home/231/examples/</a:t>
            </a:r>
            <a:r>
              <a:rPr lang="en-US" altLang="en-US" i="1" dirty="0" smtClean="0">
                <a:cs typeface="Arial" panose="020B0604020202020204" pitchFamily="34" charset="0"/>
              </a:rPr>
              <a:t>intro</a:t>
            </a:r>
            <a:endParaRPr lang="en-US" altLang="en-US" sz="2400" i="1" dirty="0" smtClean="0"/>
          </a:p>
          <a:p>
            <a:pPr eaLnBrk="1" hangingPunct="1">
              <a:buFont typeface="Times New Roman" panose="02020603050405020304" pitchFamily="18" charset="0"/>
              <a:buChar char="–"/>
              <a:tabLst>
                <a:tab pos="1254125" algn="l"/>
              </a:tabLst>
            </a:pPr>
            <a:r>
              <a:rPr lang="en-US" altLang="en-US" dirty="0" smtClean="0"/>
              <a:t>FYI: examples I give TA’s for </a:t>
            </a:r>
            <a:r>
              <a:rPr lang="en-US" altLang="en-US" i="1" dirty="0" smtClean="0"/>
              <a:t>tutorials</a:t>
            </a:r>
            <a:r>
              <a:rPr lang="en-US" altLang="en-US" dirty="0" smtClean="0"/>
              <a:t> will be in a different location:</a:t>
            </a:r>
          </a:p>
          <a:p>
            <a:pPr lvl="1" eaLnBrk="1" hangingPunct="1">
              <a:buFont typeface="Times New Roman" panose="02020603050405020304" pitchFamily="18" charset="0"/>
              <a:buChar char="–"/>
              <a:tabLst>
                <a:tab pos="1254125" algn="l"/>
              </a:tabLst>
            </a:pPr>
            <a:r>
              <a:rPr lang="en-US" altLang="en-US" dirty="0">
                <a:hlinkClick r:id="rId5"/>
              </a:rPr>
              <a:t>http://pages.cpsc.ucalgary.ca/~</a:t>
            </a:r>
            <a:r>
              <a:rPr lang="en-US" altLang="en-US" dirty="0" smtClean="0">
                <a:hlinkClick r:id="rId5"/>
              </a:rPr>
              <a:t>tamj/2017/231P/</a:t>
            </a:r>
            <a:r>
              <a:rPr lang="en-US" altLang="en-US" i="1" dirty="0" smtClean="0">
                <a:hlinkClick r:id="rId5"/>
              </a:rPr>
              <a:t>tutorial</a:t>
            </a:r>
            <a:r>
              <a:rPr lang="en-US" altLang="en-US" dirty="0" smtClean="0">
                <a:hlinkClick r:id="rId5"/>
              </a:rPr>
              <a:t>Schedule.html</a:t>
            </a:r>
            <a:endParaRPr lang="en-US" altLang="en-US" dirty="0" smtClean="0"/>
          </a:p>
          <a:p>
            <a:pPr lvl="1" eaLnBrk="1" hangingPunct="1">
              <a:buFont typeface="Times New Roman" panose="02020603050405020304" pitchFamily="18" charset="0"/>
              <a:buChar char="–"/>
              <a:tabLst>
                <a:tab pos="1254125" algn="l"/>
              </a:tabLst>
            </a:pPr>
            <a:r>
              <a:rPr lang="en-US" altLang="en-US" dirty="0" smtClean="0"/>
              <a:t>/home/231/</a:t>
            </a:r>
            <a:r>
              <a:rPr lang="en-US" altLang="en-US" i="1" dirty="0" smtClean="0"/>
              <a:t>tutorials</a:t>
            </a:r>
          </a:p>
          <a:p>
            <a:pPr lvl="1" eaLnBrk="1" hangingPunct="1">
              <a:buFont typeface="Times New Roman" panose="02020603050405020304" pitchFamily="18" charset="0"/>
              <a:buChar char="–"/>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58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58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58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58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Consolas" panose="020B0609020204030204" pitchFamily="49" charset="0"/>
                <a:cs typeface="Consolas" panose="020B0609020204030204" pitchFamily="49" charset="0"/>
              </a:rPr>
              <a:t>print ("hello",end="")</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dirty="0" smtClean="0">
                <a:latin typeface="+mn-lt"/>
                <a:cs typeface="Times New Roman" pitchFamily="18" charset="0"/>
              </a:rPr>
              <a:t>Filename: </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Creating/Running Programs: One Operating System</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dirty="0" smtClean="0"/>
              <a:t>The process is similar on other platforms/OS’s (the TA’s will show you how to do it on the lab computers (Linux) during tutorials).</a:t>
            </a:r>
          </a:p>
          <a:p>
            <a:pPr marL="400050" lvl="1" indent="0" eaLnBrk="1" hangingPunct="1">
              <a:buFont typeface="Arial" panose="020B0604020202020204" pitchFamily="34" charset="0"/>
              <a:buNone/>
              <a:tabLst>
                <a:tab pos="1254125" algn="l"/>
              </a:tabLst>
            </a:pPr>
            <a:r>
              <a:rPr lang="en-US" altLang="en-US" b="1" dirty="0" smtClean="0"/>
              <a:t>Step 1: Writing your program</a:t>
            </a:r>
          </a:p>
          <a:p>
            <a:pPr marL="400050" lvl="1" indent="0" eaLnBrk="1" hangingPunct="1">
              <a:tabLst>
                <a:tab pos="1254125" algn="l"/>
              </a:tabLst>
            </a:pPr>
            <a:r>
              <a:rPr lang="en-US" altLang="en-US" dirty="0" smtClean="0"/>
              <a:t>You need a text editor (e.g., </a:t>
            </a:r>
            <a:r>
              <a:rPr lang="en-US" altLang="en-US" i="1" dirty="0" smtClean="0"/>
              <a:t>WordPad</a:t>
            </a:r>
            <a:r>
              <a:rPr lang="en-US" altLang="en-US" dirty="0" smtClean="0"/>
              <a:t>, Notepad, Notepad++) to enter the program.</a:t>
            </a:r>
          </a:p>
          <a:p>
            <a:pPr marL="400050" lvl="1" indent="0" eaLnBrk="1" hangingPunct="1">
              <a:tabLst>
                <a:tab pos="1254125" algn="l"/>
              </a:tabLst>
            </a:pPr>
            <a:r>
              <a:rPr lang="en-US" altLang="en-US" dirty="0" smtClean="0"/>
              <a:t>It can be done using any editor that you want, but don’t use a word processor (e.g., MS-Word) and remember to </a:t>
            </a:r>
            <a:r>
              <a:rPr lang="en-US" altLang="en-US" b="1" dirty="0" smtClean="0"/>
              <a:t>save it as a text file</a:t>
            </a:r>
            <a:r>
              <a:rPr lang="en-US" altLang="en-US" dirty="0" smtClean="0"/>
              <a:t> ending with the suffix dot-</a:t>
            </a:r>
            <a:r>
              <a:rPr lang="en-US" altLang="en-US" dirty="0" err="1" smtClean="0"/>
              <a:t>py</a:t>
            </a:r>
            <a:r>
              <a:rPr lang="en-US" altLang="en-US" dirty="0" smtClean="0"/>
              <a:t> “</a:t>
            </a:r>
            <a:r>
              <a:rPr lang="en-US" altLang="en-US" dirty="0" smtClean="0">
                <a:latin typeface="Consolas" panose="020B0609020204030204" pitchFamily="49" charset="0"/>
                <a:cs typeface="Consolas" panose="020B0609020204030204" pitchFamily="49" charset="0"/>
              </a:rPr>
              <a:t>.</a:t>
            </a:r>
            <a:r>
              <a:rPr lang="en-US" altLang="en-US" dirty="0" err="1" smtClean="0">
                <a:latin typeface="Consolas" panose="020B0609020204030204" pitchFamily="49" charset="0"/>
                <a:cs typeface="Consolas" panose="020B0609020204030204" pitchFamily="49" charset="0"/>
              </a:rPr>
              <a:t>py</a:t>
            </a:r>
            <a:r>
              <a:rPr lang="en-US" altLang="en-US" dirty="0" smtClean="0"/>
              <a:t>”</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419600"/>
            <a:ext cx="5785605" cy="1475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smtClean="0"/>
              <a:t>Creating/Running Programs: One Operating System (2)</a:t>
            </a:r>
          </a:p>
        </p:txBody>
      </p:sp>
      <p:sp>
        <p:nvSpPr>
          <p:cNvPr id="3" name="Content Placeholder 2"/>
          <p:cNvSpPr>
            <a:spLocks noGrp="1"/>
          </p:cNvSpPr>
          <p:nvPr>
            <p:ph idx="1"/>
          </p:nvPr>
        </p:nvSpPr>
        <p:spPr>
          <a:xfrm>
            <a:off x="457200" y="1143000"/>
            <a:ext cx="8229600" cy="4519613"/>
          </a:xfrm>
        </p:spPr>
        <p:txBody>
          <a:bodyPr rtlCol="0">
            <a:normAutofit lnSpcReduction="10000"/>
          </a:bodyPr>
          <a:lstStyle/>
          <a:p>
            <a:pPr marL="401637" lvl="1" indent="0" eaLnBrk="1" fontAlgn="auto" hangingPunct="1">
              <a:spcAft>
                <a:spcPts val="0"/>
              </a:spcAft>
              <a:buFont typeface="Arial" panose="020B0604020202020204" pitchFamily="34" charset="0"/>
              <a:buNone/>
              <a:tabLst>
                <a:tab pos="1254125" algn="l"/>
              </a:tabLst>
              <a:defRPr/>
            </a:pPr>
            <a:r>
              <a:rPr lang="en-US" b="1" dirty="0" smtClean="0"/>
              <a:t>Step 2: Translating and running your program</a:t>
            </a:r>
          </a:p>
          <a:p>
            <a:pPr lvl="1" eaLnBrk="1" fontAlgn="auto" hangingPunct="1">
              <a:spcAft>
                <a:spcPts val="0"/>
              </a:spcAft>
              <a:tabLst>
                <a:tab pos="1254125" algn="l"/>
              </a:tabLst>
              <a:defRPr/>
            </a:pPr>
            <a:r>
              <a:rPr lang="en-US" dirty="0" smtClean="0"/>
              <a:t>You need to open a command line to translate/run your Python program.</a:t>
            </a:r>
          </a:p>
          <a:p>
            <a:pPr lvl="1" eaLnBrk="1" fontAlgn="auto" hangingPunct="1">
              <a:spcAft>
                <a:spcPts val="0"/>
              </a:spcAft>
              <a:tabLst>
                <a:tab pos="1254125" algn="l"/>
              </a:tabLst>
              <a:defRPr/>
            </a:pPr>
            <a:r>
              <a:rPr lang="en-US" dirty="0" smtClean="0"/>
              <a:t>The name of the Python translator is “</a:t>
            </a:r>
            <a:r>
              <a:rPr lang="en-US" dirty="0" smtClean="0">
                <a:latin typeface="Consolas" panose="020B0609020204030204" pitchFamily="49" charset="0"/>
                <a:cs typeface="Consolas" panose="020B0609020204030204" pitchFamily="49" charset="0"/>
              </a:rPr>
              <a:t>Python</a:t>
            </a:r>
            <a:r>
              <a:rPr lang="en-US" dirty="0" smtClean="0"/>
              <a: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marL="454025" lvl="1" eaLnBrk="1" fontAlgn="auto" hangingPunct="1">
              <a:lnSpc>
                <a:spcPct val="90000"/>
              </a:lnSpc>
              <a:spcAft>
                <a:spcPts val="0"/>
              </a:spcAft>
              <a:tabLst>
                <a:tab pos="1254125" algn="l"/>
              </a:tabLst>
              <a:defRPr/>
            </a:pPr>
            <a:r>
              <a:rPr lang="en-US" dirty="0"/>
              <a:t>To translate/run your program type “</a:t>
            </a:r>
            <a:r>
              <a:rPr lang="en-US" sz="1800" dirty="0">
                <a:latin typeface="Consolas" pitchFamily="49" charset="0"/>
                <a:cs typeface="Consolas" pitchFamily="49" charset="0"/>
              </a:rPr>
              <a:t>python </a:t>
            </a:r>
            <a:r>
              <a:rPr lang="en-US" sz="1800" i="1" dirty="0" smtClean="0">
                <a:latin typeface="Consolas" pitchFamily="49" charset="0"/>
                <a:cs typeface="Consolas" pitchFamily="49" charset="0"/>
              </a:rPr>
              <a:t>filename.py</a:t>
            </a:r>
            <a:r>
              <a:rPr lang="en-US" dirty="0" smtClean="0"/>
              <a:t>” </a:t>
            </a:r>
            <a:r>
              <a:rPr lang="en-US" dirty="0"/>
              <a:t>at the command line.</a:t>
            </a:r>
          </a:p>
          <a:p>
            <a:pPr marL="633413" lvl="2" indent="-228600" eaLnBrk="1" fontAlgn="auto" hangingPunct="1">
              <a:lnSpc>
                <a:spcPct val="110000"/>
              </a:lnSpc>
              <a:spcBef>
                <a:spcPts val="0"/>
              </a:spcBef>
              <a:spcAft>
                <a:spcPts val="0"/>
              </a:spcAft>
              <a:tabLst>
                <a:tab pos="1254125" algn="l"/>
              </a:tabLst>
              <a:defRPr/>
            </a:pPr>
            <a:r>
              <a:rPr lang="en-US" dirty="0"/>
              <a:t>The first example program would be executed by typing</a:t>
            </a:r>
            <a:r>
              <a:rPr lang="en-US" sz="2200" dirty="0"/>
              <a:t> “</a:t>
            </a:r>
            <a:r>
              <a:rPr lang="en-US" sz="1600" dirty="0">
                <a:latin typeface="Consolas" pitchFamily="49" charset="0"/>
                <a:cs typeface="Consolas" pitchFamily="49" charset="0"/>
              </a:rPr>
              <a:t>python small.py</a:t>
            </a:r>
            <a:r>
              <a:rPr lang="en-US" sz="2200" dirty="0"/>
              <a:t>”</a:t>
            </a:r>
          </a:p>
          <a:p>
            <a:pPr marL="633413" lvl="2" indent="-228600" eaLnBrk="1" fontAlgn="auto" hangingPunct="1">
              <a:lnSpc>
                <a:spcPct val="110000"/>
              </a:lnSpc>
              <a:spcBef>
                <a:spcPts val="0"/>
              </a:spcBef>
              <a:spcAft>
                <a:spcPts val="600"/>
              </a:spcAft>
              <a:tabLst>
                <a:tab pos="1254125" algn="l"/>
              </a:tabLst>
              <a:defRPr/>
            </a:pPr>
            <a:r>
              <a:rPr lang="en-US" dirty="0"/>
              <a:t>For a program whose filename is called “</a:t>
            </a:r>
            <a:r>
              <a:rPr lang="en-US" sz="1600" dirty="0">
                <a:latin typeface="Consolas" pitchFamily="49" charset="0"/>
                <a:cs typeface="Consolas" pitchFamily="49" charset="0"/>
              </a:rPr>
              <a:t>output1.py</a:t>
            </a:r>
            <a:r>
              <a:rPr lang="en-US" dirty="0"/>
              <a:t>” you would type “</a:t>
            </a:r>
            <a:r>
              <a:rPr lang="en-US" sz="1600" dirty="0" smtClean="0">
                <a:latin typeface="Consolas" pitchFamily="49" charset="0"/>
                <a:cs typeface="Consolas" pitchFamily="49" charset="0"/>
              </a:rPr>
              <a:t>python output1.py</a:t>
            </a:r>
            <a:r>
              <a:rPr lang="en-US" dirty="0"/>
              <a:t>”.</a:t>
            </a:r>
          </a:p>
          <a:p>
            <a:pPr eaLnBrk="1" fontAlgn="auto" hangingPunct="1">
              <a:spcAft>
                <a:spcPts val="0"/>
              </a:spcAft>
              <a:defRPr/>
            </a:pPr>
            <a:endParaRPr lang="en-US"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t="83594" r="80417" b="2605"/>
          <a:stretch>
            <a:fillRect/>
          </a:stretch>
        </p:blipFill>
        <p:spPr bwMode="auto">
          <a:xfrm>
            <a:off x="1108075" y="2438400"/>
            <a:ext cx="2620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t="75000" r="72708" b="6770"/>
          <a:stretch>
            <a:fillRect/>
          </a:stretch>
        </p:blipFill>
        <p:spPr bwMode="auto">
          <a:xfrm>
            <a:off x="4803775" y="2403475"/>
            <a:ext cx="28924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0" y="5129213"/>
            <a:ext cx="8920163" cy="1654175"/>
            <a:chOff x="0" y="5128610"/>
            <a:chExt cx="8920720" cy="1654778"/>
          </a:xfrm>
        </p:grpSpPr>
        <p:pic>
          <p:nvPicPr>
            <p:cNvPr id="2560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7" y="5777706"/>
              <a:ext cx="4467783"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cxnSp>
          <p:nvCxnSpPr>
            <p:cNvPr id="25608" name="Straight Arrow Connector 8"/>
            <p:cNvCxnSpPr>
              <a:cxnSpLocks noChangeShapeType="1"/>
            </p:cNvCxnSpPr>
            <p:nvPr/>
          </p:nvCxnSpPr>
          <p:spPr bwMode="auto">
            <a:xfrm flipH="1">
              <a:off x="6705600" y="5486400"/>
              <a:ext cx="767320" cy="3810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09" name="TextBox 9"/>
            <p:cNvSpPr txBox="1">
              <a:spLocks noChangeArrowheads="1"/>
            </p:cNvSpPr>
            <p:nvPr/>
          </p:nvSpPr>
          <p:spPr bwMode="auto">
            <a:xfrm>
              <a:off x="7472920" y="512861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C00000"/>
                  </a:solidFill>
                </a:rPr>
                <a:t>Running /translating the program</a:t>
              </a:r>
            </a:p>
          </p:txBody>
        </p:sp>
        <p:cxnSp>
          <p:nvCxnSpPr>
            <p:cNvPr id="25610" name="Straight Arrow Connector 13"/>
            <p:cNvCxnSpPr>
              <a:cxnSpLocks noChangeShapeType="1"/>
              <a:stCxn id="25611" idx="3"/>
            </p:cNvCxnSpPr>
            <p:nvPr/>
          </p:nvCxnSpPr>
          <p:spPr bwMode="auto">
            <a:xfrm flipV="1">
              <a:off x="2209800" y="6172200"/>
              <a:ext cx="795337" cy="15319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11" name="TextBox 14"/>
            <p:cNvSpPr txBox="1">
              <a:spLocks noChangeArrowheads="1"/>
            </p:cNvSpPr>
            <p:nvPr/>
          </p:nvSpPr>
          <p:spPr bwMode="auto">
            <a:xfrm>
              <a:off x="0" y="58674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a:solidFill>
                    <a:srgbClr val="C00000"/>
                  </a:solidFill>
                </a:rPr>
                <a:t>Output of program (result of running the program)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Important Reminders</a:t>
            </a:r>
          </a:p>
        </p:txBody>
      </p:sp>
      <p:sp>
        <p:nvSpPr>
          <p:cNvPr id="3" name="Content Placeholder 2"/>
          <p:cNvSpPr>
            <a:spLocks noGrp="1"/>
          </p:cNvSpPr>
          <p:nvPr>
            <p:ph idx="1"/>
          </p:nvPr>
        </p:nvSpPr>
        <p:spPr/>
        <p:txBody>
          <a:bodyPr>
            <a:normAutofit lnSpcReduction="10000"/>
          </a:bodyPr>
          <a:lstStyle/>
          <a:p>
            <a:pPr marL="176213" indent="-176213" eaLnBrk="1" hangingPunct="1">
              <a:buFont typeface="Arial" charset="0"/>
              <a:buChar char="•"/>
              <a:tabLst>
                <a:tab pos="1254125" algn="l"/>
              </a:tabLst>
              <a:defRPr/>
            </a:pPr>
            <a:r>
              <a:rPr lang="en-CA" altLang="en-US" dirty="0" smtClean="0"/>
              <a:t>Make sure you type the whole file name (including the part after the period) when you translate/run your program.</a:t>
            </a:r>
          </a:p>
          <a:p>
            <a:pPr marL="519113" lvl="1" indent="-176213" eaLnBrk="1" hangingPunct="1">
              <a:buFont typeface="Arial" charset="0"/>
              <a:buChar char="–"/>
              <a:tabLst>
                <a:tab pos="1254125" algn="l"/>
              </a:tabLst>
              <a:defRPr/>
            </a:pPr>
            <a:r>
              <a:rPr lang="en-CA" altLang="en-US" dirty="0" smtClean="0"/>
              <a:t>E.g., “</a:t>
            </a:r>
            <a:r>
              <a:rPr lang="en-CA" altLang="en-US" dirty="0" smtClean="0">
                <a:latin typeface="Consolas" pitchFamily="49" charset="0"/>
              </a:rPr>
              <a:t>python small.py</a:t>
            </a:r>
            <a:r>
              <a:rPr lang="en-CA" altLang="en-US" dirty="0" smtClean="0"/>
              <a:t>”</a:t>
            </a:r>
          </a:p>
          <a:p>
            <a:pPr marL="176213" indent="-176213" eaLnBrk="1" hangingPunct="1">
              <a:buFont typeface="Arial" charset="0"/>
              <a:buChar char="•"/>
              <a:tabLst>
                <a:tab pos="1254125" algn="l"/>
              </a:tabLst>
              <a:defRPr/>
            </a:pPr>
            <a:r>
              <a:rPr lang="en-CA" altLang="en-US" dirty="0">
                <a:cs typeface="Arial" charset="0"/>
              </a:rPr>
              <a:t>U</a:t>
            </a:r>
            <a:r>
              <a:rPr lang="en-CA" altLang="en-US" dirty="0" smtClean="0">
                <a:cs typeface="Arial" charset="0"/>
              </a:rPr>
              <a:t>nless you are very familiar with your operating system when you translate/run a program you should first navigate to the directory/folder where your Python program resides.</a:t>
            </a:r>
          </a:p>
          <a:p>
            <a:pPr marL="519113" lvl="1" indent="-176213" eaLnBrk="1" hangingPunct="1">
              <a:buFont typeface="Arial" charset="0"/>
              <a:buChar char="–"/>
              <a:tabLst>
                <a:tab pos="1254125" algn="l"/>
              </a:tabLst>
              <a:defRPr/>
            </a:pPr>
            <a:r>
              <a:rPr lang="en-CA" altLang="en-US" dirty="0" smtClean="0">
                <a:cs typeface="Arial" charset="0"/>
              </a:rPr>
              <a:t>JT: the ‘</a:t>
            </a:r>
            <a:r>
              <a:rPr lang="en-CA" altLang="en-US" dirty="0" smtClean="0">
                <a:latin typeface="Consolas" panose="020B0609020204030204" pitchFamily="49" charset="0"/>
                <a:cs typeface="Consolas" panose="020B0609020204030204" pitchFamily="49" charset="0"/>
              </a:rPr>
              <a:t>cd</a:t>
            </a:r>
            <a:r>
              <a:rPr lang="en-CA" altLang="en-US" dirty="0" smtClean="0">
                <a:cs typeface="Arial" charset="0"/>
              </a:rPr>
              <a:t>’ command changes your directory (Windows and UNIX although something different is needed when changing Windows drives)</a:t>
            </a:r>
          </a:p>
          <a:p>
            <a:pPr marL="519113" lvl="1" indent="-176213" eaLnBrk="1" hangingPunct="1">
              <a:buFont typeface="Arial" charset="0"/>
              <a:buChar char="–"/>
              <a:tabLst>
                <a:tab pos="1254125" algn="l"/>
              </a:tabLst>
              <a:defRPr/>
            </a:pPr>
            <a:r>
              <a:rPr lang="en-CA" altLang="en-US" dirty="0" smtClean="0">
                <a:cs typeface="Arial" charset="0"/>
              </a:rPr>
              <a:t>Suppose my program was under:</a:t>
            </a:r>
          </a:p>
          <a:p>
            <a:pPr lvl="2" eaLnBrk="1" hangingPunct="1">
              <a:buFont typeface="Arial" charset="0"/>
              <a:buNone/>
              <a:tabLst>
                <a:tab pos="1254125" algn="l"/>
              </a:tabLst>
              <a:defRPr/>
            </a:pPr>
            <a:r>
              <a:rPr lang="en-CA" altLang="en-US" dirty="0" smtClean="0">
                <a:latin typeface="Consolas" pitchFamily="49" charset="0"/>
                <a:cs typeface="Arial" charset="0"/>
              </a:rPr>
              <a:t>C:\231</a:t>
            </a:r>
            <a:r>
              <a:rPr lang="en-CA" altLang="en-US" dirty="0" smtClean="0">
                <a:cs typeface="Arial" charset="0"/>
              </a:rPr>
              <a:t> (Windows) </a:t>
            </a: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cs typeface="Arial" charset="0"/>
              </a:rPr>
              <a:t>/home/231 </a:t>
            </a:r>
            <a:r>
              <a:rPr lang="en-CA" altLang="en-US" dirty="0" smtClean="0">
                <a:cs typeface="Arial" charset="0"/>
              </a:rPr>
              <a:t>(UNIX)</a:t>
            </a:r>
          </a:p>
          <a:p>
            <a:pPr marL="519113" lvl="1" indent="-176213" eaLnBrk="1" hangingPunct="1">
              <a:buFont typeface="Arial" charset="0"/>
              <a:buChar char="–"/>
              <a:tabLst>
                <a:tab pos="1254125" algn="l"/>
              </a:tabLst>
              <a:defRPr/>
            </a:pPr>
            <a:r>
              <a:rPr lang="en-CA" altLang="en-US" dirty="0" smtClean="0">
                <a:cs typeface="Arial" charset="0"/>
              </a:rPr>
              <a:t>To reach this location you could (shortcuts excluded for now) then type:</a:t>
            </a:r>
          </a:p>
          <a:p>
            <a:pPr lvl="2" eaLnBrk="1" hangingPunct="1">
              <a:buFont typeface="Arial" charset="0"/>
              <a:buNone/>
              <a:tabLst>
                <a:tab pos="1254125" algn="l"/>
              </a:tabLst>
              <a:defRPr/>
            </a:pPr>
            <a:r>
              <a:rPr lang="en-CA" altLang="en-US" dirty="0" smtClean="0">
                <a:latin typeface="Consolas" pitchFamily="49" charset="0"/>
              </a:rPr>
              <a:t>c:\231 </a:t>
            </a:r>
            <a:r>
              <a:rPr lang="en-CA" altLang="en-US" dirty="0" smtClean="0"/>
              <a:t>(Windows)</a:t>
            </a:r>
            <a:endParaRPr lang="en-CA" altLang="en-US" dirty="0" smtClean="0">
              <a:cs typeface="Arial" charset="0"/>
            </a:endParaRP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rPr>
              <a:t>cd /home/231 </a:t>
            </a:r>
            <a:r>
              <a:rPr lang="en-CA" altLang="en-US" dirty="0" smtClean="0"/>
              <a:t>(UNIX)</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smtClean="0"/>
              <a:t>You should know exactly what is required to create/run a simple, executable Python program.</a:t>
            </a:r>
          </a:p>
          <a:p>
            <a:pPr lvl="1" eaLnBrk="1" hangingPunct="1"/>
            <a:r>
              <a:rPr lang="en-US" altLang="en-US" smtClean="0"/>
              <a:t>While you may not be able to create a new program from scratch at this point, you should be able to enter/run </a:t>
            </a:r>
            <a:r>
              <a:rPr lang="en-US" altLang="en-US" smtClean="0">
                <a:latin typeface="Consolas" panose="020B0609020204030204" pitchFamily="49" charset="0"/>
                <a:cs typeface="Consolas" panose="020B0609020204030204" pitchFamily="49" charset="0"/>
              </a:rPr>
              <a:t>small.py</a:t>
            </a:r>
            <a:r>
              <a:rPr lang="en-US" altLang="en-US" smtClean="0"/>
              <a:t> yourself.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sz="2000" dirty="0" smtClean="0">
                <a:ea typeface="ＭＳ Ｐゴシック" panose="020B0600070205080204" pitchFamily="34" charset="-128"/>
              </a:rPr>
              <a:t>Set aside a location in memory.</a:t>
            </a:r>
          </a:p>
          <a:p>
            <a:pPr eaLnBrk="1" hangingPunct="1">
              <a:lnSpc>
                <a:spcPct val="90000"/>
              </a:lnSpc>
              <a:spcBef>
                <a:spcPts val="300"/>
              </a:spcBef>
            </a:pPr>
            <a:r>
              <a:rPr lang="en-CA" altLang="en-US" sz="2000"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sz="1700" dirty="0" smtClean="0">
                <a:ea typeface="ＭＳ Ｐゴシック" panose="020B0600070205080204" pitchFamily="34" charset="-128"/>
              </a:rPr>
              <a:t>This location can store one ‘piece’ of information.</a:t>
            </a:r>
          </a:p>
          <a:p>
            <a:pPr lvl="2" eaLnBrk="1" hangingPunct="1">
              <a:spcBef>
                <a:spcPts val="300"/>
              </a:spcBef>
            </a:pPr>
            <a:r>
              <a:rPr lang="en-CA" altLang="en-US" sz="1700" dirty="0" smtClean="0">
                <a:ea typeface="ＭＳ Ｐゴシック" panose="020B0600070205080204" pitchFamily="34" charset="-128"/>
              </a:rPr>
              <a:t>Putting another piece of information at an existing location overwrites previous information.</a:t>
            </a:r>
          </a:p>
          <a:p>
            <a:pPr lvl="1" eaLnBrk="1" hangingPunct="1">
              <a:lnSpc>
                <a:spcPct val="90000"/>
              </a:lnSpc>
              <a:spcBef>
                <a:spcPts val="300"/>
              </a:spcBef>
            </a:pPr>
            <a:r>
              <a:rPr lang="en-CA" altLang="en-US" sz="1700" i="1" dirty="0" smtClean="0">
                <a:ea typeface="ＭＳ Ｐゴシック" panose="020B0600070205080204" pitchFamily="34" charset="-128"/>
              </a:rPr>
              <a:t>At most</a:t>
            </a:r>
            <a:r>
              <a:rPr lang="en-CA" altLang="en-US" sz="1700"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sz="2000" dirty="0" smtClean="0">
                <a:ea typeface="ＭＳ Ｐゴシック" panose="020B0600070205080204" pitchFamily="34" charset="-128"/>
              </a:rPr>
              <a:t>Some types of information which can be stored in variables include: integer (whole), floating point (fractional), strings (essentially any characters you can type and more)</a:t>
            </a: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Format (creating):</a:t>
            </a:r>
          </a:p>
          <a:p>
            <a:pPr lvl="1" eaLnBrk="1" hangingPunct="1">
              <a:lnSpc>
                <a:spcPct val="90000"/>
              </a:lnSpc>
              <a:spcBef>
                <a:spcPts val="300"/>
              </a:spcBef>
              <a:buFont typeface="Times New Roman" panose="02020603050405020304" pitchFamily="18" charset="0"/>
              <a:buNone/>
            </a:pP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name of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 = &lt;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Information to be stored in the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a:t>
            </a:r>
          </a:p>
          <a:p>
            <a:pPr lvl="1" eaLnBrk="1" hangingPunct="1">
              <a:lnSpc>
                <a:spcPct val="90000"/>
              </a:lnSpc>
              <a:spcBef>
                <a:spcPts val="300"/>
              </a:spcBef>
              <a:buFont typeface="Times New Roman" panose="02020603050405020304" pitchFamily="18" charset="0"/>
              <a:buNone/>
            </a:pPr>
            <a:endParaRPr lang="en-CA" altLang="en-US" sz="15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Examples (creating):</a:t>
            </a:r>
          </a:p>
          <a:p>
            <a:pPr lvl="1" eaLnBrk="1" hangingPunct="1">
              <a:lnSpc>
                <a:spcPct val="90000"/>
              </a:lnSpc>
              <a:spcBef>
                <a:spcPts val="300"/>
              </a:spcBef>
            </a:pPr>
            <a:r>
              <a:rPr lang="en-CA" altLang="en-US" sz="1800" dirty="0" smtClean="0">
                <a:ea typeface="ＭＳ Ｐゴシック" panose="020B0600070205080204" pitchFamily="34" charset="-128"/>
              </a:rPr>
              <a:t>Integer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num1 = 10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Floating point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num2 = 10.0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Strings: </a:t>
            </a:r>
            <a:r>
              <a:rPr lang="en-US" altLang="en-US" sz="1800" dirty="0" smtClean="0">
                <a:ea typeface="ＭＳ Ｐゴシック" panose="020B0600070205080204" pitchFamily="34" charset="-128"/>
              </a:rPr>
              <a:t>alpha, numeric, other characters enclosed in quotes. </a:t>
            </a:r>
          </a:p>
          <a:p>
            <a:pPr lvl="2" eaLnBrk="1" hangingPunct="1">
              <a:spcBef>
                <a:spcPts val="300"/>
              </a:spcBef>
            </a:pPr>
            <a:r>
              <a:rPr lang="en-CA" altLang="en-US" dirty="0" smtClean="0">
                <a:ea typeface="ＭＳ Ｐゴシック" panose="020B0600070205080204" pitchFamily="34" charset="-128"/>
              </a:rPr>
              <a:t>e.g., </a:t>
            </a:r>
            <a:r>
              <a:rPr lang="en-CA" altLang="en-US" dirty="0" smtClean="0">
                <a:latin typeface="Consolas" panose="020B0609020204030204" pitchFamily="49" charset="0"/>
                <a:ea typeface="ＭＳ Ｐゴシック" panose="020B0600070205080204" pitchFamily="34" charset="-128"/>
                <a:cs typeface="Consolas" panose="020B0609020204030204" pitchFamily="49" charset="0"/>
              </a:rPr>
              <a:t>name = </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r>
              <a:rPr lang="en-CA" altLang="en-US" dirty="0" err="1" smtClean="0">
                <a:latin typeface="Consolas" panose="020B0609020204030204" pitchFamily="49" charset="0"/>
                <a:ea typeface="ＭＳ Ｐゴシック" panose="020B0600070205080204" pitchFamily="34" charset="-128"/>
                <a:cs typeface="Consolas" panose="020B0609020204030204" pitchFamily="49" charset="0"/>
              </a:rPr>
              <a:t>james</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endParaRPr lang="en-CA" altLang="en-US" dirty="0" smtClean="0">
              <a:latin typeface="Consolas" panose="020B0609020204030204" pitchFamily="49" charset="0"/>
              <a:ea typeface="ＭＳ Ｐゴシック" panose="020B0600070205080204" pitchFamily="34" charset="-128"/>
              <a:cs typeface="Consolas" panose="020B0609020204030204" pitchFamily="49" charset="0"/>
            </a:endParaRPr>
          </a:p>
          <a:p>
            <a:pPr lvl="2" eaLnBrk="1" hangingPunct="1">
              <a:spcBef>
                <a:spcPts val="300"/>
              </a:spcBef>
            </a:pPr>
            <a:r>
              <a:rPr lang="en-US" altLang="en-US" dirty="0" smtClean="0">
                <a:ea typeface="ＭＳ Ｐゴシック" panose="020B0600070205080204" pitchFamily="34" charset="-128"/>
              </a:rPr>
              <a:t>To be safe get in the habit of using double (and not single) quotes</a:t>
            </a:r>
            <a:endParaRPr lang="en-CA"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17</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606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606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606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606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60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Assignment Operator: </a:t>
            </a:r>
            <a:r>
              <a:rPr lang="en-US" altLang="en-US" b="1"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dirty="0"/>
              <a:t>The assignment operator '</a:t>
            </a:r>
            <a:r>
              <a:rPr lang="en-CA" altLang="en-US" b="1" dirty="0">
                <a:solidFill>
                  <a:srgbClr val="FF0000"/>
                </a:solidFill>
              </a:rPr>
              <a:t>=</a:t>
            </a:r>
            <a:r>
              <a:rPr lang="en-CA" altLang="en-US"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dirty="0"/>
              <a:t>Don’t mix them up!</a:t>
            </a:r>
          </a:p>
          <a:p>
            <a:pPr marL="176213" indent="-176213" eaLnBrk="1" hangingPunct="1">
              <a:buFont typeface="Arial" charset="0"/>
              <a:buChar char="•"/>
              <a:tabLst>
                <a:tab pos="1254125" algn="l"/>
              </a:tabLst>
              <a:defRPr/>
            </a:pPr>
            <a:r>
              <a:rPr lang="en-CA" altLang="en-US"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3</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x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y</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x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13</a:t>
            </a:r>
          </a:p>
          <a:p>
            <a:pPr marL="176213" indent="-176213" eaLnBrk="1" hangingPunct="1">
              <a:buFont typeface="Arial" charset="0"/>
              <a:buChar char="•"/>
              <a:tabLst>
                <a:tab pos="1254125" algn="l"/>
              </a:tabLst>
              <a:defRPr/>
            </a:pPr>
            <a:r>
              <a:rPr lang="en-CA" altLang="en-US" dirty="0"/>
              <a:t>What is the end result? How was this derived (what are the intermediate </a:t>
            </a:r>
            <a:r>
              <a:rPr lang="en-CA" altLang="en-US" dirty="0" smtClean="0"/>
              <a:t>results from each assignment/line above)?</a:t>
            </a:r>
            <a:endParaRPr lang="en-CA" altLang="en-US" dirty="0"/>
          </a:p>
          <a:p>
            <a:pPr marL="176213" indent="-176213" eaLnBrk="1" hangingPunct="1">
              <a:buFont typeface="Arial" charset="0"/>
              <a:buChar char="•"/>
              <a:tabLst>
                <a:tab pos="1254125" algn="l"/>
              </a:tabLst>
              <a:defRPr/>
            </a:pPr>
            <a:r>
              <a:rPr lang="en-CA" altLang="en-US" dirty="0"/>
              <a:t>See </a:t>
            </a:r>
            <a:r>
              <a:rPr lang="en-CA" altLang="en-US" dirty="0" smtClean="0"/>
              <a:t>the program </a:t>
            </a:r>
            <a:r>
              <a:rPr lang="en-CA" altLang="en-US" dirty="0">
                <a:latin typeface="Times New Roman" pitchFamily="18" charset="0"/>
              </a:rPr>
              <a:t>‘</a:t>
            </a:r>
            <a:r>
              <a:rPr lang="en-CA" altLang="en-US" sz="2000" dirty="0">
                <a:latin typeface="Consolas" pitchFamily="49" charset="0"/>
                <a:cs typeface="Consolas" pitchFamily="49" charset="0"/>
              </a:rPr>
              <a:t>assignment.py</a:t>
            </a:r>
            <a:r>
              <a:rPr lang="en-CA" altLang="en-US" dirty="0">
                <a:latin typeface="Times New Roman" pitchFamily="18" charset="0"/>
              </a:rPr>
              <a:t>’</a:t>
            </a: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0200"/>
            <a:ext cx="762000" cy="10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Python requirements: </a:t>
            </a:r>
          </a:p>
          <a:p>
            <a:pPr lvl="1" eaLnBrk="1" hangingPunct="1">
              <a:tabLst>
                <a:tab pos="1254125" algn="l"/>
              </a:tabLst>
            </a:pPr>
            <a:r>
              <a:rPr lang="en-US" altLang="en-US" smtClean="0"/>
              <a:t>Rules built into the Python language for writing a program.</a:t>
            </a:r>
          </a:p>
          <a:p>
            <a:pPr lvl="1" eaLnBrk="1" hangingPunct="1">
              <a:tabLst>
                <a:tab pos="1254125" algn="l"/>
              </a:tabLst>
            </a:pPr>
            <a:r>
              <a:rPr lang="en-US" altLang="en-US" smtClean="0"/>
              <a:t>Somewhat analogous to the grammar of a ‘human’ language.</a:t>
            </a:r>
          </a:p>
          <a:p>
            <a:pPr lvl="1" eaLnBrk="1" hangingPunct="1">
              <a:tabLst>
                <a:tab pos="1254125" algn="l"/>
              </a:tabLst>
            </a:pPr>
            <a:r>
              <a:rPr lang="en-US" altLang="en-US" smtClean="0"/>
              <a:t>If the rules are violated then the typical outcome is the program cannot be translated (nor run).</a:t>
            </a:r>
          </a:p>
          <a:p>
            <a:pPr lvl="2" eaLnBrk="1" hangingPunct="1">
              <a:tabLst>
                <a:tab pos="1254125" algn="l"/>
              </a:tabLst>
            </a:pPr>
            <a:r>
              <a:rPr lang="en-US" altLang="en-US" sz="2000" smtClean="0"/>
              <a:t>A language such as Python may allow for a partial execution (it runs until the error is encountered).</a:t>
            </a:r>
          </a:p>
          <a:p>
            <a:pPr eaLnBrk="1" hangingPunct="1">
              <a:tabLst>
                <a:tab pos="1254125" algn="l"/>
              </a:tabLst>
            </a:pPr>
            <a:r>
              <a:rPr lang="en-US" altLang="en-US" smtClean="0"/>
              <a:t>Style requirements:</a:t>
            </a:r>
          </a:p>
          <a:p>
            <a:pPr lvl="1" eaLnBrk="1" hangingPunct="1">
              <a:tabLst>
                <a:tab pos="1254125" algn="l"/>
              </a:tabLst>
            </a:pPr>
            <a:r>
              <a:rPr lang="en-US" altLang="en-US" smtClean="0"/>
              <a:t>Approaches for producing a well written program.</a:t>
            </a:r>
          </a:p>
          <a:p>
            <a:pPr lvl="1" eaLnBrk="1" hangingPunct="1">
              <a:tabLst>
                <a:tab pos="1254125" algn="l"/>
              </a:tabLst>
            </a:pPr>
            <a:r>
              <a:rPr lang="en-US" altLang="en-US" smtClean="0"/>
              <a:t>(The real life analogy is that something written in a human language may follow the grammar but still be poorly written).</a:t>
            </a:r>
          </a:p>
          <a:p>
            <a:pPr lvl="1" eaLnBrk="1" hangingPunct="1">
              <a:tabLst>
                <a:tab pos="1254125" algn="l"/>
              </a:tabLst>
            </a:pPr>
            <a:r>
              <a:rPr lang="en-US" altLang="en-US" smtClean="0"/>
              <a:t>If style requirements are not followed then the program can still be translated but there may be other problems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a:hlinkClick r:id="rId2"/>
              </a:rPr>
              <a:t>http://pages.cpsc.ucalgary.ca/~tamj/2017/231P/index.html#Course_topics/notes,_</a:t>
            </a:r>
            <a:r>
              <a:rPr lang="en-US" altLang="en-US" dirty="0" smtClean="0">
                <a:hlinkClick r:id="rId2"/>
              </a:rPr>
              <a:t>assignment/exam_information</a:t>
            </a:r>
            <a:endParaRPr lang="en-US" altLang="en-US" dirty="0" smtClean="0"/>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smtClean="0"/>
              <a:t>Key Words In Python</a:t>
            </a:r>
            <a:r>
              <a:rPr lang="en-US" altLang="en-US" baseline="30000" smtClean="0"/>
              <a:t>1</a:t>
            </a:r>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		elif		global		or		with</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class		exec		in		raise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def		for		lambda		try</a:t>
            </a:r>
          </a:p>
        </p:txBody>
      </p:sp>
      <p:sp>
        <p:nvSpPr>
          <p:cNvPr id="33796" name="Text Box 4"/>
          <p:cNvSpPr txBox="1">
            <a:spLocks noChangeArrowheads="1"/>
          </p:cNvSpPr>
          <p:nvPr/>
        </p:nvSpPr>
        <p:spPr bwMode="auto">
          <a:xfrm>
            <a:off x="0" y="6426200"/>
            <a:ext cx="589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From “</a:t>
            </a:r>
            <a:r>
              <a:rPr lang="en-US" altLang="en-US" sz="1400" i="1">
                <a:latin typeface="Arial" panose="020B0604020202020204" pitchFamily="34" charset="0"/>
              </a:rPr>
              <a:t>Starting out with Python</a:t>
            </a:r>
            <a:r>
              <a:rPr lang="en-US" altLang="en-US" sz="1400">
                <a:latin typeface="Arial" panose="020B0604020202020204" pitchFamily="34" charset="0"/>
              </a:rPr>
              <a:t>” by Tony Gaddis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(move the cursor down a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dirty="0" smtClean="0"/>
              <a:t>Simple Examples (</a:t>
            </a:r>
            <a:r>
              <a:rPr lang="en-US" altLang="en-US" sz="1900" dirty="0" smtClean="0">
                <a:latin typeface="Consolas" panose="020B0609020204030204" pitchFamily="49" charset="0"/>
                <a:cs typeface="Consolas" panose="020B0609020204030204" pitchFamily="49" charset="0"/>
              </a:rPr>
              <a:t>output1.py)</a:t>
            </a: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smtClean="0"/>
              <a:t>Enclosing the value in brackets with quotes means the value in between the quotes will be literally displayed onscreen.</a:t>
            </a:r>
          </a:p>
          <a:p>
            <a:r>
              <a:rPr lang="en-US" altLang="en-US" smtClean="0"/>
              <a:t>Excluding the quotes will display the contents of a memory location.</a:t>
            </a:r>
          </a:p>
          <a:p>
            <a:r>
              <a:rPr lang="en-US" altLang="en-US" smtClean="0"/>
              <a:t>Example: output3.py</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aString = "Some message"</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print(aString)</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print("aString")</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Example: </a:t>
            </a:r>
            <a:r>
              <a:rPr lang="en-US" altLang="en-US" sz="1900" dirty="0" smtClean="0">
                <a:latin typeface="Consolas" panose="020B0609020204030204" pitchFamily="49" charset="0"/>
                <a:cs typeface="Consolas" panose="020B0609020204030204" pitchFamily="49" charset="0"/>
              </a:rPr>
              <a:t>output2.py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676400" y="1641241"/>
            <a:ext cx="4791075" cy="2308324"/>
            <a:chOff x="1676400" y="1641241"/>
            <a:chExt cx="4791075" cy="2308324"/>
          </a:xfrm>
        </p:grpSpPr>
        <p:sp>
          <p:nvSpPr>
            <p:cNvPr id="38917" name="TextBox 1"/>
            <p:cNvSpPr txBox="1">
              <a:spLocks noChangeArrowheads="1"/>
            </p:cNvSpPr>
            <p:nvPr/>
          </p:nvSpPr>
          <p:spPr bwMode="auto">
            <a:xfrm>
              <a:off x="5029200" y="1641241"/>
              <a:ext cx="1438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2216" y="3725541"/>
            <a:ext cx="5716171" cy="1944753"/>
            <a:chOff x="1702216" y="3725541"/>
            <a:chExt cx="5716171" cy="1944753"/>
          </a:xfrm>
        </p:grpSpPr>
        <p:sp>
          <p:nvSpPr>
            <p:cNvPr id="12" name="TextBox 1"/>
            <p:cNvSpPr txBox="1">
              <a:spLocks noChangeArrowheads="1"/>
            </p:cNvSpPr>
            <p:nvPr/>
          </p:nvSpPr>
          <p:spPr bwMode="auto">
            <a:xfrm>
              <a:off x="5257800" y="4192966"/>
              <a:ext cx="2160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2: </a:t>
              </a:r>
              <a:r>
                <a:rPr lang="en-US" altLang="en-US" sz="1800" b="1" dirty="0">
                  <a:solidFill>
                    <a:srgbClr val="FF0000"/>
                  </a:solidFill>
                </a:rPr>
                <a:t>remove </a:t>
              </a:r>
              <a:r>
                <a:rPr lang="en-US" altLang="en-US" sz="1800" b="1" dirty="0" smtClean="0">
                  <a:solidFill>
                    <a:srgbClr val="FF0000"/>
                  </a:solidFill>
                </a:rPr>
                <a:t>parts: 1) end=“”   2) print() and </a:t>
              </a:r>
              <a:r>
                <a:rPr lang="en-US" altLang="en-US" sz="1800" b="1" dirty="0">
                  <a:solidFill>
                    <a:srgbClr val="FF0000"/>
                  </a:solidFill>
                </a:rPr>
                <a:t>see 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702216" y="4192966"/>
              <a:ext cx="3555584"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smtClean="0"/>
              <a:t>Used to format text output (free form and to reduce the number of calls to the </a:t>
            </a:r>
            <a:r>
              <a:rPr lang="en-US" altLang="en-US" smtClean="0">
                <a:latin typeface="Consolas" panose="020B0609020204030204" pitchFamily="49" charset="0"/>
                <a:cs typeface="Consolas" panose="020B0609020204030204" pitchFamily="49" charset="0"/>
              </a:rPr>
              <a:t>print()</a:t>
            </a:r>
            <a:r>
              <a:rPr lang="en-US" altLang="en-US" smtClean="0">
                <a:cs typeface="Consolas" panose="020B0609020204030204" pitchFamily="49" charset="0"/>
              </a:rPr>
              <a:t> </a:t>
            </a:r>
            <a:r>
              <a:rPr lang="en-US" altLang="en-US" smtClean="0"/>
              <a:t>function)</a:t>
            </a:r>
          </a:p>
          <a:p>
            <a:pPr marL="114300" indent="-114300" eaLnBrk="1" hangingPunct="1">
              <a:tabLst>
                <a:tab pos="1254125" algn="l"/>
              </a:tabLst>
            </a:pPr>
            <a:r>
              <a:rPr lang="en-US" altLang="en-US" smtClean="0"/>
              <a:t>The way in which the text is typed into the program is exactly the way in which the text will appear onscreen.</a:t>
            </a:r>
          </a:p>
          <a:p>
            <a:pPr marL="114300" indent="-114300" eaLnBrk="1" hangingPunct="1">
              <a:tabLst>
                <a:tab pos="1254125" algn="l"/>
              </a:tabLst>
            </a:pPr>
            <a:r>
              <a:rPr lang="en-CA" altLang="en-US" smtClean="0"/>
              <a:t>Program name: </a:t>
            </a:r>
            <a:r>
              <a:rPr lang="en-CA" altLang="en-US" sz="2000" smtClean="0">
                <a:latin typeface="Consolas" panose="020B0609020204030204" pitchFamily="49" charset="0"/>
                <a:cs typeface="Consolas" panose="020B0609020204030204" pitchFamily="49" charset="0"/>
              </a:rPr>
              <a:t>formatting1.py</a:t>
            </a:r>
          </a:p>
          <a:p>
            <a:pPr marL="114300" indent="-114300" eaLnBrk="1" hangingPunct="1">
              <a:tabLst>
                <a:tab pos="1254125" algn="l"/>
              </a:tabLst>
            </a:pPr>
            <a:endParaRPr lang="en-US" altLang="en-US" sz="200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3" y="3351213"/>
            <a:ext cx="5030787" cy="3184525"/>
            <a:chOff x="3903663" y="3351213"/>
            <a:chExt cx="5030787" cy="3184888"/>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3" y="6259102"/>
              <a:ext cx="396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From a CPSC 231 assignment courtesy of James Tam</a:t>
              </a: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dirty="0" smtClean="0"/>
              <a:t>Take extensive notes: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dirty="0" smtClean="0"/>
              <a:t>If you have time try writing the program on your own (without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altLang="en-US" smtClean="0"/>
              <a:t>Example:</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num = 1/3</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print("num=",num)</a:t>
            </a:r>
          </a:p>
          <a:p>
            <a:pPr eaLnBrk="1" hangingPunct="1"/>
            <a:endParaRPr lang="en-US" altLang="en-US" smtClean="0"/>
          </a:p>
        </p:txBody>
      </p:sp>
      <p:sp>
        <p:nvSpPr>
          <p:cNvPr id="41987" name="Title 1"/>
          <p:cNvSpPr>
            <a:spLocks noGrp="1"/>
          </p:cNvSpPr>
          <p:nvPr>
            <p:ph type="title"/>
          </p:nvPr>
        </p:nvSpPr>
        <p:spPr/>
        <p:txBody>
          <a:bodyPr/>
          <a:lstStyle/>
          <a:p>
            <a:pPr eaLnBrk="1" hangingPunct="1"/>
            <a:r>
              <a:rPr lang="en-US" altLang="en-US" smtClean="0"/>
              <a:t>By Default Output Is Unformatted</a:t>
            </a: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20925"/>
            <a:ext cx="38322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p:cNvGrpSpPr>
          <p:nvPr/>
        </p:nvGrpSpPr>
        <p:grpSpPr bwMode="auto">
          <a:xfrm>
            <a:off x="620713" y="2590800"/>
            <a:ext cx="1752600" cy="1570038"/>
            <a:chOff x="620713" y="2590800"/>
            <a:chExt cx="1752600" cy="1570038"/>
          </a:xfrm>
        </p:grpSpPr>
        <p:cxnSp>
          <p:nvCxnSpPr>
            <p:cNvPr id="5" name="Straight Arrow Connector 4"/>
            <p:cNvCxnSpPr/>
            <p:nvPr/>
          </p:nvCxnSpPr>
          <p:spPr bwMode="auto">
            <a:xfrm flipV="1">
              <a:off x="1371600" y="2590800"/>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95" name="TextBox 6"/>
            <p:cNvSpPr txBox="1">
              <a:spLocks noChangeArrowheads="1"/>
            </p:cNvSpPr>
            <p:nvPr/>
          </p:nvSpPr>
          <p:spPr bwMode="auto">
            <a:xfrm>
              <a:off x="620713" y="3237616"/>
              <a:ext cx="1752600" cy="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Sometimes you get extra spaces (or blank lines)</a:t>
              </a:r>
            </a:p>
          </p:txBody>
        </p:sp>
      </p:grpSp>
      <p:grpSp>
        <p:nvGrpSpPr>
          <p:cNvPr id="3" name="Group 2"/>
          <p:cNvGrpSpPr>
            <a:grpSpLocks/>
          </p:cNvGrpSpPr>
          <p:nvPr/>
        </p:nvGrpSpPr>
        <p:grpSpPr bwMode="auto">
          <a:xfrm>
            <a:off x="1981200" y="2705100"/>
            <a:ext cx="3351213" cy="1657350"/>
            <a:chOff x="1981200" y="2705100"/>
            <a:chExt cx="3351088" cy="1657349"/>
          </a:xfrm>
        </p:grpSpPr>
        <p:sp>
          <p:nvSpPr>
            <p:cNvPr id="6" name="Right Brace 5"/>
            <p:cNvSpPr/>
            <p:nvPr/>
          </p:nvSpPr>
          <p:spPr bwMode="auto">
            <a:xfrm rot="5400000">
              <a:off x="3047952" y="1638348"/>
              <a:ext cx="457200" cy="259070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993" name="TextBox 8"/>
            <p:cNvSpPr txBox="1">
              <a:spLocks noChangeArrowheads="1"/>
            </p:cNvSpPr>
            <p:nvPr/>
          </p:nvSpPr>
          <p:spPr bwMode="auto">
            <a:xfrm>
              <a:off x="2514600" y="3162250"/>
              <a:ext cx="2817688" cy="12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The number of places of precision is determined by the language not the programmer</a:t>
              </a:r>
            </a:p>
          </p:txBody>
        </p:sp>
      </p:grpSp>
      <p:sp>
        <p:nvSpPr>
          <p:cNvPr id="10" name="TextBox 9"/>
          <p:cNvSpPr txBox="1">
            <a:spLocks noChangeArrowheads="1"/>
          </p:cNvSpPr>
          <p:nvPr/>
        </p:nvSpPr>
        <p:spPr bwMode="auto">
          <a:xfrm>
            <a:off x="685800" y="4876800"/>
            <a:ext cx="594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a:t>There may be other issues e.g., you want to display output in columns of fixed width, or right/left aligned output</a:t>
            </a:r>
          </a:p>
          <a:p>
            <a:pPr eaLnBrk="1" hangingPunct="1">
              <a:spcBef>
                <a:spcPct val="0"/>
              </a:spcBef>
            </a:pPr>
            <a:r>
              <a:rPr lang="en-US" altLang="en-US" sz="1800"/>
              <a:t>There may be times that specific precision is needed in the displaying of floating point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Formatting Output</a:t>
            </a:r>
          </a:p>
        </p:txBody>
      </p:sp>
      <p:sp>
        <p:nvSpPr>
          <p:cNvPr id="43011" name="Rectangle 3"/>
          <p:cNvSpPr>
            <a:spLocks noGrp="1" noChangeArrowheads="1"/>
          </p:cNvSpPr>
          <p:nvPr>
            <p:ph idx="1"/>
          </p:nvPr>
        </p:nvSpPr>
        <p:spPr>
          <a:xfrm>
            <a:off x="457200" y="1143000"/>
            <a:ext cx="6781800" cy="5410200"/>
          </a:xfrm>
        </p:spPr>
        <p:txBody>
          <a:bodyPr/>
          <a:lstStyle/>
          <a:p>
            <a:pPr eaLnBrk="1" hangingPunct="1">
              <a:tabLst>
                <a:tab pos="1254125" algn="l"/>
              </a:tabLst>
            </a:pPr>
            <a:r>
              <a:rPr lang="en-US" altLang="en-US" smtClean="0"/>
              <a:t>Output can be formatted in Python through the use of </a:t>
            </a:r>
            <a:r>
              <a:rPr lang="en-US" altLang="en-US" b="1" smtClean="0">
                <a:solidFill>
                  <a:srgbClr val="FF0000"/>
                </a:solidFill>
              </a:rPr>
              <a:t>format specifiers</a:t>
            </a:r>
            <a:r>
              <a:rPr lang="en-US" altLang="en-US" smtClean="0"/>
              <a:t> and </a:t>
            </a:r>
            <a:r>
              <a:rPr lang="en-US" altLang="en-US" b="1" smtClean="0">
                <a:solidFill>
                  <a:srgbClr val="92D050"/>
                </a:solidFill>
              </a:rPr>
              <a:t>escape codes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dirty="0" smtClean="0">
                <a:solidFill>
                  <a:srgbClr val="FF0000"/>
                </a:solidFill>
              </a:rPr>
              <a:t>Format Specifiers </a:t>
            </a:r>
            <a:r>
              <a:rPr lang="en-US" altLang="en-US" dirty="0"/>
              <a:t> (If There Is Time)</a:t>
            </a:r>
            <a:endParaRPr lang="en-US" altLang="en-US" b="1" dirty="0" smtClean="0">
              <a:solidFill>
                <a:srgbClr val="FF0000"/>
              </a:solidFill>
            </a:endParaRPr>
          </a:p>
        </p:txBody>
      </p:sp>
      <p:sp>
        <p:nvSpPr>
          <p:cNvPr id="44035" name="Content Placeholder 2"/>
          <p:cNvSpPr>
            <a:spLocks noGrp="1"/>
          </p:cNvSpPr>
          <p:nvPr>
            <p:ph idx="1"/>
          </p:nvPr>
        </p:nvSpPr>
        <p:spPr/>
        <p:txBody>
          <a:bodyPr/>
          <a:lstStyle/>
          <a:p>
            <a:pPr eaLnBrk="1" hangingPunct="1">
              <a:tabLst>
                <a:tab pos="1254125" algn="l"/>
              </a:tabLst>
            </a:pPr>
            <a:r>
              <a:rPr lang="en-US" altLang="en-US" b="1" smtClean="0"/>
              <a:t>Format</a:t>
            </a:r>
            <a:r>
              <a:rPr lang="en-US" altLang="en-US" smtClean="0"/>
              <a:t>:</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print ("</a:t>
            </a:r>
            <a:r>
              <a:rPr lang="en-US" altLang="en-US" sz="1800" b="1" smtClean="0">
                <a:solidFill>
                  <a:srgbClr val="FF0000"/>
                </a:solidFill>
                <a:latin typeface="Consolas" panose="020B0609020204030204" pitchFamily="49" charset="0"/>
                <a:cs typeface="Consolas" panose="020B0609020204030204" pitchFamily="49" charset="0"/>
              </a:rPr>
              <a:t>%&lt;</a:t>
            </a:r>
            <a:r>
              <a:rPr lang="en-US" altLang="en-US" sz="1800" b="1" i="1" smtClean="0">
                <a:solidFill>
                  <a:srgbClr val="FF0000"/>
                </a:solidFill>
                <a:latin typeface="Consolas" panose="020B0609020204030204" pitchFamily="49" charset="0"/>
                <a:cs typeface="Consolas" panose="020B0609020204030204" pitchFamily="49" charset="0"/>
              </a:rPr>
              <a:t>type of info to display/code</a:t>
            </a:r>
            <a:r>
              <a:rPr lang="en-US" altLang="en-US" sz="1800" b="1" smtClean="0">
                <a:solidFill>
                  <a:srgbClr val="FF0000"/>
                </a:solidFill>
                <a:latin typeface="Consolas" panose="020B0609020204030204" pitchFamily="49" charset="0"/>
                <a:cs typeface="Consolas" panose="020B0609020204030204" pitchFamily="49" charset="0"/>
              </a:rPr>
              <a:t>&gt;</a:t>
            </a:r>
            <a:r>
              <a:rPr lang="en-US" altLang="en-US" sz="1800" smtClean="0">
                <a:latin typeface="Consolas" panose="020B0609020204030204" pitchFamily="49" charset="0"/>
                <a:cs typeface="Consolas" panose="020B0609020204030204" pitchFamily="49" charset="0"/>
              </a:rPr>
              <a:t>" %&lt;</a:t>
            </a:r>
            <a:r>
              <a:rPr lang="en-US" altLang="en-US" sz="1800" i="1" smtClean="0">
                <a:latin typeface="Consolas" panose="020B0609020204030204" pitchFamily="49" charset="0"/>
                <a:cs typeface="Consolas" panose="020B0609020204030204" pitchFamily="49" charset="0"/>
              </a:rPr>
              <a:t>source of the info to display</a:t>
            </a:r>
            <a:r>
              <a:rPr lang="en-US" altLang="en-US" sz="1800" smtClean="0">
                <a:latin typeface="Consolas" panose="020B0609020204030204" pitchFamily="49" charset="0"/>
                <a:cs typeface="Consolas" panose="020B0609020204030204" pitchFamily="49" charset="0"/>
              </a:rPr>
              <a:t>&gt;)</a:t>
            </a:r>
          </a:p>
          <a:p>
            <a:pPr lvl="1" eaLnBrk="1" hangingPunct="1">
              <a:tabLst>
                <a:tab pos="1254125" algn="l"/>
              </a:tabLst>
            </a:pPr>
            <a:endParaRPr lang="en-US" altLang="en-US" sz="1800" smtClean="0"/>
          </a:p>
          <a:p>
            <a:pPr eaLnBrk="1" hangingPunct="1">
              <a:tabLst>
                <a:tab pos="1254125" algn="l"/>
              </a:tabLst>
            </a:pPr>
            <a:r>
              <a:rPr lang="en-US" altLang="en-US" b="1" smtClean="0"/>
              <a:t>Example (starting with simple cases)</a:t>
            </a:r>
            <a:r>
              <a:rPr lang="en-US" altLang="en-US" smtClean="0"/>
              <a:t>:</a:t>
            </a:r>
          </a:p>
          <a:p>
            <a:pPr lvl="1" eaLnBrk="1" hangingPunct="1">
              <a:tabLst>
                <a:tab pos="1254125" algn="l"/>
              </a:tabLst>
            </a:pPr>
            <a:r>
              <a:rPr lang="en-US" altLang="en-US" smtClean="0"/>
              <a:t>Program name:</a:t>
            </a:r>
            <a:r>
              <a:rPr lang="en-US" altLang="en-US" sz="1800" smtClean="0"/>
              <a:t> </a:t>
            </a:r>
            <a:r>
              <a:rPr lang="en-US" altLang="en-US" sz="1800" smtClean="0">
                <a:latin typeface="Consolas" panose="020B0609020204030204" pitchFamily="49" charset="0"/>
                <a:cs typeface="Consolas" panose="020B0609020204030204" pitchFamily="49" charset="0"/>
              </a:rPr>
              <a:t>formatting2.py</a:t>
            </a:r>
          </a:p>
          <a:p>
            <a:pPr lvl="1" eaLnBrk="1" hangingPunct="1">
              <a:tabLst>
                <a:tab pos="1254125" algn="l"/>
              </a:tabLst>
            </a:pPr>
            <a:endParaRPr lang="en-US" altLang="en-US" sz="1800" smtClean="0"/>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num = 123</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st = "cpsc 231"</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print("num=</a:t>
            </a:r>
            <a:r>
              <a:rPr lang="en-US" altLang="en-US" sz="1800" b="1" smtClean="0">
                <a:solidFill>
                  <a:srgbClr val="FF0000"/>
                </a:solidFill>
                <a:latin typeface="Consolas" panose="020B0609020204030204" pitchFamily="49" charset="0"/>
                <a:cs typeface="Consolas" panose="020B0609020204030204" pitchFamily="49" charset="0"/>
              </a:rPr>
              <a:t>%d</a:t>
            </a:r>
            <a:r>
              <a:rPr lang="en-US" altLang="en-US" sz="1800" smtClean="0">
                <a:latin typeface="Consolas" panose="020B0609020204030204" pitchFamily="49" charset="0"/>
                <a:cs typeface="Consolas" panose="020B0609020204030204" pitchFamily="49" charset="0"/>
              </a:rPr>
              <a:t>"       %num)</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print("course: </a:t>
            </a:r>
            <a:r>
              <a:rPr lang="en-US" altLang="en-US" sz="1800" b="1" smtClean="0">
                <a:solidFill>
                  <a:srgbClr val="FF0000"/>
                </a:solidFill>
                <a:latin typeface="Consolas" panose="020B0609020204030204" pitchFamily="49" charset="0"/>
                <a:cs typeface="Consolas" panose="020B0609020204030204" pitchFamily="49" charset="0"/>
              </a:rPr>
              <a:t>%s</a:t>
            </a:r>
            <a:r>
              <a:rPr lang="en-US" altLang="en-US" sz="1800" smtClean="0">
                <a:latin typeface="Consolas" panose="020B0609020204030204" pitchFamily="49" charset="0"/>
                <a:cs typeface="Consolas" panose="020B0609020204030204" pitchFamily="49" charset="0"/>
              </a:rPr>
              <a:t>"   %st)</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num = 12.5</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t>
            </a:r>
            <a:r>
              <a:rPr lang="en-US" altLang="en-US" sz="1800" b="1" smtClean="0">
                <a:latin typeface="Consolas" panose="020B0609020204030204" pitchFamily="49" charset="0"/>
                <a:cs typeface="Consolas" panose="020B0609020204030204" pitchFamily="49" charset="0"/>
              </a:rPr>
              <a:t>("</a:t>
            </a:r>
            <a:r>
              <a:rPr lang="en-US" altLang="en-US" sz="1800" b="1" smtClean="0">
                <a:solidFill>
                  <a:srgbClr val="FF0000"/>
                </a:solidFill>
                <a:latin typeface="Consolas" panose="020B0609020204030204" pitchFamily="49" charset="0"/>
                <a:cs typeface="Consolas" panose="020B0609020204030204" pitchFamily="49" charset="0"/>
              </a:rPr>
              <a:t>%f</a:t>
            </a:r>
            <a:r>
              <a:rPr lang="en-US" altLang="en-US" sz="1800" smtClean="0">
                <a:latin typeface="Consolas" panose="020B0609020204030204" pitchFamily="49" charset="0"/>
                <a:cs typeface="Consolas" panose="020B0609020204030204" pitchFamily="49" charset="0"/>
              </a:rPr>
              <a:t> </a:t>
            </a:r>
            <a:r>
              <a:rPr lang="en-US" altLang="en-US" sz="1800" b="1" smtClean="0">
                <a:solidFill>
                  <a:srgbClr val="FF0000"/>
                </a:solidFill>
                <a:latin typeface="Consolas" panose="020B0609020204030204" pitchFamily="49" charset="0"/>
                <a:cs typeface="Consolas" panose="020B0609020204030204" pitchFamily="49" charset="0"/>
              </a:rPr>
              <a:t>%d</a:t>
            </a:r>
            <a:r>
              <a:rPr lang="en-US" altLang="en-US" sz="1800" smtClean="0">
                <a:latin typeface="Consolas" panose="020B0609020204030204" pitchFamily="49" charset="0"/>
                <a:cs typeface="Consolas" panose="020B0609020204030204" pitchFamily="49" charset="0"/>
              </a:rPr>
              <a:t>" %(num,num))</a:t>
            </a:r>
          </a:p>
          <a:p>
            <a:pPr>
              <a:tabLst>
                <a:tab pos="1254125" algn="l"/>
              </a:tabLst>
            </a:pPr>
            <a:endParaRPr lang="en-US" altLang="en-US" smtClean="0"/>
          </a:p>
        </p:txBody>
      </p:sp>
      <p:grpSp>
        <p:nvGrpSpPr>
          <p:cNvPr id="16" name="Group 15"/>
          <p:cNvGrpSpPr>
            <a:grpSpLocks/>
          </p:cNvGrpSpPr>
          <p:nvPr/>
        </p:nvGrpSpPr>
        <p:grpSpPr bwMode="auto">
          <a:xfrm>
            <a:off x="3429000" y="1981200"/>
            <a:ext cx="5689600" cy="2089150"/>
            <a:chOff x="3429000" y="1981200"/>
            <a:chExt cx="5689600" cy="2088416"/>
          </a:xfrm>
        </p:grpSpPr>
        <p:cxnSp>
          <p:nvCxnSpPr>
            <p:cNvPr id="5" name="Straight Arrow Connector 4"/>
            <p:cNvCxnSpPr>
              <a:stCxn id="44040" idx="1"/>
            </p:cNvCxnSpPr>
            <p:nvPr/>
          </p:nvCxnSpPr>
          <p:spPr bwMode="auto">
            <a:xfrm flipH="1" flipV="1">
              <a:off x="3429000" y="1981200"/>
              <a:ext cx="3784600" cy="127272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4040" name="TextBox 7"/>
            <p:cNvSpPr txBox="1">
              <a:spLocks noChangeArrowheads="1"/>
            </p:cNvSpPr>
            <p:nvPr/>
          </p:nvSpPr>
          <p:spPr bwMode="auto">
            <a:xfrm>
              <a:off x="7213600" y="2438400"/>
              <a:ext cx="190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B0F0"/>
                  </a:solidFill>
                </a:rPr>
                <a:t>Doesn’t literally display this: Placeholder  (for information to be displayed)</a:t>
              </a: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198"/>
          <a:stretch>
            <a:fillRect/>
          </a:stretch>
        </p:blipFill>
        <p:spPr bwMode="auto">
          <a:xfrm>
            <a:off x="5743575" y="4403725"/>
            <a:ext cx="324008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1905000" y="1905000"/>
            <a:ext cx="381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a:normAutofit fontScale="90000"/>
          </a:bodyPr>
          <a:lstStyle/>
          <a:p>
            <a:pPr eaLnBrk="1" hangingPunct="1">
              <a:defRPr/>
            </a:pPr>
            <a:r>
              <a:rPr lang="en-US" altLang="en-US" dirty="0" smtClean="0"/>
              <a:t>Types Of Information That Can Be Formatted Via Format Specifiers (Placeholder) </a:t>
            </a:r>
            <a:r>
              <a:rPr lang="en-US" altLang="en-US" dirty="0"/>
              <a:t>(If There Is Time)</a:t>
            </a:r>
            <a:endParaRPr lang="en-US" altLang="en-US" dirty="0" smtClean="0"/>
          </a:p>
        </p:txBody>
      </p:sp>
      <p:graphicFrame>
        <p:nvGraphicFramePr>
          <p:cNvPr id="48149" name="Group 21"/>
          <p:cNvGraphicFramePr>
            <a:graphicFrameLocks noGrp="1"/>
          </p:cNvGraphicFramePr>
          <p:nvPr>
            <p:ph idx="1"/>
          </p:nvPr>
        </p:nvGraphicFramePr>
        <p:xfrm>
          <a:off x="838200" y="1676400"/>
          <a:ext cx="7467600" cy="3428999"/>
        </p:xfrm>
        <a:graphic>
          <a:graphicData uri="http://schemas.openxmlformats.org/drawingml/2006/table">
            <a:tbl>
              <a:tblPr/>
              <a:tblGrid>
                <a:gridCol w="2673062">
                  <a:extLst>
                    <a:ext uri="{9D8B030D-6E8A-4147-A177-3AD203B41FA5}">
                      <a16:colId xmlns:a16="http://schemas.microsoft.com/office/drawing/2014/main" val="20000"/>
                    </a:ext>
                  </a:extLst>
                </a:gridCol>
                <a:gridCol w="4794538">
                  <a:extLst>
                    <a:ext uri="{9D8B030D-6E8A-4147-A177-3AD203B41FA5}">
                      <a16:colId xmlns:a16="http://schemas.microsoft.com/office/drawing/2014/main" val="20001"/>
                    </a:ext>
                  </a:extLst>
                </a:gridCol>
              </a:tblGrid>
              <a:tr h="85248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Specifier</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Type of Information to display</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String</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%d</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Integer (d = decimal / base 10)</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Floating point</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a:normAutofit fontScale="90000"/>
          </a:bodyPr>
          <a:lstStyle/>
          <a:p>
            <a:pPr eaLnBrk="1" hangingPunct="1"/>
            <a:r>
              <a:rPr lang="en-US" altLang="en-US" b="1" dirty="0" smtClean="0">
                <a:solidFill>
                  <a:srgbClr val="FF0000"/>
                </a:solidFill>
              </a:rPr>
              <a:t>Formatting Effects </a:t>
            </a:r>
            <a:r>
              <a:rPr lang="en-US" altLang="en-US" dirty="0" smtClean="0"/>
              <a:t>Using Format Specifiers </a:t>
            </a:r>
            <a:r>
              <a:rPr lang="en-US" altLang="en-US" dirty="0"/>
              <a:t> (If There Is Time)</a:t>
            </a:r>
            <a:endParaRPr lang="en-US" altLang="en-US" dirty="0" smtClean="0"/>
          </a:p>
        </p:txBody>
      </p:sp>
      <p:sp>
        <p:nvSpPr>
          <p:cNvPr id="46083" name="Rectangle 3"/>
          <p:cNvSpPr>
            <a:spLocks noGrp="1" noChangeArrowheads="1"/>
          </p:cNvSpPr>
          <p:nvPr>
            <p:ph idx="1"/>
          </p:nvPr>
        </p:nvSpPr>
        <p:spPr/>
        <p:txBody>
          <a:bodyPr/>
          <a:lstStyle/>
          <a:p>
            <a:pPr eaLnBrk="1" hangingPunct="1">
              <a:tabLst>
                <a:tab pos="1254125" algn="l"/>
              </a:tabLst>
            </a:pPr>
            <a:r>
              <a:rPr lang="en-US" altLang="en-US" b="1" smtClean="0"/>
              <a:t>Format</a:t>
            </a:r>
            <a:r>
              <a:rPr lang="en-US" altLang="en-US" smtClean="0"/>
              <a:t>:</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&lt;</a:t>
            </a:r>
            <a:r>
              <a:rPr lang="en-US" altLang="en-US" sz="1800" b="1" i="1" dirty="0" smtClean="0">
                <a:solidFill>
                  <a:srgbClr val="FF0000"/>
                </a:solidFill>
                <a:latin typeface="Consolas" panose="020B0609020204030204" pitchFamily="49" charset="0"/>
                <a:cs typeface="Consolas" panose="020B0609020204030204" pitchFamily="49" charset="0"/>
              </a:rPr>
              <a:t>width</a:t>
            </a:r>
            <a:r>
              <a:rPr lang="en-US" altLang="en-US" sz="1800" b="1" dirty="0" smtClean="0">
                <a:solidFill>
                  <a:srgbClr val="FF0000"/>
                </a:solidFill>
                <a:latin typeface="Consolas" panose="020B0609020204030204" pitchFamily="49" charset="0"/>
                <a:cs typeface="Consolas" panose="020B0609020204030204" pitchFamily="49" charset="0"/>
              </a:rPr>
              <a:t>&gt;</a:t>
            </a:r>
            <a:r>
              <a:rPr lang="en-US" altLang="en-US" sz="1800" baseline="30000" dirty="0" smtClean="0">
                <a:latin typeface="Consolas" panose="020B0609020204030204" pitchFamily="49" charset="0"/>
                <a:cs typeface="Consolas" panose="020B0609020204030204" pitchFamily="49" charset="0"/>
              </a:rPr>
              <a:t>1</a:t>
            </a:r>
            <a:r>
              <a:rPr lang="en-US" altLang="en-US" sz="1800"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&lt;</a:t>
            </a:r>
            <a:r>
              <a:rPr lang="en-US" altLang="en-US" sz="1800" b="1" i="1" dirty="0" smtClean="0">
                <a:solidFill>
                  <a:srgbClr val="FF0000"/>
                </a:solidFill>
                <a:latin typeface="Consolas" panose="020B0609020204030204" pitchFamily="49" charset="0"/>
                <a:cs typeface="Consolas" panose="020B0609020204030204" pitchFamily="49" charset="0"/>
              </a:rPr>
              <a:t>precision</a:t>
            </a:r>
            <a:r>
              <a:rPr lang="en-US" altLang="en-US" sz="1800" b="1" dirty="0" smtClean="0">
                <a:solidFill>
                  <a:srgbClr val="FF0000"/>
                </a:solidFill>
                <a:latin typeface="Consolas" panose="020B0609020204030204" pitchFamily="49" charset="0"/>
                <a:cs typeface="Consolas" panose="020B0609020204030204" pitchFamily="49" charset="0"/>
              </a:rPr>
              <a:t>&gt;</a:t>
            </a:r>
            <a:r>
              <a:rPr lang="en-US" altLang="en-US" sz="1800" baseline="30000" dirty="0" smtClean="0">
                <a:latin typeface="Consolas" panose="020B0609020204030204" pitchFamily="49" charset="0"/>
                <a:cs typeface="Consolas" panose="020B0609020204030204" pitchFamily="49" charset="0"/>
              </a:rPr>
              <a:t>2</a:t>
            </a:r>
            <a:r>
              <a:rPr lang="en-US" altLang="en-US" sz="1800" dirty="0" smtClean="0">
                <a:latin typeface="Consolas" panose="020B0609020204030204" pitchFamily="49" charset="0"/>
                <a:cs typeface="Consolas" panose="020B0609020204030204" pitchFamily="49" charset="0"/>
              </a:rPr>
              <a:t>&lt;</a:t>
            </a:r>
            <a:r>
              <a:rPr lang="en-US" altLang="en-US" sz="1800" i="1" dirty="0" smtClean="0">
                <a:latin typeface="Consolas" panose="020B0609020204030204" pitchFamily="49" charset="0"/>
                <a:cs typeface="Consolas" panose="020B0609020204030204" pitchFamily="49" charset="0"/>
              </a:rPr>
              <a:t>type of information</a:t>
            </a:r>
            <a:r>
              <a:rPr lang="en-US" altLang="en-US" sz="1800" dirty="0" smtClean="0">
                <a:latin typeface="Consolas" panose="020B0609020204030204" pitchFamily="49" charset="0"/>
                <a:cs typeface="Consolas" panose="020B0609020204030204" pitchFamily="49" charset="0"/>
              </a:rPr>
              <a:t>&gt; </a:t>
            </a:r>
            <a:endParaRPr lang="en-US" altLang="en-US" sz="1800" baseline="30000" dirty="0" smtClean="0">
              <a:latin typeface="Consolas" panose="020B0609020204030204" pitchFamily="49" charset="0"/>
              <a:cs typeface="Consolas" panose="020B0609020204030204" pitchFamily="49" charset="0"/>
            </a:endParaRPr>
          </a:p>
          <a:p>
            <a:pPr eaLnBrk="1" hangingPunct="1">
              <a:tabLst>
                <a:tab pos="1254125" algn="l"/>
              </a:tabLst>
            </a:pPr>
            <a:endParaRPr lang="en-US" altLang="en-US" sz="1800" dirty="0" smtClean="0"/>
          </a:p>
          <a:p>
            <a:pPr eaLnBrk="1" hangingPunct="1">
              <a:tabLst>
                <a:tab pos="1254125" algn="l"/>
              </a:tabLst>
            </a:pPr>
            <a:r>
              <a:rPr lang="en-US" altLang="en-US" b="1" dirty="0" smtClean="0"/>
              <a:t>Examples (format specifiers to format output)</a:t>
            </a:r>
            <a:r>
              <a:rPr lang="en-US" altLang="en-US" dirty="0" smtClean="0"/>
              <a:t>:</a:t>
            </a:r>
          </a:p>
          <a:p>
            <a:pPr lvl="1" eaLnBrk="1" hangingPunct="1">
              <a:tabLst>
                <a:tab pos="1254125" algn="l"/>
              </a:tabLst>
            </a:pPr>
            <a:r>
              <a:rPr lang="en-US" altLang="en-US" dirty="0" smtClean="0"/>
              <a:t>Program name:</a:t>
            </a:r>
            <a:r>
              <a:rPr lang="en-US" altLang="en-US" sz="1600" dirty="0" smtClean="0"/>
              <a:t> </a:t>
            </a:r>
            <a:r>
              <a:rPr lang="en-US" altLang="en-US" sz="1800" dirty="0" smtClean="0">
                <a:latin typeface="Consolas" panose="020B0609020204030204" pitchFamily="49" charset="0"/>
                <a:cs typeface="Consolas" panose="020B0609020204030204" pitchFamily="49" charset="0"/>
              </a:rPr>
              <a:t>formatting3.p</a:t>
            </a:r>
          </a:p>
          <a:p>
            <a:pPr lvl="1" eaLnBrk="1" hangingPunct="1">
              <a:buFont typeface="Times New Roman" panose="02020603050405020304" pitchFamily="18" charset="0"/>
              <a:buNone/>
              <a:tabLst>
                <a:tab pos="1254125" algn="l"/>
              </a:tabLst>
            </a:pP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 = 12.55</a:t>
            </a:r>
          </a:p>
          <a:p>
            <a:pPr lvl="1" eaLnBrk="1" hangingPunct="1">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4</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5</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3</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Arial" panose="020B0604020202020204" pitchFamily="34" charset="0"/>
              <a:buNone/>
              <a:tabLst>
                <a:tab pos="1254125" algn="l"/>
              </a:tabLst>
            </a:pPr>
            <a:r>
              <a:rPr lang="de-DE" altLang="en-US" sz="1600" dirty="0" smtClean="0">
                <a:latin typeface="Consolas" panose="020B0609020204030204" pitchFamily="49" charset="0"/>
                <a:cs typeface="Consolas" panose="020B0609020204030204" pitchFamily="49" charset="0"/>
              </a:rPr>
              <a:t>print ("%</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r>
              <a:rPr lang="de-DE" altLang="en-US" sz="1600" dirty="0" smtClean="0">
                <a:latin typeface="Consolas" panose="020B0609020204030204" pitchFamily="49" charset="0"/>
                <a:cs typeface="Consolas" panose="020B0609020204030204" pitchFamily="49" charset="0"/>
              </a:rPr>
              <a:t>print ("%</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endParaRPr lang="de-DE" altLang="en-US" sz="1600" dirty="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endParaRPr lang="en-US" altLang="en-US" sz="1600" dirty="0" smtClean="0">
              <a:latin typeface="Arial" panose="020B0604020202020204" pitchFamily="34" charset="0"/>
              <a:cs typeface="Arial" panose="020B0604020202020204" pitchFamily="34" charset="0"/>
            </a:endParaRPr>
          </a:p>
        </p:txBody>
      </p:sp>
      <p:sp>
        <p:nvSpPr>
          <p:cNvPr id="46084" name="Text Box 4"/>
          <p:cNvSpPr txBox="1">
            <a:spLocks noChangeArrowheads="1"/>
          </p:cNvSpPr>
          <p:nvPr/>
        </p:nvSpPr>
        <p:spPr bwMode="auto">
          <a:xfrm>
            <a:off x="0" y="6021388"/>
            <a:ext cx="80899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A positive integer will add leading spaces (right align), negatives will add trailing spaces (left align). Excluding a value will set the field width to a value large enough to display the output</a:t>
            </a:r>
          </a:p>
          <a:p>
            <a:pPr eaLnBrk="1" hangingPunct="1">
              <a:spcBef>
                <a:spcPct val="50000"/>
              </a:spcBef>
              <a:buFontTx/>
              <a:buNone/>
            </a:pPr>
            <a:r>
              <a:rPr lang="en-US" altLang="en-US" sz="1400">
                <a:latin typeface="Arial" panose="020B0604020202020204" pitchFamily="34" charset="0"/>
              </a:rPr>
              <a:t>2 For floating point data only. </a:t>
            </a:r>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b="82500"/>
          <a:stretch>
            <a:fillRect/>
          </a:stretch>
        </p:blipFill>
        <p:spPr bwMode="auto">
          <a:xfrm>
            <a:off x="4572000" y="3276600"/>
            <a:ext cx="13843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t="17500" b="66667"/>
          <a:stretch>
            <a:fillRect/>
          </a:stretch>
        </p:blipFill>
        <p:spPr bwMode="auto">
          <a:xfrm>
            <a:off x="4572000" y="366395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t="34166" b="49167"/>
          <a:stretch>
            <a:fillRect/>
          </a:stretch>
        </p:blipFill>
        <p:spPr bwMode="auto">
          <a:xfrm>
            <a:off x="4572000" y="4013200"/>
            <a:ext cx="13843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t="51666" b="34167"/>
          <a:stretch>
            <a:fillRect/>
          </a:stretch>
        </p:blipFill>
        <p:spPr bwMode="auto">
          <a:xfrm>
            <a:off x="4572000" y="4305300"/>
            <a:ext cx="13843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t="68333" b="15833"/>
          <a:stretch>
            <a:fillRect/>
          </a:stretch>
        </p:blipFill>
        <p:spPr bwMode="auto">
          <a:xfrm>
            <a:off x="4572000" y="457200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60350"/>
            <a:ext cx="8229600" cy="730250"/>
          </a:xfrm>
        </p:spPr>
        <p:txBody>
          <a:bodyPr>
            <a:normAutofit fontScale="90000"/>
          </a:bodyPr>
          <a:lstStyle/>
          <a:p>
            <a:pPr eaLnBrk="1" hangingPunct="1"/>
            <a:r>
              <a:rPr lang="en-US" altLang="en-US" dirty="0" smtClean="0"/>
              <a:t>One Application Of Format Specifiers </a:t>
            </a:r>
            <a:r>
              <a:rPr lang="en-US" altLang="en-US" dirty="0"/>
              <a:t> (If There Is Time)</a:t>
            </a:r>
            <a:endParaRPr lang="en-US" altLang="en-US" dirty="0" smtClean="0"/>
          </a:p>
        </p:txBody>
      </p:sp>
      <p:sp>
        <p:nvSpPr>
          <p:cNvPr id="3" name="Content Placeholder 2"/>
          <p:cNvSpPr>
            <a:spLocks noGrp="1"/>
          </p:cNvSpPr>
          <p:nvPr>
            <p:ph idx="1"/>
          </p:nvPr>
        </p:nvSpPr>
        <p:spPr>
          <a:xfrm>
            <a:off x="457200" y="1143000"/>
            <a:ext cx="8229600" cy="5181600"/>
          </a:xfrm>
        </p:spPr>
        <p:txBody>
          <a:bodyPr/>
          <a:lstStyle/>
          <a:p>
            <a:pPr eaLnBrk="1" hangingPunct="1"/>
            <a:r>
              <a:rPr lang="en-US" altLang="en-US" smtClean="0"/>
              <a:t>It can be used to align columns of text.</a:t>
            </a:r>
          </a:p>
          <a:p>
            <a:pPr eaLnBrk="1" hangingPunct="1"/>
            <a:r>
              <a:rPr lang="en-US" altLang="en-US" smtClean="0"/>
              <a:t>Example (movie credits, tabular or financial information)</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2004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dirty="0" smtClean="0"/>
              <a:t>Section Summary: Formatting Output </a:t>
            </a:r>
            <a:r>
              <a:rPr lang="en-US" altLang="en-US" dirty="0"/>
              <a:t> (If There Is Time)</a:t>
            </a:r>
            <a:endParaRPr lang="en-US" altLang="en-US" dirty="0" smtClean="0"/>
          </a:p>
        </p:txBody>
      </p:sp>
      <p:sp>
        <p:nvSpPr>
          <p:cNvPr id="48131" name="Content Placeholder 2"/>
          <p:cNvSpPr>
            <a:spLocks noGrp="1"/>
          </p:cNvSpPr>
          <p:nvPr>
            <p:ph idx="1"/>
          </p:nvPr>
        </p:nvSpPr>
        <p:spPr/>
        <p:txBody>
          <a:bodyPr/>
          <a:lstStyle/>
          <a:p>
            <a:pPr eaLnBrk="1" hangingPunct="1"/>
            <a:r>
              <a:rPr lang="en-US" altLang="en-US" smtClean="0"/>
              <a:t>How to use format specifiers (field width, precision) to format output</a:t>
            </a:r>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half" idx="4294967295"/>
          </p:nvPr>
        </p:nvSpPr>
        <p:spPr>
          <a:xfrm>
            <a:off x="381000" y="1066800"/>
            <a:ext cx="8204200" cy="5267325"/>
          </a:xfrm>
        </p:spPr>
        <p:txBody>
          <a:bodyPr/>
          <a:lstStyle/>
          <a:p>
            <a:pPr eaLnBrk="1" hangingPunct="1">
              <a:tabLst>
                <a:tab pos="1254125" algn="l"/>
              </a:tabLst>
            </a:pPr>
            <a:r>
              <a:rPr lang="en-US" altLang="en-US" sz="2400" smtClean="0"/>
              <a:t>The back-slash character enclosed within quotes won’t be displayed but instead indicates that a formatting (escape) code will follow the slash:</a:t>
            </a:r>
          </a:p>
        </p:txBody>
      </p:sp>
      <p:sp>
        <p:nvSpPr>
          <p:cNvPr id="49155"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a:t>
            </a:r>
            <a:r>
              <a:rPr lang="en-US" altLang="en-US" smtClean="0"/>
              <a:t>/Characters</a:t>
            </a:r>
          </a:p>
        </p:txBody>
      </p:sp>
      <p:graphicFrame>
        <p:nvGraphicFramePr>
          <p:cNvPr id="369668" name="Group 4"/>
          <p:cNvGraphicFramePr>
            <a:graphicFrameLocks noGrp="1"/>
          </p:cNvGraphicFramePr>
          <p:nvPr>
            <p:ph idx="1"/>
          </p:nvPr>
        </p:nvGraphicFramePr>
        <p:xfrm>
          <a:off x="762000" y="2362200"/>
          <a:ext cx="7010400" cy="4133849"/>
        </p:xfrm>
        <a:graphic>
          <a:graphicData uri="http://schemas.openxmlformats.org/drawingml/2006/table">
            <a:tbl>
              <a:tblPr/>
              <a:tblGrid>
                <a:gridCol w="2332743">
                  <a:extLst>
                    <a:ext uri="{9D8B030D-6E8A-4147-A177-3AD203B41FA5}">
                      <a16:colId xmlns:a16="http://schemas.microsoft.com/office/drawing/2014/main" val="20000"/>
                    </a:ext>
                  </a:extLst>
                </a:gridCol>
                <a:gridCol w="4677657">
                  <a:extLst>
                    <a:ext uri="{9D8B030D-6E8A-4147-A177-3AD203B41FA5}">
                      <a16:colId xmlns:a16="http://schemas.microsoft.com/office/drawing/2014/main" val="20001"/>
                    </a:ext>
                  </a:extLst>
                </a:gridCol>
              </a:tblGrid>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Escape sequence</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Description</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Alarm: Causes the program to beep.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42291">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\n</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Newline: Moves the cursor to beginning of the next line.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Tab: Moves the cursor forward one tab stop.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Single quote: Prints a single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Double quote: Prints a double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8103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Backslash: Prints one backslash.</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Percent Sign</a:t>
            </a:r>
            <a:r>
              <a:rPr lang="en-US" altLang="en-US" baseline="30000" dirty="0" smtClean="0"/>
              <a:t>1 </a:t>
            </a:r>
            <a:r>
              <a:rPr lang="en-US" altLang="en-US" dirty="0"/>
              <a:t> (If There Is Time)</a:t>
            </a:r>
            <a:endParaRPr lang="en-US" altLang="en-US" baseline="30000" dirty="0" smtClean="0"/>
          </a:p>
        </p:txBody>
      </p:sp>
      <p:sp>
        <p:nvSpPr>
          <p:cNvPr id="3" name="Content Placeholder 2"/>
          <p:cNvSpPr>
            <a:spLocks noGrp="1"/>
          </p:cNvSpPr>
          <p:nvPr>
            <p:ph idx="1"/>
          </p:nvPr>
        </p:nvSpPr>
        <p:spPr/>
        <p:txBody>
          <a:bodyPr/>
          <a:lstStyle/>
          <a:p>
            <a:r>
              <a:rPr lang="en-US" altLang="en-US" dirty="0" smtClean="0"/>
              <a:t>If no format specifiers are used then simply enclose the ‘%’ within the quotes of a </a:t>
            </a:r>
            <a:r>
              <a:rPr lang="en-US" altLang="en-US" dirty="0" smtClean="0">
                <a:latin typeface="Consolas" panose="020B0609020204030204" pitchFamily="49" charset="0"/>
                <a:cs typeface="Consolas" panose="020B0609020204030204" pitchFamily="49" charset="0"/>
              </a:rPr>
              <a:t>print()</a:t>
            </a:r>
            <a:r>
              <a:rPr lang="en-US" altLang="en-US" dirty="0" smtClean="0"/>
              <a:t> statement</a:t>
            </a:r>
          </a:p>
          <a:p>
            <a:pPr marL="342900" lvl="1" indent="0">
              <a:buNone/>
            </a:pPr>
            <a:r>
              <a:rPr lang="en-US" altLang="en-US" dirty="0" smtClean="0">
                <a:latin typeface="Consolas" panose="020B0609020204030204" pitchFamily="49" charset="0"/>
                <a:cs typeface="Consolas" panose="020B0609020204030204" pitchFamily="49" charset="0"/>
              </a:rPr>
              <a:t>print("12%")</a:t>
            </a:r>
            <a:r>
              <a:rPr lang="en-US" altLang="en-US"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12</a:t>
            </a:r>
            <a:r>
              <a:rPr lang="en-US" altLang="en-US"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dirty="0" smtClean="0">
              <a:latin typeface="Consolas" panose="020B0609020204030204" pitchFamily="49" charset="0"/>
              <a:cs typeface="Consolas" panose="020B0609020204030204" pitchFamily="49" charset="0"/>
            </a:endParaRPr>
          </a:p>
          <a:p>
            <a:r>
              <a:rPr lang="en-US" altLang="en-US" dirty="0" smtClean="0"/>
              <a:t>If format specifiers are used within a call to </a:t>
            </a:r>
            <a:r>
              <a:rPr lang="en-US" altLang="en-US" dirty="0" smtClean="0">
                <a:latin typeface="Consolas" panose="020B0609020204030204" pitchFamily="49" charset="0"/>
                <a:cs typeface="Consolas" panose="020B0609020204030204" pitchFamily="49" charset="0"/>
              </a:rPr>
              <a:t>print()</a:t>
            </a:r>
            <a:r>
              <a:rPr lang="en-US" altLang="en-US" dirty="0" smtClean="0"/>
              <a:t> then use one percent sign to act as an escape code for another percent sign to follow</a:t>
            </a:r>
          </a:p>
          <a:p>
            <a:pPr marL="228600" lvl="2" indent="0">
              <a:buNone/>
            </a:pPr>
            <a:r>
              <a:rPr lang="en-US" altLang="en-US" sz="2000" dirty="0" smtClean="0">
                <a:latin typeface="Consolas" panose="020B0609020204030204" pitchFamily="49" charset="0"/>
                <a:cs typeface="Consolas" panose="020B0609020204030204" pitchFamily="49" charset="0"/>
              </a:rPr>
              <a:t>print("%f%%", %(100))</a:t>
            </a:r>
            <a:r>
              <a:rPr lang="en-US" altLang="en-US" sz="2000"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100.000000</a:t>
            </a:r>
            <a:r>
              <a:rPr lang="en-US" altLang="en-US" sz="2000"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sz="2000" dirty="0" smtClean="0">
              <a:latin typeface="Consolas" panose="020B0609020204030204" pitchFamily="49" charset="0"/>
              <a:cs typeface="Consolas" panose="020B0609020204030204" pitchFamily="49" charset="0"/>
            </a:endParaRPr>
          </a:p>
          <a:p>
            <a:endParaRPr lang="en-US" altLang="en-US" dirty="0" smtClean="0"/>
          </a:p>
        </p:txBody>
      </p:sp>
      <p:sp>
        <p:nvSpPr>
          <p:cNvPr id="50180" name="TextBox 3"/>
          <p:cNvSpPr txBox="1">
            <a:spLocks noChangeArrowheads="1"/>
          </p:cNvSpPr>
          <p:nvPr/>
        </p:nvSpPr>
        <p:spPr bwMode="auto">
          <a:xfrm>
            <a:off x="0" y="6615113"/>
            <a:ext cx="617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Since the question inevitably comes up each term I’m answering it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 </a:t>
            </a:r>
            <a:r>
              <a:rPr lang="en-US" altLang="en-US" smtClean="0"/>
              <a:t>(2)</a:t>
            </a:r>
          </a:p>
        </p:txBody>
      </p:sp>
      <p:sp>
        <p:nvSpPr>
          <p:cNvPr id="56323" name="Rectangle 3"/>
          <p:cNvSpPr>
            <a:spLocks noGrp="1" noChangeArrowheads="1"/>
          </p:cNvSpPr>
          <p:nvPr>
            <p:ph idx="1"/>
          </p:nvPr>
        </p:nvSpPr>
        <p:spPr>
          <a:xfrm>
            <a:off x="457200" y="1143000"/>
            <a:ext cx="8229600" cy="3886200"/>
          </a:xfrm>
        </p:spPr>
        <p:txBody>
          <a:bodyPr rtlCol="0">
            <a:normAutofit/>
          </a:bodyPr>
          <a:lstStyle/>
          <a:p>
            <a:pPr eaLnBrk="1" fontAlgn="auto" hangingPunct="1">
              <a:spcAft>
                <a:spcPts val="0"/>
              </a:spcAft>
              <a:tabLst>
                <a:tab pos="1254125" algn="l"/>
              </a:tabLst>
              <a:defRPr/>
            </a:pPr>
            <a:r>
              <a:rPr lang="en-CA" dirty="0" smtClean="0"/>
              <a:t>Program name: </a:t>
            </a:r>
            <a:r>
              <a:rPr lang="en-CA" sz="2000" dirty="0" smtClean="0">
                <a:latin typeface="Arial" charset="0"/>
                <a:cs typeface="Arial" charset="0"/>
              </a:rPr>
              <a:t>formatting4.py</a:t>
            </a:r>
          </a:p>
          <a:p>
            <a:pPr marL="0" indent="0" eaLnBrk="1" fontAlgn="auto" hangingPunct="1">
              <a:spcAft>
                <a:spcPts val="0"/>
              </a:spcAft>
              <a:buFont typeface="Arial" panose="020B0604020202020204" pitchFamily="34" charset="0"/>
              <a:buNone/>
              <a:tabLst>
                <a:tab pos="1254125" algn="l"/>
              </a:tabLst>
              <a:defRPr/>
            </a:pPr>
            <a:endParaRPr lang="en-CA" sz="2000" dirty="0" smtClean="0"/>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a:t>
            </a:r>
            <a:r>
              <a:rPr lang="en-US" b="1" dirty="0" smtClean="0">
                <a:solidFill>
                  <a:srgbClr val="00B050"/>
                </a:solidFill>
                <a:latin typeface="Arial" charset="0"/>
                <a:cs typeface="Arial" charset="0"/>
              </a:rPr>
              <a:t>\a</a:t>
            </a:r>
            <a:r>
              <a:rPr lang="en-US" dirty="0" smtClean="0">
                <a:latin typeface="Arial" charset="0"/>
                <a:cs typeface="Arial" charset="0"/>
              </a:rPr>
              <a:t>*Beep!*")</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("hi</a:t>
            </a:r>
            <a:r>
              <a:rPr lang="en-US" b="1" dirty="0" smtClean="0">
                <a:solidFill>
                  <a:srgbClr val="00B050"/>
                </a:solidFill>
                <a:latin typeface="Arial" charset="0"/>
                <a:cs typeface="Arial" charset="0"/>
              </a:rPr>
              <a:t>\n</a:t>
            </a:r>
            <a:r>
              <a:rPr lang="en-US" dirty="0" smtClean="0">
                <a:latin typeface="Arial" charset="0"/>
                <a:cs typeface="Arial" charset="0"/>
              </a:rPr>
              <a:t>there")</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('it</a:t>
            </a:r>
            <a:r>
              <a:rPr lang="en-US" b="1" dirty="0" smtClean="0">
                <a:solidFill>
                  <a:srgbClr val="00B050"/>
                </a:solidFill>
                <a:latin typeface="Arial" charset="0"/>
                <a:cs typeface="Arial" charset="0"/>
              </a:rPr>
              <a:t>\'</a:t>
            </a:r>
            <a:r>
              <a:rPr lang="en-US" dirty="0" smtClean="0">
                <a:latin typeface="Arial" charset="0"/>
                <a:cs typeface="Arial" charset="0"/>
              </a:rPr>
              <a:t>s')</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("he</a:t>
            </a:r>
            <a:r>
              <a:rPr lang="en-US" b="1" dirty="0" smtClean="0">
                <a:solidFill>
                  <a:srgbClr val="00B050"/>
                </a:solidFill>
                <a:latin typeface="Arial" charset="0"/>
                <a:cs typeface="Arial" charset="0"/>
              </a:rPr>
              <a:t>\\</a:t>
            </a:r>
            <a:r>
              <a:rPr lang="en-US" dirty="0" smtClean="0">
                <a:latin typeface="Arial" charset="0"/>
                <a:cs typeface="Arial" charset="0"/>
              </a:rPr>
              <a:t>y </a:t>
            </a:r>
            <a:r>
              <a:rPr lang="en-US" b="1" dirty="0" smtClean="0">
                <a:solidFill>
                  <a:srgbClr val="00B050"/>
                </a:solidFill>
                <a:latin typeface="Arial" charset="0"/>
                <a:cs typeface="Arial" charset="0"/>
              </a:rPr>
              <a:t>\"</a:t>
            </a:r>
            <a:r>
              <a:rPr lang="en-US" dirty="0" smtClean="0">
                <a:latin typeface="Arial" charset="0"/>
                <a:cs typeface="Arial" charset="0"/>
              </a:rPr>
              <a:t>you</a:t>
            </a:r>
            <a:r>
              <a:rPr lang="en-US" b="1" dirty="0" smtClean="0">
                <a:solidFill>
                  <a:srgbClr val="00B050"/>
                </a:solidFill>
                <a:latin typeface="Arial" charset="0"/>
                <a:cs typeface="Arial" charset="0"/>
              </a:rPr>
              <a:t>\"</a:t>
            </a:r>
            <a:r>
              <a:rPr lang="en-US" dirty="0" smtClean="0">
                <a:latin typeface="Arial" charset="0"/>
                <a:cs typeface="Arial"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50000" b="79259"/>
          <a:stretch>
            <a:fillRect/>
          </a:stretch>
        </p:blipFill>
        <p:spPr bwMode="auto">
          <a:xfrm>
            <a:off x="3046413" y="2057400"/>
            <a:ext cx="4357687" cy="2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8941" r="60236" b="40530"/>
          <a:stretch>
            <a:fillRect/>
          </a:stretch>
        </p:blipFill>
        <p:spPr bwMode="auto">
          <a:xfrm>
            <a:off x="3046413" y="2743200"/>
            <a:ext cx="3465512"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t="59471" r="60236" b="20264"/>
          <a:stretch>
            <a:fillRect/>
          </a:stretch>
        </p:blipFill>
        <p:spPr bwMode="auto">
          <a:xfrm>
            <a:off x="3046413" y="3463925"/>
            <a:ext cx="3465512"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79736" r="60236" b="-2"/>
          <a:stretch>
            <a:fillRect/>
          </a:stretch>
        </p:blipFill>
        <p:spPr bwMode="auto">
          <a:xfrm>
            <a:off x="3276600" y="4240213"/>
            <a:ext cx="3465513"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smtClean="0"/>
              <a:t>My examples will be written in Python</a:t>
            </a:r>
          </a:p>
          <a:p>
            <a:pPr marL="514350" lvl="1" indent="-171450" eaLnBrk="1" hangingPunct="1">
              <a:lnSpc>
                <a:spcPct val="80000"/>
              </a:lnSpc>
              <a:tabLst>
                <a:tab pos="1254125" algn="l"/>
              </a:tabLst>
            </a:pPr>
            <a:r>
              <a:rPr lang="en-US" altLang="en-US" smtClean="0"/>
              <a:t>Your assignments will be written in Python</a:t>
            </a:r>
          </a:p>
          <a:p>
            <a:pPr eaLnBrk="1" hangingPunct="1">
              <a:lnSpc>
                <a:spcPct val="90000"/>
              </a:lnSpc>
              <a:tabLst>
                <a:tab pos="1254125" algn="l"/>
              </a:tabLst>
            </a:pPr>
            <a:r>
              <a:rPr lang="en-US" altLang="en-US" smtClean="0"/>
              <a:t>Some advantages (from Python dot org)</a:t>
            </a:r>
          </a:p>
          <a:p>
            <a:pPr marL="514350" lvl="1" indent="-171450" eaLnBrk="1" hangingPunct="1">
              <a:lnSpc>
                <a:spcPct val="80000"/>
              </a:lnSpc>
              <a:tabLst>
                <a:tab pos="1254125" algn="l"/>
              </a:tabLst>
            </a:pPr>
            <a:r>
              <a:rPr lang="en-US" altLang="en-US" smtClean="0"/>
              <a:t>Free</a:t>
            </a:r>
          </a:p>
          <a:p>
            <a:pPr marL="514350" lvl="1" indent="-171450" eaLnBrk="1" hangingPunct="1">
              <a:lnSpc>
                <a:spcPct val="80000"/>
              </a:lnSpc>
              <a:tabLst>
                <a:tab pos="1254125" algn="l"/>
              </a:tabLst>
            </a:pPr>
            <a:r>
              <a:rPr lang="en-US" altLang="en-US" smtClean="0"/>
              <a:t>Powerful</a:t>
            </a:r>
          </a:p>
          <a:p>
            <a:pPr marL="514350" lvl="1" indent="-171450" eaLnBrk="1" hangingPunct="1">
              <a:lnSpc>
                <a:spcPct val="80000"/>
              </a:lnSpc>
              <a:tabLst>
                <a:tab pos="1254125" algn="l"/>
              </a:tabLst>
            </a:pPr>
            <a:r>
              <a:rPr lang="en-US" altLang="en-US" smtClean="0"/>
              <a:t>Widely used (Google, NASA, Yahoo, Electronic Arts, some Linux operating system scripts etc.)</a:t>
            </a:r>
          </a:p>
          <a:p>
            <a:pPr eaLnBrk="1" hangingPunct="1">
              <a:lnSpc>
                <a:spcPct val="90000"/>
              </a:lnSpc>
              <a:tabLst>
                <a:tab pos="1254125" algn="l"/>
              </a:tabLst>
            </a:pPr>
            <a:r>
              <a:rPr lang="en-US" altLang="en-US" smtClean="0"/>
              <a:t>Named after a British comedy “Monty Python’s Flying Circus”</a:t>
            </a:r>
          </a:p>
          <a:p>
            <a:pPr marL="514350" lvl="1" indent="-171450" eaLnBrk="1" hangingPunct="1">
              <a:lnSpc>
                <a:spcPct val="90000"/>
              </a:lnSpc>
              <a:tabLst>
                <a:tab pos="1254125" algn="l"/>
              </a:tabLst>
            </a:pPr>
            <a:r>
              <a:rPr lang="en-US" altLang="en-US" smtClean="0"/>
              <a:t>Official website (Python the programming language, not the Monty Python comedy troop): </a:t>
            </a:r>
            <a:r>
              <a:rPr lang="en-US" altLang="en-US" smtClean="0">
                <a:hlinkClick r:id="rId3"/>
              </a:rPr>
              <a:t>http://www.python.org</a:t>
            </a:r>
            <a:endParaRPr lang="en-US" altLang="en-US" smtClean="0"/>
          </a:p>
          <a:p>
            <a:pPr marL="514350" lvl="1" indent="-171450" eaLnBrk="1" hangingPunct="1">
              <a:lnSpc>
                <a:spcPct val="90000"/>
              </a:lnSpc>
              <a:tabLst>
                <a:tab pos="1254125" algn="l"/>
              </a:tabLst>
            </a:pPr>
            <a:r>
              <a:rPr lang="en-US" altLang="en-US" smtClean="0"/>
              <a:t>An overview of the web site: </a:t>
            </a:r>
            <a:r>
              <a:rPr lang="en-US" altLang="en-US" smtClean="0">
                <a:hlinkClick r:id="rId4"/>
              </a:rPr>
              <a:t>https://www.python.org/about/gettingstarted/</a:t>
            </a:r>
            <a:endParaRPr lang="en-US" altLang="en-US" smtClean="0"/>
          </a:p>
          <a:p>
            <a:pPr marL="514350" lvl="1" indent="-171450"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60350"/>
            <a:ext cx="8229600" cy="730250"/>
          </a:xfrm>
        </p:spPr>
        <p:txBody>
          <a:bodyPr/>
          <a:lstStyle/>
          <a:p>
            <a:pPr eaLnBrk="1" hangingPunct="1"/>
            <a:r>
              <a:rPr lang="en-US" altLang="en-US" smtClean="0"/>
              <a:t>Escape Codes: Application</a:t>
            </a:r>
          </a:p>
        </p:txBody>
      </p:sp>
      <p:sp>
        <p:nvSpPr>
          <p:cNvPr id="75779" name="Content Placeholder 2"/>
          <p:cNvSpPr>
            <a:spLocks noGrp="1"/>
          </p:cNvSpPr>
          <p:nvPr>
            <p:ph idx="1"/>
          </p:nvPr>
        </p:nvSpPr>
        <p:spPr/>
        <p:txBody>
          <a:bodyPr/>
          <a:lstStyle/>
          <a:p>
            <a:pPr eaLnBrk="1" hangingPunct="1">
              <a:buFont typeface="Arial" charset="0"/>
              <a:buChar char="•"/>
              <a:defRPr/>
            </a:pPr>
            <a:r>
              <a:rPr lang="en-US" altLang="en-US" dirty="0" smtClean="0"/>
              <a:t>It can be used to nicely format text output (alignment output, provide separators within and between lines)</a:t>
            </a:r>
          </a:p>
          <a:p>
            <a:pPr eaLnBrk="1" hangingPunct="1">
              <a:buFont typeface="Arial" charset="0"/>
              <a:buChar char="•"/>
              <a:defRPr/>
            </a:pPr>
            <a:r>
              <a:rPr lang="en-US" altLang="en-US" dirty="0" smtClean="0"/>
              <a:t>Program example: </a:t>
            </a:r>
            <a:r>
              <a:rPr lang="en-US" altLang="en-US" sz="2000" dirty="0" smtClean="0">
                <a:latin typeface="Consolas" panose="020B0609020204030204" pitchFamily="49" charset="0"/>
                <a:cs typeface="Consolas" panose="020B0609020204030204" pitchFamily="49" charset="0"/>
              </a:rPr>
              <a:t>formatting5.py</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firstName = "James"</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lastName = "Tam"</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mobile = "123-4567"</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print("Last name:\t", lastName)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print("First name:\t", firstName)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print("Contact:\t", mobile)</a:t>
            </a:r>
          </a:p>
          <a:p>
            <a:pPr marL="225425" lvl="1" indent="0" eaLnBrk="1" hangingPunct="1">
              <a:buFont typeface="Arial" charset="0"/>
              <a:buNone/>
              <a:defRPr/>
            </a:pPr>
            <a:endParaRPr lang="en-US" altLang="en-US" sz="1800" dirty="0">
              <a:latin typeface="Consolas" panose="020B0609020204030204" pitchFamily="49" charset="0"/>
              <a:cs typeface="Consolas" panose="020B0609020204030204" pitchFamily="49" charset="0"/>
            </a:endParaRPr>
          </a:p>
          <a:p>
            <a:pPr marL="231775" indent="-231775" eaLnBrk="1" hangingPunct="1">
              <a:buFont typeface="Arial" charset="0"/>
              <a:buChar char="•"/>
              <a:defRPr/>
            </a:pPr>
            <a:r>
              <a:rPr lang="en-US" altLang="en-US" dirty="0" smtClean="0">
                <a:cs typeface="Consolas" panose="020B0609020204030204" pitchFamily="49" charset="0"/>
              </a:rPr>
              <a:t>Escape codes for aligning text is even more valuable if the width of a field (data to be displayed) is variable e.g., comes from user input or a text file.</a:t>
            </a:r>
          </a:p>
          <a:p>
            <a:pPr marL="225425" lvl="1" indent="0" eaLnBrk="1" hangingPunct="1">
              <a:buFont typeface="Arial" charset="0"/>
              <a:buNone/>
              <a:defRPr/>
            </a:pPr>
            <a:endParaRPr lang="en-US" altLang="en-US" sz="1800" dirty="0" smtClean="0">
              <a:latin typeface="Arial" charset="0"/>
              <a:cs typeface="Arial" charset="0"/>
            </a:endParaRP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l="1349" t="55302" r="33502" b="3477"/>
          <a:stretch>
            <a:fillRect/>
          </a:stretch>
        </p:blipFill>
        <p:spPr bwMode="auto">
          <a:xfrm>
            <a:off x="4953000" y="2438400"/>
            <a:ext cx="40513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92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Section Summary: Escape Codes</a:t>
            </a:r>
          </a:p>
        </p:txBody>
      </p:sp>
      <p:sp>
        <p:nvSpPr>
          <p:cNvPr id="53251" name="Content Placeholder 2"/>
          <p:cNvSpPr>
            <a:spLocks noGrp="1"/>
          </p:cNvSpPr>
          <p:nvPr>
            <p:ph idx="1"/>
          </p:nvPr>
        </p:nvSpPr>
        <p:spPr/>
        <p:txBody>
          <a:bodyPr/>
          <a:lstStyle/>
          <a:p>
            <a:pPr eaLnBrk="1" hangingPunct="1"/>
            <a:r>
              <a:rPr lang="en-US" altLang="en-US" smtClean="0"/>
              <a:t>How to use escape codes to format output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Traces:</a:t>
            </a:r>
          </a:p>
          <a:p>
            <a:pPr lvl="1" eaLnBrk="1" hangingPunct="1">
              <a:tabLst>
                <a:tab pos="1254125" algn="l"/>
              </a:tabLst>
            </a:pPr>
            <a:r>
              <a:rPr lang="en-US" altLang="en-US" smtClean="0"/>
              <a:t>Modify the examples (output using format specifiers and escape codes) so that they are still valid Python statements.</a:t>
            </a:r>
          </a:p>
          <a:p>
            <a:pPr marL="860425" lvl="2" indent="-174625" eaLnBrk="1" hangingPunct="1">
              <a:tabLst>
                <a:tab pos="1254125" algn="l"/>
              </a:tabLst>
            </a:pPr>
            <a:r>
              <a:rPr lang="en-US" altLang="en-US" sz="2000" smtClean="0"/>
              <a:t>Alternatively you can try finding some simple ones online or from a textbook.</a:t>
            </a:r>
          </a:p>
          <a:p>
            <a:pPr lvl="1" eaLnBrk="1" hangingPunct="1">
              <a:tabLst>
                <a:tab pos="1254125" algn="l"/>
              </a:tabLst>
            </a:pPr>
            <a:r>
              <a:rPr lang="en-US" altLang="en-US" smtClean="0"/>
              <a:t>Hand trace the code (execute on paper) without running the program.</a:t>
            </a:r>
          </a:p>
          <a:p>
            <a:pPr lvl="1" eaLnBrk="1" hangingPunct="1">
              <a:tabLst>
                <a:tab pos="1254125" algn="l"/>
              </a:tabLst>
            </a:pPr>
            <a:r>
              <a:rPr lang="en-US" altLang="en-US" smtClean="0"/>
              <a:t>Then run the program and compare the actual vs. expected result.</a:t>
            </a:r>
          </a:p>
          <a:p>
            <a:pPr eaLnBrk="1" hangingPunct="1">
              <a:tabLst>
                <a:tab pos="1254125" algn="l"/>
              </a:tabLst>
            </a:pPr>
            <a:r>
              <a:rPr lang="en-US" altLang="en-US" smtClean="0"/>
              <a:t>Program writing:</a:t>
            </a:r>
          </a:p>
          <a:p>
            <a:pPr lvl="1" eaLnBrk="1" hangingPunct="1">
              <a:tabLst>
                <a:tab pos="1254125" algn="l"/>
              </a:tabLst>
            </a:pPr>
            <a:r>
              <a:rPr lang="en-US" altLang="en-US" smtClean="0"/>
              <a:t>Write a program the will right-align text into 3 columns of data.</a:t>
            </a:r>
          </a:p>
          <a:p>
            <a:pPr lvl="1" eaLnBrk="1" hangingPunct="1">
              <a:tabLst>
                <a:tab pos="1254125" algn="l"/>
              </a:tabLst>
            </a:pPr>
            <a:r>
              <a:rPr lang="en-US" altLang="en-US" smtClean="0"/>
              <a:t>Write a program the will left-align text into 3 columns of data.</a:t>
            </a:r>
          </a:p>
          <a:p>
            <a:pPr lvl="1" eaLnBrk="1" hangingPunct="1">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Reminder: Variables</a:t>
            </a:r>
          </a:p>
        </p:txBody>
      </p:sp>
      <p:sp>
        <p:nvSpPr>
          <p:cNvPr id="55299" name="Content Placeholder 2"/>
          <p:cNvSpPr>
            <a:spLocks noGrp="1"/>
          </p:cNvSpPr>
          <p:nvPr>
            <p:ph idx="1"/>
          </p:nvPr>
        </p:nvSpPr>
        <p:spPr/>
        <p:txBody>
          <a:bodyPr/>
          <a:lstStyle/>
          <a:p>
            <a:r>
              <a:rPr lang="en-US" altLang="en-US" smtClean="0"/>
              <a:t>By convention variable names are all lower case</a:t>
            </a:r>
          </a:p>
          <a:p>
            <a:r>
              <a:rPr lang="en-US" altLang="en-US" smtClean="0"/>
              <a:t>The exception is long (multi-word) names</a:t>
            </a:r>
          </a:p>
          <a:p>
            <a:r>
              <a:rPr lang="en-US" altLang="en-US" smtClean="0"/>
              <a:t>As the name implies their contents can change as a program runs e.g.,</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300000</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interest</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bonuses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FF0000"/>
                </a:solidFill>
              </a:rPr>
              <a:t>Named Constants</a:t>
            </a:r>
          </a:p>
        </p:txBody>
      </p:sp>
      <p:sp>
        <p:nvSpPr>
          <p:cNvPr id="230403" name="Rectangle 3"/>
          <p:cNvSpPr>
            <a:spLocks noGrp="1" noChangeArrowheads="1"/>
          </p:cNvSpPr>
          <p:nvPr>
            <p:ph idx="1"/>
          </p:nvPr>
        </p:nvSpPr>
        <p:spPr/>
        <p:txBody>
          <a:bodyPr/>
          <a:lstStyle/>
          <a:p>
            <a:pPr marL="114300" indent="-114300" eaLnBrk="1" hangingPunct="1">
              <a:lnSpc>
                <a:spcPct val="90000"/>
              </a:lnSpc>
              <a:buFont typeface="Arial" charset="0"/>
              <a:buChar char="•"/>
              <a:tabLst>
                <a:tab pos="1254125" algn="l"/>
              </a:tabLst>
              <a:defRPr/>
            </a:pPr>
            <a:r>
              <a:rPr lang="en-US" altLang="en-US" dirty="0" smtClean="0"/>
              <a:t>They are similar to variables: a memory location that’s been given a name.</a:t>
            </a:r>
          </a:p>
          <a:p>
            <a:pPr marL="114300" indent="-114300" eaLnBrk="1" hangingPunct="1">
              <a:lnSpc>
                <a:spcPct val="90000"/>
              </a:lnSpc>
              <a:buFont typeface="Arial" charset="0"/>
              <a:buChar char="•"/>
              <a:tabLst>
                <a:tab pos="1254125" algn="l"/>
              </a:tabLst>
              <a:defRPr/>
            </a:pPr>
            <a:r>
              <a:rPr lang="en-US" altLang="en-US" dirty="0" smtClean="0"/>
              <a:t>Unlike variables their contents </a:t>
            </a:r>
            <a:r>
              <a:rPr lang="en-US" altLang="en-US" i="1" dirty="0" smtClean="0"/>
              <a:t>shouldn’t</a:t>
            </a:r>
            <a:r>
              <a:rPr lang="en-US" altLang="en-US" dirty="0" smtClean="0"/>
              <a:t> change.</a:t>
            </a:r>
          </a:p>
          <a:p>
            <a:pPr marL="114300" indent="-114300" eaLnBrk="1" hangingPunct="1">
              <a:lnSpc>
                <a:spcPct val="90000"/>
              </a:lnSpc>
              <a:buFont typeface="Arial" charset="0"/>
              <a:buChar char="•"/>
              <a:tabLst>
                <a:tab pos="1254125" algn="l"/>
              </a:tabLst>
              <a:defRPr/>
            </a:pPr>
            <a:r>
              <a:rPr lang="en-CA" altLang="en-US" dirty="0" smtClean="0"/>
              <a:t>The naming conventions for choosing variable names generally apply to constants but the name of constants should be all UPPER CASE.  (You can separate multiple words with an underscore).</a:t>
            </a:r>
          </a:p>
          <a:p>
            <a:pPr marL="114300" indent="-114300" eaLnBrk="1" hangingPunct="1">
              <a:lnSpc>
                <a:spcPct val="90000"/>
              </a:lnSpc>
              <a:buFont typeface="Arial" charset="0"/>
              <a:buChar char="•"/>
              <a:tabLst>
                <a:tab pos="1254125" algn="l"/>
              </a:tabLst>
              <a:defRPr/>
            </a:pPr>
            <a:r>
              <a:rPr lang="en-CA" altLang="en-US" dirty="0" smtClean="0"/>
              <a:t>Example </a:t>
            </a:r>
            <a:r>
              <a:rPr lang="en-CA" altLang="en-US" sz="2000" b="1" dirty="0" smtClean="0">
                <a:solidFill>
                  <a:srgbClr val="FF0000"/>
                </a:solidFill>
                <a:latin typeface="Arial" charset="0"/>
                <a:cs typeface="Arial" charset="0"/>
              </a:rPr>
              <a:t>PI</a:t>
            </a:r>
            <a:r>
              <a:rPr lang="en-CA" altLang="en-US" sz="2000" dirty="0" smtClean="0">
                <a:latin typeface="Arial" charset="0"/>
                <a:cs typeface="Arial" charset="0"/>
              </a:rPr>
              <a:t> = 3.14   </a:t>
            </a:r>
          </a:p>
          <a:p>
            <a:pPr marL="457200" lvl="1" indent="-114300" eaLnBrk="1" hangingPunct="1">
              <a:lnSpc>
                <a:spcPct val="90000"/>
              </a:lnSpc>
              <a:buFont typeface="Arial" charset="0"/>
              <a:buChar char="–"/>
              <a:tabLst>
                <a:tab pos="1254125" algn="l"/>
              </a:tabLst>
              <a:defRPr/>
            </a:pPr>
            <a:r>
              <a:rPr lang="en-CA" altLang="en-US" sz="1600" dirty="0" smtClean="0">
                <a:latin typeface="Arial" charset="0"/>
                <a:cs typeface="Arial" charset="0"/>
              </a:rPr>
              <a:t>PI = Named constant, 3.14 = Unnamed constant</a:t>
            </a:r>
          </a:p>
          <a:p>
            <a:pPr marL="114300" indent="-114300" eaLnBrk="1" hangingPunct="1">
              <a:lnSpc>
                <a:spcPct val="90000"/>
              </a:lnSpc>
              <a:buFont typeface="Arial" charset="0"/>
              <a:buChar char="•"/>
              <a:tabLst>
                <a:tab pos="1254125" algn="l"/>
              </a:tabLst>
              <a:defRPr/>
            </a:pPr>
            <a:r>
              <a:rPr lang="en-CA" altLang="en-US" dirty="0" smtClean="0"/>
              <a:t>They are capitalized so the reader of the program can distinguish them from variables.</a:t>
            </a:r>
          </a:p>
          <a:p>
            <a:pPr marL="400050" lvl="1" indent="-171450" eaLnBrk="1" hangingPunct="1">
              <a:lnSpc>
                <a:spcPct val="90000"/>
              </a:lnSpc>
              <a:buFont typeface="Arial" charset="0"/>
              <a:buChar char="–"/>
              <a:tabLst>
                <a:tab pos="1254125" algn="l"/>
              </a:tabLst>
              <a:defRPr/>
            </a:pPr>
            <a:r>
              <a:rPr lang="en-CA" altLang="en-US" dirty="0" smtClean="0"/>
              <a:t>For some programming languages the translator will enforce the unchanging nature of the constant.</a:t>
            </a:r>
          </a:p>
          <a:p>
            <a:pPr marL="400050" lvl="1" indent="-171450" eaLnBrk="1" hangingPunct="1">
              <a:lnSpc>
                <a:spcPct val="90000"/>
              </a:lnSpc>
              <a:buFont typeface="Arial" charset="0"/>
              <a:buChar char="–"/>
              <a:tabLst>
                <a:tab pos="1254125" algn="l"/>
              </a:tabLst>
              <a:defRPr/>
            </a:pPr>
            <a:r>
              <a:rPr lang="en-CA" altLang="en-US" dirty="0" smtClean="0"/>
              <a:t>For languages such as </a:t>
            </a:r>
            <a:r>
              <a:rPr lang="en-CA" altLang="en-US" i="1" dirty="0" smtClean="0"/>
              <a:t>Python it is up to the programmer </a:t>
            </a:r>
            <a:r>
              <a:rPr lang="en-CA" altLang="en-US" dirty="0" smtClean="0"/>
              <a:t>to recognize a named constant and not to change it.</a:t>
            </a:r>
          </a:p>
          <a:p>
            <a:pPr marL="114300" indent="-114300" eaLnBrk="1" hangingPunct="1">
              <a:lnSpc>
                <a:spcPct val="90000"/>
              </a:lnSpc>
              <a:buFont typeface="Arial" charset="0"/>
              <a:buChar char="•"/>
              <a:tabLst>
                <a:tab pos="1254125" algn="l"/>
              </a:tabLst>
              <a:defRPr/>
            </a:pPr>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04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a:t>
            </a:r>
          </a:p>
        </p:txBody>
      </p:sp>
      <p:sp>
        <p:nvSpPr>
          <p:cNvPr id="57347" name="Rectangle 3"/>
          <p:cNvSpPr>
            <a:spLocks noGrp="1" noChangeArrowheads="1"/>
          </p:cNvSpPr>
          <p:nvPr>
            <p:ph idx="1"/>
          </p:nvPr>
        </p:nvSpPr>
        <p:spPr>
          <a:xfrm>
            <a:off x="381000" y="1219200"/>
            <a:ext cx="8610600" cy="5334000"/>
          </a:xfrm>
        </p:spPr>
        <p:txBody>
          <a:bodyPr/>
          <a:lstStyle/>
          <a:p>
            <a:pPr marL="457200" indent="-457200" eaLnBrk="1" hangingPunct="1">
              <a:buFontTx/>
              <a:buAutoNum type="arabicPeriod"/>
              <a:tabLst>
                <a:tab pos="1254125" algn="l"/>
              </a:tabLst>
            </a:pPr>
            <a:r>
              <a:rPr lang="en-CA" altLang="en-US" smtClean="0"/>
              <a:t>They make your program easier to read and understand</a:t>
            </a:r>
            <a:endParaRPr lang="en-CA" altLang="en-US" smtClean="0">
              <a:latin typeface="Arial" panose="020B0604020202020204" pitchFamily="34" charset="0"/>
              <a:cs typeface="Arial" panose="020B0604020202020204" pitchFamily="34" charset="0"/>
            </a:endParaRPr>
          </a:p>
          <a:p>
            <a:pPr marL="682625" lvl="1" indent="-457200" eaLnBrk="1" hangingPunct="1">
              <a:buFontTx/>
              <a:buNone/>
              <a:tabLst>
                <a:tab pos="1254125" algn="l"/>
              </a:tabLst>
            </a:pPr>
            <a:r>
              <a:rPr lang="en-CA" altLang="en-US" sz="1800" b="1" smtClean="0">
                <a:latin typeface="Consolas" panose="020B0609020204030204" pitchFamily="49" charset="0"/>
                <a:cs typeface="Consolas" panose="020B0609020204030204" pitchFamily="49" charset="0"/>
              </a:rPr>
              <a:t>  # NO</a:t>
            </a:r>
          </a:p>
          <a:p>
            <a:pPr marL="682625" lvl="1" indent="-457200" eaLnBrk="1" hangingPunct="1">
              <a:buFontTx/>
              <a:buNone/>
              <a:tabLst>
                <a:tab pos="1254125" algn="l"/>
              </a:tabLst>
            </a:pPr>
            <a:r>
              <a:rPr lang="en-CA" altLang="en-US" sz="1800" smtClean="0">
                <a:latin typeface="Consolas" panose="020B0609020204030204" pitchFamily="49" charset="0"/>
                <a:cs typeface="Consolas" panose="020B0609020204030204" pitchFamily="49" charset="0"/>
              </a:rPr>
              <a:t>  populationChange = (0.1758 – 0.1257) * currentPopulation</a:t>
            </a: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r>
              <a:rPr lang="en-CA" altLang="en-US" sz="1800" smtClean="0">
                <a:latin typeface="Arial" panose="020B0604020202020204" pitchFamily="34" charset="0"/>
                <a:cs typeface="Arial" panose="020B0604020202020204" pitchFamily="34" charset="0"/>
              </a:rPr>
              <a:t>Vs.</a:t>
            </a:r>
          </a:p>
          <a:p>
            <a:pPr marL="457200" indent="-457200" algn="ctr" eaLnBrk="1" hangingPunct="1">
              <a:buFontTx/>
              <a:buNone/>
              <a:tabLst>
                <a:tab pos="1254125" algn="l"/>
              </a:tabLst>
            </a:pPr>
            <a:endParaRPr lang="en-CA" altLang="en-US" b="1" smtClean="0">
              <a:latin typeface="Consolas" panose="020B0609020204030204" pitchFamily="49" charset="0"/>
              <a:cs typeface="Consolas" panose="020B0609020204030204" pitchFamily="49" charset="0"/>
            </a:endParaRPr>
          </a:p>
          <a:p>
            <a:pPr marL="803275" lvl="2" indent="-342900" eaLnBrk="1" hangingPunct="1">
              <a:lnSpc>
                <a:spcPct val="120000"/>
              </a:lnSpc>
              <a:buFontTx/>
              <a:buNone/>
              <a:tabLst>
                <a:tab pos="1254125" algn="l"/>
              </a:tabLst>
            </a:pPr>
            <a:r>
              <a:rPr lang="en-CA" altLang="en-US" b="1" smtClean="0">
                <a:latin typeface="Consolas" panose="020B0609020204030204" pitchFamily="49" charset="0"/>
                <a:cs typeface="Consolas" panose="020B0609020204030204" pitchFamily="49" charset="0"/>
              </a:rPr>
              <a:t>#YES</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BIRTH_RATE = 17.58</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MORTALITY_RATE = 0.1257</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currentPopulation = 1000000</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populationChange = (BIRTH_RATE - MORTALITY_RATE) * currentPopulation</a:t>
            </a:r>
          </a:p>
        </p:txBody>
      </p:sp>
      <p:grpSp>
        <p:nvGrpSpPr>
          <p:cNvPr id="6" name="Group 5"/>
          <p:cNvGrpSpPr>
            <a:grpSpLocks/>
          </p:cNvGrpSpPr>
          <p:nvPr/>
        </p:nvGrpSpPr>
        <p:grpSpPr bwMode="auto">
          <a:xfrm>
            <a:off x="3998913" y="2255838"/>
            <a:ext cx="4548187" cy="984250"/>
            <a:chOff x="3998897" y="2256549"/>
            <a:chExt cx="4548485" cy="982763"/>
          </a:xfrm>
        </p:grpSpPr>
        <p:sp>
          <p:nvSpPr>
            <p:cNvPr id="57349" name="Line 5"/>
            <p:cNvSpPr>
              <a:spLocks noChangeShapeType="1"/>
            </p:cNvSpPr>
            <p:nvPr/>
          </p:nvSpPr>
          <p:spPr bwMode="auto">
            <a:xfrm flipH="1" flipV="1">
              <a:off x="3998897" y="2256549"/>
              <a:ext cx="1516251" cy="463439"/>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0" name="Line 6"/>
            <p:cNvSpPr>
              <a:spLocks noChangeShapeType="1"/>
            </p:cNvSpPr>
            <p:nvPr/>
          </p:nvSpPr>
          <p:spPr bwMode="auto">
            <a:xfrm flipH="1" flipV="1">
              <a:off x="5060511" y="2277185"/>
              <a:ext cx="454637" cy="442803"/>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1" name="Text Box 7"/>
            <p:cNvSpPr txBox="1">
              <a:spLocks noChangeArrowheads="1"/>
            </p:cNvSpPr>
            <p:nvPr/>
          </p:nvSpPr>
          <p:spPr bwMode="auto">
            <a:xfrm>
              <a:off x="5499382" y="2590800"/>
              <a:ext cx="30480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Avoid unnamed constants whenever possible!</a:t>
              </a:r>
              <a:endParaRPr lang="en-US" altLang="en-US" sz="1800" b="1" baseline="3000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 (2)</a:t>
            </a:r>
          </a:p>
        </p:txBody>
      </p:sp>
      <p:sp>
        <p:nvSpPr>
          <p:cNvPr id="232451" name="Rectangle 3"/>
          <p:cNvSpPr>
            <a:spLocks noGrp="1" noChangeArrowheads="1"/>
          </p:cNvSpPr>
          <p:nvPr>
            <p:ph idx="1"/>
          </p:nvPr>
        </p:nvSpPr>
        <p:spPr/>
        <p:txBody>
          <a:bodyPr/>
          <a:lstStyle/>
          <a:p>
            <a:pPr marL="0" indent="0" eaLnBrk="1" hangingPunct="1">
              <a:buFont typeface="Arial" panose="020B0604020202020204" pitchFamily="34" charset="0"/>
              <a:buNone/>
              <a:tabLst>
                <a:tab pos="288925" algn="l"/>
              </a:tabLst>
            </a:pPr>
            <a:r>
              <a:rPr lang="en-CA" altLang="en-US" smtClean="0"/>
              <a:t>2) Makes the program easier to maintain</a:t>
            </a:r>
          </a:p>
          <a:p>
            <a:pPr lvl="1" eaLnBrk="1" hangingPunct="1">
              <a:tabLst>
                <a:tab pos="288925" algn="l"/>
              </a:tabLst>
            </a:pPr>
            <a:r>
              <a:rPr lang="en-CA" altLang="en-US" smtClean="0"/>
              <a:t>If the constant is referred to several times throughout the program, changing the value of the constant once will change it throughout the program.</a:t>
            </a:r>
          </a:p>
          <a:p>
            <a:pPr lvl="1" eaLnBrk="1" hangingPunct="1">
              <a:tabLst>
                <a:tab pos="288925" algn="l"/>
              </a:tabLst>
            </a:pPr>
            <a:r>
              <a:rPr lang="en-US" altLang="en-US" smtClean="0"/>
              <a:t>Using named constants is regarded as “good style” when writing a computer program.</a:t>
            </a:r>
          </a:p>
          <a:p>
            <a:pPr marL="400050" lvl="2" indent="0" eaLnBrk="1" hangingPunct="1">
              <a:buFont typeface="Arial" panose="020B0604020202020204" pitchFamily="34" charset="0"/>
              <a:buNone/>
              <a:tabLst>
                <a:tab pos="288925" algn="l"/>
              </a:tabLst>
            </a:pPr>
            <a:endParaRPr lang="en-CA" altLang="en-US" sz="2000" smtClean="0"/>
          </a:p>
          <a:p>
            <a:pPr marL="0" indent="0" eaLnBrk="1" hangingPunct="1">
              <a:lnSpc>
                <a:spcPct val="75000"/>
              </a:lnSpc>
              <a:spcBef>
                <a:spcPct val="75000"/>
              </a:spcBef>
              <a:buFontTx/>
              <a:buNone/>
              <a:tabLst>
                <a:tab pos="288925" algn="l"/>
              </a:tabLst>
            </a:pPr>
            <a:endParaRPr lang="en-CA" altLang="en-US" smtClean="0"/>
          </a:p>
          <a:p>
            <a:pPr marL="0" indent="0" eaLnBrk="1" hangingPunct="1">
              <a:buFontTx/>
              <a:buNone/>
              <a:tabLst>
                <a:tab pos="288925" algn="l"/>
              </a:tabLst>
            </a:pPr>
            <a:endParaRPr lang="en-CA"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Consolas" panose="020B0609020204030204" pitchFamily="49" charset="0"/>
              </a:rPr>
              <a:t>Purpose Of </a:t>
            </a:r>
            <a:r>
              <a:rPr lang="en-US" altLang="en-US" sz="3200" b="1" dirty="0" smtClean="0">
                <a:solidFill>
                  <a:srgbClr val="FF0000"/>
                </a:solidFill>
                <a:cs typeface="Consolas" panose="020B0609020204030204" pitchFamily="49" charset="0"/>
              </a:rPr>
              <a:t>Named Constants </a:t>
            </a:r>
            <a:r>
              <a:rPr lang="en-US" altLang="en-US" sz="3200" dirty="0" smtClean="0">
                <a:cs typeface="Consolas" panose="020B0609020204030204" pitchFamily="49" charset="0"/>
              </a:rPr>
              <a:t>(3)</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Consolas" panose="020B0609020204030204" pitchFamily="49" charset="0"/>
              </a:rPr>
              <a:t>Purpose Of </a:t>
            </a:r>
            <a:r>
              <a:rPr lang="en-US" altLang="en-US" sz="3200" dirty="0" smtClean="0">
                <a:solidFill>
                  <a:srgbClr val="FF0000"/>
                </a:solidFill>
                <a:cs typeface="Consolas" panose="020B0609020204030204" pitchFamily="49" charset="0"/>
              </a:rPr>
              <a:t>Named Constants </a:t>
            </a:r>
            <a:r>
              <a:rPr lang="en-US" altLang="en-US" sz="3200" dirty="0" smtClean="0">
                <a:cs typeface="Consolas" panose="020B0609020204030204" pitchFamily="49" charset="0"/>
              </a:rPr>
              <a:t>(4)</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grpSp>
        <p:nvGrpSpPr>
          <p:cNvPr id="3" name="Group 2"/>
          <p:cNvGrpSpPr>
            <a:grpSpLocks/>
          </p:cNvGrpSpPr>
          <p:nvPr/>
        </p:nvGrpSpPr>
        <p:grpSpPr bwMode="auto">
          <a:xfrm>
            <a:off x="3522663" y="838200"/>
            <a:ext cx="5630862" cy="4940300"/>
            <a:chOff x="3505200" y="876300"/>
            <a:chExt cx="5630863" cy="4940300"/>
          </a:xfrm>
        </p:grpSpPr>
        <p:grpSp>
          <p:nvGrpSpPr>
            <p:cNvPr id="60421" name="Group 10"/>
            <p:cNvGrpSpPr>
              <a:grpSpLocks/>
            </p:cNvGrpSpPr>
            <p:nvPr/>
          </p:nvGrpSpPr>
          <p:grpSpPr bwMode="auto">
            <a:xfrm>
              <a:off x="3505200" y="876300"/>
              <a:ext cx="5630863" cy="4940300"/>
              <a:chOff x="1848" y="536"/>
              <a:chExt cx="3547" cy="3112"/>
            </a:xfrm>
          </p:grpSpPr>
          <p:sp>
            <p:nvSpPr>
              <p:cNvPr id="60423" name="Line 5"/>
              <p:cNvSpPr>
                <a:spLocks noChangeShapeType="1"/>
              </p:cNvSpPr>
              <p:nvPr/>
            </p:nvSpPr>
            <p:spPr bwMode="auto">
              <a:xfrm flipH="1">
                <a:off x="2264" y="848"/>
                <a:ext cx="1595" cy="6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4" name="Line 6"/>
              <p:cNvSpPr>
                <a:spLocks noChangeShapeType="1"/>
              </p:cNvSpPr>
              <p:nvPr/>
            </p:nvSpPr>
            <p:spPr bwMode="auto">
              <a:xfrm flipH="1">
                <a:off x="1992" y="848"/>
                <a:ext cx="1867" cy="13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5" name="Line 7"/>
              <p:cNvSpPr>
                <a:spLocks noChangeShapeType="1"/>
              </p:cNvSpPr>
              <p:nvPr/>
            </p:nvSpPr>
            <p:spPr bwMode="auto">
              <a:xfrm flipH="1">
                <a:off x="1952" y="848"/>
                <a:ext cx="1907" cy="205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6" name="Text Box 8"/>
              <p:cNvSpPr txBox="1">
                <a:spLocks noChangeArrowheads="1"/>
              </p:cNvSpPr>
              <p:nvPr/>
            </p:nvSpPr>
            <p:spPr bwMode="auto">
              <a:xfrm>
                <a:off x="3859" y="536"/>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0427" name="Line 9"/>
              <p:cNvSpPr>
                <a:spLocks noChangeShapeType="1"/>
              </p:cNvSpPr>
              <p:nvPr/>
            </p:nvSpPr>
            <p:spPr bwMode="auto">
              <a:xfrm flipH="1">
                <a:off x="1848" y="848"/>
                <a:ext cx="2011" cy="2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60422" name="Line 11"/>
            <p:cNvSpPr>
              <a:spLocks noChangeShapeType="1"/>
            </p:cNvSpPr>
            <p:nvPr/>
          </p:nvSpPr>
          <p:spPr bwMode="auto">
            <a:xfrm flipH="1">
              <a:off x="3670300" y="1371600"/>
              <a:ext cx="3027363" cy="3263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Times New Roman" panose="02020603050405020304" pitchFamily="18" charset="0"/>
              </a:rPr>
              <a:t>Purpose Of </a:t>
            </a:r>
            <a:r>
              <a:rPr lang="en-US" altLang="en-US" sz="3200" dirty="0" smtClean="0">
                <a:solidFill>
                  <a:srgbClr val="FF0000"/>
                </a:solidFill>
                <a:cs typeface="Times New Roman" panose="02020603050405020304" pitchFamily="18" charset="0"/>
              </a:rPr>
              <a:t>Named Constants </a:t>
            </a:r>
            <a:r>
              <a:rPr lang="en-US" altLang="en-US" sz="3200" dirty="0" smtClean="0">
                <a:cs typeface="Times New Roman" panose="02020603050405020304" pitchFamily="18" charset="0"/>
              </a:rPr>
              <a:t>(5)</a:t>
            </a:r>
          </a:p>
        </p:txBody>
      </p:sp>
      <p:sp>
        <p:nvSpPr>
          <p:cNvPr id="29699"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BIRTH_RATE = 0.1758</a:t>
            </a:r>
          </a:p>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MORTALITY_RATE</a:t>
            </a:r>
            <a:r>
              <a:rPr lang="en-US" sz="1800" b="1" dirty="0" smtClean="0">
                <a:latin typeface="Consolas" pitchFamily="49" charset="0"/>
                <a:cs typeface="Consolas" pitchFamily="49" charset="0"/>
              </a:rPr>
              <a:t> = 0.0001</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(BIRTH_RATE -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p:txBody>
      </p:sp>
      <p:grpSp>
        <p:nvGrpSpPr>
          <p:cNvPr id="2" name="Group 1"/>
          <p:cNvGrpSpPr>
            <a:grpSpLocks/>
          </p:cNvGrpSpPr>
          <p:nvPr/>
        </p:nvGrpSpPr>
        <p:grpSpPr bwMode="auto">
          <a:xfrm>
            <a:off x="1549400" y="1489075"/>
            <a:ext cx="7537450" cy="4410075"/>
            <a:chOff x="1549400" y="1488393"/>
            <a:chExt cx="7537449" cy="4410757"/>
          </a:xfrm>
        </p:grpSpPr>
        <p:sp>
          <p:nvSpPr>
            <p:cNvPr id="61445" name="Line 5"/>
            <p:cNvSpPr>
              <a:spLocks noChangeShapeType="1"/>
            </p:cNvSpPr>
            <p:nvPr/>
          </p:nvSpPr>
          <p:spPr bwMode="auto">
            <a:xfrm flipH="1">
              <a:off x="5232400" y="2209799"/>
              <a:ext cx="1473200" cy="20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6" name="Line 6"/>
            <p:cNvSpPr>
              <a:spLocks noChangeShapeType="1"/>
            </p:cNvSpPr>
            <p:nvPr/>
          </p:nvSpPr>
          <p:spPr bwMode="auto">
            <a:xfrm flipH="1">
              <a:off x="2209800" y="2209800"/>
              <a:ext cx="4495800" cy="1612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7" name="Line 7"/>
            <p:cNvSpPr>
              <a:spLocks noChangeShapeType="1"/>
            </p:cNvSpPr>
            <p:nvPr/>
          </p:nvSpPr>
          <p:spPr bwMode="auto">
            <a:xfrm flipH="1">
              <a:off x="1549400" y="2209798"/>
              <a:ext cx="5099050" cy="261620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8"/>
            <p:cNvSpPr txBox="1">
              <a:spLocks noChangeArrowheads="1"/>
            </p:cNvSpPr>
            <p:nvPr/>
          </p:nvSpPr>
          <p:spPr bwMode="auto">
            <a:xfrm>
              <a:off x="6648449" y="1488393"/>
              <a:ext cx="2438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1449" name="Line 9"/>
            <p:cNvSpPr>
              <a:spLocks noChangeShapeType="1"/>
            </p:cNvSpPr>
            <p:nvPr/>
          </p:nvSpPr>
          <p:spPr bwMode="auto">
            <a:xfrm flipH="1">
              <a:off x="2175328" y="2209800"/>
              <a:ext cx="4473121" cy="3689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60350"/>
            <a:ext cx="8229600" cy="730250"/>
          </a:xfrm>
        </p:spPr>
        <p:txBody>
          <a:bodyPr/>
          <a:lstStyle/>
          <a:p>
            <a:pPr eaLnBrk="1" hangingPunct="1"/>
            <a:r>
              <a:rPr lang="en-US" altLang="en-US" smtClean="0"/>
              <a:t>When To Use A Named Constant?</a:t>
            </a:r>
          </a:p>
        </p:txBody>
      </p:sp>
      <p:sp>
        <p:nvSpPr>
          <p:cNvPr id="328707" name="Rectangle 3"/>
          <p:cNvSpPr>
            <a:spLocks noGrp="1" noChangeArrowheads="1"/>
          </p:cNvSpPr>
          <p:nvPr>
            <p:ph idx="1"/>
          </p:nvPr>
        </p:nvSpPr>
        <p:spPr/>
        <p:txBody>
          <a:bodyPr/>
          <a:lstStyle/>
          <a:p>
            <a:pPr eaLnBrk="1" hangingPunct="1">
              <a:tabLst>
                <a:tab pos="1254125" algn="l"/>
              </a:tabLst>
            </a:pPr>
            <a:r>
              <a:rPr lang="en-US" altLang="en-US" smtClean="0"/>
              <a:t>(Rule of thumb): If you can assign a descriptive, useful, self-explanatory name to a constant then you probably should.</a:t>
            </a:r>
          </a:p>
          <a:p>
            <a:pPr eaLnBrk="1" hangingPunct="1">
              <a:tabLst>
                <a:tab pos="1254125" algn="l"/>
              </a:tabLst>
            </a:pPr>
            <a:r>
              <a:rPr lang="en-US" altLang="en-US" b="1" smtClean="0"/>
              <a:t>Example 1 </a:t>
            </a:r>
            <a:r>
              <a:rPr lang="en-US" altLang="en-US" smtClean="0"/>
              <a:t>(easy to provide self explanatory constant name)</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INCH_CM_RATIO = 2.54</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height = height * INCH_CM_RATIO</a:t>
            </a:r>
          </a:p>
          <a:p>
            <a:pPr eaLnBrk="1" hangingPunct="1">
              <a:tabLst>
                <a:tab pos="1254125" algn="l"/>
              </a:tabLst>
            </a:pPr>
            <a:r>
              <a:rPr lang="en-US" altLang="en-US" b="1" smtClean="0"/>
              <a:t>Example 2 </a:t>
            </a:r>
            <a:r>
              <a:rPr lang="en-US" altLang="en-US" smtClean="0"/>
              <a:t>(providing self explanatory names for the constants is difficult) </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calories used = (10 x weight) + (6.25 x height) - [(5 x age) - 161]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8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7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63491" name="Content Placeholder 2"/>
          <p:cNvSpPr>
            <a:spLocks noGrp="1"/>
          </p:cNvSpPr>
          <p:nvPr>
            <p:ph idx="1"/>
          </p:nvPr>
        </p:nvSpPr>
        <p:spPr/>
        <p:txBody>
          <a:bodyPr/>
          <a:lstStyle/>
          <a:p>
            <a:pPr eaLnBrk="1" hangingPunct="1">
              <a:tabLst>
                <a:tab pos="1254125" algn="l"/>
              </a:tabLst>
            </a:pPr>
            <a:r>
              <a:rPr lang="en-US" altLang="en-US" smtClean="0"/>
              <a:t>Provide a formula where it would be appropriate to use named constants (should be easy).</a:t>
            </a:r>
          </a:p>
          <a:p>
            <a:pPr eaLnBrk="1" hangingPunct="1">
              <a:tabLst>
                <a:tab pos="1254125" algn="l"/>
              </a:tabLst>
            </a:pPr>
            <a:r>
              <a:rPr lang="en-US" altLang="en-US" smtClean="0"/>
              <a:t>Provide a formula where unnamed constants may be acceptable (may be trickier).</a:t>
            </a:r>
          </a:p>
          <a:p>
            <a:pPr eaLnBrk="1" hangingPunct="1">
              <a:tabLst>
                <a:tab pos="1254125" algn="l"/>
              </a:tabLst>
            </a:pPr>
            <a:r>
              <a:rPr lang="en-US" altLang="en-US" smtClean="0"/>
              <a:t>Search for formulas in science articles online if you can’t think of any.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Section Summary: Named Constants</a:t>
            </a:r>
          </a:p>
        </p:txBody>
      </p:sp>
      <p:sp>
        <p:nvSpPr>
          <p:cNvPr id="64515" name="Content Placeholder 2"/>
          <p:cNvSpPr>
            <a:spLocks noGrp="1"/>
          </p:cNvSpPr>
          <p:nvPr>
            <p:ph idx="1"/>
          </p:nvPr>
        </p:nvSpPr>
        <p:spPr/>
        <p:txBody>
          <a:bodyPr/>
          <a:lstStyle/>
          <a:p>
            <a:pPr eaLnBrk="1" hangingPunct="1"/>
            <a:r>
              <a:rPr lang="en-US" altLang="en-US" smtClean="0"/>
              <a:t>What is a named constant</a:t>
            </a:r>
          </a:p>
          <a:p>
            <a:pPr lvl="1" eaLnBrk="1" hangingPunct="1"/>
            <a:r>
              <a:rPr lang="en-US" altLang="en-US" smtClean="0"/>
              <a:t> How does it differ from a variable</a:t>
            </a:r>
          </a:p>
          <a:p>
            <a:pPr lvl="1" eaLnBrk="1" hangingPunct="1"/>
            <a:r>
              <a:rPr lang="en-US" altLang="en-US" smtClean="0"/>
              <a:t>How does it differ from an unnamed constant</a:t>
            </a:r>
          </a:p>
          <a:p>
            <a:pPr lvl="1" eaLnBrk="1" hangingPunct="1"/>
            <a:r>
              <a:rPr lang="en-US" altLang="en-US" smtClean="0"/>
              <a:t>What are some reasons for using named constants</a:t>
            </a:r>
          </a:p>
          <a:p>
            <a:pPr eaLnBrk="1" hangingPunct="1"/>
            <a:r>
              <a:rPr lang="en-US" altLang="en-US" smtClean="0"/>
              <a:t>Naming conventions for named constants</a:t>
            </a:r>
          </a:p>
          <a:p>
            <a:pPr eaLnBrk="1" hangingPunct="1"/>
            <a:endParaRPr lang="en-U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60350"/>
            <a:ext cx="8229600" cy="730250"/>
          </a:xfrm>
        </p:spPr>
        <p:txBody>
          <a:bodyPr/>
          <a:lstStyle/>
          <a:p>
            <a:pPr eaLnBrk="1" hangingPunct="1"/>
            <a:r>
              <a:rPr lang="en-US" altLang="en-US" smtClean="0"/>
              <a:t>Arithmetic </a:t>
            </a:r>
            <a:r>
              <a:rPr lang="en-US" altLang="en-US" b="1" smtClean="0">
                <a:solidFill>
                  <a:srgbClr val="FF0000"/>
                </a:solidFill>
              </a:rPr>
              <a:t>Operators</a:t>
            </a:r>
          </a:p>
        </p:txBody>
      </p:sp>
      <p:graphicFrame>
        <p:nvGraphicFramePr>
          <p:cNvPr id="349187" name="Group 3"/>
          <p:cNvGraphicFramePr>
            <a:graphicFrameLocks noGrp="1"/>
          </p:cNvGraphicFramePr>
          <p:nvPr>
            <p:ph idx="1"/>
            <p:extLst>
              <p:ext uri="{D42A27DB-BD31-4B8C-83A1-F6EECF244321}">
                <p14:modId xmlns:p14="http://schemas.microsoft.com/office/powerpoint/2010/main" val="3245130850"/>
              </p:ext>
            </p:extLst>
          </p:nvPr>
        </p:nvGraphicFramePr>
        <p:xfrm>
          <a:off x="533400" y="1066800"/>
          <a:ext cx="8229600" cy="53340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64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Rectangle 1"/>
          <p:cNvSpPr/>
          <p:nvPr/>
        </p:nvSpPr>
        <p:spPr>
          <a:xfrm>
            <a:off x="7710488" y="40386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5" name="Rectangle 4"/>
          <p:cNvSpPr/>
          <p:nvPr/>
        </p:nvSpPr>
        <p:spPr>
          <a:xfrm>
            <a:off x="7710488" y="46482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6" name="Rectangle 5"/>
          <p:cNvSpPr/>
          <p:nvPr/>
        </p:nvSpPr>
        <p:spPr>
          <a:xfrm>
            <a:off x="7710488" y="52578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7" name="Rectangle 6"/>
          <p:cNvSpPr/>
          <p:nvPr/>
        </p:nvSpPr>
        <p:spPr>
          <a:xfrm>
            <a:off x="7710488" y="5867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nvPr>
        </p:nvGraphicFramePr>
        <p:xfrm>
          <a:off x="609600" y="3048000"/>
          <a:ext cx="4343400" cy="3686176"/>
        </p:xfrm>
        <a:graphic>
          <a:graphicData uri="http://schemas.openxmlformats.org/drawingml/2006/table">
            <a:tbl>
              <a:tblPr/>
              <a:tblGrid>
                <a:gridCol w="1752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x =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x = (3 * 2)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60350"/>
            <a:ext cx="8229600" cy="730250"/>
          </a:xfrm>
        </p:spPr>
        <p:txBody>
          <a:bodyPr/>
          <a:lstStyle/>
          <a:p>
            <a:pPr eaLnBrk="1" hangingPunct="1"/>
            <a:r>
              <a:rPr lang="en-CA" altLang="en-US" b="1" smtClean="0">
                <a:solidFill>
                  <a:srgbClr val="FF0000"/>
                </a:solidFill>
              </a:rPr>
              <a:t>Input</a:t>
            </a:r>
          </a:p>
        </p:txBody>
      </p:sp>
      <p:sp>
        <p:nvSpPr>
          <p:cNvPr id="249859" name="Rectangle 3"/>
          <p:cNvSpPr>
            <a:spLocks noGrp="1" noChangeArrowheads="1"/>
          </p:cNvSpPr>
          <p:nvPr>
            <p:ph idx="1"/>
          </p:nvPr>
        </p:nvSpPr>
        <p:spPr/>
        <p:txBody>
          <a:bodyPr/>
          <a:lstStyle/>
          <a:p>
            <a:pPr marL="114300" indent="-114300" eaLnBrk="1" hangingPunct="1">
              <a:lnSpc>
                <a:spcPct val="70000"/>
              </a:lnSpc>
              <a:tabLst>
                <a:tab pos="1254125" algn="l"/>
              </a:tabLst>
            </a:pPr>
            <a:r>
              <a:rPr lang="en-CA" altLang="en-US" dirty="0" smtClean="0"/>
              <a:t>The computer program getting </a:t>
            </a:r>
            <a:r>
              <a:rPr lang="en-CA" altLang="en-US" i="1" dirty="0" smtClean="0"/>
              <a:t>string information</a:t>
            </a:r>
            <a:r>
              <a:rPr lang="en-CA" altLang="en-US" dirty="0" smtClean="0"/>
              <a:t> from the user.</a:t>
            </a:r>
          </a:p>
          <a:p>
            <a:pPr marL="114300" indent="-114300" eaLnBrk="1" hangingPunct="1">
              <a:lnSpc>
                <a:spcPct val="90000"/>
              </a:lnSpc>
              <a:tabLst>
                <a:tab pos="1254125" algn="l"/>
              </a:tabLst>
            </a:pPr>
            <a:r>
              <a:rPr lang="en-US" altLang="en-US" dirty="0" smtClean="0"/>
              <a:t>Strings cannot be used for calculations (information for getting numeric input will provided shortly).</a:t>
            </a:r>
            <a:endParaRPr lang="en-CA" altLang="en-US" dirty="0" smtClean="0"/>
          </a:p>
          <a:p>
            <a:pPr marL="114300" indent="-114300" eaLnBrk="1" hangingPunct="1">
              <a:lnSpc>
                <a:spcPct val="70000"/>
              </a:lnSpc>
              <a:tabLst>
                <a:tab pos="1254125" algn="l"/>
              </a:tabLst>
            </a:pPr>
            <a:endParaRPr lang="en-CA" altLang="en-US" dirty="0" smtClean="0"/>
          </a:p>
          <a:p>
            <a:pPr marL="114300" indent="-114300" eaLnBrk="1" hangingPunct="1">
              <a:lnSpc>
                <a:spcPct val="70000"/>
              </a:lnSpc>
              <a:tabLst>
                <a:tab pos="1254125" algn="l"/>
              </a:tabLst>
            </a:pPr>
            <a:r>
              <a:rPr lang="en-CA" altLang="en-US" b="1" dirty="0" smtClean="0"/>
              <a:t>Format: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variable name</a:t>
            </a:r>
            <a:r>
              <a:rPr lang="en-CA" altLang="en-US" sz="1800" dirty="0" smtClean="0">
                <a:latin typeface="Consolas" panose="020B0609020204030204" pitchFamily="49" charset="0"/>
                <a:cs typeface="Consolas" panose="020B0609020204030204" pitchFamily="49" charset="0"/>
              </a:rPr>
              <a:t>&gt; = </a:t>
            </a:r>
            <a:r>
              <a:rPr lang="en-CA" altLang="en-US" sz="1800" b="1" dirty="0"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dirty="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variable name</a:t>
            </a:r>
            <a:r>
              <a:rPr lang="en-CA" altLang="en-US" sz="1800" dirty="0" smtClean="0">
                <a:latin typeface="Consolas" panose="020B0609020204030204" pitchFamily="49" charset="0"/>
                <a:cs typeface="Consolas" panose="020B0609020204030204" pitchFamily="49" charset="0"/>
              </a:rPr>
              <a:t>&gt; = </a:t>
            </a:r>
            <a:r>
              <a:rPr lang="en-CA" altLang="en-US" sz="1800" b="1" dirty="0" smtClean="0">
                <a:solidFill>
                  <a:srgbClr val="FF0000"/>
                </a:solidFill>
                <a:latin typeface="Consolas" panose="020B0609020204030204" pitchFamily="49" charset="0"/>
                <a:cs typeface="Consolas" panose="020B0609020204030204" pitchFamily="49" charset="0"/>
              </a:rPr>
              <a:t>input(</a:t>
            </a:r>
            <a:r>
              <a:rPr lang="en-US" altLang="en-US" sz="1800" dirty="0" smtClean="0">
                <a:latin typeface="Consolas" panose="020B0609020204030204" pitchFamily="49" charset="0"/>
                <a:cs typeface="Consolas" panose="020B0609020204030204" pitchFamily="49" charset="0"/>
              </a:rPr>
              <a:t>"</a:t>
            </a: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Prompting message</a:t>
            </a:r>
            <a:r>
              <a:rPr lang="en-CA" altLang="en-US" sz="1800" dirty="0" smtClean="0">
                <a:latin typeface="Consolas" panose="020B0609020204030204" pitchFamily="49" charset="0"/>
                <a:cs typeface="Consolas" panose="020B0609020204030204" pitchFamily="49" charset="0"/>
              </a:rPr>
              <a:t>&gt;</a:t>
            </a:r>
            <a:r>
              <a:rPr lang="en-US" altLang="en-US" sz="1800" dirty="0" smtClean="0">
                <a:latin typeface="Consolas" panose="020B0609020204030204" pitchFamily="49" charset="0"/>
                <a:cs typeface="Consolas" panose="020B0609020204030204" pitchFamily="49" charset="0"/>
              </a:rPr>
              <a:t>"</a:t>
            </a:r>
            <a:r>
              <a:rPr lang="en-CA" altLang="en-US" sz="1800" b="1" dirty="0" smtClean="0">
                <a:solidFill>
                  <a:srgbClr val="FF0000"/>
                </a:solidFill>
                <a:latin typeface="Consolas" panose="020B0609020204030204" pitchFamily="49" charset="0"/>
                <a:cs typeface="Consolas" panose="020B0609020204030204" pitchFamily="49" charset="0"/>
              </a:rPr>
              <a:t>)</a:t>
            </a:r>
          </a:p>
          <a:p>
            <a:pPr marL="520700" lvl="1" eaLnBrk="1" hangingPunct="1">
              <a:lnSpc>
                <a:spcPct val="40000"/>
              </a:lnSpc>
              <a:spcBef>
                <a:spcPct val="40000"/>
              </a:spcBef>
              <a:buFont typeface="Times New Roman" panose="02020603050405020304" pitchFamily="18" charset="0"/>
              <a:buNone/>
              <a:tabLst>
                <a:tab pos="1254125" algn="l"/>
              </a:tabLst>
            </a:pPr>
            <a:endParaRPr lang="en-CA" altLang="en-US" sz="1800" dirty="0" smtClean="0"/>
          </a:p>
          <a:p>
            <a:pPr marL="114300" indent="-114300" eaLnBrk="1" hangingPunct="1">
              <a:lnSpc>
                <a:spcPct val="40000"/>
              </a:lnSpc>
              <a:spcBef>
                <a:spcPct val="40000"/>
              </a:spcBef>
              <a:tabLst>
                <a:tab pos="1254125" algn="l"/>
              </a:tabLst>
            </a:pPr>
            <a:endParaRPr lang="en-CA" altLang="en-US" dirty="0" smtClean="0"/>
          </a:p>
          <a:p>
            <a:pPr marL="114300" indent="-114300" eaLnBrk="1" hangingPunct="1">
              <a:lnSpc>
                <a:spcPct val="40000"/>
              </a:lnSpc>
              <a:spcBef>
                <a:spcPct val="40000"/>
              </a:spcBef>
              <a:tabLst>
                <a:tab pos="1254125" algn="l"/>
              </a:tabLst>
            </a:pPr>
            <a:r>
              <a:rPr lang="en-CA" altLang="en-US" b="1" dirty="0" smtClean="0"/>
              <a:t>Example: </a:t>
            </a:r>
            <a:r>
              <a:rPr lang="en-CA" altLang="en-US" sz="1800" dirty="0" smtClean="0"/>
              <a:t>Program name: </a:t>
            </a:r>
            <a:r>
              <a:rPr lang="en-CA" altLang="en-US" sz="1600" dirty="0" smtClean="0">
                <a:latin typeface="Consolas" panose="020B0609020204030204" pitchFamily="49" charset="0"/>
                <a:cs typeface="Consolas" panose="020B0609020204030204" pitchFamily="49" charset="0"/>
              </a:rPr>
              <a:t>input1.py</a:t>
            </a:r>
            <a:endParaRPr lang="en-CA" altLang="en-US" sz="1800" dirty="0" smtClean="0"/>
          </a:p>
          <a:p>
            <a:pPr marL="520700" lvl="1" eaLnBrk="1" hangingPunct="1">
              <a:lnSpc>
                <a:spcPct val="60000"/>
              </a:lnSpc>
              <a:spcBef>
                <a:spcPct val="40000"/>
              </a:spcBef>
              <a:buFont typeface="Arial" panose="020B0604020202020204" pitchFamily="34" charset="0"/>
              <a:buNone/>
              <a:tabLst>
                <a:tab pos="1254125" algn="l"/>
              </a:tabLst>
            </a:pPr>
            <a:r>
              <a:rPr lang="en-CA" altLang="en-US" sz="1600" dirty="0" smtClean="0">
                <a:latin typeface="Consolas" panose="020B0609020204030204" pitchFamily="49" charset="0"/>
                <a:cs typeface="Consolas" panose="020B0609020204030204" pitchFamily="49" charset="0"/>
              </a:rPr>
              <a:t>print(</a:t>
            </a:r>
            <a:r>
              <a:rPr lang="en-US" altLang="en-US" sz="1600" dirty="0" smtClean="0">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What is your name: </a:t>
            </a:r>
            <a:r>
              <a:rPr lang="en-US" altLang="en-US" sz="1600" dirty="0" smtClean="0">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a:t>
            </a:r>
            <a:endParaRPr lang="en-CA" altLang="en-US" sz="1600" b="1" dirty="0" smtClean="0">
              <a:latin typeface="Consolas" panose="020B0609020204030204" pitchFamily="49" charset="0"/>
              <a:cs typeface="Consolas" panose="020B0609020204030204" pitchFamily="49" charset="0"/>
            </a:endParaRP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600" dirty="0" smtClean="0">
                <a:latin typeface="Consolas" panose="020B0609020204030204" pitchFamily="49" charset="0"/>
                <a:cs typeface="Consolas" panose="020B0609020204030204" pitchFamily="49" charset="0"/>
              </a:rPr>
              <a:t>name = </a:t>
            </a:r>
            <a:r>
              <a:rPr lang="en-CA" altLang="en-US" sz="1600" b="1" dirty="0" smtClean="0">
                <a:solidFill>
                  <a:srgbClr val="FF0000"/>
                </a:solidFill>
                <a:latin typeface="Consolas" panose="020B0609020204030204" pitchFamily="49" charset="0"/>
                <a:cs typeface="Consolas" panose="020B0609020204030204" pitchFamily="49" charset="0"/>
              </a:rPr>
              <a:t>input()</a:t>
            </a:r>
          </a:p>
          <a:p>
            <a:pPr marL="114300" indent="-114300" eaLnBrk="1" hangingPunct="1">
              <a:lnSpc>
                <a:spcPct val="60000"/>
              </a:lnSpc>
              <a:spcBef>
                <a:spcPct val="40000"/>
              </a:spcBef>
              <a:buFontTx/>
              <a:buNone/>
              <a:tabLst>
                <a:tab pos="1254125" algn="l"/>
              </a:tabLst>
            </a:pPr>
            <a:r>
              <a:rPr lang="en-CA" altLang="en-US" sz="1800" b="1" dirty="0" smtClean="0">
                <a:latin typeface="Arial" panose="020B0604020202020204" pitchFamily="34" charset="0"/>
                <a:cs typeface="Arial" panose="020B0604020202020204" pitchFamily="34" charset="0"/>
              </a:rPr>
              <a:t>	                 </a:t>
            </a:r>
            <a:r>
              <a:rPr lang="en-CA" altLang="en-US" sz="1800" dirty="0" smtClean="0">
                <a:latin typeface="Arial" panose="020B0604020202020204" pitchFamily="34" charset="0"/>
                <a:cs typeface="Arial" panose="020B0604020202020204" pitchFamily="34" charset="0"/>
              </a:rPr>
              <a:t>OR</a:t>
            </a:r>
          </a:p>
          <a:p>
            <a:pPr marL="520700" lvl="1" eaLnBrk="1" hangingPunct="1">
              <a:lnSpc>
                <a:spcPct val="60000"/>
              </a:lnSpc>
              <a:spcBef>
                <a:spcPct val="40000"/>
              </a:spcBef>
              <a:buFont typeface="Arial" panose="020B0604020202020204" pitchFamily="34" charset="0"/>
              <a:buNone/>
              <a:tabLst>
                <a:tab pos="1254125" algn="l"/>
              </a:tabLst>
            </a:pPr>
            <a:r>
              <a:rPr lang="en-CA" altLang="en-US" sz="1600" dirty="0" smtClean="0">
                <a:latin typeface="Arial" panose="020B0604020202020204" pitchFamily="34" charset="0"/>
                <a:cs typeface="Arial" panose="020B0604020202020204" pitchFamily="34" charset="0"/>
              </a:rPr>
              <a:t>name = </a:t>
            </a:r>
            <a:r>
              <a:rPr lang="en-CA" altLang="en-US" sz="1600" b="1" dirty="0" smtClean="0">
                <a:solidFill>
                  <a:srgbClr val="FF0000"/>
                </a:solidFill>
                <a:latin typeface="Arial" panose="020B0604020202020204" pitchFamily="34" charset="0"/>
                <a:cs typeface="Arial" panose="020B0604020202020204" pitchFamily="34" charset="0"/>
              </a:rPr>
              <a:t>input(</a:t>
            </a:r>
            <a:r>
              <a:rPr lang="en-US" altLang="en-US" sz="1600" dirty="0" smtClean="0">
                <a:latin typeface="Arial" panose="020B0604020202020204" pitchFamily="34" charset="0"/>
                <a:cs typeface="Arial" panose="020B0604020202020204" pitchFamily="34" charset="0"/>
              </a:rPr>
              <a:t>"</a:t>
            </a:r>
            <a:r>
              <a:rPr lang="en-CA" altLang="en-US" sz="1600" dirty="0" smtClean="0">
                <a:latin typeface="Arial" panose="020B0604020202020204" pitchFamily="34" charset="0"/>
                <a:cs typeface="Arial" panose="020B0604020202020204" pitchFamily="34" charset="0"/>
              </a:rPr>
              <a:t>What is your name: </a:t>
            </a:r>
            <a:r>
              <a:rPr lang="en-US" altLang="en-US" sz="1600" dirty="0" smtClean="0">
                <a:latin typeface="Arial" panose="020B0604020202020204" pitchFamily="34" charset="0"/>
                <a:cs typeface="Arial" panose="020B0604020202020204" pitchFamily="34" charset="0"/>
              </a:rPr>
              <a:t>"</a:t>
            </a:r>
            <a:r>
              <a:rPr lang="en-CA" altLang="en-US" sz="1600" b="1" dirty="0" smtClean="0">
                <a:solidFill>
                  <a:srgbClr val="FF0000"/>
                </a:solidFill>
                <a:latin typeface="Arial" panose="020B0604020202020204" pitchFamily="34" charset="0"/>
                <a:cs typeface="Arial" panose="020B0604020202020204" pitchFamily="34" charset="0"/>
              </a:rPr>
              <a:t>)</a:t>
            </a:r>
          </a:p>
          <a:p>
            <a:pPr marL="520700" lvl="1" eaLnBrk="1" hangingPunct="1">
              <a:lnSpc>
                <a:spcPct val="60000"/>
              </a:lnSpc>
              <a:spcBef>
                <a:spcPct val="40000"/>
              </a:spcBef>
              <a:buFont typeface="Arial" panose="020B0604020202020204" pitchFamily="34" charset="0"/>
              <a:buNone/>
              <a:tabLst>
                <a:tab pos="1254125" algn="l"/>
              </a:tabLst>
            </a:pPr>
            <a:r>
              <a:rPr lang="en-CA" altLang="en-US" sz="1800" dirty="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print("What is your name: ", end="")</a:t>
            </a:r>
          </a:p>
          <a:p>
            <a:pPr marL="520700" lvl="1" eaLnBrk="1" hangingPunct="1">
              <a:lnSpc>
                <a:spcPct val="60000"/>
              </a:lnSpc>
              <a:spcBef>
                <a:spcPct val="40000"/>
              </a:spcBef>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name = </a:t>
            </a:r>
            <a:r>
              <a:rPr lang="en-US" altLang="en-US" sz="1600" b="1" dirty="0"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Arial" panose="020B0604020202020204" pitchFamily="34" charset="0"/>
              <a:buNone/>
              <a:tabLst>
                <a:tab pos="1254125" algn="l"/>
              </a:tabLst>
            </a:pPr>
            <a:endParaRPr lang="en-CA" altLang="en-US" sz="1600" dirty="0" smtClean="0">
              <a:latin typeface="Arial" panose="020B0604020202020204" pitchFamily="34" charset="0"/>
              <a:cs typeface="Arial" panose="020B0604020202020204" pitchFamily="34" charset="0"/>
            </a:endParaRPr>
          </a:p>
          <a:p>
            <a:pPr marL="520700" lvl="1" eaLnBrk="1" hangingPunct="1">
              <a:lnSpc>
                <a:spcPct val="60000"/>
              </a:lnSpc>
              <a:spcBef>
                <a:spcPct val="40000"/>
              </a:spcBef>
              <a:buFont typeface="Times New Roman" panose="02020603050405020304" pitchFamily="18" charset="0"/>
              <a:buNone/>
              <a:tabLst>
                <a:tab pos="1254125" algn="l"/>
              </a:tabLst>
            </a:pPr>
            <a:endParaRPr lang="en-CA" altLang="en-US" sz="18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295433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a:grpSpLocks/>
          </p:cNvGrpSpPr>
          <p:nvPr/>
        </p:nvGrpSpPr>
        <p:grpSpPr bwMode="auto">
          <a:xfrm>
            <a:off x="5334000" y="3321050"/>
            <a:ext cx="3633788" cy="1860550"/>
            <a:chOff x="5334000" y="3321050"/>
            <a:chExt cx="3633788" cy="1860550"/>
          </a:xfrm>
        </p:grpSpPr>
        <p:sp>
          <p:nvSpPr>
            <p:cNvPr id="2" name="Oval 1"/>
            <p:cNvSpPr/>
            <p:nvPr/>
          </p:nvSpPr>
          <p:spPr bwMode="auto">
            <a:xfrm>
              <a:off x="5334000" y="4343400"/>
              <a:ext cx="2590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4" name="Straight Arrow Connector 3"/>
            <p:cNvCxnSpPr/>
            <p:nvPr/>
          </p:nvCxnSpPr>
          <p:spPr bwMode="auto">
            <a:xfrm flipH="1">
              <a:off x="6858000" y="38862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616" name="TextBox 4"/>
            <p:cNvSpPr txBox="1">
              <a:spLocks noChangeArrowheads="1"/>
            </p:cNvSpPr>
            <p:nvPr/>
          </p:nvSpPr>
          <p:spPr bwMode="auto">
            <a:xfrm>
              <a:off x="6835729" y="3321050"/>
              <a:ext cx="2132059" cy="6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Avoid alignment issues such as  this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8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98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98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985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9859">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9859">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9859">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9859">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859">
                                            <p:txEl>
                                              <p:pRg st="16" end="1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14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59395" name="Rectangle 3"/>
          <p:cNvSpPr>
            <a:spLocks noGrp="1" noChangeArrowheads="1"/>
          </p:cNvSpPr>
          <p:nvPr>
            <p:ph idx="1"/>
          </p:nvPr>
        </p:nvSpPr>
        <p:spPr>
          <a:xfrm>
            <a:off x="465138" y="1100138"/>
            <a:ext cx="8178800" cy="2528887"/>
          </a:xfrm>
        </p:spPr>
        <p:txBody>
          <a:bodyPr/>
          <a:lstStyle/>
          <a:p>
            <a:pPr eaLnBrk="1" hangingPunct="1">
              <a:tabLst>
                <a:tab pos="1254125" algn="l"/>
              </a:tabLst>
            </a:pPr>
            <a:r>
              <a:rPr lang="en-US" altLang="en-US" smtClean="0">
                <a:ea typeface="ＭＳ Ｐゴシック" panose="020B0600070205080204" pitchFamily="34" charset="-128"/>
              </a:rPr>
              <a:t>On the computer all information is stored in binary (2 states)</a:t>
            </a:r>
          </a:p>
          <a:p>
            <a:pPr lvl="1" eaLnBrk="1" hangingPunct="1">
              <a:tabLst>
                <a:tab pos="1254125" algn="l"/>
              </a:tabLst>
            </a:pPr>
            <a:r>
              <a:rPr lang="en-US" altLang="en-US" smtClean="0">
                <a:ea typeface="ＭＳ Ｐゴシック" panose="020B0600070205080204" pitchFamily="34" charset="-128"/>
              </a:rPr>
              <a:t>Example: RAM/memory stores information in a series of on-off combinations</a:t>
            </a:r>
          </a:p>
          <a:p>
            <a:pPr lvl="1" eaLnBrk="1" hangingPunct="1">
              <a:tabLst>
                <a:tab pos="1254125" algn="l"/>
              </a:tabLst>
            </a:pPr>
            <a:r>
              <a:rPr lang="en-US" altLang="en-US" smtClean="0">
                <a:ea typeface="ＭＳ Ｐゴシック" panose="020B0600070205080204" pitchFamily="34" charset="-128"/>
              </a:rPr>
              <a:t>A single off/off combination is referred to as a ‘bit’</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a:p>
            <a:pPr lvl="1" eaLnBrk="1" hangingPunct="1">
              <a:tabLst>
                <a:tab pos="1254125" algn="l"/>
              </a:tabLst>
            </a:pPr>
            <a:endParaRPr lang="en-US" altLang="en-US" sz="2400" smtClean="0">
              <a:ea typeface="ＭＳ Ｐゴシック" panose="020B0600070205080204" pitchFamily="34" charset="-128"/>
            </a:endParaRPr>
          </a:p>
        </p:txBody>
      </p:sp>
      <p:sp>
        <p:nvSpPr>
          <p:cNvPr id="59396" name="Text Box 15"/>
          <p:cNvSpPr txBox="1">
            <a:spLocks noChangeArrowheads="1"/>
          </p:cNvSpPr>
          <p:nvPr/>
        </p:nvSpPr>
        <p:spPr bwMode="auto">
          <a:xfrm>
            <a:off x="889000" y="2660650"/>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Bit</a:t>
            </a:r>
          </a:p>
        </p:txBody>
      </p:sp>
      <p:grpSp>
        <p:nvGrpSpPr>
          <p:cNvPr id="2" name="Group 1"/>
          <p:cNvGrpSpPr/>
          <p:nvPr/>
        </p:nvGrpSpPr>
        <p:grpSpPr>
          <a:xfrm>
            <a:off x="1778000" y="2667407"/>
            <a:ext cx="1092200" cy="641160"/>
            <a:chOff x="1778000" y="2667407"/>
            <a:chExt cx="1092200" cy="641160"/>
          </a:xfrm>
        </p:grpSpPr>
        <p:sp>
          <p:nvSpPr>
            <p:cNvPr id="59413" name="Text Box 6"/>
            <p:cNvSpPr txBox="1">
              <a:spLocks noChangeArrowheads="1"/>
            </p:cNvSpPr>
            <p:nvPr/>
          </p:nvSpPr>
          <p:spPr bwMode="auto">
            <a:xfrm>
              <a:off x="2324100" y="2838181"/>
              <a:ext cx="546100" cy="3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a:latin typeface="Arial" panose="020B0604020202020204" pitchFamily="34" charset="0"/>
                </a:rPr>
                <a:t>on</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0" y="2667407"/>
              <a:ext cx="631814" cy="641160"/>
            </a:xfrm>
            <a:prstGeom prst="rect">
              <a:avLst/>
            </a:prstGeom>
          </p:spPr>
        </p:pic>
      </p:grpSp>
      <p:grpSp>
        <p:nvGrpSpPr>
          <p:cNvPr id="3" name="Group 2"/>
          <p:cNvGrpSpPr/>
          <p:nvPr/>
        </p:nvGrpSpPr>
        <p:grpSpPr>
          <a:xfrm>
            <a:off x="3175000" y="2724741"/>
            <a:ext cx="2464063" cy="624769"/>
            <a:chOff x="3175000" y="2724741"/>
            <a:chExt cx="2464063" cy="624769"/>
          </a:xfrm>
        </p:grpSpPr>
        <p:grpSp>
          <p:nvGrpSpPr>
            <p:cNvPr id="8" name="Group 7"/>
            <p:cNvGrpSpPr>
              <a:grpSpLocks/>
            </p:cNvGrpSpPr>
            <p:nvPr/>
          </p:nvGrpSpPr>
          <p:grpSpPr bwMode="auto">
            <a:xfrm>
              <a:off x="3175000" y="2851153"/>
              <a:ext cx="2006600" cy="410095"/>
              <a:chOff x="3175000" y="2851150"/>
              <a:chExt cx="2006600" cy="409575"/>
            </a:xfrm>
          </p:grpSpPr>
          <p:sp>
            <p:nvSpPr>
              <p:cNvPr id="59410" name="Text Box 10"/>
              <p:cNvSpPr txBox="1">
                <a:spLocks noChangeArrowheads="1"/>
              </p:cNvSpPr>
              <p:nvPr/>
            </p:nvSpPr>
            <p:spPr bwMode="auto">
              <a:xfrm>
                <a:off x="4635500" y="2851150"/>
                <a:ext cx="546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dirty="0">
                    <a:latin typeface="Arial" panose="020B0604020202020204" pitchFamily="34" charset="0"/>
                  </a:rPr>
                  <a:t>off</a:t>
                </a:r>
              </a:p>
            </p:txBody>
          </p:sp>
          <p:sp>
            <p:nvSpPr>
              <p:cNvPr id="59411" name="Text Box 11"/>
              <p:cNvSpPr txBox="1">
                <a:spLocks noChangeArrowheads="1"/>
              </p:cNvSpPr>
              <p:nvPr/>
            </p:nvSpPr>
            <p:spPr bwMode="auto">
              <a:xfrm>
                <a:off x="3175000" y="286385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000" dirty="0">
                    <a:latin typeface="Arial" panose="020B0604020202020204" pitchFamily="34" charset="0"/>
                  </a:rPr>
                  <a:t>OR</a:t>
                </a: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030688" y="2724741"/>
              <a:ext cx="608375" cy="624769"/>
            </a:xfrm>
            <a:prstGeom prst="rect">
              <a:avLst/>
            </a:prstGeom>
          </p:spPr>
        </p:pic>
      </p:grpSp>
      <p:grpSp>
        <p:nvGrpSpPr>
          <p:cNvPr id="4" name="Group 3"/>
          <p:cNvGrpSpPr/>
          <p:nvPr/>
        </p:nvGrpSpPr>
        <p:grpSpPr>
          <a:xfrm>
            <a:off x="871538" y="3746793"/>
            <a:ext cx="4649999" cy="868069"/>
            <a:chOff x="871538" y="3746793"/>
            <a:chExt cx="4649999" cy="868069"/>
          </a:xfrm>
        </p:grpSpPr>
        <p:sp>
          <p:nvSpPr>
            <p:cNvPr id="59401" name="Text Box 13"/>
            <p:cNvSpPr txBox="1">
              <a:spLocks noChangeArrowheads="1"/>
            </p:cNvSpPr>
            <p:nvPr/>
          </p:nvSpPr>
          <p:spPr bwMode="auto">
            <a:xfrm>
              <a:off x="871538" y="3746793"/>
              <a:ext cx="957140" cy="8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ct val="90000"/>
                </a:spcBef>
                <a:buFontTx/>
                <a:buNone/>
              </a:pPr>
              <a:r>
                <a:rPr lang="en-US" altLang="en-US" sz="2000">
                  <a:latin typeface="Arial" panose="020B0604020202020204" pitchFamily="34" charset="0"/>
                </a:rPr>
                <a:t>Byte</a:t>
              </a:r>
            </a:p>
            <a:p>
              <a:pPr>
                <a:lnSpc>
                  <a:spcPct val="90000"/>
                </a:lnSpc>
                <a:spcBef>
                  <a:spcPct val="90000"/>
                </a:spcBef>
              </a:pPr>
              <a:r>
                <a:rPr lang="en-US" altLang="en-US" sz="1800">
                  <a:latin typeface="Arial" panose="020B0604020202020204" pitchFamily="34" charset="0"/>
                </a:rPr>
                <a:t>8 bits</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044" y="4099489"/>
              <a:ext cx="463528" cy="47038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1835236" y="4080395"/>
              <a:ext cx="458080" cy="47042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374476" y="4085122"/>
              <a:ext cx="458080" cy="47042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897949" y="4093349"/>
              <a:ext cx="458080" cy="470424"/>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280" y="4099489"/>
              <a:ext cx="463528" cy="47038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519786" y="4092384"/>
              <a:ext cx="458080" cy="470424"/>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009" y="4098524"/>
              <a:ext cx="463528" cy="470385"/>
            </a:xfrm>
            <a:prstGeom prst="rect">
              <a:avLst/>
            </a:prstGeom>
          </p:spPr>
        </p:pic>
      </p:grpSp>
    </p:spTree>
    <p:extLst>
      <p:ext uri="{BB962C8B-B14F-4D97-AF65-F5344CB8AC3E}">
        <p14:creationId xmlns:p14="http://schemas.microsoft.com/office/powerpoint/2010/main" val="141965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Text Box 6"/>
          <p:cNvSpPr txBox="1">
            <a:spLocks noChangeArrowheads="1"/>
          </p:cNvSpPr>
          <p:nvPr/>
        </p:nvSpPr>
        <p:spPr bwMode="auto">
          <a:xfrm>
            <a:off x="4667250" y="2051051"/>
            <a:ext cx="2787815" cy="4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dirty="0">
                <a:latin typeface="Arial" panose="020B0604020202020204" pitchFamily="34" charset="0"/>
              </a:rPr>
              <a:t>Can be stored as</a:t>
            </a:r>
          </a:p>
        </p:txBody>
      </p:sp>
      <p:sp>
        <p:nvSpPr>
          <p:cNvPr id="60418"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60419" name="Rectangle 3"/>
          <p:cNvSpPr>
            <a:spLocks noGrp="1" noChangeArrowheads="1"/>
          </p:cNvSpPr>
          <p:nvPr>
            <p:ph idx="1"/>
          </p:nvPr>
        </p:nvSpPr>
        <p:spPr>
          <a:xfrm>
            <a:off x="465138" y="1100138"/>
            <a:ext cx="8178800" cy="812800"/>
          </a:xfrm>
        </p:spPr>
        <p:txBody>
          <a:bodyPr/>
          <a:lstStyle/>
          <a:p>
            <a:pPr eaLnBrk="1" hangingPunct="1">
              <a:tabLst>
                <a:tab pos="1254125" algn="l"/>
              </a:tabLst>
            </a:pPr>
            <a:r>
              <a:rPr lang="en-US" altLang="en-US" smtClean="0">
                <a:ea typeface="ＭＳ Ｐゴシック" panose="020B0600070205080204" pitchFamily="34" charset="-128"/>
              </a:rPr>
              <a:t>Information must be converted into binary to be stored on a computer.</a:t>
            </a:r>
          </a:p>
          <a:p>
            <a:pPr eaLnBrk="1" hangingPunct="1">
              <a:tabLst>
                <a:tab pos="1254125" algn="l"/>
              </a:tabLst>
            </a:pPr>
            <a:endParaRPr lang="en-US" altLang="en-US" smtClean="0">
              <a:ea typeface="ＭＳ Ｐゴシック" panose="020B0600070205080204" pitchFamily="34" charset="-128"/>
            </a:endParaRPr>
          </a:p>
        </p:txBody>
      </p:sp>
      <p:grpSp>
        <p:nvGrpSpPr>
          <p:cNvPr id="3" name="Group 2"/>
          <p:cNvGrpSpPr>
            <a:grpSpLocks/>
          </p:cNvGrpSpPr>
          <p:nvPr/>
        </p:nvGrpSpPr>
        <p:grpSpPr bwMode="auto">
          <a:xfrm>
            <a:off x="850900" y="2051050"/>
            <a:ext cx="1978025" cy="801688"/>
            <a:chOff x="850900" y="2051437"/>
            <a:chExt cx="1978572" cy="802058"/>
          </a:xfrm>
        </p:grpSpPr>
        <p:sp>
          <p:nvSpPr>
            <p:cNvPr id="60434" name="Text Box 4"/>
            <p:cNvSpPr txBox="1">
              <a:spLocks noChangeArrowheads="1"/>
            </p:cNvSpPr>
            <p:nvPr/>
          </p:nvSpPr>
          <p:spPr bwMode="auto">
            <a:xfrm>
              <a:off x="850900" y="2051437"/>
              <a:ext cx="1978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a:latin typeface="Arial" panose="020B0604020202020204" pitchFamily="34" charset="0"/>
                </a:rPr>
                <a:t>User enters</a:t>
              </a:r>
            </a:p>
          </p:txBody>
        </p:sp>
        <p:sp>
          <p:nvSpPr>
            <p:cNvPr id="60435" name="Text Box 11"/>
            <p:cNvSpPr txBox="1">
              <a:spLocks noChangeArrowheads="1"/>
            </p:cNvSpPr>
            <p:nvPr/>
          </p:nvSpPr>
          <p:spPr bwMode="auto">
            <a:xfrm>
              <a:off x="850900" y="2456620"/>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13</a:t>
              </a:r>
            </a:p>
          </p:txBody>
        </p:sp>
      </p:grpSp>
      <p:sp>
        <p:nvSpPr>
          <p:cNvPr id="6042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5422312-3F12-4777-9643-82203EDB8251}" type="slidenum">
              <a:rPr lang="en-US" altLang="en-US" sz="900">
                <a:solidFill>
                  <a:srgbClr val="898989"/>
                </a:solidFill>
                <a:latin typeface="Arial" panose="020B0604020202020204" pitchFamily="34" charset="0"/>
              </a:rPr>
              <a:pPr eaLnBrk="1" hangingPunct="1">
                <a:spcBef>
                  <a:spcPct val="0"/>
                </a:spcBef>
                <a:buFontTx/>
                <a:buNone/>
              </a:pPr>
              <a:t>58</a:t>
            </a:fld>
            <a:endParaRPr lang="en-US" altLang="en-US" sz="900">
              <a:solidFill>
                <a:srgbClr val="898989"/>
              </a:solidFill>
              <a:latin typeface="Arial" panose="020B0604020202020204" pitchFamily="34" charset="0"/>
            </a:endParaRPr>
          </a:p>
        </p:txBody>
      </p:sp>
      <p:grpSp>
        <p:nvGrpSpPr>
          <p:cNvPr id="4" name="Group 3"/>
          <p:cNvGrpSpPr/>
          <p:nvPr/>
        </p:nvGrpSpPr>
        <p:grpSpPr>
          <a:xfrm>
            <a:off x="2597150" y="2282825"/>
            <a:ext cx="5889751" cy="716468"/>
            <a:chOff x="2597150" y="2282825"/>
            <a:chExt cx="5889751" cy="716468"/>
          </a:xfrm>
        </p:grpSpPr>
        <p:sp>
          <p:nvSpPr>
            <p:cNvPr id="105477" name="Line 5"/>
            <p:cNvSpPr>
              <a:spLocks noChangeShapeType="1"/>
            </p:cNvSpPr>
            <p:nvPr/>
          </p:nvSpPr>
          <p:spPr bwMode="auto">
            <a:xfrm>
              <a:off x="2597150" y="2282825"/>
              <a:ext cx="2070100"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nvGrpSpPr>
            <p:cNvPr id="2" name="Group 1"/>
            <p:cNvGrpSpPr/>
            <p:nvPr/>
          </p:nvGrpSpPr>
          <p:grpSpPr>
            <a:xfrm>
              <a:off x="4800600" y="2509814"/>
              <a:ext cx="3686301" cy="489479"/>
              <a:chOff x="4484374" y="3514799"/>
              <a:chExt cx="3686301" cy="489479"/>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182" y="3533893"/>
                <a:ext cx="463528" cy="47038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484374" y="3514799"/>
                <a:ext cx="458080" cy="470424"/>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023614" y="3519526"/>
                <a:ext cx="458080" cy="4704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547087" y="3527753"/>
                <a:ext cx="458080" cy="47042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418" y="3533893"/>
                <a:ext cx="463528" cy="470385"/>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7168924" y="3526788"/>
                <a:ext cx="458080" cy="470424"/>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147" y="3532928"/>
                <a:ext cx="463528" cy="470385"/>
              </a:xfrm>
              <a:prstGeom prst="rect">
                <a:avLst/>
              </a:prstGeom>
            </p:spPr>
          </p:pic>
        </p:grpSp>
      </p:grpSp>
    </p:spTree>
    <p:extLst>
      <p:ext uri="{BB962C8B-B14F-4D97-AF65-F5344CB8AC3E}">
        <p14:creationId xmlns:p14="http://schemas.microsoft.com/office/powerpoint/2010/main" val="191621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idx="1"/>
          </p:nvPr>
        </p:nvSpPr>
        <p:spPr>
          <a:xfrm>
            <a:off x="469900" y="1081088"/>
            <a:ext cx="8178800" cy="4024312"/>
          </a:xfrm>
        </p:spPr>
        <p:txBody>
          <a:bodyPr/>
          <a:lstStyle/>
          <a:p>
            <a:pPr eaLnBrk="1" hangingPunct="1">
              <a:tabLst>
                <a:tab pos="1254125" algn="l"/>
              </a:tabLst>
            </a:pPr>
            <a:r>
              <a:rPr lang="en-US" altLang="en-US" dirty="0" smtClean="0">
                <a:ea typeface="ＭＳ Ｐゴシック" panose="020B0600070205080204" pitchFamily="34" charset="-128"/>
              </a:rPr>
              <a:t>1 bit is used to represent the sign, the rest is used to store the size of the number</a:t>
            </a:r>
          </a:p>
          <a:p>
            <a:pPr lvl="1" eaLnBrk="1" hangingPunct="1">
              <a:tabLst>
                <a:tab pos="1254125" algn="l"/>
              </a:tabLst>
            </a:pPr>
            <a:r>
              <a:rPr lang="en-US" altLang="en-US" dirty="0" smtClean="0">
                <a:ea typeface="ＭＳ Ｐゴシック" panose="020B0600070205080204" pitchFamily="34" charset="-128"/>
              </a:rPr>
              <a:t>Sign bit: 1/on = negative, 0/off = positive</a:t>
            </a:r>
          </a:p>
          <a:p>
            <a:pPr eaLnBrk="1" hangingPunct="1">
              <a:tabLst>
                <a:tab pos="1254125" algn="l"/>
              </a:tabLst>
            </a:pPr>
            <a:r>
              <a:rPr lang="en-US" altLang="en-US" b="1" dirty="0" smtClean="0">
                <a:ea typeface="ＭＳ Ｐゴシック" panose="020B0600070205080204" pitchFamily="34" charset="-128"/>
              </a:rPr>
              <a:t>Format:</a:t>
            </a:r>
          </a:p>
          <a:p>
            <a:pPr eaLnBrk="1" hangingPunct="1">
              <a:tabLst>
                <a:tab pos="1254125" algn="l"/>
              </a:tabLst>
            </a:pPr>
            <a:endParaRPr lang="en-US" altLang="en-US"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r>
              <a:rPr lang="en-US" altLang="en-US" b="1" dirty="0" smtClean="0">
                <a:ea typeface="ＭＳ Ｐゴシック" panose="020B0600070205080204" pitchFamily="34" charset="-128"/>
              </a:rPr>
              <a:t>Previous example</a:t>
            </a:r>
          </a:p>
          <a:p>
            <a:pPr eaLnBrk="1" hangingPunct="1">
              <a:tabLst>
                <a:tab pos="1254125" algn="l"/>
              </a:tabLst>
            </a:pPr>
            <a:endParaRPr lang="en-US" altLang="en-US" sz="1800" dirty="0" smtClean="0">
              <a:ea typeface="ＭＳ Ｐゴシック" panose="020B0600070205080204" pitchFamily="34" charset="-128"/>
            </a:endParaRPr>
          </a:p>
        </p:txBody>
      </p:sp>
      <p:sp>
        <p:nvSpPr>
          <p:cNvPr id="61442"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Storing Integer Information </a:t>
            </a:r>
            <a:r>
              <a:rPr lang="en-US" altLang="en-US" dirty="0"/>
              <a:t>(If There Is Time)</a:t>
            </a:r>
            <a:endParaRPr lang="en-US" altLang="en-US" dirty="0" smtClean="0">
              <a:ea typeface="ＭＳ Ｐゴシック" panose="020B0600070205080204" pitchFamily="34" charset="-128"/>
            </a:endParaRPr>
          </a:p>
        </p:txBody>
      </p:sp>
      <p:sp>
        <p:nvSpPr>
          <p:cNvPr id="61444"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320390F6-36D6-488C-A98B-589089C2CA12}" type="slidenum">
              <a:rPr lang="en-US" altLang="en-US" sz="900">
                <a:solidFill>
                  <a:srgbClr val="898989"/>
                </a:solidFill>
                <a:latin typeface="Arial" panose="020B0604020202020204" pitchFamily="34" charset="0"/>
              </a:rPr>
              <a:pPr eaLnBrk="1" hangingPunct="1">
                <a:spcBef>
                  <a:spcPct val="0"/>
                </a:spcBef>
                <a:buFontTx/>
                <a:buNone/>
              </a:pPr>
              <a:t>59</a:t>
            </a:fld>
            <a:endParaRPr lang="en-US" altLang="en-US" sz="900">
              <a:solidFill>
                <a:srgbClr val="898989"/>
              </a:solidFill>
              <a:latin typeface="Arial" panose="020B0604020202020204" pitchFamily="34" charset="0"/>
            </a:endParaRPr>
          </a:p>
        </p:txBody>
      </p:sp>
      <p:grpSp>
        <p:nvGrpSpPr>
          <p:cNvPr id="5" name="Group 4"/>
          <p:cNvGrpSpPr/>
          <p:nvPr/>
        </p:nvGrpSpPr>
        <p:grpSpPr>
          <a:xfrm>
            <a:off x="469900" y="2806700"/>
            <a:ext cx="6716713" cy="1698625"/>
            <a:chOff x="469900" y="2806700"/>
            <a:chExt cx="6716713" cy="169862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390" y="2918685"/>
              <a:ext cx="463528" cy="4703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1810505" y="3661009"/>
              <a:ext cx="458080" cy="470424"/>
            </a:xfrm>
            <a:prstGeom prst="rect">
              <a:avLst/>
            </a:prstGeom>
          </p:spPr>
        </p:pic>
        <p:grpSp>
          <p:nvGrpSpPr>
            <p:cNvPr id="4" name="Group 3"/>
            <p:cNvGrpSpPr>
              <a:grpSpLocks/>
            </p:cNvGrpSpPr>
            <p:nvPr/>
          </p:nvGrpSpPr>
          <p:grpSpPr bwMode="auto">
            <a:xfrm>
              <a:off x="469900" y="2806700"/>
              <a:ext cx="6716713" cy="1698625"/>
              <a:chOff x="469900" y="2806700"/>
              <a:chExt cx="6716713" cy="1698625"/>
            </a:xfrm>
          </p:grpSpPr>
          <p:sp>
            <p:nvSpPr>
              <p:cNvPr id="61447" name="Line 6"/>
              <p:cNvSpPr>
                <a:spLocks noChangeShapeType="1"/>
              </p:cNvSpPr>
              <p:nvPr/>
            </p:nvSpPr>
            <p:spPr bwMode="auto">
              <a:xfrm>
                <a:off x="1193886" y="3009900"/>
                <a:ext cx="698583" cy="165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7"/>
              <p:cNvSpPr txBox="1">
                <a:spLocks noChangeArrowheads="1"/>
              </p:cNvSpPr>
              <p:nvPr/>
            </p:nvSpPr>
            <p:spPr bwMode="auto">
              <a:xfrm>
                <a:off x="3414267" y="3124200"/>
                <a:ext cx="377234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Digits representing the size of the number (all the remaining bits)</a:t>
                </a:r>
              </a:p>
            </p:txBody>
          </p:sp>
          <p:sp>
            <p:nvSpPr>
              <p:cNvPr id="61449" name="Line 9"/>
              <p:cNvSpPr>
                <a:spLocks noChangeShapeType="1"/>
              </p:cNvSpPr>
              <p:nvPr/>
            </p:nvSpPr>
            <p:spPr bwMode="auto">
              <a:xfrm flipV="1">
                <a:off x="1270095" y="3924300"/>
                <a:ext cx="660478"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0" name="Text Box 10"/>
              <p:cNvSpPr txBox="1">
                <a:spLocks noChangeArrowheads="1"/>
              </p:cNvSpPr>
              <p:nvPr/>
            </p:nvSpPr>
            <p:spPr bwMode="auto">
              <a:xfrm>
                <a:off x="508005" y="39878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Negative number</a:t>
                </a:r>
              </a:p>
            </p:txBody>
          </p:sp>
          <p:sp>
            <p:nvSpPr>
              <p:cNvPr id="61451" name="Text Box 18"/>
              <p:cNvSpPr txBox="1">
                <a:spLocks noChangeArrowheads="1"/>
              </p:cNvSpPr>
              <p:nvPr/>
            </p:nvSpPr>
            <p:spPr bwMode="auto">
              <a:xfrm>
                <a:off x="469900" y="28067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Positive number</a:t>
                </a:r>
              </a:p>
            </p:txBody>
          </p:sp>
          <p:sp>
            <p:nvSpPr>
              <p:cNvPr id="61452" name="TextBox 3"/>
              <p:cNvSpPr txBox="1">
                <a:spLocks noChangeArrowheads="1"/>
              </p:cNvSpPr>
              <p:nvPr/>
            </p:nvSpPr>
            <p:spPr bwMode="auto">
              <a:xfrm>
                <a:off x="2210918" y="3260209"/>
                <a:ext cx="723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1 bit</a:t>
                </a:r>
              </a:p>
            </p:txBody>
          </p:sp>
        </p:grpSp>
      </p:grpSp>
      <p:grpSp>
        <p:nvGrpSpPr>
          <p:cNvPr id="6" name="Group 5"/>
          <p:cNvGrpSpPr/>
          <p:nvPr/>
        </p:nvGrpSpPr>
        <p:grpSpPr>
          <a:xfrm>
            <a:off x="762000" y="5118101"/>
            <a:ext cx="5876696" cy="1310163"/>
            <a:chOff x="762000" y="5118101"/>
            <a:chExt cx="5876696" cy="1310163"/>
          </a:xfrm>
        </p:grpSpPr>
        <p:grpSp>
          <p:nvGrpSpPr>
            <p:cNvPr id="8" name="Group 7"/>
            <p:cNvGrpSpPr>
              <a:grpSpLocks/>
            </p:cNvGrpSpPr>
            <p:nvPr/>
          </p:nvGrpSpPr>
          <p:grpSpPr bwMode="auto">
            <a:xfrm>
              <a:off x="762000" y="5118101"/>
              <a:ext cx="5876696" cy="812742"/>
              <a:chOff x="762000" y="5118100"/>
              <a:chExt cx="5347979" cy="812800"/>
            </a:xfrm>
          </p:grpSpPr>
          <p:sp>
            <p:nvSpPr>
              <p:cNvPr id="61455" name="Text Box 8"/>
              <p:cNvSpPr txBox="1">
                <a:spLocks noChangeArrowheads="1"/>
              </p:cNvSpPr>
              <p:nvPr/>
            </p:nvSpPr>
            <p:spPr bwMode="auto">
              <a:xfrm>
                <a:off x="762000" y="5270500"/>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dirty="0">
                    <a:latin typeface="Arial" panose="020B0604020202020204" pitchFamily="34" charset="0"/>
                  </a:rPr>
                  <a:t>Positive number</a:t>
                </a:r>
              </a:p>
            </p:txBody>
          </p:sp>
          <p:sp>
            <p:nvSpPr>
              <p:cNvPr id="61456" name="Line 19"/>
              <p:cNvSpPr>
                <a:spLocks noChangeShapeType="1"/>
              </p:cNvSpPr>
              <p:nvPr/>
            </p:nvSpPr>
            <p:spPr bwMode="auto">
              <a:xfrm>
                <a:off x="1473200" y="5537200"/>
                <a:ext cx="85090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7" name="Text Box 20"/>
              <p:cNvSpPr txBox="1">
                <a:spLocks noChangeArrowheads="1"/>
              </p:cNvSpPr>
              <p:nvPr/>
            </p:nvSpPr>
            <p:spPr bwMode="auto">
              <a:xfrm>
                <a:off x="3315979" y="5118100"/>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Size of number, in this case = 13</a:t>
                </a:r>
              </a:p>
            </p:txBody>
          </p:sp>
          <p:sp>
            <p:nvSpPr>
              <p:cNvPr id="61458" name="AutoShape 21"/>
              <p:cNvSpPr>
                <a:spLocks/>
              </p:cNvSpPr>
              <p:nvPr/>
            </p:nvSpPr>
            <p:spPr bwMode="auto">
              <a:xfrm rot="16200000">
                <a:off x="4332523" y="4191543"/>
                <a:ext cx="368300" cy="2932614"/>
              </a:xfrm>
              <a:prstGeom prst="rightBrace">
                <a:avLst>
                  <a:gd name="adj1" fmla="val 6408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gr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203" y="5957879"/>
              <a:ext cx="463528" cy="47038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094967" y="5950773"/>
              <a:ext cx="458080" cy="470424"/>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952395" y="5938785"/>
              <a:ext cx="458080" cy="470424"/>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3491635" y="5943512"/>
              <a:ext cx="458080" cy="470424"/>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015108" y="5951739"/>
              <a:ext cx="458080" cy="470424"/>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439" y="5957879"/>
              <a:ext cx="463528" cy="470385"/>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636945" y="5950774"/>
              <a:ext cx="458080" cy="47042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168" y="5956914"/>
              <a:ext cx="463528" cy="470385"/>
            </a:xfrm>
            <a:prstGeom prst="rect">
              <a:avLst/>
            </a:prstGeom>
          </p:spPr>
        </p:pic>
      </p:grpSp>
    </p:spTree>
    <p:extLst>
      <p:ext uri="{BB962C8B-B14F-4D97-AF65-F5344CB8AC3E}">
        <p14:creationId xmlns:p14="http://schemas.microsoft.com/office/powerpoint/2010/main" val="254760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454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Working From Home</a:t>
            </a:r>
          </a:p>
        </p:txBody>
      </p:sp>
      <p:sp>
        <p:nvSpPr>
          <p:cNvPr id="278531" name="Rectangle 3"/>
          <p:cNvSpPr>
            <a:spLocks noGrp="1" noChangeArrowheads="1"/>
          </p:cNvSpPr>
          <p:nvPr>
            <p:ph idx="1"/>
          </p:nvPr>
        </p:nvSpPr>
        <p:spPr/>
        <p:txBody>
          <a:bodyPr/>
          <a:lstStyle/>
          <a:p>
            <a:pPr eaLnBrk="1" hangingPunct="1">
              <a:lnSpc>
                <a:spcPct val="80000"/>
              </a:lnSpc>
              <a:tabLst>
                <a:tab pos="1254125" algn="l"/>
              </a:tabLst>
            </a:pPr>
            <a:r>
              <a:rPr lang="en-US" altLang="en-US" dirty="0" smtClean="0"/>
              <a:t>Remotely login to the Computer Science network</a:t>
            </a:r>
          </a:p>
          <a:p>
            <a:pPr lvl="2" eaLnBrk="1" hangingPunct="1">
              <a:lnSpc>
                <a:spcPct val="80000"/>
              </a:lnSpc>
              <a:tabLst>
                <a:tab pos="1254125" algn="l"/>
              </a:tabLst>
            </a:pPr>
            <a:r>
              <a:rPr lang="en-US" altLang="en-US" sz="2000" dirty="0"/>
              <a:t>Advantage: </a:t>
            </a:r>
          </a:p>
          <a:p>
            <a:pPr lvl="3" eaLnBrk="1" hangingPunct="1">
              <a:lnSpc>
                <a:spcPct val="80000"/>
              </a:lnSpc>
              <a:tabLst>
                <a:tab pos="1254125" algn="l"/>
              </a:tabLst>
            </a:pPr>
            <a:r>
              <a:rPr lang="en-US" altLang="en-US" sz="1600" dirty="0"/>
              <a:t>The interface will be the same in the CPSC lab vs. working at home.</a:t>
            </a:r>
          </a:p>
          <a:p>
            <a:pPr lvl="3" eaLnBrk="1" hangingPunct="1">
              <a:lnSpc>
                <a:spcPct val="80000"/>
              </a:lnSpc>
              <a:tabLst>
                <a:tab pos="1254125" algn="l"/>
              </a:tabLst>
            </a:pPr>
            <a:r>
              <a:rPr lang="en-US" altLang="en-US" sz="1600" dirty="0"/>
              <a:t>If you login to the correct machine then your program is guaranteed to work in the lab (pick a “Linux” based machine</a:t>
            </a:r>
            <a:r>
              <a:rPr lang="en-US" altLang="en-US" sz="1600" dirty="0" smtClean="0"/>
              <a:t>).</a:t>
            </a:r>
          </a:p>
          <a:p>
            <a:pPr lvl="3" eaLnBrk="1" hangingPunct="1">
              <a:lnSpc>
                <a:spcPct val="80000"/>
              </a:lnSpc>
              <a:tabLst>
                <a:tab pos="1254125" algn="l"/>
              </a:tabLst>
            </a:pPr>
            <a:r>
              <a:rPr lang="en-US" altLang="en-US" sz="1600" dirty="0" smtClean="0"/>
              <a:t>No need to transfer files because you are directly editing them on your CPSC account when you are at home</a:t>
            </a:r>
          </a:p>
          <a:p>
            <a:pPr lvl="2" eaLnBrk="1" hangingPunct="1">
              <a:lnSpc>
                <a:spcPct val="80000"/>
              </a:lnSpc>
              <a:tabLst>
                <a:tab pos="1254125" algn="l"/>
              </a:tabLst>
            </a:pPr>
            <a:r>
              <a:rPr lang="en-US" altLang="en-US" sz="2000" dirty="0" smtClean="0"/>
              <a:t>Drawback:</a:t>
            </a:r>
            <a:endParaRPr lang="en-US" altLang="en-US" sz="2000" dirty="0"/>
          </a:p>
          <a:p>
            <a:pPr lvl="3" eaLnBrk="1" hangingPunct="1">
              <a:lnSpc>
                <a:spcPct val="80000"/>
              </a:lnSpc>
              <a:tabLst>
                <a:tab pos="1254125" algn="l"/>
              </a:tabLst>
            </a:pPr>
            <a:r>
              <a:rPr lang="en-US" altLang="en-US" dirty="0" smtClean="0"/>
              <a:t>There is a fair learning curve at first</a:t>
            </a:r>
          </a:p>
          <a:p>
            <a:pPr lvl="1" eaLnBrk="1" hangingPunct="1">
              <a:lnSpc>
                <a:spcPct val="80000"/>
              </a:lnSpc>
              <a:tabLst>
                <a:tab pos="1254125" algn="l"/>
              </a:tabLst>
            </a:pPr>
            <a:r>
              <a:rPr lang="en-US" altLang="en-US" dirty="0" smtClean="0"/>
              <a:t>Example: Connect using a remote login program such as SSH or Putty</a:t>
            </a:r>
          </a:p>
          <a:p>
            <a:pPr lvl="2" eaLnBrk="1" hangingPunct="1">
              <a:lnSpc>
                <a:spcPct val="80000"/>
              </a:lnSpc>
              <a:tabLst>
                <a:tab pos="1254125" algn="l"/>
              </a:tabLst>
            </a:pPr>
            <a:r>
              <a:rPr lang="en-US" altLang="en-US" sz="2000" dirty="0" smtClean="0"/>
              <a:t>Info: </a:t>
            </a:r>
            <a:r>
              <a:rPr lang="en-US" altLang="en-US" sz="2000" dirty="0">
                <a:hlinkClick r:id="rId3"/>
              </a:rPr>
              <a:t>http://pages.cpsc.ucalgary.ca/~</a:t>
            </a:r>
            <a:r>
              <a:rPr lang="en-US" altLang="en-US" sz="2000" dirty="0" smtClean="0">
                <a:hlinkClick r:id="rId3"/>
              </a:rPr>
              <a:t>tamj/resources/new_CPSC_student/working_at_home.html</a:t>
            </a:r>
            <a:endParaRPr lang="en-US" altLang="en-US" sz="2000" dirty="0" smtClean="0"/>
          </a:p>
          <a:p>
            <a:pPr lvl="2" eaLnBrk="1" hangingPunct="1">
              <a:lnSpc>
                <a:spcPct val="80000"/>
              </a:lnSpc>
              <a:tabLst>
                <a:tab pos="1254125" algn="l"/>
              </a:tabLst>
            </a:pPr>
            <a:r>
              <a:rPr lang="en-US" altLang="en-US" sz="2000" dirty="0" smtClean="0"/>
              <a:t>Downloads: </a:t>
            </a:r>
          </a:p>
          <a:p>
            <a:pPr lvl="3" eaLnBrk="1" hangingPunct="1">
              <a:lnSpc>
                <a:spcPct val="80000"/>
              </a:lnSpc>
              <a:tabLst>
                <a:tab pos="1254125" algn="l"/>
              </a:tabLst>
            </a:pPr>
            <a:r>
              <a:rPr lang="en-US" altLang="en-US" sz="1600" dirty="0" smtClean="0"/>
              <a:t>Working from home, </a:t>
            </a:r>
            <a:r>
              <a:rPr lang="en-US" altLang="en-US" sz="1600" dirty="0"/>
              <a:t>use Putty: </a:t>
            </a:r>
            <a:r>
              <a:rPr lang="en-US" altLang="en-US" sz="1600" dirty="0">
                <a:hlinkClick r:id="rId4"/>
              </a:rPr>
              <a:t>http://</a:t>
            </a:r>
            <a:r>
              <a:rPr lang="en-US" altLang="en-US" sz="1600" dirty="0" smtClean="0">
                <a:hlinkClick r:id="rId4"/>
              </a:rPr>
              <a:t>www.ucalgary.ca/cpsc/files/cpsc/putty.zip</a:t>
            </a:r>
            <a:endParaRPr lang="en-US" altLang="en-US" sz="1600" dirty="0" smtClean="0"/>
          </a:p>
          <a:p>
            <a:pPr lvl="3" eaLnBrk="1" hangingPunct="1">
              <a:lnSpc>
                <a:spcPct val="80000"/>
              </a:lnSpc>
              <a:tabLst>
                <a:tab pos="1254125" algn="l"/>
              </a:tabLst>
            </a:pPr>
            <a:r>
              <a:rPr lang="en-US" altLang="en-US" sz="1600" dirty="0" smtClean="0"/>
              <a:t>Transferring files to/from home, use </a:t>
            </a:r>
            <a:r>
              <a:rPr lang="en-US" altLang="en-US" sz="1600" dirty="0" err="1" smtClean="0"/>
              <a:t>Filezilla</a:t>
            </a:r>
            <a:r>
              <a:rPr lang="en-US" altLang="en-US" sz="1600" dirty="0" smtClean="0"/>
              <a:t>: </a:t>
            </a:r>
            <a:r>
              <a:rPr lang="en-CA" sz="1600" dirty="0">
                <a:hlinkClick r:id="rId5"/>
              </a:rPr>
              <a:t>https://filezilla-project.org/</a:t>
            </a:r>
            <a:endParaRPr lang="en-US" altLang="en-US" sz="1600" dirty="0" smtClean="0"/>
          </a:p>
          <a:p>
            <a:pPr lvl="3" eaLnBrk="1" hangingPunct="1">
              <a:lnSpc>
                <a:spcPct val="80000"/>
              </a:lnSpc>
              <a:tabLst>
                <a:tab pos="1254125" algn="l"/>
              </a:tabLst>
            </a:pPr>
            <a:r>
              <a:rPr lang="en-US" altLang="en-US" sz="1600" dirty="0" smtClean="0"/>
              <a:t>(The remote login software SSH comes with </a:t>
            </a:r>
            <a:r>
              <a:rPr lang="en-US" altLang="en-US" sz="1600" dirty="0" err="1" smtClean="0"/>
              <a:t>MacOS</a:t>
            </a:r>
            <a:r>
              <a:rPr lang="en-US" altLang="en-US" sz="1600" dirty="0" smtClean="0"/>
              <a:t> so no download is needed).</a:t>
            </a:r>
          </a:p>
          <a:p>
            <a:pPr lvl="2" eaLnBrk="1" hangingPunct="1">
              <a:lnSpc>
                <a:spcPct val="80000"/>
              </a:lnSpc>
              <a:tabLst>
                <a:tab pos="1254125" algn="l"/>
              </a:tabLst>
            </a:pPr>
            <a:r>
              <a:rPr lang="en-US" altLang="en-US" sz="2000" i="1" dirty="0" smtClean="0"/>
              <a:t>Sometime later in the semester</a:t>
            </a:r>
            <a:r>
              <a:rPr lang="en-US" altLang="en-US" sz="2000" dirty="0" smtClean="0"/>
              <a:t>, in tutorial, the Teaching Assistants will show you how to use these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8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8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85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Storing Real Numbers In The Form Of Floating Point </a:t>
            </a:r>
            <a:r>
              <a:rPr lang="en-US" altLang="en-US" dirty="0"/>
              <a:t> (If There Is Time)</a:t>
            </a:r>
            <a:endParaRPr lang="en-US" dirty="0" smtClean="0"/>
          </a:p>
        </p:txBody>
      </p:sp>
      <p:sp>
        <p:nvSpPr>
          <p:cNvPr id="365571" name="Rectangle 3"/>
          <p:cNvSpPr>
            <a:spLocks noGrp="1" noChangeArrowheads="1"/>
          </p:cNvSpPr>
          <p:nvPr>
            <p:ph idx="1"/>
          </p:nvPr>
        </p:nvSpPr>
        <p:spPr/>
        <p:txBody>
          <a:bodyPr/>
          <a:lstStyle/>
          <a:p>
            <a:pPr eaLnBrk="1" hangingPunct="1">
              <a:lnSpc>
                <a:spcPct val="90000"/>
              </a:lnSpc>
              <a:tabLst>
                <a:tab pos="1254125" algn="l"/>
              </a:tabLst>
            </a:pPr>
            <a:endParaRPr lang="en-US" altLang="en-US" sz="1400" smtClean="0"/>
          </a:p>
          <a:p>
            <a:pPr eaLnBrk="1" hangingPunct="1">
              <a:lnSpc>
                <a:spcPct val="90000"/>
              </a:lnSpc>
              <a:buFontTx/>
              <a:buNone/>
              <a:tabLst>
                <a:tab pos="1254125" algn="l"/>
              </a:tabLst>
            </a:pPr>
            <a:endParaRPr lang="en-US" altLang="en-US" sz="14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r>
              <a:rPr lang="en-CA" altLang="en-US" sz="1800" smtClean="0"/>
              <a:t>Mantissa: digits of the number being stored</a:t>
            </a:r>
          </a:p>
          <a:p>
            <a:pPr lvl="1" eaLnBrk="1" hangingPunct="1">
              <a:lnSpc>
                <a:spcPct val="90000"/>
              </a:lnSpc>
              <a:tabLst>
                <a:tab pos="1254125" algn="l"/>
              </a:tabLst>
            </a:pPr>
            <a:r>
              <a:rPr lang="en-CA" altLang="en-US" sz="1800" smtClean="0"/>
              <a:t>Exponent: the direction (negative = left, positive=right) and the number of places the decimal point must move (‘float’) when storing the real number as a floating point value.</a:t>
            </a:r>
          </a:p>
          <a:p>
            <a:pPr eaLnBrk="1" hangingPunct="1">
              <a:lnSpc>
                <a:spcPct val="90000"/>
              </a:lnSpc>
              <a:tabLst>
                <a:tab pos="1254125" algn="l"/>
              </a:tabLst>
            </a:pPr>
            <a:r>
              <a:rPr lang="en-CA" altLang="en-US" sz="1800" smtClean="0"/>
              <a:t>Examples with 5 digits used to represent the mantissa:</a:t>
            </a:r>
          </a:p>
          <a:p>
            <a:pPr lvl="1" eaLnBrk="1" hangingPunct="1">
              <a:lnSpc>
                <a:spcPct val="90000"/>
              </a:lnSpc>
              <a:tabLst>
                <a:tab pos="1254125" algn="l"/>
              </a:tabLst>
            </a:pPr>
            <a:r>
              <a:rPr lang="en-CA" altLang="en-US" sz="1600" smtClean="0"/>
              <a:t>e.g. One: 123.45 is represented as 12345 * 10</a:t>
            </a:r>
            <a:r>
              <a:rPr lang="en-CA" altLang="en-US" sz="1600" baseline="30000" smtClean="0"/>
              <a:t>-2</a:t>
            </a:r>
          </a:p>
          <a:p>
            <a:pPr lvl="1" eaLnBrk="1" hangingPunct="1">
              <a:lnSpc>
                <a:spcPct val="90000"/>
              </a:lnSpc>
              <a:tabLst>
                <a:tab pos="1254125" algn="l"/>
              </a:tabLst>
            </a:pPr>
            <a:r>
              <a:rPr lang="en-CA" altLang="en-US" sz="1600" smtClean="0"/>
              <a:t>e.g. Two: 0.12 is represented as 12000 * 10</a:t>
            </a:r>
            <a:r>
              <a:rPr lang="en-CA" altLang="en-US" sz="1600" baseline="30000" smtClean="0"/>
              <a:t>-5</a:t>
            </a:r>
          </a:p>
          <a:p>
            <a:pPr lvl="1" eaLnBrk="1" hangingPunct="1">
              <a:lnSpc>
                <a:spcPct val="90000"/>
              </a:lnSpc>
              <a:tabLst>
                <a:tab pos="1254125" algn="l"/>
              </a:tabLst>
            </a:pPr>
            <a:r>
              <a:rPr lang="en-CA" altLang="en-US" sz="1600" smtClean="0"/>
              <a:t>e.g. Three: 123456 is represented as 12345 * 10</a:t>
            </a:r>
            <a:r>
              <a:rPr lang="en-CA" altLang="en-US" sz="1600" baseline="30000" smtClean="0"/>
              <a:t>1</a:t>
            </a:r>
          </a:p>
          <a:p>
            <a:pPr eaLnBrk="1" hangingPunct="1">
              <a:lnSpc>
                <a:spcPct val="90000"/>
              </a:lnSpc>
              <a:spcBef>
                <a:spcPct val="50000"/>
              </a:spcBef>
              <a:tabLst>
                <a:tab pos="1254125" algn="l"/>
              </a:tabLst>
            </a:pPr>
            <a:r>
              <a:rPr lang="en-CA" altLang="en-US" sz="1800" smtClean="0"/>
              <a:t>Remember: Using floating point numbers may result in a loss of accuracy (the float is an approximation of the real value to be stored).</a:t>
            </a:r>
          </a:p>
          <a:p>
            <a:pPr lvl="1" eaLnBrk="1" hangingPunct="1">
              <a:lnSpc>
                <a:spcPct val="90000"/>
              </a:lnSpc>
              <a:tabLst>
                <a:tab pos="1254125" algn="l"/>
              </a:tabLst>
            </a:pPr>
            <a:endParaRPr lang="en-US" altLang="en-US" sz="1800" smtClean="0"/>
          </a:p>
        </p:txBody>
      </p:sp>
      <p:grpSp>
        <p:nvGrpSpPr>
          <p:cNvPr id="2" name="Group 13"/>
          <p:cNvGrpSpPr>
            <a:grpSpLocks/>
          </p:cNvGrpSpPr>
          <p:nvPr/>
        </p:nvGrpSpPr>
        <p:grpSpPr bwMode="auto">
          <a:xfrm>
            <a:off x="800100" y="1358900"/>
            <a:ext cx="4891088" cy="1403350"/>
            <a:chOff x="136" y="684"/>
            <a:chExt cx="3081" cy="884"/>
          </a:xfrm>
        </p:grpSpPr>
        <p:sp>
          <p:nvSpPr>
            <p:cNvPr id="72709" name="Rectangle 4"/>
            <p:cNvSpPr>
              <a:spLocks noChangeArrowheads="1"/>
            </p:cNvSpPr>
            <p:nvPr/>
          </p:nvSpPr>
          <p:spPr bwMode="auto">
            <a:xfrm>
              <a:off x="286" y="686"/>
              <a:ext cx="475" cy="234"/>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Sign</a:t>
              </a:r>
            </a:p>
          </p:txBody>
        </p:sp>
        <p:sp>
          <p:nvSpPr>
            <p:cNvPr id="72710" name="Rectangle 5"/>
            <p:cNvSpPr>
              <a:spLocks noChangeArrowheads="1"/>
            </p:cNvSpPr>
            <p:nvPr/>
          </p:nvSpPr>
          <p:spPr bwMode="auto">
            <a:xfrm>
              <a:off x="923" y="684"/>
              <a:ext cx="1288" cy="238"/>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Mantissa</a:t>
              </a:r>
            </a:p>
          </p:txBody>
        </p:sp>
        <p:sp>
          <p:nvSpPr>
            <p:cNvPr id="72711" name="Rectangle 6"/>
            <p:cNvSpPr>
              <a:spLocks noChangeArrowheads="1"/>
            </p:cNvSpPr>
            <p:nvPr/>
          </p:nvSpPr>
          <p:spPr bwMode="auto">
            <a:xfrm>
              <a:off x="2358" y="685"/>
              <a:ext cx="859" cy="236"/>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Exponent</a:t>
              </a:r>
            </a:p>
          </p:txBody>
        </p:sp>
        <p:sp>
          <p:nvSpPr>
            <p:cNvPr id="72712" name="Line 7"/>
            <p:cNvSpPr>
              <a:spLocks noChangeShapeType="1"/>
            </p:cNvSpPr>
            <p:nvPr/>
          </p:nvSpPr>
          <p:spPr bwMode="auto">
            <a:xfrm flipV="1">
              <a:off x="256" y="952"/>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3" name="Text Box 8"/>
            <p:cNvSpPr txBox="1">
              <a:spLocks noChangeArrowheads="1"/>
            </p:cNvSpPr>
            <p:nvPr/>
          </p:nvSpPr>
          <p:spPr bwMode="auto">
            <a:xfrm>
              <a:off x="136" y="1376"/>
              <a:ext cx="4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bit</a:t>
              </a:r>
            </a:p>
          </p:txBody>
        </p:sp>
        <p:sp>
          <p:nvSpPr>
            <p:cNvPr id="72714" name="Line 9"/>
            <p:cNvSpPr>
              <a:spLocks noChangeShapeType="1"/>
            </p:cNvSpPr>
            <p:nvPr/>
          </p:nvSpPr>
          <p:spPr bwMode="auto">
            <a:xfrm flipV="1">
              <a:off x="1344" y="920"/>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5" name="Text Box 10"/>
            <p:cNvSpPr txBox="1">
              <a:spLocks noChangeArrowheads="1"/>
            </p:cNvSpPr>
            <p:nvPr/>
          </p:nvSpPr>
          <p:spPr bwMode="auto">
            <a:xfrm>
              <a:off x="1072" y="1344"/>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sp>
          <p:nvSpPr>
            <p:cNvPr id="72716" name="Line 11"/>
            <p:cNvSpPr>
              <a:spLocks noChangeShapeType="1"/>
            </p:cNvSpPr>
            <p:nvPr/>
          </p:nvSpPr>
          <p:spPr bwMode="auto">
            <a:xfrm flipV="1">
              <a:off x="2560" y="936"/>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7" name="Text Box 12"/>
            <p:cNvSpPr txBox="1">
              <a:spLocks noChangeArrowheads="1"/>
            </p:cNvSpPr>
            <p:nvPr/>
          </p:nvSpPr>
          <p:spPr bwMode="auto">
            <a:xfrm>
              <a:off x="2288" y="1360"/>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557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7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5571">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1">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type="body" sz="half" idx="4294967295"/>
          </p:nvPr>
        </p:nvSpPr>
        <p:spPr>
          <a:xfrm>
            <a:off x="457200" y="990600"/>
            <a:ext cx="8089900" cy="5432425"/>
          </a:xfrm>
        </p:spPr>
        <p:txBody>
          <a:bodyPr/>
          <a:lstStyle/>
          <a:p>
            <a:pPr eaLnBrk="1" hangingPunct="1">
              <a:tabLst>
                <a:tab pos="1254125" algn="l"/>
              </a:tabLst>
            </a:pPr>
            <a:r>
              <a:rPr lang="en-US" altLang="en-US" sz="2400" smtClean="0"/>
              <a:t>Typically characters are encoded using ASCII</a:t>
            </a:r>
          </a:p>
          <a:p>
            <a:pPr eaLnBrk="1" hangingPunct="1">
              <a:tabLst>
                <a:tab pos="1254125" algn="l"/>
              </a:tabLst>
            </a:pPr>
            <a:r>
              <a:rPr lang="en-US" altLang="en-US" sz="2400" smtClean="0"/>
              <a:t>Each character is mapped to a numeric value</a:t>
            </a:r>
          </a:p>
          <a:p>
            <a:pPr lvl="1" eaLnBrk="1" hangingPunct="1">
              <a:tabLst>
                <a:tab pos="1254125" algn="l"/>
              </a:tabLst>
            </a:pPr>
            <a:r>
              <a:rPr lang="en-US" altLang="en-US" sz="1800" smtClean="0">
                <a:cs typeface="Arial" panose="020B0604020202020204" pitchFamily="34" charset="0"/>
              </a:rPr>
              <a:t>E.g., ‘A’ = 65, ‘B’ = 66, ‘a’ = 97, ‘2’ = 50</a:t>
            </a:r>
          </a:p>
          <a:p>
            <a:pPr eaLnBrk="1" hangingPunct="1">
              <a:tabLst>
                <a:tab pos="1254125" algn="l"/>
              </a:tabLst>
            </a:pPr>
            <a:r>
              <a:rPr lang="en-US" altLang="en-US" sz="2400" smtClean="0"/>
              <a:t>These numeric values are stored in the computer using binary</a:t>
            </a:r>
          </a:p>
          <a:p>
            <a:pPr lvl="1" eaLnBrk="1" hangingPunct="1">
              <a:buFont typeface="Times New Roman" panose="02020603050405020304" pitchFamily="18" charset="0"/>
              <a:buNone/>
              <a:tabLst>
                <a:tab pos="1254125" algn="l"/>
              </a:tabLst>
            </a:pPr>
            <a:endParaRPr lang="en-US" altLang="en-US" sz="2400" smtClean="0">
              <a:latin typeface="Times New Roman" panose="02020603050405020304" pitchFamily="18" charset="0"/>
            </a:endParaRPr>
          </a:p>
        </p:txBody>
      </p:sp>
      <p:sp>
        <p:nvSpPr>
          <p:cNvPr id="73731"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Storing Character Information (</a:t>
            </a:r>
            <a:r>
              <a:rPr lang="en-US" altLang="en-US" dirty="0"/>
              <a:t>If There Is Time)</a:t>
            </a:r>
            <a:endParaRPr lang="en-US" altLang="en-US" dirty="0" smtClean="0"/>
          </a:p>
        </p:txBody>
      </p:sp>
      <p:graphicFrame>
        <p:nvGraphicFramePr>
          <p:cNvPr id="42015" name="Group 31"/>
          <p:cNvGraphicFramePr>
            <a:graphicFrameLocks noGrp="1"/>
          </p:cNvGraphicFramePr>
          <p:nvPr>
            <p:ph idx="1"/>
          </p:nvPr>
        </p:nvGraphicFramePr>
        <p:xfrm>
          <a:off x="838200" y="2743200"/>
          <a:ext cx="5791200" cy="3286125"/>
        </p:xfrm>
        <a:graphic>
          <a:graphicData uri="http://schemas.openxmlformats.org/drawingml/2006/table">
            <a:tbl>
              <a:tblPr/>
              <a:tblGrid>
                <a:gridCol w="1824038">
                  <a:extLst>
                    <a:ext uri="{9D8B030D-6E8A-4147-A177-3AD203B41FA5}">
                      <a16:colId xmlns:a16="http://schemas.microsoft.com/office/drawing/2014/main" val="20000"/>
                    </a:ext>
                  </a:extLst>
                </a:gridCol>
                <a:gridCol w="2366962">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70117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Character</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ASCII numeric code</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Binary code</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65</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4649">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‘B’</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66</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8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97</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01100001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‘2’</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50</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00110010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5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659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60350"/>
            <a:ext cx="8229600" cy="730250"/>
          </a:xfrm>
        </p:spPr>
        <p:txBody>
          <a:bodyPr/>
          <a:lstStyle/>
          <a:p>
            <a:pPr eaLnBrk="1" hangingPunct="1"/>
            <a:r>
              <a:rPr lang="en-US" altLang="en-US" smtClean="0"/>
              <a:t>Storing Information: Bottom Line</a:t>
            </a:r>
          </a:p>
        </p:txBody>
      </p:sp>
      <p:sp>
        <p:nvSpPr>
          <p:cNvPr id="367619" name="Rectangle 3"/>
          <p:cNvSpPr>
            <a:spLocks noGrp="1" noChangeArrowheads="1"/>
          </p:cNvSpPr>
          <p:nvPr>
            <p:ph idx="1"/>
          </p:nvPr>
        </p:nvSpPr>
        <p:spPr/>
        <p:txBody>
          <a:bodyPr/>
          <a:lstStyle/>
          <a:p>
            <a:pPr eaLnBrk="1" hangingPunct="1">
              <a:tabLst>
                <a:tab pos="1254125" algn="l"/>
              </a:tabLst>
            </a:pPr>
            <a:r>
              <a:rPr lang="en-US" altLang="en-US" dirty="0" smtClean="0"/>
              <a:t>Why it important to know that different types of information is stored differently?</a:t>
            </a:r>
          </a:p>
          <a:p>
            <a:pPr lvl="1" eaLnBrk="1" hangingPunct="1">
              <a:tabLst>
                <a:tab pos="1254125" algn="l"/>
              </a:tabLst>
            </a:pPr>
            <a:r>
              <a:rPr lang="en-US" altLang="en-US" dirty="0" smtClean="0"/>
              <a:t>One motivation: sometimes students don’t why it’s significant that “123” is not the same as the number 123.</a:t>
            </a:r>
          </a:p>
          <a:p>
            <a:pPr lvl="1" eaLnBrk="1" hangingPunct="1">
              <a:tabLst>
                <a:tab pos="1254125" algn="l"/>
              </a:tabLst>
            </a:pPr>
            <a:r>
              <a:rPr lang="en-US" altLang="en-US" dirty="0" smtClean="0"/>
              <a:t>Certain operations only apply to certain types of information and can produce errors or unexpected results when applied to other types of information.</a:t>
            </a:r>
          </a:p>
          <a:p>
            <a:pPr eaLnBrk="1" hangingPunct="1">
              <a:tabLst>
                <a:tab pos="1254125" algn="l"/>
              </a:tabLst>
            </a:pPr>
            <a:r>
              <a:rPr lang="en-US" altLang="en-US" b="1" dirty="0" smtClean="0"/>
              <a:t>Example</a:t>
            </a:r>
          </a:p>
          <a:p>
            <a:pPr lvl="1" eaLnBrk="1" hangingPunct="1">
              <a:buFont typeface="Arial" panose="020B0604020202020204" pitchFamily="34" charset="0"/>
              <a:buNone/>
              <a:tabLst>
                <a:tab pos="1254125" algn="l"/>
              </a:tabLst>
            </a:pP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a:t>
            </a:r>
            <a:r>
              <a:rPr lang="en-US" altLang="en-US" sz="1800" dirty="0" smtClean="0">
                <a:solidFill>
                  <a:srgbClr val="FF0000"/>
                </a:solidFill>
                <a:latin typeface="Consolas" panose="020B0609020204030204" pitchFamily="49" charset="0"/>
                <a:cs typeface="Consolas" panose="020B0609020204030204" pitchFamily="49" charset="0"/>
              </a:rPr>
              <a:t>input</a:t>
            </a:r>
            <a:r>
              <a:rPr lang="en-US" altLang="en-US" sz="1800" dirty="0" smtClean="0">
                <a:latin typeface="Consolas" panose="020B0609020204030204" pitchFamily="49" charset="0"/>
                <a:cs typeface="Consolas" panose="020B0609020204030204" pitchFamily="49" charset="0"/>
              </a:rPr>
              <a:t>("Enter a number")</a:t>
            </a:r>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numHalved</a:t>
            </a:r>
            <a:r>
              <a:rPr lang="en-US" altLang="en-US" sz="1800" dirty="0" smtClean="0">
                <a:latin typeface="Consolas" panose="020B0609020204030204" pitchFamily="49" charset="0"/>
                <a:cs typeface="Consolas" panose="020B0609020204030204" pitchFamily="49" charset="0"/>
              </a:rPr>
              <a:t> = </a:t>
            </a: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b="1" dirty="0" smtClean="0">
                <a:solidFill>
                  <a:srgbClr val="FF0000"/>
                </a:solidFill>
              </a:rPr>
              <a:t>Converting</a:t>
            </a:r>
            <a:r>
              <a:rPr lang="en-US" b="1" dirty="0" smtClean="0"/>
              <a:t> </a:t>
            </a:r>
            <a:r>
              <a:rPr lang="en-US" dirty="0" smtClean="0"/>
              <a:t>Between Different Types Of Information</a:t>
            </a:r>
          </a:p>
        </p:txBody>
      </p:sp>
      <p:sp>
        <p:nvSpPr>
          <p:cNvPr id="288771" name="Rectangle 3"/>
          <p:cNvSpPr>
            <a:spLocks noGrp="1" noChangeArrowheads="1"/>
          </p:cNvSpPr>
          <p:nvPr>
            <p:ph idx="1"/>
          </p:nvPr>
        </p:nvSpPr>
        <p:spPr/>
        <p:txBody>
          <a:bodyPr/>
          <a:lstStyle/>
          <a:p>
            <a:pPr eaLnBrk="1" hangingPunct="1">
              <a:tabLst>
                <a:tab pos="1254125" algn="l"/>
              </a:tabLst>
            </a:pPr>
            <a:r>
              <a:rPr lang="en-US" altLang="en-US" smtClean="0"/>
              <a:t>Example motivation: you may want numerical information to be stored as a string (for built in string functions e.g., check if a string consists only of numbers) but also you want to perform calculations).</a:t>
            </a:r>
          </a:p>
          <a:p>
            <a:pPr eaLnBrk="1" hangingPunct="1">
              <a:tabLst>
                <a:tab pos="1254125" algn="l"/>
              </a:tabLst>
            </a:pPr>
            <a:r>
              <a:rPr lang="en-US" altLang="en-US" smtClean="0"/>
              <a:t>Some of the conversion mechanisms (functions) available in Python:</a:t>
            </a:r>
          </a:p>
          <a:p>
            <a:pPr lvl="1" eaLnBrk="1" hangingPunct="1">
              <a:buFont typeface="Times New Roman" panose="02020603050405020304" pitchFamily="18" charset="0"/>
              <a:buNone/>
              <a:tabLst>
                <a:tab pos="1254125" algn="l"/>
              </a:tabLst>
            </a:pPr>
            <a:r>
              <a:rPr lang="en-US" altLang="en-US" b="1" smtClean="0"/>
              <a:t>Format</a:t>
            </a:r>
            <a:r>
              <a:rPr lang="en-US" altLang="en-US" smtClean="0"/>
              <a:t>:</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int(</a:t>
            </a:r>
            <a:r>
              <a:rPr lang="en-US" altLang="en-US" sz="1600" smtClean="0">
                <a:latin typeface="Consolas" panose="020B0609020204030204" pitchFamily="49" charset="0"/>
                <a:cs typeface="Consolas" panose="020B0609020204030204" pitchFamily="49" charset="0"/>
              </a:rPr>
              <a:t>&lt;</a:t>
            </a:r>
            <a:r>
              <a:rPr lang="en-US" altLang="en-US" sz="1600" i="1" smtClean="0">
                <a:latin typeface="Consolas" panose="020B0609020204030204" pitchFamily="49" charset="0"/>
                <a:cs typeface="Consolas" panose="020B0609020204030204" pitchFamily="49" charset="0"/>
              </a:rPr>
              <a: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r>
              <a:rPr lang="en-US" altLang="en-US" sz="1600" smtClean="0">
                <a:latin typeface="Consolas" panose="020B0609020204030204" pitchFamily="49" charset="0"/>
                <a:cs typeface="Consolas" panose="020B0609020204030204" pitchFamily="49" charset="0"/>
              </a:rPr>
              <a:t> </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float(</a:t>
            </a:r>
            <a:r>
              <a:rPr lang="en-US" altLang="en-US" sz="1600" smtClean="0">
                <a:latin typeface="Consolas" panose="020B0609020204030204" pitchFamily="49" charset="0"/>
                <a:cs typeface="Consolas" panose="020B0609020204030204" pitchFamily="49" charset="0"/>
              </a:rPr>
              <a:t>&lt;</a:t>
            </a:r>
            <a:r>
              <a:rPr lang="en-US" altLang="en-US" sz="1600" i="1" smtClean="0">
                <a:latin typeface="Consolas" panose="020B0609020204030204" pitchFamily="49" charset="0"/>
                <a:cs typeface="Consolas" panose="020B0609020204030204" pitchFamily="49" charset="0"/>
              </a:rPr>
              <a: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str(</a:t>
            </a:r>
            <a:r>
              <a:rPr lang="en-US" altLang="en-US" sz="1600" i="1" smtClean="0">
                <a:latin typeface="Consolas" panose="020B0609020204030204" pitchFamily="49" charset="0"/>
                <a:cs typeface="Consolas" panose="020B0609020204030204" pitchFamily="49" charset="0"/>
              </a:rPr>
              <a:t>&lt;value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r>
              <a:rPr lang="en-US" altLang="en-US" sz="1600" smtClean="0">
                <a:latin typeface="Consolas" panose="020B0609020204030204" pitchFamily="49" charset="0"/>
                <a:cs typeface="Consolas" panose="020B0609020204030204" pitchFamily="49" charset="0"/>
              </a:rPr>
              <a:t> </a:t>
            </a:r>
          </a:p>
          <a:p>
            <a:pPr lvl="2" eaLnBrk="1" hangingPunct="1">
              <a:buFontTx/>
              <a:buNone/>
              <a:tabLst>
                <a:tab pos="1254125" algn="l"/>
              </a:tabLst>
            </a:pPr>
            <a:endParaRPr lang="en-US" altLang="en-US" smtClean="0"/>
          </a:p>
          <a:p>
            <a:pPr lvl="1" eaLnBrk="1" hangingPunct="1">
              <a:buFont typeface="Times New Roman" panose="02020603050405020304" pitchFamily="18" charset="0"/>
              <a:buNone/>
              <a:tabLst>
                <a:tab pos="1254125" algn="l"/>
              </a:tabLst>
            </a:pPr>
            <a:r>
              <a:rPr lang="en-US" altLang="en-US" b="1" smtClean="0"/>
              <a:t>Examples</a:t>
            </a:r>
            <a:r>
              <a:rPr lang="en-US" altLang="en-US" smtClean="0"/>
              <a:t>:</a:t>
            </a:r>
          </a:p>
          <a:p>
            <a:pPr lvl="1" eaLnBrk="1" hangingPunct="1">
              <a:buFont typeface="Times New Roman" panose="02020603050405020304" pitchFamily="18" charset="0"/>
              <a:buNone/>
              <a:tabLst>
                <a:tab pos="1254125" algn="l"/>
              </a:tabLst>
            </a:pPr>
            <a:r>
              <a:rPr lang="en-US" altLang="en-US" sz="1800" smtClean="0"/>
              <a:t>Program name:</a:t>
            </a:r>
            <a:r>
              <a:rPr lang="en-US" altLang="en-US" sz="1400" smtClean="0"/>
              <a:t> </a:t>
            </a:r>
            <a:r>
              <a:rPr lang="en-US" altLang="en-US" sz="1600" smtClean="0">
                <a:latin typeface="Consolas" panose="020B0609020204030204" pitchFamily="49" charset="0"/>
                <a:cs typeface="Consolas" panose="020B0609020204030204" pitchFamily="49" charset="0"/>
              </a:rPr>
              <a:t>convert1.py</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x = 10.9</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y = </a:t>
            </a:r>
            <a:r>
              <a:rPr lang="en-US" altLang="en-US" sz="1600" b="1" smtClean="0">
                <a:solidFill>
                  <a:srgbClr val="FF0000"/>
                </a:solidFill>
                <a:latin typeface="Consolas" panose="020B0609020204030204" pitchFamily="49" charset="0"/>
                <a:cs typeface="Consolas" panose="020B0609020204030204" pitchFamily="49" charset="0"/>
              </a:rPr>
              <a:t>int(</a:t>
            </a:r>
            <a:r>
              <a:rPr lang="en-US" altLang="en-US" sz="1600" smtClean="0">
                <a:latin typeface="Consolas" panose="020B0609020204030204" pitchFamily="49" charset="0"/>
                <a:cs typeface="Consolas" panose="020B0609020204030204" pitchFamily="49" charset="0"/>
              </a:rPr>
              <a:t>x</a:t>
            </a:r>
            <a:r>
              <a:rPr lang="en-US" altLang="en-US" sz="1600" b="1" smtClean="0">
                <a:solidFill>
                  <a:srgbClr val="FF0000"/>
                </a:solidFill>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print(x,y)</a:t>
            </a:r>
          </a:p>
        </p:txBody>
      </p:sp>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5486400"/>
            <a:ext cx="16240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a:grpSpLocks/>
          </p:cNvGrpSpPr>
          <p:nvPr/>
        </p:nvGrpSpPr>
        <p:grpSpPr bwMode="auto">
          <a:xfrm>
            <a:off x="5943600" y="3138488"/>
            <a:ext cx="3048000" cy="1997075"/>
            <a:chOff x="5943600" y="3138606"/>
            <a:chExt cx="3048000" cy="1997154"/>
          </a:xfrm>
        </p:grpSpPr>
        <p:sp>
          <p:nvSpPr>
            <p:cNvPr id="2" name="Rectangle 1"/>
            <p:cNvSpPr/>
            <p:nvPr/>
          </p:nvSpPr>
          <p:spPr>
            <a:xfrm>
              <a:off x="5943600" y="3897461"/>
              <a:ext cx="3048000" cy="4953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Consolas" panose="020B0609020204030204" pitchFamily="49" charset="0"/>
                  <a:cs typeface="Consolas" panose="020B0609020204030204" pitchFamily="49" charset="0"/>
                </a:rPr>
                <a:t>Conversion function</a:t>
              </a:r>
            </a:p>
          </p:txBody>
        </p:sp>
        <p:sp>
          <p:nvSpPr>
            <p:cNvPr id="75783" name="TextBox 2"/>
            <p:cNvSpPr txBox="1">
              <a:spLocks noChangeArrowheads="1"/>
            </p:cNvSpPr>
            <p:nvPr/>
          </p:nvSpPr>
          <p:spPr bwMode="auto">
            <a:xfrm>
              <a:off x="6934200" y="3579852"/>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    )</a:t>
              </a:r>
            </a:p>
          </p:txBody>
        </p:sp>
        <p:sp>
          <p:nvSpPr>
            <p:cNvPr id="75784" name="TextBox 3"/>
            <p:cNvSpPr txBox="1">
              <a:spLocks noChangeArrowheads="1"/>
            </p:cNvSpPr>
            <p:nvPr/>
          </p:nvSpPr>
          <p:spPr bwMode="auto">
            <a:xfrm>
              <a:off x="6324600" y="3138606"/>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Value to convert</a:t>
              </a:r>
            </a:p>
          </p:txBody>
        </p:sp>
        <p:cxnSp>
          <p:nvCxnSpPr>
            <p:cNvPr id="6" name="Straight Arrow Connector 5"/>
            <p:cNvCxnSpPr/>
            <p:nvPr/>
          </p:nvCxnSpPr>
          <p:spPr>
            <a:xfrm>
              <a:off x="7429500" y="3410079"/>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86" name="TextBox 12"/>
            <p:cNvSpPr txBox="1">
              <a:spLocks noChangeArrowheads="1"/>
            </p:cNvSpPr>
            <p:nvPr/>
          </p:nvSpPr>
          <p:spPr bwMode="auto">
            <a:xfrm>
              <a:off x="6311900" y="4766428"/>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Converted result</a:t>
              </a:r>
            </a:p>
          </p:txBody>
        </p:sp>
        <p:cxnSp>
          <p:nvCxnSpPr>
            <p:cNvPr id="16" name="Straight Arrow Connector 15"/>
            <p:cNvCxnSpPr/>
            <p:nvPr/>
          </p:nvCxnSpPr>
          <p:spPr>
            <a:xfrm>
              <a:off x="7429500" y="4392781"/>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8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8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8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87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7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877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14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(2)</a:t>
            </a:r>
          </a:p>
        </p:txBody>
      </p:sp>
      <p:sp>
        <p:nvSpPr>
          <p:cNvPr id="76803" name="Rectangle 3"/>
          <p:cNvSpPr>
            <a:spLocks noGrp="1" noChangeArrowheads="1"/>
          </p:cNvSpPr>
          <p:nvPr>
            <p:ph idx="1"/>
          </p:nvPr>
        </p:nvSpPr>
        <p:spPr/>
        <p:txBody>
          <a:bodyPr/>
          <a:lstStyle/>
          <a:p>
            <a:pPr eaLnBrk="1" hangingPunct="1">
              <a:buFont typeface="Times New Roman" panose="02020603050405020304" pitchFamily="18" charset="0"/>
              <a:buNone/>
              <a:tabLst>
                <a:tab pos="1254125" algn="l"/>
              </a:tabLst>
            </a:pPr>
            <a:r>
              <a:rPr lang="en-US" altLang="en-US" sz="2000" b="1" dirty="0" smtClean="0"/>
              <a:t>Examples</a:t>
            </a:r>
            <a:r>
              <a:rPr lang="en-US" altLang="en-US" sz="2000" dirty="0" smtClean="0"/>
              <a:t>:</a:t>
            </a:r>
          </a:p>
          <a:p>
            <a:pPr eaLnBrk="1" hangingPunct="1">
              <a:buFont typeface="Times New Roman" panose="02020603050405020304" pitchFamily="18" charset="0"/>
              <a:buNone/>
              <a:tabLst>
                <a:tab pos="1254125" algn="l"/>
              </a:tabLst>
            </a:pPr>
            <a:r>
              <a:rPr lang="en-US" altLang="en-US" sz="1800" dirty="0" smtClean="0"/>
              <a:t>Program name: </a:t>
            </a:r>
            <a:r>
              <a:rPr lang="en-US" altLang="en-US" sz="1800" dirty="0" smtClean="0">
                <a:latin typeface="Consolas" panose="020B0609020204030204" pitchFamily="49" charset="0"/>
                <a:cs typeface="Consolas" panose="020B0609020204030204" pitchFamily="49" charset="0"/>
              </a:rPr>
              <a:t>convert2.py</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x = </a:t>
            </a:r>
            <a:r>
              <a:rPr lang="en-US" altLang="en-US" sz="1800" dirty="0">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100"</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y </a:t>
            </a:r>
            <a:r>
              <a:rPr lang="en-US" altLang="en-US" sz="1800" smtClean="0">
                <a:latin typeface="Consolas" panose="020B0609020204030204" pitchFamily="49" charset="0"/>
                <a:cs typeface="Consolas" panose="020B0609020204030204" pitchFamily="49" charset="0"/>
              </a:rPr>
              <a:t>= "-10.5"</a:t>
            </a:r>
            <a:endParaRPr lang="en-US" altLang="en-US" sz="1800" dirty="0" smtClean="0">
              <a:latin typeface="Consolas" panose="020B0609020204030204" pitchFamily="49" charset="0"/>
              <a:cs typeface="Consolas" panose="020B0609020204030204" pitchFamily="49" charset="0"/>
            </a:endParaRP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print(x + y)</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a:t>
            </a:r>
            <a:r>
              <a:rPr lang="en-US" altLang="en-US" sz="1800" b="1" dirty="0" err="1" smtClean="0">
                <a:solidFill>
                  <a:srgbClr val="FF0000"/>
                </a:solidFill>
                <a:latin typeface="Consolas" panose="020B0609020204030204" pitchFamily="49" charset="0"/>
                <a:cs typeface="Consolas" panose="020B0609020204030204" pitchFamily="49" charset="0"/>
              </a:rPr>
              <a:t>int</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x</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 + </a:t>
            </a:r>
            <a:r>
              <a:rPr lang="en-US" altLang="en-US" sz="1800" b="1" dirty="0" smtClean="0">
                <a:solidFill>
                  <a:srgbClr val="FF0000"/>
                </a:solidFill>
                <a:latin typeface="Consolas" panose="020B0609020204030204" pitchFamily="49" charset="0"/>
                <a:cs typeface="Consolas" panose="020B0609020204030204" pitchFamily="49" charset="0"/>
              </a:rPr>
              <a:t>float(</a:t>
            </a:r>
            <a:r>
              <a:rPr lang="en-US" altLang="en-US" sz="1800" dirty="0" smtClean="0">
                <a:latin typeface="Consolas" panose="020B0609020204030204" pitchFamily="49" charset="0"/>
                <a:cs typeface="Consolas" panose="020B0609020204030204" pitchFamily="49" charset="0"/>
              </a:rPr>
              <a:t>y</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endParaRPr lang="en-US" altLang="en-US" sz="1400" dirty="0" smtClean="0"/>
          </a:p>
          <a:p>
            <a:pPr lvl="1" eaLnBrk="1" hangingPunct="1">
              <a:buFont typeface="Times New Roman" panose="02020603050405020304" pitchFamily="18" charset="0"/>
              <a:buNone/>
              <a:tabLst>
                <a:tab pos="1254125" algn="l"/>
              </a:tabLst>
            </a:pPr>
            <a:endParaRPr lang="en-US" altLang="en-US" sz="1400" dirty="0" smtClean="0"/>
          </a:p>
          <a:p>
            <a:pPr eaLnBrk="1" hangingPunct="1">
              <a:tabLst>
                <a:tab pos="1254125" algn="l"/>
              </a:tabLst>
            </a:pPr>
            <a:endParaRPr lang="en-US" altLang="en-US" sz="1000" dirty="0" smtClean="0"/>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1905000"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Converting Types: Extra Practice</a:t>
            </a:r>
          </a:p>
        </p:txBody>
      </p:sp>
      <p:sp>
        <p:nvSpPr>
          <p:cNvPr id="77827" name="Content Placeholder 2"/>
          <p:cNvSpPr>
            <a:spLocks noGrp="1"/>
          </p:cNvSpPr>
          <p:nvPr>
            <p:ph idx="1"/>
          </p:nvPr>
        </p:nvSpPr>
        <p:spPr/>
        <p:txBody>
          <a:bodyPr/>
          <a:lstStyle/>
          <a:p>
            <a:r>
              <a:rPr lang="en-US" altLang="en-US" dirty="0" smtClean="0"/>
              <a:t>Determine the output of the following program:</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x = 12</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y = 21</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x+y</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str</a:t>
            </a:r>
            <a:r>
              <a:rPr lang="en-US" altLang="en-US" dirty="0" smtClean="0">
                <a:latin typeface="Consolas" panose="020B0609020204030204" pitchFamily="49" charset="0"/>
                <a:cs typeface="Consolas" panose="020B0609020204030204" pitchFamily="49" charset="0"/>
              </a:rPr>
              <a:t>(x)+</a:t>
            </a:r>
            <a:r>
              <a:rPr lang="en-US" altLang="en-US" dirty="0" err="1" smtClean="0">
                <a:latin typeface="Consolas" panose="020B0609020204030204" pitchFamily="49" charset="0"/>
                <a:cs typeface="Consolas" panose="020B0609020204030204" pitchFamily="49" charset="0"/>
              </a:rPr>
              <a:t>str</a:t>
            </a:r>
            <a:r>
              <a:rPr lang="en-US" altLang="en-US" smtClean="0">
                <a:latin typeface="Consolas" panose="020B0609020204030204" pitchFamily="49" charset="0"/>
                <a:cs typeface="Consolas" panose="020B0609020204030204" pitchFamily="49" charset="0"/>
              </a:rPr>
              <a:t>(y))</a:t>
            </a:r>
            <a:endParaRPr lang="en-US" altLang="en-US" dirty="0" smtClean="0">
              <a:latin typeface="Consolas" panose="020B0609020204030204" pitchFamily="49" charset="0"/>
              <a:cs typeface="Consolas" panose="020B0609020204030204" pitchFamily="49"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Getting Numeric Input</a:t>
            </a:r>
            <a:endParaRPr lang="en-US" sz="2500" dirty="0" smtClean="0"/>
          </a:p>
        </p:txBody>
      </p:sp>
      <p:sp>
        <p:nvSpPr>
          <p:cNvPr id="353283" name="Rectangle 3"/>
          <p:cNvSpPr>
            <a:spLocks noGrp="1" noChangeArrowheads="1"/>
          </p:cNvSpPr>
          <p:nvPr>
            <p:ph idx="1"/>
          </p:nvPr>
        </p:nvSpPr>
        <p:spPr/>
        <p:txBody>
          <a:bodyPr/>
          <a:lstStyle/>
          <a:p>
            <a:pPr eaLnBrk="1" hangingPunct="1">
              <a:tabLst>
                <a:tab pos="1254125" algn="l"/>
              </a:tabLst>
            </a:pPr>
            <a:r>
              <a:rPr lang="en-US" altLang="en-US" smtClean="0"/>
              <a:t>The ‘</a:t>
            </a:r>
            <a:r>
              <a:rPr lang="en-US" altLang="en-US" smtClean="0">
                <a:latin typeface="Consolas" panose="020B0609020204030204" pitchFamily="49" charset="0"/>
                <a:cs typeface="Consolas" panose="020B0609020204030204" pitchFamily="49" charset="0"/>
              </a:rPr>
              <a:t>input()</a:t>
            </a:r>
            <a:r>
              <a:rPr lang="en-US" altLang="en-US" smtClean="0"/>
              <a:t>’ function only returns string information so the  value returned must be converted to the appropriate type as needed.</a:t>
            </a:r>
          </a:p>
          <a:p>
            <a:pPr lvl="1" eaLnBrk="1" hangingPunct="1">
              <a:tabLst>
                <a:tab pos="1254125" algn="l"/>
              </a:tabLst>
            </a:pPr>
            <a:r>
              <a:rPr lang="en-US" altLang="en-US" b="1" smtClean="0"/>
              <a:t>Example</a:t>
            </a:r>
            <a:br>
              <a:rPr lang="en-US" altLang="en-US" b="1" smtClean="0"/>
            </a:br>
            <a:r>
              <a:rPr lang="en-US" altLang="en-US" sz="1800" smtClean="0"/>
              <a:t>Program name: </a:t>
            </a:r>
            <a:r>
              <a:rPr lang="en-US" altLang="en-US" sz="1800" smtClean="0">
                <a:latin typeface="Consolas" panose="020B0609020204030204" pitchFamily="49" charset="0"/>
                <a:cs typeface="Consolas" panose="020B0609020204030204" pitchFamily="49" charset="0"/>
              </a:rPr>
              <a:t>convert3.py</a:t>
            </a:r>
          </a:p>
          <a:p>
            <a:pPr lvl="1" eaLnBrk="1" hangingPunct="1">
              <a:buFont typeface="Times New Roman" panose="02020603050405020304" pitchFamily="18" charset="0"/>
              <a:buNone/>
              <a:tabLst>
                <a:tab pos="1254125" algn="l"/>
              </a:tabLst>
            </a:pPr>
            <a:r>
              <a:rPr lang="en-US" altLang="en-US" sz="1800" b="1" u="sng" smtClean="0">
                <a:latin typeface="Consolas" panose="020B0609020204030204" pitchFamily="49" charset="0"/>
                <a:cs typeface="Consolas" panose="020B0609020204030204" pitchFamily="49" charset="0"/>
              </a:rPr>
              <a:t># No conversion performed: problem!</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age = input("What is your age in years: ")</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catAge = age * HUMAN_CAT_AGE_RATIO</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 ("Age in cat years: ", catAge)</a:t>
            </a:r>
          </a:p>
          <a:p>
            <a:pPr lvl="1" eaLnBrk="1" hangingPunct="1">
              <a:tabLst>
                <a:tab pos="1254125" algn="l"/>
              </a:tabLst>
            </a:pPr>
            <a:endParaRPr lang="en-US" altLang="en-US" sz="1800" smtClean="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6170613" y="3519488"/>
            <a:ext cx="2720975" cy="1524000"/>
            <a:chOff x="6170885" y="3519993"/>
            <a:chExt cx="2721412" cy="1523494"/>
          </a:xfrm>
        </p:grpSpPr>
        <p:sp>
          <p:nvSpPr>
            <p:cNvPr id="78854" name="AutoShape 5"/>
            <p:cNvSpPr>
              <a:spLocks/>
            </p:cNvSpPr>
            <p:nvPr/>
          </p:nvSpPr>
          <p:spPr bwMode="auto">
            <a:xfrm>
              <a:off x="6170885" y="3810000"/>
              <a:ext cx="279400" cy="736600"/>
            </a:xfrm>
            <a:prstGeom prst="rightBrace">
              <a:avLst>
                <a:gd name="adj1" fmla="val 2197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8855" name="Text Box 6"/>
            <p:cNvSpPr txBox="1">
              <a:spLocks noChangeArrowheads="1"/>
            </p:cNvSpPr>
            <p:nvPr/>
          </p:nvSpPr>
          <p:spPr bwMode="auto">
            <a:xfrm>
              <a:off x="6450285" y="3519993"/>
              <a:ext cx="24420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600" b="1" dirty="0">
                  <a:solidFill>
                    <a:srgbClr val="FF0000"/>
                  </a:solidFill>
                  <a:latin typeface="Arial" panose="020B0604020202020204" pitchFamily="34" charset="0"/>
                </a:rPr>
                <a:t>‘</a:t>
              </a:r>
              <a:r>
                <a:rPr lang="en-US" altLang="en-US" sz="1800" b="1" dirty="0">
                  <a:solidFill>
                    <a:srgbClr val="FF0000"/>
                  </a:solidFill>
                  <a:latin typeface="Consolas" panose="020B0609020204030204" pitchFamily="49" charset="0"/>
                  <a:cs typeface="Consolas" panose="020B0609020204030204" pitchFamily="49" charset="0"/>
                </a:rPr>
                <a:t>Age</a:t>
              </a:r>
              <a:r>
                <a:rPr lang="en-US" altLang="en-US" sz="1600" b="1" dirty="0">
                  <a:solidFill>
                    <a:srgbClr val="FF0000"/>
                  </a:solidFill>
                  <a:latin typeface="Arial" panose="020B0604020202020204" pitchFamily="34" charset="0"/>
                </a:rPr>
                <a:t>’ refers to a string not a number.</a:t>
              </a:r>
            </a:p>
            <a:p>
              <a:pPr eaLnBrk="1" hangingPunct="1">
                <a:spcBef>
                  <a:spcPct val="50000"/>
                </a:spcBef>
                <a:buFontTx/>
                <a:buChar char="•"/>
              </a:pPr>
              <a:r>
                <a:rPr lang="en-US" altLang="en-US" sz="1600" b="1" dirty="0">
                  <a:solidFill>
                    <a:srgbClr val="FF0000"/>
                  </a:solidFill>
                  <a:latin typeface="Arial" panose="020B0604020202020204" pitchFamily="34" charset="0"/>
                </a:rPr>
                <a:t>The ‘</a:t>
              </a:r>
              <a:r>
                <a:rPr lang="en-US" altLang="en-US" sz="1800" b="1" dirty="0">
                  <a:solidFill>
                    <a:srgbClr val="FF0000"/>
                  </a:solidFill>
                  <a:latin typeface="Consolas" panose="020B0609020204030204" pitchFamily="49" charset="0"/>
                  <a:cs typeface="Consolas" panose="020B0609020204030204" pitchFamily="49" charset="0"/>
                </a:rPr>
                <a:t>*</a:t>
              </a:r>
              <a:r>
                <a:rPr lang="en-US" altLang="en-US" sz="1600" b="1" dirty="0">
                  <a:solidFill>
                    <a:srgbClr val="FF0000"/>
                  </a:solidFill>
                  <a:latin typeface="Arial" panose="020B0604020202020204" pitchFamily="34" charset="0"/>
                </a:rPr>
                <a:t>’ is not mathematical multiplication</a:t>
              </a:r>
              <a:r>
                <a:rPr lang="en-US" altLang="en-US" sz="1600" dirty="0">
                  <a:solidFill>
                    <a:srgbClr val="FF0000"/>
                  </a:solidFill>
                  <a:latin typeface="Arial" panose="020B0604020202020204" pitchFamily="34" charset="0"/>
                </a:rPr>
                <a:t> </a:t>
              </a:r>
            </a:p>
          </p:txBody>
        </p:sp>
      </p:grpSp>
      <p:pic>
        <p:nvPicPr>
          <p:cNvPr id="60426" name="Picture 10"/>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847725" y="4724400"/>
            <a:ext cx="48799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3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3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32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32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32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32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0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eaLnBrk="1" hangingPunct="1">
              <a:defRPr/>
            </a:pPr>
            <a:r>
              <a:rPr lang="en-US" altLang="en-US" dirty="0" smtClean="0"/>
              <a:t>Converting Between Different Types Of Information: Getting Numeric Input  (2)</a:t>
            </a:r>
          </a:p>
        </p:txBody>
      </p:sp>
      <p:sp>
        <p:nvSpPr>
          <p:cNvPr id="79875" name="Content Placeholder 2"/>
          <p:cNvSpPr>
            <a:spLocks noGrp="1"/>
          </p:cNvSpPr>
          <p:nvPr>
            <p:ph idx="1"/>
          </p:nvPr>
        </p:nvSpPr>
        <p:spPr>
          <a:xfrm>
            <a:off x="152400" y="1143000"/>
            <a:ext cx="6629400" cy="5410200"/>
          </a:xfrm>
        </p:spPr>
        <p:txBody>
          <a:bodyPr/>
          <a:lstStyle/>
          <a:p>
            <a:pPr lvl="1" eaLnBrk="1" hangingPunct="1">
              <a:buFont typeface="Times New Roman" panose="02020603050405020304" pitchFamily="18" charset="0"/>
              <a:buNone/>
              <a:tabLst>
                <a:tab pos="1254125" algn="l"/>
              </a:tabLst>
            </a:pPr>
            <a:r>
              <a:rPr lang="en-US" altLang="en-US" sz="1800" b="1" u="sng" smtClean="0">
                <a:latin typeface="Consolas" panose="020B0609020204030204" pitchFamily="49" charset="0"/>
                <a:cs typeface="Consolas" panose="020B0609020204030204" pitchFamily="49" charset="0"/>
              </a:rPr>
              <a:t># Input converted: Problem solved!</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age = int(input("What is your age in years: "))</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catAge = age * HUMAN_CAT_AGE_RATIO</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print("Age in cat years: ", catAge)</a:t>
            </a:r>
          </a:p>
          <a:p>
            <a:pPr eaLnBrk="1" hangingPunct="1">
              <a:tabLst>
                <a:tab pos="1254125" algn="l"/>
              </a:tabLst>
            </a:pPr>
            <a:endParaRPr lang="en-US" altLang="en-US" smtClean="0"/>
          </a:p>
        </p:txBody>
      </p:sp>
      <p:grpSp>
        <p:nvGrpSpPr>
          <p:cNvPr id="3" name="Group 2"/>
          <p:cNvGrpSpPr>
            <a:grpSpLocks/>
          </p:cNvGrpSpPr>
          <p:nvPr/>
        </p:nvGrpSpPr>
        <p:grpSpPr bwMode="auto">
          <a:xfrm>
            <a:off x="6503988" y="1620838"/>
            <a:ext cx="2354262" cy="1787525"/>
            <a:chOff x="6503276" y="1620991"/>
            <a:chExt cx="2354317" cy="1787217"/>
          </a:xfrm>
        </p:grpSpPr>
        <p:sp>
          <p:nvSpPr>
            <p:cNvPr id="79878" name="AutoShape 9"/>
            <p:cNvSpPr>
              <a:spLocks/>
            </p:cNvSpPr>
            <p:nvPr/>
          </p:nvSpPr>
          <p:spPr bwMode="auto">
            <a:xfrm>
              <a:off x="6503276" y="1895782"/>
              <a:ext cx="279400" cy="618818"/>
            </a:xfrm>
            <a:prstGeom prst="rightBrace">
              <a:avLst>
                <a:gd name="adj1" fmla="val 21974"/>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9879" name="Text Box 10"/>
            <p:cNvSpPr txBox="1">
              <a:spLocks noChangeArrowheads="1"/>
            </p:cNvSpPr>
            <p:nvPr/>
          </p:nvSpPr>
          <p:spPr bwMode="auto">
            <a:xfrm>
              <a:off x="6774793" y="1620991"/>
              <a:ext cx="2082800" cy="17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Char char="•"/>
              </a:pPr>
              <a:r>
                <a:rPr lang="en-US" altLang="en-US" sz="1600" b="1">
                  <a:solidFill>
                    <a:srgbClr val="FF0000"/>
                  </a:solidFill>
                  <a:latin typeface="Arial" panose="020B0604020202020204" pitchFamily="34" charset="0"/>
                </a:rPr>
                <a:t>‘</a:t>
              </a:r>
              <a:r>
                <a:rPr lang="en-US" altLang="en-US" sz="1800" b="1">
                  <a:solidFill>
                    <a:srgbClr val="FF0000"/>
                  </a:solidFill>
                  <a:latin typeface="Consolas" panose="020B0609020204030204" pitchFamily="49" charset="0"/>
                  <a:cs typeface="Consolas" panose="020B0609020204030204" pitchFamily="49" charset="0"/>
                </a:rPr>
                <a:t>Age</a:t>
              </a:r>
              <a:r>
                <a:rPr lang="en-US" altLang="en-US" sz="1600" b="1">
                  <a:solidFill>
                    <a:srgbClr val="FF0000"/>
                  </a:solidFill>
                  <a:latin typeface="Arial" panose="020B0604020202020204" pitchFamily="34" charset="0"/>
                </a:rPr>
                <a:t>’ converted to an integer.</a:t>
              </a:r>
            </a:p>
            <a:p>
              <a:pPr eaLnBrk="1" hangingPunct="1">
                <a:spcBef>
                  <a:spcPts val="600"/>
                </a:spcBef>
                <a:buFontTx/>
                <a:buChar char="•"/>
              </a:pPr>
              <a:r>
                <a:rPr lang="en-US" altLang="en-US" sz="1600" b="1">
                  <a:solidFill>
                    <a:srgbClr val="FF0000"/>
                  </a:solidFill>
                  <a:latin typeface="Arial" panose="020B0604020202020204" pitchFamily="34" charset="0"/>
                </a:rPr>
                <a:t>The ‘</a:t>
              </a:r>
              <a:r>
                <a:rPr lang="en-US" altLang="en-US" sz="1800" b="1">
                  <a:solidFill>
                    <a:srgbClr val="FF0000"/>
                  </a:solidFill>
                  <a:latin typeface="Consolas" panose="020B0609020204030204" pitchFamily="49" charset="0"/>
                  <a:cs typeface="Consolas" panose="020B0609020204030204" pitchFamily="49" charset="0"/>
                </a:rPr>
                <a:t>*</a:t>
              </a:r>
              <a:r>
                <a:rPr lang="en-US" altLang="en-US" sz="1600" b="1">
                  <a:solidFill>
                    <a:srgbClr val="FF0000"/>
                  </a:solidFill>
                  <a:latin typeface="Arial" panose="020B0604020202020204" pitchFamily="34" charset="0"/>
                </a:rPr>
                <a:t>’ now multiplies a numeric value.</a:t>
              </a:r>
              <a:endParaRPr lang="en-US" altLang="en-US" sz="1400">
                <a:solidFill>
                  <a:srgbClr val="FF0000"/>
                </a:solidFill>
                <a:latin typeface="Arial" panose="020B0604020202020204" pitchFamily="34" charset="0"/>
              </a:endParaRPr>
            </a:p>
          </p:txBody>
        </p:sp>
      </p:gr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46388"/>
            <a:ext cx="47355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Section Summary: Input, Representations</a:t>
            </a:r>
          </a:p>
        </p:txBody>
      </p:sp>
      <p:sp>
        <p:nvSpPr>
          <p:cNvPr id="80899" name="Content Placeholder 2"/>
          <p:cNvSpPr>
            <a:spLocks noGrp="1"/>
          </p:cNvSpPr>
          <p:nvPr>
            <p:ph idx="1"/>
          </p:nvPr>
        </p:nvSpPr>
        <p:spPr/>
        <p:txBody>
          <a:bodyPr/>
          <a:lstStyle/>
          <a:p>
            <a:pPr eaLnBrk="1" hangingPunct="1"/>
            <a:r>
              <a:rPr lang="en-US" altLang="en-US" smtClean="0"/>
              <a:t>How to get user input in Python</a:t>
            </a:r>
          </a:p>
          <a:p>
            <a:pPr eaLnBrk="1" hangingPunct="1"/>
            <a:r>
              <a:rPr lang="en-US" altLang="en-US" smtClean="0"/>
              <a:t>How do the different types of variables store/represent information (optional/extra for now)</a:t>
            </a:r>
          </a:p>
          <a:p>
            <a:pPr eaLnBrk="1" hangingPunct="1"/>
            <a:r>
              <a:rPr lang="en-US" altLang="en-US" smtClean="0"/>
              <a:t>How/why to convert between different types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a:t>
            </a:r>
          </a:p>
        </p:txBody>
      </p:sp>
      <p:sp>
        <p:nvSpPr>
          <p:cNvPr id="342019" name="Rectangle 3"/>
          <p:cNvSpPr>
            <a:spLocks noGrp="1" noChangeArrowheads="1"/>
          </p:cNvSpPr>
          <p:nvPr>
            <p:ph idx="1"/>
          </p:nvPr>
        </p:nvSpPr>
        <p:spPr/>
        <p:txBody>
          <a:bodyPr/>
          <a:lstStyle/>
          <a:p>
            <a:pPr eaLnBrk="1" hangingPunct="1">
              <a:tabLst>
                <a:tab pos="1254125" algn="l"/>
              </a:tabLst>
            </a:pPr>
            <a:r>
              <a:rPr lang="en-US" altLang="en-US" i="1" dirty="0" smtClean="0"/>
              <a:t>Program documentation</a:t>
            </a:r>
            <a:r>
              <a:rPr lang="en-US" altLang="en-US" dirty="0" smtClean="0"/>
              <a:t>: Used to provide information about a computer program to </a:t>
            </a:r>
            <a:r>
              <a:rPr lang="en-US" altLang="en-US" b="1" dirty="0" smtClean="0"/>
              <a:t>another programmer </a:t>
            </a:r>
            <a:r>
              <a:rPr lang="en-US" altLang="en-US" dirty="0" smtClean="0"/>
              <a:t>(writes or modifies the program).</a:t>
            </a:r>
          </a:p>
          <a:p>
            <a:pPr eaLnBrk="1" hangingPunct="1">
              <a:tabLst>
                <a:tab pos="1254125" algn="l"/>
              </a:tabLst>
            </a:pPr>
            <a:r>
              <a:rPr lang="en-US" altLang="en-US" dirty="0" smtClean="0"/>
              <a:t>This is different from a </a:t>
            </a:r>
            <a:r>
              <a:rPr lang="en-US" altLang="en-US" i="1" dirty="0" smtClean="0"/>
              <a:t>user manual </a:t>
            </a:r>
            <a:r>
              <a:rPr lang="en-US" altLang="en-US" dirty="0" smtClean="0"/>
              <a:t>which is written for people who will </a:t>
            </a:r>
            <a:r>
              <a:rPr lang="en-US" altLang="en-US" b="1" dirty="0" smtClean="0"/>
              <a:t>use the program</a:t>
            </a:r>
            <a:r>
              <a:rPr lang="en-US" altLang="en-US" dirty="0" smtClean="0"/>
              <a:t>.</a:t>
            </a:r>
          </a:p>
          <a:p>
            <a:pPr eaLnBrk="1" hangingPunct="1">
              <a:spcBef>
                <a:spcPct val="50000"/>
              </a:spcBef>
              <a:tabLst>
                <a:tab pos="1254125" algn="l"/>
              </a:tabLst>
            </a:pPr>
            <a:r>
              <a:rPr lang="en-US" altLang="en-US" dirty="0" smtClean="0"/>
              <a:t>Documentation is written inside the same file as the computer program (when you see the computer program you can see the documentation).</a:t>
            </a:r>
          </a:p>
          <a:p>
            <a:pPr eaLnBrk="1" hangingPunct="1">
              <a:spcBef>
                <a:spcPct val="50000"/>
              </a:spcBef>
              <a:tabLst>
                <a:tab pos="1254125" algn="l"/>
              </a:tabLst>
            </a:pPr>
            <a:r>
              <a:rPr lang="en-US" altLang="en-US" dirty="0" smtClean="0"/>
              <a:t>The purpose is to help other programmers understand the program: what the different parts of the program do, what are some of it’s limitations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From Home (Installing Python)</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a:t>Alternative (</a:t>
            </a:r>
            <a:r>
              <a:rPr lang="en-US" altLang="en-US" b="1" dirty="0"/>
              <a:t>OK for </a:t>
            </a:r>
            <a:r>
              <a:rPr lang="en-US" altLang="en-US" b="1" dirty="0" smtClean="0"/>
              <a:t>217/231 </a:t>
            </a:r>
            <a:r>
              <a:rPr lang="en-US" altLang="en-US" b="1" dirty="0"/>
              <a:t>but not recommended for </a:t>
            </a:r>
            <a:r>
              <a:rPr lang="en-US" altLang="en-US" b="1" dirty="0" smtClean="0"/>
              <a:t>219/233</a:t>
            </a:r>
            <a:r>
              <a:rPr lang="en-US" altLang="en-US" dirty="0"/>
              <a:t>): Getting 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endParaRPr lang="en-US" altLang="en-US"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0"/>
            <a:ext cx="6364776" cy="4889416"/>
          </a:xfrm>
          <a:prstGeom prst="rect">
            <a:avLst/>
          </a:prstGeom>
        </p:spPr>
      </p:pic>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 (2)</a:t>
            </a:r>
          </a:p>
        </p:txBody>
      </p:sp>
      <p:sp>
        <p:nvSpPr>
          <p:cNvPr id="343043" name="Rectangle 3"/>
          <p:cNvSpPr>
            <a:spLocks noGrp="1" noChangeArrowheads="1"/>
          </p:cNvSpPr>
          <p:nvPr>
            <p:ph idx="1"/>
          </p:nvPr>
        </p:nvSpPr>
        <p:spPr/>
        <p:txBody>
          <a:bodyPr/>
          <a:lstStyle/>
          <a:p>
            <a:pPr eaLnBrk="1" hangingPunct="1">
              <a:spcBef>
                <a:spcPct val="10000"/>
              </a:spcBef>
              <a:tabLst>
                <a:tab pos="1254125" algn="l"/>
              </a:tabLst>
            </a:pPr>
            <a:r>
              <a:rPr lang="en-CA" altLang="en-US" smtClean="0"/>
              <a:t>Doesn’t contain instructions for the computer to execute.</a:t>
            </a:r>
          </a:p>
          <a:p>
            <a:pPr eaLnBrk="1" hangingPunct="1">
              <a:spcBef>
                <a:spcPct val="10000"/>
              </a:spcBef>
              <a:tabLst>
                <a:tab pos="1254125" algn="l"/>
              </a:tabLst>
            </a:pPr>
            <a:r>
              <a:rPr lang="en-CA" altLang="en-US" smtClean="0"/>
              <a:t>Not translated into machine language.</a:t>
            </a:r>
          </a:p>
          <a:p>
            <a:pPr eaLnBrk="1" hangingPunct="1">
              <a:spcBef>
                <a:spcPct val="10000"/>
              </a:spcBef>
              <a:tabLst>
                <a:tab pos="1254125" algn="l"/>
              </a:tabLst>
            </a:pPr>
            <a:r>
              <a:rPr lang="en-CA" altLang="en-US" smtClean="0"/>
              <a:t>Consists of information for the reader of the program:</a:t>
            </a:r>
          </a:p>
          <a:p>
            <a:pPr lvl="1" eaLnBrk="1" hangingPunct="1">
              <a:tabLst>
                <a:tab pos="1254125" algn="l"/>
              </a:tabLst>
            </a:pPr>
            <a:r>
              <a:rPr lang="en-CA" altLang="en-US" b="1" smtClean="0"/>
              <a:t>What does</a:t>
            </a:r>
            <a:r>
              <a:rPr lang="en-CA" altLang="en-US" smtClean="0"/>
              <a:t> the program as a while do e.g., calculate taxes.</a:t>
            </a:r>
          </a:p>
          <a:p>
            <a:pPr lvl="1" eaLnBrk="1" hangingPunct="1">
              <a:tabLst>
                <a:tab pos="1254125" algn="l"/>
              </a:tabLst>
            </a:pPr>
            <a:r>
              <a:rPr lang="en-CA" altLang="en-US" smtClean="0"/>
              <a:t>What are the </a:t>
            </a:r>
            <a:r>
              <a:rPr lang="en-CA" altLang="en-US" b="1" smtClean="0"/>
              <a:t>specific features</a:t>
            </a:r>
            <a:r>
              <a:rPr lang="en-CA" altLang="en-US" smtClean="0"/>
              <a:t> of the program e.g., it calculates personal or small business tax.</a:t>
            </a:r>
          </a:p>
          <a:p>
            <a:pPr lvl="1" eaLnBrk="1" hangingPunct="1">
              <a:tabLst>
                <a:tab pos="1254125" algn="l"/>
              </a:tabLst>
            </a:pPr>
            <a:r>
              <a:rPr lang="en-CA" altLang="en-US" smtClean="0"/>
              <a:t>What are it’s </a:t>
            </a:r>
            <a:r>
              <a:rPr lang="en-CA" altLang="en-US" b="1" smtClean="0"/>
              <a:t>limitations </a:t>
            </a:r>
            <a:r>
              <a:rPr lang="en-CA" altLang="en-US" smtClean="0"/>
              <a:t>e.g., it only follows Canadian tax laws and cannot be used in the US. In Canada it doesn’t calculate taxes for organizations with yearly gross earnings over $1 billion.</a:t>
            </a:r>
          </a:p>
          <a:p>
            <a:pPr lvl="1" eaLnBrk="1" hangingPunct="1">
              <a:tabLst>
                <a:tab pos="1254125" algn="l"/>
              </a:tabLst>
            </a:pPr>
            <a:r>
              <a:rPr lang="en-CA" altLang="en-US" smtClean="0"/>
              <a:t>What is the </a:t>
            </a:r>
            <a:r>
              <a:rPr lang="en-CA" altLang="en-US" b="1" smtClean="0"/>
              <a:t>version </a:t>
            </a:r>
            <a:r>
              <a:rPr lang="en-CA" altLang="en-US" smtClean="0"/>
              <a:t>of the program</a:t>
            </a:r>
          </a:p>
          <a:p>
            <a:pPr lvl="2" eaLnBrk="1" hangingPunct="1">
              <a:tabLst>
                <a:tab pos="1254125" algn="l"/>
              </a:tabLst>
            </a:pPr>
            <a:r>
              <a:rPr lang="en-CA" altLang="en-US" sz="2000" smtClean="0"/>
              <a:t>If you don’t use numbers for the different versions of your program then simply use dates (tie versions with program features – more on this in a moment “Program versioning and backups”).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30250"/>
          </a:xfrm>
        </p:spPr>
        <p:txBody>
          <a:bodyPr/>
          <a:lstStyle/>
          <a:p>
            <a:pPr eaLnBrk="1" hangingPunct="1"/>
            <a:r>
              <a:rPr lang="en-US" altLang="en-US" dirty="0" smtClean="0">
                <a:solidFill>
                  <a:srgbClr val="00B0F0"/>
                </a:solidFill>
              </a:rPr>
              <a:t>Program Documentation </a:t>
            </a:r>
            <a:r>
              <a:rPr lang="en-US" altLang="en-US" dirty="0" smtClean="0"/>
              <a:t>(3)</a:t>
            </a:r>
          </a:p>
        </p:txBody>
      </p:sp>
      <p:sp>
        <p:nvSpPr>
          <p:cNvPr id="61443" name="Rectangle 3"/>
          <p:cNvSpPr>
            <a:spLocks noGrp="1" noChangeArrowheads="1"/>
          </p:cNvSpPr>
          <p:nvPr>
            <p:ph idx="1"/>
          </p:nvPr>
        </p:nvSpPr>
        <p:spPr>
          <a:xfrm>
            <a:off x="228600" y="1143000"/>
            <a:ext cx="8686800" cy="5410200"/>
          </a:xfrm>
        </p:spPr>
        <p:txBody>
          <a:bodyPr rtlCol="0">
            <a:normAutofit/>
          </a:bodyPr>
          <a:lstStyle/>
          <a:p>
            <a:pPr eaLnBrk="1" fontAlgn="auto" hangingPunct="1">
              <a:spcAft>
                <a:spcPts val="0"/>
              </a:spcAft>
              <a:tabLst>
                <a:tab pos="1254125" algn="l"/>
              </a:tabLst>
              <a:defRPr/>
            </a:pPr>
            <a:r>
              <a:rPr lang="en-US" b="1" dirty="0" smtClean="0"/>
              <a:t>Format (single line documentation):</a:t>
            </a:r>
          </a:p>
          <a:p>
            <a:pPr marL="0" indent="0" eaLnBrk="1" fontAlgn="auto" hangingPunct="1">
              <a:spcAft>
                <a:spcPts val="0"/>
              </a:spcAft>
              <a:buFont typeface="Arial" panose="020B0604020202020204" pitchFamily="34" charset="0"/>
              <a:buNone/>
              <a:tabLst>
                <a:tab pos="1254125" algn="l"/>
              </a:tabLst>
              <a:defRPr/>
            </a:pPr>
            <a:r>
              <a:rPr lang="en-US" sz="1800" i="1" dirty="0" smtClean="0">
                <a:solidFill>
                  <a:srgbClr val="00B0F0"/>
                </a:solidFill>
                <a:latin typeface="Consolas" pitchFamily="49" charset="0"/>
                <a:cs typeface="Consolas" pitchFamily="49" charset="0"/>
              </a:rPr>
              <a:t>  # </a:t>
            </a:r>
            <a:r>
              <a:rPr lang="en-US" sz="1800" dirty="0" smtClean="0">
                <a:solidFill>
                  <a:srgbClr val="00B0F0"/>
                </a:solidFill>
                <a:latin typeface="Consolas" pitchFamily="49" charset="0"/>
                <a:cs typeface="Consolas" pitchFamily="49" charset="0"/>
              </a:rPr>
              <a:t>&lt;</a:t>
            </a:r>
            <a:r>
              <a:rPr lang="en-US" sz="1800" i="1" dirty="0" smtClean="0">
                <a:solidFill>
                  <a:srgbClr val="00B0F0"/>
                </a:solidFill>
                <a:latin typeface="Consolas" pitchFamily="49" charset="0"/>
                <a:cs typeface="Consolas" pitchFamily="49" charset="0"/>
              </a:rPr>
              <a:t>Documentation</a:t>
            </a:r>
            <a:r>
              <a:rPr lang="en-US" sz="1800" dirty="0" smtClean="0">
                <a:solidFill>
                  <a:srgbClr val="00B0F0"/>
                </a:solidFill>
                <a:latin typeface="Consolas" pitchFamily="49" charset="0"/>
                <a:cs typeface="Consolas" pitchFamily="49" charset="0"/>
              </a:rPr>
              <a:t>&gt;</a:t>
            </a:r>
            <a:r>
              <a:rPr lang="en-US" dirty="0" smtClean="0">
                <a:solidFill>
                  <a:srgbClr val="00B0F0"/>
                </a:solidFill>
                <a:latin typeface="Consolas" pitchFamily="49" charset="0"/>
                <a:cs typeface="Consolas" pitchFamily="49" charset="0"/>
              </a:rPr>
              <a:t> </a:t>
            </a:r>
          </a:p>
          <a:p>
            <a:pPr lvl="1" eaLnBrk="1" fontAlgn="auto" hangingPunct="1">
              <a:spcAft>
                <a:spcPts val="0"/>
              </a:spcAft>
              <a:buFont typeface="Times New Roman" pitchFamily="18" charset="0"/>
              <a:buNone/>
              <a:tabLst>
                <a:tab pos="1254125" algn="l"/>
              </a:tabLst>
              <a:defRPr/>
            </a:pPr>
            <a:endParaRPr lang="en-US" sz="2400"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r>
              <a:rPr lang="en-US" b="1" dirty="0" smtClean="0"/>
              <a:t>Examples:</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Tax-It v1.0: This program will electronically calculate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your tax return. This program will only allow you to complete</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a Canadian tax return.</a:t>
            </a:r>
            <a:endParaRPr lang="en-US" dirty="0" smtClean="0">
              <a:solidFill>
                <a:srgbClr val="00B0F0"/>
              </a:solidFill>
              <a:latin typeface="Consolas" pitchFamily="49" charset="0"/>
              <a:cs typeface="Consolas" pitchFamily="49" charset="0"/>
            </a:endParaRPr>
          </a:p>
        </p:txBody>
      </p:sp>
      <p:sp>
        <p:nvSpPr>
          <p:cNvPr id="83972" name="AutoShape 5"/>
          <p:cNvSpPr>
            <a:spLocks/>
          </p:cNvSpPr>
          <p:nvPr/>
        </p:nvSpPr>
        <p:spPr bwMode="auto">
          <a:xfrm rot="5400000">
            <a:off x="1663700" y="1257300"/>
            <a:ext cx="330200" cy="1828800"/>
          </a:xfrm>
          <a:prstGeom prst="rightBrace">
            <a:avLst>
              <a:gd name="adj1" fmla="val 46154"/>
              <a:gd name="adj2" fmla="val 50000"/>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83973" name="Text Box 6"/>
          <p:cNvSpPr txBox="1">
            <a:spLocks noChangeArrowheads="1"/>
          </p:cNvSpPr>
          <p:nvPr/>
        </p:nvSpPr>
        <p:spPr bwMode="auto">
          <a:xfrm>
            <a:off x="533400" y="2260600"/>
            <a:ext cx="3886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b="1" dirty="0">
                <a:solidFill>
                  <a:srgbClr val="00B0F0"/>
                </a:solidFill>
                <a:latin typeface="Arial" panose="020B0604020202020204" pitchFamily="34" charset="0"/>
              </a:rPr>
              <a:t>The number sign ‘#” flags the translator that the remainder of the line is documentation.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30250"/>
          </a:xfrm>
        </p:spPr>
        <p:txBody>
          <a:bodyPr/>
          <a:lstStyle/>
          <a:p>
            <a:pPr eaLnBrk="1" hangingPunct="1"/>
            <a:r>
              <a:rPr lang="en-US" altLang="en-US" dirty="0" smtClean="0">
                <a:solidFill>
                  <a:srgbClr val="00B0F0"/>
                </a:solidFill>
              </a:rPr>
              <a:t>Program Documentation </a:t>
            </a:r>
            <a:r>
              <a:rPr lang="en-US" altLang="en-US" dirty="0" smtClean="0"/>
              <a:t>(4)</a:t>
            </a:r>
          </a:p>
        </p:txBody>
      </p:sp>
      <p:sp>
        <p:nvSpPr>
          <p:cNvPr id="61443" name="Rectangle 3"/>
          <p:cNvSpPr>
            <a:spLocks noGrp="1" noChangeArrowheads="1"/>
          </p:cNvSpPr>
          <p:nvPr>
            <p:ph idx="1"/>
          </p:nvPr>
        </p:nvSpPr>
        <p:spPr>
          <a:xfrm>
            <a:off x="228600" y="1143000"/>
            <a:ext cx="8686800" cy="5410200"/>
          </a:xfrm>
        </p:spPr>
        <p:txBody>
          <a:bodyPr rtlCol="0">
            <a:normAutofit/>
          </a:bodyPr>
          <a:lstStyle/>
          <a:p>
            <a:pPr eaLnBrk="1" fontAlgn="auto" hangingPunct="1">
              <a:spcAft>
                <a:spcPts val="0"/>
              </a:spcAft>
              <a:tabLst>
                <a:tab pos="1254125" algn="l"/>
              </a:tabLst>
              <a:defRPr/>
            </a:pPr>
            <a:r>
              <a:rPr lang="en-US" b="1" dirty="0" smtClean="0"/>
              <a:t>Format (multiline documentation):</a:t>
            </a:r>
          </a:p>
          <a:p>
            <a:pPr marL="0" indent="0" eaLnBrk="1" fontAlgn="auto" hangingPunct="1">
              <a:spcAft>
                <a:spcPts val="0"/>
              </a:spcAft>
              <a:buNone/>
              <a:tabLst>
                <a:tab pos="1254125" algn="l"/>
              </a:tabLst>
              <a:defRPr/>
            </a:pPr>
            <a:r>
              <a:rPr lang="en-US" sz="1800" dirty="0" smtClean="0">
                <a:solidFill>
                  <a:srgbClr val="00B0F0"/>
                </a:solidFill>
                <a:latin typeface="Consolas" pitchFamily="49" charset="0"/>
                <a:cs typeface="Consolas" pitchFamily="49" charset="0"/>
              </a:rPr>
              <a:t>  </a:t>
            </a:r>
            <a:r>
              <a:rPr lang="en-US" sz="1800" dirty="0">
                <a:solidFill>
                  <a:srgbClr val="00B0F0"/>
                </a:solidFill>
                <a:latin typeface="Consolas" pitchFamily="49" charset="0"/>
                <a:cs typeface="Consolas" pitchFamily="49" charset="0"/>
              </a:rPr>
              <a:t>""" </a:t>
            </a:r>
            <a:r>
              <a:rPr lang="en-US" sz="1800" dirty="0" smtClean="0">
                <a:solidFill>
                  <a:srgbClr val="00B0F0"/>
                </a:solidFill>
                <a:latin typeface="Consolas" pitchFamily="49" charset="0"/>
                <a:cs typeface="Consolas" pitchFamily="49" charset="0"/>
              </a:rPr>
              <a:t>&lt;</a:t>
            </a:r>
            <a:r>
              <a:rPr lang="en-US" sz="1800" i="1" dirty="0" smtClean="0">
                <a:solidFill>
                  <a:srgbClr val="00B0F0"/>
                </a:solidFill>
                <a:latin typeface="Consolas" pitchFamily="49" charset="0"/>
                <a:cs typeface="Consolas" pitchFamily="49" charset="0"/>
              </a:rPr>
              <a:t>Start of documentation</a:t>
            </a:r>
            <a:r>
              <a:rPr lang="en-US" sz="1800" dirty="0" smtClean="0">
                <a:solidFill>
                  <a:srgbClr val="00B0F0"/>
                </a:solidFill>
                <a:latin typeface="Consolas" pitchFamily="49" charset="0"/>
                <a:cs typeface="Consolas" pitchFamily="49" charset="0"/>
              </a:rPr>
              <a:t>&gt;</a:t>
            </a:r>
            <a:r>
              <a:rPr lang="en-US" dirty="0" smtClean="0">
                <a:solidFill>
                  <a:srgbClr val="00B0F0"/>
                </a:solidFill>
                <a:latin typeface="Consolas" pitchFamily="49" charset="0"/>
                <a:cs typeface="Consolas" pitchFamily="49" charset="0"/>
              </a:rPr>
              <a:t> </a:t>
            </a:r>
          </a:p>
          <a:p>
            <a:pPr marL="342900" lvl="1" indent="0" eaLnBrk="1" fontAlgn="auto" hangingPunct="1">
              <a:spcAft>
                <a:spcPts val="0"/>
              </a:spcAft>
              <a:buNone/>
              <a:tabLst>
                <a:tab pos="1254125" algn="l"/>
              </a:tabLst>
              <a:defRPr/>
            </a:pPr>
            <a:r>
              <a:rPr lang="en-US" dirty="0" smtClean="0">
                <a:solidFill>
                  <a:srgbClr val="00B0F0"/>
                </a:solidFill>
                <a:latin typeface="Consolas" pitchFamily="49" charset="0"/>
                <a:cs typeface="Consolas" pitchFamily="49" charset="0"/>
              </a:rPr>
              <a:t>...</a:t>
            </a:r>
          </a:p>
          <a:p>
            <a:pPr lvl="1" eaLnBrk="1" fontAlgn="auto" hangingPunct="1">
              <a:spcAft>
                <a:spcPts val="0"/>
              </a:spcAft>
              <a:buFont typeface="Times New Roman" pitchFamily="18" charset="0"/>
              <a:buNone/>
              <a:tabLst>
                <a:tab pos="1254125" algn="l"/>
              </a:tabLst>
              <a:defRPr/>
            </a:pPr>
            <a:r>
              <a:rPr lang="en-US" dirty="0" smtClean="0">
                <a:solidFill>
                  <a:srgbClr val="00B0F0"/>
                </a:solidFill>
                <a:latin typeface="Consolas" pitchFamily="49" charset="0"/>
                <a:cs typeface="Consolas" pitchFamily="49" charset="0"/>
              </a:rPr>
              <a:t>&lt;</a:t>
            </a:r>
            <a:r>
              <a:rPr lang="en-US" i="1" dirty="0" smtClean="0">
                <a:solidFill>
                  <a:srgbClr val="00B0F0"/>
                </a:solidFill>
                <a:latin typeface="Consolas" pitchFamily="49" charset="0"/>
                <a:cs typeface="Consolas" pitchFamily="49" charset="0"/>
              </a:rPr>
              <a:t>End </a:t>
            </a:r>
            <a:r>
              <a:rPr lang="en-US" i="1" dirty="0">
                <a:solidFill>
                  <a:srgbClr val="00B0F0"/>
                </a:solidFill>
                <a:latin typeface="Consolas" pitchFamily="49" charset="0"/>
                <a:cs typeface="Consolas" pitchFamily="49" charset="0"/>
              </a:rPr>
              <a:t>of documentation</a:t>
            </a:r>
            <a:r>
              <a:rPr lang="en-US" dirty="0">
                <a:solidFill>
                  <a:srgbClr val="00B0F0"/>
                </a:solidFill>
                <a:latin typeface="Consolas" pitchFamily="49" charset="0"/>
                <a:cs typeface="Consolas" pitchFamily="49" charset="0"/>
              </a:rPr>
              <a:t>&gt;</a:t>
            </a:r>
            <a:r>
              <a:rPr lang="en-US" i="1" dirty="0" smtClean="0">
                <a:solidFill>
                  <a:srgbClr val="00B0F0"/>
                </a:solidFill>
                <a:latin typeface="Consolas" pitchFamily="49" charset="0"/>
                <a:cs typeface="Consolas" pitchFamily="49" charset="0"/>
              </a:rPr>
              <a:t> """</a:t>
            </a:r>
            <a:endParaRPr lang="en-US" dirty="0" smtClean="0">
              <a:solidFill>
                <a:srgbClr val="00B0F0"/>
              </a:solidFill>
            </a:endParaRPr>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r>
              <a:rPr lang="en-US" b="1" dirty="0" smtClean="0"/>
              <a:t>Examples:</a:t>
            </a:r>
          </a:p>
          <a:p>
            <a:pPr lvl="2" indent="-509588" eaLnBrk="1" fontAlgn="auto" hangingPunct="1">
              <a:spcAft>
                <a:spcPts val="0"/>
              </a:spcAft>
              <a:buFontTx/>
              <a:buNone/>
              <a:tabLst>
                <a:tab pos="1254125" algn="l"/>
              </a:tabLst>
              <a:defRPr/>
            </a:pPr>
            <a:r>
              <a:rPr lang="en-US" dirty="0" smtClean="0">
                <a:solidFill>
                  <a:srgbClr val="00B0F0"/>
                </a:solidFill>
                <a:latin typeface="Consolas" pitchFamily="49" charset="0"/>
                <a:cs typeface="Consolas" pitchFamily="49" charset="0"/>
              </a:rPr>
              <a:t>"""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Tax-It v1.0: This program will electronically calculate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your tax return. This program will only allow you to complete</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a Canadian tax return. </a:t>
            </a:r>
          </a:p>
          <a:p>
            <a:pPr lvl="2" indent="-509588" eaLnBrk="1" fontAlgn="auto" hangingPunct="1">
              <a:spcAft>
                <a:spcPts val="0"/>
              </a:spcAft>
              <a:buFontTx/>
              <a:buNone/>
              <a:tabLst>
                <a:tab pos="1254125" algn="l"/>
              </a:tabLst>
              <a:defRPr/>
            </a:pPr>
            <a:r>
              <a:rPr lang="en-US" dirty="0" smtClean="0">
                <a:solidFill>
                  <a:srgbClr val="00B0F0"/>
                </a:solidFill>
                <a:latin typeface="Consolas" pitchFamily="49" charset="0"/>
                <a:cs typeface="Consolas" pitchFamily="49" charset="0"/>
              </a:rPr>
              <a:t>""" </a:t>
            </a:r>
          </a:p>
        </p:txBody>
      </p:sp>
    </p:spTree>
    <p:extLst>
      <p:ext uri="{BB962C8B-B14F-4D97-AF65-F5344CB8AC3E}">
        <p14:creationId xmlns:p14="http://schemas.microsoft.com/office/powerpoint/2010/main" val="42626690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60350"/>
            <a:ext cx="8229600" cy="730250"/>
          </a:xfrm>
        </p:spPr>
        <p:txBody>
          <a:bodyPr/>
          <a:lstStyle/>
          <a:p>
            <a:pPr eaLnBrk="1" hangingPunct="1"/>
            <a:r>
              <a:rPr lang="en-US" altLang="en-US" smtClean="0"/>
              <a:t>Program Versioning And Back Ups</a:t>
            </a:r>
          </a:p>
        </p:txBody>
      </p:sp>
      <p:sp>
        <p:nvSpPr>
          <p:cNvPr id="84995"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grpSp>
        <p:nvGrpSpPr>
          <p:cNvPr id="57361" name="Group 17"/>
          <p:cNvGrpSpPr>
            <a:grpSpLocks/>
          </p:cNvGrpSpPr>
          <p:nvPr/>
        </p:nvGrpSpPr>
        <p:grpSpPr bwMode="auto">
          <a:xfrm>
            <a:off x="4648200" y="4876800"/>
            <a:ext cx="2733675" cy="1925638"/>
            <a:chOff x="2838" y="3107"/>
            <a:chExt cx="1722" cy="1213"/>
          </a:xfrm>
        </p:grpSpPr>
        <p:sp>
          <p:nvSpPr>
            <p:cNvPr id="85003"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5004"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grpSp>
        <p:nvGrpSpPr>
          <p:cNvPr id="57360" name="Group 16"/>
          <p:cNvGrpSpPr>
            <a:grpSpLocks/>
          </p:cNvGrpSpPr>
          <p:nvPr/>
        </p:nvGrpSpPr>
        <p:grpSpPr bwMode="auto">
          <a:xfrm>
            <a:off x="142875" y="4745038"/>
            <a:ext cx="2514600" cy="2057400"/>
            <a:chOff x="0" y="3024"/>
            <a:chExt cx="1584" cy="1296"/>
          </a:xfrm>
        </p:grpSpPr>
        <p:sp>
          <p:nvSpPr>
            <p:cNvPr id="85001" name="TextBox 12"/>
            <p:cNvSpPr txBox="1">
              <a:spLocks noChangeArrowheads="1"/>
            </p:cNvSpPr>
            <p:nvPr/>
          </p:nvSpPr>
          <p:spPr bwMode="auto">
            <a:xfrm>
              <a:off x="0" y="3257"/>
              <a:ext cx="1584" cy="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p:txBody>
        </p:sp>
        <p:sp>
          <p:nvSpPr>
            <p:cNvPr id="85002" name="TextBox 13"/>
            <p:cNvSpPr txBox="1">
              <a:spLocks noChangeArrowheads="1"/>
            </p:cNvSpPr>
            <p:nvPr/>
          </p:nvSpPr>
          <p:spPr bwMode="auto">
            <a:xfrm>
              <a:off x="0" y="3024"/>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grpSp>
        <p:nvGrpSpPr>
          <p:cNvPr id="18" name="Group 17"/>
          <p:cNvGrpSpPr>
            <a:grpSpLocks/>
          </p:cNvGrpSpPr>
          <p:nvPr/>
        </p:nvGrpSpPr>
        <p:grpSpPr bwMode="auto">
          <a:xfrm>
            <a:off x="2581275" y="5187950"/>
            <a:ext cx="2066925" cy="395288"/>
            <a:chOff x="2505222" y="5548477"/>
            <a:chExt cx="2066778" cy="395123"/>
          </a:xfrm>
        </p:grpSpPr>
        <p:cxnSp>
          <p:nvCxnSpPr>
            <p:cNvPr id="16" name="Straight Arrow Connector 15"/>
            <p:cNvCxnSpPr/>
            <p:nvPr/>
          </p:nvCxnSpPr>
          <p:spPr>
            <a:xfrm>
              <a:off x="2505222" y="5943600"/>
              <a:ext cx="2066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000" name="TextBox 16"/>
            <p:cNvSpPr txBox="1">
              <a:spLocks noChangeArrowheads="1"/>
            </p:cNvSpPr>
            <p:nvPr/>
          </p:nvSpPr>
          <p:spPr bwMode="auto">
            <a:xfrm>
              <a:off x="2514746" y="5548477"/>
              <a:ext cx="2057254" cy="3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backup file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60350"/>
            <a:ext cx="8229600" cy="730250"/>
          </a:xfrm>
        </p:spPr>
        <p:txBody>
          <a:bodyPr/>
          <a:lstStyle/>
          <a:p>
            <a:pPr eaLnBrk="1" hangingPunct="1"/>
            <a:r>
              <a:rPr lang="en-US" altLang="en-US" smtClean="0"/>
              <a:t>Program Versioning And Back Ups</a:t>
            </a:r>
          </a:p>
        </p:txBody>
      </p:sp>
      <p:sp>
        <p:nvSpPr>
          <p:cNvPr id="86019"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sp>
        <p:nvSpPr>
          <p:cNvPr id="86020" name="TextBox 3"/>
          <p:cNvSpPr txBox="1">
            <a:spLocks noChangeArrowheads="1"/>
          </p:cNvSpPr>
          <p:nvPr/>
        </p:nvSpPr>
        <p:spPr bwMode="auto">
          <a:xfrm>
            <a:off x="152400" y="3821113"/>
            <a:ext cx="2514600" cy="303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1"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nvGrpSpPr>
          <p:cNvPr id="16" name="Group 15"/>
          <p:cNvGrpSpPr>
            <a:grpSpLocks/>
          </p:cNvGrpSpPr>
          <p:nvPr/>
        </p:nvGrpSpPr>
        <p:grpSpPr bwMode="auto">
          <a:xfrm>
            <a:off x="4495800" y="2057400"/>
            <a:ext cx="3429000" cy="2711450"/>
            <a:chOff x="4572000" y="2089501"/>
            <a:chExt cx="2438400" cy="2711099"/>
          </a:xfrm>
        </p:grpSpPr>
        <p:sp>
          <p:nvSpPr>
            <p:cNvPr id="86029" name="TextBox 4"/>
            <p:cNvSpPr txBox="1">
              <a:spLocks noChangeArrowheads="1"/>
            </p:cNvSpPr>
            <p:nvPr/>
          </p:nvSpPr>
          <p:spPr bwMode="auto">
            <a:xfrm>
              <a:off x="4572000" y="2457606"/>
              <a:ext cx="2438400" cy="2342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30" name="TextBox 6"/>
            <p:cNvSpPr txBox="1">
              <a:spLocks noChangeArrowheads="1"/>
            </p:cNvSpPr>
            <p:nvPr/>
          </p:nvSpPr>
          <p:spPr bwMode="auto">
            <a:xfrm>
              <a:off x="4572000" y="2089501"/>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Game.Oct2</a:t>
              </a:r>
            </a:p>
          </p:txBody>
        </p:sp>
      </p:grpSp>
      <p:grpSp>
        <p:nvGrpSpPr>
          <p:cNvPr id="15" name="Group 14"/>
          <p:cNvGrpSpPr>
            <a:grpSpLocks/>
          </p:cNvGrpSpPr>
          <p:nvPr/>
        </p:nvGrpSpPr>
        <p:grpSpPr bwMode="auto">
          <a:xfrm>
            <a:off x="2590800" y="3525838"/>
            <a:ext cx="1981200" cy="1801812"/>
            <a:chOff x="2590800" y="3526246"/>
            <a:chExt cx="1981200" cy="1801306"/>
          </a:xfrm>
        </p:grpSpPr>
        <p:cxnSp>
          <p:nvCxnSpPr>
            <p:cNvPr id="13" name="Straight Arrow Connector 12"/>
            <p:cNvCxnSpPr>
              <a:stCxn id="86020" idx="3"/>
            </p:cNvCxnSpPr>
            <p:nvPr/>
          </p:nvCxnSpPr>
          <p:spPr>
            <a:xfrm flipV="1">
              <a:off x="2590800" y="3526246"/>
              <a:ext cx="1981200" cy="1801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028"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86024" name="Group 17"/>
          <p:cNvGrpSpPr>
            <a:grpSpLocks/>
          </p:cNvGrpSpPr>
          <p:nvPr/>
        </p:nvGrpSpPr>
        <p:grpSpPr bwMode="auto">
          <a:xfrm>
            <a:off x="4505325" y="4932363"/>
            <a:ext cx="2733675" cy="1925637"/>
            <a:chOff x="2838" y="3107"/>
            <a:chExt cx="1722" cy="1213"/>
          </a:xfrm>
        </p:grpSpPr>
        <p:sp>
          <p:nvSpPr>
            <p:cNvPr id="86025"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6"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60350"/>
            <a:ext cx="8229600" cy="730250"/>
          </a:xfrm>
        </p:spPr>
        <p:txBody>
          <a:bodyPr/>
          <a:lstStyle/>
          <a:p>
            <a:pPr eaLnBrk="1" hangingPunct="1"/>
            <a:r>
              <a:rPr lang="en-US" altLang="en-US" smtClean="0"/>
              <a:t>Backing Up Your Work</a:t>
            </a:r>
          </a:p>
        </p:txBody>
      </p:sp>
      <p:sp>
        <p:nvSpPr>
          <p:cNvPr id="3" name="Content Placeholder 2"/>
          <p:cNvSpPr>
            <a:spLocks noGrp="1"/>
          </p:cNvSpPr>
          <p:nvPr>
            <p:ph idx="1"/>
          </p:nvPr>
        </p:nvSpPr>
        <p:spPr/>
        <p:txBody>
          <a:bodyPr/>
          <a:lstStyle/>
          <a:p>
            <a:pPr eaLnBrk="1" hangingPunct="1">
              <a:lnSpc>
                <a:spcPct val="90000"/>
              </a:lnSpc>
              <a:tabLst>
                <a:tab pos="1254125" algn="l"/>
              </a:tabLst>
            </a:pPr>
            <a:r>
              <a:rPr lang="en-US" altLang="en-US" smtClean="0"/>
              <a:t>Do this every time that you have completed a significant milestone in your program.</a:t>
            </a:r>
          </a:p>
          <a:p>
            <a:pPr lvl="1" eaLnBrk="1" hangingPunct="1">
              <a:lnSpc>
                <a:spcPct val="90000"/>
              </a:lnSpc>
              <a:tabLst>
                <a:tab pos="1254125" algn="l"/>
              </a:tabLst>
            </a:pPr>
            <a:r>
              <a:rPr lang="en-US" altLang="en-US" smtClean="0"/>
              <a:t>What is ‘significant’ will vary between people but make sure you do this periodically.</a:t>
            </a:r>
          </a:p>
          <a:p>
            <a:pPr eaLnBrk="1" hangingPunct="1">
              <a:lnSpc>
                <a:spcPct val="90000"/>
              </a:lnSpc>
              <a:tabLst>
                <a:tab pos="1254125" algn="l"/>
              </a:tabLst>
            </a:pPr>
            <a:r>
              <a:rPr lang="en-US" altLang="en-US" smtClean="0"/>
              <a:t>Ideally the backup file should be stored in a separate directory/folder (better yet on a separate device and/or using an online method such as an email attachment or ‘cloud’ storage).</a:t>
            </a:r>
          </a:p>
          <a:p>
            <a:pPr eaLnBrk="1" hangingPunct="1">
              <a:lnSpc>
                <a:spcPct val="90000"/>
              </a:lnSpc>
              <a:tabLst>
                <a:tab pos="1254125" algn="l"/>
              </a:tabLst>
            </a:pPr>
            <a:r>
              <a:rPr lang="en-US" altLang="en-US" smtClean="0"/>
              <a:t>Common student reason for not making copies: “</a:t>
            </a:r>
            <a:r>
              <a:rPr lang="en-US" altLang="en-US" sz="2000" smtClean="0">
                <a:latin typeface="Arial" panose="020B0604020202020204" pitchFamily="34" charset="0"/>
                <a:cs typeface="Arial" panose="020B0604020202020204" pitchFamily="34" charset="0"/>
              </a:rPr>
              <a:t>Backing up files takes time!”</a:t>
            </a:r>
          </a:p>
          <a:p>
            <a:pPr eaLnBrk="1" hangingPunct="1">
              <a:lnSpc>
                <a:spcPct val="90000"/>
              </a:lnSpc>
              <a:tabLst>
                <a:tab pos="1254125" algn="l"/>
              </a:tabLst>
            </a:pPr>
            <a:r>
              <a:rPr lang="en-US" altLang="en-US" smtClean="0"/>
              <a:t>Compare: </a:t>
            </a:r>
          </a:p>
          <a:p>
            <a:pPr lvl="1" eaLnBrk="1" hangingPunct="1">
              <a:lnSpc>
                <a:spcPct val="90000"/>
              </a:lnSpc>
              <a:tabLst>
                <a:tab pos="1254125" algn="l"/>
              </a:tabLst>
            </a:pPr>
            <a:r>
              <a:rPr lang="en-US" altLang="en-US" smtClean="0"/>
              <a:t>Time to copy a file: ~10 seconds (generous in some cases).</a:t>
            </a:r>
          </a:p>
          <a:p>
            <a:pPr lvl="1" eaLnBrk="1" hangingPunct="1">
              <a:lnSpc>
                <a:spcPct val="90000"/>
              </a:lnSpc>
              <a:tabLst>
                <a:tab pos="1254125" algn="l"/>
              </a:tabLst>
            </a:pPr>
            <a:r>
              <a:rPr lang="en-US" altLang="en-US" smtClean="0"/>
              <a:t>Time to re-write your program to implement the feature again: 10 minutes (might be overly conservative in some cases).</a:t>
            </a:r>
          </a:p>
          <a:p>
            <a:pPr eaLnBrk="1" hangingPunct="1">
              <a:lnSpc>
                <a:spcPct val="90000"/>
              </a:lnSpc>
              <a:tabLst>
                <a:tab pos="1254125" algn="l"/>
              </a:tabLst>
            </a:pPr>
            <a:r>
              <a:rPr lang="en-US" altLang="en-US" b="1" smtClean="0"/>
              <a:t>Failing to backup your work is not a sufficient reason for receiving an extension</a:t>
            </a:r>
            <a:r>
              <a:rPr lang="en-US" altLang="en-US" smtClean="0"/>
              <a:t>.</a:t>
            </a:r>
          </a:p>
          <a:p>
            <a:pPr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60350"/>
            <a:ext cx="8229600" cy="730250"/>
          </a:xfrm>
        </p:spPr>
        <p:txBody>
          <a:bodyPr/>
          <a:lstStyle/>
          <a:p>
            <a:pPr eaLnBrk="1" hangingPunct="1"/>
            <a:r>
              <a:rPr lang="en-US" altLang="en-US" smtClean="0"/>
              <a:t>Types Of Documentation</a:t>
            </a:r>
          </a:p>
        </p:txBody>
      </p:sp>
      <p:sp>
        <p:nvSpPr>
          <p:cNvPr id="88067" name="Rectangle 3"/>
          <p:cNvSpPr>
            <a:spLocks noGrp="1" noChangeArrowheads="1"/>
          </p:cNvSpPr>
          <p:nvPr>
            <p:ph idx="1"/>
          </p:nvPr>
        </p:nvSpPr>
        <p:spPr/>
        <p:txBody>
          <a:bodyPr/>
          <a:lstStyle/>
          <a:p>
            <a:pPr eaLnBrk="1" hangingPunct="1">
              <a:tabLst>
                <a:tab pos="1254125" algn="l"/>
              </a:tabLst>
            </a:pPr>
            <a:r>
              <a:rPr lang="en-US" altLang="en-US" smtClean="0"/>
              <a:t>Header documentation</a:t>
            </a:r>
          </a:p>
          <a:p>
            <a:pPr eaLnBrk="1" hangingPunct="1">
              <a:tabLst>
                <a:tab pos="1254125" algn="l"/>
              </a:tabLst>
            </a:pPr>
            <a:r>
              <a:rPr lang="en-US" altLang="en-US" smtClean="0"/>
              <a:t>Inline documentation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60350"/>
            <a:ext cx="8229600" cy="730250"/>
          </a:xfrm>
        </p:spPr>
        <p:txBody>
          <a:bodyPr/>
          <a:lstStyle/>
          <a:p>
            <a:pPr eaLnBrk="1" hangingPunct="1"/>
            <a:r>
              <a:rPr lang="en-US" altLang="en-US" smtClean="0"/>
              <a:t>Header Documentation</a:t>
            </a:r>
          </a:p>
        </p:txBody>
      </p:sp>
      <p:sp>
        <p:nvSpPr>
          <p:cNvPr id="347139" name="Rectangle 3"/>
          <p:cNvSpPr>
            <a:spLocks noGrp="1" noChangeArrowheads="1"/>
          </p:cNvSpPr>
          <p:nvPr>
            <p:ph idx="1"/>
          </p:nvPr>
        </p:nvSpPr>
        <p:spPr/>
        <p:txBody>
          <a:bodyPr/>
          <a:lstStyle/>
          <a:p>
            <a:pPr eaLnBrk="1" hangingPunct="1">
              <a:tabLst>
                <a:tab pos="1254125" algn="l"/>
              </a:tabLst>
            </a:pPr>
            <a:r>
              <a:rPr lang="en-US" altLang="en-US" smtClean="0"/>
              <a:t>Provided at the beginning of the program.</a:t>
            </a:r>
          </a:p>
          <a:p>
            <a:pPr eaLnBrk="1" hangingPunct="1">
              <a:tabLst>
                <a:tab pos="1254125" algn="l"/>
              </a:tabLst>
            </a:pPr>
            <a:r>
              <a:rPr lang="en-US" altLang="en-US" smtClean="0"/>
              <a:t>It describes in a high-level fashion the features of the program as a whole (major features without a great deal of detail).</a:t>
            </a:r>
          </a:p>
          <a:p>
            <a:pPr eaLnBrk="1" hangingPunct="1">
              <a:tabLst>
                <a:tab pos="1254125" algn="l"/>
              </a:tabLst>
            </a:pPr>
            <a:endParaRPr lang="en-US" altLang="en-US" smtClean="0"/>
          </a:p>
          <a:p>
            <a:pPr eaLnBrk="1" hangingPunct="1">
              <a:tabLst>
                <a:tab pos="1254125" algn="l"/>
              </a:tabLst>
            </a:pPr>
            <a:endParaRPr lang="en-US" altLang="en-US" sz="1800" smtClean="0"/>
          </a:p>
          <a:p>
            <a:pPr eaLnBrk="1" hangingPunct="1">
              <a:tabLst>
                <a:tab pos="1254125" algn="l"/>
              </a:tabLst>
            </a:pPr>
            <a:endParaRPr lang="en-US" altLang="en-US" sz="1800" smtClean="0"/>
          </a:p>
        </p:txBody>
      </p:sp>
      <p:sp>
        <p:nvSpPr>
          <p:cNvPr id="347140" name="Rectangle 4"/>
          <p:cNvSpPr>
            <a:spLocks noChangeArrowheads="1"/>
          </p:cNvSpPr>
          <p:nvPr/>
        </p:nvSpPr>
        <p:spPr bwMode="auto">
          <a:xfrm>
            <a:off x="762000" y="2590800"/>
            <a:ext cx="8151813"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HEADER DOCUMENTATION</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Word Processor features: print, save, spell check, insert images etc.</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P spid="34714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60350"/>
            <a:ext cx="8229600" cy="730250"/>
          </a:xfrm>
        </p:spPr>
        <p:txBody>
          <a:bodyPr/>
          <a:lstStyle/>
          <a:p>
            <a:pPr eaLnBrk="1" hangingPunct="1"/>
            <a:r>
              <a:rPr lang="en-US" altLang="en-US" smtClean="0"/>
              <a:t>Inline Documentation</a:t>
            </a:r>
          </a:p>
        </p:txBody>
      </p:sp>
      <p:sp>
        <p:nvSpPr>
          <p:cNvPr id="348163" name="Rectangle 3"/>
          <p:cNvSpPr>
            <a:spLocks noGrp="1" noChangeArrowheads="1"/>
          </p:cNvSpPr>
          <p:nvPr>
            <p:ph idx="1"/>
          </p:nvPr>
        </p:nvSpPr>
        <p:spPr/>
        <p:txBody>
          <a:bodyPr/>
          <a:lstStyle/>
          <a:p>
            <a:pPr eaLnBrk="1" hangingPunct="1">
              <a:tabLst>
                <a:tab pos="1254125" algn="l"/>
              </a:tabLst>
            </a:pPr>
            <a:r>
              <a:rPr lang="en-US" altLang="en-US" smtClean="0"/>
              <a:t>Provided throughout the program.</a:t>
            </a:r>
          </a:p>
          <a:p>
            <a:pPr eaLnBrk="1" hangingPunct="1">
              <a:tabLst>
                <a:tab pos="1254125" algn="l"/>
              </a:tabLst>
            </a:pPr>
            <a:r>
              <a:rPr lang="en-US" altLang="en-US" smtClean="0"/>
              <a:t>It describes in greater detail the specific features of a part of the program (function, loop, branch, group of related statements).</a:t>
            </a:r>
          </a:p>
          <a:p>
            <a:pPr eaLnBrk="1" hangingPunct="1">
              <a:tabLst>
                <a:tab pos="1254125" algn="l"/>
              </a:tabLst>
            </a:pPr>
            <a:endParaRPr lang="en-US" altLang="en-US" smtClean="0"/>
          </a:p>
        </p:txBody>
      </p:sp>
      <p:sp>
        <p:nvSpPr>
          <p:cNvPr id="348164" name="Rectangle 4"/>
          <p:cNvSpPr>
            <a:spLocks noChangeArrowheads="1"/>
          </p:cNvSpPr>
          <p:nvPr/>
        </p:nvSpPr>
        <p:spPr bwMode="auto">
          <a:xfrm>
            <a:off x="152400" y="2895600"/>
            <a:ext cx="8824913"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Documentation: Saving documents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‘save’: save document under the current name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‘save as’ rename the document to a new name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Documentation: Spell checking</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The program can spell check documents using the following English variants: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English (British), English (American), English (Canadian)</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P spid="34816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Over-Documenting A Program</a:t>
            </a:r>
          </a:p>
        </p:txBody>
      </p:sp>
      <p:sp>
        <p:nvSpPr>
          <p:cNvPr id="91139" name="Content Placeholder 2"/>
          <p:cNvSpPr>
            <a:spLocks noGrp="1"/>
          </p:cNvSpPr>
          <p:nvPr>
            <p:ph idx="1"/>
          </p:nvPr>
        </p:nvSpPr>
        <p:spPr/>
        <p:txBody>
          <a:bodyPr/>
          <a:lstStyle/>
          <a:p>
            <a:r>
              <a:rPr lang="en-US" altLang="en-US" dirty="0" smtClean="0"/>
              <a:t>Except for very small programs documentation should be included</a:t>
            </a:r>
          </a:p>
          <a:p>
            <a:r>
              <a:rPr lang="en-US" altLang="en-US" dirty="0" smtClean="0"/>
              <a:t>However it is </a:t>
            </a:r>
            <a:r>
              <a:rPr lang="en-US" altLang="en-US" i="1" dirty="0" smtClean="0"/>
              <a:t>possible</a:t>
            </a:r>
            <a:r>
              <a:rPr lang="en-US" altLang="en-US" dirty="0" smtClean="0"/>
              <a:t> to over-document a program</a:t>
            </a:r>
          </a:p>
          <a:p>
            <a:r>
              <a:rPr lang="en-US" altLang="en-US" dirty="0" smtClean="0"/>
              <a:t>(Stating the obvious)</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num</a:t>
            </a:r>
            <a:r>
              <a:rPr lang="en-US" altLang="en-US" dirty="0" smtClean="0">
                <a:latin typeface="Consolas" panose="020B0609020204030204" pitchFamily="49" charset="0"/>
                <a:cs typeface="Consolas" panose="020B0609020204030204" pitchFamily="49" charset="0"/>
              </a:rPr>
              <a:t> = </a:t>
            </a:r>
            <a:r>
              <a:rPr lang="en-US" altLang="en-US" dirty="0" err="1" smtClean="0">
                <a:latin typeface="Consolas" panose="020B0609020204030204" pitchFamily="49" charset="0"/>
                <a:cs typeface="Consolas" panose="020B0609020204030204" pitchFamily="49" charset="0"/>
              </a:rPr>
              <a:t>num</a:t>
            </a:r>
            <a:r>
              <a:rPr lang="en-US" altLang="en-US" dirty="0" smtClean="0">
                <a:latin typeface="Consolas" panose="020B0609020204030204" pitchFamily="49" charset="0"/>
                <a:cs typeface="Consolas" panose="020B0609020204030204" pitchFamily="49" charset="0"/>
              </a:rPr>
              <a:t> + 1  </a:t>
            </a:r>
            <a:r>
              <a:rPr lang="en-US" altLang="en-US" dirty="0" smtClean="0">
                <a:solidFill>
                  <a:srgbClr val="00B0F0"/>
                </a:solidFill>
                <a:latin typeface="Consolas" panose="020B0609020204030204" pitchFamily="49" charset="0"/>
                <a:cs typeface="Consolas" panose="020B0609020204030204" pitchFamily="49" charset="0"/>
              </a:rPr>
              <a:t># Variable </a:t>
            </a:r>
            <a:r>
              <a:rPr lang="en-US" altLang="en-US" dirty="0" err="1" smtClean="0">
                <a:solidFill>
                  <a:srgbClr val="00B0F0"/>
                </a:solidFill>
                <a:latin typeface="Consolas" panose="020B0609020204030204" pitchFamily="49" charset="0"/>
                <a:cs typeface="Consolas" panose="020B0609020204030204" pitchFamily="49" charset="0"/>
              </a:rPr>
              <a:t>num</a:t>
            </a:r>
            <a:r>
              <a:rPr lang="en-US" altLang="en-US" dirty="0" smtClean="0">
                <a:solidFill>
                  <a:srgbClr val="00B0F0"/>
                </a:solidFill>
                <a:latin typeface="Consolas" panose="020B0609020204030204" pitchFamily="49" charset="0"/>
                <a:cs typeface="Consolas" panose="020B0609020204030204" pitchFamily="49" charset="0"/>
              </a:rPr>
              <a:t> increased by one</a:t>
            </a:r>
          </a:p>
          <a:p>
            <a:r>
              <a:rPr lang="en-US" altLang="en-US" dirty="0" smtClean="0"/>
              <a:t>(Documentation can be useful in this case)</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lastRow</a:t>
            </a:r>
            <a:r>
              <a:rPr lang="en-US" altLang="en-US" dirty="0" smtClean="0">
                <a:latin typeface="Consolas" panose="020B0609020204030204" pitchFamily="49" charset="0"/>
                <a:cs typeface="Consolas" panose="020B0609020204030204" pitchFamily="49" charset="0"/>
              </a:rPr>
              <a:t> = SIZE – 1  </a:t>
            </a:r>
            <a:r>
              <a:rPr lang="en-US" altLang="en-US" dirty="0" smtClean="0">
                <a:solidFill>
                  <a:srgbClr val="00B0F0"/>
                </a:solidFill>
                <a:latin typeface="Consolas" panose="020B0609020204030204" pitchFamily="49" charset="0"/>
                <a:cs typeface="Consolas" panose="020B0609020204030204" pitchFamily="49" charset="0"/>
              </a:rPr>
              <a:t># Row numbering begins at zero</a:t>
            </a:r>
          </a:p>
          <a:p>
            <a:pPr marL="342900" lvl="1" indent="0">
              <a:buFont typeface="Arial" panose="020B0604020202020204" pitchFamily="34" charset="0"/>
              <a:buNone/>
            </a:pPr>
            <a:endParaRPr lang="en-US" altLang="en-US" dirty="0">
              <a:solidFill>
                <a:srgbClr val="00B0F0"/>
              </a:solidFill>
              <a:latin typeface="Consolas" panose="020B0609020204030204" pitchFamily="49" charset="0"/>
              <a:cs typeface="Consolas" panose="020B0609020204030204" pitchFamily="49" charset="0"/>
            </a:endParaRPr>
          </a:p>
          <a:p>
            <a:pPr marL="342900" lvl="1" indent="0">
              <a:buFont typeface="Arial" panose="020B0604020202020204" pitchFamily="34" charset="0"/>
              <a:buNone/>
            </a:pPr>
            <a:r>
              <a:rPr lang="en-US" altLang="en-US" dirty="0" smtClean="0">
                <a:latin typeface="Calibri" panose="020F0502020204030204" pitchFamily="34" charset="0"/>
                <a:cs typeface="Consolas" panose="020B0609020204030204" pitchFamily="49" charset="0"/>
              </a:rPr>
              <a:t>Example: there are 3 rows in a list (size = 3)</a:t>
            </a:r>
          </a:p>
          <a:p>
            <a:pPr lvl="1"/>
            <a:r>
              <a:rPr lang="en-US" altLang="en-US" dirty="0">
                <a:latin typeface="Calibri" panose="020F0502020204030204" pitchFamily="34" charset="0"/>
                <a:cs typeface="Consolas" panose="020B0609020204030204" pitchFamily="49" charset="0"/>
              </a:rPr>
              <a:t>F</a:t>
            </a:r>
            <a:r>
              <a:rPr lang="en-US" altLang="en-US" smtClean="0">
                <a:latin typeface="Calibri" panose="020F0502020204030204" pitchFamily="34" charset="0"/>
                <a:cs typeface="Consolas" panose="020B0609020204030204" pitchFamily="49" charset="0"/>
              </a:rPr>
              <a:t>irst </a:t>
            </a:r>
            <a:r>
              <a:rPr lang="en-US" altLang="en-US" dirty="0" smtClean="0">
                <a:latin typeface="Calibri" panose="020F0502020204030204" pitchFamily="34" charset="0"/>
                <a:cs typeface="Consolas" panose="020B0609020204030204" pitchFamily="49" charset="0"/>
              </a:rPr>
              <a:t>row = 0</a:t>
            </a:r>
          </a:p>
          <a:p>
            <a:pPr lvl="1"/>
            <a:r>
              <a:rPr lang="en-US" altLang="en-US" dirty="0" smtClean="0">
                <a:latin typeface="Calibri" panose="020F0502020204030204" pitchFamily="34" charset="0"/>
                <a:cs typeface="Consolas" panose="020B0609020204030204" pitchFamily="49" charset="0"/>
              </a:rPr>
              <a:t>Second row = 1</a:t>
            </a:r>
          </a:p>
          <a:p>
            <a:pPr lvl="1"/>
            <a:r>
              <a:rPr lang="en-US" altLang="en-US" dirty="0" smtClean="0">
                <a:latin typeface="Calibri" panose="020F0502020204030204" pitchFamily="34" charset="0"/>
                <a:cs typeface="Consolas" panose="020B0609020204030204" pitchFamily="49" charset="0"/>
              </a:rPr>
              <a:t>Third (and last) row = 2 (equals 3-1 = 2)</a:t>
            </a:r>
          </a:p>
          <a:p>
            <a:pPr marL="342900" lvl="1" indent="0">
              <a:buFont typeface="Arial" panose="020B0604020202020204" pitchFamily="34" charset="0"/>
              <a:buNone/>
            </a:pPr>
            <a:r>
              <a:rPr lang="en-US" altLang="en-US" dirty="0" smtClean="0">
                <a:latin typeface="Calibri" panose="020F0502020204030204" pitchFamily="34" charset="0"/>
                <a:cs typeface="Consolas" panose="020B0609020204030204" pitchFamily="49"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smtClean="0"/>
              <a:t>Basic explanation</a:t>
            </a:r>
            <a:r>
              <a:rPr lang="en-US" altLang="en-US" sz="2000" smtClean="0"/>
              <a:t> of concepts (for beginners: along with examples to illustrate)</a:t>
            </a:r>
          </a:p>
          <a:p>
            <a:pPr lvl="1" eaLnBrk="1" hangingPunct="1">
              <a:tabLst>
                <a:tab pos="1254125" algn="l"/>
              </a:tabLst>
            </a:pPr>
            <a:r>
              <a:rPr lang="en-US" altLang="en-US" sz="1800" smtClean="0">
                <a:hlinkClick r:id="rId3"/>
              </a:rPr>
              <a:t>http://docs.python.org/py3k/tutorial/index.html</a:t>
            </a:r>
            <a:endParaRPr lang="en-US" altLang="en-US" sz="1800" smtClean="0"/>
          </a:p>
          <a:p>
            <a:pPr lvl="1" eaLnBrk="1" hangingPunct="1">
              <a:tabLst>
                <a:tab pos="1254125" algn="l"/>
              </a:tabLst>
            </a:pPr>
            <a:r>
              <a:rPr lang="en-US" altLang="en-US" sz="1800" smtClean="0"/>
              <a:t>(You may want to skip Step #1 and proceed immediately onto Step 2.1 and continue onto Step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mtClean="0"/>
              <a:t>Section Summary: Documentation</a:t>
            </a:r>
          </a:p>
        </p:txBody>
      </p:sp>
      <p:sp>
        <p:nvSpPr>
          <p:cNvPr id="92163" name="Content Placeholder 2"/>
          <p:cNvSpPr>
            <a:spLocks noGrp="1"/>
          </p:cNvSpPr>
          <p:nvPr>
            <p:ph idx="1"/>
          </p:nvPr>
        </p:nvSpPr>
        <p:spPr/>
        <p:txBody>
          <a:bodyPr/>
          <a:lstStyle/>
          <a:p>
            <a:pPr eaLnBrk="1" hangingPunct="1"/>
            <a:r>
              <a:rPr lang="en-US" altLang="en-US" smtClean="0"/>
              <a:t>What is program documentation</a:t>
            </a:r>
          </a:p>
          <a:p>
            <a:pPr eaLnBrk="1" hangingPunct="1"/>
            <a:r>
              <a:rPr lang="en-US" altLang="en-US" smtClean="0"/>
              <a:t>What sort of documentation should be written for your programs</a:t>
            </a:r>
          </a:p>
          <a:p>
            <a:pPr eaLnBrk="1" hangingPunct="1"/>
            <a:r>
              <a:rPr lang="en-US" altLang="en-US" smtClean="0"/>
              <a:t>How program documentation ties into program versioning and backups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60350"/>
            <a:ext cx="8229600" cy="730250"/>
          </a:xfrm>
        </p:spPr>
        <p:txBody>
          <a:bodyPr/>
          <a:lstStyle/>
          <a:p>
            <a:pPr eaLnBrk="1" hangingPunct="1"/>
            <a:r>
              <a:rPr lang="en-US" altLang="en-US" smtClean="0"/>
              <a:t>Prewritten Python Functions</a:t>
            </a:r>
          </a:p>
        </p:txBody>
      </p:sp>
      <p:sp>
        <p:nvSpPr>
          <p:cNvPr id="292867" name="Rectangle 3"/>
          <p:cNvSpPr>
            <a:spLocks noGrp="1" noChangeArrowheads="1"/>
          </p:cNvSpPr>
          <p:nvPr>
            <p:ph idx="1"/>
          </p:nvPr>
        </p:nvSpPr>
        <p:spPr/>
        <p:txBody>
          <a:bodyPr/>
          <a:lstStyle/>
          <a:p>
            <a:pPr eaLnBrk="1" hangingPunct="1">
              <a:tabLst>
                <a:tab pos="1254125" algn="l"/>
              </a:tabLst>
            </a:pPr>
            <a:r>
              <a:rPr lang="en-US" altLang="en-US" dirty="0">
                <a:ea typeface="ＭＳ Ｐゴシック" panose="020B0600070205080204" pitchFamily="34" charset="-128"/>
              </a:rPr>
              <a:t>Python comes with many functions that are a built in part of the language e.g.,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print()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input()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eaLnBrk="1" hangingPunct="1">
              <a:tabLst>
                <a:tab pos="1254125" algn="l"/>
              </a:tabLst>
            </a:pPr>
            <a:r>
              <a:rPr lang="en-US" altLang="en-US" dirty="0">
                <a:ea typeface="ＭＳ Ｐゴシック" panose="020B0600070205080204" pitchFamily="34" charset="-128"/>
              </a:rPr>
              <a:t>(If a program needs to perform a common task e.g., finding the absolute value of a number, then you should first check if the function has already been implemented).</a:t>
            </a:r>
          </a:p>
          <a:p>
            <a:pPr eaLnBrk="1" hangingPunct="1">
              <a:tabLst>
                <a:tab pos="1254125" algn="l"/>
              </a:tabLst>
            </a:pPr>
            <a:r>
              <a:rPr lang="en-US" altLang="en-US" dirty="0">
                <a:ea typeface="ＭＳ Ｐゴシック" panose="020B0600070205080204" pitchFamily="34" charset="-128"/>
              </a:rPr>
              <a:t>For a list of all prewritten Python functions.</a:t>
            </a:r>
          </a:p>
          <a:p>
            <a:pPr lvl="1" eaLnBrk="1" hangingPunct="1">
              <a:tabLst>
                <a:tab pos="1254125" algn="l"/>
              </a:tabLst>
            </a:pPr>
            <a:r>
              <a:rPr lang="en-US" altLang="en-US" dirty="0">
                <a:ea typeface="ＭＳ Ｐゴシック" panose="020B0600070205080204" pitchFamily="34" charset="-128"/>
                <a:hlinkClick r:id="rId3"/>
              </a:rPr>
              <a:t>https://docs.python.org/3/library/functions.html</a:t>
            </a:r>
            <a:endParaRPr lang="en-US" altLang="en-US" dirty="0">
              <a:ea typeface="ＭＳ Ｐゴシック" panose="020B0600070205080204" pitchFamily="34" charset="-128"/>
            </a:endParaRPr>
          </a:p>
          <a:p>
            <a:pPr lvl="1" eaLnBrk="1" hangingPunct="1">
              <a:tabLst>
                <a:tab pos="1254125" algn="l"/>
              </a:tabLst>
            </a:pPr>
            <a:r>
              <a:rPr lang="en-US" altLang="en-US" dirty="0">
                <a:ea typeface="ＭＳ Ｐゴシック" panose="020B0600070205080204" pitchFamily="34" charset="-128"/>
              </a:rPr>
              <a:t>Note: some assignments may have specific instructions which list functions you are allowed to use (</a:t>
            </a:r>
            <a:r>
              <a:rPr lang="en-US" altLang="en-US" b="1" dirty="0">
                <a:ea typeface="ＭＳ Ｐゴシック" panose="020B0600070205080204" pitchFamily="34" charset="-128"/>
              </a:rPr>
              <a:t>assume that you cannot use a function </a:t>
            </a:r>
            <a:r>
              <a:rPr lang="en-US" altLang="en-US" dirty="0">
                <a:ea typeface="ＭＳ Ｐゴシック" panose="020B0600070205080204" pitchFamily="34" charset="-128"/>
              </a:rPr>
              <a:t>unless: (1) it’s extremely common e.g., input and output  (2) it’s explicitly allowed )</a:t>
            </a:r>
          </a:p>
          <a:p>
            <a:pPr lvl="1" eaLnBrk="1" hangingPunct="1">
              <a:tabLst>
                <a:tab pos="1254125" algn="l"/>
              </a:tabLst>
            </a:pPr>
            <a:r>
              <a:rPr lang="en-US" altLang="en-US" dirty="0">
                <a:ea typeface="ＭＳ Ｐゴシック" panose="020B0600070205080204" pitchFamily="34" charset="-128"/>
              </a:rPr>
              <a:t>Read the requirements specific to each assignment</a:t>
            </a:r>
          </a:p>
          <a:p>
            <a:pPr lvl="1" eaLnBrk="1" hangingPunct="1">
              <a:tabLst>
                <a:tab pos="1254125" algn="l"/>
              </a:tabLst>
            </a:pPr>
            <a:r>
              <a:rPr lang="en-US" altLang="en-US" dirty="0">
                <a:ea typeface="ＭＳ Ｐゴシック" panose="020B0600070205080204" pitchFamily="34" charset="-128"/>
              </a:rPr>
              <a:t>When in doubt don’t use the pre-created code either ask or don’t use it and write the code yourself. (</a:t>
            </a:r>
            <a:r>
              <a:rPr lang="en-US" altLang="en-US" b="1" dirty="0">
                <a:ea typeface="ＭＳ Ｐゴシック" panose="020B0600070205080204" pitchFamily="34" charset="-128"/>
              </a:rPr>
              <a:t>If you end up using a pre-created function rather than writing the code yourself you could receive no credit</a:t>
            </a:r>
            <a:r>
              <a:rPr lang="en-US" altLang="en-US" dirty="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2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2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2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60350"/>
            <a:ext cx="8229600" cy="730250"/>
          </a:xfrm>
        </p:spPr>
        <p:txBody>
          <a:bodyPr/>
          <a:lstStyle/>
          <a:p>
            <a:pPr eaLnBrk="1" hangingPunct="1"/>
            <a:r>
              <a:rPr lang="en-CA" altLang="en-US" smtClean="0"/>
              <a:t>Types Of Programming Errors</a:t>
            </a:r>
          </a:p>
        </p:txBody>
      </p:sp>
      <p:sp>
        <p:nvSpPr>
          <p:cNvPr id="94211" name="Rectangle 3"/>
          <p:cNvSpPr>
            <a:spLocks noGrp="1" noChangeArrowheads="1"/>
          </p:cNvSpPr>
          <p:nvPr>
            <p:ph idx="1"/>
          </p:nvPr>
        </p:nvSpPr>
        <p:spPr/>
        <p:txBody>
          <a:bodyPr/>
          <a:lstStyle/>
          <a:p>
            <a:pPr marL="457200" indent="-457200" eaLnBrk="1" hangingPunct="1">
              <a:buFontTx/>
              <a:buAutoNum type="arabicPeriod"/>
              <a:tabLst>
                <a:tab pos="1254125" algn="l"/>
              </a:tabLst>
            </a:pPr>
            <a:r>
              <a:rPr lang="en-CA" altLang="en-US" smtClean="0"/>
              <a:t>Syntax/translation errors</a:t>
            </a:r>
          </a:p>
          <a:p>
            <a:pPr marL="457200" indent="-457200" eaLnBrk="1" hangingPunct="1">
              <a:buFontTx/>
              <a:buAutoNum type="arabicPeriod"/>
              <a:tabLst>
                <a:tab pos="1254125" algn="l"/>
              </a:tabLst>
            </a:pPr>
            <a:r>
              <a:rPr lang="en-CA" altLang="en-US" smtClean="0"/>
              <a:t>Runtime errors</a:t>
            </a:r>
          </a:p>
          <a:p>
            <a:pPr marL="457200" indent="-457200" eaLnBrk="1" hangingPunct="1">
              <a:buFontTx/>
              <a:buAutoNum type="arabicPeriod"/>
              <a:tabLst>
                <a:tab pos="1254125" algn="l"/>
              </a:tabLst>
            </a:pPr>
            <a:r>
              <a:rPr lang="en-CA" altLang="en-US" smtClean="0"/>
              <a:t>Logic errors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a:t>
            </a:r>
          </a:p>
        </p:txBody>
      </p:sp>
      <p:sp>
        <p:nvSpPr>
          <p:cNvPr id="253955" name="Rectangle 3"/>
          <p:cNvSpPr>
            <a:spLocks noGrp="1" noChangeArrowheads="1"/>
          </p:cNvSpPr>
          <p:nvPr>
            <p:ph idx="1"/>
          </p:nvPr>
        </p:nvSpPr>
        <p:spPr/>
        <p:txBody>
          <a:bodyPr/>
          <a:lstStyle/>
          <a:p>
            <a:pPr eaLnBrk="1" hangingPunct="1">
              <a:tabLst>
                <a:tab pos="1254125" algn="l"/>
              </a:tabLst>
            </a:pPr>
            <a:r>
              <a:rPr lang="en-US" altLang="en-US" smtClean="0"/>
              <a:t>Each language has rules about how statements are to be structured.</a:t>
            </a:r>
          </a:p>
          <a:p>
            <a:pPr eaLnBrk="1" hangingPunct="1">
              <a:tabLst>
                <a:tab pos="1254125" algn="l"/>
              </a:tabLst>
            </a:pPr>
            <a:r>
              <a:rPr lang="en-US" altLang="en-US" smtClean="0"/>
              <a:t>An English sentence is structured by the </a:t>
            </a:r>
            <a:r>
              <a:rPr lang="en-US" altLang="en-US" i="1" smtClean="0"/>
              <a:t>grammar</a:t>
            </a:r>
            <a:r>
              <a:rPr lang="en-US" altLang="en-US" smtClean="0"/>
              <a:t> of the English language:</a:t>
            </a:r>
          </a:p>
          <a:p>
            <a:pPr lvl="1" eaLnBrk="1" hangingPunct="1">
              <a:tabLst>
                <a:tab pos="1254125" algn="l"/>
              </a:tabLst>
            </a:pPr>
            <a:r>
              <a:rPr lang="en-US" altLang="en-US" smtClean="0"/>
              <a:t>My cat sleeps the sofa.</a:t>
            </a:r>
          </a:p>
          <a:p>
            <a:pPr lvl="1" eaLnBrk="1" hangingPunct="1">
              <a:tabLst>
                <a:tab pos="1254125" algn="l"/>
              </a:tabLst>
            </a:pPr>
            <a:endParaRPr lang="en-US" altLang="en-US" smtClean="0"/>
          </a:p>
          <a:p>
            <a:pPr lvl="1" eaLnBrk="1" hangingPunct="1">
              <a:tabLst>
                <a:tab pos="1254125" algn="l"/>
              </a:tabLst>
            </a:pPr>
            <a:endParaRPr lang="en-US" altLang="en-US" sz="1600" smtClean="0"/>
          </a:p>
          <a:p>
            <a:pPr lvl="1" eaLnBrk="1" hangingPunct="1">
              <a:tabLst>
                <a:tab pos="1254125" algn="l"/>
              </a:tabLst>
            </a:pPr>
            <a:endParaRPr lang="en-US" altLang="en-US" sz="1600" smtClean="0"/>
          </a:p>
          <a:p>
            <a:pPr eaLnBrk="1" hangingPunct="1">
              <a:tabLst>
                <a:tab pos="1254125" algn="l"/>
              </a:tabLst>
            </a:pPr>
            <a:r>
              <a:rPr lang="en-US" altLang="en-US" smtClean="0"/>
              <a:t>Python statements are structured by the </a:t>
            </a:r>
            <a:r>
              <a:rPr lang="en-US" altLang="en-US" i="1" smtClean="0"/>
              <a:t>syntax</a:t>
            </a:r>
            <a:r>
              <a:rPr lang="en-US" altLang="en-US" smtClean="0"/>
              <a:t> of Python:</a:t>
            </a:r>
          </a:p>
          <a:p>
            <a:pPr lvl="1" eaLnBrk="1" hangingPunct="1">
              <a:buFont typeface="Arial" panose="020B0604020202020204" pitchFamily="34" charset="0"/>
              <a:buNone/>
              <a:tabLst>
                <a:tab pos="1254125" algn="l"/>
              </a:tabLst>
            </a:pPr>
            <a:r>
              <a:rPr lang="en-US" altLang="en-US" smtClean="0">
                <a:latin typeface="Consolas" panose="020B0609020204030204" pitchFamily="49" charset="0"/>
                <a:cs typeface="Consolas" panose="020B0609020204030204" pitchFamily="49" charset="0"/>
              </a:rPr>
              <a:t>5 = num</a:t>
            </a:r>
          </a:p>
        </p:txBody>
      </p:sp>
      <p:grpSp>
        <p:nvGrpSpPr>
          <p:cNvPr id="6" name="Group 5"/>
          <p:cNvGrpSpPr>
            <a:grpSpLocks/>
          </p:cNvGrpSpPr>
          <p:nvPr/>
        </p:nvGrpSpPr>
        <p:grpSpPr bwMode="auto">
          <a:xfrm>
            <a:off x="1358900" y="2971800"/>
            <a:ext cx="5270500" cy="946150"/>
            <a:chOff x="1358462" y="2971800"/>
            <a:chExt cx="5270938" cy="945895"/>
          </a:xfrm>
        </p:grpSpPr>
        <p:sp>
          <p:nvSpPr>
            <p:cNvPr id="95241" name="Text Box 6"/>
            <p:cNvSpPr txBox="1">
              <a:spLocks noChangeArrowheads="1"/>
            </p:cNvSpPr>
            <p:nvPr/>
          </p:nvSpPr>
          <p:spPr bwMode="auto">
            <a:xfrm>
              <a:off x="1358462" y="3392294"/>
              <a:ext cx="527093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Grammatically incorrect (FYI: missing the preposition to introduce the prepositional phrase ‘the sofa’)</a:t>
              </a:r>
            </a:p>
          </p:txBody>
        </p:sp>
        <p:cxnSp>
          <p:nvCxnSpPr>
            <p:cNvPr id="5" name="Straight Arrow Connector 4"/>
            <p:cNvCxnSpPr/>
            <p:nvPr/>
          </p:nvCxnSpPr>
          <p:spPr>
            <a:xfrm flipV="1">
              <a:off x="2209433" y="2971800"/>
              <a:ext cx="381032" cy="533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895350" y="4813300"/>
            <a:ext cx="6197600" cy="1579563"/>
            <a:chOff x="914400" y="4800600"/>
            <a:chExt cx="6197600" cy="1579045"/>
          </a:xfrm>
        </p:grpSpPr>
        <p:sp>
          <p:nvSpPr>
            <p:cNvPr id="95238" name="Text Box 9"/>
            <p:cNvSpPr txBox="1">
              <a:spLocks noChangeArrowheads="1"/>
            </p:cNvSpPr>
            <p:nvPr/>
          </p:nvSpPr>
          <p:spPr bwMode="auto">
            <a:xfrm>
              <a:off x="1270000" y="5638800"/>
              <a:ext cx="58420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Syntactically incorrect: the left hand side of an assignment statement cannot be a literal (unnamed) constant (or variable names cannot begin with a number)</a:t>
              </a:r>
            </a:p>
          </p:txBody>
        </p:sp>
        <p:cxnSp>
          <p:nvCxnSpPr>
            <p:cNvPr id="8" name="Straight Connector 7"/>
            <p:cNvCxnSpPr/>
            <p:nvPr/>
          </p:nvCxnSpPr>
          <p:spPr>
            <a:xfrm>
              <a:off x="914400" y="48006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70000" y="4800600"/>
              <a:ext cx="1397000" cy="9569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39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 (2)</a:t>
            </a:r>
          </a:p>
        </p:txBody>
      </p:sp>
      <p:sp>
        <p:nvSpPr>
          <p:cNvPr id="254979" name="Rectangle 3"/>
          <p:cNvSpPr>
            <a:spLocks noGrp="1" noChangeArrowheads="1"/>
          </p:cNvSpPr>
          <p:nvPr>
            <p:ph idx="1"/>
          </p:nvPr>
        </p:nvSpPr>
        <p:spPr/>
        <p:txBody>
          <a:bodyPr/>
          <a:lstStyle/>
          <a:p>
            <a:pPr eaLnBrk="1" hangingPunct="1">
              <a:tabLst>
                <a:tab pos="1254125" algn="l"/>
              </a:tabLst>
            </a:pPr>
            <a:r>
              <a:rPr lang="en-US" altLang="en-US" smtClean="0"/>
              <a:t>The translator checks for these errors when a computer program is translated to machine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Some Common </a:t>
            </a:r>
            <a:r>
              <a:rPr lang="en-US" altLang="en-US" b="1" smtClean="0">
                <a:solidFill>
                  <a:srgbClr val="FF0000"/>
                </a:solidFill>
              </a:rPr>
              <a:t>Syntax Errors</a:t>
            </a:r>
          </a:p>
        </p:txBody>
      </p:sp>
      <p:sp>
        <p:nvSpPr>
          <p:cNvPr id="256003" name="Rectangle 3"/>
          <p:cNvSpPr>
            <a:spLocks noGrp="1" noChangeArrowheads="1"/>
          </p:cNvSpPr>
          <p:nvPr>
            <p:ph idx="1"/>
          </p:nvPr>
        </p:nvSpPr>
        <p:spPr/>
        <p:txBody>
          <a:bodyPr/>
          <a:lstStyle/>
          <a:p>
            <a:pPr eaLnBrk="1" hangingPunct="1">
              <a:tabLst>
                <a:tab pos="1254125" algn="l"/>
              </a:tabLst>
            </a:pPr>
            <a:r>
              <a:rPr lang="en-US" altLang="en-US" dirty="0" smtClean="0"/>
              <a:t>Miss-spelling names of keywords</a:t>
            </a:r>
          </a:p>
          <a:p>
            <a:pPr lvl="1" eaLnBrk="1" hangingPunct="1">
              <a:tabLst>
                <a:tab pos="1254125" algn="l"/>
              </a:tabLst>
            </a:pPr>
            <a:r>
              <a:rPr lang="en-US" altLang="en-US" sz="1800" dirty="0" smtClean="0"/>
              <a:t>e.g., ‘</a:t>
            </a:r>
            <a:r>
              <a:rPr lang="en-US" altLang="en-US" sz="1800" b="1" dirty="0" err="1" smtClean="0">
                <a:solidFill>
                  <a:srgbClr val="FF0000"/>
                </a:solidFill>
                <a:latin typeface="Consolas" panose="020B0609020204030204" pitchFamily="49" charset="0"/>
                <a:cs typeface="Consolas" panose="020B0609020204030204" pitchFamily="49" charset="0"/>
              </a:rPr>
              <a:t>primt</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t>’ instead of ‘</a:t>
            </a:r>
            <a:r>
              <a:rPr lang="en-US" altLang="en-US" sz="1800" dirty="0" smtClean="0">
                <a:latin typeface="Consolas" panose="020B0609020204030204" pitchFamily="49" charset="0"/>
                <a:cs typeface="Consolas" panose="020B0609020204030204" pitchFamily="49" charset="0"/>
              </a:rPr>
              <a:t>print()</a:t>
            </a:r>
            <a:r>
              <a:rPr lang="en-US" altLang="en-US" sz="1800" dirty="0" smtClean="0"/>
              <a:t>’</a:t>
            </a:r>
          </a:p>
          <a:p>
            <a:pPr eaLnBrk="1" hangingPunct="1">
              <a:tabLst>
                <a:tab pos="1254125" algn="l"/>
              </a:tabLst>
            </a:pPr>
            <a:r>
              <a:rPr lang="en-US" altLang="en-US" smtClean="0"/>
              <a:t>Forgetting to match closing quotes or brackets to opening quotes or brackets e.g., </a:t>
            </a:r>
            <a:r>
              <a:rPr lang="en-US" altLang="en-US" b="1">
                <a:solidFill>
                  <a:srgbClr val="FF0000"/>
                </a:solidFill>
              </a:rPr>
              <a:t>print</a:t>
            </a:r>
            <a:r>
              <a:rPr lang="en-US" altLang="en-US" b="1" smtClean="0">
                <a:solidFill>
                  <a:srgbClr val="FF0000"/>
                </a:solidFill>
              </a:rPr>
              <a:t>("hello)</a:t>
            </a:r>
          </a:p>
          <a:p>
            <a:pPr eaLnBrk="1" hangingPunct="1">
              <a:tabLst>
                <a:tab pos="1254125" algn="l"/>
              </a:tabLst>
            </a:pPr>
            <a:r>
              <a:rPr lang="en-US" altLang="en-US" dirty="0" smtClean="0"/>
              <a:t>Using variables before they’ve been named (allocated in memory).</a:t>
            </a:r>
            <a:r>
              <a:rPr lang="en-US" altLang="en-US" sz="1800" dirty="0" smtClean="0"/>
              <a:t> </a:t>
            </a:r>
          </a:p>
          <a:p>
            <a:pPr eaLnBrk="1" hangingPunct="1">
              <a:tabLst>
                <a:tab pos="1254125" algn="l"/>
              </a:tabLst>
            </a:pPr>
            <a:r>
              <a:rPr lang="en-US" altLang="en-US" dirty="0" smtClean="0"/>
              <a:t>Program name: </a:t>
            </a:r>
            <a:r>
              <a:rPr lang="en-US" altLang="en-US" sz="2000" dirty="0" smtClean="0">
                <a:latin typeface="Consolas" panose="020B0609020204030204" pitchFamily="49" charset="0"/>
                <a:cs typeface="Consolas" panose="020B0609020204030204" pitchFamily="49" charset="0"/>
              </a:rPr>
              <a:t>error_</a:t>
            </a:r>
            <a:r>
              <a:rPr lang="en-CA" altLang="en-US" sz="2000" dirty="0" smtClean="0">
                <a:latin typeface="Consolas" panose="020B0609020204030204" pitchFamily="49" charset="0"/>
                <a:cs typeface="Consolas" panose="020B0609020204030204" pitchFamily="49" charset="0"/>
              </a:rPr>
              <a:t>syntax.py</a:t>
            </a:r>
            <a:endParaRPr lang="en-CA" altLang="en-US" sz="2000" dirty="0" smtClean="0"/>
          </a:p>
          <a:p>
            <a:pPr eaLnBrk="1" hangingPunct="1">
              <a:buFontTx/>
              <a:buNone/>
              <a:tabLst>
                <a:tab pos="1254125" algn="l"/>
              </a:tabLst>
            </a:pPr>
            <a:r>
              <a:rPr lang="en-CA" altLang="en-US" sz="1800" dirty="0" smtClean="0">
                <a:latin typeface="Consolas" panose="020B0609020204030204" pitchFamily="49" charset="0"/>
                <a:cs typeface="Consolas" panose="020B0609020204030204" pitchFamily="49" charset="0"/>
              </a:rPr>
              <a:t>   </a:t>
            </a:r>
            <a:r>
              <a:rPr lang="en-CA" altLang="en-US" sz="1800" b="1" dirty="0" smtClean="0">
                <a:solidFill>
                  <a:srgbClr val="FF0000"/>
                </a:solidFill>
                <a:latin typeface="Consolas" panose="020B0609020204030204" pitchFamily="49" charset="0"/>
                <a:cs typeface="Consolas" panose="020B0609020204030204" pitchFamily="49" charset="0"/>
              </a:rPr>
              <a:t>print(</a:t>
            </a:r>
            <a:r>
              <a:rPr lang="en-CA" altLang="en-US" sz="1800" b="1" dirty="0" err="1" smtClean="0">
                <a:solidFill>
                  <a:srgbClr val="FF0000"/>
                </a:solidFill>
                <a:latin typeface="Consolas" panose="020B0609020204030204" pitchFamily="49" charset="0"/>
                <a:cs typeface="Consolas" panose="020B0609020204030204" pitchFamily="49" charset="0"/>
              </a:rPr>
              <a:t>num</a:t>
            </a:r>
            <a:r>
              <a:rPr lang="en-CA" altLang="en-US" sz="1800" b="1" dirty="0" smtClean="0">
                <a:solidFill>
                  <a:srgbClr val="FF0000"/>
                </a:solidFill>
                <a:latin typeface="Consolas" panose="020B0609020204030204" pitchFamily="49" charset="0"/>
                <a:cs typeface="Consolas" panose="020B0609020204030204" pitchFamily="49" charset="0"/>
              </a:rPr>
              <a:t>)</a:t>
            </a:r>
          </a:p>
          <a:p>
            <a:pPr eaLnBrk="1" hangingPunct="1">
              <a:buFontTx/>
              <a:buNone/>
              <a:tabLst>
                <a:tab pos="1254125" algn="l"/>
              </a:tabLst>
            </a:pPr>
            <a:r>
              <a:rPr lang="en-CA" altLang="en-US" sz="1800" dirty="0" smtClean="0">
                <a:latin typeface="Consolas" panose="020B0609020204030204" pitchFamily="49" charset="0"/>
                <a:cs typeface="Consolas" panose="020B0609020204030204" pitchFamily="49" charset="0"/>
              </a:rPr>
              <a:t>   </a:t>
            </a:r>
            <a:r>
              <a:rPr lang="en-CA" altLang="en-US" sz="1800" dirty="0" err="1" smtClean="0">
                <a:latin typeface="Consolas" panose="020B0609020204030204" pitchFamily="49" charset="0"/>
                <a:cs typeface="Consolas" panose="020B0609020204030204" pitchFamily="49" charset="0"/>
              </a:rPr>
              <a:t>num</a:t>
            </a:r>
            <a:r>
              <a:rPr lang="en-CA" altLang="en-US" sz="1800" dirty="0" smtClean="0">
                <a:latin typeface="Consolas" panose="020B0609020204030204" pitchFamily="49" charset="0"/>
                <a:cs typeface="Consolas" panose="020B0609020204030204" pitchFamily="49" charset="0"/>
              </a:rPr>
              <a:t> = 123</a:t>
            </a:r>
          </a:p>
        </p:txBody>
      </p:sp>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53355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0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smtClean="0"/>
              <a:t>Runtime Errors</a:t>
            </a:r>
          </a:p>
        </p:txBody>
      </p:sp>
      <p:sp>
        <p:nvSpPr>
          <p:cNvPr id="258051" name="Rectangle 3"/>
          <p:cNvSpPr>
            <a:spLocks noGrp="1" noChangeArrowheads="1"/>
          </p:cNvSpPr>
          <p:nvPr>
            <p:ph idx="1"/>
          </p:nvPr>
        </p:nvSpPr>
        <p:spPr/>
        <p:txBody>
          <a:bodyPr/>
          <a:lstStyle/>
          <a:p>
            <a:pPr eaLnBrk="1" hangingPunct="1">
              <a:tabLst>
                <a:tab pos="1254125" algn="l"/>
              </a:tabLst>
            </a:pPr>
            <a:r>
              <a:rPr lang="en-US" altLang="en-US" smtClean="0"/>
              <a:t>Occur as a program is executing (running).</a:t>
            </a:r>
          </a:p>
          <a:p>
            <a:pPr eaLnBrk="1" hangingPunct="1">
              <a:tabLst>
                <a:tab pos="1254125" algn="l"/>
              </a:tabLst>
            </a:pPr>
            <a:r>
              <a:rPr lang="en-US" altLang="en-US" smtClean="0"/>
              <a:t>The syntax of the language has </a:t>
            </a:r>
            <a:r>
              <a:rPr lang="en-US" altLang="en-US" i="1" smtClean="0"/>
              <a:t>not</a:t>
            </a:r>
            <a:r>
              <a:rPr lang="en-US" altLang="en-US" smtClean="0"/>
              <a:t> been violated (each statement follows the rules/syntax).</a:t>
            </a:r>
          </a:p>
          <a:p>
            <a:pPr eaLnBrk="1" hangingPunct="1">
              <a:tabLst>
                <a:tab pos="1254125" algn="l"/>
              </a:tabLst>
            </a:pPr>
            <a:r>
              <a:rPr lang="en-US" altLang="en-US" smtClean="0"/>
              <a:t>During execution a serious error is encountered that causes the execution (running) of the program to cease.</a:t>
            </a:r>
          </a:p>
          <a:p>
            <a:pPr eaLnBrk="1" hangingPunct="1">
              <a:tabLst>
                <a:tab pos="1254125" algn="l"/>
              </a:tabLst>
            </a:pPr>
            <a:r>
              <a:rPr lang="en-US" altLang="en-US" smtClean="0"/>
              <a:t>With a language like Python where translation occurs just before execution (interpreted) the timing of when runtime errors appear won’t seem different from a syntax error.</a:t>
            </a:r>
          </a:p>
          <a:p>
            <a:pPr eaLnBrk="1" hangingPunct="1">
              <a:tabLst>
                <a:tab pos="1254125" algn="l"/>
              </a:tabLst>
            </a:pPr>
            <a:r>
              <a:rPr lang="en-US" altLang="en-US" smtClean="0"/>
              <a:t>But for languages where translation occurs well before execution (compiled) the difference will be quite noticeable.</a:t>
            </a:r>
          </a:p>
          <a:p>
            <a:pPr eaLnBrk="1" hangingPunct="1">
              <a:tabLst>
                <a:tab pos="1254125" algn="l"/>
              </a:tabLst>
            </a:pPr>
            <a:r>
              <a:rPr lang="en-US" altLang="en-US" smtClean="0"/>
              <a:t>A common example of a runtime error is a division by zero error.</a:t>
            </a:r>
          </a:p>
          <a:p>
            <a:pPr marL="454025" lvl="1" eaLnBrk="1" hangingPunct="1">
              <a:tabLst>
                <a:tab pos="1254125" algn="l"/>
              </a:tabLst>
            </a:pPr>
            <a:r>
              <a:rPr lang="en-US" altLang="en-US" smtClean="0"/>
              <a:t>We will talk about other run time errors later.</a:t>
            </a:r>
          </a:p>
        </p:txBody>
      </p:sp>
      <p:pic>
        <p:nvPicPr>
          <p:cNvPr id="98308" name="Picture 9" descr="C:\Users\tamj\AppData\Local\Microsoft\Windows\Temporary Internet Files\Content.IE5\5BWAU42G\MC900383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828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b="1" smtClean="0">
                <a:solidFill>
                  <a:srgbClr val="FF0000"/>
                </a:solidFill>
              </a:rPr>
              <a:t>Runtime Error</a:t>
            </a:r>
            <a:r>
              <a:rPr lang="en-US" altLang="en-US" b="1" baseline="30000" smtClean="0">
                <a:solidFill>
                  <a:srgbClr val="FF0000"/>
                </a:solidFill>
              </a:rPr>
              <a:t>1</a:t>
            </a:r>
            <a:r>
              <a:rPr lang="en-US" altLang="en-US" smtClean="0"/>
              <a:t>: An Example</a:t>
            </a:r>
          </a:p>
        </p:txBody>
      </p:sp>
      <p:sp>
        <p:nvSpPr>
          <p:cNvPr id="99331" name="Rectangle 3"/>
          <p:cNvSpPr>
            <a:spLocks noGrp="1" noChangeArrowheads="1"/>
          </p:cNvSpPr>
          <p:nvPr>
            <p:ph idx="1"/>
          </p:nvPr>
        </p:nvSpPr>
        <p:spPr/>
        <p:txBody>
          <a:bodyPr/>
          <a:lstStyle/>
          <a:p>
            <a:pPr eaLnBrk="1" hangingPunct="1">
              <a:tabLst>
                <a:tab pos="1254125" algn="l"/>
              </a:tabLst>
            </a:pPr>
            <a:r>
              <a:rPr lang="en-CA" altLang="en-US" dirty="0" smtClean="0"/>
              <a:t>Program name:</a:t>
            </a:r>
            <a:r>
              <a:rPr lang="en-CA" altLang="en-US" sz="1800" dirty="0" smtClean="0"/>
              <a:t> </a:t>
            </a:r>
            <a:r>
              <a:rPr lang="en-CA" altLang="en-US" sz="2000" dirty="0" smtClean="0">
                <a:latin typeface="Consolas" panose="020B0609020204030204" pitchFamily="49" charset="0"/>
                <a:cs typeface="Consolas" panose="020B0609020204030204" pitchFamily="49" charset="0"/>
              </a:rPr>
              <a:t>error_runtime.py</a:t>
            </a:r>
          </a:p>
          <a:p>
            <a:pPr eaLnBrk="1" hangingPunct="1">
              <a:tabLst>
                <a:tab pos="1254125" algn="l"/>
              </a:tabLst>
            </a:pPr>
            <a:endParaRPr lang="en-CA" altLang="en-US" sz="2000" dirty="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num2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num3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num1 = num2 </a:t>
            </a:r>
            <a:r>
              <a:rPr lang="en-US" altLang="en-US" sz="1800" b="1" dirty="0" smtClean="0">
                <a:solidFill>
                  <a:srgbClr val="FF0000"/>
                </a:solidFill>
                <a:latin typeface="Consolas" panose="020B0609020204030204" pitchFamily="49" charset="0"/>
                <a:cs typeface="Consolas" panose="020B0609020204030204" pitchFamily="49" charset="0"/>
              </a:rPr>
              <a:t>/ num3</a:t>
            </a:r>
            <a:r>
              <a:rPr lang="en-US" altLang="en-US" sz="1800" b="1" dirty="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b="1" dirty="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When zero is entered </a:t>
            </a:r>
            <a:endPar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print(num1)</a:t>
            </a:r>
          </a:p>
        </p:txBody>
      </p:sp>
      <p:sp>
        <p:nvSpPr>
          <p:cNvPr id="99332" name="Text Box 4"/>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When ‘num3’ contains zero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76800"/>
            <a:ext cx="4830763"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08325"/>
            <a:ext cx="4614863"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3"/>
            </a:pPr>
            <a:r>
              <a:rPr lang="en-US" altLang="en-US" b="1" smtClean="0">
                <a:solidFill>
                  <a:srgbClr val="FF0000"/>
                </a:solidFill>
              </a:rPr>
              <a:t>Logic Errors</a:t>
            </a:r>
          </a:p>
        </p:txBody>
      </p:sp>
      <p:sp>
        <p:nvSpPr>
          <p:cNvPr id="261123" name="Rectangle 3"/>
          <p:cNvSpPr>
            <a:spLocks noGrp="1" noChangeArrowheads="1"/>
          </p:cNvSpPr>
          <p:nvPr>
            <p:ph idx="1"/>
          </p:nvPr>
        </p:nvSpPr>
        <p:spPr/>
        <p:txBody>
          <a:bodyPr/>
          <a:lstStyle/>
          <a:p>
            <a:pPr eaLnBrk="1" hangingPunct="1">
              <a:lnSpc>
                <a:spcPct val="80000"/>
              </a:lnSpc>
              <a:tabLst>
                <a:tab pos="1254125" algn="l"/>
              </a:tabLst>
            </a:pPr>
            <a:r>
              <a:rPr lang="en-CA" altLang="en-US" smtClean="0"/>
              <a:t>The program has no </a:t>
            </a:r>
            <a:r>
              <a:rPr lang="en-CA" altLang="en-US" i="1" smtClean="0"/>
              <a:t>syntax errors</a:t>
            </a:r>
            <a:r>
              <a:rPr lang="en-CA" altLang="en-US" smtClean="0"/>
              <a:t>.</a:t>
            </a:r>
          </a:p>
          <a:p>
            <a:pPr eaLnBrk="1" hangingPunct="1">
              <a:lnSpc>
                <a:spcPct val="80000"/>
              </a:lnSpc>
              <a:tabLst>
                <a:tab pos="1254125" algn="l"/>
              </a:tabLst>
            </a:pPr>
            <a:r>
              <a:rPr lang="en-CA" altLang="en-US" smtClean="0"/>
              <a:t>The program runs from beginning to end with </a:t>
            </a:r>
            <a:r>
              <a:rPr lang="en-CA" altLang="en-US" i="1" smtClean="0"/>
              <a:t>no runtime errors</a:t>
            </a:r>
            <a:r>
              <a:rPr lang="en-CA" altLang="en-US" smtClean="0"/>
              <a:t>.</a:t>
            </a:r>
          </a:p>
          <a:p>
            <a:pPr eaLnBrk="1" hangingPunct="1">
              <a:lnSpc>
                <a:spcPct val="80000"/>
              </a:lnSpc>
              <a:tabLst>
                <a:tab pos="1254125" algn="l"/>
              </a:tabLst>
            </a:pPr>
            <a:r>
              <a:rPr lang="en-CA" altLang="en-US" smtClean="0"/>
              <a:t>But the logic of the program is incorrect (it doesn’t do what it’s supposed to and may produce an incorrect result).</a:t>
            </a:r>
          </a:p>
          <a:p>
            <a:pPr eaLnBrk="1" hangingPunct="1">
              <a:lnSpc>
                <a:spcPct val="80000"/>
              </a:lnSpc>
              <a:tabLst>
                <a:tab pos="1254125" algn="l"/>
              </a:tabLst>
            </a:pPr>
            <a:r>
              <a:rPr lang="en-CA" altLang="en-US" smtClean="0"/>
              <a:t>Program name: </a:t>
            </a:r>
            <a:r>
              <a:rPr lang="en-CA" altLang="en-US" sz="2000" smtClean="0">
                <a:latin typeface="Consolas" panose="020B0609020204030204" pitchFamily="49" charset="0"/>
                <a:cs typeface="Consolas" panose="020B0609020204030204" pitchFamily="49" charset="0"/>
              </a:rPr>
              <a:t>error_logic.py</a:t>
            </a:r>
          </a:p>
          <a:p>
            <a:pPr eaLnBrk="1" hangingPunct="1">
              <a:lnSpc>
                <a:spcPct val="80000"/>
              </a:lnSpc>
              <a:tabLst>
                <a:tab pos="1254125" algn="l"/>
              </a:tabLst>
            </a:pPr>
            <a:endParaRPr lang="en-CA" altLang="en-US" sz="2000" smtClean="0">
              <a:latin typeface="Consolas" panose="020B0609020204030204" pitchFamily="49" charset="0"/>
              <a:cs typeface="Consolas" panose="020B0609020204030204" pitchFamily="49" charset="0"/>
            </a:endParaRP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 ("This program will calculate the area of a rectangle")</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length = int(input("Enter the length: "))</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width = int(input("Enter the width: "))</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area = length </a:t>
            </a:r>
            <a:r>
              <a:rPr lang="en-US" altLang="en-US" sz="1800" b="1" smtClean="0">
                <a:solidFill>
                  <a:srgbClr val="FF0000"/>
                </a:solidFill>
                <a:latin typeface="Consolas" panose="020B0609020204030204" pitchFamily="49" charset="0"/>
                <a:cs typeface="Consolas" panose="020B0609020204030204" pitchFamily="49" charset="0"/>
              </a:rPr>
              <a:t>+</a:t>
            </a:r>
            <a:r>
              <a:rPr lang="en-US" altLang="en-US" sz="1800" smtClean="0">
                <a:latin typeface="Consolas" panose="020B0609020204030204" pitchFamily="49" charset="0"/>
                <a:cs typeface="Consolas" panose="020B0609020204030204" pitchFamily="49" charset="0"/>
              </a:rPr>
              <a:t> width</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print("Area: ", area)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5486400"/>
            <a:ext cx="57626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11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11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1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112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60350"/>
            <a:ext cx="8229600" cy="730250"/>
          </a:xfrm>
        </p:spPr>
        <p:txBody>
          <a:bodyPr/>
          <a:lstStyle/>
          <a:p>
            <a:pPr eaLnBrk="1" hangingPunct="1"/>
            <a:r>
              <a:rPr lang="en-US" altLang="en-US" smtClean="0"/>
              <a:t>Some Additional Examples Of Errors</a:t>
            </a:r>
          </a:p>
        </p:txBody>
      </p:sp>
      <p:sp>
        <p:nvSpPr>
          <p:cNvPr id="101379" name="Content Placeholder 2"/>
          <p:cNvSpPr>
            <a:spLocks noGrp="1"/>
          </p:cNvSpPr>
          <p:nvPr>
            <p:ph idx="1"/>
          </p:nvPr>
        </p:nvSpPr>
        <p:spPr/>
        <p:txBody>
          <a:bodyPr/>
          <a:lstStyle/>
          <a:p>
            <a:pPr eaLnBrk="1" hangingPunct="1">
              <a:tabLst>
                <a:tab pos="1254125" algn="l"/>
              </a:tabLst>
            </a:pPr>
            <a:r>
              <a:rPr lang="en-US" altLang="en-US" smtClean="0"/>
              <a:t>All external links (not produced by your instructor):</a:t>
            </a:r>
          </a:p>
          <a:p>
            <a:pPr lvl="1" eaLnBrk="1" hangingPunct="1">
              <a:tabLst>
                <a:tab pos="1254125" algn="l"/>
              </a:tabLst>
            </a:pPr>
            <a:r>
              <a:rPr lang="en-US" altLang="en-US" sz="1800" smtClean="0">
                <a:hlinkClick r:id="rId3"/>
              </a:rPr>
              <a:t>http://level1wiki.wikidot.com/syntax-error</a:t>
            </a:r>
            <a:endParaRPr lang="en-US" altLang="en-US" sz="1800" smtClean="0"/>
          </a:p>
          <a:p>
            <a:pPr lvl="1" eaLnBrk="1" hangingPunct="1">
              <a:tabLst>
                <a:tab pos="1254125" algn="l"/>
              </a:tabLst>
            </a:pPr>
            <a:r>
              <a:rPr lang="en-US" altLang="en-US" sz="1800" smtClean="0">
                <a:hlinkClick r:id="rId4"/>
              </a:rPr>
              <a:t>http://www.cs.bu.edu/courses/cs108/guides/debug.html</a:t>
            </a:r>
            <a:endParaRPr lang="en-US" altLang="en-US" sz="1800" smtClean="0"/>
          </a:p>
          <a:p>
            <a:pPr lvl="1" eaLnBrk="1" hangingPunct="1">
              <a:tabLst>
                <a:tab pos="1254125" algn="l"/>
              </a:tabLst>
            </a:pPr>
            <a:r>
              <a:rPr lang="en-US" altLang="en-US" sz="1800" smtClean="0">
                <a:hlinkClick r:id="rId5"/>
              </a:rPr>
              <a:t>http://cscircles.cemc.uwaterloo.ca/1e-errors/</a:t>
            </a:r>
            <a:endParaRPr lang="en-US" altLang="en-US" sz="1800" smtClean="0"/>
          </a:p>
          <a:p>
            <a:pPr lvl="1" eaLnBrk="1" hangingPunct="1">
              <a:tabLst>
                <a:tab pos="1254125" algn="l"/>
              </a:tabLst>
            </a:pPr>
            <a:r>
              <a:rPr lang="en-US" altLang="en-US" sz="1800" smtClean="0">
                <a:hlinkClick r:id="rId6"/>
              </a:rPr>
              <a:t>http://www.greenteapress.com/thinkpython/thinkCSpy/html/app01.html</a:t>
            </a:r>
            <a:endParaRPr lang="en-US" altLang="en-US" sz="1800" smtClean="0"/>
          </a:p>
          <a:p>
            <a:pPr eaLnBrk="1" hangingPunct="1">
              <a:tabLst>
                <a:tab pos="1254125" algn="l"/>
              </a:tabLst>
            </a:pPr>
            <a:endParaRPr lang="en-US" altLang="en-US" sz="2000" smtClean="0"/>
          </a:p>
          <a:p>
            <a:pPr eaLnBrk="1" hangingPunct="1">
              <a:tabLst>
                <a:tab pos="1254125" algn="l"/>
              </a:tabLst>
            </a:pPr>
            <a:endParaRPr lang="en-US" altLang="en-US"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0350"/>
            <a:ext cx="8229600" cy="730250"/>
          </a:xfrm>
        </p:spPr>
        <p:txBody>
          <a:bodyPr/>
          <a:lstStyle/>
          <a:p>
            <a:pPr eaLnBrk="1" hangingPunct="1"/>
            <a:r>
              <a:rPr lang="en-US" altLang="en-US" smtClean="0">
                <a:ea typeface="ＭＳ Ｐゴシック" panose="020B0600070205080204" pitchFamily="34" charset="-128"/>
              </a:rPr>
              <a:t>The Process Of Creating A Computer Program</a:t>
            </a:r>
          </a:p>
        </p:txBody>
      </p:sp>
      <p:sp>
        <p:nvSpPr>
          <p:cNvPr id="293903" name="Text Box 15"/>
          <p:cNvSpPr txBox="1">
            <a:spLocks noChangeArrowheads="1"/>
          </p:cNvSpPr>
          <p:nvPr/>
        </p:nvSpPr>
        <p:spPr bwMode="auto">
          <a:xfrm>
            <a:off x="279400" y="3346450"/>
            <a:ext cx="4978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Program Creation</a:t>
            </a:r>
          </a:p>
          <a:p>
            <a:pPr eaLnBrk="1" hangingPunct="1">
              <a:spcBef>
                <a:spcPct val="50000"/>
              </a:spcBef>
            </a:pPr>
            <a:r>
              <a:rPr lang="en-US" altLang="en-US" sz="1600">
                <a:latin typeface="Arial" panose="020B0604020202020204" pitchFamily="34" charset="0"/>
              </a:rPr>
              <a:t>A person (programmer) writes a computer program (series of instructions).</a:t>
            </a:r>
          </a:p>
          <a:p>
            <a:pPr eaLnBrk="1" hangingPunct="1">
              <a:spcBef>
                <a:spcPct val="50000"/>
              </a:spcBef>
            </a:pPr>
            <a:r>
              <a:rPr lang="en-US" altLang="en-US" sz="1600">
                <a:latin typeface="Arial" panose="020B0604020202020204" pitchFamily="34" charset="0"/>
              </a:rPr>
              <a:t>The program is written and saved using a text editor.</a:t>
            </a:r>
          </a:p>
          <a:p>
            <a:pPr eaLnBrk="1" hangingPunct="1">
              <a:spcBef>
                <a:spcPct val="50000"/>
              </a:spcBef>
            </a:pPr>
            <a:r>
              <a:rPr lang="en-US" altLang="en-US" sz="1600">
                <a:latin typeface="Arial" panose="020B0604020202020204" pitchFamily="34" charset="0"/>
              </a:rPr>
              <a:t>The instructions in the programming language (</a:t>
            </a:r>
            <a:r>
              <a:rPr lang="en-US" altLang="en-US" sz="1600" b="1">
                <a:latin typeface="Arial" panose="020B0604020202020204" pitchFamily="34" charset="0"/>
              </a:rPr>
              <a:t>e.g., Python</a:t>
            </a:r>
            <a:r>
              <a:rPr lang="en-US" altLang="en-US" sz="1600">
                <a:latin typeface="Arial" panose="020B0604020202020204" pitchFamily="34" charset="0"/>
              </a:rPr>
              <a:t>) are high level (look much like a human language).</a:t>
            </a:r>
          </a:p>
        </p:txBody>
      </p:sp>
      <p:sp>
        <p:nvSpPr>
          <p:cNvPr id="293904" name="AutoShape 16"/>
          <p:cNvSpPr>
            <a:spLocks noChangeArrowheads="1"/>
          </p:cNvSpPr>
          <p:nvPr/>
        </p:nvSpPr>
        <p:spPr bwMode="auto">
          <a:xfrm>
            <a:off x="1828800" y="2895600"/>
            <a:ext cx="4902200" cy="431800"/>
          </a:xfrm>
          <a:prstGeom prst="rightArrow">
            <a:avLst>
              <a:gd name="adj1" fmla="val 50000"/>
              <a:gd name="adj2" fmla="val 10259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293905" name="Text Box 17"/>
          <p:cNvSpPr txBox="1">
            <a:spLocks noChangeArrowheads="1"/>
          </p:cNvSpPr>
          <p:nvPr/>
        </p:nvSpPr>
        <p:spPr bwMode="auto">
          <a:xfrm>
            <a:off x="1866900" y="1452563"/>
            <a:ext cx="4978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Translation</a:t>
            </a:r>
          </a:p>
          <a:p>
            <a:pPr eaLnBrk="1" hangingPunct="1">
              <a:spcBef>
                <a:spcPct val="50000"/>
              </a:spcBef>
            </a:pPr>
            <a:r>
              <a:rPr lang="en-US" altLang="en-US" sz="1600">
                <a:latin typeface="Arial" panose="020B0604020202020204" pitchFamily="34" charset="0"/>
              </a:rPr>
              <a:t>A special computer program (translator) translates the program written by the programmer into the </a:t>
            </a:r>
            <a:r>
              <a:rPr lang="en-US" altLang="en-US" sz="1600" i="1">
                <a:latin typeface="Arial" panose="020B0604020202020204" pitchFamily="34" charset="0"/>
              </a:rPr>
              <a:t>only</a:t>
            </a:r>
            <a:r>
              <a:rPr lang="en-US" altLang="en-US" sz="1600">
                <a:latin typeface="Arial" panose="020B0604020202020204" pitchFamily="34" charset="0"/>
              </a:rPr>
              <a:t> form that the computer can understand (</a:t>
            </a:r>
            <a:r>
              <a:rPr lang="en-US" altLang="en-US" sz="1600" b="1">
                <a:latin typeface="Arial" panose="020B0604020202020204" pitchFamily="34" charset="0"/>
              </a:rPr>
              <a:t>machine language/binary</a:t>
            </a:r>
            <a:r>
              <a:rPr lang="en-US" altLang="en-US" sz="1600">
                <a:latin typeface="Arial" panose="020B0604020202020204" pitchFamily="34" charset="0"/>
              </a:rPr>
              <a:t>)</a:t>
            </a:r>
            <a:r>
              <a:rPr lang="en-US" altLang="en-US" sz="1800">
                <a:latin typeface="Arial" panose="020B0604020202020204" pitchFamily="34" charset="0"/>
              </a:rPr>
              <a:t>  </a:t>
            </a:r>
          </a:p>
        </p:txBody>
      </p:sp>
      <p:sp>
        <p:nvSpPr>
          <p:cNvPr id="293906" name="Text Box 18"/>
          <p:cNvSpPr txBox="1">
            <a:spLocks noChangeArrowheads="1"/>
          </p:cNvSpPr>
          <p:nvPr/>
        </p:nvSpPr>
        <p:spPr bwMode="auto">
          <a:xfrm>
            <a:off x="6324600" y="4094163"/>
            <a:ext cx="281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Execution</a:t>
            </a:r>
          </a:p>
          <a:p>
            <a:pPr eaLnBrk="1" hangingPunct="1">
              <a:spcBef>
                <a:spcPct val="50000"/>
              </a:spcBef>
            </a:pPr>
            <a:r>
              <a:rPr lang="en-US" altLang="en-US" sz="1600">
                <a:latin typeface="Arial" panose="020B0604020202020204" pitchFamily="34" charset="0"/>
              </a:rPr>
              <a:t>The machine/binary language instructions can now be directly executed by the computer.</a:t>
            </a:r>
            <a:endParaRPr lang="en-US" altLang="en-US" sz="1800">
              <a:latin typeface="Arial" panose="020B0604020202020204" pitchFamily="34" charset="0"/>
            </a:endParaRPr>
          </a:p>
        </p:txBody>
      </p:sp>
      <p:sp>
        <p:nvSpPr>
          <p:cNvPr id="19466" name="Rectangle 10"/>
          <p:cNvSpPr>
            <a:spLocks noChangeArrowheads="1"/>
          </p:cNvSpPr>
          <p:nvPr/>
        </p:nvSpPr>
        <p:spPr bwMode="auto">
          <a:xfrm>
            <a:off x="533400" y="58674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smtClean="0">
                <a:latin typeface="Consolas" pitchFamily="49" charset="0"/>
              </a:rPr>
              <a:t># Details later this term</a:t>
            </a:r>
          </a:p>
          <a:p>
            <a:pPr eaLnBrk="1" hangingPunct="1">
              <a:defRPr/>
            </a:pPr>
            <a:r>
              <a:rPr lang="en-CA" altLang="en-US" smtClean="0">
                <a:latin typeface="Consolas" pitchFamily="49" charset="0"/>
              </a:rPr>
              <a:t>list = [1,2,’a’]</a:t>
            </a:r>
          </a:p>
          <a:p>
            <a:pPr eaLnBrk="1" hangingPunct="1">
              <a:defRPr/>
            </a:pPr>
            <a:r>
              <a:rPr lang="en-CA" altLang="en-US" smtClean="0">
                <a:latin typeface="Consolas" pitchFamily="49" charset="0"/>
              </a:rPr>
              <a:t>for element in list</a:t>
            </a:r>
          </a:p>
          <a:p>
            <a:pPr eaLnBrk="1" hangingPunct="1">
              <a:defRPr/>
            </a:pPr>
            <a:r>
              <a:rPr lang="en-CA" altLang="en-US" smtClean="0">
                <a:latin typeface="Consolas" pitchFamily="49" charset="0"/>
              </a:rPr>
              <a:t>    print(element)</a:t>
            </a:r>
          </a:p>
        </p:txBody>
      </p:sp>
      <p:sp>
        <p:nvSpPr>
          <p:cNvPr id="19467" name="Rectangle 11"/>
          <p:cNvSpPr>
            <a:spLocks noChangeArrowheads="1"/>
          </p:cNvSpPr>
          <p:nvPr/>
        </p:nvSpPr>
        <p:spPr bwMode="auto">
          <a:xfrm>
            <a:off x="6523038" y="5572125"/>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
        <p:nvSpPr>
          <p:cNvPr id="10249"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0CCB3EDE-EAEE-470F-99EE-B99C608028D6}" type="slidenum">
              <a:rPr lang="en-US" altLang="en-US" sz="900">
                <a:solidFill>
                  <a:srgbClr val="898989"/>
                </a:solidFill>
                <a:latin typeface="Arial" panose="020B0604020202020204" pitchFamily="34" charset="0"/>
              </a:rPr>
              <a:pPr eaLnBrk="1" hangingPunct="1">
                <a:spcBef>
                  <a:spcPct val="0"/>
                </a:spcBef>
                <a:buFontTx/>
                <a:buNone/>
              </a:pPr>
              <a:t>9</a:t>
            </a:fld>
            <a:endParaRPr lang="en-US" altLang="en-US" sz="900">
              <a:solidFill>
                <a:srgbClr val="898989"/>
              </a:solidFill>
              <a:latin typeface="Arial" panose="020B0604020202020204" pitchFamily="34" charset="0"/>
            </a:endParaRPr>
          </a:p>
        </p:txBody>
      </p:sp>
      <p:sp>
        <p:nvSpPr>
          <p:cNvPr id="3" name="TextBox 2"/>
          <p:cNvSpPr txBox="1">
            <a:spLocks noChangeArrowheads="1"/>
          </p:cNvSpPr>
          <p:nvPr/>
        </p:nvSpPr>
        <p:spPr bwMode="auto">
          <a:xfrm>
            <a:off x="3721100" y="6562725"/>
            <a:ext cx="2384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(Images curtesy of James Tam)</a:t>
            </a:r>
          </a:p>
        </p:txBody>
      </p:sp>
      <p:grpSp>
        <p:nvGrpSpPr>
          <p:cNvPr id="7" name="Group 6"/>
          <p:cNvGrpSpPr>
            <a:grpSpLocks/>
          </p:cNvGrpSpPr>
          <p:nvPr/>
        </p:nvGrpSpPr>
        <p:grpSpPr bwMode="auto">
          <a:xfrm>
            <a:off x="279400" y="842963"/>
            <a:ext cx="2489200" cy="1866900"/>
            <a:chOff x="279400" y="842963"/>
            <a:chExt cx="2489200" cy="1866106"/>
          </a:xfrm>
        </p:grpSpPr>
        <p:pic>
          <p:nvPicPr>
            <p:cNvPr id="10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93069"/>
              <a:ext cx="14750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Cloud Callout 3"/>
            <p:cNvSpPr>
              <a:spLocks noChangeArrowheads="1"/>
            </p:cNvSpPr>
            <p:nvPr/>
          </p:nvSpPr>
          <p:spPr bwMode="auto">
            <a:xfrm>
              <a:off x="419100" y="842963"/>
              <a:ext cx="2349500" cy="694532"/>
            </a:xfrm>
            <a:prstGeom prst="cloudCallout">
              <a:avLst>
                <a:gd name="adj1" fmla="val -22042"/>
                <a:gd name="adj2" fmla="val 73472"/>
              </a:avLst>
            </a:prstGeom>
            <a:solidFill>
              <a:srgbClr val="FFFFFF"/>
            </a:solidFill>
            <a:ln w="38100">
              <a:solidFill>
                <a:schemeClr val="tx1"/>
              </a:solidFill>
              <a:round/>
              <a:headEnd type="none" w="sm" len="sm"/>
              <a:tailEnd/>
            </a:ln>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1600">
                  <a:latin typeface="Comic Sans MS" panose="030F0702030302020204" pitchFamily="66" charset="0"/>
                </a:rPr>
                <a:t>‘</a:t>
              </a:r>
              <a:r>
                <a:rPr lang="en-US" altLang="ja-JP" sz="1600">
                  <a:latin typeface="Comic Sans MS" panose="030F0702030302020204" pitchFamily="66" charset="0"/>
                </a:rPr>
                <a:t>Typical</a:t>
              </a:r>
              <a:r>
                <a:rPr lang="ja-JP" altLang="en-US" sz="1600">
                  <a:latin typeface="Comic Sans MS" panose="030F0702030302020204" pitchFamily="66" charset="0"/>
                </a:rPr>
                <a:t>’</a:t>
              </a:r>
              <a:r>
                <a:rPr lang="en-US" altLang="ja-JP" sz="1600">
                  <a:latin typeface="Comic Sans MS" panose="030F0702030302020204" pitchFamily="66" charset="0"/>
                </a:rPr>
                <a:t> programmer</a:t>
              </a:r>
              <a:endParaRPr lang="en-US" altLang="en-US" sz="1600">
                <a:latin typeface="Comic Sans MS" panose="030F0702030302020204" pitchFamily="66" charset="0"/>
              </a:endParaRPr>
            </a:p>
          </p:txBody>
        </p:sp>
      </p:grpSp>
      <p:pic>
        <p:nvPicPr>
          <p:cNvPr id="16" name="Picture 7" descr="https://fbcdn-sphotos-a-a.akamaihd.net/hphotos-ak-ash3/946943_10151551541606836_2110209313_n.jpg"/>
          <p:cNvPicPr>
            <a:picLocks noChangeAspect="1" noChangeArrowheads="1"/>
          </p:cNvPicPr>
          <p:nvPr/>
        </p:nvPicPr>
        <p:blipFill>
          <a:blip r:embed="rId4" cstate="print">
            <a:extLst>
              <a:ext uri="{28A0092B-C50C-407E-A947-70E740481C1C}">
                <a14:useLocalDpi xmlns:a14="http://schemas.microsoft.com/office/drawing/2010/main" val="0"/>
              </a:ext>
            </a:extLst>
          </a:blip>
          <a:srcRect t="17310"/>
          <a:stretch>
            <a:fillRect/>
          </a:stretch>
        </p:blipFill>
        <p:spPr bwMode="auto">
          <a:xfrm>
            <a:off x="6731000" y="1003300"/>
            <a:ext cx="20526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9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9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9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0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3904"/>
                                        </p:tgtEl>
                                        <p:attrNameLst>
                                          <p:attrName>style.visibility</p:attrName>
                                        </p:attrNameLst>
                                      </p:cBhvr>
                                      <p:to>
                                        <p:strVal val="visible"/>
                                      </p:to>
                                    </p:set>
                                    <p:animEffect transition="in" filter="wipe(left)">
                                      <p:cBhvr>
                                        <p:cTn id="31" dur="500"/>
                                        <p:tgtEl>
                                          <p:spTgt spid="2939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3905">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3905">
                                            <p:txEl>
                                              <p:pRg st="1" end="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3906">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3906">
                                            <p:txEl>
                                              <p:pRg st="1" end="1"/>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46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3" grpId="0" build="p"/>
      <p:bldP spid="293904" grpId="0" animBg="1"/>
      <p:bldP spid="293905" grpId="0" build="p"/>
      <p:bldP spid="293906" grpId="0" build="p"/>
      <p:bldP spid="19466" grpId="0" animBg="1"/>
      <p:bldP spid="19467" grpId="0" animBg="1"/>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pPr eaLnBrk="1" hangingPunct="1">
              <a:defRPr/>
            </a:pPr>
            <a:r>
              <a:rPr lang="en-US" sz="3200" dirty="0" smtClean="0">
                <a:latin typeface="+mn-lt"/>
              </a:rPr>
              <a:t>Practice Exercise</a:t>
            </a:r>
          </a:p>
        </p:txBody>
      </p:sp>
      <p:sp>
        <p:nvSpPr>
          <p:cNvPr id="102403" name="Rectangle 3"/>
          <p:cNvSpPr>
            <a:spLocks noGrp="1"/>
          </p:cNvSpPr>
          <p:nvPr>
            <p:ph type="body" idx="4294967295"/>
          </p:nvPr>
        </p:nvSpPr>
        <p:spPr>
          <a:xfrm>
            <a:off x="457200" y="1371600"/>
            <a:ext cx="8229600" cy="5029200"/>
          </a:xfrm>
        </p:spPr>
        <p:txBody>
          <a:bodyPr/>
          <a:lstStyle/>
          <a:p>
            <a:pPr eaLnBrk="1" hangingPunct="1">
              <a:tabLst>
                <a:tab pos="1254125" algn="l"/>
              </a:tabLst>
            </a:pPr>
            <a:r>
              <a:rPr lang="en-US" altLang="en-US" sz="2400" smtClean="0"/>
              <a:t>(This one will be an ongoing task).</a:t>
            </a:r>
          </a:p>
          <a:p>
            <a:pPr eaLnBrk="1" hangingPunct="1">
              <a:tabLst>
                <a:tab pos="1254125" algn="l"/>
              </a:tabLst>
            </a:pPr>
            <a:r>
              <a:rPr lang="en-US" altLang="en-US" sz="2400" smtClean="0"/>
              <a:t>As you write you programs, classify the type of errors that you encounter as: syntax/translation, runtime or logical.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smtClean="0"/>
              <a:t>Section Summary: The 3 Error Types</a:t>
            </a:r>
          </a:p>
        </p:txBody>
      </p:sp>
      <p:sp>
        <p:nvSpPr>
          <p:cNvPr id="103427" name="Content Placeholder 2"/>
          <p:cNvSpPr>
            <a:spLocks noGrp="1"/>
          </p:cNvSpPr>
          <p:nvPr>
            <p:ph idx="1"/>
          </p:nvPr>
        </p:nvSpPr>
        <p:spPr/>
        <p:txBody>
          <a:bodyPr/>
          <a:lstStyle/>
          <a:p>
            <a:pPr eaLnBrk="1" hangingPunct="1"/>
            <a:r>
              <a:rPr lang="en-US" altLang="en-US" smtClean="0"/>
              <a:t>What are different categories of errors</a:t>
            </a:r>
          </a:p>
          <a:p>
            <a:pPr eaLnBrk="1" hangingPunct="1"/>
            <a:r>
              <a:rPr lang="en-US" altLang="en-US" smtClean="0"/>
              <a:t>What is the difference between the categories of errors and being able to identify examples of each</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p:txBody>
          <a:bodyPr/>
          <a:lstStyle/>
          <a:p>
            <a:pPr eaLnBrk="1" hangingPunct="1">
              <a:defRPr/>
            </a:pPr>
            <a:r>
              <a:rPr lang="en-US" sz="3200" dirty="0" smtClean="0">
                <a:latin typeface="+mn-lt"/>
              </a:rPr>
              <a:t>Layout And Formatting</a:t>
            </a:r>
          </a:p>
        </p:txBody>
      </p:sp>
      <p:sp>
        <p:nvSpPr>
          <p:cNvPr id="104451" name="Rectangle 3"/>
          <p:cNvSpPr>
            <a:spLocks noGrp="1"/>
          </p:cNvSpPr>
          <p:nvPr>
            <p:ph type="body" idx="4294967295"/>
          </p:nvPr>
        </p:nvSpPr>
        <p:spPr>
          <a:xfrm>
            <a:off x="457200" y="1600200"/>
            <a:ext cx="8229600" cy="4953000"/>
          </a:xfrm>
        </p:spPr>
        <p:txBody>
          <a:bodyPr/>
          <a:lstStyle/>
          <a:p>
            <a:pPr eaLnBrk="1" hangingPunct="1">
              <a:tabLst>
                <a:tab pos="1254125" algn="l"/>
              </a:tabLst>
            </a:pPr>
            <a:r>
              <a:rPr lang="en-US" altLang="en-US" sz="2400" smtClean="0"/>
              <a:t>Similar to written text: all computers programs (except for the smallest ones) should use white space to group related instructions and to separate different groups.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output statements to prompt for user information</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Instruction1</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Instruction2</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Instruction3</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Instruction4</a:t>
            </a: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instructions to perform calculations on the user</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input and display the results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Instruction5</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Instruction6</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Layout And Formatting: Example</a:t>
            </a: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9188"/>
            <a:ext cx="7689850" cy="50768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mtClean="0"/>
              <a:t>Section Summary: Layout And Formatting</a:t>
            </a:r>
          </a:p>
        </p:txBody>
      </p:sp>
      <p:sp>
        <p:nvSpPr>
          <p:cNvPr id="106499" name="Content Placeholder 2"/>
          <p:cNvSpPr>
            <a:spLocks noGrp="1"/>
          </p:cNvSpPr>
          <p:nvPr>
            <p:ph idx="1"/>
          </p:nvPr>
        </p:nvSpPr>
        <p:spPr/>
        <p:txBody>
          <a:bodyPr/>
          <a:lstStyle/>
          <a:p>
            <a:pPr eaLnBrk="1" hangingPunct="1"/>
            <a:r>
              <a:rPr lang="en-US" altLang="en-US" smtClean="0"/>
              <a:t>Why is layout and formatting of programs important, how to do it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Extra: In Case You’re Interested</a:t>
            </a:r>
          </a:p>
        </p:txBody>
      </p:sp>
      <p:sp>
        <p:nvSpPr>
          <p:cNvPr id="107523" name="Content Placeholder 2"/>
          <p:cNvSpPr>
            <a:spLocks noGrp="1"/>
          </p:cNvSpPr>
          <p:nvPr>
            <p:ph idx="1"/>
          </p:nvPr>
        </p:nvSpPr>
        <p:spPr/>
        <p:txBody>
          <a:bodyPr/>
          <a:lstStyle/>
          <a:p>
            <a:r>
              <a:rPr lang="en-US" altLang="en-US" dirty="0" smtClean="0"/>
              <a:t>Different languages may have unique style guides</a:t>
            </a:r>
          </a:p>
          <a:p>
            <a:r>
              <a:rPr lang="en-US" altLang="en-US" dirty="0" smtClean="0"/>
              <a:t>Here is the style guide for Python:</a:t>
            </a:r>
          </a:p>
          <a:p>
            <a:pPr lvl="1"/>
            <a:r>
              <a:rPr lang="en-US" altLang="en-US" dirty="0" smtClean="0">
                <a:hlinkClick r:id="rId3"/>
              </a:rPr>
              <a:t>http://legacy.python.org/dev/peps/pep-0008/</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smtClean="0"/>
              <a:t>How to create, translate and run Python programs.</a:t>
            </a:r>
          </a:p>
          <a:p>
            <a:pPr eaLnBrk="1" hangingPunct="1">
              <a:tabLst>
                <a:tab pos="1254125" algn="l"/>
              </a:tabLst>
            </a:pPr>
            <a:r>
              <a:rPr lang="en-US" altLang="en-US" smtClean="0"/>
              <a:t>Variables:</a:t>
            </a:r>
          </a:p>
          <a:p>
            <a:pPr lvl="1" eaLnBrk="1" hangingPunct="1">
              <a:tabLst>
                <a:tab pos="1254125" algn="l"/>
              </a:tabLst>
            </a:pPr>
            <a:r>
              <a:rPr lang="en-US" altLang="en-US" smtClean="0"/>
              <a:t>What they are used for</a:t>
            </a:r>
          </a:p>
          <a:p>
            <a:pPr lvl="1" eaLnBrk="1" hangingPunct="1">
              <a:tabLst>
                <a:tab pos="1254125" algn="l"/>
              </a:tabLst>
            </a:pPr>
            <a:r>
              <a:rPr lang="en-US" altLang="en-US" smtClean="0"/>
              <a:t>How to access and change the value of a variable</a:t>
            </a:r>
          </a:p>
          <a:p>
            <a:pPr lvl="1" eaLnBrk="1" hangingPunct="1">
              <a:tabLst>
                <a:tab pos="1254125" algn="l"/>
              </a:tabLst>
            </a:pPr>
            <a:r>
              <a:rPr lang="en-US" altLang="en-US" smtClean="0"/>
              <a:t>Conventions for naming variables</a:t>
            </a:r>
          </a:p>
          <a:p>
            <a:pPr lvl="1" eaLnBrk="1" hangingPunct="1">
              <a:tabLst>
                <a:tab pos="1254125" algn="l"/>
              </a:tabLst>
            </a:pPr>
            <a:r>
              <a:rPr lang="en-US" altLang="en-US" smtClean="0"/>
              <a:t>How information is stored differently with different types of variables, converting between types</a:t>
            </a:r>
          </a:p>
          <a:p>
            <a:pPr eaLnBrk="1" hangingPunct="1">
              <a:lnSpc>
                <a:spcPct val="90000"/>
              </a:lnSpc>
              <a:tabLst>
                <a:tab pos="1254125" algn="l"/>
              </a:tabLst>
            </a:pPr>
            <a:r>
              <a:rPr lang="en-US" altLang="en-US" smtClean="0"/>
              <a:t>Output:</a:t>
            </a:r>
          </a:p>
          <a:p>
            <a:pPr lvl="1" eaLnBrk="1" hangingPunct="1">
              <a:lnSpc>
                <a:spcPct val="90000"/>
              </a:lnSpc>
              <a:tabLst>
                <a:tab pos="1254125" algn="l"/>
              </a:tabLst>
            </a:pPr>
            <a:r>
              <a:rPr lang="en-US" altLang="en-US" smtClean="0"/>
              <a:t>How to display messages that are a constant string or the value stored in a memory location (variable or constant) onscreen with </a:t>
            </a:r>
            <a:r>
              <a:rPr lang="en-US" altLang="en-US"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smtClean="0"/>
              <a:t>How/why use triple quoted output</a:t>
            </a:r>
          </a:p>
          <a:p>
            <a:pPr eaLnBrk="1" hangingPunct="1">
              <a:lnSpc>
                <a:spcPct val="90000"/>
              </a:lnSpc>
              <a:tabLst>
                <a:tab pos="1254125" algn="l"/>
              </a:tabLst>
            </a:pPr>
            <a:r>
              <a:rPr lang="en-US" altLang="en-US" smtClean="0"/>
              <a:t>How to format output through:</a:t>
            </a:r>
          </a:p>
          <a:p>
            <a:pPr lvl="1" eaLnBrk="1" hangingPunct="1">
              <a:lnSpc>
                <a:spcPct val="90000"/>
              </a:lnSpc>
              <a:tabLst>
                <a:tab pos="1254125" algn="l"/>
              </a:tabLst>
            </a:pPr>
            <a:r>
              <a:rPr lang="en-US" altLang="en-US" smtClean="0"/>
              <a:t>The use of format specifiers</a:t>
            </a:r>
          </a:p>
          <a:p>
            <a:pPr lvl="1" eaLnBrk="1" hangingPunct="1">
              <a:lnSpc>
                <a:spcPct val="90000"/>
              </a:lnSpc>
              <a:tabLst>
                <a:tab pos="1254125" algn="l"/>
              </a:tabLst>
            </a:pPr>
            <a:r>
              <a:rPr lang="en-US" altLang="en-US" smtClean="0"/>
              <a:t>Escape codes</a:t>
            </a:r>
          </a:p>
          <a:p>
            <a:pPr eaLnBrk="1" hangingPunct="1">
              <a:tabLst>
                <a:tab pos="1254125" algn="l"/>
              </a:tabLst>
            </a:pPr>
            <a:endParaRPr lang="en-US"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(2)</a:t>
            </a:r>
          </a:p>
        </p:txBody>
      </p:sp>
      <p:sp>
        <p:nvSpPr>
          <p:cNvPr id="109571" name="Rectangle 3"/>
          <p:cNvSpPr>
            <a:spLocks noGrp="1" noChangeArrowheads="1"/>
          </p:cNvSpPr>
          <p:nvPr>
            <p:ph idx="1"/>
          </p:nvPr>
        </p:nvSpPr>
        <p:spPr/>
        <p:txBody>
          <a:bodyPr/>
          <a:lstStyle/>
          <a:p>
            <a:pPr eaLnBrk="1" hangingPunct="1">
              <a:tabLst>
                <a:tab pos="1254125" algn="l"/>
              </a:tabLst>
            </a:pPr>
            <a:r>
              <a:rPr lang="en-US" altLang="en-US" smtClean="0"/>
              <a:t>Named constants:</a:t>
            </a:r>
          </a:p>
          <a:p>
            <a:pPr lvl="1" eaLnBrk="1" hangingPunct="1">
              <a:tabLst>
                <a:tab pos="1254125" algn="l"/>
              </a:tabLst>
            </a:pPr>
            <a:r>
              <a:rPr lang="en-US" altLang="en-US" smtClean="0"/>
              <a:t>What are named constants and how they differ from regular variables</a:t>
            </a:r>
          </a:p>
          <a:p>
            <a:pPr lvl="1" eaLnBrk="1" hangingPunct="1">
              <a:tabLst>
                <a:tab pos="1254125" algn="l"/>
              </a:tabLst>
            </a:pPr>
            <a:r>
              <a:rPr lang="en-US" altLang="en-US" smtClean="0"/>
              <a:t>What are the benefits of using a named constant vs. unnamed constant</a:t>
            </a:r>
          </a:p>
          <a:p>
            <a:pPr eaLnBrk="1" hangingPunct="1">
              <a:tabLst>
                <a:tab pos="1254125" algn="l"/>
              </a:tabLst>
            </a:pPr>
            <a:r>
              <a:rPr lang="en-US" altLang="en-US" smtClean="0"/>
              <a:t>What are the Python operators for common mathematical operations</a:t>
            </a:r>
          </a:p>
          <a:p>
            <a:pPr eaLnBrk="1" hangingPunct="1">
              <a:lnSpc>
                <a:spcPct val="90000"/>
              </a:lnSpc>
              <a:tabLst>
                <a:tab pos="1254125" algn="l"/>
              </a:tabLst>
            </a:pPr>
            <a:r>
              <a:rPr lang="en-US" altLang="en-US" smtClean="0"/>
              <a:t>How do the precedence rules/order of operation work in Python</a:t>
            </a:r>
          </a:p>
          <a:p>
            <a:pPr eaLnBrk="1" hangingPunct="1">
              <a:lnSpc>
                <a:spcPct val="90000"/>
              </a:lnSpc>
              <a:tabLst>
                <a:tab pos="1254125" algn="l"/>
              </a:tabLst>
            </a:pPr>
            <a:r>
              <a:rPr lang="en-US" altLang="en-US" smtClean="0"/>
              <a:t>Input:</a:t>
            </a:r>
          </a:p>
          <a:p>
            <a:pPr lvl="1" eaLnBrk="1" hangingPunct="1">
              <a:lnSpc>
                <a:spcPct val="90000"/>
              </a:lnSpc>
              <a:tabLst>
                <a:tab pos="1254125" algn="l"/>
              </a:tabLst>
            </a:pPr>
            <a:r>
              <a:rPr lang="en-US" altLang="en-US" smtClean="0"/>
              <a:t>How to get a program to acquire and store information from the user of the program</a:t>
            </a:r>
          </a:p>
          <a:p>
            <a:pPr eaLnBrk="1" hangingPunct="1">
              <a:lnSpc>
                <a:spcPct val="90000"/>
              </a:lnSpc>
              <a:tabLst>
                <a:tab pos="1254125" algn="l"/>
              </a:tabLst>
            </a:pPr>
            <a:r>
              <a:rPr lang="en-US" altLang="en-US" smtClean="0"/>
              <a:t>What is program documentation and what are some common things that are included in program documentation</a:t>
            </a:r>
          </a:p>
          <a:p>
            <a:pPr eaLnBrk="1" hangingPunct="1">
              <a:lnSpc>
                <a:spcPct val="90000"/>
              </a:lnSpc>
              <a:tabLst>
                <a:tab pos="1254125" algn="l"/>
              </a:tabLst>
            </a:pPr>
            <a:r>
              <a:rPr lang="en-US" altLang="en-US" smtClean="0"/>
              <a:t>The existence of prewritten Python functions and how to find descriptions of them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(3)</a:t>
            </a:r>
          </a:p>
        </p:txBody>
      </p:sp>
      <p:sp>
        <p:nvSpPr>
          <p:cNvPr id="110595" name="Rectangle 3"/>
          <p:cNvSpPr>
            <a:spLocks noGrp="1" noChangeArrowheads="1"/>
          </p:cNvSpPr>
          <p:nvPr>
            <p:ph idx="1"/>
          </p:nvPr>
        </p:nvSpPr>
        <p:spPr/>
        <p:txBody>
          <a:bodyPr/>
          <a:lstStyle/>
          <a:p>
            <a:pPr eaLnBrk="1" hangingPunct="1">
              <a:tabLst>
                <a:tab pos="1254125" algn="l"/>
              </a:tabLst>
            </a:pPr>
            <a:r>
              <a:rPr lang="en-US" altLang="en-US" dirty="0" smtClean="0"/>
              <a:t>What are the three programming errors, when do they occur and what is the difference between each one</a:t>
            </a:r>
          </a:p>
          <a:p>
            <a:pPr eaLnBrk="1" hangingPunct="1">
              <a:tabLst>
                <a:tab pos="1254125" algn="l"/>
              </a:tabLst>
            </a:pPr>
            <a:r>
              <a:rPr lang="en-US" altLang="en-US" dirty="0" smtClean="0"/>
              <a:t>How to use formatting to improve the readability of your program</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20268</TotalTime>
  <Words>7330</Words>
  <Application>Microsoft Office PowerPoint</Application>
  <PresentationFormat>On-screen Show (4:3)</PresentationFormat>
  <Paragraphs>997</Paragraphs>
  <Slides>98</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ＭＳ Ｐゴシック</vt:lpstr>
      <vt:lpstr>Arial</vt:lpstr>
      <vt:lpstr>Calibri</vt:lpstr>
      <vt:lpstr>Comic Sans MS</vt:lpstr>
      <vt:lpstr>Consolas</vt:lpstr>
      <vt:lpstr>Times New Roman</vt:lpstr>
      <vt:lpstr>Office Theme</vt:lpstr>
      <vt:lpstr>Getting Started With Python Programming</vt:lpstr>
      <vt:lpstr>Reminder!</vt:lpstr>
      <vt:lpstr>Tips For Success: Programming Sections</vt:lpstr>
      <vt:lpstr>Python</vt:lpstr>
      <vt:lpstr>Python History</vt:lpstr>
      <vt:lpstr>Working From Home</vt:lpstr>
      <vt:lpstr>Working From Home (Installing Python)</vt:lpstr>
      <vt:lpstr>Online Help: Official Python Site</vt:lpstr>
      <vt:lpstr>The Process Of Creating A Computer Program</vt:lpstr>
      <vt:lpstr>Types Of Translators</vt:lpstr>
      <vt:lpstr>Location Of My Online Examples</vt:lpstr>
      <vt:lpstr>The First Python Program</vt:lpstr>
      <vt:lpstr>Creating/Running Programs: One Operating System</vt:lpstr>
      <vt:lpstr>Creating/Running Programs: One Operating System (2)</vt:lpstr>
      <vt:lpstr>Important Reminders</vt:lpstr>
      <vt:lpstr>Section Summary: Writing A Small “Hello World” Program</vt:lpstr>
      <vt:lpstr>Variables</vt:lpstr>
      <vt:lpstr>The Assignment Operator: =</vt:lpstr>
      <vt:lpstr>Variable Naming Conventions</vt:lpstr>
      <vt:lpstr>Variable Naming Conventions (2)</vt:lpstr>
      <vt:lpstr>Variable Naming Conventions (2)</vt:lpstr>
      <vt:lpstr>Key Words In Python1</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By Default Output Is Unformatted</vt:lpstr>
      <vt:lpstr>Formatting Output</vt:lpstr>
      <vt:lpstr>Format Specifiers  (If There Is Time)</vt:lpstr>
      <vt:lpstr>Types Of Information That Can Be Formatted Via Format Specifiers (Placeholder) (If There Is Time)</vt:lpstr>
      <vt:lpstr>Formatting Effects Using Format Specifiers  (If There Is Time)</vt:lpstr>
      <vt:lpstr>One Application Of Format Specifiers  (If There Is Time)</vt:lpstr>
      <vt:lpstr>Section Summary: Formatting Output  (If There Is Time)</vt:lpstr>
      <vt:lpstr>Escape Codes/Characters</vt:lpstr>
      <vt:lpstr>Percent Sign1  (If There Is Time)</vt:lpstr>
      <vt:lpstr>Escape Codes (2)</vt:lpstr>
      <vt:lpstr>Escape Codes: Application</vt:lpstr>
      <vt:lpstr>Section Summary: Escape Codes</vt:lpstr>
      <vt:lpstr>Extra Practice</vt:lpstr>
      <vt:lpstr>Reminder: Variables</vt:lpstr>
      <vt:lpstr>Named Constants</vt:lpstr>
      <vt:lpstr>Why Use Named Constants</vt:lpstr>
      <vt:lpstr>Why Use Named Constants (2)</vt:lpstr>
      <vt:lpstr>Purpose Of Named Constants (3)</vt:lpstr>
      <vt:lpstr>Purpose Of Named Constants (4)</vt:lpstr>
      <vt:lpstr>Purpose Of Named Constants (5)</vt:lpstr>
      <vt:lpstr>When To Use A Named Constant?</vt:lpstr>
      <vt:lpstr>Extra Practice</vt:lpstr>
      <vt:lpstr>Section Summary: Named Constants</vt:lpstr>
      <vt:lpstr>Arithmetic Operators</vt:lpstr>
      <vt:lpstr>Order Of Operation</vt:lpstr>
      <vt:lpstr>Order Of Operation And Style</vt:lpstr>
      <vt:lpstr>Input</vt:lpstr>
      <vt:lpstr>Variables: Storing Information (If There Is Time)</vt:lpstr>
      <vt:lpstr>Variables: Storing Information (If There Is Time)</vt:lpstr>
      <vt:lpstr>Storing Integer Information (If There Is Time)</vt:lpstr>
      <vt:lpstr>Storing Real Numbers In The Form Of Floating Point  (If There Is Time)</vt:lpstr>
      <vt:lpstr>Storing Character Information (If There Is Time)</vt:lpstr>
      <vt:lpstr>Storing Information: Bottom Line</vt:lpstr>
      <vt:lpstr>Converting Between Different Types Of Information</vt:lpstr>
      <vt:lpstr>Converting Between Different Types Of Information (2)</vt:lpstr>
      <vt:lpstr>Converting Types: Extra Practice</vt:lpstr>
      <vt:lpstr>Converting Between Different Types Of Information: Getting Numeric Input</vt:lpstr>
      <vt:lpstr>Converting Between Different Types Of Information: Getting Numeric Input  (2)</vt:lpstr>
      <vt:lpstr>Section Summary: Input, Representations</vt:lpstr>
      <vt:lpstr>Program Documentation</vt:lpstr>
      <vt:lpstr>Program Documentation (2)</vt:lpstr>
      <vt:lpstr>Program Documentation (3)</vt:lpstr>
      <vt:lpstr>Program Documentation (4)</vt:lpstr>
      <vt:lpstr>Program Versioning And Back Ups</vt:lpstr>
      <vt:lpstr>Program Versioning And Back Ups</vt:lpstr>
      <vt:lpstr>Backing Up Your Work</vt:lpstr>
      <vt:lpstr>Types Of Documentation</vt:lpstr>
      <vt:lpstr>Header Documentation</vt:lpstr>
      <vt:lpstr>Inline Documentation</vt:lpstr>
      <vt:lpstr>Over-Documenting A Program</vt:lpstr>
      <vt:lpstr>Section Summary: Documentation</vt:lpstr>
      <vt:lpstr>Prewritten Python Functions</vt:lpstr>
      <vt:lpstr>Types Of Programming Errors</vt:lpstr>
      <vt:lpstr>Syntax/ Translation Errors</vt:lpstr>
      <vt:lpstr>Syntax/ Translation Errors (2)</vt:lpstr>
      <vt:lpstr>Some Common Syntax Errors</vt:lpstr>
      <vt:lpstr>Runtime Errors</vt:lpstr>
      <vt:lpstr>Runtime Error1: An Example</vt:lpstr>
      <vt:lpstr>Logic Errors</vt:lpstr>
      <vt:lpstr>Some Additional Examples Of Errors</vt:lpstr>
      <vt:lpstr>Practice Exercise</vt:lpstr>
      <vt:lpstr>Section Summary: The 3 Error Types</vt:lpstr>
      <vt:lpstr>Layout And Formatting</vt:lpstr>
      <vt:lpstr>Layout And Formatting: Example</vt:lpstr>
      <vt:lpstr>Section Summary: Layout And Formatting</vt:lpstr>
      <vt:lpstr>Extra: In Case You’re Interested</vt:lpstr>
      <vt:lpstr>After This Section You Should Now Know</vt:lpstr>
      <vt:lpstr>After This Section You Should Now Know (2)</vt:lpstr>
      <vt:lpstr>After This Section You Should Now Know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dc:title>
  <dc:creator>James Tam</dc:creator>
  <cp:lastModifiedBy>James Tam</cp:lastModifiedBy>
  <cp:revision>407</cp:revision>
  <dcterms:created xsi:type="dcterms:W3CDTF">2013-08-26T22:54:00Z</dcterms:created>
  <dcterms:modified xsi:type="dcterms:W3CDTF">2017-05-16T01:19:53Z</dcterms:modified>
</cp:coreProperties>
</file>