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1" autoAdjust="0"/>
  </p:normalViewPr>
  <p:slideViewPr>
    <p:cSldViewPr>
      <p:cViewPr varScale="1">
        <p:scale>
          <a:sx n="83" d="100"/>
          <a:sy n="83" d="100"/>
        </p:scale>
        <p:origin x="4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11/8/2016</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11/8/2016</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4</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11</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15</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16</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17</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20</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11/8/2016</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11/8/2016</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11/8/2016</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11/8/2016</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11/8/2016</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11/8/2016</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11/8/2016</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11/8/2016</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11/8/2016</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11/8/2016</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dirty="0" smtClean="0"/>
              <a:t>How do you come up with the algorithm/solution for determining the amount of change owed?</a:t>
            </a:r>
          </a:p>
          <a:p>
            <a:pPr lvl="1">
              <a:buFont typeface="Arial" charset="0"/>
              <a:buChar char="–"/>
              <a:defRPr/>
            </a:pPr>
            <a:r>
              <a:rPr lang="en-US" altLang="en-US" b="1" dirty="0" smtClean="0"/>
              <a:t>Don’t just shout the solution!</a:t>
            </a:r>
          </a:p>
          <a:p>
            <a:pPr marL="722313" lvl="2" indent="-188913">
              <a:buFont typeface="Arial" charset="0"/>
              <a:buChar char="•"/>
              <a:defRPr/>
            </a:pPr>
            <a:r>
              <a:rPr lang="en-US" altLang="en-US" dirty="0" smtClean="0"/>
              <a:t>The solution is just the answer to one specific problem: which really isn’t that important).</a:t>
            </a:r>
          </a:p>
          <a:p>
            <a:pPr lvl="1">
              <a:buFont typeface="Arial" charset="0"/>
              <a:buChar char="–"/>
              <a:defRPr/>
            </a:pPr>
            <a:r>
              <a:rPr lang="en-US" altLang="en-US" dirty="0" smtClean="0"/>
              <a:t> Instead think about </a:t>
            </a:r>
            <a:r>
              <a:rPr lang="en-US" altLang="en-US" i="1" dirty="0" smtClean="0"/>
              <a:t>how to come up with</a:t>
            </a:r>
            <a:r>
              <a:rPr lang="en-US" altLang="en-US" dirty="0" smtClean="0"/>
              <a:t> the solution</a:t>
            </a:r>
          </a:p>
          <a:p>
            <a:pPr marL="722313" lvl="2" indent="-188913">
              <a:buFont typeface="Arial" charset="0"/>
              <a:buChar char="•"/>
              <a:defRPr/>
            </a:pPr>
            <a:r>
              <a:rPr lang="en-US" altLang="en-US" sz="2000" dirty="0" smtClean="0"/>
              <a:t> </a:t>
            </a:r>
            <a:r>
              <a:rPr lang="en-US" altLang="en-US" dirty="0" smtClean="0"/>
              <a:t>This is the ability to come up with a solution to ANY problem as opposed to just knowing the solution to ONE problem.</a:t>
            </a:r>
            <a:endParaRPr lang="en-US" altLang="en-US" sz="2000" dirty="0" smtClean="0"/>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This problem is “too hard”? Path-finding was actually part of an old CPSC 231 assignment: </a:t>
            </a:r>
          </a:p>
          <a:p>
            <a:pPr lvl="1"/>
            <a:r>
              <a:rPr lang="en-US" altLang="en-US" smtClean="0">
                <a:ea typeface="ＭＳ Ｐゴシック" panose="020B0600070205080204" pitchFamily="34" charset="-128"/>
              </a:rPr>
              <a:t>Make the Balrog: ‘B’ chase the Fellowship: ‘F’ (Balrog ‘chases’ or “finds the path towards” the Fellowship.</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You can find the starting program under:</a:t>
            </a:r>
          </a:p>
          <a:p>
            <a:pPr lvl="1"/>
            <a:r>
              <a:rPr lang="en-US" altLang="en-US" sz="1800" smtClean="0">
                <a:latin typeface="Consolas" panose="020B0609020204030204" pitchFamily="49" charset="0"/>
                <a:ea typeface="ＭＳ Ｐゴシック" panose="020B0600070205080204" pitchFamily="34" charset="-128"/>
              </a:rPr>
              <a:t>/home/231/examples/problemSolving/chaseAlgorithm/outline.py</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Full game</a:t>
            </a:r>
          </a:p>
          <a:p>
            <a:pPr lvl="1"/>
            <a:r>
              <a:rPr lang="en-US" altLang="en-US" smtClean="0">
                <a:ea typeface="ＭＳ Ｐゴシック" panose="020B0600070205080204" pitchFamily="34" charset="-128"/>
              </a:rPr>
              <a:t>The game creates a 4x5 world</a:t>
            </a:r>
          </a:p>
          <a:p>
            <a:pPr lvl="1"/>
            <a:r>
              <a:rPr lang="en-US" altLang="en-US" smtClean="0">
                <a:ea typeface="ＭＳ Ｐゴシック" panose="020B0600070205080204" pitchFamily="34" charset="-128"/>
              </a:rPr>
              <a:t>Empty locations are set to a space ‘ ‘ while occupied locations consist either of ‘P’ (player) or ‘M’ (monster)</a:t>
            </a:r>
          </a:p>
          <a:p>
            <a:pPr lvl="1"/>
            <a:r>
              <a:rPr lang="en-US" altLang="en-US" smtClean="0">
                <a:ea typeface="ＭＳ Ｐゴシック" panose="020B0600070205080204" pitchFamily="34" charset="-128"/>
              </a:rPr>
              <a:t>The ‘player’ is always located at (2,2)</a:t>
            </a:r>
          </a:p>
          <a:p>
            <a:pPr lvl="1"/>
            <a:r>
              <a:rPr lang="en-US" altLang="en-US" smtClean="0">
                <a:ea typeface="ＭＳ Ｐゴシック" panose="020B0600070205080204" pitchFamily="34" charset="-128"/>
              </a:rPr>
              <a:t>The user is prompted for the starting location of the monster (no error checking under current version).</a:t>
            </a:r>
          </a:p>
          <a:p>
            <a:pPr lvl="1"/>
            <a:r>
              <a:rPr lang="en-US" altLang="en-US"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What exactly does chase mean? </a:t>
            </a:r>
          </a:p>
          <a:p>
            <a:pPr lvl="1"/>
            <a:r>
              <a:rPr lang="en-US" altLang="en-US" smtClean="0">
                <a:ea typeface="ＭＳ Ｐゴシック" panose="020B0600070205080204" pitchFamily="34" charset="-128"/>
              </a:rPr>
              <a:t>Move towards, get closer</a:t>
            </a:r>
          </a:p>
          <a:p>
            <a:r>
              <a:rPr lang="en-US" altLang="en-US" smtClean="0">
                <a:ea typeface="ＭＳ Ｐゴシック" panose="020B0600070205080204" pitchFamily="34" charset="-128"/>
              </a:rPr>
              <a:t>In order to determine what exactly ‘move towards’ means try:</a:t>
            </a:r>
          </a:p>
          <a:p>
            <a:pPr lvl="1"/>
            <a:r>
              <a:rPr lang="en-US" altLang="en-US"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63491"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62200" y="4570413"/>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32313"/>
            <a:ext cx="4238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18038"/>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24600" y="5872163"/>
            <a:ext cx="45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path" presetSubtype="0" accel="50000" decel="50000" fill="hold" nodeType="clickEffect">
                                  <p:stCondLst>
                                    <p:cond delay="0"/>
                                  </p:stCondLst>
                                  <p:childTnLst>
                                    <p:animMotion origin="layout" path="M 3.05556E-6 -2.96296E-6 L 0.03107 0.00023 C 0.03784 0.0088 0.04253 0.0044 0.05295 0.0044 C 0.06475 0.0044 0.08073 0.01019 0.08732 0.00162 L 0.11857 -2.96296E-6 " pathEditMode="relative" rAng="0" ptsTypes="FffFF">
                                      <p:cBhvr>
                                        <p:cTn id="34" dur="2000" fill="hold"/>
                                        <p:tgtEl>
                                          <p:spTgt spid="63492"/>
                                        </p:tgtEl>
                                        <p:attrNameLst>
                                          <p:attrName>ppt_x</p:attrName>
                                          <p:attrName>ppt_y</p:attrName>
                                        </p:attrNameLst>
                                      </p:cBhvr>
                                      <p:rCtr x="5920" y="509"/>
                                    </p:animMotion>
                                  </p:childTnLst>
                                  <p:subTnLst>
                                    <p:audio>
                                      <p:cMediaNode>
                                        <p:cTn display="0" masterRel="sameClick">
                                          <p:stCondLst>
                                            <p:cond evt="begin" delay="0">
                                              <p:tn val="33"/>
                                            </p:cond>
                                          </p:stCondLst>
                                          <p:endCondLst>
                                            <p:cond evt="onStopAudio" delay="0">
                                              <p:tgtEl>
                                                <p:sldTgt/>
                                              </p:tgtEl>
                                            </p:cond>
                                          </p:endCondLst>
                                        </p:cTn>
                                        <p:tgtEl>
                                          <p:sndTgt r:embed="rId3" name="MS900074722[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3.33333E-6 -1.48148E-6 L -0.2 -0.17454 " pathEditMode="relative" rAng="0" ptsTypes="AA">
                                      <p:cBhvr>
                                        <p:cTn id="46" dur="2000" fill="hold"/>
                                        <p:tgtEl>
                                          <p:spTgt spid="33"/>
                                        </p:tgtEl>
                                        <p:attrNameLst>
                                          <p:attrName>ppt_x</p:attrName>
                                          <p:attrName>ppt_y</p:attrName>
                                        </p:attrNameLst>
                                      </p:cBhvr>
                                      <p:rCtr x="-10000" y="-8727"/>
                                    </p:animMotion>
                                  </p:childTnLst>
                                  <p:subTnLst>
                                    <p:audio>
                                      <p:cMediaNode>
                                        <p:cTn display="0" masterRel="sameClick">
                                          <p:stCondLst>
                                            <p:cond evt="begin" delay="0">
                                              <p:tn val="45"/>
                                            </p:cond>
                                          </p:stCondLst>
                                          <p:endCondLst>
                                            <p:cond evt="onStopAudio" delay="0">
                                              <p:tgtEl>
                                                <p:sldTgt/>
                                              </p:tgtEl>
                                            </p:cond>
                                          </p:endCondLst>
                                        </p:cTn>
                                        <p:tgtEl>
                                          <p:sndTgt r:embed="rId3" name="MS90007472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One last note: the solution needed for this problem was fairly rudimentary.</a:t>
            </a:r>
          </a:p>
          <a:p>
            <a:pPr lvl="1"/>
            <a:r>
              <a:rPr lang="en-US" altLang="en-US" smtClean="0">
                <a:ea typeface="ＭＳ Ｐゴシック" panose="020B0600070205080204" pitchFamily="34" charset="-128"/>
              </a:rPr>
              <a:t>Ignored the possibility of obstacles, didn’t consider ‘optimal’ paths.</a:t>
            </a:r>
          </a:p>
          <a:p>
            <a:pPr lvl="1"/>
            <a:r>
              <a:rPr lang="en-US" altLang="en-US"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914400" y="2667000"/>
            <a:ext cx="625633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14400" y="65817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“Icewind Dale” </a:t>
            </a:r>
            <a:r>
              <a:rPr lang="en-US" altLang="en-US" sz="1200">
                <a:sym typeface="Symbol" panose="05050102010706020507" pitchFamily="18" charset="2"/>
              </a:rPr>
              <a:t></a:t>
            </a:r>
            <a:r>
              <a:rPr lang="en-US" altLang="en-US" sz="1200"/>
              <a:t>  Black Isle</a:t>
            </a:r>
          </a:p>
        </p:txBody>
      </p:sp>
      <p:sp>
        <p:nvSpPr>
          <p:cNvPr id="8" name="Rectangle 7"/>
          <p:cNvSpPr/>
          <p:nvPr/>
        </p:nvSpPr>
        <p:spPr>
          <a:xfrm>
            <a:off x="2895600" y="4495800"/>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p:nvPr/>
        </p:nvCxnSpPr>
        <p:spPr>
          <a:xfrm flipH="1" flipV="1">
            <a:off x="1905000" y="4191000"/>
            <a:ext cx="990600" cy="685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1828800" y="4457700"/>
            <a:ext cx="1066800" cy="4699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2057400" y="4927600"/>
            <a:ext cx="838200" cy="711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What is </a:t>
            </a:r>
            <a:r>
              <a:rPr lang="en-US" altLang="en-US" i="1" smtClean="0">
                <a:ea typeface="ＭＳ Ｐゴシック" panose="020B0600070205080204" pitchFamily="34" charset="-128"/>
              </a:rPr>
              <a:t>an algorithm</a:t>
            </a:r>
            <a:r>
              <a:rPr lang="en-US" altLang="en-US" smtClean="0">
                <a:ea typeface="ＭＳ Ｐゴシック" panose="020B0600070205080204" pitchFamily="34" charset="-128"/>
              </a:rPr>
              <a:t> for finding the word in the following collection that comes first (alphabetical order):</a:t>
            </a:r>
          </a:p>
          <a:p>
            <a:pPr lvl="1"/>
            <a:endParaRPr lang="en-US" altLang="en-US"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en-US" altLang="en-US" sz="2000">
                <a:latin typeface="Comic Sans MS" panose="030F0702030302020204" pitchFamily="66" charset="0"/>
              </a:rPr>
              <a:t>Dog</a:t>
            </a:r>
          </a:p>
          <a:p>
            <a:pPr eaLnBrk="1" hangingPunct="1">
              <a:spcBef>
                <a:spcPct val="0"/>
              </a:spcBef>
              <a:buFontTx/>
              <a:buChar char="•"/>
            </a:pPr>
            <a:r>
              <a:rPr lang="en-US" altLang="en-US" sz="2000">
                <a:latin typeface="Comic Sans MS" panose="030F0702030302020204" pitchFamily="66" charset="0"/>
              </a:rPr>
              <a:t>Cat</a:t>
            </a:r>
          </a:p>
          <a:p>
            <a:pPr eaLnBrk="1" hangingPunct="1">
              <a:spcBef>
                <a:spcPct val="0"/>
              </a:spcBef>
              <a:buFontTx/>
              <a:buChar char="•"/>
            </a:pPr>
            <a:r>
              <a:rPr lang="en-US" altLang="en-US" sz="2000">
                <a:latin typeface="Comic Sans MS" panose="030F0702030302020204" pitchFamily="66" charset="0"/>
              </a:rPr>
              <a:t>Bird</a:t>
            </a:r>
          </a:p>
          <a:p>
            <a:pPr eaLnBrk="1" hangingPunct="1">
              <a:spcBef>
                <a:spcPct val="0"/>
              </a:spcBef>
              <a:buFontTx/>
              <a:buChar char="•"/>
            </a:pPr>
            <a:r>
              <a:rPr lang="en-US" altLang="en-US" sz="200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a:buFont typeface="Arial" charset="0"/>
              <a:buChar char="•"/>
              <a:defRPr/>
            </a:pPr>
            <a:r>
              <a:rPr lang="en-US" altLang="en-US" dirty="0" smtClean="0"/>
              <a:t>There isn’t an exact prescribed formula or series of steps that you can learn and apply.</a:t>
            </a:r>
          </a:p>
          <a:p>
            <a:pPr>
              <a:buFont typeface="Arial" charset="0"/>
              <a:buChar char="•"/>
              <a:defRPr/>
            </a:pPr>
            <a:r>
              <a:rPr lang="en-US" altLang="en-US" dirty="0" smtClean="0"/>
              <a:t>This section cannot/will not provide you with a simple set of steps that you can memorize and apply in any situation.</a:t>
            </a:r>
          </a:p>
          <a:p>
            <a:pPr lvl="1">
              <a:buFont typeface="Arial" charset="0"/>
              <a:buChar char="–"/>
              <a:defRPr/>
            </a:pPr>
            <a:r>
              <a:rPr lang="en-US" altLang="en-US" dirty="0" smtClean="0"/>
              <a:t>Think about the many ways in which your assignments could have been implemented!</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21</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What 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If the problem is more abstract (e.g., mathematical and no obvious physical model can be created) </a:t>
            </a:r>
          </a:p>
          <a:p>
            <a:pPr lvl="1"/>
            <a:r>
              <a:rPr lang="en-US" altLang="en-US" smtClean="0">
                <a:ea typeface="ＭＳ Ｐゴシック" panose="020B0600070205080204" pitchFamily="34" charset="-128"/>
              </a:rPr>
              <a:t>For simple problems this may not be an issue (you can immediately see the solution).</a:t>
            </a:r>
          </a:p>
          <a:p>
            <a:pPr lvl="1"/>
            <a:r>
              <a:rPr lang="en-US" altLang="en-US" smtClean="0">
                <a:ea typeface="ＭＳ Ｐゴシック" panose="020B0600070205080204" pitchFamily="34" charset="-128"/>
              </a:rPr>
              <a:t>For more complex problems you may be unable to come with the general solution for the program. </a:t>
            </a:r>
          </a:p>
          <a:p>
            <a:pPr lvl="1"/>
            <a:r>
              <a:rPr lang="en-US" altLang="en-US" b="1" smtClean="0">
                <a:ea typeface="ＭＳ Ｐゴシック" panose="020B0600070205080204" pitchFamily="34" charset="-128"/>
              </a:rPr>
              <a:t>Extrapolate the specific to the general</a:t>
            </a:r>
            <a:r>
              <a:rPr lang="en-US" altLang="en-US"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smtClean="0">
                <a:ea typeface="ＭＳ Ｐゴシック" panose="020B0600070205080204" pitchFamily="34" charset="-128"/>
              </a:rPr>
              <a:t>If you can’t get the general formula then try working out the solution to a few more specific examples.</a:t>
            </a:r>
          </a:p>
          <a:p>
            <a:pPr>
              <a:buFontTx/>
              <a:buNone/>
            </a:pP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Algorithm != Program 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Although program code is an example of an algorithm not all algorithms must take the form of a computer program.</a:t>
            </a:r>
          </a:p>
          <a:p>
            <a:r>
              <a:rPr lang="en-US" altLang="en-US" smtClean="0">
                <a:ea typeface="ＭＳ Ｐゴシック" panose="020B0600070205080204" pitchFamily="34" charset="-128"/>
              </a:rPr>
              <a:t>Algorithms due include code but it can take other forms:</a:t>
            </a:r>
          </a:p>
          <a:p>
            <a:pPr lvl="1"/>
            <a:r>
              <a:rPr lang="en-US" altLang="en-US" smtClean="0">
                <a:ea typeface="ＭＳ Ｐゴシック" panose="020B0600070205080204" pitchFamily="34" charset="-128"/>
              </a:rPr>
              <a:t>Pseudo code</a:t>
            </a:r>
          </a:p>
          <a:p>
            <a:pPr lvl="1"/>
            <a:r>
              <a:rPr lang="en-US" altLang="en-US" smtClean="0">
                <a:ea typeface="ＭＳ Ｐゴシック" panose="020B0600070205080204" pitchFamily="34" charset="-128"/>
              </a:rPr>
              <a:t>Flowchart diagrams</a:t>
            </a:r>
          </a:p>
          <a:p>
            <a:r>
              <a:rPr lang="en-US" altLang="en-US" smtClean="0">
                <a:ea typeface="ＭＳ Ｐゴシック" panose="020B0600070205080204" pitchFamily="34" charset="-128"/>
              </a:rPr>
              <a:t>The advantage of specifying an algorithm in pseudo code or a diagram is that you don’t have worry about all the details of syntax.</a:t>
            </a:r>
          </a:p>
          <a:p>
            <a:pPr lvl="1"/>
            <a:r>
              <a:rPr lang="en-US" altLang="en-US" smtClean="0">
                <a:ea typeface="ＭＳ Ｐゴシック" panose="020B0600070205080204" pitchFamily="34" charset="-128"/>
              </a:rPr>
              <a:t>In the beginning you can focus on just one thing: finding answer to the problem rather than issues such as “How do I do this in Python?”…reduces complexity.</a:t>
            </a:r>
          </a:p>
          <a:p>
            <a:pPr lvl="1"/>
            <a:r>
              <a:rPr lang="en-US" altLang="en-US" smtClean="0">
                <a:ea typeface="ＭＳ Ｐゴシック" panose="020B0600070205080204" pitchFamily="34" charset="-128"/>
              </a:rPr>
              <a:t>Then when you have created a solution you can worry about issues such as syntax.</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76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1300"/>
            <a:ext cx="6477000" cy="944563"/>
          </a:xfrm>
        </p:spPr>
        <p:txBody>
          <a:bodyPr>
            <a:normAutofit fontScale="90000"/>
          </a:bodyPr>
          <a:lstStyle/>
          <a:p>
            <a:pPr>
              <a:defRPr/>
            </a:pPr>
            <a:r>
              <a:rPr lang="en-US" dirty="0" smtClean="0"/>
              <a:t>How To Find the Algorithm: Pseudo Code</a:t>
            </a:r>
            <a:endParaRPr lang="en-US" dirty="0"/>
          </a:p>
        </p:txBody>
      </p:sp>
      <p:sp>
        <p:nvSpPr>
          <p:cNvPr id="22531" name="TextBox 3"/>
          <p:cNvSpPr txBox="1">
            <a:spLocks noChangeArrowheads="1"/>
          </p:cNvSpPr>
          <p:nvPr/>
        </p:nvSpPr>
        <p:spPr bwMode="auto">
          <a:xfrm rot="-1220879">
            <a:off x="6715125" y="342900"/>
            <a:ext cx="236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cs typeface="Arial" panose="020B0604020202020204" pitchFamily="34" charset="0"/>
              </a:rPr>
              <a:t>Already covered this term: lecture</a:t>
            </a:r>
          </a:p>
        </p:txBody>
      </p:sp>
      <p:sp>
        <p:nvSpPr>
          <p:cNvPr id="22532" name="TextBox 4"/>
          <p:cNvSpPr txBox="1">
            <a:spLocks noChangeArrowheads="1"/>
          </p:cNvSpPr>
          <p:nvPr/>
        </p:nvSpPr>
        <p:spPr bwMode="auto">
          <a:xfrm rot="-1220879">
            <a:off x="-38100" y="390525"/>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cs typeface="Arial" panose="020B0604020202020204" pitchFamily="34" charset="0"/>
              </a:rPr>
              <a:t>Already covered this term: lecture</a:t>
            </a:r>
          </a:p>
        </p:txBody>
      </p:sp>
      <p:sp>
        <p:nvSpPr>
          <p:cNvPr id="22533" name="TextBox 5"/>
          <p:cNvSpPr txBox="1">
            <a:spLocks noChangeArrowheads="1"/>
          </p:cNvSpPr>
          <p:nvPr/>
        </p:nvSpPr>
        <p:spPr bwMode="auto">
          <a:xfrm>
            <a:off x="2514600" y="1704975"/>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Comic Sans MS" panose="030F0702030302020204" pitchFamily="66" charset="0"/>
                <a:cs typeface="Arial" panose="020B0604020202020204" pitchFamily="34" charset="0"/>
              </a:rPr>
              <a:t>Pseudo code: validating birth</a:t>
            </a:r>
          </a:p>
        </p:txBody>
      </p:sp>
      <p:sp>
        <p:nvSpPr>
          <p:cNvPr id="22534" name="Rectangle 2"/>
          <p:cNvSpPr>
            <a:spLocks noChangeArrowheads="1"/>
          </p:cNvSpPr>
          <p:nvPr/>
        </p:nvSpPr>
        <p:spPr bwMode="auto">
          <a:xfrm>
            <a:off x="2239963" y="2228850"/>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800">
                <a:latin typeface="Comic Sans MS" panose="030F0702030302020204" pitchFamily="66" charset="0"/>
              </a:rPr>
              <a:t>While (month is not between 1 and 12)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month</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31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31)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30 days) then </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30)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has 29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29)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Show month and day of birth</a:t>
            </a:r>
          </a:p>
        </p:txBody>
      </p:sp>
    </p:spTree>
    <p:extLst>
      <p:ext uri="{BB962C8B-B14F-4D97-AF65-F5344CB8AC3E}">
        <p14:creationId xmlns:p14="http://schemas.microsoft.com/office/powerpoint/2010/main" val="181479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It can specified at different levels of detail (very general to very specific).</a:t>
            </a:r>
          </a:p>
          <a:p>
            <a:r>
              <a:rPr lang="en-US" altLang="en-US" smtClean="0">
                <a:ea typeface="ＭＳ Ｐゴシック" panose="020B0600070205080204" pitchFamily="34" charset="-128"/>
              </a:rPr>
              <a:t>There is not a hard and fast rule for the detail level.</a:t>
            </a:r>
          </a:p>
          <a:p>
            <a:r>
              <a:rPr lang="en-US" altLang="en-US" smtClean="0">
                <a:ea typeface="ＭＳ Ｐゴシック" panose="020B0600070205080204" pitchFamily="34" charset="-128"/>
              </a:rPr>
              <a:t>Guidelines:</a:t>
            </a:r>
          </a:p>
          <a:p>
            <a:pPr lvl="1"/>
            <a:r>
              <a:rPr lang="en-US" altLang="en-US"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mtClean="0">
                <a:latin typeface="Times New Roman" panose="02020603050405020304" pitchFamily="18" charset="0"/>
                <a:ea typeface="ＭＳ Ｐゴシック" panose="020B0600070205080204" pitchFamily="34" charset="-128"/>
              </a:rPr>
              <a:t>(</a:t>
            </a:r>
            <a:r>
              <a:rPr lang="en-US" altLang="en-US" smtClean="0">
                <a:ea typeface="ＭＳ Ｐゴシック" panose="020B0600070205080204" pitchFamily="34" charset="-128"/>
              </a:rPr>
              <a:t>Paraphrased from the book “Pascal: An introduction to the Art and Science of Programming” by Walter J. Savitch.</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01092" name="Text Box 4"/>
          <p:cNvSpPr txBox="1">
            <a:spLocks noChangeArrowheads="1"/>
          </p:cNvSpPr>
          <p:nvPr/>
        </p:nvSpPr>
        <p:spPr bwMode="auto">
          <a:xfrm>
            <a:off x="1066800" y="3048000"/>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1056190" y="4906169"/>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40271</TotalTime>
  <Words>2303</Words>
  <Application>Microsoft Office PowerPoint</Application>
  <PresentationFormat>On-screen Show (4:3)</PresentationFormat>
  <Paragraphs>148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How To Come With An Algorithm/Solution</vt:lpstr>
      <vt:lpstr>How To Come With An Algorithm/Solution (2)</vt:lpstr>
      <vt:lpstr>Algorithm != Program Code</vt:lpstr>
      <vt:lpstr>How To Find the Algorithm: Pseudo Code</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Composites: strings, lists, tuples</dc:title>
  <dc:creator>James Tam</dc:creator>
  <cp:lastModifiedBy>James Tam</cp:lastModifiedBy>
  <cp:revision>837</cp:revision>
  <dcterms:created xsi:type="dcterms:W3CDTF">2013-08-26T22:54:00Z</dcterms:created>
  <dcterms:modified xsi:type="dcterms:W3CDTF">2016-11-08T21:52:32Z</dcterms:modified>
</cp:coreProperties>
</file>