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9" r:id="rId3"/>
    <p:sldId id="261" r:id="rId4"/>
    <p:sldId id="263" r:id="rId5"/>
    <p:sldId id="313" r:id="rId6"/>
    <p:sldId id="265" r:id="rId7"/>
    <p:sldId id="312" r:id="rId8"/>
    <p:sldId id="270" r:id="rId9"/>
    <p:sldId id="296" r:id="rId10"/>
    <p:sldId id="297" r:id="rId11"/>
    <p:sldId id="273" r:id="rId12"/>
    <p:sldId id="274" r:id="rId13"/>
    <p:sldId id="310" r:id="rId14"/>
    <p:sldId id="314" r:id="rId15"/>
    <p:sldId id="276" r:id="rId16"/>
    <p:sldId id="305" r:id="rId17"/>
    <p:sldId id="298" r:id="rId18"/>
    <p:sldId id="277" r:id="rId19"/>
    <p:sldId id="280" r:id="rId20"/>
    <p:sldId id="282" r:id="rId21"/>
    <p:sldId id="283" r:id="rId22"/>
    <p:sldId id="285" r:id="rId23"/>
    <p:sldId id="299" r:id="rId24"/>
    <p:sldId id="287" r:id="rId25"/>
    <p:sldId id="306" r:id="rId26"/>
    <p:sldId id="300" r:id="rId27"/>
    <p:sldId id="288" r:id="rId28"/>
    <p:sldId id="289" r:id="rId29"/>
    <p:sldId id="291" r:id="rId30"/>
    <p:sldId id="292" r:id="rId31"/>
    <p:sldId id="293" r:id="rId32"/>
    <p:sldId id="301" r:id="rId33"/>
    <p:sldId id="302" r:id="rId34"/>
    <p:sldId id="294" r:id="rId35"/>
    <p:sldId id="307" r:id="rId36"/>
    <p:sldId id="315" r:id="rId37"/>
    <p:sldId id="308" r:id="rId38"/>
    <p:sldId id="303" r:id="rId39"/>
    <p:sldId id="295" r:id="rId40"/>
    <p:sldId id="304" r:id="rId41"/>
    <p:sldId id="311" r:id="rId42"/>
    <p:sldId id="317" r:id="rId43"/>
    <p:sldId id="31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36" autoAdjust="0"/>
    <p:restoredTop sz="95238" autoAdjust="0"/>
  </p:normalViewPr>
  <p:slideViewPr>
    <p:cSldViewPr>
      <p:cViewPr varScale="1">
        <p:scale>
          <a:sx n="83" d="100"/>
          <a:sy n="83" d="100"/>
        </p:scale>
        <p:origin x="9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728"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9469B8-C6FC-4078-A43A-0454E9D51563}" type="datetimeFigureOut">
              <a:rPr lang="en-US"/>
              <a:pPr>
                <a:defRPr/>
              </a:pPr>
              <a:t>6/19/2017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A brief introduction into computer science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8ECD3D-BD7F-4879-94C5-ECBAF8EBD7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4CE3E9-A588-4652-8D11-222A1F73D1D2}" type="datetimeFigureOut">
              <a:rPr lang="en-US"/>
              <a:pPr>
                <a:defRPr/>
              </a:pPr>
              <a:t>6/19/2017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63CA86-79D9-4533-8E30-EE64731E180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Some even go so far as to describe graphics as everything on the computer excluding sound or text</a:t>
            </a:r>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Issue: How do you make the image look realistic: textures, colors, lighting effects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ASCII graphics: graphics weren’t really ‘graphics’</a:t>
            </a:r>
          </a:p>
          <a:p>
            <a:pPr marL="171450" indent="-171450">
              <a:buFontTx/>
              <a:buChar char="•"/>
            </a:pPr>
            <a:r>
              <a:rPr lang="en-US" altLang="en-US" smtClean="0"/>
              <a:t>Pong: early games that had actual graphics in the modern sense (albeit in a primitive form)</a:t>
            </a:r>
          </a:p>
          <a:p>
            <a:pPr marL="171450" indent="-171450">
              <a:buFontTx/>
              <a:buChar char="•"/>
            </a:pPr>
            <a:r>
              <a:rPr lang="en-US" altLang="en-US" smtClean="0"/>
              <a:t>Battlezone and games like it employed ‘high quality’ vector graphics</a:t>
            </a:r>
          </a:p>
          <a:p>
            <a:pPr marL="171450" indent="-171450">
              <a:buFontTx/>
              <a:buChar char="•"/>
            </a:pPr>
            <a:r>
              <a:rPr lang="en-US" altLang="en-US" smtClean="0"/>
              <a:t>Pacman: color graphics</a:t>
            </a:r>
          </a:p>
          <a:p>
            <a:pPr marL="171450" indent="-171450">
              <a:buFontTx/>
              <a:buChar char="•"/>
            </a:pPr>
            <a:r>
              <a:rPr lang="en-US" altLang="en-US" smtClean="0"/>
              <a:t>Dragon’s lair: graphics taking a leap forward, almost as good as a cartoon</a:t>
            </a:r>
          </a:p>
          <a:p>
            <a:pPr marL="171450" indent="-171450">
              <a:buFontTx/>
              <a:buChar char="•"/>
            </a:pPr>
            <a:r>
              <a:rPr lang="en-US" altLang="en-US" smtClean="0"/>
              <a:t>Mortal Kombat: digitized graphics (and gore) was highly contraversial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B5631D-3785-48E0-94BD-73C4C50B2668}" type="slidenum">
              <a:rPr lang="en-US" altLang="en-US"/>
              <a:pPr eaLnBrk="1" hangingPunct="1"/>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(Author): By automatically I mean in a way that does not need careful manual tweaking by an artist/expert.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Animation: studies with ways to represent and manipulate motion</a:t>
            </a:r>
          </a:p>
          <a:p>
            <a:r>
              <a:rPr lang="en-US" altLang="en-US" smtClean="0"/>
              <a:t>Modeling: creating the basic structure</a:t>
            </a:r>
          </a:p>
          <a:p>
            <a:r>
              <a:rPr lang="en-US" altLang="en-US" smtClean="0"/>
              <a:t>Rendering: given a model, produce a realistic image or appearance from it</a:t>
            </a:r>
          </a:p>
          <a:p>
            <a:r>
              <a:rPr lang="en-US" altLang="en-US" smtClean="0"/>
              <a:t>Imaging: image editing e.g., Chromakeying, reversing/mirror images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801D797-4CAD-45A1-939C-321892087886}" type="slidenum">
              <a:rPr lang="en-US" altLang="en-US"/>
              <a:pPr eaLnBrk="1" hangingPunct="1"/>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Intelligence often shown in movies as ability to recall facts</a:t>
            </a:r>
          </a:p>
          <a:p>
            <a:pPr>
              <a:buFontTx/>
              <a:buChar char="-"/>
            </a:pPr>
            <a:r>
              <a:rPr lang="en-CA" altLang="en-US" smtClean="0"/>
              <a:t>Better representation would be able to come up with something completely new</a:t>
            </a:r>
          </a:p>
          <a:p>
            <a:pPr>
              <a:buFontTx/>
              <a:buChar char="-"/>
            </a:pPr>
            <a:r>
              <a:rPr lang="en-CA" altLang="en-US" smtClean="0"/>
              <a:t>Or come up with an answer to a problem that doesn’t just involve brute calculations e.g., devising a manned probe to Mars given resource constraints and current technology</a:t>
            </a:r>
          </a:p>
          <a:p>
            <a:pPr>
              <a:buFontTx/>
              <a:buChar char="-"/>
            </a:pPr>
            <a:endParaRPr lang="en-CA" altLang="en-US" smtClean="0"/>
          </a:p>
          <a:p>
            <a:pPr>
              <a:buFontTx/>
              <a:buChar char="-"/>
            </a:pPr>
            <a:endParaRPr lang="en-CA"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Example like A5: the defender learns from the attacker’s past attacks</a:t>
            </a:r>
          </a:p>
          <a:p>
            <a:pPr>
              <a:buFontTx/>
              <a:buChar char="•"/>
            </a:pPr>
            <a:r>
              <a:rPr lang="en-US" altLang="en-US" smtClean="0"/>
              <a:t>Neural networks imitate the brain's ability to sort out patterns and learn from trial and error, discerning and extracting the relationships that underlie the data with which it is presented.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Turing test</a:t>
            </a:r>
          </a:p>
          <a:p>
            <a:pPr>
              <a:buFontTx/>
              <a:buChar char="-"/>
            </a:pPr>
            <a:r>
              <a:rPr lang="en-CA" altLang="en-US" smtClean="0"/>
              <a:t>Have a test participant interrogate a computer and a person via teletype.</a:t>
            </a:r>
          </a:p>
          <a:p>
            <a:pPr>
              <a:buFontTx/>
              <a:buChar char="-"/>
            </a:pPr>
            <a:r>
              <a:rPr lang="en-CA" altLang="en-US" smtClean="0"/>
              <a:t>If the participant can't tell the difference between the two then you have successfully created an artificial intelligence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Picture:</a:t>
            </a:r>
          </a:p>
          <a:p>
            <a:r>
              <a:rPr lang="en-CA" altLang="en-US" smtClean="0"/>
              <a:t>Which face would be recognized as a face using face-recognizing technology?</a:t>
            </a:r>
          </a:p>
          <a:p>
            <a:endParaRPr lang="en-CA" altLang="en-US" smtClean="0"/>
          </a:p>
          <a:p>
            <a:r>
              <a:rPr lang="en-CA" altLang="en-US" smtClean="0"/>
              <a:t>http://money.cnn.com/2014/09/16/technology/security/fbi-facial-recognition/index.html?iid=SF_T_Lead&amp;hpt=hp_bn5</a:t>
            </a:r>
          </a:p>
          <a:p>
            <a:endParaRPr lang="en-CA" altLang="en-US" smtClean="0"/>
          </a:p>
          <a:p>
            <a:r>
              <a:rPr lang="en-CA" altLang="en-US" smtClean="0"/>
              <a:t>Determining what defines based on it's appearance</a:t>
            </a:r>
            <a:br>
              <a:rPr lang="en-CA" altLang="en-US" smtClean="0"/>
            </a:br>
            <a:r>
              <a:rPr lang="en-US" altLang="en-US" smtClean="0"/>
              <a:t>Capture of video</a:t>
            </a:r>
          </a:p>
          <a:p>
            <a:pPr>
              <a:buFontTx/>
              <a:buChar char="•"/>
            </a:pPr>
            <a:r>
              <a:rPr lang="en-US" altLang="en-US" smtClean="0"/>
              <a:t>Capture video of a runner who wears reflective balls. </a:t>
            </a:r>
          </a:p>
          <a:p>
            <a:pPr>
              <a:buFontTx/>
              <a:buChar char="•"/>
            </a:pPr>
            <a:r>
              <a:rPr lang="en-US" altLang="en-US" smtClean="0"/>
              <a:t>The reflective areas highlight key parts of the person’s body.</a:t>
            </a:r>
          </a:p>
          <a:p>
            <a:endParaRPr lang="en-US" altLang="en-US" smtClean="0"/>
          </a:p>
          <a:p>
            <a:r>
              <a:rPr lang="en-US" altLang="en-US" smtClean="0"/>
              <a:t>Computerized data</a:t>
            </a:r>
          </a:p>
          <a:p>
            <a:pPr>
              <a:buFontTx/>
              <a:buChar char="•"/>
            </a:pPr>
            <a:r>
              <a:rPr lang="en-US" altLang="en-US" smtClean="0"/>
              <a:t>The images are shown to expert running experts who analyze the person’s running style (what’s good, what’s bad and can be improved).</a:t>
            </a:r>
          </a:p>
          <a:p>
            <a:endParaRPr lang="en-US" altLang="en-US" smtClean="0"/>
          </a:p>
          <a:p>
            <a:r>
              <a:rPr lang="en-US" altLang="en-US" smtClean="0"/>
              <a:t>Based on the experts opinions on what is good and bad running form program the computer so it can analyze someone’s running style </a:t>
            </a:r>
          </a:p>
          <a:p>
            <a:pPr>
              <a:buFontTx/>
              <a:buChar char="•"/>
            </a:pPr>
            <a:r>
              <a:rPr lang="en-US" altLang="en-US" smtClean="0"/>
              <a:t>The computer analysis was as good or better than the coaches opinions that the program’s information was based on.</a:t>
            </a:r>
          </a:p>
          <a:p>
            <a:pPr>
              <a:buFontTx/>
              <a:buChar char="•"/>
            </a:pPr>
            <a:endParaRPr lang="en-US" altLang="en-US" smtClean="0"/>
          </a:p>
          <a:p>
            <a:pPr>
              <a:buFontTx/>
              <a:buChar char="•"/>
            </a:pPr>
            <a:endParaRPr lang="en-US" altLang="en-US" smtClean="0"/>
          </a:p>
          <a:p>
            <a:pPr>
              <a:buFontTx/>
              <a:buChar char="-"/>
            </a:pPr>
            <a:endParaRPr lang="en-CA"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Recognition:</a:t>
            </a:r>
          </a:p>
          <a:p>
            <a:r>
              <a:rPr lang="en-US" altLang="en-US" smtClean="0"/>
              <a:t>e.g., Image-based searches: TinEye and Google goggles – rather than type search string submit an image and it searches for information for that image</a:t>
            </a:r>
          </a:p>
          <a:p>
            <a:r>
              <a:rPr lang="en-US" altLang="en-US" smtClean="0"/>
              <a:t>e.g., Identification – it recognizes a particular image (security process)</a:t>
            </a:r>
          </a:p>
          <a:p>
            <a:endParaRPr lang="en-US" altLang="en-US" smtClean="0"/>
          </a:p>
          <a:p>
            <a:endParaRPr lang="en-US" altLang="en-US" smtClean="0"/>
          </a:p>
          <a:p>
            <a:r>
              <a:rPr lang="en-US" altLang="en-US" smtClean="0"/>
              <a:t>Restoration:</a:t>
            </a:r>
          </a:p>
          <a:p>
            <a:r>
              <a:rPr lang="en-US" altLang="en-US" smtClean="0"/>
              <a:t>Needs to distinguish garbage from data</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98E05-71A9-413E-B413-8104B627893B}" type="slidenum">
              <a:rPr lang="en-US" altLang="en-US"/>
              <a:pPr eaLnBrk="1" hangingPunct="1"/>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Problem solving need not be simplistic code examples that first year students have seen thus far</a:t>
            </a:r>
          </a:p>
          <a:p>
            <a:pPr marL="171450" indent="-171450">
              <a:buFontTx/>
              <a:buChar char="•"/>
            </a:pPr>
            <a:r>
              <a:rPr lang="en-US" altLang="en-US" smtClean="0"/>
              <a:t>Graphics: creating algorithms for producing realistic images (e.g. shown is the work of a former grad student here)</a:t>
            </a:r>
          </a:p>
          <a:p>
            <a:pPr marL="171450" indent="-171450">
              <a:buFontTx/>
              <a:buChar char="•"/>
            </a:pPr>
            <a:r>
              <a:rPr lang="en-US" altLang="en-US" smtClean="0"/>
              <a:t>InfoViz: how to represent large sets of data so users can find and make sense of the information (e.g. shown is the visualization of stock market information and the actual work of a former undergrad student)</a:t>
            </a:r>
          </a:p>
          <a:p>
            <a:pPr marL="171450" indent="-171450">
              <a:buFontTx/>
              <a:buChar char="•"/>
            </a:pPr>
            <a:r>
              <a:rPr lang="en-US" altLang="en-US" smtClean="0"/>
              <a:t>AI (multi-agent) Jorg’s work with EA: his agents would ‘play’ the FIFA soccer game and try to find bugs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Indicate that some of the coding conventions we’ve talked about employ principles of software engineering e.g., avoiding the use of the global variables, using named constants so that the program is easier to maintain.</a:t>
            </a:r>
          </a:p>
          <a:p>
            <a:pPr>
              <a:buFontTx/>
              <a:buChar char="•"/>
            </a:pPr>
            <a:r>
              <a:rPr lang="en-US" altLang="en-US" smtClean="0"/>
              <a:t>Pair programming:</a:t>
            </a:r>
          </a:p>
          <a:p>
            <a:pPr lvl="1">
              <a:buFontTx/>
              <a:buChar char="•"/>
            </a:pPr>
            <a:r>
              <a:rPr lang="en-US" altLang="en-US" b="1" smtClean="0"/>
              <a:t>Driver:</a:t>
            </a:r>
            <a:r>
              <a:rPr lang="en-US" altLang="en-US" smtClean="0"/>
              <a:t> who actively types at the computer or records a design</a:t>
            </a:r>
          </a:p>
          <a:p>
            <a:pPr lvl="1">
              <a:buFontTx/>
              <a:buChar char="•"/>
            </a:pPr>
            <a:r>
              <a:rPr lang="en-US" altLang="en-US" b="1" smtClean="0"/>
              <a:t>Navigator:</a:t>
            </a:r>
            <a:r>
              <a:rPr lang="en-US" altLang="en-US" smtClean="0"/>
              <a:t> who watches the work of the driver and attentively identifies problems, asks clarifying questions, and makes suggestions. </a:t>
            </a:r>
          </a:p>
          <a:p>
            <a:pPr lvl="1">
              <a:buFontTx/>
              <a:buChar char="•"/>
            </a:pPr>
            <a:r>
              <a:rPr lang="en-US" altLang="en-US" smtClean="0"/>
              <a:t>Between the two students, they can generally figure out most problems and can avoid pesky syntax and semantic errors that can cost many hours to debug. </a:t>
            </a:r>
            <a:endParaRPr lang="en-CA" altLang="en-US" smtClean="0"/>
          </a:p>
          <a:p>
            <a:pPr>
              <a:buFontTx/>
              <a:buChar char="•"/>
            </a:pPr>
            <a:endParaRPr lang="en-CA"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Object-Oriented and the Top down approach can be viewed as a form of design pattern.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Human factor:</a:t>
            </a:r>
          </a:p>
          <a:p>
            <a:pPr marL="171450" indent="-171450">
              <a:buFont typeface="Arial" panose="020B0604020202020204" pitchFamily="34" charset="0"/>
              <a:buChar char="•"/>
              <a:defRPr/>
            </a:pPr>
            <a:r>
              <a:rPr lang="en-US" dirty="0" smtClean="0"/>
              <a:t>Most people know enough not to believe junk mail that says they need to verify account information especially when the recipient is blocked out</a:t>
            </a:r>
          </a:p>
          <a:p>
            <a:pPr marL="171450" indent="-171450">
              <a:buFont typeface="Arial" panose="020B0604020202020204" pitchFamily="34" charset="0"/>
              <a:buChar char="•"/>
              <a:defRPr/>
            </a:pPr>
            <a:r>
              <a:rPr lang="en-US" dirty="0" smtClean="0"/>
              <a:t>Some more sophisticated letters have links that mimic the appearance of the actual source (e.g., corporate images, actual links to company website but the login one is fake)</a:t>
            </a:r>
          </a:p>
          <a:p>
            <a:pPr marL="171450" indent="-171450">
              <a:buFont typeface="Arial" panose="020B0604020202020204" pitchFamily="34" charset="0"/>
              <a:buChar char="•"/>
              <a:defRPr/>
            </a:pPr>
            <a:r>
              <a:rPr lang="en-US" dirty="0" smtClean="0"/>
              <a:t>Talk about Google and how they integrate everything: email, social networking and other websites. May allow for better spoofing (e.g., get relationship info from Google+ and then when they send emails to your contacts they can also add in relationship info to make it more likely for you to believe that the letter is real, if you write them back asking for a confirmation question, their/your social networking information may provide some answers). This in contrast to keeping email and personal relationship info separate.</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1A0D353-AA1C-4E2D-A03B-6DF102E17B16}" type="slidenum">
              <a:rPr lang="en-US" altLang="en-US"/>
              <a:pPr eaLnBrk="1" hangingPunct="1"/>
              <a:t>35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Some say that educating the person behind all the security (user) is an even bigger issue than securing the technology</a:t>
            </a:r>
          </a:p>
          <a:p>
            <a:pPr marL="171450" indent="-171450">
              <a:buFontTx/>
              <a:buChar char="•"/>
            </a:pPr>
            <a:r>
              <a:rPr lang="en-US" altLang="en-US" smtClean="0"/>
              <a:t>Which one of the emails is ‘fake’?</a:t>
            </a:r>
          </a:p>
          <a:p>
            <a:pPr marL="171450" indent="-171450">
              <a:buFontTx/>
              <a:buChar char="•"/>
            </a:pPr>
            <a:r>
              <a:rPr lang="en-US" altLang="en-US" smtClean="0"/>
              <a:t>Mutual funds email real, rest are are fAke</a:t>
            </a:r>
          </a:p>
          <a:p>
            <a:pPr marL="171450" indent="-171450">
              <a:buFontTx/>
              <a:buChar char="•"/>
            </a:pP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AAAACF-0854-4592-8AE1-2BEDA5214D79}" type="slidenum">
              <a:rPr lang="en-US" altLang="en-US"/>
              <a:pPr eaLnBrk="1" hangingPunct="1"/>
              <a:t>36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Do a discussion, ask them to list areas of CPSC  that they think can apply to games programming and why</a:t>
            </a:r>
          </a:p>
          <a:p>
            <a:pPr>
              <a:buFontTx/>
              <a:buChar char="•"/>
            </a:pPr>
            <a:endParaRPr lang="en-US" altLang="en-US" smtClean="0"/>
          </a:p>
          <a:p>
            <a:pPr>
              <a:buFontTx/>
              <a:buChar char="•"/>
            </a:pPr>
            <a:r>
              <a:rPr lang="en-US" altLang="en-US" b="1" smtClean="0"/>
              <a:t>Show a good games video e.g., nintendogs</a:t>
            </a:r>
          </a:p>
          <a:p>
            <a:pPr>
              <a:buFontTx/>
              <a:buChar char="•"/>
            </a:pPr>
            <a:r>
              <a:rPr lang="en-US" altLang="en-US" b="1" smtClean="0"/>
              <a:t>Show student game: Aeon clash</a:t>
            </a:r>
          </a:p>
          <a:p>
            <a:endParaRPr lang="en-US" alt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These are technical issues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Ask students to solicit their own examples and experiences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00A9-0A3C-4752-83D2-B8DF94DA92FE}"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It may be idea to say you will make easy to use software and technology</a:t>
            </a:r>
          </a:p>
          <a:p>
            <a:pPr>
              <a:buFontTx/>
              <a:buChar char="•"/>
            </a:pPr>
            <a:r>
              <a:rPr lang="en-CA" altLang="en-US" smtClean="0"/>
              <a:t>In some complex task domains making ‘easy to use’ software may not be possible (leaves out important aspects of the task e.g., 3D drawing tools)</a:t>
            </a:r>
          </a:p>
          <a:p>
            <a:pPr>
              <a:buFontTx/>
              <a:buChar char="•"/>
            </a:pPr>
            <a:r>
              <a:rPr lang="en-CA" altLang="en-US" smtClean="0"/>
              <a:t>So in those cases the goal is to make the software ‘as easy to use’ as possible or at least not develop technology that gets in the way of the task</a:t>
            </a:r>
          </a:p>
          <a:p>
            <a:pPr>
              <a:buFontTx/>
              <a:buChar char="•"/>
            </a:pPr>
            <a:endParaRPr lang="en-C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3FE4F1-EB6B-443A-8215-F11A1F610746}"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Even rough paper sketches can elicit useful user feedback</a:t>
            </a:r>
          </a:p>
          <a:p>
            <a:pPr marL="171450" indent="-171450">
              <a:buFontTx/>
              <a:buChar char="•"/>
            </a:pPr>
            <a:r>
              <a:rPr lang="en-US" altLang="en-US" smtClean="0"/>
              <a:t>Getting feedback early (sketches) rather than later (code) makes it more likely that changes can be made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B84090-C0B6-4226-96CC-E040D88D46A3}"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2CD33A-72E0-498B-9E32-B50C021667A0}"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7B315986-2CA6-430C-A39C-ABD9931210A8}" type="slidenum">
              <a:rPr lang="en-US" altLang="en-US"/>
              <a:pPr/>
              <a:t>‹#›</a:t>
            </a:fld>
            <a:endParaRPr lang="en-US" altLang="en-US"/>
          </a:p>
        </p:txBody>
      </p:sp>
    </p:spTree>
    <p:extLst>
      <p:ext uri="{BB962C8B-B14F-4D97-AF65-F5344CB8AC3E}">
        <p14:creationId xmlns:p14="http://schemas.microsoft.com/office/powerpoint/2010/main" val="410314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7394F9-B8D4-4E09-B963-B02EEDD90991}"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D56031A-F0DC-4065-94A2-5E7ACD0FE463}" type="slidenum">
              <a:rPr lang="en-US" altLang="en-US"/>
              <a:pPr/>
              <a:t>‹#›</a:t>
            </a:fld>
            <a:endParaRPr lang="en-US" altLang="en-US"/>
          </a:p>
        </p:txBody>
      </p:sp>
    </p:spTree>
    <p:extLst>
      <p:ext uri="{BB962C8B-B14F-4D97-AF65-F5344CB8AC3E}">
        <p14:creationId xmlns:p14="http://schemas.microsoft.com/office/powerpoint/2010/main" val="316907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33AF67-B02F-47B3-A05C-4C410D6A4DE6}"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86279656-4E04-443F-9BA1-FFC269DD2023}" type="slidenum">
              <a:rPr lang="en-US" altLang="en-US"/>
              <a:pPr/>
              <a:t>‹#›</a:t>
            </a:fld>
            <a:endParaRPr lang="en-US" altLang="en-US"/>
          </a:p>
        </p:txBody>
      </p:sp>
    </p:spTree>
    <p:extLst>
      <p:ext uri="{BB962C8B-B14F-4D97-AF65-F5344CB8AC3E}">
        <p14:creationId xmlns:p14="http://schemas.microsoft.com/office/powerpoint/2010/main" val="40171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4195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52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386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E5212D-0057-40ED-A8DB-F9CAE3848AAB}"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7A57559-0AF2-4C6A-A11C-95D4EA5B60BC}" type="slidenum">
              <a:rPr lang="en-US" altLang="en-US"/>
              <a:pPr/>
              <a:t>‹#›</a:t>
            </a:fld>
            <a:endParaRPr lang="en-US" altLang="en-US"/>
          </a:p>
        </p:txBody>
      </p:sp>
    </p:spTree>
    <p:extLst>
      <p:ext uri="{BB962C8B-B14F-4D97-AF65-F5344CB8AC3E}">
        <p14:creationId xmlns:p14="http://schemas.microsoft.com/office/powerpoint/2010/main" val="58284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0C759D-0DF0-4001-AE34-D7FEC7D6CEBC}" type="datetimeFigureOut">
              <a:rPr lang="en-US"/>
              <a:pPr>
                <a:defRPr/>
              </a:pPr>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4314D922-E3E2-47BA-B48D-1FEA3D3D148A}" type="slidenum">
              <a:rPr lang="en-US" altLang="en-US"/>
              <a:pPr/>
              <a:t>‹#›</a:t>
            </a:fld>
            <a:endParaRPr lang="en-US" altLang="en-US"/>
          </a:p>
        </p:txBody>
      </p:sp>
    </p:spTree>
    <p:extLst>
      <p:ext uri="{BB962C8B-B14F-4D97-AF65-F5344CB8AC3E}">
        <p14:creationId xmlns:p14="http://schemas.microsoft.com/office/powerpoint/2010/main" val="339900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DFA63D-5211-4043-B429-950B6518E353}" type="datetimeFigureOut">
              <a:rPr lang="en-US"/>
              <a:pPr>
                <a:defRPr/>
              </a:pPr>
              <a:t>6/19/2017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61B45C7-84D8-41AE-A30A-4467B88A13E1}" type="slidenum">
              <a:rPr lang="en-US" altLang="en-US"/>
              <a:pPr/>
              <a:t>‹#›</a:t>
            </a:fld>
            <a:endParaRPr lang="en-US" altLang="en-US"/>
          </a:p>
        </p:txBody>
      </p:sp>
    </p:spTree>
    <p:extLst>
      <p:ext uri="{BB962C8B-B14F-4D97-AF65-F5344CB8AC3E}">
        <p14:creationId xmlns:p14="http://schemas.microsoft.com/office/powerpoint/2010/main" val="274616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E4BBA5-E58E-41B9-8A2B-C14503531D19}" type="datetimeFigureOut">
              <a:rPr lang="en-US"/>
              <a:pPr>
                <a:defRPr/>
              </a:pPr>
              <a:t>6/19/2017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9D5272D4-21C3-411B-817E-FC581F25C5CD}" type="slidenum">
              <a:rPr lang="en-US" altLang="en-US"/>
              <a:pPr/>
              <a:t>‹#›</a:t>
            </a:fld>
            <a:endParaRPr lang="en-US" altLang="en-US"/>
          </a:p>
        </p:txBody>
      </p:sp>
    </p:spTree>
    <p:extLst>
      <p:ext uri="{BB962C8B-B14F-4D97-AF65-F5344CB8AC3E}">
        <p14:creationId xmlns:p14="http://schemas.microsoft.com/office/powerpoint/2010/main" val="258255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C61F8B-597B-403F-99B0-41957CEFE3B6}" type="datetimeFigureOut">
              <a:rPr lang="en-US"/>
              <a:pPr>
                <a:defRPr/>
              </a:pPr>
              <a:t>6/19/2017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12F06B9-642F-4A1B-A5E6-0D6BDD85E32B}" type="slidenum">
              <a:rPr lang="en-US" altLang="en-US"/>
              <a:pPr/>
              <a:t>‹#›</a:t>
            </a:fld>
            <a:endParaRPr lang="en-US" altLang="en-US"/>
          </a:p>
        </p:txBody>
      </p:sp>
    </p:spTree>
    <p:extLst>
      <p:ext uri="{BB962C8B-B14F-4D97-AF65-F5344CB8AC3E}">
        <p14:creationId xmlns:p14="http://schemas.microsoft.com/office/powerpoint/2010/main" val="87905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889F19-CADD-4BAF-BDD4-9110AF521115}" type="datetimeFigureOut">
              <a:rPr lang="en-US"/>
              <a:pPr>
                <a:defRPr/>
              </a:pPr>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9839474-930D-48BA-81F9-E025E3B965F5}" type="slidenum">
              <a:rPr lang="en-US" altLang="en-US"/>
              <a:pPr/>
              <a:t>‹#›</a:t>
            </a:fld>
            <a:endParaRPr lang="en-US" altLang="en-US"/>
          </a:p>
        </p:txBody>
      </p:sp>
    </p:spTree>
    <p:extLst>
      <p:ext uri="{BB962C8B-B14F-4D97-AF65-F5344CB8AC3E}">
        <p14:creationId xmlns:p14="http://schemas.microsoft.com/office/powerpoint/2010/main" val="273242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E7C9F8-CC03-42F2-BF9C-986CBCBD9C95}" type="datetimeFigureOut">
              <a:rPr lang="en-US"/>
              <a:pPr>
                <a:defRPr/>
              </a:pPr>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0DB766ED-D305-459A-9BEE-A9BF5C66A82C}" type="slidenum">
              <a:rPr lang="en-US" altLang="en-US"/>
              <a:pPr/>
              <a:t>‹#›</a:t>
            </a:fld>
            <a:endParaRPr lang="en-US" altLang="en-US"/>
          </a:p>
        </p:txBody>
      </p:sp>
    </p:spTree>
    <p:extLst>
      <p:ext uri="{BB962C8B-B14F-4D97-AF65-F5344CB8AC3E}">
        <p14:creationId xmlns:p14="http://schemas.microsoft.com/office/powerpoint/2010/main" val="261888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jungle.cpsc.ucalgary.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ages.cpsc.ucalgary.ca/~jacob/A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pages.cpsc.ucalgary.ca/~kremer" TargetMode="External"/><Relationship Id="rId4" Type="http://schemas.openxmlformats.org/officeDocument/2006/relationships/hyperlink" Target="http://pages.cpsc.ucalgary.ca/~denzin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people.ucalgary.ca/~jparker/" TargetMode="External"/><Relationship Id="rId4" Type="http://schemas.openxmlformats.org/officeDocument/2006/relationships/hyperlink" Target="http://pages.cpsc.ucalgary.ca/~boyd/pmwiki/pmwiki.php?n=Main.Research"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psc.ucalgary.ca/cpsc_research/areas/evolutiona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psc.ucalgary.ca/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ucalgary.ca/pubs/calendar/current/software-engineering.html" TargetMode="External"/><Relationship Id="rId4" Type="http://schemas.openxmlformats.org/officeDocument/2006/relationships/hyperlink" Target="http://www.ucalgary.ca/pubs/calendar/current/computer-science.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cis.cpsc.ucalgary.ca/"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hyperlink" Target="http://www.cpsc.ucalgary.ca/undergrad/courses_progression/concentration?conc=gam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altLang="en-US" smtClean="0"/>
              <a:t>Introduction To Computer Science</a:t>
            </a:r>
          </a:p>
        </p:txBody>
      </p:sp>
      <p:sp>
        <p:nvSpPr>
          <p:cNvPr id="1536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2052" name="Text Box 4"/>
          <p:cNvSpPr txBox="1">
            <a:spLocks noChangeArrowheads="1"/>
          </p:cNvSpPr>
          <p:nvPr/>
        </p:nvSpPr>
        <p:spPr bwMode="auto">
          <a:xfrm>
            <a:off x="1798638" y="4341813"/>
            <a:ext cx="5511800" cy="2062162"/>
          </a:xfrm>
          <a:prstGeom prst="rect">
            <a:avLst/>
          </a:prstGeom>
          <a:noFill/>
          <a:ln>
            <a:noFill/>
          </a:ln>
          <a:effectLs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defRPr/>
            </a:pPr>
            <a:r>
              <a:rPr lang="en-US" altLang="en-US" sz="3200" dirty="0" smtClean="0">
                <a:latin typeface="+mn-lt"/>
                <a:cs typeface="Arial" charset="0"/>
              </a:rPr>
              <a:t>In this section you will get an overview of some research areas and higher level courses in Computer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HCI: Higher-Level Courses</a:t>
            </a:r>
          </a:p>
        </p:txBody>
      </p:sp>
      <p:sp>
        <p:nvSpPr>
          <p:cNvPr id="24579" name="Content Placeholder 2"/>
          <p:cNvSpPr>
            <a:spLocks noGrp="1"/>
          </p:cNvSpPr>
          <p:nvPr>
            <p:ph idx="1"/>
          </p:nvPr>
        </p:nvSpPr>
        <p:spPr/>
        <p:txBody>
          <a:bodyPr/>
          <a:lstStyle/>
          <a:p>
            <a:r>
              <a:rPr lang="en-US" altLang="en-US" smtClean="0"/>
              <a:t>CPSC 481: Human-Computer Interaction I</a:t>
            </a:r>
          </a:p>
          <a:p>
            <a:r>
              <a:rPr lang="en-US" altLang="en-US" smtClean="0"/>
              <a:t>CPSC 581: Human-Computer Interaction II</a:t>
            </a:r>
          </a:p>
          <a:p>
            <a:r>
              <a:rPr lang="en-US" altLang="en-US" smtClean="0"/>
              <a:t>(Related: Human-Robot Interaction)</a:t>
            </a:r>
          </a:p>
          <a:p>
            <a:pPr lvl="1"/>
            <a:r>
              <a:rPr lang="en-US" altLang="en-US" smtClean="0"/>
              <a:t>CPSC 599.65—Robot head-based interaction</a:t>
            </a:r>
          </a:p>
          <a:p>
            <a:pPr lvl="1"/>
            <a:r>
              <a:rPr lang="en-US" altLang="en-US" smtClean="0"/>
              <a:t>CPSC 599.62—Advanced topics in human-computer and human-robot interaction</a:t>
            </a:r>
          </a:p>
          <a:p>
            <a:pPr lvl="1"/>
            <a:r>
              <a:rPr lang="en-US" altLang="en-US" smtClean="0"/>
              <a:t>CPSC 599.17—Human-robot interaction</a:t>
            </a:r>
          </a:p>
          <a:p>
            <a:pPr lvl="1"/>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CA" altLang="en-US" smtClean="0"/>
              <a:t>Computer Graphics</a:t>
            </a:r>
          </a:p>
        </p:txBody>
      </p:sp>
      <p:sp>
        <p:nvSpPr>
          <p:cNvPr id="25603" name="Rectangle 3"/>
          <p:cNvSpPr>
            <a:spLocks noGrp="1" noChangeArrowheads="1"/>
          </p:cNvSpPr>
          <p:nvPr>
            <p:ph type="body" idx="1"/>
          </p:nvPr>
        </p:nvSpPr>
        <p:spPr>
          <a:xfrm>
            <a:off x="457200" y="1108075"/>
            <a:ext cx="8178800" cy="768350"/>
          </a:xfrm>
        </p:spPr>
        <p:txBody>
          <a:bodyPr/>
          <a:lstStyle/>
          <a:p>
            <a:r>
              <a:rPr lang="en-CA" altLang="en-US" dirty="0" smtClean="0"/>
              <a:t>Concerned with producing and manipulating images on the computer.</a:t>
            </a:r>
          </a:p>
          <a:p>
            <a:endParaRPr lang="en-CA" altLang="en-US" dirty="0" smtClean="0"/>
          </a:p>
        </p:txBody>
      </p:sp>
      <p:sp>
        <p:nvSpPr>
          <p:cNvPr id="25604" name="Rectangle 4"/>
          <p:cNvSpPr>
            <a:spLocks noChangeArrowheads="1"/>
          </p:cNvSpPr>
          <p:nvPr/>
        </p:nvSpPr>
        <p:spPr bwMode="auto">
          <a:xfrm>
            <a:off x="0" y="6583363"/>
            <a:ext cx="3730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http://jungle.cpsc.ucalgary.ca/</a:t>
            </a:r>
            <a:r>
              <a:rPr lang="en-US" altLang="en-US" sz="1200">
                <a:latin typeface="Arial" panose="020B0604020202020204" pitchFamily="34" charset="0"/>
              </a:rPr>
              <a:t> </a:t>
            </a:r>
          </a:p>
        </p:txBody>
      </p:sp>
      <p:grpSp>
        <p:nvGrpSpPr>
          <p:cNvPr id="25605" name="Group 1"/>
          <p:cNvGrpSpPr>
            <a:grpSpLocks/>
          </p:cNvGrpSpPr>
          <p:nvPr/>
        </p:nvGrpSpPr>
        <p:grpSpPr bwMode="auto">
          <a:xfrm>
            <a:off x="857250" y="1985963"/>
            <a:ext cx="7346950" cy="4364037"/>
            <a:chOff x="857250" y="1985963"/>
            <a:chExt cx="7346682" cy="4364333"/>
          </a:xfrm>
        </p:grpSpPr>
        <p:pic>
          <p:nvPicPr>
            <p:cNvPr id="25606" name="Picture 8" descr="gran-turism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1985963"/>
              <a:ext cx="733715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9"/>
            <p:cNvSpPr txBox="1">
              <a:spLocks noChangeArrowheads="1"/>
            </p:cNvSpPr>
            <p:nvPr/>
          </p:nvSpPr>
          <p:spPr bwMode="auto">
            <a:xfrm>
              <a:off x="857250" y="6118505"/>
              <a:ext cx="2814535" cy="231791"/>
            </a:xfrm>
            <a:prstGeom prst="rect">
              <a:avLst/>
            </a:prstGeom>
            <a:noFill/>
            <a:ln>
              <a:noFill/>
            </a:ln>
            <a:effectLst/>
            <a:extLst/>
          </p:spPr>
          <p:txBody>
            <a:bodyPr lIns="0" tIns="0" rIns="93600" bIns="46800">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1200" dirty="0" smtClean="0">
                  <a:latin typeface="+mn-lt"/>
                  <a:cs typeface="Arial" charset="0"/>
                </a:rPr>
                <a:t>Gran Turismo © Sony</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Computer Graphics: Issues</a:t>
            </a:r>
          </a:p>
        </p:txBody>
      </p:sp>
      <p:sp>
        <p:nvSpPr>
          <p:cNvPr id="26627" name="Rectangle 3"/>
          <p:cNvSpPr>
            <a:spLocks noGrp="1" noChangeArrowheads="1"/>
          </p:cNvSpPr>
          <p:nvPr>
            <p:ph type="body" sz="half" idx="1"/>
          </p:nvPr>
        </p:nvSpPr>
        <p:spPr>
          <a:xfrm>
            <a:off x="457200" y="1108075"/>
            <a:ext cx="7945438" cy="5368925"/>
          </a:xfrm>
        </p:spPr>
        <p:txBody>
          <a:bodyPr/>
          <a:lstStyle/>
          <a:p>
            <a:r>
              <a:rPr lang="en-US" altLang="en-US" smtClean="0"/>
              <a:t>How to make the images look “real”?</a:t>
            </a:r>
          </a:p>
        </p:txBody>
      </p:sp>
      <p:pic>
        <p:nvPicPr>
          <p:cNvPr id="26628" name="Picture 5" descr="caf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625" y="1606550"/>
            <a:ext cx="4565650" cy="4565650"/>
          </a:xfrm>
          <a:noFill/>
        </p:spPr>
      </p:pic>
      <p:sp>
        <p:nvSpPr>
          <p:cNvPr id="26629" name="Text Box 6"/>
          <p:cNvSpPr txBox="1">
            <a:spLocks noChangeArrowheads="1"/>
          </p:cNvSpPr>
          <p:nvPr/>
        </p:nvSpPr>
        <p:spPr bwMode="auto">
          <a:xfrm>
            <a:off x="669925" y="6169025"/>
            <a:ext cx="281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From http://klamath.stanford.edu/~aaa/</a:t>
            </a:r>
          </a:p>
        </p:txBody>
      </p:sp>
      <p:pic>
        <p:nvPicPr>
          <p:cNvPr id="26630" name="Picture 7" descr="mpt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46038"/>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Computer Graphics: Common Misconception</a:t>
            </a:r>
          </a:p>
        </p:txBody>
      </p:sp>
      <p:sp>
        <p:nvSpPr>
          <p:cNvPr id="27651" name="Content Placeholder 2"/>
          <p:cNvSpPr>
            <a:spLocks noGrp="1"/>
          </p:cNvSpPr>
          <p:nvPr>
            <p:ph idx="1"/>
          </p:nvPr>
        </p:nvSpPr>
        <p:spPr/>
        <p:txBody>
          <a:bodyPr/>
          <a:lstStyle/>
          <a:p>
            <a:r>
              <a:rPr lang="en-US" altLang="en-US" dirty="0" smtClean="0"/>
              <a:t>It’s about </a:t>
            </a:r>
            <a:r>
              <a:rPr lang="en-US" altLang="en-US" i="1" dirty="0" smtClean="0"/>
              <a:t>creating</a:t>
            </a:r>
            <a:r>
              <a:rPr lang="en-US" altLang="en-US" dirty="0" smtClean="0"/>
              <a:t> the programs that produce the realistic images and animations (not using existing programs like Photo shop ©).</a:t>
            </a:r>
          </a:p>
          <a:p>
            <a:endParaRPr lang="en-US" altLang="en-US" dirty="0" smtClean="0"/>
          </a:p>
        </p:txBody>
      </p:sp>
      <p:grpSp>
        <p:nvGrpSpPr>
          <p:cNvPr id="2" name="Group 7"/>
          <p:cNvGrpSpPr>
            <a:grpSpLocks/>
          </p:cNvGrpSpPr>
          <p:nvPr/>
        </p:nvGrpSpPr>
        <p:grpSpPr bwMode="auto">
          <a:xfrm>
            <a:off x="755650" y="2514600"/>
            <a:ext cx="6105525" cy="3671888"/>
            <a:chOff x="755650" y="2514600"/>
            <a:chExt cx="6105525" cy="3671888"/>
          </a:xfrm>
        </p:grpSpPr>
        <p:pic>
          <p:nvPicPr>
            <p:cNvPr id="27654" name="Picture 8" descr="me 4 bit"/>
            <p:cNvPicPr>
              <a:picLocks noChangeAspect="1" noChangeArrowheads="1"/>
            </p:cNvPicPr>
            <p:nvPr/>
          </p:nvPicPr>
          <p:blipFill>
            <a:blip r:embed="rId2">
              <a:extLst>
                <a:ext uri="{28A0092B-C50C-407E-A947-70E740481C1C}">
                  <a14:useLocalDpi xmlns:a14="http://schemas.microsoft.com/office/drawing/2010/main" val="0"/>
                </a:ext>
              </a:extLst>
            </a:blip>
            <a:srcRect l="6075" t="9073"/>
            <a:stretch>
              <a:fillRect/>
            </a:stretch>
          </p:blipFill>
          <p:spPr bwMode="auto">
            <a:xfrm>
              <a:off x="2743200" y="3423444"/>
              <a:ext cx="22161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me 1 bit"/>
            <p:cNvPicPr>
              <a:picLocks noChangeAspect="1" noChangeArrowheads="1"/>
            </p:cNvPicPr>
            <p:nvPr/>
          </p:nvPicPr>
          <p:blipFill>
            <a:blip r:embed="rId3">
              <a:extLst>
                <a:ext uri="{28A0092B-C50C-407E-A947-70E740481C1C}">
                  <a14:useLocalDpi xmlns:a14="http://schemas.microsoft.com/office/drawing/2010/main" val="0"/>
                </a:ext>
              </a:extLst>
            </a:blip>
            <a:srcRect l="4774" t="3700"/>
            <a:stretch>
              <a:fillRect/>
            </a:stretch>
          </p:blipFill>
          <p:spPr bwMode="auto">
            <a:xfrm>
              <a:off x="4419600" y="4572000"/>
              <a:ext cx="24415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4" descr="me 24 bit"/>
            <p:cNvPicPr>
              <a:picLocks noChangeAspect="1" noChangeArrowheads="1"/>
            </p:cNvPicPr>
            <p:nvPr/>
          </p:nvPicPr>
          <p:blipFill>
            <a:blip r:embed="rId4">
              <a:extLst>
                <a:ext uri="{28A0092B-C50C-407E-A947-70E740481C1C}">
                  <a14:useLocalDpi xmlns:a14="http://schemas.microsoft.com/office/drawing/2010/main" val="0"/>
                </a:ext>
              </a:extLst>
            </a:blip>
            <a:srcRect l="3319" t="8974"/>
            <a:stretch>
              <a:fillRect/>
            </a:stretch>
          </p:blipFill>
          <p:spPr bwMode="auto">
            <a:xfrm>
              <a:off x="755650" y="2514600"/>
              <a:ext cx="2336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Computer ‘Graphics’ Have Come A Long Way!</a:t>
            </a:r>
          </a:p>
        </p:txBody>
      </p:sp>
      <p:grpSp>
        <p:nvGrpSpPr>
          <p:cNvPr id="19" name="Group 18"/>
          <p:cNvGrpSpPr>
            <a:grpSpLocks/>
          </p:cNvGrpSpPr>
          <p:nvPr/>
        </p:nvGrpSpPr>
        <p:grpSpPr bwMode="auto">
          <a:xfrm>
            <a:off x="344488" y="2722563"/>
            <a:ext cx="1454150" cy="1136650"/>
            <a:chOff x="754653" y="2483184"/>
            <a:chExt cx="1455147" cy="1136278"/>
          </a:xfrm>
        </p:grpSpPr>
        <p:pic>
          <p:nvPicPr>
            <p:cNvPr id="28691" name="Picture 5"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 y="2483184"/>
              <a:ext cx="840378" cy="67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 Box 6"/>
            <p:cNvSpPr txBox="1">
              <a:spLocks noChangeArrowheads="1"/>
            </p:cNvSpPr>
            <p:nvPr/>
          </p:nvSpPr>
          <p:spPr bwMode="auto">
            <a:xfrm>
              <a:off x="754653" y="3155616"/>
              <a:ext cx="145514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‘Pong’ www.world-of-games.co.uk</a:t>
              </a:r>
            </a:p>
          </p:txBody>
        </p:sp>
      </p:grpSp>
      <p:grpSp>
        <p:nvGrpSpPr>
          <p:cNvPr id="20" name="Group 19"/>
          <p:cNvGrpSpPr>
            <a:grpSpLocks/>
          </p:cNvGrpSpPr>
          <p:nvPr/>
        </p:nvGrpSpPr>
        <p:grpSpPr bwMode="auto">
          <a:xfrm>
            <a:off x="3362325" y="1357313"/>
            <a:ext cx="2419350" cy="2259012"/>
            <a:chOff x="3429000" y="1912143"/>
            <a:chExt cx="2419350" cy="2259309"/>
          </a:xfrm>
        </p:grpSpPr>
        <p:pic>
          <p:nvPicPr>
            <p:cNvPr id="28689" name="Picture 7"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912143"/>
              <a:ext cx="24193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Text Box 8"/>
            <p:cNvSpPr txBox="1">
              <a:spLocks noChangeArrowheads="1"/>
            </p:cNvSpPr>
            <p:nvPr/>
          </p:nvSpPr>
          <p:spPr bwMode="auto">
            <a:xfrm>
              <a:off x="3429000" y="3707606"/>
              <a:ext cx="1981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‘Battlezone’ www.sretroist.com</a:t>
              </a:r>
            </a:p>
          </p:txBody>
        </p:sp>
      </p:grpSp>
      <p:grpSp>
        <p:nvGrpSpPr>
          <p:cNvPr id="26" name="Group 25"/>
          <p:cNvGrpSpPr>
            <a:grpSpLocks/>
          </p:cNvGrpSpPr>
          <p:nvPr/>
        </p:nvGrpSpPr>
        <p:grpSpPr bwMode="auto">
          <a:xfrm>
            <a:off x="785813" y="4173538"/>
            <a:ext cx="3124200" cy="2640012"/>
            <a:chOff x="5181600" y="4173598"/>
            <a:chExt cx="3124200" cy="2639559"/>
          </a:xfrm>
        </p:grpSpPr>
        <p:pic>
          <p:nvPicPr>
            <p:cNvPr id="28687" name="Picture 5" descr="pic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73598"/>
              <a:ext cx="3124200" cy="236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Rectangle 6"/>
            <p:cNvSpPr>
              <a:spLocks noChangeArrowheads="1"/>
            </p:cNvSpPr>
            <p:nvPr/>
          </p:nvSpPr>
          <p:spPr bwMode="auto">
            <a:xfrm>
              <a:off x="5181600" y="6533977"/>
              <a:ext cx="305801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“Dragon’s lair” www.dragons-lair-project.com</a:t>
              </a:r>
            </a:p>
          </p:txBody>
        </p:sp>
      </p:grpSp>
      <p:grpSp>
        <p:nvGrpSpPr>
          <p:cNvPr id="25" name="Group 24"/>
          <p:cNvGrpSpPr>
            <a:grpSpLocks/>
          </p:cNvGrpSpPr>
          <p:nvPr/>
        </p:nvGrpSpPr>
        <p:grpSpPr bwMode="auto">
          <a:xfrm>
            <a:off x="4483100" y="4173538"/>
            <a:ext cx="3716338" cy="2546350"/>
            <a:chOff x="229499" y="4210050"/>
            <a:chExt cx="3716904" cy="2546130"/>
          </a:xfrm>
        </p:grpSpPr>
        <p:pic>
          <p:nvPicPr>
            <p:cNvPr id="28685" name="Picture 5" descr="250587_fu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3" y="4210050"/>
              <a:ext cx="3627160" cy="22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6"/>
            <p:cNvSpPr>
              <a:spLocks noChangeArrowheads="1"/>
            </p:cNvSpPr>
            <p:nvPr/>
          </p:nvSpPr>
          <p:spPr bwMode="auto">
            <a:xfrm>
              <a:off x="229499" y="6477000"/>
              <a:ext cx="26756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90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latin typeface="Arial" panose="020B0604020202020204" pitchFamily="34" charset="0"/>
                </a:rPr>
                <a:t>“Mortal Kombat” www.gnomeslair.com</a:t>
              </a:r>
            </a:p>
          </p:txBody>
        </p:sp>
      </p:grpSp>
      <p:grpSp>
        <p:nvGrpSpPr>
          <p:cNvPr id="18" name="Group 17"/>
          <p:cNvGrpSpPr>
            <a:grpSpLocks/>
          </p:cNvGrpSpPr>
          <p:nvPr/>
        </p:nvGrpSpPr>
        <p:grpSpPr bwMode="auto">
          <a:xfrm>
            <a:off x="344488" y="1390650"/>
            <a:ext cx="1876425" cy="1096963"/>
            <a:chOff x="3514725" y="997743"/>
            <a:chExt cx="1876425" cy="1096414"/>
          </a:xfrm>
        </p:grpSpPr>
        <p:pic>
          <p:nvPicPr>
            <p:cNvPr id="28683" name="Picture 4"/>
            <p:cNvPicPr>
              <a:picLocks noChangeAspect="1" noChangeArrowheads="1"/>
            </p:cNvPicPr>
            <p:nvPr/>
          </p:nvPicPr>
          <p:blipFill>
            <a:blip r:embed="rId7">
              <a:extLst>
                <a:ext uri="{28A0092B-C50C-407E-A947-70E740481C1C}">
                  <a14:useLocalDpi xmlns:a14="http://schemas.microsoft.com/office/drawing/2010/main" val="0"/>
                </a:ext>
              </a:extLst>
            </a:blip>
            <a:srcRect l="46584" t="66333" r="35645" b="23224"/>
            <a:stretch>
              <a:fillRect/>
            </a:stretch>
          </p:blipFill>
          <p:spPr bwMode="auto">
            <a:xfrm>
              <a:off x="3514725" y="997743"/>
              <a:ext cx="1876425" cy="8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4" name="Text Box 6"/>
            <p:cNvSpPr txBox="1">
              <a:spLocks noChangeArrowheads="1"/>
            </p:cNvSpPr>
            <p:nvPr/>
          </p:nvSpPr>
          <p:spPr bwMode="auto">
            <a:xfrm>
              <a:off x="3514725" y="1814977"/>
              <a:ext cx="18764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“ASCII games”</a:t>
              </a:r>
            </a:p>
          </p:txBody>
        </p:sp>
      </p:grpSp>
      <p:grpSp>
        <p:nvGrpSpPr>
          <p:cNvPr id="22" name="Group 21"/>
          <p:cNvGrpSpPr>
            <a:grpSpLocks/>
          </p:cNvGrpSpPr>
          <p:nvPr/>
        </p:nvGrpSpPr>
        <p:grpSpPr bwMode="auto">
          <a:xfrm>
            <a:off x="7083425" y="1328738"/>
            <a:ext cx="1631950" cy="2066925"/>
            <a:chOff x="7284241" y="1457115"/>
            <a:chExt cx="1631159" cy="2065697"/>
          </a:xfrm>
        </p:grpSpPr>
        <p:pic>
          <p:nvPicPr>
            <p:cNvPr id="28681" name="Picture 5" descr="thumbna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4241" y="1457115"/>
              <a:ext cx="1366839" cy="15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6"/>
            <p:cNvSpPr txBox="1">
              <a:spLocks noChangeArrowheads="1"/>
            </p:cNvSpPr>
            <p:nvPr/>
          </p:nvSpPr>
          <p:spPr bwMode="auto">
            <a:xfrm>
              <a:off x="7284241" y="3058966"/>
              <a:ext cx="1631159"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‘Pacman’ http://ostatic.com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Computer Graphics: Still A Long Way To Go</a:t>
            </a:r>
          </a:p>
        </p:txBody>
      </p:sp>
      <p:sp>
        <p:nvSpPr>
          <p:cNvPr id="29699" name="Rectangle 3"/>
          <p:cNvSpPr>
            <a:spLocks noGrp="1" noChangeArrowheads="1"/>
          </p:cNvSpPr>
          <p:nvPr>
            <p:ph type="body" idx="1"/>
          </p:nvPr>
        </p:nvSpPr>
        <p:spPr/>
        <p:txBody>
          <a:bodyPr/>
          <a:lstStyle/>
          <a:p>
            <a:pPr marL="236538" indent="-236538"/>
            <a:r>
              <a:rPr lang="en-US" altLang="en-US" smtClean="0"/>
              <a:t>“</a:t>
            </a:r>
            <a:r>
              <a:rPr lang="en-US" altLang="en-US" sz="2000" smtClean="0">
                <a:latin typeface="Arial" panose="020B0604020202020204" pitchFamily="34" charset="0"/>
              </a:rPr>
              <a:t>Even though modeling and rendering in computer graphics have been improved tremendously in the past 35 years, we are still not at the point where we can model </a:t>
            </a:r>
            <a:r>
              <a:rPr lang="en-US" altLang="en-US" sz="2000" b="1" smtClean="0">
                <a:latin typeface="Arial" panose="020B0604020202020204" pitchFamily="34" charset="0"/>
              </a:rPr>
              <a:t>automatically</a:t>
            </a:r>
            <a:r>
              <a:rPr lang="en-US" altLang="en-US" sz="2000" smtClean="0">
                <a:latin typeface="Arial" panose="020B0604020202020204" pitchFamily="34" charset="0"/>
              </a:rPr>
              <a:t>, a tiger swimming in the river in all it</a:t>
            </a:r>
            <a:r>
              <a:rPr lang="en-US" altLang="en-US" sz="2000" smtClean="0"/>
              <a:t>’</a:t>
            </a:r>
            <a:r>
              <a:rPr lang="en-US" altLang="en-US" sz="2000" smtClean="0">
                <a:latin typeface="Arial" panose="020B0604020202020204" pitchFamily="34" charset="0"/>
              </a:rPr>
              <a:t>s glorious details.</a:t>
            </a:r>
            <a:r>
              <a:rPr lang="en-US" altLang="en-US" sz="2000" smtClean="0"/>
              <a:t>”</a:t>
            </a:r>
            <a:r>
              <a:rPr lang="en-US" altLang="en-US" sz="2000" smtClean="0">
                <a:latin typeface="Arial" panose="020B0604020202020204" pitchFamily="34" charset="0"/>
              </a:rPr>
              <a:t> </a:t>
            </a:r>
            <a:r>
              <a:rPr lang="en-US" altLang="en-US" sz="2000" baseline="30000" smtClean="0">
                <a:latin typeface="Arial" panose="020B0604020202020204" pitchFamily="34" charset="0"/>
              </a:rPr>
              <a:t>1</a:t>
            </a:r>
          </a:p>
        </p:txBody>
      </p:sp>
      <p:pic>
        <p:nvPicPr>
          <p:cNvPr id="29700" name="Picture 4" descr="Tiger running throug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2506663"/>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647700" y="6342063"/>
            <a:ext cx="6370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baseline="30000">
                <a:latin typeface="Arial" panose="020B0604020202020204" pitchFamily="34" charset="0"/>
              </a:rPr>
              <a:t>1</a:t>
            </a:r>
            <a:r>
              <a:rPr lang="en-US" altLang="en-US" sz="1200">
                <a:latin typeface="Arial" panose="020B0604020202020204" pitchFamily="34" charset="0"/>
              </a:rPr>
              <a:t> From “The Tiger Experience” by Alain Fournier at the University of British Columbia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Graphics: Some Areas</a:t>
            </a:r>
          </a:p>
        </p:txBody>
      </p:sp>
      <p:sp>
        <p:nvSpPr>
          <p:cNvPr id="3" name="Content Placeholder 2"/>
          <p:cNvSpPr>
            <a:spLocks noGrp="1"/>
          </p:cNvSpPr>
          <p:nvPr>
            <p:ph idx="1"/>
          </p:nvPr>
        </p:nvSpPr>
        <p:spPr>
          <a:xfrm>
            <a:off x="533400" y="1143000"/>
            <a:ext cx="8229600" cy="5715000"/>
          </a:xfrm>
        </p:spPr>
        <p:txBody>
          <a:bodyPr/>
          <a:lstStyle/>
          <a:p>
            <a:pPr>
              <a:buFont typeface="Arial" charset="0"/>
              <a:buChar char="•"/>
              <a:defRPr/>
            </a:pPr>
            <a:r>
              <a:rPr lang="en-US" sz="2000" dirty="0" smtClean="0"/>
              <a:t>Animations</a:t>
            </a:r>
          </a:p>
          <a:p>
            <a:pPr>
              <a:buFont typeface="Arial" charset="0"/>
              <a:buChar char="•"/>
              <a:defRPr/>
            </a:pPr>
            <a:endParaRPr lang="en-US" sz="2000" dirty="0" smtClean="0"/>
          </a:p>
          <a:p>
            <a:pPr marL="0" indent="0">
              <a:buFont typeface="Arial" charset="0"/>
              <a:buNone/>
              <a:defRPr/>
            </a:pPr>
            <a:endParaRPr lang="en-US" sz="2000" dirty="0" smtClean="0"/>
          </a:p>
          <a:p>
            <a:pPr>
              <a:buFont typeface="Arial" charset="0"/>
              <a:buChar char="•"/>
              <a:defRPr/>
            </a:pPr>
            <a:r>
              <a:rPr lang="en-US" sz="2000" dirty="0" smtClean="0"/>
              <a:t>Modeling</a:t>
            </a:r>
            <a:endParaRPr lang="en-US" sz="2000" dirty="0"/>
          </a:p>
          <a:p>
            <a:pPr marL="0" indent="0">
              <a:buFont typeface="Arial" charset="0"/>
              <a:buNone/>
              <a:defRPr/>
            </a:pPr>
            <a:endParaRPr lang="en-US" sz="2000" dirty="0" smtClean="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Rendering</a:t>
            </a:r>
          </a:p>
          <a:p>
            <a:pPr>
              <a:buFont typeface="Arial" charset="0"/>
              <a:buChar char="•"/>
              <a:defRPr/>
            </a:pPr>
            <a:endParaRPr lang="en-US" sz="2000" dirty="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Image processing</a:t>
            </a:r>
            <a:endParaRPr lang="en-US" sz="2000" dirty="0"/>
          </a:p>
        </p:txBody>
      </p:sp>
      <p:pic>
        <p:nvPicPr>
          <p:cNvPr id="100363" name="Picture 11" descr="C:\Users\tamj\AppData\Local\Microsoft\Windows\Temporary Internet Files\Content.IE5\92TJWXW0\MM90004090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447800"/>
            <a:ext cx="10572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895350" y="2638425"/>
            <a:ext cx="2933700" cy="952500"/>
            <a:chOff x="785812" y="2667000"/>
            <a:chExt cx="2933700" cy="952500"/>
          </a:xfrm>
        </p:grpSpPr>
        <p:pic>
          <p:nvPicPr>
            <p:cNvPr id="30735"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2" y="2667000"/>
              <a:ext cx="1428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Box 19"/>
            <p:cNvSpPr txBox="1">
              <a:spLocks noChangeArrowheads="1"/>
            </p:cNvSpPr>
            <p:nvPr/>
          </p:nvSpPr>
          <p:spPr bwMode="auto">
            <a:xfrm>
              <a:off x="2195499" y="3388668"/>
              <a:ext cx="15240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9" name="Group 8"/>
          <p:cNvGrpSpPr>
            <a:grpSpLocks/>
          </p:cNvGrpSpPr>
          <p:nvPr/>
        </p:nvGrpSpPr>
        <p:grpSpPr bwMode="auto">
          <a:xfrm>
            <a:off x="857250" y="4095750"/>
            <a:ext cx="2952750" cy="963613"/>
            <a:chOff x="895350" y="4094976"/>
            <a:chExt cx="2952737" cy="964253"/>
          </a:xfrm>
        </p:grpSpPr>
        <p:pic>
          <p:nvPicPr>
            <p:cNvPr id="3073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 y="4094976"/>
              <a:ext cx="1428737" cy="9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Box 31"/>
            <p:cNvSpPr txBox="1">
              <a:spLocks noChangeArrowheads="1"/>
            </p:cNvSpPr>
            <p:nvPr/>
          </p:nvSpPr>
          <p:spPr bwMode="auto">
            <a:xfrm>
              <a:off x="2324087" y="4828397"/>
              <a:ext cx="152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6" name="Group 5"/>
          <p:cNvGrpSpPr>
            <a:grpSpLocks/>
          </p:cNvGrpSpPr>
          <p:nvPr/>
        </p:nvGrpSpPr>
        <p:grpSpPr bwMode="auto">
          <a:xfrm>
            <a:off x="857250" y="5607050"/>
            <a:ext cx="1047750" cy="904875"/>
            <a:chOff x="800100" y="5895975"/>
            <a:chExt cx="1047750" cy="905649"/>
          </a:xfrm>
        </p:grpSpPr>
        <p:pic>
          <p:nvPicPr>
            <p:cNvPr id="30731" name="Picture 16"/>
            <p:cNvPicPr>
              <a:picLocks noChangeAspect="1"/>
            </p:cNvPicPr>
            <p:nvPr/>
          </p:nvPicPr>
          <p:blipFill>
            <a:blip r:embed="rId6">
              <a:extLst>
                <a:ext uri="{28A0092B-C50C-407E-A947-70E740481C1C}">
                  <a14:useLocalDpi xmlns:a14="http://schemas.microsoft.com/office/drawing/2010/main" val="0"/>
                </a:ext>
              </a:extLst>
            </a:blip>
            <a:srcRect l="8377" t="25240" r="23560" b="16316"/>
            <a:stretch>
              <a:fillRect/>
            </a:stretch>
          </p:blipFill>
          <p:spPr bwMode="auto">
            <a:xfrm>
              <a:off x="80010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4"/>
            <p:cNvSpPr txBox="1">
              <a:spLocks noChangeArrowheads="1"/>
            </p:cNvSpPr>
            <p:nvPr/>
          </p:nvSpPr>
          <p:spPr bwMode="auto">
            <a:xfrm>
              <a:off x="800100" y="65246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James Tam</a:t>
              </a:r>
            </a:p>
          </p:txBody>
        </p:sp>
      </p:grpSp>
      <p:grpSp>
        <p:nvGrpSpPr>
          <p:cNvPr id="7" name="Group 6"/>
          <p:cNvGrpSpPr>
            <a:grpSpLocks/>
          </p:cNvGrpSpPr>
          <p:nvPr/>
        </p:nvGrpSpPr>
        <p:grpSpPr bwMode="auto">
          <a:xfrm>
            <a:off x="2286000" y="5607050"/>
            <a:ext cx="1047750" cy="892175"/>
            <a:chOff x="2228850" y="5895975"/>
            <a:chExt cx="1047750" cy="892949"/>
          </a:xfrm>
        </p:grpSpPr>
        <p:pic>
          <p:nvPicPr>
            <p:cNvPr id="30729" name="Picture 26"/>
            <p:cNvPicPr>
              <a:picLocks noChangeAspect="1"/>
            </p:cNvPicPr>
            <p:nvPr/>
          </p:nvPicPr>
          <p:blipFill>
            <a:blip r:embed="rId7">
              <a:extLst>
                <a:ext uri="{28A0092B-C50C-407E-A947-70E740481C1C}">
                  <a14:useLocalDpi xmlns:a14="http://schemas.microsoft.com/office/drawing/2010/main" val="0"/>
                </a:ext>
              </a:extLst>
            </a:blip>
            <a:srcRect l="23560" t="25240" r="8377" b="16316"/>
            <a:stretch>
              <a:fillRect/>
            </a:stretch>
          </p:blipFill>
          <p:spPr bwMode="auto">
            <a:xfrm>
              <a:off x="222885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Box 14"/>
            <p:cNvSpPr txBox="1">
              <a:spLocks noChangeArrowheads="1"/>
            </p:cNvSpPr>
            <p:nvPr/>
          </p:nvSpPr>
          <p:spPr bwMode="auto">
            <a:xfrm>
              <a:off x="2266950" y="65119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t>James Tam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Graphics: Higher-Level Courses</a:t>
            </a:r>
          </a:p>
        </p:txBody>
      </p:sp>
      <p:sp>
        <p:nvSpPr>
          <p:cNvPr id="31747" name="Content Placeholder 2"/>
          <p:cNvSpPr>
            <a:spLocks noGrp="1"/>
          </p:cNvSpPr>
          <p:nvPr>
            <p:ph idx="1"/>
          </p:nvPr>
        </p:nvSpPr>
        <p:spPr/>
        <p:txBody>
          <a:bodyPr/>
          <a:lstStyle/>
          <a:p>
            <a:r>
              <a:rPr lang="en-US" altLang="en-US" smtClean="0"/>
              <a:t>CPSC 453: Introduction to computer graphics</a:t>
            </a:r>
          </a:p>
          <a:p>
            <a:r>
              <a:rPr lang="en-US" altLang="en-US" smtClean="0"/>
              <a:t>CPSC 587: Fundamentals of computer animation</a:t>
            </a:r>
          </a:p>
          <a:p>
            <a:r>
              <a:rPr lang="en-US" altLang="en-US" smtClean="0"/>
              <a:t>CPSC 589: Modeling for computer graphics</a:t>
            </a:r>
          </a:p>
          <a:p>
            <a:r>
              <a:rPr lang="en-US" altLang="en-US" smtClean="0"/>
              <a:t>CPSC 591: Rendering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smtClean="0"/>
              <a:t>Artificial Intelligence</a:t>
            </a:r>
          </a:p>
        </p:txBody>
      </p:sp>
      <p:sp>
        <p:nvSpPr>
          <p:cNvPr id="199683" name="Rectangle 3"/>
          <p:cNvSpPr>
            <a:spLocks noGrp="1" noChangeArrowheads="1"/>
          </p:cNvSpPr>
          <p:nvPr>
            <p:ph type="body" idx="1"/>
          </p:nvPr>
        </p:nvSpPr>
        <p:spPr>
          <a:xfrm>
            <a:off x="533400" y="1066800"/>
            <a:ext cx="8229600" cy="5410200"/>
          </a:xfrm>
        </p:spPr>
        <p:txBody>
          <a:bodyPr/>
          <a:lstStyle/>
          <a:p>
            <a:r>
              <a:rPr lang="en-CA" altLang="en-US" dirty="0" smtClean="0"/>
              <a:t>Trying to build technology that appears to be ‘intelligent’</a:t>
            </a:r>
          </a:p>
          <a:p>
            <a:r>
              <a:rPr lang="en-CA" altLang="en-US" dirty="0" smtClean="0"/>
              <a:t>Intelligence: What makes a person smart?</a:t>
            </a:r>
          </a:p>
          <a:p>
            <a:pPr lvl="1"/>
            <a:r>
              <a:rPr lang="en-CA" altLang="en-US" dirty="0" smtClean="0"/>
              <a:t>Fact retrieval?</a:t>
            </a:r>
          </a:p>
          <a:p>
            <a:pPr lvl="1"/>
            <a:r>
              <a:rPr lang="en-CA" altLang="en-US" dirty="0" smtClean="0"/>
              <a:t>Creativity?</a:t>
            </a:r>
          </a:p>
          <a:p>
            <a:pPr lvl="1"/>
            <a:r>
              <a:rPr lang="en-CA" altLang="en-US" dirty="0" smtClean="0"/>
              <a:t>Solving problems?</a:t>
            </a:r>
          </a:p>
          <a:p>
            <a:endParaRPr lang="en-CA" altLang="en-US" dirty="0" smtClean="0"/>
          </a:p>
        </p:txBody>
      </p:sp>
      <p:sp>
        <p:nvSpPr>
          <p:cNvPr id="32774" name="Rectangle 12"/>
          <p:cNvSpPr>
            <a:spLocks noChangeArrowheads="1"/>
          </p:cNvSpPr>
          <p:nvPr/>
        </p:nvSpPr>
        <p:spPr bwMode="auto">
          <a:xfrm>
            <a:off x="0" y="5994400"/>
            <a:ext cx="455612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For more information: </a:t>
            </a:r>
          </a:p>
          <a:p>
            <a:pPr>
              <a:spcBef>
                <a:spcPct val="0"/>
              </a:spcBef>
              <a:buFontTx/>
              <a:buNone/>
            </a:pPr>
            <a:r>
              <a:rPr lang="en-US" altLang="en-US" sz="1200" dirty="0">
                <a:latin typeface="Arial" panose="020B0604020202020204" pitchFamily="34" charset="0"/>
                <a:hlinkClick r:id="rId3"/>
              </a:rPr>
              <a:t>http://pages.cpsc.ucalgary.ca/~jacob/AI/</a:t>
            </a:r>
            <a:r>
              <a:rPr lang="en-US" altLang="en-US" sz="1200" dirty="0">
                <a:latin typeface="Arial" panose="020B0604020202020204" pitchFamily="34" charset="0"/>
              </a:rPr>
              <a:t> </a:t>
            </a:r>
            <a:r>
              <a:rPr lang="en-US" altLang="en-US" sz="1200" dirty="0">
                <a:latin typeface="Arial" panose="020B0604020202020204" pitchFamily="34" charset="0"/>
                <a:hlinkClick r:id="rId4"/>
              </a:rPr>
              <a:t>http://pages.cpsc.ucalgary.ca/~denzinge/</a:t>
            </a:r>
            <a:endParaRPr lang="en-US" altLang="en-US" sz="1200" dirty="0">
              <a:latin typeface="Arial" panose="020B0604020202020204" pitchFamily="34" charset="0"/>
            </a:endParaRPr>
          </a:p>
          <a:p>
            <a:pPr>
              <a:spcBef>
                <a:spcPct val="0"/>
              </a:spcBef>
              <a:buFontTx/>
              <a:buNone/>
            </a:pPr>
            <a:r>
              <a:rPr lang="en-US" altLang="en-US" sz="1200" dirty="0">
                <a:latin typeface="Arial" panose="020B0604020202020204" pitchFamily="34" charset="0"/>
                <a:hlinkClick r:id="rId5"/>
              </a:rPr>
              <a:t>http://pages.cpsc.ucalgary.ca/~</a:t>
            </a:r>
            <a:r>
              <a:rPr lang="en-US" altLang="en-US" sz="1200" dirty="0" smtClean="0">
                <a:latin typeface="Arial" panose="020B0604020202020204" pitchFamily="34" charset="0"/>
                <a:hlinkClick r:id="rId5"/>
              </a:rPr>
              <a:t>kremer</a:t>
            </a:r>
            <a:r>
              <a:rPr lang="en-US" altLang="en-US" sz="1200" dirty="0" smtClean="0">
                <a:latin typeface="Arial" panose="020B0604020202020204" pitchFamily="34" charset="0"/>
              </a:rPr>
              <a:t> (retired)</a:t>
            </a:r>
            <a:endParaRPr lang="en-US"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96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Artificial Intelligence: Some Areas</a:t>
            </a:r>
          </a:p>
        </p:txBody>
      </p:sp>
      <p:sp>
        <p:nvSpPr>
          <p:cNvPr id="33795" name="Rectangle 3"/>
          <p:cNvSpPr>
            <a:spLocks noGrp="1" noChangeArrowheads="1"/>
          </p:cNvSpPr>
          <p:nvPr>
            <p:ph type="body" idx="1"/>
          </p:nvPr>
        </p:nvSpPr>
        <p:spPr/>
        <p:txBody>
          <a:bodyPr/>
          <a:lstStyle/>
          <a:p>
            <a:r>
              <a:rPr lang="en-US" altLang="en-US" smtClean="0"/>
              <a:t>Expert systems</a:t>
            </a:r>
          </a:p>
          <a:p>
            <a:r>
              <a:rPr lang="en-US" altLang="en-US" smtClean="0"/>
              <a:t>Neural networks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Introduction To Computer Science</a:t>
            </a:r>
          </a:p>
        </p:txBody>
      </p:sp>
      <p:sp>
        <p:nvSpPr>
          <p:cNvPr id="16387" name="Rectangle 3"/>
          <p:cNvSpPr>
            <a:spLocks noGrp="1" noChangeArrowheads="1"/>
          </p:cNvSpPr>
          <p:nvPr>
            <p:ph type="body" sz="half" idx="1"/>
          </p:nvPr>
        </p:nvSpPr>
        <p:spPr>
          <a:xfrm>
            <a:off x="457200" y="1108075"/>
            <a:ext cx="8140700" cy="923925"/>
          </a:xfrm>
        </p:spPr>
        <p:txBody>
          <a:bodyPr/>
          <a:lstStyle/>
          <a:p>
            <a:r>
              <a:rPr lang="en-US" altLang="en-US" smtClean="0"/>
              <a:t>Computer Science is about problem solving</a:t>
            </a:r>
          </a:p>
        </p:txBody>
      </p:sp>
      <p:grpSp>
        <p:nvGrpSpPr>
          <p:cNvPr id="5" name="Group 4"/>
          <p:cNvGrpSpPr>
            <a:grpSpLocks/>
          </p:cNvGrpSpPr>
          <p:nvPr/>
        </p:nvGrpSpPr>
        <p:grpSpPr bwMode="auto">
          <a:xfrm>
            <a:off x="3276600" y="1671638"/>
            <a:ext cx="2986088" cy="4965700"/>
            <a:chOff x="2819400" y="1685925"/>
            <a:chExt cx="2986088" cy="4965561"/>
          </a:xfrm>
        </p:grpSpPr>
        <p:sp>
          <p:nvSpPr>
            <p:cNvPr id="16395" name="Text Box 24"/>
            <p:cNvSpPr txBox="1">
              <a:spLocks noChangeArrowheads="1"/>
            </p:cNvSpPr>
            <p:nvPr/>
          </p:nvSpPr>
          <p:spPr bwMode="auto">
            <a:xfrm>
              <a:off x="2819400" y="5943600"/>
              <a:ext cx="2986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a:latin typeface="Arial" panose="020B0604020202020204" pitchFamily="34" charset="0"/>
                </a:rPr>
                <a:t>Representing large sets of data</a:t>
              </a:r>
            </a:p>
            <a:p>
              <a:pPr>
                <a:spcBef>
                  <a:spcPct val="0"/>
                </a:spcBef>
                <a:buFontTx/>
                <a:buNone/>
              </a:pPr>
              <a:r>
                <a:rPr lang="en-US" altLang="en-US" sz="1200">
                  <a:latin typeface="Arial" panose="020B0604020202020204" pitchFamily="34" charset="0"/>
                </a:rPr>
                <a:t>Image from: </a:t>
              </a:r>
            </a:p>
            <a:p>
              <a:pPr>
                <a:spcBef>
                  <a:spcPct val="0"/>
                </a:spcBef>
                <a:buFontTx/>
                <a:buNone/>
              </a:pPr>
              <a:r>
                <a:rPr lang="en-US" altLang="en-US" sz="1200">
                  <a:latin typeface="Arial" panose="020B0604020202020204" pitchFamily="34" charset="0"/>
                </a:rPr>
                <a:t>Lau, E. (2003) </a:t>
              </a:r>
              <a:r>
                <a:rPr lang="en-US" altLang="en-US" sz="1200" b="1">
                  <a:latin typeface="Arial" panose="020B0604020202020204" pitchFamily="34" charset="0"/>
                </a:rPr>
                <a:t>Stocks</a:t>
              </a:r>
              <a:r>
                <a:rPr lang="en-US" altLang="en-US" sz="1200">
                  <a:latin typeface="Arial" panose="020B0604020202020204" pitchFamily="34" charset="0"/>
                </a:rPr>
                <a:t>.</a:t>
              </a:r>
            </a:p>
          </p:txBody>
        </p:sp>
        <p:pic>
          <p:nvPicPr>
            <p:cNvPr id="16396" name="Picture 2"/>
            <p:cNvPicPr>
              <a:picLocks noChangeAspect="1" noChangeArrowheads="1"/>
            </p:cNvPicPr>
            <p:nvPr/>
          </p:nvPicPr>
          <p:blipFill>
            <a:blip r:embed="rId3">
              <a:extLst>
                <a:ext uri="{28A0092B-C50C-407E-A947-70E740481C1C}">
                  <a14:useLocalDpi xmlns:a14="http://schemas.microsoft.com/office/drawing/2010/main" val="0"/>
                </a:ext>
              </a:extLst>
            </a:blip>
            <a:srcRect l="4546" t="28322" r="14394"/>
            <a:stretch>
              <a:fillRect/>
            </a:stretch>
          </p:blipFill>
          <p:spPr bwMode="auto">
            <a:xfrm>
              <a:off x="2828926" y="1685925"/>
              <a:ext cx="182877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541338" y="1685925"/>
            <a:ext cx="1571625" cy="1749425"/>
            <a:chOff x="541338" y="1685925"/>
            <a:chExt cx="1571625" cy="1749286"/>
          </a:xfrm>
        </p:grpSpPr>
        <p:sp>
          <p:nvSpPr>
            <p:cNvPr id="16393" name="Text Box 16"/>
            <p:cNvSpPr txBox="1">
              <a:spLocks noChangeArrowheads="1"/>
            </p:cNvSpPr>
            <p:nvPr/>
          </p:nvSpPr>
          <p:spPr bwMode="auto">
            <a:xfrm>
              <a:off x="541338" y="2727325"/>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Graphics: </a:t>
              </a:r>
            </a:p>
            <a:p>
              <a:pPr eaLnBrk="1" hangingPunct="1">
                <a:spcBef>
                  <a:spcPct val="0"/>
                </a:spcBef>
                <a:buFontTx/>
                <a:buNone/>
              </a:pPr>
              <a:r>
                <a:rPr lang="en-US" altLang="en-US" sz="1200">
                  <a:latin typeface="Arial" panose="020B0604020202020204" pitchFamily="34" charset="0"/>
                </a:rPr>
                <a:t>Image curtesy of Xin Liu</a:t>
              </a:r>
            </a:p>
          </p:txBody>
        </p:sp>
        <p:pic>
          <p:nvPicPr>
            <p:cNvPr id="16394"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685925"/>
              <a:ext cx="15621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8"/>
          <p:cNvGrpSpPr>
            <a:grpSpLocks/>
          </p:cNvGrpSpPr>
          <p:nvPr/>
        </p:nvGrpSpPr>
        <p:grpSpPr bwMode="auto">
          <a:xfrm>
            <a:off x="6688138" y="4586288"/>
            <a:ext cx="2163762" cy="2271712"/>
            <a:chOff x="4397" y="2593"/>
            <a:chExt cx="1363" cy="1431"/>
          </a:xfrm>
        </p:grpSpPr>
        <p:pic>
          <p:nvPicPr>
            <p:cNvPr id="16391" name="Picture 22" descr="fifa99_screen001"/>
            <p:cNvPicPr>
              <a:picLocks noChangeAspect="1" noChangeArrowheads="1"/>
            </p:cNvPicPr>
            <p:nvPr/>
          </p:nvPicPr>
          <p:blipFill>
            <a:blip r:embed="rId5">
              <a:extLst>
                <a:ext uri="{28A0092B-C50C-407E-A947-70E740481C1C}">
                  <a14:useLocalDpi xmlns:a14="http://schemas.microsoft.com/office/drawing/2010/main" val="0"/>
                </a:ext>
              </a:extLst>
            </a:blip>
            <a:srcRect r="10963" b="8284"/>
            <a:stretch>
              <a:fillRect/>
            </a:stretch>
          </p:blipFill>
          <p:spPr bwMode="auto">
            <a:xfrm>
              <a:off x="4402" y="2593"/>
              <a:ext cx="1358"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5"/>
            <p:cNvSpPr txBox="1">
              <a:spLocks noChangeArrowheads="1"/>
            </p:cNvSpPr>
            <p:nvPr/>
          </p:nvSpPr>
          <p:spPr bwMode="auto">
            <a:xfrm>
              <a:off x="4397" y="3658"/>
              <a:ext cx="136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a:latin typeface="Arial" panose="020B0604020202020204" pitchFamily="34" charset="0"/>
                </a:rPr>
                <a:t>Artificial Intelligence FIFA © Electronic Arts</a:t>
              </a:r>
              <a:r>
                <a:rPr lang="en-US" altLang="en-US" sz="1400">
                  <a:latin typeface="Arial" panose="020B0604020202020204" pitchFamily="34" charset="0"/>
                </a:rPr>
                <a:t>.</a:t>
              </a:r>
              <a:endParaRPr lang="en-US" altLang="en-US" sz="16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Expert Systems</a:t>
            </a:r>
          </a:p>
        </p:txBody>
      </p:sp>
      <p:sp>
        <p:nvSpPr>
          <p:cNvPr id="225283" name="Rectangle 3"/>
          <p:cNvSpPr>
            <a:spLocks noGrp="1" noChangeArrowheads="1"/>
          </p:cNvSpPr>
          <p:nvPr>
            <p:ph type="body" idx="1"/>
          </p:nvPr>
        </p:nvSpPr>
        <p:spPr/>
        <p:txBody>
          <a:bodyPr/>
          <a:lstStyle/>
          <a:p>
            <a:r>
              <a:rPr lang="en-US" altLang="en-US" smtClean="0"/>
              <a:t>The focus is on capturing the knowledge of a human expert as a set of rules stored in a database.</a:t>
            </a:r>
          </a:p>
          <a:p>
            <a:r>
              <a:rPr lang="en-US" altLang="en-US" smtClean="0"/>
              <a:t>The expert system can then answer questions, diagnose problems and guide decision making.</a:t>
            </a:r>
          </a:p>
          <a:p>
            <a:r>
              <a:rPr lang="en-US" altLang="en-US" smtClean="0"/>
              <a:t>Example applications: medicine, computer repair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Neural Networks</a:t>
            </a:r>
          </a:p>
        </p:txBody>
      </p:sp>
      <p:sp>
        <p:nvSpPr>
          <p:cNvPr id="226307" name="Rectangle 3"/>
          <p:cNvSpPr>
            <a:spLocks noGrp="1" noChangeArrowheads="1"/>
          </p:cNvSpPr>
          <p:nvPr>
            <p:ph type="body" idx="1"/>
          </p:nvPr>
        </p:nvSpPr>
        <p:spPr/>
        <p:txBody>
          <a:bodyPr/>
          <a:lstStyle/>
          <a:p>
            <a:r>
              <a:rPr lang="en-US" altLang="en-US" smtClean="0"/>
              <a:t>The focus is on building structures that function the way that neurons (and their connections in the brain) function.</a:t>
            </a:r>
          </a:p>
          <a:p>
            <a:r>
              <a:rPr lang="en-US" altLang="en-US" smtClean="0"/>
              <a:t>(Simplified overview):</a:t>
            </a:r>
          </a:p>
          <a:p>
            <a:pPr lvl="1"/>
            <a:r>
              <a:rPr lang="en-US" altLang="en-US" smtClean="0"/>
              <a:t>Neurons take electrical pulses as input and send electrical pulses as output.</a:t>
            </a:r>
          </a:p>
          <a:p>
            <a:pPr lvl="1"/>
            <a:r>
              <a:rPr lang="en-US" altLang="en-US" smtClean="0"/>
              <a:t>A required level of input is required before the output is ‘fired’.</a:t>
            </a:r>
          </a:p>
          <a:p>
            <a:r>
              <a:rPr lang="en-US" altLang="en-US" smtClean="0"/>
              <a:t>This approach has been applied to problems which involve pattern recognition ( e.g., visual, voice).</a:t>
            </a:r>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6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CA" altLang="en-US" smtClean="0"/>
              <a:t>Artificial Intelligence: Mission Accomplished?</a:t>
            </a:r>
          </a:p>
        </p:txBody>
      </p:sp>
      <p:sp>
        <p:nvSpPr>
          <p:cNvPr id="36867" name="Rectangle 3"/>
          <p:cNvSpPr>
            <a:spLocks noGrp="1" noChangeArrowheads="1"/>
          </p:cNvSpPr>
          <p:nvPr>
            <p:ph type="body" idx="1"/>
          </p:nvPr>
        </p:nvSpPr>
        <p:spPr/>
        <p:txBody>
          <a:bodyPr/>
          <a:lstStyle/>
          <a:p>
            <a:r>
              <a:rPr lang="en-CA" altLang="en-US" smtClean="0"/>
              <a:t>How do we know we have a "smart machine"?</a:t>
            </a:r>
          </a:p>
          <a:p>
            <a:pPr lvl="1"/>
            <a:r>
              <a:rPr lang="en-CA" altLang="en-US" smtClean="0"/>
              <a:t>The Turing test</a:t>
            </a:r>
          </a:p>
        </p:txBody>
      </p:sp>
      <p:grpSp>
        <p:nvGrpSpPr>
          <p:cNvPr id="2" name="Group 6"/>
          <p:cNvGrpSpPr>
            <a:grpSpLocks/>
          </p:cNvGrpSpPr>
          <p:nvPr/>
        </p:nvGrpSpPr>
        <p:grpSpPr bwMode="auto">
          <a:xfrm>
            <a:off x="2306638" y="2757488"/>
            <a:ext cx="3587750" cy="1293812"/>
            <a:chOff x="1453" y="1737"/>
            <a:chExt cx="2260" cy="815"/>
          </a:xfrm>
        </p:grpSpPr>
        <p:sp>
          <p:nvSpPr>
            <p:cNvPr id="36877" name="Line 7"/>
            <p:cNvSpPr>
              <a:spLocks noChangeShapeType="1"/>
            </p:cNvSpPr>
            <p:nvPr/>
          </p:nvSpPr>
          <p:spPr bwMode="auto">
            <a:xfrm flipV="1">
              <a:off x="1453" y="1737"/>
              <a:ext cx="2260" cy="815"/>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36878" name="Text Box 8"/>
            <p:cNvSpPr txBox="1">
              <a:spLocks noChangeArrowheads="1"/>
            </p:cNvSpPr>
            <p:nvPr/>
          </p:nvSpPr>
          <p:spPr bwMode="auto">
            <a:xfrm>
              <a:off x="2234" y="1940"/>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a:latin typeface="Arial" panose="020B0604020202020204" pitchFamily="34" charset="0"/>
                </a:rPr>
                <a:t>?</a:t>
              </a:r>
            </a:p>
          </p:txBody>
        </p:sp>
      </p:grpSp>
      <p:grpSp>
        <p:nvGrpSpPr>
          <p:cNvPr id="3" name="Group 9"/>
          <p:cNvGrpSpPr>
            <a:grpSpLocks/>
          </p:cNvGrpSpPr>
          <p:nvPr/>
        </p:nvGrpSpPr>
        <p:grpSpPr bwMode="auto">
          <a:xfrm>
            <a:off x="2301875" y="4019550"/>
            <a:ext cx="3616325" cy="1014413"/>
            <a:chOff x="1450" y="2532"/>
            <a:chExt cx="2278" cy="639"/>
          </a:xfrm>
        </p:grpSpPr>
        <p:sp>
          <p:nvSpPr>
            <p:cNvPr id="36875" name="Line 10"/>
            <p:cNvSpPr>
              <a:spLocks noChangeShapeType="1"/>
            </p:cNvSpPr>
            <p:nvPr/>
          </p:nvSpPr>
          <p:spPr bwMode="auto">
            <a:xfrm>
              <a:off x="1450" y="2577"/>
              <a:ext cx="2278" cy="594"/>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36876" name="Text Box 11"/>
            <p:cNvSpPr txBox="1">
              <a:spLocks noChangeArrowheads="1"/>
            </p:cNvSpPr>
            <p:nvPr/>
          </p:nvSpPr>
          <p:spPr bwMode="auto">
            <a:xfrm>
              <a:off x="2235" y="2532"/>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a:latin typeface="Arial" panose="020B0604020202020204" pitchFamily="34" charset="0"/>
                </a:rPr>
                <a:t>?</a:t>
              </a:r>
            </a:p>
          </p:txBody>
        </p:sp>
      </p:grpSp>
      <p:sp>
        <p:nvSpPr>
          <p:cNvPr id="36870" name="Line 12"/>
          <p:cNvSpPr>
            <a:spLocks noChangeShapeType="1"/>
          </p:cNvSpPr>
          <p:nvPr/>
        </p:nvSpPr>
        <p:spPr bwMode="auto">
          <a:xfrm>
            <a:off x="4276725" y="2279650"/>
            <a:ext cx="0" cy="347345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205837" name="AutoShape 13"/>
          <p:cNvSpPr>
            <a:spLocks noChangeArrowheads="1"/>
          </p:cNvSpPr>
          <p:nvPr/>
        </p:nvSpPr>
        <p:spPr bwMode="auto">
          <a:xfrm>
            <a:off x="1730375" y="2278063"/>
            <a:ext cx="1462088" cy="830262"/>
          </a:xfrm>
          <a:prstGeom prst="cloudCallout">
            <a:avLst>
              <a:gd name="adj1" fmla="val -55102"/>
              <a:gd name="adj2" fmla="val 73519"/>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2000">
                <a:latin typeface="Comic Sans MS" panose="030F0702030302020204" pitchFamily="66" charset="0"/>
              </a:rPr>
              <a:t>???</a:t>
            </a:r>
          </a:p>
        </p:txBody>
      </p:sp>
      <p:pic>
        <p:nvPicPr>
          <p:cNvPr id="36872" name="Picture 14" descr="HCI"/>
          <p:cNvPicPr>
            <a:picLocks noChangeAspect="1" noChangeArrowheads="1"/>
          </p:cNvPicPr>
          <p:nvPr/>
        </p:nvPicPr>
        <p:blipFill>
          <a:blip r:embed="rId3" cstate="print">
            <a:extLst>
              <a:ext uri="{28A0092B-C50C-407E-A947-70E740481C1C}">
                <a14:useLocalDpi xmlns:a14="http://schemas.microsoft.com/office/drawing/2010/main" val="0"/>
              </a:ext>
            </a:extLst>
          </a:blip>
          <a:srcRect r="53702"/>
          <a:stretch>
            <a:fillRect/>
          </a:stretch>
        </p:blipFill>
        <p:spPr bwMode="auto">
          <a:xfrm>
            <a:off x="1109663" y="3324225"/>
            <a:ext cx="120173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5873158" y="3834931"/>
            <a:ext cx="1957349" cy="30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75" y="1569726"/>
            <a:ext cx="2446225" cy="1834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Artificial Intelligence: Higher-Level Courses</a:t>
            </a:r>
          </a:p>
        </p:txBody>
      </p:sp>
      <p:sp>
        <p:nvSpPr>
          <p:cNvPr id="38915" name="Content Placeholder 2"/>
          <p:cNvSpPr>
            <a:spLocks noGrp="1"/>
          </p:cNvSpPr>
          <p:nvPr>
            <p:ph idx="1"/>
          </p:nvPr>
        </p:nvSpPr>
        <p:spPr/>
        <p:txBody>
          <a:bodyPr/>
          <a:lstStyle/>
          <a:p>
            <a:r>
              <a:rPr lang="en-US" altLang="en-US" smtClean="0"/>
              <a:t>CPSC 433: Artificial Intelligence</a:t>
            </a:r>
          </a:p>
          <a:p>
            <a:r>
              <a:rPr lang="en-US" altLang="en-US" smtClean="0"/>
              <a:t>CPSC 565: Emergent computing</a:t>
            </a:r>
          </a:p>
          <a:p>
            <a:r>
              <a:rPr lang="en-US" altLang="en-US" smtClean="0"/>
              <a:t>CPSC 567: Foundations of multi-agent systems </a:t>
            </a:r>
          </a:p>
          <a:p>
            <a:r>
              <a:rPr lang="en-US" altLang="en-US" smtClean="0"/>
              <a:t>CPSC 568: Agent communications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402" t="60927" r="3667" b="-1656"/>
          <a:stretch/>
        </p:blipFill>
        <p:spPr>
          <a:xfrm>
            <a:off x="762794" y="1954199"/>
            <a:ext cx="5485606" cy="4304159"/>
          </a:xfrm>
          <a:prstGeom prst="rect">
            <a:avLst/>
          </a:prstGeom>
        </p:spPr>
      </p:pic>
      <p:sp>
        <p:nvSpPr>
          <p:cNvPr id="39939" name="Rectangle 2"/>
          <p:cNvSpPr>
            <a:spLocks noGrp="1" noChangeArrowheads="1"/>
          </p:cNvSpPr>
          <p:nvPr>
            <p:ph type="title"/>
          </p:nvPr>
        </p:nvSpPr>
        <p:spPr/>
        <p:txBody>
          <a:bodyPr/>
          <a:lstStyle/>
          <a:p>
            <a:r>
              <a:rPr lang="en-CA" altLang="en-US" smtClean="0"/>
              <a:t>Computer Vision</a:t>
            </a:r>
          </a:p>
        </p:txBody>
      </p:sp>
      <p:sp>
        <p:nvSpPr>
          <p:cNvPr id="209923" name="Rectangle 3"/>
          <p:cNvSpPr>
            <a:spLocks noGrp="1" noChangeArrowheads="1"/>
          </p:cNvSpPr>
          <p:nvPr>
            <p:ph type="body" idx="1"/>
          </p:nvPr>
        </p:nvSpPr>
        <p:spPr>
          <a:xfrm>
            <a:off x="457200" y="1143000"/>
            <a:ext cx="8229600" cy="823913"/>
          </a:xfrm>
        </p:spPr>
        <p:txBody>
          <a:bodyPr/>
          <a:lstStyle/>
          <a:p>
            <a:r>
              <a:rPr lang="en-CA" altLang="en-US" dirty="0" smtClean="0"/>
              <a:t>The focus is on interpreting and understanding visual information.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buFont typeface="Times New Roman" panose="02020603050405020304" pitchFamily="18" charset="0"/>
              <a:buNone/>
            </a:pPr>
            <a:endParaRPr lang="en-CA" altLang="en-US" dirty="0" smtClean="0"/>
          </a:p>
        </p:txBody>
      </p:sp>
      <p:sp>
        <p:nvSpPr>
          <p:cNvPr id="39941" name="Text Box 6"/>
          <p:cNvSpPr txBox="1">
            <a:spLocks noChangeArrowheads="1"/>
          </p:cNvSpPr>
          <p:nvPr/>
        </p:nvSpPr>
        <p:spPr bwMode="auto">
          <a:xfrm>
            <a:off x="0" y="6142038"/>
            <a:ext cx="57658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For more information: </a:t>
            </a:r>
            <a:r>
              <a:rPr lang="en-US" altLang="en-US" sz="1200" dirty="0">
                <a:latin typeface="Arial" panose="020B0604020202020204" pitchFamily="34" charset="0"/>
                <a:hlinkClick r:id="rId4"/>
              </a:rPr>
              <a:t>http://pages.cpsc.ucalgary.ca/~boyd/pmwiki/pmwiki.php?n=Main.Research</a:t>
            </a:r>
            <a:endParaRPr lang="en-US" altLang="en-US" sz="1200" dirty="0">
              <a:latin typeface="Arial" panose="020B0604020202020204" pitchFamily="34" charset="0"/>
            </a:endParaRPr>
          </a:p>
          <a:p>
            <a:pPr>
              <a:spcBef>
                <a:spcPct val="50000"/>
              </a:spcBef>
              <a:buFontTx/>
              <a:buNone/>
            </a:pPr>
            <a:r>
              <a:rPr lang="en-US" altLang="en-US" sz="1200" dirty="0">
                <a:latin typeface="Arial" panose="020B0604020202020204" pitchFamily="34" charset="0"/>
                <a:hlinkClick r:id="rId5"/>
              </a:rPr>
              <a:t>http://people.ucalgary.ca/~jparker</a:t>
            </a:r>
            <a:r>
              <a:rPr lang="en-US" altLang="en-US" sz="1200" dirty="0" smtClean="0">
                <a:latin typeface="Arial" panose="020B0604020202020204" pitchFamily="34" charset="0"/>
                <a:hlinkClick r:id="rId5"/>
              </a:rPr>
              <a:t>/</a:t>
            </a:r>
            <a:r>
              <a:rPr lang="en-US" altLang="en-US" sz="1200" dirty="0" smtClean="0">
                <a:latin typeface="Arial" panose="020B0604020202020204" pitchFamily="34" charset="0"/>
              </a:rPr>
              <a:t> (Transferred to Arts)</a:t>
            </a:r>
            <a:endParaRPr lang="en-US" altLang="en-US" sz="1200" dirty="0">
              <a:latin typeface="Arial" panose="020B0604020202020204" pitchFamily="34" charset="0"/>
            </a:endParaRPr>
          </a:p>
        </p:txBody>
      </p:sp>
      <p:sp>
        <p:nvSpPr>
          <p:cNvPr id="39943" name="TextBox 17"/>
          <p:cNvSpPr txBox="1">
            <a:spLocks noChangeArrowheads="1"/>
          </p:cNvSpPr>
          <p:nvPr/>
        </p:nvSpPr>
        <p:spPr bwMode="auto">
          <a:xfrm>
            <a:off x="10333038" y="1627188"/>
            <a:ext cx="3810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grpSp>
        <p:nvGrpSpPr>
          <p:cNvPr id="6" name="Group 5"/>
          <p:cNvGrpSpPr>
            <a:grpSpLocks/>
          </p:cNvGrpSpPr>
          <p:nvPr/>
        </p:nvGrpSpPr>
        <p:grpSpPr bwMode="auto">
          <a:xfrm>
            <a:off x="2692410" y="3102845"/>
            <a:ext cx="3594079" cy="1315127"/>
            <a:chOff x="4063216" y="1656217"/>
            <a:chExt cx="3594079" cy="1314657"/>
          </a:xfrm>
        </p:grpSpPr>
        <p:sp>
          <p:nvSpPr>
            <p:cNvPr id="39946" name="TextBox 3"/>
            <p:cNvSpPr txBox="1">
              <a:spLocks noChangeArrowheads="1"/>
            </p:cNvSpPr>
            <p:nvPr/>
          </p:nvSpPr>
          <p:spPr bwMode="auto">
            <a:xfrm>
              <a:off x="7276316" y="2570775"/>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sp>
          <p:nvSpPr>
            <p:cNvPr id="39947" name="TextBox 15"/>
            <p:cNvSpPr txBox="1">
              <a:spLocks noChangeArrowheads="1"/>
            </p:cNvSpPr>
            <p:nvPr/>
          </p:nvSpPr>
          <p:spPr bwMode="auto">
            <a:xfrm>
              <a:off x="4063216" y="1656217"/>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FF0000"/>
                  </a:solidFill>
                </a:rPr>
                <a:t>?</a:t>
              </a:r>
            </a:p>
          </p:txBody>
        </p:sp>
      </p:grpSp>
      <p:grpSp>
        <p:nvGrpSpPr>
          <p:cNvPr id="7" name="Group 6"/>
          <p:cNvGrpSpPr/>
          <p:nvPr/>
        </p:nvGrpSpPr>
        <p:grpSpPr>
          <a:xfrm>
            <a:off x="1680358" y="3070732"/>
            <a:ext cx="4415642" cy="2214992"/>
            <a:chOff x="1680358" y="3070732"/>
            <a:chExt cx="4415642" cy="2214992"/>
          </a:xfrm>
        </p:grpSpPr>
        <p:sp>
          <p:nvSpPr>
            <p:cNvPr id="3" name="Oval 2"/>
            <p:cNvSpPr/>
            <p:nvPr/>
          </p:nvSpPr>
          <p:spPr bwMode="auto">
            <a:xfrm>
              <a:off x="4479914" y="3070732"/>
              <a:ext cx="1006485" cy="127266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Oval 15"/>
            <p:cNvSpPr/>
            <p:nvPr/>
          </p:nvSpPr>
          <p:spPr bwMode="auto">
            <a:xfrm>
              <a:off x="3581389" y="4012364"/>
              <a:ext cx="992177" cy="107177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7" name="Oval 16"/>
            <p:cNvSpPr/>
            <p:nvPr/>
          </p:nvSpPr>
          <p:spPr bwMode="auto">
            <a:xfrm>
              <a:off x="1680358" y="3431672"/>
              <a:ext cx="1138238" cy="1854052"/>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Oval 18"/>
            <p:cNvSpPr/>
            <p:nvPr/>
          </p:nvSpPr>
          <p:spPr bwMode="auto">
            <a:xfrm>
              <a:off x="5463129" y="3181770"/>
              <a:ext cx="632871" cy="636334"/>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8" name="Group 7"/>
          <p:cNvGrpSpPr/>
          <p:nvPr/>
        </p:nvGrpSpPr>
        <p:grpSpPr>
          <a:xfrm>
            <a:off x="806440" y="2867209"/>
            <a:ext cx="4433097" cy="2054100"/>
            <a:chOff x="806440" y="2867209"/>
            <a:chExt cx="4433097" cy="2054100"/>
          </a:xfrm>
        </p:grpSpPr>
        <p:sp>
          <p:nvSpPr>
            <p:cNvPr id="43019" name="TextBox 16"/>
            <p:cNvSpPr txBox="1">
              <a:spLocks noChangeArrowheads="1"/>
            </p:cNvSpPr>
            <p:nvPr/>
          </p:nvSpPr>
          <p:spPr bwMode="auto">
            <a:xfrm>
              <a:off x="806440" y="4195007"/>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1" name="TextBox 16"/>
            <p:cNvSpPr txBox="1">
              <a:spLocks noChangeArrowheads="1"/>
            </p:cNvSpPr>
            <p:nvPr/>
          </p:nvSpPr>
          <p:spPr bwMode="auto">
            <a:xfrm>
              <a:off x="1422389" y="2867209"/>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2" name="TextBox 16"/>
            <p:cNvSpPr txBox="1">
              <a:spLocks noChangeArrowheads="1"/>
            </p:cNvSpPr>
            <p:nvPr/>
          </p:nvSpPr>
          <p:spPr bwMode="auto">
            <a:xfrm>
              <a:off x="3393269" y="318176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3" name="TextBox 16"/>
            <p:cNvSpPr txBox="1">
              <a:spLocks noChangeArrowheads="1"/>
            </p:cNvSpPr>
            <p:nvPr/>
          </p:nvSpPr>
          <p:spPr bwMode="auto">
            <a:xfrm>
              <a:off x="4661676" y="452119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Computer Vision: Some Areas</a:t>
            </a:r>
          </a:p>
        </p:txBody>
      </p:sp>
      <p:sp>
        <p:nvSpPr>
          <p:cNvPr id="3" name="Content Placeholder 2"/>
          <p:cNvSpPr>
            <a:spLocks noGrp="1"/>
          </p:cNvSpPr>
          <p:nvPr>
            <p:ph idx="1"/>
          </p:nvPr>
        </p:nvSpPr>
        <p:spPr>
          <a:xfrm>
            <a:off x="457200" y="1057275"/>
            <a:ext cx="8229600" cy="5410200"/>
          </a:xfrm>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grpSp>
        <p:nvGrpSpPr>
          <p:cNvPr id="4" name="Group 12"/>
          <p:cNvGrpSpPr>
            <a:grpSpLocks/>
          </p:cNvGrpSpPr>
          <p:nvPr/>
        </p:nvGrpSpPr>
        <p:grpSpPr bwMode="auto">
          <a:xfrm>
            <a:off x="6216002" y="1161646"/>
            <a:ext cx="2738631" cy="2624502"/>
            <a:chOff x="4669558" y="1600200"/>
            <a:chExt cx="2738631" cy="2624857"/>
          </a:xfrm>
        </p:grpSpPr>
        <p:pic>
          <p:nvPicPr>
            <p:cNvPr id="40969" name="Picture 3" descr="C:\Users\tamj\AppData\Local\Microsoft\Windows\Temporary Internet Files\Content.IE5\GG8X2L6I\MP900390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589" y="1600200"/>
              <a:ext cx="2514600" cy="17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6086475" y="1800252"/>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43675" y="2590934"/>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2" name="TextBox 10"/>
            <p:cNvSpPr txBox="1">
              <a:spLocks noChangeArrowheads="1"/>
            </p:cNvSpPr>
            <p:nvPr/>
          </p:nvSpPr>
          <p:spPr bwMode="auto">
            <a:xfrm>
              <a:off x="4669558" y="3393948"/>
              <a:ext cx="2677241" cy="83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latin typeface="Arial" panose="020B0604020202020204" pitchFamily="34" charset="0"/>
                </a:rPr>
                <a:t>Identification  of malignant </a:t>
              </a:r>
              <a:r>
                <a:rPr lang="en-US" altLang="en-US" sz="1600" dirty="0" smtClean="0">
                  <a:latin typeface="Arial" panose="020B0604020202020204" pitchFamily="34" charset="0"/>
                </a:rPr>
                <a:t>cells: Stanford (</a:t>
              </a:r>
              <a:r>
                <a:rPr lang="en-US" altLang="en-US" sz="1600" dirty="0" err="1" smtClean="0">
                  <a:latin typeface="Arial" panose="020B0604020202020204" pitchFamily="34" charset="0"/>
                </a:rPr>
                <a:t>Durmus</a:t>
              </a:r>
              <a:r>
                <a:rPr lang="en-US" altLang="en-US" sz="1600" dirty="0" smtClean="0">
                  <a:latin typeface="Arial" panose="020B0604020202020204" pitchFamily="34" charset="0"/>
                </a:rPr>
                <a:t> et. al 2015)</a:t>
              </a:r>
              <a:endParaRPr lang="en-US" altLang="en-US" sz="1600" dirty="0">
                <a:latin typeface="Arial" panose="020B0604020202020204" pitchFamily="34" charset="0"/>
              </a:endParaRPr>
            </a:p>
          </p:txBody>
        </p:sp>
      </p:grpSp>
      <p:grpSp>
        <p:nvGrpSpPr>
          <p:cNvPr id="12" name="Group 11"/>
          <p:cNvGrpSpPr/>
          <p:nvPr/>
        </p:nvGrpSpPr>
        <p:grpSpPr>
          <a:xfrm>
            <a:off x="596505" y="914400"/>
            <a:ext cx="4217655" cy="5590033"/>
            <a:chOff x="596505" y="914400"/>
            <a:chExt cx="4217655" cy="5590033"/>
          </a:xfrm>
        </p:grpSpPr>
        <p:sp>
          <p:nvSpPr>
            <p:cNvPr id="40974" name="TextBox 3"/>
            <p:cNvSpPr txBox="1">
              <a:spLocks noChangeArrowheads="1"/>
            </p:cNvSpPr>
            <p:nvPr/>
          </p:nvSpPr>
          <p:spPr bwMode="auto">
            <a:xfrm>
              <a:off x="681497" y="6165879"/>
              <a:ext cx="2743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Image-based </a:t>
              </a:r>
              <a:r>
                <a:rPr lang="en-US" altLang="en-US" sz="1600" dirty="0" smtClean="0">
                  <a:latin typeface="Arial" panose="020B0604020202020204" pitchFamily="34" charset="0"/>
                </a:rPr>
                <a:t>search engines</a:t>
              </a:r>
              <a:endParaRPr lang="en-US" altLang="en-US" sz="1600" dirty="0">
                <a:latin typeface="Arial" panose="020B0604020202020204" pitchFamily="34" charset="0"/>
              </a:endParaRPr>
            </a:p>
          </p:txBody>
        </p:sp>
        <p:grpSp>
          <p:nvGrpSpPr>
            <p:cNvPr id="11" name="Group 10"/>
            <p:cNvGrpSpPr/>
            <p:nvPr/>
          </p:nvGrpSpPr>
          <p:grpSpPr>
            <a:xfrm>
              <a:off x="596505" y="914400"/>
              <a:ext cx="4217655" cy="5214521"/>
              <a:chOff x="596505" y="914400"/>
              <a:chExt cx="4217655" cy="5214521"/>
            </a:xfrm>
          </p:grpSpPr>
          <p:pic>
            <p:nvPicPr>
              <p:cNvPr id="7" name="Picture 6"/>
              <p:cNvPicPr>
                <a:picLocks noChangeAspect="1"/>
              </p:cNvPicPr>
              <p:nvPr/>
            </p:nvPicPr>
            <p:blipFill>
              <a:blip r:embed="rId4"/>
              <a:stretch>
                <a:fillRect/>
              </a:stretch>
            </p:blipFill>
            <p:spPr>
              <a:xfrm>
                <a:off x="681497" y="1314509"/>
                <a:ext cx="4132663" cy="4814412"/>
              </a:xfrm>
              <a:prstGeom prst="rect">
                <a:avLst/>
              </a:prstGeom>
            </p:spPr>
          </p:pic>
          <p:sp>
            <p:nvSpPr>
              <p:cNvPr id="19" name="Rectangle 18"/>
              <p:cNvSpPr/>
              <p:nvPr/>
            </p:nvSpPr>
            <p:spPr>
              <a:xfrm>
                <a:off x="596505" y="914400"/>
                <a:ext cx="1418786" cy="400110"/>
              </a:xfrm>
              <a:prstGeom prst="rect">
                <a:avLst/>
              </a:prstGeom>
            </p:spPr>
            <p:txBody>
              <a:bodyPr wrap="none">
                <a:spAutoFit/>
              </a:bodyPr>
              <a:lstStyle/>
              <a:p>
                <a:r>
                  <a:rPr lang="en-US" altLang="en-US" sz="2000" dirty="0" smtClean="0"/>
                  <a:t>Recognition</a:t>
                </a:r>
                <a:endParaRPr lang="en-US" altLang="en-US" sz="2000" dirty="0"/>
              </a:p>
            </p:txBody>
          </p:sp>
        </p:grpSp>
      </p:grpSp>
      <p:grpSp>
        <p:nvGrpSpPr>
          <p:cNvPr id="15" name="Group 14"/>
          <p:cNvGrpSpPr/>
          <p:nvPr/>
        </p:nvGrpSpPr>
        <p:grpSpPr>
          <a:xfrm>
            <a:off x="5588800" y="4104836"/>
            <a:ext cx="3505200" cy="2494497"/>
            <a:chOff x="4562475" y="4330309"/>
            <a:chExt cx="3505200" cy="2494497"/>
          </a:xfrm>
        </p:grpSpPr>
        <p:sp>
          <p:nvSpPr>
            <p:cNvPr id="40968" name="TextBox 14"/>
            <p:cNvSpPr txBox="1">
              <a:spLocks noChangeArrowheads="1"/>
            </p:cNvSpPr>
            <p:nvPr/>
          </p:nvSpPr>
          <p:spPr bwMode="auto">
            <a:xfrm>
              <a:off x="4562475" y="6486308"/>
              <a:ext cx="3505200" cy="3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t>Removing imperfections such as blurring</a:t>
              </a:r>
            </a:p>
          </p:txBody>
        </p:sp>
        <p:sp>
          <p:nvSpPr>
            <p:cNvPr id="18" name="Rectangle 17"/>
            <p:cNvSpPr/>
            <p:nvPr/>
          </p:nvSpPr>
          <p:spPr>
            <a:xfrm>
              <a:off x="6672259" y="4330309"/>
              <a:ext cx="1385444" cy="400110"/>
            </a:xfrm>
            <a:prstGeom prst="rect">
              <a:avLst/>
            </a:prstGeom>
          </p:spPr>
          <p:txBody>
            <a:bodyPr wrap="none">
              <a:spAutoFit/>
            </a:bodyPr>
            <a:lstStyle/>
            <a:p>
              <a:r>
                <a:rPr lang="en-US" altLang="en-US" sz="2000" dirty="0"/>
                <a:t>Restoration</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4258" t="58443" r="65916" b="30064"/>
            <a:stretch/>
          </p:blipFill>
          <p:spPr>
            <a:xfrm>
              <a:off x="5843410" y="4677318"/>
              <a:ext cx="2084898" cy="18288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Computer Vision: Higher-Level Courses</a:t>
            </a:r>
          </a:p>
        </p:txBody>
      </p:sp>
      <p:sp>
        <p:nvSpPr>
          <p:cNvPr id="41987" name="Content Placeholder 2"/>
          <p:cNvSpPr>
            <a:spLocks noGrp="1"/>
          </p:cNvSpPr>
          <p:nvPr>
            <p:ph idx="1"/>
          </p:nvPr>
        </p:nvSpPr>
        <p:spPr/>
        <p:txBody>
          <a:bodyPr/>
          <a:lstStyle/>
          <a:p>
            <a:r>
              <a:rPr lang="en-US" altLang="en-US" smtClean="0"/>
              <a:t>CPSC 535: Introduction to image analysis and computer vision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CA" altLang="en-US" smtClean="0"/>
              <a:t>Software Engineering</a:t>
            </a:r>
          </a:p>
        </p:txBody>
      </p:sp>
      <p:sp>
        <p:nvSpPr>
          <p:cNvPr id="211971" name="Rectangle 3"/>
          <p:cNvSpPr>
            <a:spLocks noGrp="1" noChangeArrowheads="1"/>
          </p:cNvSpPr>
          <p:nvPr>
            <p:ph type="body" idx="1"/>
          </p:nvPr>
        </p:nvSpPr>
        <p:spPr>
          <a:xfrm>
            <a:off x="457200" y="1108075"/>
            <a:ext cx="8077200" cy="5368925"/>
          </a:xfrm>
        </p:spPr>
        <p:txBody>
          <a:bodyPr/>
          <a:lstStyle/>
          <a:p>
            <a:r>
              <a:rPr lang="en-CA" altLang="en-US" smtClean="0"/>
              <a:t>Concerned with employing systematic ways of producing good software on time and within budget.</a:t>
            </a:r>
          </a:p>
          <a:p>
            <a:r>
              <a:rPr lang="en-CA" altLang="en-US" smtClean="0"/>
              <a:t>A typical person can only hold ~7 concepts in their mind at a time.</a:t>
            </a:r>
          </a:p>
          <a:p>
            <a:pPr lvl="1"/>
            <a:r>
              <a:rPr lang="en-CA" altLang="en-US" smtClean="0"/>
              <a:t>A typical computer program consists of more than 7 ‘parts’.</a:t>
            </a:r>
          </a:p>
          <a:p>
            <a:r>
              <a:rPr lang="en-CA" altLang="en-US" smtClean="0"/>
              <a:t>Consequently mechanisms for dealing with this complexity are needed.</a:t>
            </a:r>
          </a:p>
          <a:p>
            <a:pPr lvl="1"/>
            <a:r>
              <a:rPr lang="en-CA" altLang="en-US" smtClean="0"/>
              <a:t>Top down approach is one way: break a large (hard to conceive) problem into smaller more manageable parts.</a:t>
            </a:r>
          </a:p>
        </p:txBody>
      </p:sp>
      <p:sp>
        <p:nvSpPr>
          <p:cNvPr id="43012" name="Text Box 7"/>
          <p:cNvSpPr txBox="1">
            <a:spLocks noChangeArrowheads="1"/>
          </p:cNvSpPr>
          <p:nvPr/>
        </p:nvSpPr>
        <p:spPr bwMode="auto">
          <a:xfrm>
            <a:off x="0" y="6394450"/>
            <a:ext cx="5727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http://www.cpsc.ucalgary.ca/cpsc_research/areas/evolutionary</a:t>
            </a:r>
            <a:endParaRPr lang="en-US" altLang="en-US" sz="1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Software Engineering (2): Techniques</a:t>
            </a:r>
          </a:p>
        </p:txBody>
      </p:sp>
      <p:sp>
        <p:nvSpPr>
          <p:cNvPr id="44035" name="Rectangle 3"/>
          <p:cNvSpPr>
            <a:spLocks noGrp="1" noChangeArrowheads="1"/>
          </p:cNvSpPr>
          <p:nvPr>
            <p:ph type="body" idx="1"/>
          </p:nvPr>
        </p:nvSpPr>
        <p:spPr/>
        <p:txBody>
          <a:bodyPr/>
          <a:lstStyle/>
          <a:p>
            <a:r>
              <a:rPr lang="en-US" altLang="en-US" smtClean="0"/>
              <a:t>Agile development</a:t>
            </a:r>
          </a:p>
          <a:p>
            <a:r>
              <a:rPr lang="en-US" altLang="en-US" smtClean="0"/>
              <a:t>Design patterns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Agile Programming</a:t>
            </a:r>
          </a:p>
        </p:txBody>
      </p:sp>
      <p:sp>
        <p:nvSpPr>
          <p:cNvPr id="231427" name="Rectangle 3"/>
          <p:cNvSpPr>
            <a:spLocks noGrp="1" noChangeArrowheads="1"/>
          </p:cNvSpPr>
          <p:nvPr>
            <p:ph type="body" idx="1"/>
          </p:nvPr>
        </p:nvSpPr>
        <p:spPr/>
        <p:txBody>
          <a:bodyPr/>
          <a:lstStyle/>
          <a:p>
            <a:r>
              <a:rPr lang="en-US" altLang="en-US" smtClean="0"/>
              <a:t>The focus is on reducing risk by producing a new iteration/version of the software in a short period of time (~1 – 4 weeks).</a:t>
            </a:r>
          </a:p>
          <a:p>
            <a:r>
              <a:rPr lang="en-US" altLang="en-US" smtClean="0"/>
              <a:t>The project is then evaluated.</a:t>
            </a:r>
          </a:p>
          <a:p>
            <a:pPr lvl="1"/>
            <a:r>
              <a:rPr lang="en-US" altLang="en-US" smtClean="0"/>
              <a:t>The emphasis is on real time and face-to-face communication between developers over written documentation.</a:t>
            </a:r>
          </a:p>
          <a:p>
            <a:pPr lvl="1"/>
            <a:r>
              <a:rPr lang="en-US" altLang="en-US" smtClean="0"/>
              <a:t>Everyone associated with the project is brought together: developers, software testers, project managers and end users.</a:t>
            </a:r>
          </a:p>
          <a:p>
            <a:pPr lvl="1"/>
            <a:r>
              <a:rPr lang="en-US" altLang="en-US" smtClean="0"/>
              <a:t>Benefit: reduced development time with fewer misunderstandings.</a:t>
            </a:r>
          </a:p>
          <a:p>
            <a:r>
              <a:rPr lang="en-US" altLang="en-US" smtClean="0"/>
              <a:t>Contrast with traditional development: formal processes are followed such as heavily documenting program code.</a:t>
            </a:r>
          </a:p>
          <a:p>
            <a:pPr lvl="1"/>
            <a:r>
              <a:rPr lang="en-US" altLang="en-US" smtClean="0"/>
              <a:t>Versions are produced less frequently than with the agile approach.</a:t>
            </a:r>
          </a:p>
          <a:p>
            <a:pPr lvl="1"/>
            <a:r>
              <a:rPr lang="en-US" altLang="en-US" smtClean="0"/>
              <a:t>Documentation is the way that others understand how the code works.</a:t>
            </a:r>
          </a:p>
          <a:p>
            <a:pPr lvl="1"/>
            <a:r>
              <a:rPr lang="en-US" altLang="en-US" smtClean="0"/>
              <a:t>The client may be periodically be asked to “sign-off” on the software.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14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Some Areas Of Study And Research In Computer Science</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smtClean="0">
                <a:cs typeface="Times New Roman" panose="02020603050405020304" pitchFamily="18" charset="0"/>
              </a:rPr>
              <a:t>Human-Computer Interaction </a:t>
            </a:r>
          </a:p>
          <a:p>
            <a:pPr>
              <a:lnSpc>
                <a:spcPct val="90000"/>
              </a:lnSpc>
            </a:pPr>
            <a:r>
              <a:rPr lang="en-CA" altLang="en-US" smtClean="0">
                <a:cs typeface="Times New Roman" panose="02020603050405020304" pitchFamily="18" charset="0"/>
              </a:rPr>
              <a:t>Computer Graphics</a:t>
            </a:r>
          </a:p>
          <a:p>
            <a:pPr>
              <a:lnSpc>
                <a:spcPct val="90000"/>
              </a:lnSpc>
            </a:pPr>
            <a:r>
              <a:rPr lang="en-CA" altLang="en-US" smtClean="0">
                <a:cs typeface="Times New Roman" panose="02020603050405020304" pitchFamily="18" charset="0"/>
              </a:rPr>
              <a:t>Information Visualization</a:t>
            </a:r>
          </a:p>
          <a:p>
            <a:pPr>
              <a:lnSpc>
                <a:spcPct val="90000"/>
              </a:lnSpc>
            </a:pPr>
            <a:r>
              <a:rPr lang="en-CA" altLang="en-US" smtClean="0">
                <a:cs typeface="Times New Roman" panose="02020603050405020304" pitchFamily="18" charset="0"/>
              </a:rPr>
              <a:t>Databases</a:t>
            </a:r>
          </a:p>
          <a:p>
            <a:pPr>
              <a:lnSpc>
                <a:spcPct val="90000"/>
              </a:lnSpc>
            </a:pPr>
            <a:r>
              <a:rPr lang="en-CA" altLang="en-US" smtClean="0">
                <a:cs typeface="Times New Roman" panose="02020603050405020304" pitchFamily="18" charset="0"/>
              </a:rPr>
              <a:t>Computer theory</a:t>
            </a:r>
          </a:p>
          <a:p>
            <a:pPr>
              <a:lnSpc>
                <a:spcPct val="90000"/>
              </a:lnSpc>
            </a:pPr>
            <a:r>
              <a:rPr lang="en-CA" altLang="en-US" smtClean="0">
                <a:cs typeface="Times New Roman" panose="02020603050405020304" pitchFamily="18" charset="0"/>
              </a:rPr>
              <a:t>Computer networking and distributed systems</a:t>
            </a:r>
          </a:p>
          <a:p>
            <a:pPr>
              <a:lnSpc>
                <a:spcPct val="90000"/>
              </a:lnSpc>
            </a:pPr>
            <a:r>
              <a:rPr lang="en-CA" altLang="en-US" smtClean="0">
                <a:cs typeface="Times New Roman" panose="02020603050405020304" pitchFamily="18" charset="0"/>
              </a:rPr>
              <a:t>Artificial Intelligence</a:t>
            </a:r>
          </a:p>
          <a:p>
            <a:pPr>
              <a:lnSpc>
                <a:spcPct val="90000"/>
              </a:lnSpc>
            </a:pPr>
            <a:r>
              <a:rPr lang="en-CA" altLang="en-US" smtClean="0">
                <a:cs typeface="Times New Roman" panose="02020603050405020304" pitchFamily="18" charset="0"/>
              </a:rPr>
              <a:t>Computer Vision</a:t>
            </a:r>
          </a:p>
          <a:p>
            <a:pPr>
              <a:lnSpc>
                <a:spcPct val="90000"/>
              </a:lnSpc>
            </a:pPr>
            <a:r>
              <a:rPr lang="en-CA" altLang="en-US" smtClean="0">
                <a:cs typeface="Times New Roman" panose="02020603050405020304" pitchFamily="18" charset="0"/>
              </a:rPr>
              <a:t>Software Engineering</a:t>
            </a:r>
          </a:p>
          <a:p>
            <a:pPr>
              <a:lnSpc>
                <a:spcPct val="90000"/>
              </a:lnSpc>
            </a:pPr>
            <a:r>
              <a:rPr lang="en-CA" altLang="en-US" smtClean="0">
                <a:cs typeface="Times New Roman" panose="02020603050405020304" pitchFamily="18" charset="0"/>
              </a:rPr>
              <a:t>Computer Security</a:t>
            </a:r>
          </a:p>
          <a:p>
            <a:pPr>
              <a:lnSpc>
                <a:spcPct val="90000"/>
              </a:lnSpc>
            </a:pPr>
            <a:r>
              <a:rPr lang="en-CA" altLang="en-US" smtClean="0">
                <a:cs typeface="Times New Roman" panose="02020603050405020304" pitchFamily="18" charset="0"/>
              </a:rPr>
              <a:t>Games programming</a:t>
            </a:r>
          </a:p>
        </p:txBody>
      </p:sp>
      <p:sp>
        <p:nvSpPr>
          <p:cNvPr id="17412" name="Text Box 4"/>
          <p:cNvSpPr txBox="1">
            <a:spLocks noChangeArrowheads="1"/>
          </p:cNvSpPr>
          <p:nvPr/>
        </p:nvSpPr>
        <p:spPr bwMode="auto">
          <a:xfrm>
            <a:off x="19050" y="5778500"/>
            <a:ext cx="81915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285750" indent="-1714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1200">
                <a:latin typeface="Arial" panose="020B0604020202020204" pitchFamily="34" charset="0"/>
              </a:rPr>
              <a:t>This list provides only a brief introduction to the different areas of Computer Science and is far from comprehensive: For a more updated list of research areas: </a:t>
            </a:r>
            <a:r>
              <a:rPr lang="en-CA" altLang="en-US" sz="1200">
                <a:latin typeface="Arial" panose="020B0604020202020204" pitchFamily="34" charset="0"/>
                <a:hlinkClick r:id="rId3"/>
              </a:rPr>
              <a:t>http://www.cpsc.ucalgary.ca/Research/</a:t>
            </a:r>
            <a:endParaRPr lang="en-CA" altLang="en-US" sz="1200">
              <a:latin typeface="Arial" panose="020B0604020202020204" pitchFamily="34" charset="0"/>
            </a:endParaRPr>
          </a:p>
          <a:p>
            <a:pPr>
              <a:spcBef>
                <a:spcPct val="50000"/>
              </a:spcBef>
              <a:buFontTx/>
              <a:buNone/>
            </a:pPr>
            <a:r>
              <a:rPr lang="en-CA" altLang="en-US" sz="1200">
                <a:latin typeface="Arial" panose="020B0604020202020204" pitchFamily="34" charset="0"/>
              </a:rPr>
              <a:t>Calendar (courses): </a:t>
            </a:r>
          </a:p>
          <a:p>
            <a:pPr lvl="1">
              <a:spcBef>
                <a:spcPct val="50000"/>
              </a:spcBef>
            </a:pPr>
            <a:r>
              <a:rPr lang="en-CA" altLang="en-US" sz="800">
                <a:latin typeface="Arial" panose="020B0604020202020204" pitchFamily="34" charset="0"/>
                <a:hlinkClick r:id="rId4"/>
              </a:rPr>
              <a:t>http://www.ucalgary.ca/pubs/calendar/current/computer-science.html</a:t>
            </a:r>
            <a:endParaRPr lang="en-CA" altLang="en-US" sz="800">
              <a:latin typeface="Arial" panose="020B0604020202020204" pitchFamily="34" charset="0"/>
            </a:endParaRPr>
          </a:p>
          <a:p>
            <a:pPr lvl="1">
              <a:spcBef>
                <a:spcPct val="50000"/>
              </a:spcBef>
            </a:pPr>
            <a:r>
              <a:rPr lang="en-CA" altLang="en-US" sz="800">
                <a:latin typeface="Arial" panose="020B0604020202020204" pitchFamily="34" charset="0"/>
                <a:hlinkClick r:id="rId5"/>
              </a:rPr>
              <a:t>http://www.ucalgary.ca/pubs/calendar/current/software-engineering.html</a:t>
            </a:r>
            <a:endParaRPr lang="en-CA" altLang="en-US" sz="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Agile Programming (2)</a:t>
            </a:r>
          </a:p>
        </p:txBody>
      </p:sp>
      <p:sp>
        <p:nvSpPr>
          <p:cNvPr id="232451" name="Rectangle 3"/>
          <p:cNvSpPr>
            <a:spLocks noGrp="1" noChangeArrowheads="1"/>
          </p:cNvSpPr>
          <p:nvPr>
            <p:ph type="body" idx="1"/>
          </p:nvPr>
        </p:nvSpPr>
        <p:spPr/>
        <p:txBody>
          <a:bodyPr/>
          <a:lstStyle/>
          <a:p>
            <a:r>
              <a:rPr lang="en-US" altLang="en-US" smtClean="0"/>
              <a:t>Traditional approaches work well for extremely large projects that require a high degree of reliability.</a:t>
            </a:r>
          </a:p>
          <a:p>
            <a:r>
              <a:rPr lang="en-US" altLang="en-US" smtClean="0"/>
              <a:t>Agile programming works well for smaller (although still large) projects where having a shorter development time is crucial.</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Design Patterns</a:t>
            </a:r>
          </a:p>
        </p:txBody>
      </p:sp>
      <p:sp>
        <p:nvSpPr>
          <p:cNvPr id="233475" name="Rectangle 3"/>
          <p:cNvSpPr>
            <a:spLocks noGrp="1" noChangeArrowheads="1"/>
          </p:cNvSpPr>
          <p:nvPr>
            <p:ph type="body" idx="1"/>
          </p:nvPr>
        </p:nvSpPr>
        <p:spPr/>
        <p:txBody>
          <a:bodyPr/>
          <a:lstStyle/>
          <a:p>
            <a:r>
              <a:rPr lang="en-US" altLang="en-US" smtClean="0"/>
              <a:t>A design pattern: a way of creating software that has been shown to be been sound under a number of different contexts.</a:t>
            </a:r>
          </a:p>
          <a:p>
            <a:r>
              <a:rPr lang="en-US" altLang="en-US" smtClean="0"/>
              <a:t>Design patterns are a way of documenting successful past approaches</a:t>
            </a:r>
          </a:p>
          <a:p>
            <a:pPr lvl="1"/>
            <a:r>
              <a:rPr lang="en-US" altLang="en-US" smtClean="0"/>
              <a:t>Top down design: although not one of the formally recognized designed patterns it shares some similarities to those approaches.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Software Engineering: Higher-Level Courses</a:t>
            </a:r>
          </a:p>
        </p:txBody>
      </p:sp>
      <p:sp>
        <p:nvSpPr>
          <p:cNvPr id="48131" name="Content Placeholder 2"/>
          <p:cNvSpPr>
            <a:spLocks noGrp="1"/>
          </p:cNvSpPr>
          <p:nvPr>
            <p:ph idx="1"/>
          </p:nvPr>
        </p:nvSpPr>
        <p:spPr/>
        <p:txBody>
          <a:bodyPr/>
          <a:lstStyle/>
          <a:p>
            <a:r>
              <a:rPr lang="en-US" altLang="en-US" smtClean="0"/>
              <a:t>Software Engineering 301 Analysis and Design of Large-Scale Software I (required for all CPSC majors)</a:t>
            </a:r>
          </a:p>
          <a:p>
            <a:r>
              <a:rPr lang="en-US" altLang="en-US" smtClean="0"/>
              <a:t>Software Engineering 401 Analysis and Design of Large-Scale Software II </a:t>
            </a:r>
          </a:p>
          <a:p>
            <a:r>
              <a:rPr lang="en-US" altLang="en-US" smtClean="0"/>
              <a:t>Software Engineering 403 Software Development in Teams and Organizations </a:t>
            </a:r>
          </a:p>
          <a:p>
            <a:r>
              <a:rPr lang="en-US" altLang="en-US" smtClean="0"/>
              <a:t>Software Engineering 437 Software Testing</a:t>
            </a:r>
          </a:p>
          <a:p>
            <a:r>
              <a:rPr lang="en-US" altLang="en-US" smtClean="0"/>
              <a:t>Software Engineering 471 Software Requirements Engineering </a:t>
            </a:r>
          </a:p>
          <a:p>
            <a:r>
              <a:rPr lang="en-US" altLang="en-US" smtClean="0"/>
              <a:t>Software Engineering 511 Software Process and Project Management </a:t>
            </a:r>
          </a:p>
          <a:p>
            <a:r>
              <a:rPr lang="en-US" altLang="en-US" smtClean="0"/>
              <a:t>Software Engineering 513 Web-Based Systems </a:t>
            </a:r>
          </a:p>
          <a:p>
            <a:r>
              <a:rPr lang="en-US" altLang="en-US" smtClean="0"/>
              <a:t>Software Engineering 515 Agile Software Engineering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Software Engineering: Higher-Level Courses (2)</a:t>
            </a:r>
          </a:p>
        </p:txBody>
      </p:sp>
      <p:sp>
        <p:nvSpPr>
          <p:cNvPr id="49155" name="Content Placeholder 2"/>
          <p:cNvSpPr>
            <a:spLocks noGrp="1"/>
          </p:cNvSpPr>
          <p:nvPr>
            <p:ph idx="1"/>
          </p:nvPr>
        </p:nvSpPr>
        <p:spPr/>
        <p:txBody>
          <a:bodyPr/>
          <a:lstStyle/>
          <a:p>
            <a:r>
              <a:rPr lang="en-US" altLang="en-US" smtClean="0"/>
              <a:t>Software Engineering 521 Software Reliability and Software Quality </a:t>
            </a:r>
          </a:p>
          <a:p>
            <a:r>
              <a:rPr lang="en-US" altLang="en-US" smtClean="0"/>
              <a:t>Software Engineering 523 Formal Methods </a:t>
            </a:r>
          </a:p>
          <a:p>
            <a:r>
              <a:rPr lang="en-US" altLang="en-US" smtClean="0"/>
              <a:t>Software Engineering 533 Software Performance Evaluation </a:t>
            </a:r>
          </a:p>
          <a:p>
            <a:r>
              <a:rPr lang="en-US" altLang="en-US" smtClean="0"/>
              <a:t>Software Engineering 541 Fundamentals of Software Evolution and Reuse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Computer Security</a:t>
            </a:r>
          </a:p>
        </p:txBody>
      </p:sp>
      <p:sp>
        <p:nvSpPr>
          <p:cNvPr id="56323" name="Rectangle 3"/>
          <p:cNvSpPr>
            <a:spLocks noGrp="1" noChangeArrowheads="1"/>
          </p:cNvSpPr>
          <p:nvPr>
            <p:ph type="body" idx="1"/>
          </p:nvPr>
        </p:nvSpPr>
        <p:spPr/>
        <p:txBody>
          <a:bodyPr/>
          <a:lstStyle/>
          <a:p>
            <a:r>
              <a:rPr lang="en-US" altLang="en-US" dirty="0" smtClean="0"/>
              <a:t>It can involve the creation of malicious software (‘malware’)</a:t>
            </a:r>
          </a:p>
        </p:txBody>
      </p:sp>
      <p:grpSp>
        <p:nvGrpSpPr>
          <p:cNvPr id="2" name="Group 38"/>
          <p:cNvGrpSpPr>
            <a:grpSpLocks/>
          </p:cNvGrpSpPr>
          <p:nvPr/>
        </p:nvGrpSpPr>
        <p:grpSpPr bwMode="auto">
          <a:xfrm>
            <a:off x="203200" y="1752600"/>
            <a:ext cx="2501900" cy="2297113"/>
            <a:chOff x="128" y="1104"/>
            <a:chExt cx="1576" cy="1447"/>
          </a:xfrm>
        </p:grpSpPr>
        <p:grpSp>
          <p:nvGrpSpPr>
            <p:cNvPr id="50191" name="Group 28"/>
            <p:cNvGrpSpPr>
              <a:grpSpLocks/>
            </p:cNvGrpSpPr>
            <p:nvPr/>
          </p:nvGrpSpPr>
          <p:grpSpPr bwMode="auto">
            <a:xfrm>
              <a:off x="128" y="1104"/>
              <a:ext cx="658" cy="719"/>
              <a:chOff x="1160" y="1136"/>
              <a:chExt cx="658" cy="719"/>
            </a:xfrm>
          </p:grpSpPr>
          <p:pic>
            <p:nvPicPr>
              <p:cNvPr id="50199" name="Picture 19"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160" y="113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Text Box 23"/>
              <p:cNvSpPr txBox="1">
                <a:spLocks noChangeArrowheads="1"/>
              </p:cNvSpPr>
              <p:nvPr/>
            </p:nvSpPr>
            <p:spPr bwMode="auto">
              <a:xfrm>
                <a:off x="1280" y="1376"/>
                <a:ext cx="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Cheap Viagra!</a:t>
                </a:r>
              </a:p>
            </p:txBody>
          </p:sp>
        </p:grpSp>
        <p:grpSp>
          <p:nvGrpSpPr>
            <p:cNvPr id="50192" name="Group 29"/>
            <p:cNvGrpSpPr>
              <a:grpSpLocks/>
            </p:cNvGrpSpPr>
            <p:nvPr/>
          </p:nvGrpSpPr>
          <p:grpSpPr bwMode="auto">
            <a:xfrm>
              <a:off x="480" y="1576"/>
              <a:ext cx="658" cy="719"/>
              <a:chOff x="2456" y="1216"/>
              <a:chExt cx="658" cy="719"/>
            </a:xfrm>
          </p:grpSpPr>
          <p:pic>
            <p:nvPicPr>
              <p:cNvPr id="50197" name="Picture 24"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2456" y="121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Text Box 25"/>
              <p:cNvSpPr txBox="1">
                <a:spLocks noChangeArrowheads="1"/>
              </p:cNvSpPr>
              <p:nvPr/>
            </p:nvSpPr>
            <p:spPr bwMode="auto">
              <a:xfrm>
                <a:off x="2496" y="1512"/>
                <a:ext cx="55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Become rich overnight!</a:t>
                </a:r>
              </a:p>
            </p:txBody>
          </p:sp>
        </p:grpSp>
        <p:grpSp>
          <p:nvGrpSpPr>
            <p:cNvPr id="50193" name="Group 31"/>
            <p:cNvGrpSpPr>
              <a:grpSpLocks/>
            </p:cNvGrpSpPr>
            <p:nvPr/>
          </p:nvGrpSpPr>
          <p:grpSpPr bwMode="auto">
            <a:xfrm>
              <a:off x="912" y="1112"/>
              <a:ext cx="658" cy="719"/>
              <a:chOff x="1848" y="1488"/>
              <a:chExt cx="658" cy="719"/>
            </a:xfrm>
          </p:grpSpPr>
          <p:pic>
            <p:nvPicPr>
              <p:cNvPr id="50195" name="Picture 26"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848" y="1488"/>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6" name="Text Box 27"/>
              <p:cNvSpPr txBox="1">
                <a:spLocks noChangeArrowheads="1"/>
              </p:cNvSpPr>
              <p:nvPr/>
            </p:nvSpPr>
            <p:spPr bwMode="auto">
              <a:xfrm>
                <a:off x="1880" y="1728"/>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Buy more! Pay less!</a:t>
                </a:r>
              </a:p>
            </p:txBody>
          </p:sp>
        </p:grpSp>
        <p:sp>
          <p:nvSpPr>
            <p:cNvPr id="50194" name="Text Box 32"/>
            <p:cNvSpPr txBox="1">
              <a:spLocks noChangeArrowheads="1"/>
            </p:cNvSpPr>
            <p:nvPr/>
          </p:nvSpPr>
          <p:spPr bwMode="auto">
            <a:xfrm>
              <a:off x="136" y="2320"/>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Spam generators</a:t>
              </a:r>
            </a:p>
          </p:txBody>
        </p:sp>
      </p:grpSp>
      <p:sp>
        <p:nvSpPr>
          <p:cNvPr id="50186" name="Text Box 37"/>
          <p:cNvSpPr txBox="1">
            <a:spLocks noChangeArrowheads="1"/>
          </p:cNvSpPr>
          <p:nvPr/>
        </p:nvSpPr>
        <p:spPr bwMode="auto">
          <a:xfrm>
            <a:off x="5499100" y="3606801"/>
            <a:ext cx="3644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800" dirty="0">
                <a:latin typeface="Arial" panose="020B0604020202020204" pitchFamily="34" charset="0"/>
              </a:rPr>
              <a:t>Purpose: learn about how malicious software is created and distributed.</a:t>
            </a:r>
          </a:p>
          <a:p>
            <a:pPr eaLnBrk="1" hangingPunct="1">
              <a:spcBef>
                <a:spcPct val="50000"/>
              </a:spcBef>
              <a:buFontTx/>
              <a:buChar char="•"/>
            </a:pPr>
            <a:r>
              <a:rPr lang="en-US" altLang="en-US" sz="1800" dirty="0">
                <a:latin typeface="Arial" panose="020B0604020202020204" pitchFamily="34" charset="0"/>
              </a:rPr>
              <a:t>Goal: develop countermeasures to protect computer systems</a:t>
            </a:r>
          </a:p>
        </p:txBody>
      </p:sp>
      <p:sp>
        <p:nvSpPr>
          <p:cNvPr id="50184" name="Text Box 7"/>
          <p:cNvSpPr txBox="1">
            <a:spLocks noChangeArrowheads="1"/>
          </p:cNvSpPr>
          <p:nvPr/>
        </p:nvSpPr>
        <p:spPr bwMode="auto">
          <a:xfrm>
            <a:off x="3416300" y="6300788"/>
            <a:ext cx="57277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p>
          <a:p>
            <a:pPr>
              <a:spcBef>
                <a:spcPct val="50000"/>
              </a:spcBef>
              <a:buFontTx/>
              <a:buNone/>
            </a:pPr>
            <a:r>
              <a:rPr lang="en-US" altLang="en-US" sz="1200">
                <a:latin typeface="Arial" panose="020B0604020202020204" pitchFamily="34" charset="0"/>
                <a:hlinkClick r:id="rId3"/>
              </a:rPr>
              <a:t>http://icis.cpsc.ucalgary.ca/</a:t>
            </a:r>
            <a:endParaRPr lang="en-US" altLang="en-US" sz="1200">
              <a:latin typeface="Arial" panose="020B0604020202020204" pitchFamily="34" charset="0"/>
            </a:endParaRPr>
          </a:p>
        </p:txBody>
      </p:sp>
      <p:grpSp>
        <p:nvGrpSpPr>
          <p:cNvPr id="11" name="Group 10"/>
          <p:cNvGrpSpPr/>
          <p:nvPr/>
        </p:nvGrpSpPr>
        <p:grpSpPr>
          <a:xfrm>
            <a:off x="-42863" y="5400663"/>
            <a:ext cx="1693863" cy="1457329"/>
            <a:chOff x="-42863" y="5400663"/>
            <a:chExt cx="1693863" cy="145732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3" y="5400663"/>
              <a:ext cx="1609725" cy="1073150"/>
            </a:xfrm>
            <a:prstGeom prst="rect">
              <a:avLst/>
            </a:prstGeom>
          </p:spPr>
        </p:pic>
        <p:grpSp>
          <p:nvGrpSpPr>
            <p:cNvPr id="9" name="Group 8"/>
            <p:cNvGrpSpPr/>
            <p:nvPr/>
          </p:nvGrpSpPr>
          <p:grpSpPr>
            <a:xfrm>
              <a:off x="0" y="6324947"/>
              <a:ext cx="1651000" cy="533045"/>
              <a:chOff x="0" y="6324947"/>
              <a:chExt cx="1651000" cy="533045"/>
            </a:xfrm>
          </p:grpSpPr>
          <p:sp>
            <p:nvSpPr>
              <p:cNvPr id="50188" name="Text Box 34"/>
              <p:cNvSpPr txBox="1">
                <a:spLocks noChangeArrowheads="1"/>
              </p:cNvSpPr>
              <p:nvPr/>
            </p:nvSpPr>
            <p:spPr bwMode="auto">
              <a:xfrm>
                <a:off x="0" y="6491280"/>
                <a:ext cx="165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Spyware</a:t>
                </a:r>
              </a:p>
            </p:txBody>
          </p:sp>
          <p:sp>
            <p:nvSpPr>
              <p:cNvPr id="5" name="TextBox 4"/>
              <p:cNvSpPr txBox="1"/>
              <p:nvPr/>
            </p:nvSpPr>
            <p:spPr>
              <a:xfrm>
                <a:off x="647700" y="6324947"/>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grpSp>
      <p:pic>
        <p:nvPicPr>
          <p:cNvPr id="33"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291" y="2971800"/>
            <a:ext cx="990532" cy="6727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388176" y="1895341"/>
            <a:ext cx="2104381" cy="1177265"/>
            <a:chOff x="6388176" y="1895341"/>
            <a:chExt cx="2104381" cy="1177265"/>
          </a:xfrm>
        </p:grpSpPr>
        <p:cxnSp>
          <p:nvCxnSpPr>
            <p:cNvPr id="15" name="Straight Connector 14"/>
            <p:cNvCxnSpPr>
              <a:stCxn id="35" idx="4"/>
              <a:endCxn id="33" idx="0"/>
            </p:cNvCxnSpPr>
            <p:nvPr/>
          </p:nvCxnSpPr>
          <p:spPr>
            <a:xfrm>
              <a:off x="7198123" y="2117623"/>
              <a:ext cx="1294434" cy="854177"/>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rot="2220931">
              <a:off x="6388176" y="1988741"/>
              <a:ext cx="673100" cy="105489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XXX</a:t>
              </a:r>
            </a:p>
          </p:txBody>
        </p:sp>
        <p:sp>
          <p:nvSpPr>
            <p:cNvPr id="35" name="Can 34"/>
            <p:cNvSpPr/>
            <p:nvPr/>
          </p:nvSpPr>
          <p:spPr>
            <a:xfrm rot="2220931">
              <a:off x="7005533" y="1895341"/>
              <a:ext cx="214171" cy="31562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40" name="Straight Connector 39"/>
            <p:cNvCxnSpPr/>
            <p:nvPr/>
          </p:nvCxnSpPr>
          <p:spPr>
            <a:xfrm>
              <a:off x="7193897" y="2138877"/>
              <a:ext cx="996198" cy="933729"/>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4"/>
            </p:cNvCxnSpPr>
            <p:nvPr/>
          </p:nvCxnSpPr>
          <p:spPr>
            <a:xfrm>
              <a:off x="7198123" y="2117623"/>
              <a:ext cx="1141090" cy="932618"/>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066729" y="4374475"/>
            <a:ext cx="2131563" cy="1631043"/>
            <a:chOff x="2066729" y="4374475"/>
            <a:chExt cx="2131563" cy="1631043"/>
          </a:xfrm>
        </p:grpSpPr>
        <p:grpSp>
          <p:nvGrpSpPr>
            <p:cNvPr id="12" name="Group 11"/>
            <p:cNvGrpSpPr/>
            <p:nvPr/>
          </p:nvGrpSpPr>
          <p:grpSpPr>
            <a:xfrm>
              <a:off x="2066729" y="4374475"/>
              <a:ext cx="2131563" cy="1631043"/>
              <a:chOff x="2066729" y="4374475"/>
              <a:chExt cx="2131563" cy="1631043"/>
            </a:xfrm>
          </p:grpSpPr>
          <p:pic>
            <p:nvPicPr>
              <p:cNvPr id="31"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729" y="4374475"/>
                <a:ext cx="2131563" cy="1447686"/>
              </a:xfrm>
              <a:prstGeom prst="rect">
                <a:avLst/>
              </a:prstGeom>
              <a:noFill/>
              <a:extLst>
                <a:ext uri="{909E8E84-426E-40DD-AFC4-6F175D3DCCD1}">
                  <a14:hiddenFill xmlns:a14="http://schemas.microsoft.com/office/drawing/2010/main">
                    <a:solidFill>
                      <a:srgbClr val="FFFFFF"/>
                    </a:solidFill>
                  </a14:hiddenFill>
                </a:ext>
              </a:extLst>
            </p:spPr>
          </p:pic>
          <p:sp>
            <p:nvSpPr>
              <p:cNvPr id="50190" name="Text Box 33"/>
              <p:cNvSpPr txBox="1">
                <a:spLocks noChangeArrowheads="1"/>
              </p:cNvSpPr>
              <p:nvPr/>
            </p:nvSpPr>
            <p:spPr bwMode="auto">
              <a:xfrm>
                <a:off x="2082799" y="5638805"/>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Virus software</a:t>
                </a:r>
              </a:p>
            </p:txBody>
          </p:sp>
        </p:grpSp>
        <p:sp>
          <p:nvSpPr>
            <p:cNvPr id="47" name="TextBox 46"/>
            <p:cNvSpPr txBox="1"/>
            <p:nvPr/>
          </p:nvSpPr>
          <p:spPr>
            <a:xfrm>
              <a:off x="2895752" y="5214171"/>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8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018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Some Approaches To Computer Security</a:t>
            </a:r>
          </a:p>
        </p:txBody>
      </p:sp>
      <p:sp>
        <p:nvSpPr>
          <p:cNvPr id="3" name="Content Placeholder 2"/>
          <p:cNvSpPr>
            <a:spLocks noGrp="1"/>
          </p:cNvSpPr>
          <p:nvPr>
            <p:ph idx="1"/>
          </p:nvPr>
        </p:nvSpPr>
        <p:spPr/>
        <p:txBody>
          <a:bodyPr/>
          <a:lstStyle/>
          <a:p>
            <a:r>
              <a:rPr lang="en-US" altLang="en-US" smtClean="0"/>
              <a:t>As just demonstrated, understanding ‘how things work’ is one key component to designing more secure systems.</a:t>
            </a:r>
          </a:p>
          <a:p>
            <a:pPr lvl="1"/>
            <a:r>
              <a:rPr lang="en-US" altLang="en-US" smtClean="0"/>
              <a:t>e.g., Creating viruses and other malware in order to create better defenses against them.</a:t>
            </a:r>
          </a:p>
          <a:p>
            <a:r>
              <a:rPr lang="en-US" altLang="en-US" smtClean="0"/>
              <a:t>But also the ‘human’ factor must be considered: some security experts think that many security breaches are due to user actions not technical flaws.</a:t>
            </a:r>
          </a:p>
          <a:p>
            <a:pPr lvl="1"/>
            <a:r>
              <a:rPr lang="en-US" altLang="en-US" smtClean="0"/>
              <a:t>But this may require more than just standard ‘security workshops’.</a:t>
            </a:r>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Which Is/Are Fake? Which Is/Are Real? </a:t>
            </a:r>
          </a:p>
        </p:txBody>
      </p:sp>
      <p:sp>
        <p:nvSpPr>
          <p:cNvPr id="52227" name="Content Placeholder 2"/>
          <p:cNvSpPr>
            <a:spLocks noGrp="1"/>
          </p:cNvSpPr>
          <p:nvPr>
            <p:ph idx="1"/>
          </p:nvPr>
        </p:nvSpPr>
        <p:spPr/>
        <p:txBody>
          <a:bodyPr/>
          <a:lstStyle/>
          <a:p>
            <a:pPr lvl="1"/>
            <a:endParaRPr lang="en-US" altLang="en-US" smtClean="0"/>
          </a:p>
          <a:p>
            <a:endParaRPr lang="en-US" altLang="en-US" smtClean="0"/>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5738"/>
            <a:ext cx="5191125" cy="2339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083050"/>
            <a:ext cx="3911600" cy="2755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914400"/>
            <a:ext cx="4776788" cy="2757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Cryptography</a:t>
            </a:r>
          </a:p>
        </p:txBody>
      </p:sp>
      <p:sp>
        <p:nvSpPr>
          <p:cNvPr id="53251" name="Content Placeholder 2"/>
          <p:cNvSpPr>
            <a:spLocks noGrp="1"/>
          </p:cNvSpPr>
          <p:nvPr>
            <p:ph idx="1"/>
          </p:nvPr>
        </p:nvSpPr>
        <p:spPr/>
        <p:txBody>
          <a:bodyPr/>
          <a:lstStyle/>
          <a:p>
            <a:r>
              <a:rPr lang="en-US" altLang="en-US" smtClean="0"/>
              <a:t>As may have already been described earlier in the semester (depends on the particular assignments), cryptography can play an important role in security.</a:t>
            </a:r>
          </a:p>
          <a:p>
            <a:pPr lvl="1"/>
            <a:r>
              <a:rPr lang="en-US" altLang="en-US" smtClean="0"/>
              <a:t>Transmitting and storing sensitive information.</a:t>
            </a:r>
          </a:p>
          <a:p>
            <a:pPr lvl="1"/>
            <a:r>
              <a:rPr lang="en-US" altLang="en-US" smtClean="0"/>
              <a:t>Cryptography involves the development of new and better approaches for encoding sensitive data (to make unauthorized access harder).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Computer Security: Higher-Level Courses</a:t>
            </a:r>
          </a:p>
        </p:txBody>
      </p:sp>
      <p:sp>
        <p:nvSpPr>
          <p:cNvPr id="54275" name="Content Placeholder 2"/>
          <p:cNvSpPr>
            <a:spLocks noGrp="1"/>
          </p:cNvSpPr>
          <p:nvPr>
            <p:ph idx="1"/>
          </p:nvPr>
        </p:nvSpPr>
        <p:spPr/>
        <p:txBody>
          <a:bodyPr/>
          <a:lstStyle/>
          <a:p>
            <a:r>
              <a:rPr lang="en-US" altLang="en-US" smtClean="0"/>
              <a:t>CPSC 329: Explorations in information security and privacy</a:t>
            </a:r>
          </a:p>
          <a:p>
            <a:r>
              <a:rPr lang="en-US" altLang="en-US" smtClean="0"/>
              <a:t>CPSC 418: Introduction to Cryptography</a:t>
            </a:r>
          </a:p>
          <a:p>
            <a:r>
              <a:rPr lang="en-US" altLang="en-US" smtClean="0"/>
              <a:t>CPSC 525: Principles of computer security</a:t>
            </a:r>
          </a:p>
          <a:p>
            <a:r>
              <a:rPr lang="en-US" altLang="en-US" smtClean="0"/>
              <a:t>CPSC 527: Computer viruses and malware</a:t>
            </a:r>
          </a:p>
          <a:p>
            <a:r>
              <a:rPr lang="en-US" altLang="en-US" smtClean="0"/>
              <a:t>CPSC 528: Spam and spyware</a:t>
            </a:r>
          </a:p>
          <a:p>
            <a:r>
              <a:rPr lang="en-US" altLang="en-US" smtClean="0"/>
              <a:t>CPSC 530: Information theoretic security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CA" altLang="en-US" smtClean="0"/>
              <a:t>Games Development</a:t>
            </a:r>
          </a:p>
        </p:txBody>
      </p:sp>
      <p:sp>
        <p:nvSpPr>
          <p:cNvPr id="55299" name="Rectangle 3"/>
          <p:cNvSpPr>
            <a:spLocks noGrp="1" noChangeArrowheads="1"/>
          </p:cNvSpPr>
          <p:nvPr>
            <p:ph type="body" sz="half" idx="1"/>
          </p:nvPr>
        </p:nvSpPr>
        <p:spPr>
          <a:xfrm>
            <a:off x="457200" y="1108075"/>
            <a:ext cx="8001000" cy="5368925"/>
          </a:xfrm>
        </p:spPr>
        <p:txBody>
          <a:bodyPr/>
          <a:lstStyle/>
          <a:p>
            <a:r>
              <a:rPr lang="en-CA" altLang="en-US" smtClean="0"/>
              <a:t>Pulls together many areas of Computer Science</a:t>
            </a:r>
          </a:p>
          <a:p>
            <a:r>
              <a:rPr lang="en-CA" altLang="en-US" smtClean="0"/>
              <a:t>The University of Calgary was the first Canadian university to offer this area of study.</a:t>
            </a:r>
          </a:p>
        </p:txBody>
      </p:sp>
      <p:grpSp>
        <p:nvGrpSpPr>
          <p:cNvPr id="2" name="Group 1"/>
          <p:cNvGrpSpPr>
            <a:grpSpLocks/>
          </p:cNvGrpSpPr>
          <p:nvPr/>
        </p:nvGrpSpPr>
        <p:grpSpPr bwMode="auto">
          <a:xfrm>
            <a:off x="1262063" y="1973263"/>
            <a:ext cx="6616700" cy="2540000"/>
            <a:chOff x="1262063" y="1973263"/>
            <a:chExt cx="6616700" cy="2540001"/>
          </a:xfrm>
        </p:grpSpPr>
        <p:sp>
          <p:nvSpPr>
            <p:cNvPr id="55306" name="Text Box 5"/>
            <p:cNvSpPr txBox="1">
              <a:spLocks noChangeArrowheads="1"/>
            </p:cNvSpPr>
            <p:nvPr/>
          </p:nvSpPr>
          <p:spPr bwMode="auto">
            <a:xfrm>
              <a:off x="5146676" y="2971801"/>
              <a:ext cx="23780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b="1" dirty="0">
                  <a:solidFill>
                    <a:srgbClr val="FF0000"/>
                  </a:solidFill>
                  <a:latin typeface="Arial" panose="020B0604020202020204" pitchFamily="34" charset="0"/>
                </a:rPr>
                <a:t>&lt;&lt; Warning!!! &gt;&gt;</a:t>
              </a:r>
            </a:p>
            <a:p>
              <a:pPr algn="ctr">
                <a:spcBef>
                  <a:spcPct val="50000"/>
                </a:spcBef>
                <a:buFontTx/>
                <a:buNone/>
              </a:pPr>
              <a:r>
                <a:rPr lang="en-CA" altLang="en-US" sz="1800" b="1" dirty="0">
                  <a:solidFill>
                    <a:srgbClr val="FF0000"/>
                  </a:solidFill>
                  <a:latin typeface="Arial" panose="020B0604020202020204" pitchFamily="34" charset="0"/>
                </a:rPr>
                <a:t>Blatant advertisement</a:t>
              </a:r>
            </a:p>
            <a:p>
              <a:pPr>
                <a:spcBef>
                  <a:spcPct val="50000"/>
                </a:spcBef>
                <a:buFontTx/>
                <a:buNone/>
              </a:pPr>
              <a:r>
                <a:rPr lang="en-CA" altLang="en-US" sz="2000" b="1" dirty="0">
                  <a:solidFill>
                    <a:srgbClr val="FF0000"/>
                  </a:solidFill>
                  <a:latin typeface="Arial" panose="020B0604020202020204" pitchFamily="34" charset="0"/>
                </a:rPr>
                <a:t>&lt;&lt; Warning!!! &gt;&gt;</a:t>
              </a:r>
            </a:p>
          </p:txBody>
        </p:sp>
        <p:sp>
          <p:nvSpPr>
            <p:cNvPr id="55307" name="Line 6"/>
            <p:cNvSpPr>
              <a:spLocks noChangeShapeType="1"/>
            </p:cNvSpPr>
            <p:nvPr/>
          </p:nvSpPr>
          <p:spPr bwMode="auto">
            <a:xfrm flipH="1" flipV="1">
              <a:off x="3795713" y="2011363"/>
              <a:ext cx="1684338" cy="179705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5308" name="Line 7"/>
            <p:cNvSpPr>
              <a:spLocks noChangeShapeType="1"/>
            </p:cNvSpPr>
            <p:nvPr/>
          </p:nvSpPr>
          <p:spPr bwMode="auto">
            <a:xfrm flipV="1">
              <a:off x="1262063" y="1973263"/>
              <a:ext cx="6616700" cy="317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
        <p:nvSpPr>
          <p:cNvPr id="55301" name="Text Box 8"/>
          <p:cNvSpPr txBox="1">
            <a:spLocks noChangeArrowheads="1"/>
          </p:cNvSpPr>
          <p:nvPr/>
        </p:nvSpPr>
        <p:spPr bwMode="auto">
          <a:xfrm>
            <a:off x="647700" y="6316663"/>
            <a:ext cx="572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55302" name="Rectangle 9"/>
          <p:cNvSpPr>
            <a:spLocks noChangeArrowheads="1"/>
          </p:cNvSpPr>
          <p:nvPr/>
        </p:nvSpPr>
        <p:spPr bwMode="auto">
          <a:xfrm>
            <a:off x="0" y="6583363"/>
            <a:ext cx="76358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4"/>
              </a:rPr>
              <a:t>http://www.cpsc.ucalgary.ca/undergrad/courses_progression/concentration?conc=game</a:t>
            </a:r>
            <a:endParaRPr lang="en-US" altLang="en-US" sz="1200">
              <a:latin typeface="Arial" panose="020B0604020202020204" pitchFamily="34" charset="0"/>
            </a:endParaRPr>
          </a:p>
        </p:txBody>
      </p:sp>
      <p:grpSp>
        <p:nvGrpSpPr>
          <p:cNvPr id="55303" name="Group 10"/>
          <p:cNvGrpSpPr>
            <a:grpSpLocks/>
          </p:cNvGrpSpPr>
          <p:nvPr/>
        </p:nvGrpSpPr>
        <p:grpSpPr bwMode="auto">
          <a:xfrm>
            <a:off x="582613" y="4054475"/>
            <a:ext cx="4027487" cy="2541588"/>
            <a:chOff x="367" y="2554"/>
            <a:chExt cx="2537" cy="1601"/>
          </a:xfrm>
        </p:grpSpPr>
        <p:pic>
          <p:nvPicPr>
            <p:cNvPr id="55304" name="Picture 11" descr="356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 y="2554"/>
              <a:ext cx="2532"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2"/>
            <p:cNvSpPr>
              <a:spLocks noChangeArrowheads="1"/>
            </p:cNvSpPr>
            <p:nvPr/>
          </p:nvSpPr>
          <p:spPr bwMode="auto">
            <a:xfrm>
              <a:off x="367" y="3982"/>
              <a:ext cx="24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“Scarface: The World is Yours“ © Radical Entertainment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ie carumba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Human-Computer Interaction (HCI)</a:t>
            </a:r>
          </a:p>
        </p:txBody>
      </p:sp>
      <p:sp>
        <p:nvSpPr>
          <p:cNvPr id="18435" name="Rectangle 3"/>
          <p:cNvSpPr>
            <a:spLocks noGrp="1" noChangeArrowheads="1"/>
          </p:cNvSpPr>
          <p:nvPr>
            <p:ph type="body" idx="1"/>
          </p:nvPr>
        </p:nvSpPr>
        <p:spPr>
          <a:xfrm>
            <a:off x="533400" y="1143000"/>
            <a:ext cx="8229600" cy="5410200"/>
          </a:xfrm>
        </p:spPr>
        <p:txBody>
          <a:bodyPr/>
          <a:lstStyle/>
          <a:p>
            <a:r>
              <a:rPr lang="en-US" altLang="en-US"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8437"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8451"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Make computers store more information!!</a:t>
            </a:r>
          </a:p>
        </p:txBody>
      </p:sp>
      <p:grpSp>
        <p:nvGrpSpPr>
          <p:cNvPr id="13" name="Group 12"/>
          <p:cNvGrpSpPr>
            <a:grpSpLocks/>
          </p:cNvGrpSpPr>
          <p:nvPr/>
        </p:nvGrpSpPr>
        <p:grpSpPr bwMode="auto">
          <a:xfrm>
            <a:off x="530225" y="2058988"/>
            <a:ext cx="2495550" cy="1468437"/>
            <a:chOff x="530991" y="2058988"/>
            <a:chExt cx="2495550" cy="1468437"/>
          </a:xfrm>
        </p:grpSpPr>
        <p:sp>
          <p:nvSpPr>
            <p:cNvPr id="18443"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8444" name="Group 11"/>
            <p:cNvGrpSpPr>
              <a:grpSpLocks/>
            </p:cNvGrpSpPr>
            <p:nvPr/>
          </p:nvGrpSpPr>
          <p:grpSpPr bwMode="auto">
            <a:xfrm>
              <a:off x="542158" y="2058988"/>
              <a:ext cx="2484383" cy="1131887"/>
              <a:chOff x="246117" y="2068513"/>
              <a:chExt cx="2484383" cy="1131887"/>
            </a:xfrm>
          </p:grpSpPr>
          <p:sp>
            <p:nvSpPr>
              <p:cNvPr id="18445"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6438900" y="2500312"/>
            <a:ext cx="2362200" cy="2909889"/>
            <a:chOff x="6438900" y="2500312"/>
            <a:chExt cx="2362200" cy="2909889"/>
          </a:xfrm>
        </p:grpSpPr>
        <p:sp>
          <p:nvSpPr>
            <p:cNvPr id="18441"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8" name="Group 27"/>
            <p:cNvGrpSpPr/>
            <p:nvPr/>
          </p:nvGrpSpPr>
          <p:grpSpPr>
            <a:xfrm>
              <a:off x="6438900" y="4087813"/>
              <a:ext cx="800100" cy="504825"/>
              <a:chOff x="6438900" y="4087813"/>
              <a:chExt cx="800100" cy="504825"/>
            </a:xfrm>
          </p:grpSpPr>
          <p:sp>
            <p:nvSpPr>
              <p:cNvPr id="29" name="Rectangle 28"/>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0" name="Rectangle 29"/>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2" name="Group 31"/>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6" name="Group 35"/>
            <p:cNvGrpSpPr/>
            <p:nvPr/>
          </p:nvGrpSpPr>
          <p:grpSpPr>
            <a:xfrm>
              <a:off x="8001000" y="2500312"/>
              <a:ext cx="800100" cy="504825"/>
              <a:chOff x="6438900" y="4087813"/>
              <a:chExt cx="800100" cy="504825"/>
            </a:xfrm>
          </p:grpSpPr>
          <p:sp>
            <p:nvSpPr>
              <p:cNvPr id="37" name="Rectangle 36"/>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ectangle 38"/>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10" name="Straight Connector 9"/>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3" grpId="0"/>
      <p:bldP spid="184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Computer Games: Higher-Level Courses</a:t>
            </a:r>
          </a:p>
        </p:txBody>
      </p:sp>
      <p:sp>
        <p:nvSpPr>
          <p:cNvPr id="56323" name="Content Placeholder 2"/>
          <p:cNvSpPr>
            <a:spLocks noGrp="1"/>
          </p:cNvSpPr>
          <p:nvPr>
            <p:ph idx="1"/>
          </p:nvPr>
        </p:nvSpPr>
        <p:spPr/>
        <p:txBody>
          <a:bodyPr/>
          <a:lstStyle/>
          <a:p>
            <a:r>
              <a:rPr lang="en-US" altLang="en-US" smtClean="0"/>
              <a:t>CPSC 585: Games programming</a:t>
            </a:r>
          </a:p>
          <a:p>
            <a:pPr lvl="1"/>
            <a:r>
              <a:rPr lang="en-US" altLang="en-US" smtClean="0"/>
              <a:t>Actual ‘industry practices’ are taught and applied during the semester</a:t>
            </a:r>
          </a:p>
          <a:p>
            <a:pPr lvl="2"/>
            <a:r>
              <a:rPr lang="en-US" altLang="en-US" smtClean="0"/>
              <a:t>Sound routines, graphics and more</a:t>
            </a:r>
          </a:p>
          <a:p>
            <a:pPr lvl="1"/>
            <a:r>
              <a:rPr lang="en-US" altLang="en-US" smtClean="0"/>
              <a:t>(Lectures have been taught by actual game developers)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After This Section You Should Know</a:t>
            </a:r>
          </a:p>
        </p:txBody>
      </p:sp>
      <p:sp>
        <p:nvSpPr>
          <p:cNvPr id="57347" name="Content Placeholder 2"/>
          <p:cNvSpPr>
            <a:spLocks noGrp="1"/>
          </p:cNvSpPr>
          <p:nvPr>
            <p:ph idx="1"/>
          </p:nvPr>
        </p:nvSpPr>
        <p:spPr/>
        <p:txBody>
          <a:bodyPr/>
          <a:lstStyle/>
          <a:p>
            <a:r>
              <a:rPr lang="en-US" altLang="en-US" smtClean="0"/>
              <a:t>What are some areas of Computer Science</a:t>
            </a:r>
          </a:p>
          <a:p>
            <a:r>
              <a:rPr lang="en-US" altLang="en-US" smtClean="0"/>
              <a:t>What does each area entail</a:t>
            </a:r>
          </a:p>
          <a:p>
            <a:r>
              <a:rPr lang="en-US" altLang="en-US" smtClean="0"/>
              <a:t>Some of the sub-areas, techniques employed or issues associated with each area of computer science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Copyright Notification</a:t>
            </a:r>
          </a:p>
        </p:txBody>
      </p:sp>
      <p:sp>
        <p:nvSpPr>
          <p:cNvPr id="58371" name="Content Placeholder 2"/>
          <p:cNvSpPr>
            <a:spLocks noGrp="1"/>
          </p:cNvSpPr>
          <p:nvPr>
            <p:ph idx="1"/>
          </p:nvPr>
        </p:nvSpPr>
        <p:spPr/>
        <p:txBody>
          <a:bodyPr/>
          <a:lstStyle/>
          <a:p>
            <a:r>
              <a:rPr lang="en-US" altLang="en-US" smtClean="0"/>
              <a:t>“Unless otherwise indicated, all images in this presentation are  used with permission from Microsoft.”</a:t>
            </a:r>
          </a:p>
        </p:txBody>
      </p:sp>
      <p:sp>
        <p:nvSpPr>
          <p:cNvPr id="55300" name="Slide Number Placeholder 3"/>
          <p:cNvSpPr>
            <a:spLocks noGrp="1"/>
          </p:cNvSpPr>
          <p:nvPr>
            <p:ph type="sldNum" sz="quarter" idx="4294967295"/>
          </p:nvPr>
        </p:nvSpPr>
        <p:spPr bwMode="auto">
          <a:xfrm>
            <a:off x="117475" y="6665913"/>
            <a:ext cx="854075" cy="192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900" smtClean="0">
                <a:solidFill>
                  <a:srgbClr val="898989"/>
                </a:solidFill>
                <a:latin typeface="Arial" panose="020B0604020202020204" pitchFamily="34" charset="0"/>
                <a:ea typeface="MS PGothic" panose="020B0600070205080204" pitchFamily="34" charset="-128"/>
              </a:rPr>
              <a:t>slide </a:t>
            </a:r>
            <a:fld id="{C022C8FE-2083-4C8B-88BC-4D0A28BF3BFB}" type="slidenum">
              <a:rPr lang="en-US" altLang="en-US" sz="900" smtClean="0">
                <a:solidFill>
                  <a:srgbClr val="898989"/>
                </a:solidFill>
                <a:latin typeface="Arial" panose="020B0604020202020204" pitchFamily="34" charset="0"/>
                <a:ea typeface="MS PGothic" panose="020B0600070205080204" pitchFamily="34" charset="-128"/>
              </a:rPr>
              <a:pPr eaLnBrk="1" fontAlgn="base" hangingPunct="1">
                <a:spcBef>
                  <a:spcPct val="0"/>
                </a:spcBef>
                <a:spcAft>
                  <a:spcPct val="0"/>
                </a:spcAft>
              </a:pPr>
              <a:t>42</a:t>
            </a:fld>
            <a:endParaRPr lang="en-US" altLang="en-US" sz="900" smtClean="0">
              <a:solidFill>
                <a:srgbClr val="898989"/>
              </a:solidFill>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Sound And Other Special Effects</a:t>
            </a:r>
          </a:p>
        </p:txBody>
      </p:sp>
      <p:sp>
        <p:nvSpPr>
          <p:cNvPr id="59395" name="Content Placeholder 2"/>
          <p:cNvSpPr>
            <a:spLocks noGrp="1"/>
          </p:cNvSpPr>
          <p:nvPr>
            <p:ph idx="1"/>
          </p:nvPr>
        </p:nvSpPr>
        <p:spPr/>
        <p:txBody>
          <a:bodyPr/>
          <a:lstStyle/>
          <a:p>
            <a:r>
              <a:rPr lang="en-US" altLang="en-US" smtClean="0"/>
              <a:t>Unless otherwise indicated they were produced and edited by James Tam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ltLang="en-US" dirty="0" smtClean="0">
                <a:solidFill>
                  <a:schemeClr val="bg1">
                    <a:lumMod val="75000"/>
                  </a:schemeClr>
                </a:solidFill>
              </a:rPr>
              <a:t>Human-</a:t>
            </a:r>
            <a:r>
              <a:rPr lang="en-US" altLang="en-US" dirty="0" smtClean="0"/>
              <a:t>Computer</a:t>
            </a:r>
            <a:r>
              <a:rPr lang="en-US" altLang="en-US" dirty="0" smtClean="0">
                <a:solidFill>
                  <a:schemeClr val="bg1">
                    <a:lumMod val="75000"/>
                  </a:schemeClr>
                </a:solidFill>
              </a:rPr>
              <a:t> Interaction (HCI)</a:t>
            </a:r>
          </a:p>
        </p:txBody>
      </p:sp>
      <p:sp>
        <p:nvSpPr>
          <p:cNvPr id="19459" name="Rectangle 3"/>
          <p:cNvSpPr>
            <a:spLocks noGrp="1" noChangeArrowheads="1"/>
          </p:cNvSpPr>
          <p:nvPr>
            <p:ph type="body" idx="1"/>
          </p:nvPr>
        </p:nvSpPr>
        <p:spPr>
          <a:xfrm>
            <a:off x="533400" y="1143000"/>
            <a:ext cx="8229600" cy="5410200"/>
          </a:xfrm>
        </p:spPr>
        <p:txBody>
          <a:bodyPr/>
          <a:lstStyle/>
          <a:p>
            <a:r>
              <a:rPr lang="en-US" altLang="en-US" dirty="0"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9461"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9475"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Make computers store more information!!</a:t>
            </a:r>
          </a:p>
        </p:txBody>
      </p:sp>
      <p:grpSp>
        <p:nvGrpSpPr>
          <p:cNvPr id="19463" name="Group 12"/>
          <p:cNvGrpSpPr>
            <a:grpSpLocks/>
          </p:cNvGrpSpPr>
          <p:nvPr/>
        </p:nvGrpSpPr>
        <p:grpSpPr bwMode="auto">
          <a:xfrm>
            <a:off x="530225" y="2058988"/>
            <a:ext cx="2495550" cy="1468437"/>
            <a:chOff x="530991" y="2058988"/>
            <a:chExt cx="2495550" cy="1468437"/>
          </a:xfrm>
        </p:grpSpPr>
        <p:sp>
          <p:nvSpPr>
            <p:cNvPr id="19467"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9468" name="Group 11"/>
            <p:cNvGrpSpPr>
              <a:grpSpLocks/>
            </p:cNvGrpSpPr>
            <p:nvPr/>
          </p:nvGrpSpPr>
          <p:grpSpPr bwMode="auto">
            <a:xfrm>
              <a:off x="542158" y="2058988"/>
              <a:ext cx="2484383" cy="1131887"/>
              <a:chOff x="246117" y="2068513"/>
              <a:chExt cx="2484383" cy="1131887"/>
            </a:xfrm>
          </p:grpSpPr>
          <p:sp>
            <p:nvSpPr>
              <p:cNvPr id="19469"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19465"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Increase the networking capabilities of computers!!!</a:t>
            </a:r>
          </a:p>
        </p:txBody>
      </p:sp>
      <p:grpSp>
        <p:nvGrpSpPr>
          <p:cNvPr id="21" name="Group 20"/>
          <p:cNvGrpSpPr/>
          <p:nvPr/>
        </p:nvGrpSpPr>
        <p:grpSpPr>
          <a:xfrm>
            <a:off x="6438900" y="2500312"/>
            <a:ext cx="2362200" cy="2909889"/>
            <a:chOff x="6438900" y="2500312"/>
            <a:chExt cx="2362200" cy="2909889"/>
          </a:xfrm>
        </p:grpSpPr>
        <p:sp>
          <p:nvSpPr>
            <p:cNvPr id="24"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5" name="Group 24"/>
            <p:cNvGrpSpPr/>
            <p:nvPr/>
          </p:nvGrpSpPr>
          <p:grpSpPr>
            <a:xfrm>
              <a:off x="6438900" y="4087813"/>
              <a:ext cx="800100" cy="504825"/>
              <a:chOff x="6438900" y="4087813"/>
              <a:chExt cx="800100" cy="504825"/>
            </a:xfrm>
          </p:grpSpPr>
          <p:sp>
            <p:nvSpPr>
              <p:cNvPr id="36" name="Rectangle 35"/>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7" name="Rectangle 36"/>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6" name="Group 25"/>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7" name="Group 26"/>
            <p:cNvGrpSpPr/>
            <p:nvPr/>
          </p:nvGrpSpPr>
          <p:grpSpPr>
            <a:xfrm>
              <a:off x="8001000" y="2500312"/>
              <a:ext cx="800100" cy="504825"/>
              <a:chOff x="6438900" y="4087813"/>
              <a:chExt cx="800100" cy="504825"/>
            </a:xfrm>
          </p:grpSpPr>
          <p:sp>
            <p:nvSpPr>
              <p:cNvPr id="30" name="Rectangle 29"/>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Rectangle 31"/>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28" name="Straight Connector 27"/>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dirty="0" smtClean="0"/>
              <a:t>Human</a:t>
            </a:r>
            <a:r>
              <a:rPr lang="en-US" altLang="en-US" dirty="0" smtClean="0">
                <a:solidFill>
                  <a:schemeClr val="bg1">
                    <a:lumMod val="75000"/>
                  </a:schemeClr>
                </a:solidFill>
              </a:rPr>
              <a:t>-Computer Interaction</a:t>
            </a:r>
          </a:p>
        </p:txBody>
      </p:sp>
      <p:sp>
        <p:nvSpPr>
          <p:cNvPr id="178179" name="Rectangle 3"/>
          <p:cNvSpPr>
            <a:spLocks noGrp="1" noChangeArrowheads="1"/>
          </p:cNvSpPr>
          <p:nvPr>
            <p:ph type="body" idx="1"/>
          </p:nvPr>
        </p:nvSpPr>
        <p:spPr>
          <a:xfrm>
            <a:off x="457200" y="1143000"/>
            <a:ext cx="8229600" cy="3614738"/>
          </a:xfrm>
        </p:spPr>
        <p:txBody>
          <a:bodyPr/>
          <a:lstStyle/>
          <a:p>
            <a:r>
              <a:rPr lang="en-US" altLang="en-US" smtClean="0"/>
              <a:t>...but don’t forget about the other side of the relationship.</a:t>
            </a:r>
          </a:p>
          <a:p>
            <a:r>
              <a:rPr lang="en-US" altLang="en-US" smtClean="0"/>
              <a:t>No matter how powerful the computer and how well written is the software, if the user can’t figure out how it works then the system is useless.</a:t>
            </a:r>
          </a:p>
          <a:p>
            <a:r>
              <a:rPr lang="en-US" altLang="en-US" smtClean="0"/>
              <a:t>Software should be written to make it as easy as possible for the user to complete their task.  (Don’t make it any harder than it has to be).</a:t>
            </a:r>
          </a:p>
          <a:p>
            <a:r>
              <a:rPr lang="en-US" altLang="en-US" smtClean="0"/>
              <a:t>This is just common sense and should/is always taken into account when writing software?</a:t>
            </a:r>
          </a:p>
        </p:txBody>
      </p:sp>
      <p:sp>
        <p:nvSpPr>
          <p:cNvPr id="20484" name="Text Box 4"/>
          <p:cNvSpPr txBox="1">
            <a:spLocks noChangeArrowheads="1"/>
          </p:cNvSpPr>
          <p:nvPr/>
        </p:nvSpPr>
        <p:spPr bwMode="auto">
          <a:xfrm>
            <a:off x="927100" y="4483100"/>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3" name="Rectangle 2"/>
          <p:cNvSpPr/>
          <p:nvPr/>
        </p:nvSpPr>
        <p:spPr>
          <a:xfrm>
            <a:off x="533400" y="4876800"/>
            <a:ext cx="3733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Comic Sans MS" panose="030F0702030302020204" pitchFamily="66" charset="0"/>
              </a:rPr>
              <a:t>Common sense?...come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3" name="laugh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Previous Examples</a:t>
            </a:r>
          </a:p>
        </p:txBody>
      </p:sp>
      <p:sp>
        <p:nvSpPr>
          <p:cNvPr id="21507" name="Content Placeholder 2"/>
          <p:cNvSpPr>
            <a:spLocks noGrp="1"/>
          </p:cNvSpPr>
          <p:nvPr>
            <p:ph idx="1"/>
          </p:nvPr>
        </p:nvSpPr>
        <p:spPr/>
        <p:txBody>
          <a:bodyPr/>
          <a:lstStyle/>
          <a:p>
            <a:r>
              <a:rPr lang="en-US" altLang="en-US" smtClean="0"/>
              <a:t>Cases where designing “user-friendly” technology was not just a matter of commonsense.</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t="16658"/>
          <a:stretch>
            <a:fillRect/>
          </a:stretch>
        </p:blipFill>
        <p:spPr bwMode="auto">
          <a:xfrm>
            <a:off x="762000" y="2057400"/>
            <a:ext cx="7177088"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smtClean="0"/>
              <a:t>What Is Human-Computer Interaction?</a:t>
            </a:r>
            <a:endParaRPr lang="en-US" altLang="en-US" smtClean="0"/>
          </a:p>
        </p:txBody>
      </p:sp>
      <p:sp>
        <p:nvSpPr>
          <p:cNvPr id="22531" name="TextBox 3"/>
          <p:cNvSpPr txBox="1">
            <a:spLocks noChangeArrowheads="1"/>
          </p:cNvSpPr>
          <p:nvPr/>
        </p:nvSpPr>
        <p:spPr bwMode="auto">
          <a:xfrm>
            <a:off x="850900" y="166370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Difficult to use</a:t>
            </a:r>
          </a:p>
        </p:txBody>
      </p:sp>
      <p:sp>
        <p:nvSpPr>
          <p:cNvPr id="22532" name="TextBox 4"/>
          <p:cNvSpPr txBox="1">
            <a:spLocks noChangeArrowheads="1"/>
          </p:cNvSpPr>
          <p:nvPr/>
        </p:nvSpPr>
        <p:spPr bwMode="auto">
          <a:xfrm>
            <a:off x="850900" y="260350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Easy to use</a:t>
            </a:r>
          </a:p>
        </p:txBody>
      </p:sp>
      <p:sp>
        <p:nvSpPr>
          <p:cNvPr id="22533" name="TextBox 5"/>
          <p:cNvSpPr txBox="1">
            <a:spLocks noChangeArrowheads="1"/>
          </p:cNvSpPr>
          <p:nvPr/>
        </p:nvSpPr>
        <p:spPr bwMode="auto">
          <a:xfrm>
            <a:off x="850900" y="3543300"/>
            <a:ext cx="2806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Or at least easier to use</a:t>
            </a:r>
          </a:p>
        </p:txBody>
      </p:sp>
      <p:grpSp>
        <p:nvGrpSpPr>
          <p:cNvPr id="2" name="Group 18"/>
          <p:cNvGrpSpPr>
            <a:grpSpLocks/>
          </p:cNvGrpSpPr>
          <p:nvPr/>
        </p:nvGrpSpPr>
        <p:grpSpPr bwMode="auto">
          <a:xfrm>
            <a:off x="850900" y="1524000"/>
            <a:ext cx="1701800" cy="698500"/>
            <a:chOff x="850900" y="1524000"/>
            <a:chExt cx="1701800" cy="698500"/>
          </a:xfrm>
        </p:grpSpPr>
        <p:cxnSp>
          <p:nvCxnSpPr>
            <p:cNvPr id="22541" name="Straight Connector 7"/>
            <p:cNvCxnSpPr>
              <a:cxnSpLocks noChangeShapeType="1"/>
            </p:cNvCxnSpPr>
            <p:nvPr/>
          </p:nvCxnSpPr>
          <p:spPr bwMode="auto">
            <a:xfrm flipV="1">
              <a:off x="850900" y="1524000"/>
              <a:ext cx="1701800" cy="698500"/>
            </a:xfrm>
            <a:prstGeom prst="line">
              <a:avLst/>
            </a:prstGeom>
            <a:noFill/>
            <a:ln w="38100" algn="ctr">
              <a:solidFill>
                <a:srgbClr val="FF0000"/>
              </a:solidFill>
              <a:round/>
              <a:headEnd type="none" w="sm" len="sm"/>
              <a:tailEnd/>
            </a:ln>
            <a:extLst>
              <a:ext uri="{909E8E84-426E-40DD-AFC4-6F175D3DCCD1}">
                <a14:hiddenFill xmlns:a14="http://schemas.microsoft.com/office/drawing/2010/main">
                  <a:noFill/>
                </a14:hiddenFill>
              </a:ext>
            </a:extLst>
          </p:spPr>
        </p:cxnSp>
        <p:cxnSp>
          <p:nvCxnSpPr>
            <p:cNvPr id="22542" name="Straight Connector 8"/>
            <p:cNvCxnSpPr>
              <a:cxnSpLocks noChangeShapeType="1"/>
            </p:cNvCxnSpPr>
            <p:nvPr/>
          </p:nvCxnSpPr>
          <p:spPr bwMode="auto">
            <a:xfrm>
              <a:off x="850900" y="1524000"/>
              <a:ext cx="1701800" cy="698500"/>
            </a:xfrm>
            <a:prstGeom prst="line">
              <a:avLst/>
            </a:prstGeom>
            <a:noFill/>
            <a:ln w="38100" algn="ctr">
              <a:solidFill>
                <a:srgbClr val="FF0000"/>
              </a:solidFill>
              <a:round/>
              <a:headEnd type="none" w="sm" len="sm"/>
              <a:tailEnd/>
            </a:ln>
            <a:extLst>
              <a:ext uri="{909E8E84-426E-40DD-AFC4-6F175D3DCCD1}">
                <a14:hiddenFill xmlns:a14="http://schemas.microsoft.com/office/drawing/2010/main">
                  <a:noFill/>
                </a14:hiddenFill>
              </a:ext>
            </a:extLst>
          </p:spPr>
        </p:cxnSp>
      </p:grpSp>
      <p:grpSp>
        <p:nvGrpSpPr>
          <p:cNvPr id="3" name="Group 19"/>
          <p:cNvGrpSpPr>
            <a:grpSpLocks/>
          </p:cNvGrpSpPr>
          <p:nvPr/>
        </p:nvGrpSpPr>
        <p:grpSpPr bwMode="auto">
          <a:xfrm>
            <a:off x="2451100" y="2571750"/>
            <a:ext cx="1206500" cy="381000"/>
            <a:chOff x="2451100" y="2571750"/>
            <a:chExt cx="1206500" cy="381000"/>
          </a:xfrm>
        </p:grpSpPr>
        <p:cxnSp>
          <p:nvCxnSpPr>
            <p:cNvPr id="22539" name="Straight Connector 12"/>
            <p:cNvCxnSpPr>
              <a:cxnSpLocks noChangeShapeType="1"/>
            </p:cNvCxnSpPr>
            <p:nvPr/>
          </p:nvCxnSpPr>
          <p:spPr bwMode="auto">
            <a:xfrm flipV="1">
              <a:off x="2552700" y="2571750"/>
              <a:ext cx="1104900" cy="38100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cxnSp>
          <p:nvCxnSpPr>
            <p:cNvPr id="22540" name="Straight Connector 13"/>
            <p:cNvCxnSpPr>
              <a:cxnSpLocks noChangeShapeType="1"/>
            </p:cNvCxnSpPr>
            <p:nvPr/>
          </p:nvCxnSpPr>
          <p:spPr bwMode="auto">
            <a:xfrm>
              <a:off x="2451100" y="2603500"/>
              <a:ext cx="165100" cy="34925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grpSp>
      <p:grpSp>
        <p:nvGrpSpPr>
          <p:cNvPr id="4" name="Group 20"/>
          <p:cNvGrpSpPr>
            <a:grpSpLocks/>
          </p:cNvGrpSpPr>
          <p:nvPr/>
        </p:nvGrpSpPr>
        <p:grpSpPr bwMode="auto">
          <a:xfrm>
            <a:off x="3771900" y="3435350"/>
            <a:ext cx="1206500" cy="381000"/>
            <a:chOff x="3771900" y="3435350"/>
            <a:chExt cx="1206500" cy="381000"/>
          </a:xfrm>
        </p:grpSpPr>
        <p:cxnSp>
          <p:nvCxnSpPr>
            <p:cNvPr id="22537" name="Straight Connector 16"/>
            <p:cNvCxnSpPr>
              <a:cxnSpLocks noChangeShapeType="1"/>
            </p:cNvCxnSpPr>
            <p:nvPr/>
          </p:nvCxnSpPr>
          <p:spPr bwMode="auto">
            <a:xfrm flipV="1">
              <a:off x="3873500" y="3435350"/>
              <a:ext cx="1104900" cy="38100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cxnSp>
          <p:nvCxnSpPr>
            <p:cNvPr id="22538" name="Straight Connector 17"/>
            <p:cNvCxnSpPr>
              <a:cxnSpLocks noChangeShapeType="1"/>
            </p:cNvCxnSpPr>
            <p:nvPr/>
          </p:nvCxnSpPr>
          <p:spPr bwMode="auto">
            <a:xfrm>
              <a:off x="3771900" y="3467100"/>
              <a:ext cx="165100" cy="34925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How Can This Be Done?</a:t>
            </a:r>
          </a:p>
        </p:txBody>
      </p:sp>
      <p:sp>
        <p:nvSpPr>
          <p:cNvPr id="3" name="Content Placeholder 2"/>
          <p:cNvSpPr>
            <a:spLocks noGrp="1"/>
          </p:cNvSpPr>
          <p:nvPr>
            <p:ph idx="1"/>
          </p:nvPr>
        </p:nvSpPr>
        <p:spPr/>
        <p:txBody>
          <a:bodyPr/>
          <a:lstStyle/>
          <a:p>
            <a:r>
              <a:rPr lang="en-US" altLang="en-US" dirty="0" smtClean="0"/>
              <a:t>Many techniques have been developed.</a:t>
            </a:r>
          </a:p>
          <a:p>
            <a:pPr lvl="1"/>
            <a:r>
              <a:rPr lang="en-US" altLang="en-US" dirty="0" smtClean="0"/>
              <a:t>Some may have already been covered (Usability heuristics from ‘Repetition’)</a:t>
            </a:r>
          </a:p>
          <a:p>
            <a:r>
              <a:rPr lang="en-US" altLang="en-US" dirty="0" smtClean="0"/>
              <a:t>One other technique: simple but effective (user-centered design)</a:t>
            </a:r>
          </a:p>
          <a:p>
            <a:pPr lvl="1"/>
            <a:r>
              <a:rPr lang="en-US" altLang="en-US" dirty="0" smtClean="0"/>
              <a:t>Basic principle: getting users involved in the design process from the beginning (rather than building the system and then getting feedback afterwards which is the traditional approach).</a:t>
            </a:r>
          </a:p>
          <a:p>
            <a:pPr lvl="1"/>
            <a:r>
              <a:rPr lang="en-US" altLang="en-US" dirty="0" smtClean="0"/>
              <a:t>Many benefits:</a:t>
            </a:r>
          </a:p>
          <a:p>
            <a:pPr lvl="2"/>
            <a:r>
              <a:rPr lang="en-US" altLang="en-US" dirty="0" smtClean="0"/>
              <a:t>Cost reduction: The further along the software development process the harder it is to make changes.</a:t>
            </a:r>
          </a:p>
          <a:p>
            <a:pPr lvl="2"/>
            <a:endParaRPr lang="en-US" altLang="en-US" dirty="0" smtClean="0"/>
          </a:p>
          <a:p>
            <a:pPr lvl="2"/>
            <a:endParaRPr lang="en-US" altLang="en-US" dirty="0" smtClean="0"/>
          </a:p>
          <a:p>
            <a:pPr lvl="2"/>
            <a:endParaRPr lang="en-US" altLang="en-US" dirty="0" smtClean="0"/>
          </a:p>
          <a:p>
            <a:pPr marL="571500" lvl="2" indent="0">
              <a:buNone/>
            </a:pPr>
            <a:endParaRPr lang="en-US" altLang="en-US" dirty="0" smtClean="0"/>
          </a:p>
          <a:p>
            <a:pPr lvl="2"/>
            <a:r>
              <a:rPr lang="en-US" altLang="en-US" dirty="0" smtClean="0"/>
              <a:t>Users may also provide many unexpected insights</a:t>
            </a:r>
          </a:p>
        </p:txBody>
      </p:sp>
      <p:grpSp>
        <p:nvGrpSpPr>
          <p:cNvPr id="2" name="Group 11"/>
          <p:cNvGrpSpPr>
            <a:grpSpLocks/>
          </p:cNvGrpSpPr>
          <p:nvPr/>
        </p:nvGrpSpPr>
        <p:grpSpPr bwMode="auto">
          <a:xfrm>
            <a:off x="1219201" y="4876799"/>
            <a:ext cx="7715249" cy="1301168"/>
            <a:chOff x="1276352" y="4705350"/>
            <a:chExt cx="7715248" cy="1301445"/>
          </a:xfrm>
        </p:grpSpPr>
        <p:grpSp>
          <p:nvGrpSpPr>
            <p:cNvPr id="23557" name="Group 9"/>
            <p:cNvGrpSpPr>
              <a:grpSpLocks/>
            </p:cNvGrpSpPr>
            <p:nvPr/>
          </p:nvGrpSpPr>
          <p:grpSpPr bwMode="auto">
            <a:xfrm>
              <a:off x="1276352" y="4724400"/>
              <a:ext cx="2133598" cy="1212360"/>
              <a:chOff x="1276352" y="4724400"/>
              <a:chExt cx="2133598" cy="1212360"/>
            </a:xfrm>
          </p:grpSpPr>
          <p:pic>
            <p:nvPicPr>
              <p:cNvPr id="235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2227" t="32832" r="35345" b="25481"/>
              <a:stretch>
                <a:fillRect/>
              </a:stretch>
            </p:blipFill>
            <p:spPr bwMode="auto">
              <a:xfrm>
                <a:off x="1276352" y="5022054"/>
                <a:ext cx="1143000" cy="91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3562" name="Text Box 6"/>
              <p:cNvSpPr txBox="1">
                <a:spLocks noChangeArrowheads="1"/>
              </p:cNvSpPr>
              <p:nvPr/>
            </p:nvSpPr>
            <p:spPr bwMode="auto">
              <a:xfrm>
                <a:off x="1295400" y="4724400"/>
                <a:ext cx="21145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t>Paper sketches</a:t>
                </a:r>
              </a:p>
            </p:txBody>
          </p:sp>
        </p:grpSp>
        <p:grpSp>
          <p:nvGrpSpPr>
            <p:cNvPr id="23558" name="Group 10"/>
            <p:cNvGrpSpPr>
              <a:grpSpLocks/>
            </p:cNvGrpSpPr>
            <p:nvPr/>
          </p:nvGrpSpPr>
          <p:grpSpPr bwMode="auto">
            <a:xfrm>
              <a:off x="4572000" y="4705350"/>
              <a:ext cx="4419600" cy="1301445"/>
              <a:chOff x="3276600" y="4685667"/>
              <a:chExt cx="4419600" cy="1301445"/>
            </a:xfrm>
          </p:grpSpPr>
          <p:pic>
            <p:nvPicPr>
              <p:cNvPr id="23559"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003850"/>
                <a:ext cx="1047751" cy="983262"/>
              </a:xfrm>
              <a:prstGeom prst="rect">
                <a:avLst/>
              </a:prstGeom>
              <a:noFill/>
              <a:ln w="12699">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23560" name="Text Box 6"/>
              <p:cNvSpPr txBox="1">
                <a:spLocks noChangeArrowheads="1"/>
              </p:cNvSpPr>
              <p:nvPr/>
            </p:nvSpPr>
            <p:spPr bwMode="auto">
              <a:xfrm>
                <a:off x="3276600" y="4685667"/>
                <a:ext cx="4419600" cy="33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t>Complete </a:t>
                </a:r>
                <a:r>
                  <a:rPr lang="en-US" altLang="en-US" sz="1600" b="1" dirty="0" smtClean="0"/>
                  <a:t>software (from Saul Greenberg mockup)</a:t>
                </a:r>
                <a:endParaRPr lang="en-US" altLang="en-US" sz="16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36292</TotalTime>
  <Words>2870</Words>
  <Application>Microsoft Office PowerPoint</Application>
  <PresentationFormat>On-screen Show (4:3)</PresentationFormat>
  <Paragraphs>349</Paragraphs>
  <Slides>43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MS PGothic</vt:lpstr>
      <vt:lpstr>Arial</vt:lpstr>
      <vt:lpstr>Calibri</vt:lpstr>
      <vt:lpstr>Comic Sans MS</vt:lpstr>
      <vt:lpstr>Times New Roman</vt:lpstr>
      <vt:lpstr>Office Theme</vt:lpstr>
      <vt:lpstr>Introduction To Computer Science</vt:lpstr>
      <vt:lpstr>Introduction To Computer Science</vt:lpstr>
      <vt:lpstr>Some Areas Of Study And Research In Computer Science</vt:lpstr>
      <vt:lpstr>Human-Computer Interaction (HCI)</vt:lpstr>
      <vt:lpstr>Human-Computer Interaction (HCI)</vt:lpstr>
      <vt:lpstr>Human-Computer Interaction</vt:lpstr>
      <vt:lpstr>Previous Examples</vt:lpstr>
      <vt:lpstr>What Is Human-Computer Interaction?</vt:lpstr>
      <vt:lpstr>How Can This Be Done?</vt:lpstr>
      <vt:lpstr>HCI: Higher-Level Courses</vt:lpstr>
      <vt:lpstr>Computer Graphics</vt:lpstr>
      <vt:lpstr>Computer Graphics: Issues</vt:lpstr>
      <vt:lpstr>Computer Graphics: Common Misconception</vt:lpstr>
      <vt:lpstr>Computer ‘Graphics’ Have Come A Long Way!</vt:lpstr>
      <vt:lpstr>Computer Graphics: Still A Long Way To Go</vt:lpstr>
      <vt:lpstr>Graphics: Some Areas</vt:lpstr>
      <vt:lpstr>Graphics: Higher-Level Courses</vt:lpstr>
      <vt:lpstr>Artificial Intelligence</vt:lpstr>
      <vt:lpstr>Artificial Intelligence: Some Areas</vt:lpstr>
      <vt:lpstr>Expert Systems</vt:lpstr>
      <vt:lpstr>Neural Networks</vt:lpstr>
      <vt:lpstr>Artificial Intelligence: Mission Accomplished?</vt:lpstr>
      <vt:lpstr>Artificial Intelligence: Higher-Level Courses</vt:lpstr>
      <vt:lpstr>Computer Vision</vt:lpstr>
      <vt:lpstr>Computer Vision: Some Areas</vt:lpstr>
      <vt:lpstr>Computer Vision: Higher-Level Courses</vt:lpstr>
      <vt:lpstr>Software Engineering</vt:lpstr>
      <vt:lpstr>Software Engineering (2): Techniques</vt:lpstr>
      <vt:lpstr>Agile Programming</vt:lpstr>
      <vt:lpstr>Agile Programming (2)</vt:lpstr>
      <vt:lpstr>Design Patterns</vt:lpstr>
      <vt:lpstr>Software Engineering: Higher-Level Courses</vt:lpstr>
      <vt:lpstr>Software Engineering: Higher-Level Courses (2)</vt:lpstr>
      <vt:lpstr>Computer Security</vt:lpstr>
      <vt:lpstr>Some Approaches To Computer Security</vt:lpstr>
      <vt:lpstr>Which Is/Are Fake? Which Is/Are Real? </vt:lpstr>
      <vt:lpstr>Cryptography</vt:lpstr>
      <vt:lpstr>Computer Security: Higher-Level Courses</vt:lpstr>
      <vt:lpstr>Games Development</vt:lpstr>
      <vt:lpstr>Computer Games: Higher-Level Courses</vt:lpstr>
      <vt:lpstr>After This Section You Should Know</vt:lpstr>
      <vt:lpstr>Copyright Notification</vt:lpstr>
      <vt:lpstr>Sound And Other Special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creator>James Tam</dc:creator>
  <cp:keywords>Computer science research;HCI;Human-Computer Interaction;Computer graphics;AI;Artificial intelligence;Computer vision;Software engineering;Computer security;Games programming;Games development</cp:keywords>
  <cp:lastModifiedBy>James Tam</cp:lastModifiedBy>
  <cp:revision>865</cp:revision>
  <dcterms:created xsi:type="dcterms:W3CDTF">2013-08-26T22:54:00Z</dcterms:created>
  <dcterms:modified xsi:type="dcterms:W3CDTF">2017-06-20T02:19:31Z</dcterms:modified>
</cp:coreProperties>
</file>