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256" r:id="rId2"/>
    <p:sldId id="431" r:id="rId3"/>
    <p:sldId id="257" r:id="rId4"/>
    <p:sldId id="355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429" r:id="rId16"/>
    <p:sldId id="433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6" r:id="rId33"/>
    <p:sldId id="407" r:id="rId34"/>
    <p:sldId id="408" r:id="rId35"/>
    <p:sldId id="409" r:id="rId36"/>
    <p:sldId id="410" r:id="rId37"/>
    <p:sldId id="411" r:id="rId38"/>
    <p:sldId id="412" r:id="rId39"/>
    <p:sldId id="413" r:id="rId40"/>
    <p:sldId id="414" r:id="rId41"/>
    <p:sldId id="415" r:id="rId42"/>
    <p:sldId id="416" r:id="rId43"/>
    <p:sldId id="417" r:id="rId44"/>
    <p:sldId id="418" r:id="rId45"/>
    <p:sldId id="419" r:id="rId46"/>
    <p:sldId id="420" r:id="rId47"/>
    <p:sldId id="421" r:id="rId48"/>
    <p:sldId id="422" r:id="rId49"/>
    <p:sldId id="423" r:id="rId50"/>
    <p:sldId id="424" r:id="rId51"/>
    <p:sldId id="425" r:id="rId52"/>
    <p:sldId id="426" r:id="rId53"/>
    <p:sldId id="427" r:id="rId54"/>
    <p:sldId id="428" r:id="rId55"/>
    <p:sldId id="430" r:id="rId56"/>
    <p:sldId id="371" r:id="rId57"/>
    <p:sldId id="372" r:id="rId58"/>
    <p:sldId id="373" r:id="rId59"/>
    <p:sldId id="374" r:id="rId60"/>
    <p:sldId id="375" r:id="rId61"/>
    <p:sldId id="376" r:id="rId62"/>
    <p:sldId id="377" r:id="rId63"/>
    <p:sldId id="378" r:id="rId64"/>
    <p:sldId id="379" r:id="rId65"/>
    <p:sldId id="258" r:id="rId66"/>
    <p:sldId id="323" r:id="rId67"/>
    <p:sldId id="351" r:id="rId68"/>
    <p:sldId id="321" r:id="rId69"/>
    <p:sldId id="322" r:id="rId70"/>
    <p:sldId id="259" r:id="rId71"/>
    <p:sldId id="324" r:id="rId72"/>
    <p:sldId id="260" r:id="rId73"/>
    <p:sldId id="432" r:id="rId74"/>
    <p:sldId id="327" r:id="rId75"/>
    <p:sldId id="328" r:id="rId76"/>
    <p:sldId id="352" r:id="rId77"/>
    <p:sldId id="262" r:id="rId78"/>
    <p:sldId id="263" r:id="rId79"/>
    <p:sldId id="325" r:id="rId80"/>
    <p:sldId id="264" r:id="rId81"/>
    <p:sldId id="326" r:id="rId82"/>
    <p:sldId id="329" r:id="rId83"/>
    <p:sldId id="267" r:id="rId84"/>
    <p:sldId id="268" r:id="rId85"/>
    <p:sldId id="269" r:id="rId86"/>
    <p:sldId id="356" r:id="rId87"/>
    <p:sldId id="306" r:id="rId88"/>
    <p:sldId id="307" r:id="rId89"/>
    <p:sldId id="308" r:id="rId90"/>
    <p:sldId id="309" r:id="rId91"/>
    <p:sldId id="347" r:id="rId92"/>
    <p:sldId id="317" r:id="rId93"/>
    <p:sldId id="318" r:id="rId94"/>
    <p:sldId id="319" r:id="rId9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6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 autoAdjust="0"/>
    <p:restoredTop sz="91705" autoAdjust="0"/>
  </p:normalViewPr>
  <p:slideViewPr>
    <p:cSldViewPr>
      <p:cViewPr varScale="1">
        <p:scale>
          <a:sx n="78" d="100"/>
          <a:sy n="78" d="100"/>
        </p:scale>
        <p:origin x="10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7C4E678-9A21-485C-A3D9-C7F633F66BD1}" type="slidenum">
              <a:rPr lang="en-US" altLang="en-US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978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38BF1F6E-E19A-46E4-B581-91F9D363A79A}" type="slidenum">
              <a:rPr lang="en-US" altLang="en-US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142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497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91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043643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514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4778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7283219-7DD2-4B25-B240-18A43FF966D7}" type="slidenum">
              <a:rPr lang="en-US" altLang="en-US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41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3973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56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67CBA0-0CF6-4F34-A376-6CED4F47C474}" type="slidenum">
              <a:rPr lang="en-US" altLang="en-US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3106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7EF5317-E72B-4140-B2B5-582E0B283BC5}" type="slidenum">
              <a:rPr lang="en-US" altLang="en-US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144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5982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4814423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5054490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627177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88130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6613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2447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en-US" altLang="en-US" dirty="0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4A75608C-5540-443C-BE7C-EEDA04477098}" type="slidenum">
              <a:rPr lang="en-US" altLang="en-US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7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AA414FF0-9CB3-492B-8D2B-6B5E749CFA66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635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C9C22A8-FA32-428C-8A71-04801CC9A1EA}" type="slidenum">
              <a:rPr lang="en-US" altLang="en-US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6531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1871345-F78B-4AFF-B383-62AAEF3AE964}" type="slidenum">
              <a:rPr lang="en-US" altLang="en-US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5189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9524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61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6012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0448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F9D1B8F-9F52-47A2-91B7-778CF1E78987}" type="slidenum">
              <a:rPr lang="en-US" altLang="en-US"/>
              <a:pPr/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9741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110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A341E5F0-B694-4BC8-B198-A027735ED6E9}" type="slidenum">
              <a:rPr lang="en-US" altLang="en-US"/>
              <a:pPr/>
              <a:t>66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8346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2276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09101BE-FC04-411A-A821-80DB71CFF5C4}" type="slidenum">
              <a:rPr lang="en-US" altLang="en-US"/>
              <a:pPr/>
              <a:t>69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546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2828985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86046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71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0903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76377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98B03BB-0E01-494F-AA8C-8BEF8A47C128}" type="slidenum">
              <a:rPr lang="en-US" altLang="en-US"/>
              <a:pPr/>
              <a:t>74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7247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E8B0DEF-E9EE-440D-AC80-966C5D9D02A9}" type="slidenum">
              <a:rPr lang="en-US" altLang="en-US"/>
              <a:pPr/>
              <a:t>75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0519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77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5199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101375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3032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CE140D8-A09B-4906-9301-A539FB9D998C}" type="slidenum">
              <a:rPr lang="en-US" altLang="en-US"/>
              <a:pPr/>
              <a:t>82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1459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87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0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8586429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89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10210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93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94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560626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267564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210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D3D289C-643C-45FE-8281-3B8FE09B9803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2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6/20/2017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cpsc.ucalgary.ca/~tamj/217/examples/composit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You will learn how to create new variables that are collections of other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 Were The Problems With </a:t>
            </a:r>
            <a:br>
              <a:rPr lang="en-US" altLang="en-US" sz="3200" smtClean="0"/>
            </a:br>
            <a:r>
              <a:rPr lang="en-US" altLang="en-US" sz="320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Redundant statements.</a:t>
            </a:r>
          </a:p>
          <a:p>
            <a:r>
              <a:rPr lang="en-US" altLang="en-US" sz="2400" smtClean="0"/>
              <a:t>Yet a loop could not be easily employed given the types of variables that you have seen so far.</a:t>
            </a:r>
          </a:p>
        </p:txBody>
      </p:sp>
    </p:spTree>
    <p:extLst>
      <p:ext uri="{BB962C8B-B14F-4D97-AF65-F5344CB8AC3E}">
        <p14:creationId xmlns:p14="http://schemas.microsoft.com/office/powerpoint/2010/main" val="97399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What’s Needed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smtClean="0"/>
              <a:t>The composite variable can be manipulated and passed throughout the program as a single entity.</a:t>
            </a:r>
          </a:p>
          <a:p>
            <a:pPr marL="396875" lvl="1" indent="-171450"/>
            <a:r>
              <a:rPr lang="en-US" altLang="en-US" sz="2000" smtClean="0"/>
              <a:t>At the same time each element can be accessed individually</a:t>
            </a:r>
            <a:r>
              <a:rPr lang="en-US" altLang="en-US" sz="2400" smtClean="0"/>
              <a:t>.</a:t>
            </a:r>
          </a:p>
          <a:p>
            <a:r>
              <a:rPr lang="en-US" altLang="en-US" sz="2400" smtClean="0"/>
              <a:t>What’s needed…a list!</a:t>
            </a:r>
          </a:p>
        </p:txBody>
      </p:sp>
    </p:spTree>
    <p:extLst>
      <p:ext uri="{BB962C8B-B14F-4D97-AF65-F5344CB8AC3E}">
        <p14:creationId xmlns:p14="http://schemas.microsoft.com/office/powerpoint/2010/main" val="36586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smtClean="0"/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list_name</a:t>
            </a:r>
            <a:r>
              <a:rPr lang="en-US" altLang="en-US" sz="180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1</a:t>
            </a:r>
            <a:r>
              <a:rPr lang="en-US" altLang="en-US" sz="180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2</a:t>
            </a:r>
            <a:r>
              <a:rPr lang="en-US" altLang="en-US" sz="180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 n</a:t>
            </a:r>
            <a:r>
              <a:rPr lang="en-US" altLang="en-US" sz="180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smtClean="0"/>
              <a:t>Example:</a:t>
            </a:r>
            <a:endParaRPr lang="en-US" altLang="en-US" sz="240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smtClean="0">
                <a:latin typeface="Consolas" panose="020B0609020204030204" pitchFamily="49" charset="0"/>
              </a:rPr>
              <a:t># List with 5 elements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letters = ['A', 'B', 'A']</a:t>
            </a: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19400" y="1868488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343400" y="1868488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248400" y="1881188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429000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436938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425825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14713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436938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1 These 4 names (Borg, Klingon, Hirogin, Jem’hadar) </a:t>
            </a:r>
            <a:r>
              <a:rPr lang="en-US" altLang="en-US" sz="1400">
                <a:sym typeface="Symbol" panose="05050102010706020507" pitchFamily="18" charset="2"/>
              </a:rPr>
              <a:t></a:t>
            </a:r>
            <a:r>
              <a:rPr lang="en-US" altLang="en-US" sz="1400"/>
              <a:t> are  CBS</a:t>
            </a:r>
          </a:p>
        </p:txBody>
      </p:sp>
    </p:spTree>
    <p:extLst>
      <p:ext uri="{BB962C8B-B14F-4D97-AF65-F5344CB8AC3E}">
        <p14:creationId xmlns:p14="http://schemas.microsoft.com/office/powerpoint/2010/main" val="29560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Because a list is composite you can access the entire list or individual elements.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smtClean="0"/>
              <a:t>Name of the list and an index “</a:t>
            </a:r>
            <a:r>
              <a:rPr lang="en-US" altLang="ja-JP" sz="2000" smtClean="0">
                <a:latin typeface="Consolas" panose="020B0609020204030204" pitchFamily="49" charset="0"/>
              </a:rPr>
              <a:t>[index]</a:t>
            </a:r>
            <a:r>
              <a:rPr lang="en-US" altLang="en-US" smtClean="0"/>
              <a:t>”</a:t>
            </a:r>
            <a:r>
              <a:rPr lang="en-US" altLang="ja-JP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9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Although Python allows for negative indices (-1 last element, -2 second last…-&lt;size&gt;) this is unusual and this approach is not allowed in other languages.</a:t>
            </a:r>
          </a:p>
          <a:p>
            <a:r>
              <a:rPr lang="en-US" altLang="en-US" smtClean="0"/>
              <a:t>So unless otherwise told your index should be a positive integer ranging from &lt;zero&gt; to &lt;list size – 1&gt;</a:t>
            </a:r>
          </a:p>
        </p:txBody>
      </p:sp>
    </p:spTree>
    <p:extLst>
      <p:ext uri="{BB962C8B-B14F-4D97-AF65-F5344CB8AC3E}">
        <p14:creationId xmlns:p14="http://schemas.microsoft.com/office/powerpoint/2010/main" val="33018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7" name="Picture 7" descr="bi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286000"/>
            <a:ext cx="3581400" cy="316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Variables are a ‘slot’ in memory that contains ‘one piece’ of information.</a:t>
            </a:r>
          </a:p>
          <a:p>
            <a:pPr marL="228600" lvl="2" indent="0"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latin typeface="Consolas" pitchFamily="49" charset="0"/>
                <a:ea typeface="MS PGothic" pitchFamily="34" charset="-128"/>
                <a:cs typeface="Consolas" pitchFamily="49" charset="0"/>
              </a:rPr>
              <a:t>num = 123</a:t>
            </a: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>
              <a:ea typeface="MS PGothic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Normally a location is accessed via the name of the variable.</a:t>
            </a:r>
          </a:p>
          <a:p>
            <a:pPr lvl="1">
              <a:defRPr/>
            </a:pPr>
            <a:r>
              <a:rPr lang="en-US" altLang="en-US" dirty="0" smtClean="0">
                <a:ea typeface="MS PGothic" pitchFamily="34" charset="-128"/>
              </a:rPr>
              <a:t>Note however that each location is also numbered!</a:t>
            </a:r>
          </a:p>
        </p:txBody>
      </p:sp>
      <p:sp>
        <p:nvSpPr>
          <p:cNvPr id="7" name="Freeform 6"/>
          <p:cNvSpPr/>
          <p:nvPr/>
        </p:nvSpPr>
        <p:spPr>
          <a:xfrm>
            <a:off x="1920875" y="3638550"/>
            <a:ext cx="390525" cy="247650"/>
          </a:xfrm>
          <a:custGeom>
            <a:avLst/>
            <a:gdLst>
              <a:gd name="connsiteX0" fmla="*/ 371475 w 390525"/>
              <a:gd name="connsiteY0" fmla="*/ 76200 h 247650"/>
              <a:gd name="connsiteX1" fmla="*/ 323850 w 390525"/>
              <a:gd name="connsiteY1" fmla="*/ 47625 h 247650"/>
              <a:gd name="connsiteX2" fmla="*/ 295275 w 390525"/>
              <a:gd name="connsiteY2" fmla="*/ 28575 h 247650"/>
              <a:gd name="connsiteX3" fmla="*/ 238125 w 390525"/>
              <a:gd name="connsiteY3" fmla="*/ 9525 h 247650"/>
              <a:gd name="connsiteX4" fmla="*/ 209550 w 390525"/>
              <a:gd name="connsiteY4" fmla="*/ 0 h 247650"/>
              <a:gd name="connsiteX5" fmla="*/ 57150 w 390525"/>
              <a:gd name="connsiteY5" fmla="*/ 19050 h 247650"/>
              <a:gd name="connsiteX6" fmla="*/ 28575 w 390525"/>
              <a:gd name="connsiteY6" fmla="*/ 38100 h 247650"/>
              <a:gd name="connsiteX7" fmla="*/ 0 w 390525"/>
              <a:gd name="connsiteY7" fmla="*/ 95250 h 247650"/>
              <a:gd name="connsiteX8" fmla="*/ 9525 w 390525"/>
              <a:gd name="connsiteY8" fmla="*/ 142875 h 247650"/>
              <a:gd name="connsiteX9" fmla="*/ 19050 w 390525"/>
              <a:gd name="connsiteY9" fmla="*/ 171450 h 247650"/>
              <a:gd name="connsiteX10" fmla="*/ 76200 w 390525"/>
              <a:gd name="connsiteY10" fmla="*/ 209550 h 247650"/>
              <a:gd name="connsiteX11" fmla="*/ 104775 w 390525"/>
              <a:gd name="connsiteY11" fmla="*/ 228600 h 247650"/>
              <a:gd name="connsiteX12" fmla="*/ 180975 w 390525"/>
              <a:gd name="connsiteY12" fmla="*/ 247650 h 247650"/>
              <a:gd name="connsiteX13" fmla="*/ 323850 w 390525"/>
              <a:gd name="connsiteY13" fmla="*/ 238125 h 247650"/>
              <a:gd name="connsiteX14" fmla="*/ 352425 w 390525"/>
              <a:gd name="connsiteY14" fmla="*/ 228600 h 247650"/>
              <a:gd name="connsiteX15" fmla="*/ 390525 w 390525"/>
              <a:gd name="connsiteY15" fmla="*/ 171450 h 247650"/>
              <a:gd name="connsiteX16" fmla="*/ 371475 w 390525"/>
              <a:gd name="connsiteY16" fmla="*/ 7620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0525" h="247650">
                <a:moveTo>
                  <a:pt x="371475" y="76200"/>
                </a:moveTo>
                <a:cubicBezTo>
                  <a:pt x="360363" y="55563"/>
                  <a:pt x="339549" y="57437"/>
                  <a:pt x="323850" y="47625"/>
                </a:cubicBezTo>
                <a:cubicBezTo>
                  <a:pt x="314142" y="41558"/>
                  <a:pt x="305736" y="33224"/>
                  <a:pt x="295275" y="28575"/>
                </a:cubicBezTo>
                <a:cubicBezTo>
                  <a:pt x="276925" y="20420"/>
                  <a:pt x="257175" y="15875"/>
                  <a:pt x="238125" y="9525"/>
                </a:cubicBezTo>
                <a:lnTo>
                  <a:pt x="209550" y="0"/>
                </a:lnTo>
                <a:cubicBezTo>
                  <a:pt x="185916" y="1818"/>
                  <a:pt x="98270" y="-1510"/>
                  <a:pt x="57150" y="19050"/>
                </a:cubicBezTo>
                <a:cubicBezTo>
                  <a:pt x="46911" y="24170"/>
                  <a:pt x="38100" y="31750"/>
                  <a:pt x="28575" y="38100"/>
                </a:cubicBezTo>
                <a:cubicBezTo>
                  <a:pt x="18943" y="52547"/>
                  <a:pt x="0" y="75532"/>
                  <a:pt x="0" y="95250"/>
                </a:cubicBezTo>
                <a:cubicBezTo>
                  <a:pt x="0" y="111439"/>
                  <a:pt x="5598" y="127169"/>
                  <a:pt x="9525" y="142875"/>
                </a:cubicBezTo>
                <a:cubicBezTo>
                  <a:pt x="11960" y="152615"/>
                  <a:pt x="11950" y="164350"/>
                  <a:pt x="19050" y="171450"/>
                </a:cubicBezTo>
                <a:cubicBezTo>
                  <a:pt x="35239" y="187639"/>
                  <a:pt x="57150" y="196850"/>
                  <a:pt x="76200" y="209550"/>
                </a:cubicBezTo>
                <a:cubicBezTo>
                  <a:pt x="85725" y="215900"/>
                  <a:pt x="93915" y="224980"/>
                  <a:pt x="104775" y="228600"/>
                </a:cubicBezTo>
                <a:cubicBezTo>
                  <a:pt x="148709" y="243245"/>
                  <a:pt x="123505" y="236156"/>
                  <a:pt x="180975" y="247650"/>
                </a:cubicBezTo>
                <a:cubicBezTo>
                  <a:pt x="228600" y="244475"/>
                  <a:pt x="276411" y="243396"/>
                  <a:pt x="323850" y="238125"/>
                </a:cubicBezTo>
                <a:cubicBezTo>
                  <a:pt x="333829" y="237016"/>
                  <a:pt x="345325" y="235700"/>
                  <a:pt x="352425" y="228600"/>
                </a:cubicBezTo>
                <a:cubicBezTo>
                  <a:pt x="368614" y="212411"/>
                  <a:pt x="390525" y="171450"/>
                  <a:pt x="390525" y="171450"/>
                </a:cubicBezTo>
                <a:cubicBezTo>
                  <a:pt x="380119" y="88205"/>
                  <a:pt x="382587" y="96837"/>
                  <a:pt x="371475" y="76200"/>
                </a:cubicBezTo>
                <a:close/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3" y="6586538"/>
            <a:ext cx="38052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/>
              <a:t>Image: Curtesy of Rob Kremer</a:t>
            </a:r>
          </a:p>
        </p:txBody>
      </p:sp>
    </p:spTree>
    <p:extLst>
      <p:ext uri="{BB962C8B-B14F-4D97-AF65-F5344CB8AC3E}">
        <p14:creationId xmlns:p14="http://schemas.microsoft.com/office/powerpoint/2010/main" val="288016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Real life metaphor: to determine the location that you need to reach the ‘address’ must be stored (electronic, paper, human memory)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Think of the delivery address as something that is a ‘reference’ to the location that you wish to reach.</a:t>
            </a:r>
          </a:p>
          <a:p>
            <a:pPr lvl="1"/>
            <a:r>
              <a:rPr lang="en-US" altLang="en-US" smtClean="0"/>
              <a:t>Lose the reference (electronic, paper, memory) and you can’t ‘access’ (go to) the desired location.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344738"/>
            <a:ext cx="4532313" cy="1309687"/>
            <a:chOff x="838200" y="2344221"/>
            <a:chExt cx="4532001" cy="1310855"/>
          </a:xfrm>
        </p:grpSpPr>
        <p:pic>
          <p:nvPicPr>
            <p:cNvPr id="15373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5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15377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15378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pic>
        <p:nvPicPr>
          <p:cNvPr id="140296" name="Picture 8" descr="C:\Users\tamj\AppData\Local\Microsoft\Windows\Temporary Internet Files\Content.IE5\BXRWTSP3\MC9000596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287713"/>
            <a:ext cx="8064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67438" y="3540125"/>
            <a:ext cx="534987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123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7431088" y="2344738"/>
            <a:ext cx="1103312" cy="908050"/>
          </a:xfrm>
          <a:prstGeom prst="cloudCallout">
            <a:avLst>
              <a:gd name="adj1" fmla="val -77789"/>
              <a:gd name="adj2" fmla="val 56215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???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667000" y="5938838"/>
            <a:ext cx="2184400" cy="919162"/>
            <a:chOff x="2667000" y="5939542"/>
            <a:chExt cx="2183821" cy="918458"/>
          </a:xfrm>
        </p:grpSpPr>
        <p:pic>
          <p:nvPicPr>
            <p:cNvPr id="15371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320" y="5974232"/>
              <a:ext cx="806501" cy="88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18"/>
            <p:cNvSpPr txBox="1">
              <a:spLocks noChangeArrowheads="1"/>
            </p:cNvSpPr>
            <p:nvPr/>
          </p:nvSpPr>
          <p:spPr bwMode="auto">
            <a:xfrm>
              <a:off x="2667000" y="5939542"/>
              <a:ext cx="1455844" cy="61365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Reference = </a:t>
              </a:r>
            </a:p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62675" y="3525838"/>
            <a:ext cx="539750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667000" y="5930900"/>
            <a:ext cx="1455738" cy="6223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53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6" grpId="0" animBg="1"/>
      <p:bldP spid="22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Lists can only be accessed through the reference</a:t>
            </a:r>
          </a:p>
          <a:p>
            <a:r>
              <a:rPr lang="en-US" altLang="en-US" dirty="0" smtClean="0"/>
              <a:t>The reference </a:t>
            </a:r>
            <a:r>
              <a:rPr lang="en-US" altLang="en-US" i="1" dirty="0" smtClean="0"/>
              <a:t>contains the address of the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list1 = [1,2,3]</a:t>
            </a:r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The </a:t>
            </a:r>
            <a:r>
              <a:rPr lang="en-US" altLang="en-US" dirty="0"/>
              <a:t>reference to a list is a separate memory location from the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04393" y="3148012"/>
            <a:ext cx="1981200" cy="457200"/>
            <a:chOff x="2286000" y="1852611"/>
            <a:chExt cx="1981200" cy="457200"/>
          </a:xfrm>
        </p:grpSpPr>
        <p:sp>
          <p:nvSpPr>
            <p:cNvPr id="61461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1462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92068"/>
              </p:ext>
            </p:extLst>
          </p:nvPr>
        </p:nvGraphicFramePr>
        <p:xfrm>
          <a:off x="6190593" y="2590800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1455" name="Group 7"/>
          <p:cNvGrpSpPr>
            <a:grpSpLocks/>
          </p:cNvGrpSpPr>
          <p:nvPr/>
        </p:nvGrpSpPr>
        <p:grpSpPr bwMode="auto">
          <a:xfrm>
            <a:off x="4971393" y="2595562"/>
            <a:ext cx="1219200" cy="1552575"/>
            <a:chOff x="4953000" y="1300163"/>
            <a:chExt cx="1219200" cy="1552573"/>
          </a:xfrm>
        </p:grpSpPr>
        <p:sp>
          <p:nvSpPr>
            <p:cNvPr id="61458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1459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1460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42993" y="3186112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sp>
        <p:nvSpPr>
          <p:cNvPr id="16" name="Freeform 15"/>
          <p:cNvSpPr/>
          <p:nvPr/>
        </p:nvSpPr>
        <p:spPr>
          <a:xfrm>
            <a:off x="4176056" y="3067050"/>
            <a:ext cx="2143125" cy="228600"/>
          </a:xfrm>
          <a:custGeom>
            <a:avLst/>
            <a:gdLst>
              <a:gd name="connsiteX0" fmla="*/ 0 w 2143423"/>
              <a:gd name="connsiteY0" fmla="*/ 228600 h 228600"/>
              <a:gd name="connsiteX1" fmla="*/ 71437 w 2143423"/>
              <a:gd name="connsiteY1" fmla="*/ 185738 h 228600"/>
              <a:gd name="connsiteX2" fmla="*/ 128587 w 2143423"/>
              <a:gd name="connsiteY2" fmla="*/ 157163 h 228600"/>
              <a:gd name="connsiteX3" fmla="*/ 157162 w 2143423"/>
              <a:gd name="connsiteY3" fmla="*/ 114300 h 228600"/>
              <a:gd name="connsiteX4" fmla="*/ 300037 w 2143423"/>
              <a:gd name="connsiteY4" fmla="*/ 42863 h 228600"/>
              <a:gd name="connsiteX5" fmla="*/ 371475 w 2143423"/>
              <a:gd name="connsiteY5" fmla="*/ 28575 h 228600"/>
              <a:gd name="connsiteX6" fmla="*/ 1643062 w 2143423"/>
              <a:gd name="connsiteY6" fmla="*/ 14288 h 228600"/>
              <a:gd name="connsiteX7" fmla="*/ 1885950 w 2143423"/>
              <a:gd name="connsiteY7" fmla="*/ 0 h 228600"/>
              <a:gd name="connsiteX8" fmla="*/ 1957387 w 2143423"/>
              <a:gd name="connsiteY8" fmla="*/ 14288 h 228600"/>
              <a:gd name="connsiteX9" fmla="*/ 2043112 w 2143423"/>
              <a:gd name="connsiteY9" fmla="*/ 42863 h 228600"/>
              <a:gd name="connsiteX10" fmla="*/ 2071687 w 2143423"/>
              <a:gd name="connsiteY10" fmla="*/ 85725 h 228600"/>
              <a:gd name="connsiteX11" fmla="*/ 2114550 w 2143423"/>
              <a:gd name="connsiteY11" fmla="*/ 100013 h 228600"/>
              <a:gd name="connsiteX12" fmla="*/ 2143125 w 2143423"/>
              <a:gd name="connsiteY12" fmla="*/ 1714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423" h="228600">
                <a:moveTo>
                  <a:pt x="0" y="228600"/>
                </a:moveTo>
                <a:cubicBezTo>
                  <a:pt x="23812" y="214313"/>
                  <a:pt x="47162" y="199224"/>
                  <a:pt x="71437" y="185738"/>
                </a:cubicBezTo>
                <a:cubicBezTo>
                  <a:pt x="90055" y="175395"/>
                  <a:pt x="112225" y="170798"/>
                  <a:pt x="128587" y="157163"/>
                </a:cubicBezTo>
                <a:cubicBezTo>
                  <a:pt x="141779" y="146170"/>
                  <a:pt x="144239" y="125608"/>
                  <a:pt x="157162" y="114300"/>
                </a:cubicBezTo>
                <a:cubicBezTo>
                  <a:pt x="219921" y="59386"/>
                  <a:pt x="232043" y="57973"/>
                  <a:pt x="300037" y="42863"/>
                </a:cubicBezTo>
                <a:cubicBezTo>
                  <a:pt x="323743" y="37595"/>
                  <a:pt x="347196" y="29092"/>
                  <a:pt x="371475" y="28575"/>
                </a:cubicBezTo>
                <a:cubicBezTo>
                  <a:pt x="795268" y="19558"/>
                  <a:pt x="1219200" y="19050"/>
                  <a:pt x="1643062" y="14288"/>
                </a:cubicBezTo>
                <a:cubicBezTo>
                  <a:pt x="1724025" y="9525"/>
                  <a:pt x="1804847" y="0"/>
                  <a:pt x="1885950" y="0"/>
                </a:cubicBezTo>
                <a:cubicBezTo>
                  <a:pt x="1910234" y="0"/>
                  <a:pt x="1933959" y="7898"/>
                  <a:pt x="1957387" y="14288"/>
                </a:cubicBezTo>
                <a:cubicBezTo>
                  <a:pt x="1986446" y="22213"/>
                  <a:pt x="2043112" y="42863"/>
                  <a:pt x="2043112" y="42863"/>
                </a:cubicBezTo>
                <a:cubicBezTo>
                  <a:pt x="2052637" y="57150"/>
                  <a:pt x="2058278" y="74998"/>
                  <a:pt x="2071687" y="85725"/>
                </a:cubicBezTo>
                <a:cubicBezTo>
                  <a:pt x="2083447" y="95133"/>
                  <a:pt x="2102790" y="90605"/>
                  <a:pt x="2114550" y="100013"/>
                </a:cubicBezTo>
                <a:cubicBezTo>
                  <a:pt x="2148409" y="127100"/>
                  <a:pt x="2143125" y="138851"/>
                  <a:pt x="2143125" y="171450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410200"/>
          </a:xfrm>
        </p:spPr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[3,2,1]</a:t>
            </a:r>
          </a:p>
        </p:txBody>
      </p:sp>
      <p:grpSp>
        <p:nvGrpSpPr>
          <p:cNvPr id="62468" name="Group 3"/>
          <p:cNvGrpSpPr>
            <a:grpSpLocks/>
          </p:cNvGrpSpPr>
          <p:nvPr/>
        </p:nvGrpSpPr>
        <p:grpSpPr bwMode="auto">
          <a:xfrm>
            <a:off x="2590800" y="3810000"/>
            <a:ext cx="1981200" cy="457200"/>
            <a:chOff x="2286000" y="1852611"/>
            <a:chExt cx="1981200" cy="457200"/>
          </a:xfrm>
        </p:grpSpPr>
        <p:sp>
          <p:nvSpPr>
            <p:cNvPr id="62501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2502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dirty="0" smtClean="0">
                        <a:latin typeface="Arial Black" panose="020B0A04020102020204" pitchFamily="34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2479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2498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2499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2500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62480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sp>
        <p:nvSpPr>
          <p:cNvPr id="3" name="Freeform 2"/>
          <p:cNvSpPr/>
          <p:nvPr/>
        </p:nvSpPr>
        <p:spPr>
          <a:xfrm>
            <a:off x="4510088" y="4076700"/>
            <a:ext cx="2355850" cy="976313"/>
          </a:xfrm>
          <a:custGeom>
            <a:avLst/>
            <a:gdLst>
              <a:gd name="connsiteX0" fmla="*/ 0 w 2355742"/>
              <a:gd name="connsiteY0" fmla="*/ 30997 h 976393"/>
              <a:gd name="connsiteX1" fmla="*/ 108488 w 2355742"/>
              <a:gd name="connsiteY1" fmla="*/ 15499 h 976393"/>
              <a:gd name="connsiteX2" fmla="*/ 201478 w 2355742"/>
              <a:gd name="connsiteY2" fmla="*/ 0 h 976393"/>
              <a:gd name="connsiteX3" fmla="*/ 542440 w 2355742"/>
              <a:gd name="connsiteY3" fmla="*/ 15499 h 976393"/>
              <a:gd name="connsiteX4" fmla="*/ 573437 w 2355742"/>
              <a:gd name="connsiteY4" fmla="*/ 61993 h 976393"/>
              <a:gd name="connsiteX5" fmla="*/ 604434 w 2355742"/>
              <a:gd name="connsiteY5" fmla="*/ 154983 h 976393"/>
              <a:gd name="connsiteX6" fmla="*/ 635430 w 2355742"/>
              <a:gd name="connsiteY6" fmla="*/ 216977 h 976393"/>
              <a:gd name="connsiteX7" fmla="*/ 666427 w 2355742"/>
              <a:gd name="connsiteY7" fmla="*/ 449451 h 976393"/>
              <a:gd name="connsiteX8" fmla="*/ 697424 w 2355742"/>
              <a:gd name="connsiteY8" fmla="*/ 604434 h 976393"/>
              <a:gd name="connsiteX9" fmla="*/ 883403 w 2355742"/>
              <a:gd name="connsiteY9" fmla="*/ 821410 h 976393"/>
              <a:gd name="connsiteX10" fmla="*/ 945396 w 2355742"/>
              <a:gd name="connsiteY10" fmla="*/ 883404 h 976393"/>
              <a:gd name="connsiteX11" fmla="*/ 991891 w 2355742"/>
              <a:gd name="connsiteY11" fmla="*/ 898902 h 976393"/>
              <a:gd name="connsiteX12" fmla="*/ 1100379 w 2355742"/>
              <a:gd name="connsiteY12" fmla="*/ 945397 h 976393"/>
              <a:gd name="connsiteX13" fmla="*/ 1270861 w 2355742"/>
              <a:gd name="connsiteY13" fmla="*/ 976393 h 976393"/>
              <a:gd name="connsiteX14" fmla="*/ 1828800 w 2355742"/>
              <a:gd name="connsiteY14" fmla="*/ 960895 h 976393"/>
              <a:gd name="connsiteX15" fmla="*/ 1968285 w 2355742"/>
              <a:gd name="connsiteY15" fmla="*/ 914400 h 976393"/>
              <a:gd name="connsiteX16" fmla="*/ 2061274 w 2355742"/>
              <a:gd name="connsiteY16" fmla="*/ 883404 h 976393"/>
              <a:gd name="connsiteX17" fmla="*/ 2169762 w 2355742"/>
              <a:gd name="connsiteY17" fmla="*/ 836909 h 976393"/>
              <a:gd name="connsiteX18" fmla="*/ 2262752 w 2355742"/>
              <a:gd name="connsiteY18" fmla="*/ 774915 h 976393"/>
              <a:gd name="connsiteX19" fmla="*/ 2309247 w 2355742"/>
              <a:gd name="connsiteY19" fmla="*/ 743919 h 976393"/>
              <a:gd name="connsiteX20" fmla="*/ 2355742 w 2355742"/>
              <a:gd name="connsiteY20" fmla="*/ 619932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5742" h="976393">
                <a:moveTo>
                  <a:pt x="0" y="30997"/>
                </a:moveTo>
                <a:lnTo>
                  <a:pt x="108488" y="15499"/>
                </a:lnTo>
                <a:cubicBezTo>
                  <a:pt x="139547" y="10721"/>
                  <a:pt x="170054" y="0"/>
                  <a:pt x="201478" y="0"/>
                </a:cubicBezTo>
                <a:cubicBezTo>
                  <a:pt x="315249" y="0"/>
                  <a:pt x="428786" y="10333"/>
                  <a:pt x="542440" y="15499"/>
                </a:cubicBezTo>
                <a:cubicBezTo>
                  <a:pt x="552772" y="30997"/>
                  <a:pt x="565872" y="44972"/>
                  <a:pt x="573437" y="61993"/>
                </a:cubicBezTo>
                <a:cubicBezTo>
                  <a:pt x="586707" y="91850"/>
                  <a:pt x="589822" y="125759"/>
                  <a:pt x="604434" y="154983"/>
                </a:cubicBezTo>
                <a:lnTo>
                  <a:pt x="635430" y="216977"/>
                </a:lnTo>
                <a:cubicBezTo>
                  <a:pt x="674370" y="489546"/>
                  <a:pt x="626387" y="149148"/>
                  <a:pt x="666427" y="449451"/>
                </a:cubicBezTo>
                <a:cubicBezTo>
                  <a:pt x="669941" y="475803"/>
                  <a:pt x="676766" y="567249"/>
                  <a:pt x="697424" y="604434"/>
                </a:cubicBezTo>
                <a:cubicBezTo>
                  <a:pt x="756435" y="710652"/>
                  <a:pt x="788620" y="726626"/>
                  <a:pt x="883403" y="821410"/>
                </a:cubicBezTo>
                <a:cubicBezTo>
                  <a:pt x="904067" y="842075"/>
                  <a:pt x="917672" y="874163"/>
                  <a:pt x="945396" y="883404"/>
                </a:cubicBezTo>
                <a:cubicBezTo>
                  <a:pt x="960894" y="888570"/>
                  <a:pt x="976875" y="892467"/>
                  <a:pt x="991891" y="898902"/>
                </a:cubicBezTo>
                <a:cubicBezTo>
                  <a:pt x="1074546" y="934326"/>
                  <a:pt x="1027689" y="924629"/>
                  <a:pt x="1100379" y="945397"/>
                </a:cubicBezTo>
                <a:cubicBezTo>
                  <a:pt x="1173452" y="966274"/>
                  <a:pt x="1183064" y="963851"/>
                  <a:pt x="1270861" y="976393"/>
                </a:cubicBezTo>
                <a:cubicBezTo>
                  <a:pt x="1456841" y="971227"/>
                  <a:pt x="1642970" y="969960"/>
                  <a:pt x="1828800" y="960895"/>
                </a:cubicBezTo>
                <a:cubicBezTo>
                  <a:pt x="1913602" y="956758"/>
                  <a:pt x="1896188" y="943239"/>
                  <a:pt x="1968285" y="914400"/>
                </a:cubicBezTo>
                <a:cubicBezTo>
                  <a:pt x="1998621" y="902266"/>
                  <a:pt x="2032050" y="898016"/>
                  <a:pt x="2061274" y="883404"/>
                </a:cubicBezTo>
                <a:cubicBezTo>
                  <a:pt x="2137880" y="845101"/>
                  <a:pt x="2101350" y="859713"/>
                  <a:pt x="2169762" y="836909"/>
                </a:cubicBezTo>
                <a:lnTo>
                  <a:pt x="2262752" y="774915"/>
                </a:lnTo>
                <a:lnTo>
                  <a:pt x="2309247" y="743919"/>
                </a:lnTo>
                <a:cubicBezTo>
                  <a:pt x="2343897" y="639970"/>
                  <a:pt x="2325632" y="680153"/>
                  <a:pt x="2355742" y="61993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85738" y="4638675"/>
            <a:ext cx="4532312" cy="1309688"/>
            <a:chOff x="838200" y="2344221"/>
            <a:chExt cx="4532001" cy="1310855"/>
          </a:xfrm>
        </p:grpSpPr>
        <p:pic>
          <p:nvPicPr>
            <p:cNvPr id="62492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93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94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5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62496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62497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590800" y="5954713"/>
            <a:ext cx="2184400" cy="919162"/>
            <a:chOff x="2590800" y="5954403"/>
            <a:chExt cx="2184400" cy="919162"/>
          </a:xfrm>
        </p:grpSpPr>
        <p:pic>
          <p:nvPicPr>
            <p:cNvPr id="62490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8485" y="5989120"/>
              <a:ext cx="806715" cy="884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1" name="TextBox 18"/>
            <p:cNvSpPr txBox="1">
              <a:spLocks noChangeArrowheads="1"/>
            </p:cNvSpPr>
            <p:nvPr/>
          </p:nvSpPr>
          <p:spPr bwMode="auto">
            <a:xfrm>
              <a:off x="2590800" y="5954403"/>
              <a:ext cx="1456230" cy="6141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Reference = </a:t>
              </a:r>
            </a:p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sp>
        <p:nvSpPr>
          <p:cNvPr id="30" name="TextBox 18"/>
          <p:cNvSpPr txBox="1">
            <a:spLocks noChangeArrowheads="1"/>
          </p:cNvSpPr>
          <p:nvPr/>
        </p:nvSpPr>
        <p:spPr bwMode="auto">
          <a:xfrm>
            <a:off x="2590800" y="5945188"/>
            <a:ext cx="1455738" cy="6127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Reference = </a:t>
            </a:r>
          </a:p>
          <a:p>
            <a:pPr eaLnBrk="1" hangingPunct="1"/>
            <a:r>
              <a:rPr lang="en-US" altLang="en-US" b="1"/>
              <a:t>121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532563" y="4413250"/>
            <a:ext cx="1055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 [3,2,1]</a:t>
            </a:r>
            <a:endParaRPr lang="en-CA" altLang="en-US"/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590800" y="3813175"/>
            <a:ext cx="1981200" cy="457200"/>
            <a:chOff x="2286000" y="1852611"/>
            <a:chExt cx="1981200" cy="457200"/>
          </a:xfrm>
        </p:grpSpPr>
        <p:sp>
          <p:nvSpPr>
            <p:cNvPr id="62488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2489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7872413" y="3573463"/>
            <a:ext cx="990600" cy="5905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Cannot access</a:t>
            </a:r>
          </a:p>
        </p:txBody>
      </p:sp>
    </p:spTree>
    <p:extLst>
      <p:ext uri="{BB962C8B-B14F-4D97-AF65-F5344CB8AC3E}">
        <p14:creationId xmlns:p14="http://schemas.microsoft.com/office/powerpoint/2010/main" val="184976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Lists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Lists can only be accessed through the reference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list1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list2 = list1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86050" y="4467225"/>
            <a:ext cx="1981200" cy="457200"/>
            <a:chOff x="2286000" y="1852611"/>
            <a:chExt cx="1981200" cy="457200"/>
          </a:xfrm>
        </p:grpSpPr>
        <p:sp>
          <p:nvSpPr>
            <p:cNvPr id="63514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list2</a:t>
              </a:r>
            </a:p>
          </p:txBody>
        </p:sp>
        <p:sp>
          <p:nvSpPr>
            <p:cNvPr id="63515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0" y="3252788"/>
          <a:ext cx="2514600" cy="167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 smtClean="0">
                          <a:latin typeface="Arial Black" panose="020B0A04020102020204" pitchFamily="34" charset="0"/>
                        </a:rPr>
                        <a:t>  [3,2,1]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3503" name="Group 7"/>
          <p:cNvGrpSpPr>
            <a:grpSpLocks/>
          </p:cNvGrpSpPr>
          <p:nvPr/>
        </p:nvGrpSpPr>
        <p:grpSpPr bwMode="auto">
          <a:xfrm>
            <a:off x="5257800" y="3257550"/>
            <a:ext cx="1219200" cy="1552575"/>
            <a:chOff x="4953000" y="1300163"/>
            <a:chExt cx="1219200" cy="1552573"/>
          </a:xfrm>
        </p:grpSpPr>
        <p:sp>
          <p:nvSpPr>
            <p:cNvPr id="63511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63512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63513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63504" name="TextBox 11"/>
          <p:cNvSpPr txBox="1">
            <a:spLocks noChangeArrowheads="1"/>
          </p:cNvSpPr>
          <p:nvPr/>
        </p:nvSpPr>
        <p:spPr bwMode="auto">
          <a:xfrm>
            <a:off x="6629400" y="3848100"/>
            <a:ext cx="1219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[1,2,3]</a:t>
            </a:r>
          </a:p>
        </p:txBody>
      </p:sp>
      <p:grpSp>
        <p:nvGrpSpPr>
          <p:cNvPr id="63505" name="Group 13"/>
          <p:cNvGrpSpPr>
            <a:grpSpLocks/>
          </p:cNvGrpSpPr>
          <p:nvPr/>
        </p:nvGrpSpPr>
        <p:grpSpPr bwMode="auto">
          <a:xfrm>
            <a:off x="2686050" y="4000500"/>
            <a:ext cx="1981200" cy="457200"/>
            <a:chOff x="2286000" y="1852611"/>
            <a:chExt cx="1981200" cy="457200"/>
          </a:xfrm>
        </p:grpSpPr>
        <p:sp>
          <p:nvSpPr>
            <p:cNvPr id="63509" name="TextBox 3"/>
            <p:cNvSpPr txBox="1">
              <a:spLocks noChangeArrowheads="1"/>
            </p:cNvSpPr>
            <p:nvPr/>
          </p:nvSpPr>
          <p:spPr bwMode="auto">
            <a:xfrm>
              <a:off x="2286000" y="1852611"/>
              <a:ext cx="838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list1</a:t>
              </a:r>
            </a:p>
          </p:txBody>
        </p:sp>
        <p:sp>
          <p:nvSpPr>
            <p:cNvPr id="63510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3" name="Freeform 2"/>
          <p:cNvSpPr/>
          <p:nvPr/>
        </p:nvSpPr>
        <p:spPr>
          <a:xfrm>
            <a:off x="4564063" y="4119563"/>
            <a:ext cx="2355850" cy="976312"/>
          </a:xfrm>
          <a:custGeom>
            <a:avLst/>
            <a:gdLst>
              <a:gd name="connsiteX0" fmla="*/ 0 w 2355742"/>
              <a:gd name="connsiteY0" fmla="*/ 30997 h 976393"/>
              <a:gd name="connsiteX1" fmla="*/ 108488 w 2355742"/>
              <a:gd name="connsiteY1" fmla="*/ 15499 h 976393"/>
              <a:gd name="connsiteX2" fmla="*/ 201478 w 2355742"/>
              <a:gd name="connsiteY2" fmla="*/ 0 h 976393"/>
              <a:gd name="connsiteX3" fmla="*/ 542440 w 2355742"/>
              <a:gd name="connsiteY3" fmla="*/ 15499 h 976393"/>
              <a:gd name="connsiteX4" fmla="*/ 573437 w 2355742"/>
              <a:gd name="connsiteY4" fmla="*/ 61993 h 976393"/>
              <a:gd name="connsiteX5" fmla="*/ 604434 w 2355742"/>
              <a:gd name="connsiteY5" fmla="*/ 154983 h 976393"/>
              <a:gd name="connsiteX6" fmla="*/ 635430 w 2355742"/>
              <a:gd name="connsiteY6" fmla="*/ 216977 h 976393"/>
              <a:gd name="connsiteX7" fmla="*/ 666427 w 2355742"/>
              <a:gd name="connsiteY7" fmla="*/ 449451 h 976393"/>
              <a:gd name="connsiteX8" fmla="*/ 697424 w 2355742"/>
              <a:gd name="connsiteY8" fmla="*/ 604434 h 976393"/>
              <a:gd name="connsiteX9" fmla="*/ 883403 w 2355742"/>
              <a:gd name="connsiteY9" fmla="*/ 821410 h 976393"/>
              <a:gd name="connsiteX10" fmla="*/ 945396 w 2355742"/>
              <a:gd name="connsiteY10" fmla="*/ 883404 h 976393"/>
              <a:gd name="connsiteX11" fmla="*/ 991891 w 2355742"/>
              <a:gd name="connsiteY11" fmla="*/ 898902 h 976393"/>
              <a:gd name="connsiteX12" fmla="*/ 1100379 w 2355742"/>
              <a:gd name="connsiteY12" fmla="*/ 945397 h 976393"/>
              <a:gd name="connsiteX13" fmla="*/ 1270861 w 2355742"/>
              <a:gd name="connsiteY13" fmla="*/ 976393 h 976393"/>
              <a:gd name="connsiteX14" fmla="*/ 1828800 w 2355742"/>
              <a:gd name="connsiteY14" fmla="*/ 960895 h 976393"/>
              <a:gd name="connsiteX15" fmla="*/ 1968285 w 2355742"/>
              <a:gd name="connsiteY15" fmla="*/ 914400 h 976393"/>
              <a:gd name="connsiteX16" fmla="*/ 2061274 w 2355742"/>
              <a:gd name="connsiteY16" fmla="*/ 883404 h 976393"/>
              <a:gd name="connsiteX17" fmla="*/ 2169762 w 2355742"/>
              <a:gd name="connsiteY17" fmla="*/ 836909 h 976393"/>
              <a:gd name="connsiteX18" fmla="*/ 2262752 w 2355742"/>
              <a:gd name="connsiteY18" fmla="*/ 774915 h 976393"/>
              <a:gd name="connsiteX19" fmla="*/ 2309247 w 2355742"/>
              <a:gd name="connsiteY19" fmla="*/ 743919 h 976393"/>
              <a:gd name="connsiteX20" fmla="*/ 2355742 w 2355742"/>
              <a:gd name="connsiteY20" fmla="*/ 619932 h 97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5742" h="976393">
                <a:moveTo>
                  <a:pt x="0" y="30997"/>
                </a:moveTo>
                <a:lnTo>
                  <a:pt x="108488" y="15499"/>
                </a:lnTo>
                <a:cubicBezTo>
                  <a:pt x="139547" y="10721"/>
                  <a:pt x="170054" y="0"/>
                  <a:pt x="201478" y="0"/>
                </a:cubicBezTo>
                <a:cubicBezTo>
                  <a:pt x="315249" y="0"/>
                  <a:pt x="428786" y="10333"/>
                  <a:pt x="542440" y="15499"/>
                </a:cubicBezTo>
                <a:cubicBezTo>
                  <a:pt x="552772" y="30997"/>
                  <a:pt x="565872" y="44972"/>
                  <a:pt x="573437" y="61993"/>
                </a:cubicBezTo>
                <a:cubicBezTo>
                  <a:pt x="586707" y="91850"/>
                  <a:pt x="589822" y="125759"/>
                  <a:pt x="604434" y="154983"/>
                </a:cubicBezTo>
                <a:lnTo>
                  <a:pt x="635430" y="216977"/>
                </a:lnTo>
                <a:cubicBezTo>
                  <a:pt x="674370" y="489546"/>
                  <a:pt x="626387" y="149148"/>
                  <a:pt x="666427" y="449451"/>
                </a:cubicBezTo>
                <a:cubicBezTo>
                  <a:pt x="669941" y="475803"/>
                  <a:pt x="676766" y="567249"/>
                  <a:pt x="697424" y="604434"/>
                </a:cubicBezTo>
                <a:cubicBezTo>
                  <a:pt x="756435" y="710652"/>
                  <a:pt x="788620" y="726626"/>
                  <a:pt x="883403" y="821410"/>
                </a:cubicBezTo>
                <a:cubicBezTo>
                  <a:pt x="904067" y="842075"/>
                  <a:pt x="917672" y="874163"/>
                  <a:pt x="945396" y="883404"/>
                </a:cubicBezTo>
                <a:cubicBezTo>
                  <a:pt x="960894" y="888570"/>
                  <a:pt x="976875" y="892467"/>
                  <a:pt x="991891" y="898902"/>
                </a:cubicBezTo>
                <a:cubicBezTo>
                  <a:pt x="1074546" y="934326"/>
                  <a:pt x="1027689" y="924629"/>
                  <a:pt x="1100379" y="945397"/>
                </a:cubicBezTo>
                <a:cubicBezTo>
                  <a:pt x="1173452" y="966274"/>
                  <a:pt x="1183064" y="963851"/>
                  <a:pt x="1270861" y="976393"/>
                </a:cubicBezTo>
                <a:cubicBezTo>
                  <a:pt x="1456841" y="971227"/>
                  <a:pt x="1642970" y="969960"/>
                  <a:pt x="1828800" y="960895"/>
                </a:cubicBezTo>
                <a:cubicBezTo>
                  <a:pt x="1913602" y="956758"/>
                  <a:pt x="1896188" y="943239"/>
                  <a:pt x="1968285" y="914400"/>
                </a:cubicBezTo>
                <a:cubicBezTo>
                  <a:pt x="1998621" y="902266"/>
                  <a:pt x="2032050" y="898016"/>
                  <a:pt x="2061274" y="883404"/>
                </a:cubicBezTo>
                <a:cubicBezTo>
                  <a:pt x="2137880" y="845101"/>
                  <a:pt x="2101350" y="859713"/>
                  <a:pt x="2169762" y="836909"/>
                </a:cubicBezTo>
                <a:lnTo>
                  <a:pt x="2262752" y="774915"/>
                </a:lnTo>
                <a:lnTo>
                  <a:pt x="2309247" y="743919"/>
                </a:lnTo>
                <a:cubicBezTo>
                  <a:pt x="2343897" y="639970"/>
                  <a:pt x="2325632" y="680153"/>
                  <a:pt x="2355742" y="619932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sp>
        <p:nvSpPr>
          <p:cNvPr id="2" name="Freeform 1"/>
          <p:cNvSpPr/>
          <p:nvPr/>
        </p:nvSpPr>
        <p:spPr>
          <a:xfrm>
            <a:off x="4603750" y="4757738"/>
            <a:ext cx="2541588" cy="728662"/>
          </a:xfrm>
          <a:custGeom>
            <a:avLst/>
            <a:gdLst>
              <a:gd name="connsiteX0" fmla="*/ 0 w 2541722"/>
              <a:gd name="connsiteY0" fmla="*/ 0 h 728902"/>
              <a:gd name="connsiteX1" fmla="*/ 526942 w 2541722"/>
              <a:gd name="connsiteY1" fmla="*/ 263471 h 728902"/>
              <a:gd name="connsiteX2" fmla="*/ 604434 w 2541722"/>
              <a:gd name="connsiteY2" fmla="*/ 340962 h 728902"/>
              <a:gd name="connsiteX3" fmla="*/ 650928 w 2541722"/>
              <a:gd name="connsiteY3" fmla="*/ 356461 h 728902"/>
              <a:gd name="connsiteX4" fmla="*/ 759417 w 2541722"/>
              <a:gd name="connsiteY4" fmla="*/ 480447 h 728902"/>
              <a:gd name="connsiteX5" fmla="*/ 790413 w 2541722"/>
              <a:gd name="connsiteY5" fmla="*/ 526942 h 728902"/>
              <a:gd name="connsiteX6" fmla="*/ 836908 w 2541722"/>
              <a:gd name="connsiteY6" fmla="*/ 542440 h 728902"/>
              <a:gd name="connsiteX7" fmla="*/ 929898 w 2541722"/>
              <a:gd name="connsiteY7" fmla="*/ 588935 h 728902"/>
              <a:gd name="connsiteX8" fmla="*/ 1022888 w 2541722"/>
              <a:gd name="connsiteY8" fmla="*/ 635430 h 728902"/>
              <a:gd name="connsiteX9" fmla="*/ 1069383 w 2541722"/>
              <a:gd name="connsiteY9" fmla="*/ 666427 h 728902"/>
              <a:gd name="connsiteX10" fmla="*/ 1162372 w 2541722"/>
              <a:gd name="connsiteY10" fmla="*/ 681925 h 728902"/>
              <a:gd name="connsiteX11" fmla="*/ 1797803 w 2541722"/>
              <a:gd name="connsiteY11" fmla="*/ 712922 h 728902"/>
              <a:gd name="connsiteX12" fmla="*/ 2200759 w 2541722"/>
              <a:gd name="connsiteY12" fmla="*/ 712922 h 728902"/>
              <a:gd name="connsiteX13" fmla="*/ 2247254 w 2541722"/>
              <a:gd name="connsiteY13" fmla="*/ 697423 h 728902"/>
              <a:gd name="connsiteX14" fmla="*/ 2340244 w 2541722"/>
              <a:gd name="connsiteY14" fmla="*/ 635430 h 728902"/>
              <a:gd name="connsiteX15" fmla="*/ 2402237 w 2541722"/>
              <a:gd name="connsiteY15" fmla="*/ 557939 h 728902"/>
              <a:gd name="connsiteX16" fmla="*/ 2417735 w 2541722"/>
              <a:gd name="connsiteY16" fmla="*/ 511444 h 728902"/>
              <a:gd name="connsiteX17" fmla="*/ 2495227 w 2541722"/>
              <a:gd name="connsiteY17" fmla="*/ 418454 h 728902"/>
              <a:gd name="connsiteX18" fmla="*/ 2541722 w 2541722"/>
              <a:gd name="connsiteY18" fmla="*/ 201478 h 728902"/>
              <a:gd name="connsiteX19" fmla="*/ 2526223 w 2541722"/>
              <a:gd name="connsiteY19" fmla="*/ 30996 h 72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41722" h="728902">
                <a:moveTo>
                  <a:pt x="0" y="0"/>
                </a:moveTo>
                <a:lnTo>
                  <a:pt x="526942" y="263471"/>
                </a:lnTo>
                <a:cubicBezTo>
                  <a:pt x="656771" y="330140"/>
                  <a:pt x="495268" y="253628"/>
                  <a:pt x="604434" y="340962"/>
                </a:cubicBezTo>
                <a:cubicBezTo>
                  <a:pt x="617191" y="351167"/>
                  <a:pt x="635430" y="351295"/>
                  <a:pt x="650928" y="356461"/>
                </a:cubicBezTo>
                <a:cubicBezTo>
                  <a:pt x="723254" y="464949"/>
                  <a:pt x="681925" y="428787"/>
                  <a:pt x="759417" y="480447"/>
                </a:cubicBezTo>
                <a:cubicBezTo>
                  <a:pt x="769749" y="495945"/>
                  <a:pt x="775868" y="515306"/>
                  <a:pt x="790413" y="526942"/>
                </a:cubicBezTo>
                <a:cubicBezTo>
                  <a:pt x="803170" y="537147"/>
                  <a:pt x="822296" y="535134"/>
                  <a:pt x="836908" y="542440"/>
                </a:cubicBezTo>
                <a:cubicBezTo>
                  <a:pt x="957084" y="602528"/>
                  <a:pt x="813032" y="549980"/>
                  <a:pt x="929898" y="588935"/>
                </a:cubicBezTo>
                <a:cubicBezTo>
                  <a:pt x="1063147" y="677768"/>
                  <a:pt x="894556" y="571264"/>
                  <a:pt x="1022888" y="635430"/>
                </a:cubicBezTo>
                <a:cubicBezTo>
                  <a:pt x="1039548" y="643760"/>
                  <a:pt x="1051712" y="660537"/>
                  <a:pt x="1069383" y="666427"/>
                </a:cubicBezTo>
                <a:cubicBezTo>
                  <a:pt x="1099194" y="676364"/>
                  <a:pt x="1131264" y="677481"/>
                  <a:pt x="1162372" y="681925"/>
                </a:cubicBezTo>
                <a:cubicBezTo>
                  <a:pt x="1409077" y="717168"/>
                  <a:pt x="1435246" y="701935"/>
                  <a:pt x="1797803" y="712922"/>
                </a:cubicBezTo>
                <a:cubicBezTo>
                  <a:pt x="2000988" y="729854"/>
                  <a:pt x="1985903" y="738199"/>
                  <a:pt x="2200759" y="712922"/>
                </a:cubicBezTo>
                <a:cubicBezTo>
                  <a:pt x="2216984" y="711013"/>
                  <a:pt x="2232973" y="705357"/>
                  <a:pt x="2247254" y="697423"/>
                </a:cubicBezTo>
                <a:cubicBezTo>
                  <a:pt x="2279819" y="679331"/>
                  <a:pt x="2340244" y="635430"/>
                  <a:pt x="2340244" y="635430"/>
                </a:cubicBezTo>
                <a:cubicBezTo>
                  <a:pt x="2379199" y="518563"/>
                  <a:pt x="2322120" y="658085"/>
                  <a:pt x="2402237" y="557939"/>
                </a:cubicBezTo>
                <a:cubicBezTo>
                  <a:pt x="2412442" y="545182"/>
                  <a:pt x="2410429" y="526056"/>
                  <a:pt x="2417735" y="511444"/>
                </a:cubicBezTo>
                <a:cubicBezTo>
                  <a:pt x="2439312" y="468290"/>
                  <a:pt x="2460952" y="452729"/>
                  <a:pt x="2495227" y="418454"/>
                </a:cubicBezTo>
                <a:cubicBezTo>
                  <a:pt x="2539394" y="285951"/>
                  <a:pt x="2522170" y="357885"/>
                  <a:pt x="2541722" y="201478"/>
                </a:cubicBezTo>
                <a:lnTo>
                  <a:pt x="2526223" y="30996"/>
                </a:ln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872413" y="3573463"/>
            <a:ext cx="990600" cy="5905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Cannot access</a:t>
            </a:r>
          </a:p>
        </p:txBody>
      </p:sp>
    </p:spTree>
    <p:extLst>
      <p:ext uri="{BB962C8B-B14F-4D97-AF65-F5344CB8AC3E}">
        <p14:creationId xmlns:p14="http://schemas.microsoft.com/office/powerpoint/2010/main" val="785652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Location Of The Example Programs</a:t>
            </a:r>
            <a:endParaRPr lang="en-CA" alt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All the examples will be located in UNIX under: </a:t>
            </a:r>
            <a:r>
              <a:rPr lang="en-US" altLang="en-US" sz="1800" smtClean="0">
                <a:latin typeface="Consolas" panose="020B0609020204030204" pitchFamily="49" charset="0"/>
              </a:rPr>
              <a:t>/home/231/examples/composites</a:t>
            </a:r>
          </a:p>
          <a:p>
            <a:r>
              <a:rPr lang="en-US" altLang="en-US" smtClean="0"/>
              <a:t>Also they can be found by looking at the course website under the URL: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  <a:hlinkClick r:id="rId2"/>
              </a:rPr>
              <a:t>http://pages.cpsc.ucalgary.ca/~tamj/231/examples/composites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2546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smtClean="0"/>
              <a:t>Step 1: Create a variable that refers to the list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smtClean="0">
                <a:latin typeface="Consolas" panose="020B0609020204030204" pitchFamily="49" charset="0"/>
              </a:rPr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list name</a:t>
            </a:r>
            <a:r>
              <a:rPr lang="en-US" altLang="en-US" sz="180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smtClean="0"/>
          </a:p>
          <a:p>
            <a:pPr>
              <a:tabLst>
                <a:tab pos="177800" algn="l"/>
              </a:tabLst>
            </a:pPr>
            <a:r>
              <a:rPr lang="en-US" altLang="en-US" sz="2400" b="1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smtClean="0">
                <a:latin typeface="Consolas" panose="020B0609020204030204" pitchFamily="49" charset="0"/>
              </a:rPr>
              <a:t>     </a:t>
            </a:r>
            <a:r>
              <a:rPr lang="en-US" altLang="en-US" sz="180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33018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Step 2: Initialize the list with the elements</a:t>
            </a:r>
          </a:p>
          <a:p>
            <a:r>
              <a:rPr lang="en-US" altLang="en-US" sz="2400" b="1" smtClean="0"/>
              <a:t>General format:</a:t>
            </a:r>
          </a:p>
          <a:p>
            <a:pPr lvl="1"/>
            <a:r>
              <a:rPr lang="en-US" altLang="en-US" sz="2000" smtClean="0"/>
              <a:t>Within the body of a loop create each element and then add the new element on the end of the list (‘append’)</a:t>
            </a:r>
          </a:p>
          <a:p>
            <a:endParaRPr lang="en-US" altLang="en-US" sz="2400" smtClean="0"/>
          </a:p>
          <a:p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10499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Variable Sized List: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(-1)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800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smtClean="0"/>
              <a:t>Name of the example program: </a:t>
            </a:r>
            <a:r>
              <a:rPr lang="en-CA" altLang="en-US" sz="2000" smtClean="0">
                <a:latin typeface="Consolas" panose="020B0609020204030204" pitchFamily="49" charset="0"/>
              </a:rPr>
              <a:t>classList2.py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classGrades = []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    classGrades.append(-1)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  return(classGrades)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CA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1872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Revised Version Using A List (2)</a:t>
            </a:r>
            <a:endParaRPr lang="en-US" altLang="en-US" sz="320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Revised Version Using A List (3)</a:t>
            </a:r>
            <a:endParaRPr lang="en-US" altLang="en-US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print("The average grade is %.2f%%" %average)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print("Student No. %d: %.2f%%"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Revised Version Using A List (4)</a:t>
            </a:r>
            <a:endParaRPr lang="en-US" altLang="en-US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7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return (classGrades, average)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  <p:extLst>
      <p:ext uri="{BB962C8B-B14F-4D97-AF65-F5344CB8AC3E}">
        <p14:creationId xmlns:p14="http://schemas.microsoft.com/office/powerpoint/2010/main" val="293246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3898900" cy="20320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Example: 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listBounds.py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492125" y="40386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>
                <a:latin typeface="Consolas" panose="020B0609020204030204" pitchFamily="49" charset="0"/>
              </a:rPr>
              <a:t>print ()</a:t>
            </a:r>
          </a:p>
          <a:p>
            <a:pPr>
              <a:spcBef>
                <a:spcPct val="20000"/>
              </a:spcBef>
            </a:pPr>
            <a:r>
              <a:rPr lang="en-US" altLang="en-US">
                <a:latin typeface="Consolas" panose="020B0609020204030204" pitchFamily="49" charset="0"/>
              </a:rPr>
              <a:t>print (list [4])</a:t>
            </a:r>
          </a:p>
          <a:p>
            <a:pPr>
              <a:spcBef>
                <a:spcPct val="20000"/>
              </a:spcBef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489200" y="4391025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443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Way Of Avoiding An Overflow Of  The List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5407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51587" cy="2419410"/>
            <a:chOff x="4575175" y="3657600"/>
            <a:chExt cx="3951586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8139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Tuples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82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dirty="0" smtClean="0">
                  <a:latin typeface="Arial" panose="020B0604020202020204" pitchFamily="34" charset="0"/>
                </a:rPr>
                <a:t>Strings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6550" y="5335588"/>
            <a:ext cx="26860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>
                <a:latin typeface="Arial" panose="020B0604020202020204" pitchFamily="34" charset="0"/>
              </a:rPr>
              <a:t>707</a:t>
            </a:r>
            <a:r>
              <a:rPr lang="en-US" altLang="en-US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/>
              <a:t>A string (sequence of characters) can be decomposed into individual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One Way Of Avoiding An Overflow Of  The List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</a:t>
            </a:r>
            <a:r>
              <a:rPr lang="en-US" altLang="en-US" sz="1800" b="1" smtClean="0"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  <a:p>
            <a:r>
              <a:rPr lang="en-US" altLang="en-US" sz="240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smtClean="0">
                <a:latin typeface="Consolas" panose="020B0609020204030204" pitchFamily="49" charset="0"/>
              </a:rPr>
              <a:t>SIZE</a:t>
            </a:r>
            <a:r>
              <a:rPr lang="en-US" altLang="en-US" sz="180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smtClean="0">
                <a:latin typeface="Consolas" panose="020B0609020204030204" pitchFamily="49" charset="0"/>
              </a:rPr>
              <a:t>SIZE</a:t>
            </a:r>
            <a:r>
              <a:rPr lang="en-US" altLang="en-US" sz="180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7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Lists: Searching/Modifying, </a:t>
            </a:r>
            <a:r>
              <a:rPr lang="en-US" altLang="en-US" smtClean="0">
                <a:latin typeface="Consolas" panose="020B0609020204030204" pitchFamily="49" charset="0"/>
              </a:rPr>
              <a:t>Len()</a:t>
            </a:r>
            <a:r>
              <a:rPr lang="en-US" altLang="en-US" smtClean="0"/>
              <a:t> Function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Common problem: searching for matches that meet a certain criteria.</a:t>
            </a:r>
          </a:p>
          <a:p>
            <a:r>
              <a:rPr lang="en-US" altLang="en-US" smtClean="0"/>
              <a:t>The matches may simply be viewed or they may modified with a new value.</a:t>
            </a:r>
          </a:p>
          <a:p>
            <a:r>
              <a:rPr lang="en-US" altLang="en-US" smtClean="0"/>
              <a:t>Example: </a:t>
            </a:r>
            <a:r>
              <a:rPr lang="en-US" altLang="en-US" sz="2000" smtClean="0">
                <a:latin typeface="Consolas" panose="020B0609020204030204" pitchFamily="49" charset="0"/>
              </a:rPr>
              <a:t>listFindModify.py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grades = ['A','B','C','A','B','C','A']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last = len(grades) - 1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i = 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while (i &lt;= last):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if (grades[i] == 'A'): 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Search for matches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grades[i] = 'A+'     </a:t>
            </a: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Modify element  </a:t>
            </a:r>
            <a:r>
              <a:rPr lang="en-US" altLang="en-US" sz="1600" smtClean="0">
                <a:latin typeface="Consolas" panose="020B0609020204030204" pitchFamily="49" charset="0"/>
              </a:rPr>
              <a:t>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 = i + 1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print(grades)</a:t>
            </a:r>
          </a:p>
          <a:p>
            <a:endParaRPr lang="en-US" altLang="en-US" sz="2000" smtClean="0">
              <a:latin typeface="Consolas" panose="020B0609020204030204" pitchFamily="49" charset="0"/>
            </a:endParaRPr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941"/>
          <a:stretch>
            <a:fillRect/>
          </a:stretch>
        </p:blipFill>
        <p:spPr bwMode="auto">
          <a:xfrm>
            <a:off x="838200" y="5715000"/>
            <a:ext cx="6629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1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Assignment (Simple Types)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num1 = 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num2 = 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num1 = num2</a:t>
            </a:r>
          </a:p>
        </p:txBody>
      </p:sp>
      <p:sp>
        <p:nvSpPr>
          <p:cNvPr id="2" name="Freeform 1"/>
          <p:cNvSpPr/>
          <p:nvPr/>
        </p:nvSpPr>
        <p:spPr>
          <a:xfrm>
            <a:off x="882650" y="2220913"/>
            <a:ext cx="1004888" cy="406400"/>
          </a:xfrm>
          <a:custGeom>
            <a:avLst/>
            <a:gdLst>
              <a:gd name="connsiteX0" fmla="*/ 1003744 w 1003744"/>
              <a:gd name="connsiteY0" fmla="*/ 0 h 406400"/>
              <a:gd name="connsiteX1" fmla="*/ 974716 w 1003744"/>
              <a:gd name="connsiteY1" fmla="*/ 145143 h 406400"/>
              <a:gd name="connsiteX2" fmla="*/ 945687 w 1003744"/>
              <a:gd name="connsiteY2" fmla="*/ 188685 h 406400"/>
              <a:gd name="connsiteX3" fmla="*/ 887630 w 1003744"/>
              <a:gd name="connsiteY3" fmla="*/ 261257 h 406400"/>
              <a:gd name="connsiteX4" fmla="*/ 829573 w 1003744"/>
              <a:gd name="connsiteY4" fmla="*/ 319314 h 406400"/>
              <a:gd name="connsiteX5" fmla="*/ 742487 w 1003744"/>
              <a:gd name="connsiteY5" fmla="*/ 377371 h 406400"/>
              <a:gd name="connsiteX6" fmla="*/ 655401 w 1003744"/>
              <a:gd name="connsiteY6" fmla="*/ 406400 h 406400"/>
              <a:gd name="connsiteX7" fmla="*/ 321573 w 1003744"/>
              <a:gd name="connsiteY7" fmla="*/ 377371 h 406400"/>
              <a:gd name="connsiteX8" fmla="*/ 176430 w 1003744"/>
              <a:gd name="connsiteY8" fmla="*/ 333828 h 406400"/>
              <a:gd name="connsiteX9" fmla="*/ 132887 w 1003744"/>
              <a:gd name="connsiteY9" fmla="*/ 319314 h 406400"/>
              <a:gd name="connsiteX10" fmla="*/ 45801 w 1003744"/>
              <a:gd name="connsiteY10" fmla="*/ 246743 h 406400"/>
              <a:gd name="connsiteX11" fmla="*/ 16773 w 1003744"/>
              <a:gd name="connsiteY11" fmla="*/ 159657 h 406400"/>
              <a:gd name="connsiteX12" fmla="*/ 2258 w 1003744"/>
              <a:gd name="connsiteY12" fmla="*/ 14514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3744" h="406400">
                <a:moveTo>
                  <a:pt x="1003744" y="0"/>
                </a:moveTo>
                <a:cubicBezTo>
                  <a:pt x="998396" y="37438"/>
                  <a:pt x="994981" y="104613"/>
                  <a:pt x="974716" y="145143"/>
                </a:cubicBezTo>
                <a:cubicBezTo>
                  <a:pt x="966915" y="160745"/>
                  <a:pt x="955363" y="174171"/>
                  <a:pt x="945687" y="188685"/>
                </a:cubicBezTo>
                <a:cubicBezTo>
                  <a:pt x="909206" y="298131"/>
                  <a:pt x="962660" y="167469"/>
                  <a:pt x="887630" y="261257"/>
                </a:cubicBezTo>
                <a:cubicBezTo>
                  <a:pt x="831333" y="331629"/>
                  <a:pt x="924575" y="287647"/>
                  <a:pt x="829573" y="319314"/>
                </a:cubicBezTo>
                <a:cubicBezTo>
                  <a:pt x="800544" y="338666"/>
                  <a:pt x="775585" y="366338"/>
                  <a:pt x="742487" y="377371"/>
                </a:cubicBezTo>
                <a:lnTo>
                  <a:pt x="655401" y="406400"/>
                </a:lnTo>
                <a:cubicBezTo>
                  <a:pt x="176553" y="382456"/>
                  <a:pt x="484391" y="423890"/>
                  <a:pt x="321573" y="377371"/>
                </a:cubicBezTo>
                <a:cubicBezTo>
                  <a:pt x="168029" y="333502"/>
                  <a:pt x="383377" y="402810"/>
                  <a:pt x="176430" y="333828"/>
                </a:cubicBezTo>
                <a:lnTo>
                  <a:pt x="132887" y="319314"/>
                </a:lnTo>
                <a:cubicBezTo>
                  <a:pt x="105787" y="301247"/>
                  <a:pt x="62234" y="276323"/>
                  <a:pt x="45801" y="246743"/>
                </a:cubicBezTo>
                <a:cubicBezTo>
                  <a:pt x="30941" y="219995"/>
                  <a:pt x="26449" y="188686"/>
                  <a:pt x="16773" y="159657"/>
                </a:cubicBezTo>
                <a:cubicBezTo>
                  <a:pt x="-8452" y="83982"/>
                  <a:pt x="2258" y="131421"/>
                  <a:pt x="2258" y="14514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7829" name="TextBox 2"/>
          <p:cNvSpPr txBox="1">
            <a:spLocks noChangeArrowheads="1"/>
          </p:cNvSpPr>
          <p:nvPr/>
        </p:nvSpPr>
        <p:spPr bwMode="auto">
          <a:xfrm>
            <a:off x="152400" y="2627313"/>
            <a:ext cx="2836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Copy contents from memory location called ‘</a:t>
            </a:r>
            <a:r>
              <a:rPr lang="en-US" altLang="ja-JP" b="1">
                <a:solidFill>
                  <a:srgbClr val="FF0000"/>
                </a:solidFill>
                <a:latin typeface="Consolas" panose="020B0609020204030204" pitchFamily="49" charset="0"/>
              </a:rPr>
              <a:t>num2</a:t>
            </a:r>
            <a:r>
              <a:rPr lang="en-US" altLang="en-US" b="1">
                <a:solidFill>
                  <a:srgbClr val="FF0000"/>
                </a:solidFill>
              </a:rPr>
              <a:t>’</a:t>
            </a:r>
            <a:r>
              <a:rPr lang="en-US" altLang="ja-JP" b="1">
                <a:solidFill>
                  <a:srgbClr val="FF0000"/>
                </a:solidFill>
              </a:rPr>
              <a:t> into location called </a:t>
            </a:r>
            <a:r>
              <a:rPr lang="en-US" altLang="en-US" b="1">
                <a:solidFill>
                  <a:srgbClr val="FF0000"/>
                </a:solidFill>
              </a:rPr>
              <a:t>‘</a:t>
            </a:r>
            <a:r>
              <a:rPr lang="en-US" altLang="ja-JP" b="1">
                <a:solidFill>
                  <a:srgbClr val="FF0000"/>
                </a:solidFill>
                <a:latin typeface="Consolas" panose="020B0609020204030204" pitchFamily="49" charset="0"/>
              </a:rPr>
              <a:t>num1</a:t>
            </a:r>
            <a:r>
              <a:rPr lang="en-US" altLang="en-US" b="1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0106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Reminder, List Variables Are References To Lists (Not Actual Lists)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533400" y="1108075"/>
            <a:ext cx="8229600" cy="2473325"/>
          </a:xfrm>
        </p:spPr>
        <p:txBody>
          <a:bodyPr/>
          <a:lstStyle/>
          <a:p>
            <a:r>
              <a:rPr lang="en-US" altLang="en-US" smtClean="0"/>
              <a:t>Most of the time the difference between a reference to a list and the actual list is not noticeable.</a:t>
            </a:r>
          </a:p>
          <a:p>
            <a:r>
              <a:rPr lang="en-US" altLang="en-US" smtClean="0"/>
              <a:t>However there will be times that it</a:t>
            </a:r>
            <a:r>
              <a:rPr lang="ja-JP" altLang="en-US" smtClean="0"/>
              <a:t>’</a:t>
            </a:r>
            <a:r>
              <a:rPr lang="en-US" altLang="ja-JP" smtClean="0"/>
              <a:t>s important to make that distinction e.g., using the assignment operator, passing parameters.</a:t>
            </a:r>
          </a:p>
          <a:p>
            <a:r>
              <a:rPr lang="en-US" altLang="en-US" smtClean="0"/>
              <a:t>Small example: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572000" y="3146425"/>
            <a:ext cx="1905000" cy="307975"/>
            <a:chOff x="4572000" y="3147157"/>
            <a:chExt cx="1904999" cy="307777"/>
          </a:xfrm>
        </p:grpSpPr>
        <p:sp>
          <p:nvSpPr>
            <p:cNvPr id="78875" name="TextBox 3"/>
            <p:cNvSpPr txBox="1">
              <a:spLocks noChangeArrowheads="1"/>
            </p:cNvSpPr>
            <p:nvPr/>
          </p:nvSpPr>
          <p:spPr bwMode="auto">
            <a:xfrm>
              <a:off x="4572000" y="3147157"/>
              <a:ext cx="7328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Arial" panose="020B0604020202020204" pitchFamily="34" charset="0"/>
                </a:rPr>
                <a:t>aList*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416550" y="3223308"/>
              <a:ext cx="1060449" cy="2316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No address</a:t>
              </a:r>
            </a:p>
          </p:txBody>
        </p:sp>
      </p:grp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5334000" y="3155950"/>
            <a:ext cx="1358900" cy="2330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8854" name="TextBox 25"/>
          <p:cNvSpPr txBox="1">
            <a:spLocks noChangeArrowheads="1"/>
          </p:cNvSpPr>
          <p:nvPr/>
        </p:nvSpPr>
        <p:spPr bwMode="auto">
          <a:xfrm>
            <a:off x="5181600" y="27432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/>
              <a:t>RAM</a:t>
            </a:r>
          </a:p>
        </p:txBody>
      </p:sp>
      <p:sp>
        <p:nvSpPr>
          <p:cNvPr id="78855" name="TextBox 26"/>
          <p:cNvSpPr txBox="1">
            <a:spLocks noChangeArrowheads="1"/>
          </p:cNvSpPr>
          <p:nvPr/>
        </p:nvSpPr>
        <p:spPr bwMode="auto">
          <a:xfrm>
            <a:off x="6858000" y="2786063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Address</a:t>
            </a:r>
          </a:p>
        </p:txBody>
      </p:sp>
      <p:sp>
        <p:nvSpPr>
          <p:cNvPr id="78856" name="TextBox 27"/>
          <p:cNvSpPr txBox="1">
            <a:spLocks noChangeArrowheads="1"/>
          </p:cNvSpPr>
          <p:nvPr/>
        </p:nvSpPr>
        <p:spPr bwMode="auto">
          <a:xfrm>
            <a:off x="6858000" y="3148013"/>
            <a:ext cx="10668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100,000</a:t>
            </a:r>
          </a:p>
          <a:p>
            <a:pPr eaLnBrk="1" hangingPunct="1"/>
            <a:r>
              <a:rPr lang="en-US" altLang="en-US"/>
              <a:t>100,001</a:t>
            </a:r>
          </a:p>
          <a:p>
            <a:pPr eaLnBrk="1" hangingPunct="1"/>
            <a:r>
              <a:rPr lang="en-US" altLang="en-US"/>
              <a:t>…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200,000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82650" y="3495675"/>
            <a:ext cx="2503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/>
            <a:r>
              <a:rPr lang="en-US" altLang="en-US">
                <a:latin typeface="Consolas" panose="020B0609020204030204" pitchFamily="49" charset="0"/>
              </a:rPr>
              <a:t>aList = []</a:t>
            </a:r>
          </a:p>
          <a:p>
            <a:pPr marL="0" lvl="1" eaLnBrk="1" hangingPunct="1"/>
            <a:r>
              <a:rPr lang="en-US" altLang="en-US">
                <a:latin typeface="Consolas" panose="020B0609020204030204" pitchFamily="49" charset="0"/>
              </a:rPr>
              <a:t>aList = [100,8,50]</a:t>
            </a:r>
          </a:p>
          <a:p>
            <a:pPr eaLnBrk="1" hangingPunct="1"/>
            <a:endParaRPr lang="en-US" alt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638" y="4832350"/>
            <a:ext cx="33655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Note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reference to a list actually contains an address.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An </a:t>
            </a:r>
            <a:r>
              <a:rPr lang="ja-JP" altLang="en-US"/>
              <a:t>‘</a:t>
            </a:r>
            <a:r>
              <a:rPr lang="en-US" altLang="ja-JP"/>
              <a:t>empty list</a:t>
            </a:r>
            <a:r>
              <a:rPr lang="ja-JP" altLang="en-US"/>
              <a:t>’</a:t>
            </a:r>
            <a:r>
              <a:rPr lang="en-US" altLang="ja-JP"/>
              <a:t> contains no address yet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non-empty list contains the address of the list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408613" y="4521200"/>
            <a:ext cx="1017587" cy="915988"/>
            <a:chOff x="5408613" y="4521200"/>
            <a:chExt cx="1017587" cy="916414"/>
          </a:xfrm>
        </p:grpSpPr>
        <p:sp>
          <p:nvSpPr>
            <p:cNvPr id="78866" name="TextBox 33"/>
            <p:cNvSpPr txBox="1">
              <a:spLocks noChangeArrowheads="1"/>
            </p:cNvSpPr>
            <p:nvPr/>
          </p:nvSpPr>
          <p:spPr bwMode="auto">
            <a:xfrm>
              <a:off x="5408613" y="452120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78867" name="TextBox 34"/>
            <p:cNvSpPr txBox="1">
              <a:spLocks noChangeArrowheads="1"/>
            </p:cNvSpPr>
            <p:nvPr/>
          </p:nvSpPr>
          <p:spPr bwMode="auto">
            <a:xfrm>
              <a:off x="5412666" y="482893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78868" name="TextBox 35"/>
            <p:cNvSpPr txBox="1">
              <a:spLocks noChangeArrowheads="1"/>
            </p:cNvSpPr>
            <p:nvPr/>
          </p:nvSpPr>
          <p:spPr bwMode="auto">
            <a:xfrm>
              <a:off x="5412666" y="5129884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827713" y="4575200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827713" y="4881731"/>
              <a:ext cx="588962" cy="20170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827713" y="5183496"/>
              <a:ext cx="588962" cy="20170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829300" y="4575200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100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822950" y="4880142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837238" y="5189849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50</a:t>
              </a:r>
            </a:p>
          </p:txBody>
        </p:sp>
      </p:grpSp>
      <p:cxnSp>
        <p:nvCxnSpPr>
          <p:cNvPr id="51" name="Elbow Connector 50"/>
          <p:cNvCxnSpPr>
            <a:stCxn id="7" idx="3"/>
            <a:endCxn id="37" idx="3"/>
          </p:cNvCxnSpPr>
          <p:nvPr/>
        </p:nvCxnSpPr>
        <p:spPr>
          <a:xfrm flipH="1">
            <a:off x="6416675" y="3340100"/>
            <a:ext cx="60325" cy="1335088"/>
          </a:xfrm>
          <a:prstGeom prst="bentConnector3">
            <a:avLst>
              <a:gd name="adj1" fmla="val -3535961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434013" y="3224213"/>
            <a:ext cx="1012825" cy="2301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200,000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047875" y="40941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Create list</a:t>
            </a:r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1360488" y="4095750"/>
            <a:ext cx="1296987" cy="1041400"/>
            <a:chOff x="1360368" y="4095345"/>
            <a:chExt cx="1296904" cy="1042153"/>
          </a:xfrm>
        </p:grpSpPr>
        <p:sp>
          <p:nvSpPr>
            <p:cNvPr id="60" name="Freeform 59"/>
            <p:cNvSpPr/>
            <p:nvPr/>
          </p:nvSpPr>
          <p:spPr>
            <a:xfrm>
              <a:off x="1360368" y="4095345"/>
              <a:ext cx="1246107" cy="608453"/>
            </a:xfrm>
            <a:custGeom>
              <a:avLst/>
              <a:gdLst>
                <a:gd name="connsiteX0" fmla="*/ 1246645 w 1246645"/>
                <a:gd name="connsiteY0" fmla="*/ 369651 h 608108"/>
                <a:gd name="connsiteX1" fmla="*/ 1110458 w 1246645"/>
                <a:gd name="connsiteY1" fmla="*/ 554476 h 608108"/>
                <a:gd name="connsiteX2" fmla="*/ 721351 w 1246645"/>
                <a:gd name="connsiteY2" fmla="*/ 593387 h 608108"/>
                <a:gd name="connsiteX3" fmla="*/ 127964 w 1246645"/>
                <a:gd name="connsiteY3" fmla="*/ 583659 h 608108"/>
                <a:gd name="connsiteX4" fmla="*/ 11232 w 1246645"/>
                <a:gd name="connsiteY4" fmla="*/ 321012 h 608108"/>
                <a:gd name="connsiteX5" fmla="*/ 11232 w 1246645"/>
                <a:gd name="connsiteY5" fmla="*/ 0 h 60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6645" h="608108">
                  <a:moveTo>
                    <a:pt x="1246645" y="369651"/>
                  </a:moveTo>
                  <a:cubicBezTo>
                    <a:pt x="1222326" y="443419"/>
                    <a:pt x="1198007" y="517187"/>
                    <a:pt x="1110458" y="554476"/>
                  </a:cubicBezTo>
                  <a:cubicBezTo>
                    <a:pt x="1022909" y="591765"/>
                    <a:pt x="885100" y="588523"/>
                    <a:pt x="721351" y="593387"/>
                  </a:cubicBezTo>
                  <a:cubicBezTo>
                    <a:pt x="557602" y="598251"/>
                    <a:pt x="246317" y="629055"/>
                    <a:pt x="127964" y="583659"/>
                  </a:cubicBezTo>
                  <a:cubicBezTo>
                    <a:pt x="9611" y="538263"/>
                    <a:pt x="30687" y="418288"/>
                    <a:pt x="11232" y="321012"/>
                  </a:cubicBezTo>
                  <a:cubicBezTo>
                    <a:pt x="-8223" y="223736"/>
                    <a:pt x="1504" y="111868"/>
                    <a:pt x="11232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8865" name="TextBox 60"/>
            <p:cNvSpPr txBox="1">
              <a:spLocks noChangeArrowheads="1"/>
            </p:cNvSpPr>
            <p:nvPr/>
          </p:nvSpPr>
          <p:spPr bwMode="auto">
            <a:xfrm>
              <a:off x="1438072" y="4675833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FF0000"/>
                  </a:solidFill>
                </a:rPr>
                <a:t>Put address in reference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33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 bldLvl="2"/>
      <p:bldP spid="31" grpId="0" build="p"/>
      <p:bldP spid="57" grpId="0" animBg="1"/>
      <p:bldP spid="5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List References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 = [1,2,3]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list2 = list1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Looks like two lists, actually just two references to one list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92" b="44504"/>
          <a:stretch>
            <a:fillRect/>
          </a:stretch>
        </p:blipFill>
        <p:spPr bwMode="auto">
          <a:xfrm>
            <a:off x="3581400" y="2362200"/>
            <a:ext cx="51974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96"/>
          <a:stretch>
            <a:fillRect/>
          </a:stretch>
        </p:blipFill>
        <p:spPr bwMode="auto">
          <a:xfrm>
            <a:off x="3562350" y="3429000"/>
            <a:ext cx="51974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2438400"/>
            <a:ext cx="6553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print(list1,list2)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list1 = [3,2,1]</a:t>
            </a:r>
          </a:p>
          <a:p>
            <a:pPr eaLnBrk="1" hangingPunct="1"/>
            <a:r>
              <a:rPr lang="en-US" altLang="en-US" b="1">
                <a:solidFill>
                  <a:srgbClr val="00B0F0"/>
                </a:solidFill>
                <a:latin typeface="Consolas" panose="020B0609020204030204" pitchFamily="49" charset="0"/>
              </a:rPr>
              <a:t># List1 refers to a new list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print(list1,list2)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2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Copying Lists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use the assignment operator to copy from one list to another you will end up with only one list).</a:t>
            </a:r>
          </a:p>
          <a:p>
            <a:r>
              <a:rPr lang="en-US" altLang="en-US" sz="2400" smtClean="0"/>
              <a:t>Name of the 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copyList1.py</a:t>
            </a:r>
          </a:p>
          <a:p>
            <a:pPr lvl="1"/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 = [1,2]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list2 = [2,1]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b="1" smtClean="0"/>
              <a:t># Two ref to one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 = list2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list1[0] = 99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print (list1, list2)</a:t>
            </a: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16"/>
          <a:stretch>
            <a:fillRect/>
          </a:stretch>
        </p:blipFill>
        <p:spPr bwMode="auto">
          <a:xfrm>
            <a:off x="3048000" y="3733800"/>
            <a:ext cx="397192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92" b="33104"/>
          <a:stretch>
            <a:fillRect/>
          </a:stretch>
        </p:blipFill>
        <p:spPr bwMode="auto">
          <a:xfrm>
            <a:off x="3048000" y="4876800"/>
            <a:ext cx="3971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40"/>
          <a:stretch>
            <a:fillRect/>
          </a:stretch>
        </p:blipFill>
        <p:spPr bwMode="auto">
          <a:xfrm>
            <a:off x="3048000" y="5867400"/>
            <a:ext cx="397192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07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Copying Lists (2)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To copy the elements of one list to another a loop is needed to copy each element.</a:t>
            </a:r>
          </a:p>
          <a:p>
            <a:r>
              <a:rPr lang="en-US" altLang="en-US" sz="2400" smtClean="0"/>
              <a:t>Name of the 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copyList2.py</a:t>
            </a:r>
          </a:p>
          <a:p>
            <a:pPr lvl="1"/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 = [1,2,3]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list2 = []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i in range (0, 3,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list2.append(list1[i])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print(list1, list2)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list1[1] = 99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print(list1, list2)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352800" y="6019800"/>
            <a:ext cx="442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352800" y="4886325"/>
            <a:ext cx="442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12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Recap: Parameter Passing (Simple Types): Behavior Of “Pass-By-Value” 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fun(num):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print(num)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num = num + num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print(num)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start():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num =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print(num)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fun(num)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print(num)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602"/>
          <a:stretch>
            <a:fillRect/>
          </a:stretch>
        </p:blipFill>
        <p:spPr bwMode="auto">
          <a:xfrm>
            <a:off x="2513013" y="3962400"/>
            <a:ext cx="15001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50000"/>
          <a:stretch>
            <a:fillRect/>
          </a:stretch>
        </p:blipFill>
        <p:spPr bwMode="auto">
          <a:xfrm>
            <a:off x="2362200" y="1371600"/>
            <a:ext cx="149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25000"/>
          <a:stretch>
            <a:fillRect/>
          </a:stretch>
        </p:blipFill>
        <p:spPr bwMode="auto">
          <a:xfrm>
            <a:off x="2362200" y="2438400"/>
            <a:ext cx="1498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25"/>
          <a:stretch>
            <a:fillRect/>
          </a:stretch>
        </p:blipFill>
        <p:spPr bwMode="auto">
          <a:xfrm>
            <a:off x="2513013" y="4953000"/>
            <a:ext cx="15001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33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Lists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a list variable is passed into function it’s not actually the whole list that is passed.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aList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fun(aList)</a:t>
            </a:r>
          </a:p>
          <a:p>
            <a:endParaRPr lang="en-US" altLang="en-US" smtClean="0"/>
          </a:p>
          <a:p>
            <a:r>
              <a:rPr lang="en-US" altLang="en-US" smtClean="0"/>
              <a:t>Instead it’s just a reference to a list (address) that is passed into the function (which then stores the address in a local variable)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fun(aList):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438400" y="2057400"/>
            <a:ext cx="4572000" cy="1200150"/>
            <a:chOff x="2057400" y="1676400"/>
            <a:chExt cx="4572000" cy="1200329"/>
          </a:xfrm>
        </p:grpSpPr>
        <p:sp>
          <p:nvSpPr>
            <p:cNvPr id="83993" name="TextBox 3"/>
            <p:cNvSpPr txBox="1">
              <a:spLocks noChangeArrowheads="1"/>
            </p:cNvSpPr>
            <p:nvPr/>
          </p:nvSpPr>
          <p:spPr bwMode="auto">
            <a:xfrm>
              <a:off x="3962400" y="1676400"/>
              <a:ext cx="26670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Address of list passed (memory efficient if list is large and the function is called many times)</a:t>
              </a:r>
            </a:p>
          </p:txBody>
        </p:sp>
        <p:cxnSp>
          <p:nvCxnSpPr>
            <p:cNvPr id="6" name="Straight Arrow Connector 5"/>
            <p:cNvCxnSpPr>
              <a:stCxn id="83993" idx="1"/>
            </p:cNvCxnSpPr>
            <p:nvPr/>
          </p:nvCxnSpPr>
          <p:spPr>
            <a:xfrm flipH="1">
              <a:off x="2057400" y="2276564"/>
              <a:ext cx="1905000" cy="161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438400" y="4381500"/>
            <a:ext cx="3741738" cy="708025"/>
            <a:chOff x="2438400" y="4381479"/>
            <a:chExt cx="3742054" cy="707948"/>
          </a:xfrm>
        </p:grpSpPr>
        <p:sp>
          <p:nvSpPr>
            <p:cNvPr id="83991" name="TextBox 7"/>
            <p:cNvSpPr txBox="1">
              <a:spLocks noChangeArrowheads="1"/>
            </p:cNvSpPr>
            <p:nvPr/>
          </p:nvSpPr>
          <p:spPr bwMode="auto">
            <a:xfrm>
              <a:off x="3513748" y="4442828"/>
              <a:ext cx="2666706" cy="64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The address is stored in a local variable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2438400" y="4381479"/>
              <a:ext cx="1201839" cy="3936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5875" y="5267325"/>
            <a:ext cx="3624263" cy="795338"/>
            <a:chOff x="838200" y="2344221"/>
            <a:chExt cx="4532001" cy="1310855"/>
          </a:xfrm>
        </p:grpSpPr>
        <p:pic>
          <p:nvPicPr>
            <p:cNvPr id="83985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986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987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8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83989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83990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773488" y="5757863"/>
            <a:ext cx="1355725" cy="884237"/>
            <a:chOff x="2934918" y="6127224"/>
            <a:chExt cx="1357242" cy="884445"/>
          </a:xfrm>
        </p:grpSpPr>
        <p:pic>
          <p:nvPicPr>
            <p:cNvPr id="83983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5445" y="6127224"/>
              <a:ext cx="806715" cy="884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4" name="TextBox 18"/>
            <p:cNvSpPr txBox="1">
              <a:spLocks noChangeArrowheads="1"/>
            </p:cNvSpPr>
            <p:nvPr/>
          </p:nvSpPr>
          <p:spPr bwMode="auto">
            <a:xfrm>
              <a:off x="2934918" y="6337997"/>
              <a:ext cx="578830" cy="5024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123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6992938" y="4805363"/>
            <a:ext cx="1357312" cy="1031875"/>
            <a:chOff x="6992480" y="4805795"/>
            <a:chExt cx="1357242" cy="1032191"/>
          </a:xfrm>
        </p:grpSpPr>
        <p:grpSp>
          <p:nvGrpSpPr>
            <p:cNvPr id="83977" name="Group 23"/>
            <p:cNvGrpSpPr>
              <a:grpSpLocks/>
            </p:cNvGrpSpPr>
            <p:nvPr/>
          </p:nvGrpSpPr>
          <p:grpSpPr bwMode="auto">
            <a:xfrm>
              <a:off x="6992480" y="4953541"/>
              <a:ext cx="1357242" cy="884445"/>
              <a:chOff x="2934918" y="6127224"/>
              <a:chExt cx="1357242" cy="884445"/>
            </a:xfrm>
          </p:grpSpPr>
          <p:pic>
            <p:nvPicPr>
              <p:cNvPr id="83981" name="Picture 8" descr="C:\Users\tamj\AppData\Local\Microsoft\Windows\Temporary Internet Files\Content.IE5\BXRWTSP3\MC900059670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85445" y="6127224"/>
                <a:ext cx="806715" cy="884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982" name="TextBox 25"/>
              <p:cNvSpPr txBox="1">
                <a:spLocks noChangeArrowheads="1"/>
              </p:cNvSpPr>
              <p:nvPr/>
            </p:nvSpPr>
            <p:spPr bwMode="auto">
              <a:xfrm>
                <a:off x="2934918" y="6337997"/>
                <a:ext cx="578830" cy="50244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b="1"/>
                  <a:t>123</a:t>
                </a:r>
              </a:p>
            </p:txBody>
          </p:sp>
        </p:grpSp>
        <p:sp>
          <p:nvSpPr>
            <p:cNvPr id="21" name="Explosion 2 20"/>
            <p:cNvSpPr/>
            <p:nvPr/>
          </p:nvSpPr>
          <p:spPr>
            <a:xfrm rot="1051211">
              <a:off x="7786189" y="4918542"/>
              <a:ext cx="380980" cy="152447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Group 26"/>
            <p:cNvGrpSpPr/>
            <p:nvPr/>
          </p:nvGrpSpPr>
          <p:grpSpPr>
            <a:xfrm>
              <a:off x="7881505" y="4805795"/>
              <a:ext cx="301336" cy="155864"/>
              <a:chOff x="7881505" y="4805795"/>
              <a:chExt cx="301336" cy="155864"/>
            </a:xfrm>
            <a:solidFill>
              <a:srgbClr val="FFFFCC"/>
            </a:solidFill>
          </p:grpSpPr>
          <p:sp>
            <p:nvSpPr>
              <p:cNvPr id="22" name="Freeform 21"/>
              <p:cNvSpPr/>
              <p:nvPr/>
            </p:nvSpPr>
            <p:spPr>
              <a:xfrm>
                <a:off x="7881505" y="4805795"/>
                <a:ext cx="301336" cy="140278"/>
              </a:xfrm>
              <a:custGeom>
                <a:avLst/>
                <a:gdLst>
                  <a:gd name="connsiteX0" fmla="*/ 0 w 301336"/>
                  <a:gd name="connsiteY0" fmla="*/ 140278 h 140278"/>
                  <a:gd name="connsiteX1" fmla="*/ 36368 w 301336"/>
                  <a:gd name="connsiteY1" fmla="*/ 83128 h 140278"/>
                  <a:gd name="connsiteX2" fmla="*/ 51954 w 301336"/>
                  <a:gd name="connsiteY2" fmla="*/ 77932 h 140278"/>
                  <a:gd name="connsiteX3" fmla="*/ 72736 w 301336"/>
                  <a:gd name="connsiteY3" fmla="*/ 51955 h 140278"/>
                  <a:gd name="connsiteX4" fmla="*/ 83127 w 301336"/>
                  <a:gd name="connsiteY4" fmla="*/ 36369 h 140278"/>
                  <a:gd name="connsiteX5" fmla="*/ 98713 w 301336"/>
                  <a:gd name="connsiteY5" fmla="*/ 31173 h 140278"/>
                  <a:gd name="connsiteX6" fmla="*/ 114300 w 301336"/>
                  <a:gd name="connsiteY6" fmla="*/ 20782 h 140278"/>
                  <a:gd name="connsiteX7" fmla="*/ 161059 w 301336"/>
                  <a:gd name="connsiteY7" fmla="*/ 0 h 140278"/>
                  <a:gd name="connsiteX8" fmla="*/ 233795 w 301336"/>
                  <a:gd name="connsiteY8" fmla="*/ 5196 h 140278"/>
                  <a:gd name="connsiteX9" fmla="*/ 264968 w 301336"/>
                  <a:gd name="connsiteY9" fmla="*/ 15587 h 140278"/>
                  <a:gd name="connsiteX10" fmla="*/ 285750 w 301336"/>
                  <a:gd name="connsiteY10" fmla="*/ 31173 h 140278"/>
                  <a:gd name="connsiteX11" fmla="*/ 301336 w 301336"/>
                  <a:gd name="connsiteY11" fmla="*/ 67541 h 140278"/>
                  <a:gd name="connsiteX12" fmla="*/ 285750 w 301336"/>
                  <a:gd name="connsiteY12" fmla="*/ 77932 h 140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1336" h="140278">
                    <a:moveTo>
                      <a:pt x="0" y="140278"/>
                    </a:moveTo>
                    <a:cubicBezTo>
                      <a:pt x="11009" y="112753"/>
                      <a:pt x="10807" y="105494"/>
                      <a:pt x="36368" y="83128"/>
                    </a:cubicBezTo>
                    <a:cubicBezTo>
                      <a:pt x="40489" y="79522"/>
                      <a:pt x="46759" y="79664"/>
                      <a:pt x="51954" y="77932"/>
                    </a:cubicBezTo>
                    <a:cubicBezTo>
                      <a:pt x="62070" y="47589"/>
                      <a:pt x="49236" y="75455"/>
                      <a:pt x="72736" y="51955"/>
                    </a:cubicBezTo>
                    <a:cubicBezTo>
                      <a:pt x="77151" y="47540"/>
                      <a:pt x="78251" y="40270"/>
                      <a:pt x="83127" y="36369"/>
                    </a:cubicBezTo>
                    <a:cubicBezTo>
                      <a:pt x="87403" y="32948"/>
                      <a:pt x="93815" y="33622"/>
                      <a:pt x="98713" y="31173"/>
                    </a:cubicBezTo>
                    <a:cubicBezTo>
                      <a:pt x="104298" y="28380"/>
                      <a:pt x="108594" y="23318"/>
                      <a:pt x="114300" y="20782"/>
                    </a:cubicBezTo>
                    <a:cubicBezTo>
                      <a:pt x="169945" y="-3949"/>
                      <a:pt x="125783" y="23516"/>
                      <a:pt x="161059" y="0"/>
                    </a:cubicBezTo>
                    <a:cubicBezTo>
                      <a:pt x="185304" y="1732"/>
                      <a:pt x="209757" y="1590"/>
                      <a:pt x="233795" y="5196"/>
                    </a:cubicBezTo>
                    <a:cubicBezTo>
                      <a:pt x="244627" y="6821"/>
                      <a:pt x="264968" y="15587"/>
                      <a:pt x="264968" y="15587"/>
                    </a:cubicBezTo>
                    <a:cubicBezTo>
                      <a:pt x="271895" y="20782"/>
                      <a:pt x="280115" y="24598"/>
                      <a:pt x="285750" y="31173"/>
                    </a:cubicBezTo>
                    <a:cubicBezTo>
                      <a:pt x="292751" y="39340"/>
                      <a:pt x="297819" y="56991"/>
                      <a:pt x="301336" y="67541"/>
                    </a:cubicBezTo>
                    <a:cubicBezTo>
                      <a:pt x="294952" y="93075"/>
                      <a:pt x="301189" y="93372"/>
                      <a:pt x="285750" y="77932"/>
                    </a:cubicBezTo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8042564" y="4868141"/>
                <a:ext cx="129886" cy="93518"/>
              </a:xfrm>
              <a:custGeom>
                <a:avLst/>
                <a:gdLst>
                  <a:gd name="connsiteX0" fmla="*/ 15586 w 129886"/>
                  <a:gd name="connsiteY0" fmla="*/ 93518 h 93518"/>
                  <a:gd name="connsiteX1" fmla="*/ 0 w 129886"/>
                  <a:gd name="connsiteY1" fmla="*/ 31173 h 93518"/>
                  <a:gd name="connsiteX2" fmla="*/ 15586 w 129886"/>
                  <a:gd name="connsiteY2" fmla="*/ 25977 h 93518"/>
                  <a:gd name="connsiteX3" fmla="*/ 62345 w 129886"/>
                  <a:gd name="connsiteY3" fmla="*/ 5195 h 93518"/>
                  <a:gd name="connsiteX4" fmla="*/ 77931 w 129886"/>
                  <a:gd name="connsiteY4" fmla="*/ 0 h 93518"/>
                  <a:gd name="connsiteX5" fmla="*/ 119495 w 129886"/>
                  <a:gd name="connsiteY5" fmla="*/ 10391 h 93518"/>
                  <a:gd name="connsiteX6" fmla="*/ 129886 w 129886"/>
                  <a:gd name="connsiteY6" fmla="*/ 20782 h 93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9886" h="93518">
                    <a:moveTo>
                      <a:pt x="15586" y="93518"/>
                    </a:moveTo>
                    <a:cubicBezTo>
                      <a:pt x="10391" y="72736"/>
                      <a:pt x="0" y="52594"/>
                      <a:pt x="0" y="31173"/>
                    </a:cubicBezTo>
                    <a:cubicBezTo>
                      <a:pt x="0" y="25697"/>
                      <a:pt x="10688" y="28426"/>
                      <a:pt x="15586" y="25977"/>
                    </a:cubicBezTo>
                    <a:cubicBezTo>
                      <a:pt x="64977" y="1280"/>
                      <a:pt x="-18064" y="31997"/>
                      <a:pt x="62345" y="5195"/>
                    </a:cubicBezTo>
                    <a:lnTo>
                      <a:pt x="77931" y="0"/>
                    </a:lnTo>
                    <a:cubicBezTo>
                      <a:pt x="83523" y="1118"/>
                      <a:pt x="111504" y="5596"/>
                      <a:pt x="119495" y="10391"/>
                    </a:cubicBezTo>
                    <a:cubicBezTo>
                      <a:pt x="123695" y="12911"/>
                      <a:pt x="126422" y="17318"/>
                      <a:pt x="129886" y="2078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/>
              </a:p>
            </p:txBody>
          </p:sp>
        </p:grpSp>
        <p:sp>
          <p:nvSpPr>
            <p:cNvPr id="28" name="Explosion 2 27"/>
            <p:cNvSpPr/>
            <p:nvPr/>
          </p:nvSpPr>
          <p:spPr>
            <a:xfrm>
              <a:off x="8171931" y="4820086"/>
              <a:ext cx="58735" cy="95279"/>
            </a:xfrm>
            <a:prstGeom prst="irregularSeal2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74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Lists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819400" cy="5410200"/>
          </a:xfrm>
        </p:spPr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def fun(aList):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 aList[2] = 7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def 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start():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  aList = </a:t>
            </a: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[]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aList = [1,2,3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]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 smtClean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fun(aList</a:t>
            </a:r>
            <a:r>
              <a:rPr lang="en-US" altLang="en-US" sz="1800" dirty="0" smtClean="0">
                <a:latin typeface="Consolas" pitchFamily="49" charset="0"/>
                <a:ea typeface="+mn-ea"/>
                <a:cs typeface="Consolas" pitchFamily="49" charset="0"/>
              </a:rPr>
              <a:t>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800600" y="1373188"/>
            <a:ext cx="1676400" cy="2360612"/>
            <a:chOff x="4800600" y="1373743"/>
            <a:chExt cx="1676400" cy="2360056"/>
          </a:xfrm>
        </p:grpSpPr>
        <p:sp>
          <p:nvSpPr>
            <p:cNvPr id="85024" name="TextBox 4"/>
            <p:cNvSpPr txBox="1">
              <a:spLocks noChangeArrowheads="1"/>
            </p:cNvSpPr>
            <p:nvPr/>
          </p:nvSpPr>
          <p:spPr bwMode="auto">
            <a:xfrm>
              <a:off x="4800600" y="1373743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Fun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00600" y="1753066"/>
              <a:ext cx="1676400" cy="19807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00600" y="3962400"/>
            <a:ext cx="1790700" cy="2667000"/>
            <a:chOff x="4800600" y="3962400"/>
            <a:chExt cx="1790700" cy="2667000"/>
          </a:xfrm>
        </p:grpSpPr>
        <p:sp>
          <p:nvSpPr>
            <p:cNvPr id="85022" name="TextBox 3"/>
            <p:cNvSpPr txBox="1">
              <a:spLocks noChangeArrowheads="1"/>
            </p:cNvSpPr>
            <p:nvPr/>
          </p:nvSpPr>
          <p:spPr bwMode="auto">
            <a:xfrm>
              <a:off x="4800600" y="39624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Start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4332288"/>
              <a:ext cx="1790700" cy="2297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572000" y="803275"/>
            <a:ext cx="3810000" cy="6310313"/>
            <a:chOff x="4572000" y="803274"/>
            <a:chExt cx="3810000" cy="6310472"/>
          </a:xfrm>
        </p:grpSpPr>
        <p:sp>
          <p:nvSpPr>
            <p:cNvPr id="85017" name="TextBox 8"/>
            <p:cNvSpPr txBox="1">
              <a:spLocks noChangeArrowheads="1"/>
            </p:cNvSpPr>
            <p:nvPr/>
          </p:nvSpPr>
          <p:spPr bwMode="auto">
            <a:xfrm>
              <a:off x="6781800" y="1389102"/>
              <a:ext cx="1066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/>
                <a:t>Addresses</a:t>
              </a:r>
            </a:p>
          </p:txBody>
        </p:sp>
        <p:sp>
          <p:nvSpPr>
            <p:cNvPr id="85018" name="TextBox 27"/>
            <p:cNvSpPr txBox="1">
              <a:spLocks noChangeArrowheads="1"/>
            </p:cNvSpPr>
            <p:nvPr/>
          </p:nvSpPr>
          <p:spPr bwMode="auto">
            <a:xfrm>
              <a:off x="6781800" y="1758434"/>
              <a:ext cx="1066800" cy="535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100,000</a:t>
              </a:r>
            </a:p>
            <a:p>
              <a:pPr eaLnBrk="1" hangingPunct="1"/>
              <a:r>
                <a:rPr lang="en-US" altLang="en-US"/>
                <a:t>100,001</a:t>
              </a:r>
            </a:p>
            <a:p>
              <a:pPr eaLnBrk="1" hangingPunct="1"/>
              <a:r>
                <a:rPr lang="en-US" altLang="en-US"/>
                <a:t>100,002</a:t>
              </a:r>
            </a:p>
            <a:p>
              <a:pPr eaLnBrk="1" hangingPunct="1"/>
              <a:r>
                <a:rPr lang="en-US" altLang="en-US"/>
                <a:t>…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200,000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200,001</a:t>
              </a:r>
            </a:p>
            <a:p>
              <a:pPr eaLnBrk="1" hangingPunct="1"/>
              <a:r>
                <a:rPr lang="en-US" altLang="en-US"/>
                <a:t>200,002</a:t>
              </a:r>
            </a:p>
            <a:p>
              <a:pPr eaLnBrk="1" hangingPunct="1"/>
              <a:r>
                <a:rPr lang="en-US" altLang="en-US"/>
                <a:t>200,003</a:t>
              </a:r>
            </a:p>
            <a:p>
              <a:pPr eaLnBrk="1" hangingPunct="1"/>
              <a:r>
                <a:rPr lang="en-US" altLang="en-US"/>
                <a:t>200,004</a:t>
              </a:r>
            </a:p>
            <a:p>
              <a:pPr eaLnBrk="1" hangingPunct="1"/>
              <a:r>
                <a:rPr lang="en-US" altLang="en-US"/>
                <a:t>200,005</a:t>
              </a:r>
            </a:p>
            <a:p>
              <a:pPr eaLnBrk="1" hangingPunct="1"/>
              <a:r>
                <a:rPr lang="en-US" altLang="en-US"/>
                <a:t>200,006</a:t>
              </a:r>
            </a:p>
            <a:p>
              <a:pPr eaLnBrk="1" hangingPunct="1"/>
              <a:endParaRPr lang="en-US" altLang="en-US"/>
            </a:p>
          </p:txBody>
        </p:sp>
        <p:grpSp>
          <p:nvGrpSpPr>
            <p:cNvPr id="85019" name="Group 13"/>
            <p:cNvGrpSpPr>
              <a:grpSpLocks/>
            </p:cNvGrpSpPr>
            <p:nvPr/>
          </p:nvGrpSpPr>
          <p:grpSpPr bwMode="auto">
            <a:xfrm>
              <a:off x="4572000" y="803274"/>
              <a:ext cx="3810000" cy="5902325"/>
              <a:chOff x="4572000" y="803274"/>
              <a:chExt cx="3810000" cy="5902325"/>
            </a:xfrm>
          </p:grpSpPr>
          <p:sp>
            <p:nvSpPr>
              <p:cNvPr id="85020" name="TextBox 25"/>
              <p:cNvSpPr txBox="1">
                <a:spLocks noChangeArrowheads="1"/>
              </p:cNvSpPr>
              <p:nvPr/>
            </p:nvSpPr>
            <p:spPr bwMode="auto">
              <a:xfrm>
                <a:off x="6096000" y="803274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/>
                  <a:t>RAM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2000" y="1265249"/>
                <a:ext cx="3810000" cy="5440499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4876800" y="4495800"/>
            <a:ext cx="1600200" cy="338138"/>
            <a:chOff x="4876800" y="4495800"/>
            <a:chExt cx="1600200" cy="338554"/>
          </a:xfrm>
        </p:grpSpPr>
        <p:sp>
          <p:nvSpPr>
            <p:cNvPr id="85015" name="TextBox 11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8191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aList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95950" y="4533947"/>
              <a:ext cx="781050" cy="2622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5383213" y="5022850"/>
            <a:ext cx="1017587" cy="915988"/>
            <a:chOff x="5397500" y="4828930"/>
            <a:chExt cx="1017587" cy="916414"/>
          </a:xfrm>
        </p:grpSpPr>
        <p:sp>
          <p:nvSpPr>
            <p:cNvPr id="85009" name="TextBox 33"/>
            <p:cNvSpPr txBox="1">
              <a:spLocks noChangeArrowheads="1"/>
            </p:cNvSpPr>
            <p:nvPr/>
          </p:nvSpPr>
          <p:spPr bwMode="auto">
            <a:xfrm>
              <a:off x="5397500" y="482893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85010" name="TextBox 34"/>
            <p:cNvSpPr txBox="1">
              <a:spLocks noChangeArrowheads="1"/>
            </p:cNvSpPr>
            <p:nvPr/>
          </p:nvSpPr>
          <p:spPr bwMode="auto">
            <a:xfrm>
              <a:off x="5401553" y="5136660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85011" name="TextBox 35"/>
            <p:cNvSpPr txBox="1">
              <a:spLocks noChangeArrowheads="1"/>
            </p:cNvSpPr>
            <p:nvPr/>
          </p:nvSpPr>
          <p:spPr bwMode="auto">
            <a:xfrm>
              <a:off x="5401553" y="5437614"/>
              <a:ext cx="495299" cy="307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818187" y="4882930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811837" y="5187872"/>
              <a:ext cx="588963" cy="2017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826125" y="5497579"/>
              <a:ext cx="588962" cy="200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86425" y="4533900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200,001</a:t>
            </a:r>
          </a:p>
        </p:txBody>
      </p:sp>
      <p:sp>
        <p:nvSpPr>
          <p:cNvPr id="38" name="Freeform 37"/>
          <p:cNvSpPr/>
          <p:nvPr/>
        </p:nvSpPr>
        <p:spPr>
          <a:xfrm>
            <a:off x="6477000" y="4687888"/>
            <a:ext cx="323850" cy="488950"/>
          </a:xfrm>
          <a:custGeom>
            <a:avLst/>
            <a:gdLst>
              <a:gd name="connsiteX0" fmla="*/ 57150 w 323850"/>
              <a:gd name="connsiteY0" fmla="*/ 9525 h 266750"/>
              <a:gd name="connsiteX1" fmla="*/ 104775 w 323850"/>
              <a:gd name="connsiteY1" fmla="*/ 0 h 266750"/>
              <a:gd name="connsiteX2" fmla="*/ 266700 w 323850"/>
              <a:gd name="connsiteY2" fmla="*/ 19050 h 266750"/>
              <a:gd name="connsiteX3" fmla="*/ 314325 w 323850"/>
              <a:gd name="connsiteY3" fmla="*/ 76200 h 266750"/>
              <a:gd name="connsiteX4" fmla="*/ 323850 w 323850"/>
              <a:gd name="connsiteY4" fmla="*/ 114300 h 266750"/>
              <a:gd name="connsiteX5" fmla="*/ 295275 w 323850"/>
              <a:gd name="connsiteY5" fmla="*/ 219075 h 266750"/>
              <a:gd name="connsiteX6" fmla="*/ 238125 w 323850"/>
              <a:gd name="connsiteY6" fmla="*/ 238125 h 266750"/>
              <a:gd name="connsiteX7" fmla="*/ 161925 w 323850"/>
              <a:gd name="connsiteY7" fmla="*/ 257175 h 266750"/>
              <a:gd name="connsiteX8" fmla="*/ 0 w 323850"/>
              <a:gd name="connsiteY8" fmla="*/ 266700 h 2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850" h="266750">
                <a:moveTo>
                  <a:pt x="57150" y="9525"/>
                </a:moveTo>
                <a:cubicBezTo>
                  <a:pt x="73025" y="6350"/>
                  <a:pt x="88586" y="0"/>
                  <a:pt x="104775" y="0"/>
                </a:cubicBezTo>
                <a:cubicBezTo>
                  <a:pt x="199536" y="0"/>
                  <a:pt x="201757" y="2814"/>
                  <a:pt x="266700" y="19050"/>
                </a:cubicBezTo>
                <a:cubicBezTo>
                  <a:pt x="283864" y="36214"/>
                  <a:pt x="304379" y="52993"/>
                  <a:pt x="314325" y="76200"/>
                </a:cubicBezTo>
                <a:cubicBezTo>
                  <a:pt x="319482" y="88232"/>
                  <a:pt x="320675" y="101600"/>
                  <a:pt x="323850" y="114300"/>
                </a:cubicBezTo>
                <a:cubicBezTo>
                  <a:pt x="321726" y="131292"/>
                  <a:pt x="324579" y="200760"/>
                  <a:pt x="295275" y="219075"/>
                </a:cubicBezTo>
                <a:cubicBezTo>
                  <a:pt x="278247" y="229718"/>
                  <a:pt x="257606" y="233255"/>
                  <a:pt x="238125" y="238125"/>
                </a:cubicBezTo>
                <a:cubicBezTo>
                  <a:pt x="212725" y="244475"/>
                  <a:pt x="188016" y="255001"/>
                  <a:pt x="161925" y="257175"/>
                </a:cubicBezTo>
                <a:cubicBezTo>
                  <a:pt x="31805" y="268018"/>
                  <a:pt x="85857" y="266700"/>
                  <a:pt x="0" y="26670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4838700" y="1758950"/>
            <a:ext cx="1600200" cy="338138"/>
            <a:chOff x="4876800" y="4495800"/>
            <a:chExt cx="1600200" cy="338554"/>
          </a:xfrm>
        </p:grpSpPr>
        <p:sp>
          <p:nvSpPr>
            <p:cNvPr id="85007" name="TextBox 41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8191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aList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695950" y="4533947"/>
              <a:ext cx="781050" cy="26226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57850" y="180657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200,001</a:t>
            </a:r>
          </a:p>
        </p:txBody>
      </p:sp>
      <p:sp>
        <p:nvSpPr>
          <p:cNvPr id="46" name="Freeform 45"/>
          <p:cNvSpPr/>
          <p:nvPr/>
        </p:nvSpPr>
        <p:spPr>
          <a:xfrm>
            <a:off x="6438900" y="1924050"/>
            <a:ext cx="1876425" cy="3354388"/>
          </a:xfrm>
          <a:custGeom>
            <a:avLst/>
            <a:gdLst>
              <a:gd name="connsiteX0" fmla="*/ 0 w 1876425"/>
              <a:gd name="connsiteY0" fmla="*/ 38100 h 3086100"/>
              <a:gd name="connsiteX1" fmla="*/ 47625 w 1876425"/>
              <a:gd name="connsiteY1" fmla="*/ 28575 h 3086100"/>
              <a:gd name="connsiteX2" fmla="*/ 123825 w 1876425"/>
              <a:gd name="connsiteY2" fmla="*/ 9525 h 3086100"/>
              <a:gd name="connsiteX3" fmla="*/ 371475 w 1876425"/>
              <a:gd name="connsiteY3" fmla="*/ 0 h 3086100"/>
              <a:gd name="connsiteX4" fmla="*/ 971550 w 1876425"/>
              <a:gd name="connsiteY4" fmla="*/ 9525 h 3086100"/>
              <a:gd name="connsiteX5" fmla="*/ 1162050 w 1876425"/>
              <a:gd name="connsiteY5" fmla="*/ 38100 h 3086100"/>
              <a:gd name="connsiteX6" fmla="*/ 1200150 w 1876425"/>
              <a:gd name="connsiteY6" fmla="*/ 47625 h 3086100"/>
              <a:gd name="connsiteX7" fmla="*/ 1238250 w 1876425"/>
              <a:gd name="connsiteY7" fmla="*/ 66675 h 3086100"/>
              <a:gd name="connsiteX8" fmla="*/ 1304925 w 1876425"/>
              <a:gd name="connsiteY8" fmla="*/ 85725 h 3086100"/>
              <a:gd name="connsiteX9" fmla="*/ 1333500 w 1876425"/>
              <a:gd name="connsiteY9" fmla="*/ 104775 h 3086100"/>
              <a:gd name="connsiteX10" fmla="*/ 1409700 w 1876425"/>
              <a:gd name="connsiteY10" fmla="*/ 142875 h 3086100"/>
              <a:gd name="connsiteX11" fmla="*/ 1466850 w 1876425"/>
              <a:gd name="connsiteY11" fmla="*/ 200025 h 3086100"/>
              <a:gd name="connsiteX12" fmla="*/ 1495425 w 1876425"/>
              <a:gd name="connsiteY12" fmla="*/ 219075 h 3086100"/>
              <a:gd name="connsiteX13" fmla="*/ 1514475 w 1876425"/>
              <a:gd name="connsiteY13" fmla="*/ 257175 h 3086100"/>
              <a:gd name="connsiteX14" fmla="*/ 1543050 w 1876425"/>
              <a:gd name="connsiteY14" fmla="*/ 323850 h 3086100"/>
              <a:gd name="connsiteX15" fmla="*/ 1581150 w 1876425"/>
              <a:gd name="connsiteY15" fmla="*/ 381000 h 3086100"/>
              <a:gd name="connsiteX16" fmla="*/ 1619250 w 1876425"/>
              <a:gd name="connsiteY16" fmla="*/ 466725 h 3086100"/>
              <a:gd name="connsiteX17" fmla="*/ 1628775 w 1876425"/>
              <a:gd name="connsiteY17" fmla="*/ 495300 h 3086100"/>
              <a:gd name="connsiteX18" fmla="*/ 1657350 w 1876425"/>
              <a:gd name="connsiteY18" fmla="*/ 542925 h 3086100"/>
              <a:gd name="connsiteX19" fmla="*/ 1676400 w 1876425"/>
              <a:gd name="connsiteY19" fmla="*/ 571500 h 3086100"/>
              <a:gd name="connsiteX20" fmla="*/ 1733550 w 1876425"/>
              <a:gd name="connsiteY20" fmla="*/ 704850 h 3086100"/>
              <a:gd name="connsiteX21" fmla="*/ 1809750 w 1876425"/>
              <a:gd name="connsiteY21" fmla="*/ 838200 h 3086100"/>
              <a:gd name="connsiteX22" fmla="*/ 1838325 w 1876425"/>
              <a:gd name="connsiteY22" fmla="*/ 942975 h 3086100"/>
              <a:gd name="connsiteX23" fmla="*/ 1847850 w 1876425"/>
              <a:gd name="connsiteY23" fmla="*/ 1019175 h 3086100"/>
              <a:gd name="connsiteX24" fmla="*/ 1857375 w 1876425"/>
              <a:gd name="connsiteY24" fmla="*/ 1066800 h 3086100"/>
              <a:gd name="connsiteX25" fmla="*/ 1876425 w 1876425"/>
              <a:gd name="connsiteY25" fmla="*/ 1809750 h 3086100"/>
              <a:gd name="connsiteX26" fmla="*/ 1866900 w 1876425"/>
              <a:gd name="connsiteY26" fmla="*/ 2276475 h 3086100"/>
              <a:gd name="connsiteX27" fmla="*/ 1838325 w 1876425"/>
              <a:gd name="connsiteY27" fmla="*/ 2419350 h 3086100"/>
              <a:gd name="connsiteX28" fmla="*/ 1828800 w 1876425"/>
              <a:gd name="connsiteY28" fmla="*/ 2457450 h 3086100"/>
              <a:gd name="connsiteX29" fmla="*/ 1800225 w 1876425"/>
              <a:gd name="connsiteY29" fmla="*/ 2495550 h 3086100"/>
              <a:gd name="connsiteX30" fmla="*/ 1781175 w 1876425"/>
              <a:gd name="connsiteY30" fmla="*/ 2533650 h 3086100"/>
              <a:gd name="connsiteX31" fmla="*/ 1762125 w 1876425"/>
              <a:gd name="connsiteY31" fmla="*/ 2581275 h 3086100"/>
              <a:gd name="connsiteX32" fmla="*/ 1704975 w 1876425"/>
              <a:gd name="connsiteY32" fmla="*/ 2638425 h 3086100"/>
              <a:gd name="connsiteX33" fmla="*/ 1657350 w 1876425"/>
              <a:gd name="connsiteY33" fmla="*/ 2695575 h 3086100"/>
              <a:gd name="connsiteX34" fmla="*/ 1600200 w 1876425"/>
              <a:gd name="connsiteY34" fmla="*/ 2752725 h 3086100"/>
              <a:gd name="connsiteX35" fmla="*/ 1533525 w 1876425"/>
              <a:gd name="connsiteY35" fmla="*/ 2828925 h 3086100"/>
              <a:gd name="connsiteX36" fmla="*/ 1495425 w 1876425"/>
              <a:gd name="connsiteY36" fmla="*/ 2857500 h 3086100"/>
              <a:gd name="connsiteX37" fmla="*/ 1409700 w 1876425"/>
              <a:gd name="connsiteY37" fmla="*/ 2943225 h 3086100"/>
              <a:gd name="connsiteX38" fmla="*/ 1381125 w 1876425"/>
              <a:gd name="connsiteY38" fmla="*/ 2971800 h 3086100"/>
              <a:gd name="connsiteX39" fmla="*/ 1352550 w 1876425"/>
              <a:gd name="connsiteY39" fmla="*/ 2981325 h 3086100"/>
              <a:gd name="connsiteX40" fmla="*/ 1266825 w 1876425"/>
              <a:gd name="connsiteY40" fmla="*/ 3048000 h 3086100"/>
              <a:gd name="connsiteX41" fmla="*/ 1228725 w 1876425"/>
              <a:gd name="connsiteY41" fmla="*/ 3057525 h 3086100"/>
              <a:gd name="connsiteX42" fmla="*/ 790575 w 1876425"/>
              <a:gd name="connsiteY42" fmla="*/ 3086100 h 3086100"/>
              <a:gd name="connsiteX43" fmla="*/ 95250 w 1876425"/>
              <a:gd name="connsiteY43" fmla="*/ 3076575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876425" h="3086100">
                <a:moveTo>
                  <a:pt x="0" y="38100"/>
                </a:moveTo>
                <a:cubicBezTo>
                  <a:pt x="15875" y="34925"/>
                  <a:pt x="31850" y="32215"/>
                  <a:pt x="47625" y="28575"/>
                </a:cubicBezTo>
                <a:cubicBezTo>
                  <a:pt x="73136" y="22688"/>
                  <a:pt x="97745" y="11826"/>
                  <a:pt x="123825" y="9525"/>
                </a:cubicBezTo>
                <a:cubicBezTo>
                  <a:pt x="206116" y="2264"/>
                  <a:pt x="288925" y="3175"/>
                  <a:pt x="371475" y="0"/>
                </a:cubicBezTo>
                <a:lnTo>
                  <a:pt x="971550" y="9525"/>
                </a:lnTo>
                <a:cubicBezTo>
                  <a:pt x="1029434" y="11111"/>
                  <a:pt x="1106121" y="24118"/>
                  <a:pt x="1162050" y="38100"/>
                </a:cubicBezTo>
                <a:cubicBezTo>
                  <a:pt x="1174750" y="41275"/>
                  <a:pt x="1187893" y="43028"/>
                  <a:pt x="1200150" y="47625"/>
                </a:cubicBezTo>
                <a:cubicBezTo>
                  <a:pt x="1213445" y="52611"/>
                  <a:pt x="1224955" y="61689"/>
                  <a:pt x="1238250" y="66675"/>
                </a:cubicBezTo>
                <a:cubicBezTo>
                  <a:pt x="1262665" y="75830"/>
                  <a:pt x="1281898" y="74211"/>
                  <a:pt x="1304925" y="85725"/>
                </a:cubicBezTo>
                <a:cubicBezTo>
                  <a:pt x="1315164" y="90845"/>
                  <a:pt x="1323261" y="99655"/>
                  <a:pt x="1333500" y="104775"/>
                </a:cubicBezTo>
                <a:cubicBezTo>
                  <a:pt x="1435056" y="155553"/>
                  <a:pt x="1251280" y="43862"/>
                  <a:pt x="1409700" y="142875"/>
                </a:cubicBezTo>
                <a:cubicBezTo>
                  <a:pt x="1469560" y="180288"/>
                  <a:pt x="1406339" y="139514"/>
                  <a:pt x="1466850" y="200025"/>
                </a:cubicBezTo>
                <a:cubicBezTo>
                  <a:pt x="1474945" y="208120"/>
                  <a:pt x="1485900" y="212725"/>
                  <a:pt x="1495425" y="219075"/>
                </a:cubicBezTo>
                <a:cubicBezTo>
                  <a:pt x="1501775" y="231775"/>
                  <a:pt x="1508882" y="244124"/>
                  <a:pt x="1514475" y="257175"/>
                </a:cubicBezTo>
                <a:cubicBezTo>
                  <a:pt x="1534183" y="303159"/>
                  <a:pt x="1511460" y="271199"/>
                  <a:pt x="1543050" y="323850"/>
                </a:cubicBezTo>
                <a:cubicBezTo>
                  <a:pt x="1554830" y="343483"/>
                  <a:pt x="1581150" y="381000"/>
                  <a:pt x="1581150" y="381000"/>
                </a:cubicBezTo>
                <a:cubicBezTo>
                  <a:pt x="1599326" y="453706"/>
                  <a:pt x="1578055" y="384335"/>
                  <a:pt x="1619250" y="466725"/>
                </a:cubicBezTo>
                <a:cubicBezTo>
                  <a:pt x="1623740" y="475705"/>
                  <a:pt x="1624285" y="486320"/>
                  <a:pt x="1628775" y="495300"/>
                </a:cubicBezTo>
                <a:cubicBezTo>
                  <a:pt x="1637054" y="511859"/>
                  <a:pt x="1647538" y="527226"/>
                  <a:pt x="1657350" y="542925"/>
                </a:cubicBezTo>
                <a:cubicBezTo>
                  <a:pt x="1663417" y="552633"/>
                  <a:pt x="1671603" y="561106"/>
                  <a:pt x="1676400" y="571500"/>
                </a:cubicBezTo>
                <a:cubicBezTo>
                  <a:pt x="1704847" y="633135"/>
                  <a:pt x="1705405" y="655596"/>
                  <a:pt x="1733550" y="704850"/>
                </a:cubicBezTo>
                <a:cubicBezTo>
                  <a:pt x="1743263" y="721847"/>
                  <a:pt x="1795134" y="801660"/>
                  <a:pt x="1809750" y="838200"/>
                </a:cubicBezTo>
                <a:cubicBezTo>
                  <a:pt x="1824636" y="875416"/>
                  <a:pt x="1832346" y="904114"/>
                  <a:pt x="1838325" y="942975"/>
                </a:cubicBezTo>
                <a:cubicBezTo>
                  <a:pt x="1842217" y="968275"/>
                  <a:pt x="1843958" y="993875"/>
                  <a:pt x="1847850" y="1019175"/>
                </a:cubicBezTo>
                <a:cubicBezTo>
                  <a:pt x="1850312" y="1035176"/>
                  <a:pt x="1854200" y="1050925"/>
                  <a:pt x="1857375" y="1066800"/>
                </a:cubicBezTo>
                <a:cubicBezTo>
                  <a:pt x="1873346" y="1370244"/>
                  <a:pt x="1876425" y="1387801"/>
                  <a:pt x="1876425" y="1809750"/>
                </a:cubicBezTo>
                <a:cubicBezTo>
                  <a:pt x="1876425" y="1965357"/>
                  <a:pt x="1872263" y="2120960"/>
                  <a:pt x="1866900" y="2276475"/>
                </a:cubicBezTo>
                <a:cubicBezTo>
                  <a:pt x="1862940" y="2391321"/>
                  <a:pt x="1861031" y="2328524"/>
                  <a:pt x="1838325" y="2419350"/>
                </a:cubicBezTo>
                <a:cubicBezTo>
                  <a:pt x="1835150" y="2432050"/>
                  <a:pt x="1834654" y="2445741"/>
                  <a:pt x="1828800" y="2457450"/>
                </a:cubicBezTo>
                <a:cubicBezTo>
                  <a:pt x="1821700" y="2471649"/>
                  <a:pt x="1808639" y="2482088"/>
                  <a:pt x="1800225" y="2495550"/>
                </a:cubicBezTo>
                <a:cubicBezTo>
                  <a:pt x="1792700" y="2507591"/>
                  <a:pt x="1786942" y="2520675"/>
                  <a:pt x="1781175" y="2533650"/>
                </a:cubicBezTo>
                <a:cubicBezTo>
                  <a:pt x="1774231" y="2549274"/>
                  <a:pt x="1772181" y="2567447"/>
                  <a:pt x="1762125" y="2581275"/>
                </a:cubicBezTo>
                <a:cubicBezTo>
                  <a:pt x="1746279" y="2603063"/>
                  <a:pt x="1724025" y="2619375"/>
                  <a:pt x="1704975" y="2638425"/>
                </a:cubicBezTo>
                <a:cubicBezTo>
                  <a:pt x="1574680" y="2768720"/>
                  <a:pt x="1763438" y="2576226"/>
                  <a:pt x="1657350" y="2695575"/>
                </a:cubicBezTo>
                <a:cubicBezTo>
                  <a:pt x="1639452" y="2715711"/>
                  <a:pt x="1616364" y="2731172"/>
                  <a:pt x="1600200" y="2752725"/>
                </a:cubicBezTo>
                <a:cubicBezTo>
                  <a:pt x="1572739" y="2789340"/>
                  <a:pt x="1569398" y="2797536"/>
                  <a:pt x="1533525" y="2828925"/>
                </a:cubicBezTo>
                <a:cubicBezTo>
                  <a:pt x="1521578" y="2839379"/>
                  <a:pt x="1507225" y="2846880"/>
                  <a:pt x="1495425" y="2857500"/>
                </a:cubicBezTo>
                <a:lnTo>
                  <a:pt x="1409700" y="2943225"/>
                </a:lnTo>
                <a:cubicBezTo>
                  <a:pt x="1400175" y="2952750"/>
                  <a:pt x="1393904" y="2967540"/>
                  <a:pt x="1381125" y="2971800"/>
                </a:cubicBezTo>
                <a:lnTo>
                  <a:pt x="1352550" y="2981325"/>
                </a:lnTo>
                <a:cubicBezTo>
                  <a:pt x="1330129" y="3003746"/>
                  <a:pt x="1297206" y="3040405"/>
                  <a:pt x="1266825" y="3048000"/>
                </a:cubicBezTo>
                <a:cubicBezTo>
                  <a:pt x="1254125" y="3051175"/>
                  <a:pt x="1241638" y="3055373"/>
                  <a:pt x="1228725" y="3057525"/>
                </a:cubicBezTo>
                <a:cubicBezTo>
                  <a:pt x="1035886" y="3089665"/>
                  <a:pt x="1047122" y="3078083"/>
                  <a:pt x="790575" y="3086100"/>
                </a:cubicBezTo>
                <a:lnTo>
                  <a:pt x="95250" y="3076575"/>
                </a:ln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811838" y="5681663"/>
            <a:ext cx="6096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0025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6" grpId="0"/>
      <p:bldP spid="44" grpId="0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 (2)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208088"/>
            <a:ext cx="8229600" cy="5410200"/>
          </a:xfrm>
        </p:spPr>
        <p:txBody>
          <a:bodyPr/>
          <a:lstStyle/>
          <a:p>
            <a:r>
              <a:rPr lang="en-US" altLang="en-US" smtClean="0"/>
              <a:t>Composites are analogous to apartment blocks where there is an address of the building but somehow there must be some way to identify each component (in this case the suites).</a:t>
            </a:r>
          </a:p>
        </p:txBody>
      </p:sp>
      <p:pic>
        <p:nvPicPr>
          <p:cNvPr id="16388" name="Picture 9" descr="C:\Users\tamj\AppData\Local\Microsoft\Windows\Temporary Internet Files\Content.IE5\AAH14TOK\MC9000389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20574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2819400" y="6423025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123 Seasonme street</a:t>
            </a:r>
          </a:p>
        </p:txBody>
      </p:sp>
      <p:sp>
        <p:nvSpPr>
          <p:cNvPr id="7" name="Rectangle 6"/>
          <p:cNvSpPr/>
          <p:nvPr/>
        </p:nvSpPr>
        <p:spPr>
          <a:xfrm>
            <a:off x="928688" y="5462588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#1A</a:t>
            </a:r>
          </a:p>
        </p:txBody>
      </p:sp>
      <p:sp>
        <p:nvSpPr>
          <p:cNvPr id="8" name="Rectangle 7"/>
          <p:cNvSpPr/>
          <p:nvPr/>
        </p:nvSpPr>
        <p:spPr>
          <a:xfrm>
            <a:off x="928688" y="4305300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#2A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4988" y="4302125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#2B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8688" y="3128963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#3A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04988" y="3124200"/>
            <a:ext cx="6096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#3B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4114800" y="2286000"/>
            <a:ext cx="3429000" cy="1524000"/>
          </a:xfrm>
          <a:prstGeom prst="cloudCallout">
            <a:avLst>
              <a:gd name="adj1" fmla="val -100406"/>
              <a:gd name="adj2" fmla="val 107292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 address:</a:t>
            </a:r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Apt #2B, 123 Seasonme Street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343400" y="4800600"/>
            <a:ext cx="236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/>
              <a:t>The apartment block is a composite that can be broken down into meaningful parts: the individual suites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complete example: 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listParameters.py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fun1(): The return statement is not needed because the list # is passed by reference. (Passing ‘</a:t>
            </a:r>
            <a:r>
              <a:rPr lang="en-US" altLang="en-US" sz="1800" b="1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aListCopy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’ as a parameter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and returning it is an odd/bad programming convention).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fun1(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fun2(): a better programming convention is employed. The</a:t>
            </a:r>
          </a:p>
          <a:p>
            <a:pPr marL="342900" lvl="1" indent="0"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approach taken in fun2() used be employed rather than the </a:t>
            </a:r>
          </a:p>
          <a:p>
            <a:pPr marL="342900" lvl="1" indent="0"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one taken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in fun1()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fun2(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aListCopy</a:t>
            </a:r>
            <a:r>
              <a:rPr lang="en-US" altLang="en-US" sz="1800" dirty="0" smtClean="0">
                <a:latin typeface="Consolas" panose="020B0609020204030204" pitchFamily="49" charset="0"/>
              </a:rPr>
              <a:t>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endParaRPr lang="en-US" altLang="en-US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3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A copy of the address is passed into the function.</a:t>
            </a:r>
          </a:p>
          <a:p>
            <a:r>
              <a:rPr lang="en-CA" altLang="en-US" smtClean="0"/>
              <a:t>The local reference ‘refers’ to the original list  (thus the term ‘pass-by-reference).</a:t>
            </a:r>
          </a:p>
        </p:txBody>
      </p:sp>
    </p:spTree>
    <p:extLst>
      <p:ext uri="{BB962C8B-B14F-4D97-AF65-F5344CB8AC3E}">
        <p14:creationId xmlns:p14="http://schemas.microsoft.com/office/powerpoint/2010/main" val="42722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reference to the list contains the address of a list</a:t>
            </a:r>
          </a:p>
          <a:p>
            <a:r>
              <a:rPr lang="en-US" altLang="en-US" smtClean="0"/>
              <a:t>The address stored in the parameter passed in (calling function) and the local variable that stores the address passed in (function called) both point to the same list.</a:t>
            </a:r>
          </a:p>
          <a:p>
            <a:r>
              <a:rPr lang="en-US" altLang="en-US" smtClean="0"/>
              <a:t>Never (or at least almost never) assign a new value to the reference (Advanced questions: What happened? Why?)</a:t>
            </a:r>
          </a:p>
          <a:p>
            <a:r>
              <a:rPr lang="en-US" altLang="en-US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aReference = [3,2,1]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</a:rPr>
              <a:t># Don’t do this!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fun(aReference)</a:t>
            </a:r>
          </a:p>
        </p:txBody>
      </p:sp>
    </p:spTree>
    <p:extLst>
      <p:ext uri="{BB962C8B-B14F-4D97-AF65-F5344CB8AC3E}">
        <p14:creationId xmlns:p14="http://schemas.microsoft.com/office/powerpoint/2010/main" val="294086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 looks complex</a:t>
            </a:r>
          </a:p>
          <a:p>
            <a:r>
              <a:rPr lang="en-US" altLang="en-US" smtClean="0"/>
              <a:t>Most important reason why it’s done: efficiency</a:t>
            </a:r>
          </a:p>
          <a:p>
            <a:pPr lvl="1"/>
            <a:r>
              <a:rPr lang="en-US" altLang="en-US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smtClean="0"/>
              <a:t>Type size of references ~range 32 bits (4 bytes) to 64 bits (8 bytes)</a:t>
            </a:r>
          </a:p>
          <a:p>
            <a:r>
              <a:rPr lang="en-US" altLang="en-US" smtClean="0"/>
              <a:t>Contrast this with the size of a list</a:t>
            </a:r>
          </a:p>
          <a:p>
            <a:pPr lvl="1"/>
            <a:r>
              <a:rPr lang="en-US" altLang="en-US" smtClean="0"/>
              <a:t>E.g., a list that refers to online user accounts (each account is a list element that may be multi-Giga bytes in size</a:t>
            </a:r>
            <a:r>
              <a:rPr lang="en-CA" altLang="en-US" smtClean="0"/>
              <a:t>). Contrast passing an 8 byte reference to the list vs. passing a multi-Gigabyte list.</a:t>
            </a:r>
            <a:endParaRPr lang="en-US" altLang="en-US" smtClean="0"/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790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full online example: 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listExampleSlow.py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MAX = 1000000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print("Number of times function has been called %d" %(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j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aList.append</a:t>
            </a:r>
            <a:r>
              <a:rPr lang="en-US" altLang="en-US" sz="1800" dirty="0" smtClean="0">
                <a:latin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str</a:t>
            </a:r>
            <a:r>
              <a:rPr lang="en-US" altLang="en-US" sz="1800" dirty="0" smtClean="0">
                <a:latin typeface="Consolas" panose="020B0609020204030204" pitchFamily="49" charset="0"/>
              </a:rPr>
              <a:t>(j))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6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smtClean="0"/>
              <a:t>Determined by the data – the number of categories of information determines the number of dimensions to use.</a:t>
            </a:r>
          </a:p>
          <a:p>
            <a:r>
              <a:rPr lang="en-US" altLang="en-US" sz="2000" smtClean="0"/>
              <a:t>  Examples:</a:t>
            </a:r>
          </a:p>
          <a:p>
            <a:r>
              <a:rPr lang="en-US" altLang="en-US" sz="200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Each cell contains the grade for a student i.e., </a:t>
            </a:r>
            <a:r>
              <a:rPr lang="en-US" altLang="en-US" sz="180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There is one dimension that specifies which student’s grades are being accessed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r>
              <a:rPr lang="en-US" altLang="en-US" sz="200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Expanded grades program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Again there is one dimension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smtClean="0"/>
              <a:t>The other dimension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55819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smtClean="0"/>
              <a:t>(2D list continued)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/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08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smtClean="0"/>
              <a:t>(2D list continued)</a:t>
            </a:r>
          </a:p>
          <a:p>
            <a:r>
              <a:rPr lang="en-US" altLang="en-US" sz="1800" smtClean="0"/>
              <a:t>Notice that each row is merely a 1D list</a:t>
            </a:r>
          </a:p>
          <a:p>
            <a:r>
              <a:rPr lang="en-US" altLang="en-US" sz="1800" smtClean="0"/>
              <a:t>(A 2D list is a list containing rows of 1D lists)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/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/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/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/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/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94038"/>
            <a:chOff x="480" y="1728"/>
            <a:chExt cx="192" cy="1949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686050"/>
            <a:ext cx="4876800" cy="685800"/>
            <a:chOff x="768" y="1488"/>
            <a:chExt cx="3072" cy="432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2016" y="1488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Columns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083300" y="3300413"/>
            <a:ext cx="1524000" cy="3048000"/>
            <a:chOff x="3936" y="2112"/>
            <a:chExt cx="960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72" y="2976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Rows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>
                    <a:latin typeface="Times New Roman" panose="02020603050405020304" pitchFamily="18" charset="0"/>
                  </a:rPr>
                  <a:t> 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>
                      <a:latin typeface="Times New Roman" panose="02020603050405020304" pitchFamily="18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>
                <a:latin typeface="Arial" panose="020B0604020202020204" pitchFamily="34" charset="0"/>
              </a:rPr>
              <a:t>Important</a:t>
            </a:r>
            <a:r>
              <a:rPr lang="en-CA" altLang="en-US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List elements are specified in the order of [row] [column]</a:t>
            </a:r>
          </a:p>
          <a:p>
            <a:pPr eaLnBrk="1" hangingPunct="1">
              <a:spcBef>
                <a:spcPct val="50000"/>
              </a:spcBef>
            </a:pPr>
            <a:r>
              <a:rPr lang="en-CA" altLang="en-US">
                <a:latin typeface="Arial" panose="020B0604020202020204" pitchFamily="34" charset="0"/>
              </a:rPr>
              <a:t>Specifying only a single value specifies the row</a:t>
            </a:r>
          </a:p>
        </p:txBody>
      </p:sp>
    </p:spTree>
    <p:extLst>
      <p:ext uri="{BB962C8B-B14F-4D97-AF65-F5344CB8AC3E}">
        <p14:creationId xmlns:p14="http://schemas.microsoft.com/office/powerpoint/2010/main" val="214675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And Initializing A Multi-Dimensional List In Python (Fixed Size)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Times New Roman" panose="02020603050405020304" pitchFamily="18" charset="0"/>
              </a:rPr>
              <a:t>     </a:t>
            </a:r>
            <a:r>
              <a:rPr lang="en-US" altLang="en-US" sz="1800" smtClean="0"/>
              <a:t>&lt;</a:t>
            </a:r>
            <a:r>
              <a:rPr lang="en-US" altLang="en-US" sz="1800" i="1" smtClean="0"/>
              <a:t>list_name</a:t>
            </a:r>
            <a:r>
              <a:rPr lang="en-US" altLang="en-US" sz="1800" smtClean="0"/>
              <a:t>&gt; = [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&gt;],</a:t>
            </a:r>
          </a:p>
          <a:p>
            <a:pPr>
              <a:buFontTx/>
              <a:buNone/>
            </a:pPr>
            <a:r>
              <a:rPr lang="en-US" altLang="en-US" sz="1800" smtClean="0"/>
              <a:t>                                  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&gt;],</a:t>
            </a:r>
          </a:p>
          <a:p>
            <a:pPr>
              <a:buFontTx/>
              <a:buNone/>
            </a:pPr>
            <a:r>
              <a:rPr lang="en-US" altLang="en-US" sz="1800" smtClean="0"/>
              <a:t>			               :	:	:</a:t>
            </a:r>
          </a:p>
          <a:p>
            <a:pPr>
              <a:buFontTx/>
              <a:buNone/>
            </a:pPr>
            <a:r>
              <a:rPr lang="en-US" altLang="en-US" sz="1800" smtClean="0"/>
              <a:t>			               :	:	:</a:t>
            </a:r>
          </a:p>
          <a:p>
            <a:pPr>
              <a:buFontTx/>
              <a:buNone/>
            </a:pPr>
            <a:r>
              <a:rPr lang="en-US" altLang="en-US" sz="1800" smtClean="0"/>
              <a:t> 		                   [&lt;</a:t>
            </a:r>
            <a:r>
              <a:rPr lang="en-US" altLang="en-US" sz="1800" i="1" smtClean="0"/>
              <a:t>value 1</a:t>
            </a:r>
            <a:r>
              <a:rPr lang="en-US" altLang="en-US" sz="1800" smtClean="0"/>
              <a:t>&gt;,  &lt;</a:t>
            </a:r>
            <a:r>
              <a:rPr lang="en-US" altLang="en-US" sz="1800" i="1" smtClean="0"/>
              <a:t>value 2</a:t>
            </a:r>
            <a:r>
              <a:rPr lang="en-US" altLang="en-US" sz="1800" smtClean="0"/>
              <a:t>&gt;, ... &lt;</a:t>
            </a:r>
            <a:r>
              <a:rPr lang="en-US" altLang="en-US" sz="1800" i="1" smtClean="0"/>
              <a:t>value n</a:t>
            </a:r>
            <a:r>
              <a:rPr lang="en-US" altLang="en-US" sz="1800" smtClean="0"/>
              <a:t>&gt;] ]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r>
              <a:rPr lang="en-US" altLang="en-US" sz="180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6265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438400" y="371475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70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In many programming languages a list is implemented as an array.</a:t>
            </a:r>
          </a:p>
          <a:p>
            <a:pPr lvl="1"/>
            <a:r>
              <a:rPr lang="en-US" altLang="en-US" sz="2000" smtClean="0"/>
              <a:t>This will likely be the term to look for if you are looking for a list-equivalent when learning a new language.</a:t>
            </a:r>
          </a:p>
          <a:p>
            <a:r>
              <a:rPr lang="en-US" altLang="en-US" sz="2400" smtClean="0"/>
              <a:t>Python lists have many of the characteristics of the arrays in other programming languages but they also have other features.</a:t>
            </a:r>
          </a:p>
        </p:txBody>
      </p:sp>
    </p:spTree>
    <p:extLst>
      <p:ext uri="{BB962C8B-B14F-4D97-AF65-F5344CB8AC3E}">
        <p14:creationId xmlns:p14="http://schemas.microsoft.com/office/powerpoint/2010/main" val="35463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/>
              <a:t>Name of the example program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</a:rPr>
              <a:t>display2DList.py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matrix 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(matrix[r])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Each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print(matrix[r][c],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print(matrix[2][0])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Creating And Initializing A Multi-Dimensional List In Python (2): Fixed Size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267200" y="2286000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67200" y="2819400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267200" y="3276600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4267200" y="3733800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58025" y="4498975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onsolas" panose="020B0609020204030204" pitchFamily="49" charset="0"/>
              </a:rPr>
              <a:t>012 (col)</a:t>
            </a:r>
          </a:p>
        </p:txBody>
      </p:sp>
    </p:spTree>
    <p:extLst>
      <p:ext uri="{BB962C8B-B14F-4D97-AF65-F5344CB8AC3E}">
        <p14:creationId xmlns:p14="http://schemas.microsoft.com/office/powerpoint/2010/main" val="372761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And Initializing A Multi-Dimensional List In Python (3)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General structure (Using loops</a:t>
            </a:r>
            <a:r>
              <a:rPr lang="en-US" sz="2400" dirty="0" smtClean="0">
                <a:ea typeface="+mn-ea"/>
                <a:cs typeface="+mn-cs"/>
              </a:rPr>
              <a:t>):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a variable that refers to an empty list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One loop (outer loop) traverses the rows. 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Each iteration of the outer loop creates a new 1D list</a:t>
            </a:r>
            <a:r>
              <a:rPr lang="en-US" sz="1800" dirty="0">
                <a:ea typeface="+mn-ea"/>
                <a:cs typeface="+mn-cs"/>
              </a:rPr>
              <a:t> </a:t>
            </a:r>
            <a:r>
              <a:rPr lang="en-US" sz="1800" dirty="0" smtClean="0">
                <a:ea typeface="+mn-ea"/>
                <a:cs typeface="+mn-cs"/>
              </a:rPr>
              <a:t>(empty at start)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Then the inner loop traverses the columns of the newly created 1D list creating and initializing each element in a fashion similar to how a single 1D list was created and initialized (add to end)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Repeat the process for each row in the list</a:t>
            </a: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11888" y="2563813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7200" y="2592388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3000" y="2278063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18300" y="22733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205663" y="22828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8263" y="2271713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c=3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200" y="1901825"/>
            <a:ext cx="1563688" cy="690563"/>
            <a:chOff x="4648200" y="1902023"/>
            <a:chExt cx="1562911" cy="689707"/>
          </a:xfrm>
        </p:grpSpPr>
        <p:sp>
          <p:nvSpPr>
            <p:cNvPr id="97296" name="TextBox 2"/>
            <p:cNvSpPr txBox="1">
              <a:spLocks noChangeArrowheads="1"/>
            </p:cNvSpPr>
            <p:nvPr/>
          </p:nvSpPr>
          <p:spPr bwMode="auto">
            <a:xfrm>
              <a:off x="4648200" y="1902023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Consolas" panose="020B0609020204030204" pitchFamily="49" charset="0"/>
                </a:rPr>
                <a:t>List ref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257497" y="2133511"/>
              <a:ext cx="953614" cy="45821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6211888" y="30051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37200" y="30337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89663" y="34623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14975" y="34909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latin typeface="Consolas" panose="020B0609020204030204" pitchFamily="49" charset="0"/>
              </a:rPr>
              <a:t>r =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80100" y="42672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1685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7" grpId="0" build="p" bldLvl="2"/>
      <p:bldP spid="2" grpId="0" animBg="1"/>
      <p:bldP spid="4" grpId="0"/>
      <p:bldP spid="8" grpId="0"/>
      <p:bldP spid="9" grpId="0"/>
      <p:bldP spid="10" grpId="0"/>
      <p:bldP spid="11" grpId="0"/>
      <p:bldP spid="15" grpId="0" animBg="1"/>
      <p:bldP spid="16" grpId="0"/>
      <p:bldP spid="17" grpId="0" animBg="1"/>
      <p:bldP spid="18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900" dirty="0">
                <a:ea typeface="ＭＳ Ｐゴシック" charset="0"/>
                <a:cs typeface="+mj-cs"/>
              </a:rPr>
              <a:t>Creating And Initializing A Multi-Dimensional List In Python (4)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Example (Using loops):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</a:rPr>
              <a:t>aGrid</a:t>
            </a:r>
            <a:r>
              <a:rPr lang="en-US" altLang="en-US" sz="1600" dirty="0" smtClean="0">
                <a:latin typeface="Consolas" panose="020B0609020204030204" pitchFamily="49" charset="0"/>
              </a:rPr>
              <a:t> = []                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Create a reference to the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for r in range (0, 3, 1): 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Outer loop runs once for each row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aGrid.append</a:t>
            </a:r>
            <a:r>
              <a:rPr lang="en-US" altLang="en-US" sz="1600" dirty="0" smtClean="0">
                <a:latin typeface="Consolas" panose="020B0609020204030204" pitchFamily="49" charset="0"/>
              </a:rPr>
              <a:t> ([])     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Create an empty row (a 1D list)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for c in range (0, 3, 1):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Inner loop runs once for each column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aGrid</a:t>
            </a:r>
            <a:r>
              <a:rPr lang="en-US" altLang="en-US" sz="1600" dirty="0" smtClean="0">
                <a:latin typeface="Consolas" panose="020B0609020204030204" pitchFamily="49" charset="0"/>
              </a:rPr>
              <a:t>[r].append (" ")  </a:t>
            </a:r>
            <a:r>
              <a:rPr lang="en-US" altLang="en-US" sz="1600" b="1" dirty="0" smtClean="0">
                <a:latin typeface="Consolas" panose="020B0609020204030204" pitchFamily="49" charset="0"/>
              </a:rPr>
              <a:t># Create and initialize each element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b="1" dirty="0" smtClean="0">
                <a:latin typeface="Consolas" panose="020B0609020204030204" pitchFamily="49" charset="0"/>
              </a:rPr>
              <a:t>                               # (space) of the 1D list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61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 2D List Program: A Character-Based Grid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Name of the example program: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simple_grid.py</a:t>
            </a:r>
          </a:p>
          <a:p>
            <a:pPr marL="0" indent="0">
              <a:buFont typeface="Arial" charset="0"/>
              <a:buChar char="•"/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1800" dirty="0" err="1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= []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	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r in range (0,2,1):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aGrid.append ([])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for c in range (0,3,1):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  aGrid[r].append (str(r+c))	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r in range (0,2,1):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for c in range (0,3,1):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print(matrix[r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][c], end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="")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print()</a:t>
            </a:r>
          </a:p>
        </p:txBody>
      </p:sp>
    </p:spTree>
    <p:extLst>
      <p:ext uri="{BB962C8B-B14F-4D97-AF65-F5344CB8AC3E}">
        <p14:creationId xmlns:p14="http://schemas.microsoft.com/office/powerpoint/2010/main" val="10301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Quick Note” List Elements Need Not Store The Same Data Type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This is one of the differences between Python lists and arrays in other languages</a:t>
            </a:r>
          </a:p>
          <a:p>
            <a:r>
              <a:rPr lang="en-US" altLang="en-US" sz="240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aList = [“James”, “Tam”, “210-9455”, 707]</a:t>
            </a:r>
          </a:p>
        </p:txBody>
      </p:sp>
    </p:spTree>
    <p:extLst>
      <p:ext uri="{BB962C8B-B14F-4D97-AF65-F5344CB8AC3E}">
        <p14:creationId xmlns:p14="http://schemas.microsoft.com/office/powerpoint/2010/main" val="131142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References And Strings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It’s similar to how references and lists work</a:t>
            </a:r>
            <a:endParaRPr lang="en-CA" dirty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672255" y="2305050"/>
            <a:ext cx="1600200" cy="457200"/>
            <a:chOff x="2667000" y="1852611"/>
            <a:chExt cx="1600200" cy="457200"/>
          </a:xfrm>
        </p:grpSpPr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2667000" y="185261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03504"/>
              </p:ext>
            </p:extLst>
          </p:nvPr>
        </p:nvGraphicFramePr>
        <p:xfrm>
          <a:off x="6177455" y="1747837"/>
          <a:ext cx="251460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958255" y="1752600"/>
            <a:ext cx="1219200" cy="1552575"/>
            <a:chOff x="4953000" y="1300163"/>
            <a:chExt cx="1219200" cy="155257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29855" y="234315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“hi”</a:t>
            </a:r>
          </a:p>
        </p:txBody>
      </p: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2672255" y="2890837"/>
            <a:ext cx="1600200" cy="457200"/>
            <a:chOff x="2667000" y="2438397"/>
            <a:chExt cx="1600200" cy="457200"/>
          </a:xfrm>
        </p:grpSpPr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2667000" y="243839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s2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3124200" y="24574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16" name="Freeform 15"/>
          <p:cNvSpPr/>
          <p:nvPr/>
        </p:nvSpPr>
        <p:spPr>
          <a:xfrm>
            <a:off x="4162918" y="2224087"/>
            <a:ext cx="2143125" cy="228600"/>
          </a:xfrm>
          <a:custGeom>
            <a:avLst/>
            <a:gdLst>
              <a:gd name="connsiteX0" fmla="*/ 0 w 2143423"/>
              <a:gd name="connsiteY0" fmla="*/ 228600 h 228600"/>
              <a:gd name="connsiteX1" fmla="*/ 71437 w 2143423"/>
              <a:gd name="connsiteY1" fmla="*/ 185738 h 228600"/>
              <a:gd name="connsiteX2" fmla="*/ 128587 w 2143423"/>
              <a:gd name="connsiteY2" fmla="*/ 157163 h 228600"/>
              <a:gd name="connsiteX3" fmla="*/ 157162 w 2143423"/>
              <a:gd name="connsiteY3" fmla="*/ 114300 h 228600"/>
              <a:gd name="connsiteX4" fmla="*/ 300037 w 2143423"/>
              <a:gd name="connsiteY4" fmla="*/ 42863 h 228600"/>
              <a:gd name="connsiteX5" fmla="*/ 371475 w 2143423"/>
              <a:gd name="connsiteY5" fmla="*/ 28575 h 228600"/>
              <a:gd name="connsiteX6" fmla="*/ 1643062 w 2143423"/>
              <a:gd name="connsiteY6" fmla="*/ 14288 h 228600"/>
              <a:gd name="connsiteX7" fmla="*/ 1885950 w 2143423"/>
              <a:gd name="connsiteY7" fmla="*/ 0 h 228600"/>
              <a:gd name="connsiteX8" fmla="*/ 1957387 w 2143423"/>
              <a:gd name="connsiteY8" fmla="*/ 14288 h 228600"/>
              <a:gd name="connsiteX9" fmla="*/ 2043112 w 2143423"/>
              <a:gd name="connsiteY9" fmla="*/ 42863 h 228600"/>
              <a:gd name="connsiteX10" fmla="*/ 2071687 w 2143423"/>
              <a:gd name="connsiteY10" fmla="*/ 85725 h 228600"/>
              <a:gd name="connsiteX11" fmla="*/ 2114550 w 2143423"/>
              <a:gd name="connsiteY11" fmla="*/ 100013 h 228600"/>
              <a:gd name="connsiteX12" fmla="*/ 2143125 w 2143423"/>
              <a:gd name="connsiteY12" fmla="*/ 1714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423" h="228600">
                <a:moveTo>
                  <a:pt x="0" y="228600"/>
                </a:moveTo>
                <a:cubicBezTo>
                  <a:pt x="23812" y="214313"/>
                  <a:pt x="47162" y="199224"/>
                  <a:pt x="71437" y="185738"/>
                </a:cubicBezTo>
                <a:cubicBezTo>
                  <a:pt x="90055" y="175395"/>
                  <a:pt x="112225" y="170798"/>
                  <a:pt x="128587" y="157163"/>
                </a:cubicBezTo>
                <a:cubicBezTo>
                  <a:pt x="141779" y="146170"/>
                  <a:pt x="144239" y="125608"/>
                  <a:pt x="157162" y="114300"/>
                </a:cubicBezTo>
                <a:cubicBezTo>
                  <a:pt x="219921" y="59386"/>
                  <a:pt x="232043" y="57973"/>
                  <a:pt x="300037" y="42863"/>
                </a:cubicBezTo>
                <a:cubicBezTo>
                  <a:pt x="323743" y="37595"/>
                  <a:pt x="347196" y="29092"/>
                  <a:pt x="371475" y="28575"/>
                </a:cubicBezTo>
                <a:cubicBezTo>
                  <a:pt x="795268" y="19558"/>
                  <a:pt x="1219200" y="19050"/>
                  <a:pt x="1643062" y="14288"/>
                </a:cubicBezTo>
                <a:cubicBezTo>
                  <a:pt x="1724025" y="9525"/>
                  <a:pt x="1804847" y="0"/>
                  <a:pt x="1885950" y="0"/>
                </a:cubicBezTo>
                <a:cubicBezTo>
                  <a:pt x="1910234" y="0"/>
                  <a:pt x="1933959" y="7898"/>
                  <a:pt x="1957387" y="14288"/>
                </a:cubicBezTo>
                <a:cubicBezTo>
                  <a:pt x="1986446" y="22213"/>
                  <a:pt x="2043112" y="42863"/>
                  <a:pt x="2043112" y="42863"/>
                </a:cubicBezTo>
                <a:cubicBezTo>
                  <a:pt x="2052637" y="57150"/>
                  <a:pt x="2058278" y="74998"/>
                  <a:pt x="2071687" y="85725"/>
                </a:cubicBezTo>
                <a:cubicBezTo>
                  <a:pt x="2083447" y="95133"/>
                  <a:pt x="2102790" y="90605"/>
                  <a:pt x="2114550" y="100013"/>
                </a:cubicBezTo>
                <a:cubicBezTo>
                  <a:pt x="2148409" y="127100"/>
                  <a:pt x="2143125" y="138851"/>
                  <a:pt x="2143125" y="171450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4205780" y="2638425"/>
            <a:ext cx="2157413" cy="542925"/>
          </a:xfrm>
          <a:custGeom>
            <a:avLst/>
            <a:gdLst>
              <a:gd name="connsiteX0" fmla="*/ 0 w 2157413"/>
              <a:gd name="connsiteY0" fmla="*/ 542925 h 542925"/>
              <a:gd name="connsiteX1" fmla="*/ 328613 w 2157413"/>
              <a:gd name="connsiteY1" fmla="*/ 528637 h 542925"/>
              <a:gd name="connsiteX2" fmla="*/ 400050 w 2157413"/>
              <a:gd name="connsiteY2" fmla="*/ 514350 h 542925"/>
              <a:gd name="connsiteX3" fmla="*/ 457200 w 2157413"/>
              <a:gd name="connsiteY3" fmla="*/ 485775 h 542925"/>
              <a:gd name="connsiteX4" fmla="*/ 885825 w 2157413"/>
              <a:gd name="connsiteY4" fmla="*/ 471487 h 542925"/>
              <a:gd name="connsiteX5" fmla="*/ 1328738 w 2157413"/>
              <a:gd name="connsiteY5" fmla="*/ 442912 h 542925"/>
              <a:gd name="connsiteX6" fmla="*/ 1500188 w 2157413"/>
              <a:gd name="connsiteY6" fmla="*/ 428625 h 542925"/>
              <a:gd name="connsiteX7" fmla="*/ 1643063 w 2157413"/>
              <a:gd name="connsiteY7" fmla="*/ 371475 h 542925"/>
              <a:gd name="connsiteX8" fmla="*/ 1685925 w 2157413"/>
              <a:gd name="connsiteY8" fmla="*/ 357187 h 542925"/>
              <a:gd name="connsiteX9" fmla="*/ 1785938 w 2157413"/>
              <a:gd name="connsiteY9" fmla="*/ 300037 h 542925"/>
              <a:gd name="connsiteX10" fmla="*/ 1871663 w 2157413"/>
              <a:gd name="connsiteY10" fmla="*/ 257175 h 542925"/>
              <a:gd name="connsiteX11" fmla="*/ 1914525 w 2157413"/>
              <a:gd name="connsiteY11" fmla="*/ 228600 h 542925"/>
              <a:gd name="connsiteX12" fmla="*/ 1957388 w 2157413"/>
              <a:gd name="connsiteY12" fmla="*/ 185737 h 542925"/>
              <a:gd name="connsiteX13" fmla="*/ 2043113 w 2157413"/>
              <a:gd name="connsiteY13" fmla="*/ 157162 h 542925"/>
              <a:gd name="connsiteX14" fmla="*/ 2085975 w 2157413"/>
              <a:gd name="connsiteY14" fmla="*/ 114300 h 542925"/>
              <a:gd name="connsiteX15" fmla="*/ 2157413 w 2157413"/>
              <a:gd name="connsiteY15" fmla="*/ 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57413" h="542925">
                <a:moveTo>
                  <a:pt x="0" y="542925"/>
                </a:moveTo>
                <a:cubicBezTo>
                  <a:pt x="109538" y="538162"/>
                  <a:pt x="219250" y="536449"/>
                  <a:pt x="328613" y="528637"/>
                </a:cubicBezTo>
                <a:cubicBezTo>
                  <a:pt x="352835" y="526907"/>
                  <a:pt x="377012" y="522029"/>
                  <a:pt x="400050" y="514350"/>
                </a:cubicBezTo>
                <a:cubicBezTo>
                  <a:pt x="420256" y="507615"/>
                  <a:pt x="435984" y="487647"/>
                  <a:pt x="457200" y="485775"/>
                </a:cubicBezTo>
                <a:cubicBezTo>
                  <a:pt x="599601" y="473210"/>
                  <a:pt x="742950" y="476250"/>
                  <a:pt x="885825" y="471487"/>
                </a:cubicBezTo>
                <a:cubicBezTo>
                  <a:pt x="1057638" y="414219"/>
                  <a:pt x="892708" y="464713"/>
                  <a:pt x="1328738" y="442912"/>
                </a:cubicBezTo>
                <a:cubicBezTo>
                  <a:pt x="1386015" y="440048"/>
                  <a:pt x="1443038" y="433387"/>
                  <a:pt x="1500188" y="428625"/>
                </a:cubicBezTo>
                <a:cubicBezTo>
                  <a:pt x="1584281" y="386578"/>
                  <a:pt x="1537129" y="406787"/>
                  <a:pt x="1643063" y="371475"/>
                </a:cubicBezTo>
                <a:lnTo>
                  <a:pt x="1685925" y="357187"/>
                </a:lnTo>
                <a:cubicBezTo>
                  <a:pt x="1824119" y="253542"/>
                  <a:pt x="1676847" y="354583"/>
                  <a:pt x="1785938" y="300037"/>
                </a:cubicBezTo>
                <a:cubicBezTo>
                  <a:pt x="1896718" y="244647"/>
                  <a:pt x="1763932" y="293084"/>
                  <a:pt x="1871663" y="257175"/>
                </a:cubicBezTo>
                <a:cubicBezTo>
                  <a:pt x="1885950" y="247650"/>
                  <a:pt x="1901334" y="239593"/>
                  <a:pt x="1914525" y="228600"/>
                </a:cubicBezTo>
                <a:cubicBezTo>
                  <a:pt x="1930047" y="215665"/>
                  <a:pt x="1939725" y="195550"/>
                  <a:pt x="1957388" y="185737"/>
                </a:cubicBezTo>
                <a:cubicBezTo>
                  <a:pt x="1983718" y="171109"/>
                  <a:pt x="2043113" y="157162"/>
                  <a:pt x="2043113" y="157162"/>
                </a:cubicBezTo>
                <a:cubicBezTo>
                  <a:pt x="2057400" y="142875"/>
                  <a:pt x="2073570" y="130249"/>
                  <a:pt x="2085975" y="114300"/>
                </a:cubicBezTo>
                <a:cubicBezTo>
                  <a:pt x="2130113" y="57551"/>
                  <a:pt x="2133633" y="47559"/>
                  <a:pt x="2157413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72802" y="1747837"/>
            <a:ext cx="2209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7429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9715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00" kern="1200" baseline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"hi"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s1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5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build="p" bldLvl="2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178050" cy="2514600"/>
          </a:xfrm>
        </p:spPr>
        <p:txBody>
          <a:bodyPr/>
          <a:lstStyle/>
          <a:p>
            <a:r>
              <a:rPr lang="en-US" altLang="en-US" dirty="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s1 = "hi"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s2 = s1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s1 = "hey"</a:t>
            </a:r>
          </a:p>
        </p:txBody>
      </p:sp>
      <p:grpSp>
        <p:nvGrpSpPr>
          <p:cNvPr id="41988" name="Group 15"/>
          <p:cNvGrpSpPr>
            <a:grpSpLocks/>
          </p:cNvGrpSpPr>
          <p:nvPr/>
        </p:nvGrpSpPr>
        <p:grpSpPr bwMode="auto">
          <a:xfrm>
            <a:off x="2667000" y="1852613"/>
            <a:ext cx="1600200" cy="457200"/>
            <a:chOff x="2667000" y="1852611"/>
            <a:chExt cx="1600200" cy="457200"/>
          </a:xfrm>
        </p:grpSpPr>
        <p:sp>
          <p:nvSpPr>
            <p:cNvPr id="42012" name="TextBox 3"/>
            <p:cNvSpPr txBox="1">
              <a:spLocks noChangeArrowheads="1"/>
            </p:cNvSpPr>
            <p:nvPr/>
          </p:nvSpPr>
          <p:spPr bwMode="auto">
            <a:xfrm>
              <a:off x="2667000" y="185261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42013" name="TextBox 4"/>
            <p:cNvSpPr txBox="1">
              <a:spLocks noChangeArrowheads="1"/>
            </p:cNvSpPr>
            <p:nvPr/>
          </p:nvSpPr>
          <p:spPr bwMode="auto">
            <a:xfrm>
              <a:off x="3124200" y="1871661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72200" y="1295400"/>
          <a:ext cx="251460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1999" name="Group 9"/>
          <p:cNvGrpSpPr>
            <a:grpSpLocks/>
          </p:cNvGrpSpPr>
          <p:nvPr/>
        </p:nvGrpSpPr>
        <p:grpSpPr bwMode="auto">
          <a:xfrm>
            <a:off x="4953000" y="1300163"/>
            <a:ext cx="1219200" cy="1552575"/>
            <a:chOff x="4953000" y="1300163"/>
            <a:chExt cx="1219200" cy="1552573"/>
          </a:xfrm>
        </p:grpSpPr>
        <p:sp>
          <p:nvSpPr>
            <p:cNvPr id="42009" name="TextBox 6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2010" name="TextBox 7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2011" name="TextBox 8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42000" name="TextBox 10"/>
          <p:cNvSpPr txBox="1">
            <a:spLocks noChangeArrowheads="1"/>
          </p:cNvSpPr>
          <p:nvPr/>
        </p:nvSpPr>
        <p:spPr bwMode="auto">
          <a:xfrm>
            <a:off x="6324600" y="1890713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“hi”</a:t>
            </a:r>
          </a:p>
        </p:txBody>
      </p:sp>
      <p:grpSp>
        <p:nvGrpSpPr>
          <p:cNvPr id="42001" name="Group 16"/>
          <p:cNvGrpSpPr>
            <a:grpSpLocks/>
          </p:cNvGrpSpPr>
          <p:nvPr/>
        </p:nvGrpSpPr>
        <p:grpSpPr bwMode="auto">
          <a:xfrm>
            <a:off x="2667000" y="2438400"/>
            <a:ext cx="1600200" cy="457200"/>
            <a:chOff x="2667000" y="2438397"/>
            <a:chExt cx="1600200" cy="457200"/>
          </a:xfrm>
        </p:grpSpPr>
        <p:sp>
          <p:nvSpPr>
            <p:cNvPr id="42007" name="TextBox 11"/>
            <p:cNvSpPr txBox="1">
              <a:spLocks noChangeArrowheads="1"/>
            </p:cNvSpPr>
            <p:nvPr/>
          </p:nvSpPr>
          <p:spPr bwMode="auto">
            <a:xfrm>
              <a:off x="2667000" y="2438397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s2</a:t>
              </a:r>
            </a:p>
          </p:txBody>
        </p:sp>
        <p:sp>
          <p:nvSpPr>
            <p:cNvPr id="42008" name="TextBox 12"/>
            <p:cNvSpPr txBox="1">
              <a:spLocks noChangeArrowheads="1"/>
            </p:cNvSpPr>
            <p:nvPr/>
          </p:nvSpPr>
          <p:spPr bwMode="auto">
            <a:xfrm>
              <a:off x="3124200" y="24574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18" name="Freeform 17"/>
          <p:cNvSpPr/>
          <p:nvPr/>
        </p:nvSpPr>
        <p:spPr>
          <a:xfrm>
            <a:off x="4200525" y="2185988"/>
            <a:ext cx="2157413" cy="542925"/>
          </a:xfrm>
          <a:custGeom>
            <a:avLst/>
            <a:gdLst>
              <a:gd name="connsiteX0" fmla="*/ 0 w 2157413"/>
              <a:gd name="connsiteY0" fmla="*/ 542925 h 542925"/>
              <a:gd name="connsiteX1" fmla="*/ 328613 w 2157413"/>
              <a:gd name="connsiteY1" fmla="*/ 528637 h 542925"/>
              <a:gd name="connsiteX2" fmla="*/ 400050 w 2157413"/>
              <a:gd name="connsiteY2" fmla="*/ 514350 h 542925"/>
              <a:gd name="connsiteX3" fmla="*/ 457200 w 2157413"/>
              <a:gd name="connsiteY3" fmla="*/ 485775 h 542925"/>
              <a:gd name="connsiteX4" fmla="*/ 885825 w 2157413"/>
              <a:gd name="connsiteY4" fmla="*/ 471487 h 542925"/>
              <a:gd name="connsiteX5" fmla="*/ 1328738 w 2157413"/>
              <a:gd name="connsiteY5" fmla="*/ 442912 h 542925"/>
              <a:gd name="connsiteX6" fmla="*/ 1500188 w 2157413"/>
              <a:gd name="connsiteY6" fmla="*/ 428625 h 542925"/>
              <a:gd name="connsiteX7" fmla="*/ 1643063 w 2157413"/>
              <a:gd name="connsiteY7" fmla="*/ 371475 h 542925"/>
              <a:gd name="connsiteX8" fmla="*/ 1685925 w 2157413"/>
              <a:gd name="connsiteY8" fmla="*/ 357187 h 542925"/>
              <a:gd name="connsiteX9" fmla="*/ 1785938 w 2157413"/>
              <a:gd name="connsiteY9" fmla="*/ 300037 h 542925"/>
              <a:gd name="connsiteX10" fmla="*/ 1871663 w 2157413"/>
              <a:gd name="connsiteY10" fmla="*/ 257175 h 542925"/>
              <a:gd name="connsiteX11" fmla="*/ 1914525 w 2157413"/>
              <a:gd name="connsiteY11" fmla="*/ 228600 h 542925"/>
              <a:gd name="connsiteX12" fmla="*/ 1957388 w 2157413"/>
              <a:gd name="connsiteY12" fmla="*/ 185737 h 542925"/>
              <a:gd name="connsiteX13" fmla="*/ 2043113 w 2157413"/>
              <a:gd name="connsiteY13" fmla="*/ 157162 h 542925"/>
              <a:gd name="connsiteX14" fmla="*/ 2085975 w 2157413"/>
              <a:gd name="connsiteY14" fmla="*/ 114300 h 542925"/>
              <a:gd name="connsiteX15" fmla="*/ 2157413 w 2157413"/>
              <a:gd name="connsiteY15" fmla="*/ 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57413" h="542925">
                <a:moveTo>
                  <a:pt x="0" y="542925"/>
                </a:moveTo>
                <a:cubicBezTo>
                  <a:pt x="109538" y="538162"/>
                  <a:pt x="219250" y="536449"/>
                  <a:pt x="328613" y="528637"/>
                </a:cubicBezTo>
                <a:cubicBezTo>
                  <a:pt x="352835" y="526907"/>
                  <a:pt x="377012" y="522029"/>
                  <a:pt x="400050" y="514350"/>
                </a:cubicBezTo>
                <a:cubicBezTo>
                  <a:pt x="420256" y="507615"/>
                  <a:pt x="435984" y="487647"/>
                  <a:pt x="457200" y="485775"/>
                </a:cubicBezTo>
                <a:cubicBezTo>
                  <a:pt x="599601" y="473210"/>
                  <a:pt x="742950" y="476250"/>
                  <a:pt x="885825" y="471487"/>
                </a:cubicBezTo>
                <a:cubicBezTo>
                  <a:pt x="1057638" y="414219"/>
                  <a:pt x="892708" y="464713"/>
                  <a:pt x="1328738" y="442912"/>
                </a:cubicBezTo>
                <a:cubicBezTo>
                  <a:pt x="1386015" y="440048"/>
                  <a:pt x="1443038" y="433387"/>
                  <a:pt x="1500188" y="428625"/>
                </a:cubicBezTo>
                <a:cubicBezTo>
                  <a:pt x="1584281" y="386578"/>
                  <a:pt x="1537129" y="406787"/>
                  <a:pt x="1643063" y="371475"/>
                </a:cubicBezTo>
                <a:lnTo>
                  <a:pt x="1685925" y="357187"/>
                </a:lnTo>
                <a:cubicBezTo>
                  <a:pt x="1824119" y="253542"/>
                  <a:pt x="1676847" y="354583"/>
                  <a:pt x="1785938" y="300037"/>
                </a:cubicBezTo>
                <a:cubicBezTo>
                  <a:pt x="1896718" y="244647"/>
                  <a:pt x="1763932" y="293084"/>
                  <a:pt x="1871663" y="257175"/>
                </a:cubicBezTo>
                <a:cubicBezTo>
                  <a:pt x="1885950" y="247650"/>
                  <a:pt x="1901334" y="239593"/>
                  <a:pt x="1914525" y="228600"/>
                </a:cubicBezTo>
                <a:cubicBezTo>
                  <a:pt x="1930047" y="215665"/>
                  <a:pt x="1939725" y="195550"/>
                  <a:pt x="1957388" y="185737"/>
                </a:cubicBezTo>
                <a:cubicBezTo>
                  <a:pt x="1983718" y="171109"/>
                  <a:pt x="2043113" y="157162"/>
                  <a:pt x="2043113" y="157162"/>
                </a:cubicBezTo>
                <a:cubicBezTo>
                  <a:pt x="2057400" y="142875"/>
                  <a:pt x="2073570" y="130249"/>
                  <a:pt x="2085975" y="114300"/>
                </a:cubicBezTo>
                <a:cubicBezTo>
                  <a:pt x="2130113" y="57551"/>
                  <a:pt x="2133633" y="47559"/>
                  <a:pt x="2157413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2003" name="TextBox 18"/>
          <p:cNvSpPr txBox="1">
            <a:spLocks noChangeArrowheads="1"/>
          </p:cNvSpPr>
          <p:nvPr/>
        </p:nvSpPr>
        <p:spPr bwMode="auto">
          <a:xfrm>
            <a:off x="6324600" y="2590800"/>
            <a:ext cx="11287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“hey”</a:t>
            </a:r>
          </a:p>
        </p:txBody>
      </p:sp>
      <p:sp>
        <p:nvSpPr>
          <p:cNvPr id="14" name="Freeform 13"/>
          <p:cNvSpPr/>
          <p:nvPr/>
        </p:nvSpPr>
        <p:spPr>
          <a:xfrm>
            <a:off x="2635250" y="2171700"/>
            <a:ext cx="3879850" cy="1114425"/>
          </a:xfrm>
          <a:custGeom>
            <a:avLst/>
            <a:gdLst>
              <a:gd name="connsiteX0" fmla="*/ 622550 w 3880100"/>
              <a:gd name="connsiteY0" fmla="*/ 0 h 1114425"/>
              <a:gd name="connsiteX1" fmla="*/ 479675 w 3880100"/>
              <a:gd name="connsiteY1" fmla="*/ 14288 h 1114425"/>
              <a:gd name="connsiteX2" fmla="*/ 436813 w 3880100"/>
              <a:gd name="connsiteY2" fmla="*/ 42863 h 1114425"/>
              <a:gd name="connsiteX3" fmla="*/ 351088 w 3880100"/>
              <a:gd name="connsiteY3" fmla="*/ 57150 h 1114425"/>
              <a:gd name="connsiteX4" fmla="*/ 265363 w 3880100"/>
              <a:gd name="connsiteY4" fmla="*/ 85725 h 1114425"/>
              <a:gd name="connsiteX5" fmla="*/ 193925 w 3880100"/>
              <a:gd name="connsiteY5" fmla="*/ 157163 h 1114425"/>
              <a:gd name="connsiteX6" fmla="*/ 122488 w 3880100"/>
              <a:gd name="connsiteY6" fmla="*/ 242888 h 1114425"/>
              <a:gd name="connsiteX7" fmla="*/ 93913 w 3880100"/>
              <a:gd name="connsiteY7" fmla="*/ 285750 h 1114425"/>
              <a:gd name="connsiteX8" fmla="*/ 22475 w 3880100"/>
              <a:gd name="connsiteY8" fmla="*/ 400050 h 1114425"/>
              <a:gd name="connsiteX9" fmla="*/ 22475 w 3880100"/>
              <a:gd name="connsiteY9" fmla="*/ 742950 h 1114425"/>
              <a:gd name="connsiteX10" fmla="*/ 36763 w 3880100"/>
              <a:gd name="connsiteY10" fmla="*/ 785813 h 1114425"/>
              <a:gd name="connsiteX11" fmla="*/ 79625 w 3880100"/>
              <a:gd name="connsiteY11" fmla="*/ 814388 h 1114425"/>
              <a:gd name="connsiteX12" fmla="*/ 193925 w 3880100"/>
              <a:gd name="connsiteY12" fmla="*/ 914400 h 1114425"/>
              <a:gd name="connsiteX13" fmla="*/ 251075 w 3880100"/>
              <a:gd name="connsiteY13" fmla="*/ 928688 h 1114425"/>
              <a:gd name="connsiteX14" fmla="*/ 479675 w 3880100"/>
              <a:gd name="connsiteY14" fmla="*/ 971550 h 1114425"/>
              <a:gd name="connsiteX15" fmla="*/ 622550 w 3880100"/>
              <a:gd name="connsiteY15" fmla="*/ 1014413 h 1114425"/>
              <a:gd name="connsiteX16" fmla="*/ 665413 w 3880100"/>
              <a:gd name="connsiteY16" fmla="*/ 1028700 h 1114425"/>
              <a:gd name="connsiteX17" fmla="*/ 1065463 w 3880100"/>
              <a:gd name="connsiteY17" fmla="*/ 1071563 h 1114425"/>
              <a:gd name="connsiteX18" fmla="*/ 1336925 w 3880100"/>
              <a:gd name="connsiteY18" fmla="*/ 1114425 h 1114425"/>
              <a:gd name="connsiteX19" fmla="*/ 1808413 w 3880100"/>
              <a:gd name="connsiteY19" fmla="*/ 1100138 h 1114425"/>
              <a:gd name="connsiteX20" fmla="*/ 1979863 w 3880100"/>
              <a:gd name="connsiteY20" fmla="*/ 1085850 h 1114425"/>
              <a:gd name="connsiteX21" fmla="*/ 2322763 w 3880100"/>
              <a:gd name="connsiteY21" fmla="*/ 1071563 h 1114425"/>
              <a:gd name="connsiteX22" fmla="*/ 2365625 w 3880100"/>
              <a:gd name="connsiteY22" fmla="*/ 1057275 h 1114425"/>
              <a:gd name="connsiteX23" fmla="*/ 3265738 w 3880100"/>
              <a:gd name="connsiteY23" fmla="*/ 1028700 h 1114425"/>
              <a:gd name="connsiteX24" fmla="*/ 3422900 w 3880100"/>
              <a:gd name="connsiteY24" fmla="*/ 971550 h 1114425"/>
              <a:gd name="connsiteX25" fmla="*/ 3508625 w 3880100"/>
              <a:gd name="connsiteY25" fmla="*/ 957263 h 1114425"/>
              <a:gd name="connsiteX26" fmla="*/ 3565775 w 3880100"/>
              <a:gd name="connsiteY26" fmla="*/ 928688 h 1114425"/>
              <a:gd name="connsiteX27" fmla="*/ 3651500 w 3880100"/>
              <a:gd name="connsiteY27" fmla="*/ 914400 h 1114425"/>
              <a:gd name="connsiteX28" fmla="*/ 3722938 w 3880100"/>
              <a:gd name="connsiteY28" fmla="*/ 900113 h 1114425"/>
              <a:gd name="connsiteX29" fmla="*/ 3808663 w 3880100"/>
              <a:gd name="connsiteY29" fmla="*/ 871538 h 1114425"/>
              <a:gd name="connsiteX30" fmla="*/ 3865813 w 3880100"/>
              <a:gd name="connsiteY30" fmla="*/ 771525 h 1114425"/>
              <a:gd name="connsiteX31" fmla="*/ 3880100 w 3880100"/>
              <a:gd name="connsiteY31" fmla="*/ 728663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80100" h="1114425">
                <a:moveTo>
                  <a:pt x="622550" y="0"/>
                </a:moveTo>
                <a:cubicBezTo>
                  <a:pt x="574925" y="4763"/>
                  <a:pt x="526312" y="3526"/>
                  <a:pt x="479675" y="14288"/>
                </a:cubicBezTo>
                <a:cubicBezTo>
                  <a:pt x="462943" y="18149"/>
                  <a:pt x="453103" y="37433"/>
                  <a:pt x="436813" y="42863"/>
                </a:cubicBezTo>
                <a:cubicBezTo>
                  <a:pt x="409330" y="52024"/>
                  <a:pt x="379663" y="52388"/>
                  <a:pt x="351088" y="57150"/>
                </a:cubicBezTo>
                <a:cubicBezTo>
                  <a:pt x="322513" y="66675"/>
                  <a:pt x="282071" y="60663"/>
                  <a:pt x="265363" y="85725"/>
                </a:cubicBezTo>
                <a:cubicBezTo>
                  <a:pt x="227263" y="142876"/>
                  <a:pt x="251076" y="119063"/>
                  <a:pt x="193925" y="157163"/>
                </a:cubicBezTo>
                <a:cubicBezTo>
                  <a:pt x="122979" y="263581"/>
                  <a:pt x="214161" y="132879"/>
                  <a:pt x="122488" y="242888"/>
                </a:cubicBezTo>
                <a:cubicBezTo>
                  <a:pt x="111495" y="256079"/>
                  <a:pt x="103894" y="271777"/>
                  <a:pt x="93913" y="285750"/>
                </a:cubicBezTo>
                <a:cubicBezTo>
                  <a:pt x="32089" y="372303"/>
                  <a:pt x="67229" y="310542"/>
                  <a:pt x="22475" y="400050"/>
                </a:cubicBezTo>
                <a:cubicBezTo>
                  <a:pt x="-13218" y="542825"/>
                  <a:pt x="-1166" y="471082"/>
                  <a:pt x="22475" y="742950"/>
                </a:cubicBezTo>
                <a:cubicBezTo>
                  <a:pt x="23780" y="757954"/>
                  <a:pt x="27355" y="774053"/>
                  <a:pt x="36763" y="785813"/>
                </a:cubicBezTo>
                <a:cubicBezTo>
                  <a:pt x="47490" y="799222"/>
                  <a:pt x="65338" y="804863"/>
                  <a:pt x="79625" y="814388"/>
                </a:cubicBezTo>
                <a:cubicBezTo>
                  <a:pt x="110582" y="860822"/>
                  <a:pt x="127250" y="897731"/>
                  <a:pt x="193925" y="914400"/>
                </a:cubicBezTo>
                <a:cubicBezTo>
                  <a:pt x="212975" y="919163"/>
                  <a:pt x="232689" y="921793"/>
                  <a:pt x="251075" y="928688"/>
                </a:cubicBezTo>
                <a:cubicBezTo>
                  <a:pt x="405992" y="986782"/>
                  <a:pt x="161867" y="945067"/>
                  <a:pt x="479675" y="971550"/>
                </a:cubicBezTo>
                <a:cubicBezTo>
                  <a:pt x="683363" y="1039446"/>
                  <a:pt x="471421" y="971233"/>
                  <a:pt x="622550" y="1014413"/>
                </a:cubicBezTo>
                <a:cubicBezTo>
                  <a:pt x="637031" y="1018550"/>
                  <a:pt x="650711" y="1025433"/>
                  <a:pt x="665413" y="1028700"/>
                </a:cubicBezTo>
                <a:cubicBezTo>
                  <a:pt x="774749" y="1052997"/>
                  <a:pt x="1013419" y="1066832"/>
                  <a:pt x="1065463" y="1071563"/>
                </a:cubicBezTo>
                <a:cubicBezTo>
                  <a:pt x="1147985" y="1088067"/>
                  <a:pt x="1265290" y="1112901"/>
                  <a:pt x="1336925" y="1114425"/>
                </a:cubicBezTo>
                <a:lnTo>
                  <a:pt x="1808413" y="1100138"/>
                </a:lnTo>
                <a:cubicBezTo>
                  <a:pt x="1865563" y="1095375"/>
                  <a:pt x="1922603" y="1089031"/>
                  <a:pt x="1979863" y="1085850"/>
                </a:cubicBezTo>
                <a:cubicBezTo>
                  <a:pt x="2094086" y="1079504"/>
                  <a:pt x="2208676" y="1080014"/>
                  <a:pt x="2322763" y="1071563"/>
                </a:cubicBezTo>
                <a:cubicBezTo>
                  <a:pt x="2337782" y="1070450"/>
                  <a:pt x="2350621" y="1058580"/>
                  <a:pt x="2365625" y="1057275"/>
                </a:cubicBezTo>
                <a:cubicBezTo>
                  <a:pt x="2571471" y="1039375"/>
                  <a:pt x="3167090" y="1030994"/>
                  <a:pt x="3265738" y="1028700"/>
                </a:cubicBezTo>
                <a:cubicBezTo>
                  <a:pt x="3298207" y="1015712"/>
                  <a:pt x="3391455" y="976791"/>
                  <a:pt x="3422900" y="971550"/>
                </a:cubicBezTo>
                <a:lnTo>
                  <a:pt x="3508625" y="957263"/>
                </a:lnTo>
                <a:cubicBezTo>
                  <a:pt x="3527675" y="947738"/>
                  <a:pt x="3545375" y="934808"/>
                  <a:pt x="3565775" y="928688"/>
                </a:cubicBezTo>
                <a:cubicBezTo>
                  <a:pt x="3593522" y="920364"/>
                  <a:pt x="3622998" y="919582"/>
                  <a:pt x="3651500" y="914400"/>
                </a:cubicBezTo>
                <a:cubicBezTo>
                  <a:pt x="3675393" y="910056"/>
                  <a:pt x="3699509" y="906503"/>
                  <a:pt x="3722938" y="900113"/>
                </a:cubicBezTo>
                <a:cubicBezTo>
                  <a:pt x="3751997" y="892188"/>
                  <a:pt x="3808663" y="871538"/>
                  <a:pt x="3808663" y="871538"/>
                </a:cubicBezTo>
                <a:cubicBezTo>
                  <a:pt x="3837360" y="828492"/>
                  <a:pt x="3844061" y="822280"/>
                  <a:pt x="3865813" y="771525"/>
                </a:cubicBezTo>
                <a:cubicBezTo>
                  <a:pt x="3871745" y="757683"/>
                  <a:pt x="3880100" y="728663"/>
                  <a:pt x="3880100" y="728663"/>
                </a:cubicBezTo>
              </a:path>
            </a:pathLst>
          </a:custGeom>
          <a:noFill/>
          <a:ln>
            <a:solidFill>
              <a:srgbClr val="CC33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42963" y="3886200"/>
            <a:ext cx="7086600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a typeface="MS PGothic" panose="020B0600070205080204" pitchFamily="34" charset="-128"/>
              </a:rPr>
              <a:t>Note: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anose="020B0600070205080204" pitchFamily="34" charset="-128"/>
              </a:rPr>
              <a:t>The string and the reference to the string are separate e.g., s1 originally referred to the string “hi” but later it referred to the string “hey”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anose="020B0600070205080204" pitchFamily="34" charset="-128"/>
              </a:rPr>
              <a:t>The only way to access a string is through the reference</a:t>
            </a:r>
          </a:p>
        </p:txBody>
      </p:sp>
      <p:pic>
        <p:nvPicPr>
          <p:cNvPr id="4201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5322888"/>
            <a:ext cx="5729287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4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 (NEW)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Similar to lists the string can ONLY be accessed via an address.</a:t>
            </a:r>
          </a:p>
          <a:p>
            <a:r>
              <a:rPr lang="en-US" altLang="en-US" dirty="0" smtClean="0"/>
              <a:t>That is, if there are no references to a string then that string is lost.</a:t>
            </a:r>
          </a:p>
          <a:p>
            <a:r>
              <a:rPr lang="en-US" altLang="en-US" dirty="0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secret = input("Tell me your life’s secret")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67150" y="4648200"/>
          <a:ext cx="489585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3022" name="Group 7"/>
          <p:cNvGrpSpPr>
            <a:grpSpLocks/>
          </p:cNvGrpSpPr>
          <p:nvPr/>
        </p:nvGrpSpPr>
        <p:grpSpPr bwMode="auto">
          <a:xfrm>
            <a:off x="2647950" y="4676775"/>
            <a:ext cx="1219200" cy="1552575"/>
            <a:chOff x="4953000" y="1300163"/>
            <a:chExt cx="1219200" cy="1552573"/>
          </a:xfrm>
        </p:grpSpPr>
        <p:sp>
          <p:nvSpPr>
            <p:cNvPr id="43030" name="TextBox 8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3031" name="TextBox 9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3032" name="TextBox 10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28600" y="4795838"/>
            <a:ext cx="8458200" cy="862012"/>
            <a:chOff x="404812" y="3328988"/>
            <a:chExt cx="8458200" cy="862012"/>
          </a:xfrm>
        </p:grpSpPr>
        <p:grpSp>
          <p:nvGrpSpPr>
            <p:cNvPr id="43025" name="Group 17"/>
            <p:cNvGrpSpPr>
              <a:grpSpLocks/>
            </p:cNvGrpSpPr>
            <p:nvPr/>
          </p:nvGrpSpPr>
          <p:grpSpPr bwMode="auto">
            <a:xfrm>
              <a:off x="404812" y="3733800"/>
              <a:ext cx="8458200" cy="457200"/>
              <a:chOff x="152400" y="5205411"/>
              <a:chExt cx="8458200" cy="457200"/>
            </a:xfrm>
          </p:grpSpPr>
          <p:sp>
            <p:nvSpPr>
              <p:cNvPr id="43027" name="TextBox 4"/>
              <p:cNvSpPr txBox="1">
                <a:spLocks noChangeArrowheads="1"/>
              </p:cNvSpPr>
              <p:nvPr/>
            </p:nvSpPr>
            <p:spPr bwMode="auto">
              <a:xfrm>
                <a:off x="152400" y="5205411"/>
                <a:ext cx="1281112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Consolas" panose="020B0609020204030204" pitchFamily="49" charset="0"/>
                  </a:rPr>
                  <a:t>secret</a:t>
                </a:r>
              </a:p>
            </p:txBody>
          </p:sp>
          <p:sp>
            <p:nvSpPr>
              <p:cNvPr id="43028" name="TextBox 5"/>
              <p:cNvSpPr txBox="1">
                <a:spLocks noChangeArrowheads="1"/>
              </p:cNvSpPr>
              <p:nvPr/>
            </p:nvSpPr>
            <p:spPr bwMode="auto">
              <a:xfrm>
                <a:off x="1143000" y="5205411"/>
                <a:ext cx="1143000" cy="4191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b="1">
                    <a:latin typeface="Consolas" panose="020B0609020204030204" pitchFamily="49" charset="0"/>
                  </a:rPr>
                  <a:t>@ = 100</a:t>
                </a:r>
              </a:p>
              <a:p>
                <a:pPr eaLnBrk="1" hangingPunct="1"/>
                <a:endParaRPr lang="en-US" altLang="en-US"/>
              </a:p>
            </p:txBody>
          </p:sp>
          <p:sp>
            <p:nvSpPr>
              <p:cNvPr id="43029" name="TextBox 11"/>
              <p:cNvSpPr txBox="1">
                <a:spLocks noChangeArrowheads="1"/>
              </p:cNvSpPr>
              <p:nvPr/>
            </p:nvSpPr>
            <p:spPr bwMode="auto">
              <a:xfrm>
                <a:off x="4114800" y="5243511"/>
                <a:ext cx="4495800" cy="4000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Arial Black" panose="020B0A04020102020204" pitchFamily="34" charset="0"/>
                  </a:rPr>
                  <a:t>“I am really a secret agent spy”</a:t>
                </a:r>
              </a:p>
            </p:txBody>
          </p:sp>
        </p:grpSp>
        <p:sp>
          <p:nvSpPr>
            <p:cNvPr id="20" name="Freeform 19"/>
            <p:cNvSpPr/>
            <p:nvPr/>
          </p:nvSpPr>
          <p:spPr>
            <a:xfrm>
              <a:off x="2400300" y="3328988"/>
              <a:ext cx="2257425" cy="528637"/>
            </a:xfrm>
            <a:custGeom>
              <a:avLst/>
              <a:gdLst>
                <a:gd name="connsiteX0" fmla="*/ 0 w 2257425"/>
                <a:gd name="connsiteY0" fmla="*/ 528637 h 528637"/>
                <a:gd name="connsiteX1" fmla="*/ 85725 w 2257425"/>
                <a:gd name="connsiteY1" fmla="*/ 385762 h 528637"/>
                <a:gd name="connsiteX2" fmla="*/ 128588 w 2257425"/>
                <a:gd name="connsiteY2" fmla="*/ 357187 h 528637"/>
                <a:gd name="connsiteX3" fmla="*/ 214313 w 2257425"/>
                <a:gd name="connsiteY3" fmla="*/ 300037 h 528637"/>
                <a:gd name="connsiteX4" fmla="*/ 285750 w 2257425"/>
                <a:gd name="connsiteY4" fmla="*/ 214312 h 528637"/>
                <a:gd name="connsiteX5" fmla="*/ 342900 w 2257425"/>
                <a:gd name="connsiteY5" fmla="*/ 185737 h 528637"/>
                <a:gd name="connsiteX6" fmla="*/ 428625 w 2257425"/>
                <a:gd name="connsiteY6" fmla="*/ 128587 h 528637"/>
                <a:gd name="connsiteX7" fmla="*/ 657225 w 2257425"/>
                <a:gd name="connsiteY7" fmla="*/ 42862 h 528637"/>
                <a:gd name="connsiteX8" fmla="*/ 842963 w 2257425"/>
                <a:gd name="connsiteY8" fmla="*/ 14287 h 528637"/>
                <a:gd name="connsiteX9" fmla="*/ 1157288 w 2257425"/>
                <a:gd name="connsiteY9" fmla="*/ 0 h 528637"/>
                <a:gd name="connsiteX10" fmla="*/ 1285875 w 2257425"/>
                <a:gd name="connsiteY10" fmla="*/ 14287 h 528637"/>
                <a:gd name="connsiteX11" fmla="*/ 1457325 w 2257425"/>
                <a:gd name="connsiteY11" fmla="*/ 28575 h 528637"/>
                <a:gd name="connsiteX12" fmla="*/ 1514475 w 2257425"/>
                <a:gd name="connsiteY12" fmla="*/ 42862 h 528637"/>
                <a:gd name="connsiteX13" fmla="*/ 1700213 w 2257425"/>
                <a:gd name="connsiteY13" fmla="*/ 57150 h 528637"/>
                <a:gd name="connsiteX14" fmla="*/ 1843088 w 2257425"/>
                <a:gd name="connsiteY14" fmla="*/ 85725 h 528637"/>
                <a:gd name="connsiteX15" fmla="*/ 1885950 w 2257425"/>
                <a:gd name="connsiteY15" fmla="*/ 100012 h 528637"/>
                <a:gd name="connsiteX16" fmla="*/ 2014538 w 2257425"/>
                <a:gd name="connsiteY16" fmla="*/ 114300 h 528637"/>
                <a:gd name="connsiteX17" fmla="*/ 2085975 w 2257425"/>
                <a:gd name="connsiteY17" fmla="*/ 200025 h 528637"/>
                <a:gd name="connsiteX18" fmla="*/ 2128838 w 2257425"/>
                <a:gd name="connsiteY18" fmla="*/ 242887 h 528637"/>
                <a:gd name="connsiteX19" fmla="*/ 2185988 w 2257425"/>
                <a:gd name="connsiteY19" fmla="*/ 328612 h 528637"/>
                <a:gd name="connsiteX20" fmla="*/ 2214563 w 2257425"/>
                <a:gd name="connsiteY20" fmla="*/ 414337 h 528637"/>
                <a:gd name="connsiteX21" fmla="*/ 2228850 w 2257425"/>
                <a:gd name="connsiteY21" fmla="*/ 471487 h 528637"/>
                <a:gd name="connsiteX22" fmla="*/ 2257425 w 2257425"/>
                <a:gd name="connsiteY22" fmla="*/ 528637 h 5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7425" h="528637">
                  <a:moveTo>
                    <a:pt x="0" y="528637"/>
                  </a:moveTo>
                  <a:cubicBezTo>
                    <a:pt x="25769" y="477099"/>
                    <a:pt x="44373" y="427114"/>
                    <a:pt x="85725" y="385762"/>
                  </a:cubicBezTo>
                  <a:cubicBezTo>
                    <a:pt x="97867" y="373620"/>
                    <a:pt x="115396" y="368180"/>
                    <a:pt x="128588" y="357187"/>
                  </a:cubicBezTo>
                  <a:cubicBezTo>
                    <a:pt x="199938" y="297729"/>
                    <a:pt x="138985" y="325147"/>
                    <a:pt x="214313" y="300037"/>
                  </a:cubicBezTo>
                  <a:cubicBezTo>
                    <a:pt x="237097" y="265862"/>
                    <a:pt x="250749" y="239313"/>
                    <a:pt x="285750" y="214312"/>
                  </a:cubicBezTo>
                  <a:cubicBezTo>
                    <a:pt x="303081" y="201932"/>
                    <a:pt x="324637" y="196695"/>
                    <a:pt x="342900" y="185737"/>
                  </a:cubicBezTo>
                  <a:cubicBezTo>
                    <a:pt x="372349" y="168068"/>
                    <a:pt x="396738" y="141342"/>
                    <a:pt x="428625" y="128587"/>
                  </a:cubicBezTo>
                  <a:cubicBezTo>
                    <a:pt x="432595" y="126999"/>
                    <a:pt x="620829" y="48461"/>
                    <a:pt x="657225" y="42862"/>
                  </a:cubicBezTo>
                  <a:cubicBezTo>
                    <a:pt x="719138" y="33337"/>
                    <a:pt x="780551" y="19637"/>
                    <a:pt x="842963" y="14287"/>
                  </a:cubicBezTo>
                  <a:cubicBezTo>
                    <a:pt x="947463" y="5330"/>
                    <a:pt x="1052513" y="4762"/>
                    <a:pt x="1157288" y="0"/>
                  </a:cubicBezTo>
                  <a:lnTo>
                    <a:pt x="1285875" y="14287"/>
                  </a:lnTo>
                  <a:cubicBezTo>
                    <a:pt x="1342965" y="19724"/>
                    <a:pt x="1400420" y="21462"/>
                    <a:pt x="1457325" y="28575"/>
                  </a:cubicBezTo>
                  <a:cubicBezTo>
                    <a:pt x="1476810" y="31011"/>
                    <a:pt x="1494973" y="40568"/>
                    <a:pt x="1514475" y="42862"/>
                  </a:cubicBezTo>
                  <a:cubicBezTo>
                    <a:pt x="1576145" y="50117"/>
                    <a:pt x="1638300" y="52387"/>
                    <a:pt x="1700213" y="57150"/>
                  </a:cubicBezTo>
                  <a:cubicBezTo>
                    <a:pt x="1797049" y="89428"/>
                    <a:pt x="1678915" y="52890"/>
                    <a:pt x="1843088" y="85725"/>
                  </a:cubicBezTo>
                  <a:cubicBezTo>
                    <a:pt x="1857856" y="88679"/>
                    <a:pt x="1871095" y="97536"/>
                    <a:pt x="1885950" y="100012"/>
                  </a:cubicBezTo>
                  <a:cubicBezTo>
                    <a:pt x="1928490" y="107102"/>
                    <a:pt x="1971675" y="109537"/>
                    <a:pt x="2014538" y="114300"/>
                  </a:cubicBezTo>
                  <a:cubicBezTo>
                    <a:pt x="2139768" y="239530"/>
                    <a:pt x="1986510" y="80668"/>
                    <a:pt x="2085975" y="200025"/>
                  </a:cubicBezTo>
                  <a:cubicBezTo>
                    <a:pt x="2098910" y="215547"/>
                    <a:pt x="2116433" y="226938"/>
                    <a:pt x="2128838" y="242887"/>
                  </a:cubicBezTo>
                  <a:cubicBezTo>
                    <a:pt x="2149923" y="269996"/>
                    <a:pt x="2185988" y="328612"/>
                    <a:pt x="2185988" y="328612"/>
                  </a:cubicBezTo>
                  <a:cubicBezTo>
                    <a:pt x="2195513" y="357187"/>
                    <a:pt x="2207258" y="385116"/>
                    <a:pt x="2214563" y="414337"/>
                  </a:cubicBezTo>
                  <a:cubicBezTo>
                    <a:pt x="2219325" y="433387"/>
                    <a:pt x="2221955" y="453101"/>
                    <a:pt x="2228850" y="471487"/>
                  </a:cubicBezTo>
                  <a:cubicBezTo>
                    <a:pt x="2236328" y="491429"/>
                    <a:pt x="2257425" y="528637"/>
                    <a:pt x="2257425" y="528637"/>
                  </a:cubicBezTo>
                </a:path>
              </a:pathLst>
            </a:custGeom>
            <a:noFill/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238750" y="2057400"/>
            <a:ext cx="24003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1600" b="1" dirty="0">
                <a:latin typeface="+mn-lt"/>
                <a:ea typeface="MS PGothic" panose="020B0600070205080204" pitchFamily="34" charset="-128"/>
              </a:rPr>
              <a:t>User enters:</a:t>
            </a:r>
          </a:p>
          <a:p>
            <a:pPr eaLnBrk="1" hangingPunct="1">
              <a:defRPr/>
            </a:pPr>
            <a:r>
              <a:rPr lang="en-US" sz="1600" dirty="0">
                <a:latin typeface="+mn-lt"/>
                <a:ea typeface="MS PGothic" panose="020B0600070205080204" pitchFamily="34" charset="-128"/>
              </a:rPr>
              <a:t>“I am really a secret agent spy”</a:t>
            </a:r>
          </a:p>
          <a:p>
            <a:pPr eaLnBrk="1" hangingPunct="1">
              <a:defRPr/>
            </a:pPr>
            <a:endParaRPr lang="en-US" sz="1600" b="1" dirty="0">
              <a:latin typeface="+mn-lt"/>
              <a:ea typeface="MS PGothic" panose="020B0600070205080204" pitchFamily="34" charset="-128"/>
            </a:endParaRPr>
          </a:p>
          <a:p>
            <a:pPr eaLnBrk="1" hangingPunct="1">
              <a:defRPr/>
            </a:pPr>
            <a:endParaRPr lang="en-US" sz="1600" b="1" dirty="0">
              <a:latin typeface="+mn-lt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76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 And Strings (NEW)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string can ONLY be accessed via an address.</a:t>
            </a:r>
          </a:p>
          <a:p>
            <a:r>
              <a:rPr lang="en-US" altLang="en-US" smtClean="0"/>
              <a:t>That is, if there are no references to a string then that string is lost.</a:t>
            </a:r>
          </a:p>
          <a:p>
            <a:r>
              <a:rPr lang="en-US" altLang="en-US" smtClean="0"/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input("Tell me your life’s secret")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secret = "I like cats"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print(secret)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67150" y="4648200"/>
          <a:ext cx="4895850" cy="1677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7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RAM (Memory)</a:t>
                      </a:r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0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4046" name="Group 7"/>
          <p:cNvGrpSpPr>
            <a:grpSpLocks/>
          </p:cNvGrpSpPr>
          <p:nvPr/>
        </p:nvGrpSpPr>
        <p:grpSpPr bwMode="auto">
          <a:xfrm>
            <a:off x="2647950" y="4676775"/>
            <a:ext cx="1219200" cy="1552575"/>
            <a:chOff x="4953000" y="1300163"/>
            <a:chExt cx="1219200" cy="1552573"/>
          </a:xfrm>
        </p:grpSpPr>
        <p:sp>
          <p:nvSpPr>
            <p:cNvPr id="44054" name="TextBox 8"/>
            <p:cNvSpPr txBox="1">
              <a:spLocks noChangeArrowheads="1"/>
            </p:cNvSpPr>
            <p:nvPr/>
          </p:nvSpPr>
          <p:spPr bwMode="auto">
            <a:xfrm>
              <a:off x="4953000" y="1300163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Address</a:t>
              </a:r>
            </a:p>
          </p:txBody>
        </p:sp>
        <p:sp>
          <p:nvSpPr>
            <p:cNvPr id="44055" name="TextBox 9"/>
            <p:cNvSpPr txBox="1">
              <a:spLocks noChangeArrowheads="1"/>
            </p:cNvSpPr>
            <p:nvPr/>
          </p:nvSpPr>
          <p:spPr bwMode="auto">
            <a:xfrm>
              <a:off x="4953000" y="1890712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100</a:t>
              </a:r>
            </a:p>
          </p:txBody>
        </p:sp>
        <p:sp>
          <p:nvSpPr>
            <p:cNvPr id="44056" name="TextBox 10"/>
            <p:cNvSpPr txBox="1">
              <a:spLocks noChangeArrowheads="1"/>
            </p:cNvSpPr>
            <p:nvPr/>
          </p:nvSpPr>
          <p:spPr bwMode="auto">
            <a:xfrm>
              <a:off x="4953000" y="2447924"/>
              <a:ext cx="1219200" cy="404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</p:txBody>
        </p:sp>
      </p:grpSp>
      <p:sp>
        <p:nvSpPr>
          <p:cNvPr id="44047" name="TextBox 4"/>
          <p:cNvSpPr txBox="1">
            <a:spLocks noChangeArrowheads="1"/>
          </p:cNvSpPr>
          <p:nvPr/>
        </p:nvSpPr>
        <p:spPr bwMode="auto">
          <a:xfrm>
            <a:off x="228600" y="5200650"/>
            <a:ext cx="1281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secret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219200" y="5200650"/>
            <a:ext cx="5381625" cy="1028700"/>
            <a:chOff x="1219200" y="5200647"/>
            <a:chExt cx="5381625" cy="1028700"/>
          </a:xfrm>
        </p:grpSpPr>
        <p:sp>
          <p:nvSpPr>
            <p:cNvPr id="44052" name="TextBox 16"/>
            <p:cNvSpPr txBox="1">
              <a:spLocks noChangeArrowheads="1"/>
            </p:cNvSpPr>
            <p:nvPr/>
          </p:nvSpPr>
          <p:spPr bwMode="auto">
            <a:xfrm>
              <a:off x="4224337" y="5957881"/>
              <a:ext cx="2376488" cy="271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Arial Black" panose="020B0A04020102020204" pitchFamily="34" charset="0"/>
                </a:rPr>
                <a:t>“I like cats”</a:t>
              </a:r>
            </a:p>
          </p:txBody>
        </p:sp>
        <p:sp>
          <p:nvSpPr>
            <p:cNvPr id="44053" name="TextBox 5"/>
            <p:cNvSpPr txBox="1">
              <a:spLocks noChangeArrowheads="1"/>
            </p:cNvSpPr>
            <p:nvPr/>
          </p:nvSpPr>
          <p:spPr bwMode="auto">
            <a:xfrm>
              <a:off x="1219200" y="5200647"/>
              <a:ext cx="1143000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latin typeface="Consolas" panose="020B0609020204030204" pitchFamily="49" charset="0"/>
                </a:rPr>
                <a:t>@ = 200</a:t>
              </a:r>
            </a:p>
            <a:p>
              <a:pPr eaLnBrk="1" hangingPunct="1"/>
              <a:endParaRPr lang="en-US" altLang="en-US"/>
            </a:p>
          </p:txBody>
        </p:sp>
      </p:grpSp>
      <p:sp>
        <p:nvSpPr>
          <p:cNvPr id="44049" name="TextBox 11"/>
          <p:cNvSpPr txBox="1">
            <a:spLocks noChangeArrowheads="1"/>
          </p:cNvSpPr>
          <p:nvPr/>
        </p:nvSpPr>
        <p:spPr bwMode="auto">
          <a:xfrm>
            <a:off x="4191000" y="523875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“I am really a secret agent spy”</a:t>
            </a:r>
          </a:p>
        </p:txBody>
      </p:sp>
      <p:sp>
        <p:nvSpPr>
          <p:cNvPr id="23" name="Freeform 22"/>
          <p:cNvSpPr/>
          <p:nvPr/>
        </p:nvSpPr>
        <p:spPr>
          <a:xfrm>
            <a:off x="1749425" y="5543550"/>
            <a:ext cx="2579688" cy="1058863"/>
          </a:xfrm>
          <a:custGeom>
            <a:avLst/>
            <a:gdLst>
              <a:gd name="connsiteX0" fmla="*/ 22445 w 2579908"/>
              <a:gd name="connsiteY0" fmla="*/ 0 h 1059579"/>
              <a:gd name="connsiteX1" fmla="*/ 22445 w 2579908"/>
              <a:gd name="connsiteY1" fmla="*/ 557213 h 1059579"/>
              <a:gd name="connsiteX2" fmla="*/ 51020 w 2579908"/>
              <a:gd name="connsiteY2" fmla="*/ 600075 h 1059579"/>
              <a:gd name="connsiteX3" fmla="*/ 108170 w 2579908"/>
              <a:gd name="connsiteY3" fmla="*/ 685800 h 1059579"/>
              <a:gd name="connsiteX4" fmla="*/ 122458 w 2579908"/>
              <a:gd name="connsiteY4" fmla="*/ 742950 h 1059579"/>
              <a:gd name="connsiteX5" fmla="*/ 208183 w 2579908"/>
              <a:gd name="connsiteY5" fmla="*/ 800100 h 1059579"/>
              <a:gd name="connsiteX6" fmla="*/ 308195 w 2579908"/>
              <a:gd name="connsiteY6" fmla="*/ 885825 h 1059579"/>
              <a:gd name="connsiteX7" fmla="*/ 393920 w 2579908"/>
              <a:gd name="connsiteY7" fmla="*/ 957263 h 1059579"/>
              <a:gd name="connsiteX8" fmla="*/ 651095 w 2579908"/>
              <a:gd name="connsiteY8" fmla="*/ 985838 h 1059579"/>
              <a:gd name="connsiteX9" fmla="*/ 708245 w 2579908"/>
              <a:gd name="connsiteY9" fmla="*/ 1000125 h 1059579"/>
              <a:gd name="connsiteX10" fmla="*/ 751108 w 2579908"/>
              <a:gd name="connsiteY10" fmla="*/ 1014413 h 1059579"/>
              <a:gd name="connsiteX11" fmla="*/ 951133 w 2579908"/>
              <a:gd name="connsiteY11" fmla="*/ 1028700 h 1059579"/>
              <a:gd name="connsiteX12" fmla="*/ 1036858 w 2579908"/>
              <a:gd name="connsiteY12" fmla="*/ 1042988 h 1059579"/>
              <a:gd name="connsiteX13" fmla="*/ 1851245 w 2579908"/>
              <a:gd name="connsiteY13" fmla="*/ 1042988 h 1059579"/>
              <a:gd name="connsiteX14" fmla="*/ 2051270 w 2579908"/>
              <a:gd name="connsiteY14" fmla="*/ 1000125 h 1059579"/>
              <a:gd name="connsiteX15" fmla="*/ 2108420 w 2579908"/>
              <a:gd name="connsiteY15" fmla="*/ 971550 h 1059579"/>
              <a:gd name="connsiteX16" fmla="*/ 2194145 w 2579908"/>
              <a:gd name="connsiteY16" fmla="*/ 957263 h 1059579"/>
              <a:gd name="connsiteX17" fmla="*/ 2251295 w 2579908"/>
              <a:gd name="connsiteY17" fmla="*/ 942975 h 1059579"/>
              <a:gd name="connsiteX18" fmla="*/ 2337020 w 2579908"/>
              <a:gd name="connsiteY18" fmla="*/ 885825 h 1059579"/>
              <a:gd name="connsiteX19" fmla="*/ 2379883 w 2579908"/>
              <a:gd name="connsiteY19" fmla="*/ 857250 h 1059579"/>
              <a:gd name="connsiteX20" fmla="*/ 2465608 w 2579908"/>
              <a:gd name="connsiteY20" fmla="*/ 800100 h 1059579"/>
              <a:gd name="connsiteX21" fmla="*/ 2522758 w 2579908"/>
              <a:gd name="connsiteY21" fmla="*/ 700088 h 1059579"/>
              <a:gd name="connsiteX22" fmla="*/ 2579908 w 2579908"/>
              <a:gd name="connsiteY22" fmla="*/ 671513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79908" h="1059579">
                <a:moveTo>
                  <a:pt x="22445" y="0"/>
                </a:moveTo>
                <a:cubicBezTo>
                  <a:pt x="-6058" y="228031"/>
                  <a:pt x="-8873" y="202272"/>
                  <a:pt x="22445" y="557213"/>
                </a:cubicBezTo>
                <a:cubicBezTo>
                  <a:pt x="23954" y="574318"/>
                  <a:pt x="43341" y="584717"/>
                  <a:pt x="51020" y="600075"/>
                </a:cubicBezTo>
                <a:cubicBezTo>
                  <a:pt x="92375" y="682784"/>
                  <a:pt x="26918" y="604548"/>
                  <a:pt x="108170" y="685800"/>
                </a:cubicBezTo>
                <a:cubicBezTo>
                  <a:pt x="112933" y="704850"/>
                  <a:pt x="109527" y="728172"/>
                  <a:pt x="122458" y="742950"/>
                </a:cubicBezTo>
                <a:cubicBezTo>
                  <a:pt x="145073" y="768796"/>
                  <a:pt x="183899" y="775816"/>
                  <a:pt x="208183" y="800100"/>
                </a:cubicBezTo>
                <a:cubicBezTo>
                  <a:pt x="314533" y="906452"/>
                  <a:pt x="179903" y="775861"/>
                  <a:pt x="308195" y="885825"/>
                </a:cubicBezTo>
                <a:cubicBezTo>
                  <a:pt x="329311" y="903925"/>
                  <a:pt x="363045" y="948843"/>
                  <a:pt x="393920" y="957263"/>
                </a:cubicBezTo>
                <a:cubicBezTo>
                  <a:pt x="417331" y="963648"/>
                  <a:pt x="642512" y="984980"/>
                  <a:pt x="651095" y="985838"/>
                </a:cubicBezTo>
                <a:cubicBezTo>
                  <a:pt x="670145" y="990600"/>
                  <a:pt x="689364" y="994731"/>
                  <a:pt x="708245" y="1000125"/>
                </a:cubicBezTo>
                <a:cubicBezTo>
                  <a:pt x="722726" y="1004262"/>
                  <a:pt x="736151" y="1012653"/>
                  <a:pt x="751108" y="1014413"/>
                </a:cubicBezTo>
                <a:cubicBezTo>
                  <a:pt x="817495" y="1022223"/>
                  <a:pt x="884458" y="1023938"/>
                  <a:pt x="951133" y="1028700"/>
                </a:cubicBezTo>
                <a:cubicBezTo>
                  <a:pt x="979708" y="1033463"/>
                  <a:pt x="1008048" y="1039955"/>
                  <a:pt x="1036858" y="1042988"/>
                </a:cubicBezTo>
                <a:cubicBezTo>
                  <a:pt x="1344172" y="1075337"/>
                  <a:pt x="1455570" y="1051980"/>
                  <a:pt x="1851245" y="1042988"/>
                </a:cubicBezTo>
                <a:cubicBezTo>
                  <a:pt x="1973396" y="1002271"/>
                  <a:pt x="1907082" y="1018149"/>
                  <a:pt x="2051270" y="1000125"/>
                </a:cubicBezTo>
                <a:cubicBezTo>
                  <a:pt x="2070320" y="990600"/>
                  <a:pt x="2088020" y="977670"/>
                  <a:pt x="2108420" y="971550"/>
                </a:cubicBezTo>
                <a:cubicBezTo>
                  <a:pt x="2136167" y="963226"/>
                  <a:pt x="2165738" y="962944"/>
                  <a:pt x="2194145" y="957263"/>
                </a:cubicBezTo>
                <a:cubicBezTo>
                  <a:pt x="2213400" y="953412"/>
                  <a:pt x="2232245" y="947738"/>
                  <a:pt x="2251295" y="942975"/>
                </a:cubicBezTo>
                <a:lnTo>
                  <a:pt x="2337020" y="885825"/>
                </a:lnTo>
                <a:cubicBezTo>
                  <a:pt x="2351308" y="876300"/>
                  <a:pt x="2367741" y="869392"/>
                  <a:pt x="2379883" y="857250"/>
                </a:cubicBezTo>
                <a:cubicBezTo>
                  <a:pt x="2433394" y="803739"/>
                  <a:pt x="2403577" y="820778"/>
                  <a:pt x="2465608" y="800100"/>
                </a:cubicBezTo>
                <a:cubicBezTo>
                  <a:pt x="2481955" y="751058"/>
                  <a:pt x="2479508" y="743338"/>
                  <a:pt x="2522758" y="700088"/>
                </a:cubicBezTo>
                <a:cubicBezTo>
                  <a:pt x="2553975" y="668871"/>
                  <a:pt x="2552778" y="671513"/>
                  <a:pt x="2579908" y="671513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91225" y="4878388"/>
            <a:ext cx="2981325" cy="419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1600" b="1" dirty="0">
                <a:latin typeface="+mn-lt"/>
                <a:ea typeface="MS PGothic" panose="020B0600070205080204" pitchFamily="34" charset="-128"/>
              </a:rPr>
              <a:t>String cannot be accessed</a:t>
            </a:r>
          </a:p>
        </p:txBody>
      </p:sp>
    </p:spTree>
    <p:extLst>
      <p:ext uri="{BB962C8B-B14F-4D97-AF65-F5344CB8AC3E}">
        <p14:creationId xmlns:p14="http://schemas.microsoft.com/office/powerpoint/2010/main" val="115454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ASCII Values (IF There Is Time)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smtClean="0"/>
              <a:t>Each character is assigned an ASCII code e.g., ‘</a:t>
            </a:r>
            <a:r>
              <a:rPr lang="en-CA" altLang="ja-JP" sz="2000" smtClean="0">
                <a:latin typeface="Consolas" panose="020B0609020204030204" pitchFamily="49" charset="0"/>
              </a:rPr>
              <a:t>A</a:t>
            </a:r>
            <a:r>
              <a:rPr lang="en-CA" altLang="en-US" sz="2000" smtClean="0"/>
              <a:t>’</a:t>
            </a:r>
            <a:r>
              <a:rPr lang="en-CA" altLang="ja-JP" sz="2000" smtClean="0"/>
              <a:t> = 65, </a:t>
            </a:r>
            <a:r>
              <a:rPr lang="en-CA" altLang="en-US" sz="2000" smtClean="0"/>
              <a:t>‘</a:t>
            </a:r>
            <a:r>
              <a:rPr lang="en-CA" altLang="ja-JP" sz="2000" smtClean="0">
                <a:latin typeface="Consolas" panose="020B0609020204030204" pitchFamily="49" charset="0"/>
              </a:rPr>
              <a:t>b</a:t>
            </a:r>
            <a:r>
              <a:rPr lang="en-CA" altLang="en-US" sz="2000" smtClean="0"/>
              <a:t>’</a:t>
            </a:r>
            <a:r>
              <a:rPr lang="en-CA" altLang="ja-JP" sz="2000" smtClean="0"/>
              <a:t> = 98</a:t>
            </a:r>
          </a:p>
          <a:p>
            <a:r>
              <a:rPr lang="en-CA" altLang="en-US" sz="2000" smtClean="0"/>
              <a:t>The </a:t>
            </a:r>
            <a:r>
              <a:rPr lang="en-CA" altLang="en-US" sz="2000" smtClean="0">
                <a:latin typeface="Consolas" panose="020B0609020204030204" pitchFamily="49" charset="0"/>
              </a:rPr>
              <a:t>chr()</a:t>
            </a:r>
            <a:r>
              <a:rPr lang="en-CA" altLang="en-US" sz="2000" smtClean="0"/>
              <a:t> function can be used to determine the character (string of length one) for a particular ASCII code.</a:t>
            </a:r>
          </a:p>
          <a:p>
            <a:r>
              <a:rPr lang="en-CA" altLang="en-US" sz="2000" smtClean="0"/>
              <a:t>The </a:t>
            </a:r>
            <a:r>
              <a:rPr lang="en-CA" altLang="en-US" sz="2000" smtClean="0">
                <a:latin typeface="Consolas" panose="020B0609020204030204" pitchFamily="49" charset="0"/>
              </a:rPr>
              <a:t>ord()</a:t>
            </a:r>
            <a:r>
              <a:rPr lang="en-CA" altLang="en-US" sz="2000" smtClean="0"/>
              <a:t> function can be used to determine the ASCII code for a character (string of length one).</a:t>
            </a:r>
          </a:p>
          <a:p>
            <a:r>
              <a:rPr lang="en-CA" altLang="en-US" sz="2000" smtClean="0"/>
              <a:t>Example: </a:t>
            </a:r>
            <a:r>
              <a:rPr lang="en-CA" altLang="en-US" sz="1800" smtClean="0">
                <a:latin typeface="Consolas" panose="020B0609020204030204" pitchFamily="49" charset="0"/>
              </a:rPr>
              <a:t>string12.py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aChar = input("Enter a character whose ASCII value that you wish to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6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685800" y="5562600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685800" y="63309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60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  <p:extLst>
      <p:ext uri="{BB962C8B-B14F-4D97-AF65-F5344CB8AC3E}">
        <p14:creationId xmlns:p14="http://schemas.microsoft.com/office/powerpoint/2010/main" val="20090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A string is composite so either the entire string or just a sub-string can be passed as a parameter.</a:t>
            </a:r>
          </a:p>
          <a:p>
            <a:r>
              <a:rPr lang="en-CA" altLang="en-US" smtClean="0"/>
              <a:t>Full example: </a:t>
            </a:r>
            <a:r>
              <a:rPr lang="en-CA" altLang="en-US" smtClean="0">
                <a:latin typeface="Consolas" panose="020B0609020204030204" pitchFamily="49" charset="0"/>
              </a:rPr>
              <a:t>string13.py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03488" y="4886325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732088" y="6297613"/>
            <a:ext cx="6411912" cy="446087"/>
            <a:chOff x="2731576" y="6297640"/>
            <a:chExt cx="6412424" cy="446060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12976" y="6362700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>
              <a:stCxn id="46087" idx="1"/>
            </p:cNvCxnSpPr>
            <p:nvPr/>
          </p:nvCxnSpPr>
          <p:spPr>
            <a:xfrm flipH="1" flipV="1">
              <a:off x="2731576" y="6297640"/>
              <a:ext cx="3581686" cy="2555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61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Functions That Return Modified Copies Of Strings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smtClean="0"/>
              <a:t>These functions return a modified version of an existing string (leaves the original string intact).</a:t>
            </a:r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533400" y="2057400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3048000" y="152400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Common whitespace characters = sp, tab, enter</a:t>
            </a:r>
          </a:p>
        </p:txBody>
      </p:sp>
    </p:spTree>
    <p:extLst>
      <p:ext uri="{BB962C8B-B14F-4D97-AF65-F5344CB8AC3E}">
        <p14:creationId xmlns:p14="http://schemas.microsoft.com/office/powerpoint/2010/main" val="2471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Examples: Functions That Return Modified Copies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string14.py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aString.upper 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"xxhello there"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aString.lstrip ('x')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aString.lstrip ('x')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760"/>
          <a:stretch>
            <a:fillRect/>
          </a:stretch>
        </p:blipFill>
        <p:spPr bwMode="auto">
          <a:xfrm>
            <a:off x="4572000" y="2667000"/>
            <a:ext cx="19923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40" b="58005"/>
          <a:stretch>
            <a:fillRect/>
          </a:stretch>
        </p:blipFill>
        <p:spPr bwMode="auto">
          <a:xfrm>
            <a:off x="4572000" y="3463925"/>
            <a:ext cx="19923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11" b="41089"/>
          <a:stretch>
            <a:fillRect/>
          </a:stretch>
        </p:blipFill>
        <p:spPr bwMode="auto">
          <a:xfrm>
            <a:off x="4572000" y="4349750"/>
            <a:ext cx="1992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83" b="22316"/>
          <a:stretch>
            <a:fillRect/>
          </a:stretch>
        </p:blipFill>
        <p:spPr bwMode="auto">
          <a:xfrm>
            <a:off x="4572000" y="5113338"/>
            <a:ext cx="19923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13"/>
          <a:stretch>
            <a:fillRect/>
          </a:stretch>
        </p:blipFill>
        <p:spPr bwMode="auto">
          <a:xfrm>
            <a:off x="4572000" y="6064250"/>
            <a:ext cx="199231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5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cs typeface="Rod" pitchFamily="49" charset="0"/>
              </a:rPr>
              <a:t>Functions To Search Strings</a:t>
            </a:r>
          </a:p>
        </p:txBody>
      </p:sp>
      <p:graphicFrame>
        <p:nvGraphicFramePr>
          <p:cNvPr id="712738" name="Group 34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178800" cy="4899026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4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endswith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true only if the string ends with the substring.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startswith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true only if the string starts with the substring.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(substring)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substring is the parameter and the function returns the lowest index in the string where the substring is found (or -1 if the substring was not found).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7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replace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(oldstring,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newstring)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function returns a copy of the string with all instances of ‘oldstring’ replace by ‘newstring’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0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Examples Of Functions To Search Strings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400" smtClean="0">
                <a:latin typeface="Consolas" panose="020B0609020204030204" pitchFamily="49" charset="0"/>
              </a:rPr>
              <a:t>string15.py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input ("Enter a sentence: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if not ((temp.endswith('.')) or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(temp.endswith('!')) or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(temp.endswith ('?'))):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print("Not a sentence")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"XXabcXabcabc"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index = temp.find("abc")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print(index)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temp.replace("abc", "^-^")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print(temp)</a:t>
            </a:r>
          </a:p>
        </p:txBody>
      </p:sp>
    </p:spTree>
    <p:extLst>
      <p:ext uri="{BB962C8B-B14F-4D97-AF65-F5344CB8AC3E}">
        <p14:creationId xmlns:p14="http://schemas.microsoft.com/office/powerpoint/2010/main" val="30054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Small Example Programs Using Strings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Basic string operations/concepts (some may have already been covered)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String1.py</a:t>
            </a:r>
            <a:r>
              <a:rPr lang="en-US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/>
              <a:t>(strings as sequences test for inclusion using ‘</a:t>
            </a:r>
            <a:r>
              <a:rPr lang="en-US" altLang="en-US" sz="2000" smtClean="0">
                <a:latin typeface="Consolas" panose="020B0609020204030204" pitchFamily="49" charset="0"/>
              </a:rPr>
              <a:t>in</a:t>
            </a:r>
            <a:r>
              <a:rPr lang="en-US" altLang="en-US" sz="2000" smtClean="0"/>
              <a:t>’)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String2.py</a:t>
            </a:r>
            <a:r>
              <a:rPr lang="en-US" altLang="en-US" sz="2000" smtClean="0">
                <a:latin typeface="Consolas" panose="020B0609020204030204" pitchFamily="49" charset="0"/>
              </a:rPr>
              <a:t> </a:t>
            </a:r>
            <a:r>
              <a:rPr lang="en-US" altLang="en-US" sz="2000" smtClean="0"/>
              <a:t>(iterating strings using the ‘</a:t>
            </a:r>
            <a:r>
              <a:rPr lang="en-US" altLang="ja-JP" sz="2000" smtClean="0">
                <a:latin typeface="Consolas" panose="020B0609020204030204" pitchFamily="49" charset="0"/>
              </a:rPr>
              <a:t>in</a:t>
            </a:r>
            <a:r>
              <a:rPr lang="en-US" altLang="en-US" sz="2000" smtClean="0"/>
              <a:t>’</a:t>
            </a:r>
            <a:r>
              <a:rPr lang="en-US" altLang="ja-JP" sz="2000" smtClean="0"/>
              <a:t> operator)  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String3.py</a:t>
            </a:r>
            <a:r>
              <a:rPr lang="en-US" altLang="en-US" sz="2000" smtClean="0"/>
              <a:t> (concatenation, repetition)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String4.py</a:t>
            </a:r>
            <a:r>
              <a:rPr lang="en-US" altLang="en-US" sz="2000" smtClean="0">
                <a:latin typeface="Times New Roman" panose="02020603050405020304" pitchFamily="18" charset="0"/>
              </a:rPr>
              <a:t>: </a:t>
            </a:r>
            <a:r>
              <a:rPr lang="en-US" altLang="en-US" sz="2000" smtClean="0"/>
              <a:t>(passing a whole string to a function)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String5.py</a:t>
            </a:r>
            <a:r>
              <a:rPr lang="en-US" altLang="en-US" sz="2000" smtClean="0">
                <a:latin typeface="Times New Roman" panose="02020603050405020304" pitchFamily="18" charset="0"/>
              </a:rPr>
              <a:t> </a:t>
            </a:r>
            <a:r>
              <a:rPr lang="en-US" altLang="en-US" sz="2000" smtClean="0"/>
              <a:t>(indexing the parts of a string)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String6.py</a:t>
            </a:r>
            <a:r>
              <a:rPr lang="en-US" altLang="en-US" sz="2000" smtClean="0">
                <a:latin typeface="Times New Roman" panose="02020603050405020304" pitchFamily="18" charset="0"/>
              </a:rPr>
              <a:t> (</a:t>
            </a:r>
            <a:r>
              <a:rPr lang="en-US" altLang="en-US" sz="2000" smtClean="0"/>
              <a:t>demonstrating the immutability of strings)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String7.py (converting to/from a string)</a:t>
            </a:r>
          </a:p>
          <a:p>
            <a:pPr lvl="1"/>
            <a:endParaRPr lang="en-US" altLang="en-US" sz="2000" smtClean="0">
              <a:latin typeface="Times New Roman" panose="02020603050405020304" pitchFamily="18" charset="0"/>
            </a:endParaRPr>
          </a:p>
          <a:p>
            <a:pPr lvl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Small Example Programs Using Strings (2)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New/more advanced string examples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String8.py</a:t>
            </a:r>
            <a:r>
              <a:rPr lang="en-US" altLang="en-US" sz="2400" smtClean="0"/>
              <a:t> </a:t>
            </a:r>
            <a:r>
              <a:rPr lang="en-US" altLang="en-US" smtClean="0"/>
              <a:t>(string slicing)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String9.py</a:t>
            </a:r>
            <a:r>
              <a:rPr lang="en-US" altLang="en-US" sz="2400" smtClean="0"/>
              <a:t> </a:t>
            </a:r>
            <a:r>
              <a:rPr lang="en-US" altLang="en-US" smtClean="0"/>
              <a:t>(string splitting)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String10.py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mtClean="0"/>
              <a:t>(determining the size of strings)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String11.py</a:t>
            </a:r>
            <a:r>
              <a:rPr lang="en-US" altLang="en-US" sz="2400" smtClean="0"/>
              <a:t> </a:t>
            </a:r>
            <a:r>
              <a:rPr lang="en-US" altLang="en-US" smtClean="0"/>
              <a:t>(testing if strings meet certain conditions)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String12.py</a:t>
            </a:r>
            <a:r>
              <a:rPr lang="en-US" altLang="en-US" smtClean="0"/>
              <a:t> (ASCII values of characters)</a:t>
            </a:r>
          </a:p>
          <a:p>
            <a:pPr lvl="1"/>
            <a:r>
              <a:rPr lang="en-US" altLang="en-US" sz="1800" smtClean="0">
                <a:latin typeface="Consolas" panose="020B0609020204030204" pitchFamily="49" charset="0"/>
              </a:rPr>
              <a:t>String13.py</a:t>
            </a:r>
            <a:r>
              <a:rPr lang="en-US" altLang="en-US" smtClean="0"/>
              <a:t> (Passing strings as parameters – passing a composite)</a:t>
            </a:r>
          </a:p>
          <a:p>
            <a:pPr lvl="1"/>
            <a:r>
              <a:rPr lang="en-US" altLang="en-US" smtClean="0">
                <a:latin typeface="Consolas" panose="020B0609020204030204" pitchFamily="49" charset="0"/>
              </a:rPr>
              <a:t>string14.py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smtClean="0"/>
              <a:t>(using string functions that return modified versions of a string)</a:t>
            </a:r>
          </a:p>
          <a:p>
            <a:pPr lvl="1"/>
            <a:r>
              <a:rPr lang="en-US" altLang="en-US" smtClean="0">
                <a:latin typeface="Consolas" panose="020B0609020204030204" pitchFamily="49" charset="0"/>
              </a:rPr>
              <a:t>string15.py</a:t>
            </a:r>
            <a:r>
              <a:rPr lang="en-US" altLang="en-US" smtClean="0"/>
              <a:t> (string search functions)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String Operations / Functions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Some of these may have already been covered earlier during the semester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Strings Can Be Conceptualized As Sequences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The ‘</a:t>
            </a:r>
            <a:r>
              <a:rPr lang="en-US" altLang="ja-JP" sz="2400" smtClean="0">
                <a:latin typeface="Consolas" panose="020B0609020204030204" pitchFamily="49" charset="0"/>
              </a:rPr>
              <a:t>in</a:t>
            </a:r>
            <a:r>
              <a:rPr lang="en-US" altLang="en-US" sz="2400" smtClean="0"/>
              <a:t>’</a:t>
            </a:r>
            <a:r>
              <a:rPr lang="en-US" altLang="ja-JP" sz="2400" smtClean="0"/>
              <a:t> and </a:t>
            </a:r>
            <a:r>
              <a:rPr lang="en-US" altLang="en-US" sz="2400" smtClean="0"/>
              <a:t>‘</a:t>
            </a:r>
            <a:r>
              <a:rPr lang="en-US" altLang="ja-JP" sz="2400" smtClean="0">
                <a:latin typeface="Consolas" panose="020B0609020204030204" pitchFamily="49" charset="0"/>
              </a:rPr>
              <a:t>not in</a:t>
            </a:r>
            <a:r>
              <a:rPr lang="en-US" altLang="en-US" sz="2400" smtClean="0"/>
              <a:t>’</a:t>
            </a:r>
            <a:r>
              <a:rPr lang="en-US" altLang="ja-JP" sz="2400" smtClean="0"/>
              <a:t> operations can be performed on a string.</a:t>
            </a:r>
          </a:p>
          <a:p>
            <a:r>
              <a:rPr lang="en-US" altLang="en-US" sz="2400" smtClean="0"/>
              <a:t>Branching (example name: “</a:t>
            </a:r>
            <a:r>
              <a:rPr lang="en-US" altLang="ja-JP" sz="2000" smtClean="0">
                <a:latin typeface="Consolas" panose="020B0609020204030204" pitchFamily="49" charset="0"/>
              </a:rPr>
              <a:t>string1.py</a:t>
            </a:r>
            <a:r>
              <a:rPr lang="en-US" altLang="en-US" sz="2400" smtClean="0"/>
              <a:t>”</a:t>
            </a:r>
            <a:r>
              <a:rPr lang="en-US" altLang="ja-JP" sz="2400" smtClean="0"/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userNames = "aaa abc username xxx"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userName = input ("User name: 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if userName in userNames: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print("User name already taken, enter a new one")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400" smtClean="0"/>
          </a:p>
          <a:p>
            <a:r>
              <a:rPr lang="en-US" altLang="en-US" sz="2400" smtClean="0"/>
              <a:t>Looping (iterating through the elements: example name “</a:t>
            </a:r>
            <a:r>
              <a:rPr lang="en-US" altLang="ja-JP" sz="2000" smtClean="0">
                <a:latin typeface="Consolas" panose="020B0609020204030204" pitchFamily="49" charset="0"/>
              </a:rPr>
              <a:t>string2.py</a:t>
            </a:r>
            <a:r>
              <a:rPr lang="en-US" altLang="en-US" sz="2400" smtClean="0"/>
              <a:t>”</a:t>
            </a:r>
            <a:r>
              <a:rPr lang="en-US" altLang="ja-JP" sz="2400" baseline="30000" smtClean="0"/>
              <a:t>1</a:t>
            </a:r>
            <a:r>
              <a:rPr lang="en-US" altLang="ja-JP" sz="2400" smtClean="0"/>
              <a:t>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sentence = "by ur command"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for temp in sentence: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print("%s-" %temp, end="")</a:t>
            </a:r>
          </a:p>
          <a:p>
            <a:endParaRPr lang="en-US" altLang="en-US" sz="2400" smtClean="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95400"/>
            <a:ext cx="44196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00400"/>
            <a:ext cx="41148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4"/>
          <a:stretch>
            <a:fillRect/>
          </a:stretch>
        </p:blipFill>
        <p:spPr bwMode="auto">
          <a:xfrm>
            <a:off x="4953000" y="5715000"/>
            <a:ext cx="41910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4151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 Operations: Concatenation &amp; Repetition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Concatenation (</a:t>
            </a:r>
            <a:r>
              <a:rPr lang="ja-JP" altLang="en-US" smtClean="0"/>
              <a:t>‘</a:t>
            </a:r>
            <a:r>
              <a:rPr lang="en-US" altLang="ja-JP" smtClean="0"/>
              <a:t>+</a:t>
            </a:r>
            <a:r>
              <a:rPr lang="ja-JP" altLang="en-US" smtClean="0"/>
              <a:t>’</a:t>
            </a:r>
            <a:r>
              <a:rPr lang="en-US" altLang="ja-JP" smtClean="0"/>
              <a:t>): connects two or more strings</a:t>
            </a:r>
          </a:p>
          <a:p>
            <a:r>
              <a:rPr lang="en-US" altLang="en-US" smtClean="0"/>
              <a:t>Repetition (</a:t>
            </a:r>
            <a:r>
              <a:rPr lang="ja-JP" altLang="en-US" smtClean="0"/>
              <a:t>‘</a:t>
            </a:r>
            <a:r>
              <a:rPr lang="en-US" altLang="ja-JP" smtClean="0"/>
              <a:t>*</a:t>
            </a:r>
            <a:r>
              <a:rPr lang="ja-JP" altLang="en-US" smtClean="0"/>
              <a:t>’</a:t>
            </a:r>
            <a:r>
              <a:rPr lang="en-US" altLang="ja-JP" smtClean="0"/>
              <a:t>): repeat a series of characters</a:t>
            </a:r>
          </a:p>
          <a:p>
            <a:r>
              <a:rPr lang="en-US" altLang="en-US" smtClean="0"/>
              <a:t>Complete 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string3.py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s1 = "11"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s2 = "17"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s3 = s1 + s2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s4 = s2 * 3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print(s3)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print(s4)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20"/>
          <a:stretch>
            <a:fillRect/>
          </a:stretch>
        </p:blipFill>
        <p:spPr bwMode="auto">
          <a:xfrm>
            <a:off x="2209800" y="3886200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0"/>
          <a:stretch>
            <a:fillRect/>
          </a:stretch>
        </p:blipFill>
        <p:spPr bwMode="auto">
          <a:xfrm>
            <a:off x="2209800" y="4419600"/>
            <a:ext cx="11430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latin typeface="Consolas" panose="020B0609020204030204" pitchFamily="49" charset="0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Name of the example program</a:t>
            </a:r>
            <a:r>
              <a:rPr lang="en-CA" altLang="en-US" sz="2400" smtClean="0">
                <a:latin typeface="Times New Roman" panose="02020603050405020304" pitchFamily="18" charset="0"/>
              </a:rPr>
              <a:t>:</a:t>
            </a:r>
            <a:r>
              <a:rPr lang="en-CA" altLang="en-US" smtClean="0">
                <a:latin typeface="Times New Roman" panose="02020603050405020304" pitchFamily="18" charset="0"/>
              </a:rPr>
              <a:t> </a:t>
            </a:r>
            <a:r>
              <a:rPr lang="en-CA" altLang="en-US" sz="2000" smtClean="0">
                <a:latin typeface="Consolas" panose="020B0609020204030204" pitchFamily="49" charset="0"/>
              </a:rPr>
              <a:t>classList1.py</a:t>
            </a:r>
          </a:p>
          <a:p>
            <a:endParaRPr lang="en-CA" altLang="en-US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  <p:extLst>
      <p:ext uri="{BB962C8B-B14F-4D97-AF65-F5344CB8AC3E}">
        <p14:creationId xmlns:p14="http://schemas.microsoft.com/office/powerpoint/2010/main" val="20341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40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smtClean="0"/>
              <a:t>A string can be treated as one entity.</a:t>
            </a:r>
          </a:p>
          <a:p>
            <a:pPr lvl="1"/>
            <a:r>
              <a:rPr lang="en-US" altLang="en-US" sz="1800" smtClean="0"/>
              <a:t>Online example: “</a:t>
            </a:r>
            <a:r>
              <a:rPr lang="en-US" altLang="ja-JP" sz="1600" smtClean="0">
                <a:latin typeface="Consolas" panose="020B0609020204030204" pitchFamily="49" charset="0"/>
              </a:rPr>
              <a:t>string4.py</a:t>
            </a:r>
            <a:r>
              <a:rPr lang="en-US" altLang="en-US" sz="1800" smtClean="0"/>
              <a:t>”</a:t>
            </a:r>
            <a:endParaRPr lang="en-US" altLang="ja-JP" sz="1800" smtClean="0"/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fun(aString):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print(aString)</a:t>
            </a:r>
          </a:p>
          <a:p>
            <a:pPr lvl="2">
              <a:buFont typeface="Times New Roman" panose="02020603050405020304" pitchFamily="18" charset="0"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b="1" smtClean="0">
                <a:latin typeface="Consolas" panose="020B0609020204030204" pitchFamily="49" charset="0"/>
              </a:rPr>
              <a:t># START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aString = "By your command"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fun(aString)</a:t>
            </a:r>
          </a:p>
          <a:p>
            <a:r>
              <a:rPr lang="en-US" altLang="en-US" sz="2400" smtClean="0"/>
              <a:t>Individual elements (characters) can be accessed via an index.</a:t>
            </a:r>
          </a:p>
          <a:p>
            <a:pPr lvl="1"/>
            <a:r>
              <a:rPr lang="en-US" altLang="en-US" sz="2000" smtClean="0"/>
              <a:t>Online example: “</a:t>
            </a:r>
            <a:r>
              <a:rPr lang="en-US" altLang="ja-JP" sz="1800" smtClean="0">
                <a:latin typeface="Consolas" panose="020B0609020204030204" pitchFamily="49" charset="0"/>
              </a:rPr>
              <a:t>string5.py</a:t>
            </a:r>
            <a:r>
              <a:rPr lang="en-US" altLang="en-US" sz="2000" smtClean="0"/>
              <a:t>”</a:t>
            </a:r>
            <a:endParaRPr lang="en-US" altLang="ja-JP" sz="2000" smtClean="0"/>
          </a:p>
          <a:p>
            <a:pPr lvl="1"/>
            <a:r>
              <a:rPr lang="en-US" altLang="en-US" sz="2000" smtClean="0"/>
              <a:t>Note: A string with ‘n’ elements has an index from 0 to (n-1)</a:t>
            </a:r>
            <a:endParaRPr lang="en-US" altLang="en-US" sz="1600" b="1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aString = "hello"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 (aString[1])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print (aString[4])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4"/>
          <a:stretch>
            <a:fillRect/>
          </a:stretch>
        </p:blipFill>
        <p:spPr bwMode="auto">
          <a:xfrm>
            <a:off x="3352800" y="2895600"/>
            <a:ext cx="23622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791200"/>
            <a:ext cx="47244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Mutable types:</a:t>
            </a:r>
          </a:p>
          <a:p>
            <a:pPr lvl="1"/>
            <a:r>
              <a:rPr lang="en-US" altLang="en-US" smtClean="0"/>
              <a:t>The original memory location </a:t>
            </a:r>
            <a:r>
              <a:rPr lang="en-US" altLang="en-US" i="1" smtClean="0"/>
              <a:t>can</a:t>
            </a:r>
            <a:r>
              <a:rPr lang="en-US" altLang="en-US" smtClean="0"/>
              <a:t> change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Constants</a:t>
            </a:r>
          </a:p>
          <a:p>
            <a:pPr lvl="1"/>
            <a:r>
              <a:rPr lang="en-US" altLang="en-US" smtClean="0"/>
              <a:t>Memory location </a:t>
            </a:r>
            <a:r>
              <a:rPr lang="en-US" altLang="en-US" i="1" smtClean="0"/>
              <a:t>shouldn’t</a:t>
            </a:r>
            <a:r>
              <a:rPr lang="en-US" altLang="en-US" smtClean="0"/>
              <a:t> change (Python): may produce a logic error if modified</a:t>
            </a:r>
          </a:p>
          <a:p>
            <a:pPr lvl="1"/>
            <a:r>
              <a:rPr lang="en-US" altLang="en-US" smtClean="0"/>
              <a:t>Memory location syntactically </a:t>
            </a:r>
            <a:r>
              <a:rPr lang="en-US" altLang="en-US" i="1" smtClean="0"/>
              <a:t>cannot</a:t>
            </a:r>
            <a:r>
              <a:rPr lang="en-US" altLang="en-US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Immutable types: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i="1" smtClean="0"/>
              <a:t>original </a:t>
            </a:r>
            <a:r>
              <a:rPr lang="en-US" altLang="en-US" smtClean="0"/>
              <a:t>memory location </a:t>
            </a:r>
            <a:r>
              <a:rPr lang="en-US" altLang="en-US" i="1" smtClean="0"/>
              <a:t>won’t change</a:t>
            </a:r>
          </a:p>
          <a:p>
            <a:pPr lvl="1"/>
            <a:r>
              <a:rPr lang="en-US" altLang="en-US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 = 12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</a:rPr>
              <a:t>immutable = 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533400" cy="3698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>
            <a:off x="5334000" y="6056313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2838" y="6261100"/>
            <a:ext cx="1858962" cy="542925"/>
            <a:chOff x="4923412" y="6261079"/>
            <a:chExt cx="1858388" cy="543711"/>
          </a:xfrm>
        </p:grpSpPr>
        <p:sp>
          <p:nvSpPr>
            <p:cNvPr id="12" name="Rectangle 11"/>
            <p:cNvSpPr/>
            <p:nvPr/>
          </p:nvSpPr>
          <p:spPr>
            <a:xfrm>
              <a:off x="6248565" y="6435957"/>
              <a:ext cx="533235" cy="36883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17</a:t>
              </a: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3412" y="6261079"/>
              <a:ext cx="1325153" cy="35929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Even though it may look a string can change they actually cannot be edited (original memory location cannot change).</a:t>
            </a:r>
          </a:p>
          <a:p>
            <a:pPr lvl="1"/>
            <a:r>
              <a:rPr lang="en-US" altLang="en-US" sz="2000" dirty="0" smtClean="0"/>
              <a:t>Online example: “</a:t>
            </a:r>
            <a:r>
              <a:rPr lang="en-US" altLang="ja-JP" sz="1800" dirty="0" smtClean="0">
                <a:latin typeface="Consolas" panose="020B0609020204030204" pitchFamily="49" charset="0"/>
              </a:rPr>
              <a:t>string6.py</a:t>
            </a:r>
            <a:r>
              <a:rPr lang="en-US" altLang="en-US" sz="2000" dirty="0" smtClean="0"/>
              <a:t>”</a:t>
            </a:r>
            <a:endParaRPr lang="en-US" altLang="ja-JP" sz="1800" b="1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 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"bye"  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 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5334000" y="3048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5334000" y="3810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</a:p>
          <a:p>
            <a:pPr marL="34290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aList</a:t>
            </a:r>
            <a:r>
              <a:rPr lang="en-US" dirty="0" smtClean="0">
                <a:latin typeface="Consolas" panose="020B0609020204030204" pitchFamily="49" charset="0"/>
              </a:rPr>
              <a:t> = [1,2,3]</a:t>
            </a:r>
          </a:p>
          <a:p>
            <a:pPr marL="34290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aList</a:t>
            </a:r>
            <a:r>
              <a:rPr lang="en-US" dirty="0" smtClean="0">
                <a:latin typeface="Consolas" panose="020B0609020204030204" pitchFamily="49" charset="0"/>
              </a:rPr>
              <a:t>[0] = 10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Print(</a:t>
            </a:r>
            <a:r>
              <a:rPr lang="en-US" dirty="0" err="1" smtClean="0">
                <a:latin typeface="Consolas" panose="020B0609020204030204" pitchFamily="49" charset="0"/>
              </a:rPr>
              <a:t>aList</a:t>
            </a:r>
            <a:r>
              <a:rPr lang="en-US" dirty="0" smtClean="0">
                <a:latin typeface="Consolas" panose="020B0609020204030204" pitchFamily="49" charset="0"/>
              </a:rPr>
              <a:t>)  # [10,2,3]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Strings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Online example: </a:t>
            </a:r>
            <a:r>
              <a:rPr lang="en-US" altLang="en-US" sz="2000" smtClean="0">
                <a:latin typeface="Consolas" panose="020B0609020204030204" pitchFamily="49" charset="0"/>
              </a:rPr>
              <a:t>string7.py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 =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b = 2.5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 = a + b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Addition                        </a:t>
            </a:r>
            <a:r>
              <a:rPr lang="en-US" altLang="en-US" sz="1800" b="1" smtClean="0">
                <a:latin typeface="Consolas" panose="020B0609020204030204" pitchFamily="49" charset="0"/>
              </a:rPr>
              <a:t>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print(c)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4.5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b="1" smtClean="0">
                <a:solidFill>
                  <a:srgbClr val="00B0F0"/>
                </a:solidFill>
                <a:latin typeface="Consolas" panose="020B0609020204030204" pitchFamily="49" charset="0"/>
              </a:rPr>
              <a:t># str()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Converts argument to a String</a:t>
            </a:r>
            <a:r>
              <a:rPr lang="en-US" altLang="en-US" sz="1800" b="1" smtClean="0">
                <a:solidFill>
                  <a:srgbClr val="00B0F0"/>
                </a:solidFill>
              </a:rPr>
              <a:t>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Convert to string and then concatenate      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 = str(a) + str(b)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print(c)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‘22.5’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From Strings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x = '3'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y = '4.5'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int(): convert to integer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float(): convert to floating point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Convert to numeric and then add                                     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z = int(x) + float(y)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print(z)	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Yields 7.5</a:t>
            </a:r>
          </a:p>
          <a:p>
            <a:endParaRPr lang="en-US" altLang="en-US" b="1" smtClean="0">
              <a:latin typeface="Consolas" panose="020B0609020204030204" pitchFamily="49" charset="0"/>
            </a:endParaRP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Advanced Operations / Functions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These operations and functions likely have not yet been covered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Sometimes you may wish to extract out a portion of a string.</a:t>
            </a:r>
          </a:p>
          <a:p>
            <a:pPr lvl="1"/>
            <a:r>
              <a:rPr lang="en-US" altLang="en-US" sz="2000" smtClean="0"/>
              <a:t>E.g., Extract first name “James” from a full name “James T. Kirk, Captain”</a:t>
            </a:r>
          </a:p>
          <a:p>
            <a:r>
              <a:rPr lang="en-US" altLang="en-US" sz="2400" smtClean="0"/>
              <a:t>This operation is referred to as a ‘substring’ operation in many programming languages.</a:t>
            </a:r>
          </a:p>
          <a:p>
            <a:r>
              <a:rPr lang="en-US" altLang="en-US" sz="2400" smtClean="0"/>
              <a:t>There are two implementations of the substring operation in Python:</a:t>
            </a:r>
          </a:p>
          <a:p>
            <a:pPr lvl="1"/>
            <a:r>
              <a:rPr lang="en-US" altLang="en-US" sz="2000" smtClean="0"/>
              <a:t>String slicing</a:t>
            </a:r>
          </a:p>
          <a:p>
            <a:pPr lvl="1"/>
            <a:r>
              <a:rPr lang="en-US" altLang="en-US" sz="2000" smtClean="0"/>
              <a:t>String splitting</a:t>
            </a:r>
          </a:p>
          <a:p>
            <a:pPr lvl="1"/>
            <a:endParaRPr lang="en-US" altLang="en-US" sz="240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1 The name James T. Kirk is </a:t>
            </a:r>
            <a:r>
              <a:rPr lang="en-US" altLang="en-US" sz="1600">
                <a:sym typeface="Symbol" panose="05050102010706020507" pitchFamily="18" charset="2"/>
              </a:rPr>
              <a:t></a:t>
            </a:r>
            <a:r>
              <a:rPr lang="en-US" altLang="en-US" sz="1600"/>
              <a:t>  CBS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Slicing a string will return a portion of a string based on the indices provided</a:t>
            </a:r>
          </a:p>
          <a:p>
            <a:r>
              <a:rPr lang="en-US" altLang="en-US" sz="2400" smtClean="0"/>
              <a:t>The index can indicate the start and end point of the substring.</a:t>
            </a:r>
          </a:p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i="1" smtClean="0">
                <a:latin typeface="Consolas" panose="020B0609020204030204" pitchFamily="49" charset="0"/>
              </a:rPr>
              <a:t>string_name</a:t>
            </a:r>
            <a:r>
              <a:rPr lang="en-US" altLang="en-US" sz="1800" smtClean="0">
                <a:latin typeface="Consolas" panose="020B0609020204030204" pitchFamily="49" charset="0"/>
              </a:rPr>
              <a:t> [</a:t>
            </a:r>
            <a:r>
              <a:rPr lang="en-US" altLang="en-US" sz="1800" i="1" smtClean="0">
                <a:latin typeface="Consolas" panose="020B0609020204030204" pitchFamily="49" charset="0"/>
              </a:rPr>
              <a:t>start_index</a:t>
            </a:r>
            <a:r>
              <a:rPr lang="en-US" altLang="en-US" sz="1800" smtClean="0">
                <a:latin typeface="Consolas" panose="020B0609020204030204" pitchFamily="49" charset="0"/>
              </a:rPr>
              <a:t> : </a:t>
            </a:r>
            <a:r>
              <a:rPr lang="en-US" altLang="en-US" sz="1800" i="1" smtClean="0">
                <a:latin typeface="Consolas" panose="020B0609020204030204" pitchFamily="49" charset="0"/>
              </a:rPr>
              <a:t>end_index</a:t>
            </a:r>
            <a:r>
              <a:rPr lang="en-US" altLang="en-US" sz="1800" smtClean="0">
                <a:latin typeface="Consolas" panose="020B0609020204030204" pitchFamily="49" charset="0"/>
              </a:rPr>
              <a:t>]</a:t>
            </a:r>
            <a:endParaRPr lang="en-US" altLang="en-US" sz="2400" smtClean="0"/>
          </a:p>
          <a:p>
            <a:r>
              <a:rPr lang="en-US" altLang="en-US" sz="2400" b="1" smtClean="0"/>
              <a:t>Online example</a:t>
            </a:r>
            <a:r>
              <a:rPr lang="en-US" altLang="en-US" sz="2400" smtClean="0"/>
              <a:t>: </a:t>
            </a:r>
            <a:r>
              <a:rPr lang="en-US" altLang="en-US" sz="2000" smtClean="0">
                <a:latin typeface="Consolas" panose="020B0609020204030204" pitchFamily="49" charset="0"/>
              </a:rPr>
              <a:t>string8.py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"abcdefghij"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(aString)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[2:5]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[:5]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temp = aString [7:]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(temp)</a:t>
            </a:r>
          </a:p>
          <a:p>
            <a:endParaRPr lang="en-US" altLang="en-US" sz="160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657600" y="43434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657600" y="49530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657600" y="5638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657600" y="6283325"/>
            <a:ext cx="2819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Where characters at fixed positions must be extracted.</a:t>
            </a:r>
          </a:p>
          <a:p>
            <a:r>
              <a:rPr lang="en-US" altLang="en-US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r>
              <a:rPr lang="en-US" altLang="ja-JP" sz="180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smtClean="0">
                <a:latin typeface="Consolas" panose="020B0609020204030204" pitchFamily="49" charset="0"/>
              </a:rPr>
              <a:t>”</a:t>
            </a:r>
            <a:endParaRPr lang="en-US" altLang="ja-JP" sz="18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smtClean="0">
                <a:latin typeface="Consolas" panose="020B0609020204030204" pitchFamily="49" charset="0"/>
              </a:rPr>
              <a:t>The </a:t>
            </a: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r>
              <a:rPr lang="en-US" altLang="ja-JP" sz="1800" smtClean="0">
                <a:latin typeface="Consolas" panose="020B0609020204030204" pitchFamily="49" charset="0"/>
              </a:rPr>
              <a:t>403</a:t>
            </a:r>
            <a:r>
              <a:rPr lang="ja-JP" altLang="en-US" sz="1800" smtClean="0">
                <a:latin typeface="Consolas" panose="020B0609020204030204" pitchFamily="49" charset="0"/>
              </a:rPr>
              <a:t>”</a:t>
            </a:r>
            <a:r>
              <a:rPr lang="en-US" altLang="ja-JP" sz="180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print("The average grade is %.2f%%", %average)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1: %.2f", %stu1)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2: %.2f", %stu2)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3: %.2f", %stu3)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4: %.2f", %stu4)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5: %.2f", %stu5)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smtClean="0"/>
              <a:t>Each word could then be individually passed to a spell checker.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smtClean="0"/>
              <a:t>Format</a:t>
            </a:r>
            <a:r>
              <a:rPr lang="en-US" altLang="en-US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smtClean="0">
                <a:latin typeface="Consolas" panose="020B0609020204030204" pitchFamily="49" charset="0"/>
              </a:rPr>
              <a:t>string_name.split (</a:t>
            </a:r>
            <a:r>
              <a:rPr lang="en-US" altLang="en-US" smtClean="0">
                <a:latin typeface="Consolas" panose="020B0609020204030204" pitchFamily="49" charset="0"/>
              </a:rPr>
              <a:t>'</a:t>
            </a:r>
            <a:r>
              <a:rPr lang="en-US" altLang="en-US" i="1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smtClean="0">
                <a:latin typeface="Consolas" panose="020B0609020204030204" pitchFamily="49" charset="0"/>
              </a:rPr>
              <a:t>'</a:t>
            </a:r>
            <a:r>
              <a:rPr lang="en-US" altLang="en-US" i="1" smtClean="0">
                <a:latin typeface="Consolas" panose="020B0609020204030204" pitchFamily="49" charset="0"/>
              </a:rPr>
              <a:t>)</a:t>
            </a:r>
            <a:endParaRPr lang="en-US" altLang="en-US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mtClean="0"/>
          </a:p>
          <a:p>
            <a:pPr>
              <a:lnSpc>
                <a:spcPct val="80000"/>
              </a:lnSpc>
            </a:pPr>
            <a:r>
              <a:rPr lang="en-US" altLang="en-US" b="1" smtClean="0"/>
              <a:t>Online example</a:t>
            </a:r>
            <a:r>
              <a:rPr lang="en-US" altLang="en-US" smtClean="0"/>
              <a:t>: </a:t>
            </a:r>
            <a:r>
              <a:rPr lang="en-US" altLang="en-US" sz="2000" smtClean="0">
                <a:latin typeface="Consolas" panose="020B0609020204030204" pitchFamily="49" charset="0"/>
              </a:rPr>
              <a:t>string9.py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"man who smiles</a:t>
            </a:r>
            <a:r>
              <a:rPr lang="ja-JP" altLang="en-US" sz="1800" smtClean="0">
                <a:latin typeface="Consolas" panose="020B0609020204030204" pitchFamily="49" charset="0"/>
              </a:rPr>
              <a:t>“</a:t>
            </a:r>
            <a:endParaRPr lang="en-US" altLang="ja-JP" sz="18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first, last = aString.split(',')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3581400" y="35814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581400" y="55626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Determining Size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‘</a:t>
            </a:r>
            <a:r>
              <a:rPr lang="en-US" altLang="ja-JP" sz="2000" smtClean="0">
                <a:latin typeface="Consolas" panose="020B0609020204030204" pitchFamily="49" charset="0"/>
              </a:rPr>
              <a:t>len()</a:t>
            </a:r>
            <a:r>
              <a:rPr lang="en-US" altLang="en-US" smtClean="0"/>
              <a:t>’</a:t>
            </a:r>
            <a:r>
              <a:rPr lang="en-US" altLang="ja-JP" smtClean="0"/>
              <a:t> function can count the number of characters in a string.</a:t>
            </a:r>
          </a:p>
          <a:p>
            <a:r>
              <a:rPr lang="en-US" altLang="en-US" smtClean="0"/>
              <a:t>Example program: </a:t>
            </a:r>
            <a:r>
              <a:rPr lang="en-US" altLang="en-US" sz="2000" smtClean="0">
                <a:latin typeface="Consolas" panose="020B0609020204030204" pitchFamily="49" charset="0"/>
              </a:rPr>
              <a:t>string10.py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MAX_FILE_LENGTH = 256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SUFFIX_LENGTH = 3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filename = input("Enter new file name (max 256 characters): 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if (len(filename) &gt; MAX_FILE_LENGTH):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print("File name exceeded the max size of %d characters, you bad"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%(MAX_FILE_LENGTH))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else: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solidFill>
                  <a:srgbClr val="00B0F0"/>
                </a:solidFill>
                <a:latin typeface="Consolas" panose="020B0609020204030204" pitchFamily="49" charset="0"/>
              </a:rPr>
              <a:t> # Find file type, last three characters in string e.g., resume.txt                                                        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endSuffix = len(filename)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startSuffix = endSuffix - SUFFIX_LENGTH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suffix = filename[startSuffix:endSuffix]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if (suffix == "txt"):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print("Text file")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print("%d:%d %s" %(startSuffix,endSuffix,suffix))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2362200"/>
            <a:ext cx="5565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String Testing Functions</a:t>
            </a:r>
            <a:r>
              <a:rPr lang="en-US" altLang="en-US" sz="3200" baseline="3000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smtClean="0"/>
              <a:t>These functions test a string to see if a given condition has been met and return either “</a:t>
            </a:r>
            <a:r>
              <a:rPr lang="en-US" altLang="ja-JP" sz="2000" smtClean="0">
                <a:latin typeface="Consolas" panose="020B0609020204030204" pitchFamily="49" charset="0"/>
              </a:rPr>
              <a:t>True</a:t>
            </a:r>
            <a:r>
              <a:rPr lang="en-US" altLang="en-US" sz="2400" smtClean="0"/>
              <a:t>”</a:t>
            </a:r>
            <a:r>
              <a:rPr lang="en-US" altLang="ja-JP" sz="2400" smtClean="0"/>
              <a:t> or </a:t>
            </a:r>
            <a:r>
              <a:rPr lang="en-US" altLang="en-US" sz="2400" smtClean="0"/>
              <a:t>“</a:t>
            </a:r>
            <a:r>
              <a:rPr lang="en-US" altLang="ja-JP" sz="2000" smtClean="0">
                <a:latin typeface="Consolas" panose="020B0609020204030204" pitchFamily="49" charset="0"/>
              </a:rPr>
              <a:t>False</a:t>
            </a:r>
            <a:r>
              <a:rPr lang="en-US" altLang="en-US" sz="2400" smtClean="0"/>
              <a:t>”</a:t>
            </a:r>
            <a:r>
              <a:rPr lang="en-US" altLang="ja-JP" sz="2400" smtClean="0"/>
              <a:t> (Boolean).</a:t>
            </a:r>
          </a:p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smtClean="0">
                <a:latin typeface="Consolas" panose="020B0609020204030204" pitchFamily="49" charset="0"/>
              </a:rPr>
              <a:t>string_name</a:t>
            </a:r>
            <a:r>
              <a:rPr lang="en-US" altLang="en-US" sz="2000" smtClean="0">
                <a:latin typeface="Consolas" panose="020B0609020204030204" pitchFamily="49" charset="0"/>
              </a:rPr>
              <a:t>.</a:t>
            </a:r>
            <a:r>
              <a:rPr lang="en-US" altLang="en-US" sz="2000" i="1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</p:nvPr>
        </p:nvGraphicFramePr>
        <p:xfrm>
          <a:off x="457200" y="1108075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Name of the online example: </a:t>
            </a:r>
            <a:r>
              <a:rPr lang="en-US" altLang="en-US" sz="2400" smtClean="0"/>
              <a:t>“</a:t>
            </a:r>
            <a:r>
              <a:rPr lang="en-US" altLang="ja-JP" sz="2000" smtClean="0">
                <a:latin typeface="Consolas" panose="020B0609020204030204" pitchFamily="49" charset="0"/>
              </a:rPr>
              <a:t>string11.py</a:t>
            </a:r>
            <a:r>
              <a:rPr lang="en-US" altLang="en-US" sz="2400" smtClean="0"/>
              <a:t>”</a:t>
            </a:r>
            <a:endParaRPr lang="en-US" altLang="ja-JP" sz="24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while (ok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num = int (temp)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3886200" y="4191000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4540250"/>
            <a:ext cx="4191000" cy="1641475"/>
            <a:chOff x="228600" y="4540986"/>
            <a:chExt cx="4191000" cy="1640144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228600" y="5257800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362200" y="4540986"/>
              <a:ext cx="1371600" cy="11785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0" idx="1"/>
            </p:cNvCxnSpPr>
            <p:nvPr/>
          </p:nvCxnSpPr>
          <p:spPr>
            <a:xfrm flipV="1">
              <a:off x="2362200" y="5435610"/>
              <a:ext cx="2057400" cy="28393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 the concepts of references and addresses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r>
              <a:rPr lang="en-US" altLang="en-US" smtClean="0"/>
              <a:t>A reference contains an address</a:t>
            </a:r>
          </a:p>
          <a:p>
            <a:r>
              <a:rPr lang="en-US" altLang="en-US" smtClean="0"/>
              <a:t>A String ‘variable’ does not directly contain the contents of a string</a:t>
            </a:r>
          </a:p>
          <a:p>
            <a:pPr lvl="1"/>
            <a:r>
              <a:rPr lang="en-US" altLang="en-US" smtClean="0"/>
              <a:t>Instead the string contains the address (“refers to”) of a string</a:t>
            </a: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3124200" cy="2341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Much like a list, a tuple is a composite type whose elements can consist of any other type.</a:t>
            </a:r>
          </a:p>
          <a:p>
            <a:r>
              <a:rPr lang="en-US" altLang="en-US" sz="2400" smtClean="0"/>
              <a:t>Tuples support many of the same operators as lists such as indexing.</a:t>
            </a:r>
          </a:p>
          <a:p>
            <a:r>
              <a:rPr lang="en-US" altLang="en-US" sz="2400" smtClean="0"/>
              <a:t>However tuples are immutable.</a:t>
            </a:r>
          </a:p>
          <a:p>
            <a:r>
              <a:rPr lang="en-US" altLang="en-US" sz="2400" smtClean="0"/>
              <a:t>Tuples are used to store data that should not change.</a:t>
            </a:r>
          </a:p>
          <a:p>
            <a:pPr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smtClean="0">
                <a:latin typeface="Consolas" panose="020B0609020204030204" pitchFamily="49" charset="0"/>
              </a:rPr>
              <a:t>tuple_name</a:t>
            </a:r>
            <a:r>
              <a:rPr lang="en-US" altLang="en-US" sz="2000" smtClean="0">
                <a:latin typeface="Consolas" panose="020B0609020204030204" pitchFamily="49" charset="0"/>
              </a:rPr>
              <a:t> = (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1</a:t>
            </a:r>
            <a:r>
              <a:rPr lang="en-US" altLang="en-US" sz="2000" smtClean="0">
                <a:latin typeface="Consolas" panose="020B0609020204030204" pitchFamily="49" charset="0"/>
              </a:rPr>
              <a:t>, 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2</a:t>
            </a:r>
            <a:r>
              <a:rPr lang="en-US" altLang="en-US" sz="2000" smtClean="0">
                <a:latin typeface="Consolas" panose="020B0609020204030204" pitchFamily="49" charset="0"/>
              </a:rPr>
              <a:t>...</a:t>
            </a:r>
            <a:r>
              <a:rPr lang="en-US" altLang="en-US" sz="2000" i="1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smtClean="0">
                <a:latin typeface="Consolas" panose="020B0609020204030204" pitchFamily="49" charset="0"/>
              </a:rPr>
              <a:t>n</a:t>
            </a:r>
            <a:r>
              <a:rPr lang="en-US" altLang="en-US" sz="200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r>
              <a:rPr lang="en-US" altLang="en-US" sz="2400" b="1" smtClean="0"/>
              <a:t>Example</a:t>
            </a:r>
            <a:r>
              <a:rPr lang="en-US" altLang="en-US" sz="240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smtClean="0"/>
              <a:t>:</a:t>
            </a:r>
            <a:r>
              <a:rPr lang="en-CA" altLang="en-US" sz="2000" smtClean="0"/>
              <a:t> </a:t>
            </a:r>
            <a:r>
              <a:rPr lang="en-US" altLang="en-US" sz="2400" smtClean="0">
                <a:latin typeface="Consolas" panose="020B0609020204030204" pitchFamily="49" charset="0"/>
              </a:rPr>
              <a:t>tuples1.py</a:t>
            </a:r>
          </a:p>
          <a:p>
            <a:pPr>
              <a:buFontTx/>
              <a:buNone/>
            </a:pPr>
            <a:endParaRPr lang="en-US" altLang="en-US" sz="20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(tup)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print (tup[2])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endParaRPr lang="en-US" altLang="en-US" sz="20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0" y="3200400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>
                  <a:solidFill>
                    <a:srgbClr val="CC33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657600" y="24384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Why Bother With A List? (</a:t>
            </a:r>
            <a:r>
              <a:rPr lang="en-US" altLang="en-US" sz="3200" smtClean="0"/>
              <a:t>3</a:t>
            </a:r>
            <a:r>
              <a:rPr lang="en-CA" altLang="en-US" sz="320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print("The average grade is %.2f%%", %average)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1: %.2f", %stu1)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2: %.2f", %stu2)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3: %.2f", %stu3)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4: %.2f", %stu4)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print("Student no. 5: %.2f", %stu5)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616200" y="1701800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smtClean="0"/>
              <a:t>Functions can either return zero or </a:t>
            </a:r>
            <a:r>
              <a:rPr lang="en-US" altLang="en-US" sz="2000" i="1" smtClean="0"/>
              <a:t>exactly one value</a:t>
            </a:r>
            <a:r>
              <a:rPr lang="en-US" altLang="en-US" sz="2000" smtClean="0"/>
              <a:t> only.</a:t>
            </a:r>
          </a:p>
          <a:p>
            <a:r>
              <a:rPr lang="en-US" altLang="en-US" sz="2000" smtClean="0"/>
              <a:t>Specifying the return value with brackets merely returns one tuple back to the caller.</a:t>
            </a:r>
          </a:p>
          <a:p>
            <a:endParaRPr lang="en-US" altLang="en-US" sz="20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 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return 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 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smtClean="0"/>
              <a:t>"</a:t>
            </a:r>
            <a:r>
              <a:rPr lang="en-US" altLang="en-US" sz="1800" smtClean="0">
                <a:latin typeface="Consolas" panose="020B0609020204030204" pitchFamily="49" charset="0"/>
              </a:rPr>
              <a:t>pos</a:t>
            </a:r>
            <a:r>
              <a:rPr lang="en-US" altLang="en-US" sz="1800" smtClean="0"/>
              <a:t> "</a:t>
            </a:r>
            <a:r>
              <a:rPr lang="en-US" altLang="en-US" sz="180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smtClean="0"/>
              <a:t>"</a:t>
            </a:r>
            <a:r>
              <a:rPr lang="en-US" altLang="en-US" sz="1800" smtClean="0">
                <a:latin typeface="Consolas" panose="020B0609020204030204" pitchFamily="49" charset="0"/>
              </a:rPr>
              <a:t>neg</a:t>
            </a:r>
            <a:r>
              <a:rPr lang="en-US" altLang="en-US" sz="1800" smtClean="0"/>
              <a:t>")</a:t>
            </a: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962400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90800" y="5562600"/>
            <a:ext cx="5969000" cy="1066800"/>
            <a:chOff x="2590800" y="5629275"/>
            <a:chExt cx="5969000" cy="106680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CC3300"/>
                  </a:solidFill>
                  <a:latin typeface="Arial" panose="020B0604020202020204" pitchFamily="34" charset="0"/>
                </a:rPr>
                <a:t>Nothing is returned back to the caller</a:t>
              </a: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5"/>
              <a:ext cx="1663700" cy="838200"/>
              <a:chOff x="1824" y="3536"/>
              <a:chExt cx="1048" cy="472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47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smtClean="0"/>
              <a:t>Multiple parameters can be passed by 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  <a:p>
            <a:pP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For a numerical list: implement some common mathematical functions (e.g., average, min, max, mode).</a:t>
            </a:r>
          </a:p>
          <a:p>
            <a:pPr lvl="1"/>
            <a:r>
              <a:rPr lang="en-US" altLang="en-US" sz="200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element).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The difference between a simple vs. a composite type</a:t>
            </a:r>
          </a:p>
          <a:p>
            <a:r>
              <a:rPr lang="en-US" altLang="en-US" sz="2400" smtClean="0"/>
              <a:t>What is the difference between a mutable and an immutable type</a:t>
            </a:r>
          </a:p>
          <a:p>
            <a:r>
              <a:rPr lang="en-US" altLang="en-US" sz="2400" smtClean="0"/>
              <a:t>How strings are actually a composite type</a:t>
            </a:r>
          </a:p>
          <a:p>
            <a:r>
              <a:rPr lang="en-US" altLang="en-US" sz="2400" smtClean="0"/>
              <a:t>Common string functions and operations</a:t>
            </a:r>
          </a:p>
          <a:p>
            <a:r>
              <a:rPr lang="en-US" altLang="en-US" sz="2400" smtClean="0"/>
              <a:t>Why and when a list should be used</a:t>
            </a:r>
          </a:p>
          <a:p>
            <a:r>
              <a:rPr lang="en-US" altLang="en-US" sz="2400" smtClean="0"/>
              <a:t>How to create and initialize a list (fixed and dynamic size)</a:t>
            </a:r>
          </a:p>
          <a:p>
            <a:r>
              <a:rPr lang="en-US" altLang="en-US" sz="2400" smtClean="0"/>
              <a:t>How to access or change the elements of a list</a:t>
            </a:r>
          </a:p>
          <a:p>
            <a:r>
              <a:rPr lang="en-US" altLang="en-US" sz="2400" smtClean="0"/>
              <a:t>How to search a list for matches</a:t>
            </a:r>
          </a:p>
          <a:p>
            <a:r>
              <a:rPr lang="en-US" altLang="en-US" sz="2400" smtClean="0"/>
              <a:t>Copying lists: How does it work/How to do it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How functions return zero or one item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What is a reference and how it differs from a regular variable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Why references are used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two parameter passing mechanisms: pass-by-value and pass-by-reference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40337</TotalTime>
  <Words>6861</Words>
  <Application>Microsoft Office PowerPoint</Application>
  <PresentationFormat>On-screen Show (4:3)</PresentationFormat>
  <Paragraphs>1247</Paragraphs>
  <Slides>94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5" baseType="lpstr">
      <vt:lpstr>MS PGothic</vt:lpstr>
      <vt:lpstr>MS PGothic</vt:lpstr>
      <vt:lpstr>Arial</vt:lpstr>
      <vt:lpstr>Arial Black</vt:lpstr>
      <vt:lpstr>Calibri</vt:lpstr>
      <vt:lpstr>Comic Sans MS</vt:lpstr>
      <vt:lpstr>Consolas</vt:lpstr>
      <vt:lpstr>Rod</vt:lpstr>
      <vt:lpstr>Symbol</vt:lpstr>
      <vt:lpstr>Times New Roman</vt:lpstr>
      <vt:lpstr>Office Theme</vt:lpstr>
      <vt:lpstr>Composite Types</vt:lpstr>
      <vt:lpstr>Location Of The Example Programs</vt:lpstr>
      <vt:lpstr>Types Of Variables</vt:lpstr>
      <vt:lpstr>Addresses And References (2)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</vt:lpstr>
      <vt:lpstr>Creating A List (Fixed Size)</vt:lpstr>
      <vt:lpstr>Accessing A List</vt:lpstr>
      <vt:lpstr>Negative Indices</vt:lpstr>
      <vt:lpstr>Recap: Variables</vt:lpstr>
      <vt:lpstr>Addresses And References</vt:lpstr>
      <vt:lpstr>Accessing Lists</vt:lpstr>
      <vt:lpstr>Accessing Lists</vt:lpstr>
      <vt:lpstr>Accessing Lists</vt:lpstr>
      <vt:lpstr>Creating A List (Variable Size)</vt:lpstr>
      <vt:lpstr>Creating  A List (Variable Size: 2)</vt:lpstr>
      <vt:lpstr>Creating A Variable Sized List: Example</vt:lpstr>
      <vt:lpstr>Revised Version Using A List</vt:lpstr>
      <vt:lpstr>Revised Version Using A List (2)</vt:lpstr>
      <vt:lpstr>Revised Version Using A List (3)</vt:lpstr>
      <vt:lpstr>Revised Version Using A List (4)</vt:lpstr>
      <vt:lpstr>One Part Of The Previous Example Was Actually Unneeded</vt:lpstr>
      <vt:lpstr>Take Care Not To Exceed The Bounds Of The List</vt:lpstr>
      <vt:lpstr>One Way Of Avoiding An Overflow Of  The List</vt:lpstr>
      <vt:lpstr>One Way Of Avoiding An Overflow Of  The List</vt:lpstr>
      <vt:lpstr>Lists: Searching/Modifying, Len() Function</vt:lpstr>
      <vt:lpstr>Recap: Assignment (Simple Types)</vt:lpstr>
      <vt:lpstr>Reminder, List Variables Are References To Lists (Not Actual Lists)</vt:lpstr>
      <vt:lpstr>Example: List References</vt:lpstr>
      <vt:lpstr>Copying Lists</vt:lpstr>
      <vt:lpstr>Copying Lists (2)</vt:lpstr>
      <vt:lpstr>Recap: Parameter Passing (Simple Types): Behavior Of “Pass-By-Value” </vt:lpstr>
      <vt:lpstr>Passing Lists As Parameters</vt:lpstr>
      <vt:lpstr>Passing Lists As Parameters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Why Are References Used?</vt:lpstr>
      <vt:lpstr>“Simulation”:  What If A List And Not A List Reference Passed: Creating A New List Each Function Call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Size)</vt:lpstr>
      <vt:lpstr>Creating And Initializing A Multi-Dimensional List In Python (2): Fixed Size</vt:lpstr>
      <vt:lpstr>Creating And Initializing A Multi-Dimensional List In Python (3)</vt:lpstr>
      <vt:lpstr>Creating And Initializing A Multi-Dimensional List In Python (4)</vt:lpstr>
      <vt:lpstr>Example 2D List Program: A Character-Based Grid</vt:lpstr>
      <vt:lpstr>Quick Note” List Elements Need Not Store The Same Data Type </vt:lpstr>
      <vt:lpstr>References And Strings</vt:lpstr>
      <vt:lpstr>References And Strings</vt:lpstr>
      <vt:lpstr>References And Strings (NEW)</vt:lpstr>
      <vt:lpstr>References And Strings (NEW)</vt:lpstr>
      <vt:lpstr>ASCII Values (IF There Is Time)</vt:lpstr>
      <vt:lpstr>Passing Strings As Parameters</vt:lpstr>
      <vt:lpstr>Functions That Return Modified Copies Of Strings</vt:lpstr>
      <vt:lpstr>Examples: Functions That Return Modified Copies</vt:lpstr>
      <vt:lpstr>Functions To Search Strings</vt:lpstr>
      <vt:lpstr>Examples Of Functions To Search Strings</vt:lpstr>
      <vt:lpstr>Small Example Programs Using Strings</vt:lpstr>
      <vt:lpstr>Small Example Programs Using Strings (2)</vt:lpstr>
      <vt:lpstr>Basic String Operations / Functions</vt:lpstr>
      <vt:lpstr>Strings Can Be Conceptualized As Sequences</vt:lpstr>
      <vt:lpstr>String Operations: Concatenation &amp; Repetition</vt:lpstr>
      <vt:lpstr>String: Composite</vt:lpstr>
      <vt:lpstr>Mutable, Constant, Immutable, </vt:lpstr>
      <vt:lpstr>Strings Are Immutable</vt:lpstr>
      <vt:lpstr>Reminder: Lists Are Mutable</vt:lpstr>
      <vt:lpstr>Converting To Strings</vt:lpstr>
      <vt:lpstr>Converting From Strings</vt:lpstr>
      <vt:lpstr>Advanced Operations / Functions</vt:lpstr>
      <vt:lpstr>Substring Operations</vt:lpstr>
      <vt:lpstr>String Slicing</vt:lpstr>
      <vt:lpstr>Example Use: String Slicing</vt:lpstr>
      <vt:lpstr>String Splitting</vt:lpstr>
      <vt:lpstr>String Splitting (2)</vt:lpstr>
      <vt:lpstr>Determining Size</vt:lpstr>
      <vt:lpstr>String Testing Functions1</vt:lpstr>
      <vt:lpstr>String Testing Functions (2)</vt:lpstr>
      <vt:lpstr>Applying A String Testing Function</vt:lpstr>
      <vt:lpstr>Strings And References</vt:lpstr>
      <vt:lpstr>Tuples</vt:lpstr>
      <vt:lpstr>Creating Tuples</vt:lpstr>
      <vt:lpstr>A Small Example Using Tuples</vt:lpstr>
      <vt:lpstr>Function Return Values</vt:lpstr>
      <vt:lpstr>Functions Changing Multiple Items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strings, lists, tuples</dc:title>
  <dc:creator>James Tam</dc:creator>
  <cp:lastModifiedBy>James Tam</cp:lastModifiedBy>
  <cp:revision>862</cp:revision>
  <dcterms:created xsi:type="dcterms:W3CDTF">2013-08-26T22:54:00Z</dcterms:created>
  <dcterms:modified xsi:type="dcterms:W3CDTF">2017-06-21T00:43:51Z</dcterms:modified>
</cp:coreProperties>
</file>