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13"/>
  </p:notesMasterIdLst>
  <p:handoutMasterIdLst>
    <p:handoutMasterId r:id="rId114"/>
  </p:handoutMasterIdLst>
  <p:sldIdLst>
    <p:sldId id="288" r:id="rId2"/>
    <p:sldId id="292" r:id="rId3"/>
    <p:sldId id="293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419" r:id="rId13"/>
    <p:sldId id="420" r:id="rId14"/>
    <p:sldId id="304" r:id="rId15"/>
    <p:sldId id="305" r:id="rId16"/>
    <p:sldId id="306" r:id="rId17"/>
    <p:sldId id="312" r:id="rId18"/>
    <p:sldId id="307" r:id="rId19"/>
    <p:sldId id="308" r:id="rId20"/>
    <p:sldId id="309" r:id="rId21"/>
    <p:sldId id="411" r:id="rId22"/>
    <p:sldId id="416" r:id="rId23"/>
    <p:sldId id="418" r:id="rId24"/>
    <p:sldId id="413" r:id="rId25"/>
    <p:sldId id="414" r:id="rId26"/>
    <p:sldId id="415" r:id="rId27"/>
    <p:sldId id="310" r:id="rId28"/>
    <p:sldId id="311" r:id="rId29"/>
    <p:sldId id="313" r:id="rId30"/>
    <p:sldId id="315" r:id="rId31"/>
    <p:sldId id="316" r:id="rId32"/>
    <p:sldId id="317" r:id="rId33"/>
    <p:sldId id="318" r:id="rId34"/>
    <p:sldId id="319" r:id="rId35"/>
    <p:sldId id="320" r:id="rId36"/>
    <p:sldId id="321" r:id="rId37"/>
    <p:sldId id="322" r:id="rId38"/>
    <p:sldId id="323" r:id="rId39"/>
    <p:sldId id="324" r:id="rId40"/>
    <p:sldId id="325" r:id="rId41"/>
    <p:sldId id="326" r:id="rId42"/>
    <p:sldId id="327" r:id="rId43"/>
    <p:sldId id="352" r:id="rId44"/>
    <p:sldId id="412" r:id="rId45"/>
    <p:sldId id="328" r:id="rId46"/>
    <p:sldId id="329" r:id="rId47"/>
    <p:sldId id="353" r:id="rId48"/>
    <p:sldId id="345" r:id="rId49"/>
    <p:sldId id="346" r:id="rId50"/>
    <p:sldId id="347" r:id="rId51"/>
    <p:sldId id="348" r:id="rId52"/>
    <p:sldId id="342" r:id="rId53"/>
    <p:sldId id="343" r:id="rId54"/>
    <p:sldId id="349" r:id="rId55"/>
    <p:sldId id="350" r:id="rId56"/>
    <p:sldId id="351" r:id="rId57"/>
    <p:sldId id="354" r:id="rId58"/>
    <p:sldId id="355" r:id="rId59"/>
    <p:sldId id="356" r:id="rId60"/>
    <p:sldId id="357" r:id="rId61"/>
    <p:sldId id="358" r:id="rId62"/>
    <p:sldId id="359" r:id="rId63"/>
    <p:sldId id="360" r:id="rId64"/>
    <p:sldId id="361" r:id="rId65"/>
    <p:sldId id="362" r:id="rId66"/>
    <p:sldId id="363" r:id="rId67"/>
    <p:sldId id="364" r:id="rId68"/>
    <p:sldId id="365" r:id="rId69"/>
    <p:sldId id="366" r:id="rId70"/>
    <p:sldId id="367" r:id="rId71"/>
    <p:sldId id="369" r:id="rId72"/>
    <p:sldId id="370" r:id="rId73"/>
    <p:sldId id="371" r:id="rId74"/>
    <p:sldId id="372" r:id="rId75"/>
    <p:sldId id="373" r:id="rId76"/>
    <p:sldId id="374" r:id="rId77"/>
    <p:sldId id="375" r:id="rId78"/>
    <p:sldId id="376" r:id="rId79"/>
    <p:sldId id="377" r:id="rId80"/>
    <p:sldId id="378" r:id="rId81"/>
    <p:sldId id="379" r:id="rId82"/>
    <p:sldId id="380" r:id="rId83"/>
    <p:sldId id="381" r:id="rId84"/>
    <p:sldId id="382" r:id="rId85"/>
    <p:sldId id="383" r:id="rId86"/>
    <p:sldId id="384" r:id="rId87"/>
    <p:sldId id="385" r:id="rId88"/>
    <p:sldId id="391" r:id="rId89"/>
    <p:sldId id="392" r:id="rId90"/>
    <p:sldId id="393" r:id="rId91"/>
    <p:sldId id="394" r:id="rId92"/>
    <p:sldId id="395" r:id="rId93"/>
    <p:sldId id="396" r:id="rId94"/>
    <p:sldId id="397" r:id="rId95"/>
    <p:sldId id="398" r:id="rId96"/>
    <p:sldId id="399" r:id="rId97"/>
    <p:sldId id="400" r:id="rId98"/>
    <p:sldId id="401" r:id="rId99"/>
    <p:sldId id="402" r:id="rId100"/>
    <p:sldId id="403" r:id="rId101"/>
    <p:sldId id="404" r:id="rId102"/>
    <p:sldId id="405" r:id="rId103"/>
    <p:sldId id="406" r:id="rId104"/>
    <p:sldId id="407" r:id="rId105"/>
    <p:sldId id="408" r:id="rId106"/>
    <p:sldId id="409" r:id="rId107"/>
    <p:sldId id="410" r:id="rId108"/>
    <p:sldId id="289" r:id="rId109"/>
    <p:sldId id="290" r:id="rId110"/>
    <p:sldId id="291" r:id="rId111"/>
    <p:sldId id="286" r:id="rId11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22" clrIdx="0">
    <p:extLst/>
  </p:cmAuthor>
  <p:cmAuthor id="2" name="sysman" initials="s" lastIdx="3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FF"/>
    <a:srgbClr val="00FFFF"/>
    <a:srgbClr val="808000"/>
    <a:srgbClr val="FFFF99"/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02" autoAdjust="0"/>
    <p:restoredTop sz="95771" autoAdjust="0"/>
  </p:normalViewPr>
  <p:slideViewPr>
    <p:cSldViewPr snapToGrid="0">
      <p:cViewPr varScale="1">
        <p:scale>
          <a:sx n="83" d="100"/>
          <a:sy n="83" d="100"/>
        </p:scale>
        <p:origin x="96" y="3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192" y="-1704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viewProps" Target="viewProps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slide" Target="slides/slide109.xml"/><Relationship Id="rId115" Type="http://schemas.openxmlformats.org/officeDocument/2006/relationships/commentAuthors" Target="commentAuthor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notesMaster" Target="notesMasters/notesMaster1.xml"/><Relationship Id="rId118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handoutMaster" Target="handoutMasters/handoutMaster1.xml"/><Relationship Id="rId119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11-02T02:21:28.803" idx="19">
    <p:pos x="10" y="10"/>
    <p:text>give fed ship regenerate</p:text>
    <p:extLst>
      <p:ext uri="{C676402C-5697-4E1C-873F-D02D1690AC5C}">
        <p15:threadingInfo xmlns:p15="http://schemas.microsoft.com/office/powerpoint/2012/main" timeZoneBias="4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11-02T02:21:47.320" idx="20">
    <p:pos x="10" y="10"/>
    <p:text>UML diagram give fed ship regenerate</p:text>
    <p:extLst>
      <p:ext uri="{C676402C-5697-4E1C-873F-D02D1690AC5C}">
        <p15:threadingInfo xmlns:p15="http://schemas.microsoft.com/office/powerpoint/2012/main" timeZoneBias="42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11-02T02:22:15.789" idx="21">
    <p:pos x="10" y="10"/>
    <p:text>start with ship definitions before driver so students can see what each method does first</p:text>
    <p:extLst>
      <p:ext uri="{C676402C-5697-4E1C-873F-D02D1690AC5C}">
        <p15:threadingInfo xmlns:p15="http://schemas.microsoft.com/office/powerpoint/2012/main" timeZoneBias="42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11-02T02:22:43.979" idx="22">
    <p:pos x="10" y="10"/>
    <p:text>add regenerate method here and in actual code</p:text>
    <p:extLst>
      <p:ext uri="{C676402C-5697-4E1C-873F-D02D1690AC5C}">
        <p15:threadingInfo xmlns:p15="http://schemas.microsoft.com/office/powerpoint/2012/main" timeZoneBias="42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Object-Oriented hierarchies, code reuse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fld id="{2289C6B7-9301-44DE-8D81-9A819A8A84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2272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fld id="{43A8DCC8-54E2-4CF7-A726-5D6F93D5C1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3136900" y="8853488"/>
            <a:ext cx="735013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064" tIns="46123" rIns="89064" bIns="46123">
            <a:spAutoFit/>
          </a:bodyPr>
          <a:lstStyle>
            <a:lvl1pPr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dirty="0" smtClean="0"/>
              <a:t>Page </a:t>
            </a:r>
            <a:fld id="{A42003A9-B7A6-4B6D-B0EE-60CE0DF16ED0}" type="slidenum">
              <a:rPr lang="en-US" altLang="en-US" sz="1200" smtClean="0"/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dirty="0" smtClean="0"/>
          </a:p>
        </p:txBody>
      </p:sp>
      <p:sp>
        <p:nvSpPr>
          <p:cNvPr id="4301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29150" cy="3471862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6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36" tIns="47713" rIns="93836" bIns="47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90088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5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447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09" indent="-285734" defTabSz="952447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2937" indent="-228587" defTabSz="952447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111" indent="-228587" defTabSz="952447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287" indent="-228587" defTabSz="952447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461" indent="-228587" defTabSz="952447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635" indent="-228587" defTabSz="952447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8811" indent="-228587" defTabSz="952447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5985" indent="-228587" defTabSz="952447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fld id="{CBCBA7AD-EA14-41B7-821D-89A9F5FA4044}" type="slidenum">
              <a:rPr lang="en-US" altLang="en-US" sz="1000">
                <a:latin typeface="Times New Roman" pitchFamily="18" charset="0"/>
              </a:rPr>
              <a:pPr>
                <a:defRPr/>
              </a:pPr>
              <a:t>1</a:t>
            </a:fld>
            <a:endParaRPr lang="en-US" altLang="en-US" sz="1000" dirty="0">
              <a:latin typeface="Times New Roman" pitchFamily="18" charset="0"/>
            </a:endParaRPr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373142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8DCC8-54E2-4CF7-A726-5D6F93D5C1E4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5972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8DCC8-54E2-4CF7-A726-5D6F93D5C1E4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1322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5790"/>
            <a:ext cx="5140960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19193026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5790"/>
            <a:ext cx="5140960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533703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5790"/>
            <a:ext cx="5140960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531458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5790"/>
            <a:ext cx="5140960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416267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0595152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92213" y="703263"/>
            <a:ext cx="4629150" cy="34718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721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34720" y="4414177"/>
            <a:ext cx="5140960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831" tIns="47711" rIns="93831" bIns="47711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37220" name="Slide Number Placeholder 3"/>
          <p:cNvSpPr txBox="1">
            <a:spLocks noGrp="1"/>
          </p:cNvSpPr>
          <p:nvPr/>
        </p:nvSpPr>
        <p:spPr bwMode="auto">
          <a:xfrm>
            <a:off x="3972560" y="8831580"/>
            <a:ext cx="3037840" cy="463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83" tIns="0" rIns="19083" bIns="0" anchor="b"/>
          <a:lstStyle>
            <a:lvl1pPr defTabSz="9525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25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25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25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25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25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25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25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25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BE77CD0F-DA18-4E6D-B69C-254D8F03EC7E}" type="slidenum">
              <a:rPr lang="en-US" altLang="en-US" sz="1000" i="1">
                <a:latin typeface="Times New Roman" pitchFamily="18" charset="0"/>
              </a:rPr>
              <a:pPr algn="r">
                <a:spcBef>
                  <a:spcPct val="0"/>
                </a:spcBef>
              </a:pPr>
              <a:t>64</a:t>
            </a:fld>
            <a:endParaRPr lang="en-US" altLang="en-US" sz="1000" i="1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1690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92213" y="703263"/>
            <a:ext cx="4629150" cy="34718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34720" y="4414177"/>
            <a:ext cx="5140960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831" tIns="47711" rIns="93831" bIns="47711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38244" name="Slide Number Placeholder 3"/>
          <p:cNvSpPr txBox="1">
            <a:spLocks noGrp="1"/>
          </p:cNvSpPr>
          <p:nvPr/>
        </p:nvSpPr>
        <p:spPr bwMode="auto">
          <a:xfrm>
            <a:off x="3972560" y="8831580"/>
            <a:ext cx="3037840" cy="463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83" tIns="0" rIns="19083" bIns="0" anchor="b"/>
          <a:lstStyle>
            <a:lvl1pPr defTabSz="9525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25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25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25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25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25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25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25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25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2EC0B05B-2DD0-4C36-9660-B4CB208F9B2C}" type="slidenum">
              <a:rPr lang="en-US" altLang="en-US" sz="1000" i="1">
                <a:latin typeface="Times New Roman" pitchFamily="18" charset="0"/>
              </a:rPr>
              <a:pPr algn="r">
                <a:spcBef>
                  <a:spcPct val="0"/>
                </a:spcBef>
              </a:pPr>
              <a:t>65</a:t>
            </a:fld>
            <a:endParaRPr lang="en-US" altLang="en-US" sz="1000" i="1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20336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z="700" dirty="0">
              <a:solidFill>
                <a:srgbClr val="6699FF"/>
              </a:solidFill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503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8DCC8-54E2-4CF7-A726-5D6F93D5C1E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56654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3B8EACD-0DA9-407E-A9AF-FAEA93DE2EC3}" type="slidenum">
              <a:rPr lang="en-US" smtClean="0"/>
              <a:pPr>
                <a:defRPr/>
              </a:pPr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7777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5790"/>
            <a:ext cx="5140960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927471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2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10A7CC-71EA-47E7-98C7-B64C80F43818}" type="slidenum">
              <a:rPr lang="en-US" smtClean="0"/>
              <a:pPr>
                <a:defRPr/>
              </a:pPr>
              <a:t>74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62441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B118A87-6C91-47E1-B9B2-27C98CAF4EF0}" type="slidenum">
              <a:rPr lang="en-US" smtClean="0"/>
              <a:pPr>
                <a:defRPr/>
              </a:pPr>
              <a:t>85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76664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4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DBE0ECD-8740-4EE4-B72E-1E6529D50438}" type="slidenum">
              <a:rPr lang="en-US" smtClean="0"/>
              <a:pPr>
                <a:defRPr/>
              </a:pPr>
              <a:t>87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62306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8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B94A10-147C-4046-A48C-2B2340E23769}" type="slidenum">
              <a:rPr lang="en-US" smtClean="0"/>
              <a:pPr>
                <a:defRPr/>
              </a:pPr>
              <a:t>88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74036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9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544907-1DC1-483F-B460-829C9283B476}" type="slidenum">
              <a:rPr lang="en-US" smtClean="0"/>
              <a:pPr>
                <a:defRPr/>
              </a:pPr>
              <a:t>89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52832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63646741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5790"/>
            <a:ext cx="5140960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1417959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5790"/>
            <a:ext cx="5140960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765979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F5A17F-1E98-4F91-92E8-25253EA773A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32526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2963945-020C-465E-A15F-181D7ACE5789}" type="slidenum">
              <a:rPr lang="en-US" smtClean="0"/>
              <a:pPr>
                <a:defRPr/>
              </a:pPr>
              <a:t>101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96053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5790"/>
            <a:ext cx="5140960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1558096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5790"/>
            <a:ext cx="5140960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574258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5790"/>
            <a:ext cx="5140960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969585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5790"/>
            <a:ext cx="5140960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194792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39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9F0A24-997F-43CA-93BF-7C397F94A96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5322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8DCC8-54E2-4CF7-A726-5D6F93D5C1E4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0166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5790"/>
            <a:ext cx="5140960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993276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5790"/>
            <a:ext cx="5140960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3252551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8DCC8-54E2-4CF7-A726-5D6F93D5C1E4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466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232775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latin typeface="Times New Roman" pitchFamily="18" charset="0"/>
              </a:rPr>
              <a:t>James Tam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60985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4950" y="303213"/>
            <a:ext cx="2051050" cy="6173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0" y="303213"/>
            <a:ext cx="6000750" cy="6173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02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303213"/>
            <a:ext cx="8166100" cy="522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22800" y="1108075"/>
            <a:ext cx="4013200" cy="2608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22800" y="3868738"/>
            <a:ext cx="4013200" cy="26082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687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31775" indent="-231775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864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342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21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54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58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9059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69490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74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303213"/>
            <a:ext cx="81661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Slide Title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08075"/>
            <a:ext cx="8178800" cy="536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Body Text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/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8232775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latin typeface="Times New Roman" pitchFamily="18" charset="0"/>
              </a:rPr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10" r:id="rId1"/>
    <p:sldLayoutId id="2147484599" r:id="rId2"/>
    <p:sldLayoutId id="2147484600" r:id="rId3"/>
    <p:sldLayoutId id="2147484601" r:id="rId4"/>
    <p:sldLayoutId id="2147484602" r:id="rId5"/>
    <p:sldLayoutId id="2147484603" r:id="rId6"/>
    <p:sldLayoutId id="2147484604" r:id="rId7"/>
    <p:sldLayoutId id="2147484605" r:id="rId8"/>
    <p:sldLayoutId id="2147484606" r:id="rId9"/>
    <p:sldLayoutId id="2147484607" r:id="rId10"/>
    <p:sldLayoutId id="214748460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bldLvl="2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9pPr>
    </p:titleStyle>
    <p:bodyStyle>
      <a:lvl1pPr marL="111125" indent="-111125" algn="l" rtl="0" eaLnBrk="0" fontAlgn="base" hangingPunct="0">
        <a:spcBef>
          <a:spcPct val="3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346075" indent="-120650" algn="l" rtl="0" eaLnBrk="0" fontAlgn="base" hangingPunct="0">
        <a:spcBef>
          <a:spcPct val="10000"/>
        </a:spcBef>
        <a:spcAft>
          <a:spcPct val="0"/>
        </a:spcAft>
        <a:buSzPct val="100000"/>
        <a:buFont typeface="Times New Roman" pitchFamily="18" charset="0"/>
        <a:buChar char="-"/>
        <a:defRPr sz="2000">
          <a:solidFill>
            <a:schemeClr val="tx1"/>
          </a:solidFill>
          <a:latin typeface="Calibri" panose="020F0502020204030204" pitchFamily="34" charset="0"/>
        </a:defRPr>
      </a:lvl2pPr>
      <a:lvl3pPr marL="568325" indent="-107950" algn="l" rtl="0" eaLnBrk="0" fontAlgn="base" hangingPunct="0">
        <a:lnSpc>
          <a:spcPct val="90000"/>
        </a:lnSpc>
        <a:spcBef>
          <a:spcPct val="10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Calibri" panose="020F0502020204030204" pitchFamily="34" charset="0"/>
        </a:defRPr>
      </a:lvl3pPr>
      <a:lvl4pPr marL="800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</a:defRPr>
      </a:lvl4pPr>
      <a:lvl5pPr marL="10287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</a:defRPr>
      </a:lvl5pPr>
      <a:lvl6pPr marL="14859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1943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24003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28575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hyperlink" Target="http://allaboutfunandgames.com/wp-content/uploads/2011/11/Checkers.jpg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4800" dirty="0" smtClean="0"/>
              <a:t>Code Reuse Through Hierarchies</a:t>
            </a: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842963" y="5815013"/>
            <a:ext cx="71008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800" baseline="30000" dirty="0">
              <a:latin typeface="Arial" charset="0"/>
            </a:endParaRPr>
          </a:p>
        </p:txBody>
      </p:sp>
      <p:sp>
        <p:nvSpPr>
          <p:cNvPr id="3076" name="Text Box 9"/>
          <p:cNvSpPr txBox="1">
            <a:spLocks noChangeArrowheads="1"/>
          </p:cNvSpPr>
          <p:nvPr/>
        </p:nvSpPr>
        <p:spPr bwMode="auto">
          <a:xfrm>
            <a:off x="1239838" y="3882318"/>
            <a:ext cx="67691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en-US" altLang="en-US" sz="2800" dirty="0" smtClean="0">
                <a:latin typeface="Calibri" panose="020F0502020204030204" pitchFamily="34" charset="0"/>
              </a:rPr>
              <a:t>You will learn about different ways of creating class hierarchies to better organize and group attributes and methods in order to facilitate code reuse </a:t>
            </a:r>
          </a:p>
        </p:txBody>
      </p:sp>
    </p:spTree>
    <p:extLst>
      <p:ext uri="{BB962C8B-B14F-4D97-AF65-F5344CB8AC3E}">
        <p14:creationId xmlns:p14="http://schemas.microsoft.com/office/powerpoint/2010/main" val="188300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First Inheritance Example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Location of the full online example:</a:t>
            </a:r>
          </a:p>
          <a:p>
            <a:pPr marL="342900" lvl="1" indent="0">
              <a:buFont typeface="Arial" charset="0"/>
              <a:buNone/>
            </a:pP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/home/219/examples/hierarchies/1basicExample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4035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Alternate UML Representation (Lollipop Notation)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124200" y="1905000"/>
            <a:ext cx="3060700" cy="2809875"/>
            <a:chOff x="2040" y="2296"/>
            <a:chExt cx="1928" cy="1770"/>
          </a:xfrm>
        </p:grpSpPr>
        <p:grpSp>
          <p:nvGrpSpPr>
            <p:cNvPr id="108548" name="Group 5"/>
            <p:cNvGrpSpPr>
              <a:grpSpLocks/>
            </p:cNvGrpSpPr>
            <p:nvPr/>
          </p:nvGrpSpPr>
          <p:grpSpPr bwMode="auto">
            <a:xfrm>
              <a:off x="2040" y="3521"/>
              <a:ext cx="1824" cy="545"/>
              <a:chOff x="2040" y="3248"/>
              <a:chExt cx="1824" cy="545"/>
            </a:xfrm>
          </p:grpSpPr>
          <p:sp>
            <p:nvSpPr>
              <p:cNvPr id="108552" name="Rectangle 6"/>
              <p:cNvSpPr>
                <a:spLocks noChangeArrowheads="1"/>
              </p:cNvSpPr>
              <p:nvPr/>
            </p:nvSpPr>
            <p:spPr bwMode="auto">
              <a:xfrm>
                <a:off x="2040" y="3248"/>
                <a:ext cx="1728" cy="5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000" i="1">
                    <a:latin typeface="Arial" charset="0"/>
                  </a:rPr>
                  <a:t>Class name</a:t>
                </a:r>
              </a:p>
            </p:txBody>
          </p:sp>
          <p:sp>
            <p:nvSpPr>
              <p:cNvPr id="108553" name="Text Box 7"/>
              <p:cNvSpPr txBox="1">
                <a:spLocks noChangeArrowheads="1"/>
              </p:cNvSpPr>
              <p:nvPr/>
            </p:nvSpPr>
            <p:spPr bwMode="auto">
              <a:xfrm>
                <a:off x="2136" y="3520"/>
                <a:ext cx="1728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 dirty="0">
                    <a:latin typeface="Arial" charset="0"/>
                  </a:rPr>
                  <a:t>method implementation</a:t>
                </a:r>
              </a:p>
            </p:txBody>
          </p:sp>
          <p:sp>
            <p:nvSpPr>
              <p:cNvPr id="108554" name="Line 8"/>
              <p:cNvSpPr>
                <a:spLocks noChangeShapeType="1"/>
              </p:cNvSpPr>
              <p:nvPr/>
            </p:nvSpPr>
            <p:spPr bwMode="auto">
              <a:xfrm>
                <a:off x="2040" y="3475"/>
                <a:ext cx="172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8549" name="Oval 9"/>
            <p:cNvSpPr>
              <a:spLocks noChangeArrowheads="1"/>
            </p:cNvSpPr>
            <p:nvPr/>
          </p:nvSpPr>
          <p:spPr bwMode="auto">
            <a:xfrm>
              <a:off x="2699" y="2296"/>
              <a:ext cx="363" cy="318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charset="0"/>
              </a:endParaRPr>
            </a:p>
          </p:txBody>
        </p:sp>
        <p:sp>
          <p:nvSpPr>
            <p:cNvPr id="108550" name="Line 10"/>
            <p:cNvSpPr>
              <a:spLocks noChangeShapeType="1"/>
            </p:cNvSpPr>
            <p:nvPr/>
          </p:nvSpPr>
          <p:spPr bwMode="auto">
            <a:xfrm>
              <a:off x="2880" y="2614"/>
              <a:ext cx="0" cy="9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551" name="Text Box 11"/>
            <p:cNvSpPr txBox="1">
              <a:spLocks noChangeArrowheads="1"/>
            </p:cNvSpPr>
            <p:nvPr/>
          </p:nvSpPr>
          <p:spPr bwMode="auto">
            <a:xfrm>
              <a:off x="2880" y="2341"/>
              <a:ext cx="1088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i="1">
                  <a:latin typeface="Arial" charset="0"/>
                </a:rPr>
                <a:t>Interface name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17572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Implementing Multiple Interfaces</a:t>
            </a:r>
          </a:p>
        </p:txBody>
      </p:sp>
      <p:sp>
        <p:nvSpPr>
          <p:cNvPr id="1095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Java allows for this.</a:t>
            </a:r>
          </a:p>
        </p:txBody>
      </p:sp>
      <p:sp>
        <p:nvSpPr>
          <p:cNvPr id="109572" name="Oval 3"/>
          <p:cNvSpPr>
            <a:spLocks noChangeArrowheads="1"/>
          </p:cNvSpPr>
          <p:nvPr/>
        </p:nvSpPr>
        <p:spPr bwMode="auto">
          <a:xfrm>
            <a:off x="1403350" y="2565400"/>
            <a:ext cx="576263" cy="431800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400">
              <a:latin typeface="Arial" charset="0"/>
            </a:endParaRPr>
          </a:p>
        </p:txBody>
      </p:sp>
      <p:sp>
        <p:nvSpPr>
          <p:cNvPr id="109573" name="Oval 4"/>
          <p:cNvSpPr>
            <a:spLocks noChangeArrowheads="1"/>
          </p:cNvSpPr>
          <p:nvPr/>
        </p:nvSpPr>
        <p:spPr bwMode="auto">
          <a:xfrm>
            <a:off x="4284663" y="2492375"/>
            <a:ext cx="647700" cy="504825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400">
              <a:latin typeface="Arial" charset="0"/>
            </a:endParaRPr>
          </a:p>
        </p:txBody>
      </p:sp>
      <p:sp>
        <p:nvSpPr>
          <p:cNvPr id="109574" name="Oval 5"/>
          <p:cNvSpPr>
            <a:spLocks noChangeArrowheads="1"/>
          </p:cNvSpPr>
          <p:nvPr/>
        </p:nvSpPr>
        <p:spPr bwMode="auto">
          <a:xfrm>
            <a:off x="7451725" y="2565400"/>
            <a:ext cx="576263" cy="431800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400">
              <a:latin typeface="Arial" charset="0"/>
            </a:endParaRPr>
          </a:p>
        </p:txBody>
      </p:sp>
      <p:sp>
        <p:nvSpPr>
          <p:cNvPr id="109575" name="Rectangle 6"/>
          <p:cNvSpPr>
            <a:spLocks noChangeArrowheads="1"/>
          </p:cNvSpPr>
          <p:nvPr/>
        </p:nvSpPr>
        <p:spPr bwMode="auto">
          <a:xfrm>
            <a:off x="3563938" y="4581525"/>
            <a:ext cx="2093912" cy="1152525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Arial" charset="0"/>
              </a:rPr>
              <a:t>Class</a:t>
            </a:r>
          </a:p>
        </p:txBody>
      </p:sp>
      <p:sp>
        <p:nvSpPr>
          <p:cNvPr id="109576" name="AutoShape 7"/>
          <p:cNvSpPr>
            <a:spLocks noChangeArrowheads="1"/>
          </p:cNvSpPr>
          <p:nvPr/>
        </p:nvSpPr>
        <p:spPr bwMode="auto">
          <a:xfrm rot="-3006260">
            <a:off x="1715294" y="2934494"/>
            <a:ext cx="361950" cy="141288"/>
          </a:xfrm>
          <a:prstGeom prst="triangle">
            <a:avLst>
              <a:gd name="adj" fmla="val 50000"/>
            </a:avLst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400">
              <a:latin typeface="Arial" charset="0"/>
            </a:endParaRPr>
          </a:p>
        </p:txBody>
      </p:sp>
      <p:cxnSp>
        <p:nvCxnSpPr>
          <p:cNvPr id="109577" name="AutoShape 8"/>
          <p:cNvCxnSpPr>
            <a:cxnSpLocks noChangeShapeType="1"/>
            <a:stCxn id="109575" idx="0"/>
            <a:endCxn id="109576" idx="3"/>
          </p:cNvCxnSpPr>
          <p:nvPr/>
        </p:nvCxnSpPr>
        <p:spPr bwMode="auto">
          <a:xfrm flipH="1" flipV="1">
            <a:off x="1949450" y="3051175"/>
            <a:ext cx="2662238" cy="1530350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9578" name="AutoShape 9"/>
          <p:cNvSpPr>
            <a:spLocks noChangeArrowheads="1"/>
          </p:cNvSpPr>
          <p:nvPr/>
        </p:nvSpPr>
        <p:spPr bwMode="auto">
          <a:xfrm>
            <a:off x="4427538" y="2997200"/>
            <a:ext cx="361950" cy="150813"/>
          </a:xfrm>
          <a:prstGeom prst="triangle">
            <a:avLst>
              <a:gd name="adj" fmla="val 50000"/>
            </a:avLst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400">
              <a:latin typeface="Arial" charset="0"/>
            </a:endParaRPr>
          </a:p>
        </p:txBody>
      </p:sp>
      <p:cxnSp>
        <p:nvCxnSpPr>
          <p:cNvPr id="109579" name="AutoShape 10"/>
          <p:cNvCxnSpPr>
            <a:cxnSpLocks noChangeShapeType="1"/>
            <a:stCxn id="109578" idx="3"/>
            <a:endCxn id="109575" idx="0"/>
          </p:cNvCxnSpPr>
          <p:nvPr/>
        </p:nvCxnSpPr>
        <p:spPr bwMode="auto">
          <a:xfrm>
            <a:off x="4608513" y="3148013"/>
            <a:ext cx="3175" cy="1433512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lgDashDot"/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9580" name="AutoShape 11"/>
          <p:cNvSpPr>
            <a:spLocks noChangeArrowheads="1"/>
          </p:cNvSpPr>
          <p:nvPr/>
        </p:nvSpPr>
        <p:spPr bwMode="auto">
          <a:xfrm rot="2182811">
            <a:off x="7308850" y="2924175"/>
            <a:ext cx="361950" cy="150813"/>
          </a:xfrm>
          <a:prstGeom prst="triangle">
            <a:avLst>
              <a:gd name="adj" fmla="val 50000"/>
            </a:avLst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400">
              <a:latin typeface="Arial" charset="0"/>
            </a:endParaRPr>
          </a:p>
        </p:txBody>
      </p:sp>
      <p:cxnSp>
        <p:nvCxnSpPr>
          <p:cNvPr id="109581" name="AutoShape 12"/>
          <p:cNvCxnSpPr>
            <a:cxnSpLocks noChangeShapeType="1"/>
            <a:stCxn id="109580" idx="3"/>
            <a:endCxn id="109575" idx="0"/>
          </p:cNvCxnSpPr>
          <p:nvPr/>
        </p:nvCxnSpPr>
        <p:spPr bwMode="auto">
          <a:xfrm flipH="1">
            <a:off x="4611688" y="3059113"/>
            <a:ext cx="2833687" cy="1522412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9582" name="Line 13"/>
          <p:cNvSpPr>
            <a:spLocks noChangeShapeType="1"/>
          </p:cNvSpPr>
          <p:nvPr/>
        </p:nvSpPr>
        <p:spPr bwMode="auto">
          <a:xfrm>
            <a:off x="3563938" y="5013325"/>
            <a:ext cx="20875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9583" name="Text Box 14"/>
          <p:cNvSpPr txBox="1">
            <a:spLocks noChangeArrowheads="1"/>
          </p:cNvSpPr>
          <p:nvPr/>
        </p:nvSpPr>
        <p:spPr bwMode="auto">
          <a:xfrm>
            <a:off x="1042988" y="2133600"/>
            <a:ext cx="14716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Arial" charset="0"/>
              </a:rPr>
              <a:t>Interface1</a:t>
            </a:r>
          </a:p>
        </p:txBody>
      </p:sp>
      <p:sp>
        <p:nvSpPr>
          <p:cNvPr id="109584" name="Text Box 15"/>
          <p:cNvSpPr txBox="1">
            <a:spLocks noChangeArrowheads="1"/>
          </p:cNvSpPr>
          <p:nvPr/>
        </p:nvSpPr>
        <p:spPr bwMode="auto">
          <a:xfrm>
            <a:off x="3924300" y="2060575"/>
            <a:ext cx="1485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Arial" charset="0"/>
              </a:rPr>
              <a:t>Interface2</a:t>
            </a:r>
          </a:p>
        </p:txBody>
      </p:sp>
      <p:sp>
        <p:nvSpPr>
          <p:cNvPr id="109585" name="Text Box 16"/>
          <p:cNvSpPr txBox="1">
            <a:spLocks noChangeArrowheads="1"/>
          </p:cNvSpPr>
          <p:nvPr/>
        </p:nvSpPr>
        <p:spPr bwMode="auto">
          <a:xfrm>
            <a:off x="7092950" y="2133600"/>
            <a:ext cx="1593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Arial" charset="0"/>
              </a:rPr>
              <a:t>Interface3</a:t>
            </a:r>
          </a:p>
        </p:txBody>
      </p:sp>
    </p:spTree>
    <p:extLst>
      <p:ext uri="{BB962C8B-B14F-4D97-AF65-F5344CB8AC3E}">
        <p14:creationId xmlns:p14="http://schemas.microsoft.com/office/powerpoint/2010/main" val="15137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Implementing Multiple Interfaces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b="1" smtClean="0"/>
              <a:t>Format: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public class &lt;</a:t>
            </a:r>
            <a:r>
              <a:rPr lang="en-US" altLang="en-US" sz="1800" i="1" smtClean="0">
                <a:latin typeface="Consolas" pitchFamily="49" charset="0"/>
                <a:cs typeface="Consolas" pitchFamily="49" charset="0"/>
              </a:rPr>
              <a:t>class name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&gt; implements &lt;</a:t>
            </a:r>
            <a:r>
              <a:rPr lang="en-US" altLang="en-US" sz="1800" i="1" smtClean="0">
                <a:latin typeface="Consolas" pitchFamily="49" charset="0"/>
                <a:cs typeface="Consolas" pitchFamily="49" charset="0"/>
              </a:rPr>
              <a:t>interface name 1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&gt;, 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	       &lt;</a:t>
            </a:r>
            <a:r>
              <a:rPr lang="en-US" altLang="en-US" sz="1800" i="1" smtClean="0">
                <a:latin typeface="Consolas" pitchFamily="49" charset="0"/>
                <a:cs typeface="Consolas" pitchFamily="49" charset="0"/>
              </a:rPr>
              <a:t>interface name 2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&gt;, &lt;</a:t>
            </a:r>
            <a:r>
              <a:rPr lang="en-US" altLang="en-US" sz="1800" i="1" smtClean="0">
                <a:latin typeface="Consolas" pitchFamily="49" charset="0"/>
                <a:cs typeface="Consolas" pitchFamily="49" charset="0"/>
              </a:rPr>
              <a:t>interface name 3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&gt;…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{</a:t>
            </a:r>
          </a:p>
          <a:p>
            <a:pPr>
              <a:buFontTx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169380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Multiple Implementations Vs. Multiple Inheritance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115888" indent="-115888">
              <a:tabLst>
                <a:tab pos="476250" algn="l"/>
              </a:tabLst>
            </a:pPr>
            <a:r>
              <a:rPr lang="en-US" altLang="en-US" sz="2400" dirty="0" smtClean="0"/>
              <a:t>A class can implement multiple interfaces</a:t>
            </a:r>
          </a:p>
          <a:p>
            <a:pPr marL="115888" indent="-115888">
              <a:tabLst>
                <a:tab pos="476250" algn="l"/>
              </a:tabLst>
            </a:pPr>
            <a:r>
              <a:rPr lang="en-US" altLang="en-US" sz="2400" dirty="0" smtClean="0"/>
              <a:t>Classes in Java cannot extend more than one class</a:t>
            </a:r>
          </a:p>
          <a:p>
            <a:pPr marL="115888" indent="-115888">
              <a:tabLst>
                <a:tab pos="476250" algn="l"/>
              </a:tabLst>
            </a:pPr>
            <a:r>
              <a:rPr lang="en-US" altLang="en-US" sz="2400" dirty="0" smtClean="0"/>
              <a:t>Again: multiple inheritance is </a:t>
            </a:r>
            <a:r>
              <a:rPr lang="en-US" altLang="en-US" sz="2400" b="1" dirty="0" smtClean="0"/>
              <a:t>not possible in Java </a:t>
            </a:r>
            <a:r>
              <a:rPr lang="en-US" altLang="en-US" sz="2400" dirty="0" smtClean="0"/>
              <a:t>but is possible in other languages such as C++:</a:t>
            </a:r>
          </a:p>
          <a:p>
            <a:pPr marL="458788" lvl="1" indent="-115888">
              <a:tabLst>
                <a:tab pos="476250" algn="l"/>
              </a:tabLst>
            </a:pPr>
            <a:r>
              <a:rPr lang="en-US" altLang="en-US" sz="2000" dirty="0" smtClean="0"/>
              <a:t>Multiple inheritance (mock up code)</a:t>
            </a:r>
          </a:p>
        </p:txBody>
      </p:sp>
      <p:sp>
        <p:nvSpPr>
          <p:cNvPr id="271364" name="Text Box 4"/>
          <p:cNvSpPr txBox="1">
            <a:spLocks noChangeArrowheads="1"/>
          </p:cNvSpPr>
          <p:nvPr/>
        </p:nvSpPr>
        <p:spPr bwMode="auto">
          <a:xfrm>
            <a:off x="838200" y="3733800"/>
            <a:ext cx="4897438" cy="18923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>
                <a:latin typeface="Consolas" pitchFamily="49" charset="0"/>
                <a:cs typeface="Consolas" pitchFamily="49" charset="0"/>
              </a:rPr>
              <a:t>class &lt;class name 1&gt; </a:t>
            </a:r>
            <a:r>
              <a:rPr lang="en-US" altLang="en-US" sz="1800">
                <a:latin typeface="Consolas" pitchFamily="49" charset="0"/>
                <a:cs typeface="Consolas" pitchFamily="49" charset="0"/>
              </a:rPr>
              <a:t>extends</a:t>
            </a:r>
            <a:r>
              <a:rPr lang="en-US" altLang="en-US" sz="1800" b="0">
                <a:latin typeface="Consolas" pitchFamily="49" charset="0"/>
                <a:cs typeface="Consolas" pitchFamily="49" charset="0"/>
              </a:rPr>
              <a:t> &lt;class name 2&gt;, &lt;class name 3&gt;…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>
                <a:latin typeface="Consolas" pitchFamily="49" charset="0"/>
                <a:cs typeface="Consolas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>
              <a:latin typeface="Consolas" pitchFamily="49" charset="0"/>
              <a:cs typeface="Consolas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51905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1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71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/>
      <p:bldP spid="271364" grpId="0" animBg="1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Multiple Implementations Vs. </a:t>
            </a:r>
            <a:br>
              <a:rPr lang="en-US" altLang="en-US" sz="3200" smtClean="0"/>
            </a:br>
            <a:r>
              <a:rPr lang="en-US" altLang="en-US" sz="3200" smtClean="0"/>
              <a:t>Multiple Inheritance (2)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Multiple inheritance: conceptual view representing using UML</a:t>
            </a:r>
          </a:p>
          <a:p>
            <a:endParaRPr lang="en-US" altLang="en-US" sz="2400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63600" y="2170113"/>
            <a:ext cx="7129463" cy="3095625"/>
            <a:chOff x="884" y="2024"/>
            <a:chExt cx="4491" cy="1950"/>
          </a:xfrm>
        </p:grpSpPr>
        <p:sp>
          <p:nvSpPr>
            <p:cNvPr id="112645" name="Rectangle 5"/>
            <p:cNvSpPr>
              <a:spLocks noChangeArrowheads="1"/>
            </p:cNvSpPr>
            <p:nvPr/>
          </p:nvSpPr>
          <p:spPr bwMode="auto">
            <a:xfrm>
              <a:off x="884" y="2024"/>
              <a:ext cx="1225" cy="680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Arial" charset="0"/>
                </a:rPr>
                <a:t>Parent class 1</a:t>
              </a:r>
            </a:p>
          </p:txBody>
        </p:sp>
        <p:sp>
          <p:nvSpPr>
            <p:cNvPr id="112646" name="Rectangle 6"/>
            <p:cNvSpPr>
              <a:spLocks noChangeArrowheads="1"/>
            </p:cNvSpPr>
            <p:nvPr/>
          </p:nvSpPr>
          <p:spPr bwMode="auto">
            <a:xfrm>
              <a:off x="2517" y="2024"/>
              <a:ext cx="1225" cy="680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Arial" charset="0"/>
                </a:rPr>
                <a:t>Parent class 2</a:t>
              </a:r>
            </a:p>
          </p:txBody>
        </p:sp>
        <p:sp>
          <p:nvSpPr>
            <p:cNvPr id="112647" name="Rectangle 7"/>
            <p:cNvSpPr>
              <a:spLocks noChangeArrowheads="1"/>
            </p:cNvSpPr>
            <p:nvPr/>
          </p:nvSpPr>
          <p:spPr bwMode="auto">
            <a:xfrm>
              <a:off x="4150" y="2024"/>
              <a:ext cx="1225" cy="680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Arial" charset="0"/>
                </a:rPr>
                <a:t>Parent class 3</a:t>
              </a:r>
            </a:p>
          </p:txBody>
        </p:sp>
        <p:sp>
          <p:nvSpPr>
            <p:cNvPr id="112648" name="Line 8"/>
            <p:cNvSpPr>
              <a:spLocks noChangeShapeType="1"/>
            </p:cNvSpPr>
            <p:nvPr/>
          </p:nvSpPr>
          <p:spPr bwMode="auto">
            <a:xfrm>
              <a:off x="884" y="2296"/>
              <a:ext cx="1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2649" name="Line 9"/>
            <p:cNvSpPr>
              <a:spLocks noChangeShapeType="1"/>
            </p:cNvSpPr>
            <p:nvPr/>
          </p:nvSpPr>
          <p:spPr bwMode="auto">
            <a:xfrm>
              <a:off x="2517" y="2296"/>
              <a:ext cx="1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2650" name="Line 10"/>
            <p:cNvSpPr>
              <a:spLocks noChangeShapeType="1"/>
            </p:cNvSpPr>
            <p:nvPr/>
          </p:nvSpPr>
          <p:spPr bwMode="auto">
            <a:xfrm>
              <a:off x="4150" y="2296"/>
              <a:ext cx="1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2651" name="Rectangle 11"/>
            <p:cNvSpPr>
              <a:spLocks noChangeArrowheads="1"/>
            </p:cNvSpPr>
            <p:nvPr/>
          </p:nvSpPr>
          <p:spPr bwMode="auto">
            <a:xfrm>
              <a:off x="2472" y="3294"/>
              <a:ext cx="1225" cy="680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Arial" charset="0"/>
                </a:rPr>
                <a:t>Child class</a:t>
              </a:r>
            </a:p>
          </p:txBody>
        </p:sp>
        <p:sp>
          <p:nvSpPr>
            <p:cNvPr id="112652" name="Line 12"/>
            <p:cNvSpPr>
              <a:spLocks noChangeShapeType="1"/>
            </p:cNvSpPr>
            <p:nvPr/>
          </p:nvSpPr>
          <p:spPr bwMode="auto">
            <a:xfrm flipH="1">
              <a:off x="2472" y="3566"/>
              <a:ext cx="1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2653" name="AutoShape 13"/>
            <p:cNvSpPr>
              <a:spLocks noChangeArrowheads="1"/>
            </p:cNvSpPr>
            <p:nvPr/>
          </p:nvSpPr>
          <p:spPr bwMode="auto">
            <a:xfrm>
              <a:off x="3016" y="2704"/>
              <a:ext cx="181" cy="182"/>
            </a:xfrm>
            <a:prstGeom prst="triangle">
              <a:avLst>
                <a:gd name="adj" fmla="val 50000"/>
              </a:avLst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charset="0"/>
              </a:endParaRPr>
            </a:p>
          </p:txBody>
        </p:sp>
        <p:cxnSp>
          <p:nvCxnSpPr>
            <p:cNvPr id="112654" name="AutoShape 14"/>
            <p:cNvCxnSpPr>
              <a:cxnSpLocks noChangeShapeType="1"/>
              <a:stCxn id="112653" idx="3"/>
              <a:endCxn id="112651" idx="0"/>
            </p:cNvCxnSpPr>
            <p:nvPr/>
          </p:nvCxnSpPr>
          <p:spPr bwMode="auto">
            <a:xfrm flipH="1">
              <a:off x="3085" y="2886"/>
              <a:ext cx="22" cy="40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2655" name="AutoShape 15"/>
            <p:cNvSpPr>
              <a:spLocks noChangeArrowheads="1"/>
            </p:cNvSpPr>
            <p:nvPr/>
          </p:nvSpPr>
          <p:spPr bwMode="auto">
            <a:xfrm rot="-3561682">
              <a:off x="1429" y="2659"/>
              <a:ext cx="181" cy="182"/>
            </a:xfrm>
            <a:prstGeom prst="triangle">
              <a:avLst>
                <a:gd name="adj" fmla="val 50000"/>
              </a:avLst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charset="0"/>
              </a:endParaRPr>
            </a:p>
          </p:txBody>
        </p:sp>
        <p:sp>
          <p:nvSpPr>
            <p:cNvPr id="112656" name="AutoShape 16"/>
            <p:cNvSpPr>
              <a:spLocks noChangeArrowheads="1"/>
            </p:cNvSpPr>
            <p:nvPr/>
          </p:nvSpPr>
          <p:spPr bwMode="auto">
            <a:xfrm rot="3267121">
              <a:off x="4558" y="2659"/>
              <a:ext cx="181" cy="182"/>
            </a:xfrm>
            <a:prstGeom prst="triangle">
              <a:avLst>
                <a:gd name="adj" fmla="val 50000"/>
              </a:avLst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charset="0"/>
              </a:endParaRPr>
            </a:p>
          </p:txBody>
        </p:sp>
        <p:cxnSp>
          <p:nvCxnSpPr>
            <p:cNvPr id="112657" name="AutoShape 17"/>
            <p:cNvCxnSpPr>
              <a:cxnSpLocks noChangeShapeType="1"/>
              <a:stCxn id="112655" idx="3"/>
              <a:endCxn id="112651" idx="0"/>
            </p:cNvCxnSpPr>
            <p:nvPr/>
          </p:nvCxnSpPr>
          <p:spPr bwMode="auto">
            <a:xfrm>
              <a:off x="1599" y="2796"/>
              <a:ext cx="1486" cy="49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658" name="AutoShape 18"/>
            <p:cNvCxnSpPr>
              <a:cxnSpLocks noChangeShapeType="1"/>
              <a:stCxn id="112656" idx="3"/>
              <a:endCxn id="112651" idx="0"/>
            </p:cNvCxnSpPr>
            <p:nvPr/>
          </p:nvCxnSpPr>
          <p:spPr bwMode="auto">
            <a:xfrm flipH="1">
              <a:off x="3085" y="2802"/>
              <a:ext cx="1490" cy="49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88925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Abstract Classes (Java)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115888" indent="-115888">
              <a:lnSpc>
                <a:spcPct val="90000"/>
              </a:lnSpc>
              <a:tabLst>
                <a:tab pos="476250" algn="l"/>
              </a:tabLst>
              <a:defRPr/>
            </a:pPr>
            <a:r>
              <a:rPr lang="en-US" altLang="en-US" sz="2400" dirty="0" smtClean="0"/>
              <a:t>Classes that cannot </a:t>
            </a:r>
            <a:r>
              <a:rPr lang="en-US" altLang="en-US" sz="2400" smtClean="0"/>
              <a:t>be instantiated.</a:t>
            </a:r>
          </a:p>
          <a:p>
            <a:pPr marL="115888" indent="-115888">
              <a:lnSpc>
                <a:spcPct val="90000"/>
              </a:lnSpc>
              <a:tabLst>
                <a:tab pos="476250" algn="l"/>
              </a:tabLst>
              <a:defRPr/>
            </a:pPr>
            <a:r>
              <a:rPr lang="en-US" altLang="en-US" sz="2400" smtClean="0"/>
              <a:t>A </a:t>
            </a:r>
            <a:r>
              <a:rPr lang="en-US" altLang="en-US" sz="2400" dirty="0" smtClean="0"/>
              <a:t>hybrid between regular classes </a:t>
            </a:r>
            <a:r>
              <a:rPr lang="en-US" altLang="en-US" sz="2400" smtClean="0"/>
              <a:t>and interfaces.Some </a:t>
            </a:r>
            <a:r>
              <a:rPr lang="en-US" altLang="en-US" sz="2400" dirty="0" smtClean="0"/>
              <a:t>methods may be implemented while others are only specified (no </a:t>
            </a:r>
            <a:r>
              <a:rPr lang="en-US" altLang="en-US" sz="2400" smtClean="0"/>
              <a:t>body).</a:t>
            </a:r>
          </a:p>
          <a:p>
            <a:pPr marL="115888" indent="-115888">
              <a:lnSpc>
                <a:spcPct val="90000"/>
              </a:lnSpc>
              <a:tabLst>
                <a:tab pos="476250" algn="l"/>
              </a:tabLst>
              <a:defRPr/>
            </a:pPr>
            <a:r>
              <a:rPr lang="en-US" altLang="en-US" sz="2400" smtClean="0"/>
              <a:t>Used </a:t>
            </a:r>
            <a:r>
              <a:rPr lang="en-US" altLang="en-US" sz="2400" dirty="0" smtClean="0"/>
              <a:t>when the parent class: </a:t>
            </a:r>
          </a:p>
          <a:p>
            <a:pPr marL="458788" lvl="1" indent="-115888">
              <a:lnSpc>
                <a:spcPct val="90000"/>
              </a:lnSpc>
              <a:tabLst>
                <a:tab pos="476250" algn="l"/>
              </a:tabLst>
              <a:defRPr/>
            </a:pPr>
            <a:r>
              <a:rPr lang="en-US" altLang="en-US" sz="2000" dirty="0" smtClean="0"/>
              <a:t>specifies a default implementation of some methods,</a:t>
            </a:r>
          </a:p>
          <a:p>
            <a:pPr marL="458788" lvl="1" indent="-115888">
              <a:lnSpc>
                <a:spcPct val="90000"/>
              </a:lnSpc>
              <a:tabLst>
                <a:tab pos="476250" algn="l"/>
              </a:tabLst>
              <a:defRPr/>
            </a:pPr>
            <a:r>
              <a:rPr lang="en-US" altLang="en-US" sz="2000" dirty="0"/>
              <a:t>b</a:t>
            </a:r>
            <a:r>
              <a:rPr lang="en-US" altLang="en-US" sz="2000" dirty="0" smtClean="0"/>
              <a:t>ut cannot define a complete default implementation of other methods (implementation must be specified by the child class).</a:t>
            </a:r>
          </a:p>
          <a:p>
            <a:pPr marL="115888" indent="-115888">
              <a:lnSpc>
                <a:spcPct val="90000"/>
              </a:lnSpc>
              <a:tabLst>
                <a:tab pos="476250" algn="l"/>
              </a:tabLst>
              <a:defRPr/>
            </a:pPr>
            <a:endParaRPr lang="en-US" altLang="en-US" sz="2400" dirty="0" smtClean="0"/>
          </a:p>
          <a:p>
            <a:pPr marL="115888" indent="-115888">
              <a:lnSpc>
                <a:spcPct val="90000"/>
              </a:lnSpc>
              <a:tabLst>
                <a:tab pos="476250" algn="l"/>
              </a:tabLst>
              <a:defRPr/>
            </a:pPr>
            <a:r>
              <a:rPr lang="en-US" altLang="en-US" sz="2400" b="1" dirty="0" smtClean="0"/>
              <a:t>Format:</a:t>
            </a:r>
          </a:p>
          <a:p>
            <a:pPr marL="482600" lvl="1" indent="-101600">
              <a:lnSpc>
                <a:spcPct val="90000"/>
              </a:lnSpc>
              <a:buFont typeface="Times New Roman" pitchFamily="18" charset="0"/>
              <a:buNone/>
              <a:tabLst>
                <a:tab pos="476250" algn="l"/>
              </a:tabLst>
              <a:defRPr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abstract class &lt;</a:t>
            </a:r>
            <a:r>
              <a:rPr lang="en-US" altLang="en-US" sz="1800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class name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marL="482600" lvl="1" indent="-101600">
              <a:lnSpc>
                <a:spcPct val="90000"/>
              </a:lnSpc>
              <a:buFont typeface="Times New Roman" pitchFamily="18" charset="0"/>
              <a:buNone/>
              <a:tabLst>
                <a:tab pos="476250" algn="l"/>
              </a:tabLst>
              <a:defRPr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482600" lvl="1" indent="-101600">
              <a:lnSpc>
                <a:spcPct val="90000"/>
              </a:lnSpc>
              <a:buFont typeface="Times New Roman" pitchFamily="18" charset="0"/>
              <a:buNone/>
              <a:tabLst>
                <a:tab pos="476250" algn="l"/>
              </a:tabLst>
              <a:defRPr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		&lt;public/private/protected&gt; abstract method ()</a:t>
            </a:r>
            <a:r>
              <a:rPr lang="en-US" altLang="en-US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482600" lvl="1" indent="-101600">
              <a:lnSpc>
                <a:spcPct val="90000"/>
              </a:lnSpc>
              <a:buFont typeface="Times New Roman" pitchFamily="18" charset="0"/>
              <a:buNone/>
              <a:tabLst>
                <a:tab pos="476250" algn="l"/>
              </a:tabLst>
              <a:defRPr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2026378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Abstract Classes (Java): 2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Example</a:t>
            </a:r>
            <a:r>
              <a:rPr lang="en-US" altLang="en-US" sz="2400" baseline="30000" smtClean="0"/>
              <a:t>1</a:t>
            </a:r>
            <a:r>
              <a:rPr lang="en-US" altLang="en-US" sz="2400" smtClean="0"/>
              <a:t>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public abstract class BankAccount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protected float balance;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void displayBalance()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{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System.out.println("Balance $" + balance);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abstract void deductFees() ;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}</a:t>
            </a:r>
          </a:p>
          <a:p>
            <a:endParaRPr lang="en-US" altLang="en-US" sz="2400" smtClean="0"/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0" y="6583363"/>
            <a:ext cx="46434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b="0">
                <a:latin typeface="Arial" charset="0"/>
              </a:rPr>
              <a:t>1) From “Big Java” by C. Horstmann pp. 449 – 500. </a:t>
            </a:r>
          </a:p>
        </p:txBody>
      </p:sp>
    </p:spTree>
    <p:extLst>
      <p:ext uri="{BB962C8B-B14F-4D97-AF65-F5344CB8AC3E}">
        <p14:creationId xmlns:p14="http://schemas.microsoft.com/office/powerpoint/2010/main" val="134215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Another Example For Using An Abstract Class</a:t>
            </a:r>
          </a:p>
        </p:txBody>
      </p:sp>
      <p:grpSp>
        <p:nvGrpSpPr>
          <p:cNvPr id="115715" name="Group 3"/>
          <p:cNvGrpSpPr>
            <a:grpSpLocks/>
          </p:cNvGrpSpPr>
          <p:nvPr/>
        </p:nvGrpSpPr>
        <p:grpSpPr bwMode="auto">
          <a:xfrm>
            <a:off x="152400" y="2636838"/>
            <a:ext cx="2116138" cy="2760662"/>
            <a:chOff x="2245" y="663"/>
            <a:chExt cx="1225" cy="1633"/>
          </a:xfrm>
        </p:grpSpPr>
        <p:sp>
          <p:nvSpPr>
            <p:cNvPr id="115734" name="Rectangle 4"/>
            <p:cNvSpPr>
              <a:spLocks noChangeArrowheads="1"/>
            </p:cNvSpPr>
            <p:nvPr/>
          </p:nvSpPr>
          <p:spPr bwMode="auto">
            <a:xfrm>
              <a:off x="2245" y="663"/>
              <a:ext cx="1134" cy="163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charset="0"/>
                </a:rPr>
                <a:t>&lt;&lt; interface &gt;&gt;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charset="0"/>
                </a:rPr>
                <a:t>Board</a:t>
              </a:r>
            </a:p>
          </p:txBody>
        </p:sp>
        <p:sp>
          <p:nvSpPr>
            <p:cNvPr id="115735" name="Line 5"/>
            <p:cNvSpPr>
              <a:spLocks noChangeShapeType="1"/>
            </p:cNvSpPr>
            <p:nvPr/>
          </p:nvSpPr>
          <p:spPr bwMode="auto">
            <a:xfrm>
              <a:off x="2245" y="1071"/>
              <a:ext cx="11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/>
            </a:p>
          </p:txBody>
        </p:sp>
        <p:sp>
          <p:nvSpPr>
            <p:cNvPr id="115736" name="Text Box 6"/>
            <p:cNvSpPr txBox="1">
              <a:spLocks noChangeArrowheads="1"/>
            </p:cNvSpPr>
            <p:nvPr/>
          </p:nvSpPr>
          <p:spPr bwMode="auto">
            <a:xfrm>
              <a:off x="2291" y="1116"/>
              <a:ext cx="1179" cy="10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charset="0"/>
                </a:rPr>
                <a:t>+</a:t>
              </a:r>
              <a:r>
                <a:rPr lang="en-US" altLang="en-US" sz="1600" u="sng">
                  <a:latin typeface="Arial" charset="0"/>
                </a:rPr>
                <a:t>SIZE</a:t>
              </a:r>
              <a:r>
                <a:rPr lang="en-US" altLang="en-US" sz="1600">
                  <a:latin typeface="Arial" charset="0"/>
                </a:rPr>
                <a:t>:int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charset="0"/>
                </a:rPr>
                <a:t>+displayBoard()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charset="0"/>
                </a:rPr>
                <a:t>+initializeBoard()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charset="0"/>
                </a:rPr>
                <a:t>+movePiece()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charset="0"/>
                </a:rPr>
                <a:t>+moveValid()</a:t>
              </a:r>
            </a:p>
          </p:txBody>
        </p:sp>
      </p:grpSp>
      <p:sp>
        <p:nvSpPr>
          <p:cNvPr id="115716" name="Rectangle 7"/>
          <p:cNvSpPr>
            <a:spLocks noChangeArrowheads="1"/>
          </p:cNvSpPr>
          <p:nvPr/>
        </p:nvSpPr>
        <p:spPr bwMode="auto">
          <a:xfrm>
            <a:off x="3200400" y="2565400"/>
            <a:ext cx="1947863" cy="2663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3600" tIns="46800" rIns="93600" bIns="46800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i="1">
                <a:latin typeface="Arial" charset="0"/>
              </a:rPr>
              <a:t>CheckerBoard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i="1">
                <a:latin typeface="Arial" charset="0"/>
              </a:rPr>
              <a:t>{abstract}</a:t>
            </a:r>
          </a:p>
        </p:txBody>
      </p:sp>
      <p:sp>
        <p:nvSpPr>
          <p:cNvPr id="115717" name="Line 8"/>
          <p:cNvSpPr>
            <a:spLocks noChangeShapeType="1"/>
          </p:cNvSpPr>
          <p:nvPr/>
        </p:nvSpPr>
        <p:spPr bwMode="auto">
          <a:xfrm>
            <a:off x="3348038" y="3502025"/>
            <a:ext cx="18002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US"/>
          </a:p>
        </p:txBody>
      </p:sp>
      <p:sp>
        <p:nvSpPr>
          <p:cNvPr id="115718" name="Text Box 9"/>
          <p:cNvSpPr txBox="1">
            <a:spLocks noChangeArrowheads="1"/>
          </p:cNvSpPr>
          <p:nvPr/>
        </p:nvSpPr>
        <p:spPr bwMode="auto">
          <a:xfrm>
            <a:off x="3232150" y="3500438"/>
            <a:ext cx="2095500" cy="143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charset="0"/>
              </a:rPr>
              <a:t>+displayBoard()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charset="0"/>
              </a:rPr>
              <a:t>+initializeBoard()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charset="0"/>
              </a:rPr>
              <a:t>+movePiece()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i="1">
                <a:latin typeface="Arial" charset="0"/>
              </a:rPr>
              <a:t>+moveValid()</a:t>
            </a:r>
          </a:p>
        </p:txBody>
      </p:sp>
      <p:grpSp>
        <p:nvGrpSpPr>
          <p:cNvPr id="115719" name="Group 10"/>
          <p:cNvGrpSpPr>
            <a:grpSpLocks/>
          </p:cNvGrpSpPr>
          <p:nvPr/>
        </p:nvGrpSpPr>
        <p:grpSpPr bwMode="auto">
          <a:xfrm>
            <a:off x="7019925" y="2133600"/>
            <a:ext cx="1871663" cy="792163"/>
            <a:chOff x="3923" y="981"/>
            <a:chExt cx="1179" cy="499"/>
          </a:xfrm>
        </p:grpSpPr>
        <p:sp>
          <p:nvSpPr>
            <p:cNvPr id="115731" name="Rectangle 11"/>
            <p:cNvSpPr>
              <a:spLocks noChangeArrowheads="1"/>
            </p:cNvSpPr>
            <p:nvPr/>
          </p:nvSpPr>
          <p:spPr bwMode="auto">
            <a:xfrm>
              <a:off x="3923" y="981"/>
              <a:ext cx="1134" cy="49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charset="0"/>
                </a:rPr>
                <a:t>RegularBoard </a:t>
              </a:r>
            </a:p>
          </p:txBody>
        </p:sp>
        <p:sp>
          <p:nvSpPr>
            <p:cNvPr id="115732" name="Line 12"/>
            <p:cNvSpPr>
              <a:spLocks noChangeShapeType="1"/>
            </p:cNvSpPr>
            <p:nvPr/>
          </p:nvSpPr>
          <p:spPr bwMode="auto">
            <a:xfrm>
              <a:off x="3923" y="1207"/>
              <a:ext cx="11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/>
            </a:p>
          </p:txBody>
        </p:sp>
        <p:sp>
          <p:nvSpPr>
            <p:cNvPr id="115733" name="Text Box 13"/>
            <p:cNvSpPr txBox="1">
              <a:spLocks noChangeArrowheads="1"/>
            </p:cNvSpPr>
            <p:nvPr/>
          </p:nvSpPr>
          <p:spPr bwMode="auto">
            <a:xfrm>
              <a:off x="3923" y="1253"/>
              <a:ext cx="117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charset="0"/>
                </a:rPr>
                <a:t>+moveValid()</a:t>
              </a:r>
            </a:p>
          </p:txBody>
        </p:sp>
      </p:grpSp>
      <p:sp>
        <p:nvSpPr>
          <p:cNvPr id="115720" name="AutoShape 14"/>
          <p:cNvSpPr>
            <a:spLocks noChangeArrowheads="1"/>
          </p:cNvSpPr>
          <p:nvPr/>
        </p:nvSpPr>
        <p:spPr bwMode="auto">
          <a:xfrm rot="15987448">
            <a:off x="2188534" y="3837673"/>
            <a:ext cx="222553" cy="363889"/>
          </a:xfrm>
          <a:prstGeom prst="triangle">
            <a:avLst>
              <a:gd name="adj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3600" tIns="46800" rIns="93600" bIns="46800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400">
              <a:latin typeface="Arial" charset="0"/>
            </a:endParaRPr>
          </a:p>
        </p:txBody>
      </p:sp>
      <p:sp>
        <p:nvSpPr>
          <p:cNvPr id="115721" name="Line 15"/>
          <p:cNvSpPr>
            <a:spLocks noChangeShapeType="1"/>
          </p:cNvSpPr>
          <p:nvPr/>
        </p:nvSpPr>
        <p:spPr bwMode="auto">
          <a:xfrm>
            <a:off x="2484438" y="4005263"/>
            <a:ext cx="715962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US"/>
          </a:p>
        </p:txBody>
      </p:sp>
      <p:grpSp>
        <p:nvGrpSpPr>
          <p:cNvPr id="115722" name="Group 16"/>
          <p:cNvGrpSpPr>
            <a:grpSpLocks/>
          </p:cNvGrpSpPr>
          <p:nvPr/>
        </p:nvGrpSpPr>
        <p:grpSpPr bwMode="auto">
          <a:xfrm>
            <a:off x="7019925" y="4797425"/>
            <a:ext cx="1871663" cy="792163"/>
            <a:chOff x="3969" y="2523"/>
            <a:chExt cx="1179" cy="499"/>
          </a:xfrm>
        </p:grpSpPr>
        <p:sp>
          <p:nvSpPr>
            <p:cNvPr id="115728" name="Rectangle 17"/>
            <p:cNvSpPr>
              <a:spLocks noChangeArrowheads="1"/>
            </p:cNvSpPr>
            <p:nvPr/>
          </p:nvSpPr>
          <p:spPr bwMode="auto">
            <a:xfrm>
              <a:off x="3969" y="2523"/>
              <a:ext cx="1134" cy="49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charset="0"/>
                </a:rPr>
                <a:t>VariantBoard </a:t>
              </a:r>
            </a:p>
          </p:txBody>
        </p:sp>
        <p:sp>
          <p:nvSpPr>
            <p:cNvPr id="115729" name="Line 18"/>
            <p:cNvSpPr>
              <a:spLocks noChangeShapeType="1"/>
            </p:cNvSpPr>
            <p:nvPr/>
          </p:nvSpPr>
          <p:spPr bwMode="auto">
            <a:xfrm>
              <a:off x="3969" y="2749"/>
              <a:ext cx="11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/>
            </a:p>
          </p:txBody>
        </p:sp>
        <p:sp>
          <p:nvSpPr>
            <p:cNvPr id="115730" name="Text Box 19"/>
            <p:cNvSpPr txBox="1">
              <a:spLocks noChangeArrowheads="1"/>
            </p:cNvSpPr>
            <p:nvPr/>
          </p:nvSpPr>
          <p:spPr bwMode="auto">
            <a:xfrm>
              <a:off x="3969" y="2795"/>
              <a:ext cx="117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charset="0"/>
                </a:rPr>
                <a:t>+moveValid()</a:t>
              </a:r>
            </a:p>
          </p:txBody>
        </p:sp>
      </p:grpSp>
      <p:sp>
        <p:nvSpPr>
          <p:cNvPr id="115723" name="AutoShape 20"/>
          <p:cNvSpPr>
            <a:spLocks noChangeArrowheads="1"/>
          </p:cNvSpPr>
          <p:nvPr/>
        </p:nvSpPr>
        <p:spPr bwMode="auto">
          <a:xfrm rot="15987448">
            <a:off x="5260792" y="3829618"/>
            <a:ext cx="222553" cy="379062"/>
          </a:xfrm>
          <a:prstGeom prst="triangle">
            <a:avLst>
              <a:gd name="adj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3600" tIns="46800" rIns="93600" bIns="46800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400">
              <a:latin typeface="Arial" charset="0"/>
            </a:endParaRPr>
          </a:p>
        </p:txBody>
      </p:sp>
      <p:sp>
        <p:nvSpPr>
          <p:cNvPr id="115724" name="Line 21"/>
          <p:cNvSpPr>
            <a:spLocks noChangeShapeType="1"/>
          </p:cNvSpPr>
          <p:nvPr/>
        </p:nvSpPr>
        <p:spPr bwMode="auto">
          <a:xfrm>
            <a:off x="5568113" y="4005263"/>
            <a:ext cx="804111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93600" tIns="46800" rIns="93600" bIns="46800">
            <a:spAutoFit/>
          </a:bodyPr>
          <a:lstStyle/>
          <a:p>
            <a:endParaRPr lang="en-US"/>
          </a:p>
        </p:txBody>
      </p:sp>
      <p:sp>
        <p:nvSpPr>
          <p:cNvPr id="115725" name="Line 22"/>
          <p:cNvSpPr>
            <a:spLocks noChangeShapeType="1"/>
          </p:cNvSpPr>
          <p:nvPr/>
        </p:nvSpPr>
        <p:spPr bwMode="auto">
          <a:xfrm>
            <a:off x="6372225" y="2565400"/>
            <a:ext cx="6477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US"/>
          </a:p>
        </p:txBody>
      </p:sp>
      <p:sp>
        <p:nvSpPr>
          <p:cNvPr id="115726" name="Line 23"/>
          <p:cNvSpPr>
            <a:spLocks noChangeShapeType="1"/>
          </p:cNvSpPr>
          <p:nvPr/>
        </p:nvSpPr>
        <p:spPr bwMode="auto">
          <a:xfrm>
            <a:off x="6372225" y="5157788"/>
            <a:ext cx="6477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US"/>
          </a:p>
        </p:txBody>
      </p:sp>
      <p:sp>
        <p:nvSpPr>
          <p:cNvPr id="115727" name="Line 24"/>
          <p:cNvSpPr>
            <a:spLocks noChangeShapeType="1"/>
          </p:cNvSpPr>
          <p:nvPr/>
        </p:nvSpPr>
        <p:spPr bwMode="auto">
          <a:xfrm>
            <a:off x="6372225" y="2565400"/>
            <a:ext cx="0" cy="25923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43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You Should Now Know</a:t>
            </a:r>
          </a:p>
        </p:txBody>
      </p:sp>
      <p:sp>
        <p:nvSpPr>
          <p:cNvPr id="1167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What is inheritance, when to employ it, how to employ it in Java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altLang="en-US" sz="2400" smtClean="0"/>
              <a:t>How casting works within an inheritance hierarchy</a:t>
            </a:r>
          </a:p>
          <a:p>
            <a:pPr marL="577850" lvl="2" indent="-177800"/>
            <a:r>
              <a:rPr lang="en-US" altLang="en-US" sz="2000" smtClean="0"/>
              <a:t>When the </a:t>
            </a:r>
            <a:r>
              <a:rPr lang="en-US" altLang="en-US" sz="2000" smtClean="0">
                <a:latin typeface="Consolas" pitchFamily="49" charset="0"/>
                <a:cs typeface="Consolas" pitchFamily="49" charset="0"/>
              </a:rPr>
              <a:t>instanceof</a:t>
            </a:r>
            <a:r>
              <a:rPr lang="en-US" altLang="en-US" sz="2000" smtClean="0"/>
              <a:t> operator should and should not be used to check for type in an inheritance hierarchy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altLang="en-US" sz="2400" smtClean="0"/>
              <a:t>What is the effect of the keyword "final" on inheritance relationships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altLang="en-US" sz="2400" smtClean="0"/>
              <a:t>What is method overriding</a:t>
            </a:r>
          </a:p>
          <a:p>
            <a:pPr marL="577850" lvl="2" indent="-177800"/>
            <a:r>
              <a:rPr lang="en-US" altLang="en-US" sz="2000" smtClean="0"/>
              <a:t>How does it differ from method overloading</a:t>
            </a:r>
          </a:p>
          <a:p>
            <a:pPr marL="577850" lvl="2" indent="-177800"/>
            <a:r>
              <a:rPr lang="en-US" altLang="en-US" sz="2000" smtClean="0"/>
              <a:t>What is polymorphism</a:t>
            </a:r>
          </a:p>
          <a:p>
            <a:r>
              <a:rPr lang="en-US" altLang="en-US" smtClean="0"/>
              <a:t>What are the benefits of employing inheritance</a:t>
            </a:r>
          </a:p>
        </p:txBody>
      </p:sp>
    </p:spTree>
    <p:extLst>
      <p:ext uri="{BB962C8B-B14F-4D97-AF65-F5344CB8AC3E}">
        <p14:creationId xmlns:p14="http://schemas.microsoft.com/office/powerpoint/2010/main" val="186144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altLang="en-US" sz="3200" smtClean="0"/>
              <a:t>You Should Now Know (2)</a:t>
            </a:r>
          </a:p>
        </p:txBody>
      </p:sp>
      <p:sp>
        <p:nvSpPr>
          <p:cNvPr id="11776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43000"/>
            <a:ext cx="8229600" cy="5410200"/>
          </a:xfrm>
        </p:spPr>
        <p:txBody>
          <a:bodyPr/>
          <a:lstStyle/>
          <a:p>
            <a:r>
              <a:rPr lang="en-US" altLang="en-US" sz="2400" smtClean="0"/>
              <a:t>How does the ‘</a:t>
            </a:r>
            <a:r>
              <a:rPr lang="en-US" altLang="en-US" sz="2400" smtClean="0">
                <a:latin typeface="Consolas" pitchFamily="49" charset="0"/>
                <a:cs typeface="Consolas" pitchFamily="49" charset="0"/>
              </a:rPr>
              <a:t>protected</a:t>
            </a:r>
            <a:r>
              <a:rPr lang="en-US" altLang="en-US" sz="2400" smtClean="0"/>
              <a:t>’ level of access permission work, how do </a:t>
            </a:r>
            <a:r>
              <a:rPr lang="en-US" altLang="en-US" sz="2400" smtClean="0">
                <a:latin typeface="Consolas" pitchFamily="49" charset="0"/>
                <a:cs typeface="Consolas" pitchFamily="49" charset="0"/>
              </a:rPr>
              <a:t>private</a:t>
            </a:r>
            <a:r>
              <a:rPr lang="en-US" altLang="en-US" sz="2400" smtClean="0"/>
              <a:t> and </a:t>
            </a:r>
            <a:r>
              <a:rPr lang="en-US" altLang="en-US" sz="2400" smtClean="0">
                <a:latin typeface="Consolas" pitchFamily="49" charset="0"/>
                <a:cs typeface="Consolas" pitchFamily="49" charset="0"/>
              </a:rPr>
              <a:t>public</a:t>
            </a:r>
            <a:r>
              <a:rPr lang="en-US" altLang="en-US" sz="2400" smtClean="0"/>
              <a:t> access permissions work with an inheritance hierarchy.</a:t>
            </a:r>
          </a:p>
          <a:p>
            <a:pPr marL="635000" lvl="1" indent="-177800"/>
            <a:r>
              <a:rPr lang="en-US" altLang="en-US" sz="2000" smtClean="0"/>
              <a:t>Under what situations should each level of permission be employed</a:t>
            </a:r>
          </a:p>
          <a:p>
            <a:r>
              <a:rPr lang="en-US" altLang="en-US" sz="2400" smtClean="0"/>
              <a:t>Updated scoping rules (includes inheritance) and how shadowing works with an inheritance hierarchy</a:t>
            </a:r>
          </a:p>
          <a:p>
            <a:r>
              <a:rPr lang="en-US" altLang="en-US" sz="2400" smtClean="0"/>
              <a:t>How the ‘</a:t>
            </a:r>
            <a:r>
              <a:rPr lang="en-US" altLang="en-US" sz="2400" smtClean="0">
                <a:latin typeface="Consolas" pitchFamily="49" charset="0"/>
              </a:rPr>
              <a:t>super</a:t>
            </a:r>
            <a:r>
              <a:rPr lang="en-US" altLang="en-US" sz="2400" smtClean="0"/>
              <a:t>’ keyword works, when it is and is not needed</a:t>
            </a:r>
          </a:p>
          <a:p>
            <a:r>
              <a:rPr lang="en-US" altLang="en-US" sz="2400" smtClean="0"/>
              <a:t>Class </a:t>
            </a:r>
            <a:r>
              <a:rPr lang="en-US" altLang="en-US" sz="2400" smtClean="0">
                <a:latin typeface="Consolas" pitchFamily="49" charset="0"/>
              </a:rPr>
              <a:t>Object</a:t>
            </a:r>
            <a:r>
              <a:rPr lang="en-US" altLang="en-US" sz="2400" smtClean="0"/>
              <a:t> is the parent of all classes in Java</a:t>
            </a:r>
          </a:p>
          <a:p>
            <a:pPr marL="635000" lvl="1" indent="-177800"/>
            <a:r>
              <a:rPr lang="en-US" altLang="en-US" sz="2000" smtClean="0"/>
              <a:t>Capabilities inherited from the parent (if you refer to the API for class Object)</a:t>
            </a:r>
          </a:p>
          <a:p>
            <a:r>
              <a:rPr lang="en-US" altLang="en-US" sz="2400" smtClean="0"/>
              <a:t>How homogeneous composite types (such as arrays) can appear to contain multiple types within one container</a:t>
            </a:r>
          </a:p>
        </p:txBody>
      </p:sp>
    </p:spTree>
    <p:extLst>
      <p:ext uri="{BB962C8B-B14F-4D97-AF65-F5344CB8AC3E}">
        <p14:creationId xmlns:p14="http://schemas.microsoft.com/office/powerpoint/2010/main" val="365571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Class </a:t>
            </a: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Person</a:t>
            </a:r>
            <a:endParaRPr lang="en-US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public class Person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private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age;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public Person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age = 0;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public Person(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anAge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age =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anAge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public void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doPersonStuff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("Eat, sleep, drink,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execrete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, be" +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" fruitful");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pic>
        <p:nvPicPr>
          <p:cNvPr id="4" name="Picture 2" descr="U:\PC\lectures\Hi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-25400"/>
            <a:ext cx="2057400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20000" y="151765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0" dirty="0" smtClean="0"/>
              <a:t>Image of James Tam curtesy of </a:t>
            </a:r>
            <a:r>
              <a:rPr lang="en-US" sz="1200" b="0" dirty="0"/>
              <a:t>J</a:t>
            </a:r>
            <a:r>
              <a:rPr lang="en-US" sz="1200" b="0" dirty="0" smtClean="0"/>
              <a:t>ames Tam</a:t>
            </a:r>
            <a:endParaRPr 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198952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altLang="en-US" sz="3200" smtClean="0"/>
              <a:t>You Should Now Know (3)</a:t>
            </a:r>
          </a:p>
        </p:txBody>
      </p:sp>
      <p:sp>
        <p:nvSpPr>
          <p:cNvPr id="118787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43000"/>
            <a:ext cx="8229600" cy="5410200"/>
          </a:xfrm>
        </p:spPr>
        <p:txBody>
          <a:bodyPr/>
          <a:lstStyle/>
          <a:p>
            <a:r>
              <a:rPr lang="en-US" altLang="en-US" sz="2400" smtClean="0"/>
              <a:t>What are interfaces/types</a:t>
            </a:r>
          </a:p>
          <a:p>
            <a:pPr marL="635000" lvl="1" indent="-177800"/>
            <a:r>
              <a:rPr lang="en-US" altLang="en-US" sz="2000" smtClean="0"/>
              <a:t>How do types differ from classes</a:t>
            </a:r>
          </a:p>
          <a:p>
            <a:pPr marL="635000" lvl="1" indent="-177800"/>
            <a:r>
              <a:rPr lang="en-US" altLang="en-US" sz="2000" smtClean="0"/>
              <a:t>How to implement and use interfaces in Java</a:t>
            </a:r>
          </a:p>
          <a:p>
            <a:pPr marL="635000" lvl="1" indent="-177800"/>
            <a:r>
              <a:rPr lang="en-US" altLang="en-US" sz="2000" smtClean="0"/>
              <a:t>When interfaces should be employed</a:t>
            </a:r>
          </a:p>
          <a:p>
            <a:r>
              <a:rPr lang="en-US" altLang="en-US" sz="2400" smtClean="0"/>
              <a:t>What are abstract classes in Java and how do they differ from non-abstract classes and interfaces.</a:t>
            </a:r>
          </a:p>
          <a:p>
            <a:pPr marL="635000" lvl="1" indent="-177800"/>
            <a:r>
              <a:rPr lang="en-US" altLang="en-US" sz="2000" smtClean="0"/>
              <a:t>When to employ abstract classes vs. interfaces vs. ‘regular’ classes</a:t>
            </a:r>
          </a:p>
          <a:p>
            <a:r>
              <a:rPr lang="en-US" altLang="en-US" sz="2400" smtClean="0"/>
              <a:t>How to read/write UML notations for inheritance and interfaces.</a:t>
            </a:r>
          </a:p>
          <a:p>
            <a:r>
              <a:rPr lang="en-US" altLang="en-US" sz="2400" smtClean="0"/>
              <a:t>What is the difference between early and late binding</a:t>
            </a:r>
          </a:p>
          <a:p>
            <a:r>
              <a:rPr lang="en-US" altLang="en-US" sz="2400" smtClean="0"/>
              <a:t>What is multiple inheritance</a:t>
            </a:r>
          </a:p>
          <a:p>
            <a:pPr marL="635000" lvl="1" indent="-177800"/>
            <a:r>
              <a:rPr lang="en-US" altLang="en-US" sz="2000" smtClean="0"/>
              <a:t>How does it differ from multiple implementations</a:t>
            </a:r>
          </a:p>
          <a:p>
            <a:pPr marL="635000" lvl="1" indent="-177800"/>
            <a:r>
              <a:rPr lang="en-US" altLang="en-US" sz="2000" smtClean="0"/>
              <a:t>What are its advantages and disadvantages</a:t>
            </a:r>
          </a:p>
        </p:txBody>
      </p:sp>
    </p:spTree>
    <p:extLst>
      <p:ext uri="{BB962C8B-B14F-4D97-AF65-F5344CB8AC3E}">
        <p14:creationId xmlns:p14="http://schemas.microsoft.com/office/powerpoint/2010/main" val="75332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itchFamily="34" charset="-128"/>
              </a:rPr>
              <a:t>Copyright Notification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itchFamily="34" charset="-128"/>
              </a:rPr>
              <a:t>“Unless otherwise indicated, all images in this presentation are  used with permission from Microsoft.”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17475" y="6665913"/>
            <a:ext cx="854075" cy="1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itchFamily="18" charset="0"/>
              <a:buChar char="-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rgbClr val="898989"/>
                </a:solidFill>
                <a:latin typeface="Arial" charset="0"/>
              </a:rPr>
              <a:t>slide </a:t>
            </a:r>
            <a:fld id="{EE00C841-22E5-43E9-8D3D-9E5687F501B7}" type="slidenum">
              <a:rPr lang="en-US" altLang="en-US" sz="900" smtClean="0">
                <a:solidFill>
                  <a:srgbClr val="89898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111</a:t>
            </a:fld>
            <a:endParaRPr lang="en-US" altLang="en-US" sz="900" dirty="0" smtClean="0">
              <a:solidFill>
                <a:srgbClr val="898989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7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Hero</a:t>
            </a:r>
            <a:r>
              <a:rPr lang="en-US" dirty="0" smtClean="0">
                <a:cs typeface="Consolas" panose="020B0609020204030204" pitchFamily="49" charset="0"/>
              </a:rPr>
              <a:t>: A Hero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cs typeface="Consolas" panose="020B0609020204030204" pitchFamily="49" charset="0"/>
              </a:rPr>
              <a:t>Is A </a:t>
            </a:r>
            <a:r>
              <a:rPr lang="en-US" dirty="0" smtClean="0">
                <a:cs typeface="Consolas" panose="020B0609020204030204" pitchFamily="49" charset="0"/>
              </a:rPr>
              <a:t>Person</a:t>
            </a:r>
            <a:endParaRPr lang="en-US" dirty="0">
              <a:cs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public class Hero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extends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Person {</a:t>
            </a:r>
          </a:p>
          <a:p>
            <a:pPr marL="0" indent="0">
              <a:buFont typeface="Arial" charset="0"/>
              <a:buNone/>
              <a:defRPr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en-US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3427164" y="1535934"/>
            <a:ext cx="3200400" cy="2009776"/>
            <a:chOff x="2438400" y="1447799"/>
            <a:chExt cx="3200400" cy="2009240"/>
          </a:xfrm>
        </p:grpSpPr>
        <p:sp>
          <p:nvSpPr>
            <p:cNvPr id="5" name="TextBox 4"/>
            <p:cNvSpPr txBox="1"/>
            <p:nvPr/>
          </p:nvSpPr>
          <p:spPr>
            <a:xfrm>
              <a:off x="2438400" y="2133417"/>
              <a:ext cx="3200400" cy="132362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000" dirty="0">
                  <a:solidFill>
                    <a:srgbClr val="FF0000"/>
                  </a:solidFill>
                  <a:latin typeface="+mn-lt"/>
                  <a:cs typeface="Consolas" panose="020B0609020204030204" pitchFamily="49" charset="0"/>
                </a:rPr>
                <a:t>This automatically gives instances of </a:t>
              </a:r>
              <a:r>
                <a:rPr lang="en-US" sz="2000" dirty="0" smtClean="0">
                  <a:solidFill>
                    <a:srgbClr val="FF0000"/>
                  </a:solidFill>
                  <a:latin typeface="+mn-lt"/>
                  <a:cs typeface="Consolas" panose="020B0609020204030204" pitchFamily="49" charset="0"/>
                </a:rPr>
                <a:t>class </a:t>
              </a:r>
              <a:r>
                <a:rPr lang="en-US" sz="2000" dirty="0" smtClean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Hero</a:t>
              </a:r>
              <a:r>
                <a:rPr lang="en-US" sz="2000" dirty="0" smtClean="0">
                  <a:solidFill>
                    <a:srgbClr val="FF0000"/>
                  </a:solidFill>
                  <a:latin typeface="+mn-lt"/>
                  <a:cs typeface="Consolas" panose="020B0609020204030204" pitchFamily="49" charset="0"/>
                </a:rPr>
                <a:t> all </a:t>
              </a:r>
              <a:r>
                <a:rPr lang="en-US" sz="2000" dirty="0">
                  <a:solidFill>
                    <a:srgbClr val="FF0000"/>
                  </a:solidFill>
                  <a:latin typeface="+mn-lt"/>
                  <a:cs typeface="Consolas" panose="020B0609020204030204" pitchFamily="49" charset="0"/>
                </a:rPr>
                <a:t>the capabilities of an instance of class </a:t>
              </a:r>
              <a:r>
                <a:rPr lang="en-US" sz="2000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Person</a:t>
              </a:r>
            </a:p>
          </p:txBody>
        </p:sp>
        <p:sp>
          <p:nvSpPr>
            <p:cNvPr id="6" name="Right Brace 5"/>
            <p:cNvSpPr/>
            <p:nvPr/>
          </p:nvSpPr>
          <p:spPr>
            <a:xfrm rot="5400000">
              <a:off x="3419462" y="752258"/>
              <a:ext cx="761797" cy="2152880"/>
            </a:xfrm>
            <a:prstGeom prst="rightBrac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45087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Class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Hero:</a:t>
            </a:r>
            <a:r>
              <a:rPr lang="en-US" dirty="0" smtClean="0"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A Person</a:t>
            </a:r>
            <a:r>
              <a:rPr lang="en-US" dirty="0" smtClean="0"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But 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 Whole Lot More</a:t>
            </a:r>
            <a:endParaRPr lang="en-US" b="1" dirty="0">
              <a:solidFill>
                <a:schemeClr val="accent5">
                  <a:lumMod val="50000"/>
                </a:schemeClr>
              </a:solidFill>
              <a:latin typeface="+mn-lt"/>
              <a:cs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public class Hero extends Person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private </a:t>
            </a:r>
            <a:r>
              <a:rPr lang="en-US" sz="1800" b="1" dirty="0" err="1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heroicCount</a:t>
            </a: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public Hero()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heroicCount</a:t>
            </a: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dirty="0">
              <a:solidFill>
                <a:schemeClr val="accent5">
                  <a:lumMod val="50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public void </a:t>
            </a:r>
            <a:r>
              <a:rPr lang="en-US" sz="1800" b="1" dirty="0" err="1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doHeroStuff</a:t>
            </a: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("Saving the world for: truth!," +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       " justice!, and all that </a:t>
            </a:r>
            <a:r>
              <a:rPr lang="en-US" sz="18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good</a:t>
            </a: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"</a:t>
            </a:r>
            <a:r>
              <a:rPr lang="en-US" sz="18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endParaRPr lang="en-US" sz="1800" b="1" dirty="0">
              <a:solidFill>
                <a:schemeClr val="accent5">
                  <a:lumMod val="50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       " stuff</a:t>
            </a: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!");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heroicCount</a:t>
            </a: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++;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7688505" y="838200"/>
            <a:ext cx="1338409" cy="2313562"/>
            <a:chOff x="6177064" y="4495800"/>
            <a:chExt cx="1338409" cy="2313562"/>
          </a:xfrm>
        </p:grpSpPr>
        <p:sp>
          <p:nvSpPr>
            <p:cNvPr id="9" name="Freeform 8"/>
            <p:cNvSpPr/>
            <p:nvPr/>
          </p:nvSpPr>
          <p:spPr>
            <a:xfrm>
              <a:off x="6605044" y="5091699"/>
              <a:ext cx="377671" cy="129001"/>
            </a:xfrm>
            <a:custGeom>
              <a:avLst/>
              <a:gdLst>
                <a:gd name="connsiteX0" fmla="*/ 4036 w 377671"/>
                <a:gd name="connsiteY0" fmla="*/ 101600 h 129001"/>
                <a:gd name="connsiteX1" fmla="*/ 37902 w 377671"/>
                <a:gd name="connsiteY1" fmla="*/ 59267 h 129001"/>
                <a:gd name="connsiteX2" fmla="*/ 46369 w 377671"/>
                <a:gd name="connsiteY2" fmla="*/ 33867 h 129001"/>
                <a:gd name="connsiteX3" fmla="*/ 114102 w 377671"/>
                <a:gd name="connsiteY3" fmla="*/ 16933 h 129001"/>
                <a:gd name="connsiteX4" fmla="*/ 173369 w 377671"/>
                <a:gd name="connsiteY4" fmla="*/ 0 h 129001"/>
                <a:gd name="connsiteX5" fmla="*/ 317302 w 377671"/>
                <a:gd name="connsiteY5" fmla="*/ 8467 h 129001"/>
                <a:gd name="connsiteX6" fmla="*/ 342702 w 377671"/>
                <a:gd name="connsiteY6" fmla="*/ 25400 h 129001"/>
                <a:gd name="connsiteX7" fmla="*/ 351169 w 377671"/>
                <a:gd name="connsiteY7" fmla="*/ 67733 h 129001"/>
                <a:gd name="connsiteX8" fmla="*/ 359636 w 377671"/>
                <a:gd name="connsiteY8" fmla="*/ 93133 h 129001"/>
                <a:gd name="connsiteX9" fmla="*/ 376569 w 377671"/>
                <a:gd name="connsiteY9" fmla="*/ 127000 h 129001"/>
                <a:gd name="connsiteX10" fmla="*/ 351169 w 377671"/>
                <a:gd name="connsiteY10" fmla="*/ 110067 h 129001"/>
                <a:gd name="connsiteX11" fmla="*/ 164902 w 377671"/>
                <a:gd name="connsiteY11" fmla="*/ 101600 h 129001"/>
                <a:gd name="connsiteX12" fmla="*/ 139502 w 377671"/>
                <a:gd name="connsiteY12" fmla="*/ 93133 h 129001"/>
                <a:gd name="connsiteX13" fmla="*/ 4036 w 377671"/>
                <a:gd name="connsiteY13" fmla="*/ 101600 h 129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77671" h="129001">
                  <a:moveTo>
                    <a:pt x="4036" y="101600"/>
                  </a:moveTo>
                  <a:cubicBezTo>
                    <a:pt x="-12897" y="95956"/>
                    <a:pt x="28325" y="74591"/>
                    <a:pt x="37902" y="59267"/>
                  </a:cubicBezTo>
                  <a:cubicBezTo>
                    <a:pt x="42632" y="51699"/>
                    <a:pt x="38567" y="38201"/>
                    <a:pt x="46369" y="33867"/>
                  </a:cubicBezTo>
                  <a:cubicBezTo>
                    <a:pt x="66713" y="22565"/>
                    <a:pt x="91524" y="22577"/>
                    <a:pt x="114102" y="16933"/>
                  </a:cubicBezTo>
                  <a:cubicBezTo>
                    <a:pt x="156639" y="6299"/>
                    <a:pt x="136921" y="12150"/>
                    <a:pt x="173369" y="0"/>
                  </a:cubicBezTo>
                  <a:cubicBezTo>
                    <a:pt x="221347" y="2822"/>
                    <a:pt x="269773" y="1338"/>
                    <a:pt x="317302" y="8467"/>
                  </a:cubicBezTo>
                  <a:cubicBezTo>
                    <a:pt x="327365" y="9976"/>
                    <a:pt x="337653" y="16565"/>
                    <a:pt x="342702" y="25400"/>
                  </a:cubicBezTo>
                  <a:cubicBezTo>
                    <a:pt x="349842" y="37894"/>
                    <a:pt x="347679" y="53772"/>
                    <a:pt x="351169" y="67733"/>
                  </a:cubicBezTo>
                  <a:cubicBezTo>
                    <a:pt x="353334" y="76391"/>
                    <a:pt x="356120" y="84930"/>
                    <a:pt x="359636" y="93133"/>
                  </a:cubicBezTo>
                  <a:cubicBezTo>
                    <a:pt x="364608" y="104734"/>
                    <a:pt x="382213" y="115711"/>
                    <a:pt x="376569" y="127000"/>
                  </a:cubicBezTo>
                  <a:cubicBezTo>
                    <a:pt x="372018" y="136101"/>
                    <a:pt x="361272" y="111279"/>
                    <a:pt x="351169" y="110067"/>
                  </a:cubicBezTo>
                  <a:cubicBezTo>
                    <a:pt x="289459" y="102662"/>
                    <a:pt x="226991" y="104422"/>
                    <a:pt x="164902" y="101600"/>
                  </a:cubicBezTo>
                  <a:cubicBezTo>
                    <a:pt x="156435" y="98778"/>
                    <a:pt x="148427" y="93133"/>
                    <a:pt x="139502" y="93133"/>
                  </a:cubicBezTo>
                  <a:cubicBezTo>
                    <a:pt x="91441" y="93133"/>
                    <a:pt x="20969" y="107244"/>
                    <a:pt x="4036" y="101600"/>
                  </a:cubicBezTo>
                  <a:close/>
                </a:path>
              </a:pathLst>
            </a:cu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5" name="Flowchart: Manual Operation 4"/>
            <p:cNvSpPr/>
            <p:nvPr/>
          </p:nvSpPr>
          <p:spPr>
            <a:xfrm rot="10800000">
              <a:off x="6368740" y="5156200"/>
              <a:ext cx="850280" cy="1244600"/>
            </a:xfrm>
            <a:prstGeom prst="flowChartManualOperation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pic>
          <p:nvPicPr>
            <p:cNvPr id="23556" name="Picture 5" descr="power user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768" t="-2646" r="39838" b="63475"/>
            <a:stretch/>
          </p:blipFill>
          <p:spPr bwMode="auto">
            <a:xfrm>
              <a:off x="6553200" y="4495800"/>
              <a:ext cx="481360" cy="660400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6" name="Plus 5"/>
            <p:cNvSpPr/>
            <p:nvPr/>
          </p:nvSpPr>
          <p:spPr>
            <a:xfrm>
              <a:off x="7023370" y="6240294"/>
              <a:ext cx="152400" cy="152400"/>
            </a:xfrm>
            <a:prstGeom prst="mathPlus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6553200" y="5156200"/>
              <a:ext cx="481360" cy="1066800"/>
            </a:xfrm>
            <a:prstGeom prst="rect">
              <a:avLst/>
            </a:prstGeom>
            <a:solidFill>
              <a:srgbClr val="FF00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>
              <a:off x="7023370" y="4669277"/>
              <a:ext cx="492103" cy="788441"/>
            </a:xfrm>
            <a:custGeom>
              <a:avLst/>
              <a:gdLst>
                <a:gd name="connsiteX0" fmla="*/ 0 w 492103"/>
                <a:gd name="connsiteY0" fmla="*/ 578795 h 788441"/>
                <a:gd name="connsiteX1" fmla="*/ 29183 w 492103"/>
                <a:gd name="connsiteY1" fmla="*/ 539885 h 788441"/>
                <a:gd name="connsiteX2" fmla="*/ 53502 w 492103"/>
                <a:gd name="connsiteY2" fmla="*/ 515566 h 788441"/>
                <a:gd name="connsiteX3" fmla="*/ 92413 w 492103"/>
                <a:gd name="connsiteY3" fmla="*/ 505838 h 788441"/>
                <a:gd name="connsiteX4" fmla="*/ 170234 w 492103"/>
                <a:gd name="connsiteY4" fmla="*/ 510702 h 788441"/>
                <a:gd name="connsiteX5" fmla="*/ 184826 w 492103"/>
                <a:gd name="connsiteY5" fmla="*/ 515566 h 788441"/>
                <a:gd name="connsiteX6" fmla="*/ 248056 w 492103"/>
                <a:gd name="connsiteY6" fmla="*/ 520429 h 788441"/>
                <a:gd name="connsiteX7" fmla="*/ 252919 w 492103"/>
                <a:gd name="connsiteY7" fmla="*/ 535021 h 788441"/>
                <a:gd name="connsiteX8" fmla="*/ 262647 w 492103"/>
                <a:gd name="connsiteY8" fmla="*/ 549612 h 788441"/>
                <a:gd name="connsiteX9" fmla="*/ 267511 w 492103"/>
                <a:gd name="connsiteY9" fmla="*/ 481519 h 788441"/>
                <a:gd name="connsiteX10" fmla="*/ 282102 w 492103"/>
                <a:gd name="connsiteY10" fmla="*/ 423153 h 788441"/>
                <a:gd name="connsiteX11" fmla="*/ 286966 w 492103"/>
                <a:gd name="connsiteY11" fmla="*/ 389106 h 788441"/>
                <a:gd name="connsiteX12" fmla="*/ 291830 w 492103"/>
                <a:gd name="connsiteY12" fmla="*/ 374514 h 788441"/>
                <a:gd name="connsiteX13" fmla="*/ 296694 w 492103"/>
                <a:gd name="connsiteY13" fmla="*/ 345332 h 788441"/>
                <a:gd name="connsiteX14" fmla="*/ 306421 w 492103"/>
                <a:gd name="connsiteY14" fmla="*/ 316149 h 788441"/>
                <a:gd name="connsiteX15" fmla="*/ 311285 w 492103"/>
                <a:gd name="connsiteY15" fmla="*/ 301557 h 788441"/>
                <a:gd name="connsiteX16" fmla="*/ 321013 w 492103"/>
                <a:gd name="connsiteY16" fmla="*/ 194553 h 788441"/>
                <a:gd name="connsiteX17" fmla="*/ 330741 w 492103"/>
                <a:gd name="connsiteY17" fmla="*/ 155642 h 788441"/>
                <a:gd name="connsiteX18" fmla="*/ 335604 w 492103"/>
                <a:gd name="connsiteY18" fmla="*/ 53502 h 788441"/>
                <a:gd name="connsiteX19" fmla="*/ 350196 w 492103"/>
                <a:gd name="connsiteY19" fmla="*/ 0 h 788441"/>
                <a:gd name="connsiteX20" fmla="*/ 374515 w 492103"/>
                <a:gd name="connsiteY20" fmla="*/ 29183 h 788441"/>
                <a:gd name="connsiteX21" fmla="*/ 379379 w 492103"/>
                <a:gd name="connsiteY21" fmla="*/ 43774 h 788441"/>
                <a:gd name="connsiteX22" fmla="*/ 393970 w 492103"/>
                <a:gd name="connsiteY22" fmla="*/ 136187 h 788441"/>
                <a:gd name="connsiteX23" fmla="*/ 437745 w 492103"/>
                <a:gd name="connsiteY23" fmla="*/ 141051 h 788441"/>
                <a:gd name="connsiteX24" fmla="*/ 457200 w 492103"/>
                <a:gd name="connsiteY24" fmla="*/ 145914 h 788441"/>
                <a:gd name="connsiteX25" fmla="*/ 466928 w 492103"/>
                <a:gd name="connsiteY25" fmla="*/ 160506 h 788441"/>
                <a:gd name="connsiteX26" fmla="*/ 481519 w 492103"/>
                <a:gd name="connsiteY26" fmla="*/ 175097 h 788441"/>
                <a:gd name="connsiteX27" fmla="*/ 481519 w 492103"/>
                <a:gd name="connsiteY27" fmla="*/ 325876 h 788441"/>
                <a:gd name="connsiteX28" fmla="*/ 476656 w 492103"/>
                <a:gd name="connsiteY28" fmla="*/ 340468 h 788441"/>
                <a:gd name="connsiteX29" fmla="*/ 462064 w 492103"/>
                <a:gd name="connsiteY29" fmla="*/ 379378 h 788441"/>
                <a:gd name="connsiteX30" fmla="*/ 457200 w 492103"/>
                <a:gd name="connsiteY30" fmla="*/ 428017 h 788441"/>
                <a:gd name="connsiteX31" fmla="*/ 452336 w 492103"/>
                <a:gd name="connsiteY31" fmla="*/ 442608 h 788441"/>
                <a:gd name="connsiteX32" fmla="*/ 447473 w 492103"/>
                <a:gd name="connsiteY32" fmla="*/ 462063 h 788441"/>
                <a:gd name="connsiteX33" fmla="*/ 432881 w 492103"/>
                <a:gd name="connsiteY33" fmla="*/ 505838 h 788441"/>
                <a:gd name="connsiteX34" fmla="*/ 428017 w 492103"/>
                <a:gd name="connsiteY34" fmla="*/ 520429 h 788441"/>
                <a:gd name="connsiteX35" fmla="*/ 423153 w 492103"/>
                <a:gd name="connsiteY35" fmla="*/ 695527 h 788441"/>
                <a:gd name="connsiteX36" fmla="*/ 408562 w 492103"/>
                <a:gd name="connsiteY36" fmla="*/ 739302 h 788441"/>
                <a:gd name="connsiteX37" fmla="*/ 379379 w 492103"/>
                <a:gd name="connsiteY37" fmla="*/ 749029 h 788441"/>
                <a:gd name="connsiteX38" fmla="*/ 364787 w 492103"/>
                <a:gd name="connsiteY38" fmla="*/ 753893 h 788441"/>
                <a:gd name="connsiteX39" fmla="*/ 155643 w 492103"/>
                <a:gd name="connsiteY39" fmla="*/ 758757 h 788441"/>
                <a:gd name="connsiteX40" fmla="*/ 111868 w 492103"/>
                <a:gd name="connsiteY40" fmla="*/ 768485 h 788441"/>
                <a:gd name="connsiteX41" fmla="*/ 82685 w 492103"/>
                <a:gd name="connsiteY41" fmla="*/ 778212 h 788441"/>
                <a:gd name="connsiteX42" fmla="*/ 58366 w 492103"/>
                <a:gd name="connsiteY42" fmla="*/ 783076 h 788441"/>
                <a:gd name="connsiteX43" fmla="*/ 43775 w 492103"/>
                <a:gd name="connsiteY43" fmla="*/ 787940 h 788441"/>
                <a:gd name="connsiteX44" fmla="*/ 9728 w 492103"/>
                <a:gd name="connsiteY44" fmla="*/ 787940 h 7884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492103" h="788441">
                  <a:moveTo>
                    <a:pt x="0" y="578795"/>
                  </a:moveTo>
                  <a:cubicBezTo>
                    <a:pt x="30666" y="527688"/>
                    <a:pt x="-1213" y="576360"/>
                    <a:pt x="29183" y="539885"/>
                  </a:cubicBezTo>
                  <a:cubicBezTo>
                    <a:pt x="43080" y="523209"/>
                    <a:pt x="33121" y="525756"/>
                    <a:pt x="53502" y="515566"/>
                  </a:cubicBezTo>
                  <a:cubicBezTo>
                    <a:pt x="63473" y="510581"/>
                    <a:pt x="83162" y="507688"/>
                    <a:pt x="92413" y="505838"/>
                  </a:cubicBezTo>
                  <a:cubicBezTo>
                    <a:pt x="118353" y="507459"/>
                    <a:pt x="144386" y="507981"/>
                    <a:pt x="170234" y="510702"/>
                  </a:cubicBezTo>
                  <a:cubicBezTo>
                    <a:pt x="175333" y="511239"/>
                    <a:pt x="179738" y="514930"/>
                    <a:pt x="184826" y="515566"/>
                  </a:cubicBezTo>
                  <a:cubicBezTo>
                    <a:pt x="205802" y="518188"/>
                    <a:pt x="226979" y="518808"/>
                    <a:pt x="248056" y="520429"/>
                  </a:cubicBezTo>
                  <a:cubicBezTo>
                    <a:pt x="249677" y="525293"/>
                    <a:pt x="250626" y="530435"/>
                    <a:pt x="252919" y="535021"/>
                  </a:cubicBezTo>
                  <a:cubicBezTo>
                    <a:pt x="255533" y="540249"/>
                    <a:pt x="261109" y="555252"/>
                    <a:pt x="262647" y="549612"/>
                  </a:cubicBezTo>
                  <a:cubicBezTo>
                    <a:pt x="268635" y="527658"/>
                    <a:pt x="265451" y="504181"/>
                    <a:pt x="267511" y="481519"/>
                  </a:cubicBezTo>
                  <a:cubicBezTo>
                    <a:pt x="271353" y="439256"/>
                    <a:pt x="267595" y="452168"/>
                    <a:pt x="282102" y="423153"/>
                  </a:cubicBezTo>
                  <a:cubicBezTo>
                    <a:pt x="283723" y="411804"/>
                    <a:pt x="284718" y="400348"/>
                    <a:pt x="286966" y="389106"/>
                  </a:cubicBezTo>
                  <a:cubicBezTo>
                    <a:pt x="287972" y="384078"/>
                    <a:pt x="290718" y="379519"/>
                    <a:pt x="291830" y="374514"/>
                  </a:cubicBezTo>
                  <a:cubicBezTo>
                    <a:pt x="293969" y="364887"/>
                    <a:pt x="294302" y="354899"/>
                    <a:pt x="296694" y="345332"/>
                  </a:cubicBezTo>
                  <a:cubicBezTo>
                    <a:pt x="299181" y="335384"/>
                    <a:pt x="303179" y="325877"/>
                    <a:pt x="306421" y="316149"/>
                  </a:cubicBezTo>
                  <a:lnTo>
                    <a:pt x="311285" y="301557"/>
                  </a:lnTo>
                  <a:cubicBezTo>
                    <a:pt x="312963" y="278066"/>
                    <a:pt x="315691" y="222934"/>
                    <a:pt x="321013" y="194553"/>
                  </a:cubicBezTo>
                  <a:cubicBezTo>
                    <a:pt x="323477" y="181412"/>
                    <a:pt x="330741" y="155642"/>
                    <a:pt x="330741" y="155642"/>
                  </a:cubicBezTo>
                  <a:cubicBezTo>
                    <a:pt x="332362" y="121595"/>
                    <a:pt x="332097" y="87406"/>
                    <a:pt x="335604" y="53502"/>
                  </a:cubicBezTo>
                  <a:cubicBezTo>
                    <a:pt x="337250" y="37592"/>
                    <a:pt x="344680" y="16547"/>
                    <a:pt x="350196" y="0"/>
                  </a:cubicBezTo>
                  <a:cubicBezTo>
                    <a:pt x="360953" y="10757"/>
                    <a:pt x="367743" y="15639"/>
                    <a:pt x="374515" y="29183"/>
                  </a:cubicBezTo>
                  <a:cubicBezTo>
                    <a:pt x="376808" y="33769"/>
                    <a:pt x="377758" y="38910"/>
                    <a:pt x="379379" y="43774"/>
                  </a:cubicBezTo>
                  <a:cubicBezTo>
                    <a:pt x="380020" y="50181"/>
                    <a:pt x="385948" y="128894"/>
                    <a:pt x="393970" y="136187"/>
                  </a:cubicBezTo>
                  <a:cubicBezTo>
                    <a:pt x="404833" y="146063"/>
                    <a:pt x="423153" y="139430"/>
                    <a:pt x="437745" y="141051"/>
                  </a:cubicBezTo>
                  <a:cubicBezTo>
                    <a:pt x="444230" y="142672"/>
                    <a:pt x="451638" y="142206"/>
                    <a:pt x="457200" y="145914"/>
                  </a:cubicBezTo>
                  <a:cubicBezTo>
                    <a:pt x="462064" y="149157"/>
                    <a:pt x="463186" y="156015"/>
                    <a:pt x="466928" y="160506"/>
                  </a:cubicBezTo>
                  <a:cubicBezTo>
                    <a:pt x="471331" y="165790"/>
                    <a:pt x="476655" y="170233"/>
                    <a:pt x="481519" y="175097"/>
                  </a:cubicBezTo>
                  <a:cubicBezTo>
                    <a:pt x="500363" y="231628"/>
                    <a:pt x="489975" y="194793"/>
                    <a:pt x="481519" y="325876"/>
                  </a:cubicBezTo>
                  <a:cubicBezTo>
                    <a:pt x="481189" y="330992"/>
                    <a:pt x="477899" y="335494"/>
                    <a:pt x="476656" y="340468"/>
                  </a:cubicBezTo>
                  <a:cubicBezTo>
                    <a:pt x="468243" y="374123"/>
                    <a:pt x="478077" y="355361"/>
                    <a:pt x="462064" y="379378"/>
                  </a:cubicBezTo>
                  <a:cubicBezTo>
                    <a:pt x="460443" y="395591"/>
                    <a:pt x="459678" y="411913"/>
                    <a:pt x="457200" y="428017"/>
                  </a:cubicBezTo>
                  <a:cubicBezTo>
                    <a:pt x="456420" y="433084"/>
                    <a:pt x="453744" y="437678"/>
                    <a:pt x="452336" y="442608"/>
                  </a:cubicBezTo>
                  <a:cubicBezTo>
                    <a:pt x="450500" y="449035"/>
                    <a:pt x="449394" y="455660"/>
                    <a:pt x="447473" y="462063"/>
                  </a:cubicBezTo>
                  <a:cubicBezTo>
                    <a:pt x="443053" y="476795"/>
                    <a:pt x="437745" y="491246"/>
                    <a:pt x="432881" y="505838"/>
                  </a:cubicBezTo>
                  <a:lnTo>
                    <a:pt x="428017" y="520429"/>
                  </a:lnTo>
                  <a:cubicBezTo>
                    <a:pt x="426396" y="578795"/>
                    <a:pt x="425930" y="637205"/>
                    <a:pt x="423153" y="695527"/>
                  </a:cubicBezTo>
                  <a:cubicBezTo>
                    <a:pt x="422717" y="704674"/>
                    <a:pt x="420566" y="731799"/>
                    <a:pt x="408562" y="739302"/>
                  </a:cubicBezTo>
                  <a:cubicBezTo>
                    <a:pt x="399867" y="744736"/>
                    <a:pt x="389107" y="745787"/>
                    <a:pt x="379379" y="749029"/>
                  </a:cubicBezTo>
                  <a:cubicBezTo>
                    <a:pt x="374515" y="750650"/>
                    <a:pt x="369913" y="753774"/>
                    <a:pt x="364787" y="753893"/>
                  </a:cubicBezTo>
                  <a:lnTo>
                    <a:pt x="155643" y="758757"/>
                  </a:lnTo>
                  <a:cubicBezTo>
                    <a:pt x="141757" y="761534"/>
                    <a:pt x="125607" y="764364"/>
                    <a:pt x="111868" y="768485"/>
                  </a:cubicBezTo>
                  <a:cubicBezTo>
                    <a:pt x="102047" y="771431"/>
                    <a:pt x="92740" y="776201"/>
                    <a:pt x="82685" y="778212"/>
                  </a:cubicBezTo>
                  <a:cubicBezTo>
                    <a:pt x="74579" y="779833"/>
                    <a:pt x="66386" y="781071"/>
                    <a:pt x="58366" y="783076"/>
                  </a:cubicBezTo>
                  <a:cubicBezTo>
                    <a:pt x="53392" y="784319"/>
                    <a:pt x="48876" y="787430"/>
                    <a:pt x="43775" y="787940"/>
                  </a:cubicBezTo>
                  <a:cubicBezTo>
                    <a:pt x="32482" y="789069"/>
                    <a:pt x="21077" y="787940"/>
                    <a:pt x="9728" y="787940"/>
                  </a:cubicBezTo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6177064" y="5160523"/>
              <a:ext cx="389106" cy="928992"/>
            </a:xfrm>
            <a:custGeom>
              <a:avLst/>
              <a:gdLst>
                <a:gd name="connsiteX0" fmla="*/ 355059 w 389106"/>
                <a:gd name="connsiteY0" fmla="*/ 24320 h 928992"/>
                <a:gd name="connsiteX1" fmla="*/ 330740 w 389106"/>
                <a:gd name="connsiteY1" fmla="*/ 4864 h 928992"/>
                <a:gd name="connsiteX2" fmla="*/ 286966 w 389106"/>
                <a:gd name="connsiteY2" fmla="*/ 0 h 928992"/>
                <a:gd name="connsiteX3" fmla="*/ 141051 w 389106"/>
                <a:gd name="connsiteY3" fmla="*/ 4864 h 928992"/>
                <a:gd name="connsiteX4" fmla="*/ 121596 w 389106"/>
                <a:gd name="connsiteY4" fmla="*/ 14592 h 928992"/>
                <a:gd name="connsiteX5" fmla="*/ 97276 w 389106"/>
                <a:gd name="connsiteY5" fmla="*/ 43775 h 928992"/>
                <a:gd name="connsiteX6" fmla="*/ 92413 w 389106"/>
                <a:gd name="connsiteY6" fmla="*/ 58366 h 928992"/>
                <a:gd name="connsiteX7" fmla="*/ 72957 w 389106"/>
                <a:gd name="connsiteY7" fmla="*/ 87549 h 928992"/>
                <a:gd name="connsiteX8" fmla="*/ 72957 w 389106"/>
                <a:gd name="connsiteY8" fmla="*/ 228600 h 928992"/>
                <a:gd name="connsiteX9" fmla="*/ 82685 w 389106"/>
                <a:gd name="connsiteY9" fmla="*/ 243192 h 928992"/>
                <a:gd name="connsiteX10" fmla="*/ 97276 w 389106"/>
                <a:gd name="connsiteY10" fmla="*/ 277239 h 928992"/>
                <a:gd name="connsiteX11" fmla="*/ 92413 w 389106"/>
                <a:gd name="connsiteY11" fmla="*/ 291830 h 928992"/>
                <a:gd name="connsiteX12" fmla="*/ 77821 w 389106"/>
                <a:gd name="connsiteY12" fmla="*/ 330741 h 928992"/>
                <a:gd name="connsiteX13" fmla="*/ 63230 w 389106"/>
                <a:gd name="connsiteY13" fmla="*/ 340468 h 928992"/>
                <a:gd name="connsiteX14" fmla="*/ 58366 w 389106"/>
                <a:gd name="connsiteY14" fmla="*/ 359924 h 928992"/>
                <a:gd name="connsiteX15" fmla="*/ 48638 w 389106"/>
                <a:gd name="connsiteY15" fmla="*/ 374515 h 928992"/>
                <a:gd name="connsiteX16" fmla="*/ 43774 w 389106"/>
                <a:gd name="connsiteY16" fmla="*/ 398834 h 928992"/>
                <a:gd name="connsiteX17" fmla="*/ 34047 w 389106"/>
                <a:gd name="connsiteY17" fmla="*/ 432881 h 928992"/>
                <a:gd name="connsiteX18" fmla="*/ 29183 w 389106"/>
                <a:gd name="connsiteY18" fmla="*/ 520430 h 928992"/>
                <a:gd name="connsiteX19" fmla="*/ 29183 w 389106"/>
                <a:gd name="connsiteY19" fmla="*/ 753894 h 928992"/>
                <a:gd name="connsiteX20" fmla="*/ 14591 w 389106"/>
                <a:gd name="connsiteY20" fmla="*/ 787941 h 928992"/>
                <a:gd name="connsiteX21" fmla="*/ 4864 w 389106"/>
                <a:gd name="connsiteY21" fmla="*/ 826851 h 928992"/>
                <a:gd name="connsiteX22" fmla="*/ 0 w 389106"/>
                <a:gd name="connsiteY22" fmla="*/ 846307 h 928992"/>
                <a:gd name="connsiteX23" fmla="*/ 4864 w 389106"/>
                <a:gd name="connsiteY23" fmla="*/ 885217 h 928992"/>
                <a:gd name="connsiteX24" fmla="*/ 9727 w 389106"/>
                <a:gd name="connsiteY24" fmla="*/ 899809 h 928992"/>
                <a:gd name="connsiteX25" fmla="*/ 29183 w 389106"/>
                <a:gd name="connsiteY25" fmla="*/ 904673 h 928992"/>
                <a:gd name="connsiteX26" fmla="*/ 63230 w 389106"/>
                <a:gd name="connsiteY26" fmla="*/ 924128 h 928992"/>
                <a:gd name="connsiteX27" fmla="*/ 77821 w 389106"/>
                <a:gd name="connsiteY27" fmla="*/ 928992 h 928992"/>
                <a:gd name="connsiteX28" fmla="*/ 204281 w 389106"/>
                <a:gd name="connsiteY28" fmla="*/ 924128 h 928992"/>
                <a:gd name="connsiteX29" fmla="*/ 228600 w 389106"/>
                <a:gd name="connsiteY29" fmla="*/ 914400 h 928992"/>
                <a:gd name="connsiteX30" fmla="*/ 233464 w 389106"/>
                <a:gd name="connsiteY30" fmla="*/ 899809 h 928992"/>
                <a:gd name="connsiteX31" fmla="*/ 233464 w 389106"/>
                <a:gd name="connsiteY31" fmla="*/ 724711 h 928992"/>
                <a:gd name="connsiteX32" fmla="*/ 218872 w 389106"/>
                <a:gd name="connsiteY32" fmla="*/ 676073 h 928992"/>
                <a:gd name="connsiteX33" fmla="*/ 214008 w 389106"/>
                <a:gd name="connsiteY33" fmla="*/ 661481 h 928992"/>
                <a:gd name="connsiteX34" fmla="*/ 228600 w 389106"/>
                <a:gd name="connsiteY34" fmla="*/ 622571 h 928992"/>
                <a:gd name="connsiteX35" fmla="*/ 243191 w 389106"/>
                <a:gd name="connsiteY35" fmla="*/ 607979 h 928992"/>
                <a:gd name="connsiteX36" fmla="*/ 267510 w 389106"/>
                <a:gd name="connsiteY36" fmla="*/ 578796 h 928992"/>
                <a:gd name="connsiteX37" fmla="*/ 291830 w 389106"/>
                <a:gd name="connsiteY37" fmla="*/ 535022 h 928992"/>
                <a:gd name="connsiteX38" fmla="*/ 301557 w 389106"/>
                <a:gd name="connsiteY38" fmla="*/ 520430 h 928992"/>
                <a:gd name="connsiteX39" fmla="*/ 316149 w 389106"/>
                <a:gd name="connsiteY39" fmla="*/ 486383 h 928992"/>
                <a:gd name="connsiteX40" fmla="*/ 311285 w 389106"/>
                <a:gd name="connsiteY40" fmla="*/ 423154 h 928992"/>
                <a:gd name="connsiteX41" fmla="*/ 301557 w 389106"/>
                <a:gd name="connsiteY41" fmla="*/ 393971 h 928992"/>
                <a:gd name="connsiteX42" fmla="*/ 301557 w 389106"/>
                <a:gd name="connsiteY42" fmla="*/ 345332 h 928992"/>
                <a:gd name="connsiteX43" fmla="*/ 306421 w 389106"/>
                <a:gd name="connsiteY43" fmla="*/ 330741 h 928992"/>
                <a:gd name="connsiteX44" fmla="*/ 389106 w 389106"/>
                <a:gd name="connsiteY44" fmla="*/ 330741 h 928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389106" h="928992">
                  <a:moveTo>
                    <a:pt x="355059" y="24320"/>
                  </a:moveTo>
                  <a:cubicBezTo>
                    <a:pt x="346953" y="17835"/>
                    <a:pt x="340516" y="8356"/>
                    <a:pt x="330740" y="4864"/>
                  </a:cubicBezTo>
                  <a:cubicBezTo>
                    <a:pt x="316914" y="-74"/>
                    <a:pt x="301647" y="0"/>
                    <a:pt x="286966" y="0"/>
                  </a:cubicBezTo>
                  <a:cubicBezTo>
                    <a:pt x="238301" y="0"/>
                    <a:pt x="189689" y="3243"/>
                    <a:pt x="141051" y="4864"/>
                  </a:cubicBezTo>
                  <a:cubicBezTo>
                    <a:pt x="134566" y="8107"/>
                    <a:pt x="127496" y="10378"/>
                    <a:pt x="121596" y="14592"/>
                  </a:cubicBezTo>
                  <a:cubicBezTo>
                    <a:pt x="109678" y="23105"/>
                    <a:pt x="105034" y="32138"/>
                    <a:pt x="97276" y="43775"/>
                  </a:cubicBezTo>
                  <a:cubicBezTo>
                    <a:pt x="95655" y="48639"/>
                    <a:pt x="94903" y="53884"/>
                    <a:pt x="92413" y="58366"/>
                  </a:cubicBezTo>
                  <a:cubicBezTo>
                    <a:pt x="86735" y="68586"/>
                    <a:pt x="72957" y="87549"/>
                    <a:pt x="72957" y="87549"/>
                  </a:cubicBezTo>
                  <a:cubicBezTo>
                    <a:pt x="59248" y="142384"/>
                    <a:pt x="61797" y="124442"/>
                    <a:pt x="72957" y="228600"/>
                  </a:cubicBezTo>
                  <a:cubicBezTo>
                    <a:pt x="73580" y="234413"/>
                    <a:pt x="79785" y="238116"/>
                    <a:pt x="82685" y="243192"/>
                  </a:cubicBezTo>
                  <a:cubicBezTo>
                    <a:pt x="92304" y="260024"/>
                    <a:pt x="91819" y="260866"/>
                    <a:pt x="97276" y="277239"/>
                  </a:cubicBezTo>
                  <a:cubicBezTo>
                    <a:pt x="95655" y="282103"/>
                    <a:pt x="93656" y="286856"/>
                    <a:pt x="92413" y="291830"/>
                  </a:cubicBezTo>
                  <a:cubicBezTo>
                    <a:pt x="87773" y="310390"/>
                    <a:pt x="91165" y="317397"/>
                    <a:pt x="77821" y="330741"/>
                  </a:cubicBezTo>
                  <a:cubicBezTo>
                    <a:pt x="73688" y="334874"/>
                    <a:pt x="68094" y="337226"/>
                    <a:pt x="63230" y="340468"/>
                  </a:cubicBezTo>
                  <a:cubicBezTo>
                    <a:pt x="61609" y="346953"/>
                    <a:pt x="60999" y="353780"/>
                    <a:pt x="58366" y="359924"/>
                  </a:cubicBezTo>
                  <a:cubicBezTo>
                    <a:pt x="56063" y="365297"/>
                    <a:pt x="50691" y="369042"/>
                    <a:pt x="48638" y="374515"/>
                  </a:cubicBezTo>
                  <a:cubicBezTo>
                    <a:pt x="45735" y="382255"/>
                    <a:pt x="45567" y="390764"/>
                    <a:pt x="43774" y="398834"/>
                  </a:cubicBezTo>
                  <a:cubicBezTo>
                    <a:pt x="39703" y="417155"/>
                    <a:pt x="39462" y="416633"/>
                    <a:pt x="34047" y="432881"/>
                  </a:cubicBezTo>
                  <a:cubicBezTo>
                    <a:pt x="32426" y="462064"/>
                    <a:pt x="29183" y="491202"/>
                    <a:pt x="29183" y="520430"/>
                  </a:cubicBezTo>
                  <a:cubicBezTo>
                    <a:pt x="29183" y="661729"/>
                    <a:pt x="40127" y="644458"/>
                    <a:pt x="29183" y="753894"/>
                  </a:cubicBezTo>
                  <a:cubicBezTo>
                    <a:pt x="26652" y="779199"/>
                    <a:pt x="24746" y="767631"/>
                    <a:pt x="14591" y="787941"/>
                  </a:cubicBezTo>
                  <a:cubicBezTo>
                    <a:pt x="9375" y="798373"/>
                    <a:pt x="7085" y="816856"/>
                    <a:pt x="4864" y="826851"/>
                  </a:cubicBezTo>
                  <a:cubicBezTo>
                    <a:pt x="3414" y="833377"/>
                    <a:pt x="1621" y="839822"/>
                    <a:pt x="0" y="846307"/>
                  </a:cubicBezTo>
                  <a:cubicBezTo>
                    <a:pt x="1621" y="859277"/>
                    <a:pt x="2526" y="872357"/>
                    <a:pt x="4864" y="885217"/>
                  </a:cubicBezTo>
                  <a:cubicBezTo>
                    <a:pt x="5781" y="890261"/>
                    <a:pt x="5724" y="896606"/>
                    <a:pt x="9727" y="899809"/>
                  </a:cubicBezTo>
                  <a:cubicBezTo>
                    <a:pt x="14947" y="903985"/>
                    <a:pt x="22698" y="903052"/>
                    <a:pt x="29183" y="904673"/>
                  </a:cubicBezTo>
                  <a:cubicBezTo>
                    <a:pt x="43837" y="914442"/>
                    <a:pt x="45951" y="916722"/>
                    <a:pt x="63230" y="924128"/>
                  </a:cubicBezTo>
                  <a:cubicBezTo>
                    <a:pt x="67942" y="926148"/>
                    <a:pt x="72957" y="927371"/>
                    <a:pt x="77821" y="928992"/>
                  </a:cubicBezTo>
                  <a:cubicBezTo>
                    <a:pt x="119974" y="927371"/>
                    <a:pt x="162293" y="928192"/>
                    <a:pt x="204281" y="924128"/>
                  </a:cubicBezTo>
                  <a:cubicBezTo>
                    <a:pt x="212971" y="923287"/>
                    <a:pt x="221893" y="919989"/>
                    <a:pt x="228600" y="914400"/>
                  </a:cubicBezTo>
                  <a:cubicBezTo>
                    <a:pt x="232539" y="911118"/>
                    <a:pt x="231843" y="904673"/>
                    <a:pt x="233464" y="899809"/>
                  </a:cubicBezTo>
                  <a:cubicBezTo>
                    <a:pt x="238383" y="811260"/>
                    <a:pt x="241513" y="813260"/>
                    <a:pt x="233464" y="724711"/>
                  </a:cubicBezTo>
                  <a:cubicBezTo>
                    <a:pt x="232545" y="714605"/>
                    <a:pt x="220847" y="681998"/>
                    <a:pt x="218872" y="676073"/>
                  </a:cubicBezTo>
                  <a:lnTo>
                    <a:pt x="214008" y="661481"/>
                  </a:lnTo>
                  <a:cubicBezTo>
                    <a:pt x="217925" y="645813"/>
                    <a:pt x="218817" y="636267"/>
                    <a:pt x="228600" y="622571"/>
                  </a:cubicBezTo>
                  <a:cubicBezTo>
                    <a:pt x="232598" y="616974"/>
                    <a:pt x="238788" y="613263"/>
                    <a:pt x="243191" y="607979"/>
                  </a:cubicBezTo>
                  <a:cubicBezTo>
                    <a:pt x="277049" y="567349"/>
                    <a:pt x="224882" y="621427"/>
                    <a:pt x="267510" y="578796"/>
                  </a:cubicBezTo>
                  <a:cubicBezTo>
                    <a:pt x="276072" y="553112"/>
                    <a:pt x="269529" y="568474"/>
                    <a:pt x="291830" y="535022"/>
                  </a:cubicBezTo>
                  <a:cubicBezTo>
                    <a:pt x="295073" y="530158"/>
                    <a:pt x="299708" y="525976"/>
                    <a:pt x="301557" y="520430"/>
                  </a:cubicBezTo>
                  <a:cubicBezTo>
                    <a:pt x="308714" y="498960"/>
                    <a:pt x="304128" y="510425"/>
                    <a:pt x="316149" y="486383"/>
                  </a:cubicBezTo>
                  <a:cubicBezTo>
                    <a:pt x="314528" y="465307"/>
                    <a:pt x="314582" y="444034"/>
                    <a:pt x="311285" y="423154"/>
                  </a:cubicBezTo>
                  <a:cubicBezTo>
                    <a:pt x="309686" y="413026"/>
                    <a:pt x="301557" y="393971"/>
                    <a:pt x="301557" y="393971"/>
                  </a:cubicBezTo>
                  <a:cubicBezTo>
                    <a:pt x="296157" y="361575"/>
                    <a:pt x="293919" y="372064"/>
                    <a:pt x="301557" y="345332"/>
                  </a:cubicBezTo>
                  <a:cubicBezTo>
                    <a:pt x="302965" y="340402"/>
                    <a:pt x="301364" y="331584"/>
                    <a:pt x="306421" y="330741"/>
                  </a:cubicBezTo>
                  <a:cubicBezTo>
                    <a:pt x="333608" y="326210"/>
                    <a:pt x="361544" y="330741"/>
                    <a:pt x="389106" y="330741"/>
                  </a:cubicBezTo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6254693" y="6225702"/>
              <a:ext cx="515923" cy="530158"/>
            </a:xfrm>
            <a:custGeom>
              <a:avLst/>
              <a:gdLst>
                <a:gd name="connsiteX0" fmla="*/ 360116 w 515923"/>
                <a:gd name="connsiteY0" fmla="*/ 0 h 530158"/>
                <a:gd name="connsiteX1" fmla="*/ 355252 w 515923"/>
                <a:gd name="connsiteY1" fmla="*/ 63230 h 530158"/>
                <a:gd name="connsiteX2" fmla="*/ 345524 w 515923"/>
                <a:gd name="connsiteY2" fmla="*/ 77821 h 530158"/>
                <a:gd name="connsiteX3" fmla="*/ 326069 w 515923"/>
                <a:gd name="connsiteY3" fmla="*/ 111868 h 530158"/>
                <a:gd name="connsiteX4" fmla="*/ 316341 w 515923"/>
                <a:gd name="connsiteY4" fmla="*/ 141051 h 530158"/>
                <a:gd name="connsiteX5" fmla="*/ 311477 w 515923"/>
                <a:gd name="connsiteY5" fmla="*/ 155643 h 530158"/>
                <a:gd name="connsiteX6" fmla="*/ 306613 w 515923"/>
                <a:gd name="connsiteY6" fmla="*/ 175098 h 530158"/>
                <a:gd name="connsiteX7" fmla="*/ 296886 w 515923"/>
                <a:gd name="connsiteY7" fmla="*/ 209145 h 530158"/>
                <a:gd name="connsiteX8" fmla="*/ 282294 w 515923"/>
                <a:gd name="connsiteY8" fmla="*/ 272375 h 530158"/>
                <a:gd name="connsiteX9" fmla="*/ 277430 w 515923"/>
                <a:gd name="connsiteY9" fmla="*/ 286966 h 530158"/>
                <a:gd name="connsiteX10" fmla="*/ 262839 w 515923"/>
                <a:gd name="connsiteY10" fmla="*/ 301558 h 530158"/>
                <a:gd name="connsiteX11" fmla="*/ 253111 w 515923"/>
                <a:gd name="connsiteY11" fmla="*/ 330741 h 530158"/>
                <a:gd name="connsiteX12" fmla="*/ 243384 w 515923"/>
                <a:gd name="connsiteY12" fmla="*/ 345332 h 530158"/>
                <a:gd name="connsiteX13" fmla="*/ 228792 w 515923"/>
                <a:gd name="connsiteY13" fmla="*/ 374515 h 530158"/>
                <a:gd name="connsiteX14" fmla="*/ 214201 w 515923"/>
                <a:gd name="connsiteY14" fmla="*/ 379379 h 530158"/>
                <a:gd name="connsiteX15" fmla="*/ 204473 w 515923"/>
                <a:gd name="connsiteY15" fmla="*/ 393970 h 530158"/>
                <a:gd name="connsiteX16" fmla="*/ 189881 w 515923"/>
                <a:gd name="connsiteY16" fmla="*/ 398834 h 530158"/>
                <a:gd name="connsiteX17" fmla="*/ 150971 w 515923"/>
                <a:gd name="connsiteY17" fmla="*/ 413426 h 530158"/>
                <a:gd name="connsiteX18" fmla="*/ 58558 w 515923"/>
                <a:gd name="connsiteY18" fmla="*/ 428017 h 530158"/>
                <a:gd name="connsiteX19" fmla="*/ 43967 w 515923"/>
                <a:gd name="connsiteY19" fmla="*/ 437745 h 530158"/>
                <a:gd name="connsiteX20" fmla="*/ 24511 w 515923"/>
                <a:gd name="connsiteY20" fmla="*/ 452336 h 530158"/>
                <a:gd name="connsiteX21" fmla="*/ 9920 w 515923"/>
                <a:gd name="connsiteY21" fmla="*/ 457200 h 530158"/>
                <a:gd name="connsiteX22" fmla="*/ 5056 w 515923"/>
                <a:gd name="connsiteY22" fmla="*/ 510702 h 530158"/>
                <a:gd name="connsiteX23" fmla="*/ 14784 w 515923"/>
                <a:gd name="connsiteY23" fmla="*/ 525294 h 530158"/>
                <a:gd name="connsiteX24" fmla="*/ 39103 w 515923"/>
                <a:gd name="connsiteY24" fmla="*/ 530158 h 530158"/>
                <a:gd name="connsiteX25" fmla="*/ 394162 w 515923"/>
                <a:gd name="connsiteY25" fmla="*/ 525294 h 530158"/>
                <a:gd name="connsiteX26" fmla="*/ 408754 w 515923"/>
                <a:gd name="connsiteY26" fmla="*/ 520430 h 530158"/>
                <a:gd name="connsiteX27" fmla="*/ 433073 w 515923"/>
                <a:gd name="connsiteY27" fmla="*/ 500975 h 530158"/>
                <a:gd name="connsiteX28" fmla="*/ 437937 w 515923"/>
                <a:gd name="connsiteY28" fmla="*/ 486383 h 530158"/>
                <a:gd name="connsiteX29" fmla="*/ 467120 w 515923"/>
                <a:gd name="connsiteY29" fmla="*/ 457200 h 530158"/>
                <a:gd name="connsiteX30" fmla="*/ 476847 w 515923"/>
                <a:gd name="connsiteY30" fmla="*/ 437745 h 530158"/>
                <a:gd name="connsiteX31" fmla="*/ 486575 w 515923"/>
                <a:gd name="connsiteY31" fmla="*/ 423153 h 530158"/>
                <a:gd name="connsiteX32" fmla="*/ 491439 w 515923"/>
                <a:gd name="connsiteY32" fmla="*/ 408562 h 530158"/>
                <a:gd name="connsiteX33" fmla="*/ 486575 w 515923"/>
                <a:gd name="connsiteY33" fmla="*/ 335604 h 530158"/>
                <a:gd name="connsiteX34" fmla="*/ 481711 w 515923"/>
                <a:gd name="connsiteY34" fmla="*/ 321013 h 530158"/>
                <a:gd name="connsiteX35" fmla="*/ 491439 w 515923"/>
                <a:gd name="connsiteY35" fmla="*/ 248055 h 530158"/>
                <a:gd name="connsiteX36" fmla="*/ 496303 w 515923"/>
                <a:gd name="connsiteY36" fmla="*/ 214009 h 530158"/>
                <a:gd name="connsiteX37" fmla="*/ 501167 w 515923"/>
                <a:gd name="connsiteY37" fmla="*/ 194553 h 530158"/>
                <a:gd name="connsiteX38" fmla="*/ 506030 w 515923"/>
                <a:gd name="connsiteY38" fmla="*/ 121596 h 530158"/>
                <a:gd name="connsiteX39" fmla="*/ 510894 w 515923"/>
                <a:gd name="connsiteY39" fmla="*/ 107004 h 530158"/>
                <a:gd name="connsiteX40" fmla="*/ 515758 w 515923"/>
                <a:gd name="connsiteY40" fmla="*/ 87549 h 530158"/>
                <a:gd name="connsiteX41" fmla="*/ 510894 w 515923"/>
                <a:gd name="connsiteY41" fmla="*/ 68094 h 530158"/>
                <a:gd name="connsiteX42" fmla="*/ 515758 w 515923"/>
                <a:gd name="connsiteY42" fmla="*/ 19455 h 530158"/>
                <a:gd name="connsiteX43" fmla="*/ 515758 w 515923"/>
                <a:gd name="connsiteY43" fmla="*/ 4864 h 530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515923" h="530158">
                  <a:moveTo>
                    <a:pt x="360116" y="0"/>
                  </a:moveTo>
                  <a:cubicBezTo>
                    <a:pt x="358495" y="21077"/>
                    <a:pt x="359148" y="42453"/>
                    <a:pt x="355252" y="63230"/>
                  </a:cubicBezTo>
                  <a:cubicBezTo>
                    <a:pt x="354175" y="68975"/>
                    <a:pt x="348138" y="72593"/>
                    <a:pt x="345524" y="77821"/>
                  </a:cubicBezTo>
                  <a:cubicBezTo>
                    <a:pt x="326953" y="114961"/>
                    <a:pt x="361354" y="64820"/>
                    <a:pt x="326069" y="111868"/>
                  </a:cubicBezTo>
                  <a:lnTo>
                    <a:pt x="316341" y="141051"/>
                  </a:lnTo>
                  <a:cubicBezTo>
                    <a:pt x="314720" y="145915"/>
                    <a:pt x="312721" y="150669"/>
                    <a:pt x="311477" y="155643"/>
                  </a:cubicBezTo>
                  <a:cubicBezTo>
                    <a:pt x="309856" y="162128"/>
                    <a:pt x="308449" y="168671"/>
                    <a:pt x="306613" y="175098"/>
                  </a:cubicBezTo>
                  <a:cubicBezTo>
                    <a:pt x="301406" y="193324"/>
                    <a:pt x="300686" y="188245"/>
                    <a:pt x="296886" y="209145"/>
                  </a:cubicBezTo>
                  <a:cubicBezTo>
                    <a:pt x="286784" y="264706"/>
                    <a:pt x="299035" y="222153"/>
                    <a:pt x="282294" y="272375"/>
                  </a:cubicBezTo>
                  <a:cubicBezTo>
                    <a:pt x="280673" y="277239"/>
                    <a:pt x="281055" y="283341"/>
                    <a:pt x="277430" y="286966"/>
                  </a:cubicBezTo>
                  <a:lnTo>
                    <a:pt x="262839" y="301558"/>
                  </a:lnTo>
                  <a:cubicBezTo>
                    <a:pt x="259596" y="311286"/>
                    <a:pt x="258799" y="322209"/>
                    <a:pt x="253111" y="330741"/>
                  </a:cubicBezTo>
                  <a:cubicBezTo>
                    <a:pt x="249869" y="335605"/>
                    <a:pt x="245998" y="340104"/>
                    <a:pt x="243384" y="345332"/>
                  </a:cubicBezTo>
                  <a:cubicBezTo>
                    <a:pt x="237510" y="357081"/>
                    <a:pt x="240409" y="365222"/>
                    <a:pt x="228792" y="374515"/>
                  </a:cubicBezTo>
                  <a:cubicBezTo>
                    <a:pt x="224789" y="377718"/>
                    <a:pt x="219065" y="377758"/>
                    <a:pt x="214201" y="379379"/>
                  </a:cubicBezTo>
                  <a:cubicBezTo>
                    <a:pt x="210958" y="384243"/>
                    <a:pt x="209038" y="390318"/>
                    <a:pt x="204473" y="393970"/>
                  </a:cubicBezTo>
                  <a:cubicBezTo>
                    <a:pt x="200469" y="397173"/>
                    <a:pt x="194467" y="396541"/>
                    <a:pt x="189881" y="398834"/>
                  </a:cubicBezTo>
                  <a:cubicBezTo>
                    <a:pt x="152693" y="417429"/>
                    <a:pt x="203251" y="401362"/>
                    <a:pt x="150971" y="413426"/>
                  </a:cubicBezTo>
                  <a:cubicBezTo>
                    <a:pt x="86952" y="428199"/>
                    <a:pt x="135736" y="421001"/>
                    <a:pt x="58558" y="428017"/>
                  </a:cubicBezTo>
                  <a:cubicBezTo>
                    <a:pt x="53694" y="431260"/>
                    <a:pt x="48724" y="434347"/>
                    <a:pt x="43967" y="437745"/>
                  </a:cubicBezTo>
                  <a:cubicBezTo>
                    <a:pt x="37370" y="442457"/>
                    <a:pt x="31549" y="448314"/>
                    <a:pt x="24511" y="452336"/>
                  </a:cubicBezTo>
                  <a:cubicBezTo>
                    <a:pt x="20060" y="454880"/>
                    <a:pt x="14784" y="455579"/>
                    <a:pt x="9920" y="457200"/>
                  </a:cubicBezTo>
                  <a:cubicBezTo>
                    <a:pt x="1089" y="483692"/>
                    <a:pt x="-4650" y="484820"/>
                    <a:pt x="5056" y="510702"/>
                  </a:cubicBezTo>
                  <a:cubicBezTo>
                    <a:pt x="7109" y="516176"/>
                    <a:pt x="9708" y="522394"/>
                    <a:pt x="14784" y="525294"/>
                  </a:cubicBezTo>
                  <a:cubicBezTo>
                    <a:pt x="21962" y="529396"/>
                    <a:pt x="30997" y="528537"/>
                    <a:pt x="39103" y="530158"/>
                  </a:cubicBezTo>
                  <a:lnTo>
                    <a:pt x="394162" y="525294"/>
                  </a:lnTo>
                  <a:cubicBezTo>
                    <a:pt x="399287" y="525159"/>
                    <a:pt x="404750" y="523633"/>
                    <a:pt x="408754" y="520430"/>
                  </a:cubicBezTo>
                  <a:cubicBezTo>
                    <a:pt x="440180" y="495288"/>
                    <a:pt x="396398" y="513198"/>
                    <a:pt x="433073" y="500975"/>
                  </a:cubicBezTo>
                  <a:cubicBezTo>
                    <a:pt x="434694" y="496111"/>
                    <a:pt x="434789" y="490430"/>
                    <a:pt x="437937" y="486383"/>
                  </a:cubicBezTo>
                  <a:cubicBezTo>
                    <a:pt x="446383" y="475524"/>
                    <a:pt x="467120" y="457200"/>
                    <a:pt x="467120" y="457200"/>
                  </a:cubicBezTo>
                  <a:cubicBezTo>
                    <a:pt x="470362" y="450715"/>
                    <a:pt x="473250" y="444040"/>
                    <a:pt x="476847" y="437745"/>
                  </a:cubicBezTo>
                  <a:cubicBezTo>
                    <a:pt x="479747" y="432669"/>
                    <a:pt x="483961" y="428382"/>
                    <a:pt x="486575" y="423153"/>
                  </a:cubicBezTo>
                  <a:cubicBezTo>
                    <a:pt x="488868" y="418567"/>
                    <a:pt x="489818" y="413426"/>
                    <a:pt x="491439" y="408562"/>
                  </a:cubicBezTo>
                  <a:cubicBezTo>
                    <a:pt x="489818" y="384243"/>
                    <a:pt x="489267" y="359828"/>
                    <a:pt x="486575" y="335604"/>
                  </a:cubicBezTo>
                  <a:cubicBezTo>
                    <a:pt x="486009" y="330509"/>
                    <a:pt x="481711" y="326140"/>
                    <a:pt x="481711" y="321013"/>
                  </a:cubicBezTo>
                  <a:cubicBezTo>
                    <a:pt x="481711" y="273407"/>
                    <a:pt x="481791" y="277000"/>
                    <a:pt x="491439" y="248055"/>
                  </a:cubicBezTo>
                  <a:cubicBezTo>
                    <a:pt x="493060" y="236706"/>
                    <a:pt x="494252" y="225288"/>
                    <a:pt x="496303" y="214009"/>
                  </a:cubicBezTo>
                  <a:cubicBezTo>
                    <a:pt x="497499" y="207432"/>
                    <a:pt x="500467" y="201201"/>
                    <a:pt x="501167" y="194553"/>
                  </a:cubicBezTo>
                  <a:cubicBezTo>
                    <a:pt x="503718" y="170314"/>
                    <a:pt x="503339" y="145820"/>
                    <a:pt x="506030" y="121596"/>
                  </a:cubicBezTo>
                  <a:cubicBezTo>
                    <a:pt x="506596" y="116500"/>
                    <a:pt x="509485" y="111934"/>
                    <a:pt x="510894" y="107004"/>
                  </a:cubicBezTo>
                  <a:cubicBezTo>
                    <a:pt x="512730" y="100577"/>
                    <a:pt x="514137" y="94034"/>
                    <a:pt x="515758" y="87549"/>
                  </a:cubicBezTo>
                  <a:cubicBezTo>
                    <a:pt x="514137" y="81064"/>
                    <a:pt x="510894" y="74779"/>
                    <a:pt x="510894" y="68094"/>
                  </a:cubicBezTo>
                  <a:cubicBezTo>
                    <a:pt x="510894" y="51800"/>
                    <a:pt x="514508" y="35701"/>
                    <a:pt x="515758" y="19455"/>
                  </a:cubicBezTo>
                  <a:cubicBezTo>
                    <a:pt x="516131" y="14606"/>
                    <a:pt x="515758" y="9728"/>
                    <a:pt x="515758" y="4864"/>
                  </a:cubicBezTo>
                </a:path>
              </a:pathLst>
            </a:cu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 15"/>
            <p:cNvSpPr/>
            <p:nvPr/>
          </p:nvSpPr>
          <p:spPr>
            <a:xfrm>
              <a:off x="6814226" y="6235430"/>
              <a:ext cx="408561" cy="573932"/>
            </a:xfrm>
            <a:custGeom>
              <a:avLst/>
              <a:gdLst>
                <a:gd name="connsiteX0" fmla="*/ 184825 w 408561"/>
                <a:gd name="connsiteY0" fmla="*/ 0 h 573932"/>
                <a:gd name="connsiteX1" fmla="*/ 175097 w 408561"/>
                <a:gd name="connsiteY1" fmla="*/ 77821 h 573932"/>
                <a:gd name="connsiteX2" fmla="*/ 165370 w 408561"/>
                <a:gd name="connsiteY2" fmla="*/ 107004 h 573932"/>
                <a:gd name="connsiteX3" fmla="*/ 155642 w 408561"/>
                <a:gd name="connsiteY3" fmla="*/ 155642 h 573932"/>
                <a:gd name="connsiteX4" fmla="*/ 160506 w 408561"/>
                <a:gd name="connsiteY4" fmla="*/ 340468 h 573932"/>
                <a:gd name="connsiteX5" fmla="*/ 175097 w 408561"/>
                <a:gd name="connsiteY5" fmla="*/ 350196 h 573932"/>
                <a:gd name="connsiteX6" fmla="*/ 189689 w 408561"/>
                <a:gd name="connsiteY6" fmla="*/ 355059 h 573932"/>
                <a:gd name="connsiteX7" fmla="*/ 209144 w 408561"/>
                <a:gd name="connsiteY7" fmla="*/ 364787 h 573932"/>
                <a:gd name="connsiteX8" fmla="*/ 321012 w 408561"/>
                <a:gd name="connsiteY8" fmla="*/ 369651 h 573932"/>
                <a:gd name="connsiteX9" fmla="*/ 379378 w 408561"/>
                <a:gd name="connsiteY9" fmla="*/ 374515 h 573932"/>
                <a:gd name="connsiteX10" fmla="*/ 393970 w 408561"/>
                <a:gd name="connsiteY10" fmla="*/ 389106 h 573932"/>
                <a:gd name="connsiteX11" fmla="*/ 408561 w 408561"/>
                <a:gd name="connsiteY11" fmla="*/ 428017 h 573932"/>
                <a:gd name="connsiteX12" fmla="*/ 403697 w 408561"/>
                <a:gd name="connsiteY12" fmla="*/ 520430 h 573932"/>
                <a:gd name="connsiteX13" fmla="*/ 389106 w 408561"/>
                <a:gd name="connsiteY13" fmla="*/ 539885 h 573932"/>
                <a:gd name="connsiteX14" fmla="*/ 379378 w 408561"/>
                <a:gd name="connsiteY14" fmla="*/ 554476 h 573932"/>
                <a:gd name="connsiteX15" fmla="*/ 350195 w 408561"/>
                <a:gd name="connsiteY15" fmla="*/ 564204 h 573932"/>
                <a:gd name="connsiteX16" fmla="*/ 194553 w 408561"/>
                <a:gd name="connsiteY16" fmla="*/ 573932 h 573932"/>
                <a:gd name="connsiteX17" fmla="*/ 136187 w 408561"/>
                <a:gd name="connsiteY17" fmla="*/ 564204 h 573932"/>
                <a:gd name="connsiteX18" fmla="*/ 116731 w 408561"/>
                <a:gd name="connsiteY18" fmla="*/ 559340 h 573932"/>
                <a:gd name="connsiteX19" fmla="*/ 68093 w 408561"/>
                <a:gd name="connsiteY19" fmla="*/ 554476 h 573932"/>
                <a:gd name="connsiteX20" fmla="*/ 38910 w 408561"/>
                <a:gd name="connsiteY20" fmla="*/ 539885 h 573932"/>
                <a:gd name="connsiteX21" fmla="*/ 24319 w 408561"/>
                <a:gd name="connsiteY21" fmla="*/ 530157 h 573932"/>
                <a:gd name="connsiteX22" fmla="*/ 19455 w 408561"/>
                <a:gd name="connsiteY22" fmla="*/ 515566 h 573932"/>
                <a:gd name="connsiteX23" fmla="*/ 9727 w 408561"/>
                <a:gd name="connsiteY23" fmla="*/ 500974 h 573932"/>
                <a:gd name="connsiteX24" fmla="*/ 0 w 408561"/>
                <a:gd name="connsiteY24" fmla="*/ 481519 h 573932"/>
                <a:gd name="connsiteX25" fmla="*/ 4863 w 408561"/>
                <a:gd name="connsiteY25" fmla="*/ 418289 h 573932"/>
                <a:gd name="connsiteX26" fmla="*/ 19455 w 408561"/>
                <a:gd name="connsiteY26" fmla="*/ 364787 h 573932"/>
                <a:gd name="connsiteX27" fmla="*/ 29183 w 408561"/>
                <a:gd name="connsiteY27" fmla="*/ 345332 h 573932"/>
                <a:gd name="connsiteX28" fmla="*/ 34046 w 408561"/>
                <a:gd name="connsiteY28" fmla="*/ 325876 h 573932"/>
                <a:gd name="connsiteX29" fmla="*/ 38910 w 408561"/>
                <a:gd name="connsiteY29" fmla="*/ 311285 h 573932"/>
                <a:gd name="connsiteX30" fmla="*/ 34046 w 408561"/>
                <a:gd name="connsiteY30" fmla="*/ 209144 h 573932"/>
                <a:gd name="connsiteX31" fmla="*/ 29183 w 408561"/>
                <a:gd name="connsiteY31" fmla="*/ 194553 h 573932"/>
                <a:gd name="connsiteX32" fmla="*/ 24319 w 408561"/>
                <a:gd name="connsiteY32" fmla="*/ 175098 h 573932"/>
                <a:gd name="connsiteX33" fmla="*/ 14591 w 408561"/>
                <a:gd name="connsiteY33" fmla="*/ 145915 h 573932"/>
                <a:gd name="connsiteX34" fmla="*/ 4863 w 408561"/>
                <a:gd name="connsiteY34" fmla="*/ 0 h 573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8561" h="573932">
                  <a:moveTo>
                    <a:pt x="184825" y="0"/>
                  </a:moveTo>
                  <a:cubicBezTo>
                    <a:pt x="183133" y="16916"/>
                    <a:pt x="180126" y="57706"/>
                    <a:pt x="175097" y="77821"/>
                  </a:cubicBezTo>
                  <a:cubicBezTo>
                    <a:pt x="172610" y="87769"/>
                    <a:pt x="167857" y="97056"/>
                    <a:pt x="165370" y="107004"/>
                  </a:cubicBezTo>
                  <a:cubicBezTo>
                    <a:pt x="158114" y="136026"/>
                    <a:pt x="161605" y="119865"/>
                    <a:pt x="155642" y="155642"/>
                  </a:cubicBezTo>
                  <a:cubicBezTo>
                    <a:pt x="157263" y="217251"/>
                    <a:pt x="154374" y="279144"/>
                    <a:pt x="160506" y="340468"/>
                  </a:cubicBezTo>
                  <a:cubicBezTo>
                    <a:pt x="161088" y="346285"/>
                    <a:pt x="169869" y="347582"/>
                    <a:pt x="175097" y="350196"/>
                  </a:cubicBezTo>
                  <a:cubicBezTo>
                    <a:pt x="179683" y="352489"/>
                    <a:pt x="184977" y="353039"/>
                    <a:pt x="189689" y="355059"/>
                  </a:cubicBezTo>
                  <a:cubicBezTo>
                    <a:pt x="196353" y="357915"/>
                    <a:pt x="201938" y="363986"/>
                    <a:pt x="209144" y="364787"/>
                  </a:cubicBezTo>
                  <a:cubicBezTo>
                    <a:pt x="246240" y="368909"/>
                    <a:pt x="283748" y="367522"/>
                    <a:pt x="321012" y="369651"/>
                  </a:cubicBezTo>
                  <a:cubicBezTo>
                    <a:pt x="340503" y="370765"/>
                    <a:pt x="359923" y="372894"/>
                    <a:pt x="379378" y="374515"/>
                  </a:cubicBezTo>
                  <a:cubicBezTo>
                    <a:pt x="384242" y="379379"/>
                    <a:pt x="389972" y="383509"/>
                    <a:pt x="393970" y="389106"/>
                  </a:cubicBezTo>
                  <a:cubicBezTo>
                    <a:pt x="403751" y="402800"/>
                    <a:pt x="404645" y="412352"/>
                    <a:pt x="408561" y="428017"/>
                  </a:cubicBezTo>
                  <a:cubicBezTo>
                    <a:pt x="406940" y="458821"/>
                    <a:pt x="408982" y="490039"/>
                    <a:pt x="403697" y="520430"/>
                  </a:cubicBezTo>
                  <a:cubicBezTo>
                    <a:pt x="402308" y="528416"/>
                    <a:pt x="393818" y="533289"/>
                    <a:pt x="389106" y="539885"/>
                  </a:cubicBezTo>
                  <a:cubicBezTo>
                    <a:pt x="385708" y="544642"/>
                    <a:pt x="384335" y="551378"/>
                    <a:pt x="379378" y="554476"/>
                  </a:cubicBezTo>
                  <a:cubicBezTo>
                    <a:pt x="370683" y="559910"/>
                    <a:pt x="360143" y="561717"/>
                    <a:pt x="350195" y="564204"/>
                  </a:cubicBezTo>
                  <a:cubicBezTo>
                    <a:pt x="286672" y="580086"/>
                    <a:pt x="337420" y="568829"/>
                    <a:pt x="194553" y="573932"/>
                  </a:cubicBezTo>
                  <a:cubicBezTo>
                    <a:pt x="175098" y="570689"/>
                    <a:pt x="155322" y="568988"/>
                    <a:pt x="136187" y="564204"/>
                  </a:cubicBezTo>
                  <a:cubicBezTo>
                    <a:pt x="129702" y="562583"/>
                    <a:pt x="123349" y="560285"/>
                    <a:pt x="116731" y="559340"/>
                  </a:cubicBezTo>
                  <a:cubicBezTo>
                    <a:pt x="100601" y="557036"/>
                    <a:pt x="84306" y="556097"/>
                    <a:pt x="68093" y="554476"/>
                  </a:cubicBezTo>
                  <a:cubicBezTo>
                    <a:pt x="26270" y="526595"/>
                    <a:pt x="79192" y="560027"/>
                    <a:pt x="38910" y="539885"/>
                  </a:cubicBezTo>
                  <a:cubicBezTo>
                    <a:pt x="33682" y="537271"/>
                    <a:pt x="29183" y="533400"/>
                    <a:pt x="24319" y="530157"/>
                  </a:cubicBezTo>
                  <a:cubicBezTo>
                    <a:pt x="22698" y="525293"/>
                    <a:pt x="21748" y="520152"/>
                    <a:pt x="19455" y="515566"/>
                  </a:cubicBezTo>
                  <a:cubicBezTo>
                    <a:pt x="16841" y="510337"/>
                    <a:pt x="12627" y="506050"/>
                    <a:pt x="9727" y="500974"/>
                  </a:cubicBezTo>
                  <a:cubicBezTo>
                    <a:pt x="6130" y="494679"/>
                    <a:pt x="3242" y="488004"/>
                    <a:pt x="0" y="481519"/>
                  </a:cubicBezTo>
                  <a:cubicBezTo>
                    <a:pt x="1621" y="460442"/>
                    <a:pt x="2529" y="439299"/>
                    <a:pt x="4863" y="418289"/>
                  </a:cubicBezTo>
                  <a:cubicBezTo>
                    <a:pt x="6388" y="404566"/>
                    <a:pt x="13749" y="376198"/>
                    <a:pt x="19455" y="364787"/>
                  </a:cubicBezTo>
                  <a:lnTo>
                    <a:pt x="29183" y="345332"/>
                  </a:lnTo>
                  <a:cubicBezTo>
                    <a:pt x="30804" y="338847"/>
                    <a:pt x="32210" y="332304"/>
                    <a:pt x="34046" y="325876"/>
                  </a:cubicBezTo>
                  <a:cubicBezTo>
                    <a:pt x="35454" y="320946"/>
                    <a:pt x="38910" y="316412"/>
                    <a:pt x="38910" y="311285"/>
                  </a:cubicBezTo>
                  <a:cubicBezTo>
                    <a:pt x="38910" y="277199"/>
                    <a:pt x="36876" y="243112"/>
                    <a:pt x="34046" y="209144"/>
                  </a:cubicBezTo>
                  <a:cubicBezTo>
                    <a:pt x="33620" y="204035"/>
                    <a:pt x="30591" y="199482"/>
                    <a:pt x="29183" y="194553"/>
                  </a:cubicBezTo>
                  <a:cubicBezTo>
                    <a:pt x="27347" y="188126"/>
                    <a:pt x="26240" y="181501"/>
                    <a:pt x="24319" y="175098"/>
                  </a:cubicBezTo>
                  <a:cubicBezTo>
                    <a:pt x="21372" y="165277"/>
                    <a:pt x="14591" y="145915"/>
                    <a:pt x="14591" y="145915"/>
                  </a:cubicBezTo>
                  <a:cubicBezTo>
                    <a:pt x="9648" y="2572"/>
                    <a:pt x="42993" y="38130"/>
                    <a:pt x="4863" y="0"/>
                  </a:cubicBezTo>
                </a:path>
              </a:pathLst>
            </a:cu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Plus 18"/>
            <p:cNvSpPr/>
            <p:nvPr/>
          </p:nvSpPr>
          <p:spPr>
            <a:xfrm>
              <a:off x="6400800" y="6228947"/>
              <a:ext cx="152400" cy="152400"/>
            </a:xfrm>
            <a:prstGeom prst="mathPlus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20" name="Plus 19"/>
            <p:cNvSpPr/>
            <p:nvPr/>
          </p:nvSpPr>
          <p:spPr>
            <a:xfrm>
              <a:off x="6813719" y="5381518"/>
              <a:ext cx="152400" cy="152400"/>
            </a:xfrm>
            <a:prstGeom prst="mathPlus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7477813" y="3142355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0" dirty="0" smtClean="0"/>
              <a:t>Image of super James Tam curtesy of </a:t>
            </a:r>
            <a:r>
              <a:rPr lang="en-US" sz="1200" b="0" dirty="0"/>
              <a:t>J</a:t>
            </a:r>
            <a:r>
              <a:rPr lang="en-US" sz="1200" b="0" dirty="0" smtClean="0"/>
              <a:t>ames Tam</a:t>
            </a:r>
            <a:endParaRPr 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4195707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Driver Class: </a:t>
            </a:r>
            <a:r>
              <a:rPr lang="en-US" altLang="en-US" smtClean="0">
                <a:solidFill>
                  <a:srgbClr val="FF0000"/>
                </a:solidFill>
              </a:rPr>
              <a:t>Person</a:t>
            </a:r>
            <a:r>
              <a:rPr lang="en-US" altLang="en-US" smtClean="0"/>
              <a:t> Vs. </a:t>
            </a:r>
            <a:r>
              <a:rPr lang="en-US" altLang="en-US" smtClean="0">
                <a:solidFill>
                  <a:schemeClr val="accent5">
                    <a:lumMod val="50000"/>
                  </a:schemeClr>
                </a:solidFill>
              </a:rPr>
              <a:t>Hero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508000" y="1123950"/>
            <a:ext cx="8178800" cy="5368925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public class Driver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main(String []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Person bob = new Person();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bob.doPersonStuff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Hero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clark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= new Hero();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clark.doPersonStuff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clark.doHeroStuff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altLang="en-US" sz="2000" dirty="0" smtClean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" r="36857" b="71569"/>
          <a:stretch/>
        </p:blipFill>
        <p:spPr bwMode="auto">
          <a:xfrm>
            <a:off x="4634642" y="2644048"/>
            <a:ext cx="4300038" cy="26440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8" t="68413" r="1764"/>
          <a:stretch/>
        </p:blipFill>
        <p:spPr bwMode="auto">
          <a:xfrm>
            <a:off x="2220218" y="4494880"/>
            <a:ext cx="6833918" cy="293761"/>
          </a:xfrm>
          <a:prstGeom prst="rect">
            <a:avLst/>
          </a:prstGeom>
          <a:noFill/>
          <a:ln w="38100">
            <a:solidFill>
              <a:schemeClr val="accent5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" r="36857" b="71569"/>
          <a:stretch/>
        </p:blipFill>
        <p:spPr bwMode="auto">
          <a:xfrm>
            <a:off x="4722777" y="3854067"/>
            <a:ext cx="4300038" cy="26440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5912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Benefit Of Employing Inheritance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1219200"/>
          </a:xfrm>
        </p:spPr>
        <p:txBody>
          <a:bodyPr/>
          <a:lstStyle/>
          <a:p>
            <a:r>
              <a:rPr lang="en-US" altLang="en-US" dirty="0" smtClean="0"/>
              <a:t>Code reuse:</a:t>
            </a:r>
          </a:p>
          <a:p>
            <a:pPr lvl="1"/>
            <a:r>
              <a:rPr lang="en-US" altLang="en-US" dirty="0" smtClean="0"/>
              <a:t>The common and accessible attributes and methods of the </a:t>
            </a:r>
            <a:r>
              <a:rPr lang="en-US" altLang="en-US" dirty="0" smtClean="0">
                <a:solidFill>
                  <a:srgbClr val="FF0000"/>
                </a:solidFill>
              </a:rPr>
              <a:t>parent</a:t>
            </a:r>
            <a:r>
              <a:rPr lang="en-US" altLang="en-US" dirty="0" smtClean="0"/>
              <a:t> will automatically be available in all the </a:t>
            </a:r>
            <a:r>
              <a:rPr lang="en-US" altLang="en-US" dirty="0" smtClean="0">
                <a:solidFill>
                  <a:schemeClr val="accent5">
                    <a:lumMod val="50000"/>
                  </a:schemeClr>
                </a:solidFill>
              </a:rPr>
              <a:t>children</a:t>
            </a:r>
            <a:r>
              <a:rPr lang="en-US" altLang="en-US" dirty="0" smtClean="0"/>
              <a:t>.</a:t>
            </a:r>
          </a:p>
        </p:txBody>
      </p:sp>
      <p:grpSp>
        <p:nvGrpSpPr>
          <p:cNvPr id="25604" name="Group 21"/>
          <p:cNvGrpSpPr>
            <a:grpSpLocks/>
          </p:cNvGrpSpPr>
          <p:nvPr/>
        </p:nvGrpSpPr>
        <p:grpSpPr bwMode="auto">
          <a:xfrm>
            <a:off x="3429000" y="2422525"/>
            <a:ext cx="2133600" cy="1158875"/>
            <a:chOff x="3429000" y="2422525"/>
            <a:chExt cx="2133600" cy="1158875"/>
          </a:xfrm>
        </p:grpSpPr>
        <p:sp>
          <p:nvSpPr>
            <p:cNvPr id="4" name="Rectangle 3"/>
            <p:cNvSpPr/>
            <p:nvPr/>
          </p:nvSpPr>
          <p:spPr>
            <a:xfrm>
              <a:off x="3429000" y="2422525"/>
              <a:ext cx="2133600" cy="1158875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rgbClr val="FF0000"/>
                  </a:solidFill>
                </a:rPr>
                <a:t>Person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3429000" y="2765425"/>
              <a:ext cx="2133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>
            <a:xfrm>
              <a:off x="3505200" y="2841625"/>
              <a:ext cx="1676400" cy="31432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>
                  <a:solidFill>
                    <a:srgbClr val="FF0000"/>
                  </a:solidFill>
                </a:rPr>
                <a:t>+</a:t>
              </a:r>
              <a:r>
                <a:rPr lang="en-US" sz="1400" smtClean="0">
                  <a:solidFill>
                    <a:srgbClr val="FF0000"/>
                  </a:solidFill>
                </a:rPr>
                <a:t>doPersonStuff()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723900" y="3611563"/>
            <a:ext cx="7543800" cy="1898650"/>
            <a:chOff x="723900" y="3611563"/>
            <a:chExt cx="7543800" cy="1898650"/>
          </a:xfrm>
        </p:grpSpPr>
        <p:grpSp>
          <p:nvGrpSpPr>
            <p:cNvPr id="25605" name="Group 23"/>
            <p:cNvGrpSpPr>
              <a:grpSpLocks/>
            </p:cNvGrpSpPr>
            <p:nvPr/>
          </p:nvGrpSpPr>
          <p:grpSpPr bwMode="auto">
            <a:xfrm>
              <a:off x="3390900" y="3611563"/>
              <a:ext cx="2133600" cy="1870075"/>
              <a:chOff x="3390900" y="3654425"/>
              <a:chExt cx="2133600" cy="1870075"/>
            </a:xfrm>
          </p:grpSpPr>
          <p:grpSp>
            <p:nvGrpSpPr>
              <p:cNvPr id="25620" name="Group 22"/>
              <p:cNvGrpSpPr>
                <a:grpSpLocks/>
              </p:cNvGrpSpPr>
              <p:nvPr/>
            </p:nvGrpSpPr>
            <p:grpSpPr bwMode="auto">
              <a:xfrm>
                <a:off x="3390900" y="4546600"/>
                <a:ext cx="2133600" cy="977900"/>
                <a:chOff x="3390900" y="4546600"/>
                <a:chExt cx="2133600" cy="977900"/>
              </a:xfrm>
            </p:grpSpPr>
            <p:sp>
              <p:nvSpPr>
                <p:cNvPr id="11" name="Rectangle 10"/>
                <p:cNvSpPr/>
                <p:nvPr/>
              </p:nvSpPr>
              <p:spPr bwMode="auto">
                <a:xfrm>
                  <a:off x="3390900" y="4546600"/>
                  <a:ext cx="2133600" cy="977900"/>
                </a:xfrm>
                <a:prstGeom prst="rect">
                  <a:avLst/>
                </a:prstGeom>
                <a:solidFill>
                  <a:srgbClr val="FFFFCC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pPr algn="ctr">
                    <a:defRPr/>
                  </a:pPr>
                  <a:r>
                    <a:rPr lang="en-US" sz="2000" dirty="0">
                      <a:solidFill>
                        <a:schemeClr val="accent5">
                          <a:lumMod val="50000"/>
                        </a:schemeClr>
                      </a:solidFill>
                    </a:rPr>
                    <a:t>Hero</a:t>
                  </a:r>
                </a:p>
              </p:txBody>
            </p:sp>
            <p:cxnSp>
              <p:nvCxnSpPr>
                <p:cNvPr id="12" name="Straight Connector 11"/>
                <p:cNvCxnSpPr/>
                <p:nvPr/>
              </p:nvCxnSpPr>
              <p:spPr bwMode="auto">
                <a:xfrm>
                  <a:off x="3390900" y="5022850"/>
                  <a:ext cx="213360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621" name="Group 20"/>
              <p:cNvGrpSpPr>
                <a:grpSpLocks/>
              </p:cNvGrpSpPr>
              <p:nvPr/>
            </p:nvGrpSpPr>
            <p:grpSpPr bwMode="auto">
              <a:xfrm>
                <a:off x="4311650" y="3654425"/>
                <a:ext cx="292100" cy="749300"/>
                <a:chOff x="4273550" y="4251325"/>
                <a:chExt cx="292100" cy="749300"/>
              </a:xfrm>
            </p:grpSpPr>
            <p:sp>
              <p:nvSpPr>
                <p:cNvPr id="15" name="Isosceles Triangle 14"/>
                <p:cNvSpPr/>
                <p:nvPr/>
              </p:nvSpPr>
              <p:spPr bwMode="auto">
                <a:xfrm>
                  <a:off x="4273550" y="4251325"/>
                  <a:ext cx="292100" cy="266700"/>
                </a:xfrm>
                <a:prstGeom prst="triangle">
                  <a:avLst/>
                </a:prstGeom>
                <a:solidFill>
                  <a:srgbClr val="FFFFCC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16" name="Straight Connector 15"/>
                <p:cNvCxnSpPr>
                  <a:stCxn id="15" idx="3"/>
                </p:cNvCxnSpPr>
                <p:nvPr/>
              </p:nvCxnSpPr>
              <p:spPr bwMode="auto">
                <a:xfrm>
                  <a:off x="4419600" y="4518025"/>
                  <a:ext cx="0" cy="48260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9" name="Straight Connector 18"/>
            <p:cNvCxnSpPr>
              <a:endCxn id="11" idx="0"/>
            </p:cNvCxnSpPr>
            <p:nvPr/>
          </p:nvCxnSpPr>
          <p:spPr bwMode="auto">
            <a:xfrm>
              <a:off x="4457700" y="4300538"/>
              <a:ext cx="0" cy="203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0" name="Group 39"/>
            <p:cNvGrpSpPr>
              <a:grpSpLocks/>
            </p:cNvGrpSpPr>
            <p:nvPr/>
          </p:nvGrpSpPr>
          <p:grpSpPr bwMode="auto">
            <a:xfrm>
              <a:off x="723900" y="4119563"/>
              <a:ext cx="7543800" cy="1390650"/>
              <a:chOff x="723900" y="4119562"/>
              <a:chExt cx="7543800" cy="1390649"/>
            </a:xfrm>
          </p:grpSpPr>
          <p:cxnSp>
            <p:nvCxnSpPr>
              <p:cNvPr id="17" name="Straight Connector 16"/>
              <p:cNvCxnSpPr/>
              <p:nvPr/>
            </p:nvCxnSpPr>
            <p:spPr bwMode="auto">
              <a:xfrm>
                <a:off x="1790700" y="4119562"/>
                <a:ext cx="54102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5609" name="Group 38"/>
              <p:cNvGrpSpPr>
                <a:grpSpLocks/>
              </p:cNvGrpSpPr>
              <p:nvPr/>
            </p:nvGrpSpPr>
            <p:grpSpPr bwMode="auto">
              <a:xfrm>
                <a:off x="723900" y="4119562"/>
                <a:ext cx="7543800" cy="1390649"/>
                <a:chOff x="723900" y="4119562"/>
                <a:chExt cx="7543800" cy="1390649"/>
              </a:xfrm>
            </p:grpSpPr>
            <p:grpSp>
              <p:nvGrpSpPr>
                <p:cNvPr id="25610" name="Group 37"/>
                <p:cNvGrpSpPr>
                  <a:grpSpLocks/>
                </p:cNvGrpSpPr>
                <p:nvPr/>
              </p:nvGrpSpPr>
              <p:grpSpPr bwMode="auto">
                <a:xfrm>
                  <a:off x="723900" y="4119562"/>
                  <a:ext cx="2133600" cy="1390649"/>
                  <a:chOff x="723900" y="4119562"/>
                  <a:chExt cx="2133600" cy="1390649"/>
                </a:xfrm>
              </p:grpSpPr>
              <p:grpSp>
                <p:nvGrpSpPr>
                  <p:cNvPr id="25616" name="Group 25"/>
                  <p:cNvGrpSpPr>
                    <a:grpSpLocks/>
                  </p:cNvGrpSpPr>
                  <p:nvPr/>
                </p:nvGrpSpPr>
                <p:grpSpPr bwMode="auto">
                  <a:xfrm>
                    <a:off x="723900" y="4532311"/>
                    <a:ext cx="2133600" cy="977900"/>
                    <a:chOff x="3390900" y="4491037"/>
                    <a:chExt cx="2133600" cy="977900"/>
                  </a:xfrm>
                </p:grpSpPr>
                <p:sp>
                  <p:nvSpPr>
                    <p:cNvPr id="30" name="Rectangle 29"/>
                    <p:cNvSpPr/>
                    <p:nvPr/>
                  </p:nvSpPr>
                  <p:spPr bwMode="auto">
                    <a:xfrm>
                      <a:off x="3390900" y="4491038"/>
                      <a:ext cx="2133600" cy="977899"/>
                    </a:xfrm>
                    <a:prstGeom prst="rect">
                      <a:avLst/>
                    </a:prstGeom>
                    <a:solidFill>
                      <a:srgbClr val="FFFFCC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Accountant</a:t>
                      </a:r>
                    </a:p>
                  </p:txBody>
                </p:sp>
                <p:cxnSp>
                  <p:nvCxnSpPr>
                    <p:cNvPr id="31" name="Straight Connector 30"/>
                    <p:cNvCxnSpPr/>
                    <p:nvPr/>
                  </p:nvCxnSpPr>
                  <p:spPr bwMode="auto">
                    <a:xfrm>
                      <a:off x="3390900" y="5022849"/>
                      <a:ext cx="2133600" cy="0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9" name="Straight Connector 28"/>
                  <p:cNvCxnSpPr>
                    <a:endCxn id="30" idx="0"/>
                  </p:cNvCxnSpPr>
                  <p:nvPr/>
                </p:nvCxnSpPr>
                <p:spPr bwMode="auto">
                  <a:xfrm>
                    <a:off x="1790700" y="4119562"/>
                    <a:ext cx="0" cy="41275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5611" name="Group 36"/>
                <p:cNvGrpSpPr>
                  <a:grpSpLocks/>
                </p:cNvGrpSpPr>
                <p:nvPr/>
              </p:nvGrpSpPr>
              <p:grpSpPr bwMode="auto">
                <a:xfrm>
                  <a:off x="6134100" y="4119562"/>
                  <a:ext cx="2133600" cy="1390649"/>
                  <a:chOff x="6134100" y="4119562"/>
                  <a:chExt cx="2133600" cy="1390649"/>
                </a:xfrm>
              </p:grpSpPr>
              <p:grpSp>
                <p:nvGrpSpPr>
                  <p:cNvPr id="25612" name="Group 32"/>
                  <p:cNvGrpSpPr>
                    <a:grpSpLocks/>
                  </p:cNvGrpSpPr>
                  <p:nvPr/>
                </p:nvGrpSpPr>
                <p:grpSpPr bwMode="auto">
                  <a:xfrm>
                    <a:off x="6134100" y="4532311"/>
                    <a:ext cx="2133600" cy="977900"/>
                    <a:chOff x="3390900" y="4491037"/>
                    <a:chExt cx="2133600" cy="977900"/>
                  </a:xfrm>
                </p:grpSpPr>
                <p:sp>
                  <p:nvSpPr>
                    <p:cNvPr id="34" name="Rectangle 33"/>
                    <p:cNvSpPr/>
                    <p:nvPr/>
                  </p:nvSpPr>
                  <p:spPr bwMode="auto">
                    <a:xfrm>
                      <a:off x="3390900" y="4491038"/>
                      <a:ext cx="2133600" cy="977899"/>
                    </a:xfrm>
                    <a:prstGeom prst="rect">
                      <a:avLst/>
                    </a:prstGeom>
                    <a:solidFill>
                      <a:srgbClr val="FFFFCC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20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Teacher</a:t>
                      </a:r>
                    </a:p>
                  </p:txBody>
                </p:sp>
                <p:cxnSp>
                  <p:nvCxnSpPr>
                    <p:cNvPr id="35" name="Straight Connector 34"/>
                    <p:cNvCxnSpPr/>
                    <p:nvPr/>
                  </p:nvCxnSpPr>
                  <p:spPr bwMode="auto">
                    <a:xfrm>
                      <a:off x="3390900" y="5022849"/>
                      <a:ext cx="2133600" cy="0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36" name="Straight Connector 35"/>
                  <p:cNvCxnSpPr>
                    <a:endCxn id="34" idx="0"/>
                  </p:cNvCxnSpPr>
                  <p:nvPr/>
                </p:nvCxnSpPr>
                <p:spPr bwMode="auto">
                  <a:xfrm>
                    <a:off x="7200900" y="4119562"/>
                    <a:ext cx="0" cy="41275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</p:spTree>
    <p:extLst>
      <p:ext uri="{BB962C8B-B14F-4D97-AF65-F5344CB8AC3E}">
        <p14:creationId xmlns:p14="http://schemas.microsoft.com/office/powerpoint/2010/main" val="43847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New Terminology: Method Overriding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762000"/>
          </a:xfrm>
        </p:spPr>
        <p:txBody>
          <a:bodyPr/>
          <a:lstStyle/>
          <a:p>
            <a:r>
              <a:rPr lang="en-US" altLang="en-US" dirty="0" smtClean="0"/>
              <a:t>Overriding occurs when the </a:t>
            </a:r>
            <a:r>
              <a:rPr lang="en-US" altLang="en-US" dirty="0">
                <a:solidFill>
                  <a:srgbClr val="FF0000"/>
                </a:solidFill>
              </a:rPr>
              <a:t>parent </a:t>
            </a:r>
            <a:r>
              <a:rPr lang="en-US" altLang="en-US" dirty="0" smtClean="0"/>
              <a:t>class has a different version of a method than was implemented in the </a:t>
            </a:r>
            <a:r>
              <a:rPr lang="en-US" altLang="en-US" dirty="0" smtClean="0">
                <a:solidFill>
                  <a:schemeClr val="accent5">
                    <a:lumMod val="50000"/>
                  </a:schemeClr>
                </a:solidFill>
              </a:rPr>
              <a:t>child</a:t>
            </a:r>
            <a:r>
              <a:rPr lang="en-US" altLang="en-US" dirty="0" smtClean="0"/>
              <a:t> class.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90690" y="2871635"/>
            <a:ext cx="2085554" cy="1727200"/>
            <a:chOff x="790690" y="2871635"/>
            <a:chExt cx="2085554" cy="1727200"/>
          </a:xfrm>
        </p:grpSpPr>
        <p:grpSp>
          <p:nvGrpSpPr>
            <p:cNvPr id="2" name="Group 1"/>
            <p:cNvGrpSpPr/>
            <p:nvPr/>
          </p:nvGrpSpPr>
          <p:grpSpPr>
            <a:xfrm>
              <a:off x="790690" y="2871635"/>
              <a:ext cx="2085554" cy="1727200"/>
              <a:chOff x="790690" y="2871635"/>
              <a:chExt cx="2085554" cy="1727200"/>
            </a:xfrm>
          </p:grpSpPr>
          <p:grpSp>
            <p:nvGrpSpPr>
              <p:cNvPr id="26631" name="Group 8"/>
              <p:cNvGrpSpPr>
                <a:grpSpLocks/>
              </p:cNvGrpSpPr>
              <p:nvPr/>
            </p:nvGrpSpPr>
            <p:grpSpPr bwMode="auto">
              <a:xfrm>
                <a:off x="790690" y="3620935"/>
                <a:ext cx="2085554" cy="977900"/>
                <a:chOff x="3390900" y="4546600"/>
                <a:chExt cx="2133600" cy="977900"/>
              </a:xfrm>
            </p:grpSpPr>
            <p:sp>
              <p:nvSpPr>
                <p:cNvPr id="13" name="Rectangle 12"/>
                <p:cNvSpPr/>
                <p:nvPr/>
              </p:nvSpPr>
              <p:spPr bwMode="auto">
                <a:xfrm>
                  <a:off x="3390900" y="4546600"/>
                  <a:ext cx="2133600" cy="977900"/>
                </a:xfrm>
                <a:prstGeom prst="rect">
                  <a:avLst/>
                </a:prstGeom>
                <a:solidFill>
                  <a:srgbClr val="FFFFCC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pPr algn="ctr">
                    <a:defRPr/>
                  </a:pPr>
                  <a:r>
                    <a:rPr lang="en-US" sz="2000" dirty="0">
                      <a:solidFill>
                        <a:schemeClr val="accent5">
                          <a:lumMod val="50000"/>
                        </a:schemeClr>
                      </a:solidFill>
                    </a:rPr>
                    <a:t>Hero</a:t>
                  </a:r>
                </a:p>
              </p:txBody>
            </p:sp>
            <p:cxnSp>
              <p:nvCxnSpPr>
                <p:cNvPr id="14" name="Straight Connector 13"/>
                <p:cNvCxnSpPr/>
                <p:nvPr/>
              </p:nvCxnSpPr>
              <p:spPr bwMode="auto">
                <a:xfrm>
                  <a:off x="3390900" y="5022850"/>
                  <a:ext cx="213360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6632" name="Group 9"/>
              <p:cNvGrpSpPr>
                <a:grpSpLocks/>
              </p:cNvGrpSpPr>
              <p:nvPr/>
            </p:nvGrpSpPr>
            <p:grpSpPr bwMode="auto">
              <a:xfrm>
                <a:off x="1711440" y="2871635"/>
                <a:ext cx="292100" cy="749300"/>
                <a:chOff x="4273550" y="4251325"/>
                <a:chExt cx="292100" cy="749300"/>
              </a:xfrm>
            </p:grpSpPr>
            <p:sp>
              <p:nvSpPr>
                <p:cNvPr id="11" name="Isosceles Triangle 10"/>
                <p:cNvSpPr/>
                <p:nvPr/>
              </p:nvSpPr>
              <p:spPr bwMode="auto">
                <a:xfrm>
                  <a:off x="4273550" y="4251325"/>
                  <a:ext cx="292100" cy="266700"/>
                </a:xfrm>
                <a:prstGeom prst="triangle">
                  <a:avLst/>
                </a:prstGeom>
                <a:solidFill>
                  <a:srgbClr val="FFFFCC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12" name="Straight Connector 11"/>
                <p:cNvCxnSpPr>
                  <a:stCxn id="11" idx="3"/>
                </p:cNvCxnSpPr>
                <p:nvPr/>
              </p:nvCxnSpPr>
              <p:spPr bwMode="auto">
                <a:xfrm>
                  <a:off x="4419600" y="4518025"/>
                  <a:ext cx="0" cy="48260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5" name="Rectangle 14"/>
            <p:cNvSpPr/>
            <p:nvPr/>
          </p:nvSpPr>
          <p:spPr>
            <a:xfrm>
              <a:off x="828789" y="4109885"/>
              <a:ext cx="1529661" cy="31432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>
                  <a:solidFill>
                    <a:schemeClr val="accent5">
                      <a:lumMod val="50000"/>
                    </a:schemeClr>
                  </a:solidFill>
                </a:rPr>
                <a:t>+</a:t>
              </a:r>
              <a:r>
                <a:rPr lang="en-US" sz="1400" smtClean="0">
                  <a:solidFill>
                    <a:schemeClr val="accent5">
                      <a:lumMod val="50000"/>
                    </a:schemeClr>
                  </a:solidFill>
                </a:rPr>
                <a:t>doPersonStuff()</a:t>
              </a:r>
              <a:endParaRPr lang="en-US" sz="1400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790690" y="2044547"/>
            <a:ext cx="2085554" cy="800100"/>
            <a:chOff x="790690" y="2044547"/>
            <a:chExt cx="2085554" cy="800100"/>
          </a:xfrm>
        </p:grpSpPr>
        <p:grpSp>
          <p:nvGrpSpPr>
            <p:cNvPr id="3" name="Group 2"/>
            <p:cNvGrpSpPr/>
            <p:nvPr/>
          </p:nvGrpSpPr>
          <p:grpSpPr>
            <a:xfrm>
              <a:off x="816090" y="2044547"/>
              <a:ext cx="2060154" cy="800100"/>
              <a:chOff x="816090" y="2044547"/>
              <a:chExt cx="2060154" cy="800100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816090" y="2044547"/>
                <a:ext cx="2060154" cy="8001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>
                    <a:solidFill>
                      <a:srgbClr val="FF0000"/>
                    </a:solidFill>
                  </a:rPr>
                  <a:t>Person</a:t>
                </a: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828790" y="2387447"/>
                <a:ext cx="1838134" cy="314325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spcBef>
                    <a:spcPts val="600"/>
                  </a:spcBef>
                  <a:defRPr/>
                </a:pPr>
                <a:r>
                  <a:rPr lang="en-US" sz="1400">
                    <a:solidFill>
                      <a:srgbClr val="FF0000"/>
                    </a:solidFill>
                  </a:rPr>
                  <a:t>+</a:t>
                </a:r>
                <a:r>
                  <a:rPr lang="en-US" sz="1400" smtClean="0">
                    <a:solidFill>
                      <a:srgbClr val="FF0000"/>
                    </a:solidFill>
                  </a:rPr>
                  <a:t>doPersonStuff()</a:t>
                </a:r>
                <a:endParaRPr lang="en-US" sz="1400" dirty="0">
                  <a:solidFill>
                    <a:srgbClr val="FF0000"/>
                  </a:solidFill>
                </a:endParaRPr>
              </a:p>
            </p:txBody>
          </p:sp>
        </p:grpSp>
        <p:cxnSp>
          <p:nvCxnSpPr>
            <p:cNvPr id="6" name="Straight Connector 5"/>
            <p:cNvCxnSpPr/>
            <p:nvPr/>
          </p:nvCxnSpPr>
          <p:spPr>
            <a:xfrm>
              <a:off x="790690" y="2374801"/>
              <a:ext cx="20855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59403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Reminder: </a:t>
            </a:r>
            <a:r>
              <a:rPr lang="en-US" smtClean="0">
                <a:solidFill>
                  <a:srgbClr val="FF0000"/>
                </a:solidFill>
              </a:rPr>
              <a:t>Method Overridding</a:t>
            </a:r>
            <a:r>
              <a:rPr lang="en-US" smtClean="0"/>
              <a:t> Vs. Method Overloading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8075"/>
            <a:ext cx="8178800" cy="1657159"/>
          </a:xfrm>
        </p:spPr>
        <p:txBody>
          <a:bodyPr/>
          <a:lstStyle/>
          <a:p>
            <a:r>
              <a:rPr lang="en-US" b="1" smtClean="0">
                <a:solidFill>
                  <a:srgbClr val="FF0000"/>
                </a:solidFill>
              </a:rPr>
              <a:t>Method overriding</a:t>
            </a:r>
            <a:r>
              <a:rPr lang="en-US" smtClean="0"/>
              <a:t>: different versions of a method in parent vs. child</a:t>
            </a:r>
          </a:p>
          <a:p>
            <a:r>
              <a:rPr lang="en-US" b="1" smtClean="0">
                <a:solidFill>
                  <a:srgbClr val="00B050"/>
                </a:solidFill>
              </a:rPr>
              <a:t>Method overloading</a:t>
            </a:r>
            <a:r>
              <a:rPr lang="en-US" smtClean="0"/>
              <a:t>: different versions of a method in a single class definition</a:t>
            </a:r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692380" y="2871635"/>
            <a:ext cx="2085554" cy="3870688"/>
            <a:chOff x="692380" y="2871635"/>
            <a:chExt cx="2085554" cy="3870688"/>
          </a:xfrm>
        </p:grpSpPr>
        <p:grpSp>
          <p:nvGrpSpPr>
            <p:cNvPr id="18" name="Group 17"/>
            <p:cNvGrpSpPr/>
            <p:nvPr/>
          </p:nvGrpSpPr>
          <p:grpSpPr>
            <a:xfrm>
              <a:off x="692380" y="2871635"/>
              <a:ext cx="2085554" cy="3870688"/>
              <a:chOff x="692380" y="2871635"/>
              <a:chExt cx="2085554" cy="3870688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717780" y="2871635"/>
                <a:ext cx="2060154" cy="8001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b="1" dirty="0">
                    <a:solidFill>
                      <a:schemeClr val="tx1"/>
                    </a:solidFill>
                  </a:rPr>
                  <a:t>Person</a:t>
                </a:r>
              </a:p>
            </p:txBody>
          </p:sp>
          <p:grpSp>
            <p:nvGrpSpPr>
              <p:cNvPr id="6" name="Group 8"/>
              <p:cNvGrpSpPr>
                <a:grpSpLocks/>
              </p:cNvGrpSpPr>
              <p:nvPr/>
            </p:nvGrpSpPr>
            <p:grpSpPr bwMode="auto">
              <a:xfrm>
                <a:off x="692380" y="4448023"/>
                <a:ext cx="2085554" cy="2294300"/>
                <a:chOff x="3390900" y="4546600"/>
                <a:chExt cx="2133600" cy="977900"/>
              </a:xfrm>
            </p:grpSpPr>
            <p:sp>
              <p:nvSpPr>
                <p:cNvPr id="7" name="Rectangle 6"/>
                <p:cNvSpPr/>
                <p:nvPr/>
              </p:nvSpPr>
              <p:spPr bwMode="auto">
                <a:xfrm>
                  <a:off x="3390900" y="4546600"/>
                  <a:ext cx="2133600" cy="977900"/>
                </a:xfrm>
                <a:prstGeom prst="rect">
                  <a:avLst/>
                </a:prstGeom>
                <a:solidFill>
                  <a:srgbClr val="FFFFCC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pPr algn="ctr">
                    <a:defRPr/>
                  </a:pPr>
                  <a:r>
                    <a:rPr lang="en-US" sz="2000" b="1" dirty="0">
                      <a:solidFill>
                        <a:schemeClr val="tx1"/>
                      </a:solidFill>
                    </a:rPr>
                    <a:t>Hero</a:t>
                  </a:r>
                </a:p>
              </p:txBody>
            </p:sp>
            <p:cxnSp>
              <p:nvCxnSpPr>
                <p:cNvPr id="8" name="Straight Connector 7"/>
                <p:cNvCxnSpPr/>
                <p:nvPr/>
              </p:nvCxnSpPr>
              <p:spPr bwMode="auto">
                <a:xfrm>
                  <a:off x="3390900" y="4727020"/>
                  <a:ext cx="213360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Group 9"/>
              <p:cNvGrpSpPr>
                <a:grpSpLocks/>
              </p:cNvGrpSpPr>
              <p:nvPr/>
            </p:nvGrpSpPr>
            <p:grpSpPr bwMode="auto">
              <a:xfrm>
                <a:off x="1613130" y="3698723"/>
                <a:ext cx="292100" cy="749300"/>
                <a:chOff x="4273550" y="4251325"/>
                <a:chExt cx="292100" cy="749300"/>
              </a:xfrm>
            </p:grpSpPr>
            <p:sp>
              <p:nvSpPr>
                <p:cNvPr id="10" name="Isosceles Triangle 9"/>
                <p:cNvSpPr/>
                <p:nvPr/>
              </p:nvSpPr>
              <p:spPr bwMode="auto">
                <a:xfrm>
                  <a:off x="4273550" y="4251325"/>
                  <a:ext cx="292100" cy="266700"/>
                </a:xfrm>
                <a:prstGeom prst="triangle">
                  <a:avLst/>
                </a:prstGeom>
                <a:solidFill>
                  <a:srgbClr val="FFFFCC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11" name="Straight Connector 10"/>
                <p:cNvCxnSpPr>
                  <a:stCxn id="10" idx="3"/>
                </p:cNvCxnSpPr>
                <p:nvPr/>
              </p:nvCxnSpPr>
              <p:spPr bwMode="auto">
                <a:xfrm>
                  <a:off x="4419600" y="4518025"/>
                  <a:ext cx="0" cy="48260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" name="Rectangle 11"/>
              <p:cNvSpPr/>
              <p:nvPr/>
            </p:nvSpPr>
            <p:spPr>
              <a:xfrm>
                <a:off x="717780" y="5879988"/>
                <a:ext cx="1529661" cy="314325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spcBef>
                    <a:spcPts val="600"/>
                  </a:spcBef>
                  <a:defRPr/>
                </a:pPr>
                <a:r>
                  <a:rPr lang="en-US" sz="1400" b="1">
                    <a:solidFill>
                      <a:srgbClr val="FF0000"/>
                    </a:solidFill>
                  </a:rPr>
                  <a:t>+</a:t>
                </a:r>
                <a:r>
                  <a:rPr lang="en-US" sz="1400" b="1" smtClean="0">
                    <a:solidFill>
                      <a:srgbClr val="FF0000"/>
                    </a:solidFill>
                  </a:rPr>
                  <a:t>doPersonStuff()</a:t>
                </a:r>
                <a:endParaRPr lang="en-US" sz="1400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13" name="Straight Connector 12"/>
              <p:cNvCxnSpPr/>
              <p:nvPr/>
            </p:nvCxnSpPr>
            <p:spPr>
              <a:xfrm>
                <a:off x="692380" y="3201889"/>
                <a:ext cx="208555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" name="Rectangle 4"/>
            <p:cNvSpPr/>
            <p:nvPr/>
          </p:nvSpPr>
          <p:spPr>
            <a:xfrm>
              <a:off x="730480" y="3214535"/>
              <a:ext cx="1838134" cy="31432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b="1">
                  <a:solidFill>
                    <a:srgbClr val="FF0000"/>
                  </a:solidFill>
                </a:rPr>
                <a:t>+</a:t>
              </a:r>
              <a:r>
                <a:rPr lang="en-US" sz="1400" b="1" smtClean="0">
                  <a:solidFill>
                    <a:srgbClr val="FF0000"/>
                  </a:solidFill>
                </a:rPr>
                <a:t>doPersonStuff()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730480" y="4915847"/>
            <a:ext cx="1838134" cy="890971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ts val="600"/>
              </a:spcBef>
              <a:defRPr/>
            </a:pPr>
            <a:r>
              <a:rPr lang="en-US" sz="1400" b="1" smtClean="0">
                <a:solidFill>
                  <a:srgbClr val="00B050"/>
                </a:solidFill>
              </a:rPr>
              <a:t>+Hero()</a:t>
            </a:r>
          </a:p>
          <a:p>
            <a:pPr>
              <a:spcBef>
                <a:spcPts val="600"/>
              </a:spcBef>
              <a:defRPr/>
            </a:pPr>
            <a:r>
              <a:rPr lang="en-US" b="1" smtClean="0">
                <a:solidFill>
                  <a:srgbClr val="00B050"/>
                </a:solidFill>
              </a:rPr>
              <a:t>+Hero(int)</a:t>
            </a:r>
          </a:p>
          <a:p>
            <a:pPr>
              <a:spcBef>
                <a:spcPts val="600"/>
              </a:spcBef>
              <a:defRPr/>
            </a:pPr>
            <a:r>
              <a:rPr lang="en-US" sz="1400" b="1" smtClean="0">
                <a:solidFill>
                  <a:srgbClr val="00B050"/>
                </a:solidFill>
              </a:rPr>
              <a:t>+Hero(int,String</a:t>
            </a:r>
            <a:r>
              <a:rPr lang="en-US" sz="1400" b="1" smtClean="0">
                <a:solidFill>
                  <a:srgbClr val="FF0000"/>
                </a:solidFill>
              </a:rPr>
              <a:t>)</a:t>
            </a:r>
            <a:endParaRPr 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601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Method Overriding Example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Location of the complete example:</a:t>
            </a:r>
          </a:p>
          <a:p>
            <a:pPr lvl="1"/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/home/219/examples/hierarchies/2overriding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9992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Hero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public class Hero extends Person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b="1" smtClean="0">
                <a:latin typeface="Consolas" pitchFamily="49" charset="0"/>
                <a:cs typeface="Consolas" pitchFamily="49" charset="0"/>
              </a:rPr>
              <a:t>    // New method: 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the rest of the class is the same as the </a:t>
            </a: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// previous version</a:t>
            </a:r>
          </a:p>
          <a:p>
            <a:pPr marL="0" indent="0">
              <a:buNone/>
            </a:pP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public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void doPersonStuff()</a:t>
            </a:r>
          </a:p>
          <a:p>
            <a:pPr marL="0" indent="0">
              <a:buNone/>
            </a:pP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  <a:endParaRPr lang="en-US" sz="18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System.out.println("Pffff I need not go about "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+</a:t>
            </a:r>
          </a:p>
          <a:p>
            <a:pPr marL="0" indent="0">
              <a:buNone/>
            </a:pP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mundane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nicities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such as eating!");</a:t>
            </a:r>
          </a:p>
          <a:p>
            <a:pPr marL="0" indent="0">
              <a:buNone/>
            </a:pP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}</a:t>
            </a:r>
            <a:endParaRPr lang="en-US" altLang="en-US" sz="180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61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Real Life Hiearchies</a:t>
            </a:r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24641" y="1045380"/>
            <a:ext cx="6868525" cy="2090757"/>
            <a:chOff x="424641" y="1045380"/>
            <a:chExt cx="6868525" cy="2090757"/>
          </a:xfrm>
        </p:grpSpPr>
        <p:pic>
          <p:nvPicPr>
            <p:cNvPr id="1026" name="Picture 2" descr="U:\PC\colorbox\anonymous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4641" y="1138003"/>
              <a:ext cx="1509424" cy="19981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1608462" y="1045380"/>
              <a:ext cx="5684704" cy="1189821"/>
            </a:xfrm>
            <a:prstGeom prst="rect">
              <a:avLst/>
            </a:prstGeom>
            <a:noFill/>
            <a:ln w="0">
              <a:noFill/>
            </a:ln>
          </p:spPr>
          <p:txBody>
            <a:bodyPr wrap="square" lIns="0" rtlCol="0">
              <a:noAutofit/>
            </a:bodyPr>
            <a:lstStyle/>
            <a:p>
              <a:r>
                <a:rPr lang="en-US" sz="1800" smtClean="0">
                  <a:latin typeface="Consolas" panose="020B0609020204030204" pitchFamily="49" charset="0"/>
                  <a:cs typeface="Consolas" panose="020B0609020204030204" pitchFamily="49" charset="0"/>
                </a:rPr>
                <a:t>Base entity: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 smtClean="0">
                  <a:latin typeface="Consolas" panose="020B0609020204030204" pitchFamily="49" charset="0"/>
                  <a:cs typeface="Consolas" panose="020B0609020204030204" pitchFamily="49" charset="0"/>
                </a:rPr>
                <a:t>Attributes: age, height, weight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 smtClean="0">
                  <a:latin typeface="Consolas" panose="020B0609020204030204" pitchFamily="49" charset="0"/>
                  <a:cs typeface="Consolas" panose="020B0609020204030204" pitchFamily="49" charset="0"/>
                </a:rPr>
                <a:t>Actions: eat(), sleep(), excrete(), multiply()</a:t>
              </a:r>
              <a:endParaRPr lang="en-US" sz="1600" dirty="0" smtClean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-2620" y="3539440"/>
            <a:ext cx="6862629" cy="1644035"/>
            <a:chOff x="-2620" y="3539440"/>
            <a:chExt cx="6862629" cy="1644035"/>
          </a:xfrm>
        </p:grpSpPr>
        <p:pic>
          <p:nvPicPr>
            <p:cNvPr id="1028" name="Picture 4" descr="U:\PC\colorbox\people\martial artist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620" y="3638594"/>
              <a:ext cx="1177925" cy="15448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1175305" y="3539440"/>
              <a:ext cx="5684704" cy="1189821"/>
            </a:xfrm>
            <a:prstGeom prst="rect">
              <a:avLst/>
            </a:prstGeom>
            <a:noFill/>
            <a:ln w="0">
              <a:noFill/>
            </a:ln>
          </p:spPr>
          <p:txBody>
            <a:bodyPr wrap="square" lIns="0" rtlCol="0">
              <a:noAutofit/>
            </a:bodyPr>
            <a:lstStyle/>
            <a:p>
              <a:r>
                <a:rPr lang="en-US" sz="1800" smtClean="0">
                  <a:latin typeface="Consolas" panose="020B0609020204030204" pitchFamily="49" charset="0"/>
                  <a:cs typeface="Consolas" panose="020B0609020204030204" pitchFamily="49" charset="0"/>
                </a:rPr>
                <a:t>Derived entity:”martial artist” has all attributes and actions of base entity plus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 smtClean="0">
                  <a:latin typeface="Consolas" panose="020B0609020204030204" pitchFamily="49" charset="0"/>
                  <a:cs typeface="Consolas" panose="020B0609020204030204" pitchFamily="49" charset="0"/>
                </a:rPr>
                <a:t>Attributes: belt/level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 smtClean="0">
                  <a:latin typeface="Consolas" panose="020B0609020204030204" pitchFamily="49" charset="0"/>
                  <a:cs typeface="Consolas" panose="020B0609020204030204" pitchFamily="49" charset="0"/>
                </a:rPr>
                <a:t>Actions: ironPalmStrike(),shadowlessKick()</a:t>
              </a:r>
              <a:endParaRPr lang="en-US" sz="1600" dirty="0" smtClean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91073" y="5360978"/>
            <a:ext cx="6802958" cy="1497022"/>
            <a:chOff x="291073" y="5360978"/>
            <a:chExt cx="6802958" cy="1497022"/>
          </a:xfrm>
        </p:grpSpPr>
        <p:pic>
          <p:nvPicPr>
            <p:cNvPr id="1027" name="Picture 3" descr="U:\PC\colorbox\spy cartoon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073" y="5451231"/>
              <a:ext cx="492369" cy="14067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941282" y="5360978"/>
              <a:ext cx="6152749" cy="1189821"/>
            </a:xfrm>
            <a:prstGeom prst="rect">
              <a:avLst/>
            </a:prstGeom>
            <a:noFill/>
            <a:ln w="0">
              <a:noFill/>
            </a:ln>
          </p:spPr>
          <p:txBody>
            <a:bodyPr wrap="square" lIns="0" rtlCol="0">
              <a:noAutofit/>
            </a:bodyPr>
            <a:lstStyle/>
            <a:p>
              <a:r>
                <a:rPr lang="en-US" sz="1800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Derived entity: ‘spy’ has all attributes and actions of base entity plus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Attributes: territory, code name e.g. 0-0TAM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Actions: stealth(), codebreaking(), </a:t>
              </a:r>
              <a:r>
                <a:rPr lang="en-US" sz="1600" dirty="0" err="1" smtClean="0">
                  <a:latin typeface="Consolas" panose="020B0609020204030204" pitchFamily="49" charset="0"/>
                  <a:cs typeface="Consolas" panose="020B0609020204030204" pitchFamily="49" charset="0"/>
                </a:rPr>
                <a:t>lockPicking</a:t>
              </a:r>
              <a:r>
                <a:rPr lang="en-US" sz="1600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()</a:t>
              </a:r>
            </a:p>
          </p:txBody>
        </p:sp>
      </p:grpSp>
      <p:sp>
        <p:nvSpPr>
          <p:cNvPr id="7" name="Freeform 6"/>
          <p:cNvSpPr/>
          <p:nvPr/>
        </p:nvSpPr>
        <p:spPr bwMode="auto">
          <a:xfrm>
            <a:off x="3139807" y="1222872"/>
            <a:ext cx="4439798" cy="2412723"/>
          </a:xfrm>
          <a:custGeom>
            <a:avLst/>
            <a:gdLst>
              <a:gd name="connsiteX0" fmla="*/ 0 w 4439798"/>
              <a:gd name="connsiteY0" fmla="*/ 33051 h 2412723"/>
              <a:gd name="connsiteX1" fmla="*/ 154236 w 4439798"/>
              <a:gd name="connsiteY1" fmla="*/ 22034 h 2412723"/>
              <a:gd name="connsiteX2" fmla="*/ 198304 w 4439798"/>
              <a:gd name="connsiteY2" fmla="*/ 0 h 2412723"/>
              <a:gd name="connsiteX3" fmla="*/ 2765234 w 4439798"/>
              <a:gd name="connsiteY3" fmla="*/ 22034 h 2412723"/>
              <a:gd name="connsiteX4" fmla="*/ 3040656 w 4439798"/>
              <a:gd name="connsiteY4" fmla="*/ 44068 h 2412723"/>
              <a:gd name="connsiteX5" fmla="*/ 3272010 w 4439798"/>
              <a:gd name="connsiteY5" fmla="*/ 55085 h 2412723"/>
              <a:gd name="connsiteX6" fmla="*/ 3316077 w 4439798"/>
              <a:gd name="connsiteY6" fmla="*/ 77118 h 2412723"/>
              <a:gd name="connsiteX7" fmla="*/ 3426246 w 4439798"/>
              <a:gd name="connsiteY7" fmla="*/ 99152 h 2412723"/>
              <a:gd name="connsiteX8" fmla="*/ 3481330 w 4439798"/>
              <a:gd name="connsiteY8" fmla="*/ 121186 h 2412723"/>
              <a:gd name="connsiteX9" fmla="*/ 3613533 w 4439798"/>
              <a:gd name="connsiteY9" fmla="*/ 132203 h 2412723"/>
              <a:gd name="connsiteX10" fmla="*/ 3690651 w 4439798"/>
              <a:gd name="connsiteY10" fmla="*/ 143220 h 2412723"/>
              <a:gd name="connsiteX11" fmla="*/ 3756752 w 4439798"/>
              <a:gd name="connsiteY11" fmla="*/ 165253 h 2412723"/>
              <a:gd name="connsiteX12" fmla="*/ 3789803 w 4439798"/>
              <a:gd name="connsiteY12" fmla="*/ 198304 h 2412723"/>
              <a:gd name="connsiteX13" fmla="*/ 3844887 w 4439798"/>
              <a:gd name="connsiteY13" fmla="*/ 209321 h 2412723"/>
              <a:gd name="connsiteX14" fmla="*/ 3955056 w 4439798"/>
              <a:gd name="connsiteY14" fmla="*/ 220338 h 2412723"/>
              <a:gd name="connsiteX15" fmla="*/ 4021157 w 4439798"/>
              <a:gd name="connsiteY15" fmla="*/ 275422 h 2412723"/>
              <a:gd name="connsiteX16" fmla="*/ 4054207 w 4439798"/>
              <a:gd name="connsiteY16" fmla="*/ 286439 h 2412723"/>
              <a:gd name="connsiteX17" fmla="*/ 4087258 w 4439798"/>
              <a:gd name="connsiteY17" fmla="*/ 308473 h 2412723"/>
              <a:gd name="connsiteX18" fmla="*/ 4153359 w 4439798"/>
              <a:gd name="connsiteY18" fmla="*/ 341523 h 2412723"/>
              <a:gd name="connsiteX19" fmla="*/ 4197427 w 4439798"/>
              <a:gd name="connsiteY19" fmla="*/ 374574 h 2412723"/>
              <a:gd name="connsiteX20" fmla="*/ 4252511 w 4439798"/>
              <a:gd name="connsiteY20" fmla="*/ 407624 h 2412723"/>
              <a:gd name="connsiteX21" fmla="*/ 4296579 w 4439798"/>
              <a:gd name="connsiteY21" fmla="*/ 451692 h 2412723"/>
              <a:gd name="connsiteX22" fmla="*/ 4340646 w 4439798"/>
              <a:gd name="connsiteY22" fmla="*/ 484742 h 2412723"/>
              <a:gd name="connsiteX23" fmla="*/ 4362680 w 4439798"/>
              <a:gd name="connsiteY23" fmla="*/ 528810 h 2412723"/>
              <a:gd name="connsiteX24" fmla="*/ 4406747 w 4439798"/>
              <a:gd name="connsiteY24" fmla="*/ 649995 h 2412723"/>
              <a:gd name="connsiteX25" fmla="*/ 4417764 w 4439798"/>
              <a:gd name="connsiteY25" fmla="*/ 727114 h 2412723"/>
              <a:gd name="connsiteX26" fmla="*/ 4428781 w 4439798"/>
              <a:gd name="connsiteY26" fmla="*/ 826265 h 2412723"/>
              <a:gd name="connsiteX27" fmla="*/ 4439798 w 4439798"/>
              <a:gd name="connsiteY27" fmla="*/ 881350 h 2412723"/>
              <a:gd name="connsiteX28" fmla="*/ 4417764 w 4439798"/>
              <a:gd name="connsiteY28" fmla="*/ 1366092 h 2412723"/>
              <a:gd name="connsiteX29" fmla="*/ 4395730 w 4439798"/>
              <a:gd name="connsiteY29" fmla="*/ 1410159 h 2412723"/>
              <a:gd name="connsiteX30" fmla="*/ 4384713 w 4439798"/>
              <a:gd name="connsiteY30" fmla="*/ 1454227 h 2412723"/>
              <a:gd name="connsiteX31" fmla="*/ 4351663 w 4439798"/>
              <a:gd name="connsiteY31" fmla="*/ 1476261 h 2412723"/>
              <a:gd name="connsiteX32" fmla="*/ 4285562 w 4439798"/>
              <a:gd name="connsiteY32" fmla="*/ 1531345 h 2412723"/>
              <a:gd name="connsiteX33" fmla="*/ 4230477 w 4439798"/>
              <a:gd name="connsiteY33" fmla="*/ 1586429 h 2412723"/>
              <a:gd name="connsiteX34" fmla="*/ 4164376 w 4439798"/>
              <a:gd name="connsiteY34" fmla="*/ 1674564 h 2412723"/>
              <a:gd name="connsiteX35" fmla="*/ 4131326 w 4439798"/>
              <a:gd name="connsiteY35" fmla="*/ 1696598 h 2412723"/>
              <a:gd name="connsiteX36" fmla="*/ 4054207 w 4439798"/>
              <a:gd name="connsiteY36" fmla="*/ 1751682 h 2412723"/>
              <a:gd name="connsiteX37" fmla="*/ 3977089 w 4439798"/>
              <a:gd name="connsiteY37" fmla="*/ 1784733 h 2412723"/>
              <a:gd name="connsiteX38" fmla="*/ 3933022 w 4439798"/>
              <a:gd name="connsiteY38" fmla="*/ 1817783 h 2412723"/>
              <a:gd name="connsiteX39" fmla="*/ 3899971 w 4439798"/>
              <a:gd name="connsiteY39" fmla="*/ 1828800 h 2412723"/>
              <a:gd name="connsiteX40" fmla="*/ 3789803 w 4439798"/>
              <a:gd name="connsiteY40" fmla="*/ 1872868 h 2412723"/>
              <a:gd name="connsiteX41" fmla="*/ 3734718 w 4439798"/>
              <a:gd name="connsiteY41" fmla="*/ 1883885 h 2412723"/>
              <a:gd name="connsiteX42" fmla="*/ 3690651 w 4439798"/>
              <a:gd name="connsiteY42" fmla="*/ 1894901 h 2412723"/>
              <a:gd name="connsiteX43" fmla="*/ 3657600 w 4439798"/>
              <a:gd name="connsiteY43" fmla="*/ 1916935 h 2412723"/>
              <a:gd name="connsiteX44" fmla="*/ 3624550 w 4439798"/>
              <a:gd name="connsiteY44" fmla="*/ 1927952 h 2412723"/>
              <a:gd name="connsiteX45" fmla="*/ 3536415 w 4439798"/>
              <a:gd name="connsiteY45" fmla="*/ 1949986 h 2412723"/>
              <a:gd name="connsiteX46" fmla="*/ 3470313 w 4439798"/>
              <a:gd name="connsiteY46" fmla="*/ 1972020 h 2412723"/>
              <a:gd name="connsiteX47" fmla="*/ 3437263 w 4439798"/>
              <a:gd name="connsiteY47" fmla="*/ 1994053 h 2412723"/>
              <a:gd name="connsiteX48" fmla="*/ 3393195 w 4439798"/>
              <a:gd name="connsiteY48" fmla="*/ 2005070 h 2412723"/>
              <a:gd name="connsiteX49" fmla="*/ 3360145 w 4439798"/>
              <a:gd name="connsiteY49" fmla="*/ 2016087 h 2412723"/>
              <a:gd name="connsiteX50" fmla="*/ 3283027 w 4439798"/>
              <a:gd name="connsiteY50" fmla="*/ 2060155 h 2412723"/>
              <a:gd name="connsiteX51" fmla="*/ 3238959 w 4439798"/>
              <a:gd name="connsiteY51" fmla="*/ 2082188 h 2412723"/>
              <a:gd name="connsiteX52" fmla="*/ 3150824 w 4439798"/>
              <a:gd name="connsiteY52" fmla="*/ 2104222 h 2412723"/>
              <a:gd name="connsiteX53" fmla="*/ 3117774 w 4439798"/>
              <a:gd name="connsiteY53" fmla="*/ 2115239 h 2412723"/>
              <a:gd name="connsiteX54" fmla="*/ 3073706 w 4439798"/>
              <a:gd name="connsiteY54" fmla="*/ 2137273 h 2412723"/>
              <a:gd name="connsiteX55" fmla="*/ 3029639 w 4439798"/>
              <a:gd name="connsiteY55" fmla="*/ 2148289 h 2412723"/>
              <a:gd name="connsiteX56" fmla="*/ 2996588 w 4439798"/>
              <a:gd name="connsiteY56" fmla="*/ 2170323 h 2412723"/>
              <a:gd name="connsiteX57" fmla="*/ 2963538 w 4439798"/>
              <a:gd name="connsiteY57" fmla="*/ 2181340 h 2412723"/>
              <a:gd name="connsiteX58" fmla="*/ 2919470 w 4439798"/>
              <a:gd name="connsiteY58" fmla="*/ 2214391 h 2412723"/>
              <a:gd name="connsiteX59" fmla="*/ 2853369 w 4439798"/>
              <a:gd name="connsiteY59" fmla="*/ 2236424 h 2412723"/>
              <a:gd name="connsiteX60" fmla="*/ 2787268 w 4439798"/>
              <a:gd name="connsiteY60" fmla="*/ 2258458 h 2412723"/>
              <a:gd name="connsiteX61" fmla="*/ 2754217 w 4439798"/>
              <a:gd name="connsiteY61" fmla="*/ 2269475 h 2412723"/>
              <a:gd name="connsiteX62" fmla="*/ 2699133 w 4439798"/>
              <a:gd name="connsiteY62" fmla="*/ 2291509 h 2412723"/>
              <a:gd name="connsiteX63" fmla="*/ 2666082 w 4439798"/>
              <a:gd name="connsiteY63" fmla="*/ 2302526 h 2412723"/>
              <a:gd name="connsiteX64" fmla="*/ 2599981 w 4439798"/>
              <a:gd name="connsiteY64" fmla="*/ 2346593 h 2412723"/>
              <a:gd name="connsiteX65" fmla="*/ 2511846 w 4439798"/>
              <a:gd name="connsiteY65" fmla="*/ 2368627 h 2412723"/>
              <a:gd name="connsiteX66" fmla="*/ 2478795 w 4439798"/>
              <a:gd name="connsiteY66" fmla="*/ 2379644 h 2412723"/>
              <a:gd name="connsiteX67" fmla="*/ 2401677 w 4439798"/>
              <a:gd name="connsiteY67" fmla="*/ 2390661 h 2412723"/>
              <a:gd name="connsiteX68" fmla="*/ 2335576 w 4439798"/>
              <a:gd name="connsiteY68" fmla="*/ 2401677 h 2412723"/>
              <a:gd name="connsiteX69" fmla="*/ 2291509 w 4439798"/>
              <a:gd name="connsiteY69" fmla="*/ 2412694 h 24127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4439798" h="2412723">
                <a:moveTo>
                  <a:pt x="0" y="33051"/>
                </a:moveTo>
                <a:cubicBezTo>
                  <a:pt x="51412" y="29379"/>
                  <a:pt x="103394" y="30508"/>
                  <a:pt x="154236" y="22034"/>
                </a:cubicBezTo>
                <a:cubicBezTo>
                  <a:pt x="170436" y="19334"/>
                  <a:pt x="181881" y="0"/>
                  <a:pt x="198304" y="0"/>
                </a:cubicBezTo>
                <a:lnTo>
                  <a:pt x="2765234" y="22034"/>
                </a:lnTo>
                <a:lnTo>
                  <a:pt x="3040656" y="44068"/>
                </a:lnTo>
                <a:cubicBezTo>
                  <a:pt x="3117698" y="49093"/>
                  <a:pt x="3195355" y="45886"/>
                  <a:pt x="3272010" y="55085"/>
                </a:cubicBezTo>
                <a:cubicBezTo>
                  <a:pt x="3288316" y="57042"/>
                  <a:pt x="3300347" y="72399"/>
                  <a:pt x="3316077" y="77118"/>
                </a:cubicBezTo>
                <a:cubicBezTo>
                  <a:pt x="3478751" y="125919"/>
                  <a:pt x="3305173" y="58794"/>
                  <a:pt x="3426246" y="99152"/>
                </a:cubicBezTo>
                <a:cubicBezTo>
                  <a:pt x="3445007" y="105406"/>
                  <a:pt x="3461855" y="117749"/>
                  <a:pt x="3481330" y="121186"/>
                </a:cubicBezTo>
                <a:cubicBezTo>
                  <a:pt x="3524878" y="128871"/>
                  <a:pt x="3569556" y="127574"/>
                  <a:pt x="3613533" y="132203"/>
                </a:cubicBezTo>
                <a:cubicBezTo>
                  <a:pt x="3639357" y="134921"/>
                  <a:pt x="3664945" y="139548"/>
                  <a:pt x="3690651" y="143220"/>
                </a:cubicBezTo>
                <a:cubicBezTo>
                  <a:pt x="3712685" y="150564"/>
                  <a:pt x="3736449" y="153974"/>
                  <a:pt x="3756752" y="165253"/>
                </a:cubicBezTo>
                <a:cubicBezTo>
                  <a:pt x="3770372" y="172819"/>
                  <a:pt x="3775868" y="191336"/>
                  <a:pt x="3789803" y="198304"/>
                </a:cubicBezTo>
                <a:cubicBezTo>
                  <a:pt x="3806551" y="206678"/>
                  <a:pt x="3826326" y="206846"/>
                  <a:pt x="3844887" y="209321"/>
                </a:cubicBezTo>
                <a:cubicBezTo>
                  <a:pt x="3881469" y="214199"/>
                  <a:pt x="3918333" y="216666"/>
                  <a:pt x="3955056" y="220338"/>
                </a:cubicBezTo>
                <a:cubicBezTo>
                  <a:pt x="4101088" y="293352"/>
                  <a:pt x="3917352" y="192377"/>
                  <a:pt x="4021157" y="275422"/>
                </a:cubicBezTo>
                <a:cubicBezTo>
                  <a:pt x="4030225" y="282676"/>
                  <a:pt x="4043820" y="281246"/>
                  <a:pt x="4054207" y="286439"/>
                </a:cubicBezTo>
                <a:cubicBezTo>
                  <a:pt x="4066050" y="292361"/>
                  <a:pt x="4075683" y="302043"/>
                  <a:pt x="4087258" y="308473"/>
                </a:cubicBezTo>
                <a:cubicBezTo>
                  <a:pt x="4108792" y="320436"/>
                  <a:pt x="4132235" y="328849"/>
                  <a:pt x="4153359" y="341523"/>
                </a:cubicBezTo>
                <a:cubicBezTo>
                  <a:pt x="4169104" y="350970"/>
                  <a:pt x="4182149" y="364389"/>
                  <a:pt x="4197427" y="374574"/>
                </a:cubicBezTo>
                <a:cubicBezTo>
                  <a:pt x="4215244" y="386452"/>
                  <a:pt x="4235609" y="394478"/>
                  <a:pt x="4252511" y="407624"/>
                </a:cubicBezTo>
                <a:cubicBezTo>
                  <a:pt x="4268909" y="420378"/>
                  <a:pt x="4280945" y="438012"/>
                  <a:pt x="4296579" y="451692"/>
                </a:cubicBezTo>
                <a:cubicBezTo>
                  <a:pt x="4310397" y="463783"/>
                  <a:pt x="4325957" y="473725"/>
                  <a:pt x="4340646" y="484742"/>
                </a:cubicBezTo>
                <a:cubicBezTo>
                  <a:pt x="4347991" y="499431"/>
                  <a:pt x="4357487" y="513230"/>
                  <a:pt x="4362680" y="528810"/>
                </a:cubicBezTo>
                <a:cubicBezTo>
                  <a:pt x="4404754" y="655034"/>
                  <a:pt x="4360556" y="580711"/>
                  <a:pt x="4406747" y="649995"/>
                </a:cubicBezTo>
                <a:cubicBezTo>
                  <a:pt x="4410419" y="675701"/>
                  <a:pt x="4414543" y="701347"/>
                  <a:pt x="4417764" y="727114"/>
                </a:cubicBezTo>
                <a:cubicBezTo>
                  <a:pt x="4421889" y="760111"/>
                  <a:pt x="4424078" y="793345"/>
                  <a:pt x="4428781" y="826265"/>
                </a:cubicBezTo>
                <a:cubicBezTo>
                  <a:pt x="4431429" y="844802"/>
                  <a:pt x="4436126" y="862988"/>
                  <a:pt x="4439798" y="881350"/>
                </a:cubicBezTo>
                <a:cubicBezTo>
                  <a:pt x="4432453" y="1042931"/>
                  <a:pt x="4431197" y="1204903"/>
                  <a:pt x="4417764" y="1366092"/>
                </a:cubicBezTo>
                <a:cubicBezTo>
                  <a:pt x="4416400" y="1382458"/>
                  <a:pt x="4401497" y="1394782"/>
                  <a:pt x="4395730" y="1410159"/>
                </a:cubicBezTo>
                <a:cubicBezTo>
                  <a:pt x="4390413" y="1424336"/>
                  <a:pt x="4393112" y="1441628"/>
                  <a:pt x="4384713" y="1454227"/>
                </a:cubicBezTo>
                <a:cubicBezTo>
                  <a:pt x="4377369" y="1465244"/>
                  <a:pt x="4361025" y="1466899"/>
                  <a:pt x="4351663" y="1476261"/>
                </a:cubicBezTo>
                <a:cubicBezTo>
                  <a:pt x="4291637" y="1536287"/>
                  <a:pt x="4348685" y="1510303"/>
                  <a:pt x="4285562" y="1531345"/>
                </a:cubicBezTo>
                <a:cubicBezTo>
                  <a:pt x="4267200" y="1549706"/>
                  <a:pt x="4246419" y="1565932"/>
                  <a:pt x="4230477" y="1586429"/>
                </a:cubicBezTo>
                <a:cubicBezTo>
                  <a:pt x="4161614" y="1674967"/>
                  <a:pt x="4267541" y="1586137"/>
                  <a:pt x="4164376" y="1674564"/>
                </a:cubicBezTo>
                <a:cubicBezTo>
                  <a:pt x="4154323" y="1683181"/>
                  <a:pt x="4142100" y="1688902"/>
                  <a:pt x="4131326" y="1696598"/>
                </a:cubicBezTo>
                <a:cubicBezTo>
                  <a:pt x="4119686" y="1704912"/>
                  <a:pt x="4071513" y="1743029"/>
                  <a:pt x="4054207" y="1751682"/>
                </a:cubicBezTo>
                <a:cubicBezTo>
                  <a:pt x="3979238" y="1789167"/>
                  <a:pt x="4068794" y="1727418"/>
                  <a:pt x="3977089" y="1784733"/>
                </a:cubicBezTo>
                <a:cubicBezTo>
                  <a:pt x="3961519" y="1794464"/>
                  <a:pt x="3948964" y="1808673"/>
                  <a:pt x="3933022" y="1817783"/>
                </a:cubicBezTo>
                <a:cubicBezTo>
                  <a:pt x="3922939" y="1823545"/>
                  <a:pt x="3910645" y="1824225"/>
                  <a:pt x="3899971" y="1828800"/>
                </a:cubicBezTo>
                <a:cubicBezTo>
                  <a:pt x="3827872" y="1859700"/>
                  <a:pt x="3881750" y="1847791"/>
                  <a:pt x="3789803" y="1872868"/>
                </a:cubicBezTo>
                <a:cubicBezTo>
                  <a:pt x="3771738" y="1877795"/>
                  <a:pt x="3752997" y="1879823"/>
                  <a:pt x="3734718" y="1883885"/>
                </a:cubicBezTo>
                <a:cubicBezTo>
                  <a:pt x="3719938" y="1887169"/>
                  <a:pt x="3705340" y="1891229"/>
                  <a:pt x="3690651" y="1894901"/>
                </a:cubicBezTo>
                <a:cubicBezTo>
                  <a:pt x="3679634" y="1902246"/>
                  <a:pt x="3669443" y="1911013"/>
                  <a:pt x="3657600" y="1916935"/>
                </a:cubicBezTo>
                <a:cubicBezTo>
                  <a:pt x="3647213" y="1922128"/>
                  <a:pt x="3635753" y="1924896"/>
                  <a:pt x="3624550" y="1927952"/>
                </a:cubicBezTo>
                <a:cubicBezTo>
                  <a:pt x="3595335" y="1935920"/>
                  <a:pt x="3565532" y="1941667"/>
                  <a:pt x="3536415" y="1949986"/>
                </a:cubicBezTo>
                <a:cubicBezTo>
                  <a:pt x="3514083" y="1956367"/>
                  <a:pt x="3489638" y="1959137"/>
                  <a:pt x="3470313" y="1972020"/>
                </a:cubicBezTo>
                <a:cubicBezTo>
                  <a:pt x="3459296" y="1979364"/>
                  <a:pt x="3449433" y="1988837"/>
                  <a:pt x="3437263" y="1994053"/>
                </a:cubicBezTo>
                <a:cubicBezTo>
                  <a:pt x="3423346" y="2000017"/>
                  <a:pt x="3407754" y="2000910"/>
                  <a:pt x="3393195" y="2005070"/>
                </a:cubicBezTo>
                <a:cubicBezTo>
                  <a:pt x="3382029" y="2008260"/>
                  <a:pt x="3371162" y="2012415"/>
                  <a:pt x="3360145" y="2016087"/>
                </a:cubicBezTo>
                <a:cubicBezTo>
                  <a:pt x="3283147" y="2073836"/>
                  <a:pt x="3348447" y="2032118"/>
                  <a:pt x="3283027" y="2060155"/>
                </a:cubicBezTo>
                <a:cubicBezTo>
                  <a:pt x="3267932" y="2066624"/>
                  <a:pt x="3254539" y="2076995"/>
                  <a:pt x="3238959" y="2082188"/>
                </a:cubicBezTo>
                <a:cubicBezTo>
                  <a:pt x="3210230" y="2091764"/>
                  <a:pt x="3179552" y="2094646"/>
                  <a:pt x="3150824" y="2104222"/>
                </a:cubicBezTo>
                <a:cubicBezTo>
                  <a:pt x="3139807" y="2107894"/>
                  <a:pt x="3128448" y="2110665"/>
                  <a:pt x="3117774" y="2115239"/>
                </a:cubicBezTo>
                <a:cubicBezTo>
                  <a:pt x="3102679" y="2121708"/>
                  <a:pt x="3089084" y="2131507"/>
                  <a:pt x="3073706" y="2137273"/>
                </a:cubicBezTo>
                <a:cubicBezTo>
                  <a:pt x="3059529" y="2142589"/>
                  <a:pt x="3044328" y="2144617"/>
                  <a:pt x="3029639" y="2148289"/>
                </a:cubicBezTo>
                <a:cubicBezTo>
                  <a:pt x="3018622" y="2155634"/>
                  <a:pt x="3008431" y="2164401"/>
                  <a:pt x="2996588" y="2170323"/>
                </a:cubicBezTo>
                <a:cubicBezTo>
                  <a:pt x="2986201" y="2175516"/>
                  <a:pt x="2973621" y="2175578"/>
                  <a:pt x="2963538" y="2181340"/>
                </a:cubicBezTo>
                <a:cubicBezTo>
                  <a:pt x="2947596" y="2190450"/>
                  <a:pt x="2935893" y="2206179"/>
                  <a:pt x="2919470" y="2214391"/>
                </a:cubicBezTo>
                <a:cubicBezTo>
                  <a:pt x="2898696" y="2224778"/>
                  <a:pt x="2875403" y="2229080"/>
                  <a:pt x="2853369" y="2236424"/>
                </a:cubicBezTo>
                <a:lnTo>
                  <a:pt x="2787268" y="2258458"/>
                </a:lnTo>
                <a:cubicBezTo>
                  <a:pt x="2776251" y="2262130"/>
                  <a:pt x="2764999" y="2265162"/>
                  <a:pt x="2754217" y="2269475"/>
                </a:cubicBezTo>
                <a:cubicBezTo>
                  <a:pt x="2735856" y="2276820"/>
                  <a:pt x="2717650" y="2284565"/>
                  <a:pt x="2699133" y="2291509"/>
                </a:cubicBezTo>
                <a:cubicBezTo>
                  <a:pt x="2688259" y="2295587"/>
                  <a:pt x="2676234" y="2296886"/>
                  <a:pt x="2666082" y="2302526"/>
                </a:cubicBezTo>
                <a:cubicBezTo>
                  <a:pt x="2642933" y="2315386"/>
                  <a:pt x="2625671" y="2340170"/>
                  <a:pt x="2599981" y="2346593"/>
                </a:cubicBezTo>
                <a:cubicBezTo>
                  <a:pt x="2570603" y="2353938"/>
                  <a:pt x="2540575" y="2359051"/>
                  <a:pt x="2511846" y="2368627"/>
                </a:cubicBezTo>
                <a:cubicBezTo>
                  <a:pt x="2500829" y="2372299"/>
                  <a:pt x="2490182" y="2377366"/>
                  <a:pt x="2478795" y="2379644"/>
                </a:cubicBezTo>
                <a:cubicBezTo>
                  <a:pt x="2453332" y="2384737"/>
                  <a:pt x="2427342" y="2386713"/>
                  <a:pt x="2401677" y="2390661"/>
                </a:cubicBezTo>
                <a:cubicBezTo>
                  <a:pt x="2379599" y="2394057"/>
                  <a:pt x="2357610" y="2398005"/>
                  <a:pt x="2335576" y="2401677"/>
                </a:cubicBezTo>
                <a:cubicBezTo>
                  <a:pt x="2299042" y="2413855"/>
                  <a:pt x="2314139" y="2412694"/>
                  <a:pt x="2291509" y="2412694"/>
                </a:cubicBez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 bwMode="auto">
          <a:xfrm>
            <a:off x="3183875" y="1178806"/>
            <a:ext cx="5321147" cy="4272426"/>
          </a:xfrm>
          <a:custGeom>
            <a:avLst/>
            <a:gdLst>
              <a:gd name="connsiteX0" fmla="*/ 0 w 5321147"/>
              <a:gd name="connsiteY0" fmla="*/ 55084 h 4373701"/>
              <a:gd name="connsiteX1" fmla="*/ 506776 w 5321147"/>
              <a:gd name="connsiteY1" fmla="*/ 55084 h 4373701"/>
              <a:gd name="connsiteX2" fmla="*/ 936433 w 5321147"/>
              <a:gd name="connsiteY2" fmla="*/ 66101 h 4373701"/>
              <a:gd name="connsiteX3" fmla="*/ 2798284 w 5321147"/>
              <a:gd name="connsiteY3" fmla="*/ 44067 h 4373701"/>
              <a:gd name="connsiteX4" fmla="*/ 2864385 w 5321147"/>
              <a:gd name="connsiteY4" fmla="*/ 33050 h 4373701"/>
              <a:gd name="connsiteX5" fmla="*/ 3327094 w 5321147"/>
              <a:gd name="connsiteY5" fmla="*/ 22034 h 4373701"/>
              <a:gd name="connsiteX6" fmla="*/ 3492347 w 5321147"/>
              <a:gd name="connsiteY6" fmla="*/ 11017 h 4373701"/>
              <a:gd name="connsiteX7" fmla="*/ 3536414 w 5321147"/>
              <a:gd name="connsiteY7" fmla="*/ 0 h 4373701"/>
              <a:gd name="connsiteX8" fmla="*/ 3569465 w 5321147"/>
              <a:gd name="connsiteY8" fmla="*/ 11017 h 4373701"/>
              <a:gd name="connsiteX9" fmla="*/ 4153359 w 5321147"/>
              <a:gd name="connsiteY9" fmla="*/ 22034 h 4373701"/>
              <a:gd name="connsiteX10" fmla="*/ 4241494 w 5321147"/>
              <a:gd name="connsiteY10" fmla="*/ 33050 h 4373701"/>
              <a:gd name="connsiteX11" fmla="*/ 4329629 w 5321147"/>
              <a:gd name="connsiteY11" fmla="*/ 66101 h 4373701"/>
              <a:gd name="connsiteX12" fmla="*/ 4461831 w 5321147"/>
              <a:gd name="connsiteY12" fmla="*/ 176270 h 4373701"/>
              <a:gd name="connsiteX13" fmla="*/ 4527932 w 5321147"/>
              <a:gd name="connsiteY13" fmla="*/ 220337 h 4373701"/>
              <a:gd name="connsiteX14" fmla="*/ 4605050 w 5321147"/>
              <a:gd name="connsiteY14" fmla="*/ 308472 h 4373701"/>
              <a:gd name="connsiteX15" fmla="*/ 4649118 w 5321147"/>
              <a:gd name="connsiteY15" fmla="*/ 341523 h 4373701"/>
              <a:gd name="connsiteX16" fmla="*/ 4671152 w 5321147"/>
              <a:gd name="connsiteY16" fmla="*/ 374573 h 4373701"/>
              <a:gd name="connsiteX17" fmla="*/ 4737253 w 5321147"/>
              <a:gd name="connsiteY17" fmla="*/ 462708 h 4373701"/>
              <a:gd name="connsiteX18" fmla="*/ 4836405 w 5321147"/>
              <a:gd name="connsiteY18" fmla="*/ 561860 h 4373701"/>
              <a:gd name="connsiteX19" fmla="*/ 4935556 w 5321147"/>
              <a:gd name="connsiteY19" fmla="*/ 705079 h 4373701"/>
              <a:gd name="connsiteX20" fmla="*/ 5045725 w 5321147"/>
              <a:gd name="connsiteY20" fmla="*/ 881349 h 4373701"/>
              <a:gd name="connsiteX21" fmla="*/ 5089792 w 5321147"/>
              <a:gd name="connsiteY21" fmla="*/ 958467 h 4373701"/>
              <a:gd name="connsiteX22" fmla="*/ 5155894 w 5321147"/>
              <a:gd name="connsiteY22" fmla="*/ 1222872 h 4373701"/>
              <a:gd name="connsiteX23" fmla="*/ 5177927 w 5321147"/>
              <a:gd name="connsiteY23" fmla="*/ 1311007 h 4373701"/>
              <a:gd name="connsiteX24" fmla="*/ 5210978 w 5321147"/>
              <a:gd name="connsiteY24" fmla="*/ 1531344 h 4373701"/>
              <a:gd name="connsiteX25" fmla="*/ 5255045 w 5321147"/>
              <a:gd name="connsiteY25" fmla="*/ 1927952 h 4373701"/>
              <a:gd name="connsiteX26" fmla="*/ 5277079 w 5321147"/>
              <a:gd name="connsiteY26" fmla="*/ 2016087 h 4373701"/>
              <a:gd name="connsiteX27" fmla="*/ 5299113 w 5321147"/>
              <a:gd name="connsiteY27" fmla="*/ 2666082 h 4373701"/>
              <a:gd name="connsiteX28" fmla="*/ 5321147 w 5321147"/>
              <a:gd name="connsiteY28" fmla="*/ 2853368 h 4373701"/>
              <a:gd name="connsiteX29" fmla="*/ 5299113 w 5321147"/>
              <a:gd name="connsiteY29" fmla="*/ 3624549 h 4373701"/>
              <a:gd name="connsiteX30" fmla="*/ 5266062 w 5321147"/>
              <a:gd name="connsiteY30" fmla="*/ 3756752 h 4373701"/>
              <a:gd name="connsiteX31" fmla="*/ 5244029 w 5321147"/>
              <a:gd name="connsiteY31" fmla="*/ 3789802 h 4373701"/>
              <a:gd name="connsiteX32" fmla="*/ 5210978 w 5321147"/>
              <a:gd name="connsiteY32" fmla="*/ 3811836 h 4373701"/>
              <a:gd name="connsiteX33" fmla="*/ 5177927 w 5321147"/>
              <a:gd name="connsiteY33" fmla="*/ 3855903 h 4373701"/>
              <a:gd name="connsiteX34" fmla="*/ 5144877 w 5321147"/>
              <a:gd name="connsiteY34" fmla="*/ 3866920 h 4373701"/>
              <a:gd name="connsiteX35" fmla="*/ 5089792 w 5321147"/>
              <a:gd name="connsiteY35" fmla="*/ 3888954 h 4373701"/>
              <a:gd name="connsiteX36" fmla="*/ 5045725 w 5321147"/>
              <a:gd name="connsiteY36" fmla="*/ 3910988 h 4373701"/>
              <a:gd name="connsiteX37" fmla="*/ 4990641 w 5321147"/>
              <a:gd name="connsiteY37" fmla="*/ 3922005 h 4373701"/>
              <a:gd name="connsiteX38" fmla="*/ 4913523 w 5321147"/>
              <a:gd name="connsiteY38" fmla="*/ 3944038 h 4373701"/>
              <a:gd name="connsiteX39" fmla="*/ 4814371 w 5321147"/>
              <a:gd name="connsiteY39" fmla="*/ 3966072 h 4373701"/>
              <a:gd name="connsiteX40" fmla="*/ 4704202 w 5321147"/>
              <a:gd name="connsiteY40" fmla="*/ 3999123 h 4373701"/>
              <a:gd name="connsiteX41" fmla="*/ 4594033 w 5321147"/>
              <a:gd name="connsiteY41" fmla="*/ 4032173 h 4373701"/>
              <a:gd name="connsiteX42" fmla="*/ 4549966 w 5321147"/>
              <a:gd name="connsiteY42" fmla="*/ 4054207 h 4373701"/>
              <a:gd name="connsiteX43" fmla="*/ 4516915 w 5321147"/>
              <a:gd name="connsiteY43" fmla="*/ 4065224 h 4373701"/>
              <a:gd name="connsiteX44" fmla="*/ 4384713 w 5321147"/>
              <a:gd name="connsiteY44" fmla="*/ 4098275 h 4373701"/>
              <a:gd name="connsiteX45" fmla="*/ 4340645 w 5321147"/>
              <a:gd name="connsiteY45" fmla="*/ 4109291 h 4373701"/>
              <a:gd name="connsiteX46" fmla="*/ 4263527 w 5321147"/>
              <a:gd name="connsiteY46" fmla="*/ 4131325 h 4373701"/>
              <a:gd name="connsiteX47" fmla="*/ 3999123 w 5321147"/>
              <a:gd name="connsiteY47" fmla="*/ 4153359 h 4373701"/>
              <a:gd name="connsiteX48" fmla="*/ 3933021 w 5321147"/>
              <a:gd name="connsiteY48" fmla="*/ 4175393 h 4373701"/>
              <a:gd name="connsiteX49" fmla="*/ 3789802 w 5321147"/>
              <a:gd name="connsiteY49" fmla="*/ 4186409 h 4373701"/>
              <a:gd name="connsiteX50" fmla="*/ 3701667 w 5321147"/>
              <a:gd name="connsiteY50" fmla="*/ 4197426 h 4373701"/>
              <a:gd name="connsiteX51" fmla="*/ 3668617 w 5321147"/>
              <a:gd name="connsiteY51" fmla="*/ 4219460 h 4373701"/>
              <a:gd name="connsiteX52" fmla="*/ 3558448 w 5321147"/>
              <a:gd name="connsiteY52" fmla="*/ 4230477 h 4373701"/>
              <a:gd name="connsiteX53" fmla="*/ 3525397 w 5321147"/>
              <a:gd name="connsiteY53" fmla="*/ 4241494 h 4373701"/>
              <a:gd name="connsiteX54" fmla="*/ 3492347 w 5321147"/>
              <a:gd name="connsiteY54" fmla="*/ 4263528 h 4373701"/>
              <a:gd name="connsiteX55" fmla="*/ 3437262 w 5321147"/>
              <a:gd name="connsiteY55" fmla="*/ 4274544 h 4373701"/>
              <a:gd name="connsiteX56" fmla="*/ 3349127 w 5321147"/>
              <a:gd name="connsiteY56" fmla="*/ 4296578 h 4373701"/>
              <a:gd name="connsiteX57" fmla="*/ 3316077 w 5321147"/>
              <a:gd name="connsiteY57" fmla="*/ 4307595 h 4373701"/>
              <a:gd name="connsiteX58" fmla="*/ 3227942 w 5321147"/>
              <a:gd name="connsiteY58" fmla="*/ 4340646 h 4373701"/>
              <a:gd name="connsiteX59" fmla="*/ 3029638 w 5321147"/>
              <a:gd name="connsiteY59" fmla="*/ 4362679 h 4373701"/>
              <a:gd name="connsiteX60" fmla="*/ 2952520 w 5321147"/>
              <a:gd name="connsiteY60" fmla="*/ 4373696 h 4373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5321147" h="4373701">
                <a:moveTo>
                  <a:pt x="0" y="55084"/>
                </a:moveTo>
                <a:cubicBezTo>
                  <a:pt x="349006" y="80013"/>
                  <a:pt x="-74057" y="55084"/>
                  <a:pt x="506776" y="55084"/>
                </a:cubicBezTo>
                <a:cubicBezTo>
                  <a:pt x="650042" y="55084"/>
                  <a:pt x="793214" y="62429"/>
                  <a:pt x="936433" y="66101"/>
                </a:cubicBezTo>
                <a:lnTo>
                  <a:pt x="2798284" y="44067"/>
                </a:lnTo>
                <a:cubicBezTo>
                  <a:pt x="2820615" y="43535"/>
                  <a:pt x="2842067" y="33980"/>
                  <a:pt x="2864385" y="33050"/>
                </a:cubicBezTo>
                <a:cubicBezTo>
                  <a:pt x="3018531" y="26627"/>
                  <a:pt x="3172858" y="25706"/>
                  <a:pt x="3327094" y="22034"/>
                </a:cubicBezTo>
                <a:cubicBezTo>
                  <a:pt x="3382178" y="18362"/>
                  <a:pt x="3437444" y="16796"/>
                  <a:pt x="3492347" y="11017"/>
                </a:cubicBezTo>
                <a:cubicBezTo>
                  <a:pt x="3507405" y="9432"/>
                  <a:pt x="3521273" y="0"/>
                  <a:pt x="3536414" y="0"/>
                </a:cubicBezTo>
                <a:cubicBezTo>
                  <a:pt x="3548027" y="0"/>
                  <a:pt x="3557859" y="10603"/>
                  <a:pt x="3569465" y="11017"/>
                </a:cubicBezTo>
                <a:cubicBezTo>
                  <a:pt x="3764007" y="17965"/>
                  <a:pt x="3958728" y="18362"/>
                  <a:pt x="4153359" y="22034"/>
                </a:cubicBezTo>
                <a:cubicBezTo>
                  <a:pt x="4182737" y="25706"/>
                  <a:pt x="4212365" y="27754"/>
                  <a:pt x="4241494" y="33050"/>
                </a:cubicBezTo>
                <a:cubicBezTo>
                  <a:pt x="4257322" y="35928"/>
                  <a:pt x="4325040" y="64265"/>
                  <a:pt x="4329629" y="66101"/>
                </a:cubicBezTo>
                <a:cubicBezTo>
                  <a:pt x="4373696" y="102824"/>
                  <a:pt x="4414102" y="144451"/>
                  <a:pt x="4461831" y="176270"/>
                </a:cubicBezTo>
                <a:cubicBezTo>
                  <a:pt x="4483865" y="190959"/>
                  <a:pt x="4507029" y="204079"/>
                  <a:pt x="4527932" y="220337"/>
                </a:cubicBezTo>
                <a:cubicBezTo>
                  <a:pt x="4568036" y="251529"/>
                  <a:pt x="4565698" y="269120"/>
                  <a:pt x="4605050" y="308472"/>
                </a:cubicBezTo>
                <a:cubicBezTo>
                  <a:pt x="4618034" y="321456"/>
                  <a:pt x="4636134" y="328539"/>
                  <a:pt x="4649118" y="341523"/>
                </a:cubicBezTo>
                <a:cubicBezTo>
                  <a:pt x="4658481" y="350885"/>
                  <a:pt x="4663364" y="363865"/>
                  <a:pt x="4671152" y="374573"/>
                </a:cubicBezTo>
                <a:cubicBezTo>
                  <a:pt x="4692751" y="404272"/>
                  <a:pt x="4712956" y="435172"/>
                  <a:pt x="4737253" y="462708"/>
                </a:cubicBezTo>
                <a:cubicBezTo>
                  <a:pt x="4768178" y="497756"/>
                  <a:pt x="4803354" y="528809"/>
                  <a:pt x="4836405" y="561860"/>
                </a:cubicBezTo>
                <a:cubicBezTo>
                  <a:pt x="4911889" y="737991"/>
                  <a:pt x="4816077" y="540795"/>
                  <a:pt x="4935556" y="705079"/>
                </a:cubicBezTo>
                <a:cubicBezTo>
                  <a:pt x="4976310" y="761115"/>
                  <a:pt x="5009699" y="822163"/>
                  <a:pt x="5045725" y="881349"/>
                </a:cubicBezTo>
                <a:cubicBezTo>
                  <a:pt x="5061119" y="906639"/>
                  <a:pt x="5089792" y="958467"/>
                  <a:pt x="5089792" y="958467"/>
                </a:cubicBezTo>
                <a:cubicBezTo>
                  <a:pt x="5115736" y="1088187"/>
                  <a:pt x="5093048" y="980467"/>
                  <a:pt x="5155894" y="1222872"/>
                </a:cubicBezTo>
                <a:cubicBezTo>
                  <a:pt x="5163494" y="1252185"/>
                  <a:pt x="5173435" y="1281060"/>
                  <a:pt x="5177927" y="1311007"/>
                </a:cubicBezTo>
                <a:cubicBezTo>
                  <a:pt x="5188944" y="1384453"/>
                  <a:pt x="5203588" y="1457445"/>
                  <a:pt x="5210978" y="1531344"/>
                </a:cubicBezTo>
                <a:cubicBezTo>
                  <a:pt x="5219463" y="1616191"/>
                  <a:pt x="5239453" y="1834400"/>
                  <a:pt x="5255045" y="1927952"/>
                </a:cubicBezTo>
                <a:cubicBezTo>
                  <a:pt x="5260023" y="1957822"/>
                  <a:pt x="5269734" y="1986709"/>
                  <a:pt x="5277079" y="2016087"/>
                </a:cubicBezTo>
                <a:cubicBezTo>
                  <a:pt x="5284424" y="2232752"/>
                  <a:pt x="5287719" y="2449592"/>
                  <a:pt x="5299113" y="2666082"/>
                </a:cubicBezTo>
                <a:cubicBezTo>
                  <a:pt x="5302417" y="2728854"/>
                  <a:pt x="5321147" y="2790509"/>
                  <a:pt x="5321147" y="2853368"/>
                </a:cubicBezTo>
                <a:cubicBezTo>
                  <a:pt x="5321147" y="3110533"/>
                  <a:pt x="5309125" y="3367579"/>
                  <a:pt x="5299113" y="3624549"/>
                </a:cubicBezTo>
                <a:cubicBezTo>
                  <a:pt x="5297073" y="3676899"/>
                  <a:pt x="5288773" y="3711330"/>
                  <a:pt x="5266062" y="3756752"/>
                </a:cubicBezTo>
                <a:cubicBezTo>
                  <a:pt x="5260141" y="3768595"/>
                  <a:pt x="5253391" y="3780440"/>
                  <a:pt x="5244029" y="3789802"/>
                </a:cubicBezTo>
                <a:cubicBezTo>
                  <a:pt x="5234666" y="3799165"/>
                  <a:pt x="5220341" y="3802473"/>
                  <a:pt x="5210978" y="3811836"/>
                </a:cubicBezTo>
                <a:cubicBezTo>
                  <a:pt x="5197994" y="3824819"/>
                  <a:pt x="5192033" y="3844148"/>
                  <a:pt x="5177927" y="3855903"/>
                </a:cubicBezTo>
                <a:cubicBezTo>
                  <a:pt x="5169006" y="3863337"/>
                  <a:pt x="5155750" y="3862842"/>
                  <a:pt x="5144877" y="3866920"/>
                </a:cubicBezTo>
                <a:cubicBezTo>
                  <a:pt x="5126360" y="3873864"/>
                  <a:pt x="5107864" y="3880922"/>
                  <a:pt x="5089792" y="3888954"/>
                </a:cubicBezTo>
                <a:cubicBezTo>
                  <a:pt x="5074785" y="3895624"/>
                  <a:pt x="5061305" y="3905795"/>
                  <a:pt x="5045725" y="3910988"/>
                </a:cubicBezTo>
                <a:cubicBezTo>
                  <a:pt x="5027961" y="3916909"/>
                  <a:pt x="5008807" y="3917464"/>
                  <a:pt x="4990641" y="3922005"/>
                </a:cubicBezTo>
                <a:cubicBezTo>
                  <a:pt x="4964705" y="3928489"/>
                  <a:pt x="4939316" y="3937004"/>
                  <a:pt x="4913523" y="3944038"/>
                </a:cubicBezTo>
                <a:cubicBezTo>
                  <a:pt x="4870735" y="3955707"/>
                  <a:pt x="4860255" y="3956895"/>
                  <a:pt x="4814371" y="3966072"/>
                </a:cubicBezTo>
                <a:cubicBezTo>
                  <a:pt x="4722088" y="4012214"/>
                  <a:pt x="4824907" y="3966204"/>
                  <a:pt x="4704202" y="3999123"/>
                </a:cubicBezTo>
                <a:cubicBezTo>
                  <a:pt x="4504910" y="4053475"/>
                  <a:pt x="4788596" y="3993260"/>
                  <a:pt x="4594033" y="4032173"/>
                </a:cubicBezTo>
                <a:cubicBezTo>
                  <a:pt x="4579344" y="4039518"/>
                  <a:pt x="4565061" y="4047738"/>
                  <a:pt x="4549966" y="4054207"/>
                </a:cubicBezTo>
                <a:cubicBezTo>
                  <a:pt x="4539292" y="4058782"/>
                  <a:pt x="4528119" y="4062168"/>
                  <a:pt x="4516915" y="4065224"/>
                </a:cubicBezTo>
                <a:cubicBezTo>
                  <a:pt x="4473092" y="4077176"/>
                  <a:pt x="4428780" y="4087259"/>
                  <a:pt x="4384713" y="4098275"/>
                </a:cubicBezTo>
                <a:cubicBezTo>
                  <a:pt x="4370024" y="4101947"/>
                  <a:pt x="4355204" y="4105131"/>
                  <a:pt x="4340645" y="4109291"/>
                </a:cubicBezTo>
                <a:cubicBezTo>
                  <a:pt x="4314939" y="4116636"/>
                  <a:pt x="4289742" y="4126082"/>
                  <a:pt x="4263527" y="4131325"/>
                </a:cubicBezTo>
                <a:cubicBezTo>
                  <a:pt x="4196913" y="4144648"/>
                  <a:pt x="4045992" y="4150430"/>
                  <a:pt x="3999123" y="4153359"/>
                </a:cubicBezTo>
                <a:cubicBezTo>
                  <a:pt x="3977089" y="4160704"/>
                  <a:pt x="3955963" y="4171771"/>
                  <a:pt x="3933021" y="4175393"/>
                </a:cubicBezTo>
                <a:cubicBezTo>
                  <a:pt x="3885726" y="4182860"/>
                  <a:pt x="3837467" y="4181870"/>
                  <a:pt x="3789802" y="4186409"/>
                </a:cubicBezTo>
                <a:cubicBezTo>
                  <a:pt x="3760328" y="4189216"/>
                  <a:pt x="3731045" y="4193754"/>
                  <a:pt x="3701667" y="4197426"/>
                </a:cubicBezTo>
                <a:cubicBezTo>
                  <a:pt x="3690650" y="4204771"/>
                  <a:pt x="3681518" y="4216483"/>
                  <a:pt x="3668617" y="4219460"/>
                </a:cubicBezTo>
                <a:cubicBezTo>
                  <a:pt x="3632656" y="4227759"/>
                  <a:pt x="3594925" y="4224865"/>
                  <a:pt x="3558448" y="4230477"/>
                </a:cubicBezTo>
                <a:cubicBezTo>
                  <a:pt x="3546970" y="4232243"/>
                  <a:pt x="3536414" y="4237822"/>
                  <a:pt x="3525397" y="4241494"/>
                </a:cubicBezTo>
                <a:cubicBezTo>
                  <a:pt x="3514380" y="4248839"/>
                  <a:pt x="3504745" y="4258879"/>
                  <a:pt x="3492347" y="4263528"/>
                </a:cubicBezTo>
                <a:cubicBezTo>
                  <a:pt x="3474814" y="4270103"/>
                  <a:pt x="3455508" y="4270334"/>
                  <a:pt x="3437262" y="4274544"/>
                </a:cubicBezTo>
                <a:cubicBezTo>
                  <a:pt x="3407755" y="4281353"/>
                  <a:pt x="3377855" y="4287002"/>
                  <a:pt x="3349127" y="4296578"/>
                </a:cubicBezTo>
                <a:cubicBezTo>
                  <a:pt x="3338110" y="4300250"/>
                  <a:pt x="3326950" y="4303517"/>
                  <a:pt x="3316077" y="4307595"/>
                </a:cubicBezTo>
                <a:cubicBezTo>
                  <a:pt x="3295869" y="4315173"/>
                  <a:pt x="3252942" y="4334396"/>
                  <a:pt x="3227942" y="4340646"/>
                </a:cubicBezTo>
                <a:cubicBezTo>
                  <a:pt x="3155390" y="4358784"/>
                  <a:pt x="3116137" y="4356025"/>
                  <a:pt x="3029638" y="4362679"/>
                </a:cubicBezTo>
                <a:cubicBezTo>
                  <a:pt x="2959915" y="4374300"/>
                  <a:pt x="2985875" y="4373696"/>
                  <a:pt x="2952520" y="4373696"/>
                </a:cubicBez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646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</a:t>
            </a:r>
            <a:r>
              <a:rPr lang="en-US" altLang="en-US">
                <a:latin typeface="Consolas" panose="020B0609020204030204" pitchFamily="49" charset="0"/>
                <a:cs typeface="Consolas" panose="020B0609020204030204" pitchFamily="49" charset="0"/>
              </a:rPr>
              <a:t>Driver</a:t>
            </a:r>
            <a:r>
              <a:rPr lang="en-US" altLang="en-US"/>
              <a:t> Class (Included For Reference)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public class Driver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main(String []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Person bob = new Person();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bob.</a:t>
            </a:r>
            <a:r>
              <a:rPr lang="en-US" sz="20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doPersonStuff</a:t>
            </a: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Hero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clark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= new Hero();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clark.doPersonStuff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...</a:t>
            </a: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" r="36857" b="71569"/>
          <a:stretch/>
        </p:blipFill>
        <p:spPr bwMode="auto">
          <a:xfrm>
            <a:off x="4623625" y="2664245"/>
            <a:ext cx="4300038" cy="26440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6" t="19660" r="2449" b="14206"/>
          <a:stretch/>
        </p:blipFill>
        <p:spPr bwMode="auto">
          <a:xfrm>
            <a:off x="547384" y="4320587"/>
            <a:ext cx="8152481" cy="351975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6873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Overridding: Who Do We Call?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Consolas" panose="020B0609020204030204" pitchFamily="49" charset="0"/>
                <a:cs typeface="Consolas" panose="020B0609020204030204" pitchFamily="49" charset="0"/>
              </a:rPr>
              <a:t>bob.doPersonStuff</a:t>
            </a: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clark.doPersonStuff</a:t>
            </a:r>
            <a:r>
              <a:rPr lang="en-US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73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New Term: Binding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When a reference and a method are specified together, binding determines which version of the method is called.</a:t>
            </a:r>
          </a:p>
          <a:p>
            <a:r>
              <a:rPr lang="en-US" altLang="en-US" dirty="0"/>
              <a:t>If neither method overloading nor method overriding are employed then binding is very easy to determine.</a:t>
            </a:r>
          </a:p>
          <a:p>
            <a:endParaRPr lang="en-CA" dirty="0" smtClean="0"/>
          </a:p>
          <a:p>
            <a:endParaRPr lang="en-CA" dirty="0"/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28600" y="3124200"/>
            <a:ext cx="3581400" cy="243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>
                <a:latin typeface="Consolas" pitchFamily="49" charset="0"/>
                <a:cs typeface="Consolas" pitchFamily="49" charset="0"/>
              </a:rPr>
              <a:t>Person jim = new Person();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>
              <a:latin typeface="Consolas" pitchFamily="49" charset="0"/>
              <a:cs typeface="Consolas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>
              <a:latin typeface="Consolas" pitchFamily="49" charset="0"/>
              <a:cs typeface="Consolas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>
              <a:latin typeface="Consolas" pitchFamily="49" charset="0"/>
              <a:cs typeface="Consolas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>
                <a:latin typeface="Consolas" pitchFamily="49" charset="0"/>
                <a:cs typeface="Consolas" pitchFamily="49" charset="0"/>
              </a:rPr>
              <a:t>jim.setAge(27);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648200" y="2844800"/>
            <a:ext cx="4495800" cy="201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>
                <a:latin typeface="Consolas" pitchFamily="49" charset="0"/>
                <a:cs typeface="Consolas" pitchFamily="49" charset="0"/>
              </a:rPr>
              <a:t>public class Person 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>
                <a:latin typeface="Consolas" pitchFamily="49" charset="0"/>
                <a:cs typeface="Consolas" pitchFamily="49" charset="0"/>
              </a:rPr>
              <a:t>    private int age;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>
                <a:latin typeface="Consolas" pitchFamily="49" charset="0"/>
                <a:cs typeface="Consolas" pitchFamily="49" charset="0"/>
              </a:rPr>
              <a:t>    public Person() 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>
                <a:latin typeface="Consolas" pitchFamily="49" charset="0"/>
                <a:cs typeface="Consolas" pitchFamily="49" charset="0"/>
              </a:rPr>
              <a:t>       age = 0;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>
                <a:latin typeface="Consolas" pitchFamily="49" charset="0"/>
                <a:cs typeface="Consolas" pitchFamily="49" charset="0"/>
              </a:rPr>
              <a:t>    }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648200" y="4876800"/>
            <a:ext cx="4495800" cy="160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>
                <a:latin typeface="Consolas" pitchFamily="49" charset="0"/>
                <a:cs typeface="Consolas" pitchFamily="49" charset="0"/>
              </a:rPr>
              <a:t>    public setAge(int anAge) 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>
                <a:latin typeface="Consolas" pitchFamily="49" charset="0"/>
                <a:cs typeface="Consolas" pitchFamily="49" charset="0"/>
              </a:rPr>
              <a:t>        age = anAge;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581400" y="3454400"/>
            <a:ext cx="1676400" cy="406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209800" y="5029200"/>
            <a:ext cx="3048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9563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 build="allAtOnce"/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New Term: </a:t>
            </a:r>
            <a:r>
              <a:rPr lang="en-CA" dirty="0" smtClean="0"/>
              <a:t>Binding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/>
              <a:t>Early </a:t>
            </a:r>
            <a:r>
              <a:rPr lang="en-CA" smtClean="0"/>
              <a:t>binding (overloading): </a:t>
            </a:r>
            <a:r>
              <a:rPr lang="en-CA" dirty="0"/>
              <a:t>determined at compile time (by ‘</a:t>
            </a:r>
            <a:r>
              <a:rPr lang="en-CA" dirty="0" err="1">
                <a:latin typeface="Consolas" panose="020B0609020204030204" pitchFamily="49" charset="0"/>
                <a:cs typeface="Consolas" panose="020B0609020204030204" pitchFamily="49" charset="0"/>
              </a:rPr>
              <a:t>javac</a:t>
            </a:r>
            <a:r>
              <a:rPr lang="en-CA" dirty="0"/>
              <a:t>’)</a:t>
            </a:r>
          </a:p>
          <a:p>
            <a:pPr lvl="1"/>
            <a:r>
              <a:rPr lang="en-CA" dirty="0"/>
              <a:t>Parameter list determines</a:t>
            </a:r>
          </a:p>
          <a:p>
            <a:r>
              <a:rPr lang="en-CA"/>
              <a:t>Late </a:t>
            </a:r>
            <a:r>
              <a:rPr lang="en-CA" smtClean="0"/>
              <a:t>binding (overriding): </a:t>
            </a:r>
            <a:r>
              <a:rPr lang="en-CA" dirty="0"/>
              <a:t>determined at run time (by ‘</a:t>
            </a:r>
            <a:r>
              <a:rPr lang="en-CA" dirty="0">
                <a:latin typeface="Consolas" panose="020B0609020204030204" pitchFamily="49" charset="0"/>
                <a:cs typeface="Consolas" panose="020B0609020204030204" pitchFamily="49" charset="0"/>
              </a:rPr>
              <a:t>java</a:t>
            </a:r>
            <a:r>
              <a:rPr lang="en-CA" dirty="0"/>
              <a:t>’)</a:t>
            </a:r>
          </a:p>
          <a:p>
            <a:pPr lvl="1"/>
            <a:r>
              <a:rPr lang="en-CA" dirty="0"/>
              <a:t>The type of the implicit parameter (“this” reference) determines</a:t>
            </a:r>
          </a:p>
        </p:txBody>
      </p:sp>
    </p:spTree>
    <p:extLst>
      <p:ext uri="{BB962C8B-B14F-4D97-AF65-F5344CB8AC3E}">
        <p14:creationId xmlns:p14="http://schemas.microsoft.com/office/powerpoint/2010/main" val="352199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Method </a:t>
            </a:r>
            <a:r>
              <a:rPr lang="en-US" altLang="en-US" sz="3200" smtClean="0">
                <a:solidFill>
                  <a:srgbClr val="FF0000"/>
                </a:solidFill>
              </a:rPr>
              <a:t>Overloading</a:t>
            </a:r>
            <a:r>
              <a:rPr lang="en-US" altLang="en-US" sz="3200" smtClean="0"/>
              <a:t> Vs. Method Overriding 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114300" indent="-114300">
              <a:tabLst>
                <a:tab pos="476250" algn="l"/>
              </a:tabLst>
            </a:pPr>
            <a:r>
              <a:rPr lang="en-US" altLang="en-US" sz="2400" dirty="0" smtClean="0"/>
              <a:t>Method Overloading (what you should know)</a:t>
            </a:r>
          </a:p>
          <a:p>
            <a:pPr marL="482600" lvl="1" indent="-101600">
              <a:tabLst>
                <a:tab pos="476250" algn="l"/>
              </a:tabLst>
            </a:pPr>
            <a:r>
              <a:rPr lang="en-US" altLang="en-US" sz="2000" dirty="0" smtClean="0"/>
              <a:t>Multiple method implementations for the same class</a:t>
            </a:r>
          </a:p>
          <a:p>
            <a:pPr marL="482600" lvl="1" indent="-101600">
              <a:tabLst>
                <a:tab pos="476250" algn="l"/>
              </a:tabLst>
            </a:pPr>
            <a:r>
              <a:rPr lang="en-US" altLang="en-US" sz="2000" dirty="0" smtClean="0"/>
              <a:t>Each method has the same name but the type, number or order of the parameters is different (signatures are not the same)</a:t>
            </a:r>
          </a:p>
          <a:p>
            <a:pPr marL="482600" lvl="1" indent="-101600">
              <a:tabLst>
                <a:tab pos="476250" algn="l"/>
              </a:tabLst>
            </a:pPr>
            <a:r>
              <a:rPr lang="en-US" altLang="en-US" sz="2000" dirty="0" smtClean="0"/>
              <a:t>The method that is actually called is determined at program </a:t>
            </a:r>
            <a:r>
              <a:rPr lang="en-US" altLang="en-US" sz="2000" i="1" dirty="0" smtClean="0"/>
              <a:t>compile time </a:t>
            </a:r>
            <a:r>
              <a:rPr lang="en-US" altLang="en-US" sz="2000" dirty="0" smtClean="0"/>
              <a:t>(</a:t>
            </a:r>
            <a:r>
              <a:rPr lang="en-US" altLang="en-US" sz="2000" dirty="0" smtClean="0">
                <a:solidFill>
                  <a:srgbClr val="FF0000"/>
                </a:solidFill>
              </a:rPr>
              <a:t>early binding</a:t>
            </a:r>
            <a:r>
              <a:rPr lang="en-US" altLang="en-US" sz="2000" i="1" dirty="0" smtClean="0"/>
              <a:t>)</a:t>
            </a:r>
            <a:r>
              <a:rPr lang="en-US" altLang="en-US" sz="2000" dirty="0" smtClean="0"/>
              <a:t>.</a:t>
            </a:r>
          </a:p>
          <a:p>
            <a:pPr marL="482600" lvl="1" indent="-101600">
              <a:tabLst>
                <a:tab pos="476250" algn="l"/>
              </a:tabLst>
            </a:pPr>
            <a:r>
              <a:rPr lang="en-US" altLang="en-US" sz="2000" dirty="0" smtClean="0"/>
              <a:t>i.e., 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&lt;reference name&gt;.&lt;method name&gt;(parameter list);</a:t>
            </a:r>
          </a:p>
          <a:p>
            <a:pPr marL="114300" indent="-114300">
              <a:tabLst>
                <a:tab pos="476250" algn="l"/>
              </a:tabLst>
            </a:pPr>
            <a:endParaRPr lang="en-US" altLang="en-US" sz="1800" dirty="0" smtClean="0">
              <a:latin typeface="Arial" charset="0"/>
            </a:endParaRP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5410200" y="3457575"/>
            <a:ext cx="3109913" cy="1228725"/>
            <a:chOff x="5562600" y="4038600"/>
            <a:chExt cx="3109913" cy="1228725"/>
          </a:xfrm>
        </p:grpSpPr>
        <p:sp>
          <p:nvSpPr>
            <p:cNvPr id="92165" name="Line 5"/>
            <p:cNvSpPr>
              <a:spLocks noChangeShapeType="1"/>
            </p:cNvSpPr>
            <p:nvPr/>
          </p:nvSpPr>
          <p:spPr bwMode="auto">
            <a:xfrm>
              <a:off x="5562600" y="4038600"/>
              <a:ext cx="1676400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"/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/>
            </a:p>
          </p:txBody>
        </p:sp>
        <p:sp>
          <p:nvSpPr>
            <p:cNvPr id="92166" name="Line 6"/>
            <p:cNvSpPr>
              <a:spLocks noChangeShapeType="1"/>
            </p:cNvSpPr>
            <p:nvPr/>
          </p:nvSpPr>
          <p:spPr bwMode="auto">
            <a:xfrm flipH="1" flipV="1">
              <a:off x="6296025" y="4038600"/>
              <a:ext cx="503238" cy="64770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/>
            </a:p>
          </p:txBody>
        </p:sp>
        <p:sp>
          <p:nvSpPr>
            <p:cNvPr id="92167" name="Text Box 7"/>
            <p:cNvSpPr txBox="1">
              <a:spLocks noChangeArrowheads="1"/>
            </p:cNvSpPr>
            <p:nvPr/>
          </p:nvSpPr>
          <p:spPr bwMode="auto">
            <a:xfrm>
              <a:off x="6440488" y="4686300"/>
              <a:ext cx="2232025" cy="58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FF0000"/>
                  </a:solidFill>
                  <a:latin typeface="Arial" charset="0"/>
                </a:rPr>
                <a:t>Distinguishes overloaded methods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93110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7" grpId="0" build="p" bldLvl="2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Method </a:t>
            </a:r>
            <a:r>
              <a:rPr lang="en-US" altLang="en-US" sz="3200" dirty="0" smtClean="0">
                <a:solidFill>
                  <a:srgbClr val="FF0000"/>
                </a:solidFill>
              </a:rPr>
              <a:t>Overloading</a:t>
            </a:r>
            <a:r>
              <a:rPr lang="en-US" altLang="en-US" sz="3200" dirty="0" smtClean="0"/>
              <a:t> Vs. Method Overriding (2)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altLang="en-US" sz="2400" dirty="0" smtClean="0"/>
              <a:t>Examples of method overloading: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Font typeface="Times New Roman" pitchFamily="18" charset="0"/>
              <a:buNone/>
            </a:pPr>
            <a:endParaRPr lang="en-US" altLang="en-US" sz="1800" dirty="0" smtClean="0">
              <a:latin typeface="Times New Roman" pitchFamily="18" charset="0"/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public class Foo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	   public void display(</a:t>
            </a:r>
            <a:r>
              <a:rPr lang="en-US" altLang="en-US" sz="18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) { }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	   public void display(</a:t>
            </a:r>
            <a:r>
              <a:rPr lang="en-US" altLang="en-US" sz="1800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en-US" sz="18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) { } 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	   public void display(</a:t>
            </a:r>
            <a:r>
              <a:rPr lang="en-US" altLang="en-US" sz="18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char </a:t>
            </a:r>
            <a:r>
              <a:rPr lang="en-US" altLang="en-US" sz="1800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ch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) { } 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Foo f = new Foo ();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Font typeface="Times New Roman" pitchFamily="18" charset="0"/>
              <a:buNone/>
            </a:pP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f.display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  );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Font typeface="Times New Roman" pitchFamily="18" charset="0"/>
              <a:buNone/>
            </a:pP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f.display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en-US" sz="18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10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Font typeface="Times New Roman" pitchFamily="18" charset="0"/>
              <a:buNone/>
            </a:pP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f.display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en-US" sz="18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‘c’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);</a:t>
            </a:r>
          </a:p>
        </p:txBody>
      </p:sp>
      <p:sp>
        <p:nvSpPr>
          <p:cNvPr id="2" name="Rectangle 1"/>
          <p:cNvSpPr/>
          <p:nvPr/>
        </p:nvSpPr>
        <p:spPr>
          <a:xfrm>
            <a:off x="3733800" y="2276285"/>
            <a:ext cx="228600" cy="152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19299" y="4009835"/>
            <a:ext cx="237763" cy="11147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386070" y="4121306"/>
            <a:ext cx="3328930" cy="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5715000" y="2390585"/>
            <a:ext cx="0" cy="1730721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495800" y="2352485"/>
            <a:ext cx="12192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386070" y="4283726"/>
            <a:ext cx="3786130" cy="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6172200" y="2612835"/>
            <a:ext cx="0" cy="1670891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4495800" y="2612835"/>
            <a:ext cx="16764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400300" y="4593960"/>
            <a:ext cx="4381500" cy="75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6781800" y="2834934"/>
            <a:ext cx="0" cy="1759026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4872209" y="2845949"/>
            <a:ext cx="1909591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6781800" y="3255945"/>
            <a:ext cx="17526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</a:rPr>
              <a:t>Binding at compile time (early)</a:t>
            </a:r>
          </a:p>
        </p:txBody>
      </p:sp>
    </p:spTree>
    <p:extLst>
      <p:ext uri="{BB962C8B-B14F-4D97-AF65-F5344CB8AC3E}">
        <p14:creationId xmlns:p14="http://schemas.microsoft.com/office/powerpoint/2010/main" val="1988376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Method Overloading Vs. Method </a:t>
            </a:r>
            <a:r>
              <a:rPr lang="en-US" altLang="en-US" sz="3200" dirty="0" smtClean="0">
                <a:solidFill>
                  <a:schemeClr val="accent2"/>
                </a:solidFill>
              </a:rPr>
              <a:t>Overriding</a:t>
            </a:r>
            <a:r>
              <a:rPr lang="en-US" altLang="en-US" sz="3200" dirty="0" smtClean="0"/>
              <a:t> (3)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114300" indent="-114300">
              <a:tabLst>
                <a:tab pos="476250" algn="l"/>
              </a:tabLst>
            </a:pPr>
            <a:r>
              <a:rPr lang="en-US" altLang="en-US" sz="2400" smtClean="0"/>
              <a:t>Method Overriding</a:t>
            </a:r>
          </a:p>
          <a:p>
            <a:pPr marL="482600" lvl="1" indent="-101600">
              <a:tabLst>
                <a:tab pos="476250" algn="l"/>
              </a:tabLst>
            </a:pPr>
            <a:r>
              <a:rPr lang="en-US" altLang="en-US" sz="2000" smtClean="0"/>
              <a:t>The method is implemented differently between the parent and child classes.</a:t>
            </a:r>
          </a:p>
          <a:p>
            <a:pPr marL="482600" lvl="1" indent="-101600">
              <a:tabLst>
                <a:tab pos="476250" algn="l"/>
              </a:tabLst>
            </a:pPr>
            <a:r>
              <a:rPr lang="en-US" altLang="en-US" sz="2000" smtClean="0"/>
              <a:t>Each method has the same return value, name and parameter list (identical signatures).</a:t>
            </a:r>
          </a:p>
          <a:p>
            <a:pPr marL="482600" lvl="1" indent="-101600">
              <a:tabLst>
                <a:tab pos="476250" algn="l"/>
              </a:tabLst>
            </a:pPr>
            <a:r>
              <a:rPr lang="en-US" altLang="en-US" sz="2000" smtClean="0"/>
              <a:t>The method that is actually called is determined at program </a:t>
            </a:r>
            <a:r>
              <a:rPr lang="en-US" altLang="en-US" sz="2000" i="1" smtClean="0"/>
              <a:t>run time </a:t>
            </a:r>
            <a:r>
              <a:rPr lang="en-US" altLang="en-US" sz="2000" smtClean="0"/>
              <a:t>(late binding).</a:t>
            </a:r>
          </a:p>
          <a:p>
            <a:pPr marL="482600" lvl="1" indent="-101600">
              <a:tabLst>
                <a:tab pos="476250" algn="l"/>
              </a:tabLst>
            </a:pPr>
            <a:r>
              <a:rPr lang="en-US" altLang="en-US" sz="2000" smtClean="0"/>
              <a:t>i.e., &lt;reference name&gt;.&lt;method name&gt; (parameter list);</a:t>
            </a:r>
          </a:p>
          <a:p>
            <a:pPr marL="114300" indent="-114300">
              <a:tabLst>
                <a:tab pos="476250" algn="l"/>
              </a:tabLst>
            </a:pPr>
            <a:endParaRPr lang="en-US" altLang="en-US" sz="2000" smtClean="0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676400" y="3730204"/>
            <a:ext cx="3897313" cy="1717675"/>
            <a:chOff x="1676400" y="4413250"/>
            <a:chExt cx="3897313" cy="1717675"/>
          </a:xfrm>
        </p:grpSpPr>
        <p:sp>
          <p:nvSpPr>
            <p:cNvPr id="94213" name="Line 5"/>
            <p:cNvSpPr>
              <a:spLocks noChangeShapeType="1"/>
            </p:cNvSpPr>
            <p:nvPr/>
          </p:nvSpPr>
          <p:spPr bwMode="auto">
            <a:xfrm>
              <a:off x="1676400" y="4413250"/>
              <a:ext cx="1592263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prstDash val="dash"/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/>
            </a:p>
          </p:txBody>
        </p:sp>
        <p:sp>
          <p:nvSpPr>
            <p:cNvPr id="94214" name="Line 6"/>
            <p:cNvSpPr>
              <a:spLocks noChangeShapeType="1"/>
            </p:cNvSpPr>
            <p:nvPr/>
          </p:nvSpPr>
          <p:spPr bwMode="auto">
            <a:xfrm flipH="1" flipV="1">
              <a:off x="2547938" y="4413250"/>
              <a:ext cx="431800" cy="576263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/>
            </a:p>
          </p:txBody>
        </p:sp>
        <p:sp>
          <p:nvSpPr>
            <p:cNvPr id="94215" name="Text Box 7"/>
            <p:cNvSpPr txBox="1">
              <a:spLocks noChangeArrowheads="1"/>
            </p:cNvSpPr>
            <p:nvPr/>
          </p:nvSpPr>
          <p:spPr bwMode="auto">
            <a:xfrm>
              <a:off x="2693988" y="5060950"/>
              <a:ext cx="2879725" cy="1069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 dirty="0">
                  <a:solidFill>
                    <a:schemeClr val="accent2"/>
                  </a:solidFill>
                  <a:latin typeface="Arial" charset="0"/>
                </a:rPr>
                <a:t>The type of the reference (implicit parameter “this”) distinguishes overridden methods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40998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79" grpId="0" build="p" bldLvl="2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Example Overriding: The Type Of The Reference Determines The Method Called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public class Person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public void </a:t>
            </a:r>
            <a:r>
              <a:rPr lang="en-US" sz="1800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doPersonStuff</a:t>
            </a:r>
            <a:r>
              <a:rPr lang="en-US" sz="18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...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class Hero extends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Person 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void </a:t>
            </a:r>
            <a:r>
              <a:rPr lang="en-US" sz="1800" b="1" dirty="0" err="1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doPersonStuff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...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// Bob is a Person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bob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altLang="en-US" sz="1800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doPersonstuff</a:t>
            </a:r>
            <a:r>
              <a:rPr lang="en-US" altLang="en-US" sz="18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  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defRPr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// Clarke is a Hero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b="1" dirty="0" err="1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clark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altLang="en-US" sz="1800" b="1" dirty="0" err="1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doPersonStuff</a:t>
            </a:r>
            <a:r>
              <a:rPr lang="en-US" altLang="en-US" sz="1800" b="1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altLang="en-US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endParaRPr lang="en-US" sz="1800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25" name="Group 24"/>
          <p:cNvGrpSpPr>
            <a:grpSpLocks/>
          </p:cNvGrpSpPr>
          <p:nvPr/>
        </p:nvGrpSpPr>
        <p:grpSpPr bwMode="auto">
          <a:xfrm>
            <a:off x="3668617" y="3466641"/>
            <a:ext cx="2911110" cy="2251113"/>
            <a:chOff x="3352800" y="3962400"/>
            <a:chExt cx="3200400" cy="2667000"/>
          </a:xfrm>
        </p:grpSpPr>
        <p:cxnSp>
          <p:nvCxnSpPr>
            <p:cNvPr id="9" name="Straight Connector 8"/>
            <p:cNvCxnSpPr/>
            <p:nvPr/>
          </p:nvCxnSpPr>
          <p:spPr>
            <a:xfrm flipV="1">
              <a:off x="3352800" y="6616700"/>
              <a:ext cx="3200400" cy="12700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6553200" y="3962400"/>
              <a:ext cx="0" cy="2654300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H="1">
              <a:off x="4572000" y="3962400"/>
              <a:ext cx="19812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>
            <a:grpSpLocks/>
          </p:cNvGrpSpPr>
          <p:nvPr/>
        </p:nvGrpSpPr>
        <p:grpSpPr bwMode="auto">
          <a:xfrm>
            <a:off x="3227942" y="1542362"/>
            <a:ext cx="5230258" cy="3393196"/>
            <a:chOff x="3048000" y="1676400"/>
            <a:chExt cx="5410200" cy="3962400"/>
          </a:xfrm>
        </p:grpSpPr>
        <p:cxnSp>
          <p:nvCxnSpPr>
            <p:cNvPr id="16" name="Straight Connector 15"/>
            <p:cNvCxnSpPr/>
            <p:nvPr/>
          </p:nvCxnSpPr>
          <p:spPr>
            <a:xfrm flipV="1">
              <a:off x="3048000" y="5626100"/>
              <a:ext cx="5410200" cy="12700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8458200" y="1676400"/>
              <a:ext cx="0" cy="3949700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H="1">
              <a:off x="4572000" y="1676400"/>
              <a:ext cx="38862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99317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New Terminology: Polymorphism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5410200"/>
          </a:xfrm>
        </p:spPr>
        <p:txBody>
          <a:bodyPr/>
          <a:lstStyle/>
          <a:p>
            <a:pPr marL="114300" indent="-114300">
              <a:buFont typeface="Arial" charset="0"/>
              <a:buNone/>
            </a:pPr>
            <a:r>
              <a:rPr lang="en-US" altLang="en-US" smtClean="0">
                <a:latin typeface="Comic Sans MS" pitchFamily="66" charset="0"/>
              </a:rPr>
              <a:t>Poly = many</a:t>
            </a:r>
            <a:r>
              <a:rPr lang="en-US" altLang="en-US" smtClean="0"/>
              <a:t>		</a:t>
            </a:r>
            <a:r>
              <a:rPr lang="en-US" altLang="en-US" smtClean="0">
                <a:latin typeface="Comic Sans MS" pitchFamily="66" charset="0"/>
              </a:rPr>
              <a:t>Morphic = forms</a:t>
            </a:r>
          </a:p>
          <a:p>
            <a:pPr marL="114300" indent="-114300"/>
            <a:r>
              <a:rPr lang="en-US" altLang="en-US" smtClean="0"/>
              <a:t>A polymorphic method has an implementation in the parent class and a different implementation the child class.</a:t>
            </a:r>
          </a:p>
          <a:p>
            <a:pPr marL="114300" indent="-114300"/>
            <a:r>
              <a:rPr lang="en-US" altLang="en-US" smtClean="0"/>
              <a:t>Polymorphism: the specific method called will be automatically be determined without any type checking needed (the type of reference determines which method is called)</a:t>
            </a:r>
          </a:p>
          <a:p>
            <a:pPr marL="114300" indent="-114300"/>
            <a:r>
              <a:rPr lang="en-US" altLang="en-US" smtClean="0"/>
              <a:t>Recall the example: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5445" t="3413" b="26719"/>
          <a:stretch/>
        </p:blipFill>
        <p:spPr>
          <a:xfrm>
            <a:off x="651352" y="4123807"/>
            <a:ext cx="4477011" cy="2646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129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New Terminology: Super-class Vs. Sub-class</a:t>
            </a:r>
          </a:p>
        </p:txBody>
      </p: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155575" y="919163"/>
            <a:ext cx="2686050" cy="5418137"/>
            <a:chOff x="155575" y="919162"/>
            <a:chExt cx="2686050" cy="5418137"/>
          </a:xfrm>
        </p:grpSpPr>
        <p:sp>
          <p:nvSpPr>
            <p:cNvPr id="32782" name="Oval 5"/>
            <p:cNvSpPr>
              <a:spLocks noChangeArrowheads="1"/>
            </p:cNvSpPr>
            <p:nvPr/>
          </p:nvSpPr>
          <p:spPr bwMode="auto">
            <a:xfrm>
              <a:off x="155575" y="919162"/>
              <a:ext cx="2686050" cy="5418137"/>
            </a:xfrm>
            <a:prstGeom prst="ellipse">
              <a:avLst/>
            </a:prstGeom>
            <a:solidFill>
              <a:srgbClr val="FFFFCC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Arial" charset="0"/>
                </a:rPr>
                <a:t>All people 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Arial" charset="0"/>
                </a:rPr>
                <a:t>on the earth</a:t>
              </a:r>
            </a:p>
          </p:txBody>
        </p:sp>
        <p:sp>
          <p:nvSpPr>
            <p:cNvPr id="32783" name="Oval 6"/>
            <p:cNvSpPr>
              <a:spLocks noChangeArrowheads="1"/>
            </p:cNvSpPr>
            <p:nvPr/>
          </p:nvSpPr>
          <p:spPr bwMode="auto">
            <a:xfrm>
              <a:off x="336550" y="3576638"/>
              <a:ext cx="2324100" cy="2062162"/>
            </a:xfrm>
            <a:prstGeom prst="ellipse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Arial" charset="0"/>
                </a:rPr>
                <a:t>All people 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Arial" charset="0"/>
                </a:rPr>
                <a:t>in Canada</a:t>
              </a:r>
            </a:p>
          </p:txBody>
        </p:sp>
        <p:sp>
          <p:nvSpPr>
            <p:cNvPr id="32784" name="Text Box 7"/>
            <p:cNvSpPr txBox="1">
              <a:spLocks noChangeArrowheads="1"/>
            </p:cNvSpPr>
            <p:nvPr/>
          </p:nvSpPr>
          <p:spPr bwMode="auto">
            <a:xfrm>
              <a:off x="727075" y="2443162"/>
              <a:ext cx="1695450" cy="7848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charset="0"/>
                </a:rPr>
                <a:t>(Superset – 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charset="0"/>
                </a:rPr>
                <a:t>Bigger)</a:t>
              </a:r>
            </a:p>
          </p:txBody>
        </p:sp>
        <p:sp>
          <p:nvSpPr>
            <p:cNvPr id="32785" name="Text Box 8"/>
            <p:cNvSpPr txBox="1">
              <a:spLocks noChangeArrowheads="1"/>
            </p:cNvSpPr>
            <p:nvPr/>
          </p:nvSpPr>
          <p:spPr bwMode="auto">
            <a:xfrm>
              <a:off x="866775" y="4751602"/>
              <a:ext cx="141605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charset="0"/>
                </a:rPr>
                <a:t>(Subset - smaller)</a:t>
              </a:r>
            </a:p>
          </p:txBody>
        </p:sp>
      </p:grpSp>
      <p:grpSp>
        <p:nvGrpSpPr>
          <p:cNvPr id="27" name="Group 26"/>
          <p:cNvGrpSpPr>
            <a:grpSpLocks/>
          </p:cNvGrpSpPr>
          <p:nvPr/>
        </p:nvGrpSpPr>
        <p:grpSpPr bwMode="auto">
          <a:xfrm>
            <a:off x="4165600" y="3227388"/>
            <a:ext cx="4457700" cy="3300412"/>
            <a:chOff x="4165600" y="3227992"/>
            <a:chExt cx="4457701" cy="3299807"/>
          </a:xfrm>
        </p:grpSpPr>
        <p:sp>
          <p:nvSpPr>
            <p:cNvPr id="32777" name="AutoShape 11"/>
            <p:cNvSpPr>
              <a:spLocks noChangeArrowheads="1"/>
            </p:cNvSpPr>
            <p:nvPr/>
          </p:nvSpPr>
          <p:spPr bwMode="auto">
            <a:xfrm>
              <a:off x="6167982" y="3227992"/>
              <a:ext cx="383609" cy="287338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</p:spPr>
          <p:txBody>
            <a:bodyPr lIns="93600" tIns="46800" rIns="93600" bIns="46800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charset="0"/>
              </a:endParaRPr>
            </a:p>
          </p:txBody>
        </p:sp>
        <p:sp>
          <p:nvSpPr>
            <p:cNvPr id="32778" name="Line 12"/>
            <p:cNvSpPr>
              <a:spLocks noChangeShapeType="1"/>
            </p:cNvSpPr>
            <p:nvPr/>
          </p:nvSpPr>
          <p:spPr bwMode="auto">
            <a:xfrm flipH="1">
              <a:off x="6359786" y="3515330"/>
              <a:ext cx="0" cy="4216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/>
            </a:p>
          </p:txBody>
        </p:sp>
        <p:sp>
          <p:nvSpPr>
            <p:cNvPr id="32779" name="Rectangle 14"/>
            <p:cNvSpPr>
              <a:spLocks noChangeArrowheads="1"/>
            </p:cNvSpPr>
            <p:nvPr/>
          </p:nvSpPr>
          <p:spPr bwMode="auto">
            <a:xfrm>
              <a:off x="4165600" y="3937000"/>
              <a:ext cx="4457701" cy="259079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Arial" charset="0"/>
                </a:rPr>
                <a:t>Subclass (RadioButton)</a:t>
              </a:r>
            </a:p>
          </p:txBody>
        </p:sp>
        <p:sp>
          <p:nvSpPr>
            <p:cNvPr id="32780" name="Line 15"/>
            <p:cNvSpPr>
              <a:spLocks noChangeShapeType="1"/>
            </p:cNvSpPr>
            <p:nvPr/>
          </p:nvSpPr>
          <p:spPr bwMode="auto">
            <a:xfrm>
              <a:off x="4165600" y="4362450"/>
              <a:ext cx="4455581" cy="63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/>
            </a:p>
          </p:txBody>
        </p:sp>
        <p:pic>
          <p:nvPicPr>
            <p:cNvPr id="32781" name="Picture 1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08737" y="4873769"/>
              <a:ext cx="4267200" cy="7336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2773" name="Group 25"/>
          <p:cNvGrpSpPr>
            <a:grpSpLocks/>
          </p:cNvGrpSpPr>
          <p:nvPr/>
        </p:nvGrpSpPr>
        <p:grpSpPr bwMode="auto">
          <a:xfrm>
            <a:off x="4114800" y="1371600"/>
            <a:ext cx="4460875" cy="1800225"/>
            <a:chOff x="4129875" y="1384605"/>
            <a:chExt cx="4459821" cy="1799732"/>
          </a:xfrm>
        </p:grpSpPr>
        <p:sp>
          <p:nvSpPr>
            <p:cNvPr id="32774" name="Rectangle 10"/>
            <p:cNvSpPr>
              <a:spLocks noChangeArrowheads="1"/>
            </p:cNvSpPr>
            <p:nvPr/>
          </p:nvSpPr>
          <p:spPr bwMode="auto">
            <a:xfrm>
              <a:off x="4129876" y="1384605"/>
              <a:ext cx="4459820" cy="17997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Arial" charset="0"/>
                </a:rPr>
                <a:t>Superclass (Button)</a:t>
              </a:r>
            </a:p>
          </p:txBody>
        </p:sp>
        <p:sp>
          <p:nvSpPr>
            <p:cNvPr id="32775" name="Line 13"/>
            <p:cNvSpPr>
              <a:spLocks noChangeShapeType="1"/>
            </p:cNvSpPr>
            <p:nvPr/>
          </p:nvSpPr>
          <p:spPr bwMode="auto">
            <a:xfrm>
              <a:off x="4129875" y="1816405"/>
              <a:ext cx="445558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/>
            </a:p>
          </p:txBody>
        </p:sp>
        <p:pic>
          <p:nvPicPr>
            <p:cNvPr id="32776" name="Picture 1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0355" y="2004030"/>
              <a:ext cx="3871652" cy="10455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75574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Review: </a:t>
            </a:r>
            <a:r>
              <a:rPr lang="en-US" altLang="en-US" sz="3200" b="1" dirty="0" smtClean="0">
                <a:solidFill>
                  <a:srgbClr val="FF0000"/>
                </a:solidFill>
              </a:rPr>
              <a:t>Association Relation</a:t>
            </a:r>
            <a:r>
              <a:rPr lang="en-US" altLang="en-US" sz="3200" dirty="0" smtClean="0"/>
              <a:t> Between Classes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One type of association relationship is a ‘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has-a</a:t>
            </a:r>
            <a:r>
              <a:rPr lang="en-US" altLang="en-US" sz="2400" dirty="0" smtClean="0"/>
              <a:t>’ relation (also known as “aggregation”).</a:t>
            </a:r>
          </a:p>
          <a:p>
            <a:pPr lvl="1"/>
            <a:r>
              <a:rPr lang="en-US" altLang="en-US" sz="2000" dirty="0" smtClean="0"/>
              <a:t>E.g. 1, A car &lt;</a:t>
            </a:r>
            <a:r>
              <a:rPr lang="en-US" altLang="en-US" sz="2000" dirty="0" smtClean="0">
                <a:solidFill>
                  <a:srgbClr val="FF0000"/>
                </a:solidFill>
              </a:rPr>
              <a:t>has-a</a:t>
            </a:r>
            <a:r>
              <a:rPr lang="en-US" altLang="en-US" sz="2000" dirty="0" smtClean="0"/>
              <a:t>&gt; engine.</a:t>
            </a:r>
          </a:p>
          <a:p>
            <a:pPr lvl="1"/>
            <a:r>
              <a:rPr lang="en-US" altLang="en-US" sz="2000" dirty="0" smtClean="0"/>
              <a:t>E.g. 2, A lecture &lt;</a:t>
            </a:r>
            <a:r>
              <a:rPr lang="en-US" altLang="en-US" sz="2000" dirty="0" smtClean="0">
                <a:solidFill>
                  <a:srgbClr val="FF0000"/>
                </a:solidFill>
              </a:rPr>
              <a:t>has-a</a:t>
            </a:r>
            <a:r>
              <a:rPr lang="en-US" altLang="en-US" sz="2000" dirty="0" smtClean="0"/>
              <a:t>&gt; student.</a:t>
            </a:r>
          </a:p>
          <a:p>
            <a:r>
              <a:rPr lang="en-US" altLang="en-US" sz="2400" dirty="0" smtClean="0"/>
              <a:t>Typically this type of relationship exists between classes when a class is an attribute of another class.</a:t>
            </a:r>
          </a:p>
          <a:p>
            <a:pPr>
              <a:buFontTx/>
              <a:buNone/>
            </a:pPr>
            <a:endParaRPr lang="en-US" altLang="en-US" sz="2400" dirty="0" smtClean="0"/>
          </a:p>
        </p:txBody>
      </p:sp>
      <p:sp>
        <p:nvSpPr>
          <p:cNvPr id="281604" name="Text Box 4"/>
          <p:cNvSpPr txBox="1">
            <a:spLocks noChangeArrowheads="1"/>
          </p:cNvSpPr>
          <p:nvPr/>
        </p:nvSpPr>
        <p:spPr bwMode="auto">
          <a:xfrm>
            <a:off x="762000" y="4038600"/>
            <a:ext cx="38227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public class </a:t>
            </a: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Car {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sz="16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private </a:t>
            </a:r>
            <a:r>
              <a:rPr lang="en-US" altLang="en-US" sz="16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Engine </a:t>
            </a:r>
            <a:r>
              <a:rPr lang="en-US" altLang="en-US" sz="16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anEngine</a:t>
            </a: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sz="16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private </a:t>
            </a:r>
            <a:r>
              <a:rPr lang="en-US" altLang="en-US" sz="16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Lights </a:t>
            </a:r>
            <a:r>
              <a:rPr lang="en-US" altLang="en-US" sz="16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carLights</a:t>
            </a: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sz="1600" b="0" smtClean="0">
                <a:latin typeface="Consolas" panose="020B0609020204030204" pitchFamily="49" charset="0"/>
                <a:cs typeface="Consolas" panose="020B0609020204030204" pitchFamily="49" charset="0"/>
              </a:rPr>
              <a:t>public start() </a:t>
            </a: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endParaRPr lang="en-US" altLang="en-US" sz="1600" b="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spcBef>
                <a:spcPts val="0"/>
              </a:spcBef>
            </a:pPr>
            <a:r>
              <a:rPr lang="en-US" altLang="en-US" sz="1600" b="0" smtClean="0">
                <a:latin typeface="Consolas" panose="020B0609020204030204" pitchFamily="49" charset="0"/>
                <a:cs typeface="Consolas" panose="020B0609020204030204" pitchFamily="49" charset="0"/>
              </a:rPr>
              <a:t>    anEngine.ignite();</a:t>
            </a:r>
            <a:endParaRPr lang="en-US" altLang="en-US" sz="1600" b="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spcBef>
                <a:spcPts val="0"/>
              </a:spcBef>
            </a:pPr>
            <a:r>
              <a:rPr lang="en-US" altLang="en-US" sz="1600" b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sz="1600" b="0" smtClean="0">
                <a:latin typeface="Consolas" panose="020B0609020204030204" pitchFamily="49" charset="0"/>
                <a:cs typeface="Consolas" panose="020B0609020204030204" pitchFamily="49" charset="0"/>
              </a:rPr>
              <a:t>carLight.turnOn();</a:t>
            </a:r>
            <a:endParaRPr lang="en-US" altLang="en-US" sz="1600" b="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spcBef>
                <a:spcPts val="0"/>
              </a:spcBef>
            </a:pP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altLang="en-US" sz="1600" b="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281605" name="Text Box 5"/>
          <p:cNvSpPr txBox="1">
            <a:spLocks noChangeArrowheads="1"/>
          </p:cNvSpPr>
          <p:nvPr/>
        </p:nvSpPr>
        <p:spPr bwMode="auto">
          <a:xfrm>
            <a:off x="4965700" y="4038600"/>
            <a:ext cx="38227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public class </a:t>
            </a: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Engine {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public </a:t>
            </a:r>
            <a:r>
              <a:rPr lang="en-US" altLang="en-US" sz="1600" b="0" err="1">
                <a:latin typeface="Consolas" panose="020B0609020204030204" pitchFamily="49" charset="0"/>
                <a:cs typeface="Consolas" panose="020B0609020204030204" pitchFamily="49" charset="0"/>
              </a:rPr>
              <a:t>boolean</a:t>
            </a:r>
            <a:r>
              <a:rPr lang="en-US" altLang="en-US" sz="1600" b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b="0" smtClean="0">
                <a:latin typeface="Consolas" panose="020B0609020204030204" pitchFamily="49" charset="0"/>
                <a:cs typeface="Consolas" panose="020B0609020204030204" pitchFamily="49" charset="0"/>
              </a:rPr>
              <a:t>ignite() </a:t>
            </a: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{ </a:t>
            </a: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..  }</a:t>
            </a:r>
            <a:endParaRPr lang="en-US" altLang="en-US" sz="1600" b="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281606" name="Text Box 6"/>
          <p:cNvSpPr txBox="1">
            <a:spLocks noChangeArrowheads="1"/>
          </p:cNvSpPr>
          <p:nvPr/>
        </p:nvSpPr>
        <p:spPr bwMode="auto">
          <a:xfrm>
            <a:off x="4927600" y="5300663"/>
            <a:ext cx="35433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public class </a:t>
            </a: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Lights {</a:t>
            </a:r>
            <a:endParaRPr lang="en-US" altLang="en-US" sz="1600" b="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private </a:t>
            </a:r>
            <a:r>
              <a:rPr lang="en-US" altLang="en-US" sz="16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boolean</a:t>
            </a: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isOn</a:t>
            </a: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</a:t>
            </a:r>
            <a:r>
              <a:rPr lang="en-US" altLang="en-US" sz="1600" b="0">
                <a:latin typeface="Consolas" panose="020B0609020204030204" pitchFamily="49" charset="0"/>
                <a:cs typeface="Consolas" panose="020B0609020204030204" pitchFamily="49" charset="0"/>
              </a:rPr>
              <a:t>void </a:t>
            </a:r>
            <a:r>
              <a:rPr lang="en-US" altLang="en-US" sz="1600" b="0" smtClean="0">
                <a:latin typeface="Consolas" panose="020B0609020204030204" pitchFamily="49" charset="0"/>
                <a:cs typeface="Consolas" panose="020B0609020204030204" pitchFamily="49" charset="0"/>
              </a:rPr>
              <a:t>turnOn() </a:t>
            </a: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{ </a:t>
            </a:r>
            <a:endParaRPr lang="en-US" altLang="en-US" sz="1600" b="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altLang="en-US" sz="1600" b="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isOn</a:t>
            </a: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altLang="en-US" sz="1600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;}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1600" b="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1491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‘</a:t>
            </a:r>
            <a:r>
              <a:rPr lang="en-US" altLang="en-US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Super</a:t>
            </a:r>
            <a:r>
              <a:rPr lang="en-US" altLang="en-US" smtClean="0"/>
              <a:t>’ Keyword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en-US" dirty="0" smtClean="0"/>
              <a:t>Used to access the parts of the super-class.</a:t>
            </a:r>
          </a:p>
          <a:p>
            <a:pPr>
              <a:defRPr/>
            </a:pPr>
            <a:r>
              <a:rPr lang="en-US" b="1" dirty="0" smtClean="0"/>
              <a:t>Format</a:t>
            </a:r>
            <a:r>
              <a:rPr lang="en-US" dirty="0" smtClean="0"/>
              <a:t>: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&lt;super&gt;.&lt;</a:t>
            </a:r>
            <a:r>
              <a:rPr lang="en-US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method or attribute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lvl="1">
              <a:defRPr/>
            </a:pPr>
            <a:endParaRPr lang="en-US" dirty="0"/>
          </a:p>
          <a:p>
            <a:pPr>
              <a:defRPr/>
            </a:pPr>
            <a:r>
              <a:rPr lang="en-US" b="1" dirty="0" smtClean="0"/>
              <a:t>Example</a:t>
            </a:r>
            <a:r>
              <a:rPr lang="en-US" dirty="0" smtClean="0"/>
              <a:t>:</a:t>
            </a:r>
          </a:p>
          <a:p>
            <a:pPr marL="225425" lvl="1" indent="0">
              <a:spcBef>
                <a:spcPts val="0"/>
              </a:spcBef>
              <a:buNone/>
            </a:pPr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public </a:t>
            </a:r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void </a:t>
            </a:r>
            <a:r>
              <a:rPr lang="en-US" sz="1800" dirty="0" err="1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doPersonStuff</a:t>
            </a:r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225425" lvl="1" indent="0">
              <a:spcBef>
                <a:spcPts val="0"/>
              </a:spcBef>
              <a:buNone/>
            </a:pPr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{</a:t>
            </a:r>
          </a:p>
          <a:p>
            <a:pPr marL="225425" lvl="1" indent="0">
              <a:spcBef>
                <a:spcPts val="0"/>
              </a:spcBef>
              <a:buNone/>
            </a:pPr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800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800" dirty="0" err="1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("</a:t>
            </a:r>
            <a:r>
              <a:rPr lang="en-US" sz="1800" dirty="0" err="1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Pffff</a:t>
            </a:r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I need not go about mundane</a:t>
            </a:r>
            <a:r>
              <a:rPr lang="en-US" sz="1800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"+</a:t>
            </a:r>
          </a:p>
          <a:p>
            <a:pPr marL="225425" lvl="1" indent="0">
              <a:spcBef>
                <a:spcPts val="0"/>
              </a:spcBef>
              <a:buNone/>
            </a:pPr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     " </a:t>
            </a:r>
            <a:r>
              <a:rPr lang="en-US" sz="1800" dirty="0" err="1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nicities</a:t>
            </a:r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such as eating!");</a:t>
            </a:r>
          </a:p>
          <a:p>
            <a:pPr marL="225425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pPr marL="225425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super.doPersonStuff</a:t>
            </a: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05020" y="5307078"/>
            <a:ext cx="9297417" cy="730165"/>
            <a:chOff x="105020" y="5307078"/>
            <a:chExt cx="9297417" cy="730165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8785"/>
            <a:stretch/>
          </p:blipFill>
          <p:spPr bwMode="auto">
            <a:xfrm>
              <a:off x="105020" y="5524106"/>
              <a:ext cx="6516117" cy="513137"/>
            </a:xfrm>
            <a:prstGeom prst="rect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4" name="Right Brace 3"/>
            <p:cNvSpPr/>
            <p:nvPr/>
          </p:nvSpPr>
          <p:spPr bwMode="auto">
            <a:xfrm>
              <a:off x="6621137" y="5524106"/>
              <a:ext cx="495300" cy="212616"/>
            </a:xfrm>
            <a:prstGeom prst="rightBrace">
              <a:avLst/>
            </a:prstGeom>
            <a:ln w="38100">
              <a:solidFill>
                <a:schemeClr val="accent5">
                  <a:lumMod val="50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4823" name="TextBox 4"/>
            <p:cNvSpPr txBox="1">
              <a:spLocks noChangeArrowheads="1"/>
            </p:cNvSpPr>
            <p:nvPr/>
          </p:nvSpPr>
          <p:spPr bwMode="auto">
            <a:xfrm>
              <a:off x="7116437" y="5307078"/>
              <a:ext cx="2286000" cy="6466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solidFill>
                    <a:schemeClr val="accent5">
                      <a:lumMod val="50000"/>
                    </a:schemeClr>
                  </a:solidFill>
                </a:rPr>
                <a:t>Parent’s version of method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43405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Consolas" pitchFamily="49" charset="0"/>
                <a:cs typeface="Consolas" pitchFamily="49" charset="0"/>
              </a:rPr>
              <a:t>Super</a:t>
            </a:r>
            <a:r>
              <a:rPr lang="en-US" altLang="en-US" smtClean="0">
                <a:cs typeface="Consolas" pitchFamily="49" charset="0"/>
              </a:rPr>
              <a:t> Keyword</a:t>
            </a:r>
            <a:r>
              <a:rPr lang="en-US" altLang="en-US" smtClean="0"/>
              <a:t>: When It’s Needed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You only need this keyword when accessing non-unique methods or attributes (exist in both the super and sub-classes).</a:t>
            </a:r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pPr marL="0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Without the super keyword then the sub-class will be accessed</a:t>
            </a:r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838200" y="2323411"/>
            <a:ext cx="2133600" cy="8001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2000" dirty="0">
                <a:solidFill>
                  <a:srgbClr val="FF0000"/>
                </a:solidFill>
              </a:rPr>
              <a:t>Person</a:t>
            </a:r>
          </a:p>
        </p:txBody>
      </p:sp>
      <p:sp>
        <p:nvSpPr>
          <p:cNvPr id="6" name="Rectangle 5"/>
          <p:cNvSpPr/>
          <p:nvPr/>
        </p:nvSpPr>
        <p:spPr>
          <a:xfrm>
            <a:off x="850900" y="2666311"/>
            <a:ext cx="1676400" cy="314325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ts val="600"/>
              </a:spcBef>
              <a:defRPr/>
            </a:pPr>
            <a:r>
              <a:rPr lang="en-US" sz="1400">
                <a:solidFill>
                  <a:srgbClr val="FF0000"/>
                </a:solidFill>
              </a:rPr>
              <a:t>+</a:t>
            </a:r>
            <a:r>
              <a:rPr lang="en-US" sz="1400" smtClean="0">
                <a:solidFill>
                  <a:srgbClr val="FF0000"/>
                </a:solidFill>
              </a:rPr>
              <a:t>doPersonStuff()</a:t>
            </a:r>
            <a:endParaRPr lang="en-US" sz="1400" dirty="0">
              <a:solidFill>
                <a:srgbClr val="FF0000"/>
              </a:solidFill>
            </a:endParaRPr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812800" y="3899799"/>
            <a:ext cx="2133600" cy="977900"/>
            <a:chOff x="3390900" y="4546600"/>
            <a:chExt cx="2133600" cy="977900"/>
          </a:xfrm>
        </p:grpSpPr>
        <p:sp>
          <p:nvSpPr>
            <p:cNvPr id="8" name="Rectangle 7"/>
            <p:cNvSpPr/>
            <p:nvPr/>
          </p:nvSpPr>
          <p:spPr bwMode="auto">
            <a:xfrm>
              <a:off x="3390900" y="4546600"/>
              <a:ext cx="2133600" cy="9779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chemeClr val="accent5">
                      <a:lumMod val="50000"/>
                    </a:schemeClr>
                  </a:solidFill>
                </a:rPr>
                <a:t>Hero</a:t>
              </a:r>
            </a:p>
          </p:txBody>
        </p:sp>
        <p:cxnSp>
          <p:nvCxnSpPr>
            <p:cNvPr id="9" name="Straight Connector 8"/>
            <p:cNvCxnSpPr/>
            <p:nvPr/>
          </p:nvCxnSpPr>
          <p:spPr bwMode="auto">
            <a:xfrm>
              <a:off x="3390900" y="5022850"/>
              <a:ext cx="2133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1733550" y="3150499"/>
            <a:ext cx="292100" cy="749300"/>
            <a:chOff x="4273550" y="4251325"/>
            <a:chExt cx="292100" cy="749300"/>
          </a:xfrm>
        </p:grpSpPr>
        <p:sp>
          <p:nvSpPr>
            <p:cNvPr id="11" name="Isosceles Triangle 10"/>
            <p:cNvSpPr/>
            <p:nvPr/>
          </p:nvSpPr>
          <p:spPr bwMode="auto">
            <a:xfrm>
              <a:off x="4273550" y="4251325"/>
              <a:ext cx="292100" cy="266700"/>
            </a:xfrm>
            <a:prstGeom prst="triangl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Straight Connector 11"/>
            <p:cNvCxnSpPr>
              <a:stCxn id="11" idx="3"/>
            </p:cNvCxnSpPr>
            <p:nvPr/>
          </p:nvCxnSpPr>
          <p:spPr bwMode="auto">
            <a:xfrm>
              <a:off x="4419600" y="4518025"/>
              <a:ext cx="0" cy="4826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Rectangle 12"/>
          <p:cNvSpPr/>
          <p:nvPr/>
        </p:nvSpPr>
        <p:spPr>
          <a:xfrm>
            <a:off x="850900" y="4388749"/>
            <a:ext cx="1676400" cy="314325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ts val="600"/>
              </a:spcBef>
              <a:defRPr/>
            </a:pPr>
            <a:r>
              <a:rPr lang="en-US" sz="1400">
                <a:solidFill>
                  <a:schemeClr val="accent5">
                    <a:lumMod val="50000"/>
                  </a:schemeClr>
                </a:solidFill>
              </a:rPr>
              <a:t>+</a:t>
            </a:r>
            <a:r>
              <a:rPr lang="en-US" sz="1400" smtClean="0">
                <a:solidFill>
                  <a:schemeClr val="accent5">
                    <a:lumMod val="50000"/>
                  </a:schemeClr>
                </a:solidFill>
              </a:rPr>
              <a:t>doPersonStuff ()</a:t>
            </a:r>
            <a:endParaRPr lang="en-US" sz="1400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2216150" y="2823474"/>
            <a:ext cx="1905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121149" y="2552011"/>
            <a:ext cx="319405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/>
              <a:t>For a ‘Hero’ </a:t>
            </a:r>
            <a:r>
              <a:rPr lang="en-US" altLang="en-US" sz="1800" dirty="0" smtClean="0"/>
              <a:t>to access </a:t>
            </a:r>
            <a:r>
              <a:rPr lang="en-US" altLang="en-US" sz="1800" dirty="0"/>
              <a:t>super class method (use ‘super’) </a:t>
            </a:r>
            <a:r>
              <a:rPr lang="en-US" altLang="en-US" sz="1800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super.doPersonStuff</a:t>
            </a:r>
            <a:r>
              <a:rPr lang="en-US" altLang="en-US" sz="18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()</a:t>
            </a:r>
            <a:endParaRPr lang="en-US" altLang="en-US" sz="1800" dirty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228850" y="4503049"/>
            <a:ext cx="1905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133850" y="4231586"/>
            <a:ext cx="2819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For a ‘Hero’ </a:t>
            </a:r>
            <a:r>
              <a:rPr lang="en-US" altLang="en-US" sz="1800" smtClean="0"/>
              <a:t>to access </a:t>
            </a:r>
            <a:r>
              <a:rPr lang="en-US" altLang="en-US" sz="1800"/>
              <a:t>this </a:t>
            </a:r>
            <a:r>
              <a:rPr lang="en-US" altLang="en-US" sz="1800" smtClean="0"/>
              <a:t>classes </a:t>
            </a:r>
            <a:r>
              <a:rPr lang="en-US" altLang="en-US" sz="1800"/>
              <a:t>version (no super keyword) </a:t>
            </a:r>
            <a:r>
              <a:rPr lang="en-US" altLang="en-US" sz="1800" smtClean="0"/>
              <a:t>  </a:t>
            </a:r>
            <a:r>
              <a:rPr lang="en-US" altLang="en-US" sz="1800" smtClean="0">
                <a:solidFill>
                  <a:schemeClr val="accent5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doPersonStuff()</a:t>
            </a:r>
            <a:endParaRPr lang="en-US" altLang="en-US" sz="1800">
              <a:solidFill>
                <a:schemeClr val="accent5">
                  <a:lumMod val="50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838200" y="2666311"/>
            <a:ext cx="2133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8755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6" grpId="0" animBg="1"/>
      <p:bldP spid="13" grpId="0" animBg="1"/>
      <p:bldP spid="17" grpId="0"/>
      <p:bldP spid="1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Consolas" pitchFamily="49" charset="0"/>
                <a:cs typeface="Consolas" pitchFamily="49" charset="0"/>
              </a:rPr>
              <a:t>Super</a:t>
            </a:r>
            <a:r>
              <a:rPr lang="en-US" altLang="en-US" smtClean="0">
                <a:cs typeface="Consolas" pitchFamily="49" charset="0"/>
              </a:rPr>
              <a:t> Keyword</a:t>
            </a:r>
            <a:r>
              <a:rPr lang="en-US" altLang="en-US" smtClean="0"/>
              <a:t>: When It’s Not Needed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If that method or attribute exists in only one class definition then there is no ambiguity.</a:t>
            </a:r>
          </a:p>
          <a:p>
            <a:endParaRPr lang="en-US" alt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742950" y="2133600"/>
            <a:ext cx="2133600" cy="8001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2000" dirty="0">
                <a:solidFill>
                  <a:srgbClr val="FF0000"/>
                </a:solidFill>
              </a:rPr>
              <a:t>Person</a:t>
            </a:r>
          </a:p>
        </p:txBody>
      </p:sp>
      <p:sp>
        <p:nvSpPr>
          <p:cNvPr id="6" name="Rectangle 5"/>
          <p:cNvSpPr/>
          <p:nvPr/>
        </p:nvSpPr>
        <p:spPr>
          <a:xfrm>
            <a:off x="755650" y="2476500"/>
            <a:ext cx="1676400" cy="314325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ts val="600"/>
              </a:spcBef>
              <a:defRPr/>
            </a:pPr>
            <a:r>
              <a:rPr lang="en-US" sz="1400">
                <a:solidFill>
                  <a:srgbClr val="FF0000"/>
                </a:solidFill>
              </a:rPr>
              <a:t>+</a:t>
            </a:r>
            <a:r>
              <a:rPr lang="en-US" sz="1400" smtClean="0">
                <a:solidFill>
                  <a:srgbClr val="FF0000"/>
                </a:solidFill>
              </a:rPr>
              <a:t>doPersonStuff ()</a:t>
            </a:r>
            <a:endParaRPr lang="en-US" sz="1400" dirty="0">
              <a:solidFill>
                <a:srgbClr val="FF0000"/>
              </a:solidFill>
            </a:endParaRPr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717550" y="3709988"/>
            <a:ext cx="2133600" cy="977900"/>
            <a:chOff x="3390900" y="4546600"/>
            <a:chExt cx="2133600" cy="977900"/>
          </a:xfrm>
        </p:grpSpPr>
        <p:sp>
          <p:nvSpPr>
            <p:cNvPr id="8" name="Rectangle 7"/>
            <p:cNvSpPr/>
            <p:nvPr/>
          </p:nvSpPr>
          <p:spPr bwMode="auto">
            <a:xfrm>
              <a:off x="3390900" y="4546600"/>
              <a:ext cx="2133600" cy="9779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chemeClr val="accent5">
                      <a:lumMod val="50000"/>
                    </a:schemeClr>
                  </a:solidFill>
                </a:rPr>
                <a:t>Hero</a:t>
              </a:r>
            </a:p>
          </p:txBody>
        </p:sp>
        <p:cxnSp>
          <p:nvCxnSpPr>
            <p:cNvPr id="9" name="Straight Connector 8"/>
            <p:cNvCxnSpPr/>
            <p:nvPr/>
          </p:nvCxnSpPr>
          <p:spPr bwMode="auto">
            <a:xfrm>
              <a:off x="3390900" y="5022850"/>
              <a:ext cx="2133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1638300" y="2960688"/>
            <a:ext cx="292100" cy="749300"/>
            <a:chOff x="4273550" y="4251325"/>
            <a:chExt cx="292100" cy="749300"/>
          </a:xfrm>
        </p:grpSpPr>
        <p:sp>
          <p:nvSpPr>
            <p:cNvPr id="11" name="Isosceles Triangle 10"/>
            <p:cNvSpPr/>
            <p:nvPr/>
          </p:nvSpPr>
          <p:spPr bwMode="auto">
            <a:xfrm>
              <a:off x="4273550" y="4251325"/>
              <a:ext cx="292100" cy="266700"/>
            </a:xfrm>
            <a:prstGeom prst="triangl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Straight Connector 11"/>
            <p:cNvCxnSpPr>
              <a:stCxn id="11" idx="3"/>
            </p:cNvCxnSpPr>
            <p:nvPr/>
          </p:nvCxnSpPr>
          <p:spPr bwMode="auto">
            <a:xfrm>
              <a:off x="4419600" y="4518025"/>
              <a:ext cx="0" cy="4826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Rectangle 12"/>
          <p:cNvSpPr/>
          <p:nvPr/>
        </p:nvSpPr>
        <p:spPr>
          <a:xfrm>
            <a:off x="755650" y="4198938"/>
            <a:ext cx="1676400" cy="314325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ts val="600"/>
              </a:spcBef>
              <a:defRPr/>
            </a:pP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+</a:t>
            </a:r>
            <a:r>
              <a:rPr lang="en-US" sz="1400" dirty="0" err="1">
                <a:solidFill>
                  <a:schemeClr val="accent5">
                    <a:lumMod val="50000"/>
                  </a:schemeClr>
                </a:solidFill>
              </a:rPr>
              <a:t>doHeroStuff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 ()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2171700" y="2581275"/>
            <a:ext cx="1905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076700" y="2309813"/>
            <a:ext cx="4090270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/>
              <a:t>For a ‘Hero’ </a:t>
            </a:r>
            <a:r>
              <a:rPr lang="en-US" altLang="en-US" sz="1800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doPersonStuff</a:t>
            </a:r>
            <a:r>
              <a:rPr lang="en-US" altLang="en-US" sz="18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(No such method in class Hero to be confused with this method).</a:t>
            </a:r>
            <a:endParaRPr lang="en-US" altLang="en-US" sz="1800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2133600" y="4313238"/>
            <a:ext cx="1905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038600" y="4041775"/>
            <a:ext cx="2362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For a ‘Hero’  </a:t>
            </a:r>
            <a:r>
              <a:rPr lang="en-US" altLang="en-US" sz="1800">
                <a:solidFill>
                  <a:schemeClr val="accent5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doHeroStuff()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742950" y="2476500"/>
            <a:ext cx="2133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9229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13" grpId="0" animBg="1"/>
      <p:bldP spid="15" grpId="0"/>
      <p:bldP spid="1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Something Especially Good?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Note: There Is No 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Super.Super</a:t>
            </a:r>
            <a:r>
              <a:rPr lang="en-US" altLang="en-US" smtClean="0"/>
              <a:t> In Java</a:t>
            </a:r>
          </a:p>
        </p:txBody>
      </p:sp>
    </p:spTree>
    <p:extLst>
      <p:ext uri="{BB962C8B-B14F-4D97-AF65-F5344CB8AC3E}">
        <p14:creationId xmlns:p14="http://schemas.microsoft.com/office/powerpoint/2010/main" val="5390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Using The </a:t>
            </a: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Super</a:t>
            </a:r>
            <a:r>
              <a:rPr lang="en-US" smtClean="0"/>
              <a:t> Keword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Location of the complete example:</a:t>
            </a:r>
          </a:p>
          <a:p>
            <a:pPr lvl="1"/>
            <a:r>
              <a:rPr lang="en-US" altLang="en-US" dirty="0">
                <a:latin typeface="Consolas" pitchFamily="49" charset="0"/>
                <a:cs typeface="Consolas" pitchFamily="49" charset="0"/>
              </a:rPr>
              <a:t>/</a:t>
            </a: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home/219/examples/hierarchies/3super</a:t>
            </a:r>
          </a:p>
          <a:p>
            <a:pPr lvl="1"/>
            <a:endParaRPr lang="en-US" altLang="en-US" dirty="0">
              <a:latin typeface="Consolas" pitchFamily="49" charset="0"/>
              <a:cs typeface="Consolas" pitchFamily="49" charset="0"/>
            </a:endParaRPr>
          </a:p>
          <a:p>
            <a:pPr lvl="1"/>
            <a:r>
              <a:rPr lang="en-US" altLang="en-US" dirty="0" smtClean="0">
                <a:cs typeface="Consolas" pitchFamily="49" charset="0"/>
              </a:rPr>
              <a:t>Note: this example illustrated the use of the 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super</a:t>
            </a:r>
            <a:r>
              <a:rPr lang="en-US" altLang="en-US" dirty="0" smtClean="0">
                <a:cs typeface="Consolas" pitchFamily="49" charset="0"/>
              </a:rPr>
              <a:t> keyword in conjunction with a method “</a:t>
            </a:r>
            <a:r>
              <a:rPr lang="en-US" alt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doPersonStuff</a:t>
            </a:r>
            <a:r>
              <a:rPr lang="en-US" altLang="en-US" dirty="0" smtClean="0">
                <a:cs typeface="Consolas" pitchFamily="49" charset="0"/>
              </a:rPr>
              <a:t>”.</a:t>
            </a:r>
          </a:p>
          <a:p>
            <a:pPr lvl="1"/>
            <a:r>
              <a:rPr lang="en-US" altLang="en-US" dirty="0" smtClean="0">
                <a:cs typeface="Consolas" pitchFamily="49" charset="0"/>
              </a:rPr>
              <a:t>As long as access permissions allow it, </a:t>
            </a:r>
            <a:r>
              <a:rPr lang="en-US" altLang="en-US" i="1" dirty="0" smtClean="0">
                <a:cs typeface="Consolas" pitchFamily="49" charset="0"/>
              </a:rPr>
              <a:t>any attribute or method in the super class can be accessed in the same way </a:t>
            </a:r>
            <a:r>
              <a:rPr lang="en-US" altLang="en-US" dirty="0" smtClean="0">
                <a:cs typeface="Consolas" pitchFamily="49" charset="0"/>
              </a:rPr>
              <a:t>using the ‘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super</a:t>
            </a:r>
            <a:r>
              <a:rPr lang="en-US" altLang="en-US" dirty="0" smtClean="0">
                <a:cs typeface="Consolas" pitchFamily="49" charset="0"/>
              </a:rPr>
              <a:t>’ keyword.</a:t>
            </a:r>
            <a:endParaRPr lang="en-US" altLang="en-US" dirty="0"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23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Class </a:t>
            </a: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Hero</a:t>
            </a:r>
            <a:r>
              <a:rPr lang="en-US" smtClean="0"/>
              <a:t>: Using The </a:t>
            </a: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Super</a:t>
            </a:r>
            <a:r>
              <a:rPr lang="en-US" smtClean="0"/>
              <a:t> Keyword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public class Hero extends Person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public void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doPersonStuff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b="1" dirty="0" err="1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("</a:t>
            </a:r>
            <a:r>
              <a:rPr lang="en-US" sz="1800" b="1" dirty="0" err="1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Pffff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I need not go about mundane" +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      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 </a:t>
            </a:r>
            <a:r>
              <a:rPr lang="en-US" sz="1800" b="1" dirty="0" err="1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nicities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such as eating!");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timeDelay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super.</a:t>
            </a:r>
            <a:r>
              <a:rPr lang="en-US" sz="1800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doPersonStuff</a:t>
            </a: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timeDelay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Hero specific output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sz="1800" b="1" dirty="0" err="1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("...well actually I do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:$");       </a:t>
            </a:r>
            <a:endParaRPr lang="en-US" sz="1800" b="1" dirty="0">
              <a:solidFill>
                <a:schemeClr val="accent1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private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void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timeDelay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final long DELAY_TIME = 1999999999;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for (long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0;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&lt;= DELAY_TIME;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++);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Freeform 3"/>
          <p:cNvSpPr/>
          <p:nvPr/>
        </p:nvSpPr>
        <p:spPr bwMode="auto">
          <a:xfrm>
            <a:off x="429658" y="3018621"/>
            <a:ext cx="1112703" cy="1941685"/>
          </a:xfrm>
          <a:custGeom>
            <a:avLst/>
            <a:gdLst>
              <a:gd name="connsiteX0" fmla="*/ 1112703 w 1112703"/>
              <a:gd name="connsiteY0" fmla="*/ 0 h 1594736"/>
              <a:gd name="connsiteX1" fmla="*/ 638978 w 1112703"/>
              <a:gd name="connsiteY1" fmla="*/ 22033 h 1594736"/>
              <a:gd name="connsiteX2" fmla="*/ 572877 w 1112703"/>
              <a:gd name="connsiteY2" fmla="*/ 55084 h 1594736"/>
              <a:gd name="connsiteX3" fmla="*/ 495759 w 1112703"/>
              <a:gd name="connsiteY3" fmla="*/ 66101 h 1594736"/>
              <a:gd name="connsiteX4" fmla="*/ 418641 w 1112703"/>
              <a:gd name="connsiteY4" fmla="*/ 99151 h 1594736"/>
              <a:gd name="connsiteX5" fmla="*/ 341523 w 1112703"/>
              <a:gd name="connsiteY5" fmla="*/ 176270 h 1594736"/>
              <a:gd name="connsiteX6" fmla="*/ 308472 w 1112703"/>
              <a:gd name="connsiteY6" fmla="*/ 198303 h 1594736"/>
              <a:gd name="connsiteX7" fmla="*/ 264405 w 1112703"/>
              <a:gd name="connsiteY7" fmla="*/ 264405 h 1594736"/>
              <a:gd name="connsiteX8" fmla="*/ 209320 w 1112703"/>
              <a:gd name="connsiteY8" fmla="*/ 330506 h 1594736"/>
              <a:gd name="connsiteX9" fmla="*/ 187287 w 1112703"/>
              <a:gd name="connsiteY9" fmla="*/ 429658 h 1594736"/>
              <a:gd name="connsiteX10" fmla="*/ 143219 w 1112703"/>
              <a:gd name="connsiteY10" fmla="*/ 473725 h 1594736"/>
              <a:gd name="connsiteX11" fmla="*/ 66101 w 1112703"/>
              <a:gd name="connsiteY11" fmla="*/ 572877 h 1594736"/>
              <a:gd name="connsiteX12" fmla="*/ 44067 w 1112703"/>
              <a:gd name="connsiteY12" fmla="*/ 605927 h 1594736"/>
              <a:gd name="connsiteX13" fmla="*/ 0 w 1112703"/>
              <a:gd name="connsiteY13" fmla="*/ 649995 h 1594736"/>
              <a:gd name="connsiteX14" fmla="*/ 22034 w 1112703"/>
              <a:gd name="connsiteY14" fmla="*/ 1068636 h 1594736"/>
              <a:gd name="connsiteX15" fmla="*/ 33050 w 1112703"/>
              <a:gd name="connsiteY15" fmla="*/ 1112703 h 1594736"/>
              <a:gd name="connsiteX16" fmla="*/ 55084 w 1112703"/>
              <a:gd name="connsiteY16" fmla="*/ 1145754 h 1594736"/>
              <a:gd name="connsiteX17" fmla="*/ 77118 w 1112703"/>
              <a:gd name="connsiteY17" fmla="*/ 1189821 h 1594736"/>
              <a:gd name="connsiteX18" fmla="*/ 121185 w 1112703"/>
              <a:gd name="connsiteY18" fmla="*/ 1255923 h 1594736"/>
              <a:gd name="connsiteX19" fmla="*/ 143219 w 1112703"/>
              <a:gd name="connsiteY19" fmla="*/ 1322024 h 1594736"/>
              <a:gd name="connsiteX20" fmla="*/ 154236 w 1112703"/>
              <a:gd name="connsiteY20" fmla="*/ 1355074 h 1594736"/>
              <a:gd name="connsiteX21" fmla="*/ 187287 w 1112703"/>
              <a:gd name="connsiteY21" fmla="*/ 1388125 h 1594736"/>
              <a:gd name="connsiteX22" fmla="*/ 209320 w 1112703"/>
              <a:gd name="connsiteY22" fmla="*/ 1421176 h 1594736"/>
              <a:gd name="connsiteX23" fmla="*/ 220337 w 1112703"/>
              <a:gd name="connsiteY23" fmla="*/ 1454226 h 1594736"/>
              <a:gd name="connsiteX24" fmla="*/ 253388 w 1112703"/>
              <a:gd name="connsiteY24" fmla="*/ 1476260 h 1594736"/>
              <a:gd name="connsiteX25" fmla="*/ 297455 w 1112703"/>
              <a:gd name="connsiteY25" fmla="*/ 1542361 h 1594736"/>
              <a:gd name="connsiteX26" fmla="*/ 363556 w 1112703"/>
              <a:gd name="connsiteY26" fmla="*/ 1586429 h 1594736"/>
              <a:gd name="connsiteX27" fmla="*/ 539826 w 1112703"/>
              <a:gd name="connsiteY27" fmla="*/ 1542361 h 1594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12703" h="1594736">
                <a:moveTo>
                  <a:pt x="1112703" y="0"/>
                </a:moveTo>
                <a:lnTo>
                  <a:pt x="638978" y="22033"/>
                </a:lnTo>
                <a:cubicBezTo>
                  <a:pt x="586952" y="25426"/>
                  <a:pt x="622904" y="40076"/>
                  <a:pt x="572877" y="55084"/>
                </a:cubicBezTo>
                <a:cubicBezTo>
                  <a:pt x="548005" y="62546"/>
                  <a:pt x="521465" y="62429"/>
                  <a:pt x="495759" y="66101"/>
                </a:cubicBezTo>
                <a:cubicBezTo>
                  <a:pt x="472399" y="73888"/>
                  <a:pt x="437358" y="83837"/>
                  <a:pt x="418641" y="99151"/>
                </a:cubicBezTo>
                <a:cubicBezTo>
                  <a:pt x="390505" y="122172"/>
                  <a:pt x="371772" y="156105"/>
                  <a:pt x="341523" y="176270"/>
                </a:cubicBezTo>
                <a:lnTo>
                  <a:pt x="308472" y="198303"/>
                </a:lnTo>
                <a:cubicBezTo>
                  <a:pt x="289111" y="256385"/>
                  <a:pt x="310250" y="209390"/>
                  <a:pt x="264405" y="264405"/>
                </a:cubicBezTo>
                <a:cubicBezTo>
                  <a:pt x="187722" y="356425"/>
                  <a:pt x="305870" y="233956"/>
                  <a:pt x="209320" y="330506"/>
                </a:cubicBezTo>
                <a:cubicBezTo>
                  <a:pt x="208916" y="332524"/>
                  <a:pt x="191861" y="422340"/>
                  <a:pt x="187287" y="429658"/>
                </a:cubicBezTo>
                <a:cubicBezTo>
                  <a:pt x="176277" y="447274"/>
                  <a:pt x="156638" y="457867"/>
                  <a:pt x="143219" y="473725"/>
                </a:cubicBezTo>
                <a:cubicBezTo>
                  <a:pt x="116173" y="505688"/>
                  <a:pt x="89327" y="538039"/>
                  <a:pt x="66101" y="572877"/>
                </a:cubicBezTo>
                <a:cubicBezTo>
                  <a:pt x="58756" y="583894"/>
                  <a:pt x="52684" y="595874"/>
                  <a:pt x="44067" y="605927"/>
                </a:cubicBezTo>
                <a:cubicBezTo>
                  <a:pt x="30548" y="621700"/>
                  <a:pt x="14689" y="635306"/>
                  <a:pt x="0" y="649995"/>
                </a:cubicBezTo>
                <a:cubicBezTo>
                  <a:pt x="5800" y="835605"/>
                  <a:pt x="-7188" y="922521"/>
                  <a:pt x="22034" y="1068636"/>
                </a:cubicBezTo>
                <a:cubicBezTo>
                  <a:pt x="25003" y="1083483"/>
                  <a:pt x="27086" y="1098786"/>
                  <a:pt x="33050" y="1112703"/>
                </a:cubicBezTo>
                <a:cubicBezTo>
                  <a:pt x="38266" y="1124873"/>
                  <a:pt x="48515" y="1134258"/>
                  <a:pt x="55084" y="1145754"/>
                </a:cubicBezTo>
                <a:cubicBezTo>
                  <a:pt x="63232" y="1160013"/>
                  <a:pt x="68669" y="1175738"/>
                  <a:pt x="77118" y="1189821"/>
                </a:cubicBezTo>
                <a:cubicBezTo>
                  <a:pt x="90743" y="1212529"/>
                  <a:pt x="112811" y="1230801"/>
                  <a:pt x="121185" y="1255923"/>
                </a:cubicBezTo>
                <a:lnTo>
                  <a:pt x="143219" y="1322024"/>
                </a:lnTo>
                <a:cubicBezTo>
                  <a:pt x="146891" y="1333041"/>
                  <a:pt x="146025" y="1346863"/>
                  <a:pt x="154236" y="1355074"/>
                </a:cubicBezTo>
                <a:cubicBezTo>
                  <a:pt x="165253" y="1366091"/>
                  <a:pt x="177313" y="1376156"/>
                  <a:pt x="187287" y="1388125"/>
                </a:cubicBezTo>
                <a:cubicBezTo>
                  <a:pt x="195763" y="1398297"/>
                  <a:pt x="203399" y="1409333"/>
                  <a:pt x="209320" y="1421176"/>
                </a:cubicBezTo>
                <a:cubicBezTo>
                  <a:pt x="214513" y="1431563"/>
                  <a:pt x="213083" y="1445158"/>
                  <a:pt x="220337" y="1454226"/>
                </a:cubicBezTo>
                <a:cubicBezTo>
                  <a:pt x="228609" y="1464565"/>
                  <a:pt x="242371" y="1468915"/>
                  <a:pt x="253388" y="1476260"/>
                </a:cubicBezTo>
                <a:cubicBezTo>
                  <a:pt x="268077" y="1498294"/>
                  <a:pt x="275421" y="1527672"/>
                  <a:pt x="297455" y="1542361"/>
                </a:cubicBezTo>
                <a:lnTo>
                  <a:pt x="363556" y="1586429"/>
                </a:lnTo>
                <a:cubicBezTo>
                  <a:pt x="550822" y="1574725"/>
                  <a:pt x="539826" y="1634283"/>
                  <a:pt x="539826" y="1542361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4311956" y="2780476"/>
            <a:ext cx="4832044" cy="816159"/>
            <a:chOff x="4311956" y="2780476"/>
            <a:chExt cx="4832044" cy="816159"/>
          </a:xfrm>
        </p:grpSpPr>
        <p:sp>
          <p:nvSpPr>
            <p:cNvPr id="5" name="Freeform 4"/>
            <p:cNvSpPr/>
            <p:nvPr/>
          </p:nvSpPr>
          <p:spPr bwMode="auto">
            <a:xfrm>
              <a:off x="4311956" y="3131507"/>
              <a:ext cx="491319" cy="129869"/>
            </a:xfrm>
            <a:custGeom>
              <a:avLst/>
              <a:gdLst>
                <a:gd name="connsiteX0" fmla="*/ 0 w 583894"/>
                <a:gd name="connsiteY0" fmla="*/ 132202 h 143405"/>
                <a:gd name="connsiteX1" fmla="*/ 121186 w 583894"/>
                <a:gd name="connsiteY1" fmla="*/ 110169 h 143405"/>
                <a:gd name="connsiteX2" fmla="*/ 176270 w 583894"/>
                <a:gd name="connsiteY2" fmla="*/ 99152 h 143405"/>
                <a:gd name="connsiteX3" fmla="*/ 220338 w 583894"/>
                <a:gd name="connsiteY3" fmla="*/ 88135 h 143405"/>
                <a:gd name="connsiteX4" fmla="*/ 385591 w 583894"/>
                <a:gd name="connsiteY4" fmla="*/ 44067 h 143405"/>
                <a:gd name="connsiteX5" fmla="*/ 462709 w 583894"/>
                <a:gd name="connsiteY5" fmla="*/ 22034 h 143405"/>
                <a:gd name="connsiteX6" fmla="*/ 550844 w 583894"/>
                <a:gd name="connsiteY6" fmla="*/ 11017 h 143405"/>
                <a:gd name="connsiteX7" fmla="*/ 583894 w 583894"/>
                <a:gd name="connsiteY7" fmla="*/ 0 h 143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83894" h="143405">
                  <a:moveTo>
                    <a:pt x="0" y="132202"/>
                  </a:moveTo>
                  <a:cubicBezTo>
                    <a:pt x="94477" y="151097"/>
                    <a:pt x="18293" y="147584"/>
                    <a:pt x="121186" y="110169"/>
                  </a:cubicBezTo>
                  <a:cubicBezTo>
                    <a:pt x="138784" y="103770"/>
                    <a:pt x="157991" y="103214"/>
                    <a:pt x="176270" y="99152"/>
                  </a:cubicBezTo>
                  <a:cubicBezTo>
                    <a:pt x="191051" y="95867"/>
                    <a:pt x="205649" y="91807"/>
                    <a:pt x="220338" y="88135"/>
                  </a:cubicBezTo>
                  <a:cubicBezTo>
                    <a:pt x="312080" y="26972"/>
                    <a:pt x="167714" y="116688"/>
                    <a:pt x="385591" y="44067"/>
                  </a:cubicBezTo>
                  <a:cubicBezTo>
                    <a:pt x="411784" y="35336"/>
                    <a:pt x="435045" y="26645"/>
                    <a:pt x="462709" y="22034"/>
                  </a:cubicBezTo>
                  <a:cubicBezTo>
                    <a:pt x="491913" y="17167"/>
                    <a:pt x="521466" y="14689"/>
                    <a:pt x="550844" y="11017"/>
                  </a:cubicBezTo>
                  <a:lnTo>
                    <a:pt x="583894" y="0"/>
                  </a:lnTo>
                </a:path>
              </a:pathLst>
            </a:cu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3"/>
            <a:srcRect r="4596"/>
            <a:stretch/>
          </p:blipFill>
          <p:spPr>
            <a:xfrm>
              <a:off x="4803275" y="2782711"/>
              <a:ext cx="4340725" cy="813924"/>
            </a:xfrm>
            <a:prstGeom prst="rect">
              <a:avLst/>
            </a:prstGeom>
            <a:ln w="38100">
              <a:solidFill>
                <a:srgbClr val="FF0000"/>
              </a:solidFill>
            </a:ln>
          </p:spPr>
        </p:pic>
        <p:sp>
          <p:nvSpPr>
            <p:cNvPr id="8" name="Rectangle 7"/>
            <p:cNvSpPr/>
            <p:nvPr/>
          </p:nvSpPr>
          <p:spPr bwMode="auto">
            <a:xfrm>
              <a:off x="6774007" y="2780476"/>
              <a:ext cx="1889535" cy="238145"/>
            </a:xfrm>
            <a:prstGeom prst="rect">
              <a:avLst/>
            </a:prstGeom>
            <a:noFill/>
            <a:ln w="38100" cap="flat" cmpd="sng" algn="ctr">
              <a:noFill/>
              <a:prstDash val="solid"/>
              <a:round/>
              <a:headEnd type="none" w="sm" len="sm"/>
              <a:tailEnd type="none"/>
            </a:ln>
            <a:effectLst/>
          </p:spPr>
          <p:txBody>
            <a:bodyPr rtlCol="0" anchor="t" anchorCtr="0"/>
            <a:lstStyle/>
            <a:p>
              <a:pPr algn="ctr"/>
              <a:r>
                <a:rPr lang="en-CA" sz="1600" dirty="0" smtClean="0">
                  <a:solidFill>
                    <a:schemeClr val="bg1">
                      <a:lumMod val="20000"/>
                      <a:lumOff val="80000"/>
                    </a:schemeClr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For any Person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62159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Using The Super Keyword Again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fourth example illustrates the use of this keyword with the constructor and the (new to this example)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toString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dirty="0" smtClean="0"/>
              <a:t> method</a:t>
            </a:r>
          </a:p>
          <a:p>
            <a:r>
              <a:rPr lang="en-US" dirty="0" smtClean="0"/>
              <a:t>Note how the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toString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</a:t>
            </a:r>
            <a:r>
              <a:rPr lang="en-US" dirty="0" smtClean="0"/>
              <a:t>method delegates some behavior to the parent class and implements some of the behaviors in the child class.</a:t>
            </a:r>
          </a:p>
          <a:p>
            <a:r>
              <a:rPr lang="en-US" altLang="en-US" dirty="0"/>
              <a:t>Location of the full example:</a:t>
            </a:r>
          </a:p>
          <a:p>
            <a:pPr marL="342900" lvl="1" indent="0">
              <a:buFont typeface="Arial" charset="0"/>
              <a:buNone/>
            </a:pPr>
            <a:r>
              <a:rPr lang="en-US" altLang="en-US" dirty="0">
                <a:latin typeface="Consolas" pitchFamily="49" charset="0"/>
                <a:cs typeface="Consolas" pitchFamily="49" charset="0"/>
              </a:rPr>
              <a:t>/</a:t>
            </a: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home/219/examples/hierarchies/4superConstructors</a:t>
            </a:r>
            <a:endParaRPr lang="en-US" altLang="en-US" dirty="0">
              <a:latin typeface="Consolas" pitchFamily="49" charset="0"/>
              <a:cs typeface="Consolas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24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Class </a:t>
            </a: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Person</a:t>
            </a:r>
            <a:endParaRPr lang="en-US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public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class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Person {</a:t>
            </a:r>
            <a:endParaRPr lang="en-US" sz="18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private int age;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public Person()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age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public Person(int anAge)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age = anAge;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public void doPersonStuff()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System.out.println("Eat, sleep, drink, execrete, be" +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" fruitful");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</p:txBody>
      </p:sp>
    </p:spTree>
    <p:extLst>
      <p:ext uri="{BB962C8B-B14F-4D97-AF65-F5344CB8AC3E}">
        <p14:creationId xmlns:p14="http://schemas.microsoft.com/office/powerpoint/2010/main" val="220878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 </a:t>
            </a: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Person</a:t>
            </a:r>
            <a:r>
              <a:rPr lang="en-US" smtClean="0">
                <a:cs typeface="Consolas" panose="020B0609020204030204" pitchFamily="49" charset="0"/>
              </a:rPr>
              <a:t> (2)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b="1" smtClean="0">
                <a:latin typeface="Consolas" panose="020B0609020204030204" pitchFamily="49" charset="0"/>
                <a:cs typeface="Consolas" panose="020B0609020204030204" pitchFamily="49" charset="0"/>
              </a:rPr>
              <a:t>   // NEW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1" smtClean="0">
                <a:latin typeface="Consolas" panose="020B0609020204030204" pitchFamily="49" charset="0"/>
                <a:cs typeface="Consolas" panose="020B0609020204030204" pitchFamily="49" charset="0"/>
              </a:rPr>
              <a:t>  public </a:t>
            </a:r>
            <a:r>
              <a:rPr lang="en-US" sz="1800" b="1">
                <a:latin typeface="Consolas" panose="020B0609020204030204" pitchFamily="49" charset="0"/>
                <a:cs typeface="Consolas" panose="020B0609020204030204" pitchFamily="49" charset="0"/>
              </a:rPr>
              <a:t>String toString()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>
                <a:latin typeface="Consolas" panose="020B0609020204030204" pitchFamily="49" charset="0"/>
                <a:cs typeface="Consolas" panose="020B0609020204030204" pitchFamily="49" charset="0"/>
              </a:rPr>
              <a:t>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>
                <a:latin typeface="Consolas" panose="020B0609020204030204" pitchFamily="49" charset="0"/>
                <a:cs typeface="Consolas" panose="020B0609020204030204" pitchFamily="49" charset="0"/>
              </a:rPr>
              <a:t>       String s = "";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>
                <a:latin typeface="Consolas" panose="020B0609020204030204" pitchFamily="49" charset="0"/>
                <a:cs typeface="Consolas" panose="020B0609020204030204" pitchFamily="49" charset="0"/>
              </a:rPr>
              <a:t>       s = s + "Age of the person: " + age;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>
                <a:latin typeface="Consolas" panose="020B0609020204030204" pitchFamily="49" charset="0"/>
                <a:cs typeface="Consolas" panose="020B0609020204030204" pitchFamily="49" charset="0"/>
              </a:rPr>
              <a:t>       return(s);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sz="180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98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Hero: Using </a:t>
            </a:r>
            <a:r>
              <a:rPr lang="en-US" altLang="en-US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Super()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public class Hero extends Person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private int heroicCount;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Hero() 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en-US" sz="180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super()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heroicCount = 0;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Hero(int anAge) 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en-US" sz="180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super(anAge)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heroicCount = 0;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void doHeroStuff() 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...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heroicCount++;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566930" y="1219200"/>
            <a:ext cx="5522970" cy="1468916"/>
            <a:chOff x="2566930" y="1219200"/>
            <a:chExt cx="5522970" cy="1468916"/>
          </a:xfrm>
        </p:grpSpPr>
        <p:sp>
          <p:nvSpPr>
            <p:cNvPr id="43012" name="Rectangle 3"/>
            <p:cNvSpPr>
              <a:spLocks noChangeArrowheads="1"/>
            </p:cNvSpPr>
            <p:nvPr/>
          </p:nvSpPr>
          <p:spPr bwMode="auto">
            <a:xfrm>
              <a:off x="5486400" y="1219200"/>
              <a:ext cx="2603500" cy="1200150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Consolas" pitchFamily="49" charset="0"/>
                  <a:cs typeface="Consolas" pitchFamily="49" charset="0"/>
                </a:rPr>
                <a:t> public Person() {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Consolas" pitchFamily="49" charset="0"/>
                  <a:cs typeface="Consolas" pitchFamily="49" charset="0"/>
                </a:rPr>
                <a:t>        age = 0;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Consolas" pitchFamily="49" charset="0"/>
                  <a:cs typeface="Consolas" pitchFamily="49" charset="0"/>
                </a:rPr>
                <a:t>    }</a:t>
              </a:r>
              <a:endParaRPr lang="en-US" altLang="en-US" sz="1800"/>
            </a:p>
          </p:txBody>
        </p:sp>
        <p:cxnSp>
          <p:nvCxnSpPr>
            <p:cNvPr id="6" name="Straight Arrow Connector 5"/>
            <p:cNvCxnSpPr>
              <a:endCxn id="43012" idx="1"/>
            </p:cNvCxnSpPr>
            <p:nvPr/>
          </p:nvCxnSpPr>
          <p:spPr>
            <a:xfrm flipV="1">
              <a:off x="2566930" y="1819275"/>
              <a:ext cx="2919470" cy="86884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"/>
          <p:cNvGrpSpPr/>
          <p:nvPr/>
        </p:nvGrpSpPr>
        <p:grpSpPr>
          <a:xfrm>
            <a:off x="3200400" y="3209925"/>
            <a:ext cx="5715000" cy="1200150"/>
            <a:chOff x="3200400" y="3209925"/>
            <a:chExt cx="5715000" cy="1200150"/>
          </a:xfrm>
        </p:grpSpPr>
        <p:sp>
          <p:nvSpPr>
            <p:cNvPr id="43014" name="Rectangle 6"/>
            <p:cNvSpPr>
              <a:spLocks noChangeArrowheads="1"/>
            </p:cNvSpPr>
            <p:nvPr/>
          </p:nvSpPr>
          <p:spPr bwMode="auto">
            <a:xfrm>
              <a:off x="5257800" y="3209925"/>
              <a:ext cx="3657600" cy="1200150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Consolas" pitchFamily="49" charset="0"/>
                  <a:cs typeface="Consolas" pitchFamily="49" charset="0"/>
                </a:rPr>
                <a:t> public Person(int anAge) {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Consolas" pitchFamily="49" charset="0"/>
                  <a:cs typeface="Consolas" pitchFamily="49" charset="0"/>
                </a:rPr>
                <a:t>        age = anAge;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Consolas" pitchFamily="49" charset="0"/>
                  <a:cs typeface="Consolas" pitchFamily="49" charset="0"/>
                </a:rPr>
                <a:t>    }</a:t>
              </a:r>
              <a:endParaRPr lang="en-US" altLang="en-US" sz="1800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V="1">
              <a:off x="3200400" y="3981450"/>
              <a:ext cx="2057400" cy="9479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7681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A New Type Of Association: </a:t>
            </a:r>
            <a:r>
              <a:rPr lang="en-US" altLang="en-US" sz="3200" b="1" dirty="0" smtClean="0">
                <a:solidFill>
                  <a:srgbClr val="00B050"/>
                </a:solidFill>
              </a:rPr>
              <a:t>Is-A</a:t>
            </a:r>
            <a:r>
              <a:rPr lang="en-US" altLang="en-US" sz="3200" dirty="0" smtClean="0"/>
              <a:t> (</a:t>
            </a:r>
            <a:r>
              <a:rPr lang="en-US" altLang="en-US" sz="3200" b="1" dirty="0" smtClean="0">
                <a:solidFill>
                  <a:srgbClr val="00B050"/>
                </a:solidFill>
              </a:rPr>
              <a:t>Inheritance</a:t>
            </a:r>
            <a:r>
              <a:rPr lang="en-US" altLang="en-US" sz="3200" dirty="0" smtClean="0"/>
              <a:t>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06400" y="1306905"/>
            <a:ext cx="8293100" cy="4749800"/>
          </a:xfrm>
        </p:spPr>
        <p:txBody>
          <a:bodyPr/>
          <a:lstStyle/>
          <a:p>
            <a:pPr marL="114300" indent="-114300">
              <a:tabLst>
                <a:tab pos="476250" algn="l"/>
              </a:tabLst>
            </a:pPr>
            <a:r>
              <a:rPr lang="en-US" altLang="en-US" sz="2400" dirty="0" smtClean="0"/>
              <a:t>An inheritance relation exists between two classes if one class is a more specific variant type of another class</a:t>
            </a:r>
          </a:p>
          <a:p>
            <a:pPr marL="114300" indent="-114300">
              <a:tabLst>
                <a:tab pos="476250" algn="l"/>
              </a:tabLst>
            </a:pPr>
            <a:endParaRPr lang="en-US" altLang="en-US" sz="2400" dirty="0" smtClean="0"/>
          </a:p>
        </p:txBody>
      </p:sp>
      <p:sp>
        <p:nvSpPr>
          <p:cNvPr id="5124" name="Rectangle 17"/>
          <p:cNvSpPr>
            <a:spLocks noChangeArrowheads="1"/>
          </p:cNvSpPr>
          <p:nvPr/>
        </p:nvSpPr>
        <p:spPr bwMode="auto">
          <a:xfrm>
            <a:off x="3860800" y="2362200"/>
            <a:ext cx="1384300" cy="5207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1800" b="1"/>
              <a:t>Vehicle</a:t>
            </a:r>
          </a:p>
        </p:txBody>
      </p:sp>
      <p:sp>
        <p:nvSpPr>
          <p:cNvPr id="5125" name="Rectangle 19"/>
          <p:cNvSpPr>
            <a:spLocks noChangeArrowheads="1"/>
          </p:cNvSpPr>
          <p:nvPr/>
        </p:nvSpPr>
        <p:spPr bwMode="auto">
          <a:xfrm>
            <a:off x="546100" y="3975100"/>
            <a:ext cx="1384300" cy="5207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1800" b="1"/>
              <a:t>Motorcycle</a:t>
            </a:r>
          </a:p>
        </p:txBody>
      </p:sp>
      <p:sp>
        <p:nvSpPr>
          <p:cNvPr id="5126" name="Rectangle 20"/>
          <p:cNvSpPr>
            <a:spLocks noChangeArrowheads="1"/>
          </p:cNvSpPr>
          <p:nvPr/>
        </p:nvSpPr>
        <p:spPr bwMode="auto">
          <a:xfrm>
            <a:off x="5943600" y="4013200"/>
            <a:ext cx="1384300" cy="5207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1800" b="1"/>
              <a:t>Bus</a:t>
            </a:r>
          </a:p>
        </p:txBody>
      </p:sp>
      <p:sp>
        <p:nvSpPr>
          <p:cNvPr id="5127" name="Rectangle 21"/>
          <p:cNvSpPr>
            <a:spLocks noChangeArrowheads="1"/>
          </p:cNvSpPr>
          <p:nvPr/>
        </p:nvSpPr>
        <p:spPr bwMode="auto">
          <a:xfrm>
            <a:off x="2857500" y="4000500"/>
            <a:ext cx="1384300" cy="5207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1800" b="1"/>
              <a:t>Car</a:t>
            </a:r>
          </a:p>
        </p:txBody>
      </p:sp>
      <p:sp>
        <p:nvSpPr>
          <p:cNvPr id="5128" name="Rectangle 22"/>
          <p:cNvSpPr>
            <a:spLocks noChangeArrowheads="1"/>
          </p:cNvSpPr>
          <p:nvPr/>
        </p:nvSpPr>
        <p:spPr bwMode="auto">
          <a:xfrm>
            <a:off x="5740400" y="5651500"/>
            <a:ext cx="1384300" cy="5207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1800" b="1"/>
              <a:t>Mini</a:t>
            </a:r>
          </a:p>
        </p:txBody>
      </p:sp>
      <p:sp>
        <p:nvSpPr>
          <p:cNvPr id="5129" name="Rectangle 23"/>
          <p:cNvSpPr>
            <a:spLocks noChangeArrowheads="1"/>
          </p:cNvSpPr>
          <p:nvPr/>
        </p:nvSpPr>
        <p:spPr bwMode="auto">
          <a:xfrm>
            <a:off x="7480300" y="5626100"/>
            <a:ext cx="1384300" cy="5207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1800" b="1"/>
              <a:t>Full sized</a:t>
            </a:r>
          </a:p>
        </p:txBody>
      </p:sp>
      <p:sp>
        <p:nvSpPr>
          <p:cNvPr id="5130" name="Rectangle 24"/>
          <p:cNvSpPr>
            <a:spLocks noChangeArrowheads="1"/>
          </p:cNvSpPr>
          <p:nvPr/>
        </p:nvSpPr>
        <p:spPr bwMode="auto">
          <a:xfrm>
            <a:off x="1485900" y="5638800"/>
            <a:ext cx="1384300" cy="5207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1800" b="1"/>
              <a:t>SUV</a:t>
            </a:r>
          </a:p>
        </p:txBody>
      </p:sp>
      <p:sp>
        <p:nvSpPr>
          <p:cNvPr id="5131" name="Rectangle 25"/>
          <p:cNvSpPr>
            <a:spLocks noChangeArrowheads="1"/>
          </p:cNvSpPr>
          <p:nvPr/>
        </p:nvSpPr>
        <p:spPr bwMode="auto">
          <a:xfrm>
            <a:off x="3479800" y="5638800"/>
            <a:ext cx="1384300" cy="5207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1800" b="1"/>
              <a:t>Sports car</a:t>
            </a:r>
          </a:p>
        </p:txBody>
      </p:sp>
      <p:cxnSp>
        <p:nvCxnSpPr>
          <p:cNvPr id="5132" name="AutoShape 26"/>
          <p:cNvCxnSpPr>
            <a:cxnSpLocks noChangeShapeType="1"/>
            <a:stCxn id="5124" idx="2"/>
            <a:endCxn id="5125" idx="0"/>
          </p:cNvCxnSpPr>
          <p:nvPr/>
        </p:nvCxnSpPr>
        <p:spPr bwMode="auto">
          <a:xfrm flipH="1">
            <a:off x="1238250" y="2901950"/>
            <a:ext cx="3314700" cy="10541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3" name="AutoShape 27"/>
          <p:cNvCxnSpPr>
            <a:cxnSpLocks noChangeShapeType="1"/>
            <a:stCxn id="5124" idx="2"/>
            <a:endCxn id="5127" idx="0"/>
          </p:cNvCxnSpPr>
          <p:nvPr/>
        </p:nvCxnSpPr>
        <p:spPr bwMode="auto">
          <a:xfrm flipH="1">
            <a:off x="3549650" y="2901950"/>
            <a:ext cx="1003300" cy="10795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4" name="AutoShape 28"/>
          <p:cNvCxnSpPr>
            <a:cxnSpLocks noChangeShapeType="1"/>
            <a:stCxn id="5124" idx="2"/>
            <a:endCxn id="5126" idx="0"/>
          </p:cNvCxnSpPr>
          <p:nvPr/>
        </p:nvCxnSpPr>
        <p:spPr bwMode="auto">
          <a:xfrm>
            <a:off x="4552950" y="2901950"/>
            <a:ext cx="2082800" cy="10922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5" name="AutoShape 29"/>
          <p:cNvCxnSpPr>
            <a:cxnSpLocks noChangeShapeType="1"/>
            <a:stCxn id="5127" idx="2"/>
            <a:endCxn id="5130" idx="0"/>
          </p:cNvCxnSpPr>
          <p:nvPr/>
        </p:nvCxnSpPr>
        <p:spPr bwMode="auto">
          <a:xfrm flipH="1">
            <a:off x="2178050" y="4540250"/>
            <a:ext cx="1371600" cy="10795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6" name="AutoShape 30"/>
          <p:cNvCxnSpPr>
            <a:cxnSpLocks noChangeShapeType="1"/>
            <a:stCxn id="5127" idx="2"/>
            <a:endCxn id="5131" idx="0"/>
          </p:cNvCxnSpPr>
          <p:nvPr/>
        </p:nvCxnSpPr>
        <p:spPr bwMode="auto">
          <a:xfrm>
            <a:off x="3549650" y="4540250"/>
            <a:ext cx="622300" cy="10795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7" name="AutoShape 31"/>
          <p:cNvCxnSpPr>
            <a:cxnSpLocks noChangeShapeType="1"/>
            <a:stCxn id="5126" idx="2"/>
            <a:endCxn id="5128" idx="0"/>
          </p:cNvCxnSpPr>
          <p:nvPr/>
        </p:nvCxnSpPr>
        <p:spPr bwMode="auto">
          <a:xfrm flipH="1">
            <a:off x="6432550" y="4552950"/>
            <a:ext cx="203200" cy="10795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8" name="AutoShape 32"/>
          <p:cNvCxnSpPr>
            <a:cxnSpLocks noChangeShapeType="1"/>
            <a:stCxn id="5126" idx="2"/>
            <a:endCxn id="5129" idx="0"/>
          </p:cNvCxnSpPr>
          <p:nvPr/>
        </p:nvCxnSpPr>
        <p:spPr bwMode="auto">
          <a:xfrm>
            <a:off x="6635750" y="4552950"/>
            <a:ext cx="1536700" cy="10541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59265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Hero: Using </a:t>
            </a:r>
            <a:r>
              <a:rPr lang="en-US" altLang="en-US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Super()</a:t>
            </a:r>
            <a:r>
              <a:rPr lang="en-US" altLang="en-US" smtClean="0">
                <a:solidFill>
                  <a:schemeClr val="tx1"/>
                </a:solidFill>
                <a:cs typeface="Consolas" pitchFamily="49" charset="0"/>
              </a:rPr>
              <a:t> : 2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public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String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toString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String s = </a:t>
            </a:r>
            <a:r>
              <a:rPr lang="en-US" sz="1800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super.toString</a:t>
            </a: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if (s != null)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s = s + "\n" + "Count of noble and heroic deeds " +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heroicCount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return(s);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buNone/>
            </a:pP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382177" y="1916936"/>
            <a:ext cx="5629620" cy="4023266"/>
            <a:chOff x="3382177" y="1916936"/>
            <a:chExt cx="5629620" cy="4023266"/>
          </a:xfrm>
        </p:grpSpPr>
        <p:sp>
          <p:nvSpPr>
            <p:cNvPr id="43012" name="Rectangle 3"/>
            <p:cNvSpPr>
              <a:spLocks noChangeArrowheads="1"/>
            </p:cNvSpPr>
            <p:nvPr/>
          </p:nvSpPr>
          <p:spPr bwMode="auto">
            <a:xfrm>
              <a:off x="3382177" y="3908877"/>
              <a:ext cx="5629620" cy="2031325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marL="0" indent="0">
                <a:spcBef>
                  <a:spcPts val="0"/>
                </a:spcBef>
                <a:buNone/>
              </a:pPr>
              <a:r>
                <a:rPr lang="en-US" sz="18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 // </a:t>
              </a:r>
              <a:r>
                <a:rPr lang="en-US" sz="1800" b="1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Class Person</a:t>
              </a:r>
              <a:endParaRPr lang="en-US" sz="1800" b="1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  <a:p>
              <a:pPr marL="0" indent="0">
                <a:spcBef>
                  <a:spcPts val="0"/>
                </a:spcBef>
                <a:buNone/>
              </a:pPr>
              <a:r>
                <a:rPr lang="en-US" sz="1800" dirty="0">
                  <a:latin typeface="Consolas" panose="020B0609020204030204" pitchFamily="49" charset="0"/>
                  <a:cs typeface="Consolas" panose="020B0609020204030204" pitchFamily="49" charset="0"/>
                </a:rPr>
                <a:t>   public String </a:t>
              </a:r>
              <a:r>
                <a:rPr lang="en-US" sz="1800" dirty="0" err="1">
                  <a:latin typeface="Consolas" panose="020B0609020204030204" pitchFamily="49" charset="0"/>
                  <a:cs typeface="Consolas" panose="020B0609020204030204" pitchFamily="49" charset="0"/>
                </a:rPr>
                <a:t>toString</a:t>
              </a:r>
              <a:r>
                <a:rPr lang="en-US" sz="1800" dirty="0">
                  <a:latin typeface="Consolas" panose="020B0609020204030204" pitchFamily="49" charset="0"/>
                  <a:cs typeface="Consolas" panose="020B0609020204030204" pitchFamily="49" charset="0"/>
                </a:rPr>
                <a:t>()</a:t>
              </a:r>
            </a:p>
            <a:p>
              <a:pPr marL="0" indent="0">
                <a:spcBef>
                  <a:spcPts val="0"/>
                </a:spcBef>
                <a:buNone/>
              </a:pPr>
              <a:r>
                <a:rPr lang="en-US" sz="1800" dirty="0">
                  <a:latin typeface="Consolas" panose="020B0609020204030204" pitchFamily="49" charset="0"/>
                  <a:cs typeface="Consolas" panose="020B0609020204030204" pitchFamily="49" charset="0"/>
                </a:rPr>
                <a:t>   {</a:t>
              </a:r>
            </a:p>
            <a:p>
              <a:pPr marL="0" indent="0">
                <a:spcBef>
                  <a:spcPts val="0"/>
                </a:spcBef>
                <a:buNone/>
              </a:pPr>
              <a:r>
                <a:rPr lang="en-US" sz="1800" dirty="0">
                  <a:latin typeface="Consolas" panose="020B0609020204030204" pitchFamily="49" charset="0"/>
                  <a:cs typeface="Consolas" panose="020B0609020204030204" pitchFamily="49" charset="0"/>
                </a:rPr>
                <a:t>       String s = "";</a:t>
              </a:r>
            </a:p>
            <a:p>
              <a:pPr marL="0" indent="0">
                <a:spcBef>
                  <a:spcPts val="0"/>
                </a:spcBef>
                <a:buNone/>
              </a:pPr>
              <a:r>
                <a:rPr lang="en-US" sz="1800" dirty="0">
                  <a:latin typeface="Consolas" panose="020B0609020204030204" pitchFamily="49" charset="0"/>
                  <a:cs typeface="Consolas" panose="020B0609020204030204" pitchFamily="49" charset="0"/>
                </a:rPr>
                <a:t>       s = s + "</a:t>
              </a:r>
              <a:r>
                <a:rPr lang="en-US" sz="1800" b="1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Age of the person: " + age</a:t>
              </a:r>
              <a:r>
                <a:rPr lang="en-US" sz="1800" dirty="0">
                  <a:latin typeface="Consolas" panose="020B0609020204030204" pitchFamily="49" charset="0"/>
                  <a:cs typeface="Consolas" panose="020B0609020204030204" pitchFamily="49" charset="0"/>
                </a:rPr>
                <a:t>;</a:t>
              </a:r>
            </a:p>
            <a:p>
              <a:pPr marL="0" indent="0">
                <a:spcBef>
                  <a:spcPts val="0"/>
                </a:spcBef>
                <a:buNone/>
              </a:pPr>
              <a:r>
                <a:rPr lang="en-US" sz="1800" dirty="0">
                  <a:latin typeface="Consolas" panose="020B0609020204030204" pitchFamily="49" charset="0"/>
                  <a:cs typeface="Consolas" panose="020B0609020204030204" pitchFamily="49" charset="0"/>
                </a:rPr>
                <a:t>       return(s);</a:t>
              </a:r>
            </a:p>
            <a:p>
              <a:pPr marL="0" indent="0">
                <a:spcBef>
                  <a:spcPts val="0"/>
                </a:spcBef>
                <a:buNone/>
              </a:pPr>
              <a:r>
                <a:rPr lang="en-US" sz="1800" dirty="0">
                  <a:latin typeface="Consolas" panose="020B0609020204030204" pitchFamily="49" charset="0"/>
                  <a:cs typeface="Consolas" panose="020B0609020204030204" pitchFamily="49" charset="0"/>
                </a:rPr>
                <a:t>   }</a:t>
              </a:r>
              <a:endParaRPr lang="en-US" altLang="en-US" sz="1800" dirty="0"/>
            </a:p>
          </p:txBody>
        </p:sp>
        <p:cxnSp>
          <p:nvCxnSpPr>
            <p:cNvPr id="6" name="Straight Arrow Connector 5"/>
            <p:cNvCxnSpPr/>
            <p:nvPr/>
          </p:nvCxnSpPr>
          <p:spPr>
            <a:xfrm>
              <a:off x="3933021" y="1916936"/>
              <a:ext cx="1938969" cy="2357609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43501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</a:t>
            </a:r>
            <a:r>
              <a:rPr lang="en-US" altLang="en-US">
                <a:latin typeface="Consolas" pitchFamily="49" charset="0"/>
                <a:cs typeface="Consolas" pitchFamily="49" charset="0"/>
              </a:rPr>
              <a:t>Driver</a:t>
            </a:r>
            <a:r>
              <a:rPr lang="en-US" altLang="en-US"/>
              <a:t> Class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public class Driver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main(String []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Person bob = </a:t>
            </a: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new Person(55)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Hero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clark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new Hero(25);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4674674" y="666750"/>
            <a:ext cx="4327525" cy="1603375"/>
            <a:chOff x="2784" y="720"/>
            <a:chExt cx="2726" cy="101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295" y="720"/>
              <a:ext cx="2215" cy="582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ts val="0"/>
                </a:spcBef>
                <a:buFontTx/>
                <a:buNone/>
              </a:pPr>
              <a:r>
                <a:rPr lang="en-US" altLang="en-US" sz="1800" b="1" dirty="0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public Person(</a:t>
              </a:r>
              <a:r>
                <a:rPr lang="en-US" altLang="en-US" sz="1800" b="1" dirty="0" err="1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int</a:t>
              </a:r>
              <a:r>
                <a:rPr lang="en-US" altLang="en-US" sz="1800" b="1" dirty="0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en-US" sz="1800" b="1" dirty="0" err="1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anAge</a:t>
              </a:r>
              <a:r>
                <a:rPr lang="en-US" altLang="en-US" sz="1800" b="1" dirty="0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){</a:t>
              </a:r>
              <a:endParaRPr lang="en-US" altLang="en-US" sz="18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endParaRPr>
            </a:p>
            <a:p>
              <a:pPr eaLnBrk="1" hangingPunct="1">
                <a:spcBef>
                  <a:spcPts val="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en-US" sz="1800" b="1" dirty="0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   age </a:t>
              </a:r>
              <a:r>
                <a:rPr lang="en-US" altLang="en-US" sz="1800" b="1" dirty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= </a:t>
              </a:r>
              <a:r>
                <a:rPr lang="en-US" altLang="en-US" sz="1800" b="1" dirty="0" err="1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anAge</a:t>
              </a:r>
              <a:r>
                <a:rPr lang="en-US" altLang="en-US" sz="1800" b="1" dirty="0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;</a:t>
              </a:r>
              <a:endParaRPr lang="en-US" altLang="en-US" sz="18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endParaRPr>
            </a:p>
            <a:p>
              <a:pPr eaLnBrk="1" hangingPunct="1">
                <a:spcBef>
                  <a:spcPts val="0"/>
                </a:spcBef>
                <a:buFontTx/>
                <a:buNone/>
              </a:pPr>
              <a:r>
                <a:rPr lang="en-US" altLang="en-US" sz="1800" b="1" dirty="0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}</a:t>
              </a:r>
              <a:endParaRPr lang="en-US" altLang="en-US" sz="1800" b="1" dirty="0">
                <a:solidFill>
                  <a:srgbClr val="FF0000"/>
                </a:solidFill>
              </a:endParaRPr>
            </a:p>
          </p:txBody>
        </p:sp>
        <p:sp>
          <p:nvSpPr>
            <p:cNvPr id="6" name="Line 11"/>
            <p:cNvSpPr>
              <a:spLocks noChangeShapeType="1"/>
            </p:cNvSpPr>
            <p:nvPr/>
          </p:nvSpPr>
          <p:spPr bwMode="auto">
            <a:xfrm flipV="1">
              <a:off x="2784" y="911"/>
              <a:ext cx="703" cy="81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5592437" y="3001647"/>
            <a:ext cx="3387019" cy="1200329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public Hero(</a:t>
            </a:r>
            <a:r>
              <a:rPr lang="en-US" sz="1800" b="1" dirty="0" err="1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anAge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r>
              <a:rPr 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super(</a:t>
            </a:r>
            <a:r>
              <a:rPr lang="en-US" sz="18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anAge</a:t>
            </a: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r>
              <a:rPr lang="en-US" sz="1800" b="1" dirty="0" err="1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heroicCount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0;</a:t>
            </a:r>
          </a:p>
          <a:p>
            <a:pPr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}</a:t>
            </a:r>
            <a:endParaRPr lang="en-US" altLang="en-US" sz="1800" b="1" dirty="0">
              <a:solidFill>
                <a:schemeClr val="accent1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>
            <a:off x="4318612" y="2797654"/>
            <a:ext cx="1471623" cy="4079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317141" y="3459296"/>
            <a:ext cx="5905554" cy="1776536"/>
            <a:chOff x="317141" y="3382531"/>
            <a:chExt cx="5905554" cy="1776536"/>
          </a:xfrm>
        </p:grpSpPr>
        <p:sp>
          <p:nvSpPr>
            <p:cNvPr id="11" name="Line 11"/>
            <p:cNvSpPr>
              <a:spLocks noChangeShapeType="1"/>
            </p:cNvSpPr>
            <p:nvPr/>
          </p:nvSpPr>
          <p:spPr bwMode="auto">
            <a:xfrm flipH="1">
              <a:off x="3415229" y="3382531"/>
              <a:ext cx="2807466" cy="10242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Rectangle 3"/>
            <p:cNvSpPr>
              <a:spLocks noChangeArrowheads="1"/>
            </p:cNvSpPr>
            <p:nvPr/>
          </p:nvSpPr>
          <p:spPr bwMode="auto">
            <a:xfrm>
              <a:off x="317141" y="4235142"/>
              <a:ext cx="3516313" cy="923925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ts val="0"/>
                </a:spcBef>
                <a:buFontTx/>
                <a:buNone/>
              </a:pPr>
              <a:r>
                <a:rPr lang="en-US" altLang="en-US" sz="1800" b="1" dirty="0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public Person(</a:t>
              </a:r>
              <a:r>
                <a:rPr lang="en-US" altLang="en-US" sz="1800" b="1" dirty="0" err="1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int</a:t>
              </a:r>
              <a:r>
                <a:rPr lang="en-US" altLang="en-US" sz="1800" b="1" dirty="0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en-US" sz="1800" b="1" dirty="0" err="1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anAge</a:t>
              </a:r>
              <a:r>
                <a:rPr lang="en-US" altLang="en-US" sz="1800" b="1" dirty="0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){</a:t>
              </a:r>
              <a:endParaRPr lang="en-US" altLang="en-US" sz="18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endParaRPr>
            </a:p>
            <a:p>
              <a:pPr eaLnBrk="1" hangingPunct="1">
                <a:spcBef>
                  <a:spcPts val="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 </a:t>
              </a:r>
              <a:r>
                <a:rPr lang="en-US" altLang="en-US" sz="1800" b="1" dirty="0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   age </a:t>
              </a:r>
              <a:r>
                <a:rPr lang="en-US" altLang="en-US" sz="1800" b="1" dirty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= </a:t>
              </a:r>
              <a:r>
                <a:rPr lang="en-US" altLang="en-US" sz="1800" b="1" dirty="0" err="1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anAge</a:t>
              </a:r>
              <a:r>
                <a:rPr lang="en-US" altLang="en-US" sz="1800" b="1" dirty="0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;</a:t>
              </a:r>
              <a:endParaRPr lang="en-US" altLang="en-US" sz="18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endParaRPr>
            </a:p>
            <a:p>
              <a:pPr eaLnBrk="1" hangingPunct="1">
                <a:spcBef>
                  <a:spcPts val="0"/>
                </a:spcBef>
                <a:buFontTx/>
                <a:buNone/>
              </a:pPr>
              <a:r>
                <a:rPr lang="en-US" altLang="en-US" sz="1800" b="1" dirty="0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}</a:t>
              </a:r>
              <a:endParaRPr lang="en-US" altLang="en-US" sz="18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01629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Driver</a:t>
            </a:r>
            <a:r>
              <a:rPr lang="en-US" altLang="en-US" smtClean="0"/>
              <a:t> Class: 2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("Bob\n" + bob);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("Clark\n" +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clark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en-US" sz="1800" dirty="0"/>
          </a:p>
        </p:txBody>
      </p:sp>
      <p:grpSp>
        <p:nvGrpSpPr>
          <p:cNvPr id="9" name="Group 8"/>
          <p:cNvGrpSpPr/>
          <p:nvPr/>
        </p:nvGrpSpPr>
        <p:grpSpPr>
          <a:xfrm>
            <a:off x="130365" y="4803354"/>
            <a:ext cx="4265365" cy="2014544"/>
            <a:chOff x="1707613" y="939167"/>
            <a:chExt cx="4265365" cy="2014544"/>
          </a:xfrm>
        </p:grpSpPr>
        <p:sp>
          <p:nvSpPr>
            <p:cNvPr id="4" name="Rectangle 3"/>
            <p:cNvSpPr/>
            <p:nvPr/>
          </p:nvSpPr>
          <p:spPr>
            <a:xfrm>
              <a:off x="1707613" y="1568716"/>
              <a:ext cx="3602517" cy="1384995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txBody>
            <a:bodyPr wrap="square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 </a:t>
              </a:r>
              <a:r>
                <a:rPr lang="en-US" b="1" dirty="0" smtClean="0">
                  <a:solidFill>
                    <a:srgbClr val="FF0000"/>
                  </a:solidFill>
                </a:rPr>
                <a:t>  public </a:t>
              </a:r>
              <a:r>
                <a:rPr lang="en-US" b="1" dirty="0">
                  <a:solidFill>
                    <a:srgbClr val="FF0000"/>
                  </a:solidFill>
                </a:rPr>
                <a:t>String </a:t>
              </a:r>
              <a:r>
                <a:rPr lang="en-US" b="1" dirty="0" err="1">
                  <a:solidFill>
                    <a:srgbClr val="FF0000"/>
                  </a:solidFill>
                </a:rPr>
                <a:t>toString</a:t>
              </a:r>
              <a:r>
                <a:rPr lang="en-US" b="1" dirty="0" smtClean="0">
                  <a:solidFill>
                    <a:srgbClr val="FF0000"/>
                  </a:solidFill>
                </a:rPr>
                <a:t>() // Person</a:t>
              </a:r>
              <a:endParaRPr lang="en-US" b="1" dirty="0">
                <a:solidFill>
                  <a:srgbClr val="FF0000"/>
                </a:solidFill>
              </a:endParaRPr>
            </a:p>
            <a:p>
              <a:r>
                <a:rPr lang="en-US" b="1" dirty="0">
                  <a:solidFill>
                    <a:srgbClr val="FF0000"/>
                  </a:solidFill>
                </a:rPr>
                <a:t>   {</a:t>
              </a:r>
            </a:p>
            <a:p>
              <a:r>
                <a:rPr lang="en-US" b="1" dirty="0">
                  <a:solidFill>
                    <a:srgbClr val="FF0000"/>
                  </a:solidFill>
                </a:rPr>
                <a:t>       String s = "";</a:t>
              </a:r>
            </a:p>
            <a:p>
              <a:r>
                <a:rPr lang="en-US" b="1" dirty="0">
                  <a:solidFill>
                    <a:srgbClr val="FF0000"/>
                  </a:solidFill>
                </a:rPr>
                <a:t>       s = s + "Age of the person: " + age;</a:t>
              </a:r>
            </a:p>
            <a:p>
              <a:r>
                <a:rPr lang="en-US" b="1" dirty="0">
                  <a:solidFill>
                    <a:srgbClr val="FF0000"/>
                  </a:solidFill>
                </a:rPr>
                <a:t>       return(s);</a:t>
              </a:r>
            </a:p>
            <a:p>
              <a:r>
                <a:rPr lang="en-US" b="1" dirty="0">
                  <a:solidFill>
                    <a:srgbClr val="FF0000"/>
                  </a:solidFill>
                </a:rPr>
                <a:t>   </a:t>
              </a:r>
              <a:r>
                <a:rPr lang="en-US" dirty="0"/>
                <a:t>}</a:t>
              </a:r>
            </a:p>
          </p:txBody>
        </p:sp>
        <p:sp>
          <p:nvSpPr>
            <p:cNvPr id="7" name="Line 11"/>
            <p:cNvSpPr>
              <a:spLocks noChangeShapeType="1"/>
            </p:cNvSpPr>
            <p:nvPr/>
          </p:nvSpPr>
          <p:spPr bwMode="auto">
            <a:xfrm flipH="1">
              <a:off x="3580482" y="939167"/>
              <a:ext cx="2392496" cy="80149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" name="Line 11"/>
          <p:cNvSpPr>
            <a:spLocks noChangeShapeType="1"/>
          </p:cNvSpPr>
          <p:nvPr/>
        </p:nvSpPr>
        <p:spPr bwMode="auto">
          <a:xfrm flipH="1">
            <a:off x="5574534" y="3631895"/>
            <a:ext cx="97315" cy="65366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860014" y="1431664"/>
            <a:ext cx="3588808" cy="1674447"/>
            <a:chOff x="1860014" y="1431664"/>
            <a:chExt cx="3588808" cy="1674447"/>
          </a:xfrm>
        </p:grpSpPr>
        <p:sp>
          <p:nvSpPr>
            <p:cNvPr id="12" name="Rectangle 11"/>
            <p:cNvSpPr/>
            <p:nvPr/>
          </p:nvSpPr>
          <p:spPr>
            <a:xfrm>
              <a:off x="1860014" y="1721116"/>
              <a:ext cx="3588808" cy="1384995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txBody>
            <a:bodyPr wrap="square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 </a:t>
              </a:r>
              <a:r>
                <a:rPr lang="en-US" b="1" dirty="0" smtClean="0">
                  <a:solidFill>
                    <a:srgbClr val="FF0000"/>
                  </a:solidFill>
                </a:rPr>
                <a:t>  public </a:t>
              </a:r>
              <a:r>
                <a:rPr lang="en-US" b="1" dirty="0">
                  <a:solidFill>
                    <a:srgbClr val="FF0000"/>
                  </a:solidFill>
                </a:rPr>
                <a:t>String </a:t>
              </a:r>
              <a:r>
                <a:rPr lang="en-US" b="1" dirty="0" err="1">
                  <a:solidFill>
                    <a:srgbClr val="FF0000"/>
                  </a:solidFill>
                </a:rPr>
                <a:t>toString</a:t>
              </a:r>
              <a:r>
                <a:rPr lang="en-US" b="1" dirty="0">
                  <a:solidFill>
                    <a:srgbClr val="FF0000"/>
                  </a:solidFill>
                </a:rPr>
                <a:t>()</a:t>
              </a:r>
            </a:p>
            <a:p>
              <a:r>
                <a:rPr lang="en-US" b="1" dirty="0">
                  <a:solidFill>
                    <a:srgbClr val="FF0000"/>
                  </a:solidFill>
                </a:rPr>
                <a:t>   {</a:t>
              </a:r>
            </a:p>
            <a:p>
              <a:r>
                <a:rPr lang="en-US" b="1" dirty="0">
                  <a:solidFill>
                    <a:srgbClr val="FF0000"/>
                  </a:solidFill>
                </a:rPr>
                <a:t>       String s = "";</a:t>
              </a:r>
            </a:p>
            <a:p>
              <a:r>
                <a:rPr lang="en-US" b="1" dirty="0">
                  <a:solidFill>
                    <a:srgbClr val="FF0000"/>
                  </a:solidFill>
                </a:rPr>
                <a:t>       s = s + "Age of the person: " + age;</a:t>
              </a:r>
            </a:p>
            <a:p>
              <a:r>
                <a:rPr lang="en-US" b="1" dirty="0">
                  <a:solidFill>
                    <a:srgbClr val="FF0000"/>
                  </a:solidFill>
                </a:rPr>
                <a:t>       return(s);</a:t>
              </a:r>
            </a:p>
            <a:p>
              <a:r>
                <a:rPr lang="en-US" b="1" dirty="0">
                  <a:solidFill>
                    <a:srgbClr val="FF0000"/>
                  </a:solidFill>
                </a:rPr>
                <a:t>   }</a:t>
              </a:r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 flipH="1">
              <a:off x="3732882" y="1431664"/>
              <a:ext cx="1586428" cy="461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3967909" y="4197190"/>
            <a:ext cx="5176091" cy="181588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 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public String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toString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() // Hero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  {</a:t>
            </a:r>
          </a:p>
          <a:p>
            <a:r>
              <a:rPr lang="en-US" dirty="0"/>
              <a:t>       String s = </a:t>
            </a:r>
            <a:r>
              <a:rPr lang="en-US" b="1" dirty="0" err="1">
                <a:solidFill>
                  <a:srgbClr val="FF0000"/>
                </a:solidFill>
              </a:rPr>
              <a:t>super.toString</a:t>
            </a:r>
            <a:r>
              <a:rPr lang="en-US" b="1" dirty="0">
                <a:solidFill>
                  <a:srgbClr val="FF0000"/>
                </a:solidFill>
              </a:rPr>
              <a:t>();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      if (s != null)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          s = s + "\n" + "Count of noble and heroic deeds " + 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             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heroicCount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;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      return(s);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  }</a:t>
            </a:r>
          </a:p>
        </p:txBody>
      </p:sp>
    </p:spTree>
    <p:extLst>
      <p:ext uri="{BB962C8B-B14F-4D97-AF65-F5344CB8AC3E}">
        <p14:creationId xmlns:p14="http://schemas.microsoft.com/office/powerpoint/2010/main" val="3730635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4" grpId="0" uiExpand="1" build="p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4 Synposis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Using the </a:t>
            </a: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super</a:t>
            </a:r>
            <a:r>
              <a:rPr lang="en-US" smtClean="0"/>
              <a:t> keyword to access the parent constructors</a:t>
            </a:r>
          </a:p>
          <a:p>
            <a:r>
              <a:rPr lang="en-US" smtClean="0"/>
              <a:t>User the </a:t>
            </a: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super</a:t>
            </a:r>
            <a:r>
              <a:rPr lang="en-US" smtClean="0"/>
              <a:t> keyword to acess the parent implementation of </a:t>
            </a: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toString()</a:t>
            </a:r>
          </a:p>
          <a:p>
            <a:r>
              <a:rPr lang="en-US" smtClean="0"/>
              <a:t>Both method calls would delegate some of the required behaviors to the parent (access modify parent class attributes) and then the child implement the remaining behavior (access child class attributes)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37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Keep In Mind: Inheritance </a:t>
            </a:r>
            <a:r>
              <a:rPr lang="en-US" altLang="en-US" dirty="0" smtClean="0"/>
              <a:t>Is A One Way Relationship!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1295400"/>
          </a:xfrm>
        </p:spPr>
        <p:txBody>
          <a:bodyPr/>
          <a:lstStyle/>
          <a:p>
            <a:r>
              <a:rPr lang="en-US" altLang="en-US" i="1" dirty="0" smtClean="0"/>
              <a:t>A Hero is a Person</a:t>
            </a:r>
            <a:r>
              <a:rPr lang="en-US" altLang="en-US" dirty="0" smtClean="0"/>
              <a:t> but a </a:t>
            </a:r>
            <a:r>
              <a:rPr lang="en-US" altLang="en-US" i="1" dirty="0" smtClean="0"/>
              <a:t>Person is not a Hero</a:t>
            </a:r>
            <a:r>
              <a:rPr lang="en-US" altLang="en-US" dirty="0" smtClean="0"/>
              <a:t>!</a:t>
            </a:r>
          </a:p>
          <a:p>
            <a:r>
              <a:rPr lang="en-US" altLang="en-US" dirty="0" smtClean="0"/>
              <a:t>That means that while the </a:t>
            </a:r>
            <a:r>
              <a:rPr lang="en-US" altLang="en-US" i="1" dirty="0" smtClean="0"/>
              <a:t>sub-class can access the super-class </a:t>
            </a:r>
            <a:r>
              <a:rPr lang="en-US" altLang="en-US" dirty="0" smtClean="0"/>
              <a:t>parts but the </a:t>
            </a:r>
            <a:r>
              <a:rPr lang="en-US" altLang="en-US" i="1" dirty="0" smtClean="0"/>
              <a:t>super-class cannot access the sub-class</a:t>
            </a:r>
            <a:r>
              <a:rPr lang="en-US" altLang="en-US" dirty="0" smtClean="0"/>
              <a:t> parts.</a:t>
            </a:r>
            <a:endParaRPr lang="en-US" altLang="en-US" i="1" dirty="0" smtClean="0"/>
          </a:p>
        </p:txBody>
      </p:sp>
      <p:sp>
        <p:nvSpPr>
          <p:cNvPr id="33796" name="Oval 21"/>
          <p:cNvSpPr>
            <a:spLocks noChangeArrowheads="1"/>
          </p:cNvSpPr>
          <p:nvPr/>
        </p:nvSpPr>
        <p:spPr bwMode="auto">
          <a:xfrm>
            <a:off x="671513" y="2438400"/>
            <a:ext cx="5500687" cy="375308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3600" tIns="46800" rIns="93600" bIns="46800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22860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Arial" charset="0"/>
              </a:rPr>
              <a:t>New </a:t>
            </a:r>
            <a:r>
              <a:rPr lang="en-US" altLang="en-US" sz="2000" smtClean="0">
                <a:latin typeface="Arial" charset="0"/>
              </a:rPr>
              <a:t>(sub) class</a:t>
            </a:r>
            <a:endParaRPr lang="en-US" altLang="en-US" sz="2000">
              <a:latin typeface="Arial" charset="0"/>
            </a:endParaRP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1600">
                <a:latin typeface="Arial" charset="0"/>
              </a:rPr>
              <a:t>New attributes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1600">
                <a:latin typeface="Arial" charset="0"/>
              </a:rPr>
              <a:t>New behaviors</a:t>
            </a:r>
          </a:p>
        </p:txBody>
      </p:sp>
      <p:sp>
        <p:nvSpPr>
          <p:cNvPr id="7" name="Oval 4"/>
          <p:cNvSpPr>
            <a:spLocks noChangeArrowheads="1"/>
          </p:cNvSpPr>
          <p:nvPr/>
        </p:nvSpPr>
        <p:spPr bwMode="auto">
          <a:xfrm>
            <a:off x="2903538" y="3864556"/>
            <a:ext cx="2825233" cy="203719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3600" tIns="46800" rIns="93600" bIns="46800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22860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Arial" charset="0"/>
              </a:rPr>
              <a:t>Existing </a:t>
            </a:r>
            <a:r>
              <a:rPr lang="en-US" altLang="en-US" sz="2000" smtClean="0">
                <a:latin typeface="Arial" charset="0"/>
              </a:rPr>
              <a:t>(super) class</a:t>
            </a:r>
            <a:endParaRPr lang="en-US" altLang="en-US" sz="2000">
              <a:latin typeface="Arial" charset="0"/>
            </a:endParaRP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1600">
                <a:latin typeface="Arial" charset="0"/>
              </a:rPr>
              <a:t>Attributes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1600">
                <a:latin typeface="Arial" charset="0"/>
              </a:rPr>
              <a:t>Behaviors</a:t>
            </a:r>
          </a:p>
        </p:txBody>
      </p:sp>
      <p:sp>
        <p:nvSpPr>
          <p:cNvPr id="8" name="Line 19"/>
          <p:cNvSpPr>
            <a:spLocks noChangeShapeType="1"/>
          </p:cNvSpPr>
          <p:nvPr/>
        </p:nvSpPr>
        <p:spPr bwMode="auto">
          <a:xfrm flipH="1" flipV="1">
            <a:off x="2182813" y="4386263"/>
            <a:ext cx="720725" cy="5762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US"/>
          </a:p>
        </p:txBody>
      </p:sp>
      <p:sp>
        <p:nvSpPr>
          <p:cNvPr id="9" name="Line 23"/>
          <p:cNvSpPr>
            <a:spLocks noChangeShapeType="1"/>
          </p:cNvSpPr>
          <p:nvPr/>
        </p:nvSpPr>
        <p:spPr bwMode="auto">
          <a:xfrm>
            <a:off x="2687638" y="3522663"/>
            <a:ext cx="935037" cy="71913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US"/>
          </a:p>
        </p:txBody>
      </p:sp>
      <p:grpSp>
        <p:nvGrpSpPr>
          <p:cNvPr id="10" name="Group 24"/>
          <p:cNvGrpSpPr>
            <a:grpSpLocks/>
          </p:cNvGrpSpPr>
          <p:nvPr/>
        </p:nvGrpSpPr>
        <p:grpSpPr bwMode="auto">
          <a:xfrm>
            <a:off x="2398713" y="4459288"/>
            <a:ext cx="215900" cy="358775"/>
            <a:chOff x="1610" y="3113"/>
            <a:chExt cx="136" cy="226"/>
          </a:xfrm>
        </p:grpSpPr>
        <p:sp>
          <p:nvSpPr>
            <p:cNvPr id="33801" name="Line 25"/>
            <p:cNvSpPr>
              <a:spLocks noChangeShapeType="1"/>
            </p:cNvSpPr>
            <p:nvPr/>
          </p:nvSpPr>
          <p:spPr bwMode="auto">
            <a:xfrm flipH="1">
              <a:off x="1610" y="3158"/>
              <a:ext cx="136" cy="1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/>
            </a:p>
          </p:txBody>
        </p:sp>
        <p:sp>
          <p:nvSpPr>
            <p:cNvPr id="33802" name="Line 26"/>
            <p:cNvSpPr>
              <a:spLocks noChangeShapeType="1"/>
            </p:cNvSpPr>
            <p:nvPr/>
          </p:nvSpPr>
          <p:spPr bwMode="auto">
            <a:xfrm>
              <a:off x="1655" y="3113"/>
              <a:ext cx="46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66780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3796" grpId="0" animBg="1"/>
      <p:bldP spid="7" grpId="0" animBg="1"/>
      <p:bldP spid="8" grpId="0" animBg="1"/>
      <p:bldP spid="9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Access Modifiers And 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Private ‘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-</a:t>
            </a:r>
            <a:r>
              <a:rPr lang="en-US" altLang="en-US" smtClean="0"/>
              <a:t>‘: still works as-is, private attributes and methods can only be accessed within that classes’ methods.</a:t>
            </a:r>
          </a:p>
          <a:p>
            <a:pPr lvl="1"/>
            <a:r>
              <a:rPr lang="en-US" altLang="en-US" smtClean="0"/>
              <a:t>Child classes, similar to other classes must access private attributes through public methods.</a:t>
            </a:r>
          </a:p>
          <a:p>
            <a:r>
              <a:rPr lang="en-US" altLang="en-US" smtClean="0"/>
              <a:t>Public ‘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+</a:t>
            </a:r>
            <a:r>
              <a:rPr lang="en-US" altLang="en-US" smtClean="0"/>
              <a:t>’: still works as-is, public attributes and methods can be accessed anywhere.</a:t>
            </a:r>
          </a:p>
          <a:p>
            <a:r>
              <a:rPr lang="en-US" altLang="en-US" smtClean="0">
                <a:solidFill>
                  <a:srgbClr val="FF0000"/>
                </a:solidFill>
              </a:rPr>
              <a:t>New level of access</a:t>
            </a:r>
            <a:r>
              <a:rPr lang="en-US" altLang="en-US" smtClean="0"/>
              <a:t>, </a:t>
            </a:r>
            <a:r>
              <a:rPr lang="en-US" altLang="en-US" smtClean="0">
                <a:solidFill>
                  <a:srgbClr val="FF0000"/>
                </a:solidFill>
              </a:rPr>
              <a:t>Protected</a:t>
            </a:r>
            <a:r>
              <a:rPr lang="en-US" altLang="en-US" smtClean="0"/>
              <a:t> ‘</a:t>
            </a:r>
            <a:r>
              <a:rPr lang="en-US" altLang="en-US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#</a:t>
            </a:r>
            <a:r>
              <a:rPr lang="en-US" altLang="en-US" smtClean="0"/>
              <a:t>’: can access the method or attribute in the class or its sub-classes.</a:t>
            </a:r>
          </a:p>
          <a:p>
            <a:pPr lvl="1"/>
            <a:endParaRPr lang="en-US" altLang="en-US" smtClean="0"/>
          </a:p>
          <a:p>
            <a:pPr lvl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62016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Summary: Levels Of Access Permissions</a:t>
            </a:r>
          </a:p>
        </p:txBody>
      </p:sp>
      <p:graphicFrame>
        <p:nvGraphicFramePr>
          <p:cNvPr id="167970" name="Group 34"/>
          <p:cNvGraphicFramePr>
            <a:graphicFrameLocks noGrp="1"/>
          </p:cNvGraphicFramePr>
          <p:nvPr>
            <p:ph idx="4294967295"/>
          </p:nvPr>
        </p:nvGraphicFramePr>
        <p:xfrm>
          <a:off x="1447800" y="1676400"/>
          <a:ext cx="5757862" cy="4598989"/>
        </p:xfrm>
        <a:graphic>
          <a:graphicData uri="http://schemas.openxmlformats.org/drawingml/2006/table">
            <a:tbl>
              <a:tblPr/>
              <a:tblGrid>
                <a:gridCol w="1347787"/>
                <a:gridCol w="1385888"/>
                <a:gridCol w="1311275"/>
                <a:gridCol w="1712912"/>
              </a:tblGrid>
              <a:tr h="1008063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Access level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Accessible 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77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Same class</a:t>
                      </a:r>
                    </a:p>
                  </a:txBody>
                  <a:tcPr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Subclass </a:t>
                      </a:r>
                    </a:p>
                  </a:txBody>
                  <a:tcPr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Not a subclass</a:t>
                      </a:r>
                    </a:p>
                  </a:txBody>
                  <a:tcPr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0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Public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Yes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Yes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Yes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1006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Protected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Yes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Yes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58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Private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Yes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7625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824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Levels Of Access Permission: An Example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public class P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	  private </a:t>
            </a:r>
            <a:r>
              <a:rPr lang="en-US" altLang="en-US" sz="18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num1;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	  protected </a:t>
            </a:r>
            <a:r>
              <a:rPr lang="en-US" altLang="en-US" sz="18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num2;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	  public </a:t>
            </a:r>
            <a:r>
              <a:rPr lang="en-US" altLang="en-US" sz="18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num3;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	  // Can access num1, num2 &amp; num3 here.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en-US" altLang="en-US" sz="1800" dirty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public class C extends P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// 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Can’t access num1 here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// 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Can access num2, num3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} 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en-US" altLang="en-US" sz="1800" dirty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public class Driver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// 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Can’t access num1 here and generally can’t access num2 </a:t>
            </a: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// here</a:t>
            </a:r>
            <a:endParaRPr lang="en-US" altLang="en-US" sz="1800" dirty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   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// Can </a:t>
            </a: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access num3 here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spcBef>
                <a:spcPts val="0"/>
              </a:spcBef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21242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General Rules Of Thumb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Variable attributes should not have protected access but instead should be private.</a:t>
            </a:r>
          </a:p>
          <a:p>
            <a:r>
              <a:rPr lang="en-US" altLang="en-US" sz="2400" smtClean="0"/>
              <a:t>Most methods should be public.</a:t>
            </a:r>
          </a:p>
          <a:p>
            <a:r>
              <a:rPr lang="en-US" altLang="en-US" sz="2400" smtClean="0"/>
              <a:t>Methods that are used only by the parent and child classes should be made protected.</a:t>
            </a:r>
          </a:p>
        </p:txBody>
      </p:sp>
    </p:spTree>
    <p:extLst>
      <p:ext uri="{BB962C8B-B14F-4D97-AF65-F5344CB8AC3E}">
        <p14:creationId xmlns:p14="http://schemas.microsoft.com/office/powerpoint/2010/main" val="4284320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5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Updated Scoping Rules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tabLst>
                <a:tab pos="476250" algn="l"/>
              </a:tabLst>
            </a:pPr>
            <a:r>
              <a:rPr lang="en-US" altLang="en-US" sz="2400" dirty="0" smtClean="0"/>
              <a:t>When referring to an identifier in a method of a class</a:t>
            </a:r>
          </a:p>
          <a:p>
            <a:pPr marL="800100" lvl="1" indent="-342900">
              <a:buFontTx/>
              <a:buAutoNum type="arabicPeriod"/>
              <a:tabLst>
                <a:tab pos="476250" algn="l"/>
              </a:tabLst>
            </a:pPr>
            <a:r>
              <a:rPr lang="en-US" altLang="en-US" sz="2000" dirty="0" smtClean="0"/>
              <a:t>Look in the local memory space for that method</a:t>
            </a:r>
          </a:p>
          <a:p>
            <a:pPr marL="800100" lvl="1" indent="-342900">
              <a:buFontTx/>
              <a:buAutoNum type="arabicPeriod"/>
              <a:tabLst>
                <a:tab pos="476250" algn="l"/>
              </a:tabLst>
            </a:pPr>
            <a:r>
              <a:rPr lang="en-US" altLang="en-US" sz="2000" dirty="0" smtClean="0"/>
              <a:t>Look in the definition of the class</a:t>
            </a:r>
          </a:p>
          <a:p>
            <a:pPr marL="800100" lvl="1" indent="-342900">
              <a:buFontTx/>
              <a:buAutoNum type="arabicPeriod"/>
              <a:tabLst>
                <a:tab pos="476250" algn="l"/>
              </a:tabLst>
            </a:pPr>
            <a:r>
              <a:rPr lang="en-US" altLang="en-US" sz="2000" dirty="0" smtClean="0"/>
              <a:t>New: Look in the definition of the parent class</a:t>
            </a:r>
          </a:p>
        </p:txBody>
      </p:sp>
    </p:spTree>
    <p:extLst>
      <p:ext uri="{BB962C8B-B14F-4D97-AF65-F5344CB8AC3E}">
        <p14:creationId xmlns:p14="http://schemas.microsoft.com/office/powerpoint/2010/main" val="118898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Recall O-O Approach: Finding Candidate Classes</a:t>
            </a:r>
          </a:p>
        </p:txBody>
      </p:sp>
      <p:pic>
        <p:nvPicPr>
          <p:cNvPr id="1812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30300" y="1143000"/>
            <a:ext cx="7162800" cy="5564188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171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Updated Scoping Rules (2)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4648200" cy="44196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public class P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0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public class C extends P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0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     public void method ()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    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	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0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0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     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lnSpc>
                <a:spcPct val="90000"/>
              </a:lnSpc>
            </a:pPr>
            <a:endParaRPr lang="en-US" altLang="en-US" sz="1800" dirty="0" smtClean="0">
              <a:latin typeface="Arial" charset="0"/>
            </a:endParaRPr>
          </a:p>
        </p:txBody>
      </p:sp>
      <p:sp>
        <p:nvSpPr>
          <p:cNvPr id="212996" name="Text Box 4"/>
          <p:cNvSpPr txBox="1">
            <a:spLocks noChangeArrowheads="1"/>
          </p:cNvSpPr>
          <p:nvPr/>
        </p:nvSpPr>
        <p:spPr bwMode="auto">
          <a:xfrm>
            <a:off x="1676400" y="4648200"/>
            <a:ext cx="2359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solidFill>
                  <a:schemeClr val="accent2"/>
                </a:solidFill>
                <a:latin typeface="Arial" charset="0"/>
              </a:rPr>
              <a:t>&lt;&lt;&lt; First: Local &gt;&gt;&gt;</a:t>
            </a:r>
          </a:p>
        </p:txBody>
      </p:sp>
      <p:sp>
        <p:nvSpPr>
          <p:cNvPr id="212997" name="Text Box 5"/>
          <p:cNvSpPr txBox="1">
            <a:spLocks noChangeArrowheads="1"/>
          </p:cNvSpPr>
          <p:nvPr/>
        </p:nvSpPr>
        <p:spPr bwMode="auto">
          <a:xfrm>
            <a:off x="1252538" y="3505200"/>
            <a:ext cx="2943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solidFill>
                  <a:schemeClr val="accent2"/>
                </a:solidFill>
                <a:latin typeface="Arial" charset="0"/>
              </a:rPr>
              <a:t>&lt;&lt;&lt; Second: Attribute&gt;&gt;&gt;</a:t>
            </a:r>
          </a:p>
        </p:txBody>
      </p:sp>
      <p:sp>
        <p:nvSpPr>
          <p:cNvPr id="212998" name="Text Box 6"/>
          <p:cNvSpPr txBox="1">
            <a:spLocks noChangeArrowheads="1"/>
          </p:cNvSpPr>
          <p:nvPr/>
        </p:nvSpPr>
        <p:spPr bwMode="auto">
          <a:xfrm>
            <a:off x="1009650" y="2362200"/>
            <a:ext cx="36925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solidFill>
                  <a:schemeClr val="accent2"/>
                </a:solidFill>
                <a:latin typeface="Arial" charset="0"/>
              </a:rPr>
              <a:t>&lt;&lt;&lt; Third: Parent’s attribute &gt;&gt;&gt;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689100" y="5040313"/>
            <a:ext cx="4191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Reference to an identifier e.g., ‘</a:t>
            </a:r>
            <a:r>
              <a:rPr lang="en-US" altLang="en-US" sz="1800">
                <a:latin typeface="Consolas" pitchFamily="49" charset="0"/>
                <a:cs typeface="Consolas" pitchFamily="49" charset="0"/>
              </a:rPr>
              <a:t>num</a:t>
            </a:r>
            <a:r>
              <a:rPr lang="en-US" altLang="en-US" sz="1800"/>
              <a:t>’</a:t>
            </a:r>
          </a:p>
        </p:txBody>
      </p:sp>
      <p:grpSp>
        <p:nvGrpSpPr>
          <p:cNvPr id="51211" name="Group 11"/>
          <p:cNvGrpSpPr>
            <a:grpSpLocks/>
          </p:cNvGrpSpPr>
          <p:nvPr/>
        </p:nvGrpSpPr>
        <p:grpSpPr bwMode="auto">
          <a:xfrm>
            <a:off x="5257800" y="2438400"/>
            <a:ext cx="3581400" cy="2819400"/>
            <a:chOff x="3264" y="1536"/>
            <a:chExt cx="2256" cy="1776"/>
          </a:xfrm>
        </p:grpSpPr>
        <p:sp>
          <p:nvSpPr>
            <p:cNvPr id="51209" name="AutoShape 9"/>
            <p:cNvSpPr>
              <a:spLocks/>
            </p:cNvSpPr>
            <p:nvPr/>
          </p:nvSpPr>
          <p:spPr bwMode="auto">
            <a:xfrm>
              <a:off x="3264" y="1536"/>
              <a:ext cx="240" cy="1776"/>
            </a:xfrm>
            <a:prstGeom prst="rightBrace">
              <a:avLst>
                <a:gd name="adj1" fmla="val 61667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210" name="Text Box 10"/>
            <p:cNvSpPr txBox="1">
              <a:spLocks noChangeArrowheads="1"/>
            </p:cNvSpPr>
            <p:nvPr/>
          </p:nvSpPr>
          <p:spPr bwMode="auto">
            <a:xfrm>
              <a:off x="3504" y="2064"/>
              <a:ext cx="2016" cy="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>
                  <a:solidFill>
                    <a:srgbClr val="FF0000"/>
                  </a:solidFill>
                </a:rPr>
                <a:t>Similar to how local variables can shadow attributes, the child attributes can shadow parent attributes.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8748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12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12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12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996" grpId="0"/>
      <p:bldP spid="212997" grpId="0"/>
      <p:bldP spid="212998" grpId="0"/>
      <p:bldP spid="2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Updated Scoping Rules: A Trace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Location of the full online example: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home/219/examples/hierarchies/5scope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83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Scoping Rules: Review Code (1 Class)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253" y="1030958"/>
            <a:ext cx="5958903" cy="2086816"/>
          </a:xfrm>
          <a:solidFill>
            <a:schemeClr val="bg1">
              <a:lumMod val="60000"/>
              <a:lumOff val="40000"/>
            </a:schemeClr>
          </a:solidFill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public class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Driver {</a:t>
            </a:r>
            <a:endParaRPr lang="en-US" sz="18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public static void main(String [] args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  <a:endParaRPr lang="en-US" sz="18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System.out.println("REVIEW");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System.out.println("------");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	  P p = new P();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  p.method1();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  System.out.println();</a:t>
            </a:r>
          </a:p>
        </p:txBody>
      </p:sp>
      <p:sp>
        <p:nvSpPr>
          <p:cNvPr id="4" name="Rectangle 3"/>
          <p:cNvSpPr/>
          <p:nvPr/>
        </p:nvSpPr>
        <p:spPr>
          <a:xfrm>
            <a:off x="1773716" y="3688468"/>
            <a:ext cx="7447402" cy="3139321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public class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P {</a:t>
            </a:r>
            <a:endParaRPr lang="en-US" sz="18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protected int x = 1;</a:t>
            </a: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private int y = 2;</a:t>
            </a:r>
          </a:p>
          <a:p>
            <a:endParaRPr lang="en-US" sz="18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public void method1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  <a:endParaRPr lang="en-US" sz="18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    int x = 10;</a:t>
            </a: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    int y = 20;</a:t>
            </a: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System.out.println("P.method1()");</a:t>
            </a: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System.out.println("Locals shadow attributes");</a:t>
            </a: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System.out.println("x/y: " + x + " " + y);</a:t>
            </a: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6348" y="4384110"/>
            <a:ext cx="3007652" cy="874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47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Scoping Rules: Review Code (1 Class): 2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019942"/>
            <a:ext cx="5695719" cy="720724"/>
          </a:xfrm>
          <a:solidFill>
            <a:schemeClr val="bg1">
              <a:lumMod val="60000"/>
              <a:lumOff val="40000"/>
            </a:schemeClr>
          </a:solidFill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p.method2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  <a:endParaRPr lang="en-US" sz="180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96598" y="2597799"/>
            <a:ext cx="7447402" cy="2585323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public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void method2()</a:t>
            </a:r>
          </a:p>
          <a:p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endParaRPr lang="en-US" sz="18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int x = 10;</a:t>
            </a:r>
          </a:p>
          <a:p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int y = 20;</a:t>
            </a:r>
          </a:p>
          <a:p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System.out.println("P.method2()");</a:t>
            </a:r>
          </a:p>
          <a:p>
            <a:r>
              <a:rPr lang="es-E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s-ES" sz="1800">
                <a:latin typeface="Consolas" panose="020B0609020204030204" pitchFamily="49" charset="0"/>
                <a:cs typeface="Consolas" panose="020B0609020204030204" pitchFamily="49" charset="0"/>
              </a:rPr>
              <a:t>System.out.println("Loc x/y: " + x + " " + y);</a:t>
            </a:r>
          </a:p>
          <a:p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System.out.println("Attr x/y: " + this.x + " " +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</a:p>
          <a:p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this.y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180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9940" y="2918834"/>
            <a:ext cx="1796375" cy="808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74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Updated Scoping Rules</a:t>
            </a:r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019941"/>
            <a:ext cx="8527055" cy="1183431"/>
          </a:xfrm>
          <a:solidFill>
            <a:schemeClr val="bg1">
              <a:lumMod val="60000"/>
              <a:lumOff val="40000"/>
            </a:schemeClr>
          </a:solidFill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("NEW: INHERITANCE HIERARCHIES");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("----------------------------");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C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c = new C();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c.method1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  <a:endParaRPr lang="en-US" sz="180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96598" y="2906272"/>
            <a:ext cx="7447402" cy="3139321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1800" b="1" smtClean="0">
                <a:latin typeface="Consolas" panose="020B0609020204030204" pitchFamily="49" charset="0"/>
                <a:cs typeface="Consolas" panose="020B0609020204030204" pitchFamily="49" charset="0"/>
              </a:rPr>
              <a:t>// Child</a:t>
            </a: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public class C extends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P {</a:t>
            </a:r>
            <a:endParaRPr lang="en-US" sz="18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private int x = 3;</a:t>
            </a: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private int z = 4;</a:t>
            </a:r>
          </a:p>
          <a:p>
            <a:endParaRPr lang="en-US" sz="18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public void method1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  <a:endParaRPr lang="en-US" sz="18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	 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("C.method1()");</a:t>
            </a: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     System.out.println("Child attributes");</a:t>
            </a: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     System.out.println("x/z: " + this.x + " " + 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this.z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291083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Updated Scoping Rules (2)</a:t>
            </a:r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019942"/>
            <a:ext cx="8527055" cy="797842"/>
          </a:xfrm>
          <a:solidFill>
            <a:schemeClr val="bg1">
              <a:lumMod val="60000"/>
              <a:lumOff val="40000"/>
            </a:schemeClr>
          </a:solidFill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c.method2();</a:t>
            </a:r>
          </a:p>
        </p:txBody>
      </p:sp>
      <p:sp>
        <p:nvSpPr>
          <p:cNvPr id="5" name="Rectangle 4"/>
          <p:cNvSpPr/>
          <p:nvPr/>
        </p:nvSpPr>
        <p:spPr>
          <a:xfrm>
            <a:off x="1696598" y="2906272"/>
            <a:ext cx="7447402" cy="2862322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1800" b="1" smtClean="0">
                <a:latin typeface="Consolas" panose="020B0609020204030204" pitchFamily="49" charset="0"/>
                <a:cs typeface="Consolas" panose="020B0609020204030204" pitchFamily="49" charset="0"/>
              </a:rPr>
              <a:t>// Child</a:t>
            </a:r>
          </a:p>
          <a:p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public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void method2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  <a:endParaRPr lang="en-US" sz="18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x = 100;</a:t>
            </a: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y = 200;</a:t>
            </a: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z =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300;</a:t>
            </a: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System.out.println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("C.method2()");</a:t>
            </a: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("Local shadows all");</a:t>
            </a: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("x/y/z: " + x + " " + y + " " +</a:t>
            </a: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z);</a:t>
            </a:r>
          </a:p>
          <a:p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180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5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Updated Scoping Rules (3)</a:t>
            </a:r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019941"/>
            <a:ext cx="8527055" cy="830893"/>
          </a:xfrm>
          <a:solidFill>
            <a:schemeClr val="bg1">
              <a:lumMod val="60000"/>
              <a:lumOff val="40000"/>
            </a:schemeClr>
          </a:solidFill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c.method3();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2906272"/>
            <a:ext cx="9144000" cy="3416320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1800" b="1" smtClean="0">
                <a:latin typeface="Consolas" panose="020B0609020204030204" pitchFamily="49" charset="0"/>
                <a:cs typeface="Consolas" panose="020B0609020204030204" pitchFamily="49" charset="0"/>
              </a:rPr>
              <a:t>// Child</a:t>
            </a:r>
          </a:p>
          <a:p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public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void method3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  <a:endParaRPr lang="en-US" sz="18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x = 100;</a:t>
            </a: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y = 200;</a:t>
            </a: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z =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300;</a:t>
            </a: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System.out.println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("C.method3()");</a:t>
            </a:r>
          </a:p>
          <a:p>
            <a:r>
              <a:rPr lang="es-ES" sz="18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s-ES" sz="1800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s-ES" sz="1800">
                <a:latin typeface="Consolas" panose="020B0609020204030204" pitchFamily="49" charset="0"/>
                <a:cs typeface="Consolas" panose="020B0609020204030204" pitchFamily="49" charset="0"/>
              </a:rPr>
              <a:t>("Loc x/y/z: " + x + " " + y + " " </a:t>
            </a:r>
            <a:r>
              <a:rPr lang="es-ES" sz="1800" smtClean="0">
                <a:latin typeface="Consolas" panose="020B0609020204030204" pitchFamily="49" charset="0"/>
                <a:cs typeface="Consolas" panose="020B0609020204030204" pitchFamily="49" charset="0"/>
              </a:rPr>
              <a:t>+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z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</a:p>
          <a:p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System.out.println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("P(x/y): " + super.x + " " + super.getY());</a:t>
            </a:r>
          </a:p>
          <a:p>
            <a:r>
              <a:rPr lang="en-US" sz="1800" b="1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b="1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en-US" sz="1800" b="1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super.y : syntax errror, access permission violated</a:t>
            </a:r>
          </a:p>
          <a:p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System.out.println("C(x/z): " + this.x + " " + this.z);</a:t>
            </a:r>
          </a:p>
          <a:p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3" name="Rectangle 2"/>
          <p:cNvSpPr/>
          <p:nvPr/>
        </p:nvSpPr>
        <p:spPr>
          <a:xfrm>
            <a:off x="4456323" y="2221505"/>
            <a:ext cx="4572000" cy="1077218"/>
          </a:xfrm>
          <a:prstGeom prst="rect">
            <a:avLst/>
          </a:prstGeom>
          <a:solidFill>
            <a:srgbClr val="FFFFCC"/>
          </a:solidFill>
          <a:ln w="38100">
            <a:solidFill>
              <a:schemeClr val="bg2">
                <a:lumMod val="75000"/>
              </a:schemeClr>
            </a:solidFill>
            <a:prstDash val="dash"/>
          </a:ln>
        </p:spPr>
        <p:txBody>
          <a:bodyPr>
            <a:spAutoFit/>
          </a:bodyPr>
          <a:lstStyle/>
          <a:p>
            <a:r>
              <a:rPr lang="en-US" sz="1600">
                <a:latin typeface="Consolas" panose="020B0609020204030204" pitchFamily="49" charset="0"/>
                <a:cs typeface="Consolas" panose="020B0609020204030204" pitchFamily="49" charset="0"/>
              </a:rPr>
              <a:t>public class P</a:t>
            </a:r>
          </a:p>
          <a:p>
            <a:r>
              <a:rPr 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r>
              <a:rPr lang="en-US" sz="1600">
                <a:latin typeface="Consolas" panose="020B0609020204030204" pitchFamily="49" charset="0"/>
                <a:cs typeface="Consolas" panose="020B0609020204030204" pitchFamily="49" charset="0"/>
              </a:rPr>
              <a:t>    protected int x = 1;</a:t>
            </a:r>
          </a:p>
          <a:p>
            <a:r>
              <a:rPr lang="en-US" sz="1600" b="1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private int y = 2;</a:t>
            </a:r>
          </a:p>
        </p:txBody>
      </p:sp>
      <p:cxnSp>
        <p:nvCxnSpPr>
          <p:cNvPr id="7" name="Straight Connector 6"/>
          <p:cNvCxnSpPr>
            <a:endCxn id="3" idx="1"/>
          </p:cNvCxnSpPr>
          <p:nvPr/>
        </p:nvCxnSpPr>
        <p:spPr bwMode="auto">
          <a:xfrm flipV="1">
            <a:off x="1299990" y="2760114"/>
            <a:ext cx="3156333" cy="2770353"/>
          </a:xfrm>
          <a:prstGeom prst="line">
            <a:avLst/>
          </a:prstGeom>
          <a:noFill/>
          <a:ln w="38100" cap="flat" cmpd="sng" algn="ctr">
            <a:solidFill>
              <a:schemeClr val="bg2">
                <a:lumMod val="75000"/>
              </a:schemeClr>
            </a:solidFill>
            <a:prstDash val="dash"/>
            <a:round/>
            <a:headEnd type="none" w="sm" len="sm"/>
            <a:tailEnd type="none"/>
          </a:ln>
          <a:effectLst/>
        </p:spPr>
      </p:cxnSp>
    </p:spTree>
    <p:extLst>
      <p:ext uri="{BB962C8B-B14F-4D97-AF65-F5344CB8AC3E}">
        <p14:creationId xmlns:p14="http://schemas.microsoft.com/office/powerpoint/2010/main" val="28813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The </a:t>
            </a:r>
            <a:r>
              <a:rPr lang="en-US" altLang="en-US" sz="3200" smtClean="0">
                <a:latin typeface="Consolas" pitchFamily="49" charset="0"/>
                <a:cs typeface="Consolas" pitchFamily="49" charset="0"/>
              </a:rPr>
              <a:t>Final</a:t>
            </a:r>
            <a:r>
              <a:rPr lang="en-US" altLang="en-US" sz="3200" smtClean="0"/>
              <a:t> Modifier (Inheritance)</a:t>
            </a:r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What you know: the keyword </a:t>
            </a:r>
            <a:r>
              <a:rPr lang="en-US" altLang="en-US" sz="2400" smtClean="0">
                <a:latin typeface="Consolas" pitchFamily="49" charset="0"/>
                <a:cs typeface="Consolas" pitchFamily="49" charset="0"/>
              </a:rPr>
              <a:t>final</a:t>
            </a:r>
            <a:r>
              <a:rPr lang="en-US" altLang="en-US" sz="2400" smtClean="0"/>
              <a:t> means unchanging (used in conjunction with the declaration of constants)</a:t>
            </a:r>
          </a:p>
          <a:p>
            <a:r>
              <a:rPr lang="en-US" altLang="en-US" sz="2400" smtClean="0"/>
              <a:t>Methods preceded by the final modifier cannot be overridden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2400" smtClean="0"/>
              <a:t>e.g.,     </a:t>
            </a:r>
            <a:r>
              <a:rPr lang="en-US" altLang="en-US" sz="2400" smtClean="0">
                <a:latin typeface="Consolas" pitchFamily="49" charset="0"/>
                <a:cs typeface="Consolas" pitchFamily="49" charset="0"/>
              </a:rPr>
              <a:t>public </a:t>
            </a:r>
            <a:r>
              <a:rPr lang="en-US" altLang="en-US" sz="2400" b="1" i="1" smtClean="0">
                <a:latin typeface="Consolas" pitchFamily="49" charset="0"/>
                <a:cs typeface="Consolas" pitchFamily="49" charset="0"/>
              </a:rPr>
              <a:t>final</a:t>
            </a:r>
            <a:r>
              <a:rPr lang="en-US" altLang="en-US" sz="2400" smtClean="0">
                <a:latin typeface="Consolas" pitchFamily="49" charset="0"/>
                <a:cs typeface="Consolas" pitchFamily="49" charset="0"/>
              </a:rPr>
              <a:t> void cannot_override()</a:t>
            </a:r>
          </a:p>
          <a:p>
            <a:r>
              <a:rPr lang="en-US" altLang="en-US" sz="2400" smtClean="0"/>
              <a:t>Classes preceded by the final modifier cannot be extended</a:t>
            </a:r>
          </a:p>
          <a:p>
            <a:pPr lvl="1"/>
            <a:r>
              <a:rPr lang="en-US" altLang="en-US" sz="2400" smtClean="0"/>
              <a:t>e.g.,  </a:t>
            </a:r>
            <a:r>
              <a:rPr lang="en-US" altLang="en-US" sz="2400" b="1" i="1" smtClean="0">
                <a:latin typeface="Consolas" pitchFamily="49" charset="0"/>
                <a:cs typeface="Consolas" pitchFamily="49" charset="0"/>
              </a:rPr>
              <a:t>final</a:t>
            </a:r>
            <a:r>
              <a:rPr lang="en-US" altLang="en-US" sz="2400" smtClean="0">
                <a:latin typeface="Consolas" pitchFamily="49" charset="0"/>
                <a:cs typeface="Consolas" pitchFamily="49" charset="0"/>
              </a:rPr>
              <a:t> public class CANT_BE_EXTENDED</a:t>
            </a:r>
          </a:p>
          <a:p>
            <a:endParaRPr lang="en-US" altLang="en-US" sz="2400" smtClean="0"/>
          </a:p>
        </p:txBody>
      </p:sp>
    </p:spTree>
    <p:extLst>
      <p:ext uri="{BB962C8B-B14F-4D97-AF65-F5344CB8AC3E}">
        <p14:creationId xmlns:p14="http://schemas.microsoft.com/office/powerpoint/2010/main" val="310155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835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/>
              <a:t>Review: Casting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CA" altLang="en-US" sz="2400" smtClean="0">
                <a:cs typeface="Consolas" pitchFamily="49" charset="0"/>
              </a:rPr>
              <a:t>The casting operator can be used to convert between types.</a:t>
            </a:r>
          </a:p>
          <a:p>
            <a:r>
              <a:rPr lang="en-US" altLang="en-US" sz="2400" b="1" smtClean="0">
                <a:cs typeface="Consolas" pitchFamily="49" charset="0"/>
              </a:rPr>
              <a:t>Format</a:t>
            </a:r>
            <a:r>
              <a:rPr lang="en-US" altLang="en-US" sz="2400" smtClean="0">
                <a:cs typeface="Consolas" pitchFamily="49" charset="0"/>
              </a:rPr>
              <a:t>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2000" smtClean="0">
                <a:latin typeface="Consolas" pitchFamily="49" charset="0"/>
                <a:cs typeface="Consolas" pitchFamily="49" charset="0"/>
              </a:rPr>
              <a:t>&lt;Variable name&gt; = (type to convert to) &lt;Variable name&gt;;</a:t>
            </a:r>
          </a:p>
          <a:p>
            <a:pPr lvl="1">
              <a:buFont typeface="Times New Roman" pitchFamily="18" charset="0"/>
              <a:buNone/>
            </a:pPr>
            <a:endParaRPr lang="en-US" altLang="en-US" sz="200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en-US" sz="2400" b="1" smtClean="0">
                <a:cs typeface="Consolas" pitchFamily="49" charset="0"/>
              </a:rPr>
              <a:t>Example (casting needed: going from more to less)</a:t>
            </a:r>
          </a:p>
          <a:p>
            <a:pPr lvl="1">
              <a:lnSpc>
                <a:spcPct val="90000"/>
              </a:lnSpc>
              <a:buFont typeface="Times New Roman" pitchFamily="18" charset="0"/>
              <a:buNone/>
            </a:pPr>
            <a:r>
              <a:rPr lang="en-US" altLang="en-US" sz="2000" smtClean="0">
                <a:latin typeface="Consolas" pitchFamily="49" charset="0"/>
                <a:cs typeface="Consolas" pitchFamily="49" charset="0"/>
              </a:rPr>
              <a:t>double full_amount = 1.9;</a:t>
            </a:r>
          </a:p>
          <a:p>
            <a:pPr lvl="1">
              <a:lnSpc>
                <a:spcPct val="90000"/>
              </a:lnSpc>
              <a:buFont typeface="Times New Roman" pitchFamily="18" charset="0"/>
              <a:buNone/>
            </a:pPr>
            <a:r>
              <a:rPr lang="en-US" altLang="en-US" sz="2000" smtClean="0">
                <a:latin typeface="Consolas" pitchFamily="49" charset="0"/>
                <a:cs typeface="Consolas" pitchFamily="49" charset="0"/>
              </a:rPr>
              <a:t>int dollars = (int) full_amount;</a:t>
            </a:r>
          </a:p>
          <a:p>
            <a:pPr lvl="1">
              <a:lnSpc>
                <a:spcPct val="90000"/>
              </a:lnSpc>
              <a:buFont typeface="Times New Roman" pitchFamily="18" charset="0"/>
              <a:buNone/>
            </a:pPr>
            <a:endParaRPr lang="en-US" altLang="en-US" sz="2000" smtClean="0">
              <a:latin typeface="Consolas" pitchFamily="49" charset="0"/>
              <a:cs typeface="Consolas" pitchFamily="49" charset="0"/>
            </a:endParaRPr>
          </a:p>
          <a:p>
            <a:pPr lvl="1">
              <a:lnSpc>
                <a:spcPct val="90000"/>
              </a:lnSpc>
              <a:buFont typeface="Times New Roman" pitchFamily="18" charset="0"/>
              <a:buNone/>
            </a:pPr>
            <a:endParaRPr lang="en-US" altLang="en-US" sz="200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en-US" sz="2400" b="1" smtClean="0">
                <a:cs typeface="Consolas" pitchFamily="49" charset="0"/>
              </a:rPr>
              <a:t>Example (casting not needed: going from less to more)</a:t>
            </a:r>
          </a:p>
          <a:p>
            <a:pPr lvl="1">
              <a:lnSpc>
                <a:spcPct val="90000"/>
              </a:lnSpc>
              <a:buFont typeface="Times New Roman" pitchFamily="18" charset="0"/>
              <a:buNone/>
            </a:pPr>
            <a:r>
              <a:rPr lang="en-US" altLang="en-US" sz="2000" smtClean="0">
                <a:latin typeface="Consolas" pitchFamily="49" charset="0"/>
                <a:cs typeface="Consolas" pitchFamily="49" charset="0"/>
              </a:rPr>
              <a:t>int dollars = 2;</a:t>
            </a:r>
          </a:p>
          <a:p>
            <a:pPr lvl="1">
              <a:lnSpc>
                <a:spcPct val="90000"/>
              </a:lnSpc>
              <a:buFont typeface="Times New Roman" pitchFamily="18" charset="0"/>
              <a:buNone/>
            </a:pPr>
            <a:r>
              <a:rPr lang="en-US" altLang="en-US" sz="2000" smtClean="0">
                <a:latin typeface="Consolas" pitchFamily="49" charset="0"/>
                <a:cs typeface="Consolas" pitchFamily="49" charset="0"/>
              </a:rPr>
              <a:t>double full_amount = dollars;</a:t>
            </a:r>
          </a:p>
        </p:txBody>
      </p:sp>
    </p:spTree>
    <p:extLst>
      <p:ext uri="{BB962C8B-B14F-4D97-AF65-F5344CB8AC3E}">
        <p14:creationId xmlns:p14="http://schemas.microsoft.com/office/powerpoint/2010/main" val="2473505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Real Life Examples: Expectations Vs. Reality</a:t>
            </a:r>
            <a:endParaRPr lang="en-US" dirty="0"/>
          </a:p>
        </p:txBody>
      </p:sp>
      <p:grpSp>
        <p:nvGrpSpPr>
          <p:cNvPr id="39" name="Group 38"/>
          <p:cNvGrpSpPr/>
          <p:nvPr/>
        </p:nvGrpSpPr>
        <p:grpSpPr>
          <a:xfrm>
            <a:off x="4825592" y="1760787"/>
            <a:ext cx="1295400" cy="1219200"/>
            <a:chOff x="609600" y="1752600"/>
            <a:chExt cx="1295400" cy="1219200"/>
          </a:xfrm>
        </p:grpSpPr>
        <p:sp>
          <p:nvSpPr>
            <p:cNvPr id="4" name="Oval 3"/>
            <p:cNvSpPr/>
            <p:nvPr/>
          </p:nvSpPr>
          <p:spPr>
            <a:xfrm>
              <a:off x="609600" y="1752600"/>
              <a:ext cx="1295400" cy="1219200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5" name="Freeform 4"/>
            <p:cNvSpPr/>
            <p:nvPr/>
          </p:nvSpPr>
          <p:spPr>
            <a:xfrm>
              <a:off x="860612" y="2097741"/>
              <a:ext cx="172122" cy="96819"/>
            </a:xfrm>
            <a:custGeom>
              <a:avLst/>
              <a:gdLst>
                <a:gd name="connsiteX0" fmla="*/ 0 w 172122"/>
                <a:gd name="connsiteY0" fmla="*/ 96819 h 96819"/>
                <a:gd name="connsiteX1" fmla="*/ 21515 w 172122"/>
                <a:gd name="connsiteY1" fmla="*/ 43031 h 96819"/>
                <a:gd name="connsiteX2" fmla="*/ 64546 w 172122"/>
                <a:gd name="connsiteY2" fmla="*/ 0 h 96819"/>
                <a:gd name="connsiteX3" fmla="*/ 161364 w 172122"/>
                <a:gd name="connsiteY3" fmla="*/ 43031 h 96819"/>
                <a:gd name="connsiteX4" fmla="*/ 172122 w 172122"/>
                <a:gd name="connsiteY4" fmla="*/ 64546 h 968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2122" h="96819">
                  <a:moveTo>
                    <a:pt x="0" y="96819"/>
                  </a:moveTo>
                  <a:cubicBezTo>
                    <a:pt x="7172" y="78890"/>
                    <a:pt x="10803" y="59098"/>
                    <a:pt x="21515" y="43031"/>
                  </a:cubicBezTo>
                  <a:cubicBezTo>
                    <a:pt x="32767" y="26153"/>
                    <a:pt x="64546" y="0"/>
                    <a:pt x="64546" y="0"/>
                  </a:cubicBezTo>
                  <a:cubicBezTo>
                    <a:pt x="116868" y="14949"/>
                    <a:pt x="134108" y="6689"/>
                    <a:pt x="161364" y="43031"/>
                  </a:cubicBezTo>
                  <a:cubicBezTo>
                    <a:pt x="166175" y="49446"/>
                    <a:pt x="168536" y="57374"/>
                    <a:pt x="172122" y="64546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Freeform 5"/>
            <p:cNvSpPr/>
            <p:nvPr/>
          </p:nvSpPr>
          <p:spPr>
            <a:xfrm>
              <a:off x="921407" y="2431228"/>
              <a:ext cx="602428" cy="247426"/>
            </a:xfrm>
            <a:custGeom>
              <a:avLst/>
              <a:gdLst>
                <a:gd name="connsiteX0" fmla="*/ 0 w 602428"/>
                <a:gd name="connsiteY0" fmla="*/ 0 h 247426"/>
                <a:gd name="connsiteX1" fmla="*/ 10757 w 602428"/>
                <a:gd name="connsiteY1" fmla="*/ 172123 h 247426"/>
                <a:gd name="connsiteX2" fmla="*/ 32273 w 602428"/>
                <a:gd name="connsiteY2" fmla="*/ 193638 h 247426"/>
                <a:gd name="connsiteX3" fmla="*/ 53788 w 602428"/>
                <a:gd name="connsiteY3" fmla="*/ 225911 h 247426"/>
                <a:gd name="connsiteX4" fmla="*/ 118334 w 602428"/>
                <a:gd name="connsiteY4" fmla="*/ 247426 h 247426"/>
                <a:gd name="connsiteX5" fmla="*/ 462578 w 602428"/>
                <a:gd name="connsiteY5" fmla="*/ 236668 h 247426"/>
                <a:gd name="connsiteX6" fmla="*/ 494851 w 602428"/>
                <a:gd name="connsiteY6" fmla="*/ 225911 h 247426"/>
                <a:gd name="connsiteX7" fmla="*/ 516367 w 602428"/>
                <a:gd name="connsiteY7" fmla="*/ 193638 h 247426"/>
                <a:gd name="connsiteX8" fmla="*/ 602428 w 602428"/>
                <a:gd name="connsiteY8" fmla="*/ 96819 h 247426"/>
                <a:gd name="connsiteX9" fmla="*/ 580913 w 602428"/>
                <a:gd name="connsiteY9" fmla="*/ 0 h 247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02428" h="247426">
                  <a:moveTo>
                    <a:pt x="0" y="0"/>
                  </a:moveTo>
                  <a:cubicBezTo>
                    <a:pt x="3586" y="57374"/>
                    <a:pt x="1306" y="115419"/>
                    <a:pt x="10757" y="172123"/>
                  </a:cubicBezTo>
                  <a:cubicBezTo>
                    <a:pt x="12424" y="182128"/>
                    <a:pt x="25937" y="185718"/>
                    <a:pt x="32273" y="193638"/>
                  </a:cubicBezTo>
                  <a:cubicBezTo>
                    <a:pt x="40350" y="203734"/>
                    <a:pt x="42824" y="219059"/>
                    <a:pt x="53788" y="225911"/>
                  </a:cubicBezTo>
                  <a:cubicBezTo>
                    <a:pt x="73020" y="237931"/>
                    <a:pt x="118334" y="247426"/>
                    <a:pt x="118334" y="247426"/>
                  </a:cubicBezTo>
                  <a:cubicBezTo>
                    <a:pt x="233082" y="243840"/>
                    <a:pt x="347961" y="243217"/>
                    <a:pt x="462578" y="236668"/>
                  </a:cubicBezTo>
                  <a:cubicBezTo>
                    <a:pt x="473899" y="236021"/>
                    <a:pt x="485996" y="232995"/>
                    <a:pt x="494851" y="225911"/>
                  </a:cubicBezTo>
                  <a:cubicBezTo>
                    <a:pt x="504947" y="217834"/>
                    <a:pt x="507777" y="203301"/>
                    <a:pt x="516367" y="193638"/>
                  </a:cubicBezTo>
                  <a:cubicBezTo>
                    <a:pt x="614614" y="83111"/>
                    <a:pt x="553600" y="170063"/>
                    <a:pt x="602428" y="96819"/>
                  </a:cubicBezTo>
                  <a:cubicBezTo>
                    <a:pt x="580043" y="7279"/>
                    <a:pt x="580913" y="40328"/>
                    <a:pt x="580913" y="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eform 7"/>
            <p:cNvSpPr/>
            <p:nvPr/>
          </p:nvSpPr>
          <p:spPr>
            <a:xfrm>
              <a:off x="1420224" y="2076023"/>
              <a:ext cx="145518" cy="74830"/>
            </a:xfrm>
            <a:custGeom>
              <a:avLst/>
              <a:gdLst>
                <a:gd name="connsiteX0" fmla="*/ 0 w 145518"/>
                <a:gd name="connsiteY0" fmla="*/ 74830 h 74830"/>
                <a:gd name="connsiteX1" fmla="*/ 11502 w 145518"/>
                <a:gd name="connsiteY1" fmla="*/ 46075 h 74830"/>
                <a:gd name="connsiteX2" fmla="*/ 23004 w 145518"/>
                <a:gd name="connsiteY2" fmla="*/ 23071 h 74830"/>
                <a:gd name="connsiteX3" fmla="*/ 28755 w 145518"/>
                <a:gd name="connsiteY3" fmla="*/ 5819 h 74830"/>
                <a:gd name="connsiteX4" fmla="*/ 46008 w 145518"/>
                <a:gd name="connsiteY4" fmla="*/ 68 h 74830"/>
                <a:gd name="connsiteX5" fmla="*/ 143774 w 145518"/>
                <a:gd name="connsiteY5" fmla="*/ 74830 h 748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5518" h="74830">
                  <a:moveTo>
                    <a:pt x="0" y="74830"/>
                  </a:moveTo>
                  <a:cubicBezTo>
                    <a:pt x="3834" y="65245"/>
                    <a:pt x="7309" y="55509"/>
                    <a:pt x="11502" y="46075"/>
                  </a:cubicBezTo>
                  <a:cubicBezTo>
                    <a:pt x="14984" y="38241"/>
                    <a:pt x="19627" y="30951"/>
                    <a:pt x="23004" y="23071"/>
                  </a:cubicBezTo>
                  <a:cubicBezTo>
                    <a:pt x="25392" y="17499"/>
                    <a:pt x="24469" y="10105"/>
                    <a:pt x="28755" y="5819"/>
                  </a:cubicBezTo>
                  <a:cubicBezTo>
                    <a:pt x="33042" y="1533"/>
                    <a:pt x="40257" y="1985"/>
                    <a:pt x="46008" y="68"/>
                  </a:cubicBezTo>
                  <a:cubicBezTo>
                    <a:pt x="166738" y="7170"/>
                    <a:pt x="143774" y="-26826"/>
                    <a:pt x="143774" y="7483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4812207" y="4225905"/>
            <a:ext cx="1295400" cy="2076279"/>
            <a:chOff x="-2362200" y="3410121"/>
            <a:chExt cx="1295400" cy="2076279"/>
          </a:xfrm>
        </p:grpSpPr>
        <p:sp>
          <p:nvSpPr>
            <p:cNvPr id="26" name="Oval 25"/>
            <p:cNvSpPr/>
            <p:nvPr/>
          </p:nvSpPr>
          <p:spPr>
            <a:xfrm>
              <a:off x="-2362200" y="4267200"/>
              <a:ext cx="1295400" cy="1219200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27" name="Freeform 26"/>
            <p:cNvSpPr/>
            <p:nvPr/>
          </p:nvSpPr>
          <p:spPr>
            <a:xfrm rot="10800000">
              <a:off x="-2015714" y="4945829"/>
              <a:ext cx="602428" cy="247426"/>
            </a:xfrm>
            <a:custGeom>
              <a:avLst/>
              <a:gdLst>
                <a:gd name="connsiteX0" fmla="*/ 0 w 602428"/>
                <a:gd name="connsiteY0" fmla="*/ 0 h 247426"/>
                <a:gd name="connsiteX1" fmla="*/ 10757 w 602428"/>
                <a:gd name="connsiteY1" fmla="*/ 172123 h 247426"/>
                <a:gd name="connsiteX2" fmla="*/ 32273 w 602428"/>
                <a:gd name="connsiteY2" fmla="*/ 193638 h 247426"/>
                <a:gd name="connsiteX3" fmla="*/ 53788 w 602428"/>
                <a:gd name="connsiteY3" fmla="*/ 225911 h 247426"/>
                <a:gd name="connsiteX4" fmla="*/ 118334 w 602428"/>
                <a:gd name="connsiteY4" fmla="*/ 247426 h 247426"/>
                <a:gd name="connsiteX5" fmla="*/ 462578 w 602428"/>
                <a:gd name="connsiteY5" fmla="*/ 236668 h 247426"/>
                <a:gd name="connsiteX6" fmla="*/ 494851 w 602428"/>
                <a:gd name="connsiteY6" fmla="*/ 225911 h 247426"/>
                <a:gd name="connsiteX7" fmla="*/ 516367 w 602428"/>
                <a:gd name="connsiteY7" fmla="*/ 193638 h 247426"/>
                <a:gd name="connsiteX8" fmla="*/ 602428 w 602428"/>
                <a:gd name="connsiteY8" fmla="*/ 96819 h 247426"/>
                <a:gd name="connsiteX9" fmla="*/ 580913 w 602428"/>
                <a:gd name="connsiteY9" fmla="*/ 0 h 247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02428" h="247426">
                  <a:moveTo>
                    <a:pt x="0" y="0"/>
                  </a:moveTo>
                  <a:cubicBezTo>
                    <a:pt x="3586" y="57374"/>
                    <a:pt x="1306" y="115419"/>
                    <a:pt x="10757" y="172123"/>
                  </a:cubicBezTo>
                  <a:cubicBezTo>
                    <a:pt x="12424" y="182128"/>
                    <a:pt x="25937" y="185718"/>
                    <a:pt x="32273" y="193638"/>
                  </a:cubicBezTo>
                  <a:cubicBezTo>
                    <a:pt x="40350" y="203734"/>
                    <a:pt x="42824" y="219059"/>
                    <a:pt x="53788" y="225911"/>
                  </a:cubicBezTo>
                  <a:cubicBezTo>
                    <a:pt x="73020" y="237931"/>
                    <a:pt x="118334" y="247426"/>
                    <a:pt x="118334" y="247426"/>
                  </a:cubicBezTo>
                  <a:cubicBezTo>
                    <a:pt x="233082" y="243840"/>
                    <a:pt x="347961" y="243217"/>
                    <a:pt x="462578" y="236668"/>
                  </a:cubicBezTo>
                  <a:cubicBezTo>
                    <a:pt x="473899" y="236021"/>
                    <a:pt x="485996" y="232995"/>
                    <a:pt x="494851" y="225911"/>
                  </a:cubicBezTo>
                  <a:cubicBezTo>
                    <a:pt x="504947" y="217834"/>
                    <a:pt x="507777" y="203301"/>
                    <a:pt x="516367" y="193638"/>
                  </a:cubicBezTo>
                  <a:cubicBezTo>
                    <a:pt x="614614" y="83111"/>
                    <a:pt x="553600" y="170063"/>
                    <a:pt x="602428" y="96819"/>
                  </a:cubicBezTo>
                  <a:cubicBezTo>
                    <a:pt x="580043" y="7279"/>
                    <a:pt x="580913" y="40328"/>
                    <a:pt x="580913" y="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-2024370" y="4566824"/>
              <a:ext cx="267493" cy="136316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V="1">
              <a:off x="-1609029" y="4575451"/>
              <a:ext cx="210112" cy="129144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29"/>
            <p:cNvSpPr/>
            <p:nvPr/>
          </p:nvSpPr>
          <p:spPr>
            <a:xfrm>
              <a:off x="-1999854" y="4695968"/>
              <a:ext cx="152400" cy="107524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31" name="Oval 30"/>
            <p:cNvSpPr/>
            <p:nvPr/>
          </p:nvSpPr>
          <p:spPr>
            <a:xfrm>
              <a:off x="-1531290" y="4713222"/>
              <a:ext cx="152400" cy="107524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32" name="Flowchart: Manual Operation 31"/>
            <p:cNvSpPr/>
            <p:nvPr/>
          </p:nvSpPr>
          <p:spPr>
            <a:xfrm>
              <a:off x="-2091914" y="3410121"/>
              <a:ext cx="152400" cy="497541"/>
            </a:xfrm>
            <a:prstGeom prst="flowChartManualOperation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33" name="Oval 32"/>
            <p:cNvSpPr/>
            <p:nvPr/>
          </p:nvSpPr>
          <p:spPr>
            <a:xfrm>
              <a:off x="-2076054" y="3960774"/>
              <a:ext cx="152400" cy="172851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34" name="Flowchart: Manual Operation 33"/>
            <p:cNvSpPr/>
            <p:nvPr/>
          </p:nvSpPr>
          <p:spPr>
            <a:xfrm>
              <a:off x="-1761429" y="3410122"/>
              <a:ext cx="152400" cy="497541"/>
            </a:xfrm>
            <a:prstGeom prst="flowChartManualOperation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35" name="Oval 34"/>
            <p:cNvSpPr/>
            <p:nvPr/>
          </p:nvSpPr>
          <p:spPr>
            <a:xfrm>
              <a:off x="-1761429" y="3960775"/>
              <a:ext cx="152400" cy="172851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36" name="Flowchart: Manual Operation 35"/>
            <p:cNvSpPr/>
            <p:nvPr/>
          </p:nvSpPr>
          <p:spPr>
            <a:xfrm>
              <a:off x="-1455090" y="3410122"/>
              <a:ext cx="152400" cy="497541"/>
            </a:xfrm>
            <a:prstGeom prst="flowChartManualOperation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37" name="Oval 36"/>
            <p:cNvSpPr/>
            <p:nvPr/>
          </p:nvSpPr>
          <p:spPr>
            <a:xfrm>
              <a:off x="-1455090" y="3960775"/>
              <a:ext cx="152400" cy="172851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3781761" y="1413836"/>
            <a:ext cx="106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>
                <a:latin typeface="Comic Sans MS" panose="030F0702030302020204" pitchFamily="66" charset="0"/>
              </a:rPr>
              <a:t>You are owed $100</a:t>
            </a:r>
            <a:endParaRPr lang="en-US" b="0" dirty="0">
              <a:latin typeface="Comic Sans MS" panose="030F0702030302020204" pitchFamily="66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781761" y="2468913"/>
            <a:ext cx="106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>
                <a:latin typeface="Comic Sans MS" panose="030F0702030302020204" pitchFamily="66" charset="0"/>
              </a:rPr>
              <a:t>You receive $1000</a:t>
            </a:r>
            <a:endParaRPr lang="en-US" b="0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763584" y="4264420"/>
            <a:ext cx="106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>
                <a:latin typeface="Comic Sans MS" panose="030F0702030302020204" pitchFamily="66" charset="0"/>
              </a:rPr>
              <a:t>You are owed $100</a:t>
            </a:r>
            <a:endParaRPr lang="en-US" b="0" dirty="0">
              <a:latin typeface="Comic Sans MS" panose="030F0702030302020204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763584" y="5330392"/>
            <a:ext cx="106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>
                <a:latin typeface="Comic Sans MS" panose="030F0702030302020204" pitchFamily="66" charset="0"/>
              </a:rPr>
              <a:t>You receive $10</a:t>
            </a:r>
            <a:endParaRPr lang="en-US" b="0" dirty="0">
              <a:latin typeface="Comic Sans MS" panose="030F0702030302020204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44475" y="1995629"/>
            <a:ext cx="2057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Getting more than expected: acceptable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826298" y="4886590"/>
            <a:ext cx="2057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Getting less than expected: not acceptable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429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  <p:bldP spid="43" grpId="0"/>
      <p:bldP spid="44" grpId="0"/>
      <p:bldP spid="4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dirty="0" smtClean="0"/>
              <a:t>What If There Are Commonalities Between Classes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Examples:</a:t>
            </a:r>
          </a:p>
          <a:p>
            <a:pPr lvl="1"/>
            <a:r>
              <a:rPr lang="en-US" altLang="en-US" dirty="0" smtClean="0"/>
              <a:t>All birds ‘fly’</a:t>
            </a:r>
          </a:p>
          <a:p>
            <a:pPr lvl="1"/>
            <a:r>
              <a:rPr lang="en-US" altLang="en-US" dirty="0" smtClean="0"/>
              <a:t>Some types of animals ‘swim’: fish, penguins, some snakes, crocodiles, some birds</a:t>
            </a:r>
          </a:p>
          <a:p>
            <a:pPr lvl="1"/>
            <a:r>
              <a:rPr lang="en-US" altLang="en-US" dirty="0" smtClean="0"/>
              <a:t>All animals ‘eat’, ‘drink’, ‘sleep’ etc.</a:t>
            </a:r>
          </a:p>
          <a:p>
            <a:pPr lvl="1"/>
            <a:r>
              <a:rPr lang="en-US" altLang="en-US" dirty="0" smtClean="0"/>
              <a:t>Under the current approach you would have the same behaviors repeated over and over!</a:t>
            </a:r>
          </a:p>
        </p:txBody>
      </p:sp>
      <p:grpSp>
        <p:nvGrpSpPr>
          <p:cNvPr id="15377" name="Group 17"/>
          <p:cNvGrpSpPr>
            <a:grpSpLocks/>
          </p:cNvGrpSpPr>
          <p:nvPr/>
        </p:nvGrpSpPr>
        <p:grpSpPr bwMode="auto">
          <a:xfrm>
            <a:off x="838200" y="3810000"/>
            <a:ext cx="2133600" cy="1409700"/>
            <a:chOff x="528" y="2408"/>
            <a:chExt cx="1344" cy="888"/>
          </a:xfrm>
        </p:grpSpPr>
        <p:sp>
          <p:nvSpPr>
            <p:cNvPr id="4" name="Rectangle 3"/>
            <p:cNvSpPr/>
            <p:nvPr/>
          </p:nvSpPr>
          <p:spPr>
            <a:xfrm>
              <a:off x="528" y="2408"/>
              <a:ext cx="1344" cy="888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Hawk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664" y="2700"/>
              <a:ext cx="1056" cy="564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eat()</a:t>
              </a:r>
            </a:p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sleep()</a:t>
              </a:r>
            </a:p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drink()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528" y="2640"/>
              <a:ext cx="1344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78" name="Group 18"/>
          <p:cNvGrpSpPr>
            <a:grpSpLocks/>
          </p:cNvGrpSpPr>
          <p:nvPr/>
        </p:nvGrpSpPr>
        <p:grpSpPr bwMode="auto">
          <a:xfrm>
            <a:off x="3581400" y="3810000"/>
            <a:ext cx="2133600" cy="1409700"/>
            <a:chOff x="2256" y="2400"/>
            <a:chExt cx="1344" cy="888"/>
          </a:xfrm>
        </p:grpSpPr>
        <p:sp>
          <p:nvSpPr>
            <p:cNvPr id="8" name="Rectangle 7"/>
            <p:cNvSpPr/>
            <p:nvPr/>
          </p:nvSpPr>
          <p:spPr>
            <a:xfrm>
              <a:off x="2256" y="2400"/>
              <a:ext cx="1344" cy="888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King Penguin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2392" y="2668"/>
              <a:ext cx="1056" cy="564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eat()</a:t>
              </a:r>
            </a:p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sleep()</a:t>
              </a:r>
            </a:p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drink()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2256" y="2608"/>
              <a:ext cx="1344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79" name="Group 19"/>
          <p:cNvGrpSpPr>
            <a:grpSpLocks/>
          </p:cNvGrpSpPr>
          <p:nvPr/>
        </p:nvGrpSpPr>
        <p:grpSpPr bwMode="auto">
          <a:xfrm>
            <a:off x="6400800" y="3797300"/>
            <a:ext cx="2133600" cy="1409700"/>
            <a:chOff x="4032" y="2392"/>
            <a:chExt cx="1344" cy="888"/>
          </a:xfrm>
        </p:grpSpPr>
        <p:sp>
          <p:nvSpPr>
            <p:cNvPr id="11" name="Rectangle 10"/>
            <p:cNvSpPr/>
            <p:nvPr/>
          </p:nvSpPr>
          <p:spPr>
            <a:xfrm>
              <a:off x="4032" y="2392"/>
              <a:ext cx="1344" cy="888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Lion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168" y="2668"/>
              <a:ext cx="1056" cy="564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eat()</a:t>
              </a:r>
            </a:p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sleep()</a:t>
              </a:r>
            </a:p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drink()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4032" y="2608"/>
              <a:ext cx="1344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4953000" y="5105400"/>
            <a:ext cx="1066800" cy="3683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</a:rPr>
              <a:t>Waste!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57400" y="5105400"/>
            <a:ext cx="1066800" cy="3683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</a:rPr>
              <a:t>Waste!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001000" y="5073650"/>
            <a:ext cx="1066800" cy="3683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</a:rPr>
              <a:t>Waste!</a:t>
            </a:r>
          </a:p>
        </p:txBody>
      </p:sp>
    </p:spTree>
    <p:extLst>
      <p:ext uri="{BB962C8B-B14F-4D97-AF65-F5344CB8AC3E}">
        <p14:creationId xmlns:p14="http://schemas.microsoft.com/office/powerpoint/2010/main" val="2012569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 Life Examples: Expectations Vs. </a:t>
            </a:r>
            <a:r>
              <a:rPr lang="en-US" dirty="0" smtClean="0"/>
              <a:t>Reality (2)</a:t>
            </a:r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3743661" y="2878147"/>
            <a:ext cx="1143000" cy="588085"/>
            <a:chOff x="2514600" y="3117925"/>
            <a:chExt cx="1143000" cy="588085"/>
          </a:xfrm>
        </p:grpSpPr>
        <p:sp>
          <p:nvSpPr>
            <p:cNvPr id="4" name="Rectangle 3"/>
            <p:cNvSpPr/>
            <p:nvPr/>
          </p:nvSpPr>
          <p:spPr>
            <a:xfrm>
              <a:off x="2514600" y="3117925"/>
              <a:ext cx="1143000" cy="5334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5" name="Flowchart: Manual Operation 4"/>
            <p:cNvSpPr/>
            <p:nvPr/>
          </p:nvSpPr>
          <p:spPr>
            <a:xfrm>
              <a:off x="2514600" y="3117925"/>
              <a:ext cx="1143000" cy="228600"/>
            </a:xfrm>
            <a:prstGeom prst="flowChartManualOperation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667000" y="3336678"/>
              <a:ext cx="838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0" dirty="0" smtClean="0">
                  <a:latin typeface="Comic Sans MS" panose="030F0702030302020204" pitchFamily="66" charset="0"/>
                </a:rPr>
                <a:t>$100</a:t>
              </a:r>
              <a:endParaRPr lang="en-US" b="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582706" y="1600200"/>
            <a:ext cx="2057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Misrepresenting reality: still not acceptable in the end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781761" y="1413836"/>
            <a:ext cx="106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>
                <a:latin typeface="Comic Sans MS" panose="030F0702030302020204" pitchFamily="66" charset="0"/>
              </a:rPr>
              <a:t>You are owed $100</a:t>
            </a:r>
            <a:endParaRPr lang="en-US" b="0" dirty="0">
              <a:latin typeface="Comic Sans MS" panose="030F0702030302020204" pitchFamily="66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5185065" y="1415657"/>
            <a:ext cx="1295400" cy="2076279"/>
            <a:chOff x="-2362200" y="3410121"/>
            <a:chExt cx="1295400" cy="2076279"/>
          </a:xfrm>
        </p:grpSpPr>
        <p:sp>
          <p:nvSpPr>
            <p:cNvPr id="11" name="Oval 10"/>
            <p:cNvSpPr/>
            <p:nvPr/>
          </p:nvSpPr>
          <p:spPr>
            <a:xfrm>
              <a:off x="-2362200" y="4267200"/>
              <a:ext cx="1295400" cy="1219200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 rot="10800000">
              <a:off x="-2015714" y="4945829"/>
              <a:ext cx="602428" cy="247426"/>
            </a:xfrm>
            <a:custGeom>
              <a:avLst/>
              <a:gdLst>
                <a:gd name="connsiteX0" fmla="*/ 0 w 602428"/>
                <a:gd name="connsiteY0" fmla="*/ 0 h 247426"/>
                <a:gd name="connsiteX1" fmla="*/ 10757 w 602428"/>
                <a:gd name="connsiteY1" fmla="*/ 172123 h 247426"/>
                <a:gd name="connsiteX2" fmla="*/ 32273 w 602428"/>
                <a:gd name="connsiteY2" fmla="*/ 193638 h 247426"/>
                <a:gd name="connsiteX3" fmla="*/ 53788 w 602428"/>
                <a:gd name="connsiteY3" fmla="*/ 225911 h 247426"/>
                <a:gd name="connsiteX4" fmla="*/ 118334 w 602428"/>
                <a:gd name="connsiteY4" fmla="*/ 247426 h 247426"/>
                <a:gd name="connsiteX5" fmla="*/ 462578 w 602428"/>
                <a:gd name="connsiteY5" fmla="*/ 236668 h 247426"/>
                <a:gd name="connsiteX6" fmla="*/ 494851 w 602428"/>
                <a:gd name="connsiteY6" fmla="*/ 225911 h 247426"/>
                <a:gd name="connsiteX7" fmla="*/ 516367 w 602428"/>
                <a:gd name="connsiteY7" fmla="*/ 193638 h 247426"/>
                <a:gd name="connsiteX8" fmla="*/ 602428 w 602428"/>
                <a:gd name="connsiteY8" fmla="*/ 96819 h 247426"/>
                <a:gd name="connsiteX9" fmla="*/ 580913 w 602428"/>
                <a:gd name="connsiteY9" fmla="*/ 0 h 247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02428" h="247426">
                  <a:moveTo>
                    <a:pt x="0" y="0"/>
                  </a:moveTo>
                  <a:cubicBezTo>
                    <a:pt x="3586" y="57374"/>
                    <a:pt x="1306" y="115419"/>
                    <a:pt x="10757" y="172123"/>
                  </a:cubicBezTo>
                  <a:cubicBezTo>
                    <a:pt x="12424" y="182128"/>
                    <a:pt x="25937" y="185718"/>
                    <a:pt x="32273" y="193638"/>
                  </a:cubicBezTo>
                  <a:cubicBezTo>
                    <a:pt x="40350" y="203734"/>
                    <a:pt x="42824" y="219059"/>
                    <a:pt x="53788" y="225911"/>
                  </a:cubicBezTo>
                  <a:cubicBezTo>
                    <a:pt x="73020" y="237931"/>
                    <a:pt x="118334" y="247426"/>
                    <a:pt x="118334" y="247426"/>
                  </a:cubicBezTo>
                  <a:cubicBezTo>
                    <a:pt x="233082" y="243840"/>
                    <a:pt x="347961" y="243217"/>
                    <a:pt x="462578" y="236668"/>
                  </a:cubicBezTo>
                  <a:cubicBezTo>
                    <a:pt x="473899" y="236021"/>
                    <a:pt x="485996" y="232995"/>
                    <a:pt x="494851" y="225911"/>
                  </a:cubicBezTo>
                  <a:cubicBezTo>
                    <a:pt x="504947" y="217834"/>
                    <a:pt x="507777" y="203301"/>
                    <a:pt x="516367" y="193638"/>
                  </a:cubicBezTo>
                  <a:cubicBezTo>
                    <a:pt x="614614" y="83111"/>
                    <a:pt x="553600" y="170063"/>
                    <a:pt x="602428" y="96819"/>
                  </a:cubicBezTo>
                  <a:cubicBezTo>
                    <a:pt x="580043" y="7279"/>
                    <a:pt x="580913" y="40328"/>
                    <a:pt x="580913" y="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-2024370" y="4566824"/>
              <a:ext cx="267493" cy="136316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-1609029" y="4575451"/>
              <a:ext cx="210112" cy="129144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-1999854" y="4695968"/>
              <a:ext cx="152400" cy="107524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-1531290" y="4713222"/>
              <a:ext cx="152400" cy="107524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17" name="Flowchart: Manual Operation 16"/>
            <p:cNvSpPr/>
            <p:nvPr/>
          </p:nvSpPr>
          <p:spPr>
            <a:xfrm>
              <a:off x="-2091914" y="3410121"/>
              <a:ext cx="152400" cy="497541"/>
            </a:xfrm>
            <a:prstGeom prst="flowChartManualOperation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-2076054" y="3960774"/>
              <a:ext cx="152400" cy="172851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19" name="Flowchart: Manual Operation 18"/>
            <p:cNvSpPr/>
            <p:nvPr/>
          </p:nvSpPr>
          <p:spPr>
            <a:xfrm>
              <a:off x="-1761429" y="3410122"/>
              <a:ext cx="152400" cy="497541"/>
            </a:xfrm>
            <a:prstGeom prst="flowChartManualOperation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-1761429" y="3960775"/>
              <a:ext cx="152400" cy="172851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21" name="Flowchart: Manual Operation 20"/>
            <p:cNvSpPr/>
            <p:nvPr/>
          </p:nvSpPr>
          <p:spPr>
            <a:xfrm>
              <a:off x="-1455090" y="3410122"/>
              <a:ext cx="152400" cy="497541"/>
            </a:xfrm>
            <a:prstGeom prst="flowChartManualOperation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-1455090" y="3960775"/>
              <a:ext cx="152400" cy="172851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24" name="Rectangle 23"/>
          <p:cNvSpPr/>
          <p:nvPr/>
        </p:nvSpPr>
        <p:spPr>
          <a:xfrm>
            <a:off x="3896061" y="2618528"/>
            <a:ext cx="1222389" cy="3810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Cash $10</a:t>
            </a:r>
          </a:p>
        </p:txBody>
      </p:sp>
    </p:spTree>
    <p:extLst>
      <p:ext uri="{BB962C8B-B14F-4D97-AF65-F5344CB8AC3E}">
        <p14:creationId xmlns:p14="http://schemas.microsoft.com/office/powerpoint/2010/main" val="256326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24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Inheritance Hierarchy</a:t>
            </a:r>
          </a:p>
        </p:txBody>
      </p:sp>
      <p:cxnSp>
        <p:nvCxnSpPr>
          <p:cNvPr id="12" name="Straight Connector 11"/>
          <p:cNvCxnSpPr>
            <a:stCxn id="11" idx="3"/>
          </p:cNvCxnSpPr>
          <p:nvPr/>
        </p:nvCxnSpPr>
        <p:spPr bwMode="auto">
          <a:xfrm>
            <a:off x="4419600" y="2743200"/>
            <a:ext cx="0" cy="558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492" name="Group 18"/>
          <p:cNvGrpSpPr>
            <a:grpSpLocks/>
          </p:cNvGrpSpPr>
          <p:nvPr/>
        </p:nvGrpSpPr>
        <p:grpSpPr bwMode="auto">
          <a:xfrm>
            <a:off x="2133600" y="3810000"/>
            <a:ext cx="2133600" cy="977900"/>
            <a:chOff x="760" y="2048"/>
            <a:chExt cx="1344" cy="616"/>
          </a:xfrm>
        </p:grpSpPr>
        <p:grpSp>
          <p:nvGrpSpPr>
            <p:cNvPr id="63506" name="Group 8"/>
            <p:cNvGrpSpPr>
              <a:grpSpLocks/>
            </p:cNvGrpSpPr>
            <p:nvPr/>
          </p:nvGrpSpPr>
          <p:grpSpPr bwMode="auto">
            <a:xfrm>
              <a:off x="760" y="2048"/>
              <a:ext cx="1344" cy="616"/>
              <a:chOff x="3390900" y="4546600"/>
              <a:chExt cx="2133600" cy="977900"/>
            </a:xfrm>
          </p:grpSpPr>
          <p:sp>
            <p:nvSpPr>
              <p:cNvPr id="8" name="Rectangle 7"/>
              <p:cNvSpPr/>
              <p:nvPr/>
            </p:nvSpPr>
            <p:spPr bwMode="auto">
              <a:xfrm>
                <a:off x="3390900" y="4546600"/>
                <a:ext cx="2133600" cy="9779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</a:rPr>
                  <a:t>FedStarShip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9" name="Straight Connector 8"/>
              <p:cNvCxnSpPr/>
              <p:nvPr/>
            </p:nvCxnSpPr>
            <p:spPr bwMode="auto">
              <a:xfrm>
                <a:off x="3390900" y="5022850"/>
                <a:ext cx="21336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Rectangle 12"/>
            <p:cNvSpPr/>
            <p:nvPr/>
          </p:nvSpPr>
          <p:spPr>
            <a:xfrm>
              <a:off x="864" y="2364"/>
              <a:ext cx="1056" cy="198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+attack()</a:t>
              </a:r>
            </a:p>
          </p:txBody>
        </p:sp>
      </p:grpSp>
      <p:grpSp>
        <p:nvGrpSpPr>
          <p:cNvPr id="63493" name="Group 19"/>
          <p:cNvGrpSpPr>
            <a:grpSpLocks/>
          </p:cNvGrpSpPr>
          <p:nvPr/>
        </p:nvGrpSpPr>
        <p:grpSpPr bwMode="auto">
          <a:xfrm>
            <a:off x="4800600" y="3810000"/>
            <a:ext cx="2133600" cy="1460500"/>
            <a:chOff x="3192" y="2104"/>
            <a:chExt cx="1344" cy="920"/>
          </a:xfrm>
        </p:grpSpPr>
        <p:grpSp>
          <p:nvGrpSpPr>
            <p:cNvPr id="63502" name="Group 2"/>
            <p:cNvGrpSpPr>
              <a:grpSpLocks/>
            </p:cNvGrpSpPr>
            <p:nvPr/>
          </p:nvGrpSpPr>
          <p:grpSpPr bwMode="auto">
            <a:xfrm>
              <a:off x="3192" y="2104"/>
              <a:ext cx="1344" cy="920"/>
              <a:chOff x="5067300" y="3340100"/>
              <a:chExt cx="2133600" cy="1460500"/>
            </a:xfrm>
          </p:grpSpPr>
          <p:sp>
            <p:nvSpPr>
              <p:cNvPr id="15" name="Rectangle 14"/>
              <p:cNvSpPr/>
              <p:nvPr/>
            </p:nvSpPr>
            <p:spPr bwMode="auto">
              <a:xfrm>
                <a:off x="5067300" y="3340100"/>
                <a:ext cx="2133600" cy="14605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>
                <a:lvl1pPr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en-US" sz="2000" smtClean="0"/>
                  <a:t>KlingStarShip</a:t>
                </a:r>
              </a:p>
            </p:txBody>
          </p:sp>
          <p:cxnSp>
            <p:nvCxnSpPr>
              <p:cNvPr id="16" name="Straight Connector 15"/>
              <p:cNvCxnSpPr/>
              <p:nvPr/>
            </p:nvCxnSpPr>
            <p:spPr bwMode="auto">
              <a:xfrm>
                <a:off x="5067300" y="3816350"/>
                <a:ext cx="21336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Rectangle 16"/>
            <p:cNvSpPr/>
            <p:nvPr/>
          </p:nvSpPr>
          <p:spPr>
            <a:xfrm>
              <a:off x="3296" y="2519"/>
              <a:ext cx="1056" cy="198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>
                <a:spcBef>
                  <a:spcPts val="600"/>
                </a:spcBef>
                <a:defRPr/>
              </a:pPr>
              <a:r>
                <a:rPr lang="en-US" altLang="en-US" sz="1400" dirty="0" smtClean="0"/>
                <a:t>+attack()</a:t>
              </a:r>
            </a:p>
            <a:p>
              <a:pPr eaLnBrk="1" hangingPunct="1">
                <a:spcBef>
                  <a:spcPts val="600"/>
                </a:spcBef>
                <a:defRPr/>
              </a:pPr>
              <a:r>
                <a:rPr lang="en-US" altLang="en-US" sz="1600" dirty="0" smtClean="0"/>
                <a:t>+</a:t>
              </a:r>
              <a:r>
                <a:rPr lang="en-US" altLang="en-US" sz="1600" dirty="0" err="1" smtClean="0"/>
                <a:t>utterBattleCry</a:t>
              </a:r>
              <a:r>
                <a:rPr lang="en-US" altLang="en-US" sz="1600" dirty="0" smtClean="0"/>
                <a:t>()</a:t>
              </a:r>
            </a:p>
          </p:txBody>
        </p:sp>
      </p:grpSp>
      <p:sp>
        <p:nvSpPr>
          <p:cNvPr id="63494" name="Line 20"/>
          <p:cNvSpPr>
            <a:spLocks noChangeShapeType="1"/>
          </p:cNvSpPr>
          <p:nvPr/>
        </p:nvSpPr>
        <p:spPr bwMode="auto">
          <a:xfrm flipV="1">
            <a:off x="3124200" y="3276600"/>
            <a:ext cx="25146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/>
          </a:p>
        </p:txBody>
      </p:sp>
      <p:grpSp>
        <p:nvGrpSpPr>
          <p:cNvPr id="63495" name="Group 21"/>
          <p:cNvGrpSpPr>
            <a:grpSpLocks/>
          </p:cNvGrpSpPr>
          <p:nvPr/>
        </p:nvGrpSpPr>
        <p:grpSpPr bwMode="auto">
          <a:xfrm>
            <a:off x="3352800" y="1681163"/>
            <a:ext cx="2133600" cy="800100"/>
            <a:chOff x="2112" y="1059"/>
            <a:chExt cx="1344" cy="504"/>
          </a:xfrm>
        </p:grpSpPr>
        <p:sp>
          <p:nvSpPr>
            <p:cNvPr id="4" name="Rectangle 3"/>
            <p:cNvSpPr/>
            <p:nvPr/>
          </p:nvSpPr>
          <p:spPr>
            <a:xfrm>
              <a:off x="2112" y="1059"/>
              <a:ext cx="1344" cy="504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 err="1">
                  <a:solidFill>
                    <a:schemeClr val="tx1"/>
                  </a:solidFill>
                </a:rPr>
                <a:t>StarShip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2120" y="1275"/>
              <a:ext cx="1056" cy="198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+attack()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12" y="1296"/>
              <a:ext cx="134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" name="Straight Connector 11"/>
          <p:cNvCxnSpPr>
            <a:stCxn id="11" idx="3"/>
          </p:cNvCxnSpPr>
          <p:nvPr/>
        </p:nvCxnSpPr>
        <p:spPr bwMode="auto">
          <a:xfrm>
            <a:off x="3124200" y="3276600"/>
            <a:ext cx="0" cy="482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Isosceles Triangle 10"/>
          <p:cNvSpPr/>
          <p:nvPr/>
        </p:nvSpPr>
        <p:spPr bwMode="auto">
          <a:xfrm>
            <a:off x="4267200" y="2514600"/>
            <a:ext cx="292100" cy="266700"/>
          </a:xfrm>
          <a:prstGeom prst="triangle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" name="Straight Connector 11"/>
          <p:cNvCxnSpPr>
            <a:stCxn id="11" idx="3"/>
          </p:cNvCxnSpPr>
          <p:nvPr/>
        </p:nvCxnSpPr>
        <p:spPr bwMode="auto">
          <a:xfrm>
            <a:off x="5638800" y="3276600"/>
            <a:ext cx="0" cy="482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195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US" altLang="en-US" sz="3200" smtClean="0"/>
              <a:t>Casting And Inheritance (Up)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838200"/>
          </a:xfrm>
        </p:spPr>
        <p:txBody>
          <a:bodyPr lIns="92075" tIns="46038" rIns="92075" bIns="46038"/>
          <a:lstStyle/>
          <a:p>
            <a:r>
              <a:rPr lang="en-US" altLang="en-US" sz="2400" dirty="0" smtClean="0"/>
              <a:t>Because the child class IS-A parent class you can substitute instances of a subclass for instances of a superclass.</a:t>
            </a:r>
          </a:p>
        </p:txBody>
      </p:sp>
      <p:grpSp>
        <p:nvGrpSpPr>
          <p:cNvPr id="101426" name="Group 50"/>
          <p:cNvGrpSpPr>
            <a:grpSpLocks/>
          </p:cNvGrpSpPr>
          <p:nvPr/>
        </p:nvGrpSpPr>
        <p:grpSpPr bwMode="auto">
          <a:xfrm>
            <a:off x="1003300" y="5697538"/>
            <a:ext cx="2692400" cy="1217612"/>
            <a:chOff x="632" y="3589"/>
            <a:chExt cx="1696" cy="767"/>
          </a:xfrm>
        </p:grpSpPr>
        <p:sp>
          <p:nvSpPr>
            <p:cNvPr id="64541" name="Text Box 21"/>
            <p:cNvSpPr txBox="1">
              <a:spLocks noChangeArrowheads="1"/>
            </p:cNvSpPr>
            <p:nvPr/>
          </p:nvSpPr>
          <p:spPr bwMode="auto">
            <a:xfrm>
              <a:off x="944" y="3798"/>
              <a:ext cx="1384" cy="5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993300"/>
                  </a:solidFill>
                  <a:latin typeface="Arial" charset="0"/>
                </a:rPr>
                <a:t>You can substitute a </a:t>
              </a:r>
              <a:r>
                <a:rPr lang="en-US" altLang="en-US" sz="1800">
                  <a:solidFill>
                    <a:srgbClr val="993300"/>
                  </a:solidFill>
                  <a:latin typeface="Consolas" pitchFamily="49" charset="0"/>
                </a:rPr>
                <a:t>FedStarShip</a:t>
              </a:r>
              <a:r>
                <a:rPr lang="en-US" altLang="en-US" sz="1600">
                  <a:solidFill>
                    <a:srgbClr val="993300"/>
                  </a:solidFill>
                  <a:latin typeface="Arial" charset="0"/>
                </a:rPr>
                <a:t> for a </a:t>
              </a:r>
              <a:r>
                <a:rPr lang="en-US" altLang="en-US" sz="1800">
                  <a:solidFill>
                    <a:srgbClr val="993300"/>
                  </a:solidFill>
                  <a:latin typeface="Consolas" pitchFamily="49" charset="0"/>
                </a:rPr>
                <a:t>StarShip</a:t>
              </a:r>
            </a:p>
          </p:txBody>
        </p:sp>
        <p:cxnSp>
          <p:nvCxnSpPr>
            <p:cNvPr id="64542" name="AutoShape 22"/>
            <p:cNvCxnSpPr>
              <a:cxnSpLocks noChangeShapeType="1"/>
              <a:stCxn id="64541" idx="1"/>
              <a:endCxn id="13" idx="2"/>
            </p:cNvCxnSpPr>
            <p:nvPr/>
          </p:nvCxnSpPr>
          <p:spPr bwMode="auto">
            <a:xfrm flipH="1" flipV="1">
              <a:off x="632" y="3589"/>
              <a:ext cx="312" cy="488"/>
            </a:xfrm>
            <a:prstGeom prst="straightConnector1">
              <a:avLst/>
            </a:prstGeom>
            <a:noFill/>
            <a:ln w="12700">
              <a:solidFill>
                <a:schemeClr val="accent2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9" name="Group 23"/>
          <p:cNvGrpSpPr>
            <a:grpSpLocks/>
          </p:cNvGrpSpPr>
          <p:nvPr/>
        </p:nvGrpSpPr>
        <p:grpSpPr bwMode="auto">
          <a:xfrm>
            <a:off x="4953000" y="4114800"/>
            <a:ext cx="3460750" cy="885825"/>
            <a:chOff x="3152" y="3112"/>
            <a:chExt cx="2180" cy="558"/>
          </a:xfrm>
        </p:grpSpPr>
        <p:sp>
          <p:nvSpPr>
            <p:cNvPr id="64539" name="Text Box 24"/>
            <p:cNvSpPr txBox="1">
              <a:spLocks noChangeArrowheads="1"/>
            </p:cNvSpPr>
            <p:nvPr/>
          </p:nvSpPr>
          <p:spPr bwMode="auto">
            <a:xfrm>
              <a:off x="3902" y="3112"/>
              <a:ext cx="1430" cy="5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993300"/>
                  </a:solidFill>
                  <a:latin typeface="Arial" charset="0"/>
                </a:rPr>
                <a:t>You can substitute a </a:t>
              </a:r>
              <a:r>
                <a:rPr lang="en-US" altLang="en-US" sz="1800">
                  <a:solidFill>
                    <a:srgbClr val="993300"/>
                  </a:solidFill>
                  <a:latin typeface="Consolas" pitchFamily="49" charset="0"/>
                </a:rPr>
                <a:t>KlingStarShip</a:t>
              </a:r>
              <a:r>
                <a:rPr lang="en-US" altLang="en-US" sz="1600">
                  <a:solidFill>
                    <a:srgbClr val="993300"/>
                  </a:solidFill>
                  <a:latin typeface="Arial" charset="0"/>
                </a:rPr>
                <a:t> for a </a:t>
              </a:r>
              <a:r>
                <a:rPr lang="en-US" altLang="en-US" sz="1800">
                  <a:solidFill>
                    <a:srgbClr val="993300"/>
                  </a:solidFill>
                  <a:latin typeface="Consolas" pitchFamily="49" charset="0"/>
                </a:rPr>
                <a:t>StarShip</a:t>
              </a:r>
            </a:p>
          </p:txBody>
        </p:sp>
        <p:cxnSp>
          <p:nvCxnSpPr>
            <p:cNvPr id="64540" name="AutoShape 25"/>
            <p:cNvCxnSpPr>
              <a:cxnSpLocks noChangeShapeType="1"/>
              <a:stCxn id="64539" idx="1"/>
            </p:cNvCxnSpPr>
            <p:nvPr/>
          </p:nvCxnSpPr>
          <p:spPr bwMode="auto">
            <a:xfrm flipH="1">
              <a:off x="3152" y="3372"/>
              <a:ext cx="750" cy="217"/>
            </a:xfrm>
            <a:prstGeom prst="straightConnector1">
              <a:avLst/>
            </a:prstGeom>
            <a:noFill/>
            <a:ln w="12700">
              <a:solidFill>
                <a:schemeClr val="accent2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19162" name="Line 26"/>
          <p:cNvSpPr>
            <a:spLocks noChangeShapeType="1"/>
          </p:cNvSpPr>
          <p:nvPr/>
        </p:nvSpPr>
        <p:spPr bwMode="auto">
          <a:xfrm flipH="1" flipV="1">
            <a:off x="8763000" y="2819400"/>
            <a:ext cx="0" cy="3527425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US"/>
          </a:p>
        </p:txBody>
      </p:sp>
      <p:sp>
        <p:nvSpPr>
          <p:cNvPr id="101403" name="Text Box 27"/>
          <p:cNvSpPr txBox="1">
            <a:spLocks noChangeArrowheads="1"/>
          </p:cNvSpPr>
          <p:nvPr/>
        </p:nvSpPr>
        <p:spPr bwMode="auto">
          <a:xfrm>
            <a:off x="8229600" y="3505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CA" altLang="en-US" sz="2400" b="0">
                <a:solidFill>
                  <a:srgbClr val="666633"/>
                </a:solidFill>
              </a:rPr>
              <a:t>√</a:t>
            </a:r>
          </a:p>
        </p:txBody>
      </p:sp>
      <p:cxnSp>
        <p:nvCxnSpPr>
          <p:cNvPr id="12" name="Straight Connector 11"/>
          <p:cNvCxnSpPr>
            <a:stCxn id="11" idx="3"/>
          </p:cNvCxnSpPr>
          <p:nvPr/>
        </p:nvCxnSpPr>
        <p:spPr bwMode="auto">
          <a:xfrm>
            <a:off x="2667000" y="3729038"/>
            <a:ext cx="0" cy="558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521" name="Group 32"/>
          <p:cNvGrpSpPr>
            <a:grpSpLocks/>
          </p:cNvGrpSpPr>
          <p:nvPr/>
        </p:nvGrpSpPr>
        <p:grpSpPr bwMode="auto">
          <a:xfrm>
            <a:off x="0" y="4719638"/>
            <a:ext cx="2133600" cy="977900"/>
            <a:chOff x="760" y="2048"/>
            <a:chExt cx="1344" cy="616"/>
          </a:xfrm>
        </p:grpSpPr>
        <p:grpSp>
          <p:nvGrpSpPr>
            <p:cNvPr id="64535" name="Group 8"/>
            <p:cNvGrpSpPr>
              <a:grpSpLocks/>
            </p:cNvGrpSpPr>
            <p:nvPr/>
          </p:nvGrpSpPr>
          <p:grpSpPr bwMode="auto">
            <a:xfrm>
              <a:off x="760" y="2048"/>
              <a:ext cx="1344" cy="616"/>
              <a:chOff x="3390900" y="4546600"/>
              <a:chExt cx="2133600" cy="977900"/>
            </a:xfrm>
          </p:grpSpPr>
          <p:sp>
            <p:nvSpPr>
              <p:cNvPr id="8" name="Rectangle 7"/>
              <p:cNvSpPr/>
              <p:nvPr/>
            </p:nvSpPr>
            <p:spPr bwMode="auto">
              <a:xfrm>
                <a:off x="3390900" y="4546600"/>
                <a:ext cx="2133600" cy="9779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</a:rPr>
                  <a:t>FedStarShip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" name="Straight Connector 8"/>
              <p:cNvCxnSpPr/>
              <p:nvPr/>
            </p:nvCxnSpPr>
            <p:spPr bwMode="auto">
              <a:xfrm>
                <a:off x="3390900" y="5022850"/>
                <a:ext cx="21336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Rectangle 12"/>
            <p:cNvSpPr/>
            <p:nvPr/>
          </p:nvSpPr>
          <p:spPr>
            <a:xfrm>
              <a:off x="864" y="2364"/>
              <a:ext cx="1056" cy="3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+</a:t>
              </a:r>
              <a:r>
                <a:rPr lang="en-US" sz="1400">
                  <a:solidFill>
                    <a:schemeClr val="tx1"/>
                  </a:solidFill>
                </a:rPr>
                <a:t>attack</a:t>
              </a:r>
              <a:r>
                <a:rPr lang="en-US" sz="1400" smtClean="0">
                  <a:solidFill>
                    <a:schemeClr val="tx1"/>
                  </a:solidFill>
                </a:rPr>
                <a:t>()</a:t>
              </a:r>
            </a:p>
            <a:p>
              <a:pPr>
                <a:spcBef>
                  <a:spcPts val="600"/>
                </a:spcBef>
                <a:defRPr/>
              </a:pPr>
              <a:r>
                <a:rPr lang="en-US" smtClean="0">
                  <a:solidFill>
                    <a:schemeClr val="tx1"/>
                  </a:solidFill>
                </a:rPr>
                <a:t>+regenerate()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4522" name="Group 37"/>
          <p:cNvGrpSpPr>
            <a:grpSpLocks/>
          </p:cNvGrpSpPr>
          <p:nvPr/>
        </p:nvGrpSpPr>
        <p:grpSpPr bwMode="auto">
          <a:xfrm>
            <a:off x="3886200" y="4795838"/>
            <a:ext cx="2133600" cy="1460500"/>
            <a:chOff x="3192" y="2104"/>
            <a:chExt cx="1344" cy="920"/>
          </a:xfrm>
        </p:grpSpPr>
        <p:grpSp>
          <p:nvGrpSpPr>
            <p:cNvPr id="64531" name="Group 2"/>
            <p:cNvGrpSpPr>
              <a:grpSpLocks/>
            </p:cNvGrpSpPr>
            <p:nvPr/>
          </p:nvGrpSpPr>
          <p:grpSpPr bwMode="auto">
            <a:xfrm>
              <a:off x="3192" y="2104"/>
              <a:ext cx="1344" cy="920"/>
              <a:chOff x="5067300" y="3340100"/>
              <a:chExt cx="2133600" cy="1460500"/>
            </a:xfrm>
          </p:grpSpPr>
          <p:sp>
            <p:nvSpPr>
              <p:cNvPr id="15" name="Rectangle 14"/>
              <p:cNvSpPr/>
              <p:nvPr/>
            </p:nvSpPr>
            <p:spPr bwMode="auto">
              <a:xfrm>
                <a:off x="5067300" y="3340100"/>
                <a:ext cx="2133600" cy="14605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>
                <a:lvl1pPr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en-US" sz="2000" smtClean="0"/>
                  <a:t>KlingStarShip</a:t>
                </a:r>
              </a:p>
            </p:txBody>
          </p:sp>
          <p:cxnSp>
            <p:nvCxnSpPr>
              <p:cNvPr id="16" name="Straight Connector 15"/>
              <p:cNvCxnSpPr/>
              <p:nvPr/>
            </p:nvCxnSpPr>
            <p:spPr bwMode="auto">
              <a:xfrm>
                <a:off x="5067300" y="3816350"/>
                <a:ext cx="21336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Rectangle 16"/>
            <p:cNvSpPr/>
            <p:nvPr/>
          </p:nvSpPr>
          <p:spPr>
            <a:xfrm>
              <a:off x="3296" y="2519"/>
              <a:ext cx="1056" cy="198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+attack()</a:t>
              </a:r>
            </a:p>
            <a:p>
              <a:pPr>
                <a:spcBef>
                  <a:spcPts val="600"/>
                </a:spcBef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+</a:t>
              </a:r>
              <a:r>
                <a:rPr lang="en-US" sz="1400" dirty="0" err="1">
                  <a:solidFill>
                    <a:schemeClr val="tx1"/>
                  </a:solidFill>
                </a:rPr>
                <a:t>utterBattleCry</a:t>
              </a:r>
              <a:r>
                <a:rPr lang="en-US" sz="1400" dirty="0">
                  <a:solidFill>
                    <a:schemeClr val="tx1"/>
                  </a:solidFill>
                </a:rPr>
                <a:t>()</a:t>
              </a:r>
            </a:p>
          </p:txBody>
        </p:sp>
      </p:grpSp>
      <p:sp>
        <p:nvSpPr>
          <p:cNvPr id="64523" name="Line 42"/>
          <p:cNvSpPr>
            <a:spLocks noChangeShapeType="1"/>
          </p:cNvSpPr>
          <p:nvPr/>
        </p:nvSpPr>
        <p:spPr bwMode="auto">
          <a:xfrm flipV="1">
            <a:off x="990600" y="4262438"/>
            <a:ext cx="35052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/>
          </a:p>
        </p:txBody>
      </p:sp>
      <p:grpSp>
        <p:nvGrpSpPr>
          <p:cNvPr id="64524" name="Group 43"/>
          <p:cNvGrpSpPr>
            <a:grpSpLocks/>
          </p:cNvGrpSpPr>
          <p:nvPr/>
        </p:nvGrpSpPr>
        <p:grpSpPr bwMode="auto">
          <a:xfrm>
            <a:off x="1600200" y="2667000"/>
            <a:ext cx="2133600" cy="800100"/>
            <a:chOff x="2112" y="1059"/>
            <a:chExt cx="1344" cy="504"/>
          </a:xfrm>
        </p:grpSpPr>
        <p:sp>
          <p:nvSpPr>
            <p:cNvPr id="4" name="Rectangle 3"/>
            <p:cNvSpPr/>
            <p:nvPr/>
          </p:nvSpPr>
          <p:spPr>
            <a:xfrm>
              <a:off x="2112" y="1059"/>
              <a:ext cx="1344" cy="504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 err="1">
                  <a:solidFill>
                    <a:schemeClr val="tx1"/>
                  </a:solidFill>
                </a:rPr>
                <a:t>StarShip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2120" y="1275"/>
              <a:ext cx="1056" cy="198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+attack()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12" y="1296"/>
              <a:ext cx="134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" name="Straight Connector 11"/>
          <p:cNvCxnSpPr>
            <a:stCxn id="11" idx="3"/>
          </p:cNvCxnSpPr>
          <p:nvPr/>
        </p:nvCxnSpPr>
        <p:spPr bwMode="auto">
          <a:xfrm>
            <a:off x="990600" y="4262438"/>
            <a:ext cx="0" cy="482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Isosceles Triangle 10"/>
          <p:cNvSpPr/>
          <p:nvPr/>
        </p:nvSpPr>
        <p:spPr bwMode="auto">
          <a:xfrm>
            <a:off x="2514600" y="3500438"/>
            <a:ext cx="292100" cy="266700"/>
          </a:xfrm>
          <a:prstGeom prst="triangle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11"/>
          <p:cNvCxnSpPr>
            <a:stCxn id="11" idx="3"/>
          </p:cNvCxnSpPr>
          <p:nvPr/>
        </p:nvCxnSpPr>
        <p:spPr bwMode="auto">
          <a:xfrm>
            <a:off x="4495800" y="4262438"/>
            <a:ext cx="0" cy="482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Group 48"/>
          <p:cNvGrpSpPr/>
          <p:nvPr/>
        </p:nvGrpSpPr>
        <p:grpSpPr>
          <a:xfrm>
            <a:off x="8025560" y="164149"/>
            <a:ext cx="1044388" cy="981635"/>
            <a:chOff x="609600" y="1752600"/>
            <a:chExt cx="1295400" cy="1219200"/>
          </a:xfrm>
        </p:grpSpPr>
        <p:sp>
          <p:nvSpPr>
            <p:cNvPr id="50" name="Oval 49"/>
            <p:cNvSpPr/>
            <p:nvPr/>
          </p:nvSpPr>
          <p:spPr>
            <a:xfrm>
              <a:off x="609600" y="1752600"/>
              <a:ext cx="1295400" cy="1219200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860612" y="2097741"/>
              <a:ext cx="172122" cy="96819"/>
            </a:xfrm>
            <a:custGeom>
              <a:avLst/>
              <a:gdLst>
                <a:gd name="connsiteX0" fmla="*/ 0 w 172122"/>
                <a:gd name="connsiteY0" fmla="*/ 96819 h 96819"/>
                <a:gd name="connsiteX1" fmla="*/ 21515 w 172122"/>
                <a:gd name="connsiteY1" fmla="*/ 43031 h 96819"/>
                <a:gd name="connsiteX2" fmla="*/ 64546 w 172122"/>
                <a:gd name="connsiteY2" fmla="*/ 0 h 96819"/>
                <a:gd name="connsiteX3" fmla="*/ 161364 w 172122"/>
                <a:gd name="connsiteY3" fmla="*/ 43031 h 96819"/>
                <a:gd name="connsiteX4" fmla="*/ 172122 w 172122"/>
                <a:gd name="connsiteY4" fmla="*/ 64546 h 968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2122" h="96819">
                  <a:moveTo>
                    <a:pt x="0" y="96819"/>
                  </a:moveTo>
                  <a:cubicBezTo>
                    <a:pt x="7172" y="78890"/>
                    <a:pt x="10803" y="59098"/>
                    <a:pt x="21515" y="43031"/>
                  </a:cubicBezTo>
                  <a:cubicBezTo>
                    <a:pt x="32767" y="26153"/>
                    <a:pt x="64546" y="0"/>
                    <a:pt x="64546" y="0"/>
                  </a:cubicBezTo>
                  <a:cubicBezTo>
                    <a:pt x="116868" y="14949"/>
                    <a:pt x="134108" y="6689"/>
                    <a:pt x="161364" y="43031"/>
                  </a:cubicBezTo>
                  <a:cubicBezTo>
                    <a:pt x="166175" y="49446"/>
                    <a:pt x="168536" y="57374"/>
                    <a:pt x="172122" y="64546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921407" y="2431228"/>
              <a:ext cx="602428" cy="247426"/>
            </a:xfrm>
            <a:custGeom>
              <a:avLst/>
              <a:gdLst>
                <a:gd name="connsiteX0" fmla="*/ 0 w 602428"/>
                <a:gd name="connsiteY0" fmla="*/ 0 h 247426"/>
                <a:gd name="connsiteX1" fmla="*/ 10757 w 602428"/>
                <a:gd name="connsiteY1" fmla="*/ 172123 h 247426"/>
                <a:gd name="connsiteX2" fmla="*/ 32273 w 602428"/>
                <a:gd name="connsiteY2" fmla="*/ 193638 h 247426"/>
                <a:gd name="connsiteX3" fmla="*/ 53788 w 602428"/>
                <a:gd name="connsiteY3" fmla="*/ 225911 h 247426"/>
                <a:gd name="connsiteX4" fmla="*/ 118334 w 602428"/>
                <a:gd name="connsiteY4" fmla="*/ 247426 h 247426"/>
                <a:gd name="connsiteX5" fmla="*/ 462578 w 602428"/>
                <a:gd name="connsiteY5" fmla="*/ 236668 h 247426"/>
                <a:gd name="connsiteX6" fmla="*/ 494851 w 602428"/>
                <a:gd name="connsiteY6" fmla="*/ 225911 h 247426"/>
                <a:gd name="connsiteX7" fmla="*/ 516367 w 602428"/>
                <a:gd name="connsiteY7" fmla="*/ 193638 h 247426"/>
                <a:gd name="connsiteX8" fmla="*/ 602428 w 602428"/>
                <a:gd name="connsiteY8" fmla="*/ 96819 h 247426"/>
                <a:gd name="connsiteX9" fmla="*/ 580913 w 602428"/>
                <a:gd name="connsiteY9" fmla="*/ 0 h 247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02428" h="247426">
                  <a:moveTo>
                    <a:pt x="0" y="0"/>
                  </a:moveTo>
                  <a:cubicBezTo>
                    <a:pt x="3586" y="57374"/>
                    <a:pt x="1306" y="115419"/>
                    <a:pt x="10757" y="172123"/>
                  </a:cubicBezTo>
                  <a:cubicBezTo>
                    <a:pt x="12424" y="182128"/>
                    <a:pt x="25937" y="185718"/>
                    <a:pt x="32273" y="193638"/>
                  </a:cubicBezTo>
                  <a:cubicBezTo>
                    <a:pt x="40350" y="203734"/>
                    <a:pt x="42824" y="219059"/>
                    <a:pt x="53788" y="225911"/>
                  </a:cubicBezTo>
                  <a:cubicBezTo>
                    <a:pt x="73020" y="237931"/>
                    <a:pt x="118334" y="247426"/>
                    <a:pt x="118334" y="247426"/>
                  </a:cubicBezTo>
                  <a:cubicBezTo>
                    <a:pt x="233082" y="243840"/>
                    <a:pt x="347961" y="243217"/>
                    <a:pt x="462578" y="236668"/>
                  </a:cubicBezTo>
                  <a:cubicBezTo>
                    <a:pt x="473899" y="236021"/>
                    <a:pt x="485996" y="232995"/>
                    <a:pt x="494851" y="225911"/>
                  </a:cubicBezTo>
                  <a:cubicBezTo>
                    <a:pt x="504947" y="217834"/>
                    <a:pt x="507777" y="203301"/>
                    <a:pt x="516367" y="193638"/>
                  </a:cubicBezTo>
                  <a:cubicBezTo>
                    <a:pt x="614614" y="83111"/>
                    <a:pt x="553600" y="170063"/>
                    <a:pt x="602428" y="96819"/>
                  </a:cubicBezTo>
                  <a:cubicBezTo>
                    <a:pt x="580043" y="7279"/>
                    <a:pt x="580913" y="40328"/>
                    <a:pt x="580913" y="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 52"/>
            <p:cNvSpPr/>
            <p:nvPr/>
          </p:nvSpPr>
          <p:spPr>
            <a:xfrm>
              <a:off x="1420224" y="2076023"/>
              <a:ext cx="145518" cy="74830"/>
            </a:xfrm>
            <a:custGeom>
              <a:avLst/>
              <a:gdLst>
                <a:gd name="connsiteX0" fmla="*/ 0 w 145518"/>
                <a:gd name="connsiteY0" fmla="*/ 74830 h 74830"/>
                <a:gd name="connsiteX1" fmla="*/ 11502 w 145518"/>
                <a:gd name="connsiteY1" fmla="*/ 46075 h 74830"/>
                <a:gd name="connsiteX2" fmla="*/ 23004 w 145518"/>
                <a:gd name="connsiteY2" fmla="*/ 23071 h 74830"/>
                <a:gd name="connsiteX3" fmla="*/ 28755 w 145518"/>
                <a:gd name="connsiteY3" fmla="*/ 5819 h 74830"/>
                <a:gd name="connsiteX4" fmla="*/ 46008 w 145518"/>
                <a:gd name="connsiteY4" fmla="*/ 68 h 74830"/>
                <a:gd name="connsiteX5" fmla="*/ 143774 w 145518"/>
                <a:gd name="connsiteY5" fmla="*/ 74830 h 748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5518" h="74830">
                  <a:moveTo>
                    <a:pt x="0" y="74830"/>
                  </a:moveTo>
                  <a:cubicBezTo>
                    <a:pt x="3834" y="65245"/>
                    <a:pt x="7309" y="55509"/>
                    <a:pt x="11502" y="46075"/>
                  </a:cubicBezTo>
                  <a:cubicBezTo>
                    <a:pt x="14984" y="38241"/>
                    <a:pt x="19627" y="30951"/>
                    <a:pt x="23004" y="23071"/>
                  </a:cubicBezTo>
                  <a:cubicBezTo>
                    <a:pt x="25392" y="17499"/>
                    <a:pt x="24469" y="10105"/>
                    <a:pt x="28755" y="5819"/>
                  </a:cubicBezTo>
                  <a:cubicBezTo>
                    <a:pt x="33042" y="1533"/>
                    <a:pt x="40257" y="1985"/>
                    <a:pt x="46008" y="68"/>
                  </a:cubicBezTo>
                  <a:cubicBezTo>
                    <a:pt x="166738" y="7170"/>
                    <a:pt x="143774" y="-26826"/>
                    <a:pt x="143774" y="7483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7660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1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1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9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9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1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62" grpId="0" animBg="1"/>
      <p:bldP spid="101403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US" altLang="en-US" sz="3200" smtClean="0"/>
              <a:t>Casting And Inheritance (Down)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838200"/>
          </a:xfrm>
        </p:spPr>
        <p:txBody>
          <a:bodyPr lIns="92075" tIns="46038" rIns="92075" bIns="46038"/>
          <a:lstStyle/>
          <a:p>
            <a:pPr>
              <a:lnSpc>
                <a:spcPct val="80000"/>
              </a:lnSpc>
            </a:pPr>
            <a:r>
              <a:rPr lang="en-US" altLang="en-US" sz="2400" dirty="0" smtClean="0"/>
              <a:t>You cannot substitute instances of a superclass for instances of a subclass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 smtClean="0"/>
              <a:t>Why?</a:t>
            </a:r>
          </a:p>
        </p:txBody>
      </p:sp>
      <p:grpSp>
        <p:nvGrpSpPr>
          <p:cNvPr id="103457" name="Group 33"/>
          <p:cNvGrpSpPr>
            <a:grpSpLocks/>
          </p:cNvGrpSpPr>
          <p:nvPr/>
        </p:nvGrpSpPr>
        <p:grpSpPr bwMode="auto">
          <a:xfrm>
            <a:off x="2667000" y="3200400"/>
            <a:ext cx="4953000" cy="914400"/>
            <a:chOff x="1680" y="2016"/>
            <a:chExt cx="3120" cy="576"/>
          </a:xfrm>
        </p:grpSpPr>
        <p:sp>
          <p:nvSpPr>
            <p:cNvPr id="65562" name="Text Box 24"/>
            <p:cNvSpPr txBox="1">
              <a:spLocks noChangeArrowheads="1"/>
            </p:cNvSpPr>
            <p:nvPr/>
          </p:nvSpPr>
          <p:spPr bwMode="auto">
            <a:xfrm>
              <a:off x="2688" y="2016"/>
              <a:ext cx="2112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993300"/>
                  </a:solidFill>
                  <a:latin typeface="Arial" charset="0"/>
                </a:rPr>
                <a:t>You cannot substitute a </a:t>
              </a:r>
              <a:r>
                <a:rPr lang="en-US" altLang="en-US" sz="1800">
                  <a:solidFill>
                    <a:srgbClr val="993300"/>
                  </a:solidFill>
                  <a:latin typeface="Consolas" pitchFamily="49" charset="0"/>
                </a:rPr>
                <a:t>StarShip</a:t>
              </a:r>
              <a:r>
                <a:rPr lang="en-US" altLang="en-US" sz="1600">
                  <a:solidFill>
                    <a:srgbClr val="993300"/>
                  </a:solidFill>
                  <a:latin typeface="Arial" charset="0"/>
                </a:rPr>
                <a:t> for a </a:t>
              </a:r>
              <a:r>
                <a:rPr lang="en-US" altLang="en-US" sz="1800">
                  <a:solidFill>
                    <a:srgbClr val="993300"/>
                  </a:solidFill>
                  <a:latin typeface="Consolas" pitchFamily="49" charset="0"/>
                </a:rPr>
                <a:t>FedStarShip</a:t>
              </a:r>
              <a:r>
                <a:rPr lang="en-US" altLang="en-US" sz="1600">
                  <a:solidFill>
                    <a:srgbClr val="993300"/>
                  </a:solidFill>
                  <a:latin typeface="Arial" charset="0"/>
                </a:rPr>
                <a:t> or a </a:t>
              </a:r>
              <a:r>
                <a:rPr lang="en-US" altLang="en-US" sz="1800">
                  <a:solidFill>
                    <a:srgbClr val="993300"/>
                  </a:solidFill>
                  <a:latin typeface="Consolas" pitchFamily="49" charset="0"/>
                </a:rPr>
                <a:t>KlingStarShip</a:t>
              </a:r>
            </a:p>
          </p:txBody>
        </p:sp>
        <p:cxnSp>
          <p:nvCxnSpPr>
            <p:cNvPr id="65563" name="AutoShape 25"/>
            <p:cNvCxnSpPr>
              <a:cxnSpLocks noChangeShapeType="1"/>
            </p:cNvCxnSpPr>
            <p:nvPr/>
          </p:nvCxnSpPr>
          <p:spPr bwMode="auto">
            <a:xfrm flipH="1">
              <a:off x="1680" y="2304"/>
              <a:ext cx="1056" cy="288"/>
            </a:xfrm>
            <a:prstGeom prst="straightConnector1">
              <a:avLst/>
            </a:prstGeom>
            <a:noFill/>
            <a:ln w="12700">
              <a:solidFill>
                <a:schemeClr val="accent2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2" name="Straight Connector 11"/>
          <p:cNvCxnSpPr>
            <a:stCxn id="11" idx="3"/>
          </p:cNvCxnSpPr>
          <p:nvPr/>
        </p:nvCxnSpPr>
        <p:spPr bwMode="auto">
          <a:xfrm>
            <a:off x="2667000" y="3729038"/>
            <a:ext cx="0" cy="558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542" name="Group 13"/>
          <p:cNvGrpSpPr>
            <a:grpSpLocks/>
          </p:cNvGrpSpPr>
          <p:nvPr/>
        </p:nvGrpSpPr>
        <p:grpSpPr bwMode="auto">
          <a:xfrm>
            <a:off x="0" y="4719638"/>
            <a:ext cx="2133600" cy="977900"/>
            <a:chOff x="760" y="2048"/>
            <a:chExt cx="1344" cy="616"/>
          </a:xfrm>
        </p:grpSpPr>
        <p:grpSp>
          <p:nvGrpSpPr>
            <p:cNvPr id="65558" name="Group 8"/>
            <p:cNvGrpSpPr>
              <a:grpSpLocks/>
            </p:cNvGrpSpPr>
            <p:nvPr/>
          </p:nvGrpSpPr>
          <p:grpSpPr bwMode="auto">
            <a:xfrm>
              <a:off x="760" y="2048"/>
              <a:ext cx="1344" cy="616"/>
              <a:chOff x="3390900" y="4546600"/>
              <a:chExt cx="2133600" cy="977900"/>
            </a:xfrm>
          </p:grpSpPr>
          <p:sp>
            <p:nvSpPr>
              <p:cNvPr id="8" name="Rectangle 7"/>
              <p:cNvSpPr/>
              <p:nvPr/>
            </p:nvSpPr>
            <p:spPr bwMode="auto">
              <a:xfrm>
                <a:off x="3390900" y="4546600"/>
                <a:ext cx="2133600" cy="9779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</a:rPr>
                  <a:t>FedStarShip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9" name="Straight Connector 8"/>
              <p:cNvCxnSpPr/>
              <p:nvPr/>
            </p:nvCxnSpPr>
            <p:spPr bwMode="auto">
              <a:xfrm>
                <a:off x="3390900" y="5022850"/>
                <a:ext cx="21336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Rectangle 12"/>
            <p:cNvSpPr/>
            <p:nvPr/>
          </p:nvSpPr>
          <p:spPr>
            <a:xfrm>
              <a:off x="864" y="2393"/>
              <a:ext cx="1056" cy="198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+</a:t>
              </a:r>
              <a:r>
                <a:rPr lang="en-US" sz="1400">
                  <a:solidFill>
                    <a:schemeClr val="tx1"/>
                  </a:solidFill>
                </a:rPr>
                <a:t>attack</a:t>
              </a:r>
              <a:r>
                <a:rPr lang="en-US" sz="1400" smtClean="0">
                  <a:solidFill>
                    <a:schemeClr val="tx1"/>
                  </a:solidFill>
                </a:rPr>
                <a:t>()</a:t>
              </a:r>
            </a:p>
            <a:p>
              <a:pPr>
                <a:spcBef>
                  <a:spcPts val="600"/>
                </a:spcBef>
                <a:defRPr/>
              </a:pPr>
              <a:r>
                <a:rPr lang="en-US">
                  <a:solidFill>
                    <a:schemeClr val="tx1"/>
                  </a:solidFill>
                </a:rPr>
                <a:t>+regenerate</a:t>
              </a:r>
              <a:r>
                <a:rPr lang="en-US" smtClean="0">
                  <a:solidFill>
                    <a:schemeClr val="tx1"/>
                  </a:solidFill>
                </a:rPr>
                <a:t>()</a:t>
              </a:r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65543" name="Group 18"/>
          <p:cNvGrpSpPr>
            <a:grpSpLocks/>
          </p:cNvGrpSpPr>
          <p:nvPr/>
        </p:nvGrpSpPr>
        <p:grpSpPr bwMode="auto">
          <a:xfrm>
            <a:off x="3886200" y="4795838"/>
            <a:ext cx="2133600" cy="1460500"/>
            <a:chOff x="3192" y="2104"/>
            <a:chExt cx="1344" cy="920"/>
          </a:xfrm>
        </p:grpSpPr>
        <p:grpSp>
          <p:nvGrpSpPr>
            <p:cNvPr id="65554" name="Group 2"/>
            <p:cNvGrpSpPr>
              <a:grpSpLocks/>
            </p:cNvGrpSpPr>
            <p:nvPr/>
          </p:nvGrpSpPr>
          <p:grpSpPr bwMode="auto">
            <a:xfrm>
              <a:off x="3192" y="2104"/>
              <a:ext cx="1344" cy="920"/>
              <a:chOff x="5067300" y="3340100"/>
              <a:chExt cx="2133600" cy="1460500"/>
            </a:xfrm>
          </p:grpSpPr>
          <p:sp>
            <p:nvSpPr>
              <p:cNvPr id="15" name="Rectangle 14"/>
              <p:cNvSpPr/>
              <p:nvPr/>
            </p:nvSpPr>
            <p:spPr bwMode="auto">
              <a:xfrm>
                <a:off x="5067300" y="3340100"/>
                <a:ext cx="2133600" cy="14605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>
                <a:lvl1pPr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en-US" sz="2000" smtClean="0"/>
                  <a:t>KlingStarShip</a:t>
                </a:r>
              </a:p>
            </p:txBody>
          </p:sp>
          <p:cxnSp>
            <p:nvCxnSpPr>
              <p:cNvPr id="16" name="Straight Connector 15"/>
              <p:cNvCxnSpPr/>
              <p:nvPr/>
            </p:nvCxnSpPr>
            <p:spPr bwMode="auto">
              <a:xfrm>
                <a:off x="5067300" y="3816350"/>
                <a:ext cx="21336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Rectangle 16"/>
            <p:cNvSpPr/>
            <p:nvPr/>
          </p:nvSpPr>
          <p:spPr>
            <a:xfrm>
              <a:off x="3296" y="2519"/>
              <a:ext cx="1056" cy="198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+attack()</a:t>
              </a:r>
            </a:p>
            <a:p>
              <a:pPr>
                <a:spcBef>
                  <a:spcPts val="600"/>
                </a:spcBef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+</a:t>
              </a:r>
              <a:r>
                <a:rPr lang="en-US" sz="1400" dirty="0" err="1">
                  <a:solidFill>
                    <a:schemeClr val="tx1"/>
                  </a:solidFill>
                </a:rPr>
                <a:t>utterBattleCry</a:t>
              </a:r>
              <a:r>
                <a:rPr lang="en-US" sz="1400" dirty="0">
                  <a:solidFill>
                    <a:schemeClr val="tx1"/>
                  </a:solidFill>
                </a:rPr>
                <a:t>()</a:t>
              </a:r>
            </a:p>
          </p:txBody>
        </p:sp>
      </p:grpSp>
      <p:sp>
        <p:nvSpPr>
          <p:cNvPr id="65544" name="Line 23"/>
          <p:cNvSpPr>
            <a:spLocks noChangeShapeType="1"/>
          </p:cNvSpPr>
          <p:nvPr/>
        </p:nvSpPr>
        <p:spPr bwMode="auto">
          <a:xfrm flipV="1">
            <a:off x="990600" y="4262438"/>
            <a:ext cx="35052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/>
          </a:p>
        </p:txBody>
      </p:sp>
      <p:grpSp>
        <p:nvGrpSpPr>
          <p:cNvPr id="65545" name="Group 24"/>
          <p:cNvGrpSpPr>
            <a:grpSpLocks/>
          </p:cNvGrpSpPr>
          <p:nvPr/>
        </p:nvGrpSpPr>
        <p:grpSpPr bwMode="auto">
          <a:xfrm>
            <a:off x="1600200" y="2667000"/>
            <a:ext cx="2133600" cy="800100"/>
            <a:chOff x="2112" y="1059"/>
            <a:chExt cx="1344" cy="504"/>
          </a:xfrm>
        </p:grpSpPr>
        <p:sp>
          <p:nvSpPr>
            <p:cNvPr id="4" name="Rectangle 3"/>
            <p:cNvSpPr/>
            <p:nvPr/>
          </p:nvSpPr>
          <p:spPr>
            <a:xfrm>
              <a:off x="2112" y="1059"/>
              <a:ext cx="1344" cy="504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 err="1">
                  <a:solidFill>
                    <a:schemeClr val="tx1"/>
                  </a:solidFill>
                </a:rPr>
                <a:t>StarShip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2120" y="1275"/>
              <a:ext cx="1056" cy="198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+attack()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12" y="1296"/>
              <a:ext cx="134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" name="Straight Connector 11"/>
          <p:cNvCxnSpPr>
            <a:stCxn id="11" idx="3"/>
          </p:cNvCxnSpPr>
          <p:nvPr/>
        </p:nvCxnSpPr>
        <p:spPr bwMode="auto">
          <a:xfrm>
            <a:off x="990600" y="4262438"/>
            <a:ext cx="0" cy="482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Isosceles Triangle 10"/>
          <p:cNvSpPr/>
          <p:nvPr/>
        </p:nvSpPr>
        <p:spPr bwMode="auto">
          <a:xfrm>
            <a:off x="2514600" y="3500438"/>
            <a:ext cx="292100" cy="266700"/>
          </a:xfrm>
          <a:prstGeom prst="triangle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" name="Straight Connector 11"/>
          <p:cNvCxnSpPr>
            <a:stCxn id="11" idx="3"/>
          </p:cNvCxnSpPr>
          <p:nvPr/>
        </p:nvCxnSpPr>
        <p:spPr bwMode="auto">
          <a:xfrm>
            <a:off x="4495800" y="4262438"/>
            <a:ext cx="0" cy="482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187" name="Text Box 27"/>
          <p:cNvSpPr txBox="1">
            <a:spLocks noChangeArrowheads="1"/>
          </p:cNvSpPr>
          <p:nvPr/>
        </p:nvSpPr>
        <p:spPr bwMode="auto">
          <a:xfrm>
            <a:off x="8001000" y="3962400"/>
            <a:ext cx="304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  <a:latin typeface="Arial" charset="0"/>
              </a:rPr>
              <a:t>x</a:t>
            </a:r>
          </a:p>
        </p:txBody>
      </p:sp>
      <p:sp>
        <p:nvSpPr>
          <p:cNvPr id="220186" name="Line 26"/>
          <p:cNvSpPr>
            <a:spLocks noChangeShapeType="1"/>
          </p:cNvSpPr>
          <p:nvPr/>
        </p:nvSpPr>
        <p:spPr bwMode="auto">
          <a:xfrm>
            <a:off x="8382000" y="2362200"/>
            <a:ext cx="0" cy="3887788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8153400" y="57011"/>
            <a:ext cx="948914" cy="1156703"/>
            <a:chOff x="-2362200" y="3410121"/>
            <a:chExt cx="1295400" cy="2076279"/>
          </a:xfrm>
        </p:grpSpPr>
        <p:sp>
          <p:nvSpPr>
            <p:cNvPr id="29" name="Oval 28"/>
            <p:cNvSpPr/>
            <p:nvPr/>
          </p:nvSpPr>
          <p:spPr>
            <a:xfrm>
              <a:off x="-2362200" y="4267200"/>
              <a:ext cx="1295400" cy="1219200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30" name="Freeform 29"/>
            <p:cNvSpPr/>
            <p:nvPr/>
          </p:nvSpPr>
          <p:spPr>
            <a:xfrm rot="10800000">
              <a:off x="-2015714" y="4945829"/>
              <a:ext cx="602428" cy="247426"/>
            </a:xfrm>
            <a:custGeom>
              <a:avLst/>
              <a:gdLst>
                <a:gd name="connsiteX0" fmla="*/ 0 w 602428"/>
                <a:gd name="connsiteY0" fmla="*/ 0 h 247426"/>
                <a:gd name="connsiteX1" fmla="*/ 10757 w 602428"/>
                <a:gd name="connsiteY1" fmla="*/ 172123 h 247426"/>
                <a:gd name="connsiteX2" fmla="*/ 32273 w 602428"/>
                <a:gd name="connsiteY2" fmla="*/ 193638 h 247426"/>
                <a:gd name="connsiteX3" fmla="*/ 53788 w 602428"/>
                <a:gd name="connsiteY3" fmla="*/ 225911 h 247426"/>
                <a:gd name="connsiteX4" fmla="*/ 118334 w 602428"/>
                <a:gd name="connsiteY4" fmla="*/ 247426 h 247426"/>
                <a:gd name="connsiteX5" fmla="*/ 462578 w 602428"/>
                <a:gd name="connsiteY5" fmla="*/ 236668 h 247426"/>
                <a:gd name="connsiteX6" fmla="*/ 494851 w 602428"/>
                <a:gd name="connsiteY6" fmla="*/ 225911 h 247426"/>
                <a:gd name="connsiteX7" fmla="*/ 516367 w 602428"/>
                <a:gd name="connsiteY7" fmla="*/ 193638 h 247426"/>
                <a:gd name="connsiteX8" fmla="*/ 602428 w 602428"/>
                <a:gd name="connsiteY8" fmla="*/ 96819 h 247426"/>
                <a:gd name="connsiteX9" fmla="*/ 580913 w 602428"/>
                <a:gd name="connsiteY9" fmla="*/ 0 h 247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02428" h="247426">
                  <a:moveTo>
                    <a:pt x="0" y="0"/>
                  </a:moveTo>
                  <a:cubicBezTo>
                    <a:pt x="3586" y="57374"/>
                    <a:pt x="1306" y="115419"/>
                    <a:pt x="10757" y="172123"/>
                  </a:cubicBezTo>
                  <a:cubicBezTo>
                    <a:pt x="12424" y="182128"/>
                    <a:pt x="25937" y="185718"/>
                    <a:pt x="32273" y="193638"/>
                  </a:cubicBezTo>
                  <a:cubicBezTo>
                    <a:pt x="40350" y="203734"/>
                    <a:pt x="42824" y="219059"/>
                    <a:pt x="53788" y="225911"/>
                  </a:cubicBezTo>
                  <a:cubicBezTo>
                    <a:pt x="73020" y="237931"/>
                    <a:pt x="118334" y="247426"/>
                    <a:pt x="118334" y="247426"/>
                  </a:cubicBezTo>
                  <a:cubicBezTo>
                    <a:pt x="233082" y="243840"/>
                    <a:pt x="347961" y="243217"/>
                    <a:pt x="462578" y="236668"/>
                  </a:cubicBezTo>
                  <a:cubicBezTo>
                    <a:pt x="473899" y="236021"/>
                    <a:pt x="485996" y="232995"/>
                    <a:pt x="494851" y="225911"/>
                  </a:cubicBezTo>
                  <a:cubicBezTo>
                    <a:pt x="504947" y="217834"/>
                    <a:pt x="507777" y="203301"/>
                    <a:pt x="516367" y="193638"/>
                  </a:cubicBezTo>
                  <a:cubicBezTo>
                    <a:pt x="614614" y="83111"/>
                    <a:pt x="553600" y="170063"/>
                    <a:pt x="602428" y="96819"/>
                  </a:cubicBezTo>
                  <a:cubicBezTo>
                    <a:pt x="580043" y="7279"/>
                    <a:pt x="580913" y="40328"/>
                    <a:pt x="580913" y="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-2024370" y="4566824"/>
              <a:ext cx="267493" cy="136316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V="1">
              <a:off x="-1609029" y="4575451"/>
              <a:ext cx="210112" cy="129144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val 32"/>
            <p:cNvSpPr/>
            <p:nvPr/>
          </p:nvSpPr>
          <p:spPr>
            <a:xfrm>
              <a:off x="-1999854" y="4695968"/>
              <a:ext cx="152400" cy="107524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-1531290" y="4713222"/>
              <a:ext cx="152400" cy="107524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35" name="Flowchart: Manual Operation 34"/>
            <p:cNvSpPr/>
            <p:nvPr/>
          </p:nvSpPr>
          <p:spPr>
            <a:xfrm>
              <a:off x="-2091914" y="3410121"/>
              <a:ext cx="152400" cy="497541"/>
            </a:xfrm>
            <a:prstGeom prst="flowChartManualOperation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36" name="Oval 35"/>
            <p:cNvSpPr/>
            <p:nvPr/>
          </p:nvSpPr>
          <p:spPr>
            <a:xfrm>
              <a:off x="-2076054" y="3960774"/>
              <a:ext cx="152400" cy="172851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37" name="Flowchart: Manual Operation 36"/>
            <p:cNvSpPr/>
            <p:nvPr/>
          </p:nvSpPr>
          <p:spPr>
            <a:xfrm>
              <a:off x="-1761429" y="3410122"/>
              <a:ext cx="152400" cy="497541"/>
            </a:xfrm>
            <a:prstGeom prst="flowChartManualOperation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38" name="Oval 37"/>
            <p:cNvSpPr/>
            <p:nvPr/>
          </p:nvSpPr>
          <p:spPr>
            <a:xfrm>
              <a:off x="-1761429" y="3960775"/>
              <a:ext cx="152400" cy="172851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39" name="Flowchart: Manual Operation 38"/>
            <p:cNvSpPr/>
            <p:nvPr/>
          </p:nvSpPr>
          <p:spPr>
            <a:xfrm>
              <a:off x="-1455090" y="3410122"/>
              <a:ext cx="152400" cy="497541"/>
            </a:xfrm>
            <a:prstGeom prst="flowChartManualOperation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40" name="Oval 39"/>
            <p:cNvSpPr/>
            <p:nvPr/>
          </p:nvSpPr>
          <p:spPr>
            <a:xfrm>
              <a:off x="-1455090" y="3960775"/>
              <a:ext cx="152400" cy="172851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71027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0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0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0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0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87" grpId="0"/>
      <p:bldP spid="220186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US" altLang="en-US" sz="3200" smtClean="0"/>
              <a:t>Reminder: Operations Depends On Type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 marL="111125" indent="-111125"/>
            <a:r>
              <a:rPr lang="en-US" altLang="en-US" sz="2400" dirty="0" smtClean="0"/>
              <a:t>Sometimes the same symbol performs different operations depending upon the type of the operands/inputs.</a:t>
            </a:r>
          </a:p>
          <a:p>
            <a:pPr marL="111125" indent="-111125"/>
            <a:r>
              <a:rPr lang="en-US" altLang="en-US" sz="2400" dirty="0" smtClean="0"/>
              <a:t>Example:</a:t>
            </a:r>
          </a:p>
          <a:p>
            <a:pPr marL="225425" lvl="1" indent="0">
              <a:buFont typeface="Arial" charset="0"/>
              <a:buNone/>
            </a:pPr>
            <a:r>
              <a:rPr lang="en-US" altLang="en-US" sz="2000" dirty="0" err="1" smtClean="0">
                <a:latin typeface="Consolas" pitchFamily="49" charset="0"/>
              </a:rPr>
              <a:t>int</a:t>
            </a:r>
            <a:r>
              <a:rPr lang="en-US" altLang="en-US" sz="2000" dirty="0" smtClean="0">
                <a:latin typeface="Consolas" pitchFamily="49" charset="0"/>
              </a:rPr>
              <a:t> num1 = 2;</a:t>
            </a:r>
          </a:p>
          <a:p>
            <a:pPr marL="225425" lvl="1" indent="0">
              <a:buFont typeface="Arial" charset="0"/>
              <a:buNone/>
            </a:pPr>
            <a:r>
              <a:rPr lang="en-US" altLang="en-US" sz="2000" dirty="0" err="1" smtClean="0">
                <a:latin typeface="Consolas" pitchFamily="49" charset="0"/>
              </a:rPr>
              <a:t>int</a:t>
            </a:r>
            <a:r>
              <a:rPr lang="en-US" altLang="en-US" sz="2000" dirty="0" smtClean="0">
                <a:latin typeface="Consolas" pitchFamily="49" charset="0"/>
              </a:rPr>
              <a:t> num2 = 3;</a:t>
            </a:r>
          </a:p>
          <a:p>
            <a:pPr marL="225425" lvl="1" indent="0">
              <a:buFont typeface="Arial" charset="0"/>
              <a:buNone/>
            </a:pPr>
            <a:r>
              <a:rPr lang="en-US" altLang="en-US" sz="2000" dirty="0" smtClean="0">
                <a:latin typeface="Consolas" pitchFamily="49" charset="0"/>
              </a:rPr>
              <a:t>num1 = num1 + num2;</a:t>
            </a:r>
          </a:p>
          <a:p>
            <a:pPr marL="225425" lvl="1" indent="0">
              <a:buFont typeface="Arial" charset="0"/>
              <a:buNone/>
            </a:pPr>
            <a:r>
              <a:rPr lang="en-US" altLang="en-US" sz="2400" dirty="0" smtClean="0"/>
              <a:t>Vs.</a:t>
            </a:r>
          </a:p>
          <a:p>
            <a:pPr marL="225425" lvl="1" indent="0">
              <a:buFont typeface="Arial" charset="0"/>
              <a:buNone/>
            </a:pPr>
            <a:r>
              <a:rPr lang="en-US" altLang="en-US" sz="2000" dirty="0" smtClean="0">
                <a:latin typeface="Consolas" pitchFamily="49" charset="0"/>
              </a:rPr>
              <a:t>String </a:t>
            </a:r>
            <a:r>
              <a:rPr lang="en-US" altLang="en-US" dirty="0" err="1" smtClean="0">
                <a:latin typeface="Consolas" pitchFamily="49" charset="0"/>
              </a:rPr>
              <a:t>aString</a:t>
            </a:r>
            <a:r>
              <a:rPr lang="en-US" altLang="en-US" sz="2000" dirty="0" smtClean="0">
                <a:latin typeface="Consolas" pitchFamily="49" charset="0"/>
              </a:rPr>
              <a:t> = </a:t>
            </a:r>
            <a:r>
              <a:rPr lang="en-US" altLang="en-US" dirty="0">
                <a:latin typeface="Consolas" pitchFamily="49" charset="0"/>
              </a:rPr>
              <a:t>"</a:t>
            </a:r>
            <a:r>
              <a:rPr lang="en-US" altLang="en-US" dirty="0" smtClean="0">
                <a:latin typeface="Consolas" pitchFamily="49" charset="0"/>
              </a:rPr>
              <a:t>f</a:t>
            </a:r>
            <a:r>
              <a:rPr lang="en-US" altLang="en-US" dirty="0">
                <a:latin typeface="Consolas" pitchFamily="49" charset="0"/>
              </a:rPr>
              <a:t>oo" </a:t>
            </a:r>
            <a:r>
              <a:rPr lang="en-US" altLang="en-US" sz="2000" dirty="0" smtClean="0">
                <a:latin typeface="Consolas" pitchFamily="49" charset="0"/>
              </a:rPr>
              <a:t>+ </a:t>
            </a:r>
            <a:r>
              <a:rPr lang="en-US" altLang="en-US" dirty="0">
                <a:latin typeface="Consolas" pitchFamily="49" charset="0"/>
              </a:rPr>
              <a:t>"bar"</a:t>
            </a:r>
            <a:r>
              <a:rPr lang="en-US" altLang="en-US" sz="2000" dirty="0" smtClean="0">
                <a:latin typeface="Consolas" pitchFamily="49" charset="0"/>
              </a:rPr>
              <a:t>;</a:t>
            </a:r>
          </a:p>
          <a:p>
            <a:pPr marL="111125" indent="-111125"/>
            <a:r>
              <a:rPr lang="en-US" altLang="en-US" sz="2400" dirty="0" smtClean="0"/>
              <a:t>Some operations won’t work on some types</a:t>
            </a:r>
          </a:p>
          <a:p>
            <a:pPr marL="111125" indent="-111125"/>
            <a:r>
              <a:rPr lang="en-US" altLang="en-US" sz="2400" dirty="0" smtClean="0"/>
              <a:t>Example:</a:t>
            </a:r>
          </a:p>
          <a:p>
            <a:pPr marL="225425" lvl="1" indent="0">
              <a:buFont typeface="Arial" charset="0"/>
              <a:buNone/>
            </a:pPr>
            <a:r>
              <a:rPr lang="en-US" altLang="en-US" sz="2000" dirty="0" smtClean="0">
                <a:latin typeface="Consolas" pitchFamily="49" charset="0"/>
                <a:cs typeface="Arial" charset="0"/>
              </a:rPr>
              <a:t>String </a:t>
            </a:r>
            <a:r>
              <a:rPr lang="en-US" altLang="en-US" dirty="0" err="1" smtClean="0">
                <a:latin typeface="Consolas" pitchFamily="49" charset="0"/>
                <a:cs typeface="Arial" charset="0"/>
              </a:rPr>
              <a:t>aString</a:t>
            </a:r>
            <a:r>
              <a:rPr lang="en-US" altLang="en-US" sz="2000" dirty="0" smtClean="0">
                <a:latin typeface="Consolas" pitchFamily="49" charset="0"/>
                <a:cs typeface="Arial" charset="0"/>
              </a:rPr>
              <a:t> = 2 / 3;</a:t>
            </a:r>
            <a:endParaRPr lang="en-US" altLang="en-US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945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US" altLang="en-US" sz="3200" smtClean="0"/>
              <a:t>Reminder: Behavior Depends Upon Class Type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 marL="111125" indent="-111125"/>
            <a:r>
              <a:rPr lang="en-US" altLang="en-US" sz="2400" dirty="0" smtClean="0"/>
              <a:t>The methods that can be invoked by an object depend on the class definition</a:t>
            </a:r>
          </a:p>
          <a:p>
            <a:pPr marL="111125" indent="-111125"/>
            <a:r>
              <a:rPr lang="en-US" altLang="en-US" sz="2400" dirty="0" smtClean="0"/>
              <a:t>Example:</a:t>
            </a:r>
          </a:p>
          <a:p>
            <a:pPr marL="225425" lvl="1" indent="0">
              <a:buFont typeface="Arial" charset="0"/>
              <a:buNone/>
            </a:pPr>
            <a:r>
              <a:rPr lang="en-US" altLang="en-US" sz="2000" dirty="0" smtClean="0">
                <a:latin typeface="Consolas" pitchFamily="49" charset="0"/>
                <a:cs typeface="Arial" charset="0"/>
              </a:rPr>
              <a:t>class </a:t>
            </a:r>
            <a:r>
              <a:rPr lang="en-US" altLang="en-US" sz="2000" dirty="0" smtClean="0">
                <a:solidFill>
                  <a:srgbClr val="666633"/>
                </a:solidFill>
                <a:latin typeface="Consolas" pitchFamily="49" charset="0"/>
                <a:cs typeface="Arial" charset="0"/>
              </a:rPr>
              <a:t>X</a:t>
            </a:r>
            <a:r>
              <a:rPr lang="en-US" altLang="en-US" sz="2000" dirty="0" smtClean="0">
                <a:latin typeface="Consolas" pitchFamily="49" charset="0"/>
                <a:cs typeface="Arial" charset="0"/>
              </a:rPr>
              <a:t>			class </a:t>
            </a:r>
            <a:r>
              <a:rPr lang="en-US" altLang="en-US" sz="2000" dirty="0" smtClean="0">
                <a:solidFill>
                  <a:srgbClr val="FF0000"/>
                </a:solidFill>
                <a:latin typeface="Consolas" pitchFamily="49" charset="0"/>
                <a:cs typeface="Arial" charset="0"/>
              </a:rPr>
              <a:t>Y</a:t>
            </a:r>
          </a:p>
          <a:p>
            <a:pPr marL="225425" lvl="1" indent="0">
              <a:buFont typeface="Arial" charset="0"/>
              <a:buNone/>
            </a:pPr>
            <a:r>
              <a:rPr lang="en-US" altLang="en-US" sz="2000" dirty="0" smtClean="0">
                <a:latin typeface="Consolas" pitchFamily="49" charset="0"/>
                <a:cs typeface="Arial" charset="0"/>
              </a:rPr>
              <a:t>{				{</a:t>
            </a:r>
          </a:p>
          <a:p>
            <a:pPr marL="225425" lvl="1" indent="0">
              <a:buFont typeface="Arial" charset="0"/>
              <a:buNone/>
            </a:pPr>
            <a:r>
              <a:rPr lang="en-US" altLang="en-US" sz="2000" dirty="0" smtClean="0">
                <a:latin typeface="Consolas" pitchFamily="49" charset="0"/>
                <a:cs typeface="Arial" charset="0"/>
              </a:rPr>
              <a:t>    </a:t>
            </a:r>
            <a:r>
              <a:rPr lang="en-US" altLang="en-US" sz="2000" dirty="0" smtClean="0">
                <a:solidFill>
                  <a:srgbClr val="666633"/>
                </a:solidFill>
                <a:latin typeface="Consolas" pitchFamily="49" charset="0"/>
                <a:cs typeface="Arial" charset="0"/>
              </a:rPr>
              <a:t>method1()</a:t>
            </a:r>
            <a:r>
              <a:rPr lang="en-US" altLang="en-US" sz="2000" dirty="0" smtClean="0">
                <a:latin typeface="Consolas" pitchFamily="49" charset="0"/>
                <a:cs typeface="Arial" charset="0"/>
              </a:rPr>
              <a:t> {	           </a:t>
            </a:r>
            <a:r>
              <a:rPr lang="en-US" altLang="en-US" sz="2000" dirty="0" smtClean="0">
                <a:solidFill>
                  <a:srgbClr val="FF0000"/>
                </a:solidFill>
                <a:latin typeface="Consolas" pitchFamily="49" charset="0"/>
                <a:cs typeface="Arial" charset="0"/>
              </a:rPr>
              <a:t>method2</a:t>
            </a:r>
            <a:r>
              <a:rPr lang="en-US" altLang="en-US" sz="2000" dirty="0" smtClean="0">
                <a:latin typeface="Consolas" pitchFamily="49" charset="0"/>
                <a:cs typeface="Arial" charset="0"/>
              </a:rPr>
              <a:t>() {</a:t>
            </a:r>
          </a:p>
          <a:p>
            <a:pPr marL="225425" lvl="1" indent="0">
              <a:buFont typeface="Arial" charset="0"/>
              <a:buNone/>
            </a:pPr>
            <a:r>
              <a:rPr lang="en-US" altLang="en-US" sz="2000" dirty="0" smtClean="0">
                <a:latin typeface="Consolas" pitchFamily="49" charset="0"/>
                <a:cs typeface="Arial" charset="0"/>
              </a:rPr>
              <a:t>    }			     }</a:t>
            </a:r>
          </a:p>
          <a:p>
            <a:pPr marL="225425" lvl="1" indent="0">
              <a:buFont typeface="Arial" charset="0"/>
              <a:buNone/>
            </a:pPr>
            <a:r>
              <a:rPr lang="en-US" altLang="en-US" sz="2000" dirty="0" smtClean="0">
                <a:latin typeface="Consolas" pitchFamily="49" charset="0"/>
                <a:cs typeface="Arial" charset="0"/>
              </a:rPr>
              <a:t>}				}</a:t>
            </a:r>
          </a:p>
          <a:p>
            <a:pPr marL="225425" lvl="1" indent="0">
              <a:buFont typeface="Arial" charset="0"/>
              <a:buNone/>
            </a:pPr>
            <a:endParaRPr lang="en-US" altLang="en-US" sz="2000" dirty="0" smtClean="0">
              <a:latin typeface="Consolas" pitchFamily="49" charset="0"/>
              <a:cs typeface="Arial" charset="0"/>
            </a:endParaRPr>
          </a:p>
          <a:p>
            <a:pPr marL="225425" lvl="1" indent="0">
              <a:buFont typeface="Arial" charset="0"/>
              <a:buNone/>
            </a:pPr>
            <a:r>
              <a:rPr lang="en-US" altLang="en-US" sz="2000" dirty="0" smtClean="0">
                <a:latin typeface="Consolas" pitchFamily="49" charset="0"/>
                <a:cs typeface="Arial" charset="0"/>
              </a:rPr>
              <a:t>X </a:t>
            </a:r>
            <a:r>
              <a:rPr lang="en-US" altLang="en-US" dirty="0" smtClean="0">
                <a:latin typeface="Consolas" pitchFamily="49" charset="0"/>
                <a:cs typeface="Arial" charset="0"/>
              </a:rPr>
              <a:t>x1</a:t>
            </a:r>
            <a:r>
              <a:rPr lang="en-US" altLang="en-US" sz="2000" dirty="0" smtClean="0">
                <a:latin typeface="Consolas" pitchFamily="49" charset="0"/>
                <a:cs typeface="Arial" charset="0"/>
              </a:rPr>
              <a:t> = new X();</a:t>
            </a:r>
          </a:p>
          <a:p>
            <a:pPr marL="225425" lvl="1" indent="0">
              <a:buFont typeface="Arial" charset="0"/>
              <a:buNone/>
            </a:pPr>
            <a:r>
              <a:rPr lang="en-US" altLang="en-US" dirty="0" smtClean="0">
                <a:solidFill>
                  <a:srgbClr val="666633"/>
                </a:solidFill>
                <a:latin typeface="Consolas" pitchFamily="49" charset="0"/>
                <a:cs typeface="Arial" charset="0"/>
              </a:rPr>
              <a:t>x1</a:t>
            </a:r>
            <a:r>
              <a:rPr lang="en-US" altLang="en-US" sz="2000" dirty="0" smtClean="0">
                <a:latin typeface="Consolas" pitchFamily="49" charset="0"/>
                <a:cs typeface="Arial" charset="0"/>
              </a:rPr>
              <a:t>.</a:t>
            </a:r>
            <a:r>
              <a:rPr lang="en-US" altLang="en-US" sz="2000" dirty="0" smtClean="0">
                <a:solidFill>
                  <a:srgbClr val="666633"/>
                </a:solidFill>
                <a:latin typeface="Consolas" pitchFamily="49" charset="0"/>
                <a:cs typeface="Arial" charset="0"/>
              </a:rPr>
              <a:t>method1</a:t>
            </a:r>
            <a:r>
              <a:rPr lang="en-US" altLang="en-US" sz="2000" dirty="0" smtClean="0">
                <a:latin typeface="Consolas" pitchFamily="49" charset="0"/>
                <a:cs typeface="Arial" charset="0"/>
              </a:rPr>
              <a:t>();	</a:t>
            </a:r>
            <a:r>
              <a:rPr lang="en-US" altLang="en-US" sz="2000" dirty="0" smtClean="0">
                <a:solidFill>
                  <a:srgbClr val="6699FF"/>
                </a:solidFill>
                <a:latin typeface="Consolas" pitchFamily="49" charset="0"/>
                <a:cs typeface="Arial" charset="0"/>
              </a:rPr>
              <a:t>// Yes</a:t>
            </a:r>
          </a:p>
          <a:p>
            <a:pPr marL="225425" lvl="1" indent="0">
              <a:buFont typeface="Arial" charset="0"/>
              <a:buNone/>
            </a:pPr>
            <a:r>
              <a:rPr lang="en-US" altLang="en-US" sz="2000" dirty="0" smtClean="0">
                <a:latin typeface="Consolas" pitchFamily="49" charset="0"/>
                <a:cs typeface="Arial" charset="0"/>
              </a:rPr>
              <a:t>Y </a:t>
            </a:r>
            <a:r>
              <a:rPr lang="en-US" altLang="en-US" dirty="0" smtClean="0">
                <a:latin typeface="Consolas" pitchFamily="49" charset="0"/>
                <a:cs typeface="Arial" charset="0"/>
              </a:rPr>
              <a:t>y1</a:t>
            </a:r>
            <a:r>
              <a:rPr lang="en-US" altLang="en-US" sz="2000" dirty="0" smtClean="0">
                <a:latin typeface="Consolas" pitchFamily="49" charset="0"/>
                <a:cs typeface="Arial" charset="0"/>
              </a:rPr>
              <a:t>= new Y();</a:t>
            </a:r>
          </a:p>
          <a:p>
            <a:pPr marL="225425" lvl="1" indent="0">
              <a:buFont typeface="Arial" charset="0"/>
              <a:buNone/>
            </a:pPr>
            <a:r>
              <a:rPr lang="en-US" altLang="en-US" dirty="0" smtClean="0">
                <a:solidFill>
                  <a:srgbClr val="FF0000"/>
                </a:solidFill>
                <a:latin typeface="Consolas" pitchFamily="49" charset="0"/>
                <a:cs typeface="Arial" charset="0"/>
              </a:rPr>
              <a:t>y1</a:t>
            </a:r>
            <a:r>
              <a:rPr lang="en-US" altLang="en-US" sz="2000" dirty="0" smtClean="0">
                <a:latin typeface="Consolas" pitchFamily="49" charset="0"/>
                <a:cs typeface="Arial" charset="0"/>
              </a:rPr>
              <a:t>.</a:t>
            </a:r>
            <a:r>
              <a:rPr lang="en-US" altLang="en-US" sz="2000" dirty="0" smtClean="0">
                <a:solidFill>
                  <a:srgbClr val="666633"/>
                </a:solidFill>
                <a:latin typeface="Consolas" pitchFamily="49" charset="0"/>
                <a:cs typeface="Arial" charset="0"/>
              </a:rPr>
              <a:t>method1</a:t>
            </a:r>
            <a:r>
              <a:rPr lang="en-US" altLang="en-US" sz="2000" dirty="0" smtClean="0">
                <a:latin typeface="Consolas" pitchFamily="49" charset="0"/>
                <a:cs typeface="Arial" charset="0"/>
              </a:rPr>
              <a:t>();	</a:t>
            </a:r>
            <a:r>
              <a:rPr lang="en-US" altLang="en-US" sz="2000" dirty="0" smtClean="0">
                <a:solidFill>
                  <a:srgbClr val="6699FF"/>
                </a:solidFill>
                <a:latin typeface="Consolas" pitchFamily="49" charset="0"/>
                <a:cs typeface="Arial" charset="0"/>
              </a:rPr>
              <a:t>// No</a:t>
            </a:r>
            <a:endParaRPr lang="en-US" altLang="en-US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839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uiExpand="1" build="p" bldLvl="2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smtClean="0">
                <a:solidFill>
                  <a:srgbClr val="993300"/>
                </a:solidFill>
              </a:rPr>
              <a:t>Casting</a:t>
            </a:r>
            <a:r>
              <a:rPr lang="en-CA" altLang="en-US" sz="3200" smtClean="0"/>
              <a:t> And Inheritance</a:t>
            </a:r>
          </a:p>
        </p:txBody>
      </p:sp>
      <p:sp>
        <p:nvSpPr>
          <p:cNvPr id="10854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CA" altLang="en-US" sz="1800" dirty="0" err="1" smtClean="0">
                <a:latin typeface="Consolas" pitchFamily="49" charset="0"/>
              </a:rPr>
              <a:t>StarShip</a:t>
            </a:r>
            <a:r>
              <a:rPr lang="en-CA" altLang="en-US" sz="1800" dirty="0" smtClean="0">
                <a:latin typeface="Consolas" pitchFamily="49" charset="0"/>
              </a:rPr>
              <a:t> regular = new </a:t>
            </a:r>
            <a:r>
              <a:rPr lang="en-CA" altLang="en-US" sz="1800" dirty="0" err="1" smtClean="0">
                <a:latin typeface="Consolas" pitchFamily="49" charset="0"/>
              </a:rPr>
              <a:t>StarShip</a:t>
            </a:r>
            <a:r>
              <a:rPr lang="en-CA" altLang="en-US" sz="1800" dirty="0" smtClean="0">
                <a:latin typeface="Consolas" pitchFamily="49" charset="0"/>
              </a:rPr>
              <a:t>();</a:t>
            </a:r>
          </a:p>
          <a:p>
            <a:pPr marL="0" indent="0">
              <a:buFont typeface="Arial" charset="0"/>
              <a:buNone/>
            </a:pPr>
            <a:r>
              <a:rPr lang="en-CA" altLang="en-US" sz="1800" dirty="0" err="1" smtClean="0">
                <a:latin typeface="Consolas" pitchFamily="49" charset="0"/>
              </a:rPr>
              <a:t>KlingStarShip</a:t>
            </a:r>
            <a:r>
              <a:rPr lang="en-CA" altLang="en-US" sz="1800" dirty="0" smtClean="0">
                <a:latin typeface="Consolas" pitchFamily="49" charset="0"/>
              </a:rPr>
              <a:t> </a:t>
            </a:r>
            <a:r>
              <a:rPr lang="en-CA" altLang="en-US" sz="1800" dirty="0" err="1" smtClean="0">
                <a:latin typeface="Consolas" pitchFamily="49" charset="0"/>
              </a:rPr>
              <a:t>kling</a:t>
            </a:r>
            <a:r>
              <a:rPr lang="en-CA" altLang="en-US" sz="1800" dirty="0" smtClean="0">
                <a:latin typeface="Consolas" pitchFamily="49" charset="0"/>
              </a:rPr>
              <a:t> = new </a:t>
            </a:r>
            <a:r>
              <a:rPr lang="en-CA" altLang="en-US" sz="1800" dirty="0" err="1" smtClean="0">
                <a:latin typeface="Consolas" pitchFamily="49" charset="0"/>
              </a:rPr>
              <a:t>KlingStarShip</a:t>
            </a:r>
            <a:r>
              <a:rPr lang="en-CA" altLang="en-US" sz="1800" dirty="0" smtClean="0">
                <a:latin typeface="Consolas" pitchFamily="49" charset="0"/>
              </a:rPr>
              <a:t>();</a:t>
            </a:r>
          </a:p>
          <a:p>
            <a:pPr marL="0" indent="0">
              <a:buFont typeface="Arial" charset="0"/>
              <a:buNone/>
            </a:pPr>
            <a:endParaRPr lang="en-CA" altLang="en-US" sz="1800" dirty="0" smtClean="0">
              <a:latin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CA" altLang="en-US" sz="1800" dirty="0" err="1" smtClean="0">
                <a:latin typeface="Consolas" pitchFamily="49" charset="0"/>
              </a:rPr>
              <a:t>regular.utterBattleCry</a:t>
            </a:r>
            <a:r>
              <a:rPr lang="en-CA" altLang="en-US" sz="1800" dirty="0" smtClean="0">
                <a:latin typeface="Consolas" pitchFamily="49" charset="0"/>
              </a:rPr>
              <a:t>(); </a:t>
            </a:r>
            <a:r>
              <a:rPr lang="en-CA" altLang="en-US" sz="1800" dirty="0" smtClean="0">
                <a:solidFill>
                  <a:srgbClr val="6699FF"/>
                </a:solidFill>
                <a:latin typeface="Consolas" pitchFamily="49" charset="0"/>
              </a:rPr>
              <a:t>// Inappropriate action for type</a:t>
            </a:r>
            <a:endParaRPr lang="en-CA" altLang="en-US" sz="1800" dirty="0" smtClean="0">
              <a:latin typeface="Consolas" pitchFamily="49" charset="0"/>
            </a:endParaRPr>
          </a:p>
          <a:p>
            <a:pPr marL="0" indent="0">
              <a:buFont typeface="Arial" charset="0"/>
              <a:buNone/>
            </a:pPr>
            <a:endParaRPr lang="en-CA" altLang="en-US" sz="1800" dirty="0" smtClean="0">
              <a:latin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CA" altLang="en-US" sz="1800" dirty="0" smtClean="0">
                <a:latin typeface="Consolas" pitchFamily="49" charset="0"/>
              </a:rPr>
              <a:t>regular = </a:t>
            </a:r>
            <a:r>
              <a:rPr lang="en-CA" altLang="en-US" sz="1800" dirty="0" err="1" smtClean="0">
                <a:latin typeface="Consolas" pitchFamily="49" charset="0"/>
              </a:rPr>
              <a:t>kling</a:t>
            </a:r>
            <a:r>
              <a:rPr lang="en-CA" altLang="en-US" sz="1800" dirty="0" smtClean="0">
                <a:latin typeface="Consolas" pitchFamily="49" charset="0"/>
              </a:rPr>
              <a:t>;</a:t>
            </a:r>
          </a:p>
          <a:p>
            <a:pPr marL="0" indent="0">
              <a:buFont typeface="Arial" charset="0"/>
              <a:buNone/>
            </a:pPr>
            <a:r>
              <a:rPr lang="en-CA" altLang="en-US" sz="1800" dirty="0" err="1" smtClean="0">
                <a:latin typeface="Consolas" pitchFamily="49" charset="0"/>
              </a:rPr>
              <a:t>regular.utterBattleCry</a:t>
            </a:r>
            <a:r>
              <a:rPr lang="en-CA" altLang="en-US" sz="1800" dirty="0" smtClean="0">
                <a:latin typeface="Consolas" pitchFamily="49" charset="0"/>
              </a:rPr>
              <a:t>(); </a:t>
            </a:r>
            <a:r>
              <a:rPr lang="en-CA" altLang="en-US" sz="1800" dirty="0" smtClean="0">
                <a:solidFill>
                  <a:srgbClr val="6699FF"/>
                </a:solidFill>
                <a:latin typeface="Consolas" pitchFamily="49" charset="0"/>
              </a:rPr>
              <a:t>// I think I point to the wrong type</a:t>
            </a:r>
          </a:p>
          <a:p>
            <a:pPr marL="0" indent="0">
              <a:buFont typeface="Arial" charset="0"/>
              <a:buNone/>
            </a:pPr>
            <a:r>
              <a:rPr lang="en-CA" altLang="en-US" sz="1800" dirty="0" smtClean="0">
                <a:latin typeface="Consolas" pitchFamily="49" charset="0"/>
              </a:rPr>
              <a:t>(</a:t>
            </a:r>
            <a:r>
              <a:rPr lang="en-CA" altLang="en-US" sz="1800" dirty="0" smtClean="0">
                <a:solidFill>
                  <a:srgbClr val="993300"/>
                </a:solidFill>
                <a:latin typeface="Consolas" pitchFamily="49" charset="0"/>
              </a:rPr>
              <a:t>(</a:t>
            </a:r>
            <a:r>
              <a:rPr lang="en-CA" altLang="en-US" sz="1800" dirty="0" err="1" smtClean="0">
                <a:solidFill>
                  <a:srgbClr val="993300"/>
                </a:solidFill>
                <a:latin typeface="Consolas" pitchFamily="49" charset="0"/>
              </a:rPr>
              <a:t>KlingStarShip</a:t>
            </a:r>
            <a:r>
              <a:rPr lang="en-CA" altLang="en-US" sz="1800" dirty="0" smtClean="0">
                <a:solidFill>
                  <a:srgbClr val="993300"/>
                </a:solidFill>
                <a:latin typeface="Consolas" pitchFamily="49" charset="0"/>
              </a:rPr>
              <a:t>) </a:t>
            </a:r>
            <a:r>
              <a:rPr lang="en-CA" altLang="en-US" sz="1800" dirty="0" smtClean="0">
                <a:latin typeface="Consolas" pitchFamily="49" charset="0"/>
              </a:rPr>
              <a:t>regular).</a:t>
            </a:r>
            <a:r>
              <a:rPr lang="en-CA" altLang="en-US" sz="1800" dirty="0" err="1" smtClean="0">
                <a:latin typeface="Consolas" pitchFamily="49" charset="0"/>
              </a:rPr>
              <a:t>utterBattleCry</a:t>
            </a:r>
            <a:r>
              <a:rPr lang="en-CA" altLang="en-US" sz="1800" dirty="0" smtClean="0">
                <a:latin typeface="Consolas" pitchFamily="49" charset="0"/>
              </a:rPr>
              <a:t>(); </a:t>
            </a:r>
            <a:r>
              <a:rPr lang="en-CA" altLang="en-US" sz="1800" dirty="0" smtClean="0">
                <a:solidFill>
                  <a:srgbClr val="6699FF"/>
                </a:solidFill>
                <a:latin typeface="Consolas" pitchFamily="49" charset="0"/>
              </a:rPr>
              <a:t>// I think I point     </a:t>
            </a:r>
          </a:p>
          <a:p>
            <a:pPr marL="0" indent="0">
              <a:buFont typeface="Arial" charset="0"/>
              <a:buNone/>
            </a:pPr>
            <a:r>
              <a:rPr lang="en-CA" altLang="en-US" sz="1800" dirty="0">
                <a:solidFill>
                  <a:srgbClr val="6699FF"/>
                </a:solidFill>
                <a:latin typeface="Consolas" pitchFamily="49" charset="0"/>
              </a:rPr>
              <a:t> </a:t>
            </a:r>
            <a:r>
              <a:rPr lang="en-CA" altLang="en-US" sz="1800" dirty="0" smtClean="0">
                <a:solidFill>
                  <a:srgbClr val="6699FF"/>
                </a:solidFill>
                <a:latin typeface="Consolas" pitchFamily="49" charset="0"/>
              </a:rPr>
              <a:t>                                           // to the correct </a:t>
            </a:r>
          </a:p>
          <a:p>
            <a:pPr marL="0" indent="0">
              <a:buFont typeface="Arial" charset="0"/>
              <a:buNone/>
            </a:pPr>
            <a:r>
              <a:rPr lang="en-CA" altLang="en-US" sz="1800" dirty="0">
                <a:solidFill>
                  <a:srgbClr val="6699FF"/>
                </a:solidFill>
                <a:latin typeface="Consolas" pitchFamily="49" charset="0"/>
              </a:rPr>
              <a:t> </a:t>
            </a:r>
            <a:r>
              <a:rPr lang="en-CA" altLang="en-US" sz="1800" dirty="0" smtClean="0">
                <a:solidFill>
                  <a:srgbClr val="6699FF"/>
                </a:solidFill>
                <a:latin typeface="Consolas" pitchFamily="49" charset="0"/>
              </a:rPr>
              <a:t>                                           // type (NOT!)</a:t>
            </a:r>
          </a:p>
          <a:p>
            <a:pPr marL="0" indent="0">
              <a:buFont typeface="Arial" charset="0"/>
              <a:buNone/>
            </a:pPr>
            <a:endParaRPr lang="en-CA" altLang="en-US" sz="1800" dirty="0" smtClean="0">
              <a:solidFill>
                <a:srgbClr val="6699FF"/>
              </a:solidFill>
              <a:latin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CA" altLang="en-US" sz="1800" dirty="0" smtClean="0">
                <a:latin typeface="Consolas" pitchFamily="49" charset="0"/>
              </a:rPr>
              <a:t>regular = new </a:t>
            </a:r>
            <a:r>
              <a:rPr lang="en-CA" altLang="en-US" sz="1800" dirty="0" err="1" smtClean="0">
                <a:latin typeface="Consolas" pitchFamily="49" charset="0"/>
              </a:rPr>
              <a:t>StarShip</a:t>
            </a:r>
            <a:r>
              <a:rPr lang="en-CA" altLang="en-US" sz="1800" dirty="0" smtClean="0">
                <a:latin typeface="Consolas" pitchFamily="49" charset="0"/>
              </a:rPr>
              <a:t>();</a:t>
            </a:r>
          </a:p>
          <a:p>
            <a:pPr marL="0" indent="0">
              <a:buFont typeface="Arial" charset="0"/>
              <a:buNone/>
            </a:pPr>
            <a:r>
              <a:rPr lang="en-CA" altLang="en-US" sz="1800" dirty="0" err="1" smtClean="0">
                <a:latin typeface="Consolas" pitchFamily="49" charset="0"/>
              </a:rPr>
              <a:t>kling</a:t>
            </a:r>
            <a:r>
              <a:rPr lang="en-CA" altLang="en-US" sz="1800" dirty="0" smtClean="0">
                <a:latin typeface="Consolas" pitchFamily="49" charset="0"/>
              </a:rPr>
              <a:t> = </a:t>
            </a:r>
            <a:r>
              <a:rPr lang="en-CA" altLang="en-US" sz="1800" dirty="0" smtClean="0">
                <a:solidFill>
                  <a:srgbClr val="993300"/>
                </a:solidFill>
                <a:latin typeface="Consolas" pitchFamily="49" charset="0"/>
              </a:rPr>
              <a:t>(</a:t>
            </a:r>
            <a:r>
              <a:rPr lang="en-CA" altLang="en-US" sz="1800" dirty="0" err="1" smtClean="0">
                <a:solidFill>
                  <a:srgbClr val="993300"/>
                </a:solidFill>
                <a:latin typeface="Consolas" pitchFamily="49" charset="0"/>
              </a:rPr>
              <a:t>KlingStarShip</a:t>
            </a:r>
            <a:r>
              <a:rPr lang="en-CA" altLang="en-US" sz="1800" dirty="0" smtClean="0">
                <a:solidFill>
                  <a:srgbClr val="993300"/>
                </a:solidFill>
                <a:latin typeface="Consolas" pitchFamily="49" charset="0"/>
              </a:rPr>
              <a:t>) </a:t>
            </a:r>
            <a:r>
              <a:rPr lang="en-CA" altLang="en-US" sz="1800" dirty="0" smtClean="0">
                <a:latin typeface="Consolas" pitchFamily="49" charset="0"/>
              </a:rPr>
              <a:t>regular; </a:t>
            </a:r>
            <a:r>
              <a:rPr lang="en-CA" altLang="en-US" sz="1800" dirty="0" smtClean="0">
                <a:solidFill>
                  <a:srgbClr val="6699FF"/>
                </a:solidFill>
                <a:latin typeface="Consolas" pitchFamily="49" charset="0"/>
              </a:rPr>
              <a:t>// Dangerous cast</a:t>
            </a:r>
            <a:endParaRPr lang="en-CA" altLang="en-US" sz="1800" dirty="0" smtClean="0">
              <a:latin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CA" altLang="en-US" sz="1800" dirty="0" err="1" smtClean="0">
                <a:latin typeface="Consolas" pitchFamily="49" charset="0"/>
              </a:rPr>
              <a:t>kling.utterBattleCry</a:t>
            </a:r>
            <a:r>
              <a:rPr lang="en-CA" altLang="en-US" sz="1800" dirty="0" smtClean="0">
                <a:latin typeface="Consolas" pitchFamily="49" charset="0"/>
              </a:rPr>
              <a:t>(); </a:t>
            </a:r>
            <a:r>
              <a:rPr lang="en-CA" altLang="en-US" sz="1800" dirty="0" smtClean="0">
                <a:solidFill>
                  <a:srgbClr val="6699FF"/>
                </a:solidFill>
                <a:latin typeface="Consolas" pitchFamily="49" charset="0"/>
              </a:rPr>
              <a:t>// Inappropriate action for type</a:t>
            </a:r>
          </a:p>
          <a:p>
            <a:pPr marL="0" indent="0">
              <a:buFont typeface="Arial" charset="0"/>
              <a:buNone/>
            </a:pPr>
            <a:endParaRPr lang="en-CA" altLang="en-US" sz="1800" dirty="0" smtClean="0">
              <a:solidFill>
                <a:srgbClr val="6699FF"/>
              </a:solidFill>
              <a:latin typeface="Consolas" pitchFamily="49" charset="0"/>
            </a:endParaRPr>
          </a:p>
          <a:p>
            <a:pPr marL="0" indent="0">
              <a:buFont typeface="Arial" charset="0"/>
              <a:buNone/>
            </a:pPr>
            <a:endParaRPr lang="en-CA" altLang="en-US" sz="1800" dirty="0" smtClean="0">
              <a:latin typeface="Consolas" pitchFamily="49" charset="0"/>
            </a:endParaRPr>
          </a:p>
          <a:p>
            <a:pPr marL="0" indent="0">
              <a:buFont typeface="Arial" charset="0"/>
              <a:buNone/>
            </a:pPr>
            <a:endParaRPr lang="en-CA" altLang="en-US" sz="1800" dirty="0" smtClean="0">
              <a:latin typeface="Consolas" pitchFamily="49" charset="0"/>
            </a:endParaRPr>
          </a:p>
        </p:txBody>
      </p:sp>
      <p:pic>
        <p:nvPicPr>
          <p:cNvPr id="10854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3372" y="1"/>
            <a:ext cx="2550628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8550" name="Text Box 4"/>
          <p:cNvSpPr txBox="1">
            <a:spLocks noChangeArrowheads="1"/>
          </p:cNvSpPr>
          <p:nvPr/>
        </p:nvSpPr>
        <p:spPr bwMode="auto">
          <a:xfrm>
            <a:off x="152400" y="2116138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0" dirty="0">
                <a:solidFill>
                  <a:srgbClr val="A50021"/>
                </a:solidFill>
                <a:latin typeface="Arial" charset="0"/>
              </a:rPr>
              <a:t>x</a:t>
            </a:r>
          </a:p>
        </p:txBody>
      </p:sp>
      <p:sp>
        <p:nvSpPr>
          <p:cNvPr id="108551" name="Text Box 4"/>
          <p:cNvSpPr txBox="1">
            <a:spLocks noChangeArrowheads="1"/>
          </p:cNvSpPr>
          <p:nvPr/>
        </p:nvSpPr>
        <p:spPr bwMode="auto">
          <a:xfrm>
            <a:off x="158315" y="3191669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0" dirty="0">
                <a:solidFill>
                  <a:srgbClr val="A50021"/>
                </a:solidFill>
                <a:latin typeface="Arial" charset="0"/>
              </a:rPr>
              <a:t>x</a:t>
            </a:r>
          </a:p>
        </p:txBody>
      </p:sp>
      <p:sp>
        <p:nvSpPr>
          <p:cNvPr id="67591" name="Text Box 4"/>
          <p:cNvSpPr txBox="1">
            <a:spLocks noChangeArrowheads="1"/>
          </p:cNvSpPr>
          <p:nvPr/>
        </p:nvSpPr>
        <p:spPr bwMode="auto">
          <a:xfrm>
            <a:off x="169971" y="5275263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0">
                <a:solidFill>
                  <a:srgbClr val="A50021"/>
                </a:solidFill>
                <a:latin typeface="Arial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322491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 uiExpand="1" build="p"/>
      <p:bldP spid="108550" grpId="0" uiExpand="1"/>
      <p:bldP spid="108551" grpId="0" uiExpand="1"/>
      <p:bldP spid="67591" grpId="0" uiExpand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altLang="en-US" sz="3200" dirty="0" smtClean="0"/>
              <a:t>Caution About Class Casting: Check First!</a:t>
            </a:r>
          </a:p>
        </p:txBody>
      </p:sp>
      <p:sp>
        <p:nvSpPr>
          <p:cNvPr id="171013" name="Text Box 5"/>
          <p:cNvSpPr txBox="1">
            <a:spLocks noChangeArrowheads="1"/>
          </p:cNvSpPr>
          <p:nvPr/>
        </p:nvSpPr>
        <p:spPr bwMode="auto">
          <a:xfrm>
            <a:off x="455613" y="985838"/>
            <a:ext cx="7850187" cy="3433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28600" indent="-2286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742950" indent="-17145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971550" indent="-1714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400" b="0" dirty="0"/>
              <a:t>When casting between classes only use the </a:t>
            </a:r>
            <a:r>
              <a:rPr lang="en-US" altLang="en-US" sz="2400" b="0" dirty="0" smtClean="0"/>
              <a:t>casting </a:t>
            </a:r>
            <a:r>
              <a:rPr lang="en-US" altLang="en-US" sz="2400" b="0" dirty="0"/>
              <a:t>operator if you are sure of the type!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400" b="0" dirty="0"/>
              <a:t>Check if an object is of a particular type is via the </a:t>
            </a:r>
            <a:r>
              <a:rPr lang="en-US" altLang="en-US" sz="24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instanceof</a:t>
            </a:r>
            <a:r>
              <a:rPr lang="en-US" altLang="en-US" sz="2400" b="0" dirty="0"/>
              <a:t> operator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400" b="0" dirty="0"/>
              <a:t>(When used in an expression the </a:t>
            </a:r>
            <a:r>
              <a:rPr lang="en-US" altLang="en-US" sz="24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instanceof</a:t>
            </a:r>
            <a:r>
              <a:rPr lang="en-US" altLang="en-US" sz="2400" b="0" dirty="0"/>
              <a:t> operator returns a </a:t>
            </a:r>
            <a:r>
              <a:rPr lang="en-US" altLang="en-US" sz="2400" b="0" dirty="0" err="1"/>
              <a:t>boolean</a:t>
            </a:r>
            <a:r>
              <a:rPr lang="en-US" altLang="en-US" sz="2400" b="0" dirty="0"/>
              <a:t> result)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400" dirty="0"/>
              <a:t>Format</a:t>
            </a:r>
            <a:r>
              <a:rPr lang="en-US" altLang="en-US" sz="2400" b="0" dirty="0"/>
              <a:t>:</a:t>
            </a:r>
          </a:p>
          <a:p>
            <a:pPr lvl="1" eaLnBrk="1" hangingPunct="1">
              <a:spcBef>
                <a:spcPct val="50000"/>
              </a:spcBef>
              <a:buFontTx/>
              <a:buNone/>
            </a:pPr>
            <a:r>
              <a:rPr lang="en-US" altLang="en-US" sz="2000" b="0" dirty="0">
                <a:latin typeface="Consolas" pitchFamily="49" charset="0"/>
              </a:rPr>
              <a:t>if (&lt;</a:t>
            </a:r>
            <a:r>
              <a:rPr lang="en-US" altLang="en-US" sz="2000" b="0" i="1" dirty="0">
                <a:latin typeface="Consolas" pitchFamily="49" charset="0"/>
              </a:rPr>
              <a:t>reference name</a:t>
            </a:r>
            <a:r>
              <a:rPr lang="en-US" altLang="en-US" sz="2000" b="0" dirty="0">
                <a:latin typeface="Consolas" pitchFamily="49" charset="0"/>
              </a:rPr>
              <a:t>&gt; </a:t>
            </a:r>
            <a:r>
              <a:rPr lang="en-US" altLang="en-US" sz="2000" b="0" dirty="0" err="1">
                <a:latin typeface="Consolas" pitchFamily="49" charset="0"/>
              </a:rPr>
              <a:t>instanceof</a:t>
            </a:r>
            <a:r>
              <a:rPr lang="en-US" altLang="en-US" sz="2000" b="0" dirty="0">
                <a:latin typeface="Consolas" pitchFamily="49" charset="0"/>
              </a:rPr>
              <a:t> &lt;</a:t>
            </a:r>
            <a:r>
              <a:rPr lang="en-US" altLang="en-US" sz="2000" b="0" i="1" dirty="0">
                <a:latin typeface="Consolas" pitchFamily="49" charset="0"/>
              </a:rPr>
              <a:t>class name</a:t>
            </a:r>
            <a:r>
              <a:rPr lang="en-US" altLang="en-US" sz="2000" b="0" dirty="0">
                <a:latin typeface="Consolas" pitchFamily="49" charset="0"/>
              </a:rPr>
              <a:t>&gt;)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400" dirty="0"/>
              <a:t>Example:</a:t>
            </a:r>
          </a:p>
          <a:p>
            <a:pPr lvl="1" eaLnBrk="1" hangingPunct="1">
              <a:spcBef>
                <a:spcPct val="50000"/>
              </a:spcBef>
              <a:buFontTx/>
              <a:buNone/>
            </a:pPr>
            <a:r>
              <a:rPr lang="en-US" altLang="en-US" sz="2000" b="0" dirty="0">
                <a:latin typeface="Consolas" pitchFamily="49" charset="0"/>
              </a:rPr>
              <a:t>if (</a:t>
            </a:r>
            <a:r>
              <a:rPr lang="en-US" altLang="en-US" sz="2000" b="0" dirty="0" err="1">
                <a:latin typeface="Consolas" pitchFamily="49" charset="0"/>
              </a:rPr>
              <a:t>supPerson</a:t>
            </a:r>
            <a:r>
              <a:rPr lang="en-US" altLang="en-US" sz="2000" b="0" dirty="0">
                <a:latin typeface="Consolas" pitchFamily="49" charset="0"/>
              </a:rPr>
              <a:t> </a:t>
            </a:r>
            <a:r>
              <a:rPr lang="en-US" altLang="en-US" sz="2000" b="0" dirty="0" err="1">
                <a:latin typeface="Consolas" pitchFamily="49" charset="0"/>
              </a:rPr>
              <a:t>instanceof</a:t>
            </a:r>
            <a:r>
              <a:rPr lang="en-US" altLang="en-US" sz="2000" b="0" dirty="0">
                <a:latin typeface="Consolas" pitchFamily="49" charset="0"/>
              </a:rPr>
              <a:t> Person)</a:t>
            </a:r>
            <a:endParaRPr lang="en-CA" altLang="en-US" sz="2000" b="0" dirty="0"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551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Consolas" pitchFamily="49" charset="0"/>
                <a:cs typeface="Consolas" pitchFamily="49" charset="0"/>
              </a:rPr>
              <a:t>Instanceof</a:t>
            </a:r>
            <a:r>
              <a:rPr lang="en-US" altLang="en-US" smtClean="0"/>
              <a:t> Example</a:t>
            </a:r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838200"/>
          </a:xfrm>
        </p:spPr>
        <p:txBody>
          <a:bodyPr/>
          <a:lstStyle/>
          <a:p>
            <a:r>
              <a:rPr lang="en-US" altLang="en-US" dirty="0" smtClean="0"/>
              <a:t>Location of the full example:</a:t>
            </a:r>
          </a:p>
          <a:p>
            <a:pPr marL="342900" lvl="1" indent="0">
              <a:buFont typeface="Arial" charset="0"/>
              <a:buNone/>
            </a:pP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/home/219/examples/hierarchies/6typeCheck</a:t>
            </a:r>
          </a:p>
          <a:p>
            <a:endParaRPr lang="en-US" altLang="en-US" dirty="0" smtClean="0"/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28600" y="2282825"/>
            <a:ext cx="1930400" cy="908050"/>
            <a:chOff x="228600" y="2282825"/>
            <a:chExt cx="1930400" cy="908050"/>
          </a:xfrm>
        </p:grpSpPr>
        <p:sp>
          <p:nvSpPr>
            <p:cNvPr id="4" name="Rectangle 3"/>
            <p:cNvSpPr/>
            <p:nvPr/>
          </p:nvSpPr>
          <p:spPr>
            <a:xfrm>
              <a:off x="228600" y="2282825"/>
              <a:ext cx="1930400" cy="90805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rgbClr val="FF00FF"/>
                  </a:solidFill>
                </a:rPr>
                <a:t>Person</a:t>
              </a:r>
            </a:p>
          </p:txBody>
        </p:sp>
        <p:cxnSp>
          <p:nvCxnSpPr>
            <p:cNvPr id="5" name="Straight Connector 4"/>
            <p:cNvCxnSpPr>
              <a:endCxn id="4" idx="3"/>
            </p:cNvCxnSpPr>
            <p:nvPr/>
          </p:nvCxnSpPr>
          <p:spPr>
            <a:xfrm>
              <a:off x="228600" y="2733675"/>
              <a:ext cx="1930400" cy="31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>
            <a:xfrm>
              <a:off x="273050" y="2820988"/>
              <a:ext cx="1676400" cy="31432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dirty="0">
                  <a:solidFill>
                    <a:srgbClr val="FF00FF"/>
                  </a:solidFill>
                </a:rPr>
                <a:t>+</a:t>
              </a:r>
              <a:r>
                <a:rPr lang="en-US" sz="1400" dirty="0" err="1">
                  <a:solidFill>
                    <a:srgbClr val="FF00FF"/>
                  </a:solidFill>
                </a:rPr>
                <a:t>doDailyTasks</a:t>
              </a:r>
              <a:r>
                <a:rPr lang="en-US" sz="1400" dirty="0">
                  <a:solidFill>
                    <a:srgbClr val="FF00FF"/>
                  </a:solidFill>
                </a:rPr>
                <a:t>()</a:t>
              </a:r>
            </a:p>
          </p:txBody>
        </p:sp>
      </p:grpSp>
      <p:grpSp>
        <p:nvGrpSpPr>
          <p:cNvPr id="27" name="Group 26"/>
          <p:cNvGrpSpPr>
            <a:grpSpLocks/>
          </p:cNvGrpSpPr>
          <p:nvPr/>
        </p:nvGrpSpPr>
        <p:grpSpPr bwMode="auto">
          <a:xfrm>
            <a:off x="228600" y="3217863"/>
            <a:ext cx="1860550" cy="1744662"/>
            <a:chOff x="228600" y="3217863"/>
            <a:chExt cx="1860550" cy="1744662"/>
          </a:xfrm>
        </p:grpSpPr>
        <p:grpSp>
          <p:nvGrpSpPr>
            <p:cNvPr id="70674" name="Group 9"/>
            <p:cNvGrpSpPr>
              <a:grpSpLocks/>
            </p:cNvGrpSpPr>
            <p:nvPr/>
          </p:nvGrpSpPr>
          <p:grpSpPr bwMode="auto">
            <a:xfrm>
              <a:off x="977900" y="3217863"/>
              <a:ext cx="292100" cy="749300"/>
              <a:chOff x="4273550" y="4251325"/>
              <a:chExt cx="292100" cy="749300"/>
            </a:xfrm>
          </p:grpSpPr>
          <p:sp>
            <p:nvSpPr>
              <p:cNvPr id="11" name="Isosceles Triangle 10"/>
              <p:cNvSpPr/>
              <p:nvPr/>
            </p:nvSpPr>
            <p:spPr bwMode="auto">
              <a:xfrm>
                <a:off x="4273550" y="4251325"/>
                <a:ext cx="292100" cy="266700"/>
              </a:xfrm>
              <a:prstGeom prst="triangle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2" name="Straight Connector 11"/>
              <p:cNvCxnSpPr>
                <a:stCxn id="11" idx="3"/>
              </p:cNvCxnSpPr>
              <p:nvPr/>
            </p:nvCxnSpPr>
            <p:spPr bwMode="auto">
              <a:xfrm>
                <a:off x="4419600" y="4518025"/>
                <a:ext cx="0" cy="4826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0675" name="Group 14"/>
            <p:cNvGrpSpPr>
              <a:grpSpLocks/>
            </p:cNvGrpSpPr>
            <p:nvPr/>
          </p:nvGrpSpPr>
          <p:grpSpPr bwMode="auto">
            <a:xfrm>
              <a:off x="228600" y="3975101"/>
              <a:ext cx="1860550" cy="987424"/>
              <a:chOff x="920750" y="3970338"/>
              <a:chExt cx="2152650" cy="803275"/>
            </a:xfrm>
          </p:grpSpPr>
          <p:sp>
            <p:nvSpPr>
              <p:cNvPr id="16" name="Rectangle 15"/>
              <p:cNvSpPr/>
              <p:nvPr/>
            </p:nvSpPr>
            <p:spPr bwMode="auto">
              <a:xfrm>
                <a:off x="939117" y="3970337"/>
                <a:ext cx="2134283" cy="803276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>
                    <a:solidFill>
                      <a:srgbClr val="666633"/>
                    </a:solidFill>
                  </a:rPr>
                  <a:t>Hero</a:t>
                </a:r>
              </a:p>
            </p:txBody>
          </p:sp>
          <p:cxnSp>
            <p:nvCxnSpPr>
              <p:cNvPr id="17" name="Straight Connector 16"/>
              <p:cNvCxnSpPr/>
              <p:nvPr/>
            </p:nvCxnSpPr>
            <p:spPr bwMode="auto">
              <a:xfrm>
                <a:off x="920750" y="4343564"/>
                <a:ext cx="2134283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Rectangle 12"/>
            <p:cNvSpPr/>
            <p:nvPr/>
          </p:nvSpPr>
          <p:spPr>
            <a:xfrm>
              <a:off x="328613" y="4521200"/>
              <a:ext cx="1676400" cy="31432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dirty="0">
                  <a:solidFill>
                    <a:srgbClr val="666633"/>
                  </a:solidFill>
                </a:rPr>
                <a:t>+</a:t>
              </a:r>
              <a:r>
                <a:rPr lang="en-US" sz="1400" dirty="0" err="1">
                  <a:solidFill>
                    <a:srgbClr val="666633"/>
                  </a:solidFill>
                </a:rPr>
                <a:t>doHeroStuff</a:t>
              </a:r>
              <a:r>
                <a:rPr lang="en-US" sz="1400" dirty="0">
                  <a:solidFill>
                    <a:srgbClr val="666633"/>
                  </a:solidFill>
                </a:rPr>
                <a:t> ()</a:t>
              </a:r>
            </a:p>
          </p:txBody>
        </p:sp>
      </p:grpSp>
      <p:grpSp>
        <p:nvGrpSpPr>
          <p:cNvPr id="30" name="Group 29"/>
          <p:cNvGrpSpPr>
            <a:grpSpLocks/>
          </p:cNvGrpSpPr>
          <p:nvPr/>
        </p:nvGrpSpPr>
        <p:grpSpPr bwMode="auto">
          <a:xfrm>
            <a:off x="4724400" y="2327275"/>
            <a:ext cx="1676400" cy="803275"/>
            <a:chOff x="4724400" y="2327274"/>
            <a:chExt cx="1676400" cy="803275"/>
          </a:xfrm>
        </p:grpSpPr>
        <p:grpSp>
          <p:nvGrpSpPr>
            <p:cNvPr id="70670" name="Group 13"/>
            <p:cNvGrpSpPr>
              <a:grpSpLocks/>
            </p:cNvGrpSpPr>
            <p:nvPr/>
          </p:nvGrpSpPr>
          <p:grpSpPr bwMode="auto">
            <a:xfrm>
              <a:off x="4724400" y="2327274"/>
              <a:ext cx="1676400" cy="803275"/>
              <a:chOff x="920750" y="3970338"/>
              <a:chExt cx="2152650" cy="803275"/>
            </a:xfrm>
          </p:grpSpPr>
          <p:sp>
            <p:nvSpPr>
              <p:cNvPr id="8" name="Rectangle 7"/>
              <p:cNvSpPr/>
              <p:nvPr/>
            </p:nvSpPr>
            <p:spPr bwMode="auto">
              <a:xfrm>
                <a:off x="939097" y="3970338"/>
                <a:ext cx="2134303" cy="803275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>
                    <a:solidFill>
                      <a:srgbClr val="FF0000"/>
                    </a:solidFill>
                  </a:rPr>
                  <a:t>Dog</a:t>
                </a:r>
              </a:p>
            </p:txBody>
          </p:sp>
          <p:cxnSp>
            <p:nvCxnSpPr>
              <p:cNvPr id="9" name="Straight Connector 8"/>
              <p:cNvCxnSpPr/>
              <p:nvPr/>
            </p:nvCxnSpPr>
            <p:spPr bwMode="auto">
              <a:xfrm>
                <a:off x="920750" y="4343401"/>
                <a:ext cx="213430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Rectangle 17"/>
            <p:cNvSpPr/>
            <p:nvPr/>
          </p:nvSpPr>
          <p:spPr>
            <a:xfrm>
              <a:off x="4906963" y="2749549"/>
              <a:ext cx="1295400" cy="31432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dirty="0">
                  <a:solidFill>
                    <a:srgbClr val="FF0000"/>
                  </a:solidFill>
                </a:rPr>
                <a:t>+bark()</a:t>
              </a:r>
            </a:p>
          </p:txBody>
        </p:sp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2162175" y="2443163"/>
            <a:ext cx="2130425" cy="612775"/>
            <a:chOff x="2162175" y="2443163"/>
            <a:chExt cx="2130425" cy="612775"/>
          </a:xfrm>
        </p:grpSpPr>
        <p:sp>
          <p:nvSpPr>
            <p:cNvPr id="19" name="Right Brace 18"/>
            <p:cNvSpPr/>
            <p:nvPr/>
          </p:nvSpPr>
          <p:spPr bwMode="auto">
            <a:xfrm>
              <a:off x="2162175" y="2443163"/>
              <a:ext cx="347663" cy="612775"/>
            </a:xfrm>
            <a:prstGeom prst="rightBrace">
              <a:avLst/>
            </a:prstGeom>
            <a:ln w="38100">
              <a:solidFill>
                <a:srgbClr val="FF00FF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00FF"/>
                </a:solidFill>
              </a:endParaRPr>
            </a:p>
          </p:txBody>
        </p:sp>
        <p:sp>
          <p:nvSpPr>
            <p:cNvPr id="70669" name="TextBox 19"/>
            <p:cNvSpPr txBox="1">
              <a:spLocks noChangeArrowheads="1"/>
            </p:cNvSpPr>
            <p:nvPr/>
          </p:nvSpPr>
          <p:spPr bwMode="auto">
            <a:xfrm>
              <a:off x="2500313" y="2557463"/>
              <a:ext cx="1792287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rgbClr val="FF00FF"/>
                  </a:solidFill>
                </a:rPr>
                <a:t>Type ‘</a:t>
              </a:r>
              <a:r>
                <a:rPr lang="en-US" altLang="en-US" sz="1800">
                  <a:solidFill>
                    <a:srgbClr val="FF00FF"/>
                  </a:solidFill>
                  <a:latin typeface="Consolas" pitchFamily="49" charset="0"/>
                  <a:cs typeface="Consolas" pitchFamily="49" charset="0"/>
                </a:rPr>
                <a:t>Person</a:t>
              </a:r>
              <a:r>
                <a:rPr lang="en-US" altLang="en-US" sz="1800">
                  <a:solidFill>
                    <a:srgbClr val="FF00FF"/>
                  </a:solidFill>
                </a:rPr>
                <a:t>’</a:t>
              </a:r>
            </a:p>
          </p:txBody>
        </p:sp>
      </p:grp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2111375" y="4157663"/>
            <a:ext cx="2130425" cy="612775"/>
            <a:chOff x="2111375" y="4157663"/>
            <a:chExt cx="2130425" cy="612775"/>
          </a:xfrm>
        </p:grpSpPr>
        <p:sp>
          <p:nvSpPr>
            <p:cNvPr id="21" name="Right Brace 20"/>
            <p:cNvSpPr/>
            <p:nvPr/>
          </p:nvSpPr>
          <p:spPr bwMode="auto">
            <a:xfrm>
              <a:off x="2111375" y="4157663"/>
              <a:ext cx="347663" cy="612775"/>
            </a:xfrm>
            <a:prstGeom prst="rightBrace">
              <a:avLst/>
            </a:prstGeom>
            <a:ln w="38100">
              <a:solidFill>
                <a:srgbClr val="666633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666633"/>
                </a:solidFill>
              </a:endParaRPr>
            </a:p>
          </p:txBody>
        </p:sp>
        <p:sp>
          <p:nvSpPr>
            <p:cNvPr id="70667" name="TextBox 21"/>
            <p:cNvSpPr txBox="1">
              <a:spLocks noChangeArrowheads="1"/>
            </p:cNvSpPr>
            <p:nvPr/>
          </p:nvSpPr>
          <p:spPr bwMode="auto">
            <a:xfrm>
              <a:off x="2449513" y="4271963"/>
              <a:ext cx="1792287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rgbClr val="666633"/>
                  </a:solidFill>
                </a:rPr>
                <a:t>Type ‘</a:t>
              </a:r>
              <a:r>
                <a:rPr lang="en-US" altLang="en-US" sz="1800">
                  <a:solidFill>
                    <a:srgbClr val="666633"/>
                  </a:solidFill>
                  <a:latin typeface="Consolas" pitchFamily="49" charset="0"/>
                  <a:cs typeface="Consolas" pitchFamily="49" charset="0"/>
                </a:rPr>
                <a:t>Person</a:t>
              </a:r>
              <a:r>
                <a:rPr lang="en-US" altLang="en-US" sz="1800">
                  <a:solidFill>
                    <a:srgbClr val="666633"/>
                  </a:solidFill>
                </a:rPr>
                <a:t>’</a:t>
              </a:r>
            </a:p>
          </p:txBody>
        </p:sp>
      </p:grp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4724400" y="3190875"/>
            <a:ext cx="2209800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Type ‘</a:t>
            </a:r>
            <a:r>
              <a:rPr lang="en-US" altLang="en-US" sz="180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Dog</a:t>
            </a:r>
            <a:r>
              <a:rPr lang="en-US" altLang="en-US" sz="1800">
                <a:solidFill>
                  <a:srgbClr val="FF0000"/>
                </a:solidFill>
              </a:rPr>
              <a:t>’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Not type ‘</a:t>
            </a:r>
            <a:r>
              <a:rPr lang="en-US" altLang="en-US" sz="180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Person</a:t>
            </a:r>
            <a:r>
              <a:rPr lang="en-US" altLang="en-US" sz="1800">
                <a:solidFill>
                  <a:srgbClr val="FF0000"/>
                </a:solidFill>
              </a:rPr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3403024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Consolas" pitchFamily="49" charset="0"/>
                <a:cs typeface="Consolas" pitchFamily="49" charset="0"/>
              </a:rPr>
              <a:t>Driver.main()</a:t>
            </a:r>
            <a:endParaRPr lang="en-US" altLang="en-US" smtClean="0"/>
          </a:p>
        </p:txBody>
      </p:sp>
      <p:sp>
        <p:nvSpPr>
          <p:cNvPr id="716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Person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regPerson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= new Person();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Hero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supPerson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= new Hero();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Dog rover = new Dog();</a:t>
            </a:r>
          </a:p>
          <a:p>
            <a:pPr marL="0" indent="0">
              <a:buFont typeface="Arial" charset="0"/>
              <a:buNone/>
            </a:pP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solidFill>
                  <a:srgbClr val="FF00FF"/>
                </a:solidFill>
                <a:latin typeface="Consolas" pitchFamily="49" charset="0"/>
                <a:cs typeface="Consolas" pitchFamily="49" charset="0"/>
              </a:rPr>
              <a:t>// </a:t>
            </a:r>
            <a:r>
              <a:rPr lang="en-US" altLang="en-US" sz="1800" dirty="0" err="1" smtClean="0">
                <a:solidFill>
                  <a:srgbClr val="FF00FF"/>
                </a:solidFill>
                <a:latin typeface="Consolas" pitchFamily="49" charset="0"/>
                <a:cs typeface="Consolas" pitchFamily="49" charset="0"/>
              </a:rPr>
              <a:t>Instanceof</a:t>
            </a:r>
            <a:r>
              <a:rPr lang="en-US" altLang="en-US" sz="1800" dirty="0" smtClean="0">
                <a:solidFill>
                  <a:srgbClr val="FF00FF"/>
                </a:solidFill>
                <a:latin typeface="Consolas" pitchFamily="49" charset="0"/>
                <a:cs typeface="Consolas" pitchFamily="49" charset="0"/>
              </a:rPr>
              <a:t> checks if the object is a certain type or                 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solidFill>
                  <a:srgbClr val="FF00FF"/>
                </a:solidFill>
                <a:latin typeface="Consolas" pitchFamily="49" charset="0"/>
                <a:cs typeface="Consolas" pitchFamily="49" charset="0"/>
              </a:rPr>
              <a:t>// a subclass of that type (e.g., a Hero is a Person)                   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if (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regPerson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instanceof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Person)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("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regPerson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is a type of Person");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if (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supPerson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instanceof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Person)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("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supPerson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is also a type of Person");</a:t>
            </a:r>
          </a:p>
          <a:p>
            <a:pPr marL="0" indent="0">
              <a:buFont typeface="Arial" charset="0"/>
              <a:buNone/>
            </a:pP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// Checks for non-hierarchical: Compiler prevents nonsensical 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// checks   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//if (rover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instanceof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Person)                                          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//   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("Rover is also a type of Person");                               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</a:t>
            </a:r>
          </a:p>
        </p:txBody>
      </p:sp>
      <p:pic>
        <p:nvPicPr>
          <p:cNvPr id="1105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>
            <a:fillRect/>
          </a:stretch>
        </p:blipFill>
        <p:spPr bwMode="auto">
          <a:xfrm>
            <a:off x="3581400" y="3657600"/>
            <a:ext cx="54927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>
            <a:fillRect/>
          </a:stretch>
        </p:blipFill>
        <p:spPr bwMode="auto">
          <a:xfrm>
            <a:off x="3581400" y="4876800"/>
            <a:ext cx="54927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5739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0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New Technique: 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When designing an Object-Oriented program, look for common behaviors and attributes</a:t>
            </a:r>
          </a:p>
          <a:p>
            <a:pPr lvl="1"/>
            <a:r>
              <a:rPr lang="en-US" altLang="en-US" dirty="0" smtClean="0"/>
              <a:t>E.g., </a:t>
            </a: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color</a:t>
            </a:r>
            <a:r>
              <a:rPr lang="en-US" altLang="en-US" dirty="0" smtClean="0"/>
              <a:t>, </a:t>
            </a: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species</a:t>
            </a:r>
            <a:r>
              <a:rPr lang="en-US" altLang="en-US" dirty="0" smtClean="0"/>
              <a:t>, </a:t>
            </a: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eat()</a:t>
            </a:r>
            <a:r>
              <a:rPr lang="en-US" altLang="en-US" dirty="0" smtClean="0"/>
              <a:t>, </a:t>
            </a: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drink()</a:t>
            </a:r>
            <a:r>
              <a:rPr lang="en-US" altLang="en-US" dirty="0" smtClean="0"/>
              <a:t>, </a:t>
            </a:r>
            <a:r>
              <a:rPr lang="en-US" altLang="en-US" dirty="0" smtClean="0">
                <a:latin typeface="Consolas" pitchFamily="49" charset="0"/>
                <a:cs typeface="Consolas" pitchFamily="49" charset="0"/>
              </a:rPr>
              <a:t>sleep()</a:t>
            </a:r>
          </a:p>
          <a:p>
            <a:pPr lvl="1"/>
            <a:r>
              <a:rPr lang="en-US" altLang="en-US" dirty="0" smtClean="0"/>
              <a:t>These commonalities are defined in a ‘parent’ class</a:t>
            </a:r>
          </a:p>
          <a:p>
            <a:endParaRPr lang="en-US" altLang="en-US" dirty="0" smtClean="0"/>
          </a:p>
        </p:txBody>
      </p:sp>
      <p:grpSp>
        <p:nvGrpSpPr>
          <p:cNvPr id="16388" name="Group 1"/>
          <p:cNvGrpSpPr>
            <a:grpSpLocks/>
          </p:cNvGrpSpPr>
          <p:nvPr/>
        </p:nvGrpSpPr>
        <p:grpSpPr bwMode="auto">
          <a:xfrm>
            <a:off x="838200" y="2971800"/>
            <a:ext cx="2133600" cy="2146300"/>
            <a:chOff x="838200" y="2933700"/>
            <a:chExt cx="2133600" cy="2146300"/>
          </a:xfrm>
        </p:grpSpPr>
        <p:sp>
          <p:nvSpPr>
            <p:cNvPr id="4" name="Rectangle 3"/>
            <p:cNvSpPr/>
            <p:nvPr/>
          </p:nvSpPr>
          <p:spPr bwMode="auto">
            <a:xfrm>
              <a:off x="838200" y="2933700"/>
              <a:ext cx="2133600" cy="21463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Animal</a:t>
              </a:r>
            </a:p>
          </p:txBody>
        </p:sp>
        <p:cxnSp>
          <p:nvCxnSpPr>
            <p:cNvPr id="5" name="Straight Connector 4"/>
            <p:cNvCxnSpPr/>
            <p:nvPr/>
          </p:nvCxnSpPr>
          <p:spPr bwMode="auto">
            <a:xfrm>
              <a:off x="838200" y="3346450"/>
              <a:ext cx="21336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 bwMode="auto">
            <a:xfrm>
              <a:off x="914400" y="4057650"/>
              <a:ext cx="1676400" cy="89535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smtClean="0">
                  <a:solidFill>
                    <a:schemeClr val="tx1"/>
                  </a:solidFill>
                </a:rPr>
                <a:t>+eat</a:t>
              </a:r>
              <a:r>
                <a:rPr lang="en-US" sz="1400" dirty="0">
                  <a:solidFill>
                    <a:schemeClr val="tx1"/>
                  </a:solidFill>
                </a:rPr>
                <a:t>()</a:t>
              </a:r>
            </a:p>
            <a:p>
              <a:pPr>
                <a:spcBef>
                  <a:spcPts val="600"/>
                </a:spcBef>
                <a:defRPr/>
              </a:pPr>
              <a:r>
                <a:rPr lang="en-US" sz="1400" smtClean="0">
                  <a:solidFill>
                    <a:schemeClr val="tx1"/>
                  </a:solidFill>
                </a:rPr>
                <a:t>+sleep</a:t>
              </a:r>
              <a:r>
                <a:rPr lang="en-US" sz="1400" dirty="0">
                  <a:solidFill>
                    <a:schemeClr val="tx1"/>
                  </a:solidFill>
                </a:rPr>
                <a:t>()</a:t>
              </a:r>
            </a:p>
            <a:p>
              <a:pPr>
                <a:spcBef>
                  <a:spcPts val="600"/>
                </a:spcBef>
                <a:defRPr/>
              </a:pPr>
              <a:r>
                <a:rPr lang="en-US" sz="1400" smtClean="0">
                  <a:solidFill>
                    <a:schemeClr val="tx1"/>
                  </a:solidFill>
                </a:rPr>
                <a:t>+drink</a:t>
              </a:r>
              <a:r>
                <a:rPr lang="en-US" sz="1400" dirty="0">
                  <a:solidFill>
                    <a:schemeClr val="tx1"/>
                  </a:solidFill>
                </a:rPr>
                <a:t>()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914400" y="3359150"/>
              <a:ext cx="1676400" cy="6985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smtClean="0">
                  <a:solidFill>
                    <a:schemeClr val="tx1"/>
                  </a:solidFill>
                </a:rPr>
                <a:t>-color</a:t>
              </a:r>
              <a:endParaRPr lang="en-US" sz="1400" dirty="0">
                <a:solidFill>
                  <a:schemeClr val="tx1"/>
                </a:solidFill>
              </a:endParaRPr>
            </a:p>
            <a:p>
              <a:pPr>
                <a:spcBef>
                  <a:spcPts val="600"/>
                </a:spcBef>
                <a:defRPr/>
              </a:pPr>
              <a:r>
                <a:rPr lang="en-US" sz="1400" smtClean="0">
                  <a:solidFill>
                    <a:schemeClr val="tx1"/>
                  </a:solidFill>
                </a:rPr>
                <a:t>-species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65937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Driver.main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dirty="0" smtClean="0">
                <a:latin typeface="+mn-lt"/>
                <a:cs typeface="Consolas" panose="020B0609020204030204" pitchFamily="49" charset="0"/>
              </a:rPr>
              <a:t>: 2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if (supPerson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instanceof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Hero)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System.out.println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("supPerson is a type of Hero");</a:t>
            </a:r>
          </a:p>
          <a:p>
            <a:pPr marL="0" indent="0">
              <a:buFont typeface="Arial" charset="0"/>
              <a:buNone/>
              <a:defRPr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en-US" sz="1800" dirty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Checks within hierarchy: Compiler doesn't prevent                    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if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regPerson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instanceof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Hero)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System.out.println("[Should never appear]: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regPerson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is a </a:t>
            </a: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type of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Hero");</a:t>
            </a:r>
          </a:p>
          <a:p>
            <a:pPr>
              <a:defRPr/>
            </a:pPr>
            <a:endParaRPr lang="en-US" sz="1800" dirty="0"/>
          </a:p>
        </p:txBody>
      </p:sp>
      <p:pic>
        <p:nvPicPr>
          <p:cNvPr id="1116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8100" y="1716066"/>
            <a:ext cx="52959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2523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1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Containers: Homogeneous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Recall that arrays must be homogeneous: all elements must be of the same type e.g., </a:t>
            </a:r>
            <a:r>
              <a:rPr lang="en-US" altLang="en-US" dirty="0" err="1" smtClean="0">
                <a:latin typeface="Consolas" pitchFamily="49" charset="0"/>
              </a:rPr>
              <a:t>int</a:t>
            </a:r>
            <a:r>
              <a:rPr lang="en-US" altLang="en-US" dirty="0" smtClean="0">
                <a:latin typeface="Consolas" pitchFamily="49" charset="0"/>
              </a:rPr>
              <a:t> [] grades</a:t>
            </a:r>
          </a:p>
          <a:p>
            <a:r>
              <a:rPr lang="en-US" altLang="en-US" b="1" dirty="0" smtClean="0"/>
              <a:t>Again recall</a:t>
            </a:r>
            <a:r>
              <a:rPr lang="en-US" altLang="en-US" dirty="0" smtClean="0"/>
              <a:t>: A child class is an instance of the parent (a more specific instance with more capabilities).</a:t>
            </a:r>
          </a:p>
          <a:p>
            <a:endParaRPr lang="en-US" altLang="en-US" dirty="0" smtClean="0"/>
          </a:p>
          <a:p>
            <a:pPr>
              <a:buFont typeface="Arial" charset="0"/>
              <a:buNone/>
            </a:pPr>
            <a:endParaRPr lang="en-US" altLang="en-US" dirty="0" smtClean="0"/>
          </a:p>
          <a:p>
            <a:pPr>
              <a:buFont typeface="Arial" charset="0"/>
              <a:buNone/>
            </a:pPr>
            <a:endParaRPr lang="en-US" altLang="en-US" dirty="0" smtClean="0"/>
          </a:p>
          <a:p>
            <a:r>
              <a:rPr lang="en-US" altLang="en-US" dirty="0" smtClean="0"/>
              <a:t>If a container, such as an array is needed for use in conjunction with an inheritance hierarchy then the type of each element can simply be the parent.</a:t>
            </a:r>
          </a:p>
          <a:p>
            <a:pPr marL="342900" lvl="1" indent="0">
              <a:buFont typeface="Arial" charset="0"/>
              <a:buNone/>
            </a:pPr>
            <a:r>
              <a:rPr lang="en-US" altLang="en-US" sz="1600" dirty="0" err="1" smtClean="0">
                <a:latin typeface="Consolas" pitchFamily="49" charset="0"/>
                <a:cs typeface="Consolas" pitchFamily="49" charset="0"/>
              </a:rPr>
              <a:t>StarShip</a:t>
            </a: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 [] array = new </a:t>
            </a:r>
            <a:r>
              <a:rPr lang="en-US" altLang="en-US" sz="1600" dirty="0" err="1" smtClean="0">
                <a:latin typeface="Consolas" pitchFamily="49" charset="0"/>
                <a:cs typeface="Consolas" pitchFamily="49" charset="0"/>
              </a:rPr>
              <a:t>StarShip</a:t>
            </a: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[2];</a:t>
            </a:r>
          </a:p>
          <a:p>
            <a:pPr marL="342900" lvl="1" indent="0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array[0] = new </a:t>
            </a:r>
            <a:r>
              <a:rPr lang="en-US" altLang="en-US" sz="1600" dirty="0" err="1" smtClean="0">
                <a:latin typeface="Consolas" pitchFamily="49" charset="0"/>
                <a:cs typeface="Consolas" pitchFamily="49" charset="0"/>
              </a:rPr>
              <a:t>StarShip</a:t>
            </a: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();  </a:t>
            </a:r>
            <a:r>
              <a:rPr lang="en-US" altLang="en-US" sz="1600" dirty="0" smtClean="0">
                <a:solidFill>
                  <a:srgbClr val="FF00FF"/>
                </a:solidFill>
                <a:latin typeface="Consolas" pitchFamily="49" charset="0"/>
                <a:cs typeface="Consolas" pitchFamily="49" charset="0"/>
              </a:rPr>
              <a:t>// [0] wants a </a:t>
            </a:r>
            <a:r>
              <a:rPr lang="en-US" altLang="en-US" sz="1600" dirty="0" err="1" smtClean="0">
                <a:solidFill>
                  <a:srgbClr val="FF00FF"/>
                </a:solidFill>
                <a:latin typeface="Consolas" pitchFamily="49" charset="0"/>
                <a:cs typeface="Consolas" pitchFamily="49" charset="0"/>
              </a:rPr>
              <a:t>StarShip</a:t>
            </a:r>
            <a:r>
              <a:rPr lang="en-US" altLang="en-US" sz="1600" dirty="0" smtClean="0">
                <a:solidFill>
                  <a:srgbClr val="FF00FF"/>
                </a:solidFill>
                <a:latin typeface="Consolas" pitchFamily="49" charset="0"/>
                <a:cs typeface="Consolas" pitchFamily="49" charset="0"/>
              </a:rPr>
              <a:t>, gets a </a:t>
            </a:r>
            <a:r>
              <a:rPr lang="en-US" altLang="en-US" sz="1600" dirty="0" err="1" smtClean="0">
                <a:solidFill>
                  <a:srgbClr val="FF00FF"/>
                </a:solidFill>
                <a:latin typeface="Consolas" pitchFamily="49" charset="0"/>
                <a:cs typeface="Consolas" pitchFamily="49" charset="0"/>
              </a:rPr>
              <a:t>StarShip</a:t>
            </a:r>
            <a:endParaRPr lang="en-US" altLang="en-US" sz="1600" dirty="0" smtClean="0">
              <a:solidFill>
                <a:srgbClr val="FF00FF"/>
              </a:solidFill>
              <a:latin typeface="Consolas" pitchFamily="49" charset="0"/>
              <a:cs typeface="Consolas" pitchFamily="49" charset="0"/>
            </a:endParaRPr>
          </a:p>
          <a:p>
            <a:pPr marL="342900" lvl="1" indent="0">
              <a:buFont typeface="Arial" charset="0"/>
              <a:buNone/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array[1] = new </a:t>
            </a:r>
            <a:r>
              <a:rPr lang="en-US" altLang="en-US" sz="1600" dirty="0" err="1" smtClean="0">
                <a:latin typeface="Consolas" pitchFamily="49" charset="0"/>
                <a:cs typeface="Consolas" pitchFamily="49" charset="0"/>
              </a:rPr>
              <a:t>KlingStarShip</a:t>
            </a: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();  </a:t>
            </a:r>
            <a:r>
              <a:rPr lang="en-US" altLang="en-US" sz="1600" dirty="0" smtClean="0">
                <a:solidFill>
                  <a:srgbClr val="FF00FF"/>
                </a:solidFill>
                <a:latin typeface="Consolas" pitchFamily="49" charset="0"/>
                <a:cs typeface="Consolas" pitchFamily="49" charset="0"/>
              </a:rPr>
              <a:t>// [1] wants a </a:t>
            </a:r>
            <a:r>
              <a:rPr lang="en-US" altLang="en-US" sz="1600" dirty="0" err="1" smtClean="0">
                <a:solidFill>
                  <a:srgbClr val="FF00FF"/>
                </a:solidFill>
                <a:latin typeface="Consolas" pitchFamily="49" charset="0"/>
                <a:cs typeface="Consolas" pitchFamily="49" charset="0"/>
              </a:rPr>
              <a:t>StarShip</a:t>
            </a:r>
            <a:r>
              <a:rPr lang="en-US" altLang="en-US" sz="1600" dirty="0" smtClean="0">
                <a:solidFill>
                  <a:srgbClr val="FF00FF"/>
                </a:solidFill>
                <a:latin typeface="Consolas" pitchFamily="49" charset="0"/>
                <a:cs typeface="Consolas" pitchFamily="49" charset="0"/>
              </a:rPr>
              <a:t>, gets a </a:t>
            </a:r>
          </a:p>
          <a:p>
            <a:pPr marL="342900" lvl="1" indent="0">
              <a:buFont typeface="Arial" charset="0"/>
              <a:buNone/>
            </a:pPr>
            <a:r>
              <a:rPr lang="en-US" altLang="en-US" sz="1600" dirty="0" smtClean="0">
                <a:solidFill>
                  <a:srgbClr val="FF00FF"/>
                </a:solidFill>
                <a:latin typeface="Consolas" pitchFamily="49" charset="0"/>
                <a:cs typeface="Consolas" pitchFamily="49" charset="0"/>
              </a:rPr>
              <a:t>			           //  </a:t>
            </a:r>
            <a:r>
              <a:rPr lang="en-US" altLang="en-US" sz="1600" dirty="0" err="1" smtClean="0">
                <a:solidFill>
                  <a:srgbClr val="FF00FF"/>
                </a:solidFill>
                <a:latin typeface="Consolas" pitchFamily="49" charset="0"/>
                <a:cs typeface="Consolas" pitchFamily="49" charset="0"/>
              </a:rPr>
              <a:t>KlingStarShip</a:t>
            </a:r>
            <a:r>
              <a:rPr lang="en-US" altLang="en-US" sz="1600" dirty="0" smtClean="0">
                <a:solidFill>
                  <a:srgbClr val="FF00FF"/>
                </a:solidFill>
                <a:latin typeface="Consolas" pitchFamily="49" charset="0"/>
                <a:cs typeface="Consolas" pitchFamily="49" charset="0"/>
              </a:rPr>
              <a:t> (even better!)</a:t>
            </a: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7671124" y="2502778"/>
            <a:ext cx="1479550" cy="1978025"/>
            <a:chOff x="7667625" y="2219325"/>
            <a:chExt cx="1479550" cy="1978025"/>
          </a:xfrm>
        </p:grpSpPr>
        <p:grpSp>
          <p:nvGrpSpPr>
            <p:cNvPr id="73733" name="Group 15"/>
            <p:cNvGrpSpPr>
              <a:grpSpLocks/>
            </p:cNvGrpSpPr>
            <p:nvPr/>
          </p:nvGrpSpPr>
          <p:grpSpPr bwMode="auto">
            <a:xfrm>
              <a:off x="7800975" y="2219325"/>
              <a:ext cx="1060450" cy="657225"/>
              <a:chOff x="7169150" y="2365375"/>
              <a:chExt cx="1060450" cy="657225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7169150" y="2365375"/>
                <a:ext cx="1060450" cy="657225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dirty="0" err="1">
                    <a:solidFill>
                      <a:schemeClr val="tx1"/>
                    </a:solidFill>
                  </a:rPr>
                  <a:t>StarShip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6" name="Straight Connector 5"/>
              <p:cNvCxnSpPr>
                <a:endCxn id="5" idx="3"/>
              </p:cNvCxnSpPr>
              <p:nvPr/>
            </p:nvCxnSpPr>
            <p:spPr>
              <a:xfrm>
                <a:off x="7169150" y="2693988"/>
                <a:ext cx="106045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Rectangle 6"/>
              <p:cNvSpPr/>
              <p:nvPr/>
            </p:nvSpPr>
            <p:spPr>
              <a:xfrm>
                <a:off x="7175500" y="2708275"/>
                <a:ext cx="1054100" cy="314325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spcBef>
                    <a:spcPts val="600"/>
                  </a:spcBef>
                  <a:defRPr/>
                </a:pPr>
                <a:r>
                  <a:rPr lang="en-US" sz="1200" dirty="0">
                    <a:solidFill>
                      <a:schemeClr val="tx1"/>
                    </a:solidFill>
                  </a:rPr>
                  <a:t>+attack()</a:t>
                </a:r>
              </a:p>
            </p:txBody>
          </p:sp>
        </p:grpSp>
        <p:grpSp>
          <p:nvGrpSpPr>
            <p:cNvPr id="73734" name="Group 8"/>
            <p:cNvGrpSpPr>
              <a:grpSpLocks/>
            </p:cNvGrpSpPr>
            <p:nvPr/>
          </p:nvGrpSpPr>
          <p:grpSpPr bwMode="auto">
            <a:xfrm>
              <a:off x="7667625" y="3394075"/>
              <a:ext cx="1479550" cy="803275"/>
              <a:chOff x="3390900" y="4546600"/>
              <a:chExt cx="2133600" cy="977900"/>
            </a:xfrm>
          </p:grpSpPr>
          <p:sp>
            <p:nvSpPr>
              <p:cNvPr id="12" name="Rectangle 11"/>
              <p:cNvSpPr/>
              <p:nvPr/>
            </p:nvSpPr>
            <p:spPr bwMode="auto">
              <a:xfrm>
                <a:off x="3390900" y="4546600"/>
                <a:ext cx="2133600" cy="9779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1600" dirty="0" err="1">
                    <a:solidFill>
                      <a:schemeClr val="tx1"/>
                    </a:solidFill>
                  </a:rPr>
                  <a:t>KlingStarShip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3" name="Straight Connector 12"/>
              <p:cNvCxnSpPr/>
              <p:nvPr/>
            </p:nvCxnSpPr>
            <p:spPr bwMode="auto">
              <a:xfrm>
                <a:off x="3390900" y="5022022"/>
                <a:ext cx="21336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Isosceles Triangle 8"/>
            <p:cNvSpPr/>
            <p:nvPr/>
          </p:nvSpPr>
          <p:spPr bwMode="auto">
            <a:xfrm>
              <a:off x="8188325" y="2876550"/>
              <a:ext cx="292100" cy="266700"/>
            </a:xfrm>
            <a:prstGeom prst="triangl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0" name="Straight Connector 9"/>
            <p:cNvCxnSpPr>
              <a:stCxn id="9" idx="3"/>
            </p:cNvCxnSpPr>
            <p:nvPr/>
          </p:nvCxnSpPr>
          <p:spPr bwMode="auto">
            <a:xfrm>
              <a:off x="8334375" y="3143250"/>
              <a:ext cx="0" cy="2413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/>
            <p:cNvSpPr/>
            <p:nvPr/>
          </p:nvSpPr>
          <p:spPr bwMode="auto">
            <a:xfrm>
              <a:off x="7680325" y="3795713"/>
              <a:ext cx="1333500" cy="31432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200" dirty="0">
                  <a:solidFill>
                    <a:srgbClr val="FF0000"/>
                  </a:solidFill>
                </a:rPr>
                <a:t>+</a:t>
              </a:r>
              <a:r>
                <a:rPr lang="en-US" sz="1200" dirty="0" err="1">
                  <a:solidFill>
                    <a:srgbClr val="FF0000"/>
                  </a:solidFill>
                </a:rPr>
                <a:t>utterBattleCry</a:t>
              </a:r>
              <a:r>
                <a:rPr lang="en-US" sz="1200" dirty="0">
                  <a:solidFill>
                    <a:srgbClr val="FF0000"/>
                  </a:solidFill>
                </a:rPr>
                <a:t>()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8410899" y="4800600"/>
            <a:ext cx="682379" cy="760662"/>
            <a:chOff x="609600" y="1752600"/>
            <a:chExt cx="1295400" cy="1219200"/>
          </a:xfrm>
        </p:grpSpPr>
        <p:sp>
          <p:nvSpPr>
            <p:cNvPr id="16" name="Oval 15"/>
            <p:cNvSpPr/>
            <p:nvPr/>
          </p:nvSpPr>
          <p:spPr>
            <a:xfrm>
              <a:off x="609600" y="1752600"/>
              <a:ext cx="1295400" cy="1219200"/>
            </a:xfrm>
            <a:prstGeom prst="ellips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>
              <a:off x="860612" y="2097741"/>
              <a:ext cx="172122" cy="96819"/>
            </a:xfrm>
            <a:custGeom>
              <a:avLst/>
              <a:gdLst>
                <a:gd name="connsiteX0" fmla="*/ 0 w 172122"/>
                <a:gd name="connsiteY0" fmla="*/ 96819 h 96819"/>
                <a:gd name="connsiteX1" fmla="*/ 21515 w 172122"/>
                <a:gd name="connsiteY1" fmla="*/ 43031 h 96819"/>
                <a:gd name="connsiteX2" fmla="*/ 64546 w 172122"/>
                <a:gd name="connsiteY2" fmla="*/ 0 h 96819"/>
                <a:gd name="connsiteX3" fmla="*/ 161364 w 172122"/>
                <a:gd name="connsiteY3" fmla="*/ 43031 h 96819"/>
                <a:gd name="connsiteX4" fmla="*/ 172122 w 172122"/>
                <a:gd name="connsiteY4" fmla="*/ 64546 h 968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2122" h="96819">
                  <a:moveTo>
                    <a:pt x="0" y="96819"/>
                  </a:moveTo>
                  <a:cubicBezTo>
                    <a:pt x="7172" y="78890"/>
                    <a:pt x="10803" y="59098"/>
                    <a:pt x="21515" y="43031"/>
                  </a:cubicBezTo>
                  <a:cubicBezTo>
                    <a:pt x="32767" y="26153"/>
                    <a:pt x="64546" y="0"/>
                    <a:pt x="64546" y="0"/>
                  </a:cubicBezTo>
                  <a:cubicBezTo>
                    <a:pt x="116868" y="14949"/>
                    <a:pt x="134108" y="6689"/>
                    <a:pt x="161364" y="43031"/>
                  </a:cubicBezTo>
                  <a:cubicBezTo>
                    <a:pt x="166175" y="49446"/>
                    <a:pt x="168536" y="57374"/>
                    <a:pt x="172122" y="64546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/>
            <p:cNvSpPr/>
            <p:nvPr/>
          </p:nvSpPr>
          <p:spPr>
            <a:xfrm>
              <a:off x="921407" y="2431228"/>
              <a:ext cx="602428" cy="247426"/>
            </a:xfrm>
            <a:custGeom>
              <a:avLst/>
              <a:gdLst>
                <a:gd name="connsiteX0" fmla="*/ 0 w 602428"/>
                <a:gd name="connsiteY0" fmla="*/ 0 h 247426"/>
                <a:gd name="connsiteX1" fmla="*/ 10757 w 602428"/>
                <a:gd name="connsiteY1" fmla="*/ 172123 h 247426"/>
                <a:gd name="connsiteX2" fmla="*/ 32273 w 602428"/>
                <a:gd name="connsiteY2" fmla="*/ 193638 h 247426"/>
                <a:gd name="connsiteX3" fmla="*/ 53788 w 602428"/>
                <a:gd name="connsiteY3" fmla="*/ 225911 h 247426"/>
                <a:gd name="connsiteX4" fmla="*/ 118334 w 602428"/>
                <a:gd name="connsiteY4" fmla="*/ 247426 h 247426"/>
                <a:gd name="connsiteX5" fmla="*/ 462578 w 602428"/>
                <a:gd name="connsiteY5" fmla="*/ 236668 h 247426"/>
                <a:gd name="connsiteX6" fmla="*/ 494851 w 602428"/>
                <a:gd name="connsiteY6" fmla="*/ 225911 h 247426"/>
                <a:gd name="connsiteX7" fmla="*/ 516367 w 602428"/>
                <a:gd name="connsiteY7" fmla="*/ 193638 h 247426"/>
                <a:gd name="connsiteX8" fmla="*/ 602428 w 602428"/>
                <a:gd name="connsiteY8" fmla="*/ 96819 h 247426"/>
                <a:gd name="connsiteX9" fmla="*/ 580913 w 602428"/>
                <a:gd name="connsiteY9" fmla="*/ 0 h 247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02428" h="247426">
                  <a:moveTo>
                    <a:pt x="0" y="0"/>
                  </a:moveTo>
                  <a:cubicBezTo>
                    <a:pt x="3586" y="57374"/>
                    <a:pt x="1306" y="115419"/>
                    <a:pt x="10757" y="172123"/>
                  </a:cubicBezTo>
                  <a:cubicBezTo>
                    <a:pt x="12424" y="182128"/>
                    <a:pt x="25937" y="185718"/>
                    <a:pt x="32273" y="193638"/>
                  </a:cubicBezTo>
                  <a:cubicBezTo>
                    <a:pt x="40350" y="203734"/>
                    <a:pt x="42824" y="219059"/>
                    <a:pt x="53788" y="225911"/>
                  </a:cubicBezTo>
                  <a:cubicBezTo>
                    <a:pt x="73020" y="237931"/>
                    <a:pt x="118334" y="247426"/>
                    <a:pt x="118334" y="247426"/>
                  </a:cubicBezTo>
                  <a:cubicBezTo>
                    <a:pt x="233082" y="243840"/>
                    <a:pt x="347961" y="243217"/>
                    <a:pt x="462578" y="236668"/>
                  </a:cubicBezTo>
                  <a:cubicBezTo>
                    <a:pt x="473899" y="236021"/>
                    <a:pt x="485996" y="232995"/>
                    <a:pt x="494851" y="225911"/>
                  </a:cubicBezTo>
                  <a:cubicBezTo>
                    <a:pt x="504947" y="217834"/>
                    <a:pt x="507777" y="203301"/>
                    <a:pt x="516367" y="193638"/>
                  </a:cubicBezTo>
                  <a:cubicBezTo>
                    <a:pt x="614614" y="83111"/>
                    <a:pt x="553600" y="170063"/>
                    <a:pt x="602428" y="96819"/>
                  </a:cubicBezTo>
                  <a:cubicBezTo>
                    <a:pt x="580043" y="7279"/>
                    <a:pt x="580913" y="40328"/>
                    <a:pt x="580913" y="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/>
            <p:cNvSpPr/>
            <p:nvPr/>
          </p:nvSpPr>
          <p:spPr>
            <a:xfrm>
              <a:off x="1420224" y="2076023"/>
              <a:ext cx="145518" cy="74830"/>
            </a:xfrm>
            <a:custGeom>
              <a:avLst/>
              <a:gdLst>
                <a:gd name="connsiteX0" fmla="*/ 0 w 145518"/>
                <a:gd name="connsiteY0" fmla="*/ 74830 h 74830"/>
                <a:gd name="connsiteX1" fmla="*/ 11502 w 145518"/>
                <a:gd name="connsiteY1" fmla="*/ 46075 h 74830"/>
                <a:gd name="connsiteX2" fmla="*/ 23004 w 145518"/>
                <a:gd name="connsiteY2" fmla="*/ 23071 h 74830"/>
                <a:gd name="connsiteX3" fmla="*/ 28755 w 145518"/>
                <a:gd name="connsiteY3" fmla="*/ 5819 h 74830"/>
                <a:gd name="connsiteX4" fmla="*/ 46008 w 145518"/>
                <a:gd name="connsiteY4" fmla="*/ 68 h 74830"/>
                <a:gd name="connsiteX5" fmla="*/ 143774 w 145518"/>
                <a:gd name="connsiteY5" fmla="*/ 74830 h 748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5518" h="74830">
                  <a:moveTo>
                    <a:pt x="0" y="74830"/>
                  </a:moveTo>
                  <a:cubicBezTo>
                    <a:pt x="3834" y="65245"/>
                    <a:pt x="7309" y="55509"/>
                    <a:pt x="11502" y="46075"/>
                  </a:cubicBezTo>
                  <a:cubicBezTo>
                    <a:pt x="14984" y="38241"/>
                    <a:pt x="19627" y="30951"/>
                    <a:pt x="23004" y="23071"/>
                  </a:cubicBezTo>
                  <a:cubicBezTo>
                    <a:pt x="25392" y="17499"/>
                    <a:pt x="24469" y="10105"/>
                    <a:pt x="28755" y="5819"/>
                  </a:cubicBezTo>
                  <a:cubicBezTo>
                    <a:pt x="33042" y="1533"/>
                    <a:pt x="40257" y="1985"/>
                    <a:pt x="46008" y="68"/>
                  </a:cubicBezTo>
                  <a:cubicBezTo>
                    <a:pt x="166738" y="7170"/>
                    <a:pt x="143774" y="-26826"/>
                    <a:pt x="143774" y="7483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82541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The Parent Of All Classes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115888" indent="-115888">
              <a:tabLst>
                <a:tab pos="476250" algn="l"/>
              </a:tabLst>
            </a:pPr>
            <a:r>
              <a:rPr lang="en-US" altLang="en-US" sz="2400" dirty="0" smtClean="0"/>
              <a:t>You’ve already employed inheritance.</a:t>
            </a:r>
          </a:p>
          <a:p>
            <a:pPr marL="115888" indent="-115888">
              <a:tabLst>
                <a:tab pos="476250" algn="l"/>
              </a:tabLst>
            </a:pPr>
            <a:r>
              <a:rPr lang="en-US" altLang="en-US" sz="2400" dirty="0" smtClean="0"/>
              <a:t>Class </a:t>
            </a:r>
            <a:r>
              <a:rPr lang="en-US" altLang="en-US" sz="2400" dirty="0" smtClean="0">
                <a:latin typeface="Consolas" pitchFamily="49" charset="0"/>
                <a:cs typeface="Consolas" pitchFamily="49" charset="0"/>
              </a:rPr>
              <a:t>Object</a:t>
            </a:r>
            <a:r>
              <a:rPr lang="en-US" altLang="en-US" sz="2400" dirty="0" smtClean="0"/>
              <a:t> is at the top of the inheritance hierarchy.</a:t>
            </a:r>
          </a:p>
          <a:p>
            <a:pPr marL="115888" indent="-115888">
              <a:tabLst>
                <a:tab pos="476250" algn="l"/>
              </a:tabLst>
            </a:pPr>
            <a:r>
              <a:rPr lang="en-US" altLang="en-US" sz="2400" dirty="0" smtClean="0"/>
              <a:t>Inheritance from class </a:t>
            </a:r>
            <a:r>
              <a:rPr lang="en-US" altLang="en-US" sz="2400" dirty="0" smtClean="0">
                <a:latin typeface="Consolas" pitchFamily="49" charset="0"/>
                <a:cs typeface="Consolas" pitchFamily="49" charset="0"/>
              </a:rPr>
              <a:t>Object</a:t>
            </a:r>
            <a:r>
              <a:rPr lang="en-US" altLang="en-US" sz="2400" dirty="0" smtClean="0"/>
              <a:t> is implicit.</a:t>
            </a:r>
          </a:p>
          <a:p>
            <a:pPr marL="115888" indent="-115888">
              <a:tabLst>
                <a:tab pos="476250" algn="l"/>
              </a:tabLst>
            </a:pPr>
            <a:r>
              <a:rPr lang="en-US" altLang="en-US" sz="2400" dirty="0" smtClean="0"/>
              <a:t>All other classes automatically inherit its attributes and methods (left and right are logically the same)</a:t>
            </a:r>
          </a:p>
          <a:p>
            <a:pPr marL="482600" lvl="1" indent="-101600">
              <a:buFont typeface="Times New Roman" pitchFamily="18" charset="0"/>
              <a:buNone/>
              <a:tabLst>
                <a:tab pos="476250" algn="l"/>
              </a:tabLst>
            </a:pP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class Person		class Person extends Object</a:t>
            </a:r>
          </a:p>
          <a:p>
            <a:pPr marL="482600" lvl="1" indent="-101600">
              <a:buFont typeface="Times New Roman" pitchFamily="18" charset="0"/>
              <a:buNone/>
              <a:tabLst>
                <a:tab pos="476250" algn="l"/>
              </a:tabLst>
            </a:pP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{				{</a:t>
            </a:r>
          </a:p>
          <a:p>
            <a:pPr marL="482600" lvl="1" indent="-101600">
              <a:buFont typeface="Times New Roman" pitchFamily="18" charset="0"/>
              <a:buNone/>
              <a:tabLst>
                <a:tab pos="476250" algn="l"/>
              </a:tabLst>
            </a:pPr>
            <a:endParaRPr lang="en-US" altLang="en-US" sz="2000" dirty="0" smtClean="0">
              <a:latin typeface="Consolas" pitchFamily="49" charset="0"/>
              <a:cs typeface="Consolas" pitchFamily="49" charset="0"/>
            </a:endParaRPr>
          </a:p>
          <a:p>
            <a:pPr marL="482600" lvl="1" indent="-101600">
              <a:buFont typeface="Times New Roman" pitchFamily="18" charset="0"/>
              <a:buNone/>
              <a:tabLst>
                <a:tab pos="476250" algn="l"/>
              </a:tabLst>
            </a:pP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}				}</a:t>
            </a:r>
          </a:p>
          <a:p>
            <a:pPr marL="482600" lvl="1" indent="-101600">
              <a:tabLst>
                <a:tab pos="476250" algn="l"/>
              </a:tabLst>
            </a:pPr>
            <a:r>
              <a:rPr lang="en-US" altLang="en-US" sz="2400" dirty="0" smtClean="0"/>
              <a:t>e.g., “</a:t>
            </a:r>
            <a:r>
              <a:rPr lang="en-US" altLang="en-US" sz="2400" dirty="0" err="1" smtClean="0">
                <a:latin typeface="Consolas" pitchFamily="49" charset="0"/>
                <a:cs typeface="Consolas" pitchFamily="49" charset="0"/>
              </a:rPr>
              <a:t>toString</a:t>
            </a:r>
            <a:r>
              <a:rPr lang="en-US" altLang="en-US" sz="2400" dirty="0" smtClean="0">
                <a:latin typeface="Consolas" pitchFamily="49" charset="0"/>
                <a:cs typeface="Consolas" pitchFamily="49" charset="0"/>
              </a:rPr>
              <a:t>()</a:t>
            </a:r>
            <a:r>
              <a:rPr lang="en-US" altLang="en-US" sz="2400" dirty="0" smtClean="0"/>
              <a:t>” are available to its child classes</a:t>
            </a:r>
          </a:p>
          <a:p>
            <a:pPr marL="115888" indent="-115888">
              <a:tabLst>
                <a:tab pos="476250" algn="l"/>
              </a:tabLst>
            </a:pPr>
            <a:r>
              <a:rPr lang="en-US" altLang="en-US" sz="2400" dirty="0" smtClean="0"/>
              <a:t>For more information about this class see the url:</a:t>
            </a:r>
          </a:p>
          <a:p>
            <a:pPr marL="482600" lvl="1" indent="-101600">
              <a:buFont typeface="Times New Roman" pitchFamily="18" charset="0"/>
              <a:buNone/>
              <a:tabLst>
                <a:tab pos="476250" algn="l"/>
              </a:tabLst>
            </a:pPr>
            <a:r>
              <a:rPr lang="en-US" altLang="en-US" sz="1600" dirty="0" smtClean="0">
                <a:latin typeface="Consolas" pitchFamily="49" charset="0"/>
                <a:cs typeface="Consolas" pitchFamily="49" charset="0"/>
              </a:rPr>
              <a:t>http://docs.oracle.com/javase/7/docs/api/java/lang/Object.html</a:t>
            </a:r>
          </a:p>
        </p:txBody>
      </p:sp>
    </p:spTree>
    <p:extLst>
      <p:ext uri="{BB962C8B-B14F-4D97-AF65-F5344CB8AC3E}">
        <p14:creationId xmlns:p14="http://schemas.microsoft.com/office/powerpoint/2010/main" val="3427326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5" grpId="0" build="p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Parent Of All Classes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This means that if you want to have an array that can contain </a:t>
            </a:r>
            <a:r>
              <a:rPr lang="en-US" altLang="en-US" i="1" smtClean="0"/>
              <a:t>any type </a:t>
            </a:r>
            <a:r>
              <a:rPr lang="en-US" altLang="en-US" smtClean="0"/>
              <a:t>of Java object then it can be an array of type 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Object</a:t>
            </a:r>
            <a:r>
              <a:rPr lang="en-US" altLang="en-US" smtClean="0"/>
              <a:t>.</a:t>
            </a:r>
          </a:p>
          <a:p>
            <a:pPr lvl="1"/>
            <a:r>
              <a:rPr lang="en-US" altLang="en-US" smtClean="0"/>
              <a:t>Object [] array = new Object[SIZE];</a:t>
            </a:r>
          </a:p>
          <a:p>
            <a:pPr lvl="1"/>
            <a:endParaRPr lang="en-US" altLang="en-US" smtClean="0"/>
          </a:p>
          <a:p>
            <a:r>
              <a:rPr lang="en-US" altLang="en-US" smtClean="0"/>
              <a:t>Built-in array-like classes such as class 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Vector</a:t>
            </a:r>
            <a:r>
              <a:rPr lang="en-US" altLang="en-US" smtClean="0"/>
              <a:t> (an array that ‘automatically’ resizes itself consists of an array attribute whose type is class 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Object</a:t>
            </a:r>
            <a:r>
              <a:rPr lang="en-US" altLang="en-US" smtClean="0"/>
              <a:t>)</a:t>
            </a:r>
          </a:p>
          <a:p>
            <a:pPr lvl="1"/>
            <a:r>
              <a:rPr lang="en-US" altLang="en-US" smtClean="0"/>
              <a:t>For more information on class 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Vector</a:t>
            </a:r>
            <a:r>
              <a:rPr lang="en-US" altLang="en-US" smtClean="0"/>
              <a:t>:</a:t>
            </a:r>
          </a:p>
          <a:p>
            <a:pPr lvl="1"/>
            <a:r>
              <a:rPr lang="en-US" altLang="en-US" smtClean="0"/>
              <a:t>http://docs.oracle.com/javase/6/docs/api/java/util/Vector.html</a:t>
            </a:r>
          </a:p>
        </p:txBody>
      </p:sp>
    </p:spTree>
    <p:extLst>
      <p:ext uri="{BB962C8B-B14F-4D97-AF65-F5344CB8AC3E}">
        <p14:creationId xmlns:p14="http://schemas.microsoft.com/office/powerpoint/2010/main" val="1130264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Determining Type: Hierarchies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As mentioned: normally type checking  should not be needed for a polymorphic method (the child class overrides a parent method).</a:t>
            </a:r>
          </a:p>
          <a:p>
            <a:pPr lvl="1"/>
            <a:r>
              <a:rPr lang="en-US" altLang="en-US" dirty="0" smtClean="0"/>
              <a:t>No </a:t>
            </a:r>
            <a:r>
              <a:rPr lang="en-US" altLang="en-US" dirty="0" err="1" smtClean="0">
                <a:latin typeface="Consolas" pitchFamily="49" charset="0"/>
                <a:cs typeface="Consolas" pitchFamily="49" charset="0"/>
              </a:rPr>
              <a:t>instanceof</a:t>
            </a:r>
            <a:r>
              <a:rPr lang="en-US" altLang="en-US" dirty="0" smtClean="0"/>
              <a:t> needed </a:t>
            </a:r>
          </a:p>
          <a:p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However type checking is needed if a method specific to the child is being invoked.</a:t>
            </a:r>
          </a:p>
          <a:p>
            <a:pPr marL="400050" lvl="2"/>
            <a:r>
              <a:rPr lang="en-US" altLang="en-US" sz="2000" dirty="0" smtClean="0">
                <a:cs typeface="Consolas" pitchFamily="49" charset="0"/>
              </a:rPr>
              <a:t>Check with </a:t>
            </a:r>
            <a:r>
              <a:rPr lang="en-US" altLang="en-US" sz="2000" dirty="0" err="1" smtClean="0">
                <a:latin typeface="Consolas" pitchFamily="49" charset="0"/>
                <a:cs typeface="Consolas" pitchFamily="49" charset="0"/>
              </a:rPr>
              <a:t>instanceof</a:t>
            </a:r>
            <a:r>
              <a:rPr lang="en-US" altLang="en-US" sz="2000" dirty="0" smtClean="0"/>
              <a:t> is needed </a:t>
            </a:r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  <p:grpSp>
        <p:nvGrpSpPr>
          <p:cNvPr id="39" name="Group 38"/>
          <p:cNvGrpSpPr>
            <a:grpSpLocks/>
          </p:cNvGrpSpPr>
          <p:nvPr/>
        </p:nvGrpSpPr>
        <p:grpSpPr bwMode="auto">
          <a:xfrm>
            <a:off x="5384800" y="4267200"/>
            <a:ext cx="1828800" cy="1978025"/>
            <a:chOff x="5384800" y="4267200"/>
            <a:chExt cx="1828800" cy="1978025"/>
          </a:xfrm>
        </p:grpSpPr>
        <p:sp>
          <p:nvSpPr>
            <p:cNvPr id="29" name="Rectangle 28"/>
            <p:cNvSpPr/>
            <p:nvPr/>
          </p:nvSpPr>
          <p:spPr>
            <a:xfrm>
              <a:off x="5422900" y="4267200"/>
              <a:ext cx="1587500" cy="657225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 err="1">
                  <a:solidFill>
                    <a:schemeClr val="tx1"/>
                  </a:solidFill>
                </a:rPr>
                <a:t>StarShip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30" name="Straight Connector 29"/>
            <p:cNvCxnSpPr>
              <a:endCxn id="29" idx="3"/>
            </p:cNvCxnSpPr>
            <p:nvPr/>
          </p:nvCxnSpPr>
          <p:spPr>
            <a:xfrm>
              <a:off x="5422900" y="4595813"/>
              <a:ext cx="15875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30"/>
            <p:cNvSpPr/>
            <p:nvPr/>
          </p:nvSpPr>
          <p:spPr>
            <a:xfrm>
              <a:off x="5429250" y="4610100"/>
              <a:ext cx="1333500" cy="31432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+attack()</a:t>
              </a:r>
            </a:p>
          </p:txBody>
        </p:sp>
        <p:grpSp>
          <p:nvGrpSpPr>
            <p:cNvPr id="76809" name="Group 8"/>
            <p:cNvGrpSpPr>
              <a:grpSpLocks/>
            </p:cNvGrpSpPr>
            <p:nvPr/>
          </p:nvGrpSpPr>
          <p:grpSpPr bwMode="auto">
            <a:xfrm>
              <a:off x="5384800" y="5441950"/>
              <a:ext cx="1828800" cy="803275"/>
              <a:chOff x="3390900" y="4546600"/>
              <a:chExt cx="2133600" cy="977900"/>
            </a:xfrm>
          </p:grpSpPr>
          <p:sp>
            <p:nvSpPr>
              <p:cNvPr id="36" name="Rectangle 35"/>
              <p:cNvSpPr/>
              <p:nvPr/>
            </p:nvSpPr>
            <p:spPr bwMode="auto">
              <a:xfrm>
                <a:off x="3390900" y="4546600"/>
                <a:ext cx="2133600" cy="9779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</a:rPr>
                  <a:t>KlingStarShip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7" name="Straight Connector 36"/>
              <p:cNvCxnSpPr/>
              <p:nvPr/>
            </p:nvCxnSpPr>
            <p:spPr bwMode="auto">
              <a:xfrm>
                <a:off x="3390900" y="5022022"/>
                <a:ext cx="21336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3" name="Isosceles Triangle 32"/>
            <p:cNvSpPr/>
            <p:nvPr/>
          </p:nvSpPr>
          <p:spPr bwMode="auto">
            <a:xfrm>
              <a:off x="6007100" y="4924425"/>
              <a:ext cx="292100" cy="266700"/>
            </a:xfrm>
            <a:prstGeom prst="triangl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34" name="Straight Connector 33"/>
            <p:cNvCxnSpPr>
              <a:stCxn id="33" idx="3"/>
            </p:cNvCxnSpPr>
            <p:nvPr/>
          </p:nvCxnSpPr>
          <p:spPr bwMode="auto">
            <a:xfrm>
              <a:off x="6153150" y="5191125"/>
              <a:ext cx="0" cy="2413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34"/>
            <p:cNvSpPr/>
            <p:nvPr/>
          </p:nvSpPr>
          <p:spPr>
            <a:xfrm>
              <a:off x="5384800" y="5843588"/>
              <a:ext cx="1333500" cy="31432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200" dirty="0">
                  <a:solidFill>
                    <a:srgbClr val="FF0000"/>
                  </a:solidFill>
                </a:rPr>
                <a:t>+</a:t>
              </a:r>
              <a:r>
                <a:rPr lang="en-US" sz="1200" dirty="0" err="1">
                  <a:solidFill>
                    <a:srgbClr val="FF0000"/>
                  </a:solidFill>
                </a:rPr>
                <a:t>utterBattleCry</a:t>
              </a:r>
              <a:r>
                <a:rPr lang="en-US" sz="1200" dirty="0">
                  <a:solidFill>
                    <a:srgbClr val="FF0000"/>
                  </a:solidFill>
                </a:rPr>
                <a:t>()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7594953" y="1839132"/>
            <a:ext cx="1447800" cy="1858962"/>
            <a:chOff x="7035800" y="4084638"/>
            <a:chExt cx="1371600" cy="1978025"/>
          </a:xfrm>
        </p:grpSpPr>
        <p:sp>
          <p:nvSpPr>
            <p:cNvPr id="4" name="Rectangle 3"/>
            <p:cNvSpPr/>
            <p:nvPr/>
          </p:nvSpPr>
          <p:spPr>
            <a:xfrm>
              <a:off x="7035800" y="4084638"/>
              <a:ext cx="1346200" cy="657225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chemeClr val="bg2">
                      <a:lumMod val="50000"/>
                    </a:schemeClr>
                  </a:solidFill>
                </a:rPr>
                <a:t>Person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7048500" y="4427538"/>
              <a:ext cx="1333500" cy="31432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200" dirty="0">
                  <a:solidFill>
                    <a:schemeClr val="bg2">
                      <a:lumMod val="50000"/>
                    </a:schemeClr>
                  </a:solidFill>
                </a:rPr>
                <a:t>+</a:t>
              </a:r>
              <a:r>
                <a:rPr lang="en-US" sz="1200" dirty="0" err="1">
                  <a:solidFill>
                    <a:schemeClr val="bg2">
                      <a:lumMod val="50000"/>
                    </a:schemeClr>
                  </a:solidFill>
                </a:rPr>
                <a:t>doDailyTasks</a:t>
              </a:r>
              <a:r>
                <a:rPr lang="en-US" sz="1200" dirty="0">
                  <a:solidFill>
                    <a:schemeClr val="bg2">
                      <a:lumMod val="50000"/>
                    </a:schemeClr>
                  </a:solidFill>
                </a:rPr>
                <a:t>()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7035800" y="4427538"/>
              <a:ext cx="1346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6818" name="Group 8"/>
            <p:cNvGrpSpPr>
              <a:grpSpLocks/>
            </p:cNvGrpSpPr>
            <p:nvPr/>
          </p:nvGrpSpPr>
          <p:grpSpPr bwMode="auto">
            <a:xfrm>
              <a:off x="7035800" y="5259388"/>
              <a:ext cx="1371600" cy="803275"/>
              <a:chOff x="3390900" y="4546600"/>
              <a:chExt cx="2133600" cy="977900"/>
            </a:xfrm>
          </p:grpSpPr>
          <p:sp>
            <p:nvSpPr>
              <p:cNvPr id="8" name="Rectangle 7"/>
              <p:cNvSpPr/>
              <p:nvPr/>
            </p:nvSpPr>
            <p:spPr bwMode="auto">
              <a:xfrm>
                <a:off x="3390900" y="4546600"/>
                <a:ext cx="2133600" cy="9779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>
                    <a:solidFill>
                      <a:srgbClr val="FF00FF"/>
                    </a:solidFill>
                  </a:rPr>
                  <a:t>Hero</a:t>
                </a:r>
              </a:p>
            </p:txBody>
          </p:sp>
          <p:cxnSp>
            <p:nvCxnSpPr>
              <p:cNvPr id="9" name="Straight Connector 8"/>
              <p:cNvCxnSpPr/>
              <p:nvPr/>
            </p:nvCxnSpPr>
            <p:spPr bwMode="auto">
              <a:xfrm>
                <a:off x="3390900" y="5022022"/>
                <a:ext cx="21336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Isosceles Triangle 10"/>
            <p:cNvSpPr/>
            <p:nvPr/>
          </p:nvSpPr>
          <p:spPr bwMode="auto">
            <a:xfrm>
              <a:off x="7550150" y="4778376"/>
              <a:ext cx="292100" cy="266700"/>
            </a:xfrm>
            <a:prstGeom prst="triangl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Straight Connector 11"/>
            <p:cNvCxnSpPr>
              <a:stCxn id="11" idx="3"/>
            </p:cNvCxnSpPr>
            <p:nvPr/>
          </p:nvCxnSpPr>
          <p:spPr bwMode="auto">
            <a:xfrm>
              <a:off x="7696200" y="5045076"/>
              <a:ext cx="0" cy="2413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7061200" y="5661026"/>
              <a:ext cx="1333500" cy="31432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200" dirty="0">
                  <a:solidFill>
                    <a:srgbClr val="FF00FF"/>
                  </a:solidFill>
                </a:rPr>
                <a:t>+</a:t>
              </a:r>
              <a:r>
                <a:rPr lang="en-US" sz="1200" dirty="0" err="1">
                  <a:solidFill>
                    <a:srgbClr val="FF00FF"/>
                  </a:solidFill>
                </a:rPr>
                <a:t>doDailyTasks</a:t>
              </a:r>
              <a:r>
                <a:rPr lang="en-US" sz="1200" dirty="0">
                  <a:solidFill>
                    <a:srgbClr val="FF00FF"/>
                  </a:solidFill>
                </a:rPr>
                <a:t>()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38229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Example: Containers With ‘Different’ Types</a:t>
            </a:r>
          </a:p>
        </p:txBody>
      </p:sp>
      <p:sp>
        <p:nvSpPr>
          <p:cNvPr id="778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Location of the full example:</a:t>
            </a:r>
          </a:p>
          <a:p>
            <a:pPr lvl="1"/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/home/219/examples/hierarchies/7hierarchiesContainment</a:t>
            </a:r>
          </a:p>
          <a:p>
            <a:pPr lvl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3887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Driver Class: 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SpaceSimulator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public class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SpaceSimulator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main(String []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Galaxy alpha = new Galaxy();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alpha.display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alpha.runSimulatedAttacks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78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Galaxy</a:t>
            </a:r>
          </a:p>
        </p:txBody>
      </p:sp>
      <p:sp>
        <p:nvSpPr>
          <p:cNvPr id="860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public class Galaxy 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static final int SIZE = 4;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private StarShip [][] grid;</a:t>
            </a:r>
          </a:p>
        </p:txBody>
      </p:sp>
    </p:spTree>
    <p:extLst>
      <p:ext uri="{BB962C8B-B14F-4D97-AF65-F5344CB8AC3E}">
        <p14:creationId xmlns:p14="http://schemas.microsoft.com/office/powerpoint/2010/main" val="413135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Galaxy (2)</a:t>
            </a:r>
          </a:p>
        </p:txBody>
      </p:sp>
      <p:sp>
        <p:nvSpPr>
          <p:cNvPr id="870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Galaxy () 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boolean squareOccupied = false;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grid = new StarShip [SIZE][SIZE];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int r;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int c;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int hull;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for (r = 0; r &lt; SIZE; r++) 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    for (c = 0; c &lt; SIZE; c++)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    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        grid[r][c] = null;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    }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}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grid[0][0] = new FedStarShip();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grid[0][1] = new KlingStarShip();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grid[1][0] = new StarShip();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1136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30"/>
          <a:stretch>
            <a:fillRect/>
          </a:stretch>
        </p:blipFill>
        <p:spPr bwMode="auto">
          <a:xfrm>
            <a:off x="7010400" y="5029200"/>
            <a:ext cx="1952625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1076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3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Galaxy (3)</a:t>
            </a:r>
          </a:p>
        </p:txBody>
      </p:sp>
      <p:sp>
        <p:nvSpPr>
          <p:cNvPr id="88067" name="Content Placeholder 2"/>
          <p:cNvSpPr>
            <a:spLocks noGrp="1"/>
          </p:cNvSpPr>
          <p:nvPr>
            <p:ph idx="1"/>
          </p:nvPr>
        </p:nvSpPr>
        <p:spPr>
          <a:xfrm>
            <a:off x="901700" y="1116013"/>
            <a:ext cx="8229600" cy="54102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public void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runSimulatedAttacks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damage;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damage = grid[0][0].attack();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("Fed ship attacks for: " + damage);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0" indent="0">
              <a:buFont typeface="Arial" charset="0"/>
              <a:buNone/>
            </a:pP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damage = grid[0][1].attack();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("Kling ship attacks for: " + damage);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0" indent="0">
              <a:buFont typeface="Arial" charset="0"/>
              <a:buNone/>
            </a:pP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damage = grid[1][0].attack();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("Old style ship attacks for: " + 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  damage);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();</a:t>
            </a:r>
          </a:p>
        </p:txBody>
      </p:sp>
      <p:pic>
        <p:nvPicPr>
          <p:cNvPr id="1146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174"/>
          <a:stretch>
            <a:fillRect/>
          </a:stretch>
        </p:blipFill>
        <p:spPr bwMode="auto">
          <a:xfrm>
            <a:off x="4495800" y="2714625"/>
            <a:ext cx="4319588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406" b="37407"/>
          <a:stretch>
            <a:fillRect/>
          </a:stretch>
        </p:blipFill>
        <p:spPr bwMode="auto">
          <a:xfrm>
            <a:off x="4483100" y="4343400"/>
            <a:ext cx="431958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076" b="-180"/>
          <a:stretch>
            <a:fillRect/>
          </a:stretch>
        </p:blipFill>
        <p:spPr bwMode="auto">
          <a:xfrm>
            <a:off x="4470400" y="5867400"/>
            <a:ext cx="4319588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0" y="1900238"/>
            <a:ext cx="1981200" cy="4424362"/>
            <a:chOff x="0" y="1900238"/>
            <a:chExt cx="1981200" cy="4424362"/>
          </a:xfrm>
        </p:grpSpPr>
        <p:sp>
          <p:nvSpPr>
            <p:cNvPr id="8" name="Left Brace 7"/>
            <p:cNvSpPr/>
            <p:nvPr/>
          </p:nvSpPr>
          <p:spPr>
            <a:xfrm>
              <a:off x="1524000" y="1900238"/>
              <a:ext cx="457200" cy="4424362"/>
            </a:xfrm>
            <a:prstGeom prst="leftBrac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8073" name="TextBox 8"/>
            <p:cNvSpPr txBox="1">
              <a:spLocks noChangeArrowheads="1"/>
            </p:cNvSpPr>
            <p:nvPr/>
          </p:nvSpPr>
          <p:spPr bwMode="auto">
            <a:xfrm>
              <a:off x="0" y="3011560"/>
              <a:ext cx="1663701" cy="2169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</a:rPr>
                <a:t>Type check not needed because: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attack()</a:t>
              </a:r>
              <a:r>
                <a:rPr lang="en-US" altLang="en-US" sz="1800" b="0">
                  <a:solidFill>
                    <a:srgbClr val="FF0000"/>
                  </a:solidFill>
                </a:rPr>
                <a:t> method is overridden / polymorphic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80440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114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New Technique : Inheritance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These commonalities are defined in a ‘parent’ class</a:t>
            </a:r>
          </a:p>
          <a:p>
            <a:pPr lvl="1"/>
            <a:r>
              <a:rPr lang="en-US" altLang="en-US" dirty="0" smtClean="0"/>
              <a:t>Classes that are derived from (are more specific versions) of the parent class are referred to a ‘child’ classes.</a:t>
            </a:r>
          </a:p>
          <a:p>
            <a:r>
              <a:rPr lang="en-US" altLang="en-US" dirty="0" smtClean="0"/>
              <a:t>As appropriate other ‘child’ classes will directly include or ‘inherit’ all the non-private attributes and behaviors of the parent class.</a:t>
            </a:r>
          </a:p>
          <a:p>
            <a:pPr lvl="1"/>
            <a:r>
              <a:rPr lang="en-US" altLang="en-US" dirty="0" smtClean="0"/>
              <a:t>‘Privates’ are still accessible through public methods.</a:t>
            </a:r>
          </a:p>
          <a:p>
            <a:endParaRPr lang="en-US" altLang="en-US" dirty="0" smtClean="0"/>
          </a:p>
        </p:txBody>
      </p:sp>
      <p:grpSp>
        <p:nvGrpSpPr>
          <p:cNvPr id="2" name="Group 1"/>
          <p:cNvGrpSpPr/>
          <p:nvPr/>
        </p:nvGrpSpPr>
        <p:grpSpPr>
          <a:xfrm>
            <a:off x="3091632" y="3691288"/>
            <a:ext cx="2133600" cy="1720851"/>
            <a:chOff x="3086100" y="3117850"/>
            <a:chExt cx="2133600" cy="1720851"/>
          </a:xfrm>
        </p:grpSpPr>
        <p:sp>
          <p:nvSpPr>
            <p:cNvPr id="4" name="Rectangle 3"/>
            <p:cNvSpPr/>
            <p:nvPr/>
          </p:nvSpPr>
          <p:spPr>
            <a:xfrm>
              <a:off x="3086100" y="3117850"/>
              <a:ext cx="2133600" cy="1720851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Animal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3086100" y="4081379"/>
              <a:ext cx="1676400" cy="62865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smtClean="0">
                  <a:solidFill>
                    <a:schemeClr val="tx1"/>
                  </a:solidFill>
                </a:rPr>
                <a:t>+eat</a:t>
              </a:r>
              <a:r>
                <a:rPr lang="en-US" sz="1400" dirty="0">
                  <a:solidFill>
                    <a:schemeClr val="tx1"/>
                  </a:solidFill>
                </a:rPr>
                <a:t>()</a:t>
              </a:r>
            </a:p>
            <a:p>
              <a:pPr>
                <a:spcBef>
                  <a:spcPts val="600"/>
                </a:spcBef>
                <a:defRPr/>
              </a:pPr>
              <a:r>
                <a:rPr lang="en-US" sz="1400" smtClean="0">
                  <a:solidFill>
                    <a:schemeClr val="tx1"/>
                  </a:solidFill>
                </a:rPr>
                <a:t>+sleep</a:t>
              </a:r>
              <a:r>
                <a:rPr lang="en-US" sz="1400" dirty="0">
                  <a:solidFill>
                    <a:schemeClr val="tx1"/>
                  </a:solidFill>
                </a:rPr>
                <a:t>()</a:t>
              </a:r>
            </a:p>
            <a:p>
              <a:pPr>
                <a:spcBef>
                  <a:spcPts val="600"/>
                </a:spcBef>
                <a:defRPr/>
              </a:pPr>
              <a:r>
                <a:rPr lang="en-US" sz="1400" smtClean="0">
                  <a:solidFill>
                    <a:schemeClr val="tx1"/>
                  </a:solidFill>
                </a:rPr>
                <a:t>+drink</a:t>
              </a:r>
              <a:r>
                <a:rPr lang="en-US" sz="1400" dirty="0">
                  <a:solidFill>
                    <a:schemeClr val="tx1"/>
                  </a:solidFill>
                </a:rPr>
                <a:t>()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3086100" y="3433679"/>
              <a:ext cx="1676400" cy="6096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dirty="0" smtClean="0">
                  <a:solidFill>
                    <a:schemeClr val="tx1"/>
                  </a:solidFill>
                </a:rPr>
                <a:t>-color</a:t>
              </a:r>
              <a:endParaRPr lang="en-US" sz="1400" dirty="0">
                <a:solidFill>
                  <a:schemeClr val="tx1"/>
                </a:solidFill>
              </a:endParaRPr>
            </a:p>
            <a:p>
              <a:pPr>
                <a:spcBef>
                  <a:spcPts val="600"/>
                </a:spcBef>
                <a:defRPr/>
              </a:pPr>
              <a:r>
                <a:rPr lang="en-US" sz="1400" dirty="0" smtClean="0">
                  <a:solidFill>
                    <a:schemeClr val="tx1"/>
                  </a:solidFill>
                </a:rPr>
                <a:t>-species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3086100" y="3460750"/>
              <a:ext cx="21336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>
            <a:grpSpLocks/>
          </p:cNvGrpSpPr>
          <p:nvPr/>
        </p:nvGrpSpPr>
        <p:grpSpPr bwMode="auto">
          <a:xfrm>
            <a:off x="413011" y="5439210"/>
            <a:ext cx="7696200" cy="1442689"/>
            <a:chOff x="304800" y="4569460"/>
            <a:chExt cx="7696200" cy="1442689"/>
          </a:xfrm>
        </p:grpSpPr>
        <p:sp>
          <p:nvSpPr>
            <p:cNvPr id="8" name="Rectangle 7"/>
            <p:cNvSpPr/>
            <p:nvPr/>
          </p:nvSpPr>
          <p:spPr>
            <a:xfrm>
              <a:off x="304800" y="5270500"/>
              <a:ext cx="2133600" cy="741649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Hawk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304800" y="5664200"/>
              <a:ext cx="21336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/>
            <p:cNvSpPr/>
            <p:nvPr/>
          </p:nvSpPr>
          <p:spPr>
            <a:xfrm>
              <a:off x="3048000" y="5219700"/>
              <a:ext cx="2133600" cy="782287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King Penguin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3048000" y="5613400"/>
              <a:ext cx="21336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3"/>
            <p:cNvSpPr/>
            <p:nvPr/>
          </p:nvSpPr>
          <p:spPr>
            <a:xfrm>
              <a:off x="5867400" y="5219700"/>
              <a:ext cx="2133600" cy="782287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Lion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5867400" y="5613400"/>
              <a:ext cx="21336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Isosceles Triangle 19"/>
            <p:cNvSpPr/>
            <p:nvPr/>
          </p:nvSpPr>
          <p:spPr>
            <a:xfrm>
              <a:off x="3919220" y="4569460"/>
              <a:ext cx="292100" cy="266700"/>
            </a:xfrm>
            <a:prstGeom prst="triangl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4065270" y="4838700"/>
              <a:ext cx="0" cy="2286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371600" y="5067300"/>
              <a:ext cx="54102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371600" y="5054600"/>
              <a:ext cx="0" cy="2159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4114800" y="5067300"/>
              <a:ext cx="0" cy="13017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6781800" y="5054600"/>
              <a:ext cx="0" cy="18256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09074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Galaxy (4)</a:t>
            </a:r>
          </a:p>
        </p:txBody>
      </p:sp>
      <p:sp>
        <p:nvSpPr>
          <p:cNvPr id="89091" name="Content Placeholder 2"/>
          <p:cNvSpPr>
            <a:spLocks noGrp="1"/>
          </p:cNvSpPr>
          <p:nvPr>
            <p:ph idx="1"/>
          </p:nvPr>
        </p:nvSpPr>
        <p:spPr>
          <a:xfrm>
            <a:off x="1511300" y="1103313"/>
            <a:ext cx="7480300" cy="54102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 /* </a:t>
            </a:r>
            <a:r>
              <a:rPr lang="en-US" altLang="en-US" sz="1800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Won't work because it's an array of references 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           to </a:t>
            </a:r>
            <a:r>
              <a:rPr lang="en-US" altLang="en-US" sz="1800" dirty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dirty="0" err="1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StarShips</a:t>
            </a:r>
            <a:r>
              <a:rPr lang="en-US" altLang="en-US" sz="1800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 not </a:t>
            </a:r>
            <a:r>
              <a:rPr lang="en-US" altLang="en-US" sz="1800" dirty="0" err="1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KlingStarShips</a:t>
            </a:r>
            <a:r>
              <a:rPr lang="en-US" altLang="en-US" sz="1800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.                                                      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   grid[1][0].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utterBattleCry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(); */</a:t>
            </a:r>
          </a:p>
          <a:p>
            <a:pPr marL="0" indent="0">
              <a:buFont typeface="Arial" charset="0"/>
              <a:buNone/>
            </a:pP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if (grid[0][0]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instanceof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KlingStarShip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    ((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KlingStarShip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) grid[0][0]).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utterBattleCry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0" indent="0">
              <a:buFont typeface="Arial" charset="0"/>
              <a:buNone/>
            </a:pP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if (grid[0][1]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instanceof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KlingStarShip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    ((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KlingStarShip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) grid[0][1]).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utterBattleCry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0" indent="0">
              <a:buFont typeface="Arial" charset="0"/>
              <a:buNone/>
            </a:pP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if (grid[1][0]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instanceof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KlingStarShip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    ((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KlingStarShip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) grid[1][0]).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utterBattleCry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0" indent="0">
              <a:buFont typeface="Arial" charset="0"/>
              <a:buNone/>
            </a:pP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buFont typeface="Arial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} </a:t>
            </a:r>
            <a:r>
              <a:rPr lang="en-US" altLang="en-US" sz="1800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// End </a:t>
            </a:r>
            <a:r>
              <a:rPr lang="en-US" altLang="en-US" sz="1800" dirty="0" err="1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runSimulatedAttacks</a:t>
            </a:r>
            <a:r>
              <a:rPr lang="en-US" altLang="en-US" sz="1800" dirty="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()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30"/>
          <a:stretch>
            <a:fillRect/>
          </a:stretch>
        </p:blipFill>
        <p:spPr bwMode="auto">
          <a:xfrm>
            <a:off x="0" y="0"/>
            <a:ext cx="1524000" cy="109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57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>
            <a:fillRect/>
          </a:stretch>
        </p:blipFill>
        <p:spPr bwMode="auto">
          <a:xfrm>
            <a:off x="5635624" y="3299551"/>
            <a:ext cx="3508375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38100" y="2492375"/>
            <a:ext cx="2628900" cy="2549525"/>
            <a:chOff x="38101" y="2491725"/>
            <a:chExt cx="2628899" cy="2550175"/>
          </a:xfrm>
        </p:grpSpPr>
        <p:sp>
          <p:nvSpPr>
            <p:cNvPr id="5" name="Left Brace 4"/>
            <p:cNvSpPr/>
            <p:nvPr/>
          </p:nvSpPr>
          <p:spPr>
            <a:xfrm>
              <a:off x="2209800" y="2598115"/>
              <a:ext cx="457200" cy="2443785"/>
            </a:xfrm>
            <a:prstGeom prst="leftBrac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9096" name="TextBox 5"/>
            <p:cNvSpPr txBox="1">
              <a:spLocks noChangeArrowheads="1"/>
            </p:cNvSpPr>
            <p:nvPr/>
          </p:nvSpPr>
          <p:spPr bwMode="auto">
            <a:xfrm>
              <a:off x="38101" y="2491725"/>
              <a:ext cx="2285999" cy="24279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</a:rPr>
                <a:t>Type check ‘</a:t>
              </a:r>
              <a:r>
                <a:rPr lang="en-US" altLang="en-US" sz="180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instanceof</a:t>
              </a:r>
              <a:r>
                <a:rPr lang="en-US" altLang="en-US" sz="1800">
                  <a:solidFill>
                    <a:srgbClr val="FF0000"/>
                  </a:solidFill>
                </a:rPr>
                <a:t>’ needed because: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0">
                  <a:solidFill>
                    <a:srgbClr val="FF0000"/>
                  </a:solidFill>
                </a:rPr>
                <a:t>Array of </a:t>
              </a:r>
              <a:r>
                <a:rPr lang="en-US" altLang="en-US" sz="1800" b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StarShips</a:t>
              </a:r>
              <a:r>
                <a:rPr lang="en-US" altLang="en-US" sz="1800" b="0">
                  <a:solidFill>
                    <a:srgbClr val="FF0000"/>
                  </a:solidFill>
                </a:rPr>
                <a:t> but </a:t>
              </a:r>
              <a:r>
                <a:rPr lang="en-US" altLang="en-US" sz="1800" b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utterBattleCry()</a:t>
              </a:r>
              <a:r>
                <a:rPr lang="en-US" altLang="en-US" sz="1800" b="0">
                  <a:solidFill>
                    <a:srgbClr val="FF0000"/>
                  </a:solidFill>
                </a:rPr>
                <a:t> unique to </a:t>
              </a:r>
              <a:r>
                <a:rPr lang="en-US" altLang="en-US" sz="1800" b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KlingStarShip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50185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15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StarShip</a:t>
            </a:r>
          </a:p>
        </p:txBody>
      </p:sp>
      <p:sp>
        <p:nvSpPr>
          <p:cNvPr id="788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public class StarShip 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static final int MAX_HULL = 400;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static final char DEFAULT_APPEARANCE = 'C';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static final int MAX_DAMAGE = 50;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private char appearance;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private int hullValue;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StarShip () 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appearance = DEFAULT_APPEARANCE;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hullValue = MAX_HULL;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StarShip (int hull) 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appearance = DEFAULT_APPEARANCE;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hullValue = hull;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368470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StarShip</a:t>
            </a:r>
            <a:r>
              <a:rPr lang="en-US" altLang="en-US" smtClean="0">
                <a:cs typeface="Consolas" pitchFamily="49" charset="0"/>
              </a:rPr>
              <a:t> (2)</a:t>
            </a:r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public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StarShip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(char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newAppearance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this();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appearance =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newAppearance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public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attack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System.out.println("&lt;&lt;&lt;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StarShip.attack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() &gt;&gt;&gt;");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return(MAX_DAMAGE);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defRPr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2032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StarShip</a:t>
            </a:r>
            <a:r>
              <a:rPr lang="en-US" altLang="en-US" smtClean="0">
                <a:cs typeface="Consolas" pitchFamily="49" charset="0"/>
              </a:rPr>
              <a:t> (3): Get()’s, Set()’s</a:t>
            </a:r>
            <a:endParaRPr lang="en-US" altLang="en-US" smtClean="0"/>
          </a:p>
        </p:txBody>
      </p:sp>
      <p:sp>
        <p:nvSpPr>
          <p:cNvPr id="808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char getAppearance () 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return appearance;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int getHullValue() 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return(hullValue);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void setAppearance(char newAppearance) 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appearance = newAppearance;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void setHull(int newHullValue) 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hullValue = newHullValue;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2364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Fed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StarShip</a:t>
            </a:r>
            <a:endParaRPr lang="en-US" altLang="en-US" smtClean="0"/>
          </a:p>
        </p:txBody>
      </p:sp>
      <p:sp>
        <p:nvSpPr>
          <p:cNvPr id="819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public class FedStarShip extends StarShip 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static final int MAX_HULL = 800;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static final char DEFAULT_APPEARANCE = 'F';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static final int MAX_DIE_ROLL = 6;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static final int DIE_ROLL_BOOSTER = 1;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static final int NUM_DICE = 20;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FedStarShip() 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super();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setHull(MAX_HULL);   </a:t>
            </a:r>
            <a:r>
              <a:rPr lang="en-US" altLang="en-US" sz="1800" smtClean="0">
                <a:solidFill>
                  <a:srgbClr val="FF00FF"/>
                </a:solidFill>
                <a:latin typeface="Consolas" pitchFamily="49" charset="0"/>
                <a:cs typeface="Consolas" pitchFamily="49" charset="0"/>
              </a:rPr>
              <a:t>// 800 not 400 due to shadowing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setAppearance(DEFAULT_APPEARANCE);  </a:t>
            </a:r>
            <a:r>
              <a:rPr lang="en-US" altLang="en-US" sz="1800" smtClean="0">
                <a:solidFill>
                  <a:srgbClr val="FF00FF"/>
                </a:solidFill>
                <a:latin typeface="Consolas" pitchFamily="49" charset="0"/>
                <a:cs typeface="Consolas" pitchFamily="49" charset="0"/>
              </a:rPr>
              <a:t>// ‘F’ not ‘C’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</p:txBody>
      </p:sp>
      <p:sp>
        <p:nvSpPr>
          <p:cNvPr id="4" name="Right Brace 3"/>
          <p:cNvSpPr/>
          <p:nvPr/>
        </p:nvSpPr>
        <p:spPr>
          <a:xfrm>
            <a:off x="7340600" y="1524000"/>
            <a:ext cx="304800" cy="1219200"/>
          </a:xfrm>
          <a:prstGeom prst="rightBrac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1925" name="TextBox 4"/>
          <p:cNvSpPr txBox="1">
            <a:spLocks noChangeArrowheads="1"/>
          </p:cNvSpPr>
          <p:nvPr/>
        </p:nvSpPr>
        <p:spPr bwMode="auto">
          <a:xfrm>
            <a:off x="7645400" y="1671637"/>
            <a:ext cx="12954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Shadows parent constants</a:t>
            </a:r>
          </a:p>
        </p:txBody>
      </p:sp>
    </p:spTree>
    <p:extLst>
      <p:ext uri="{BB962C8B-B14F-4D97-AF65-F5344CB8AC3E}">
        <p14:creationId xmlns:p14="http://schemas.microsoft.com/office/powerpoint/2010/main" val="204550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Fed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StarShip</a:t>
            </a:r>
            <a:r>
              <a:rPr lang="en-US" altLang="en-US" smtClean="0">
                <a:cs typeface="Consolas" pitchFamily="49" charset="0"/>
              </a:rPr>
              <a:t> (2)</a:t>
            </a:r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>
                <a:solidFill>
                  <a:srgbClr val="00B0F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// Overridden / polymorphic method </a:t>
            </a: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attack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System.out.println("&lt;&lt;&lt;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FedStarShip.attack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() &gt;&gt;&gt;");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Random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aGenerator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new Random();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0;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tempDamage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0;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totalDamage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0;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for (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0;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&lt; NUM_DICE;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++)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tempDamage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aGenerator.nextInt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(MAX_DIE_ROLL) + </a:t>
            </a: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DIE_ROLL_BOOSTER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totalDamage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totalDamage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tempDamage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return(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totalDamage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defRPr/>
            </a:pPr>
            <a:endParaRPr lang="en-US" sz="1800" dirty="0"/>
          </a:p>
        </p:txBody>
      </p:sp>
      <p:sp>
        <p:nvSpPr>
          <p:cNvPr id="82948" name="Rectangle 3"/>
          <p:cNvSpPr>
            <a:spLocks noChangeArrowheads="1"/>
          </p:cNvSpPr>
          <p:nvPr/>
        </p:nvSpPr>
        <p:spPr bwMode="auto">
          <a:xfrm>
            <a:off x="3489593" y="4060634"/>
            <a:ext cx="311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1</a:t>
            </a:r>
            <a:endParaRPr lang="en-US" altLang="en-US" sz="1800">
              <a:solidFill>
                <a:srgbClr val="FF0000"/>
              </a:solidFill>
            </a:endParaRPr>
          </a:p>
        </p:txBody>
      </p:sp>
      <p:sp>
        <p:nvSpPr>
          <p:cNvPr id="82949" name="Rectangle 4"/>
          <p:cNvSpPr>
            <a:spLocks noChangeArrowheads="1"/>
          </p:cNvSpPr>
          <p:nvPr/>
        </p:nvSpPr>
        <p:spPr bwMode="auto">
          <a:xfrm>
            <a:off x="6251575" y="3602727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82950" name="Rectangle 5"/>
          <p:cNvSpPr>
            <a:spLocks noChangeArrowheads="1"/>
          </p:cNvSpPr>
          <p:nvPr/>
        </p:nvSpPr>
        <p:spPr bwMode="auto">
          <a:xfrm>
            <a:off x="4152900" y="3031571"/>
            <a:ext cx="419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408952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KlingStarShip</a:t>
            </a:r>
            <a:endParaRPr lang="en-US" altLang="en-US" smtClean="0">
              <a:cs typeface="Consolas" pitchFamily="49" charset="0"/>
            </a:endParaRPr>
          </a:p>
        </p:txBody>
      </p:sp>
      <p:sp>
        <p:nvSpPr>
          <p:cNvPr id="839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public class KlingStarShip extends StarShip 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static final char DEFAULT_APPEARANCE = 'K';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static final int MAX_DIE_ROLL = 12;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static final int DIE_ROLL_BOOSTER = 1;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static final int NUM_DICE = 20;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KlingStarShip() 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super();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setAppearance(DEFAULT_APPEARANCE);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    // Unique to KlingStarShip objects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void utterBattleCry() 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System.out.println("Heghlu'meH QaQ jajvam!");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62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</a:t>
            </a:r>
            <a:r>
              <a:rPr lang="en-US" altLang="en-US" smtClean="0">
                <a:latin typeface="Consolas" pitchFamily="49" charset="0"/>
                <a:cs typeface="Consolas" pitchFamily="49" charset="0"/>
              </a:rPr>
              <a:t>KlingStarShip</a:t>
            </a:r>
            <a:r>
              <a:rPr lang="en-US" altLang="en-US" smtClean="0">
                <a:cs typeface="Consolas" pitchFamily="49" charset="0"/>
              </a:rPr>
              <a:t> (2)</a:t>
            </a:r>
          </a:p>
        </p:txBody>
      </p:sp>
      <p:sp>
        <p:nvSpPr>
          <p:cNvPr id="849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   // Overridden / polymorphic method 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public int attack() 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System.out.println("&lt;&lt;&lt; KlingStarShip.attack() &gt;&gt;&gt;");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Random aGenerator = new Random();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int i = 0;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int tempDamage = 0;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int totalDamage = 0;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for (i = 0; i &lt; NUM_DICE; i++) {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    tempDamage = aGenerator.nextInt(MAX_DIE_ROLL) + 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                 DIE_ROLL_BOOSTER;                                                                    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    totalDamage = totalDamage + tempDamage;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}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return(totalDamage);</a:t>
            </a:r>
          </a:p>
          <a:p>
            <a:pPr marL="0" indent="0">
              <a:spcBef>
                <a:spcPts val="0"/>
              </a:spcBef>
              <a:buFont typeface="Arial" charset="0"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</p:txBody>
      </p:sp>
      <p:sp>
        <p:nvSpPr>
          <p:cNvPr id="84996" name="Rectangle 3"/>
          <p:cNvSpPr>
            <a:spLocks noChangeArrowheads="1"/>
          </p:cNvSpPr>
          <p:nvPr/>
        </p:nvSpPr>
        <p:spPr bwMode="auto">
          <a:xfrm>
            <a:off x="7038057" y="3387840"/>
            <a:ext cx="438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12</a:t>
            </a:r>
            <a:endParaRPr lang="en-US" altLang="en-US" sz="1800">
              <a:solidFill>
                <a:srgbClr val="FF0000"/>
              </a:solidFill>
            </a:endParaRPr>
          </a:p>
        </p:txBody>
      </p:sp>
      <p:sp>
        <p:nvSpPr>
          <p:cNvPr id="84997" name="Rectangle 4"/>
          <p:cNvSpPr>
            <a:spLocks noChangeArrowheads="1"/>
          </p:cNvSpPr>
          <p:nvPr/>
        </p:nvSpPr>
        <p:spPr bwMode="auto">
          <a:xfrm>
            <a:off x="3457116" y="3779760"/>
            <a:ext cx="311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1</a:t>
            </a:r>
            <a:endParaRPr lang="en-US" altLang="en-US" sz="1800">
              <a:solidFill>
                <a:srgbClr val="FF0000"/>
              </a:solidFill>
            </a:endParaRPr>
          </a:p>
        </p:txBody>
      </p:sp>
      <p:sp>
        <p:nvSpPr>
          <p:cNvPr id="84998" name="Rectangle 5"/>
          <p:cNvSpPr>
            <a:spLocks noChangeArrowheads="1"/>
          </p:cNvSpPr>
          <p:nvPr/>
        </p:nvSpPr>
        <p:spPr bwMode="auto">
          <a:xfrm>
            <a:off x="4460875" y="3017953"/>
            <a:ext cx="438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20</a:t>
            </a:r>
            <a:endParaRPr lang="en-US" altLang="en-US" sz="18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66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Multiple 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1985963"/>
          </a:xfrm>
        </p:spPr>
        <p:txBody>
          <a:bodyPr/>
          <a:lstStyle/>
          <a:p>
            <a:r>
              <a:rPr lang="en-US" altLang="en-US" dirty="0"/>
              <a:t>W</a:t>
            </a:r>
            <a:r>
              <a:rPr lang="en-US" altLang="en-US" dirty="0" smtClean="0"/>
              <a:t>hat happens if some behaviors or attributes are common to a group of classes but some of those classes include behaviors shared with other groups?</a:t>
            </a:r>
          </a:p>
          <a:p>
            <a:r>
              <a:rPr lang="en-US" altLang="en-US" dirty="0" smtClean="0"/>
              <a:t>Or some groups of classes share some behaviors but not others?</a:t>
            </a:r>
          </a:p>
        </p:txBody>
      </p:sp>
      <p:grpSp>
        <p:nvGrpSpPr>
          <p:cNvPr id="29" name="Group 28"/>
          <p:cNvGrpSpPr>
            <a:grpSpLocks/>
          </p:cNvGrpSpPr>
          <p:nvPr/>
        </p:nvGrpSpPr>
        <p:grpSpPr bwMode="auto">
          <a:xfrm>
            <a:off x="4495800" y="3525838"/>
            <a:ext cx="1447800" cy="825500"/>
            <a:chOff x="4495800" y="3525837"/>
            <a:chExt cx="1447800" cy="825500"/>
          </a:xfrm>
        </p:grpSpPr>
        <p:sp>
          <p:nvSpPr>
            <p:cNvPr id="8" name="Rectangle 7"/>
            <p:cNvSpPr/>
            <p:nvPr/>
          </p:nvSpPr>
          <p:spPr>
            <a:xfrm>
              <a:off x="4495800" y="3525837"/>
              <a:ext cx="1447800" cy="8255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Swimmers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4495800" y="3863974"/>
              <a:ext cx="14478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4610100" y="3913187"/>
              <a:ext cx="723900" cy="314325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ts val="600"/>
                </a:spcBef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swim()</a:t>
              </a:r>
            </a:p>
          </p:txBody>
        </p:sp>
      </p:grpSp>
      <p:grpSp>
        <p:nvGrpSpPr>
          <p:cNvPr id="28" name="Group 27"/>
          <p:cNvGrpSpPr>
            <a:grpSpLocks/>
          </p:cNvGrpSpPr>
          <p:nvPr/>
        </p:nvGrpSpPr>
        <p:grpSpPr bwMode="auto">
          <a:xfrm>
            <a:off x="7099300" y="3530600"/>
            <a:ext cx="1905000" cy="825500"/>
            <a:chOff x="6858000" y="3373437"/>
            <a:chExt cx="1905000" cy="825500"/>
          </a:xfrm>
        </p:grpSpPr>
        <p:sp>
          <p:nvSpPr>
            <p:cNvPr id="21" name="Rectangle 20"/>
            <p:cNvSpPr/>
            <p:nvPr/>
          </p:nvSpPr>
          <p:spPr>
            <a:xfrm>
              <a:off x="6858000" y="3373437"/>
              <a:ext cx="1905000" cy="8255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sz="2000" dirty="0" err="1">
                  <a:solidFill>
                    <a:schemeClr val="tx1"/>
                  </a:solidFill>
                </a:rPr>
                <a:t>WaterBreathers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6858000" y="3690937"/>
              <a:ext cx="1905000" cy="25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1"/>
          <p:cNvGrpSpPr>
            <a:grpSpLocks/>
          </p:cNvGrpSpPr>
          <p:nvPr/>
        </p:nvGrpSpPr>
        <p:grpSpPr bwMode="auto">
          <a:xfrm>
            <a:off x="190500" y="3530600"/>
            <a:ext cx="4305300" cy="2794000"/>
            <a:chOff x="190500" y="3530600"/>
            <a:chExt cx="4305300" cy="2794000"/>
          </a:xfrm>
        </p:grpSpPr>
        <p:grpSp>
          <p:nvGrpSpPr>
            <p:cNvPr id="96282" name="Group 26"/>
            <p:cNvGrpSpPr>
              <a:grpSpLocks/>
            </p:cNvGrpSpPr>
            <p:nvPr/>
          </p:nvGrpSpPr>
          <p:grpSpPr bwMode="auto">
            <a:xfrm>
              <a:off x="1295400" y="3530600"/>
              <a:ext cx="1066800" cy="825500"/>
              <a:chOff x="1295400" y="3530600"/>
              <a:chExt cx="1066800" cy="825500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1295400" y="3530600"/>
                <a:ext cx="1066800" cy="8255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>
                    <a:solidFill>
                      <a:schemeClr val="tx1"/>
                    </a:solidFill>
                  </a:rPr>
                  <a:t>Flyers</a:t>
                </a:r>
              </a:p>
            </p:txBody>
          </p:sp>
          <p:cxnSp>
            <p:nvCxnSpPr>
              <p:cNvPr id="5" name="Straight Connector 4"/>
              <p:cNvCxnSpPr/>
              <p:nvPr/>
            </p:nvCxnSpPr>
            <p:spPr>
              <a:xfrm>
                <a:off x="1295400" y="3873500"/>
                <a:ext cx="10668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Rectangle 6"/>
              <p:cNvSpPr/>
              <p:nvPr/>
            </p:nvSpPr>
            <p:spPr>
              <a:xfrm>
                <a:off x="1397000" y="3938588"/>
                <a:ext cx="533400" cy="314325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spcBef>
                    <a:spcPts val="600"/>
                  </a:spcBef>
                  <a:defRPr/>
                </a:pPr>
                <a:r>
                  <a:rPr lang="en-US" sz="1400" dirty="0">
                    <a:solidFill>
                      <a:schemeClr val="tx1"/>
                    </a:solidFill>
                  </a:rPr>
                  <a:t>fly()</a:t>
                </a:r>
              </a:p>
            </p:txBody>
          </p:sp>
        </p:grpSp>
        <p:grpSp>
          <p:nvGrpSpPr>
            <p:cNvPr id="96283" name="Group 29"/>
            <p:cNvGrpSpPr>
              <a:grpSpLocks/>
            </p:cNvGrpSpPr>
            <p:nvPr/>
          </p:nvGrpSpPr>
          <p:grpSpPr bwMode="auto">
            <a:xfrm>
              <a:off x="190500" y="5499100"/>
              <a:ext cx="1066800" cy="825500"/>
              <a:chOff x="152400" y="5105400"/>
              <a:chExt cx="1066800" cy="825500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152400" y="5105400"/>
                <a:ext cx="1066800" cy="8255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>
                    <a:solidFill>
                      <a:schemeClr val="tx1"/>
                    </a:solidFill>
                  </a:rPr>
                  <a:t>Hawk</a:t>
                </a:r>
              </a:p>
            </p:txBody>
          </p:sp>
          <p:cxnSp>
            <p:nvCxnSpPr>
              <p:cNvPr id="13" name="Straight Connector 12"/>
              <p:cNvCxnSpPr/>
              <p:nvPr/>
            </p:nvCxnSpPr>
            <p:spPr>
              <a:xfrm>
                <a:off x="152400" y="5448300"/>
                <a:ext cx="10668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6284" name="Group 30"/>
            <p:cNvGrpSpPr>
              <a:grpSpLocks/>
            </p:cNvGrpSpPr>
            <p:nvPr/>
          </p:nvGrpSpPr>
          <p:grpSpPr bwMode="auto">
            <a:xfrm>
              <a:off x="1816100" y="5448300"/>
              <a:ext cx="1066800" cy="825500"/>
              <a:chOff x="1828800" y="5105400"/>
              <a:chExt cx="1066800" cy="8255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0" y="5105400"/>
                <a:ext cx="1066800" cy="8255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>
                    <a:solidFill>
                      <a:schemeClr val="tx1"/>
                    </a:solidFill>
                  </a:rPr>
                  <a:t>Eagle</a:t>
                </a:r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1828800" y="5448300"/>
                <a:ext cx="10668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6285" name="Group 31"/>
            <p:cNvGrpSpPr>
              <a:grpSpLocks/>
            </p:cNvGrpSpPr>
            <p:nvPr/>
          </p:nvGrpSpPr>
          <p:grpSpPr bwMode="auto">
            <a:xfrm>
              <a:off x="3429000" y="5448300"/>
              <a:ext cx="1066800" cy="825500"/>
              <a:chOff x="3321050" y="5073650"/>
              <a:chExt cx="1066800" cy="825500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3321050" y="5073650"/>
                <a:ext cx="1066800" cy="8255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>
                    <a:solidFill>
                      <a:schemeClr val="tx1"/>
                    </a:solidFill>
                  </a:rPr>
                  <a:t>Duck</a:t>
                </a:r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3321050" y="5416550"/>
                <a:ext cx="10668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Isosceles Triangle 34"/>
            <p:cNvSpPr/>
            <p:nvPr/>
          </p:nvSpPr>
          <p:spPr>
            <a:xfrm>
              <a:off x="1676400" y="4356100"/>
              <a:ext cx="304800" cy="215900"/>
            </a:xfrm>
            <a:prstGeom prst="triangl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>
            <a:xfrm flipV="1">
              <a:off x="723900" y="5105400"/>
              <a:ext cx="3238500" cy="127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endCxn id="35" idx="3"/>
            </p:cNvCxnSpPr>
            <p:nvPr/>
          </p:nvCxnSpPr>
          <p:spPr>
            <a:xfrm flipV="1">
              <a:off x="1828800" y="4572000"/>
              <a:ext cx="0" cy="5334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12" idx="0"/>
            </p:cNvCxnSpPr>
            <p:nvPr/>
          </p:nvCxnSpPr>
          <p:spPr>
            <a:xfrm flipV="1">
              <a:off x="723900" y="5118100"/>
              <a:ext cx="0" cy="3810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15" idx="0"/>
            </p:cNvCxnSpPr>
            <p:nvPr/>
          </p:nvCxnSpPr>
          <p:spPr>
            <a:xfrm flipV="1">
              <a:off x="2349500" y="5105400"/>
              <a:ext cx="0" cy="3429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stCxn id="17" idx="0"/>
            </p:cNvCxnSpPr>
            <p:nvPr/>
          </p:nvCxnSpPr>
          <p:spPr>
            <a:xfrm flipV="1">
              <a:off x="3962400" y="5105400"/>
              <a:ext cx="0" cy="3429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Group 62"/>
          <p:cNvGrpSpPr>
            <a:grpSpLocks/>
          </p:cNvGrpSpPr>
          <p:nvPr/>
        </p:nvGrpSpPr>
        <p:grpSpPr bwMode="auto">
          <a:xfrm>
            <a:off x="4267200" y="4368800"/>
            <a:ext cx="4572000" cy="1835150"/>
            <a:chOff x="4267200" y="4368800"/>
            <a:chExt cx="4572000" cy="1835150"/>
          </a:xfrm>
        </p:grpSpPr>
        <p:grpSp>
          <p:nvGrpSpPr>
            <p:cNvPr id="96274" name="Group 33"/>
            <p:cNvGrpSpPr>
              <a:grpSpLocks/>
            </p:cNvGrpSpPr>
            <p:nvPr/>
          </p:nvGrpSpPr>
          <p:grpSpPr bwMode="auto">
            <a:xfrm>
              <a:off x="7772400" y="5378450"/>
              <a:ext cx="1066800" cy="825500"/>
              <a:chOff x="7924800" y="5308600"/>
              <a:chExt cx="1066800" cy="825500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7924800" y="5308600"/>
                <a:ext cx="1066800" cy="8255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>
                    <a:solidFill>
                      <a:schemeClr val="tx1"/>
                    </a:solidFill>
                  </a:rPr>
                  <a:t>Fish</a:t>
                </a:r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7924800" y="5721350"/>
                <a:ext cx="10668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6" name="Isosceles Triangle 35"/>
            <p:cNvSpPr/>
            <p:nvPr/>
          </p:nvSpPr>
          <p:spPr>
            <a:xfrm>
              <a:off x="5067300" y="4368800"/>
              <a:ext cx="304800" cy="215900"/>
            </a:xfrm>
            <a:prstGeom prst="triangl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51" name="Straight Connector 50"/>
            <p:cNvCxnSpPr/>
            <p:nvPr/>
          </p:nvCxnSpPr>
          <p:spPr>
            <a:xfrm flipV="1">
              <a:off x="5219700" y="4584700"/>
              <a:ext cx="0" cy="3429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4267200" y="4908550"/>
              <a:ext cx="4038600" cy="1905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4267200" y="4908550"/>
              <a:ext cx="0" cy="5207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stCxn id="19" idx="0"/>
            </p:cNvCxnSpPr>
            <p:nvPr/>
          </p:nvCxnSpPr>
          <p:spPr>
            <a:xfrm flipV="1">
              <a:off x="8305800" y="4927600"/>
              <a:ext cx="0" cy="45085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>
            <a:grpSpLocks/>
          </p:cNvGrpSpPr>
          <p:nvPr/>
        </p:nvGrpSpPr>
        <p:grpSpPr bwMode="auto">
          <a:xfrm>
            <a:off x="5638800" y="4927600"/>
            <a:ext cx="1066800" cy="1327150"/>
            <a:chOff x="5638800" y="4927600"/>
            <a:chExt cx="1066800" cy="1327150"/>
          </a:xfrm>
        </p:grpSpPr>
        <p:grpSp>
          <p:nvGrpSpPr>
            <p:cNvPr id="96270" name="Group 32"/>
            <p:cNvGrpSpPr>
              <a:grpSpLocks/>
            </p:cNvGrpSpPr>
            <p:nvPr/>
          </p:nvGrpSpPr>
          <p:grpSpPr bwMode="auto">
            <a:xfrm>
              <a:off x="5638800" y="5429250"/>
              <a:ext cx="1066800" cy="825500"/>
              <a:chOff x="6400800" y="5308600"/>
              <a:chExt cx="1066800" cy="825500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6400800" y="5308600"/>
                <a:ext cx="1066800" cy="8255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>
                    <a:solidFill>
                      <a:schemeClr val="tx1"/>
                    </a:solidFill>
                  </a:rPr>
                  <a:t>Dolphin</a:t>
                </a:r>
              </a:p>
            </p:txBody>
          </p:sp>
          <p:cxnSp>
            <p:nvCxnSpPr>
              <p:cNvPr id="26" name="Straight Connector 25"/>
              <p:cNvCxnSpPr/>
              <p:nvPr/>
            </p:nvCxnSpPr>
            <p:spPr>
              <a:xfrm>
                <a:off x="6400800" y="5721350"/>
                <a:ext cx="10668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6" name="Straight Connector 65"/>
            <p:cNvCxnSpPr>
              <a:endCxn id="25" idx="0"/>
            </p:cNvCxnSpPr>
            <p:nvPr/>
          </p:nvCxnSpPr>
          <p:spPr>
            <a:xfrm>
              <a:off x="6172200" y="4927600"/>
              <a:ext cx="0" cy="50165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>
            <a:grpSpLocks/>
          </p:cNvGrpSpPr>
          <p:nvPr/>
        </p:nvGrpSpPr>
        <p:grpSpPr bwMode="auto">
          <a:xfrm>
            <a:off x="7861300" y="4356100"/>
            <a:ext cx="673100" cy="1022350"/>
            <a:chOff x="7861300" y="4356100"/>
            <a:chExt cx="673100" cy="1022350"/>
          </a:xfrm>
        </p:grpSpPr>
        <p:sp>
          <p:nvSpPr>
            <p:cNvPr id="37" name="Isosceles Triangle 36"/>
            <p:cNvSpPr/>
            <p:nvPr/>
          </p:nvSpPr>
          <p:spPr>
            <a:xfrm>
              <a:off x="7861300" y="4356100"/>
              <a:ext cx="304800" cy="215900"/>
            </a:xfrm>
            <a:prstGeom prst="triangl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67" name="Straight Connector 66"/>
            <p:cNvCxnSpPr/>
            <p:nvPr/>
          </p:nvCxnSpPr>
          <p:spPr>
            <a:xfrm>
              <a:off x="8013700" y="4572000"/>
              <a:ext cx="0" cy="18415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8013700" y="4724400"/>
              <a:ext cx="520700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8534400" y="4749800"/>
              <a:ext cx="0" cy="62865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88121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FF0000"/>
                </a:solidFill>
              </a:rPr>
              <a:t>Multiple Inheritance </a:t>
            </a:r>
            <a:r>
              <a:rPr lang="en-US" altLang="en-US" smtClean="0"/>
              <a:t>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3200400"/>
          </a:xfrm>
        </p:spPr>
        <p:txBody>
          <a:bodyPr/>
          <a:lstStyle/>
          <a:p>
            <a:r>
              <a:rPr lang="en-US" altLang="en-US" dirty="0" smtClean="0"/>
              <a:t>It is implemented in some languages e.g., C++</a:t>
            </a:r>
          </a:p>
          <a:p>
            <a:r>
              <a:rPr lang="en-US" altLang="en-US" dirty="0" smtClean="0"/>
              <a:t>It is not implemented in other languages e.g., Java</a:t>
            </a:r>
          </a:p>
          <a:p>
            <a:r>
              <a:rPr lang="en-US" altLang="en-US" dirty="0" smtClean="0"/>
              <a:t>Pro: It allows for more than one parent class </a:t>
            </a:r>
          </a:p>
          <a:p>
            <a:pPr lvl="1"/>
            <a:r>
              <a:rPr lang="en-US" altLang="en-US" dirty="0" smtClean="0"/>
              <a:t>(JT: rarely needed but nice to have that capability for that odd exceptional case).</a:t>
            </a:r>
          </a:p>
          <a:p>
            <a:r>
              <a:rPr lang="en-US" altLang="en-US" dirty="0" smtClean="0"/>
              <a:t>Con: Languages that allow for multiple inheritance require a more complex implementation even for single inheritance (classes only have one parent) cases.</a:t>
            </a:r>
          </a:p>
        </p:txBody>
      </p:sp>
      <p:grpSp>
        <p:nvGrpSpPr>
          <p:cNvPr id="47" name="Group 46"/>
          <p:cNvGrpSpPr>
            <a:grpSpLocks/>
          </p:cNvGrpSpPr>
          <p:nvPr/>
        </p:nvGrpSpPr>
        <p:grpSpPr bwMode="auto">
          <a:xfrm>
            <a:off x="200025" y="4463256"/>
            <a:ext cx="2355850" cy="2347913"/>
            <a:chOff x="196850" y="4324349"/>
            <a:chExt cx="2355850" cy="2347913"/>
          </a:xfrm>
        </p:grpSpPr>
        <p:grpSp>
          <p:nvGrpSpPr>
            <p:cNvPr id="97303" name="Group 26"/>
            <p:cNvGrpSpPr>
              <a:grpSpLocks/>
            </p:cNvGrpSpPr>
            <p:nvPr/>
          </p:nvGrpSpPr>
          <p:grpSpPr bwMode="auto">
            <a:xfrm>
              <a:off x="647700" y="4324349"/>
              <a:ext cx="1587500" cy="825500"/>
              <a:chOff x="1295400" y="3530600"/>
              <a:chExt cx="1066800" cy="825500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1295400" y="3530600"/>
                <a:ext cx="1066800" cy="8255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>
                <a:lvl1pPr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altLang="en-US" sz="2000" smtClean="0"/>
                  <a:t>WingedFlyer</a:t>
                </a:r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1295400" y="3873500"/>
                <a:ext cx="10668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Rectangle 22"/>
              <p:cNvSpPr/>
              <p:nvPr/>
            </p:nvSpPr>
            <p:spPr>
              <a:xfrm>
                <a:off x="1329538" y="3921126"/>
                <a:ext cx="533400" cy="314325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spcBef>
                    <a:spcPts val="600"/>
                  </a:spcBef>
                  <a:defRPr/>
                </a:pPr>
                <a:r>
                  <a:rPr lang="en-US" sz="1400" dirty="0">
                    <a:solidFill>
                      <a:schemeClr val="tx1"/>
                    </a:solidFill>
                  </a:rPr>
                  <a:t>fly()</a:t>
                </a:r>
              </a:p>
            </p:txBody>
          </p:sp>
        </p:grpSp>
        <p:grpSp>
          <p:nvGrpSpPr>
            <p:cNvPr id="97304" name="Group 29"/>
            <p:cNvGrpSpPr>
              <a:grpSpLocks/>
            </p:cNvGrpSpPr>
            <p:nvPr/>
          </p:nvGrpSpPr>
          <p:grpSpPr bwMode="auto">
            <a:xfrm>
              <a:off x="196850" y="5815012"/>
              <a:ext cx="1066800" cy="825500"/>
              <a:chOff x="152400" y="5105400"/>
              <a:chExt cx="1066800" cy="825500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52400" y="5105400"/>
                <a:ext cx="1066800" cy="8255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>
                    <a:solidFill>
                      <a:schemeClr val="tx1"/>
                    </a:solidFill>
                  </a:rPr>
                  <a:t>Hawk</a:t>
                </a:r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152400" y="5448300"/>
                <a:ext cx="10668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7305" name="Group 30"/>
            <p:cNvGrpSpPr>
              <a:grpSpLocks/>
            </p:cNvGrpSpPr>
            <p:nvPr/>
          </p:nvGrpSpPr>
          <p:grpSpPr bwMode="auto">
            <a:xfrm>
              <a:off x="1485900" y="5846762"/>
              <a:ext cx="1066800" cy="825500"/>
              <a:chOff x="1828800" y="5105400"/>
              <a:chExt cx="1066800" cy="825500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0" y="5105400"/>
                <a:ext cx="1066800" cy="82550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>
                    <a:solidFill>
                      <a:schemeClr val="tx1"/>
                    </a:solidFill>
                  </a:rPr>
                  <a:t>Eagle</a:t>
                </a:r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1828800" y="5448300"/>
                <a:ext cx="10668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Isosceles Triangle 8"/>
            <p:cNvSpPr/>
            <p:nvPr/>
          </p:nvSpPr>
          <p:spPr bwMode="auto">
            <a:xfrm>
              <a:off x="1301750" y="5167312"/>
              <a:ext cx="304800" cy="215900"/>
            </a:xfrm>
            <a:prstGeom prst="triangl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 bwMode="auto">
            <a:xfrm>
              <a:off x="736600" y="5637212"/>
              <a:ext cx="1282700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endCxn id="9" idx="3"/>
            </p:cNvCxnSpPr>
            <p:nvPr/>
          </p:nvCxnSpPr>
          <p:spPr bwMode="auto">
            <a:xfrm flipV="1">
              <a:off x="1454150" y="5383212"/>
              <a:ext cx="0" cy="2413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 bwMode="auto">
            <a:xfrm flipH="1" flipV="1">
              <a:off x="2019300" y="5637212"/>
              <a:ext cx="6350" cy="2032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 bwMode="auto">
            <a:xfrm flipH="1" flipV="1">
              <a:off x="730250" y="5637212"/>
              <a:ext cx="6350" cy="2032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>
            <a:grpSpLocks/>
          </p:cNvGrpSpPr>
          <p:nvPr/>
        </p:nvGrpSpPr>
        <p:grpSpPr bwMode="auto">
          <a:xfrm>
            <a:off x="6708775" y="4534694"/>
            <a:ext cx="1905000" cy="2171700"/>
            <a:chOff x="6705600" y="4395787"/>
            <a:chExt cx="1905000" cy="2171587"/>
          </a:xfrm>
        </p:grpSpPr>
        <p:grpSp>
          <p:nvGrpSpPr>
            <p:cNvPr id="97289" name="Group 31"/>
            <p:cNvGrpSpPr>
              <a:grpSpLocks/>
            </p:cNvGrpSpPr>
            <p:nvPr/>
          </p:nvGrpSpPr>
          <p:grpSpPr bwMode="auto">
            <a:xfrm>
              <a:off x="6965950" y="5741874"/>
              <a:ext cx="1066800" cy="825500"/>
              <a:chOff x="3321050" y="5073650"/>
              <a:chExt cx="1066800" cy="8255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3321050" y="5073693"/>
                <a:ext cx="1066800" cy="825457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>
                    <a:solidFill>
                      <a:schemeClr val="tx1"/>
                    </a:solidFill>
                  </a:rPr>
                  <a:t>Human</a:t>
                </a:r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3321050" y="5416575"/>
                <a:ext cx="10668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7290" name="Group 26"/>
            <p:cNvGrpSpPr>
              <a:grpSpLocks/>
            </p:cNvGrpSpPr>
            <p:nvPr/>
          </p:nvGrpSpPr>
          <p:grpSpPr bwMode="auto">
            <a:xfrm>
              <a:off x="6705600" y="4395787"/>
              <a:ext cx="1905000" cy="825500"/>
              <a:chOff x="1295400" y="3530600"/>
              <a:chExt cx="1066800" cy="825500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1295400" y="3530600"/>
                <a:ext cx="1066800" cy="825457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</a:rPr>
                  <a:t>MachineFlyer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4" name="Straight Connector 33"/>
              <p:cNvCxnSpPr/>
              <p:nvPr/>
            </p:nvCxnSpPr>
            <p:spPr>
              <a:xfrm>
                <a:off x="1295400" y="3873482"/>
                <a:ext cx="10668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/>
              <p:cNvSpPr/>
              <p:nvPr/>
            </p:nvSpPr>
            <p:spPr>
              <a:xfrm>
                <a:off x="1295400" y="3943329"/>
                <a:ext cx="533400" cy="314309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spcBef>
                    <a:spcPts val="600"/>
                  </a:spcBef>
                  <a:defRPr/>
                </a:pPr>
                <a:r>
                  <a:rPr lang="en-US" sz="1400" dirty="0">
                    <a:solidFill>
                      <a:schemeClr val="tx1"/>
                    </a:solidFill>
                  </a:rPr>
                  <a:t>fly()</a:t>
                </a:r>
              </a:p>
            </p:txBody>
          </p:sp>
        </p:grpSp>
        <p:sp>
          <p:nvSpPr>
            <p:cNvPr id="48" name="Isosceles Triangle 47"/>
            <p:cNvSpPr/>
            <p:nvPr/>
          </p:nvSpPr>
          <p:spPr bwMode="auto">
            <a:xfrm>
              <a:off x="7346950" y="5211720"/>
              <a:ext cx="304800" cy="215889"/>
            </a:xfrm>
            <a:prstGeom prst="triangle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49" name="Straight Connector 48"/>
            <p:cNvCxnSpPr>
              <a:stCxn id="15" idx="0"/>
              <a:endCxn id="48" idx="3"/>
            </p:cNvCxnSpPr>
            <p:nvPr/>
          </p:nvCxnSpPr>
          <p:spPr bwMode="auto">
            <a:xfrm flipV="1">
              <a:off x="7499350" y="5427608"/>
              <a:ext cx="0" cy="314309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1485024" y="5571322"/>
            <a:ext cx="6007100" cy="382597"/>
            <a:chOff x="1481849" y="5432416"/>
            <a:chExt cx="6007100" cy="382597"/>
          </a:xfrm>
        </p:grpSpPr>
        <p:cxnSp>
          <p:nvCxnSpPr>
            <p:cNvPr id="43" name="Straight Connector 42"/>
            <p:cNvCxnSpPr/>
            <p:nvPr/>
          </p:nvCxnSpPr>
          <p:spPr bwMode="auto">
            <a:xfrm flipV="1">
              <a:off x="1481849" y="5442437"/>
              <a:ext cx="3549649" cy="1270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 flipH="1">
              <a:off x="5009910" y="5432416"/>
              <a:ext cx="6350" cy="382597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 bwMode="auto">
            <a:xfrm>
              <a:off x="5025149" y="5584825"/>
              <a:ext cx="2463800" cy="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>
            <a:off x="4174885" y="5768807"/>
            <a:ext cx="1676399" cy="1162287"/>
            <a:chOff x="4171710" y="5742057"/>
            <a:chExt cx="1676399" cy="1162287"/>
          </a:xfrm>
        </p:grpSpPr>
        <p:grpSp>
          <p:nvGrpSpPr>
            <p:cNvPr id="97298" name="Group 31"/>
            <p:cNvGrpSpPr>
              <a:grpSpLocks/>
            </p:cNvGrpSpPr>
            <p:nvPr/>
          </p:nvGrpSpPr>
          <p:grpSpPr bwMode="auto">
            <a:xfrm>
              <a:off x="4171710" y="5742057"/>
              <a:ext cx="1676399" cy="1146244"/>
              <a:chOff x="3321050" y="5073650"/>
              <a:chExt cx="1066800" cy="825500"/>
            </a:xfrm>
          </p:grpSpPr>
          <p:sp>
            <p:nvSpPr>
              <p:cNvPr id="37" name="Rectangle 36"/>
              <p:cNvSpPr/>
              <p:nvPr/>
            </p:nvSpPr>
            <p:spPr>
              <a:xfrm>
                <a:off x="3321050" y="5073700"/>
                <a:ext cx="1066801" cy="82545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</a:rPr>
                  <a:t>BirdMan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8" name="Straight Connector 37"/>
              <p:cNvCxnSpPr/>
              <p:nvPr/>
            </p:nvCxnSpPr>
            <p:spPr>
              <a:xfrm>
                <a:off x="3321050" y="5416685"/>
                <a:ext cx="1066801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/>
          </p:nvGrpSpPr>
          <p:grpSpPr>
            <a:xfrm>
              <a:off x="4546643" y="6315213"/>
              <a:ext cx="969709" cy="589131"/>
              <a:chOff x="2291015" y="1109911"/>
              <a:chExt cx="5607111" cy="3594020"/>
            </a:xfrm>
          </p:grpSpPr>
          <p:pic>
            <p:nvPicPr>
              <p:cNvPr id="41" name="Picture 2" descr="U:\PC\lectures\Hi.bmp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2382" t="-2778" r="40512" b="36052"/>
              <a:stretch/>
            </p:blipFill>
            <p:spPr bwMode="auto">
              <a:xfrm>
                <a:off x="4495800" y="2459976"/>
                <a:ext cx="1663775" cy="2243955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26" name="Group 25"/>
              <p:cNvGrpSpPr/>
              <p:nvPr/>
            </p:nvGrpSpPr>
            <p:grpSpPr>
              <a:xfrm>
                <a:off x="5787614" y="1226372"/>
                <a:ext cx="2110512" cy="2162287"/>
                <a:chOff x="5787614" y="1226372"/>
                <a:chExt cx="2110512" cy="2162287"/>
              </a:xfrm>
            </p:grpSpPr>
            <p:sp>
              <p:nvSpPr>
                <p:cNvPr id="6" name="Freeform 5"/>
                <p:cNvSpPr/>
                <p:nvPr/>
              </p:nvSpPr>
              <p:spPr>
                <a:xfrm>
                  <a:off x="5787614" y="1226372"/>
                  <a:ext cx="2110512" cy="2162287"/>
                </a:xfrm>
                <a:custGeom>
                  <a:avLst/>
                  <a:gdLst>
                    <a:gd name="connsiteX0" fmla="*/ 0 w 2110512"/>
                    <a:gd name="connsiteY0" fmla="*/ 1463040 h 2162287"/>
                    <a:gd name="connsiteX1" fmla="*/ 10758 w 2110512"/>
                    <a:gd name="connsiteY1" fmla="*/ 1409252 h 2162287"/>
                    <a:gd name="connsiteX2" fmla="*/ 64546 w 2110512"/>
                    <a:gd name="connsiteY2" fmla="*/ 1333948 h 2162287"/>
                    <a:gd name="connsiteX3" fmla="*/ 118334 w 2110512"/>
                    <a:gd name="connsiteY3" fmla="*/ 1269402 h 2162287"/>
                    <a:gd name="connsiteX4" fmla="*/ 129092 w 2110512"/>
                    <a:gd name="connsiteY4" fmla="*/ 1237129 h 2162287"/>
                    <a:gd name="connsiteX5" fmla="*/ 182880 w 2110512"/>
                    <a:gd name="connsiteY5" fmla="*/ 1129553 h 2162287"/>
                    <a:gd name="connsiteX6" fmla="*/ 225911 w 2110512"/>
                    <a:gd name="connsiteY6" fmla="*/ 1032734 h 2162287"/>
                    <a:gd name="connsiteX7" fmla="*/ 268941 w 2110512"/>
                    <a:gd name="connsiteY7" fmla="*/ 968188 h 2162287"/>
                    <a:gd name="connsiteX8" fmla="*/ 322730 w 2110512"/>
                    <a:gd name="connsiteY8" fmla="*/ 903642 h 2162287"/>
                    <a:gd name="connsiteX9" fmla="*/ 344245 w 2110512"/>
                    <a:gd name="connsiteY9" fmla="*/ 849854 h 2162287"/>
                    <a:gd name="connsiteX10" fmla="*/ 365760 w 2110512"/>
                    <a:gd name="connsiteY10" fmla="*/ 806823 h 2162287"/>
                    <a:gd name="connsiteX11" fmla="*/ 376518 w 2110512"/>
                    <a:gd name="connsiteY11" fmla="*/ 763793 h 2162287"/>
                    <a:gd name="connsiteX12" fmla="*/ 387275 w 2110512"/>
                    <a:gd name="connsiteY12" fmla="*/ 731520 h 2162287"/>
                    <a:gd name="connsiteX13" fmla="*/ 398033 w 2110512"/>
                    <a:gd name="connsiteY13" fmla="*/ 623943 h 2162287"/>
                    <a:gd name="connsiteX14" fmla="*/ 419548 w 2110512"/>
                    <a:gd name="connsiteY14" fmla="*/ 537882 h 2162287"/>
                    <a:gd name="connsiteX15" fmla="*/ 430306 w 2110512"/>
                    <a:gd name="connsiteY15" fmla="*/ 462579 h 2162287"/>
                    <a:gd name="connsiteX16" fmla="*/ 451821 w 2110512"/>
                    <a:gd name="connsiteY16" fmla="*/ 355002 h 2162287"/>
                    <a:gd name="connsiteX17" fmla="*/ 473337 w 2110512"/>
                    <a:gd name="connsiteY17" fmla="*/ 290456 h 2162287"/>
                    <a:gd name="connsiteX18" fmla="*/ 494852 w 2110512"/>
                    <a:gd name="connsiteY18" fmla="*/ 258183 h 2162287"/>
                    <a:gd name="connsiteX19" fmla="*/ 527125 w 2110512"/>
                    <a:gd name="connsiteY19" fmla="*/ 118334 h 2162287"/>
                    <a:gd name="connsiteX20" fmla="*/ 559398 w 2110512"/>
                    <a:gd name="connsiteY20" fmla="*/ 53788 h 2162287"/>
                    <a:gd name="connsiteX21" fmla="*/ 591671 w 2110512"/>
                    <a:gd name="connsiteY21" fmla="*/ 43030 h 2162287"/>
                    <a:gd name="connsiteX22" fmla="*/ 623944 w 2110512"/>
                    <a:gd name="connsiteY22" fmla="*/ 21515 h 2162287"/>
                    <a:gd name="connsiteX23" fmla="*/ 688490 w 2110512"/>
                    <a:gd name="connsiteY23" fmla="*/ 0 h 2162287"/>
                    <a:gd name="connsiteX24" fmla="*/ 1151068 w 2110512"/>
                    <a:gd name="connsiteY24" fmla="*/ 10757 h 2162287"/>
                    <a:gd name="connsiteX25" fmla="*/ 1194099 w 2110512"/>
                    <a:gd name="connsiteY25" fmla="*/ 21515 h 2162287"/>
                    <a:gd name="connsiteX26" fmla="*/ 1764254 w 2110512"/>
                    <a:gd name="connsiteY26" fmla="*/ 32273 h 2162287"/>
                    <a:gd name="connsiteX27" fmla="*/ 1861073 w 2110512"/>
                    <a:gd name="connsiteY27" fmla="*/ 43030 h 2162287"/>
                    <a:gd name="connsiteX28" fmla="*/ 1968650 w 2110512"/>
                    <a:gd name="connsiteY28" fmla="*/ 75303 h 2162287"/>
                    <a:gd name="connsiteX29" fmla="*/ 2033195 w 2110512"/>
                    <a:gd name="connsiteY29" fmla="*/ 96819 h 2162287"/>
                    <a:gd name="connsiteX30" fmla="*/ 2086984 w 2110512"/>
                    <a:gd name="connsiteY30" fmla="*/ 107576 h 2162287"/>
                    <a:gd name="connsiteX31" fmla="*/ 2097741 w 2110512"/>
                    <a:gd name="connsiteY31" fmla="*/ 182880 h 2162287"/>
                    <a:gd name="connsiteX32" fmla="*/ 2065468 w 2110512"/>
                    <a:gd name="connsiteY32" fmla="*/ 247426 h 2162287"/>
                    <a:gd name="connsiteX33" fmla="*/ 2033195 w 2110512"/>
                    <a:gd name="connsiteY33" fmla="*/ 268941 h 2162287"/>
                    <a:gd name="connsiteX34" fmla="*/ 1775012 w 2110512"/>
                    <a:gd name="connsiteY34" fmla="*/ 301214 h 2162287"/>
                    <a:gd name="connsiteX35" fmla="*/ 1753497 w 2110512"/>
                    <a:gd name="connsiteY35" fmla="*/ 333487 h 2162287"/>
                    <a:gd name="connsiteX36" fmla="*/ 1893346 w 2110512"/>
                    <a:gd name="connsiteY36" fmla="*/ 376517 h 2162287"/>
                    <a:gd name="connsiteX37" fmla="*/ 1925619 w 2110512"/>
                    <a:gd name="connsiteY37" fmla="*/ 387275 h 2162287"/>
                    <a:gd name="connsiteX38" fmla="*/ 1968650 w 2110512"/>
                    <a:gd name="connsiteY38" fmla="*/ 398033 h 2162287"/>
                    <a:gd name="connsiteX39" fmla="*/ 1990165 w 2110512"/>
                    <a:gd name="connsiteY39" fmla="*/ 430306 h 2162287"/>
                    <a:gd name="connsiteX40" fmla="*/ 1979407 w 2110512"/>
                    <a:gd name="connsiteY40" fmla="*/ 580913 h 2162287"/>
                    <a:gd name="connsiteX41" fmla="*/ 1893346 w 2110512"/>
                    <a:gd name="connsiteY41" fmla="*/ 613186 h 2162287"/>
                    <a:gd name="connsiteX42" fmla="*/ 1710466 w 2110512"/>
                    <a:gd name="connsiteY42" fmla="*/ 623943 h 2162287"/>
                    <a:gd name="connsiteX43" fmla="*/ 1656678 w 2110512"/>
                    <a:gd name="connsiteY43" fmla="*/ 634701 h 2162287"/>
                    <a:gd name="connsiteX44" fmla="*/ 1635162 w 2110512"/>
                    <a:gd name="connsiteY44" fmla="*/ 699247 h 2162287"/>
                    <a:gd name="connsiteX45" fmla="*/ 1656678 w 2110512"/>
                    <a:gd name="connsiteY45" fmla="*/ 720762 h 2162287"/>
                    <a:gd name="connsiteX46" fmla="*/ 1731981 w 2110512"/>
                    <a:gd name="connsiteY46" fmla="*/ 731520 h 2162287"/>
                    <a:gd name="connsiteX47" fmla="*/ 1904104 w 2110512"/>
                    <a:gd name="connsiteY47" fmla="*/ 742277 h 2162287"/>
                    <a:gd name="connsiteX48" fmla="*/ 1914861 w 2110512"/>
                    <a:gd name="connsiteY48" fmla="*/ 774550 h 2162287"/>
                    <a:gd name="connsiteX49" fmla="*/ 1957892 w 2110512"/>
                    <a:gd name="connsiteY49" fmla="*/ 828339 h 2162287"/>
                    <a:gd name="connsiteX50" fmla="*/ 1947134 w 2110512"/>
                    <a:gd name="connsiteY50" fmla="*/ 892884 h 2162287"/>
                    <a:gd name="connsiteX51" fmla="*/ 1925619 w 2110512"/>
                    <a:gd name="connsiteY51" fmla="*/ 914400 h 2162287"/>
                    <a:gd name="connsiteX52" fmla="*/ 1861073 w 2110512"/>
                    <a:gd name="connsiteY52" fmla="*/ 946673 h 2162287"/>
                    <a:gd name="connsiteX53" fmla="*/ 1796527 w 2110512"/>
                    <a:gd name="connsiteY53" fmla="*/ 989703 h 2162287"/>
                    <a:gd name="connsiteX54" fmla="*/ 1721224 w 2110512"/>
                    <a:gd name="connsiteY54" fmla="*/ 1011219 h 2162287"/>
                    <a:gd name="connsiteX55" fmla="*/ 1538344 w 2110512"/>
                    <a:gd name="connsiteY55" fmla="*/ 1021976 h 2162287"/>
                    <a:gd name="connsiteX56" fmla="*/ 1387737 w 2110512"/>
                    <a:gd name="connsiteY56" fmla="*/ 1043492 h 2162287"/>
                    <a:gd name="connsiteX57" fmla="*/ 1312433 w 2110512"/>
                    <a:gd name="connsiteY57" fmla="*/ 1054249 h 2162287"/>
                    <a:gd name="connsiteX58" fmla="*/ 1194099 w 2110512"/>
                    <a:gd name="connsiteY58" fmla="*/ 1108037 h 2162287"/>
                    <a:gd name="connsiteX59" fmla="*/ 1086522 w 2110512"/>
                    <a:gd name="connsiteY59" fmla="*/ 1172583 h 2162287"/>
                    <a:gd name="connsiteX60" fmla="*/ 1065007 w 2110512"/>
                    <a:gd name="connsiteY60" fmla="*/ 1204856 h 2162287"/>
                    <a:gd name="connsiteX61" fmla="*/ 1032734 w 2110512"/>
                    <a:gd name="connsiteY61" fmla="*/ 1280160 h 2162287"/>
                    <a:gd name="connsiteX62" fmla="*/ 1000461 w 2110512"/>
                    <a:gd name="connsiteY62" fmla="*/ 1323190 h 2162287"/>
                    <a:gd name="connsiteX63" fmla="*/ 968188 w 2110512"/>
                    <a:gd name="connsiteY63" fmla="*/ 1376979 h 2162287"/>
                    <a:gd name="connsiteX64" fmla="*/ 925158 w 2110512"/>
                    <a:gd name="connsiteY64" fmla="*/ 1473797 h 2162287"/>
                    <a:gd name="connsiteX65" fmla="*/ 903642 w 2110512"/>
                    <a:gd name="connsiteY65" fmla="*/ 1506070 h 2162287"/>
                    <a:gd name="connsiteX66" fmla="*/ 860612 w 2110512"/>
                    <a:gd name="connsiteY66" fmla="*/ 1613647 h 2162287"/>
                    <a:gd name="connsiteX67" fmla="*/ 849854 w 2110512"/>
                    <a:gd name="connsiteY67" fmla="*/ 1645920 h 2162287"/>
                    <a:gd name="connsiteX68" fmla="*/ 839097 w 2110512"/>
                    <a:gd name="connsiteY68" fmla="*/ 1688950 h 2162287"/>
                    <a:gd name="connsiteX69" fmla="*/ 817581 w 2110512"/>
                    <a:gd name="connsiteY69" fmla="*/ 1721223 h 2162287"/>
                    <a:gd name="connsiteX70" fmla="*/ 806824 w 2110512"/>
                    <a:gd name="connsiteY70" fmla="*/ 1753496 h 2162287"/>
                    <a:gd name="connsiteX71" fmla="*/ 796066 w 2110512"/>
                    <a:gd name="connsiteY71" fmla="*/ 1796527 h 2162287"/>
                    <a:gd name="connsiteX72" fmla="*/ 763793 w 2110512"/>
                    <a:gd name="connsiteY72" fmla="*/ 1839557 h 2162287"/>
                    <a:gd name="connsiteX73" fmla="*/ 688490 w 2110512"/>
                    <a:gd name="connsiteY73" fmla="*/ 1904103 h 2162287"/>
                    <a:gd name="connsiteX74" fmla="*/ 634701 w 2110512"/>
                    <a:gd name="connsiteY74" fmla="*/ 1968649 h 2162287"/>
                    <a:gd name="connsiteX75" fmla="*/ 613186 w 2110512"/>
                    <a:gd name="connsiteY75" fmla="*/ 2000922 h 2162287"/>
                    <a:gd name="connsiteX76" fmla="*/ 580913 w 2110512"/>
                    <a:gd name="connsiteY76" fmla="*/ 2022437 h 2162287"/>
                    <a:gd name="connsiteX77" fmla="*/ 527125 w 2110512"/>
                    <a:gd name="connsiteY77" fmla="*/ 2054710 h 2162287"/>
                    <a:gd name="connsiteX78" fmla="*/ 473337 w 2110512"/>
                    <a:gd name="connsiteY78" fmla="*/ 2097741 h 2162287"/>
                    <a:gd name="connsiteX79" fmla="*/ 451821 w 2110512"/>
                    <a:gd name="connsiteY79" fmla="*/ 2119256 h 2162287"/>
                    <a:gd name="connsiteX80" fmla="*/ 419548 w 2110512"/>
                    <a:gd name="connsiteY80" fmla="*/ 2130014 h 2162287"/>
                    <a:gd name="connsiteX81" fmla="*/ 387275 w 2110512"/>
                    <a:gd name="connsiteY81" fmla="*/ 2151529 h 2162287"/>
                    <a:gd name="connsiteX82" fmla="*/ 365760 w 2110512"/>
                    <a:gd name="connsiteY82" fmla="*/ 2162287 h 21622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</a:cxnLst>
                  <a:rect l="l" t="t" r="r" b="b"/>
                  <a:pathLst>
                    <a:path w="2110512" h="2162287">
                      <a:moveTo>
                        <a:pt x="0" y="1463040"/>
                      </a:moveTo>
                      <a:cubicBezTo>
                        <a:pt x="3586" y="1445111"/>
                        <a:pt x="2581" y="1425606"/>
                        <a:pt x="10758" y="1409252"/>
                      </a:cubicBezTo>
                      <a:cubicBezTo>
                        <a:pt x="24553" y="1381662"/>
                        <a:pt x="45276" y="1358036"/>
                        <a:pt x="64546" y="1333948"/>
                      </a:cubicBezTo>
                      <a:cubicBezTo>
                        <a:pt x="96270" y="1294293"/>
                        <a:pt x="96616" y="1312838"/>
                        <a:pt x="118334" y="1269402"/>
                      </a:cubicBezTo>
                      <a:cubicBezTo>
                        <a:pt x="123405" y="1259260"/>
                        <a:pt x="124340" y="1247425"/>
                        <a:pt x="129092" y="1237129"/>
                      </a:cubicBezTo>
                      <a:cubicBezTo>
                        <a:pt x="145893" y="1200728"/>
                        <a:pt x="170202" y="1167587"/>
                        <a:pt x="182880" y="1129553"/>
                      </a:cubicBezTo>
                      <a:cubicBezTo>
                        <a:pt x="208484" y="1052741"/>
                        <a:pt x="191815" y="1083877"/>
                        <a:pt x="225911" y="1032734"/>
                      </a:cubicBezTo>
                      <a:cubicBezTo>
                        <a:pt x="244815" y="976019"/>
                        <a:pt x="224174" y="1021908"/>
                        <a:pt x="268941" y="968188"/>
                      </a:cubicBezTo>
                      <a:cubicBezTo>
                        <a:pt x="343828" y="878325"/>
                        <a:pt x="228445" y="997927"/>
                        <a:pt x="322730" y="903642"/>
                      </a:cubicBezTo>
                      <a:cubicBezTo>
                        <a:pt x="329902" y="885713"/>
                        <a:pt x="336402" y="867500"/>
                        <a:pt x="344245" y="849854"/>
                      </a:cubicBezTo>
                      <a:cubicBezTo>
                        <a:pt x="350758" y="835200"/>
                        <a:pt x="360129" y="821839"/>
                        <a:pt x="365760" y="806823"/>
                      </a:cubicBezTo>
                      <a:cubicBezTo>
                        <a:pt x="370951" y="792980"/>
                        <a:pt x="372456" y="778009"/>
                        <a:pt x="376518" y="763793"/>
                      </a:cubicBezTo>
                      <a:cubicBezTo>
                        <a:pt x="379633" y="752890"/>
                        <a:pt x="383689" y="742278"/>
                        <a:pt x="387275" y="731520"/>
                      </a:cubicBezTo>
                      <a:cubicBezTo>
                        <a:pt x="390861" y="695661"/>
                        <a:pt x="392108" y="659491"/>
                        <a:pt x="398033" y="623943"/>
                      </a:cubicBezTo>
                      <a:cubicBezTo>
                        <a:pt x="402894" y="594775"/>
                        <a:pt x="415366" y="567155"/>
                        <a:pt x="419548" y="537882"/>
                      </a:cubicBezTo>
                      <a:cubicBezTo>
                        <a:pt x="423134" y="512781"/>
                        <a:pt x="426450" y="487640"/>
                        <a:pt x="430306" y="462579"/>
                      </a:cubicBezTo>
                      <a:cubicBezTo>
                        <a:pt x="436426" y="422800"/>
                        <a:pt x="440566" y="392520"/>
                        <a:pt x="451821" y="355002"/>
                      </a:cubicBezTo>
                      <a:cubicBezTo>
                        <a:pt x="458338" y="333279"/>
                        <a:pt x="460757" y="309326"/>
                        <a:pt x="473337" y="290456"/>
                      </a:cubicBezTo>
                      <a:lnTo>
                        <a:pt x="494852" y="258183"/>
                      </a:lnTo>
                      <a:cubicBezTo>
                        <a:pt x="508818" y="160426"/>
                        <a:pt x="497592" y="206937"/>
                        <a:pt x="527125" y="118334"/>
                      </a:cubicBezTo>
                      <a:cubicBezTo>
                        <a:pt x="534212" y="97072"/>
                        <a:pt x="540438" y="68956"/>
                        <a:pt x="559398" y="53788"/>
                      </a:cubicBezTo>
                      <a:cubicBezTo>
                        <a:pt x="568253" y="46704"/>
                        <a:pt x="581529" y="48101"/>
                        <a:pt x="591671" y="43030"/>
                      </a:cubicBezTo>
                      <a:cubicBezTo>
                        <a:pt x="603235" y="37248"/>
                        <a:pt x="612129" y="26766"/>
                        <a:pt x="623944" y="21515"/>
                      </a:cubicBezTo>
                      <a:cubicBezTo>
                        <a:pt x="644668" y="12304"/>
                        <a:pt x="688490" y="0"/>
                        <a:pt x="688490" y="0"/>
                      </a:cubicBezTo>
                      <a:lnTo>
                        <a:pt x="1151068" y="10757"/>
                      </a:lnTo>
                      <a:cubicBezTo>
                        <a:pt x="1165840" y="11386"/>
                        <a:pt x="1179323" y="20997"/>
                        <a:pt x="1194099" y="21515"/>
                      </a:cubicBezTo>
                      <a:cubicBezTo>
                        <a:pt x="1384068" y="28181"/>
                        <a:pt x="1574202" y="28687"/>
                        <a:pt x="1764254" y="32273"/>
                      </a:cubicBezTo>
                      <a:cubicBezTo>
                        <a:pt x="1796527" y="35859"/>
                        <a:pt x="1828979" y="38093"/>
                        <a:pt x="1861073" y="43030"/>
                      </a:cubicBezTo>
                      <a:cubicBezTo>
                        <a:pt x="1891263" y="47674"/>
                        <a:pt x="1943524" y="66928"/>
                        <a:pt x="1968650" y="75303"/>
                      </a:cubicBezTo>
                      <a:cubicBezTo>
                        <a:pt x="1968654" y="75304"/>
                        <a:pt x="2033192" y="96818"/>
                        <a:pt x="2033195" y="96819"/>
                      </a:cubicBezTo>
                      <a:lnTo>
                        <a:pt x="2086984" y="107576"/>
                      </a:lnTo>
                      <a:cubicBezTo>
                        <a:pt x="2120014" y="140607"/>
                        <a:pt x="2113037" y="121695"/>
                        <a:pt x="2097741" y="182880"/>
                      </a:cubicBezTo>
                      <a:cubicBezTo>
                        <a:pt x="2091908" y="206214"/>
                        <a:pt x="2082999" y="229895"/>
                        <a:pt x="2065468" y="247426"/>
                      </a:cubicBezTo>
                      <a:cubicBezTo>
                        <a:pt x="2056326" y="256568"/>
                        <a:pt x="2045346" y="264523"/>
                        <a:pt x="2033195" y="268941"/>
                      </a:cubicBezTo>
                      <a:cubicBezTo>
                        <a:pt x="1944886" y="301053"/>
                        <a:pt x="1872597" y="295115"/>
                        <a:pt x="1775012" y="301214"/>
                      </a:cubicBezTo>
                      <a:cubicBezTo>
                        <a:pt x="1767840" y="311972"/>
                        <a:pt x="1755623" y="320734"/>
                        <a:pt x="1753497" y="333487"/>
                      </a:cubicBezTo>
                      <a:cubicBezTo>
                        <a:pt x="1741792" y="403715"/>
                        <a:pt x="1890480" y="376278"/>
                        <a:pt x="1893346" y="376517"/>
                      </a:cubicBezTo>
                      <a:cubicBezTo>
                        <a:pt x="1904104" y="380103"/>
                        <a:pt x="1914716" y="384160"/>
                        <a:pt x="1925619" y="387275"/>
                      </a:cubicBezTo>
                      <a:cubicBezTo>
                        <a:pt x="1939835" y="391337"/>
                        <a:pt x="1956348" y="389832"/>
                        <a:pt x="1968650" y="398033"/>
                      </a:cubicBezTo>
                      <a:cubicBezTo>
                        <a:pt x="1979408" y="405205"/>
                        <a:pt x="1982993" y="419548"/>
                        <a:pt x="1990165" y="430306"/>
                      </a:cubicBezTo>
                      <a:cubicBezTo>
                        <a:pt x="1986579" y="480508"/>
                        <a:pt x="1991614" y="532086"/>
                        <a:pt x="1979407" y="580913"/>
                      </a:cubicBezTo>
                      <a:cubicBezTo>
                        <a:pt x="1973725" y="603642"/>
                        <a:pt x="1900692" y="612518"/>
                        <a:pt x="1893346" y="613186"/>
                      </a:cubicBezTo>
                      <a:cubicBezTo>
                        <a:pt x="1832531" y="618715"/>
                        <a:pt x="1771426" y="620357"/>
                        <a:pt x="1710466" y="623943"/>
                      </a:cubicBezTo>
                      <a:cubicBezTo>
                        <a:pt x="1692537" y="627529"/>
                        <a:pt x="1669607" y="621772"/>
                        <a:pt x="1656678" y="634701"/>
                      </a:cubicBezTo>
                      <a:cubicBezTo>
                        <a:pt x="1640641" y="650738"/>
                        <a:pt x="1635162" y="699247"/>
                        <a:pt x="1635162" y="699247"/>
                      </a:cubicBezTo>
                      <a:cubicBezTo>
                        <a:pt x="1642334" y="706419"/>
                        <a:pt x="1647056" y="717555"/>
                        <a:pt x="1656678" y="720762"/>
                      </a:cubicBezTo>
                      <a:cubicBezTo>
                        <a:pt x="1680733" y="728780"/>
                        <a:pt x="1706720" y="729323"/>
                        <a:pt x="1731981" y="731520"/>
                      </a:cubicBezTo>
                      <a:cubicBezTo>
                        <a:pt x="1789251" y="736500"/>
                        <a:pt x="1846730" y="738691"/>
                        <a:pt x="1904104" y="742277"/>
                      </a:cubicBezTo>
                      <a:cubicBezTo>
                        <a:pt x="1907690" y="753035"/>
                        <a:pt x="1909790" y="764408"/>
                        <a:pt x="1914861" y="774550"/>
                      </a:cubicBezTo>
                      <a:cubicBezTo>
                        <a:pt x="1928430" y="801688"/>
                        <a:pt x="1937882" y="808328"/>
                        <a:pt x="1957892" y="828339"/>
                      </a:cubicBezTo>
                      <a:cubicBezTo>
                        <a:pt x="1954306" y="849854"/>
                        <a:pt x="1954793" y="872461"/>
                        <a:pt x="1947134" y="892884"/>
                      </a:cubicBezTo>
                      <a:cubicBezTo>
                        <a:pt x="1943573" y="902381"/>
                        <a:pt x="1933539" y="908064"/>
                        <a:pt x="1925619" y="914400"/>
                      </a:cubicBezTo>
                      <a:cubicBezTo>
                        <a:pt x="1860504" y="966493"/>
                        <a:pt x="1926141" y="910524"/>
                        <a:pt x="1861073" y="946673"/>
                      </a:cubicBezTo>
                      <a:cubicBezTo>
                        <a:pt x="1838469" y="959231"/>
                        <a:pt x="1821058" y="981526"/>
                        <a:pt x="1796527" y="989703"/>
                      </a:cubicBezTo>
                      <a:cubicBezTo>
                        <a:pt x="1777165" y="996157"/>
                        <a:pt x="1740134" y="1009418"/>
                        <a:pt x="1721224" y="1011219"/>
                      </a:cubicBezTo>
                      <a:cubicBezTo>
                        <a:pt x="1660434" y="1017008"/>
                        <a:pt x="1599304" y="1018390"/>
                        <a:pt x="1538344" y="1021976"/>
                      </a:cubicBezTo>
                      <a:cubicBezTo>
                        <a:pt x="1453664" y="1043146"/>
                        <a:pt x="1526324" y="1027188"/>
                        <a:pt x="1387737" y="1043492"/>
                      </a:cubicBezTo>
                      <a:cubicBezTo>
                        <a:pt x="1362555" y="1046455"/>
                        <a:pt x="1337534" y="1050663"/>
                        <a:pt x="1312433" y="1054249"/>
                      </a:cubicBezTo>
                      <a:cubicBezTo>
                        <a:pt x="1266165" y="1072756"/>
                        <a:pt x="1238727" y="1082004"/>
                        <a:pt x="1194099" y="1108037"/>
                      </a:cubicBezTo>
                      <a:cubicBezTo>
                        <a:pt x="1038331" y="1198902"/>
                        <a:pt x="1200980" y="1115356"/>
                        <a:pt x="1086522" y="1172583"/>
                      </a:cubicBezTo>
                      <a:cubicBezTo>
                        <a:pt x="1079350" y="1183341"/>
                        <a:pt x="1070789" y="1193292"/>
                        <a:pt x="1065007" y="1204856"/>
                      </a:cubicBezTo>
                      <a:cubicBezTo>
                        <a:pt x="1028407" y="1278057"/>
                        <a:pt x="1088697" y="1190620"/>
                        <a:pt x="1032734" y="1280160"/>
                      </a:cubicBezTo>
                      <a:cubicBezTo>
                        <a:pt x="1023231" y="1295364"/>
                        <a:pt x="1011219" y="1308847"/>
                        <a:pt x="1000461" y="1323190"/>
                      </a:cubicBezTo>
                      <a:cubicBezTo>
                        <a:pt x="975492" y="1398101"/>
                        <a:pt x="1007565" y="1317913"/>
                        <a:pt x="968188" y="1376979"/>
                      </a:cubicBezTo>
                      <a:cubicBezTo>
                        <a:pt x="945374" y="1411200"/>
                        <a:pt x="943794" y="1436525"/>
                        <a:pt x="925158" y="1473797"/>
                      </a:cubicBezTo>
                      <a:cubicBezTo>
                        <a:pt x="919376" y="1485361"/>
                        <a:pt x="910814" y="1495312"/>
                        <a:pt x="903642" y="1506070"/>
                      </a:cubicBezTo>
                      <a:cubicBezTo>
                        <a:pt x="854675" y="1652975"/>
                        <a:pt x="908095" y="1502852"/>
                        <a:pt x="860612" y="1613647"/>
                      </a:cubicBezTo>
                      <a:cubicBezTo>
                        <a:pt x="856145" y="1624070"/>
                        <a:pt x="852969" y="1635017"/>
                        <a:pt x="849854" y="1645920"/>
                      </a:cubicBezTo>
                      <a:cubicBezTo>
                        <a:pt x="845792" y="1660136"/>
                        <a:pt x="844921" y="1675361"/>
                        <a:pt x="839097" y="1688950"/>
                      </a:cubicBezTo>
                      <a:cubicBezTo>
                        <a:pt x="834004" y="1700834"/>
                        <a:pt x="824753" y="1710465"/>
                        <a:pt x="817581" y="1721223"/>
                      </a:cubicBezTo>
                      <a:cubicBezTo>
                        <a:pt x="813995" y="1731981"/>
                        <a:pt x="809939" y="1742593"/>
                        <a:pt x="806824" y="1753496"/>
                      </a:cubicBezTo>
                      <a:cubicBezTo>
                        <a:pt x="802762" y="1767712"/>
                        <a:pt x="802678" y="1783303"/>
                        <a:pt x="796066" y="1796527"/>
                      </a:cubicBezTo>
                      <a:cubicBezTo>
                        <a:pt x="788048" y="1812563"/>
                        <a:pt x="775600" y="1826064"/>
                        <a:pt x="763793" y="1839557"/>
                      </a:cubicBezTo>
                      <a:cubicBezTo>
                        <a:pt x="727271" y="1881296"/>
                        <a:pt x="727664" y="1877986"/>
                        <a:pt x="688490" y="1904103"/>
                      </a:cubicBezTo>
                      <a:cubicBezTo>
                        <a:pt x="642330" y="1996421"/>
                        <a:pt x="695524" y="1907826"/>
                        <a:pt x="634701" y="1968649"/>
                      </a:cubicBezTo>
                      <a:cubicBezTo>
                        <a:pt x="625559" y="1977791"/>
                        <a:pt x="622328" y="1991780"/>
                        <a:pt x="613186" y="2000922"/>
                      </a:cubicBezTo>
                      <a:cubicBezTo>
                        <a:pt x="604044" y="2010064"/>
                        <a:pt x="591009" y="2014360"/>
                        <a:pt x="580913" y="2022437"/>
                      </a:cubicBezTo>
                      <a:cubicBezTo>
                        <a:pt x="538722" y="2056191"/>
                        <a:pt x="583172" y="2036029"/>
                        <a:pt x="527125" y="2054710"/>
                      </a:cubicBezTo>
                      <a:cubicBezTo>
                        <a:pt x="475185" y="2106652"/>
                        <a:pt x="541179" y="2043469"/>
                        <a:pt x="473337" y="2097741"/>
                      </a:cubicBezTo>
                      <a:cubicBezTo>
                        <a:pt x="465417" y="2104077"/>
                        <a:pt x="460518" y="2114038"/>
                        <a:pt x="451821" y="2119256"/>
                      </a:cubicBezTo>
                      <a:cubicBezTo>
                        <a:pt x="442097" y="2125090"/>
                        <a:pt x="429690" y="2124943"/>
                        <a:pt x="419548" y="2130014"/>
                      </a:cubicBezTo>
                      <a:cubicBezTo>
                        <a:pt x="407984" y="2135796"/>
                        <a:pt x="398362" y="2144877"/>
                        <a:pt x="387275" y="2151529"/>
                      </a:cubicBezTo>
                      <a:cubicBezTo>
                        <a:pt x="380399" y="2155654"/>
                        <a:pt x="372932" y="2158701"/>
                        <a:pt x="365760" y="2162287"/>
                      </a:cubicBezTo>
                    </a:path>
                  </a:pathLst>
                </a:cu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" name="Freeform 6"/>
                <p:cNvSpPr/>
                <p:nvPr/>
              </p:nvSpPr>
              <p:spPr>
                <a:xfrm>
                  <a:off x="6002767" y="1589349"/>
                  <a:ext cx="1043492" cy="1132336"/>
                </a:xfrm>
                <a:custGeom>
                  <a:avLst/>
                  <a:gdLst>
                    <a:gd name="connsiteX0" fmla="*/ 0 w 1043492"/>
                    <a:gd name="connsiteY0" fmla="*/ 1132336 h 1132336"/>
                    <a:gd name="connsiteX1" fmla="*/ 53788 w 1043492"/>
                    <a:gd name="connsiteY1" fmla="*/ 1089305 h 1132336"/>
                    <a:gd name="connsiteX2" fmla="*/ 107577 w 1043492"/>
                    <a:gd name="connsiteY2" fmla="*/ 1057032 h 1132336"/>
                    <a:gd name="connsiteX3" fmla="*/ 139849 w 1043492"/>
                    <a:gd name="connsiteY3" fmla="*/ 1035517 h 1132336"/>
                    <a:gd name="connsiteX4" fmla="*/ 193638 w 1043492"/>
                    <a:gd name="connsiteY4" fmla="*/ 970971 h 1132336"/>
                    <a:gd name="connsiteX5" fmla="*/ 215153 w 1043492"/>
                    <a:gd name="connsiteY5" fmla="*/ 938698 h 1132336"/>
                    <a:gd name="connsiteX6" fmla="*/ 247426 w 1043492"/>
                    <a:gd name="connsiteY6" fmla="*/ 906425 h 1132336"/>
                    <a:gd name="connsiteX7" fmla="*/ 279699 w 1043492"/>
                    <a:gd name="connsiteY7" fmla="*/ 863395 h 1132336"/>
                    <a:gd name="connsiteX8" fmla="*/ 311972 w 1043492"/>
                    <a:gd name="connsiteY8" fmla="*/ 831122 h 1132336"/>
                    <a:gd name="connsiteX9" fmla="*/ 333487 w 1043492"/>
                    <a:gd name="connsiteY9" fmla="*/ 798849 h 1132336"/>
                    <a:gd name="connsiteX10" fmla="*/ 355002 w 1043492"/>
                    <a:gd name="connsiteY10" fmla="*/ 734303 h 1132336"/>
                    <a:gd name="connsiteX11" fmla="*/ 376518 w 1043492"/>
                    <a:gd name="connsiteY11" fmla="*/ 712787 h 1132336"/>
                    <a:gd name="connsiteX12" fmla="*/ 408791 w 1043492"/>
                    <a:gd name="connsiteY12" fmla="*/ 605211 h 1132336"/>
                    <a:gd name="connsiteX13" fmla="*/ 430306 w 1043492"/>
                    <a:gd name="connsiteY13" fmla="*/ 572938 h 1132336"/>
                    <a:gd name="connsiteX14" fmla="*/ 451821 w 1043492"/>
                    <a:gd name="connsiteY14" fmla="*/ 347027 h 1132336"/>
                    <a:gd name="connsiteX15" fmla="*/ 484094 w 1043492"/>
                    <a:gd name="connsiteY15" fmla="*/ 250209 h 1132336"/>
                    <a:gd name="connsiteX16" fmla="*/ 494852 w 1043492"/>
                    <a:gd name="connsiteY16" fmla="*/ 196420 h 1132336"/>
                    <a:gd name="connsiteX17" fmla="*/ 537882 w 1043492"/>
                    <a:gd name="connsiteY17" fmla="*/ 164147 h 1132336"/>
                    <a:gd name="connsiteX18" fmla="*/ 559398 w 1043492"/>
                    <a:gd name="connsiteY18" fmla="*/ 131875 h 1132336"/>
                    <a:gd name="connsiteX19" fmla="*/ 623944 w 1043492"/>
                    <a:gd name="connsiteY19" fmla="*/ 67329 h 1132336"/>
                    <a:gd name="connsiteX20" fmla="*/ 699247 w 1043492"/>
                    <a:gd name="connsiteY20" fmla="*/ 24298 h 1132336"/>
                    <a:gd name="connsiteX21" fmla="*/ 742278 w 1043492"/>
                    <a:gd name="connsiteY21" fmla="*/ 2783 h 1132336"/>
                    <a:gd name="connsiteX22" fmla="*/ 1043492 w 1043492"/>
                    <a:gd name="connsiteY22" fmla="*/ 2783 h 11323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1043492" h="1132336">
                      <a:moveTo>
                        <a:pt x="0" y="1132336"/>
                      </a:moveTo>
                      <a:cubicBezTo>
                        <a:pt x="17929" y="1117992"/>
                        <a:pt x="34978" y="1102472"/>
                        <a:pt x="53788" y="1089305"/>
                      </a:cubicBezTo>
                      <a:cubicBezTo>
                        <a:pt x="70918" y="1077314"/>
                        <a:pt x="89846" y="1068114"/>
                        <a:pt x="107577" y="1057032"/>
                      </a:cubicBezTo>
                      <a:cubicBezTo>
                        <a:pt x="118541" y="1050180"/>
                        <a:pt x="129092" y="1042689"/>
                        <a:pt x="139849" y="1035517"/>
                      </a:cubicBezTo>
                      <a:cubicBezTo>
                        <a:pt x="193274" y="955382"/>
                        <a:pt x="124606" y="1053809"/>
                        <a:pt x="193638" y="970971"/>
                      </a:cubicBezTo>
                      <a:cubicBezTo>
                        <a:pt x="201915" y="961039"/>
                        <a:pt x="206876" y="948630"/>
                        <a:pt x="215153" y="938698"/>
                      </a:cubicBezTo>
                      <a:cubicBezTo>
                        <a:pt x="224892" y="927011"/>
                        <a:pt x="237525" y="917976"/>
                        <a:pt x="247426" y="906425"/>
                      </a:cubicBezTo>
                      <a:cubicBezTo>
                        <a:pt x="259094" y="892812"/>
                        <a:pt x="268031" y="877008"/>
                        <a:pt x="279699" y="863395"/>
                      </a:cubicBezTo>
                      <a:cubicBezTo>
                        <a:pt x="289600" y="851844"/>
                        <a:pt x="302233" y="842809"/>
                        <a:pt x="311972" y="831122"/>
                      </a:cubicBezTo>
                      <a:cubicBezTo>
                        <a:pt x="320249" y="821190"/>
                        <a:pt x="328236" y="810664"/>
                        <a:pt x="333487" y="798849"/>
                      </a:cubicBezTo>
                      <a:cubicBezTo>
                        <a:pt x="342698" y="778125"/>
                        <a:pt x="338965" y="750340"/>
                        <a:pt x="355002" y="734303"/>
                      </a:cubicBezTo>
                      <a:lnTo>
                        <a:pt x="376518" y="712787"/>
                      </a:lnTo>
                      <a:cubicBezTo>
                        <a:pt x="382532" y="688729"/>
                        <a:pt x="398312" y="620929"/>
                        <a:pt x="408791" y="605211"/>
                      </a:cubicBezTo>
                      <a:lnTo>
                        <a:pt x="430306" y="572938"/>
                      </a:lnTo>
                      <a:cubicBezTo>
                        <a:pt x="463040" y="442004"/>
                        <a:pt x="410602" y="663041"/>
                        <a:pt x="451821" y="347027"/>
                      </a:cubicBezTo>
                      <a:cubicBezTo>
                        <a:pt x="459882" y="285223"/>
                        <a:pt x="474686" y="297248"/>
                        <a:pt x="484094" y="250209"/>
                      </a:cubicBezTo>
                      <a:cubicBezTo>
                        <a:pt x="487680" y="232279"/>
                        <a:pt x="485161" y="211926"/>
                        <a:pt x="494852" y="196420"/>
                      </a:cubicBezTo>
                      <a:cubicBezTo>
                        <a:pt x="504354" y="181216"/>
                        <a:pt x="525204" y="176825"/>
                        <a:pt x="537882" y="164147"/>
                      </a:cubicBezTo>
                      <a:cubicBezTo>
                        <a:pt x="547024" y="155005"/>
                        <a:pt x="550808" y="141538"/>
                        <a:pt x="559398" y="131875"/>
                      </a:cubicBezTo>
                      <a:cubicBezTo>
                        <a:pt x="579613" y="109134"/>
                        <a:pt x="601328" y="87684"/>
                        <a:pt x="623944" y="67329"/>
                      </a:cubicBezTo>
                      <a:cubicBezTo>
                        <a:pt x="675208" y="21191"/>
                        <a:pt x="650495" y="45192"/>
                        <a:pt x="699247" y="24298"/>
                      </a:cubicBezTo>
                      <a:cubicBezTo>
                        <a:pt x="713987" y="17981"/>
                        <a:pt x="726273" y="3783"/>
                        <a:pt x="742278" y="2783"/>
                      </a:cubicBezTo>
                      <a:cubicBezTo>
                        <a:pt x="842487" y="-3480"/>
                        <a:pt x="943087" y="2783"/>
                        <a:pt x="1043492" y="2783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" name="Freeform 7"/>
                <p:cNvSpPr/>
                <p:nvPr/>
              </p:nvSpPr>
              <p:spPr>
                <a:xfrm>
                  <a:off x="6239435" y="2021648"/>
                  <a:ext cx="753036" cy="1022766"/>
                </a:xfrm>
                <a:custGeom>
                  <a:avLst/>
                  <a:gdLst>
                    <a:gd name="connsiteX0" fmla="*/ 0 w 753036"/>
                    <a:gd name="connsiteY0" fmla="*/ 1022766 h 1022766"/>
                    <a:gd name="connsiteX1" fmla="*/ 53789 w 753036"/>
                    <a:gd name="connsiteY1" fmla="*/ 979736 h 1022766"/>
                    <a:gd name="connsiteX2" fmla="*/ 75304 w 753036"/>
                    <a:gd name="connsiteY2" fmla="*/ 947463 h 1022766"/>
                    <a:gd name="connsiteX3" fmla="*/ 96819 w 753036"/>
                    <a:gd name="connsiteY3" fmla="*/ 925947 h 1022766"/>
                    <a:gd name="connsiteX4" fmla="*/ 118334 w 753036"/>
                    <a:gd name="connsiteY4" fmla="*/ 893674 h 1022766"/>
                    <a:gd name="connsiteX5" fmla="*/ 172123 w 753036"/>
                    <a:gd name="connsiteY5" fmla="*/ 861401 h 1022766"/>
                    <a:gd name="connsiteX6" fmla="*/ 225911 w 753036"/>
                    <a:gd name="connsiteY6" fmla="*/ 786098 h 1022766"/>
                    <a:gd name="connsiteX7" fmla="*/ 258184 w 753036"/>
                    <a:gd name="connsiteY7" fmla="*/ 764583 h 1022766"/>
                    <a:gd name="connsiteX8" fmla="*/ 301214 w 753036"/>
                    <a:gd name="connsiteY8" fmla="*/ 700037 h 1022766"/>
                    <a:gd name="connsiteX9" fmla="*/ 333487 w 753036"/>
                    <a:gd name="connsiteY9" fmla="*/ 624733 h 1022766"/>
                    <a:gd name="connsiteX10" fmla="*/ 344245 w 753036"/>
                    <a:gd name="connsiteY10" fmla="*/ 592460 h 1022766"/>
                    <a:gd name="connsiteX11" fmla="*/ 408791 w 753036"/>
                    <a:gd name="connsiteY11" fmla="*/ 506399 h 1022766"/>
                    <a:gd name="connsiteX12" fmla="*/ 441064 w 753036"/>
                    <a:gd name="connsiteY12" fmla="*/ 474126 h 1022766"/>
                    <a:gd name="connsiteX13" fmla="*/ 462579 w 753036"/>
                    <a:gd name="connsiteY13" fmla="*/ 441853 h 1022766"/>
                    <a:gd name="connsiteX14" fmla="*/ 473337 w 753036"/>
                    <a:gd name="connsiteY14" fmla="*/ 388065 h 1022766"/>
                    <a:gd name="connsiteX15" fmla="*/ 494852 w 753036"/>
                    <a:gd name="connsiteY15" fmla="*/ 323519 h 1022766"/>
                    <a:gd name="connsiteX16" fmla="*/ 505610 w 753036"/>
                    <a:gd name="connsiteY16" fmla="*/ 215943 h 1022766"/>
                    <a:gd name="connsiteX17" fmla="*/ 548640 w 753036"/>
                    <a:gd name="connsiteY17" fmla="*/ 108366 h 1022766"/>
                    <a:gd name="connsiteX18" fmla="*/ 559398 w 753036"/>
                    <a:gd name="connsiteY18" fmla="*/ 76093 h 1022766"/>
                    <a:gd name="connsiteX19" fmla="*/ 602429 w 753036"/>
                    <a:gd name="connsiteY19" fmla="*/ 54578 h 1022766"/>
                    <a:gd name="connsiteX20" fmla="*/ 710005 w 753036"/>
                    <a:gd name="connsiteY20" fmla="*/ 790 h 1022766"/>
                    <a:gd name="connsiteX21" fmla="*/ 753036 w 753036"/>
                    <a:gd name="connsiteY21" fmla="*/ 790 h 10227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753036" h="1022766">
                      <a:moveTo>
                        <a:pt x="0" y="1022766"/>
                      </a:moveTo>
                      <a:cubicBezTo>
                        <a:pt x="17930" y="1008423"/>
                        <a:pt x="37553" y="995972"/>
                        <a:pt x="53789" y="979736"/>
                      </a:cubicBezTo>
                      <a:cubicBezTo>
                        <a:pt x="62931" y="970594"/>
                        <a:pt x="67227" y="957559"/>
                        <a:pt x="75304" y="947463"/>
                      </a:cubicBezTo>
                      <a:cubicBezTo>
                        <a:pt x="81640" y="939543"/>
                        <a:pt x="90483" y="933867"/>
                        <a:pt x="96819" y="925947"/>
                      </a:cubicBezTo>
                      <a:cubicBezTo>
                        <a:pt x="104896" y="915851"/>
                        <a:pt x="108518" y="902088"/>
                        <a:pt x="118334" y="893674"/>
                      </a:cubicBezTo>
                      <a:cubicBezTo>
                        <a:pt x="134210" y="880066"/>
                        <a:pt x="154193" y="872159"/>
                        <a:pt x="172123" y="861401"/>
                      </a:cubicBezTo>
                      <a:cubicBezTo>
                        <a:pt x="184341" y="843074"/>
                        <a:pt x="212565" y="799444"/>
                        <a:pt x="225911" y="786098"/>
                      </a:cubicBezTo>
                      <a:cubicBezTo>
                        <a:pt x="235053" y="776956"/>
                        <a:pt x="247426" y="771755"/>
                        <a:pt x="258184" y="764583"/>
                      </a:cubicBezTo>
                      <a:cubicBezTo>
                        <a:pt x="272527" y="743068"/>
                        <a:pt x="293037" y="724568"/>
                        <a:pt x="301214" y="700037"/>
                      </a:cubicBezTo>
                      <a:cubicBezTo>
                        <a:pt x="326443" y="624351"/>
                        <a:pt x="293607" y="717786"/>
                        <a:pt x="333487" y="624733"/>
                      </a:cubicBezTo>
                      <a:cubicBezTo>
                        <a:pt x="337954" y="614310"/>
                        <a:pt x="339174" y="602602"/>
                        <a:pt x="344245" y="592460"/>
                      </a:cubicBezTo>
                      <a:cubicBezTo>
                        <a:pt x="354921" y="571109"/>
                        <a:pt x="399552" y="516958"/>
                        <a:pt x="408791" y="506399"/>
                      </a:cubicBezTo>
                      <a:cubicBezTo>
                        <a:pt x="418809" y="494950"/>
                        <a:pt x="431325" y="485813"/>
                        <a:pt x="441064" y="474126"/>
                      </a:cubicBezTo>
                      <a:cubicBezTo>
                        <a:pt x="449341" y="464194"/>
                        <a:pt x="455407" y="452611"/>
                        <a:pt x="462579" y="441853"/>
                      </a:cubicBezTo>
                      <a:cubicBezTo>
                        <a:pt x="466165" y="423924"/>
                        <a:pt x="468526" y="405705"/>
                        <a:pt x="473337" y="388065"/>
                      </a:cubicBezTo>
                      <a:cubicBezTo>
                        <a:pt x="479304" y="366185"/>
                        <a:pt x="494852" y="323519"/>
                        <a:pt x="494852" y="323519"/>
                      </a:cubicBezTo>
                      <a:cubicBezTo>
                        <a:pt x="498438" y="287660"/>
                        <a:pt x="498969" y="251363"/>
                        <a:pt x="505610" y="215943"/>
                      </a:cubicBezTo>
                      <a:cubicBezTo>
                        <a:pt x="516492" y="157904"/>
                        <a:pt x="528087" y="156323"/>
                        <a:pt x="548640" y="108366"/>
                      </a:cubicBezTo>
                      <a:cubicBezTo>
                        <a:pt x="553107" y="97943"/>
                        <a:pt x="551380" y="84111"/>
                        <a:pt x="559398" y="76093"/>
                      </a:cubicBezTo>
                      <a:cubicBezTo>
                        <a:pt x="570738" y="64753"/>
                        <a:pt x="588678" y="62829"/>
                        <a:pt x="602429" y="54578"/>
                      </a:cubicBezTo>
                      <a:cubicBezTo>
                        <a:pt x="658715" y="20806"/>
                        <a:pt x="653644" y="7835"/>
                        <a:pt x="710005" y="790"/>
                      </a:cubicBezTo>
                      <a:cubicBezTo>
                        <a:pt x="724238" y="-989"/>
                        <a:pt x="738692" y="790"/>
                        <a:pt x="753036" y="790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2291015" y="1109911"/>
                <a:ext cx="2549926" cy="2440799"/>
                <a:chOff x="2291015" y="1109911"/>
                <a:chExt cx="2549926" cy="2440799"/>
              </a:xfrm>
            </p:grpSpPr>
            <p:sp>
              <p:nvSpPr>
                <p:cNvPr id="12" name="Freeform 11"/>
                <p:cNvSpPr/>
                <p:nvPr/>
              </p:nvSpPr>
              <p:spPr>
                <a:xfrm>
                  <a:off x="2291015" y="1109911"/>
                  <a:ext cx="2549926" cy="2440799"/>
                </a:xfrm>
                <a:custGeom>
                  <a:avLst/>
                  <a:gdLst>
                    <a:gd name="connsiteX0" fmla="*/ 2549926 w 2549926"/>
                    <a:gd name="connsiteY0" fmla="*/ 1601016 h 2440799"/>
                    <a:gd name="connsiteX1" fmla="*/ 2420834 w 2549926"/>
                    <a:gd name="connsiteY1" fmla="*/ 1493440 h 2440799"/>
                    <a:gd name="connsiteX2" fmla="*/ 2356289 w 2549926"/>
                    <a:gd name="connsiteY2" fmla="*/ 1407378 h 2440799"/>
                    <a:gd name="connsiteX3" fmla="*/ 2324016 w 2549926"/>
                    <a:gd name="connsiteY3" fmla="*/ 1375105 h 2440799"/>
                    <a:gd name="connsiteX4" fmla="*/ 2280985 w 2549926"/>
                    <a:gd name="connsiteY4" fmla="*/ 1278287 h 2440799"/>
                    <a:gd name="connsiteX5" fmla="*/ 2270227 w 2549926"/>
                    <a:gd name="connsiteY5" fmla="*/ 1246014 h 2440799"/>
                    <a:gd name="connsiteX6" fmla="*/ 2216439 w 2549926"/>
                    <a:gd name="connsiteY6" fmla="*/ 1202983 h 2440799"/>
                    <a:gd name="connsiteX7" fmla="*/ 2205681 w 2549926"/>
                    <a:gd name="connsiteY7" fmla="*/ 1084649 h 2440799"/>
                    <a:gd name="connsiteX8" fmla="*/ 2184166 w 2549926"/>
                    <a:gd name="connsiteY8" fmla="*/ 1020103 h 2440799"/>
                    <a:gd name="connsiteX9" fmla="*/ 2162651 w 2549926"/>
                    <a:gd name="connsiteY9" fmla="*/ 934042 h 2440799"/>
                    <a:gd name="connsiteX10" fmla="*/ 2141136 w 2549926"/>
                    <a:gd name="connsiteY10" fmla="*/ 869496 h 2440799"/>
                    <a:gd name="connsiteX11" fmla="*/ 2130378 w 2549926"/>
                    <a:gd name="connsiteY11" fmla="*/ 837223 h 2440799"/>
                    <a:gd name="connsiteX12" fmla="*/ 2119620 w 2549926"/>
                    <a:gd name="connsiteY12" fmla="*/ 794193 h 2440799"/>
                    <a:gd name="connsiteX13" fmla="*/ 2087347 w 2549926"/>
                    <a:gd name="connsiteY13" fmla="*/ 686616 h 2440799"/>
                    <a:gd name="connsiteX14" fmla="*/ 2076590 w 2549926"/>
                    <a:gd name="connsiteY14" fmla="*/ 600555 h 2440799"/>
                    <a:gd name="connsiteX15" fmla="*/ 2055074 w 2549926"/>
                    <a:gd name="connsiteY15" fmla="*/ 503736 h 2440799"/>
                    <a:gd name="connsiteX16" fmla="*/ 2033559 w 2549926"/>
                    <a:gd name="connsiteY16" fmla="*/ 439190 h 2440799"/>
                    <a:gd name="connsiteX17" fmla="*/ 2022801 w 2549926"/>
                    <a:gd name="connsiteY17" fmla="*/ 406917 h 2440799"/>
                    <a:gd name="connsiteX18" fmla="*/ 2001286 w 2549926"/>
                    <a:gd name="connsiteY18" fmla="*/ 374644 h 2440799"/>
                    <a:gd name="connsiteX19" fmla="*/ 1979771 w 2549926"/>
                    <a:gd name="connsiteY19" fmla="*/ 267068 h 2440799"/>
                    <a:gd name="connsiteX20" fmla="*/ 1969013 w 2549926"/>
                    <a:gd name="connsiteY20" fmla="*/ 234795 h 2440799"/>
                    <a:gd name="connsiteX21" fmla="*/ 1861437 w 2549926"/>
                    <a:gd name="connsiteY21" fmla="*/ 202522 h 2440799"/>
                    <a:gd name="connsiteX22" fmla="*/ 1818406 w 2549926"/>
                    <a:gd name="connsiteY22" fmla="*/ 191764 h 2440799"/>
                    <a:gd name="connsiteX23" fmla="*/ 1721587 w 2549926"/>
                    <a:gd name="connsiteY23" fmla="*/ 181007 h 2440799"/>
                    <a:gd name="connsiteX24" fmla="*/ 1635526 w 2549926"/>
                    <a:gd name="connsiteY24" fmla="*/ 170249 h 2440799"/>
                    <a:gd name="connsiteX25" fmla="*/ 1506434 w 2549926"/>
                    <a:gd name="connsiteY25" fmla="*/ 137976 h 2440799"/>
                    <a:gd name="connsiteX26" fmla="*/ 1323554 w 2549926"/>
                    <a:gd name="connsiteY26" fmla="*/ 116461 h 2440799"/>
                    <a:gd name="connsiteX27" fmla="*/ 1237493 w 2549926"/>
                    <a:gd name="connsiteY27" fmla="*/ 94945 h 2440799"/>
                    <a:gd name="connsiteX28" fmla="*/ 1205220 w 2549926"/>
                    <a:gd name="connsiteY28" fmla="*/ 73430 h 2440799"/>
                    <a:gd name="connsiteX29" fmla="*/ 1119159 w 2549926"/>
                    <a:gd name="connsiteY29" fmla="*/ 51915 h 2440799"/>
                    <a:gd name="connsiteX30" fmla="*/ 1054613 w 2549926"/>
                    <a:gd name="connsiteY30" fmla="*/ 30400 h 2440799"/>
                    <a:gd name="connsiteX31" fmla="*/ 925521 w 2549926"/>
                    <a:gd name="connsiteY31" fmla="*/ 19642 h 2440799"/>
                    <a:gd name="connsiteX32" fmla="*/ 882491 w 2549926"/>
                    <a:gd name="connsiteY32" fmla="*/ 41157 h 2440799"/>
                    <a:gd name="connsiteX33" fmla="*/ 817945 w 2549926"/>
                    <a:gd name="connsiteY33" fmla="*/ 62673 h 2440799"/>
                    <a:gd name="connsiteX34" fmla="*/ 785672 w 2549926"/>
                    <a:gd name="connsiteY34" fmla="*/ 73430 h 2440799"/>
                    <a:gd name="connsiteX35" fmla="*/ 624307 w 2549926"/>
                    <a:gd name="connsiteY35" fmla="*/ 84188 h 2440799"/>
                    <a:gd name="connsiteX36" fmla="*/ 516731 w 2549926"/>
                    <a:gd name="connsiteY36" fmla="*/ 116461 h 2440799"/>
                    <a:gd name="connsiteX37" fmla="*/ 473700 w 2549926"/>
                    <a:gd name="connsiteY37" fmla="*/ 148734 h 2440799"/>
                    <a:gd name="connsiteX38" fmla="*/ 387639 w 2549926"/>
                    <a:gd name="connsiteY38" fmla="*/ 159491 h 2440799"/>
                    <a:gd name="connsiteX39" fmla="*/ 237032 w 2549926"/>
                    <a:gd name="connsiteY39" fmla="*/ 170249 h 2440799"/>
                    <a:gd name="connsiteX40" fmla="*/ 43394 w 2549926"/>
                    <a:gd name="connsiteY40" fmla="*/ 181007 h 2440799"/>
                    <a:gd name="connsiteX41" fmla="*/ 21879 w 2549926"/>
                    <a:gd name="connsiteY41" fmla="*/ 224037 h 2440799"/>
                    <a:gd name="connsiteX42" fmla="*/ 364 w 2549926"/>
                    <a:gd name="connsiteY42" fmla="*/ 245553 h 2440799"/>
                    <a:gd name="connsiteX43" fmla="*/ 54152 w 2549926"/>
                    <a:gd name="connsiteY43" fmla="*/ 310098 h 2440799"/>
                    <a:gd name="connsiteX44" fmla="*/ 75667 w 2549926"/>
                    <a:gd name="connsiteY44" fmla="*/ 342371 h 2440799"/>
                    <a:gd name="connsiteX45" fmla="*/ 118698 w 2549926"/>
                    <a:gd name="connsiteY45" fmla="*/ 353129 h 2440799"/>
                    <a:gd name="connsiteX46" fmla="*/ 344609 w 2549926"/>
                    <a:gd name="connsiteY46" fmla="*/ 374644 h 2440799"/>
                    <a:gd name="connsiteX47" fmla="*/ 441427 w 2549926"/>
                    <a:gd name="connsiteY47" fmla="*/ 385402 h 2440799"/>
                    <a:gd name="connsiteX48" fmla="*/ 430670 w 2549926"/>
                    <a:gd name="connsiteY48" fmla="*/ 428433 h 2440799"/>
                    <a:gd name="connsiteX49" fmla="*/ 366124 w 2549926"/>
                    <a:gd name="connsiteY49" fmla="*/ 471463 h 2440799"/>
                    <a:gd name="connsiteX50" fmla="*/ 183244 w 2549926"/>
                    <a:gd name="connsiteY50" fmla="*/ 482221 h 2440799"/>
                    <a:gd name="connsiteX51" fmla="*/ 129456 w 2549926"/>
                    <a:gd name="connsiteY51" fmla="*/ 514494 h 2440799"/>
                    <a:gd name="connsiteX52" fmla="*/ 54152 w 2549926"/>
                    <a:gd name="connsiteY52" fmla="*/ 546767 h 2440799"/>
                    <a:gd name="connsiteX53" fmla="*/ 364 w 2549926"/>
                    <a:gd name="connsiteY53" fmla="*/ 611313 h 2440799"/>
                    <a:gd name="connsiteX54" fmla="*/ 11121 w 2549926"/>
                    <a:gd name="connsiteY54" fmla="*/ 643585 h 2440799"/>
                    <a:gd name="connsiteX55" fmla="*/ 43394 w 2549926"/>
                    <a:gd name="connsiteY55" fmla="*/ 665101 h 2440799"/>
                    <a:gd name="connsiteX56" fmla="*/ 484458 w 2549926"/>
                    <a:gd name="connsiteY56" fmla="*/ 675858 h 2440799"/>
                    <a:gd name="connsiteX57" fmla="*/ 484458 w 2549926"/>
                    <a:gd name="connsiteY57" fmla="*/ 804950 h 2440799"/>
                    <a:gd name="connsiteX58" fmla="*/ 452185 w 2549926"/>
                    <a:gd name="connsiteY58" fmla="*/ 815708 h 2440799"/>
                    <a:gd name="connsiteX59" fmla="*/ 409154 w 2549926"/>
                    <a:gd name="connsiteY59" fmla="*/ 837223 h 2440799"/>
                    <a:gd name="connsiteX60" fmla="*/ 226274 w 2549926"/>
                    <a:gd name="connsiteY60" fmla="*/ 858738 h 2440799"/>
                    <a:gd name="connsiteX61" fmla="*/ 194001 w 2549926"/>
                    <a:gd name="connsiteY61" fmla="*/ 869496 h 2440799"/>
                    <a:gd name="connsiteX62" fmla="*/ 107940 w 2549926"/>
                    <a:gd name="connsiteY62" fmla="*/ 944800 h 2440799"/>
                    <a:gd name="connsiteX63" fmla="*/ 86425 w 2549926"/>
                    <a:gd name="connsiteY63" fmla="*/ 987830 h 2440799"/>
                    <a:gd name="connsiteX64" fmla="*/ 118698 w 2549926"/>
                    <a:gd name="connsiteY64" fmla="*/ 1073891 h 2440799"/>
                    <a:gd name="connsiteX65" fmla="*/ 570519 w 2549926"/>
                    <a:gd name="connsiteY65" fmla="*/ 1052376 h 2440799"/>
                    <a:gd name="connsiteX66" fmla="*/ 828703 w 2549926"/>
                    <a:gd name="connsiteY66" fmla="*/ 1063134 h 2440799"/>
                    <a:gd name="connsiteX67" fmla="*/ 860976 w 2549926"/>
                    <a:gd name="connsiteY67" fmla="*/ 1084649 h 2440799"/>
                    <a:gd name="connsiteX68" fmla="*/ 882491 w 2549926"/>
                    <a:gd name="connsiteY68" fmla="*/ 1149195 h 2440799"/>
                    <a:gd name="connsiteX69" fmla="*/ 904006 w 2549926"/>
                    <a:gd name="connsiteY69" fmla="*/ 1181468 h 2440799"/>
                    <a:gd name="connsiteX70" fmla="*/ 925521 w 2549926"/>
                    <a:gd name="connsiteY70" fmla="*/ 1289044 h 2440799"/>
                    <a:gd name="connsiteX71" fmla="*/ 936279 w 2549926"/>
                    <a:gd name="connsiteY71" fmla="*/ 1321317 h 2440799"/>
                    <a:gd name="connsiteX72" fmla="*/ 957794 w 2549926"/>
                    <a:gd name="connsiteY72" fmla="*/ 1342833 h 2440799"/>
                    <a:gd name="connsiteX73" fmla="*/ 979310 w 2549926"/>
                    <a:gd name="connsiteY73" fmla="*/ 1375105 h 2440799"/>
                    <a:gd name="connsiteX74" fmla="*/ 1011583 w 2549926"/>
                    <a:gd name="connsiteY74" fmla="*/ 1482682 h 2440799"/>
                    <a:gd name="connsiteX75" fmla="*/ 1022340 w 2549926"/>
                    <a:gd name="connsiteY75" fmla="*/ 1514955 h 2440799"/>
                    <a:gd name="connsiteX76" fmla="*/ 1043856 w 2549926"/>
                    <a:gd name="connsiteY76" fmla="*/ 1536470 h 2440799"/>
                    <a:gd name="connsiteX77" fmla="*/ 1054613 w 2549926"/>
                    <a:gd name="connsiteY77" fmla="*/ 1568743 h 2440799"/>
                    <a:gd name="connsiteX78" fmla="*/ 1119159 w 2549926"/>
                    <a:gd name="connsiteY78" fmla="*/ 1611774 h 2440799"/>
                    <a:gd name="connsiteX79" fmla="*/ 1151432 w 2549926"/>
                    <a:gd name="connsiteY79" fmla="*/ 1644047 h 2440799"/>
                    <a:gd name="connsiteX80" fmla="*/ 1183705 w 2549926"/>
                    <a:gd name="connsiteY80" fmla="*/ 1654804 h 2440799"/>
                    <a:gd name="connsiteX81" fmla="*/ 1226736 w 2549926"/>
                    <a:gd name="connsiteY81" fmla="*/ 1697835 h 2440799"/>
                    <a:gd name="connsiteX82" fmla="*/ 1259009 w 2549926"/>
                    <a:gd name="connsiteY82" fmla="*/ 1708593 h 2440799"/>
                    <a:gd name="connsiteX83" fmla="*/ 1291281 w 2549926"/>
                    <a:gd name="connsiteY83" fmla="*/ 1730108 h 2440799"/>
                    <a:gd name="connsiteX84" fmla="*/ 1345070 w 2549926"/>
                    <a:gd name="connsiteY84" fmla="*/ 1740865 h 2440799"/>
                    <a:gd name="connsiteX85" fmla="*/ 1366585 w 2549926"/>
                    <a:gd name="connsiteY85" fmla="*/ 1762381 h 2440799"/>
                    <a:gd name="connsiteX86" fmla="*/ 1409616 w 2549926"/>
                    <a:gd name="connsiteY86" fmla="*/ 1794654 h 2440799"/>
                    <a:gd name="connsiteX87" fmla="*/ 1420373 w 2549926"/>
                    <a:gd name="connsiteY87" fmla="*/ 1826927 h 2440799"/>
                    <a:gd name="connsiteX88" fmla="*/ 1495677 w 2549926"/>
                    <a:gd name="connsiteY88" fmla="*/ 1869957 h 2440799"/>
                    <a:gd name="connsiteX89" fmla="*/ 1538707 w 2549926"/>
                    <a:gd name="connsiteY89" fmla="*/ 1923745 h 2440799"/>
                    <a:gd name="connsiteX90" fmla="*/ 1549465 w 2549926"/>
                    <a:gd name="connsiteY90" fmla="*/ 1966776 h 2440799"/>
                    <a:gd name="connsiteX91" fmla="*/ 1560223 w 2549926"/>
                    <a:gd name="connsiteY91" fmla="*/ 1999049 h 2440799"/>
                    <a:gd name="connsiteX92" fmla="*/ 1624769 w 2549926"/>
                    <a:gd name="connsiteY92" fmla="*/ 2052837 h 2440799"/>
                    <a:gd name="connsiteX93" fmla="*/ 1646284 w 2549926"/>
                    <a:gd name="connsiteY93" fmla="*/ 2085110 h 2440799"/>
                    <a:gd name="connsiteX94" fmla="*/ 1657041 w 2549926"/>
                    <a:gd name="connsiteY94" fmla="*/ 2117383 h 2440799"/>
                    <a:gd name="connsiteX95" fmla="*/ 1678557 w 2549926"/>
                    <a:gd name="connsiteY95" fmla="*/ 2138898 h 2440799"/>
                    <a:gd name="connsiteX96" fmla="*/ 1700072 w 2549926"/>
                    <a:gd name="connsiteY96" fmla="*/ 2171171 h 2440799"/>
                    <a:gd name="connsiteX97" fmla="*/ 1710830 w 2549926"/>
                    <a:gd name="connsiteY97" fmla="*/ 2203444 h 2440799"/>
                    <a:gd name="connsiteX98" fmla="*/ 1764618 w 2549926"/>
                    <a:gd name="connsiteY98" fmla="*/ 2257233 h 2440799"/>
                    <a:gd name="connsiteX99" fmla="*/ 1829164 w 2549926"/>
                    <a:gd name="connsiteY99" fmla="*/ 2300263 h 2440799"/>
                    <a:gd name="connsiteX100" fmla="*/ 1904467 w 2549926"/>
                    <a:gd name="connsiteY100" fmla="*/ 2354051 h 2440799"/>
                    <a:gd name="connsiteX101" fmla="*/ 1936740 w 2549926"/>
                    <a:gd name="connsiteY101" fmla="*/ 2364809 h 2440799"/>
                    <a:gd name="connsiteX102" fmla="*/ 1958256 w 2549926"/>
                    <a:gd name="connsiteY102" fmla="*/ 2386324 h 2440799"/>
                    <a:gd name="connsiteX103" fmla="*/ 2098105 w 2549926"/>
                    <a:gd name="connsiteY103" fmla="*/ 2418597 h 2440799"/>
                    <a:gd name="connsiteX104" fmla="*/ 2205681 w 2549926"/>
                    <a:gd name="connsiteY104" fmla="*/ 2440113 h 244079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</a:cxnLst>
                  <a:rect l="l" t="t" r="r" b="b"/>
                  <a:pathLst>
                    <a:path w="2549926" h="2440799">
                      <a:moveTo>
                        <a:pt x="2549926" y="1601016"/>
                      </a:moveTo>
                      <a:cubicBezTo>
                        <a:pt x="2441098" y="1516373"/>
                        <a:pt x="2482017" y="1554623"/>
                        <a:pt x="2420834" y="1493440"/>
                      </a:cubicBezTo>
                      <a:cubicBezTo>
                        <a:pt x="2402059" y="1437112"/>
                        <a:pt x="2418095" y="1469185"/>
                        <a:pt x="2356289" y="1407378"/>
                      </a:cubicBezTo>
                      <a:lnTo>
                        <a:pt x="2324016" y="1375105"/>
                      </a:lnTo>
                      <a:cubicBezTo>
                        <a:pt x="2303487" y="1292991"/>
                        <a:pt x="2327512" y="1371339"/>
                        <a:pt x="2280985" y="1278287"/>
                      </a:cubicBezTo>
                      <a:cubicBezTo>
                        <a:pt x="2275914" y="1268145"/>
                        <a:pt x="2276061" y="1255738"/>
                        <a:pt x="2270227" y="1246014"/>
                      </a:cubicBezTo>
                      <a:cubicBezTo>
                        <a:pt x="2260007" y="1228980"/>
                        <a:pt x="2231100" y="1212757"/>
                        <a:pt x="2216439" y="1202983"/>
                      </a:cubicBezTo>
                      <a:cubicBezTo>
                        <a:pt x="2212853" y="1163538"/>
                        <a:pt x="2212564" y="1123654"/>
                        <a:pt x="2205681" y="1084649"/>
                      </a:cubicBezTo>
                      <a:cubicBezTo>
                        <a:pt x="2201740" y="1062315"/>
                        <a:pt x="2189666" y="1042105"/>
                        <a:pt x="2184166" y="1020103"/>
                      </a:cubicBezTo>
                      <a:cubicBezTo>
                        <a:pt x="2176994" y="991416"/>
                        <a:pt x="2172002" y="962094"/>
                        <a:pt x="2162651" y="934042"/>
                      </a:cubicBezTo>
                      <a:lnTo>
                        <a:pt x="2141136" y="869496"/>
                      </a:lnTo>
                      <a:cubicBezTo>
                        <a:pt x="2137550" y="858738"/>
                        <a:pt x="2133128" y="848224"/>
                        <a:pt x="2130378" y="837223"/>
                      </a:cubicBezTo>
                      <a:cubicBezTo>
                        <a:pt x="2126792" y="822880"/>
                        <a:pt x="2123868" y="808354"/>
                        <a:pt x="2119620" y="794193"/>
                      </a:cubicBezTo>
                      <a:cubicBezTo>
                        <a:pt x="2080336" y="663246"/>
                        <a:pt x="2112142" y="785793"/>
                        <a:pt x="2087347" y="686616"/>
                      </a:cubicBezTo>
                      <a:cubicBezTo>
                        <a:pt x="2083761" y="657929"/>
                        <a:pt x="2080986" y="629129"/>
                        <a:pt x="2076590" y="600555"/>
                      </a:cubicBezTo>
                      <a:cubicBezTo>
                        <a:pt x="2073357" y="579544"/>
                        <a:pt x="2061837" y="526278"/>
                        <a:pt x="2055074" y="503736"/>
                      </a:cubicBezTo>
                      <a:cubicBezTo>
                        <a:pt x="2048557" y="482013"/>
                        <a:pt x="2040731" y="460705"/>
                        <a:pt x="2033559" y="439190"/>
                      </a:cubicBezTo>
                      <a:cubicBezTo>
                        <a:pt x="2029973" y="428432"/>
                        <a:pt x="2029091" y="416352"/>
                        <a:pt x="2022801" y="406917"/>
                      </a:cubicBezTo>
                      <a:lnTo>
                        <a:pt x="2001286" y="374644"/>
                      </a:lnTo>
                      <a:cubicBezTo>
                        <a:pt x="1976982" y="301728"/>
                        <a:pt x="2004496" y="390689"/>
                        <a:pt x="1979771" y="267068"/>
                      </a:cubicBezTo>
                      <a:cubicBezTo>
                        <a:pt x="1977547" y="255949"/>
                        <a:pt x="1976097" y="243650"/>
                        <a:pt x="1969013" y="234795"/>
                      </a:cubicBezTo>
                      <a:cubicBezTo>
                        <a:pt x="1943150" y="202466"/>
                        <a:pt x="1895593" y="208732"/>
                        <a:pt x="1861437" y="202522"/>
                      </a:cubicBezTo>
                      <a:cubicBezTo>
                        <a:pt x="1846890" y="199877"/>
                        <a:pt x="1833019" y="194012"/>
                        <a:pt x="1818406" y="191764"/>
                      </a:cubicBezTo>
                      <a:cubicBezTo>
                        <a:pt x="1786312" y="186827"/>
                        <a:pt x="1753836" y="184801"/>
                        <a:pt x="1721587" y="181007"/>
                      </a:cubicBezTo>
                      <a:lnTo>
                        <a:pt x="1635526" y="170249"/>
                      </a:lnTo>
                      <a:cubicBezTo>
                        <a:pt x="1592495" y="159491"/>
                        <a:pt x="1550343" y="144249"/>
                        <a:pt x="1506434" y="137976"/>
                      </a:cubicBezTo>
                      <a:cubicBezTo>
                        <a:pt x="1395455" y="122121"/>
                        <a:pt x="1456361" y="129741"/>
                        <a:pt x="1323554" y="116461"/>
                      </a:cubicBezTo>
                      <a:cubicBezTo>
                        <a:pt x="1294867" y="109289"/>
                        <a:pt x="1265283" y="105050"/>
                        <a:pt x="1237493" y="94945"/>
                      </a:cubicBezTo>
                      <a:cubicBezTo>
                        <a:pt x="1225342" y="90527"/>
                        <a:pt x="1217371" y="77848"/>
                        <a:pt x="1205220" y="73430"/>
                      </a:cubicBezTo>
                      <a:cubicBezTo>
                        <a:pt x="1177430" y="63325"/>
                        <a:pt x="1147591" y="60038"/>
                        <a:pt x="1119159" y="51915"/>
                      </a:cubicBezTo>
                      <a:cubicBezTo>
                        <a:pt x="1097352" y="45685"/>
                        <a:pt x="1076128" y="37572"/>
                        <a:pt x="1054613" y="30400"/>
                      </a:cubicBezTo>
                      <a:cubicBezTo>
                        <a:pt x="1010733" y="-13482"/>
                        <a:pt x="1032116" y="-3200"/>
                        <a:pt x="925521" y="19642"/>
                      </a:cubicBezTo>
                      <a:cubicBezTo>
                        <a:pt x="909841" y="23002"/>
                        <a:pt x="897380" y="35201"/>
                        <a:pt x="882491" y="41157"/>
                      </a:cubicBezTo>
                      <a:cubicBezTo>
                        <a:pt x="861434" y="49580"/>
                        <a:pt x="839460" y="55501"/>
                        <a:pt x="817945" y="62673"/>
                      </a:cubicBezTo>
                      <a:cubicBezTo>
                        <a:pt x="807187" y="66259"/>
                        <a:pt x="796986" y="72676"/>
                        <a:pt x="785672" y="73430"/>
                      </a:cubicBezTo>
                      <a:lnTo>
                        <a:pt x="624307" y="84188"/>
                      </a:lnTo>
                      <a:cubicBezTo>
                        <a:pt x="545735" y="110378"/>
                        <a:pt x="581763" y="100202"/>
                        <a:pt x="516731" y="116461"/>
                      </a:cubicBezTo>
                      <a:cubicBezTo>
                        <a:pt x="502387" y="127219"/>
                        <a:pt x="490709" y="143064"/>
                        <a:pt x="473700" y="148734"/>
                      </a:cubicBezTo>
                      <a:cubicBezTo>
                        <a:pt x="446273" y="157876"/>
                        <a:pt x="416430" y="156874"/>
                        <a:pt x="387639" y="159491"/>
                      </a:cubicBezTo>
                      <a:cubicBezTo>
                        <a:pt x="337515" y="164048"/>
                        <a:pt x="287264" y="167109"/>
                        <a:pt x="237032" y="170249"/>
                      </a:cubicBezTo>
                      <a:lnTo>
                        <a:pt x="43394" y="181007"/>
                      </a:lnTo>
                      <a:cubicBezTo>
                        <a:pt x="36222" y="195350"/>
                        <a:pt x="30774" y="210694"/>
                        <a:pt x="21879" y="224037"/>
                      </a:cubicBezTo>
                      <a:cubicBezTo>
                        <a:pt x="16253" y="232476"/>
                        <a:pt x="364" y="235410"/>
                        <a:pt x="364" y="245553"/>
                      </a:cubicBezTo>
                      <a:cubicBezTo>
                        <a:pt x="364" y="281949"/>
                        <a:pt x="30544" y="294359"/>
                        <a:pt x="54152" y="310098"/>
                      </a:cubicBezTo>
                      <a:cubicBezTo>
                        <a:pt x="61324" y="320856"/>
                        <a:pt x="64909" y="335199"/>
                        <a:pt x="75667" y="342371"/>
                      </a:cubicBezTo>
                      <a:cubicBezTo>
                        <a:pt x="87969" y="350572"/>
                        <a:pt x="104482" y="349067"/>
                        <a:pt x="118698" y="353129"/>
                      </a:cubicBezTo>
                      <a:cubicBezTo>
                        <a:pt x="231665" y="385406"/>
                        <a:pt x="29247" y="357125"/>
                        <a:pt x="344609" y="374644"/>
                      </a:cubicBezTo>
                      <a:cubicBezTo>
                        <a:pt x="376882" y="378230"/>
                        <a:pt x="413892" y="368192"/>
                        <a:pt x="441427" y="385402"/>
                      </a:cubicBezTo>
                      <a:cubicBezTo>
                        <a:pt x="453965" y="393238"/>
                        <a:pt x="440406" y="417306"/>
                        <a:pt x="430670" y="428433"/>
                      </a:cubicBezTo>
                      <a:cubicBezTo>
                        <a:pt x="413642" y="447893"/>
                        <a:pt x="391937" y="469945"/>
                        <a:pt x="366124" y="471463"/>
                      </a:cubicBezTo>
                      <a:lnTo>
                        <a:pt x="183244" y="482221"/>
                      </a:lnTo>
                      <a:cubicBezTo>
                        <a:pt x="108329" y="507191"/>
                        <a:pt x="188523" y="475115"/>
                        <a:pt x="129456" y="514494"/>
                      </a:cubicBezTo>
                      <a:cubicBezTo>
                        <a:pt x="102872" y="532217"/>
                        <a:pt x="82837" y="537205"/>
                        <a:pt x="54152" y="546767"/>
                      </a:cubicBezTo>
                      <a:cubicBezTo>
                        <a:pt x="44459" y="556460"/>
                        <a:pt x="3360" y="593340"/>
                        <a:pt x="364" y="611313"/>
                      </a:cubicBezTo>
                      <a:cubicBezTo>
                        <a:pt x="-1500" y="622498"/>
                        <a:pt x="4038" y="634731"/>
                        <a:pt x="11121" y="643585"/>
                      </a:cubicBezTo>
                      <a:cubicBezTo>
                        <a:pt x="19198" y="653681"/>
                        <a:pt x="30495" y="664222"/>
                        <a:pt x="43394" y="665101"/>
                      </a:cubicBezTo>
                      <a:cubicBezTo>
                        <a:pt x="190118" y="675105"/>
                        <a:pt x="337437" y="672272"/>
                        <a:pt x="484458" y="675858"/>
                      </a:cubicBezTo>
                      <a:cubicBezTo>
                        <a:pt x="493316" y="720146"/>
                        <a:pt x="507333" y="759200"/>
                        <a:pt x="484458" y="804950"/>
                      </a:cubicBezTo>
                      <a:cubicBezTo>
                        <a:pt x="479387" y="815092"/>
                        <a:pt x="462608" y="811241"/>
                        <a:pt x="452185" y="815708"/>
                      </a:cubicBezTo>
                      <a:cubicBezTo>
                        <a:pt x="437445" y="822025"/>
                        <a:pt x="423894" y="830906"/>
                        <a:pt x="409154" y="837223"/>
                      </a:cubicBezTo>
                      <a:cubicBezTo>
                        <a:pt x="350470" y="862373"/>
                        <a:pt x="293494" y="853937"/>
                        <a:pt x="226274" y="858738"/>
                      </a:cubicBezTo>
                      <a:cubicBezTo>
                        <a:pt x="215516" y="862324"/>
                        <a:pt x="204143" y="864425"/>
                        <a:pt x="194001" y="869496"/>
                      </a:cubicBezTo>
                      <a:cubicBezTo>
                        <a:pt x="167953" y="882520"/>
                        <a:pt x="117286" y="926107"/>
                        <a:pt x="107940" y="944800"/>
                      </a:cubicBezTo>
                      <a:lnTo>
                        <a:pt x="86425" y="987830"/>
                      </a:lnTo>
                      <a:cubicBezTo>
                        <a:pt x="86430" y="987855"/>
                        <a:pt x="96437" y="1073385"/>
                        <a:pt x="118698" y="1073891"/>
                      </a:cubicBezTo>
                      <a:cubicBezTo>
                        <a:pt x="269437" y="1077317"/>
                        <a:pt x="570519" y="1052376"/>
                        <a:pt x="570519" y="1052376"/>
                      </a:cubicBezTo>
                      <a:cubicBezTo>
                        <a:pt x="656580" y="1055962"/>
                        <a:pt x="743094" y="1053622"/>
                        <a:pt x="828703" y="1063134"/>
                      </a:cubicBezTo>
                      <a:cubicBezTo>
                        <a:pt x="841553" y="1064562"/>
                        <a:pt x="854124" y="1073685"/>
                        <a:pt x="860976" y="1084649"/>
                      </a:cubicBezTo>
                      <a:cubicBezTo>
                        <a:pt x="872996" y="1103881"/>
                        <a:pt x="875319" y="1127680"/>
                        <a:pt x="882491" y="1149195"/>
                      </a:cubicBezTo>
                      <a:cubicBezTo>
                        <a:pt x="886579" y="1161461"/>
                        <a:pt x="896834" y="1170710"/>
                        <a:pt x="904006" y="1181468"/>
                      </a:cubicBezTo>
                      <a:cubicBezTo>
                        <a:pt x="911178" y="1217327"/>
                        <a:pt x="913957" y="1254352"/>
                        <a:pt x="925521" y="1289044"/>
                      </a:cubicBezTo>
                      <a:cubicBezTo>
                        <a:pt x="929107" y="1299802"/>
                        <a:pt x="930445" y="1311593"/>
                        <a:pt x="936279" y="1321317"/>
                      </a:cubicBezTo>
                      <a:cubicBezTo>
                        <a:pt x="941497" y="1330014"/>
                        <a:pt x="951458" y="1334913"/>
                        <a:pt x="957794" y="1342833"/>
                      </a:cubicBezTo>
                      <a:cubicBezTo>
                        <a:pt x="965871" y="1352929"/>
                        <a:pt x="972138" y="1364348"/>
                        <a:pt x="979310" y="1375105"/>
                      </a:cubicBezTo>
                      <a:cubicBezTo>
                        <a:pt x="995569" y="1440145"/>
                        <a:pt x="985389" y="1404100"/>
                        <a:pt x="1011583" y="1482682"/>
                      </a:cubicBezTo>
                      <a:cubicBezTo>
                        <a:pt x="1015169" y="1493440"/>
                        <a:pt x="1014322" y="1506937"/>
                        <a:pt x="1022340" y="1514955"/>
                      </a:cubicBezTo>
                      <a:lnTo>
                        <a:pt x="1043856" y="1536470"/>
                      </a:lnTo>
                      <a:cubicBezTo>
                        <a:pt x="1047442" y="1547228"/>
                        <a:pt x="1048323" y="1559308"/>
                        <a:pt x="1054613" y="1568743"/>
                      </a:cubicBezTo>
                      <a:cubicBezTo>
                        <a:pt x="1077636" y="1603278"/>
                        <a:pt x="1085324" y="1600495"/>
                        <a:pt x="1119159" y="1611774"/>
                      </a:cubicBezTo>
                      <a:cubicBezTo>
                        <a:pt x="1129917" y="1622532"/>
                        <a:pt x="1138773" y="1635608"/>
                        <a:pt x="1151432" y="1644047"/>
                      </a:cubicBezTo>
                      <a:cubicBezTo>
                        <a:pt x="1160867" y="1650337"/>
                        <a:pt x="1174478" y="1648213"/>
                        <a:pt x="1183705" y="1654804"/>
                      </a:cubicBezTo>
                      <a:cubicBezTo>
                        <a:pt x="1200212" y="1666594"/>
                        <a:pt x="1207492" y="1691420"/>
                        <a:pt x="1226736" y="1697835"/>
                      </a:cubicBezTo>
                      <a:cubicBezTo>
                        <a:pt x="1237494" y="1701421"/>
                        <a:pt x="1248867" y="1703522"/>
                        <a:pt x="1259009" y="1708593"/>
                      </a:cubicBezTo>
                      <a:cubicBezTo>
                        <a:pt x="1270573" y="1714375"/>
                        <a:pt x="1279175" y="1725569"/>
                        <a:pt x="1291281" y="1730108"/>
                      </a:cubicBezTo>
                      <a:cubicBezTo>
                        <a:pt x="1308402" y="1736528"/>
                        <a:pt x="1327140" y="1737279"/>
                        <a:pt x="1345070" y="1740865"/>
                      </a:cubicBezTo>
                      <a:cubicBezTo>
                        <a:pt x="1352242" y="1748037"/>
                        <a:pt x="1358793" y="1755888"/>
                        <a:pt x="1366585" y="1762381"/>
                      </a:cubicBezTo>
                      <a:cubicBezTo>
                        <a:pt x="1380359" y="1773859"/>
                        <a:pt x="1398138" y="1780880"/>
                        <a:pt x="1409616" y="1794654"/>
                      </a:cubicBezTo>
                      <a:cubicBezTo>
                        <a:pt x="1416875" y="1803365"/>
                        <a:pt x="1413289" y="1818072"/>
                        <a:pt x="1420373" y="1826927"/>
                      </a:cubicBezTo>
                      <a:cubicBezTo>
                        <a:pt x="1430510" y="1839598"/>
                        <a:pt x="1485089" y="1864663"/>
                        <a:pt x="1495677" y="1869957"/>
                      </a:cubicBezTo>
                      <a:cubicBezTo>
                        <a:pt x="1530842" y="1975459"/>
                        <a:pt x="1473831" y="1826432"/>
                        <a:pt x="1538707" y="1923745"/>
                      </a:cubicBezTo>
                      <a:cubicBezTo>
                        <a:pt x="1546908" y="1936047"/>
                        <a:pt x="1545403" y="1952560"/>
                        <a:pt x="1549465" y="1966776"/>
                      </a:cubicBezTo>
                      <a:cubicBezTo>
                        <a:pt x="1552580" y="1977679"/>
                        <a:pt x="1553933" y="1989614"/>
                        <a:pt x="1560223" y="1999049"/>
                      </a:cubicBezTo>
                      <a:cubicBezTo>
                        <a:pt x="1576790" y="2023899"/>
                        <a:pt x="1600955" y="2036961"/>
                        <a:pt x="1624769" y="2052837"/>
                      </a:cubicBezTo>
                      <a:cubicBezTo>
                        <a:pt x="1631941" y="2063595"/>
                        <a:pt x="1640502" y="2073546"/>
                        <a:pt x="1646284" y="2085110"/>
                      </a:cubicBezTo>
                      <a:cubicBezTo>
                        <a:pt x="1651355" y="2095252"/>
                        <a:pt x="1651207" y="2107659"/>
                        <a:pt x="1657041" y="2117383"/>
                      </a:cubicBezTo>
                      <a:cubicBezTo>
                        <a:pt x="1662259" y="2126080"/>
                        <a:pt x="1672221" y="2130978"/>
                        <a:pt x="1678557" y="2138898"/>
                      </a:cubicBezTo>
                      <a:cubicBezTo>
                        <a:pt x="1686634" y="2148994"/>
                        <a:pt x="1694290" y="2159607"/>
                        <a:pt x="1700072" y="2171171"/>
                      </a:cubicBezTo>
                      <a:cubicBezTo>
                        <a:pt x="1705143" y="2181313"/>
                        <a:pt x="1704026" y="2194372"/>
                        <a:pt x="1710830" y="2203444"/>
                      </a:cubicBezTo>
                      <a:cubicBezTo>
                        <a:pt x="1726044" y="2223729"/>
                        <a:pt x="1746688" y="2239303"/>
                        <a:pt x="1764618" y="2257233"/>
                      </a:cubicBezTo>
                      <a:cubicBezTo>
                        <a:pt x="1804908" y="2297523"/>
                        <a:pt x="1782460" y="2284694"/>
                        <a:pt x="1829164" y="2300263"/>
                      </a:cubicBezTo>
                      <a:cubicBezTo>
                        <a:pt x="1838914" y="2307576"/>
                        <a:pt x="1888733" y="2346184"/>
                        <a:pt x="1904467" y="2354051"/>
                      </a:cubicBezTo>
                      <a:cubicBezTo>
                        <a:pt x="1914609" y="2359122"/>
                        <a:pt x="1925982" y="2361223"/>
                        <a:pt x="1936740" y="2364809"/>
                      </a:cubicBezTo>
                      <a:cubicBezTo>
                        <a:pt x="1943912" y="2371981"/>
                        <a:pt x="1949184" y="2381788"/>
                        <a:pt x="1958256" y="2386324"/>
                      </a:cubicBezTo>
                      <a:cubicBezTo>
                        <a:pt x="2005513" y="2409953"/>
                        <a:pt x="2046573" y="2411236"/>
                        <a:pt x="2098105" y="2418597"/>
                      </a:cubicBezTo>
                      <a:cubicBezTo>
                        <a:pt x="2168540" y="2446772"/>
                        <a:pt x="2132582" y="2440113"/>
                        <a:pt x="2205681" y="2440113"/>
                      </a:cubicBezTo>
                    </a:path>
                  </a:pathLst>
                </a:cu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" name="Freeform 12"/>
                <p:cNvSpPr/>
                <p:nvPr/>
              </p:nvSpPr>
              <p:spPr>
                <a:xfrm>
                  <a:off x="3184264" y="1495313"/>
                  <a:ext cx="1226371" cy="1183341"/>
                </a:xfrm>
                <a:custGeom>
                  <a:avLst/>
                  <a:gdLst>
                    <a:gd name="connsiteX0" fmla="*/ 0 w 1226371"/>
                    <a:gd name="connsiteY0" fmla="*/ 21515 h 1183341"/>
                    <a:gd name="connsiteX1" fmla="*/ 64545 w 1226371"/>
                    <a:gd name="connsiteY1" fmla="*/ 10758 h 1183341"/>
                    <a:gd name="connsiteX2" fmla="*/ 107576 w 1226371"/>
                    <a:gd name="connsiteY2" fmla="*/ 0 h 1183341"/>
                    <a:gd name="connsiteX3" fmla="*/ 419548 w 1226371"/>
                    <a:gd name="connsiteY3" fmla="*/ 10758 h 1183341"/>
                    <a:gd name="connsiteX4" fmla="*/ 527124 w 1226371"/>
                    <a:gd name="connsiteY4" fmla="*/ 32273 h 1183341"/>
                    <a:gd name="connsiteX5" fmla="*/ 559397 w 1226371"/>
                    <a:gd name="connsiteY5" fmla="*/ 43031 h 1183341"/>
                    <a:gd name="connsiteX6" fmla="*/ 602428 w 1226371"/>
                    <a:gd name="connsiteY6" fmla="*/ 53788 h 1183341"/>
                    <a:gd name="connsiteX7" fmla="*/ 634701 w 1226371"/>
                    <a:gd name="connsiteY7" fmla="*/ 75303 h 1183341"/>
                    <a:gd name="connsiteX8" fmla="*/ 720762 w 1226371"/>
                    <a:gd name="connsiteY8" fmla="*/ 150607 h 1183341"/>
                    <a:gd name="connsiteX9" fmla="*/ 763792 w 1226371"/>
                    <a:gd name="connsiteY9" fmla="*/ 215153 h 1183341"/>
                    <a:gd name="connsiteX10" fmla="*/ 774550 w 1226371"/>
                    <a:gd name="connsiteY10" fmla="*/ 247426 h 1183341"/>
                    <a:gd name="connsiteX11" fmla="*/ 806823 w 1226371"/>
                    <a:gd name="connsiteY11" fmla="*/ 268941 h 1183341"/>
                    <a:gd name="connsiteX12" fmla="*/ 817581 w 1226371"/>
                    <a:gd name="connsiteY12" fmla="*/ 301214 h 1183341"/>
                    <a:gd name="connsiteX13" fmla="*/ 871369 w 1226371"/>
                    <a:gd name="connsiteY13" fmla="*/ 355002 h 1183341"/>
                    <a:gd name="connsiteX14" fmla="*/ 903642 w 1226371"/>
                    <a:gd name="connsiteY14" fmla="*/ 462579 h 1183341"/>
                    <a:gd name="connsiteX15" fmla="*/ 914400 w 1226371"/>
                    <a:gd name="connsiteY15" fmla="*/ 806823 h 1183341"/>
                    <a:gd name="connsiteX16" fmla="*/ 935915 w 1226371"/>
                    <a:gd name="connsiteY16" fmla="*/ 871369 h 1183341"/>
                    <a:gd name="connsiteX17" fmla="*/ 957430 w 1226371"/>
                    <a:gd name="connsiteY17" fmla="*/ 1011219 h 1183341"/>
                    <a:gd name="connsiteX18" fmla="*/ 1032734 w 1226371"/>
                    <a:gd name="connsiteY18" fmla="*/ 1097280 h 1183341"/>
                    <a:gd name="connsiteX19" fmla="*/ 1065007 w 1226371"/>
                    <a:gd name="connsiteY19" fmla="*/ 1108038 h 1183341"/>
                    <a:gd name="connsiteX20" fmla="*/ 1097280 w 1226371"/>
                    <a:gd name="connsiteY20" fmla="*/ 1129553 h 1183341"/>
                    <a:gd name="connsiteX21" fmla="*/ 1129552 w 1226371"/>
                    <a:gd name="connsiteY21" fmla="*/ 1140311 h 1183341"/>
                    <a:gd name="connsiteX22" fmla="*/ 1161825 w 1226371"/>
                    <a:gd name="connsiteY22" fmla="*/ 1161826 h 1183341"/>
                    <a:gd name="connsiteX23" fmla="*/ 1204856 w 1226371"/>
                    <a:gd name="connsiteY23" fmla="*/ 1172583 h 1183341"/>
                    <a:gd name="connsiteX24" fmla="*/ 1226371 w 1226371"/>
                    <a:gd name="connsiteY24" fmla="*/ 1183341 h 11833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226371" h="1183341">
                      <a:moveTo>
                        <a:pt x="0" y="21515"/>
                      </a:moveTo>
                      <a:cubicBezTo>
                        <a:pt x="21515" y="17929"/>
                        <a:pt x="43157" y="15036"/>
                        <a:pt x="64545" y="10758"/>
                      </a:cubicBezTo>
                      <a:cubicBezTo>
                        <a:pt x="79043" y="7858"/>
                        <a:pt x="92791" y="0"/>
                        <a:pt x="107576" y="0"/>
                      </a:cubicBezTo>
                      <a:cubicBezTo>
                        <a:pt x="211628" y="0"/>
                        <a:pt x="315557" y="7172"/>
                        <a:pt x="419548" y="10758"/>
                      </a:cubicBezTo>
                      <a:cubicBezTo>
                        <a:pt x="492464" y="35062"/>
                        <a:pt x="403503" y="7548"/>
                        <a:pt x="527124" y="32273"/>
                      </a:cubicBezTo>
                      <a:cubicBezTo>
                        <a:pt x="538243" y="34497"/>
                        <a:pt x="548494" y="39916"/>
                        <a:pt x="559397" y="43031"/>
                      </a:cubicBezTo>
                      <a:cubicBezTo>
                        <a:pt x="573613" y="47093"/>
                        <a:pt x="588084" y="50202"/>
                        <a:pt x="602428" y="53788"/>
                      </a:cubicBezTo>
                      <a:cubicBezTo>
                        <a:pt x="613186" y="60960"/>
                        <a:pt x="624971" y="66789"/>
                        <a:pt x="634701" y="75303"/>
                      </a:cubicBezTo>
                      <a:cubicBezTo>
                        <a:pt x="735389" y="163406"/>
                        <a:pt x="648138" y="102192"/>
                        <a:pt x="720762" y="150607"/>
                      </a:cubicBezTo>
                      <a:cubicBezTo>
                        <a:pt x="735105" y="172122"/>
                        <a:pt x="755615" y="190622"/>
                        <a:pt x="763792" y="215153"/>
                      </a:cubicBezTo>
                      <a:cubicBezTo>
                        <a:pt x="767378" y="225911"/>
                        <a:pt x="767466" y="238571"/>
                        <a:pt x="774550" y="247426"/>
                      </a:cubicBezTo>
                      <a:cubicBezTo>
                        <a:pt x="782627" y="257522"/>
                        <a:pt x="796065" y="261769"/>
                        <a:pt x="806823" y="268941"/>
                      </a:cubicBezTo>
                      <a:cubicBezTo>
                        <a:pt x="810409" y="279699"/>
                        <a:pt x="810497" y="292359"/>
                        <a:pt x="817581" y="301214"/>
                      </a:cubicBezTo>
                      <a:cubicBezTo>
                        <a:pt x="864197" y="359483"/>
                        <a:pt x="839097" y="282389"/>
                        <a:pt x="871369" y="355002"/>
                      </a:cubicBezTo>
                      <a:cubicBezTo>
                        <a:pt x="886334" y="388674"/>
                        <a:pt x="894702" y="426818"/>
                        <a:pt x="903642" y="462579"/>
                      </a:cubicBezTo>
                      <a:cubicBezTo>
                        <a:pt x="907228" y="577327"/>
                        <a:pt x="905365" y="692375"/>
                        <a:pt x="914400" y="806823"/>
                      </a:cubicBezTo>
                      <a:cubicBezTo>
                        <a:pt x="916185" y="829432"/>
                        <a:pt x="935915" y="871369"/>
                        <a:pt x="935915" y="871369"/>
                      </a:cubicBezTo>
                      <a:cubicBezTo>
                        <a:pt x="936263" y="873803"/>
                        <a:pt x="954111" y="1002922"/>
                        <a:pt x="957430" y="1011219"/>
                      </a:cubicBezTo>
                      <a:cubicBezTo>
                        <a:pt x="962792" y="1024623"/>
                        <a:pt x="1021242" y="1093449"/>
                        <a:pt x="1032734" y="1097280"/>
                      </a:cubicBezTo>
                      <a:cubicBezTo>
                        <a:pt x="1043492" y="1100866"/>
                        <a:pt x="1054865" y="1102967"/>
                        <a:pt x="1065007" y="1108038"/>
                      </a:cubicBezTo>
                      <a:cubicBezTo>
                        <a:pt x="1076571" y="1113820"/>
                        <a:pt x="1085716" y="1123771"/>
                        <a:pt x="1097280" y="1129553"/>
                      </a:cubicBezTo>
                      <a:cubicBezTo>
                        <a:pt x="1107422" y="1134624"/>
                        <a:pt x="1119410" y="1135240"/>
                        <a:pt x="1129552" y="1140311"/>
                      </a:cubicBezTo>
                      <a:cubicBezTo>
                        <a:pt x="1141116" y="1146093"/>
                        <a:pt x="1149941" y="1156733"/>
                        <a:pt x="1161825" y="1161826"/>
                      </a:cubicBezTo>
                      <a:cubicBezTo>
                        <a:pt x="1175415" y="1167650"/>
                        <a:pt x="1190830" y="1167908"/>
                        <a:pt x="1204856" y="1172583"/>
                      </a:cubicBezTo>
                      <a:cubicBezTo>
                        <a:pt x="1212463" y="1175119"/>
                        <a:pt x="1219199" y="1179755"/>
                        <a:pt x="1226371" y="1183341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Freeform 23"/>
                <p:cNvSpPr/>
                <p:nvPr/>
              </p:nvSpPr>
              <p:spPr>
                <a:xfrm>
                  <a:off x="3195021" y="1893346"/>
                  <a:ext cx="1054250" cy="1086522"/>
                </a:xfrm>
                <a:custGeom>
                  <a:avLst/>
                  <a:gdLst>
                    <a:gd name="connsiteX0" fmla="*/ 0 w 1054250"/>
                    <a:gd name="connsiteY0" fmla="*/ 0 h 1086522"/>
                    <a:gd name="connsiteX1" fmla="*/ 279699 w 1054250"/>
                    <a:gd name="connsiteY1" fmla="*/ 10758 h 1086522"/>
                    <a:gd name="connsiteX2" fmla="*/ 301214 w 1054250"/>
                    <a:gd name="connsiteY2" fmla="*/ 43030 h 1086522"/>
                    <a:gd name="connsiteX3" fmla="*/ 355003 w 1054250"/>
                    <a:gd name="connsiteY3" fmla="*/ 96819 h 1086522"/>
                    <a:gd name="connsiteX4" fmla="*/ 376518 w 1054250"/>
                    <a:gd name="connsiteY4" fmla="*/ 129092 h 1086522"/>
                    <a:gd name="connsiteX5" fmla="*/ 430306 w 1054250"/>
                    <a:gd name="connsiteY5" fmla="*/ 193638 h 1086522"/>
                    <a:gd name="connsiteX6" fmla="*/ 451821 w 1054250"/>
                    <a:gd name="connsiteY6" fmla="*/ 268941 h 1086522"/>
                    <a:gd name="connsiteX7" fmla="*/ 473337 w 1054250"/>
                    <a:gd name="connsiteY7" fmla="*/ 301214 h 1086522"/>
                    <a:gd name="connsiteX8" fmla="*/ 484094 w 1054250"/>
                    <a:gd name="connsiteY8" fmla="*/ 570155 h 1086522"/>
                    <a:gd name="connsiteX9" fmla="*/ 494852 w 1054250"/>
                    <a:gd name="connsiteY9" fmla="*/ 602428 h 1086522"/>
                    <a:gd name="connsiteX10" fmla="*/ 537883 w 1054250"/>
                    <a:gd name="connsiteY10" fmla="*/ 623943 h 1086522"/>
                    <a:gd name="connsiteX11" fmla="*/ 580913 w 1054250"/>
                    <a:gd name="connsiteY11" fmla="*/ 677732 h 1086522"/>
                    <a:gd name="connsiteX12" fmla="*/ 602428 w 1054250"/>
                    <a:gd name="connsiteY12" fmla="*/ 710005 h 1086522"/>
                    <a:gd name="connsiteX13" fmla="*/ 656217 w 1054250"/>
                    <a:gd name="connsiteY13" fmla="*/ 753035 h 1086522"/>
                    <a:gd name="connsiteX14" fmla="*/ 710005 w 1054250"/>
                    <a:gd name="connsiteY14" fmla="*/ 796066 h 1086522"/>
                    <a:gd name="connsiteX15" fmla="*/ 753035 w 1054250"/>
                    <a:gd name="connsiteY15" fmla="*/ 828339 h 1086522"/>
                    <a:gd name="connsiteX16" fmla="*/ 796066 w 1054250"/>
                    <a:gd name="connsiteY16" fmla="*/ 839096 h 1086522"/>
                    <a:gd name="connsiteX17" fmla="*/ 860612 w 1054250"/>
                    <a:gd name="connsiteY17" fmla="*/ 871369 h 1086522"/>
                    <a:gd name="connsiteX18" fmla="*/ 882127 w 1054250"/>
                    <a:gd name="connsiteY18" fmla="*/ 903642 h 1086522"/>
                    <a:gd name="connsiteX19" fmla="*/ 935915 w 1054250"/>
                    <a:gd name="connsiteY19" fmla="*/ 946673 h 1086522"/>
                    <a:gd name="connsiteX20" fmla="*/ 978946 w 1054250"/>
                    <a:gd name="connsiteY20" fmla="*/ 1011219 h 1086522"/>
                    <a:gd name="connsiteX21" fmla="*/ 1054250 w 1054250"/>
                    <a:gd name="connsiteY21" fmla="*/ 1086522 h 10865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1054250" h="1086522">
                      <a:moveTo>
                        <a:pt x="0" y="0"/>
                      </a:moveTo>
                      <a:cubicBezTo>
                        <a:pt x="93233" y="3586"/>
                        <a:pt x="187335" y="-2437"/>
                        <a:pt x="279699" y="10758"/>
                      </a:cubicBezTo>
                      <a:cubicBezTo>
                        <a:pt x="292498" y="12586"/>
                        <a:pt x="292700" y="33300"/>
                        <a:pt x="301214" y="43030"/>
                      </a:cubicBezTo>
                      <a:cubicBezTo>
                        <a:pt x="317911" y="62113"/>
                        <a:pt x="340938" y="75721"/>
                        <a:pt x="355003" y="96819"/>
                      </a:cubicBezTo>
                      <a:cubicBezTo>
                        <a:pt x="362175" y="107577"/>
                        <a:pt x="368241" y="119160"/>
                        <a:pt x="376518" y="129092"/>
                      </a:cubicBezTo>
                      <a:cubicBezTo>
                        <a:pt x="445543" y="211922"/>
                        <a:pt x="376888" y="113510"/>
                        <a:pt x="430306" y="193638"/>
                      </a:cubicBezTo>
                      <a:cubicBezTo>
                        <a:pt x="433751" y="207418"/>
                        <a:pt x="444107" y="253513"/>
                        <a:pt x="451821" y="268941"/>
                      </a:cubicBezTo>
                      <a:cubicBezTo>
                        <a:pt x="457603" y="280505"/>
                        <a:pt x="466165" y="290456"/>
                        <a:pt x="473337" y="301214"/>
                      </a:cubicBezTo>
                      <a:cubicBezTo>
                        <a:pt x="476923" y="390861"/>
                        <a:pt x="477702" y="480664"/>
                        <a:pt x="484094" y="570155"/>
                      </a:cubicBezTo>
                      <a:cubicBezTo>
                        <a:pt x="484902" y="581466"/>
                        <a:pt x="486834" y="594410"/>
                        <a:pt x="494852" y="602428"/>
                      </a:cubicBezTo>
                      <a:cubicBezTo>
                        <a:pt x="506192" y="613768"/>
                        <a:pt x="523539" y="616771"/>
                        <a:pt x="537883" y="623943"/>
                      </a:cubicBezTo>
                      <a:cubicBezTo>
                        <a:pt x="558824" y="686771"/>
                        <a:pt x="532254" y="629072"/>
                        <a:pt x="580913" y="677732"/>
                      </a:cubicBezTo>
                      <a:cubicBezTo>
                        <a:pt x="590055" y="686874"/>
                        <a:pt x="594351" y="699909"/>
                        <a:pt x="602428" y="710005"/>
                      </a:cubicBezTo>
                      <a:cubicBezTo>
                        <a:pt x="619945" y="731901"/>
                        <a:pt x="632256" y="737061"/>
                        <a:pt x="656217" y="753035"/>
                      </a:cubicBezTo>
                      <a:cubicBezTo>
                        <a:pt x="697043" y="814274"/>
                        <a:pt x="654047" y="764089"/>
                        <a:pt x="710005" y="796066"/>
                      </a:cubicBezTo>
                      <a:cubicBezTo>
                        <a:pt x="725572" y="804962"/>
                        <a:pt x="736999" y="820321"/>
                        <a:pt x="753035" y="828339"/>
                      </a:cubicBezTo>
                      <a:cubicBezTo>
                        <a:pt x="766259" y="834951"/>
                        <a:pt x="781850" y="835034"/>
                        <a:pt x="796066" y="839096"/>
                      </a:cubicBezTo>
                      <a:cubicBezTo>
                        <a:pt x="835035" y="850230"/>
                        <a:pt x="825254" y="847797"/>
                        <a:pt x="860612" y="871369"/>
                      </a:cubicBezTo>
                      <a:cubicBezTo>
                        <a:pt x="867784" y="882127"/>
                        <a:pt x="874050" y="893546"/>
                        <a:pt x="882127" y="903642"/>
                      </a:cubicBezTo>
                      <a:cubicBezTo>
                        <a:pt x="899645" y="925540"/>
                        <a:pt x="911953" y="930698"/>
                        <a:pt x="935915" y="946673"/>
                      </a:cubicBezTo>
                      <a:cubicBezTo>
                        <a:pt x="950259" y="968188"/>
                        <a:pt x="960661" y="992934"/>
                        <a:pt x="978946" y="1011219"/>
                      </a:cubicBezTo>
                      <a:lnTo>
                        <a:pt x="1054250" y="1086522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488841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Defining A Class That Inherits From Another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b="1" dirty="0" smtClean="0"/>
              <a:t>Format</a:t>
            </a:r>
            <a:r>
              <a:rPr lang="en-US" altLang="en-US" sz="2400" dirty="0" smtClean="0"/>
              <a:t>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public class &lt;</a:t>
            </a:r>
            <a:r>
              <a:rPr lang="en-US" altLang="en-US" sz="1800" i="1" dirty="0" smtClean="0">
                <a:latin typeface="Consolas" pitchFamily="49" charset="0"/>
                <a:cs typeface="Consolas" pitchFamily="49" charset="0"/>
              </a:rPr>
              <a:t>Name of child class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&gt; extends &lt;</a:t>
            </a:r>
            <a:r>
              <a:rPr lang="en-US" altLang="en-US" sz="1800" i="1" dirty="0" smtClean="0">
                <a:latin typeface="Consolas" pitchFamily="49" charset="0"/>
                <a:cs typeface="Consolas" pitchFamily="49" charset="0"/>
              </a:rPr>
              <a:t>Name of parent class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&gt;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	   // Definition of child class – only what is unique to 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// this class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endParaRPr lang="en-US" altLang="en-US" sz="2000" dirty="0" smtClean="0"/>
          </a:p>
          <a:p>
            <a:pPr>
              <a:buFontTx/>
              <a:buNone/>
            </a:pPr>
            <a:r>
              <a:rPr lang="en-US" altLang="en-US" sz="2400" b="1" dirty="0" smtClean="0"/>
              <a:t>Example</a:t>
            </a:r>
            <a:r>
              <a:rPr lang="en-US" altLang="en-US" sz="2400" dirty="0" smtClean="0"/>
              <a:t>: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public class Lion </a:t>
            </a:r>
            <a:r>
              <a:rPr lang="en-US" altLang="en-US" sz="1800" b="1" dirty="0" smtClean="0">
                <a:latin typeface="Consolas" pitchFamily="49" charset="0"/>
                <a:cs typeface="Consolas" pitchFamily="49" charset="0"/>
              </a:rPr>
              <a:t>extends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Animal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public void roar() {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("</a:t>
            </a:r>
            <a:r>
              <a:rPr lang="en-US" altLang="en-US" sz="1800" dirty="0" err="1" smtClean="0">
                <a:latin typeface="Consolas" pitchFamily="49" charset="0"/>
                <a:cs typeface="Consolas" pitchFamily="49" charset="0"/>
              </a:rPr>
              <a:t>Rawr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!");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 lvl="1">
              <a:buFont typeface="Times New Roman" pitchFamily="18" charset="0"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3004315" y="2774413"/>
            <a:ext cx="5715000" cy="1825625"/>
            <a:chOff x="3124200" y="3050968"/>
            <a:chExt cx="5715000" cy="1825832"/>
          </a:xfrm>
        </p:grpSpPr>
        <p:sp>
          <p:nvSpPr>
            <p:cNvPr id="2" name="Oval 1"/>
            <p:cNvSpPr/>
            <p:nvPr/>
          </p:nvSpPr>
          <p:spPr>
            <a:xfrm>
              <a:off x="3124200" y="4495757"/>
              <a:ext cx="1981200" cy="381043"/>
            </a:xfrm>
            <a:prstGeom prst="ellipse">
              <a:avLst/>
            </a:prstGeom>
            <a:solidFill>
              <a:srgbClr val="CC3300">
                <a:alpha val="26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4" name="Straight Arrow Connector 3"/>
            <p:cNvCxnSpPr/>
            <p:nvPr/>
          </p:nvCxnSpPr>
          <p:spPr>
            <a:xfrm flipH="1">
              <a:off x="4800600" y="3886088"/>
              <a:ext cx="762000" cy="609669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442" name="TextBox 4"/>
            <p:cNvSpPr txBox="1">
              <a:spLocks noChangeArrowheads="1"/>
            </p:cNvSpPr>
            <p:nvPr/>
          </p:nvSpPr>
          <p:spPr bwMode="auto">
            <a:xfrm>
              <a:off x="5562600" y="3050968"/>
              <a:ext cx="3276600" cy="13235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dirty="0">
                  <a:solidFill>
                    <a:srgbClr val="FF0000"/>
                  </a:solidFill>
                </a:rPr>
                <a:t>This means that a </a:t>
              </a:r>
              <a:r>
                <a:rPr lang="en-US" altLang="en-US" sz="2000" dirty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Lion</a:t>
              </a:r>
              <a:r>
                <a:rPr lang="en-US" altLang="en-US" sz="2000" dirty="0">
                  <a:solidFill>
                    <a:srgbClr val="FF0000"/>
                  </a:solidFill>
                </a:rPr>
                <a:t> object </a:t>
              </a:r>
              <a:r>
                <a:rPr lang="en-US" altLang="en-US" sz="2000" dirty="0" smtClean="0">
                  <a:solidFill>
                    <a:srgbClr val="FF0000"/>
                  </a:solidFill>
                </a:rPr>
                <a:t>AUTOMATICALLY has </a:t>
              </a:r>
              <a:r>
                <a:rPr lang="en-US" altLang="en-US" sz="2000" dirty="0">
                  <a:solidFill>
                    <a:srgbClr val="FF0000"/>
                  </a:solidFill>
                </a:rPr>
                <a:t>all the capabilities of an </a:t>
              </a:r>
              <a:r>
                <a:rPr lang="en-US" altLang="en-US" sz="2000" dirty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Animal</a:t>
              </a:r>
              <a:r>
                <a:rPr lang="en-US" altLang="en-US" sz="2000" dirty="0">
                  <a:solidFill>
                    <a:srgbClr val="FF0000"/>
                  </a:solidFill>
                </a:rPr>
                <a:t> object</a:t>
              </a:r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5534828" y="4464050"/>
            <a:ext cx="2857500" cy="1631950"/>
            <a:chOff x="5549900" y="4746992"/>
            <a:chExt cx="2857500" cy="1631216"/>
          </a:xfrm>
        </p:grpSpPr>
        <p:sp>
          <p:nvSpPr>
            <p:cNvPr id="7" name="Right Brace 6"/>
            <p:cNvSpPr/>
            <p:nvPr/>
          </p:nvSpPr>
          <p:spPr>
            <a:xfrm>
              <a:off x="5549900" y="5029440"/>
              <a:ext cx="393700" cy="1066320"/>
            </a:xfrm>
            <a:prstGeom prst="rightBrac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439" name="TextBox 7"/>
            <p:cNvSpPr txBox="1">
              <a:spLocks noChangeArrowheads="1"/>
            </p:cNvSpPr>
            <p:nvPr/>
          </p:nvSpPr>
          <p:spPr bwMode="auto">
            <a:xfrm>
              <a:off x="5969000" y="4746992"/>
              <a:ext cx="2438400" cy="1631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solidFill>
                    <a:srgbClr val="FF0000"/>
                  </a:solidFill>
                </a:rPr>
                <a:t>The only attributes and methods that need to be specified are the ones unique to a lion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6037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Java Interfaces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Similar to a class</a:t>
            </a:r>
          </a:p>
          <a:p>
            <a:r>
              <a:rPr lang="en-US" altLang="en-US" sz="2400" dirty="0" smtClean="0"/>
              <a:t>Provides a design guide rather than implementation details</a:t>
            </a:r>
          </a:p>
          <a:p>
            <a:r>
              <a:rPr lang="en-US" altLang="en-US" sz="2400" dirty="0" smtClean="0"/>
              <a:t>Specifies what methods should be implemented but not how</a:t>
            </a:r>
          </a:p>
          <a:p>
            <a:pPr lvl="1"/>
            <a:r>
              <a:rPr lang="en-US" altLang="en-US" sz="2000" dirty="0" smtClean="0"/>
              <a:t>An important design tool: Agreement for the interfaces should occur very early before program code has been written.</a:t>
            </a:r>
          </a:p>
          <a:p>
            <a:pPr lvl="1"/>
            <a:r>
              <a:rPr lang="en-US" altLang="en-US" sz="2000" dirty="0" smtClean="0"/>
              <a:t>(Specify the signature of methods so each part of the project can proceed with minimal coupling between classes).</a:t>
            </a:r>
          </a:p>
          <a:p>
            <a:pPr lvl="1"/>
            <a:r>
              <a:rPr lang="en-US" altLang="en-US" sz="2000" dirty="0" smtClean="0"/>
              <a:t>Changing the method body rather than the method signature won’t ‘break’ code.</a:t>
            </a:r>
          </a:p>
          <a:p>
            <a:r>
              <a:rPr lang="en-US" altLang="en-US" sz="2400" dirty="0" smtClean="0"/>
              <a:t>It’s a design tool </a:t>
            </a:r>
            <a:r>
              <a:rPr lang="en-US" altLang="en-US" sz="2400" smtClean="0"/>
              <a:t>so interfaces </a:t>
            </a:r>
            <a:r>
              <a:rPr lang="en-US" altLang="en-US" sz="2400" dirty="0" smtClean="0"/>
              <a:t>cannot be instantiated</a:t>
            </a:r>
          </a:p>
          <a:p>
            <a:pPr lvl="1"/>
            <a:r>
              <a:rPr lang="en-US" altLang="en-US" sz="2000" dirty="0" smtClean="0"/>
              <a:t>Q: What if one could </a:t>
            </a:r>
            <a:r>
              <a:rPr lang="en-US" altLang="en-US" sz="2000" smtClean="0"/>
              <a:t>instantiate an interface </a:t>
            </a:r>
            <a:r>
              <a:rPr lang="en-US" altLang="en-US" sz="2000" dirty="0" smtClean="0"/>
              <a:t>directly?</a:t>
            </a:r>
          </a:p>
          <a:p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942653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4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4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54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79" grpId="0" uiExpand="1" build="p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Interfaces: Format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b="1" dirty="0" smtClean="0"/>
              <a:t>Format for defining an interface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	public interface &lt;</a:t>
            </a:r>
            <a:r>
              <a:rPr lang="en-US" altLang="en-US" sz="1800" i="1" dirty="0" smtClean="0">
                <a:latin typeface="Consolas" pitchFamily="49" charset="0"/>
                <a:cs typeface="Consolas" pitchFamily="49" charset="0"/>
              </a:rPr>
              <a:t>name of interface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&gt;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	{</a:t>
            </a:r>
          </a:p>
          <a:p>
            <a:pPr>
              <a:buFontTx/>
              <a:buNone/>
            </a:pPr>
            <a:r>
              <a:rPr lang="en-US" altLang="en-US" sz="1800" i="1" dirty="0" smtClean="0">
                <a:latin typeface="Consolas" pitchFamily="49" charset="0"/>
                <a:cs typeface="Consolas" pitchFamily="49" charset="0"/>
              </a:rPr>
              <a:t>	     constants</a:t>
            </a:r>
          </a:p>
          <a:p>
            <a:pPr>
              <a:buFontTx/>
              <a:buNone/>
            </a:pPr>
            <a:r>
              <a:rPr lang="en-US" altLang="en-US" sz="1800" i="1" dirty="0" smtClean="0">
                <a:latin typeface="Consolas" pitchFamily="49" charset="0"/>
                <a:cs typeface="Consolas" pitchFamily="49" charset="0"/>
              </a:rPr>
              <a:t>	     methods </a:t>
            </a:r>
            <a:r>
              <a:rPr lang="en-US" altLang="en-US" sz="1800" b="1" i="1" dirty="0" smtClean="0">
                <a:latin typeface="Consolas" pitchFamily="49" charset="0"/>
                <a:cs typeface="Consolas" pitchFamily="49" charset="0"/>
              </a:rPr>
              <a:t>to be</a:t>
            </a:r>
            <a:r>
              <a:rPr lang="en-US" altLang="en-US" sz="1800" i="1" dirty="0" smtClean="0">
                <a:latin typeface="Consolas" pitchFamily="49" charset="0"/>
                <a:cs typeface="Consolas" pitchFamily="49" charset="0"/>
              </a:rPr>
              <a:t> implemented by the class that realizes this </a:t>
            </a:r>
          </a:p>
          <a:p>
            <a:pPr>
              <a:buFontTx/>
              <a:buNone/>
            </a:pPr>
            <a:r>
              <a:rPr lang="en-US" altLang="en-US" sz="1800" i="1" dirty="0" smtClean="0">
                <a:latin typeface="Consolas" pitchFamily="49" charset="0"/>
                <a:cs typeface="Consolas" pitchFamily="49" charset="0"/>
              </a:rPr>
              <a:t>         interface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endParaRPr lang="en-US" altLang="en-US" sz="2400" dirty="0" smtClean="0"/>
          </a:p>
          <a:p>
            <a:pPr>
              <a:buFontTx/>
              <a:buNone/>
            </a:pPr>
            <a:r>
              <a:rPr lang="en-US" altLang="en-US" sz="2400" b="1" dirty="0" smtClean="0"/>
              <a:t>Format for realizing / implementing the interface</a:t>
            </a:r>
          </a:p>
          <a:p>
            <a:pPr>
              <a:buFontTx/>
              <a:buNone/>
            </a:pPr>
            <a:r>
              <a:rPr lang="en-US" altLang="en-US" sz="2400" dirty="0" smtClean="0"/>
              <a:t>	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public class &lt;</a:t>
            </a:r>
            <a:r>
              <a:rPr lang="en-US" altLang="en-US" sz="1800" i="1" dirty="0" smtClean="0">
                <a:latin typeface="Consolas" pitchFamily="49" charset="0"/>
                <a:cs typeface="Consolas" pitchFamily="49" charset="0"/>
              </a:rPr>
              <a:t>name of class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&gt; implements &lt;</a:t>
            </a:r>
            <a:r>
              <a:rPr lang="en-US" altLang="en-US" sz="1800" i="1" dirty="0" smtClean="0">
                <a:latin typeface="Consolas" pitchFamily="49" charset="0"/>
                <a:cs typeface="Consolas" pitchFamily="49" charset="0"/>
              </a:rPr>
              <a:t>name of interface</a:t>
            </a: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&gt;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	{</a:t>
            </a:r>
          </a:p>
          <a:p>
            <a:pPr>
              <a:buFontTx/>
              <a:buNone/>
            </a:pPr>
            <a:r>
              <a:rPr lang="en-US" altLang="en-US" sz="1800" i="1" dirty="0" smtClean="0">
                <a:latin typeface="Consolas" pitchFamily="49" charset="0"/>
                <a:cs typeface="Consolas" pitchFamily="49" charset="0"/>
              </a:rPr>
              <a:t>	     attributes</a:t>
            </a:r>
          </a:p>
          <a:p>
            <a:pPr>
              <a:buFontTx/>
              <a:buNone/>
            </a:pPr>
            <a:r>
              <a:rPr lang="en-US" altLang="en-US" sz="1800" i="1" dirty="0" smtClean="0">
                <a:latin typeface="Consolas" pitchFamily="49" charset="0"/>
                <a:cs typeface="Consolas" pitchFamily="49" charset="0"/>
              </a:rPr>
              <a:t>	     methods </a:t>
            </a:r>
            <a:r>
              <a:rPr lang="en-US" altLang="en-US" sz="1800" b="1" i="1" dirty="0" smtClean="0">
                <a:latin typeface="Consolas" pitchFamily="49" charset="0"/>
                <a:cs typeface="Consolas" pitchFamily="49" charset="0"/>
              </a:rPr>
              <a:t>actually</a:t>
            </a:r>
            <a:r>
              <a:rPr lang="en-US" altLang="en-US" sz="1800" i="1" dirty="0" smtClean="0">
                <a:latin typeface="Consolas" pitchFamily="49" charset="0"/>
                <a:cs typeface="Consolas" pitchFamily="49" charset="0"/>
              </a:rPr>
              <a:t> implemented by this class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>
              <a:buFontTx/>
              <a:buNone/>
            </a:pPr>
            <a:endParaRPr lang="en-US" altLang="en-US" sz="1800" dirty="0" smtClean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941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1" grpId="0" uiExpand="1" build="p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Interfaces: A Checkers Example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-40510" y="1563687"/>
            <a:ext cx="3707635" cy="5313160"/>
            <a:chOff x="-40510" y="1563687"/>
            <a:chExt cx="3707635" cy="5313160"/>
          </a:xfrm>
        </p:grpSpPr>
        <p:sp>
          <p:nvSpPr>
            <p:cNvPr id="3" name="TextBox 2"/>
            <p:cNvSpPr txBox="1"/>
            <p:nvPr/>
          </p:nvSpPr>
          <p:spPr>
            <a:xfrm>
              <a:off x="551329" y="4697412"/>
              <a:ext cx="2447925" cy="400110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r>
                <a:rPr lang="en-US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Regular board</a:t>
              </a:r>
              <a:r>
                <a:rPr lang="en-US" sz="2000" baseline="30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US" sz="2000" baseline="30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-40510" y="1563687"/>
              <a:ext cx="3707635" cy="5313160"/>
              <a:chOff x="-40510" y="1563687"/>
              <a:chExt cx="3707635" cy="5313160"/>
            </a:xfrm>
          </p:grpSpPr>
          <p:pic>
            <p:nvPicPr>
              <p:cNvPr id="100365" name="Picture 13" descr="game of checkers">
                <a:hlinkClick r:id="rId2"/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3400" y="1563687"/>
                <a:ext cx="3133725" cy="31337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" name="Rectangle 3"/>
              <p:cNvSpPr/>
              <p:nvPr/>
            </p:nvSpPr>
            <p:spPr>
              <a:xfrm>
                <a:off x="-40510" y="6599848"/>
                <a:ext cx="267528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200" b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 From www.allaboutfungames.com)</a:t>
                </a:r>
                <a:endParaRPr lang="en-US" sz="12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11" name="Group 10"/>
          <p:cNvGrpSpPr/>
          <p:nvPr/>
        </p:nvGrpSpPr>
        <p:grpSpPr>
          <a:xfrm>
            <a:off x="4898632" y="1563687"/>
            <a:ext cx="2873767" cy="5313160"/>
            <a:chOff x="4898632" y="1563687"/>
            <a:chExt cx="2873767" cy="5313160"/>
          </a:xfrm>
        </p:grpSpPr>
        <p:grpSp>
          <p:nvGrpSpPr>
            <p:cNvPr id="8" name="Group 7"/>
            <p:cNvGrpSpPr/>
            <p:nvPr/>
          </p:nvGrpSpPr>
          <p:grpSpPr>
            <a:xfrm>
              <a:off x="4922838" y="3961231"/>
              <a:ext cx="2057400" cy="1872471"/>
              <a:chOff x="4898633" y="4811713"/>
              <a:chExt cx="2057400" cy="1872471"/>
            </a:xfrm>
          </p:grpSpPr>
          <p:sp>
            <p:nvSpPr>
              <p:cNvPr id="100359" name="Text Box 11"/>
              <p:cNvSpPr txBox="1">
                <a:spLocks noChangeArrowheads="1"/>
              </p:cNvSpPr>
              <p:nvPr/>
            </p:nvSpPr>
            <p:spPr bwMode="auto">
              <a:xfrm>
                <a:off x="4898633" y="6330241"/>
                <a:ext cx="1943100" cy="3539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</a:extLst>
            </p:spPr>
            <p:txBody>
              <a:bodyPr t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000" dirty="0">
                    <a:latin typeface="Arial" charset="0"/>
                  </a:rPr>
                  <a:t>Variant </a:t>
                </a:r>
                <a:r>
                  <a:rPr lang="en-US" altLang="en-US" sz="2000" dirty="0" smtClean="0">
                    <a:latin typeface="Arial" charset="0"/>
                  </a:rPr>
                  <a:t>rules</a:t>
                </a:r>
                <a:r>
                  <a:rPr lang="en-US" altLang="en-US" sz="2000" baseline="30000" dirty="0" smtClean="0">
                    <a:latin typeface="Arial" charset="0"/>
                  </a:rPr>
                  <a:t>2</a:t>
                </a:r>
                <a:endParaRPr lang="en-US" altLang="en-US" sz="2000" baseline="30000" dirty="0">
                  <a:latin typeface="Arial" charset="0"/>
                </a:endParaRPr>
              </a:p>
            </p:txBody>
          </p:sp>
          <p:pic>
            <p:nvPicPr>
              <p:cNvPr id="15" name="Picture 3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22838" y="4811713"/>
                <a:ext cx="2033195" cy="1543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00361" name="Text Box 8"/>
            <p:cNvSpPr txBox="1">
              <a:spLocks noChangeArrowheads="1"/>
            </p:cNvSpPr>
            <p:nvPr/>
          </p:nvSpPr>
          <p:spPr bwMode="auto">
            <a:xfrm>
              <a:off x="4898632" y="3103104"/>
              <a:ext cx="2873767" cy="353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square" t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dirty="0">
                  <a:latin typeface="Arial" charset="0"/>
                </a:rPr>
                <a:t>Regular </a:t>
              </a:r>
              <a:r>
                <a:rPr lang="en-US" altLang="en-US" sz="2000" dirty="0" smtClean="0">
                  <a:latin typeface="Arial" charset="0"/>
                </a:rPr>
                <a:t>rules</a:t>
              </a:r>
              <a:r>
                <a:rPr lang="en-US" altLang="en-US" sz="2000" baseline="30000" dirty="0" smtClean="0">
                  <a:latin typeface="Arial" charset="0"/>
                </a:rPr>
                <a:t>2</a:t>
              </a:r>
              <a:endParaRPr lang="en-US" altLang="en-US" sz="2000" baseline="30000" dirty="0">
                <a:latin typeface="Arial" charset="0"/>
              </a:endParaRPr>
            </a:p>
          </p:txBody>
        </p:sp>
        <p:pic>
          <p:nvPicPr>
            <p:cNvPr id="17" name="Picture 2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4734" r="23767"/>
            <a:stretch/>
          </p:blipFill>
          <p:spPr bwMode="auto">
            <a:xfrm>
              <a:off x="4979987" y="1563687"/>
              <a:ext cx="2057400" cy="1539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4932699" y="6599848"/>
              <a:ext cx="1981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0" dirty="0" smtClean="0"/>
                <a:t>2 Board images from “Tam”</a:t>
              </a:r>
              <a:endParaRPr lang="en-US" sz="1200" b="0" dirty="0"/>
            </a:p>
          </p:txBody>
        </p:sp>
      </p:grpSp>
    </p:spTree>
    <p:extLst>
      <p:ext uri="{BB962C8B-B14F-4D97-AF65-F5344CB8AC3E}">
        <p14:creationId xmlns:p14="http://schemas.microsoft.com/office/powerpoint/2010/main" val="1023182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Interface Board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public interface Board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static final int SIZE = 8;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   public void displayBoard();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void initializeBoard();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void movePiece();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boolean moveValid(int xSource, 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              int ySource, 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              int xDestination, 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	               int yDestination);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...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endParaRPr lang="en-US" altLang="en-US" sz="180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2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Class RegularBoard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public class RegularBoard implements Board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void displayBoard()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	...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   public void initializeBoard()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	...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80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66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Class RegularBoard (2)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void movePiece()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		// Get (x, y) coordinates for the source and destination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	if (moveValid(xS, yS, xD, yD) == true)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         </a:t>
            </a:r>
            <a:r>
              <a:rPr lang="en-US" altLang="en-US" sz="18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// Actually move the piece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	else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	   </a:t>
            </a:r>
            <a:r>
              <a:rPr lang="en-US" altLang="en-US" sz="18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// Don’t move piece and display error message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boolean </a:t>
            </a:r>
            <a:r>
              <a:rPr lang="en-US" altLang="en-US" sz="1800" b="1" i="1" smtClean="0">
                <a:latin typeface="Consolas" pitchFamily="49" charset="0"/>
                <a:cs typeface="Consolas" pitchFamily="49" charset="0"/>
              </a:rPr>
              <a:t>moveValid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(int xSource, int ySource,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                     int xDestination,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			       int yDestination)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	if (moving forward diagonally)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	    	    return(true);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	else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	    return(false);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} </a:t>
            </a:r>
            <a:r>
              <a:rPr lang="en-US" altLang="en-US" sz="18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// End of class RegularBoard</a:t>
            </a:r>
          </a:p>
          <a:p>
            <a:pPr>
              <a:lnSpc>
                <a:spcPct val="80000"/>
              </a:lnSpc>
            </a:pPr>
            <a:endParaRPr lang="en-US" altLang="en-US" sz="1800" b="1" dirty="0" smtClean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34" r="23767"/>
          <a:stretch/>
        </p:blipFill>
        <p:spPr bwMode="auto">
          <a:xfrm>
            <a:off x="5638800" y="5105400"/>
            <a:ext cx="1619250" cy="1211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728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Class VariantBoard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public class VariantBoard implements Board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void displayBoard 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...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  public void initializeBoard 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...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>
              <a:lnSpc>
                <a:spcPct val="80000"/>
              </a:lnSpc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42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Class VariantBoard (2)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void movePiece() {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	      // Get (x, y) coordinates for the source and destination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      if (moveValid (xS, yS, xD, yD) == true)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	          // Actually move the piece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      else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en-US" sz="18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          // Don’t move piece and display error message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en-US" altLang="en-US" sz="180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public boolean </a:t>
            </a:r>
            <a:r>
              <a:rPr lang="en-US" altLang="en-US" sz="1800" b="1" i="1" smtClean="0">
                <a:latin typeface="Consolas" pitchFamily="49" charset="0"/>
                <a:cs typeface="Consolas" pitchFamily="49" charset="0"/>
              </a:rPr>
              <a:t>moveValid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(int xSource, int ySource, 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                     int xDestination, 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                        int yDestination)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{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      if (moving straight-forward or straight side-ways)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	    return(true);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      else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		    return(false);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    }</a:t>
            </a:r>
          </a:p>
          <a:p>
            <a:pPr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en-US" sz="1800" smtClean="0">
                <a:latin typeface="Consolas" pitchFamily="49" charset="0"/>
                <a:cs typeface="Consolas" pitchFamily="49" charset="0"/>
              </a:rPr>
              <a:t>}  </a:t>
            </a:r>
            <a:r>
              <a:rPr lang="en-US" altLang="en-US" sz="1800" smtClean="0">
                <a:solidFill>
                  <a:srgbClr val="00B0F0"/>
                </a:solidFill>
                <a:latin typeface="Consolas" pitchFamily="49" charset="0"/>
                <a:cs typeface="Consolas" pitchFamily="49" charset="0"/>
              </a:rPr>
              <a:t>// End of class VariantBoard</a:t>
            </a:r>
            <a:endParaRPr lang="en-US" altLang="en-US" sz="1800" b="1" smtClean="0">
              <a:solidFill>
                <a:srgbClr val="00B0F0"/>
              </a:solidFill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029200"/>
            <a:ext cx="1694329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895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Interfaces: Recapping The Example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mtClean="0"/>
              <a:t>Interface </a:t>
            </a:r>
            <a:r>
              <a:rPr lang="en-US" altLang="en-US" smtClean="0">
                <a:cs typeface="Consolas" pitchFamily="49" charset="0"/>
              </a:rPr>
              <a:t>Board</a:t>
            </a:r>
          </a:p>
          <a:p>
            <a:pPr lvl="1"/>
            <a:r>
              <a:rPr lang="en-US" altLang="en-US" smtClean="0"/>
              <a:t>No state (variable data) or behavior (body of the method is empty)</a:t>
            </a:r>
          </a:p>
          <a:p>
            <a:pPr lvl="1"/>
            <a:r>
              <a:rPr lang="en-US" altLang="en-US" smtClean="0"/>
              <a:t>Specifies the behaviors that a board </a:t>
            </a:r>
            <a:r>
              <a:rPr lang="en-US" altLang="en-US" i="1" smtClean="0"/>
              <a:t>should</a:t>
            </a:r>
            <a:r>
              <a:rPr lang="en-US" altLang="en-US" smtClean="0"/>
              <a:t> exhibit e.g., clear screen</a:t>
            </a:r>
          </a:p>
          <a:p>
            <a:pPr lvl="1"/>
            <a:r>
              <a:rPr lang="en-US" altLang="en-US" smtClean="0"/>
              <a:t>This is done by listing the methods that must be implemented by classes that implement the interface.</a:t>
            </a:r>
          </a:p>
          <a:p>
            <a:r>
              <a:rPr lang="en-US" altLang="en-US" smtClean="0"/>
              <a:t>Class </a:t>
            </a:r>
            <a:r>
              <a:rPr lang="en-US" altLang="en-US" smtClean="0">
                <a:cs typeface="Consolas" pitchFamily="49" charset="0"/>
              </a:rPr>
              <a:t>RegularBoard</a:t>
            </a:r>
            <a:r>
              <a:rPr lang="en-US" altLang="en-US" smtClean="0"/>
              <a:t> and </a:t>
            </a:r>
            <a:r>
              <a:rPr lang="en-US" altLang="en-US" smtClean="0">
                <a:cs typeface="Consolas" pitchFamily="49" charset="0"/>
              </a:rPr>
              <a:t>VariantBoard</a:t>
            </a:r>
            <a:r>
              <a:rPr lang="en-US" altLang="en-US" smtClean="0"/>
              <a:t> </a:t>
            </a:r>
          </a:p>
          <a:p>
            <a:pPr lvl="1"/>
            <a:r>
              <a:rPr lang="en-US" altLang="en-US" smtClean="0"/>
              <a:t>Can have state and methods</a:t>
            </a:r>
          </a:p>
          <a:p>
            <a:pPr lvl="1"/>
            <a:r>
              <a:rPr lang="en-US" altLang="en-US" smtClean="0"/>
              <a:t>They must implement all the methods specified by the interface ‘</a:t>
            </a:r>
            <a:r>
              <a:rPr lang="en-US" altLang="en-US" smtClean="0">
                <a:cs typeface="Consolas" pitchFamily="49" charset="0"/>
              </a:rPr>
              <a:t>Board</a:t>
            </a:r>
            <a:r>
              <a:rPr lang="en-US" altLang="en-US" smtClean="0"/>
              <a:t>’ (but can also implement other methods too)</a:t>
            </a:r>
          </a:p>
          <a:p>
            <a:endParaRPr lang="en-US" altLang="en-US" sz="2000" smtClean="0"/>
          </a:p>
        </p:txBody>
      </p:sp>
    </p:spTree>
    <p:extLst>
      <p:ext uri="{BB962C8B-B14F-4D97-AF65-F5344CB8AC3E}">
        <p14:creationId xmlns:p14="http://schemas.microsoft.com/office/powerpoint/2010/main" val="2565637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7" grpId="0" build="p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Specifying Interfaces In UML</a:t>
            </a:r>
          </a:p>
        </p:txBody>
      </p:sp>
      <p:grpSp>
        <p:nvGrpSpPr>
          <p:cNvPr id="107523" name="Group 4"/>
          <p:cNvGrpSpPr>
            <a:grpSpLocks/>
          </p:cNvGrpSpPr>
          <p:nvPr/>
        </p:nvGrpSpPr>
        <p:grpSpPr bwMode="auto">
          <a:xfrm>
            <a:off x="2771775" y="1681163"/>
            <a:ext cx="3744913" cy="1512887"/>
            <a:chOff x="1655" y="1933"/>
            <a:chExt cx="2359" cy="953"/>
          </a:xfrm>
        </p:grpSpPr>
        <p:sp>
          <p:nvSpPr>
            <p:cNvPr id="107531" name="Rectangle 5"/>
            <p:cNvSpPr>
              <a:spLocks noChangeArrowheads="1"/>
            </p:cNvSpPr>
            <p:nvPr/>
          </p:nvSpPr>
          <p:spPr bwMode="auto">
            <a:xfrm>
              <a:off x="1655" y="1933"/>
              <a:ext cx="2359" cy="953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dirty="0">
                  <a:latin typeface="Arial" charset="0"/>
                </a:rPr>
                <a:t>&lt;&lt; interface &gt;&gt;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i="1" dirty="0">
                  <a:latin typeface="Arial" charset="0"/>
                </a:rPr>
                <a:t>Interface name</a:t>
              </a:r>
            </a:p>
          </p:txBody>
        </p:sp>
        <p:sp>
          <p:nvSpPr>
            <p:cNvPr id="107532" name="Text Box 6"/>
            <p:cNvSpPr txBox="1">
              <a:spLocks noChangeArrowheads="1"/>
            </p:cNvSpPr>
            <p:nvPr/>
          </p:nvSpPr>
          <p:spPr bwMode="auto">
            <a:xfrm>
              <a:off x="1655" y="2478"/>
              <a:ext cx="231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charset="0"/>
                </a:rPr>
                <a:t>method specification</a:t>
              </a:r>
            </a:p>
          </p:txBody>
        </p:sp>
        <p:sp>
          <p:nvSpPr>
            <p:cNvPr id="107533" name="Line 7"/>
            <p:cNvSpPr>
              <a:spLocks noChangeShapeType="1"/>
            </p:cNvSpPr>
            <p:nvPr/>
          </p:nvSpPr>
          <p:spPr bwMode="auto">
            <a:xfrm>
              <a:off x="1655" y="2478"/>
              <a:ext cx="235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7524" name="Group 8"/>
          <p:cNvGrpSpPr>
            <a:grpSpLocks/>
          </p:cNvGrpSpPr>
          <p:nvPr/>
        </p:nvGrpSpPr>
        <p:grpSpPr bwMode="auto">
          <a:xfrm>
            <a:off x="2771775" y="3913188"/>
            <a:ext cx="3816350" cy="865187"/>
            <a:chOff x="1655" y="3248"/>
            <a:chExt cx="2404" cy="545"/>
          </a:xfrm>
        </p:grpSpPr>
        <p:sp>
          <p:nvSpPr>
            <p:cNvPr id="107528" name="Rectangle 9"/>
            <p:cNvSpPr>
              <a:spLocks noChangeArrowheads="1"/>
            </p:cNvSpPr>
            <p:nvPr/>
          </p:nvSpPr>
          <p:spPr bwMode="auto">
            <a:xfrm>
              <a:off x="1655" y="3248"/>
              <a:ext cx="2404" cy="545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i="1">
                  <a:latin typeface="Arial" charset="0"/>
                </a:rPr>
                <a:t>Class name</a:t>
              </a:r>
            </a:p>
          </p:txBody>
        </p:sp>
        <p:sp>
          <p:nvSpPr>
            <p:cNvPr id="107529" name="Text Box 10"/>
            <p:cNvSpPr txBox="1">
              <a:spLocks noChangeArrowheads="1"/>
            </p:cNvSpPr>
            <p:nvPr/>
          </p:nvSpPr>
          <p:spPr bwMode="auto">
            <a:xfrm>
              <a:off x="1701" y="3475"/>
              <a:ext cx="235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charset="0"/>
                </a:rPr>
                <a:t>method implementation</a:t>
              </a:r>
            </a:p>
          </p:txBody>
        </p:sp>
        <p:sp>
          <p:nvSpPr>
            <p:cNvPr id="107530" name="Line 11"/>
            <p:cNvSpPr>
              <a:spLocks noChangeShapeType="1"/>
            </p:cNvSpPr>
            <p:nvPr/>
          </p:nvSpPr>
          <p:spPr bwMode="auto">
            <a:xfrm>
              <a:off x="1655" y="3475"/>
              <a:ext cx="24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7525" name="AutoShape 12"/>
          <p:cNvSpPr>
            <a:spLocks noChangeArrowheads="1"/>
          </p:cNvSpPr>
          <p:nvPr/>
        </p:nvSpPr>
        <p:spPr bwMode="auto">
          <a:xfrm>
            <a:off x="4427538" y="3192463"/>
            <a:ext cx="574675" cy="287337"/>
          </a:xfrm>
          <a:prstGeom prst="triangle">
            <a:avLst>
              <a:gd name="adj" fmla="val 50000"/>
            </a:avLst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400">
              <a:latin typeface="Arial" charset="0"/>
            </a:endParaRPr>
          </a:p>
        </p:txBody>
      </p:sp>
      <p:sp>
        <p:nvSpPr>
          <p:cNvPr id="107526" name="Line 13"/>
          <p:cNvSpPr>
            <a:spLocks noChangeShapeType="1"/>
          </p:cNvSpPr>
          <p:nvPr/>
        </p:nvSpPr>
        <p:spPr bwMode="auto">
          <a:xfrm>
            <a:off x="4716463" y="3481388"/>
            <a:ext cx="0" cy="4318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527" name="Text Box 14"/>
          <p:cNvSpPr txBox="1">
            <a:spLocks noChangeArrowheads="1"/>
          </p:cNvSpPr>
          <p:nvPr/>
        </p:nvSpPr>
        <p:spPr bwMode="auto">
          <a:xfrm>
            <a:off x="4876800" y="3529013"/>
            <a:ext cx="2735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charset="0"/>
              </a:rPr>
              <a:t>Realization / Implements</a:t>
            </a:r>
          </a:p>
        </p:txBody>
      </p:sp>
    </p:spTree>
    <p:extLst>
      <p:ext uri="{BB962C8B-B14F-4D97-AF65-F5344CB8AC3E}">
        <p14:creationId xmlns:p14="http://schemas.microsoft.com/office/powerpoint/2010/main" val="188089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valuation_intro">
  <a:themeElements>
    <a:clrScheme name="">
      <a:dk1>
        <a:srgbClr val="000000"/>
      </a:dk1>
      <a:lt1>
        <a:srgbClr val="33CC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ADE2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evaluation_intr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 rtlCol="0" anchor="t" anchorCtr="0"/>
      <a:lstStyle>
        <a:defPPr algn="ctr">
          <a:defRPr sz="1600" dirty="0" smtClean="0"/>
        </a:defPPr>
      </a:lstStyle>
    </a:spDef>
    <a:ln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/>
      <a:lstStyle/>
    </a:lnDef>
    <a:txDef>
      <a:spPr>
        <a:noFill/>
        <a:ln w="0">
          <a:noFill/>
        </a:ln>
      </a:spPr>
      <a:bodyPr wrap="square" lIns="0" rtlCol="0">
        <a:noAutofit/>
      </a:bodyPr>
      <a:lstStyle>
        <a:defPPr>
          <a:defRPr sz="1800" dirty="0" smtClean="0"/>
        </a:defPPr>
      </a:lstStyle>
    </a:txDef>
  </a:objectDefaults>
  <a:extraClrSchemeLst>
    <a:extraClrScheme>
      <a:clrScheme name="evaluation_intro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valuation_intro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D:\@Courses\CPSC_481\PRESENT\evaluation_intro.ppt</Template>
  <TotalTime>34439</TotalTime>
  <Pages>8</Pages>
  <Words>6265</Words>
  <Application>Microsoft Office PowerPoint</Application>
  <PresentationFormat>On-screen Show (4:3)</PresentationFormat>
  <Paragraphs>1342</Paragraphs>
  <Slides>111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111</vt:i4>
      </vt:variant>
    </vt:vector>
  </HeadingPairs>
  <TitlesOfParts>
    <vt:vector size="118" baseType="lpstr">
      <vt:lpstr>ＭＳ Ｐゴシック</vt:lpstr>
      <vt:lpstr>Arial</vt:lpstr>
      <vt:lpstr>Calibri</vt:lpstr>
      <vt:lpstr>Comic Sans MS</vt:lpstr>
      <vt:lpstr>Consolas</vt:lpstr>
      <vt:lpstr>Times New Roman</vt:lpstr>
      <vt:lpstr>evaluation_intro</vt:lpstr>
      <vt:lpstr>Code Reuse Through Hierarchies</vt:lpstr>
      <vt:lpstr>Real Life Hiearchies</vt:lpstr>
      <vt:lpstr>Review: Association Relation Between Classes</vt:lpstr>
      <vt:lpstr>A New Type Of Association: Is-A (Inheritance)</vt:lpstr>
      <vt:lpstr>Recall O-O Approach: Finding Candidate Classes</vt:lpstr>
      <vt:lpstr>What If There Are Commonalities Between Classes</vt:lpstr>
      <vt:lpstr>New Technique: Inheritance</vt:lpstr>
      <vt:lpstr>New Technique : Inheritance (2)</vt:lpstr>
      <vt:lpstr>Defining A Class That Inherits From Another</vt:lpstr>
      <vt:lpstr>First Inheritance Example</vt:lpstr>
      <vt:lpstr>Class Person</vt:lpstr>
      <vt:lpstr>Class Hero: A Hero Is A Person</vt:lpstr>
      <vt:lpstr>Class Hero: A Person But A Whole Lot More</vt:lpstr>
      <vt:lpstr>The Driver Class: Person Vs. Hero</vt:lpstr>
      <vt:lpstr>Benefit Of Employing Inheritance</vt:lpstr>
      <vt:lpstr>New Terminology: Method Overriding</vt:lpstr>
      <vt:lpstr>Reminder: Method Overridding Vs. Method Overloading</vt:lpstr>
      <vt:lpstr>Method Overriding Example</vt:lpstr>
      <vt:lpstr>Class Hero</vt:lpstr>
      <vt:lpstr>The Driver Class (Included For Reference)</vt:lpstr>
      <vt:lpstr>Overridding: Who Do We Call?</vt:lpstr>
      <vt:lpstr>New Term: Binding</vt:lpstr>
      <vt:lpstr>New Term: Binding (2)</vt:lpstr>
      <vt:lpstr>Method Overloading Vs. Method Overriding </vt:lpstr>
      <vt:lpstr>Method Overloading Vs. Method Overriding (2)</vt:lpstr>
      <vt:lpstr>Method Overloading Vs. Method Overriding (3)</vt:lpstr>
      <vt:lpstr>Example Overriding: The Type Of The Reference Determines The Method Called</vt:lpstr>
      <vt:lpstr>New Terminology: Polymorphism</vt:lpstr>
      <vt:lpstr>New Terminology: Super-class Vs. Sub-class</vt:lpstr>
      <vt:lpstr>The ‘Super’ Keyword</vt:lpstr>
      <vt:lpstr>Super Keyword: When It’s Needed</vt:lpstr>
      <vt:lpstr>Super Keyword: When It’s Not Needed</vt:lpstr>
      <vt:lpstr>Something Especially Good?</vt:lpstr>
      <vt:lpstr>Using The Super Keword</vt:lpstr>
      <vt:lpstr>Class Hero: Using The Super Keyword</vt:lpstr>
      <vt:lpstr>Using The Super Keyword Again</vt:lpstr>
      <vt:lpstr>Class Person</vt:lpstr>
      <vt:lpstr>Class Person (2)</vt:lpstr>
      <vt:lpstr>Class Hero: Using Super()</vt:lpstr>
      <vt:lpstr>Class Hero: Using Super() : 2</vt:lpstr>
      <vt:lpstr>The Driver Class</vt:lpstr>
      <vt:lpstr>The Driver Class: 2</vt:lpstr>
      <vt:lpstr>Example 4 Synposis</vt:lpstr>
      <vt:lpstr>Keep In Mind: Inheritance Is A One Way Relationship!</vt:lpstr>
      <vt:lpstr>Access Modifiers And Inheritance</vt:lpstr>
      <vt:lpstr>Summary: Levels Of Access Permissions</vt:lpstr>
      <vt:lpstr>Levels Of Access Permission: An Example</vt:lpstr>
      <vt:lpstr>General Rules Of Thumb</vt:lpstr>
      <vt:lpstr>Updated Scoping Rules</vt:lpstr>
      <vt:lpstr>Updated Scoping Rules (2)</vt:lpstr>
      <vt:lpstr>Updated Scoping Rules: A Trace</vt:lpstr>
      <vt:lpstr>Scoping Rules: Review Code (1 Class)</vt:lpstr>
      <vt:lpstr>Scoping Rules: Review Code (1 Class): 2</vt:lpstr>
      <vt:lpstr>Updated Scoping Rules</vt:lpstr>
      <vt:lpstr>Updated Scoping Rules (2)</vt:lpstr>
      <vt:lpstr>Updated Scoping Rules (3)</vt:lpstr>
      <vt:lpstr>The Final Modifier (Inheritance)</vt:lpstr>
      <vt:lpstr>Review: Casting</vt:lpstr>
      <vt:lpstr>Real Life Examples: Expectations Vs. Reality</vt:lpstr>
      <vt:lpstr>Real Life Examples: Expectations Vs. Reality (2)</vt:lpstr>
      <vt:lpstr>Example Inheritance Hierarchy</vt:lpstr>
      <vt:lpstr>Casting And Inheritance (Up)</vt:lpstr>
      <vt:lpstr>Casting And Inheritance (Down)</vt:lpstr>
      <vt:lpstr>Reminder: Operations Depends On Type</vt:lpstr>
      <vt:lpstr>Reminder: Behavior Depends Upon Class Type</vt:lpstr>
      <vt:lpstr>Casting And Inheritance</vt:lpstr>
      <vt:lpstr>Caution About Class Casting: Check First!</vt:lpstr>
      <vt:lpstr>Instanceof Example</vt:lpstr>
      <vt:lpstr>Driver.main()</vt:lpstr>
      <vt:lpstr>Driver.main(): 2</vt:lpstr>
      <vt:lpstr>Containers: Homogeneous</vt:lpstr>
      <vt:lpstr>The Parent Of All Classes</vt:lpstr>
      <vt:lpstr>The Parent Of All Classes (2)</vt:lpstr>
      <vt:lpstr>Determining Type: Hierarchies</vt:lpstr>
      <vt:lpstr>Example: Containers With ‘Different’ Types</vt:lpstr>
      <vt:lpstr>Driver Class: SpaceSimulator</vt:lpstr>
      <vt:lpstr>Class Galaxy</vt:lpstr>
      <vt:lpstr>Class Galaxy (2)</vt:lpstr>
      <vt:lpstr>Class Galaxy (3)</vt:lpstr>
      <vt:lpstr>Class Galaxy (4)</vt:lpstr>
      <vt:lpstr>Class StarShip</vt:lpstr>
      <vt:lpstr>Class StarShip (2)</vt:lpstr>
      <vt:lpstr>Class StarShip (3): Get()’s, Set()’s</vt:lpstr>
      <vt:lpstr>Class FedStarShip</vt:lpstr>
      <vt:lpstr>Class FedStarShip (2)</vt:lpstr>
      <vt:lpstr>Class KlingStarShip</vt:lpstr>
      <vt:lpstr>Class KlingStarShip (2)</vt:lpstr>
      <vt:lpstr>Multiple Inheritance</vt:lpstr>
      <vt:lpstr>Multiple Inheritance (2)</vt:lpstr>
      <vt:lpstr>Java Interfaces</vt:lpstr>
      <vt:lpstr>Interfaces: Format</vt:lpstr>
      <vt:lpstr>Interfaces: A Checkers Example</vt:lpstr>
      <vt:lpstr>Interface Board</vt:lpstr>
      <vt:lpstr>Class RegularBoard</vt:lpstr>
      <vt:lpstr>Class RegularBoard (2)</vt:lpstr>
      <vt:lpstr>Class VariantBoard</vt:lpstr>
      <vt:lpstr>Class VariantBoard (2)</vt:lpstr>
      <vt:lpstr>Interfaces: Recapping The Example</vt:lpstr>
      <vt:lpstr>Specifying Interfaces In UML</vt:lpstr>
      <vt:lpstr>Alternate UML Representation (Lollipop Notation)</vt:lpstr>
      <vt:lpstr>Implementing Multiple Interfaces</vt:lpstr>
      <vt:lpstr>Implementing Multiple Interfaces</vt:lpstr>
      <vt:lpstr>Multiple Implementations Vs. Multiple Inheritance</vt:lpstr>
      <vt:lpstr>Multiple Implementations Vs.  Multiple Inheritance (2)</vt:lpstr>
      <vt:lpstr>Abstract Classes (Java)</vt:lpstr>
      <vt:lpstr>Abstract Classes (Java): 2</vt:lpstr>
      <vt:lpstr>Another Example For Using An Abstract Class</vt:lpstr>
      <vt:lpstr>You Should Now Know</vt:lpstr>
      <vt:lpstr>You Should Now Know (2)</vt:lpstr>
      <vt:lpstr>You Should Now Know (3)</vt:lpstr>
      <vt:lpstr>Copyright Notification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Code reuse through hierarchies: inheritance, interfaces, abstract classes</dc:title>
  <dc:creator>James Tam</dc:creator>
  <cp:keywords>Inheritance;Is-a relations;Polymorphism;Method Overriding</cp:keywords>
  <cp:lastModifiedBy>James Tam</cp:lastModifiedBy>
  <cp:revision>3609</cp:revision>
  <cp:lastPrinted>1998-08-16T21:06:56Z</cp:lastPrinted>
  <dcterms:created xsi:type="dcterms:W3CDTF">1995-08-18T10:27:02Z</dcterms:created>
  <dcterms:modified xsi:type="dcterms:W3CDTF">2016-02-16T05:32:52Z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1</vt:i4>
  </property>
  <property fmtid="{D5CDD505-2E9C-101B-9397-08002B2CF9AE}" pid="7" name="MailAddress">
    <vt:lpwstr>saul@cpsc.ucalgary.ca</vt:lpwstr>
  </property>
  <property fmtid="{D5CDD505-2E9C-101B-9397-08002B2CF9AE}" pid="8" name="HomePage">
    <vt:lpwstr>http://www.cpsc.ucalgary.ca/~saul</vt:lpwstr>
  </property>
  <property fmtid="{D5CDD505-2E9C-101B-9397-08002B2CF9AE}" pid="9" name="Other">
    <vt:lpwstr>Saul Greenberg, _x000d_
Department of Computer Science, _x000d_
University of Calgary,  _x000d_
Calgary, Alberta CANADA_x000d_
T2N 1N4</vt:lpwstr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16777215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D:\@www\grouplab\saul\481\topics</vt:lpwstr>
  </property>
</Properties>
</file>